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306" r:id="rId3"/>
    <p:sldId id="257" r:id="rId4"/>
    <p:sldId id="324" r:id="rId5"/>
    <p:sldId id="258" r:id="rId6"/>
    <p:sldId id="318" r:id="rId7"/>
    <p:sldId id="308" r:id="rId8"/>
    <p:sldId id="309" r:id="rId9"/>
    <p:sldId id="279" r:id="rId10"/>
    <p:sldId id="298" r:id="rId11"/>
    <p:sldId id="323" r:id="rId12"/>
    <p:sldId id="326" r:id="rId13"/>
    <p:sldId id="313" r:id="rId14"/>
    <p:sldId id="297" r:id="rId15"/>
    <p:sldId id="321" r:id="rId16"/>
    <p:sldId id="267" r:id="rId17"/>
    <p:sldId id="276" r:id="rId18"/>
    <p:sldId id="319" r:id="rId1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63D"/>
    <a:srgbClr val="4747E7"/>
    <a:srgbClr val="CF59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2" autoAdjust="0"/>
    <p:restoredTop sz="86747" autoAdjust="0"/>
  </p:normalViewPr>
  <p:slideViewPr>
    <p:cSldViewPr snapToGrid="0" showGuides="1">
      <p:cViewPr varScale="1">
        <p:scale>
          <a:sx n="65" d="100"/>
          <a:sy n="65" d="100"/>
        </p:scale>
        <p:origin x="48" y="4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54C999-F69C-4178-9EB8-4A1F9955C275}" type="datetimeFigureOut">
              <a:rPr lang="fr-FR" smtClean="0"/>
              <a:t>26/05/2024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1D91C0-B2CA-44B7-9F79-E5CE1922A5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1333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Pourquoi pour le 69Co c’est une estimation le ½-  pas une mesure ?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1D91C0-B2CA-44B7-9F79-E5CE1922A51D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95349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1D91C0-B2CA-44B7-9F79-E5CE1922A51D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06451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CA63C-6BC4-4D8C-ACAD-654D2924883B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58997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CA63C-6BC4-4D8C-ACAD-654D2924883B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74002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CA63C-6BC4-4D8C-ACAD-654D2924883B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5864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CA63C-6BC4-4D8C-ACAD-654D2924883B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6199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262B0F5-5EAF-4B7D-8711-CC4D744A4E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920FBA8-36C8-4C52-B4BB-AEE9E8FB0C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55FBD06-7F99-43CC-B570-02FD2E07A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0DC47-2534-4665-BA81-7D96A0891AFD}" type="datetimeFigureOut">
              <a:rPr lang="fr-FR" smtClean="0"/>
              <a:t>26/05/2024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CE46D17-7B73-4442-8F27-2500E435A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A6E55D1-D27B-4DBD-A64A-B3F526A4E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2A2CD-4476-4E46-81BB-7161492182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442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FA1CE86-9548-4416-BE24-1D4868D14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F230D39-38A4-4F3E-9C75-E823A27A16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8F7424B-D93B-413B-90D9-197C3CAF1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0DC47-2534-4665-BA81-7D96A0891AFD}" type="datetimeFigureOut">
              <a:rPr lang="fr-FR" smtClean="0"/>
              <a:t>26/05/2024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9A90E49-BDFC-4711-9E4E-8AA6525F2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A8F552F-FE55-40ED-AF0E-6E63A9182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2A2CD-4476-4E46-81BB-7161492182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0788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A07706D8-5E3E-4034-86C0-72F8E46956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F0C1977-F832-4ADD-B946-230B4CAC44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E020D74-EF51-4570-AE41-B57BF0F14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0DC47-2534-4665-BA81-7D96A0891AFD}" type="datetimeFigureOut">
              <a:rPr lang="fr-FR" smtClean="0"/>
              <a:t>26/05/2024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159F39A-4206-4D31-92AF-C6C386C81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79540E9-9C06-4545-BC8B-3E7E09FC1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2A2CD-4476-4E46-81BB-7161492182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6147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591F1C0-C37E-4898-8AAD-150F95FD3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4BC043C-C9A0-4F23-A63E-27A1849C70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FA15BBD-426E-48D3-943C-EEB4BDA0C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0DC47-2534-4665-BA81-7D96A0891AFD}" type="datetimeFigureOut">
              <a:rPr lang="fr-FR" smtClean="0"/>
              <a:t>26/05/2024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BA53C6B-6B87-4E44-929F-DE0D472EA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58E40CD-63F8-4554-B54C-BE6E67E73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2A2CD-4476-4E46-81BB-7161492182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1570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45BDCC-0E54-4237-905F-5EC38A833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F3968FE-E220-4769-805E-613931E3B2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C20F255-7016-413A-9821-C7AD97305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0DC47-2534-4665-BA81-7D96A0891AFD}" type="datetimeFigureOut">
              <a:rPr lang="fr-FR" smtClean="0"/>
              <a:t>26/05/2024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E979360-B2B8-4778-B2BB-FC7ADFCF2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5493E9-995B-437A-9719-3C3A66C54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2A2CD-4476-4E46-81BB-7161492182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9120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210BDA-CE7D-414D-A8F9-CD5C17856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AD911B0-358C-4160-B58F-9E6E8A7A04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9B40DE3-ED88-46A3-A25A-7BA3B1665B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9F891C1-915D-44E9-A263-4BA93A2C9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0DC47-2534-4665-BA81-7D96A0891AFD}" type="datetimeFigureOut">
              <a:rPr lang="fr-FR" smtClean="0"/>
              <a:t>26/05/2024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93500BE-B5F2-4E1F-B7FC-1B605CD33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845E04A-3D55-4C12-8121-0F388A016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2A2CD-4476-4E46-81BB-7161492182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1987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D05C97-911E-4736-869E-01B12DD3D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C5EFF77-8139-4266-9F22-99236A2535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7C1AA4E-8F77-42F1-97E6-1B0C3FC717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A930D7B-9B66-4029-AF03-91D556866F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A360313-768B-46D0-8903-4669869E12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EC311CB-5098-4233-9D02-CF35B58E0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0DC47-2534-4665-BA81-7D96A0891AFD}" type="datetimeFigureOut">
              <a:rPr lang="fr-FR" smtClean="0"/>
              <a:t>26/05/2024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84C0892A-31FD-4F1E-8E8A-0E4AE1A33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66E551A-2B3D-4566-9EEB-B819C34AB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2A2CD-4476-4E46-81BB-7161492182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3772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6DEA4A-1DC3-4A8E-8E22-C471EAC77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79948D8-152B-4D05-B66B-DA52B92BC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0DC47-2534-4665-BA81-7D96A0891AFD}" type="datetimeFigureOut">
              <a:rPr lang="fr-FR" smtClean="0"/>
              <a:t>26/05/2024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5D73105-30FA-4618-BD61-FB804B743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297C7A7-06F8-46AB-8BBF-EDE92E3AC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2A2CD-4476-4E46-81BB-7161492182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0803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3E63059-1225-4117-9262-6A5B79743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0DC47-2534-4665-BA81-7D96A0891AFD}" type="datetimeFigureOut">
              <a:rPr lang="fr-FR" smtClean="0"/>
              <a:t>26/05/2024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BE5B332-0EBC-4F1C-8A83-83E9F3998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2014068-66D5-46D0-AED1-805F624A0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2A2CD-4476-4E46-81BB-7161492182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568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9DBCA71-3E89-4950-B749-83C857ECB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5FFBBA3-153B-4769-A16E-9F3CF4A071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9C1DEBA-2E02-49F2-A421-873864F576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D31672D-C5AB-4114-90EB-5A4B1B152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0DC47-2534-4665-BA81-7D96A0891AFD}" type="datetimeFigureOut">
              <a:rPr lang="fr-FR" smtClean="0"/>
              <a:t>26/05/2024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C34DAD7-61F0-439A-985A-7B466DBF8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4EE7A9F-D45C-4E3A-B6BC-0852D4DDD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2A2CD-4476-4E46-81BB-7161492182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4243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FBC8EC-9755-4C95-9510-A9845FB9E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93CB8A3-FED1-4A03-9B11-516782DFAD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14ECD16-C3A6-406A-A323-39E6A9E32E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313D617-29A1-4269-9267-DA6EF39D7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0DC47-2534-4665-BA81-7D96A0891AFD}" type="datetimeFigureOut">
              <a:rPr lang="fr-FR" smtClean="0"/>
              <a:t>26/05/2024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BC05989-1C95-4DBD-BFCE-2FDAF1B5F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D05868F-0F66-453F-BF44-EDE609A11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2A2CD-4476-4E46-81BB-7161492182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6797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5FB4D849-79B5-4B1C-BC99-53ACA0DAE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559ECC7-5AFD-4B29-8E7D-95B53886F3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D6271E4-D4DF-454D-8B62-5EC90D87D4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50DC47-2534-4665-BA81-7D96A0891AFD}" type="datetimeFigureOut">
              <a:rPr lang="fr-FR" smtClean="0"/>
              <a:t>26/05/2024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904D335-4F58-4963-B94C-5E7EB8F8FE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689ADE9-A593-4E03-AA29-23BA160F87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2A2CD-4476-4E46-81BB-7161492182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4716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1.png"/><Relationship Id="rId7" Type="http://schemas.openxmlformats.org/officeDocument/2006/relationships/image" Target="../media/image28.pn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31.png"/><Relationship Id="rId5" Type="http://schemas.openxmlformats.org/officeDocument/2006/relationships/image" Target="../media/image23.png"/><Relationship Id="rId10" Type="http://schemas.openxmlformats.org/officeDocument/2006/relationships/image" Target="../media/image290.png"/><Relationship Id="rId4" Type="http://schemas.openxmlformats.org/officeDocument/2006/relationships/image" Target="../media/image22.png"/><Relationship Id="rId9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3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6.png"/><Relationship Id="rId9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svg"/><Relationship Id="rId4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0.png"/><Relationship Id="rId4" Type="http://schemas.openxmlformats.org/officeDocument/2006/relationships/image" Target="../media/image17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0.png"/><Relationship Id="rId5" Type="http://schemas.openxmlformats.org/officeDocument/2006/relationships/image" Target="../media/image16.png"/><Relationship Id="rId10" Type="http://schemas.openxmlformats.org/officeDocument/2006/relationships/image" Target="../media/image26.png"/><Relationship Id="rId4" Type="http://schemas.openxmlformats.org/officeDocument/2006/relationships/image" Target="../media/image15.png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85CFF14C-FF7D-4771-9E4A-FB95EE00DDBF}"/>
              </a:ext>
            </a:extLst>
          </p:cNvPr>
          <p:cNvSpPr txBox="1"/>
          <p:nvPr/>
        </p:nvSpPr>
        <p:spPr>
          <a:xfrm>
            <a:off x="-1" y="1384349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solidFill>
                  <a:srgbClr val="002060"/>
                </a:solidFill>
                <a:latin typeface="Bahnschrift" panose="020B0502040204020203" pitchFamily="34" charset="0"/>
              </a:rPr>
              <a:t>HIGH-PRECISION MASS MEASUREMENTS OF </a:t>
            </a:r>
            <a:r>
              <a:rPr lang="fr-FR" sz="3200" baseline="30000" dirty="0">
                <a:solidFill>
                  <a:srgbClr val="002060"/>
                </a:solidFill>
                <a:latin typeface="Bahnschrift" panose="020B0502040204020203" pitchFamily="34" charset="0"/>
              </a:rPr>
              <a:t>68,69,70</a:t>
            </a:r>
            <a:r>
              <a:rPr lang="fr-FR" sz="3200" dirty="0">
                <a:solidFill>
                  <a:srgbClr val="002060"/>
                </a:solidFill>
                <a:latin typeface="Bahnschrift" panose="020B0502040204020203" pitchFamily="34" charset="0"/>
              </a:rPr>
              <a:t>Co                  AT IGISOL/JYFL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79BB341-A501-43CA-A904-44E6594861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5518" y="5362695"/>
            <a:ext cx="2316481" cy="1495305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9C38B6DA-5713-43CB-805D-772F5BA8A2A1}"/>
              </a:ext>
            </a:extLst>
          </p:cNvPr>
          <p:cNvSpPr txBox="1"/>
          <p:nvPr/>
        </p:nvSpPr>
        <p:spPr>
          <a:xfrm>
            <a:off x="1000968" y="3262174"/>
            <a:ext cx="10372943" cy="954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67" b="1" dirty="0">
                <a:solidFill>
                  <a:srgbClr val="002060"/>
                </a:solidFill>
                <a:latin typeface="Bahnschrift" panose="020B0502040204020203" pitchFamily="34" charset="0"/>
              </a:rPr>
              <a:t>M. </a:t>
            </a:r>
            <a:r>
              <a:rPr lang="fr-FR" sz="1867" b="1" dirty="0" err="1">
                <a:solidFill>
                  <a:srgbClr val="002060"/>
                </a:solidFill>
                <a:latin typeface="Bahnschrift" panose="020B0502040204020203" pitchFamily="34" charset="0"/>
              </a:rPr>
              <a:t>Flayol</a:t>
            </a:r>
            <a:r>
              <a:rPr lang="fr-FR" sz="1867" b="1" dirty="0">
                <a:solidFill>
                  <a:srgbClr val="002060"/>
                </a:solidFill>
                <a:latin typeface="Bahnschrift" panose="020B0502040204020203" pitchFamily="34" charset="0"/>
              </a:rPr>
              <a:t>, A. de </a:t>
            </a:r>
            <a:r>
              <a:rPr lang="fr-FR" sz="1867" b="1" dirty="0" err="1">
                <a:solidFill>
                  <a:srgbClr val="002060"/>
                </a:solidFill>
                <a:latin typeface="Bahnschrift" panose="020B0502040204020203" pitchFamily="34" charset="0"/>
              </a:rPr>
              <a:t>Roubin</a:t>
            </a:r>
            <a:r>
              <a:rPr lang="fr-FR" sz="1867" dirty="0">
                <a:solidFill>
                  <a:srgbClr val="002060"/>
                </a:solidFill>
                <a:latin typeface="Bahnschrift" panose="020B0502040204020203" pitchFamily="34" charset="0"/>
              </a:rPr>
              <a:t>, P. </a:t>
            </a:r>
            <a:r>
              <a:rPr lang="fr-FR" sz="1867" dirty="0" err="1">
                <a:solidFill>
                  <a:srgbClr val="002060"/>
                </a:solidFill>
                <a:latin typeface="Bahnschrift" panose="020B0502040204020203" pitchFamily="34" charset="0"/>
              </a:rPr>
              <a:t>Ascher</a:t>
            </a:r>
            <a:r>
              <a:rPr lang="fr-FR" sz="1867" dirty="0">
                <a:solidFill>
                  <a:srgbClr val="002060"/>
                </a:solidFill>
                <a:latin typeface="Bahnschrift" panose="020B0502040204020203" pitchFamily="34" charset="0"/>
              </a:rPr>
              <a:t>, D. </a:t>
            </a:r>
            <a:r>
              <a:rPr lang="fr-FR" sz="1867" dirty="0" err="1">
                <a:solidFill>
                  <a:srgbClr val="002060"/>
                </a:solidFill>
                <a:latin typeface="Bahnschrift" panose="020B0502040204020203" pitchFamily="34" charset="0"/>
              </a:rPr>
              <a:t>Atanasov</a:t>
            </a:r>
            <a:r>
              <a:rPr lang="fr-FR" sz="1867" dirty="0">
                <a:solidFill>
                  <a:srgbClr val="002060"/>
                </a:solidFill>
                <a:latin typeface="Bahnschrift" panose="020B0502040204020203" pitchFamily="34" charset="0"/>
              </a:rPr>
              <a:t>, B. Blank, L. Canete, Q. </a:t>
            </a:r>
            <a:r>
              <a:rPr lang="fr-FR" sz="1867" dirty="0" err="1">
                <a:solidFill>
                  <a:srgbClr val="002060"/>
                </a:solidFill>
                <a:latin typeface="Bahnschrift" panose="020B0502040204020203" pitchFamily="34" charset="0"/>
              </a:rPr>
              <a:t>Délignac</a:t>
            </a:r>
            <a:r>
              <a:rPr lang="fr-FR" sz="1867" dirty="0">
                <a:solidFill>
                  <a:srgbClr val="002060"/>
                </a:solidFill>
                <a:latin typeface="Bahnschrift" panose="020B0502040204020203" pitchFamily="34" charset="0"/>
              </a:rPr>
              <a:t>, T. </a:t>
            </a:r>
            <a:r>
              <a:rPr lang="fr-FR" sz="1867" dirty="0" err="1">
                <a:solidFill>
                  <a:srgbClr val="002060"/>
                </a:solidFill>
                <a:latin typeface="Bahnschrift" panose="020B0502040204020203" pitchFamily="34" charset="0"/>
              </a:rPr>
              <a:t>Eronen</a:t>
            </a:r>
            <a:r>
              <a:rPr lang="fr-FR" sz="1867" dirty="0">
                <a:solidFill>
                  <a:srgbClr val="002060"/>
                </a:solidFill>
                <a:latin typeface="Bahnschrift" panose="020B0502040204020203" pitchFamily="34" charset="0"/>
              </a:rPr>
              <a:t>, Z. Ge, M. </a:t>
            </a:r>
            <a:r>
              <a:rPr lang="fr-FR" sz="1867" dirty="0" err="1">
                <a:solidFill>
                  <a:srgbClr val="002060"/>
                </a:solidFill>
                <a:latin typeface="Bahnschrift" panose="020B0502040204020203" pitchFamily="34" charset="0"/>
              </a:rPr>
              <a:t>Gerbaux</a:t>
            </a:r>
            <a:r>
              <a:rPr lang="fr-FR" sz="1867" dirty="0">
                <a:solidFill>
                  <a:srgbClr val="002060"/>
                </a:solidFill>
                <a:latin typeface="Bahnschrift" panose="020B0502040204020203" pitchFamily="34" charset="0"/>
              </a:rPr>
              <a:t>, S. Grévy, M. </a:t>
            </a:r>
            <a:r>
              <a:rPr lang="fr-FR" sz="1867" dirty="0" err="1">
                <a:solidFill>
                  <a:srgbClr val="002060"/>
                </a:solidFill>
                <a:latin typeface="Bahnschrift" panose="020B0502040204020203" pitchFamily="34" charset="0"/>
              </a:rPr>
              <a:t>Hukkanen</a:t>
            </a:r>
            <a:r>
              <a:rPr lang="fr-FR" sz="1867" dirty="0">
                <a:solidFill>
                  <a:srgbClr val="002060"/>
                </a:solidFill>
                <a:latin typeface="Bahnschrift" panose="020B0502040204020203" pitchFamily="34" charset="0"/>
              </a:rPr>
              <a:t>, A. Husson, A. </a:t>
            </a:r>
            <a:r>
              <a:rPr lang="fr-FR" sz="1867" dirty="0" err="1">
                <a:solidFill>
                  <a:srgbClr val="002060"/>
                </a:solidFill>
                <a:latin typeface="Bahnschrift" panose="020B0502040204020203" pitchFamily="34" charset="0"/>
              </a:rPr>
              <a:t>Jaries</a:t>
            </a:r>
            <a:r>
              <a:rPr lang="fr-FR" sz="1867" dirty="0">
                <a:solidFill>
                  <a:srgbClr val="002060"/>
                </a:solidFill>
                <a:latin typeface="Bahnschrift" panose="020B0502040204020203" pitchFamily="34" charset="0"/>
              </a:rPr>
              <a:t>, A. </a:t>
            </a:r>
            <a:r>
              <a:rPr lang="fr-FR" sz="1867" dirty="0" err="1">
                <a:solidFill>
                  <a:srgbClr val="002060"/>
                </a:solidFill>
                <a:latin typeface="Bahnschrift" panose="020B0502040204020203" pitchFamily="34" charset="0"/>
              </a:rPr>
              <a:t>Kankainen</a:t>
            </a:r>
            <a:r>
              <a:rPr lang="fr-FR" sz="1867" dirty="0">
                <a:solidFill>
                  <a:srgbClr val="002060"/>
                </a:solidFill>
                <a:latin typeface="Bahnschrift" panose="020B0502040204020203" pitchFamily="34" charset="0"/>
              </a:rPr>
              <a:t>, I. D. Moore,                      </a:t>
            </a:r>
            <a:r>
              <a:rPr lang="en-US" sz="1867" dirty="0">
                <a:solidFill>
                  <a:srgbClr val="002060"/>
                </a:solidFill>
                <a:latin typeface="Bahnschrift" panose="020B0502040204020203" pitchFamily="34" charset="0"/>
              </a:rPr>
              <a:t>M. </a:t>
            </a:r>
            <a:r>
              <a:rPr lang="en-US" sz="1867" dirty="0" err="1">
                <a:solidFill>
                  <a:srgbClr val="002060"/>
                </a:solidFill>
                <a:latin typeface="Bahnschrift" panose="020B0502040204020203" pitchFamily="34" charset="0"/>
              </a:rPr>
              <a:t>Mougeot</a:t>
            </a:r>
            <a:r>
              <a:rPr lang="en-US" sz="1867" dirty="0">
                <a:solidFill>
                  <a:srgbClr val="002060"/>
                </a:solidFill>
                <a:latin typeface="Bahnschrift" panose="020B0502040204020203" pitchFamily="34" charset="0"/>
              </a:rPr>
              <a:t>, </a:t>
            </a:r>
            <a:r>
              <a:rPr lang="fr-FR" sz="1867" dirty="0">
                <a:solidFill>
                  <a:srgbClr val="002060"/>
                </a:solidFill>
                <a:latin typeface="Bahnschrift" panose="020B0502040204020203" pitchFamily="34" charset="0"/>
              </a:rPr>
              <a:t>M. </a:t>
            </a:r>
            <a:r>
              <a:rPr lang="fr-FR" sz="1867" dirty="0" err="1">
                <a:solidFill>
                  <a:srgbClr val="002060"/>
                </a:solidFill>
                <a:latin typeface="Bahnschrift" panose="020B0502040204020203" pitchFamily="34" charset="0"/>
              </a:rPr>
              <a:t>Stryjczyk</a:t>
            </a:r>
            <a:r>
              <a:rPr lang="en-US" sz="1867" dirty="0">
                <a:solidFill>
                  <a:srgbClr val="002060"/>
                </a:solidFill>
                <a:latin typeface="Bahnschrift" panose="020B0502040204020203" pitchFamily="34" charset="0"/>
              </a:rPr>
              <a:t>, </a:t>
            </a:r>
            <a:r>
              <a:rPr lang="fr-FR" sz="1867" dirty="0">
                <a:solidFill>
                  <a:srgbClr val="002060"/>
                </a:solidFill>
                <a:latin typeface="Bahnschrift" panose="020B0502040204020203" pitchFamily="34" charset="0"/>
              </a:rPr>
              <a:t>J. </a:t>
            </a:r>
            <a:r>
              <a:rPr lang="fr-FR" sz="1867" dirty="0" err="1">
                <a:solidFill>
                  <a:srgbClr val="002060"/>
                </a:solidFill>
                <a:latin typeface="Bahnschrift" panose="020B0502040204020203" pitchFamily="34" charset="0"/>
              </a:rPr>
              <a:t>Ruotsalainen</a:t>
            </a:r>
            <a:r>
              <a:rPr lang="fr-FR" sz="1867" dirty="0">
                <a:solidFill>
                  <a:srgbClr val="002060"/>
                </a:solidFill>
                <a:latin typeface="Bahnschrift" panose="020B0502040204020203" pitchFamily="34" charset="0"/>
              </a:rPr>
              <a:t>, </a:t>
            </a:r>
            <a:r>
              <a:rPr lang="en-US" sz="1867" dirty="0">
                <a:solidFill>
                  <a:srgbClr val="002060"/>
                </a:solidFill>
                <a:latin typeface="Bahnschrift" panose="020B0502040204020203" pitchFamily="34" charset="0"/>
              </a:rPr>
              <a:t>V. Virtanen</a:t>
            </a:r>
            <a:endParaRPr lang="fr-FR" sz="1867" dirty="0">
              <a:solidFill>
                <a:srgbClr val="002060"/>
              </a:solidFill>
              <a:latin typeface="Bahnschrift" panose="020B0502040204020203" pitchFamily="34" charset="0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4B687C41-4F55-47EB-A212-A6B068A51B3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20" t="16092" r="17240" b="12642"/>
          <a:stretch/>
        </p:blipFill>
        <p:spPr>
          <a:xfrm>
            <a:off x="-1" y="5294507"/>
            <a:ext cx="2458720" cy="1563493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2689C610-F429-4F09-AC46-8FE5DFF31297}"/>
              </a:ext>
            </a:extLst>
          </p:cNvPr>
          <p:cNvSpPr txBox="1"/>
          <p:nvPr/>
        </p:nvSpPr>
        <p:spPr>
          <a:xfrm>
            <a:off x="-1" y="6555835"/>
            <a:ext cx="1219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002060"/>
                </a:solidFill>
                <a:latin typeface="Bahnschrift" panose="020B0502040204020203" pitchFamily="34" charset="0"/>
              </a:rPr>
              <a:t>Pauline Ascher – ISOL-France Meeting  – 27-29 May 2024</a:t>
            </a:r>
          </a:p>
        </p:txBody>
      </p:sp>
    </p:spTree>
    <p:extLst>
      <p:ext uri="{BB962C8B-B14F-4D97-AF65-F5344CB8AC3E}">
        <p14:creationId xmlns:p14="http://schemas.microsoft.com/office/powerpoint/2010/main" val="20937743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/>
          <p:cNvSpPr/>
          <p:nvPr/>
        </p:nvSpPr>
        <p:spPr>
          <a:xfrm rot="10800000">
            <a:off x="4193342" y="2574911"/>
            <a:ext cx="45719" cy="2651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rgbClr val="002060"/>
                </a:solidFill>
                <a:latin typeface="Bahnschrift" panose="020B0502040204020203" pitchFamily="34" charset="0"/>
              </a:rPr>
              <a:t>z</a:t>
            </a:r>
          </a:p>
        </p:txBody>
      </p:sp>
      <p:sp>
        <p:nvSpPr>
          <p:cNvPr id="73" name="Rectangle 72"/>
          <p:cNvSpPr/>
          <p:nvPr/>
        </p:nvSpPr>
        <p:spPr>
          <a:xfrm rot="5400000">
            <a:off x="6095469" y="3760976"/>
            <a:ext cx="205469" cy="31366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rgbClr val="002060"/>
                </a:solidFill>
                <a:latin typeface="Bahnschrift" panose="020B0502040204020203" pitchFamily="34" charset="0"/>
              </a:rPr>
              <a:t>z</a:t>
            </a:r>
          </a:p>
        </p:txBody>
      </p:sp>
      <p:grpSp>
        <p:nvGrpSpPr>
          <p:cNvPr id="47" name="Group 14"/>
          <p:cNvGrpSpPr/>
          <p:nvPr/>
        </p:nvGrpSpPr>
        <p:grpSpPr>
          <a:xfrm>
            <a:off x="1289116" y="2922085"/>
            <a:ext cx="137822" cy="1255578"/>
            <a:chOff x="0" y="0"/>
            <a:chExt cx="812800" cy="812800"/>
          </a:xfrm>
        </p:grpSpPr>
        <p:sp>
          <p:nvSpPr>
            <p:cNvPr id="48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gradFill rotWithShape="1">
              <a:gsLst>
                <a:gs pos="0">
                  <a:srgbClr val="00FFFF">
                    <a:alpha val="100000"/>
                  </a:srgbClr>
                </a:gs>
                <a:gs pos="100000">
                  <a:srgbClr val="000000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49" name="TextBox 16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680"/>
                </a:lnSpc>
              </a:pPr>
              <a:endParaRPr sz="1200">
                <a:solidFill>
                  <a:srgbClr val="002060"/>
                </a:solidFill>
                <a:latin typeface="Bahnschrift" panose="020B0502040204020203" pitchFamily="34" charset="0"/>
              </a:endParaRPr>
            </a:p>
          </p:txBody>
        </p:sp>
      </p:grp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30" y="1617861"/>
            <a:ext cx="3688019" cy="3705389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233" y="1411639"/>
            <a:ext cx="3252795" cy="76484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4"/>
          <a:stretch/>
        </p:blipFill>
        <p:spPr>
          <a:xfrm rot="5400000">
            <a:off x="6525091" y="3497340"/>
            <a:ext cx="3112792" cy="76691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526" y="2578403"/>
            <a:ext cx="3147126" cy="266705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5" name="ZoneTexte 64"/>
              <p:cNvSpPr txBox="1"/>
              <p:nvPr/>
            </p:nvSpPr>
            <p:spPr>
              <a:xfrm>
                <a:off x="5883522" y="5210935"/>
                <a:ext cx="532197" cy="18466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20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fr-FR" sz="120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FR" sz="120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𝑚𝑚</m:t>
                      </m:r>
                      <m:r>
                        <a:rPr lang="fr-FR" sz="120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1200" dirty="0">
                  <a:solidFill>
                    <a:srgbClr val="002060"/>
                  </a:solidFill>
                  <a:latin typeface="Bahnschrift" panose="020B0502040204020203" pitchFamily="34" charset="0"/>
                </a:endParaRPr>
              </a:p>
            </p:txBody>
          </p:sp>
        </mc:Choice>
        <mc:Fallback>
          <p:sp>
            <p:nvSpPr>
              <p:cNvPr id="65" name="ZoneTexte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3522" y="5210935"/>
                <a:ext cx="532197" cy="184666"/>
              </a:xfrm>
              <a:prstGeom prst="rect">
                <a:avLst/>
              </a:prstGeom>
              <a:blipFill>
                <a:blip r:embed="rId7"/>
                <a:stretch>
                  <a:fillRect l="-5747" r="-10345" b="-433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6" name="ZoneTexte 65"/>
              <p:cNvSpPr txBox="1"/>
              <p:nvPr/>
            </p:nvSpPr>
            <p:spPr>
              <a:xfrm rot="16200000">
                <a:off x="3946031" y="3616950"/>
                <a:ext cx="749175" cy="18466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fr-FR" sz="1200" dirty="0">
                    <a:solidFill>
                      <a:srgbClr val="002060"/>
                    </a:solidFill>
                    <a:latin typeface="Bahnschrift" panose="020B0502040204020203" pitchFamily="34" charset="0"/>
                  </a:rPr>
                  <a:t>Y</a:t>
                </a:r>
                <a14:m>
                  <m:oMath xmlns:m="http://schemas.openxmlformats.org/officeDocument/2006/math">
                    <m:r>
                      <a:rPr lang="fr-FR" sz="12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sz="12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𝑚𝑚</m:t>
                    </m:r>
                    <m:r>
                      <a:rPr lang="fr-FR" sz="12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fr-FR" sz="1200" dirty="0">
                  <a:solidFill>
                    <a:srgbClr val="002060"/>
                  </a:solidFill>
                  <a:latin typeface="Bahnschrift" panose="020B0502040204020203" pitchFamily="34" charset="0"/>
                </a:endParaRPr>
              </a:p>
            </p:txBody>
          </p:sp>
        </mc:Choice>
        <mc:Fallback>
          <p:sp>
            <p:nvSpPr>
              <p:cNvPr id="66" name="ZoneTexte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3946031" y="3616950"/>
                <a:ext cx="749175" cy="184666"/>
              </a:xfrm>
              <a:prstGeom prst="rect">
                <a:avLst/>
              </a:prstGeom>
              <a:blipFill>
                <a:blip r:embed="rId8"/>
                <a:stretch>
                  <a:fillRect l="-26667" r="-50000" b="-1219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Connecteur droit 7"/>
          <p:cNvCxnSpPr>
            <a:cxnSpLocks/>
          </p:cNvCxnSpPr>
          <p:nvPr/>
        </p:nvCxnSpPr>
        <p:spPr>
          <a:xfrm flipH="1" flipV="1">
            <a:off x="4630915" y="1992457"/>
            <a:ext cx="1846960" cy="1195545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cteur droit 66"/>
          <p:cNvCxnSpPr>
            <a:cxnSpLocks/>
          </p:cNvCxnSpPr>
          <p:nvPr/>
        </p:nvCxnSpPr>
        <p:spPr>
          <a:xfrm flipV="1">
            <a:off x="7023947" y="1987951"/>
            <a:ext cx="674077" cy="1182368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cteur droit 67"/>
          <p:cNvCxnSpPr>
            <a:cxnSpLocks/>
          </p:cNvCxnSpPr>
          <p:nvPr/>
        </p:nvCxnSpPr>
        <p:spPr>
          <a:xfrm flipV="1">
            <a:off x="7023943" y="2372934"/>
            <a:ext cx="859767" cy="797385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cteur droit 68"/>
          <p:cNvCxnSpPr>
            <a:cxnSpLocks/>
          </p:cNvCxnSpPr>
          <p:nvPr/>
        </p:nvCxnSpPr>
        <p:spPr>
          <a:xfrm>
            <a:off x="7023940" y="3746631"/>
            <a:ext cx="859770" cy="1686984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71"/>
          <p:cNvSpPr/>
          <p:nvPr/>
        </p:nvSpPr>
        <p:spPr>
          <a:xfrm rot="5400000">
            <a:off x="7959082" y="1841390"/>
            <a:ext cx="246221" cy="7683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rgbClr val="002060"/>
                </a:solidFill>
                <a:latin typeface="Bahnschrift" panose="020B0502040204020203" pitchFamily="34" charset="0"/>
              </a:rPr>
              <a:t>z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7865352" y="2071671"/>
            <a:ext cx="67037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200" dirty="0" err="1">
                <a:solidFill>
                  <a:srgbClr val="002060"/>
                </a:solidFill>
                <a:latin typeface="Bahnschrift" panose="020B0502040204020203" pitchFamily="34" charset="0"/>
              </a:rPr>
              <a:t>Counts</a:t>
            </a:r>
            <a:endParaRPr lang="fr-FR" sz="1200" dirty="0">
              <a:solidFill>
                <a:srgbClr val="002060"/>
              </a:solidFill>
              <a:latin typeface="Bahnschrift" panose="020B0502040204020203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358105" y="1408147"/>
            <a:ext cx="45719" cy="7093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rgbClr val="002060"/>
                </a:solidFill>
                <a:latin typeface="Bahnschrift" panose="020B0502040204020203" pitchFamily="34" charset="0"/>
              </a:rPr>
              <a:t>z</a:t>
            </a:r>
          </a:p>
        </p:txBody>
      </p:sp>
      <p:sp>
        <p:nvSpPr>
          <p:cNvPr id="71" name="ZoneTexte 70"/>
          <p:cNvSpPr txBox="1"/>
          <p:nvPr/>
        </p:nvSpPr>
        <p:spPr>
          <a:xfrm rot="16200000">
            <a:off x="4104340" y="1517131"/>
            <a:ext cx="75398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200" dirty="0" err="1">
                <a:solidFill>
                  <a:srgbClr val="002060"/>
                </a:solidFill>
                <a:latin typeface="Bahnschrift" panose="020B0502040204020203" pitchFamily="34" charset="0"/>
              </a:rPr>
              <a:t>Counts</a:t>
            </a:r>
            <a:endParaRPr lang="fr-FR" sz="1200" dirty="0">
              <a:solidFill>
                <a:srgbClr val="002060"/>
              </a:solidFill>
              <a:latin typeface="Bahnschrift" panose="020B0502040204020203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ZoneTexte 5"/>
              <p:cNvSpPr txBox="1"/>
              <p:nvPr/>
            </p:nvSpPr>
            <p:spPr>
              <a:xfrm>
                <a:off x="1839295" y="5276069"/>
                <a:ext cx="664927" cy="18466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20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fr-FR" sz="120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FR" sz="120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𝑚𝑚</m:t>
                      </m:r>
                      <m:r>
                        <a:rPr lang="fr-FR" sz="120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1200" dirty="0">
                  <a:solidFill>
                    <a:srgbClr val="002060"/>
                  </a:solidFill>
                  <a:latin typeface="Bahnschrift" panose="020B0502040204020203" pitchFamily="34" charset="0"/>
                </a:endParaRPr>
              </a:p>
            </p:txBody>
          </p:sp>
        </mc:Choice>
        <mc:Fallback>
          <p:sp>
            <p:nvSpPr>
              <p:cNvPr id="6" name="ZoneText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9295" y="5276069"/>
                <a:ext cx="664927" cy="184666"/>
              </a:xfrm>
              <a:prstGeom prst="rect">
                <a:avLst/>
              </a:prstGeom>
              <a:blipFill>
                <a:blip r:embed="rId9"/>
                <a:stretch>
                  <a:fillRect b="-4193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Rectangle 75"/>
          <p:cNvSpPr/>
          <p:nvPr/>
        </p:nvSpPr>
        <p:spPr>
          <a:xfrm>
            <a:off x="70714" y="1617861"/>
            <a:ext cx="45719" cy="37991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rgbClr val="002060"/>
                </a:solidFill>
                <a:latin typeface="Bahnschrift" panose="020B0502040204020203" pitchFamily="34" charset="0"/>
              </a:rPr>
              <a:t>z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ZoneTexte 63"/>
              <p:cNvSpPr txBox="1"/>
              <p:nvPr/>
            </p:nvSpPr>
            <p:spPr>
              <a:xfrm rot="16200000">
                <a:off x="-161893" y="3308485"/>
                <a:ext cx="625217" cy="18466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fr-FR" sz="1200" dirty="0">
                    <a:solidFill>
                      <a:srgbClr val="002060"/>
                    </a:solidFill>
                    <a:latin typeface="Bahnschrift" panose="020B0502040204020203" pitchFamily="34" charset="0"/>
                  </a:rPr>
                  <a:t>Y</a:t>
                </a:r>
                <a14:m>
                  <m:oMath xmlns:m="http://schemas.openxmlformats.org/officeDocument/2006/math">
                    <m:r>
                      <a:rPr lang="fr-FR" sz="12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sz="12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𝑚𝑚</m:t>
                    </m:r>
                    <m:r>
                      <a:rPr lang="fr-FR" sz="12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fr-FR" sz="1200" dirty="0">
                  <a:solidFill>
                    <a:srgbClr val="002060"/>
                  </a:solidFill>
                  <a:latin typeface="Bahnschrift" panose="020B0502040204020203" pitchFamily="34" charset="0"/>
                </a:endParaRPr>
              </a:p>
            </p:txBody>
          </p:sp>
        </mc:Choice>
        <mc:Fallback xmlns="">
          <p:sp>
            <p:nvSpPr>
              <p:cNvPr id="64" name="ZoneTexte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161893" y="3308485"/>
                <a:ext cx="625217" cy="184666"/>
              </a:xfrm>
              <a:prstGeom prst="rect">
                <a:avLst/>
              </a:prstGeom>
              <a:blipFill>
                <a:blip r:embed="rId10"/>
                <a:stretch>
                  <a:fillRect l="-26667" r="-50000" b="-1568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ZoneTexte 61"/>
          <p:cNvSpPr txBox="1"/>
          <p:nvPr/>
        </p:nvSpPr>
        <p:spPr>
          <a:xfrm>
            <a:off x="518799" y="1582471"/>
            <a:ext cx="8542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aseline="30000" dirty="0">
                <a:solidFill>
                  <a:srgbClr val="002060"/>
                </a:solidFill>
                <a:latin typeface="Bahnschrift" panose="020B0502040204020203" pitchFamily="34" charset="0"/>
              </a:rPr>
              <a:t>69</a:t>
            </a:r>
            <a:r>
              <a:rPr lang="fr-FR" sz="2800" dirty="0">
                <a:solidFill>
                  <a:srgbClr val="002060"/>
                </a:solidFill>
                <a:latin typeface="Bahnschrift" panose="020B0502040204020203" pitchFamily="34" charset="0"/>
              </a:rPr>
              <a:t>Co</a:t>
            </a:r>
          </a:p>
        </p:txBody>
      </p:sp>
      <p:sp>
        <p:nvSpPr>
          <p:cNvPr id="70" name="ZoneTexte 69"/>
          <p:cNvSpPr txBox="1"/>
          <p:nvPr/>
        </p:nvSpPr>
        <p:spPr>
          <a:xfrm>
            <a:off x="2187832" y="3887319"/>
            <a:ext cx="579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aseline="30000" dirty="0" err="1">
                <a:solidFill>
                  <a:srgbClr val="002060"/>
                </a:solidFill>
                <a:latin typeface="Bahnschrift" panose="020B0502040204020203" pitchFamily="34" charset="0"/>
              </a:rPr>
              <a:t>g.s</a:t>
            </a:r>
            <a:r>
              <a:rPr lang="fr-FR" sz="2400" baseline="30000" dirty="0">
                <a:solidFill>
                  <a:srgbClr val="002060"/>
                </a:solidFill>
                <a:latin typeface="Bahnschrift" panose="020B0502040204020203" pitchFamily="34" charset="0"/>
              </a:rPr>
              <a:t>.</a:t>
            </a:r>
            <a:endParaRPr lang="fr-FR" sz="2400" dirty="0">
              <a:solidFill>
                <a:srgbClr val="002060"/>
              </a:solidFill>
              <a:latin typeface="Bahnschrift" panose="020B0502040204020203" pitchFamily="34" charset="0"/>
            </a:endParaRPr>
          </a:p>
        </p:txBody>
      </p:sp>
      <p:sp>
        <p:nvSpPr>
          <p:cNvPr id="77" name="ZoneTexte 76"/>
          <p:cNvSpPr txBox="1"/>
          <p:nvPr/>
        </p:nvSpPr>
        <p:spPr>
          <a:xfrm>
            <a:off x="2803590" y="3008890"/>
            <a:ext cx="45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aseline="30000" dirty="0">
                <a:solidFill>
                  <a:srgbClr val="002060"/>
                </a:solidFill>
                <a:latin typeface="Bahnschrift" panose="020B0502040204020203" pitchFamily="34" charset="0"/>
              </a:rPr>
              <a:t>m</a:t>
            </a:r>
            <a:endParaRPr lang="fr-FR" sz="2400" dirty="0">
              <a:solidFill>
                <a:srgbClr val="002060"/>
              </a:solidFill>
              <a:latin typeface="Bahnschrift" panose="020B0502040204020203" pitchFamily="34" charset="0"/>
            </a:endParaRPr>
          </a:p>
        </p:txBody>
      </p:sp>
      <p:sp>
        <p:nvSpPr>
          <p:cNvPr id="78" name="ZoneTexte 77"/>
          <p:cNvSpPr txBox="1"/>
          <p:nvPr/>
        </p:nvSpPr>
        <p:spPr>
          <a:xfrm>
            <a:off x="1077667" y="3088209"/>
            <a:ext cx="8679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aseline="30000" dirty="0">
                <a:solidFill>
                  <a:srgbClr val="002060"/>
                </a:solidFill>
                <a:latin typeface="Bahnschrift" panose="020B0502040204020203" pitchFamily="34" charset="0"/>
              </a:rPr>
              <a:t>center</a:t>
            </a:r>
            <a:endParaRPr lang="fr-FR" sz="2400" dirty="0">
              <a:solidFill>
                <a:srgbClr val="002060"/>
              </a:solidFill>
              <a:latin typeface="Bahnschrift" panose="020B0502040204020203" pitchFamily="34" charset="0"/>
            </a:endParaRPr>
          </a:p>
        </p:txBody>
      </p:sp>
      <p:sp>
        <p:nvSpPr>
          <p:cNvPr id="84" name="ZoneTexte 83">
            <a:extLst>
              <a:ext uri="{FF2B5EF4-FFF2-40B4-BE49-F238E27FC236}">
                <a16:creationId xmlns:a16="http://schemas.microsoft.com/office/drawing/2014/main" id="{41264864-45F5-4B18-9B17-926A06D02176}"/>
              </a:ext>
            </a:extLst>
          </p:cNvPr>
          <p:cNvSpPr txBox="1"/>
          <p:nvPr/>
        </p:nvSpPr>
        <p:spPr>
          <a:xfrm>
            <a:off x="16990" y="6586612"/>
            <a:ext cx="1219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002060"/>
                </a:solidFill>
                <a:latin typeface="Bahnschrift" panose="020B0502040204020203" pitchFamily="34" charset="0"/>
              </a:rPr>
              <a:t>Pauline Ascher – ISOL-France Meeting  – 27-29 May 2024</a:t>
            </a:r>
          </a:p>
        </p:txBody>
      </p:sp>
      <p:sp>
        <p:nvSpPr>
          <p:cNvPr id="85" name="ZoneTexte 84">
            <a:extLst>
              <a:ext uri="{FF2B5EF4-FFF2-40B4-BE49-F238E27FC236}">
                <a16:creationId xmlns:a16="http://schemas.microsoft.com/office/drawing/2014/main" id="{CE67AF69-1FBE-49B4-A87F-4AA649B082E6}"/>
              </a:ext>
            </a:extLst>
          </p:cNvPr>
          <p:cNvSpPr txBox="1"/>
          <p:nvPr/>
        </p:nvSpPr>
        <p:spPr>
          <a:xfrm>
            <a:off x="0" y="-154"/>
            <a:ext cx="12191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aseline="30000" dirty="0">
                <a:solidFill>
                  <a:srgbClr val="002060"/>
                </a:solidFill>
                <a:latin typeface="Bahnschrift" panose="020B0502040204020203" pitchFamily="34" charset="0"/>
              </a:rPr>
              <a:t>69</a:t>
            </a:r>
            <a:r>
              <a:rPr lang="fr-FR" sz="2400" dirty="0">
                <a:solidFill>
                  <a:srgbClr val="002060"/>
                </a:solidFill>
                <a:latin typeface="Bahnschrift" panose="020B0502040204020203" pitchFamily="34" charset="0"/>
              </a:rPr>
              <a:t>Co MASS EXCESS</a:t>
            </a:r>
          </a:p>
        </p:txBody>
      </p:sp>
      <p:pic>
        <p:nvPicPr>
          <p:cNvPr id="37" name="Image 36">
            <a:extLst>
              <a:ext uri="{FF2B5EF4-FFF2-40B4-BE49-F238E27FC236}">
                <a16:creationId xmlns:a16="http://schemas.microsoft.com/office/drawing/2014/main" id="{6F1507C1-394C-4CFF-A51D-AAF96DA2E59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495" y="740779"/>
            <a:ext cx="3468189" cy="5571953"/>
          </a:xfrm>
          <a:prstGeom prst="rect">
            <a:avLst/>
          </a:prstGeom>
        </p:spPr>
      </p:pic>
      <p:sp>
        <p:nvSpPr>
          <p:cNvPr id="38" name="ZoneTexte 37">
            <a:extLst>
              <a:ext uri="{FF2B5EF4-FFF2-40B4-BE49-F238E27FC236}">
                <a16:creationId xmlns:a16="http://schemas.microsoft.com/office/drawing/2014/main" id="{951E8A9B-C190-489D-9FCE-228BB30B1E32}"/>
              </a:ext>
            </a:extLst>
          </p:cNvPr>
          <p:cNvSpPr txBox="1"/>
          <p:nvPr/>
        </p:nvSpPr>
        <p:spPr>
          <a:xfrm>
            <a:off x="9634194" y="5939354"/>
            <a:ext cx="26646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Bahnschrift" panose="020B0502040204020203" pitchFamily="34" charset="0"/>
              </a:rPr>
              <a:t>LEBIT    JYFL   AME   </a:t>
            </a:r>
            <a:r>
              <a:rPr lang="fr-FR" sz="1400" b="1" dirty="0">
                <a:solidFill>
                  <a:srgbClr val="FFC000"/>
                </a:solidFill>
                <a:latin typeface="Bahnschrift" panose="020B0502040204020203" pitchFamily="34" charset="0"/>
              </a:rPr>
              <a:t>This </a:t>
            </a:r>
            <a:r>
              <a:rPr lang="fr-FR" sz="1400" b="1" dirty="0" err="1">
                <a:solidFill>
                  <a:srgbClr val="FFC000"/>
                </a:solidFill>
                <a:latin typeface="Bahnschrift" panose="020B0502040204020203" pitchFamily="34" charset="0"/>
              </a:rPr>
              <a:t>work</a:t>
            </a:r>
            <a:endParaRPr lang="fr-FR" sz="1400" b="1" dirty="0">
              <a:solidFill>
                <a:srgbClr val="FFC000"/>
              </a:solidFill>
              <a:latin typeface="Bahnschrift" panose="020B0502040204020203" pitchFamily="34" charset="0"/>
            </a:endParaRP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41CD7BFA-4638-4202-A4E6-674DA55EC9AB}"/>
              </a:ext>
            </a:extLst>
          </p:cNvPr>
          <p:cNvSpPr txBox="1"/>
          <p:nvPr/>
        </p:nvSpPr>
        <p:spPr>
          <a:xfrm>
            <a:off x="10534834" y="4388083"/>
            <a:ext cx="469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>
                <a:solidFill>
                  <a:srgbClr val="1D2B53"/>
                </a:solidFill>
                <a:latin typeface="Nourd" panose="020B0604020202020204" charset="0"/>
              </a:rPr>
              <a:t>g.s</a:t>
            </a:r>
            <a:r>
              <a:rPr lang="fr-FR" sz="1600" dirty="0">
                <a:solidFill>
                  <a:srgbClr val="1D2B53"/>
                </a:solidFill>
                <a:latin typeface="Nourd" panose="020B0604020202020204" charset="0"/>
              </a:rPr>
              <a:t>.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75A96BF4-E5B6-4D49-9BC2-174845A4AB4E}"/>
              </a:ext>
            </a:extLst>
          </p:cNvPr>
          <p:cNvSpPr txBox="1"/>
          <p:nvPr/>
        </p:nvSpPr>
        <p:spPr>
          <a:xfrm>
            <a:off x="11736069" y="1243917"/>
            <a:ext cx="2440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1D2B53"/>
                </a:solidFill>
                <a:latin typeface="Nourd" panose="020B0604020202020204" charset="0"/>
              </a:rPr>
              <a:t>m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E2903E57-1898-4023-A831-926AD2F33A83}"/>
              </a:ext>
            </a:extLst>
          </p:cNvPr>
          <p:cNvSpPr txBox="1"/>
          <p:nvPr/>
        </p:nvSpPr>
        <p:spPr>
          <a:xfrm>
            <a:off x="9760816" y="1046967"/>
            <a:ext cx="656066" cy="400110"/>
          </a:xfrm>
          <a:prstGeom prst="rect">
            <a:avLst/>
          </a:prstGeom>
          <a:solidFill>
            <a:schemeClr val="bg1"/>
          </a:solidFill>
          <a:ln>
            <a:solidFill>
              <a:srgbClr val="1D2B53"/>
            </a:solidFill>
          </a:ln>
        </p:spPr>
        <p:txBody>
          <a:bodyPr wrap="square" rtlCol="0">
            <a:spAutoFit/>
          </a:bodyPr>
          <a:lstStyle/>
          <a:p>
            <a:r>
              <a:rPr lang="fr-FR" sz="2000" baseline="30000" dirty="0">
                <a:solidFill>
                  <a:srgbClr val="1D2B53"/>
                </a:solidFill>
                <a:latin typeface="Bahnschrift" panose="020B0502040204020203" pitchFamily="34" charset="0"/>
              </a:rPr>
              <a:t>69</a:t>
            </a:r>
            <a:r>
              <a:rPr lang="fr-FR" sz="2000" dirty="0">
                <a:solidFill>
                  <a:srgbClr val="1D2B53"/>
                </a:solidFill>
                <a:latin typeface="Bahnschrift" panose="020B0502040204020203" pitchFamily="34" charset="0"/>
              </a:rPr>
              <a:t>Co</a:t>
            </a:r>
            <a:endParaRPr lang="fr-FR" sz="1600" dirty="0">
              <a:solidFill>
                <a:srgbClr val="1D2B53"/>
              </a:solidFill>
              <a:latin typeface="Bahnschrift" panose="020B0502040204020203" pitchFamily="34" charset="0"/>
            </a:endParaRP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25B5FB53-B993-49BD-945C-775A29437F94}"/>
              </a:ext>
            </a:extLst>
          </p:cNvPr>
          <p:cNvSpPr txBox="1"/>
          <p:nvPr/>
        </p:nvSpPr>
        <p:spPr>
          <a:xfrm>
            <a:off x="11162173" y="1836512"/>
            <a:ext cx="2440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1D2B53"/>
                </a:solidFill>
                <a:latin typeface="Nourd" panose="020B0604020202020204" charset="0"/>
              </a:rPr>
              <a:t>m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7EC7314F-6DEF-4486-BB8F-20051CAEBD1B}"/>
              </a:ext>
            </a:extLst>
          </p:cNvPr>
          <p:cNvSpPr txBox="1"/>
          <p:nvPr/>
        </p:nvSpPr>
        <p:spPr>
          <a:xfrm>
            <a:off x="10553484" y="1602851"/>
            <a:ext cx="2440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1D2B53"/>
                </a:solidFill>
                <a:latin typeface="Nourd" panose="020B0604020202020204" charset="0"/>
              </a:rPr>
              <a:t>m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C64901EB-4714-4D13-8F96-8E82D2D61F08}"/>
              </a:ext>
            </a:extLst>
          </p:cNvPr>
          <p:cNvSpPr txBox="1"/>
          <p:nvPr/>
        </p:nvSpPr>
        <p:spPr>
          <a:xfrm>
            <a:off x="11168965" y="4429759"/>
            <a:ext cx="5671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>
                <a:solidFill>
                  <a:srgbClr val="1D2B53"/>
                </a:solidFill>
                <a:latin typeface="Nourd" panose="020B0604020202020204" charset="0"/>
              </a:rPr>
              <a:t>g.s</a:t>
            </a:r>
            <a:r>
              <a:rPr lang="fr-FR" sz="1600" dirty="0">
                <a:solidFill>
                  <a:srgbClr val="1D2B53"/>
                </a:solidFill>
                <a:latin typeface="Nourd" panose="020B0604020202020204" charset="0"/>
              </a:rPr>
              <a:t>.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BB0E4C0F-0802-4ECC-9631-1CAE3813E2DB}"/>
              </a:ext>
            </a:extLst>
          </p:cNvPr>
          <p:cNvSpPr txBox="1"/>
          <p:nvPr/>
        </p:nvSpPr>
        <p:spPr>
          <a:xfrm>
            <a:off x="11588307" y="3542245"/>
            <a:ext cx="5846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>
                <a:solidFill>
                  <a:srgbClr val="1D2B53"/>
                </a:solidFill>
                <a:latin typeface="Nourd" panose="020B0604020202020204" charset="0"/>
              </a:rPr>
              <a:t>g.s</a:t>
            </a:r>
            <a:r>
              <a:rPr lang="fr-FR" sz="1600" dirty="0">
                <a:solidFill>
                  <a:srgbClr val="1D2B53"/>
                </a:solidFill>
                <a:latin typeface="Nourd" panose="020B0604020202020204" charset="0"/>
              </a:rPr>
              <a:t>.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489D4DA-3158-4AEF-9D85-710429D2B1E2}"/>
              </a:ext>
            </a:extLst>
          </p:cNvPr>
          <p:cNvSpPr txBox="1"/>
          <p:nvPr/>
        </p:nvSpPr>
        <p:spPr>
          <a:xfrm>
            <a:off x="4164686" y="5752493"/>
            <a:ext cx="46437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2060"/>
                </a:solidFill>
                <a:latin typeface="Bahnschrift" panose="020B0502040204020203" pitchFamily="34" charset="0"/>
              </a:rPr>
              <a:t>E* = 148.3(76) keV</a:t>
            </a:r>
          </a:p>
          <a:p>
            <a:r>
              <a:rPr lang="fr-FR" dirty="0" err="1">
                <a:solidFill>
                  <a:srgbClr val="002060"/>
                </a:solidFill>
                <a:latin typeface="Bahnschrift" panose="020B0502040204020203" pitchFamily="34" charset="0"/>
              </a:rPr>
              <a:t>Precision</a:t>
            </a:r>
            <a:r>
              <a:rPr lang="fr-FR" dirty="0">
                <a:solidFill>
                  <a:srgbClr val="002060"/>
                </a:solidFill>
                <a:latin typeface="Bahnschrift" panose="020B0502040204020203" pitchFamily="34" charset="0"/>
              </a:rPr>
              <a:t> on E* </a:t>
            </a:r>
            <a:r>
              <a:rPr lang="fr-FR" dirty="0" err="1">
                <a:solidFill>
                  <a:srgbClr val="002060"/>
                </a:solidFill>
                <a:latin typeface="Bahnschrift" panose="020B0502040204020203" pitchFamily="34" charset="0"/>
              </a:rPr>
              <a:t>improved</a:t>
            </a:r>
            <a:r>
              <a:rPr lang="fr-FR" dirty="0">
                <a:solidFill>
                  <a:srgbClr val="002060"/>
                </a:solidFill>
                <a:latin typeface="Bahnschrift" panose="020B0502040204020203" pitchFamily="34" charset="0"/>
              </a:rPr>
              <a:t> by a factor of 12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5" name="ZoneTexte 54">
                <a:extLst>
                  <a:ext uri="{FF2B5EF4-FFF2-40B4-BE49-F238E27FC236}">
                    <a16:creationId xmlns:a16="http://schemas.microsoft.com/office/drawing/2014/main" id="{DCFCBA51-5D4E-45B6-B0EB-AE3B5D8C13CE}"/>
                  </a:ext>
                </a:extLst>
              </p:cNvPr>
              <p:cNvSpPr txBox="1"/>
              <p:nvPr/>
            </p:nvSpPr>
            <p:spPr>
              <a:xfrm rot="16200000">
                <a:off x="-161892" y="3308486"/>
                <a:ext cx="625217" cy="18466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fr-FR" sz="1200" dirty="0">
                    <a:solidFill>
                      <a:srgbClr val="002060"/>
                    </a:solidFill>
                    <a:latin typeface="Bahnschrift" panose="020B0502040204020203" pitchFamily="34" charset="0"/>
                  </a:rPr>
                  <a:t>Y</a:t>
                </a:r>
                <a14:m>
                  <m:oMath xmlns:m="http://schemas.openxmlformats.org/officeDocument/2006/math">
                    <m:r>
                      <a:rPr lang="fr-FR" sz="12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sz="12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𝑚𝑚</m:t>
                    </m:r>
                    <m:r>
                      <a:rPr lang="fr-FR" sz="12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fr-FR" sz="1200" dirty="0">
                  <a:solidFill>
                    <a:srgbClr val="002060"/>
                  </a:solidFill>
                  <a:latin typeface="Bahnschrift" panose="020B0502040204020203" pitchFamily="34" charset="0"/>
                </a:endParaRPr>
              </a:p>
            </p:txBody>
          </p:sp>
        </mc:Choice>
        <mc:Fallback>
          <p:sp>
            <p:nvSpPr>
              <p:cNvPr id="55" name="ZoneTexte 54">
                <a:extLst>
                  <a:ext uri="{FF2B5EF4-FFF2-40B4-BE49-F238E27FC236}">
                    <a16:creationId xmlns:a16="http://schemas.microsoft.com/office/drawing/2014/main" id="{DCFCBA51-5D4E-45B6-B0EB-AE3B5D8C13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161892" y="3308486"/>
                <a:ext cx="625217" cy="184666"/>
              </a:xfrm>
              <a:prstGeom prst="rect">
                <a:avLst/>
              </a:prstGeom>
              <a:blipFill>
                <a:blip r:embed="rId12"/>
                <a:stretch>
                  <a:fillRect l="-26667" r="-50000" b="-1568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ZoneTexte 55">
            <a:extLst>
              <a:ext uri="{FF2B5EF4-FFF2-40B4-BE49-F238E27FC236}">
                <a16:creationId xmlns:a16="http://schemas.microsoft.com/office/drawing/2014/main" id="{E1C995D0-BD1B-44D9-9E01-4DA7A9141814}"/>
              </a:ext>
            </a:extLst>
          </p:cNvPr>
          <p:cNvSpPr txBox="1"/>
          <p:nvPr/>
        </p:nvSpPr>
        <p:spPr>
          <a:xfrm>
            <a:off x="2661101" y="1593543"/>
            <a:ext cx="15918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>
                <a:solidFill>
                  <a:srgbClr val="002060"/>
                </a:solidFill>
                <a:latin typeface="Bahnschrift" panose="020B0502040204020203" pitchFamily="34" charset="0"/>
              </a:rPr>
              <a:t>T</a:t>
            </a:r>
            <a:r>
              <a:rPr lang="fr-FR" sz="1600" baseline="-25000" dirty="0" err="1">
                <a:solidFill>
                  <a:srgbClr val="002060"/>
                </a:solidFill>
                <a:latin typeface="Bahnschrift" panose="020B0502040204020203" pitchFamily="34" charset="0"/>
              </a:rPr>
              <a:t>acc</a:t>
            </a:r>
            <a:r>
              <a:rPr lang="fr-FR" sz="1600" dirty="0">
                <a:solidFill>
                  <a:srgbClr val="002060"/>
                </a:solidFill>
                <a:latin typeface="Bahnschrift" panose="020B0502040204020203" pitchFamily="34" charset="0"/>
              </a:rPr>
              <a:t> = 79 ms</a:t>
            </a:r>
          </a:p>
        </p:txBody>
      </p:sp>
    </p:spTree>
    <p:extLst>
      <p:ext uri="{BB962C8B-B14F-4D97-AF65-F5344CB8AC3E}">
        <p14:creationId xmlns:p14="http://schemas.microsoft.com/office/powerpoint/2010/main" val="908680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41" grpId="0" animBg="1"/>
      <p:bldP spid="42" grpId="0"/>
      <p:bldP spid="43" grpId="0"/>
      <p:bldP spid="44" grpId="0"/>
      <p:bldP spid="45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39EED0FA-9E23-4A18-91DB-6B08F7DC3A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050" y="2074595"/>
            <a:ext cx="2952325" cy="2674207"/>
          </a:xfrm>
          <a:prstGeom prst="rect">
            <a:avLst/>
          </a:prstGeom>
        </p:spPr>
      </p:pic>
      <p:sp>
        <p:nvSpPr>
          <p:cNvPr id="84" name="ZoneTexte 83">
            <a:extLst>
              <a:ext uri="{FF2B5EF4-FFF2-40B4-BE49-F238E27FC236}">
                <a16:creationId xmlns:a16="http://schemas.microsoft.com/office/drawing/2014/main" id="{41264864-45F5-4B18-9B17-926A06D02176}"/>
              </a:ext>
            </a:extLst>
          </p:cNvPr>
          <p:cNvSpPr txBox="1"/>
          <p:nvPr/>
        </p:nvSpPr>
        <p:spPr>
          <a:xfrm>
            <a:off x="-1" y="6555835"/>
            <a:ext cx="1219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002060"/>
                </a:solidFill>
                <a:latin typeface="Bahnschrift" panose="020B0502040204020203" pitchFamily="34" charset="0"/>
              </a:rPr>
              <a:t>Pauline Ascher – ISOL-France Meeting  – 27-29 May 2024</a:t>
            </a:r>
          </a:p>
        </p:txBody>
      </p:sp>
      <p:sp>
        <p:nvSpPr>
          <p:cNvPr id="85" name="ZoneTexte 84">
            <a:extLst>
              <a:ext uri="{FF2B5EF4-FFF2-40B4-BE49-F238E27FC236}">
                <a16:creationId xmlns:a16="http://schemas.microsoft.com/office/drawing/2014/main" id="{CE67AF69-1FBE-49B4-A87F-4AA649B082E6}"/>
              </a:ext>
            </a:extLst>
          </p:cNvPr>
          <p:cNvSpPr txBox="1"/>
          <p:nvPr/>
        </p:nvSpPr>
        <p:spPr>
          <a:xfrm>
            <a:off x="0" y="-154"/>
            <a:ext cx="12191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aseline="30000" dirty="0">
                <a:solidFill>
                  <a:srgbClr val="002060"/>
                </a:solidFill>
                <a:latin typeface="Bahnschrift" panose="020B0502040204020203" pitchFamily="34" charset="0"/>
              </a:rPr>
              <a:t>68</a:t>
            </a:r>
            <a:r>
              <a:rPr lang="fr-FR" sz="2400" dirty="0">
                <a:solidFill>
                  <a:srgbClr val="002060"/>
                </a:solidFill>
                <a:latin typeface="Bahnschrift" panose="020B0502040204020203" pitchFamily="34" charset="0"/>
              </a:rPr>
              <a:t>Co AND </a:t>
            </a:r>
            <a:r>
              <a:rPr lang="fr-FR" sz="2400" baseline="30000" dirty="0">
                <a:solidFill>
                  <a:srgbClr val="002060"/>
                </a:solidFill>
                <a:latin typeface="Bahnschrift" panose="020B0502040204020203" pitchFamily="34" charset="0"/>
              </a:rPr>
              <a:t>70</a:t>
            </a:r>
            <a:r>
              <a:rPr lang="fr-FR" sz="2400" dirty="0">
                <a:solidFill>
                  <a:srgbClr val="002060"/>
                </a:solidFill>
                <a:latin typeface="Bahnschrift" panose="020B0502040204020203" pitchFamily="34" charset="0"/>
              </a:rPr>
              <a:t>Co MASS EXCESSES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9ECDD4FF-E962-4FE3-9866-35FBE0BA08BD}"/>
              </a:ext>
            </a:extLst>
          </p:cNvPr>
          <p:cNvGrpSpPr/>
          <p:nvPr/>
        </p:nvGrpSpPr>
        <p:grpSpPr>
          <a:xfrm>
            <a:off x="3393725" y="832161"/>
            <a:ext cx="3005589" cy="5587485"/>
            <a:chOff x="1658710" y="714930"/>
            <a:chExt cx="3005589" cy="5587485"/>
          </a:xfrm>
        </p:grpSpPr>
        <p:pic>
          <p:nvPicPr>
            <p:cNvPr id="32" name="Image 31">
              <a:extLst>
                <a:ext uri="{FF2B5EF4-FFF2-40B4-BE49-F238E27FC236}">
                  <a16:creationId xmlns:a16="http://schemas.microsoft.com/office/drawing/2014/main" id="{7E5B23DD-8606-4D57-9A11-3C0032D5398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8710" y="714930"/>
              <a:ext cx="2807239" cy="5587485"/>
            </a:xfrm>
            <a:prstGeom prst="rect">
              <a:avLst/>
            </a:prstGeom>
          </p:spPr>
        </p:pic>
        <p:sp>
          <p:nvSpPr>
            <p:cNvPr id="33" name="ZoneTexte 32">
              <a:extLst>
                <a:ext uri="{FF2B5EF4-FFF2-40B4-BE49-F238E27FC236}">
                  <a16:creationId xmlns:a16="http://schemas.microsoft.com/office/drawing/2014/main" id="{4658FC2F-4E4D-4D53-AD98-3D6DA906B077}"/>
                </a:ext>
              </a:extLst>
            </p:cNvPr>
            <p:cNvSpPr txBox="1"/>
            <p:nvPr/>
          </p:nvSpPr>
          <p:spPr>
            <a:xfrm>
              <a:off x="2174392" y="5897581"/>
              <a:ext cx="248990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>
                  <a:latin typeface="Bahnschrift" panose="020B0502040204020203" pitchFamily="34" charset="0"/>
                </a:rPr>
                <a:t>LEBIT        AME     </a:t>
              </a:r>
              <a:r>
                <a:rPr lang="fr-FR" sz="1400" b="1" dirty="0">
                  <a:solidFill>
                    <a:srgbClr val="FFC000"/>
                  </a:solidFill>
                  <a:latin typeface="Bahnschrift" panose="020B0502040204020203" pitchFamily="34" charset="0"/>
                </a:rPr>
                <a:t>This </a:t>
              </a:r>
              <a:r>
                <a:rPr lang="fr-FR" sz="1400" b="1" dirty="0" err="1">
                  <a:solidFill>
                    <a:srgbClr val="FFC000"/>
                  </a:solidFill>
                  <a:latin typeface="Bahnschrift" panose="020B0502040204020203" pitchFamily="34" charset="0"/>
                </a:rPr>
                <a:t>work</a:t>
              </a:r>
              <a:endParaRPr lang="fr-FR" sz="1400" b="1" dirty="0">
                <a:solidFill>
                  <a:srgbClr val="FFC000"/>
                </a:solidFill>
                <a:latin typeface="Bahnschrift" panose="020B0502040204020203" pitchFamily="34" charset="0"/>
              </a:endParaRPr>
            </a:p>
          </p:txBody>
        </p:sp>
        <p:sp>
          <p:nvSpPr>
            <p:cNvPr id="35" name="ZoneTexte 34">
              <a:extLst>
                <a:ext uri="{FF2B5EF4-FFF2-40B4-BE49-F238E27FC236}">
                  <a16:creationId xmlns:a16="http://schemas.microsoft.com/office/drawing/2014/main" id="{0729220D-1EE6-40CA-989F-69D757848031}"/>
                </a:ext>
              </a:extLst>
            </p:cNvPr>
            <p:cNvSpPr txBox="1"/>
            <p:nvPr/>
          </p:nvSpPr>
          <p:spPr>
            <a:xfrm>
              <a:off x="4013767" y="1252238"/>
              <a:ext cx="3609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baseline="30000" dirty="0">
                  <a:solidFill>
                    <a:srgbClr val="002060"/>
                  </a:solidFill>
                  <a:latin typeface="Bahnschrift" panose="020B0502040204020203" pitchFamily="34" charset="0"/>
                </a:rPr>
                <a:t>m</a:t>
              </a:r>
              <a:endParaRPr lang="fr-FR" sz="2400" dirty="0">
                <a:solidFill>
                  <a:srgbClr val="002060"/>
                </a:solidFill>
                <a:latin typeface="Bahnschrift" panose="020B0502040204020203" pitchFamily="34" charset="0"/>
              </a:endParaRPr>
            </a:p>
          </p:txBody>
        </p:sp>
        <p:sp>
          <p:nvSpPr>
            <p:cNvPr id="36" name="ZoneTexte 35">
              <a:extLst>
                <a:ext uri="{FF2B5EF4-FFF2-40B4-BE49-F238E27FC236}">
                  <a16:creationId xmlns:a16="http://schemas.microsoft.com/office/drawing/2014/main" id="{698D768F-DE39-4A15-869C-A710130A8829}"/>
                </a:ext>
              </a:extLst>
            </p:cNvPr>
            <p:cNvSpPr txBox="1"/>
            <p:nvPr/>
          </p:nvSpPr>
          <p:spPr>
            <a:xfrm>
              <a:off x="3995520" y="5182497"/>
              <a:ext cx="4940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baseline="30000" dirty="0" err="1">
                  <a:solidFill>
                    <a:srgbClr val="002060"/>
                  </a:solidFill>
                  <a:latin typeface="Bahnschrift" panose="020B0502040204020203" pitchFamily="34" charset="0"/>
                </a:rPr>
                <a:t>g.s</a:t>
              </a:r>
              <a:r>
                <a:rPr lang="fr-FR" sz="2400" baseline="30000" dirty="0">
                  <a:solidFill>
                    <a:srgbClr val="002060"/>
                  </a:solidFill>
                  <a:latin typeface="Bahnschrift" panose="020B0502040204020203" pitchFamily="34" charset="0"/>
                </a:rPr>
                <a:t>.</a:t>
              </a:r>
              <a:endParaRPr lang="fr-FR" sz="2400" dirty="0">
                <a:solidFill>
                  <a:srgbClr val="002060"/>
                </a:solidFill>
                <a:latin typeface="Bahnschrift" panose="020B0502040204020203" pitchFamily="34" charset="0"/>
              </a:endParaRPr>
            </a:p>
          </p:txBody>
        </p:sp>
        <p:sp>
          <p:nvSpPr>
            <p:cNvPr id="44" name="ZoneTexte 43">
              <a:extLst>
                <a:ext uri="{FF2B5EF4-FFF2-40B4-BE49-F238E27FC236}">
                  <a16:creationId xmlns:a16="http://schemas.microsoft.com/office/drawing/2014/main" id="{36C20BCE-84CA-4DA1-A556-FC584ECD0859}"/>
                </a:ext>
              </a:extLst>
            </p:cNvPr>
            <p:cNvSpPr txBox="1"/>
            <p:nvPr/>
          </p:nvSpPr>
          <p:spPr>
            <a:xfrm>
              <a:off x="3587969" y="829542"/>
              <a:ext cx="786794" cy="40011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1D2B53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sz="2000" baseline="30000" dirty="0">
                  <a:solidFill>
                    <a:srgbClr val="1D2B53"/>
                  </a:solidFill>
                  <a:latin typeface="Bahnschrift" panose="020B0502040204020203" pitchFamily="34" charset="0"/>
                </a:rPr>
                <a:t>68</a:t>
              </a:r>
              <a:r>
                <a:rPr lang="fr-FR" sz="2000" dirty="0">
                  <a:solidFill>
                    <a:srgbClr val="1D2B53"/>
                  </a:solidFill>
                  <a:latin typeface="Bahnschrift" panose="020B0502040204020203" pitchFamily="34" charset="0"/>
                </a:rPr>
                <a:t>Co</a:t>
              </a:r>
              <a:endParaRPr lang="fr-FR" sz="1600" dirty="0">
                <a:solidFill>
                  <a:srgbClr val="1D2B53"/>
                </a:solidFill>
                <a:latin typeface="Bahnschrift" panose="020B0502040204020203" pitchFamily="34" charset="0"/>
              </a:endParaRPr>
            </a:p>
          </p:txBody>
        </p:sp>
        <p:sp>
          <p:nvSpPr>
            <p:cNvPr id="45" name="ZoneTexte 44">
              <a:extLst>
                <a:ext uri="{FF2B5EF4-FFF2-40B4-BE49-F238E27FC236}">
                  <a16:creationId xmlns:a16="http://schemas.microsoft.com/office/drawing/2014/main" id="{54AABC88-769D-4AE1-9347-47FB076C9B40}"/>
                </a:ext>
              </a:extLst>
            </p:cNvPr>
            <p:cNvSpPr txBox="1"/>
            <p:nvPr/>
          </p:nvSpPr>
          <p:spPr>
            <a:xfrm>
              <a:off x="2538716" y="4996105"/>
              <a:ext cx="4940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baseline="30000" dirty="0" err="1">
                  <a:solidFill>
                    <a:srgbClr val="002060"/>
                  </a:solidFill>
                  <a:latin typeface="Bahnschrift" panose="020B0502040204020203" pitchFamily="34" charset="0"/>
                </a:rPr>
                <a:t>g.s</a:t>
              </a:r>
              <a:r>
                <a:rPr lang="fr-FR" sz="2400" baseline="30000" dirty="0">
                  <a:solidFill>
                    <a:srgbClr val="002060"/>
                  </a:solidFill>
                  <a:latin typeface="Bahnschrift" panose="020B0502040204020203" pitchFamily="34" charset="0"/>
                </a:rPr>
                <a:t>.</a:t>
              </a:r>
              <a:endParaRPr lang="fr-FR" sz="2400" dirty="0">
                <a:solidFill>
                  <a:srgbClr val="002060"/>
                </a:solidFill>
                <a:latin typeface="Bahnschrift" panose="020B0502040204020203" pitchFamily="34" charset="0"/>
              </a:endParaRPr>
            </a:p>
          </p:txBody>
        </p:sp>
        <p:sp>
          <p:nvSpPr>
            <p:cNvPr id="50" name="ZoneTexte 49">
              <a:extLst>
                <a:ext uri="{FF2B5EF4-FFF2-40B4-BE49-F238E27FC236}">
                  <a16:creationId xmlns:a16="http://schemas.microsoft.com/office/drawing/2014/main" id="{AF3822DD-5B95-4C98-A812-0B05AA34CEA3}"/>
                </a:ext>
              </a:extLst>
            </p:cNvPr>
            <p:cNvSpPr txBox="1"/>
            <p:nvPr/>
          </p:nvSpPr>
          <p:spPr>
            <a:xfrm>
              <a:off x="3267118" y="5009945"/>
              <a:ext cx="4940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baseline="30000" dirty="0" err="1">
                  <a:solidFill>
                    <a:srgbClr val="002060"/>
                  </a:solidFill>
                  <a:latin typeface="Bahnschrift" panose="020B0502040204020203" pitchFamily="34" charset="0"/>
                </a:rPr>
                <a:t>g.s</a:t>
              </a:r>
              <a:r>
                <a:rPr lang="fr-FR" sz="2400" baseline="30000" dirty="0">
                  <a:solidFill>
                    <a:srgbClr val="002060"/>
                  </a:solidFill>
                  <a:latin typeface="Bahnschrift" panose="020B0502040204020203" pitchFamily="34" charset="0"/>
                </a:rPr>
                <a:t>.</a:t>
              </a:r>
              <a:endParaRPr lang="fr-FR" sz="2400" dirty="0">
                <a:solidFill>
                  <a:srgbClr val="002060"/>
                </a:solidFill>
                <a:latin typeface="Bahnschrift" panose="020B0502040204020203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399A6748-D2F3-468A-86FE-F31E22BEF817}"/>
                  </a:ext>
                </a:extLst>
              </p:cNvPr>
              <p:cNvSpPr txBox="1"/>
              <p:nvPr/>
            </p:nvSpPr>
            <p:spPr>
              <a:xfrm>
                <a:off x="1511050" y="4784778"/>
                <a:ext cx="664927" cy="18466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20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fr-FR" sz="120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FR" sz="120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𝑚𝑚</m:t>
                      </m:r>
                      <m:r>
                        <a:rPr lang="fr-FR" sz="120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1200" dirty="0">
                  <a:solidFill>
                    <a:srgbClr val="002060"/>
                  </a:solidFill>
                  <a:latin typeface="Bahnschrift" panose="020B0502040204020203" pitchFamily="34" charset="0"/>
                </a:endParaRPr>
              </a:p>
            </p:txBody>
          </p:sp>
        </mc:Choice>
        <mc:Fallback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399A6748-D2F3-468A-86FE-F31E22BEF8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1050" y="4784778"/>
                <a:ext cx="664927" cy="184666"/>
              </a:xfrm>
              <a:prstGeom prst="rect">
                <a:avLst/>
              </a:prstGeom>
              <a:blipFill>
                <a:blip r:embed="rId5"/>
                <a:stretch>
                  <a:fillRect b="-433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ZoneTexte 20">
                <a:extLst>
                  <a:ext uri="{FF2B5EF4-FFF2-40B4-BE49-F238E27FC236}">
                    <a16:creationId xmlns:a16="http://schemas.microsoft.com/office/drawing/2014/main" id="{5DFD057A-957C-41B5-A1D6-585D7207EA54}"/>
                  </a:ext>
                </a:extLst>
              </p:cNvPr>
              <p:cNvSpPr txBox="1"/>
              <p:nvPr/>
            </p:nvSpPr>
            <p:spPr>
              <a:xfrm rot="16200000">
                <a:off x="-161892" y="3308486"/>
                <a:ext cx="625217" cy="18466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fr-FR" sz="1200" dirty="0">
                    <a:solidFill>
                      <a:srgbClr val="002060"/>
                    </a:solidFill>
                    <a:latin typeface="Bahnschrift" panose="020B0502040204020203" pitchFamily="34" charset="0"/>
                  </a:rPr>
                  <a:t>Y</a:t>
                </a:r>
                <a14:m>
                  <m:oMath xmlns:m="http://schemas.openxmlformats.org/officeDocument/2006/math">
                    <m:r>
                      <a:rPr lang="fr-FR" sz="12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sz="12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𝑚𝑚</m:t>
                    </m:r>
                    <m:r>
                      <a:rPr lang="fr-FR" sz="12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fr-FR" sz="1200" dirty="0">
                  <a:solidFill>
                    <a:srgbClr val="002060"/>
                  </a:solidFill>
                  <a:latin typeface="Bahnschrift" panose="020B0502040204020203" pitchFamily="34" charset="0"/>
                </a:endParaRPr>
              </a:p>
            </p:txBody>
          </p:sp>
        </mc:Choice>
        <mc:Fallback>
          <p:sp>
            <p:nvSpPr>
              <p:cNvPr id="21" name="ZoneTexte 20">
                <a:extLst>
                  <a:ext uri="{FF2B5EF4-FFF2-40B4-BE49-F238E27FC236}">
                    <a16:creationId xmlns:a16="http://schemas.microsoft.com/office/drawing/2014/main" id="{5DFD057A-957C-41B5-A1D6-585D7207EA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161892" y="3308486"/>
                <a:ext cx="625217" cy="184666"/>
              </a:xfrm>
              <a:prstGeom prst="rect">
                <a:avLst/>
              </a:prstGeom>
              <a:blipFill>
                <a:blip r:embed="rId6"/>
                <a:stretch>
                  <a:fillRect l="-26667" r="-50000" b="-1568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ZoneTexte 21">
            <a:extLst>
              <a:ext uri="{FF2B5EF4-FFF2-40B4-BE49-F238E27FC236}">
                <a16:creationId xmlns:a16="http://schemas.microsoft.com/office/drawing/2014/main" id="{49BDA89D-5EF8-4175-9032-18C5B58E884C}"/>
              </a:ext>
            </a:extLst>
          </p:cNvPr>
          <p:cNvSpPr txBox="1"/>
          <p:nvPr/>
        </p:nvSpPr>
        <p:spPr>
          <a:xfrm flipH="1">
            <a:off x="884013" y="3429000"/>
            <a:ext cx="346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aseline="30000" dirty="0">
                <a:solidFill>
                  <a:srgbClr val="002060"/>
                </a:solidFill>
                <a:latin typeface="Bahnschrift" panose="020B0502040204020203" pitchFamily="34" charset="0"/>
              </a:rPr>
              <a:t>m</a:t>
            </a:r>
            <a:endParaRPr lang="fr-FR" sz="2400" dirty="0">
              <a:solidFill>
                <a:srgbClr val="002060"/>
              </a:solidFill>
              <a:latin typeface="Bahnschrift" panose="020B0502040204020203" pitchFamily="34" charset="0"/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111729AC-B09E-4678-9EFD-7F76CC4DCA16}"/>
              </a:ext>
            </a:extLst>
          </p:cNvPr>
          <p:cNvSpPr txBox="1"/>
          <p:nvPr/>
        </p:nvSpPr>
        <p:spPr>
          <a:xfrm>
            <a:off x="1923005" y="3729508"/>
            <a:ext cx="579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aseline="30000" dirty="0" err="1">
                <a:solidFill>
                  <a:srgbClr val="002060"/>
                </a:solidFill>
                <a:latin typeface="Bahnschrift" panose="020B0502040204020203" pitchFamily="34" charset="0"/>
              </a:rPr>
              <a:t>g.s</a:t>
            </a:r>
            <a:r>
              <a:rPr lang="fr-FR" sz="2400" baseline="30000" dirty="0">
                <a:solidFill>
                  <a:srgbClr val="002060"/>
                </a:solidFill>
                <a:latin typeface="Bahnschrift" panose="020B0502040204020203" pitchFamily="34" charset="0"/>
              </a:rPr>
              <a:t>.</a:t>
            </a:r>
            <a:endParaRPr lang="fr-FR" sz="2400" dirty="0">
              <a:solidFill>
                <a:srgbClr val="002060"/>
              </a:solidFill>
              <a:latin typeface="Bahnschrift" panose="020B0502040204020203" pitchFamily="34" charset="0"/>
            </a:endParaRP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56CC0B70-F7CC-48EA-82CA-8215CC113476}"/>
              </a:ext>
            </a:extLst>
          </p:cNvPr>
          <p:cNvSpPr txBox="1"/>
          <p:nvPr/>
        </p:nvSpPr>
        <p:spPr>
          <a:xfrm>
            <a:off x="1964166" y="2083461"/>
            <a:ext cx="13049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>
                <a:solidFill>
                  <a:srgbClr val="002060"/>
                </a:solidFill>
                <a:latin typeface="Bahnschrift" panose="020B0502040204020203" pitchFamily="34" charset="0"/>
              </a:rPr>
              <a:t>T</a:t>
            </a:r>
            <a:r>
              <a:rPr lang="fr-FR" sz="1600" baseline="-25000" dirty="0" err="1">
                <a:solidFill>
                  <a:srgbClr val="002060"/>
                </a:solidFill>
                <a:latin typeface="Bahnschrift" panose="020B0502040204020203" pitchFamily="34" charset="0"/>
              </a:rPr>
              <a:t>acc</a:t>
            </a:r>
            <a:r>
              <a:rPr lang="fr-FR" sz="1600" dirty="0">
                <a:solidFill>
                  <a:srgbClr val="002060"/>
                </a:solidFill>
                <a:latin typeface="Bahnschrift" panose="020B0502040204020203" pitchFamily="34" charset="0"/>
              </a:rPr>
              <a:t> = 113 ms</a:t>
            </a:r>
          </a:p>
        </p:txBody>
      </p:sp>
    </p:spTree>
    <p:extLst>
      <p:ext uri="{BB962C8B-B14F-4D97-AF65-F5344CB8AC3E}">
        <p14:creationId xmlns:p14="http://schemas.microsoft.com/office/powerpoint/2010/main" val="35324512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Image 36">
            <a:extLst>
              <a:ext uri="{FF2B5EF4-FFF2-40B4-BE49-F238E27FC236}">
                <a16:creationId xmlns:a16="http://schemas.microsoft.com/office/drawing/2014/main" id="{B917D34E-FBAC-4DC7-A3FB-2CEE45F868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050" y="2074595"/>
            <a:ext cx="2952325" cy="2674207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726B1E60-AF33-4757-A2F0-062908DBA3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7596" y="2252222"/>
            <a:ext cx="2843084" cy="2575257"/>
          </a:xfrm>
          <a:prstGeom prst="rect">
            <a:avLst/>
          </a:prstGeom>
        </p:spPr>
      </p:pic>
      <p:sp>
        <p:nvSpPr>
          <p:cNvPr id="84" name="ZoneTexte 83">
            <a:extLst>
              <a:ext uri="{FF2B5EF4-FFF2-40B4-BE49-F238E27FC236}">
                <a16:creationId xmlns:a16="http://schemas.microsoft.com/office/drawing/2014/main" id="{41264864-45F5-4B18-9B17-926A06D02176}"/>
              </a:ext>
            </a:extLst>
          </p:cNvPr>
          <p:cNvSpPr txBox="1"/>
          <p:nvPr/>
        </p:nvSpPr>
        <p:spPr>
          <a:xfrm>
            <a:off x="-1" y="6555835"/>
            <a:ext cx="1219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002060"/>
                </a:solidFill>
                <a:latin typeface="Bahnschrift" panose="020B0502040204020203" pitchFamily="34" charset="0"/>
              </a:rPr>
              <a:t>Pauline Ascher – ISOL-France Meeting  – 27-29 May 2024</a:t>
            </a:r>
          </a:p>
        </p:txBody>
      </p:sp>
      <p:sp>
        <p:nvSpPr>
          <p:cNvPr id="85" name="ZoneTexte 84">
            <a:extLst>
              <a:ext uri="{FF2B5EF4-FFF2-40B4-BE49-F238E27FC236}">
                <a16:creationId xmlns:a16="http://schemas.microsoft.com/office/drawing/2014/main" id="{CE67AF69-1FBE-49B4-A87F-4AA649B082E6}"/>
              </a:ext>
            </a:extLst>
          </p:cNvPr>
          <p:cNvSpPr txBox="1"/>
          <p:nvPr/>
        </p:nvSpPr>
        <p:spPr>
          <a:xfrm>
            <a:off x="0" y="-154"/>
            <a:ext cx="12191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aseline="30000" dirty="0">
                <a:solidFill>
                  <a:srgbClr val="002060"/>
                </a:solidFill>
                <a:latin typeface="Bahnschrift" panose="020B0502040204020203" pitchFamily="34" charset="0"/>
              </a:rPr>
              <a:t>68</a:t>
            </a:r>
            <a:r>
              <a:rPr lang="fr-FR" sz="2400" dirty="0">
                <a:solidFill>
                  <a:srgbClr val="002060"/>
                </a:solidFill>
                <a:latin typeface="Bahnschrift" panose="020B0502040204020203" pitchFamily="34" charset="0"/>
              </a:rPr>
              <a:t>Co AND </a:t>
            </a:r>
            <a:r>
              <a:rPr lang="fr-FR" sz="2400" baseline="30000" dirty="0">
                <a:solidFill>
                  <a:srgbClr val="002060"/>
                </a:solidFill>
                <a:latin typeface="Bahnschrift" panose="020B0502040204020203" pitchFamily="34" charset="0"/>
              </a:rPr>
              <a:t>70</a:t>
            </a:r>
            <a:r>
              <a:rPr lang="fr-FR" sz="2400" dirty="0">
                <a:solidFill>
                  <a:srgbClr val="002060"/>
                </a:solidFill>
                <a:latin typeface="Bahnschrift" panose="020B0502040204020203" pitchFamily="34" charset="0"/>
              </a:rPr>
              <a:t>Co MASS EXCESSES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9ECDD4FF-E962-4FE3-9866-35FBE0BA08BD}"/>
              </a:ext>
            </a:extLst>
          </p:cNvPr>
          <p:cNvGrpSpPr/>
          <p:nvPr/>
        </p:nvGrpSpPr>
        <p:grpSpPr>
          <a:xfrm>
            <a:off x="3393725" y="832161"/>
            <a:ext cx="3005589" cy="5587485"/>
            <a:chOff x="1658710" y="714930"/>
            <a:chExt cx="3005589" cy="5587485"/>
          </a:xfrm>
        </p:grpSpPr>
        <p:pic>
          <p:nvPicPr>
            <p:cNvPr id="32" name="Image 31">
              <a:extLst>
                <a:ext uri="{FF2B5EF4-FFF2-40B4-BE49-F238E27FC236}">
                  <a16:creationId xmlns:a16="http://schemas.microsoft.com/office/drawing/2014/main" id="{7E5B23DD-8606-4D57-9A11-3C0032D5398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8710" y="714930"/>
              <a:ext cx="2807239" cy="5587485"/>
            </a:xfrm>
            <a:prstGeom prst="rect">
              <a:avLst/>
            </a:prstGeom>
          </p:spPr>
        </p:pic>
        <p:sp>
          <p:nvSpPr>
            <p:cNvPr id="33" name="ZoneTexte 32">
              <a:extLst>
                <a:ext uri="{FF2B5EF4-FFF2-40B4-BE49-F238E27FC236}">
                  <a16:creationId xmlns:a16="http://schemas.microsoft.com/office/drawing/2014/main" id="{4658FC2F-4E4D-4D53-AD98-3D6DA906B077}"/>
                </a:ext>
              </a:extLst>
            </p:cNvPr>
            <p:cNvSpPr txBox="1"/>
            <p:nvPr/>
          </p:nvSpPr>
          <p:spPr>
            <a:xfrm>
              <a:off x="2174392" y="5897581"/>
              <a:ext cx="248990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>
                  <a:latin typeface="Bahnschrift" panose="020B0502040204020203" pitchFamily="34" charset="0"/>
                </a:rPr>
                <a:t>LEBIT        AME     </a:t>
              </a:r>
              <a:r>
                <a:rPr lang="fr-FR" sz="1400" b="1" dirty="0">
                  <a:solidFill>
                    <a:srgbClr val="FFC000"/>
                  </a:solidFill>
                  <a:latin typeface="Bahnschrift" panose="020B0502040204020203" pitchFamily="34" charset="0"/>
                </a:rPr>
                <a:t>This </a:t>
              </a:r>
              <a:r>
                <a:rPr lang="fr-FR" sz="1400" b="1" dirty="0" err="1">
                  <a:solidFill>
                    <a:srgbClr val="FFC000"/>
                  </a:solidFill>
                  <a:latin typeface="Bahnschrift" panose="020B0502040204020203" pitchFamily="34" charset="0"/>
                </a:rPr>
                <a:t>work</a:t>
              </a:r>
              <a:endParaRPr lang="fr-FR" sz="1400" b="1" dirty="0">
                <a:solidFill>
                  <a:srgbClr val="FFC000"/>
                </a:solidFill>
                <a:latin typeface="Bahnschrift" panose="020B0502040204020203" pitchFamily="34" charset="0"/>
              </a:endParaRPr>
            </a:p>
          </p:txBody>
        </p:sp>
        <p:sp>
          <p:nvSpPr>
            <p:cNvPr id="35" name="ZoneTexte 34">
              <a:extLst>
                <a:ext uri="{FF2B5EF4-FFF2-40B4-BE49-F238E27FC236}">
                  <a16:creationId xmlns:a16="http://schemas.microsoft.com/office/drawing/2014/main" id="{0729220D-1EE6-40CA-989F-69D757848031}"/>
                </a:ext>
              </a:extLst>
            </p:cNvPr>
            <p:cNvSpPr txBox="1"/>
            <p:nvPr/>
          </p:nvSpPr>
          <p:spPr>
            <a:xfrm>
              <a:off x="4013767" y="1252238"/>
              <a:ext cx="3609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baseline="30000" dirty="0">
                  <a:solidFill>
                    <a:srgbClr val="002060"/>
                  </a:solidFill>
                  <a:latin typeface="Bahnschrift" panose="020B0502040204020203" pitchFamily="34" charset="0"/>
                </a:rPr>
                <a:t>m</a:t>
              </a:r>
              <a:endParaRPr lang="fr-FR" sz="2400" dirty="0">
                <a:solidFill>
                  <a:srgbClr val="002060"/>
                </a:solidFill>
                <a:latin typeface="Bahnschrift" panose="020B0502040204020203" pitchFamily="34" charset="0"/>
              </a:endParaRPr>
            </a:p>
          </p:txBody>
        </p:sp>
        <p:sp>
          <p:nvSpPr>
            <p:cNvPr id="36" name="ZoneTexte 35">
              <a:extLst>
                <a:ext uri="{FF2B5EF4-FFF2-40B4-BE49-F238E27FC236}">
                  <a16:creationId xmlns:a16="http://schemas.microsoft.com/office/drawing/2014/main" id="{698D768F-DE39-4A15-869C-A710130A8829}"/>
                </a:ext>
              </a:extLst>
            </p:cNvPr>
            <p:cNvSpPr txBox="1"/>
            <p:nvPr/>
          </p:nvSpPr>
          <p:spPr>
            <a:xfrm>
              <a:off x="3995520" y="5182497"/>
              <a:ext cx="4940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baseline="30000" dirty="0" err="1">
                  <a:solidFill>
                    <a:srgbClr val="002060"/>
                  </a:solidFill>
                  <a:latin typeface="Bahnschrift" panose="020B0502040204020203" pitchFamily="34" charset="0"/>
                </a:rPr>
                <a:t>g.s</a:t>
              </a:r>
              <a:r>
                <a:rPr lang="fr-FR" sz="2400" baseline="30000" dirty="0">
                  <a:solidFill>
                    <a:srgbClr val="002060"/>
                  </a:solidFill>
                  <a:latin typeface="Bahnschrift" panose="020B0502040204020203" pitchFamily="34" charset="0"/>
                </a:rPr>
                <a:t>.</a:t>
              </a:r>
              <a:endParaRPr lang="fr-FR" sz="2400" dirty="0">
                <a:solidFill>
                  <a:srgbClr val="002060"/>
                </a:solidFill>
                <a:latin typeface="Bahnschrift" panose="020B0502040204020203" pitchFamily="34" charset="0"/>
              </a:endParaRPr>
            </a:p>
          </p:txBody>
        </p:sp>
        <p:sp>
          <p:nvSpPr>
            <p:cNvPr id="44" name="ZoneTexte 43">
              <a:extLst>
                <a:ext uri="{FF2B5EF4-FFF2-40B4-BE49-F238E27FC236}">
                  <a16:creationId xmlns:a16="http://schemas.microsoft.com/office/drawing/2014/main" id="{36C20BCE-84CA-4DA1-A556-FC584ECD0859}"/>
                </a:ext>
              </a:extLst>
            </p:cNvPr>
            <p:cNvSpPr txBox="1"/>
            <p:nvPr/>
          </p:nvSpPr>
          <p:spPr>
            <a:xfrm>
              <a:off x="3587969" y="829542"/>
              <a:ext cx="786794" cy="40011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1D2B53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sz="2000" baseline="30000" dirty="0">
                  <a:solidFill>
                    <a:srgbClr val="1D2B53"/>
                  </a:solidFill>
                  <a:latin typeface="Bahnschrift" panose="020B0502040204020203" pitchFamily="34" charset="0"/>
                </a:rPr>
                <a:t>68</a:t>
              </a:r>
              <a:r>
                <a:rPr lang="fr-FR" sz="2000" dirty="0">
                  <a:solidFill>
                    <a:srgbClr val="1D2B53"/>
                  </a:solidFill>
                  <a:latin typeface="Bahnschrift" panose="020B0502040204020203" pitchFamily="34" charset="0"/>
                </a:rPr>
                <a:t>Co</a:t>
              </a:r>
              <a:endParaRPr lang="fr-FR" sz="1600" dirty="0">
                <a:solidFill>
                  <a:srgbClr val="1D2B53"/>
                </a:solidFill>
                <a:latin typeface="Bahnschrift" panose="020B0502040204020203" pitchFamily="34" charset="0"/>
              </a:endParaRPr>
            </a:p>
          </p:txBody>
        </p:sp>
        <p:sp>
          <p:nvSpPr>
            <p:cNvPr id="45" name="ZoneTexte 44">
              <a:extLst>
                <a:ext uri="{FF2B5EF4-FFF2-40B4-BE49-F238E27FC236}">
                  <a16:creationId xmlns:a16="http://schemas.microsoft.com/office/drawing/2014/main" id="{54AABC88-769D-4AE1-9347-47FB076C9B40}"/>
                </a:ext>
              </a:extLst>
            </p:cNvPr>
            <p:cNvSpPr txBox="1"/>
            <p:nvPr/>
          </p:nvSpPr>
          <p:spPr>
            <a:xfrm>
              <a:off x="2538716" y="4996105"/>
              <a:ext cx="4940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baseline="30000" dirty="0" err="1">
                  <a:solidFill>
                    <a:srgbClr val="002060"/>
                  </a:solidFill>
                  <a:latin typeface="Bahnschrift" panose="020B0502040204020203" pitchFamily="34" charset="0"/>
                </a:rPr>
                <a:t>g.s</a:t>
              </a:r>
              <a:r>
                <a:rPr lang="fr-FR" sz="2400" baseline="30000" dirty="0">
                  <a:solidFill>
                    <a:srgbClr val="002060"/>
                  </a:solidFill>
                  <a:latin typeface="Bahnschrift" panose="020B0502040204020203" pitchFamily="34" charset="0"/>
                </a:rPr>
                <a:t>.</a:t>
              </a:r>
              <a:endParaRPr lang="fr-FR" sz="2400" dirty="0">
                <a:solidFill>
                  <a:srgbClr val="002060"/>
                </a:solidFill>
                <a:latin typeface="Bahnschrift" panose="020B0502040204020203" pitchFamily="34" charset="0"/>
              </a:endParaRPr>
            </a:p>
          </p:txBody>
        </p:sp>
        <p:sp>
          <p:nvSpPr>
            <p:cNvPr id="50" name="ZoneTexte 49">
              <a:extLst>
                <a:ext uri="{FF2B5EF4-FFF2-40B4-BE49-F238E27FC236}">
                  <a16:creationId xmlns:a16="http://schemas.microsoft.com/office/drawing/2014/main" id="{AF3822DD-5B95-4C98-A812-0B05AA34CEA3}"/>
                </a:ext>
              </a:extLst>
            </p:cNvPr>
            <p:cNvSpPr txBox="1"/>
            <p:nvPr/>
          </p:nvSpPr>
          <p:spPr>
            <a:xfrm>
              <a:off x="3267118" y="5009945"/>
              <a:ext cx="4940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baseline="30000" dirty="0" err="1">
                  <a:solidFill>
                    <a:srgbClr val="002060"/>
                  </a:solidFill>
                  <a:latin typeface="Bahnschrift" panose="020B0502040204020203" pitchFamily="34" charset="0"/>
                </a:rPr>
                <a:t>g.s</a:t>
              </a:r>
              <a:r>
                <a:rPr lang="fr-FR" sz="2400" baseline="30000" dirty="0">
                  <a:solidFill>
                    <a:srgbClr val="002060"/>
                  </a:solidFill>
                  <a:latin typeface="Bahnschrift" panose="020B0502040204020203" pitchFamily="34" charset="0"/>
                </a:rPr>
                <a:t>.</a:t>
              </a:r>
              <a:endParaRPr lang="fr-FR" sz="2400" dirty="0">
                <a:solidFill>
                  <a:srgbClr val="002060"/>
                </a:solidFill>
                <a:latin typeface="Bahnschrift" panose="020B0502040204020203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399A6748-D2F3-468A-86FE-F31E22BEF817}"/>
                  </a:ext>
                </a:extLst>
              </p:cNvPr>
              <p:cNvSpPr txBox="1"/>
              <p:nvPr/>
            </p:nvSpPr>
            <p:spPr>
              <a:xfrm>
                <a:off x="1511050" y="4784778"/>
                <a:ext cx="664927" cy="18466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20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fr-FR" sz="120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FR" sz="120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𝑚𝑚</m:t>
                      </m:r>
                      <m:r>
                        <a:rPr lang="fr-FR" sz="120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1200" dirty="0">
                  <a:solidFill>
                    <a:srgbClr val="002060"/>
                  </a:solidFill>
                  <a:latin typeface="Bahnschrift" panose="020B0502040204020203" pitchFamily="34" charset="0"/>
                </a:endParaRPr>
              </a:p>
            </p:txBody>
          </p:sp>
        </mc:Choice>
        <mc:Fallback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399A6748-D2F3-468A-86FE-F31E22BEF8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1050" y="4784778"/>
                <a:ext cx="664927" cy="184666"/>
              </a:xfrm>
              <a:prstGeom prst="rect">
                <a:avLst/>
              </a:prstGeom>
              <a:blipFill>
                <a:blip r:embed="rId6"/>
                <a:stretch>
                  <a:fillRect b="-433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ZoneTexte 20">
                <a:extLst>
                  <a:ext uri="{FF2B5EF4-FFF2-40B4-BE49-F238E27FC236}">
                    <a16:creationId xmlns:a16="http://schemas.microsoft.com/office/drawing/2014/main" id="{5DFD057A-957C-41B5-A1D6-585D7207EA54}"/>
                  </a:ext>
                </a:extLst>
              </p:cNvPr>
              <p:cNvSpPr txBox="1"/>
              <p:nvPr/>
            </p:nvSpPr>
            <p:spPr>
              <a:xfrm rot="16200000">
                <a:off x="-161891" y="3308487"/>
                <a:ext cx="625217" cy="18466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fr-FR" sz="1200" dirty="0">
                    <a:solidFill>
                      <a:srgbClr val="002060"/>
                    </a:solidFill>
                    <a:latin typeface="Bahnschrift" panose="020B0502040204020203" pitchFamily="34" charset="0"/>
                  </a:rPr>
                  <a:t>Y</a:t>
                </a:r>
                <a14:m>
                  <m:oMath xmlns:m="http://schemas.openxmlformats.org/officeDocument/2006/math">
                    <m:r>
                      <a:rPr lang="fr-FR" sz="12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sz="12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𝑚𝑚</m:t>
                    </m:r>
                    <m:r>
                      <a:rPr lang="fr-FR" sz="12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fr-FR" sz="1200" dirty="0">
                  <a:solidFill>
                    <a:srgbClr val="002060"/>
                  </a:solidFill>
                  <a:latin typeface="Bahnschrift" panose="020B0502040204020203" pitchFamily="34" charset="0"/>
                </a:endParaRPr>
              </a:p>
            </p:txBody>
          </p:sp>
        </mc:Choice>
        <mc:Fallback>
          <p:sp>
            <p:nvSpPr>
              <p:cNvPr id="21" name="ZoneTexte 20">
                <a:extLst>
                  <a:ext uri="{FF2B5EF4-FFF2-40B4-BE49-F238E27FC236}">
                    <a16:creationId xmlns:a16="http://schemas.microsoft.com/office/drawing/2014/main" id="{5DFD057A-957C-41B5-A1D6-585D7207EA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161891" y="3308487"/>
                <a:ext cx="625217" cy="184666"/>
              </a:xfrm>
              <a:prstGeom prst="rect">
                <a:avLst/>
              </a:prstGeom>
              <a:blipFill>
                <a:blip r:embed="rId7"/>
                <a:stretch>
                  <a:fillRect l="-26667" r="-50000" b="-1568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B8B2116F-82D1-42E6-B72E-CA61B88DEDB6}"/>
                  </a:ext>
                </a:extLst>
              </p:cNvPr>
              <p:cNvSpPr txBox="1"/>
              <p:nvPr/>
            </p:nvSpPr>
            <p:spPr>
              <a:xfrm rot="16200000">
                <a:off x="6179039" y="3275906"/>
                <a:ext cx="625217" cy="18466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fr-FR" sz="1200" dirty="0">
                    <a:solidFill>
                      <a:srgbClr val="002060"/>
                    </a:solidFill>
                    <a:latin typeface="Bahnschrift" panose="020B0502040204020203" pitchFamily="34" charset="0"/>
                  </a:rPr>
                  <a:t>Y</a:t>
                </a:r>
                <a14:m>
                  <m:oMath xmlns:m="http://schemas.openxmlformats.org/officeDocument/2006/math">
                    <m:r>
                      <a:rPr lang="fr-FR" sz="12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sz="12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𝑚𝑚</m:t>
                    </m:r>
                    <m:r>
                      <a:rPr lang="fr-FR" sz="12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fr-FR" sz="1200" dirty="0">
                  <a:solidFill>
                    <a:srgbClr val="002060"/>
                  </a:solidFill>
                  <a:latin typeface="Bahnschrift" panose="020B0502040204020203" pitchFamily="34" charset="0"/>
                </a:endParaRPr>
              </a:p>
            </p:txBody>
          </p:sp>
        </mc:Choice>
        <mc:Fallback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B8B2116F-82D1-42E6-B72E-CA61B88DED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6179039" y="3275906"/>
                <a:ext cx="625217" cy="184666"/>
              </a:xfrm>
              <a:prstGeom prst="rect">
                <a:avLst/>
              </a:prstGeom>
              <a:blipFill>
                <a:blip r:embed="rId8"/>
                <a:stretch>
                  <a:fillRect l="-26667" r="-50000" b="-1456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72F772F0-C3E9-4D2B-B62C-8C4BD786E7F2}"/>
                  </a:ext>
                </a:extLst>
              </p:cNvPr>
              <p:cNvSpPr txBox="1"/>
              <p:nvPr/>
            </p:nvSpPr>
            <p:spPr>
              <a:xfrm>
                <a:off x="7656675" y="4841343"/>
                <a:ext cx="664927" cy="18466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20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fr-FR" sz="120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FR" sz="120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𝑚𝑚</m:t>
                      </m:r>
                      <m:r>
                        <a:rPr lang="fr-FR" sz="120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1200" dirty="0">
                  <a:solidFill>
                    <a:srgbClr val="002060"/>
                  </a:solidFill>
                  <a:latin typeface="Bahnschrift" panose="020B0502040204020203" pitchFamily="34" charset="0"/>
                </a:endParaRPr>
              </a:p>
            </p:txBody>
          </p:sp>
        </mc:Choice>
        <mc:Fallback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72F772F0-C3E9-4D2B-B62C-8C4BD786E7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6675" y="4841343"/>
                <a:ext cx="664927" cy="184666"/>
              </a:xfrm>
              <a:prstGeom prst="rect">
                <a:avLst/>
              </a:prstGeom>
              <a:blipFill>
                <a:blip r:embed="rId9"/>
                <a:stretch>
                  <a:fillRect b="-4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e 17">
            <a:extLst>
              <a:ext uri="{FF2B5EF4-FFF2-40B4-BE49-F238E27FC236}">
                <a16:creationId xmlns:a16="http://schemas.microsoft.com/office/drawing/2014/main" id="{0B5B94FB-DC49-4A3C-8907-E912AD4E1D0A}"/>
              </a:ext>
            </a:extLst>
          </p:cNvPr>
          <p:cNvGrpSpPr/>
          <p:nvPr/>
        </p:nvGrpSpPr>
        <p:grpSpPr>
          <a:xfrm>
            <a:off x="9629202" y="694757"/>
            <a:ext cx="2543220" cy="5759247"/>
            <a:chOff x="6729820" y="553491"/>
            <a:chExt cx="2543220" cy="5759247"/>
          </a:xfrm>
        </p:grpSpPr>
        <p:pic>
          <p:nvPicPr>
            <p:cNvPr id="19" name="Image 18">
              <a:extLst>
                <a:ext uri="{FF2B5EF4-FFF2-40B4-BE49-F238E27FC236}">
                  <a16:creationId xmlns:a16="http://schemas.microsoft.com/office/drawing/2014/main" id="{EF7A8102-47A7-4B6A-B5C2-5EC65DB1960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29820" y="553491"/>
              <a:ext cx="2337942" cy="5748924"/>
            </a:xfrm>
            <a:prstGeom prst="rect">
              <a:avLst/>
            </a:prstGeom>
          </p:spPr>
        </p:pic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148CDBFC-257B-41EB-9C55-5152FC115B6A}"/>
                </a:ext>
              </a:extLst>
            </p:cNvPr>
            <p:cNvSpPr txBox="1"/>
            <p:nvPr/>
          </p:nvSpPr>
          <p:spPr>
            <a:xfrm>
              <a:off x="7942320" y="5534061"/>
              <a:ext cx="55660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 err="1">
                  <a:solidFill>
                    <a:srgbClr val="1D2B53"/>
                  </a:solidFill>
                  <a:latin typeface="Bahnschrift" panose="020B0502040204020203" pitchFamily="34" charset="0"/>
                </a:rPr>
                <a:t>g.s</a:t>
              </a:r>
              <a:r>
                <a:rPr lang="fr-FR" sz="1600" dirty="0">
                  <a:solidFill>
                    <a:srgbClr val="1D2B53"/>
                  </a:solidFill>
                  <a:latin typeface="Bahnschrift" panose="020B0502040204020203" pitchFamily="34" charset="0"/>
                </a:rPr>
                <a:t>.</a:t>
              </a:r>
            </a:p>
          </p:txBody>
        </p:sp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996DE7C0-D6DB-4455-A0B7-901FF5813CBB}"/>
                </a:ext>
              </a:extLst>
            </p:cNvPr>
            <p:cNvSpPr txBox="1"/>
            <p:nvPr/>
          </p:nvSpPr>
          <p:spPr>
            <a:xfrm>
              <a:off x="8526823" y="1917196"/>
              <a:ext cx="23878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>
                  <a:solidFill>
                    <a:srgbClr val="1D2B53"/>
                  </a:solidFill>
                  <a:latin typeface="Bahnschrift" panose="020B0502040204020203" pitchFamily="34" charset="0"/>
                </a:rPr>
                <a:t>m</a:t>
              </a:r>
            </a:p>
          </p:txBody>
        </p:sp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C3154944-939A-48FC-8524-CAFE77AA72C1}"/>
                </a:ext>
              </a:extLst>
            </p:cNvPr>
            <p:cNvSpPr txBox="1"/>
            <p:nvPr/>
          </p:nvSpPr>
          <p:spPr>
            <a:xfrm>
              <a:off x="7958809" y="2978746"/>
              <a:ext cx="23878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>
                  <a:solidFill>
                    <a:srgbClr val="1D2B53"/>
                  </a:solidFill>
                  <a:latin typeface="Bahnschrift" panose="020B0502040204020203" pitchFamily="34" charset="0"/>
                </a:rPr>
                <a:t>m</a:t>
              </a:r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5C1F4EFC-2179-4355-A16C-C524E66BD11C}"/>
                </a:ext>
              </a:extLst>
            </p:cNvPr>
            <p:cNvSpPr txBox="1"/>
            <p:nvPr/>
          </p:nvSpPr>
          <p:spPr>
            <a:xfrm>
              <a:off x="8468022" y="5021059"/>
              <a:ext cx="56330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 err="1">
                  <a:solidFill>
                    <a:srgbClr val="1D2B53"/>
                  </a:solidFill>
                  <a:latin typeface="Bahnschrift" panose="020B0502040204020203" pitchFamily="34" charset="0"/>
                </a:rPr>
                <a:t>g.s</a:t>
              </a:r>
              <a:r>
                <a:rPr lang="fr-FR" sz="1600" dirty="0">
                  <a:solidFill>
                    <a:srgbClr val="1D2B53"/>
                  </a:solidFill>
                  <a:latin typeface="Bahnschrift" panose="020B0502040204020203" pitchFamily="34" charset="0"/>
                </a:rPr>
                <a:t>.</a:t>
              </a:r>
            </a:p>
          </p:txBody>
        </p:sp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id="{763FBCBE-58C6-4A55-8205-EC80BFC7D21A}"/>
                </a:ext>
              </a:extLst>
            </p:cNvPr>
            <p:cNvSpPr txBox="1"/>
            <p:nvPr/>
          </p:nvSpPr>
          <p:spPr>
            <a:xfrm>
              <a:off x="8197594" y="630242"/>
              <a:ext cx="786794" cy="40011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1D2B53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sz="2000" baseline="30000" dirty="0">
                  <a:solidFill>
                    <a:srgbClr val="1D2B53"/>
                  </a:solidFill>
                  <a:latin typeface="Bahnschrift" panose="020B0502040204020203" pitchFamily="34" charset="0"/>
                </a:rPr>
                <a:t>70</a:t>
              </a:r>
              <a:r>
                <a:rPr lang="fr-FR" sz="2000" dirty="0">
                  <a:solidFill>
                    <a:srgbClr val="1D2B53"/>
                  </a:solidFill>
                  <a:latin typeface="Bahnschrift" panose="020B0502040204020203" pitchFamily="34" charset="0"/>
                </a:rPr>
                <a:t>Co</a:t>
              </a:r>
              <a:endParaRPr lang="fr-FR" sz="1600" dirty="0">
                <a:solidFill>
                  <a:srgbClr val="1D2B53"/>
                </a:solidFill>
                <a:latin typeface="Bahnschrift" panose="020B0502040204020203" pitchFamily="34" charset="0"/>
              </a:endParaRPr>
            </a:p>
          </p:txBody>
        </p:sp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BD463980-BD8C-4442-AC5A-18726CF013AC}"/>
                </a:ext>
              </a:extLst>
            </p:cNvPr>
            <p:cNvSpPr txBox="1"/>
            <p:nvPr/>
          </p:nvSpPr>
          <p:spPr>
            <a:xfrm>
              <a:off x="7663004" y="6004961"/>
              <a:ext cx="16100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>
                  <a:latin typeface="Bahnschrift" panose="020B0502040204020203" pitchFamily="34" charset="0"/>
                </a:rPr>
                <a:t>AME     </a:t>
              </a:r>
              <a:r>
                <a:rPr lang="fr-FR" sz="1400" b="1" dirty="0">
                  <a:solidFill>
                    <a:srgbClr val="FFC000"/>
                  </a:solidFill>
                  <a:latin typeface="Bahnschrift" panose="020B0502040204020203" pitchFamily="34" charset="0"/>
                </a:rPr>
                <a:t>This </a:t>
              </a:r>
              <a:r>
                <a:rPr lang="fr-FR" sz="1400" b="1" dirty="0" err="1">
                  <a:solidFill>
                    <a:srgbClr val="FFC000"/>
                  </a:solidFill>
                  <a:latin typeface="Bahnschrift" panose="020B0502040204020203" pitchFamily="34" charset="0"/>
                </a:rPr>
                <a:t>work</a:t>
              </a:r>
              <a:endParaRPr lang="fr-FR" sz="1400" b="1" dirty="0">
                <a:solidFill>
                  <a:srgbClr val="FFC000"/>
                </a:solidFill>
                <a:latin typeface="Bahnschrift" panose="020B0502040204020203" pitchFamily="34" charset="0"/>
              </a:endParaRPr>
            </a:p>
          </p:txBody>
        </p:sp>
      </p:grpSp>
      <p:sp>
        <p:nvSpPr>
          <p:cNvPr id="29" name="ZoneTexte 28">
            <a:extLst>
              <a:ext uri="{FF2B5EF4-FFF2-40B4-BE49-F238E27FC236}">
                <a16:creationId xmlns:a16="http://schemas.microsoft.com/office/drawing/2014/main" id="{D6A684AF-6091-4579-89AE-03CDC6F35334}"/>
              </a:ext>
            </a:extLst>
          </p:cNvPr>
          <p:cNvSpPr txBox="1"/>
          <p:nvPr/>
        </p:nvSpPr>
        <p:spPr>
          <a:xfrm flipH="1">
            <a:off x="7162498" y="3368239"/>
            <a:ext cx="346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aseline="30000" dirty="0">
                <a:solidFill>
                  <a:srgbClr val="002060"/>
                </a:solidFill>
                <a:latin typeface="Bahnschrift" panose="020B0502040204020203" pitchFamily="34" charset="0"/>
              </a:rPr>
              <a:t>m</a:t>
            </a:r>
            <a:endParaRPr lang="fr-FR" sz="2400" dirty="0">
              <a:solidFill>
                <a:srgbClr val="002060"/>
              </a:solidFill>
              <a:latin typeface="Bahnschrift" panose="020B0502040204020203" pitchFamily="34" charset="0"/>
            </a:endParaRP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6F9CF1F4-A5E6-4854-935E-13426E689F55}"/>
              </a:ext>
            </a:extLst>
          </p:cNvPr>
          <p:cNvSpPr txBox="1"/>
          <p:nvPr/>
        </p:nvSpPr>
        <p:spPr>
          <a:xfrm>
            <a:off x="8321602" y="3760750"/>
            <a:ext cx="579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aseline="30000" dirty="0" err="1">
                <a:solidFill>
                  <a:srgbClr val="002060"/>
                </a:solidFill>
                <a:latin typeface="Bahnschrift" panose="020B0502040204020203" pitchFamily="34" charset="0"/>
              </a:rPr>
              <a:t>g.s</a:t>
            </a:r>
            <a:r>
              <a:rPr lang="fr-FR" sz="2400" baseline="30000" dirty="0">
                <a:solidFill>
                  <a:srgbClr val="002060"/>
                </a:solidFill>
                <a:latin typeface="Bahnschrift" panose="020B0502040204020203" pitchFamily="34" charset="0"/>
              </a:rPr>
              <a:t>.</a:t>
            </a:r>
            <a:endParaRPr lang="fr-FR" sz="2400" dirty="0">
              <a:solidFill>
                <a:srgbClr val="002060"/>
              </a:solidFill>
              <a:latin typeface="Bahnschrift" panose="020B0502040204020203" pitchFamily="34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2CBF2DE-5306-4073-9E6F-63DE2A3443D8}"/>
              </a:ext>
            </a:extLst>
          </p:cNvPr>
          <p:cNvSpPr txBox="1"/>
          <p:nvPr/>
        </p:nvSpPr>
        <p:spPr>
          <a:xfrm>
            <a:off x="8166269" y="2252222"/>
            <a:ext cx="15918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>
                <a:solidFill>
                  <a:srgbClr val="002060"/>
                </a:solidFill>
                <a:latin typeface="Bahnschrift" panose="020B0502040204020203" pitchFamily="34" charset="0"/>
              </a:rPr>
              <a:t>T</a:t>
            </a:r>
            <a:r>
              <a:rPr lang="fr-FR" sz="1600" baseline="-25000" dirty="0" err="1">
                <a:solidFill>
                  <a:srgbClr val="002060"/>
                </a:solidFill>
                <a:latin typeface="Bahnschrift" panose="020B0502040204020203" pitchFamily="34" charset="0"/>
              </a:rPr>
              <a:t>acc</a:t>
            </a:r>
            <a:r>
              <a:rPr lang="fr-FR" sz="1600" dirty="0">
                <a:solidFill>
                  <a:srgbClr val="002060"/>
                </a:solidFill>
                <a:latin typeface="Bahnschrift" panose="020B0502040204020203" pitchFamily="34" charset="0"/>
              </a:rPr>
              <a:t> = 35 ms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352A3FCA-90ED-4CCB-8DD7-0EDBD5C568B2}"/>
              </a:ext>
            </a:extLst>
          </p:cNvPr>
          <p:cNvSpPr txBox="1"/>
          <p:nvPr/>
        </p:nvSpPr>
        <p:spPr>
          <a:xfrm>
            <a:off x="1923005" y="3729508"/>
            <a:ext cx="579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aseline="30000" dirty="0" err="1">
                <a:solidFill>
                  <a:srgbClr val="002060"/>
                </a:solidFill>
                <a:latin typeface="Bahnschrift" panose="020B0502040204020203" pitchFamily="34" charset="0"/>
              </a:rPr>
              <a:t>g.s</a:t>
            </a:r>
            <a:r>
              <a:rPr lang="fr-FR" sz="2400" baseline="30000" dirty="0">
                <a:solidFill>
                  <a:srgbClr val="002060"/>
                </a:solidFill>
                <a:latin typeface="Bahnschrift" panose="020B0502040204020203" pitchFamily="34" charset="0"/>
              </a:rPr>
              <a:t>.</a:t>
            </a:r>
            <a:endParaRPr lang="fr-FR" sz="2400" dirty="0">
              <a:solidFill>
                <a:srgbClr val="002060"/>
              </a:solidFill>
              <a:latin typeface="Bahnschrift" panose="020B0502040204020203" pitchFamily="34" charset="0"/>
            </a:endParaRP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A7288E50-4D05-4024-BA63-6E6FBCCFB023}"/>
              </a:ext>
            </a:extLst>
          </p:cNvPr>
          <p:cNvSpPr txBox="1"/>
          <p:nvPr/>
        </p:nvSpPr>
        <p:spPr>
          <a:xfrm flipH="1">
            <a:off x="884013" y="3429000"/>
            <a:ext cx="346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aseline="30000" dirty="0">
                <a:solidFill>
                  <a:srgbClr val="002060"/>
                </a:solidFill>
                <a:latin typeface="Bahnschrift" panose="020B0502040204020203" pitchFamily="34" charset="0"/>
              </a:rPr>
              <a:t>m</a:t>
            </a:r>
            <a:endParaRPr lang="fr-FR" sz="2400" dirty="0">
              <a:solidFill>
                <a:srgbClr val="002060"/>
              </a:solidFill>
              <a:latin typeface="Bahnschrift" panose="020B0502040204020203" pitchFamily="34" charset="0"/>
            </a:endParaRP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04A534E0-7366-465C-9051-2DD211B35FF1}"/>
              </a:ext>
            </a:extLst>
          </p:cNvPr>
          <p:cNvSpPr txBox="1"/>
          <p:nvPr/>
        </p:nvSpPr>
        <p:spPr>
          <a:xfrm>
            <a:off x="1964166" y="2083461"/>
            <a:ext cx="13049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>
                <a:solidFill>
                  <a:srgbClr val="002060"/>
                </a:solidFill>
                <a:latin typeface="Bahnschrift" panose="020B0502040204020203" pitchFamily="34" charset="0"/>
              </a:rPr>
              <a:t>T</a:t>
            </a:r>
            <a:r>
              <a:rPr lang="fr-FR" sz="1600" baseline="-25000" dirty="0" err="1">
                <a:solidFill>
                  <a:srgbClr val="002060"/>
                </a:solidFill>
                <a:latin typeface="Bahnschrift" panose="020B0502040204020203" pitchFamily="34" charset="0"/>
              </a:rPr>
              <a:t>acc</a:t>
            </a:r>
            <a:r>
              <a:rPr lang="fr-FR" sz="1600" dirty="0">
                <a:solidFill>
                  <a:srgbClr val="002060"/>
                </a:solidFill>
                <a:latin typeface="Bahnschrift" panose="020B0502040204020203" pitchFamily="34" charset="0"/>
              </a:rPr>
              <a:t> = 113 ms</a:t>
            </a:r>
          </a:p>
        </p:txBody>
      </p:sp>
    </p:spTree>
    <p:extLst>
      <p:ext uri="{BB962C8B-B14F-4D97-AF65-F5344CB8AC3E}">
        <p14:creationId xmlns:p14="http://schemas.microsoft.com/office/powerpoint/2010/main" val="39809401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88F6FE63-7CC3-48AE-BA43-ED179CC16A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3" t="5648" r="8988"/>
          <a:stretch/>
        </p:blipFill>
        <p:spPr>
          <a:xfrm>
            <a:off x="307844" y="469704"/>
            <a:ext cx="5554274" cy="3135164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22BACC46-9674-4B15-9141-DAAE224C8DE5}"/>
              </a:ext>
            </a:extLst>
          </p:cNvPr>
          <p:cNvSpPr txBox="1"/>
          <p:nvPr/>
        </p:nvSpPr>
        <p:spPr>
          <a:xfrm>
            <a:off x="-1" y="6555835"/>
            <a:ext cx="1219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002060"/>
                </a:solidFill>
                <a:latin typeface="Bahnschrift" panose="020B0502040204020203" pitchFamily="34" charset="0"/>
              </a:rPr>
              <a:t>Pauline Ascher – ISOL-France Meeting  – 27-29 May 2024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E2A35C5-8950-4D8F-90DA-8526D72E7EDB}"/>
              </a:ext>
            </a:extLst>
          </p:cNvPr>
          <p:cNvSpPr txBox="1"/>
          <p:nvPr/>
        </p:nvSpPr>
        <p:spPr>
          <a:xfrm>
            <a:off x="0" y="-154"/>
            <a:ext cx="12191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aseline="30000" dirty="0">
                <a:solidFill>
                  <a:srgbClr val="002060"/>
                </a:solidFill>
                <a:latin typeface="Bahnschrift" panose="020B0502040204020203" pitchFamily="34" charset="0"/>
              </a:rPr>
              <a:t>68</a:t>
            </a:r>
            <a:r>
              <a:rPr lang="fr-FR" sz="2400" dirty="0">
                <a:solidFill>
                  <a:srgbClr val="002060"/>
                </a:solidFill>
                <a:latin typeface="Bahnschrift" panose="020B0502040204020203" pitchFamily="34" charset="0"/>
              </a:rPr>
              <a:t>Co AND </a:t>
            </a:r>
            <a:r>
              <a:rPr lang="fr-FR" sz="2400" baseline="30000" dirty="0">
                <a:solidFill>
                  <a:srgbClr val="002060"/>
                </a:solidFill>
                <a:latin typeface="Bahnschrift" panose="020B0502040204020203" pitchFamily="34" charset="0"/>
              </a:rPr>
              <a:t>70</a:t>
            </a:r>
            <a:r>
              <a:rPr lang="fr-FR" sz="2400" dirty="0">
                <a:solidFill>
                  <a:srgbClr val="002060"/>
                </a:solidFill>
                <a:latin typeface="Bahnschrift" panose="020B0502040204020203" pitchFamily="34" charset="0"/>
              </a:rPr>
              <a:t>Co GROUND-STATE RATES</a:t>
            </a:r>
          </a:p>
        </p:txBody>
      </p: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780233F0-172D-479C-A9FB-0EB95211F380}"/>
              </a:ext>
            </a:extLst>
          </p:cNvPr>
          <p:cNvCxnSpPr>
            <a:cxnSpLocks/>
          </p:cNvCxnSpPr>
          <p:nvPr/>
        </p:nvCxnSpPr>
        <p:spPr>
          <a:xfrm>
            <a:off x="6769458" y="2430177"/>
            <a:ext cx="1114425" cy="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B817C6DE-6175-4945-BFBE-421D7208B76F}"/>
              </a:ext>
            </a:extLst>
          </p:cNvPr>
          <p:cNvCxnSpPr>
            <a:cxnSpLocks/>
          </p:cNvCxnSpPr>
          <p:nvPr/>
        </p:nvCxnSpPr>
        <p:spPr>
          <a:xfrm>
            <a:off x="6783812" y="1404415"/>
            <a:ext cx="1114425" cy="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ZoneTexte 20">
            <a:extLst>
              <a:ext uri="{FF2B5EF4-FFF2-40B4-BE49-F238E27FC236}">
                <a16:creationId xmlns:a16="http://schemas.microsoft.com/office/drawing/2014/main" id="{BFE1F9DA-05EA-4172-9383-C5F912428575}"/>
              </a:ext>
            </a:extLst>
          </p:cNvPr>
          <p:cNvSpPr txBox="1"/>
          <p:nvPr/>
        </p:nvSpPr>
        <p:spPr>
          <a:xfrm>
            <a:off x="6907351" y="2392932"/>
            <a:ext cx="1114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aseline="30000" dirty="0">
                <a:solidFill>
                  <a:srgbClr val="002060"/>
                </a:solidFill>
                <a:latin typeface="Bahnschrift" panose="020B0502040204020203" pitchFamily="34" charset="0"/>
              </a:rPr>
              <a:t>68</a:t>
            </a:r>
            <a:r>
              <a:rPr lang="fr-FR" sz="2400" dirty="0">
                <a:solidFill>
                  <a:srgbClr val="002060"/>
                </a:solidFill>
                <a:latin typeface="Bahnschrift" panose="020B0502040204020203" pitchFamily="34" charset="0"/>
              </a:rPr>
              <a:t>Co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22413190-BB5F-40CF-B47D-E5D7394B6FDB}"/>
              </a:ext>
            </a:extLst>
          </p:cNvPr>
          <p:cNvSpPr txBox="1"/>
          <p:nvPr/>
        </p:nvSpPr>
        <p:spPr>
          <a:xfrm>
            <a:off x="6666587" y="2133650"/>
            <a:ext cx="6025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002060"/>
                </a:solidFill>
                <a:latin typeface="Bahnschrift" panose="020B0502040204020203" pitchFamily="34" charset="0"/>
              </a:rPr>
              <a:t>(7-)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65690005-AD2F-4DE4-8372-A8B70DBA56DF}"/>
              </a:ext>
            </a:extLst>
          </p:cNvPr>
          <p:cNvSpPr txBox="1"/>
          <p:nvPr/>
        </p:nvSpPr>
        <p:spPr>
          <a:xfrm>
            <a:off x="6666587" y="1062412"/>
            <a:ext cx="580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002060"/>
                </a:solidFill>
                <a:latin typeface="Bahnschrift" panose="020B0502040204020203" pitchFamily="34" charset="0"/>
              </a:rPr>
              <a:t>(2-)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5CF84B39-FAF7-4415-99EC-1971EEF5DFDC}"/>
              </a:ext>
            </a:extLst>
          </p:cNvPr>
          <p:cNvSpPr txBox="1"/>
          <p:nvPr/>
        </p:nvSpPr>
        <p:spPr>
          <a:xfrm>
            <a:off x="6533663" y="1535814"/>
            <a:ext cx="21609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002060"/>
                </a:solidFill>
                <a:latin typeface="Bahnschrift" panose="020B0502040204020203" pitchFamily="34" charset="0"/>
              </a:rPr>
              <a:t>E* =  79.5(2) keV     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0065E1D5-6841-42EF-92E8-FEAB30A0B88F}"/>
              </a:ext>
            </a:extLst>
          </p:cNvPr>
          <p:cNvSpPr txBox="1"/>
          <p:nvPr/>
        </p:nvSpPr>
        <p:spPr>
          <a:xfrm>
            <a:off x="7193133" y="2124457"/>
            <a:ext cx="14427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>
                <a:solidFill>
                  <a:srgbClr val="002060"/>
                </a:solidFill>
                <a:latin typeface="Bahnschrift" panose="020B0502040204020203" pitchFamily="34" charset="0"/>
              </a:rPr>
              <a:t>200(20) ms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5D1C9239-5D90-4CF2-9F2B-E211966A0357}"/>
              </a:ext>
            </a:extLst>
          </p:cNvPr>
          <p:cNvSpPr txBox="1"/>
          <p:nvPr/>
        </p:nvSpPr>
        <p:spPr>
          <a:xfrm>
            <a:off x="7441412" y="1042048"/>
            <a:ext cx="9077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>
                <a:solidFill>
                  <a:srgbClr val="002060"/>
                </a:solidFill>
                <a:latin typeface="Bahnschrift" panose="020B0502040204020203" pitchFamily="34" charset="0"/>
              </a:rPr>
              <a:t>1.6(3) s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4734BCE5-5016-4D6A-B0ED-016FB3C9489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4" t="6711" r="8505"/>
          <a:stretch/>
        </p:blipFill>
        <p:spPr>
          <a:xfrm>
            <a:off x="197572" y="3498035"/>
            <a:ext cx="5673238" cy="3049607"/>
          </a:xfrm>
          <a:prstGeom prst="rect">
            <a:avLst/>
          </a:prstGeom>
        </p:spPr>
      </p:pic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6C030C66-4963-48FF-8469-D658DF10C83D}"/>
              </a:ext>
            </a:extLst>
          </p:cNvPr>
          <p:cNvCxnSpPr>
            <a:cxnSpLocks/>
          </p:cNvCxnSpPr>
          <p:nvPr/>
        </p:nvCxnSpPr>
        <p:spPr>
          <a:xfrm>
            <a:off x="6789399" y="6043573"/>
            <a:ext cx="1114425" cy="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ZoneTexte 14">
            <a:extLst>
              <a:ext uri="{FF2B5EF4-FFF2-40B4-BE49-F238E27FC236}">
                <a16:creationId xmlns:a16="http://schemas.microsoft.com/office/drawing/2014/main" id="{208CC89C-2D92-494F-ADD8-1CB4DBCC0E4A}"/>
              </a:ext>
            </a:extLst>
          </p:cNvPr>
          <p:cNvSpPr txBox="1"/>
          <p:nvPr/>
        </p:nvSpPr>
        <p:spPr>
          <a:xfrm>
            <a:off x="6926745" y="6052475"/>
            <a:ext cx="918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aseline="30000" dirty="0">
                <a:solidFill>
                  <a:srgbClr val="002060"/>
                </a:solidFill>
                <a:latin typeface="Bahnschrift" panose="020B0502040204020203" pitchFamily="34" charset="0"/>
              </a:rPr>
              <a:t>70</a:t>
            </a:r>
            <a:r>
              <a:rPr lang="fr-FR" sz="2400" dirty="0">
                <a:solidFill>
                  <a:srgbClr val="002060"/>
                </a:solidFill>
                <a:latin typeface="Bahnschrift" panose="020B0502040204020203" pitchFamily="34" charset="0"/>
              </a:rPr>
              <a:t>Co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9D654DA3-78BF-46E9-BDCA-C3BEC64D6972}"/>
              </a:ext>
            </a:extLst>
          </p:cNvPr>
          <p:cNvSpPr txBox="1"/>
          <p:nvPr/>
        </p:nvSpPr>
        <p:spPr>
          <a:xfrm>
            <a:off x="6704849" y="5699808"/>
            <a:ext cx="6277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002060"/>
                </a:solidFill>
                <a:latin typeface="Bahnschrift" panose="020B0502040204020203" pitchFamily="34" charset="0"/>
              </a:rPr>
              <a:t>(1+)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44D42904-7FF3-440D-B5AB-7559937A7F9F}"/>
              </a:ext>
            </a:extLst>
          </p:cNvPr>
          <p:cNvSpPr txBox="1"/>
          <p:nvPr/>
        </p:nvSpPr>
        <p:spPr>
          <a:xfrm>
            <a:off x="6642328" y="3888610"/>
            <a:ext cx="5802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002060"/>
                </a:solidFill>
                <a:latin typeface="Bahnschrift" panose="020B0502040204020203" pitchFamily="34" charset="0"/>
              </a:rPr>
              <a:t>(7-)</a:t>
            </a:r>
          </a:p>
        </p:txBody>
      </p: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7042A87E-7954-42CD-BC95-091EC38FBB92}"/>
              </a:ext>
            </a:extLst>
          </p:cNvPr>
          <p:cNvCxnSpPr>
            <a:cxnSpLocks/>
          </p:cNvCxnSpPr>
          <p:nvPr/>
        </p:nvCxnSpPr>
        <p:spPr>
          <a:xfrm>
            <a:off x="6752321" y="4245425"/>
            <a:ext cx="1114425" cy="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ZoneTexte 28">
            <a:extLst>
              <a:ext uri="{FF2B5EF4-FFF2-40B4-BE49-F238E27FC236}">
                <a16:creationId xmlns:a16="http://schemas.microsoft.com/office/drawing/2014/main" id="{8B5043A7-3872-4BAA-8AF3-B72F56A00DA2}"/>
              </a:ext>
            </a:extLst>
          </p:cNvPr>
          <p:cNvSpPr txBox="1"/>
          <p:nvPr/>
        </p:nvSpPr>
        <p:spPr>
          <a:xfrm>
            <a:off x="7360144" y="5699731"/>
            <a:ext cx="16678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>
                <a:solidFill>
                  <a:srgbClr val="002060"/>
                </a:solidFill>
                <a:latin typeface="Bahnschrift" panose="020B0502040204020203" pitchFamily="34" charset="0"/>
              </a:rPr>
              <a:t>508(7) ms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FFBA2CD3-A073-473A-843D-4B9D7F99D7B5}"/>
              </a:ext>
            </a:extLst>
          </p:cNvPr>
          <p:cNvSpPr txBox="1"/>
          <p:nvPr/>
        </p:nvSpPr>
        <p:spPr>
          <a:xfrm>
            <a:off x="7332602" y="3916528"/>
            <a:ext cx="13619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>
                <a:solidFill>
                  <a:srgbClr val="002060"/>
                </a:solidFill>
                <a:latin typeface="Bahnschrift" panose="020B0502040204020203" pitchFamily="34" charset="0"/>
              </a:rPr>
              <a:t>112(7) ms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DB8A0165-855D-4EB7-89E6-E2292CF3CD6A}"/>
              </a:ext>
            </a:extLst>
          </p:cNvPr>
          <p:cNvSpPr txBox="1"/>
          <p:nvPr/>
        </p:nvSpPr>
        <p:spPr>
          <a:xfrm>
            <a:off x="6540595" y="4423297"/>
            <a:ext cx="19422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002060"/>
                </a:solidFill>
                <a:latin typeface="Bahnschrift" panose="020B0502040204020203" pitchFamily="34" charset="0"/>
              </a:rPr>
              <a:t>E* = 268.4(50) keV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0195DEB-A96A-48C1-90FC-A33F24234F19}"/>
              </a:ext>
            </a:extLst>
          </p:cNvPr>
          <p:cNvSpPr txBox="1"/>
          <p:nvPr/>
        </p:nvSpPr>
        <p:spPr>
          <a:xfrm rot="20546509">
            <a:off x="8378406" y="2411140"/>
            <a:ext cx="33294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i="1" dirty="0">
                <a:latin typeface="Bahnschrift" panose="020B0502040204020203" pitchFamily="34" charset="0"/>
              </a:rPr>
              <a:t>SM </a:t>
            </a:r>
            <a:r>
              <a:rPr lang="fr-FR" sz="2000" i="1" dirty="0" err="1">
                <a:latin typeface="Bahnschrift" panose="020B0502040204020203" pitchFamily="34" charset="0"/>
              </a:rPr>
              <a:t>calculations</a:t>
            </a:r>
            <a:r>
              <a:rPr lang="fr-FR" sz="2000" i="1" dirty="0">
                <a:latin typeface="Bahnschrift" panose="020B0502040204020203" pitchFamily="34" charset="0"/>
              </a:rPr>
              <a:t>                      F. Nowacki  and D. Dao</a:t>
            </a:r>
          </a:p>
          <a:p>
            <a:r>
              <a:rPr lang="fr-FR" sz="2000" i="1" dirty="0">
                <a:latin typeface="Bahnschrift" panose="020B0502040204020203" pitchFamily="34" charset="0"/>
              </a:rPr>
              <a:t>in </a:t>
            </a:r>
            <a:r>
              <a:rPr lang="fr-FR" sz="2000" i="1" dirty="0" err="1">
                <a:latin typeface="Bahnschrift" panose="020B0502040204020203" pitchFamily="34" charset="0"/>
              </a:rPr>
              <a:t>progress</a:t>
            </a:r>
            <a:r>
              <a:rPr lang="fr-FR" sz="2000" i="1" dirty="0">
                <a:latin typeface="Bahnschrift" panose="020B0502040204020203" pitchFamily="34" charset="0"/>
              </a:rPr>
              <a:t>….</a:t>
            </a:r>
          </a:p>
        </p:txBody>
      </p:sp>
      <p:cxnSp>
        <p:nvCxnSpPr>
          <p:cNvPr id="32" name="Connecteur droit avec flèche 31">
            <a:extLst>
              <a:ext uri="{FF2B5EF4-FFF2-40B4-BE49-F238E27FC236}">
                <a16:creationId xmlns:a16="http://schemas.microsoft.com/office/drawing/2014/main" id="{AFE2BDCF-520B-4E42-8BC6-F817E4CC0A60}"/>
              </a:ext>
            </a:extLst>
          </p:cNvPr>
          <p:cNvCxnSpPr>
            <a:cxnSpLocks/>
          </p:cNvCxnSpPr>
          <p:nvPr/>
        </p:nvCxnSpPr>
        <p:spPr>
          <a:xfrm>
            <a:off x="8436547" y="1436780"/>
            <a:ext cx="0" cy="935956"/>
          </a:xfrm>
          <a:prstGeom prst="straightConnector1">
            <a:avLst/>
          </a:prstGeom>
          <a:ln>
            <a:solidFill>
              <a:srgbClr val="FF000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ZoneTexte 32">
            <a:extLst>
              <a:ext uri="{FF2B5EF4-FFF2-40B4-BE49-F238E27FC236}">
                <a16:creationId xmlns:a16="http://schemas.microsoft.com/office/drawing/2014/main" id="{7E6196CE-A9CE-48D8-9EB9-8E4352A09C27}"/>
              </a:ext>
            </a:extLst>
          </p:cNvPr>
          <p:cNvSpPr txBox="1"/>
          <p:nvPr/>
        </p:nvSpPr>
        <p:spPr>
          <a:xfrm>
            <a:off x="8425205" y="1724347"/>
            <a:ext cx="8822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  <a:latin typeface="Bahnschrift" panose="020B0502040204020203" pitchFamily="34" charset="0"/>
              </a:rPr>
              <a:t>?</a:t>
            </a:r>
          </a:p>
        </p:txBody>
      </p:sp>
      <p:cxnSp>
        <p:nvCxnSpPr>
          <p:cNvPr id="34" name="Connecteur droit avec flèche 33">
            <a:extLst>
              <a:ext uri="{FF2B5EF4-FFF2-40B4-BE49-F238E27FC236}">
                <a16:creationId xmlns:a16="http://schemas.microsoft.com/office/drawing/2014/main" id="{63C98396-5C9D-4078-A29D-F81B2F1F29A5}"/>
              </a:ext>
            </a:extLst>
          </p:cNvPr>
          <p:cNvCxnSpPr>
            <a:cxnSpLocks/>
          </p:cNvCxnSpPr>
          <p:nvPr/>
        </p:nvCxnSpPr>
        <p:spPr>
          <a:xfrm>
            <a:off x="8541707" y="4255082"/>
            <a:ext cx="0" cy="1662857"/>
          </a:xfrm>
          <a:prstGeom prst="straightConnector1">
            <a:avLst/>
          </a:prstGeom>
          <a:ln>
            <a:solidFill>
              <a:srgbClr val="FF000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ZoneTexte 34">
            <a:extLst>
              <a:ext uri="{FF2B5EF4-FFF2-40B4-BE49-F238E27FC236}">
                <a16:creationId xmlns:a16="http://schemas.microsoft.com/office/drawing/2014/main" id="{1FD7FB1D-AF02-4EEF-868D-1C822F5DB08F}"/>
              </a:ext>
            </a:extLst>
          </p:cNvPr>
          <p:cNvSpPr txBox="1"/>
          <p:nvPr/>
        </p:nvSpPr>
        <p:spPr>
          <a:xfrm>
            <a:off x="8541707" y="4840791"/>
            <a:ext cx="8822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  <a:latin typeface="Bahnschrift" panose="020B0502040204020203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78736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7" grpId="0"/>
      <p:bldP spid="29" grpId="0"/>
      <p:bldP spid="30" grpId="0"/>
      <p:bldP spid="31" grpId="0"/>
      <p:bldP spid="3" grpId="0"/>
      <p:bldP spid="33" grpId="0"/>
      <p:bldP spid="35" grpId="0"/>
      <p:bldP spid="35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ZoneTexte 33">
            <a:extLst>
              <a:ext uri="{FF2B5EF4-FFF2-40B4-BE49-F238E27FC236}">
                <a16:creationId xmlns:a16="http://schemas.microsoft.com/office/drawing/2014/main" id="{E423AC20-D437-41E1-AAE3-89F930071279}"/>
              </a:ext>
            </a:extLst>
          </p:cNvPr>
          <p:cNvSpPr txBox="1"/>
          <p:nvPr/>
        </p:nvSpPr>
        <p:spPr>
          <a:xfrm>
            <a:off x="-1" y="6555835"/>
            <a:ext cx="1219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002060"/>
                </a:solidFill>
                <a:latin typeface="Bahnschrift" panose="020B0502040204020203" pitchFamily="34" charset="0"/>
              </a:rPr>
              <a:t>Pauline Ascher – ISOL-France Meeting  – 27-29 May 2024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1985CD0-F14C-4AF8-8F26-8C32D8106D38}"/>
              </a:ext>
            </a:extLst>
          </p:cNvPr>
          <p:cNvSpPr txBox="1"/>
          <p:nvPr/>
        </p:nvSpPr>
        <p:spPr>
          <a:xfrm>
            <a:off x="0" y="-23161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rgbClr val="002060"/>
                </a:solidFill>
                <a:latin typeface="Bahnschrift" panose="020B0502040204020203" pitchFamily="34" charset="0"/>
              </a:rPr>
              <a:t>S2N TRENDS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4571E9E-A8EA-4AC4-807F-043CCFA9C0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2" t="11162" r="9510"/>
          <a:stretch/>
        </p:blipFill>
        <p:spPr>
          <a:xfrm>
            <a:off x="15553" y="1172308"/>
            <a:ext cx="8719214" cy="4548553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BCD94156-49BA-4F57-829C-2C53CE9AF9F0}"/>
              </a:ext>
            </a:extLst>
          </p:cNvPr>
          <p:cNvSpPr txBox="1"/>
          <p:nvPr/>
        </p:nvSpPr>
        <p:spPr>
          <a:xfrm rot="20546509">
            <a:off x="8763985" y="2629972"/>
            <a:ext cx="33294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i="1" dirty="0">
                <a:latin typeface="Bahnschrift" panose="020B0502040204020203" pitchFamily="34" charset="0"/>
              </a:rPr>
              <a:t>SM </a:t>
            </a:r>
            <a:r>
              <a:rPr lang="fr-FR" sz="2000" i="1" dirty="0" err="1">
                <a:latin typeface="Bahnschrift" panose="020B0502040204020203" pitchFamily="34" charset="0"/>
              </a:rPr>
              <a:t>calculations</a:t>
            </a:r>
            <a:r>
              <a:rPr lang="fr-FR" sz="2000" i="1" dirty="0">
                <a:latin typeface="Bahnschrift" panose="020B0502040204020203" pitchFamily="34" charset="0"/>
              </a:rPr>
              <a:t>                      F. Nowacki and D. Dao</a:t>
            </a:r>
          </a:p>
          <a:p>
            <a:r>
              <a:rPr lang="fr-FR" sz="2000" i="1" dirty="0">
                <a:latin typeface="Bahnschrift" panose="020B0502040204020203" pitchFamily="34" charset="0"/>
              </a:rPr>
              <a:t>n </a:t>
            </a:r>
            <a:r>
              <a:rPr lang="fr-FR" sz="2000" i="1" dirty="0" err="1">
                <a:latin typeface="Bahnschrift" panose="020B0502040204020203" pitchFamily="34" charset="0"/>
              </a:rPr>
              <a:t>progress</a:t>
            </a:r>
            <a:r>
              <a:rPr lang="fr-FR" sz="2000" i="1" dirty="0">
                <a:latin typeface="Bahnschrift" panose="020B0502040204020203" pitchFamily="34" charset="0"/>
              </a:rPr>
              <a:t>….</a:t>
            </a:r>
          </a:p>
        </p:txBody>
      </p:sp>
    </p:spTree>
    <p:extLst>
      <p:ext uri="{BB962C8B-B14F-4D97-AF65-F5344CB8AC3E}">
        <p14:creationId xmlns:p14="http://schemas.microsoft.com/office/powerpoint/2010/main" val="12866150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DB007C7E-AC1C-4F90-99CE-ACDE3B0FF4F1}"/>
              </a:ext>
            </a:extLst>
          </p:cNvPr>
          <p:cNvSpPr txBox="1"/>
          <p:nvPr/>
        </p:nvSpPr>
        <p:spPr>
          <a:xfrm>
            <a:off x="0" y="-23161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rgbClr val="002060"/>
                </a:solidFill>
                <a:latin typeface="Bahnschrift" panose="020B0502040204020203" pitchFamily="34" charset="0"/>
              </a:rPr>
              <a:t>CONCLUSIONS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8BB90078-734F-4862-BBC5-FA3827BFE075}"/>
              </a:ext>
            </a:extLst>
          </p:cNvPr>
          <p:cNvSpPr txBox="1"/>
          <p:nvPr/>
        </p:nvSpPr>
        <p:spPr>
          <a:xfrm>
            <a:off x="621097" y="965337"/>
            <a:ext cx="6735767" cy="2113527"/>
          </a:xfrm>
          <a:prstGeom prst="rect">
            <a:avLst/>
          </a:prstGeom>
          <a:noFill/>
          <a:ln w="254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2060"/>
                </a:solidFill>
                <a:latin typeface="Bahnschrift" panose="020B0502040204020203" pitchFamily="34" charset="0"/>
              </a:rPr>
              <a:t>Excitation </a:t>
            </a:r>
            <a:r>
              <a:rPr lang="fr-FR" dirty="0" err="1">
                <a:solidFill>
                  <a:srgbClr val="002060"/>
                </a:solidFill>
                <a:latin typeface="Bahnschrift" panose="020B0502040204020203" pitchFamily="34" charset="0"/>
              </a:rPr>
              <a:t>energy</a:t>
            </a:r>
            <a:r>
              <a:rPr lang="fr-FR" dirty="0">
                <a:solidFill>
                  <a:srgbClr val="002060"/>
                </a:solidFill>
                <a:latin typeface="Bahnschrift" panose="020B0502040204020203" pitchFamily="34" charset="0"/>
              </a:rPr>
              <a:t> in </a:t>
            </a:r>
            <a:r>
              <a:rPr lang="fr-FR" baseline="30000" dirty="0">
                <a:solidFill>
                  <a:srgbClr val="002060"/>
                </a:solidFill>
                <a:latin typeface="Bahnschrift" panose="020B0502040204020203" pitchFamily="34" charset="0"/>
              </a:rPr>
              <a:t>69</a:t>
            </a:r>
            <a:r>
              <a:rPr lang="fr-FR" dirty="0">
                <a:solidFill>
                  <a:srgbClr val="002060"/>
                </a:solidFill>
                <a:latin typeface="Bahnschrift" panose="020B0502040204020203" pitchFamily="34" charset="0"/>
              </a:rPr>
              <a:t>Co not </a:t>
            </a:r>
            <a:r>
              <a:rPr lang="fr-FR" dirty="0" err="1">
                <a:solidFill>
                  <a:srgbClr val="002060"/>
                </a:solidFill>
                <a:latin typeface="Bahnschrift" panose="020B0502040204020203" pitchFamily="34" charset="0"/>
              </a:rPr>
              <a:t>precise</a:t>
            </a:r>
            <a:r>
              <a:rPr lang="fr-FR" dirty="0">
                <a:solidFill>
                  <a:srgbClr val="002060"/>
                </a:solidFill>
                <a:latin typeface="Bahnschrift" panose="020B0502040204020203" pitchFamily="34" charset="0"/>
              </a:rPr>
              <a:t> 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 err="1">
                <a:solidFill>
                  <a:srgbClr val="002060"/>
                </a:solidFill>
                <a:latin typeface="Bahnschrift" panose="020B0502040204020203" pitchFamily="34" charset="0"/>
              </a:rPr>
              <a:t>Intruder</a:t>
            </a:r>
            <a:r>
              <a:rPr lang="fr-FR" dirty="0">
                <a:solidFill>
                  <a:srgbClr val="002060"/>
                </a:solidFill>
                <a:latin typeface="Bahnschrift" panose="020B0502040204020203" pitchFamily="34" charset="0"/>
              </a:rPr>
              <a:t> state in </a:t>
            </a:r>
            <a:r>
              <a:rPr lang="fr-FR" baseline="30000" dirty="0">
                <a:solidFill>
                  <a:srgbClr val="002060"/>
                </a:solidFill>
                <a:latin typeface="Bahnschrift" panose="020B0502040204020203" pitchFamily="34" charset="0"/>
              </a:rPr>
              <a:t>71</a:t>
            </a:r>
            <a:r>
              <a:rPr lang="fr-FR" dirty="0">
                <a:solidFill>
                  <a:srgbClr val="002060"/>
                </a:solidFill>
                <a:latin typeface="Bahnschrift" panose="020B0502040204020203" pitchFamily="34" charset="0"/>
              </a:rPr>
              <a:t>Co ? 	      (contamination of </a:t>
            </a:r>
            <a:r>
              <a:rPr lang="fr-FR" baseline="30000" dirty="0">
                <a:solidFill>
                  <a:srgbClr val="002060"/>
                </a:solidFill>
                <a:latin typeface="Bahnschrift" panose="020B0502040204020203" pitchFamily="34" charset="0"/>
              </a:rPr>
              <a:t>142</a:t>
            </a:r>
            <a:r>
              <a:rPr lang="fr-FR" dirty="0">
                <a:solidFill>
                  <a:srgbClr val="002060"/>
                </a:solidFill>
                <a:latin typeface="Bahnschrift" panose="020B0502040204020203" pitchFamily="34" charset="0"/>
              </a:rPr>
              <a:t>Ce</a:t>
            </a:r>
            <a:r>
              <a:rPr lang="fr-FR" baseline="30000" dirty="0">
                <a:solidFill>
                  <a:srgbClr val="002060"/>
                </a:solidFill>
                <a:latin typeface="Bahnschrift" panose="020B0502040204020203" pitchFamily="34" charset="0"/>
              </a:rPr>
              <a:t>2+</a:t>
            </a:r>
            <a:r>
              <a:rPr lang="fr-FR" dirty="0">
                <a:solidFill>
                  <a:srgbClr val="002060"/>
                </a:solidFill>
                <a:latin typeface="Bahnschrift" panose="020B0502040204020203" pitchFamily="34" charset="0"/>
              </a:rPr>
              <a:t>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 err="1">
                <a:solidFill>
                  <a:srgbClr val="002060"/>
                </a:solidFill>
                <a:latin typeface="Bahnschrift" panose="020B0502040204020203" pitchFamily="34" charset="0"/>
              </a:rPr>
              <a:t>Ordering</a:t>
            </a:r>
            <a:r>
              <a:rPr lang="fr-FR" dirty="0">
                <a:solidFill>
                  <a:srgbClr val="002060"/>
                </a:solidFill>
                <a:latin typeface="Bahnschrift" panose="020B0502040204020203" pitchFamily="34" charset="0"/>
              </a:rPr>
              <a:t> of states in </a:t>
            </a:r>
            <a:r>
              <a:rPr lang="fr-FR" baseline="30000" dirty="0">
                <a:solidFill>
                  <a:srgbClr val="002060"/>
                </a:solidFill>
                <a:latin typeface="Bahnschrift" panose="020B0502040204020203" pitchFamily="34" charset="0"/>
              </a:rPr>
              <a:t>68</a:t>
            </a:r>
            <a:r>
              <a:rPr lang="fr-FR" dirty="0">
                <a:solidFill>
                  <a:srgbClr val="002060"/>
                </a:solidFill>
                <a:latin typeface="Bahnschrift" panose="020B0502040204020203" pitchFamily="34" charset="0"/>
              </a:rPr>
              <a:t>Co and </a:t>
            </a:r>
            <a:r>
              <a:rPr lang="fr-FR" baseline="30000" dirty="0">
                <a:solidFill>
                  <a:srgbClr val="002060"/>
                </a:solidFill>
                <a:latin typeface="Bahnschrift" panose="020B0502040204020203" pitchFamily="34" charset="0"/>
              </a:rPr>
              <a:t>70</a:t>
            </a:r>
            <a:r>
              <a:rPr lang="fr-FR" dirty="0">
                <a:solidFill>
                  <a:srgbClr val="002060"/>
                </a:solidFill>
                <a:latin typeface="Bahnschrift" panose="020B0502040204020203" pitchFamily="34" charset="0"/>
              </a:rPr>
              <a:t>Co </a:t>
            </a:r>
            <a:r>
              <a:rPr lang="fr-FR" dirty="0" err="1">
                <a:solidFill>
                  <a:srgbClr val="002060"/>
                </a:solidFill>
                <a:latin typeface="Bahnschrift" panose="020B0502040204020203" pitchFamily="34" charset="0"/>
              </a:rPr>
              <a:t>unknown</a:t>
            </a:r>
            <a:r>
              <a:rPr lang="fr-FR" dirty="0">
                <a:solidFill>
                  <a:srgbClr val="002060"/>
                </a:solidFill>
                <a:latin typeface="Bahnschrift" panose="020B0502040204020203" pitchFamily="34" charset="0"/>
              </a:rPr>
              <a:t>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2060"/>
                </a:solidFill>
                <a:latin typeface="Bahnschrift" panose="020B0502040204020203" pitchFamily="34" charset="0"/>
              </a:rPr>
              <a:t>Excitation </a:t>
            </a:r>
            <a:r>
              <a:rPr lang="fr-FR" dirty="0" err="1">
                <a:solidFill>
                  <a:srgbClr val="002060"/>
                </a:solidFill>
                <a:latin typeface="Bahnschrift" panose="020B0502040204020203" pitchFamily="34" charset="0"/>
              </a:rPr>
              <a:t>energy</a:t>
            </a:r>
            <a:r>
              <a:rPr lang="fr-FR" dirty="0">
                <a:solidFill>
                  <a:srgbClr val="002060"/>
                </a:solidFill>
                <a:latin typeface="Bahnschrift" panose="020B0502040204020203" pitchFamily="34" charset="0"/>
              </a:rPr>
              <a:t> of </a:t>
            </a:r>
            <a:r>
              <a:rPr lang="fr-FR" dirty="0" err="1">
                <a:solidFill>
                  <a:srgbClr val="002060"/>
                </a:solidFill>
                <a:latin typeface="Bahnschrift" panose="020B0502040204020203" pitchFamily="34" charset="0"/>
              </a:rPr>
              <a:t>isomers</a:t>
            </a:r>
            <a:r>
              <a:rPr lang="fr-FR" dirty="0">
                <a:solidFill>
                  <a:srgbClr val="002060"/>
                </a:solidFill>
                <a:latin typeface="Bahnschrift" panose="020B0502040204020203" pitchFamily="34" charset="0"/>
              </a:rPr>
              <a:t> </a:t>
            </a:r>
            <a:r>
              <a:rPr lang="fr-FR" dirty="0" err="1">
                <a:solidFill>
                  <a:srgbClr val="002060"/>
                </a:solidFill>
                <a:latin typeface="Bahnschrift" panose="020B0502040204020203" pitchFamily="34" charset="0"/>
              </a:rPr>
              <a:t>unknown</a:t>
            </a:r>
            <a:r>
              <a:rPr lang="fr-FR" dirty="0">
                <a:solidFill>
                  <a:srgbClr val="002060"/>
                </a:solidFill>
                <a:latin typeface="Bahnschrift" panose="020B0502040204020203" pitchFamily="34" charset="0"/>
              </a:rPr>
              <a:t> for </a:t>
            </a:r>
            <a:r>
              <a:rPr lang="fr-FR" baseline="30000" dirty="0">
                <a:solidFill>
                  <a:srgbClr val="002060"/>
                </a:solidFill>
                <a:latin typeface="Bahnschrift" panose="020B0502040204020203" pitchFamily="34" charset="0"/>
              </a:rPr>
              <a:t>68</a:t>
            </a:r>
            <a:r>
              <a:rPr lang="fr-FR" dirty="0">
                <a:solidFill>
                  <a:srgbClr val="002060"/>
                </a:solidFill>
                <a:latin typeface="Bahnschrift" panose="020B0502040204020203" pitchFamily="34" charset="0"/>
              </a:rPr>
              <a:t>Co and </a:t>
            </a:r>
            <a:r>
              <a:rPr lang="fr-FR" baseline="30000" dirty="0">
                <a:solidFill>
                  <a:srgbClr val="002060"/>
                </a:solidFill>
                <a:latin typeface="Bahnschrift" panose="020B0502040204020203" pitchFamily="34" charset="0"/>
              </a:rPr>
              <a:t>70</a:t>
            </a:r>
            <a:r>
              <a:rPr lang="fr-FR" dirty="0">
                <a:solidFill>
                  <a:srgbClr val="002060"/>
                </a:solidFill>
                <a:latin typeface="Bahnschrift" panose="020B0502040204020203" pitchFamily="34" charset="0"/>
              </a:rPr>
              <a:t>Co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2060"/>
                </a:solidFill>
                <a:latin typeface="Bahnschrift" panose="020B0502040204020203" pitchFamily="34" charset="0"/>
              </a:rPr>
              <a:t>Masses of </a:t>
            </a:r>
            <a:r>
              <a:rPr lang="fr-FR" baseline="30000" dirty="0">
                <a:solidFill>
                  <a:srgbClr val="002060"/>
                </a:solidFill>
                <a:latin typeface="Bahnschrift" panose="020B0502040204020203" pitchFamily="34" charset="0"/>
              </a:rPr>
              <a:t>68,70</a:t>
            </a:r>
            <a:r>
              <a:rPr lang="fr-FR" dirty="0">
                <a:solidFill>
                  <a:srgbClr val="002060"/>
                </a:solidFill>
                <a:latin typeface="Bahnschrift" panose="020B0502040204020203" pitchFamily="34" charset="0"/>
              </a:rPr>
              <a:t>Co </a:t>
            </a:r>
            <a:r>
              <a:rPr lang="fr-FR" dirty="0" err="1">
                <a:solidFill>
                  <a:srgbClr val="002060"/>
                </a:solidFill>
                <a:latin typeface="Bahnschrift" panose="020B0502040204020203" pitchFamily="34" charset="0"/>
              </a:rPr>
              <a:t>known</a:t>
            </a:r>
            <a:r>
              <a:rPr lang="fr-FR" dirty="0">
                <a:solidFill>
                  <a:srgbClr val="002060"/>
                </a:solidFill>
                <a:latin typeface="Bahnschrift" panose="020B0502040204020203" pitchFamily="34" charset="0"/>
              </a:rPr>
              <a:t> ?</a:t>
            </a:r>
          </a:p>
        </p:txBody>
      </p:sp>
      <p:sp>
        <p:nvSpPr>
          <p:cNvPr id="155" name="ZoneTexte 154">
            <a:extLst>
              <a:ext uri="{FF2B5EF4-FFF2-40B4-BE49-F238E27FC236}">
                <a16:creationId xmlns:a16="http://schemas.microsoft.com/office/drawing/2014/main" id="{36085346-CF07-4905-A665-169068AAF2BF}"/>
              </a:ext>
            </a:extLst>
          </p:cNvPr>
          <p:cNvSpPr txBox="1"/>
          <p:nvPr/>
        </p:nvSpPr>
        <p:spPr>
          <a:xfrm>
            <a:off x="0" y="6550223"/>
            <a:ext cx="1219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002060"/>
                </a:solidFill>
                <a:latin typeface="Bahnschrift" panose="020B0502040204020203" pitchFamily="34" charset="0"/>
              </a:rPr>
              <a:t>Pauline Ascher – ISOL-France Meeting  – 27-29 May 2024</a:t>
            </a:r>
          </a:p>
        </p:txBody>
      </p:sp>
      <p:pic>
        <p:nvPicPr>
          <p:cNvPr id="6" name="Graphique 5" descr="Coche">
            <a:extLst>
              <a:ext uri="{FF2B5EF4-FFF2-40B4-BE49-F238E27FC236}">
                <a16:creationId xmlns:a16="http://schemas.microsoft.com/office/drawing/2014/main" id="{F59CB413-99A6-4585-80D7-758BA381EB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72274" y="979265"/>
            <a:ext cx="440511" cy="440511"/>
          </a:xfrm>
          <a:prstGeom prst="rect">
            <a:avLst/>
          </a:prstGeom>
        </p:spPr>
      </p:pic>
      <p:pic>
        <p:nvPicPr>
          <p:cNvPr id="8" name="Graphique 7" descr="Fermer">
            <a:extLst>
              <a:ext uri="{FF2B5EF4-FFF2-40B4-BE49-F238E27FC236}">
                <a16:creationId xmlns:a16="http://schemas.microsoft.com/office/drawing/2014/main" id="{9FF62173-106C-4B66-A7A1-8D881F7BCE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00240" y="1469618"/>
            <a:ext cx="385921" cy="385921"/>
          </a:xfrm>
          <a:prstGeom prst="rect">
            <a:avLst/>
          </a:prstGeom>
        </p:spPr>
      </p:pic>
      <p:pic>
        <p:nvPicPr>
          <p:cNvPr id="69" name="Graphique 68" descr="Coche">
            <a:extLst>
              <a:ext uri="{FF2B5EF4-FFF2-40B4-BE49-F238E27FC236}">
                <a16:creationId xmlns:a16="http://schemas.microsoft.com/office/drawing/2014/main" id="{2B4D99D6-C533-44B8-9FEE-BEAAA4ECD8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58893" y="1801844"/>
            <a:ext cx="440511" cy="440511"/>
          </a:xfrm>
          <a:prstGeom prst="rect">
            <a:avLst/>
          </a:prstGeom>
        </p:spPr>
      </p:pic>
      <p:pic>
        <p:nvPicPr>
          <p:cNvPr id="70" name="Graphique 69" descr="Coche">
            <a:extLst>
              <a:ext uri="{FF2B5EF4-FFF2-40B4-BE49-F238E27FC236}">
                <a16:creationId xmlns:a16="http://schemas.microsoft.com/office/drawing/2014/main" id="{A68B81C8-2B61-428A-88C3-13B5338D84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95862" y="2232801"/>
            <a:ext cx="415930" cy="440511"/>
          </a:xfrm>
          <a:prstGeom prst="rect">
            <a:avLst/>
          </a:prstGeom>
        </p:spPr>
      </p:pic>
      <p:pic>
        <p:nvPicPr>
          <p:cNvPr id="71" name="Graphique 70" descr="Coche">
            <a:extLst>
              <a:ext uri="{FF2B5EF4-FFF2-40B4-BE49-F238E27FC236}">
                <a16:creationId xmlns:a16="http://schemas.microsoft.com/office/drawing/2014/main" id="{51FF870A-5C06-4DEA-A944-3637CC8F62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81015" y="2638353"/>
            <a:ext cx="415930" cy="440511"/>
          </a:xfrm>
          <a:prstGeom prst="rect">
            <a:avLst/>
          </a:prstGeom>
        </p:spPr>
      </p:pic>
      <p:sp>
        <p:nvSpPr>
          <p:cNvPr id="72" name="ZoneTexte 71">
            <a:extLst>
              <a:ext uri="{FF2B5EF4-FFF2-40B4-BE49-F238E27FC236}">
                <a16:creationId xmlns:a16="http://schemas.microsoft.com/office/drawing/2014/main" id="{49AB0A44-C5E9-4223-97C8-64BB573E7219}"/>
              </a:ext>
            </a:extLst>
          </p:cNvPr>
          <p:cNvSpPr txBox="1"/>
          <p:nvPr/>
        </p:nvSpPr>
        <p:spPr>
          <a:xfrm>
            <a:off x="557648" y="3829305"/>
            <a:ext cx="114301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2060"/>
                </a:solidFill>
                <a:latin typeface="Bahnschrift" panose="020B0502040204020203" pitchFamily="34" charset="0"/>
              </a:rPr>
              <a:t>+ PI-ICR </a:t>
            </a:r>
            <a:r>
              <a:rPr lang="fr-FR" dirty="0" err="1">
                <a:solidFill>
                  <a:srgbClr val="002060"/>
                </a:solidFill>
                <a:latin typeface="Bahnschrift" panose="020B0502040204020203" pitchFamily="34" charset="0"/>
              </a:rPr>
              <a:t>measurements</a:t>
            </a:r>
            <a:r>
              <a:rPr lang="fr-FR" dirty="0">
                <a:solidFill>
                  <a:srgbClr val="002060"/>
                </a:solidFill>
                <a:latin typeface="Bahnschrift" panose="020B0502040204020203" pitchFamily="34" charset="0"/>
              </a:rPr>
              <a:t> of </a:t>
            </a:r>
            <a:r>
              <a:rPr lang="fr-FR" baseline="30000" dirty="0">
                <a:solidFill>
                  <a:srgbClr val="002060"/>
                </a:solidFill>
                <a:latin typeface="Bahnschrift" panose="020B0502040204020203" pitchFamily="34" charset="0"/>
              </a:rPr>
              <a:t>79</a:t>
            </a:r>
            <a:r>
              <a:rPr lang="fr-FR" dirty="0">
                <a:solidFill>
                  <a:srgbClr val="002060"/>
                </a:solidFill>
                <a:latin typeface="Bahnschrift" panose="020B0502040204020203" pitchFamily="34" charset="0"/>
              </a:rPr>
              <a:t>Ge and </a:t>
            </a:r>
            <a:r>
              <a:rPr lang="fr-FR" baseline="30000" dirty="0">
                <a:solidFill>
                  <a:srgbClr val="002060"/>
                </a:solidFill>
                <a:latin typeface="Bahnschrift" panose="020B0502040204020203" pitchFamily="34" charset="0"/>
              </a:rPr>
              <a:t>73</a:t>
            </a:r>
            <a:r>
              <a:rPr lang="fr-FR" dirty="0">
                <a:solidFill>
                  <a:srgbClr val="002060"/>
                </a:solidFill>
                <a:latin typeface="Bahnschrift" panose="020B0502040204020203" pitchFamily="34" charset="0"/>
              </a:rPr>
              <a:t>Ni</a:t>
            </a:r>
          </a:p>
          <a:p>
            <a:endParaRPr lang="fr-FR" dirty="0">
              <a:solidFill>
                <a:srgbClr val="002060"/>
              </a:solidFill>
              <a:latin typeface="Bahnschrift" panose="020B0502040204020203" pitchFamily="34" charset="0"/>
            </a:endParaRPr>
          </a:p>
          <a:p>
            <a:r>
              <a:rPr lang="fr-FR" dirty="0">
                <a:solidFill>
                  <a:srgbClr val="002060"/>
                </a:solidFill>
                <a:latin typeface="Bahnschrift" panose="020B0502040204020203" pitchFamily="34" charset="0"/>
              </a:rPr>
              <a:t>+ (probable) MR-</a:t>
            </a:r>
            <a:r>
              <a:rPr lang="fr-FR" dirty="0" err="1">
                <a:solidFill>
                  <a:srgbClr val="002060"/>
                </a:solidFill>
                <a:latin typeface="Bahnschrift" panose="020B0502040204020203" pitchFamily="34" charset="0"/>
              </a:rPr>
              <a:t>ToF</a:t>
            </a:r>
            <a:r>
              <a:rPr lang="fr-FR" dirty="0">
                <a:solidFill>
                  <a:srgbClr val="002060"/>
                </a:solidFill>
                <a:latin typeface="Bahnschrift" panose="020B0502040204020203" pitchFamily="34" charset="0"/>
              </a:rPr>
              <a:t> </a:t>
            </a:r>
            <a:r>
              <a:rPr lang="fr-FR" dirty="0" err="1">
                <a:solidFill>
                  <a:srgbClr val="002060"/>
                </a:solidFill>
                <a:latin typeface="Bahnschrift" panose="020B0502040204020203" pitchFamily="34" charset="0"/>
              </a:rPr>
              <a:t>measurements</a:t>
            </a:r>
            <a:r>
              <a:rPr lang="fr-FR" dirty="0">
                <a:solidFill>
                  <a:srgbClr val="002060"/>
                </a:solidFill>
                <a:latin typeface="Bahnschrift" panose="020B0502040204020203" pitchFamily="34" charset="0"/>
              </a:rPr>
              <a:t> (first run) of </a:t>
            </a:r>
            <a:r>
              <a:rPr lang="fr-FR" baseline="30000" dirty="0">
                <a:solidFill>
                  <a:srgbClr val="002060"/>
                </a:solidFill>
                <a:latin typeface="Bahnschrift" panose="020B0502040204020203" pitchFamily="34" charset="0"/>
              </a:rPr>
              <a:t>85-86</a:t>
            </a:r>
            <a:r>
              <a:rPr lang="fr-FR" dirty="0">
                <a:solidFill>
                  <a:srgbClr val="002060"/>
                </a:solidFill>
                <a:latin typeface="Bahnschrift" panose="020B0502040204020203" pitchFamily="34" charset="0"/>
              </a:rPr>
              <a:t>Ge, </a:t>
            </a:r>
            <a:r>
              <a:rPr lang="fr-FR" baseline="30000" dirty="0">
                <a:solidFill>
                  <a:srgbClr val="002060"/>
                </a:solidFill>
                <a:latin typeface="Bahnschrift" panose="020B0502040204020203" pitchFamily="34" charset="0"/>
              </a:rPr>
              <a:t>88</a:t>
            </a:r>
            <a:r>
              <a:rPr lang="fr-FR" dirty="0">
                <a:solidFill>
                  <a:srgbClr val="002060"/>
                </a:solidFill>
                <a:latin typeface="Bahnschrift" panose="020B0502040204020203" pitchFamily="34" charset="0"/>
              </a:rPr>
              <a:t>As and </a:t>
            </a:r>
            <a:r>
              <a:rPr lang="fr-FR" baseline="30000" dirty="0">
                <a:solidFill>
                  <a:srgbClr val="002060"/>
                </a:solidFill>
                <a:latin typeface="Bahnschrift" panose="020B0502040204020203" pitchFamily="34" charset="0"/>
              </a:rPr>
              <a:t>90,91</a:t>
            </a:r>
            <a:r>
              <a:rPr lang="fr-FR" dirty="0">
                <a:solidFill>
                  <a:srgbClr val="002060"/>
                </a:solidFill>
                <a:latin typeface="Bahnschrift" panose="020B0502040204020203" pitchFamily="34" charset="0"/>
              </a:rPr>
              <a:t>Se </a:t>
            </a:r>
            <a:r>
              <a:rPr lang="fr-FR" b="1" dirty="0">
                <a:solidFill>
                  <a:srgbClr val="002060"/>
                </a:solidFill>
                <a:latin typeface="Bahnschrift" panose="020B0502040204020203" pitchFamily="34" charset="0"/>
                <a:sym typeface="Wingdings" panose="05000000000000000000" pitchFamily="2" charset="2"/>
              </a:rPr>
              <a:t> </a:t>
            </a:r>
            <a:r>
              <a:rPr lang="fr-FR" b="1" dirty="0" err="1">
                <a:solidFill>
                  <a:srgbClr val="002060"/>
                </a:solidFill>
                <a:latin typeface="Bahnschrift" panose="020B0502040204020203" pitchFamily="34" charset="0"/>
                <a:sym typeface="Wingdings" panose="05000000000000000000" pitchFamily="2" charset="2"/>
              </a:rPr>
              <a:t>analysed</a:t>
            </a:r>
            <a:r>
              <a:rPr lang="fr-FR" b="1" dirty="0">
                <a:solidFill>
                  <a:srgbClr val="002060"/>
                </a:solidFill>
                <a:latin typeface="Bahnschrift" panose="020B0502040204020203" pitchFamily="34" charset="0"/>
                <a:sym typeface="Wingdings" panose="05000000000000000000" pitchFamily="2" charset="2"/>
              </a:rPr>
              <a:t> by </a:t>
            </a:r>
            <a:r>
              <a:rPr lang="en-US" b="1" dirty="0">
                <a:solidFill>
                  <a:srgbClr val="002060"/>
                </a:solidFill>
                <a:latin typeface="Bahnschrift" panose="020B0502040204020203" pitchFamily="34" charset="0"/>
              </a:rPr>
              <a:t>Ville Virtanen (JYFL)</a:t>
            </a:r>
            <a:endParaRPr lang="fr-FR" b="1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8CDA4E2D-FC55-4E42-8F0C-68C6FB2A719C}"/>
              </a:ext>
            </a:extLst>
          </p:cNvPr>
          <p:cNvSpPr txBox="1"/>
          <p:nvPr/>
        </p:nvSpPr>
        <p:spPr>
          <a:xfrm>
            <a:off x="7356864" y="1810739"/>
            <a:ext cx="46309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2060"/>
                </a:solidFill>
                <a:latin typeface="Bahnschrift" panose="020B0502040204020203" pitchFamily="34" charset="0"/>
              </a:rPr>
              <a:t>PI-ICR </a:t>
            </a:r>
            <a:r>
              <a:rPr lang="fr-FR" b="1" dirty="0" err="1">
                <a:solidFill>
                  <a:srgbClr val="002060"/>
                </a:solidFill>
                <a:latin typeface="Bahnschrift" panose="020B0502040204020203" pitchFamily="34" charset="0"/>
              </a:rPr>
              <a:t>analysis</a:t>
            </a:r>
            <a:r>
              <a:rPr lang="fr-FR" b="1" dirty="0">
                <a:solidFill>
                  <a:srgbClr val="002060"/>
                </a:solidFill>
                <a:latin typeface="Bahnschrift" panose="020B0502040204020203" pitchFamily="34" charset="0"/>
              </a:rPr>
              <a:t> </a:t>
            </a:r>
            <a:r>
              <a:rPr lang="fr-FR" b="1" dirty="0" err="1">
                <a:solidFill>
                  <a:srgbClr val="002060"/>
                </a:solidFill>
                <a:latin typeface="Bahnschrift" panose="020B0502040204020203" pitchFamily="34" charset="0"/>
              </a:rPr>
              <a:t>done</a:t>
            </a:r>
            <a:r>
              <a:rPr lang="fr-FR" b="1" dirty="0">
                <a:solidFill>
                  <a:srgbClr val="002060"/>
                </a:solidFill>
                <a:latin typeface="Bahnschrift" panose="020B0502040204020203" pitchFamily="34" charset="0"/>
              </a:rPr>
              <a:t> by Mathieu </a:t>
            </a:r>
            <a:r>
              <a:rPr lang="fr-FR" b="1" dirty="0" err="1">
                <a:solidFill>
                  <a:srgbClr val="002060"/>
                </a:solidFill>
                <a:latin typeface="Bahnschrift" panose="020B0502040204020203" pitchFamily="34" charset="0"/>
              </a:rPr>
              <a:t>Flayol</a:t>
            </a:r>
            <a:r>
              <a:rPr lang="fr-FR" b="1" dirty="0">
                <a:solidFill>
                  <a:srgbClr val="002060"/>
                </a:solidFill>
                <a:latin typeface="Bahnschrift" panose="020B0502040204020203" pitchFamily="34" charset="0"/>
              </a:rPr>
              <a:t> (LP2iB)</a:t>
            </a:r>
          </a:p>
        </p:txBody>
      </p:sp>
    </p:spTree>
    <p:extLst>
      <p:ext uri="{BB962C8B-B14F-4D97-AF65-F5344CB8AC3E}">
        <p14:creationId xmlns:p14="http://schemas.microsoft.com/office/powerpoint/2010/main" val="540627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3952" y="5294506"/>
            <a:ext cx="2422115" cy="1563493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FAF7DF0E-B237-4BA3-833C-5840BB455E43}"/>
              </a:ext>
            </a:extLst>
          </p:cNvPr>
          <p:cNvSpPr txBox="1"/>
          <p:nvPr/>
        </p:nvSpPr>
        <p:spPr>
          <a:xfrm>
            <a:off x="-1" y="6555835"/>
            <a:ext cx="1219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002060"/>
                </a:solidFill>
                <a:latin typeface="Bahnschrift" panose="020B0502040204020203" pitchFamily="34" charset="0"/>
              </a:rPr>
              <a:t>Pauline Ascher – ISOL-France Meeting  – 27-29 May 2024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C0C73D77-7778-42C2-B01D-B6C1C8DB4FD8}"/>
              </a:ext>
            </a:extLst>
          </p:cNvPr>
          <p:cNvSpPr txBox="1"/>
          <p:nvPr/>
        </p:nvSpPr>
        <p:spPr>
          <a:xfrm>
            <a:off x="-20320" y="1512756"/>
            <a:ext cx="122363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002060"/>
                </a:solidFill>
                <a:latin typeface="Bahnschrift" panose="020B0502040204020203" pitchFamily="34" charset="0"/>
              </a:rPr>
              <a:t>THANK YOU !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A670108C-CB55-4337-8E2E-7CA226FA60F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20" t="16092" r="17240" b="12642"/>
          <a:stretch/>
        </p:blipFill>
        <p:spPr>
          <a:xfrm>
            <a:off x="0" y="5294507"/>
            <a:ext cx="2458720" cy="1563493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AB39E622-EA36-4C5F-A309-F0B3F724F246}"/>
              </a:ext>
            </a:extLst>
          </p:cNvPr>
          <p:cNvSpPr txBox="1"/>
          <p:nvPr/>
        </p:nvSpPr>
        <p:spPr>
          <a:xfrm>
            <a:off x="1000968" y="3262174"/>
            <a:ext cx="10372943" cy="954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67" b="1" dirty="0">
                <a:solidFill>
                  <a:srgbClr val="002060"/>
                </a:solidFill>
                <a:latin typeface="Bahnschrift" panose="020B0502040204020203" pitchFamily="34" charset="0"/>
              </a:rPr>
              <a:t>M. </a:t>
            </a:r>
            <a:r>
              <a:rPr lang="fr-FR" sz="1867" b="1" dirty="0" err="1">
                <a:solidFill>
                  <a:srgbClr val="002060"/>
                </a:solidFill>
                <a:latin typeface="Bahnschrift" panose="020B0502040204020203" pitchFamily="34" charset="0"/>
              </a:rPr>
              <a:t>Flayol</a:t>
            </a:r>
            <a:r>
              <a:rPr lang="fr-FR" sz="1867" b="1" dirty="0">
                <a:solidFill>
                  <a:srgbClr val="002060"/>
                </a:solidFill>
                <a:latin typeface="Bahnschrift" panose="020B0502040204020203" pitchFamily="34" charset="0"/>
              </a:rPr>
              <a:t>, A. de </a:t>
            </a:r>
            <a:r>
              <a:rPr lang="fr-FR" sz="1867" b="1" dirty="0" err="1">
                <a:solidFill>
                  <a:srgbClr val="002060"/>
                </a:solidFill>
                <a:latin typeface="Bahnschrift" panose="020B0502040204020203" pitchFamily="34" charset="0"/>
              </a:rPr>
              <a:t>Roubin</a:t>
            </a:r>
            <a:r>
              <a:rPr lang="fr-FR" sz="1867" dirty="0">
                <a:solidFill>
                  <a:srgbClr val="002060"/>
                </a:solidFill>
                <a:latin typeface="Bahnschrift" panose="020B0502040204020203" pitchFamily="34" charset="0"/>
              </a:rPr>
              <a:t>, P. </a:t>
            </a:r>
            <a:r>
              <a:rPr lang="fr-FR" sz="1867" dirty="0" err="1">
                <a:solidFill>
                  <a:srgbClr val="002060"/>
                </a:solidFill>
                <a:latin typeface="Bahnschrift" panose="020B0502040204020203" pitchFamily="34" charset="0"/>
              </a:rPr>
              <a:t>Ascher</a:t>
            </a:r>
            <a:r>
              <a:rPr lang="fr-FR" sz="1867" dirty="0">
                <a:solidFill>
                  <a:srgbClr val="002060"/>
                </a:solidFill>
                <a:latin typeface="Bahnschrift" panose="020B0502040204020203" pitchFamily="34" charset="0"/>
              </a:rPr>
              <a:t>, D. </a:t>
            </a:r>
            <a:r>
              <a:rPr lang="fr-FR" sz="1867" dirty="0" err="1">
                <a:solidFill>
                  <a:srgbClr val="002060"/>
                </a:solidFill>
                <a:latin typeface="Bahnschrift" panose="020B0502040204020203" pitchFamily="34" charset="0"/>
              </a:rPr>
              <a:t>Atanasov</a:t>
            </a:r>
            <a:r>
              <a:rPr lang="fr-FR" sz="1867" dirty="0">
                <a:solidFill>
                  <a:srgbClr val="002060"/>
                </a:solidFill>
                <a:latin typeface="Bahnschrift" panose="020B0502040204020203" pitchFamily="34" charset="0"/>
              </a:rPr>
              <a:t>, B. Blank, L. Canete, Q. </a:t>
            </a:r>
            <a:r>
              <a:rPr lang="fr-FR" sz="1867" dirty="0" err="1">
                <a:solidFill>
                  <a:srgbClr val="002060"/>
                </a:solidFill>
                <a:latin typeface="Bahnschrift" panose="020B0502040204020203" pitchFamily="34" charset="0"/>
              </a:rPr>
              <a:t>Délignac</a:t>
            </a:r>
            <a:r>
              <a:rPr lang="fr-FR" sz="1867" dirty="0">
                <a:solidFill>
                  <a:srgbClr val="002060"/>
                </a:solidFill>
                <a:latin typeface="Bahnschrift" panose="020B0502040204020203" pitchFamily="34" charset="0"/>
              </a:rPr>
              <a:t>, T. </a:t>
            </a:r>
            <a:r>
              <a:rPr lang="fr-FR" sz="1867" dirty="0" err="1">
                <a:solidFill>
                  <a:srgbClr val="002060"/>
                </a:solidFill>
                <a:latin typeface="Bahnschrift" panose="020B0502040204020203" pitchFamily="34" charset="0"/>
              </a:rPr>
              <a:t>Eronen</a:t>
            </a:r>
            <a:r>
              <a:rPr lang="fr-FR" sz="1867" dirty="0">
                <a:solidFill>
                  <a:srgbClr val="002060"/>
                </a:solidFill>
                <a:latin typeface="Bahnschrift" panose="020B0502040204020203" pitchFamily="34" charset="0"/>
              </a:rPr>
              <a:t>, Z. Ge, M. </a:t>
            </a:r>
            <a:r>
              <a:rPr lang="fr-FR" sz="1867" dirty="0" err="1">
                <a:solidFill>
                  <a:srgbClr val="002060"/>
                </a:solidFill>
                <a:latin typeface="Bahnschrift" panose="020B0502040204020203" pitchFamily="34" charset="0"/>
              </a:rPr>
              <a:t>Gerbaux</a:t>
            </a:r>
            <a:r>
              <a:rPr lang="fr-FR" sz="1867" dirty="0">
                <a:solidFill>
                  <a:srgbClr val="002060"/>
                </a:solidFill>
                <a:latin typeface="Bahnschrift" panose="020B0502040204020203" pitchFamily="34" charset="0"/>
              </a:rPr>
              <a:t>, S. Grévy, M. </a:t>
            </a:r>
            <a:r>
              <a:rPr lang="fr-FR" sz="1867" dirty="0" err="1">
                <a:solidFill>
                  <a:srgbClr val="002060"/>
                </a:solidFill>
                <a:latin typeface="Bahnschrift" panose="020B0502040204020203" pitchFamily="34" charset="0"/>
              </a:rPr>
              <a:t>Hukkanen</a:t>
            </a:r>
            <a:r>
              <a:rPr lang="fr-FR" sz="1867" dirty="0">
                <a:solidFill>
                  <a:srgbClr val="002060"/>
                </a:solidFill>
                <a:latin typeface="Bahnschrift" panose="020B0502040204020203" pitchFamily="34" charset="0"/>
              </a:rPr>
              <a:t>, A. Husson, A. </a:t>
            </a:r>
            <a:r>
              <a:rPr lang="fr-FR" sz="1867" dirty="0" err="1">
                <a:solidFill>
                  <a:srgbClr val="002060"/>
                </a:solidFill>
                <a:latin typeface="Bahnschrift" panose="020B0502040204020203" pitchFamily="34" charset="0"/>
              </a:rPr>
              <a:t>Jaries</a:t>
            </a:r>
            <a:r>
              <a:rPr lang="fr-FR" sz="1867" dirty="0">
                <a:solidFill>
                  <a:srgbClr val="002060"/>
                </a:solidFill>
                <a:latin typeface="Bahnschrift" panose="020B0502040204020203" pitchFamily="34" charset="0"/>
              </a:rPr>
              <a:t>, A. </a:t>
            </a:r>
            <a:r>
              <a:rPr lang="fr-FR" sz="1867" dirty="0" err="1">
                <a:solidFill>
                  <a:srgbClr val="002060"/>
                </a:solidFill>
                <a:latin typeface="Bahnschrift" panose="020B0502040204020203" pitchFamily="34" charset="0"/>
              </a:rPr>
              <a:t>Kankainen</a:t>
            </a:r>
            <a:r>
              <a:rPr lang="fr-FR" sz="1867" dirty="0">
                <a:solidFill>
                  <a:srgbClr val="002060"/>
                </a:solidFill>
                <a:latin typeface="Bahnschrift" panose="020B0502040204020203" pitchFamily="34" charset="0"/>
              </a:rPr>
              <a:t>, I. D. Moore,                                   </a:t>
            </a:r>
            <a:r>
              <a:rPr lang="en-US" sz="1867" dirty="0">
                <a:solidFill>
                  <a:srgbClr val="002060"/>
                </a:solidFill>
                <a:latin typeface="Bahnschrift" panose="020B0502040204020203" pitchFamily="34" charset="0"/>
              </a:rPr>
              <a:t>M. </a:t>
            </a:r>
            <a:r>
              <a:rPr lang="en-US" sz="1867" dirty="0" err="1">
                <a:solidFill>
                  <a:srgbClr val="002060"/>
                </a:solidFill>
                <a:latin typeface="Bahnschrift" panose="020B0502040204020203" pitchFamily="34" charset="0"/>
              </a:rPr>
              <a:t>Mougeot</a:t>
            </a:r>
            <a:r>
              <a:rPr lang="en-US" sz="1867" dirty="0">
                <a:solidFill>
                  <a:srgbClr val="002060"/>
                </a:solidFill>
                <a:latin typeface="Bahnschrift" panose="020B0502040204020203" pitchFamily="34" charset="0"/>
              </a:rPr>
              <a:t>, </a:t>
            </a:r>
            <a:r>
              <a:rPr lang="fr-FR" sz="1867" dirty="0">
                <a:solidFill>
                  <a:srgbClr val="002060"/>
                </a:solidFill>
                <a:latin typeface="Bahnschrift" panose="020B0502040204020203" pitchFamily="34" charset="0"/>
              </a:rPr>
              <a:t>M. </a:t>
            </a:r>
            <a:r>
              <a:rPr lang="fr-FR" sz="1867" dirty="0" err="1">
                <a:solidFill>
                  <a:srgbClr val="002060"/>
                </a:solidFill>
                <a:latin typeface="Bahnschrift" panose="020B0502040204020203" pitchFamily="34" charset="0"/>
              </a:rPr>
              <a:t>Stryjczyk</a:t>
            </a:r>
            <a:r>
              <a:rPr lang="en-US" sz="1867" dirty="0">
                <a:solidFill>
                  <a:srgbClr val="002060"/>
                </a:solidFill>
                <a:latin typeface="Bahnschrift" panose="020B0502040204020203" pitchFamily="34" charset="0"/>
              </a:rPr>
              <a:t>, </a:t>
            </a:r>
            <a:r>
              <a:rPr lang="fr-FR" sz="1867" dirty="0">
                <a:solidFill>
                  <a:srgbClr val="002060"/>
                </a:solidFill>
                <a:latin typeface="Bahnschrift" panose="020B0502040204020203" pitchFamily="34" charset="0"/>
              </a:rPr>
              <a:t>J. </a:t>
            </a:r>
            <a:r>
              <a:rPr lang="fr-FR" sz="1867" dirty="0" err="1">
                <a:solidFill>
                  <a:srgbClr val="002060"/>
                </a:solidFill>
                <a:latin typeface="Bahnschrift" panose="020B0502040204020203" pitchFamily="34" charset="0"/>
              </a:rPr>
              <a:t>Ruotsalainen</a:t>
            </a:r>
            <a:r>
              <a:rPr lang="fr-FR" sz="1867" dirty="0">
                <a:solidFill>
                  <a:srgbClr val="002060"/>
                </a:solidFill>
                <a:latin typeface="Bahnschrift" panose="020B0502040204020203" pitchFamily="34" charset="0"/>
              </a:rPr>
              <a:t>, </a:t>
            </a:r>
            <a:r>
              <a:rPr lang="en-US" sz="1867" dirty="0">
                <a:solidFill>
                  <a:srgbClr val="002060"/>
                </a:solidFill>
                <a:latin typeface="Bahnschrift" panose="020B0502040204020203" pitchFamily="34" charset="0"/>
              </a:rPr>
              <a:t>V. Virtanen</a:t>
            </a:r>
            <a:endParaRPr lang="fr-FR" sz="1867" dirty="0">
              <a:solidFill>
                <a:srgbClr val="002060"/>
              </a:solidFill>
              <a:latin typeface="Bahnschrift" panose="020B0502040204020203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Ellipse 64"/>
          <p:cNvSpPr/>
          <p:nvPr/>
        </p:nvSpPr>
        <p:spPr>
          <a:xfrm>
            <a:off x="8474597" y="474179"/>
            <a:ext cx="2456001" cy="2387600"/>
          </a:xfrm>
          <a:prstGeom prst="ellipse">
            <a:avLst/>
          </a:prstGeom>
          <a:solidFill>
            <a:schemeClr val="bg1"/>
          </a:solidFill>
          <a:ln>
            <a:solidFill>
              <a:srgbClr val="1D2B53"/>
            </a:solidFill>
          </a:ln>
          <a:scene3d>
            <a:camera prst="orthographicFront">
              <a:rot lat="0" lon="21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>
              <a:latin typeface="Bahnschrift" panose="020B0502040204020203" pitchFamily="34" charset="0"/>
            </a:endParaRPr>
          </a:p>
        </p:txBody>
      </p:sp>
      <p:grpSp>
        <p:nvGrpSpPr>
          <p:cNvPr id="34" name="Groupe 33"/>
          <p:cNvGrpSpPr/>
          <p:nvPr/>
        </p:nvGrpSpPr>
        <p:grpSpPr>
          <a:xfrm>
            <a:off x="8474597" y="480027"/>
            <a:ext cx="2456001" cy="2387600"/>
            <a:chOff x="12573000" y="3619500"/>
            <a:chExt cx="3684002" cy="3581400"/>
          </a:xfrm>
          <a:scene3d>
            <a:camera prst="orthographicFront">
              <a:rot lat="0" lon="2100000" rev="0"/>
            </a:camera>
            <a:lightRig rig="threePt" dir="t"/>
          </a:scene3d>
        </p:grpSpPr>
        <p:sp>
          <p:nvSpPr>
            <p:cNvPr id="6" name="Ellipse 5"/>
            <p:cNvSpPr/>
            <p:nvPr/>
          </p:nvSpPr>
          <p:spPr>
            <a:xfrm>
              <a:off x="12573000" y="3619500"/>
              <a:ext cx="3684002" cy="35814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D2B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>
                <a:latin typeface="Bahnschrift" panose="020B0502040204020203" pitchFamily="34" charset="0"/>
              </a:endParaRPr>
            </a:p>
          </p:txBody>
        </p:sp>
        <p:pic>
          <p:nvPicPr>
            <p:cNvPr id="53" name="Espace réservé du contenu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976" t="71241" r="46144" b="5437"/>
            <a:stretch/>
          </p:blipFill>
          <p:spPr>
            <a:xfrm rot="18986176">
              <a:off x="13420112" y="4400246"/>
              <a:ext cx="2142124" cy="1987876"/>
            </a:xfrm>
            <a:prstGeom prst="rect">
              <a:avLst/>
            </a:prstGeom>
          </p:spPr>
        </p:pic>
      </p:grpSp>
      <p:grpSp>
        <p:nvGrpSpPr>
          <p:cNvPr id="43" name="Groupe 42"/>
          <p:cNvGrpSpPr/>
          <p:nvPr/>
        </p:nvGrpSpPr>
        <p:grpSpPr>
          <a:xfrm>
            <a:off x="1207812" y="509178"/>
            <a:ext cx="4080328" cy="2126205"/>
            <a:chOff x="7924798" y="1049602"/>
            <a:chExt cx="4191000" cy="2730897"/>
          </a:xfrm>
        </p:grpSpPr>
        <p:sp>
          <p:nvSpPr>
            <p:cNvPr id="44" name="Rectangle 43"/>
            <p:cNvSpPr/>
            <p:nvPr/>
          </p:nvSpPr>
          <p:spPr>
            <a:xfrm>
              <a:off x="10515597" y="1049602"/>
              <a:ext cx="1600200" cy="381000"/>
            </a:xfrm>
            <a:prstGeom prst="rect">
              <a:avLst/>
            </a:prstGeom>
            <a:solidFill>
              <a:srgbClr val="1D2B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>
                <a:latin typeface="Bahnschrift" panose="020B0502040204020203" pitchFamily="34" charset="0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9677397" y="1049602"/>
              <a:ext cx="685799" cy="381000"/>
            </a:xfrm>
            <a:prstGeom prst="rect">
              <a:avLst/>
            </a:prstGeom>
            <a:solidFill>
              <a:srgbClr val="1D2B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>
                <a:latin typeface="Bahnschrift" panose="020B0502040204020203" pitchFamily="34" charset="0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7924798" y="1049602"/>
              <a:ext cx="1600200" cy="381000"/>
            </a:xfrm>
            <a:prstGeom prst="rect">
              <a:avLst/>
            </a:prstGeom>
            <a:solidFill>
              <a:srgbClr val="1D2B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>
                <a:latin typeface="Bahnschrift" panose="020B0502040204020203" pitchFamily="34" charset="0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10515598" y="3399499"/>
              <a:ext cx="1600200" cy="381000"/>
            </a:xfrm>
            <a:prstGeom prst="rect">
              <a:avLst/>
            </a:prstGeom>
            <a:solidFill>
              <a:srgbClr val="1D2B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>
                <a:latin typeface="Bahnschrift" panose="020B0502040204020203" pitchFamily="34" charset="0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9677398" y="3399499"/>
              <a:ext cx="685799" cy="381000"/>
            </a:xfrm>
            <a:prstGeom prst="rect">
              <a:avLst/>
            </a:prstGeom>
            <a:solidFill>
              <a:srgbClr val="1D2B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>
                <a:latin typeface="Bahnschrift" panose="020B0502040204020203" pitchFamily="34" charset="0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7924800" y="3399499"/>
              <a:ext cx="1600200" cy="381000"/>
            </a:xfrm>
            <a:prstGeom prst="rect">
              <a:avLst/>
            </a:prstGeom>
            <a:solidFill>
              <a:srgbClr val="1D2B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>
                <a:latin typeface="Bahnschrift" panose="020B0502040204020203" pitchFamily="34" charset="0"/>
              </a:endParaRPr>
            </a:p>
          </p:txBody>
        </p:sp>
      </p:grpSp>
      <p:sp>
        <p:nvSpPr>
          <p:cNvPr id="67" name="Rectangle 66"/>
          <p:cNvSpPr/>
          <p:nvPr/>
        </p:nvSpPr>
        <p:spPr>
          <a:xfrm rot="5400000">
            <a:off x="290909" y="849816"/>
            <a:ext cx="1054375" cy="373101"/>
          </a:xfrm>
          <a:prstGeom prst="rect">
            <a:avLst/>
          </a:prstGeom>
          <a:solidFill>
            <a:srgbClr val="1D2B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>
              <a:latin typeface="Bahnschrift" panose="020B0502040204020203" pitchFamily="34" charset="0"/>
            </a:endParaRPr>
          </a:p>
        </p:txBody>
      </p:sp>
      <p:sp>
        <p:nvSpPr>
          <p:cNvPr id="68" name="Rectangle 67"/>
          <p:cNvSpPr/>
          <p:nvPr/>
        </p:nvSpPr>
        <p:spPr>
          <a:xfrm rot="5400000">
            <a:off x="329887" y="1960625"/>
            <a:ext cx="976422" cy="373097"/>
          </a:xfrm>
          <a:prstGeom prst="rect">
            <a:avLst/>
          </a:prstGeom>
          <a:solidFill>
            <a:srgbClr val="1D2B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>
              <a:latin typeface="Bahnschrift" panose="020B0502040204020203" pitchFamily="34" charset="0"/>
            </a:endParaRPr>
          </a:p>
        </p:txBody>
      </p:sp>
      <p:cxnSp>
        <p:nvCxnSpPr>
          <p:cNvPr id="23" name="Connecteur droit avec flèche 22"/>
          <p:cNvCxnSpPr/>
          <p:nvPr/>
        </p:nvCxnSpPr>
        <p:spPr>
          <a:xfrm flipV="1">
            <a:off x="3455157" y="1658961"/>
            <a:ext cx="5984641" cy="18038"/>
          </a:xfrm>
          <a:prstGeom prst="straightConnector1">
            <a:avLst/>
          </a:prstGeom>
          <a:ln w="25400">
            <a:gradFill flip="none" rotWithShape="1">
              <a:gsLst>
                <a:gs pos="0">
                  <a:schemeClr val="tx1"/>
                </a:gs>
                <a:gs pos="100000">
                  <a:srgbClr val="00FFFF"/>
                </a:gs>
              </a:gsLst>
              <a:lin ang="10800000" scaled="1"/>
              <a:tileRect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8"/>
          <p:cNvSpPr txBox="1"/>
          <p:nvPr/>
        </p:nvSpPr>
        <p:spPr>
          <a:xfrm>
            <a:off x="1765719" y="906095"/>
            <a:ext cx="1557943" cy="5472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00"/>
              </a:lnSpc>
            </a:pPr>
            <a:r>
              <a:rPr lang="en-US" sz="2933" spc="-160" dirty="0">
                <a:solidFill>
                  <a:srgbClr val="1D2B53"/>
                </a:solidFill>
                <a:latin typeface="Bahnschrift" panose="020B0502040204020203" pitchFamily="34" charset="0"/>
              </a:rPr>
              <a:t>2</a:t>
            </a:r>
            <a:r>
              <a:rPr lang="en-US" sz="2933" spc="-160" baseline="30000" dirty="0">
                <a:solidFill>
                  <a:srgbClr val="1D2B53"/>
                </a:solidFill>
                <a:latin typeface="Bahnschrift" panose="020B0502040204020203" pitchFamily="34" charset="0"/>
              </a:rPr>
              <a:t>nd</a:t>
            </a:r>
            <a:r>
              <a:rPr lang="en-US" sz="2933" spc="-160" dirty="0">
                <a:solidFill>
                  <a:srgbClr val="1D2B53"/>
                </a:solidFill>
                <a:latin typeface="Bahnschrift" panose="020B0502040204020203" pitchFamily="34" charset="0"/>
              </a:rPr>
              <a:t> Trap</a:t>
            </a:r>
          </a:p>
        </p:txBody>
      </p:sp>
      <p:sp>
        <p:nvSpPr>
          <p:cNvPr id="33" name="Forme libre 32"/>
          <p:cNvSpPr/>
          <p:nvPr/>
        </p:nvSpPr>
        <p:spPr>
          <a:xfrm>
            <a:off x="3455156" y="1212867"/>
            <a:ext cx="6223819" cy="412955"/>
          </a:xfrm>
          <a:custGeom>
            <a:avLst/>
            <a:gdLst>
              <a:gd name="connsiteX0" fmla="*/ 0 w 9247238"/>
              <a:gd name="connsiteY0" fmla="*/ 486085 h 486085"/>
              <a:gd name="connsiteX1" fmla="*/ 4380271 w 9247238"/>
              <a:gd name="connsiteY1" fmla="*/ 14136 h 486085"/>
              <a:gd name="connsiteX2" fmla="*/ 9247238 w 9247238"/>
              <a:gd name="connsiteY2" fmla="*/ 87878 h 486085"/>
              <a:gd name="connsiteX0" fmla="*/ 0 w 9247238"/>
              <a:gd name="connsiteY0" fmla="*/ 398207 h 423256"/>
              <a:gd name="connsiteX1" fmla="*/ 6622026 w 9247238"/>
              <a:gd name="connsiteY1" fmla="*/ 412955 h 423256"/>
              <a:gd name="connsiteX2" fmla="*/ 9247238 w 9247238"/>
              <a:gd name="connsiteY2" fmla="*/ 0 h 423256"/>
              <a:gd name="connsiteX0" fmla="*/ 0 w 9247238"/>
              <a:gd name="connsiteY0" fmla="*/ 398207 h 414415"/>
              <a:gd name="connsiteX1" fmla="*/ 6622026 w 9247238"/>
              <a:gd name="connsiteY1" fmla="*/ 412955 h 414415"/>
              <a:gd name="connsiteX2" fmla="*/ 9247238 w 9247238"/>
              <a:gd name="connsiteY2" fmla="*/ 0 h 414415"/>
              <a:gd name="connsiteX0" fmla="*/ 0 w 9247238"/>
              <a:gd name="connsiteY0" fmla="*/ 398207 h 412955"/>
              <a:gd name="connsiteX1" fmla="*/ 6622026 w 9247238"/>
              <a:gd name="connsiteY1" fmla="*/ 412955 h 412955"/>
              <a:gd name="connsiteX2" fmla="*/ 9247238 w 9247238"/>
              <a:gd name="connsiteY2" fmla="*/ 0 h 412955"/>
              <a:gd name="connsiteX0" fmla="*/ 0 w 10153745"/>
              <a:gd name="connsiteY0" fmla="*/ 398207 h 413689"/>
              <a:gd name="connsiteX1" fmla="*/ 6622026 w 10153745"/>
              <a:gd name="connsiteY1" fmla="*/ 412955 h 413689"/>
              <a:gd name="connsiteX2" fmla="*/ 9247238 w 10153745"/>
              <a:gd name="connsiteY2" fmla="*/ 0 h 413689"/>
              <a:gd name="connsiteX0" fmla="*/ 0 w 9247238"/>
              <a:gd name="connsiteY0" fmla="*/ 398207 h 413004"/>
              <a:gd name="connsiteX1" fmla="*/ 6622026 w 9247238"/>
              <a:gd name="connsiteY1" fmla="*/ 412955 h 413004"/>
              <a:gd name="connsiteX2" fmla="*/ 9247238 w 9247238"/>
              <a:gd name="connsiteY2" fmla="*/ 0 h 413004"/>
              <a:gd name="connsiteX0" fmla="*/ 0 w 9247238"/>
              <a:gd name="connsiteY0" fmla="*/ 398207 h 413048"/>
              <a:gd name="connsiteX1" fmla="*/ 6622026 w 9247238"/>
              <a:gd name="connsiteY1" fmla="*/ 412955 h 413048"/>
              <a:gd name="connsiteX2" fmla="*/ 9247238 w 9247238"/>
              <a:gd name="connsiteY2" fmla="*/ 0 h 413048"/>
              <a:gd name="connsiteX0" fmla="*/ 0 w 9247238"/>
              <a:gd name="connsiteY0" fmla="*/ 398207 h 398207"/>
              <a:gd name="connsiteX1" fmla="*/ 4277033 w 9247238"/>
              <a:gd name="connsiteY1" fmla="*/ 383458 h 398207"/>
              <a:gd name="connsiteX2" fmla="*/ 9247238 w 9247238"/>
              <a:gd name="connsiteY2" fmla="*/ 0 h 398207"/>
              <a:gd name="connsiteX0" fmla="*/ 0 w 9335728"/>
              <a:gd name="connsiteY0" fmla="*/ 619433 h 653488"/>
              <a:gd name="connsiteX1" fmla="*/ 4277033 w 9335728"/>
              <a:gd name="connsiteY1" fmla="*/ 604684 h 653488"/>
              <a:gd name="connsiteX2" fmla="*/ 9335728 w 9335728"/>
              <a:gd name="connsiteY2" fmla="*/ 0 h 653488"/>
              <a:gd name="connsiteX0" fmla="*/ 0 w 9335728"/>
              <a:gd name="connsiteY0" fmla="*/ 619433 h 653488"/>
              <a:gd name="connsiteX1" fmla="*/ 4277033 w 9335728"/>
              <a:gd name="connsiteY1" fmla="*/ 604684 h 653488"/>
              <a:gd name="connsiteX2" fmla="*/ 9335728 w 9335728"/>
              <a:gd name="connsiteY2" fmla="*/ 0 h 653488"/>
              <a:gd name="connsiteX0" fmla="*/ 0 w 9335728"/>
              <a:gd name="connsiteY0" fmla="*/ 619433 h 619433"/>
              <a:gd name="connsiteX1" fmla="*/ 4277033 w 9335728"/>
              <a:gd name="connsiteY1" fmla="*/ 604684 h 619433"/>
              <a:gd name="connsiteX2" fmla="*/ 9335728 w 9335728"/>
              <a:gd name="connsiteY2" fmla="*/ 0 h 619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35728" h="619433">
                <a:moveTo>
                  <a:pt x="0" y="619433"/>
                </a:moveTo>
                <a:lnTo>
                  <a:pt x="4277033" y="604684"/>
                </a:lnTo>
                <a:cubicBezTo>
                  <a:pt x="5788742" y="604684"/>
                  <a:pt x="7919883" y="597308"/>
                  <a:pt x="9335728" y="0"/>
                </a:cubicBezTo>
              </a:path>
            </a:pathLst>
          </a:custGeom>
          <a:noFill/>
          <a:ln>
            <a:gradFill>
              <a:gsLst>
                <a:gs pos="78000">
                  <a:srgbClr val="1D2B53"/>
                </a:gs>
                <a:gs pos="100000">
                  <a:srgbClr val="00FFFF"/>
                </a:gs>
              </a:gsLst>
              <a:lin ang="5400000" scaled="1"/>
            </a:gra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>
              <a:latin typeface="Bahnschrift" panose="020B0502040204020203" pitchFamily="34" charset="0"/>
            </a:endParaRPr>
          </a:p>
        </p:txBody>
      </p:sp>
      <p:sp>
        <p:nvSpPr>
          <p:cNvPr id="63" name="Forme libre 62"/>
          <p:cNvSpPr/>
          <p:nvPr/>
        </p:nvSpPr>
        <p:spPr>
          <a:xfrm>
            <a:off x="3455157" y="1730571"/>
            <a:ext cx="6174657" cy="314633"/>
          </a:xfrm>
          <a:custGeom>
            <a:avLst/>
            <a:gdLst>
              <a:gd name="connsiteX0" fmla="*/ 0 w 9247238"/>
              <a:gd name="connsiteY0" fmla="*/ 486085 h 486085"/>
              <a:gd name="connsiteX1" fmla="*/ 4380271 w 9247238"/>
              <a:gd name="connsiteY1" fmla="*/ 14136 h 486085"/>
              <a:gd name="connsiteX2" fmla="*/ 9247238 w 9247238"/>
              <a:gd name="connsiteY2" fmla="*/ 87878 h 486085"/>
              <a:gd name="connsiteX0" fmla="*/ 0 w 9247238"/>
              <a:gd name="connsiteY0" fmla="*/ 398207 h 423256"/>
              <a:gd name="connsiteX1" fmla="*/ 6622026 w 9247238"/>
              <a:gd name="connsiteY1" fmla="*/ 412955 h 423256"/>
              <a:gd name="connsiteX2" fmla="*/ 9247238 w 9247238"/>
              <a:gd name="connsiteY2" fmla="*/ 0 h 423256"/>
              <a:gd name="connsiteX0" fmla="*/ 0 w 9247238"/>
              <a:gd name="connsiteY0" fmla="*/ 398207 h 414415"/>
              <a:gd name="connsiteX1" fmla="*/ 6622026 w 9247238"/>
              <a:gd name="connsiteY1" fmla="*/ 412955 h 414415"/>
              <a:gd name="connsiteX2" fmla="*/ 9247238 w 9247238"/>
              <a:gd name="connsiteY2" fmla="*/ 0 h 414415"/>
              <a:gd name="connsiteX0" fmla="*/ 0 w 9247238"/>
              <a:gd name="connsiteY0" fmla="*/ 398207 h 412955"/>
              <a:gd name="connsiteX1" fmla="*/ 6622026 w 9247238"/>
              <a:gd name="connsiteY1" fmla="*/ 412955 h 412955"/>
              <a:gd name="connsiteX2" fmla="*/ 9247238 w 9247238"/>
              <a:gd name="connsiteY2" fmla="*/ 0 h 412955"/>
              <a:gd name="connsiteX0" fmla="*/ 0 w 10153745"/>
              <a:gd name="connsiteY0" fmla="*/ 398207 h 413689"/>
              <a:gd name="connsiteX1" fmla="*/ 6622026 w 10153745"/>
              <a:gd name="connsiteY1" fmla="*/ 412955 h 413689"/>
              <a:gd name="connsiteX2" fmla="*/ 9247238 w 10153745"/>
              <a:gd name="connsiteY2" fmla="*/ 0 h 413689"/>
              <a:gd name="connsiteX0" fmla="*/ 0 w 9247238"/>
              <a:gd name="connsiteY0" fmla="*/ 398207 h 413004"/>
              <a:gd name="connsiteX1" fmla="*/ 6622026 w 9247238"/>
              <a:gd name="connsiteY1" fmla="*/ 412955 h 413004"/>
              <a:gd name="connsiteX2" fmla="*/ 9247238 w 9247238"/>
              <a:gd name="connsiteY2" fmla="*/ 0 h 413004"/>
              <a:gd name="connsiteX0" fmla="*/ 0 w 9247238"/>
              <a:gd name="connsiteY0" fmla="*/ 398207 h 413048"/>
              <a:gd name="connsiteX1" fmla="*/ 6622026 w 9247238"/>
              <a:gd name="connsiteY1" fmla="*/ 412955 h 413048"/>
              <a:gd name="connsiteX2" fmla="*/ 9247238 w 9247238"/>
              <a:gd name="connsiteY2" fmla="*/ 0 h 413048"/>
              <a:gd name="connsiteX0" fmla="*/ 0 w 9247238"/>
              <a:gd name="connsiteY0" fmla="*/ 398207 h 398207"/>
              <a:gd name="connsiteX1" fmla="*/ 4277033 w 9247238"/>
              <a:gd name="connsiteY1" fmla="*/ 383458 h 398207"/>
              <a:gd name="connsiteX2" fmla="*/ 9247238 w 9247238"/>
              <a:gd name="connsiteY2" fmla="*/ 0 h 398207"/>
              <a:gd name="connsiteX0" fmla="*/ 0 w 9335728"/>
              <a:gd name="connsiteY0" fmla="*/ 619433 h 653488"/>
              <a:gd name="connsiteX1" fmla="*/ 4277033 w 9335728"/>
              <a:gd name="connsiteY1" fmla="*/ 604684 h 653488"/>
              <a:gd name="connsiteX2" fmla="*/ 9335728 w 9335728"/>
              <a:gd name="connsiteY2" fmla="*/ 0 h 653488"/>
              <a:gd name="connsiteX0" fmla="*/ 0 w 9335728"/>
              <a:gd name="connsiteY0" fmla="*/ 619433 h 653488"/>
              <a:gd name="connsiteX1" fmla="*/ 4277033 w 9335728"/>
              <a:gd name="connsiteY1" fmla="*/ 604684 h 653488"/>
              <a:gd name="connsiteX2" fmla="*/ 9335728 w 9335728"/>
              <a:gd name="connsiteY2" fmla="*/ 0 h 653488"/>
              <a:gd name="connsiteX0" fmla="*/ 0 w 9335728"/>
              <a:gd name="connsiteY0" fmla="*/ 619433 h 619433"/>
              <a:gd name="connsiteX1" fmla="*/ 4277033 w 9335728"/>
              <a:gd name="connsiteY1" fmla="*/ 604684 h 619433"/>
              <a:gd name="connsiteX2" fmla="*/ 9335728 w 9335728"/>
              <a:gd name="connsiteY2" fmla="*/ 0 h 619433"/>
              <a:gd name="connsiteX0" fmla="*/ 0 w 9143999"/>
              <a:gd name="connsiteY0" fmla="*/ 54801 h 807764"/>
              <a:gd name="connsiteX1" fmla="*/ 4277033 w 9143999"/>
              <a:gd name="connsiteY1" fmla="*/ 40052 h 807764"/>
              <a:gd name="connsiteX2" fmla="*/ 9143999 w 9143999"/>
              <a:gd name="connsiteY2" fmla="*/ 629988 h 807764"/>
              <a:gd name="connsiteX0" fmla="*/ 0 w 9143999"/>
              <a:gd name="connsiteY0" fmla="*/ 54801 h 629988"/>
              <a:gd name="connsiteX1" fmla="*/ 4277033 w 9143999"/>
              <a:gd name="connsiteY1" fmla="*/ 40052 h 629988"/>
              <a:gd name="connsiteX2" fmla="*/ 9143999 w 9143999"/>
              <a:gd name="connsiteY2" fmla="*/ 629988 h 629988"/>
              <a:gd name="connsiteX0" fmla="*/ 0 w 9261986"/>
              <a:gd name="connsiteY0" fmla="*/ 46102 h 503302"/>
              <a:gd name="connsiteX1" fmla="*/ 4277033 w 9261986"/>
              <a:gd name="connsiteY1" fmla="*/ 31353 h 503302"/>
              <a:gd name="connsiteX2" fmla="*/ 9261986 w 9261986"/>
              <a:gd name="connsiteY2" fmla="*/ 503302 h 503302"/>
              <a:gd name="connsiteX0" fmla="*/ 0 w 9261986"/>
              <a:gd name="connsiteY0" fmla="*/ 14749 h 471949"/>
              <a:gd name="connsiteX1" fmla="*/ 4277033 w 9261986"/>
              <a:gd name="connsiteY1" fmla="*/ 0 h 471949"/>
              <a:gd name="connsiteX2" fmla="*/ 9261986 w 9261986"/>
              <a:gd name="connsiteY2" fmla="*/ 471949 h 47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61986" h="471949">
                <a:moveTo>
                  <a:pt x="0" y="14749"/>
                </a:moveTo>
                <a:lnTo>
                  <a:pt x="4277033" y="0"/>
                </a:lnTo>
                <a:cubicBezTo>
                  <a:pt x="5791200" y="17206"/>
                  <a:pt x="7890386" y="-22124"/>
                  <a:pt x="9261986" y="471949"/>
                </a:cubicBezTo>
              </a:path>
            </a:pathLst>
          </a:custGeom>
          <a:noFill/>
          <a:ln>
            <a:gradFill flip="none" rotWithShape="1">
              <a:gsLst>
                <a:gs pos="0">
                  <a:srgbClr val="1D2B53"/>
                </a:gs>
                <a:gs pos="100000">
                  <a:srgbClr val="00FFFF"/>
                </a:gs>
              </a:gsLst>
              <a:lin ang="10800000" scaled="1"/>
              <a:tileRect/>
            </a:gra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>
              <a:latin typeface="Bahnschrift" panose="020B0502040204020203" pitchFamily="34" charset="0"/>
            </a:endParaRP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D7D29674-7DFC-4AF8-9151-0F99DE3F1129}"/>
              </a:ext>
            </a:extLst>
          </p:cNvPr>
          <p:cNvSpPr txBox="1"/>
          <p:nvPr/>
        </p:nvSpPr>
        <p:spPr>
          <a:xfrm>
            <a:off x="0" y="-154"/>
            <a:ext cx="12191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rgbClr val="002060"/>
                </a:solidFill>
                <a:latin typeface="Bahnschrift" panose="020B0502040204020203" pitchFamily="34" charset="0"/>
              </a:rPr>
              <a:t>PI-ICR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89D018EE-1433-4DED-9466-2D20C523C45C}"/>
              </a:ext>
            </a:extLst>
          </p:cNvPr>
          <p:cNvSpPr txBox="1"/>
          <p:nvPr/>
        </p:nvSpPr>
        <p:spPr>
          <a:xfrm>
            <a:off x="832868" y="3217211"/>
            <a:ext cx="2160000" cy="1015663"/>
          </a:xfrm>
          <a:prstGeom prst="rect">
            <a:avLst/>
          </a:prstGeom>
          <a:noFill/>
          <a:effectLst>
            <a:softEdge rad="50800"/>
          </a:effectLst>
        </p:spPr>
        <p:txBody>
          <a:bodyPr wrap="square" rtlCol="0" anchor="ctr" anchorCtr="1">
            <a:spAutoFit/>
          </a:bodyPr>
          <a:lstStyle/>
          <a:p>
            <a:pPr algn="ctr"/>
            <a:r>
              <a:rPr lang="fr-FR" sz="2000" dirty="0">
                <a:solidFill>
                  <a:srgbClr val="002060"/>
                </a:solidFill>
                <a:latin typeface="Bahnschrift" panose="020B0502040204020203" pitchFamily="34" charset="0"/>
                <a:ea typeface="CMU Sans Serif" panose="02000603000000000000" pitchFamily="2" charset="0"/>
                <a:cs typeface="CMU Sans Serif" panose="02000603000000000000" pitchFamily="2" charset="0"/>
              </a:rPr>
              <a:t>Measurement of the </a:t>
            </a:r>
            <a:r>
              <a:rPr lang="fr-FR" sz="2000" dirty="0" err="1">
                <a:solidFill>
                  <a:srgbClr val="002060"/>
                </a:solidFill>
                <a:latin typeface="Bahnschrift" panose="020B0502040204020203" pitchFamily="34" charset="0"/>
                <a:ea typeface="CMU Sans Serif" panose="02000603000000000000" pitchFamily="2" charset="0"/>
                <a:cs typeface="CMU Sans Serif" panose="02000603000000000000" pitchFamily="2" charset="0"/>
              </a:rPr>
              <a:t>reference</a:t>
            </a:r>
            <a:r>
              <a:rPr lang="fr-FR" sz="2000" dirty="0">
                <a:solidFill>
                  <a:srgbClr val="002060"/>
                </a:solidFill>
                <a:latin typeface="Bahnschrift" panose="020B0502040204020203" pitchFamily="34" charset="0"/>
                <a:ea typeface="CMU Sans Serif" panose="02000603000000000000" pitchFamily="2" charset="0"/>
                <a:cs typeface="CMU Sans Serif" panose="02000603000000000000" pitchFamily="2" charset="0"/>
              </a:rPr>
              <a:t> position</a:t>
            </a:r>
          </a:p>
        </p:txBody>
      </p:sp>
      <p:grpSp>
        <p:nvGrpSpPr>
          <p:cNvPr id="40" name="Groupe 39">
            <a:extLst>
              <a:ext uri="{FF2B5EF4-FFF2-40B4-BE49-F238E27FC236}">
                <a16:creationId xmlns:a16="http://schemas.microsoft.com/office/drawing/2014/main" id="{7DEF25EE-35A0-487B-B4BC-1D5E51C422B1}"/>
              </a:ext>
            </a:extLst>
          </p:cNvPr>
          <p:cNvGrpSpPr/>
          <p:nvPr/>
        </p:nvGrpSpPr>
        <p:grpSpPr>
          <a:xfrm>
            <a:off x="7661621" y="2870521"/>
            <a:ext cx="3889932" cy="3782942"/>
            <a:chOff x="11242000" y="3955740"/>
            <a:chExt cx="5834898" cy="5674413"/>
          </a:xfrm>
        </p:grpSpPr>
        <p:grpSp>
          <p:nvGrpSpPr>
            <p:cNvPr id="41" name="Groupe 40">
              <a:extLst>
                <a:ext uri="{FF2B5EF4-FFF2-40B4-BE49-F238E27FC236}">
                  <a16:creationId xmlns:a16="http://schemas.microsoft.com/office/drawing/2014/main" id="{921059B8-9878-49F4-B67F-E9121B28A721}"/>
                </a:ext>
              </a:extLst>
            </p:cNvPr>
            <p:cNvGrpSpPr/>
            <p:nvPr/>
          </p:nvGrpSpPr>
          <p:grpSpPr>
            <a:xfrm>
              <a:off x="11242000" y="3955740"/>
              <a:ext cx="5834898" cy="5674413"/>
              <a:chOff x="7482267" y="2396889"/>
              <a:chExt cx="3889932" cy="3782942"/>
            </a:xfrm>
          </p:grpSpPr>
          <p:grpSp>
            <p:nvGrpSpPr>
              <p:cNvPr id="69" name="Groupe 68">
                <a:extLst>
                  <a:ext uri="{FF2B5EF4-FFF2-40B4-BE49-F238E27FC236}">
                    <a16:creationId xmlns:a16="http://schemas.microsoft.com/office/drawing/2014/main" id="{D818031B-F928-4CD2-BA19-EC157AA75BE0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7482267" y="2579831"/>
                <a:ext cx="3600000" cy="3600000"/>
                <a:chOff x="1800000" y="3119831"/>
                <a:chExt cx="2520000" cy="2520000"/>
              </a:xfrm>
            </p:grpSpPr>
            <p:cxnSp>
              <p:nvCxnSpPr>
                <p:cNvPr id="72" name="Connecteur droit avec flèche 71">
                  <a:extLst>
                    <a:ext uri="{FF2B5EF4-FFF2-40B4-BE49-F238E27FC236}">
                      <a16:creationId xmlns:a16="http://schemas.microsoft.com/office/drawing/2014/main" id="{214AF010-D20D-429A-9740-77EBE26267E7}"/>
                    </a:ext>
                  </a:extLst>
                </p:cNvPr>
                <p:cNvCxnSpPr/>
                <p:nvPr/>
              </p:nvCxnSpPr>
              <p:spPr>
                <a:xfrm flipH="1" flipV="1">
                  <a:off x="3060000" y="3119831"/>
                  <a:ext cx="0" cy="2520000"/>
                </a:xfrm>
                <a:prstGeom prst="straightConnector1">
                  <a:avLst/>
                </a:prstGeom>
                <a:ln>
                  <a:solidFill>
                    <a:schemeClr val="tx2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Connecteur droit avec flèche 72">
                  <a:extLst>
                    <a:ext uri="{FF2B5EF4-FFF2-40B4-BE49-F238E27FC236}">
                      <a16:creationId xmlns:a16="http://schemas.microsoft.com/office/drawing/2014/main" id="{632F9B61-7A85-4395-B95B-4CF20E1D8070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3060000" y="3119831"/>
                  <a:ext cx="0" cy="2520000"/>
                </a:xfrm>
                <a:prstGeom prst="straightConnector1">
                  <a:avLst/>
                </a:prstGeom>
                <a:ln>
                  <a:solidFill>
                    <a:schemeClr val="tx2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0" name="ZoneTexte 69">
                <a:extLst>
                  <a:ext uri="{FF2B5EF4-FFF2-40B4-BE49-F238E27FC236}">
                    <a16:creationId xmlns:a16="http://schemas.microsoft.com/office/drawing/2014/main" id="{B30999DD-3863-411C-A274-38C656ADB546}"/>
                  </a:ext>
                </a:extLst>
              </p:cNvPr>
              <p:cNvSpPr txBox="1"/>
              <p:nvPr/>
            </p:nvSpPr>
            <p:spPr>
              <a:xfrm>
                <a:off x="10999251" y="4279942"/>
                <a:ext cx="37294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400" i="1" dirty="0" err="1">
                    <a:latin typeface="CMU Sans Serif" panose="02000603000000000000" pitchFamily="2" charset="0"/>
                    <a:ea typeface="CMU Sans Serif" panose="02000603000000000000" pitchFamily="2" charset="0"/>
                    <a:cs typeface="CMU Sans Serif" panose="02000603000000000000" pitchFamily="2" charset="0"/>
                  </a:rPr>
                  <a:t>x</a:t>
                </a:r>
                <a:r>
                  <a:rPr lang="fr-FR" sz="1400" i="1" baseline="-25000" dirty="0" err="1">
                    <a:latin typeface="CMU Sans Serif" panose="02000603000000000000" pitchFamily="2" charset="0"/>
                    <a:ea typeface="CMU Sans Serif" panose="02000603000000000000" pitchFamily="2" charset="0"/>
                    <a:cs typeface="CMU Sans Serif" panose="02000603000000000000" pitchFamily="2" charset="0"/>
                  </a:rPr>
                  <a:t>d</a:t>
                </a:r>
                <a:endParaRPr lang="fr-FR" i="1" baseline="-25000" dirty="0">
                  <a:latin typeface="CMU Sans Serif" panose="02000603000000000000" pitchFamily="2" charset="0"/>
                  <a:ea typeface="CMU Sans Serif" panose="02000603000000000000" pitchFamily="2" charset="0"/>
                  <a:cs typeface="CMU Sans Serif" panose="02000603000000000000" pitchFamily="2" charset="0"/>
                </a:endParaRPr>
              </a:p>
            </p:txBody>
          </p:sp>
          <p:sp>
            <p:nvSpPr>
              <p:cNvPr id="71" name="ZoneTexte 70">
                <a:extLst>
                  <a:ext uri="{FF2B5EF4-FFF2-40B4-BE49-F238E27FC236}">
                    <a16:creationId xmlns:a16="http://schemas.microsoft.com/office/drawing/2014/main" id="{290E8835-AF79-4805-B09E-45846146DD8D}"/>
                  </a:ext>
                </a:extLst>
              </p:cNvPr>
              <p:cNvSpPr txBox="1"/>
              <p:nvPr/>
            </p:nvSpPr>
            <p:spPr>
              <a:xfrm>
                <a:off x="8972015" y="2396889"/>
                <a:ext cx="34993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400" i="1" dirty="0" err="1">
                    <a:latin typeface="CMU Sans Serif" panose="02000603000000000000" pitchFamily="2" charset="0"/>
                    <a:ea typeface="CMU Sans Serif" panose="02000603000000000000" pitchFamily="2" charset="0"/>
                    <a:cs typeface="CMU Sans Serif" panose="02000603000000000000" pitchFamily="2" charset="0"/>
                  </a:rPr>
                  <a:t>y</a:t>
                </a:r>
                <a:r>
                  <a:rPr lang="fr-FR" sz="1400" i="1" baseline="-25000" dirty="0" err="1">
                    <a:latin typeface="CMU Sans Serif" panose="02000603000000000000" pitchFamily="2" charset="0"/>
                    <a:ea typeface="CMU Sans Serif" panose="02000603000000000000" pitchFamily="2" charset="0"/>
                    <a:cs typeface="CMU Sans Serif" panose="02000603000000000000" pitchFamily="2" charset="0"/>
                  </a:rPr>
                  <a:t>d</a:t>
                </a:r>
                <a:endParaRPr lang="fr-FR" i="1" baseline="-25000" dirty="0">
                  <a:latin typeface="CMU Sans Serif" panose="02000603000000000000" pitchFamily="2" charset="0"/>
                  <a:ea typeface="CMU Sans Serif" panose="02000603000000000000" pitchFamily="2" charset="0"/>
                  <a:cs typeface="CMU Sans Serif" panose="02000603000000000000" pitchFamily="2" charset="0"/>
                </a:endParaRPr>
              </a:p>
            </p:txBody>
          </p:sp>
        </p:grpSp>
        <p:sp>
          <p:nvSpPr>
            <p:cNvPr id="42" name="Arc 41">
              <a:extLst>
                <a:ext uri="{FF2B5EF4-FFF2-40B4-BE49-F238E27FC236}">
                  <a16:creationId xmlns:a16="http://schemas.microsoft.com/office/drawing/2014/main" id="{7F665079-2028-45D6-84BD-2E428D4F1494}"/>
                </a:ext>
              </a:extLst>
            </p:cNvPr>
            <p:cNvSpPr/>
            <p:nvPr/>
          </p:nvSpPr>
          <p:spPr>
            <a:xfrm>
              <a:off x="11793900" y="4771702"/>
              <a:ext cx="4320000" cy="4320000"/>
            </a:xfrm>
            <a:prstGeom prst="arc">
              <a:avLst>
                <a:gd name="adj1" fmla="val 956022"/>
                <a:gd name="adj2" fmla="val 952498"/>
              </a:avLst>
            </a:prstGeom>
            <a:noFill/>
            <a:ln w="381000" cap="rnd">
              <a:solidFill>
                <a:schemeClr val="accent1">
                  <a:alpha val="50000"/>
                </a:schemeClr>
              </a:solidFill>
              <a:prstDash val="solid"/>
              <a:round/>
              <a:headEnd type="none"/>
            </a:ln>
            <a:effectLst>
              <a:softEdge rad="152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4" name="Ellipse 53">
              <a:extLst>
                <a:ext uri="{FF2B5EF4-FFF2-40B4-BE49-F238E27FC236}">
                  <a16:creationId xmlns:a16="http://schemas.microsoft.com/office/drawing/2014/main" id="{72936D93-643A-4FA9-B527-2095CD3F0E0C}"/>
                </a:ext>
              </a:extLst>
            </p:cNvPr>
            <p:cNvSpPr/>
            <p:nvPr/>
          </p:nvSpPr>
          <p:spPr>
            <a:xfrm>
              <a:off x="14914923" y="5019454"/>
              <a:ext cx="108000" cy="108000"/>
            </a:xfrm>
            <a:prstGeom prst="ellipse">
              <a:avLst/>
            </a:prstGeom>
            <a:solidFill>
              <a:schemeClr val="accent1"/>
            </a:solidFill>
            <a:ln w="0"/>
            <a:scene3d>
              <a:camera prst="orthographicFront"/>
              <a:lightRig rig="threePt" dir="t"/>
            </a:scene3d>
            <a:sp3d>
              <a:bevelT w="4445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5" name="Ellipse 54">
              <a:extLst>
                <a:ext uri="{FF2B5EF4-FFF2-40B4-BE49-F238E27FC236}">
                  <a16:creationId xmlns:a16="http://schemas.microsoft.com/office/drawing/2014/main" id="{59DF9311-A761-4652-90F9-E41E230ACDF2}"/>
                </a:ext>
              </a:extLst>
            </p:cNvPr>
            <p:cNvSpPr/>
            <p:nvPr/>
          </p:nvSpPr>
          <p:spPr>
            <a:xfrm>
              <a:off x="15066805" y="5027131"/>
              <a:ext cx="108000" cy="108000"/>
            </a:xfrm>
            <a:prstGeom prst="ellipse">
              <a:avLst/>
            </a:prstGeom>
            <a:solidFill>
              <a:schemeClr val="accent1"/>
            </a:solidFill>
            <a:ln w="0"/>
            <a:scene3d>
              <a:camera prst="orthographicFront"/>
              <a:lightRig rig="threePt" dir="t"/>
            </a:scene3d>
            <a:sp3d>
              <a:bevelT w="4445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6" name="Ellipse 55">
              <a:extLst>
                <a:ext uri="{FF2B5EF4-FFF2-40B4-BE49-F238E27FC236}">
                  <a16:creationId xmlns:a16="http://schemas.microsoft.com/office/drawing/2014/main" id="{7EE8ED8F-00A1-4F53-9456-923D0F0E0CE7}"/>
                </a:ext>
              </a:extLst>
            </p:cNvPr>
            <p:cNvSpPr/>
            <p:nvPr/>
          </p:nvSpPr>
          <p:spPr>
            <a:xfrm>
              <a:off x="15161577" y="5093832"/>
              <a:ext cx="108000" cy="108000"/>
            </a:xfrm>
            <a:prstGeom prst="ellipse">
              <a:avLst/>
            </a:prstGeom>
            <a:solidFill>
              <a:schemeClr val="accent1"/>
            </a:solidFill>
            <a:ln w="0"/>
            <a:scene3d>
              <a:camera prst="orthographicFront"/>
              <a:lightRig rig="threePt" dir="t"/>
            </a:scene3d>
            <a:sp3d>
              <a:bevelT w="4445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7" name="Ellipse 56">
              <a:extLst>
                <a:ext uri="{FF2B5EF4-FFF2-40B4-BE49-F238E27FC236}">
                  <a16:creationId xmlns:a16="http://schemas.microsoft.com/office/drawing/2014/main" id="{2C7DF99E-209C-4504-92A7-B505DB1173BC}"/>
                </a:ext>
              </a:extLst>
            </p:cNvPr>
            <p:cNvSpPr/>
            <p:nvPr/>
          </p:nvSpPr>
          <p:spPr>
            <a:xfrm>
              <a:off x="15112765" y="5153904"/>
              <a:ext cx="108000" cy="108000"/>
            </a:xfrm>
            <a:prstGeom prst="ellipse">
              <a:avLst/>
            </a:prstGeom>
            <a:solidFill>
              <a:schemeClr val="accent1"/>
            </a:solidFill>
            <a:ln w="0"/>
            <a:scene3d>
              <a:camera prst="orthographicFront"/>
              <a:lightRig rig="threePt" dir="t"/>
            </a:scene3d>
            <a:sp3d>
              <a:bevelT w="4445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8" name="Ellipse 57">
              <a:extLst>
                <a:ext uri="{FF2B5EF4-FFF2-40B4-BE49-F238E27FC236}">
                  <a16:creationId xmlns:a16="http://schemas.microsoft.com/office/drawing/2014/main" id="{9BCF69FD-8B27-4AA4-8E21-AAD9CFA1454F}"/>
                </a:ext>
              </a:extLst>
            </p:cNvPr>
            <p:cNvSpPr/>
            <p:nvPr/>
          </p:nvSpPr>
          <p:spPr>
            <a:xfrm>
              <a:off x="15107577" y="4942911"/>
              <a:ext cx="108000" cy="108000"/>
            </a:xfrm>
            <a:prstGeom prst="ellipse">
              <a:avLst/>
            </a:prstGeom>
            <a:solidFill>
              <a:schemeClr val="accent1"/>
            </a:solidFill>
            <a:ln w="0"/>
            <a:scene3d>
              <a:camera prst="orthographicFront"/>
              <a:lightRig rig="threePt" dir="t"/>
            </a:scene3d>
            <a:sp3d>
              <a:bevelT w="4445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9" name="Ellipse 58">
              <a:extLst>
                <a:ext uri="{FF2B5EF4-FFF2-40B4-BE49-F238E27FC236}">
                  <a16:creationId xmlns:a16="http://schemas.microsoft.com/office/drawing/2014/main" id="{F12F7DC1-8C0B-49DF-ACF1-D4866E0A2EF4}"/>
                </a:ext>
              </a:extLst>
            </p:cNvPr>
            <p:cNvSpPr/>
            <p:nvPr/>
          </p:nvSpPr>
          <p:spPr>
            <a:xfrm>
              <a:off x="14955082" y="5147832"/>
              <a:ext cx="108000" cy="108000"/>
            </a:xfrm>
            <a:prstGeom prst="ellipse">
              <a:avLst/>
            </a:prstGeom>
            <a:solidFill>
              <a:schemeClr val="accent1"/>
            </a:solidFill>
            <a:ln w="0"/>
            <a:scene3d>
              <a:camera prst="orthographicFront"/>
              <a:lightRig rig="threePt" dir="t"/>
            </a:scene3d>
            <a:sp3d>
              <a:bevelT w="4445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0" name="Ellipse 59">
              <a:extLst>
                <a:ext uri="{FF2B5EF4-FFF2-40B4-BE49-F238E27FC236}">
                  <a16:creationId xmlns:a16="http://schemas.microsoft.com/office/drawing/2014/main" id="{F0712C6F-FA49-4DBE-8D1A-F3B50E240DF6}"/>
                </a:ext>
              </a:extLst>
            </p:cNvPr>
            <p:cNvSpPr/>
            <p:nvPr/>
          </p:nvSpPr>
          <p:spPr>
            <a:xfrm>
              <a:off x="15000715" y="4920804"/>
              <a:ext cx="108000" cy="108000"/>
            </a:xfrm>
            <a:prstGeom prst="ellipse">
              <a:avLst/>
            </a:prstGeom>
            <a:solidFill>
              <a:schemeClr val="accent1"/>
            </a:solidFill>
            <a:ln w="0"/>
            <a:scene3d>
              <a:camera prst="orthographicFront"/>
              <a:lightRig rig="threePt" dir="t"/>
            </a:scene3d>
            <a:sp3d>
              <a:bevelT w="4445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1" name="Ellipse 60">
              <a:extLst>
                <a:ext uri="{FF2B5EF4-FFF2-40B4-BE49-F238E27FC236}">
                  <a16:creationId xmlns:a16="http://schemas.microsoft.com/office/drawing/2014/main" id="{FAF6FC70-3F87-471A-BA44-B929EEB587C3}"/>
                </a:ext>
              </a:extLst>
            </p:cNvPr>
            <p:cNvSpPr/>
            <p:nvPr/>
          </p:nvSpPr>
          <p:spPr>
            <a:xfrm>
              <a:off x="14782816" y="5093832"/>
              <a:ext cx="108000" cy="108000"/>
            </a:xfrm>
            <a:prstGeom prst="ellipse">
              <a:avLst/>
            </a:prstGeom>
            <a:solidFill>
              <a:schemeClr val="accent1"/>
            </a:solidFill>
            <a:ln w="0"/>
            <a:scene3d>
              <a:camera prst="orthographicFront"/>
              <a:lightRig rig="threePt" dir="t"/>
            </a:scene3d>
            <a:sp3d>
              <a:bevelT w="4445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62" name="Connecteur droit avec flèche 61">
              <a:extLst>
                <a:ext uri="{FF2B5EF4-FFF2-40B4-BE49-F238E27FC236}">
                  <a16:creationId xmlns:a16="http://schemas.microsoft.com/office/drawing/2014/main" id="{28FD34D0-1ADA-4ACA-81C3-58876EC2799A}"/>
                </a:ext>
              </a:extLst>
            </p:cNvPr>
            <p:cNvCxnSpPr/>
            <p:nvPr/>
          </p:nvCxnSpPr>
          <p:spPr>
            <a:xfrm flipV="1">
              <a:off x="13942003" y="5050911"/>
              <a:ext cx="1124802" cy="1875941"/>
            </a:xfrm>
            <a:prstGeom prst="straightConnector1">
              <a:avLst/>
            </a:prstGeom>
            <a:ln w="12700">
              <a:solidFill>
                <a:schemeClr val="tx2"/>
              </a:solidFill>
              <a:tailEnd type="triangle"/>
            </a:ln>
            <a:effectLst>
              <a:glow rad="38100">
                <a:schemeClr val="bg1"/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Ellipse 63">
              <a:extLst>
                <a:ext uri="{FF2B5EF4-FFF2-40B4-BE49-F238E27FC236}">
                  <a16:creationId xmlns:a16="http://schemas.microsoft.com/office/drawing/2014/main" id="{43760767-FFFE-4505-82A6-B0FCC544669C}"/>
                </a:ext>
              </a:extLst>
            </p:cNvPr>
            <p:cNvSpPr/>
            <p:nvPr/>
          </p:nvSpPr>
          <p:spPr>
            <a:xfrm>
              <a:off x="14672677" y="4741245"/>
              <a:ext cx="702000" cy="702000"/>
            </a:xfrm>
            <a:prstGeom prst="ellipse">
              <a:avLst/>
            </a:prstGeom>
            <a:noFill/>
            <a:ln w="31750" cap="rnd">
              <a:solidFill>
                <a:schemeClr val="tx2"/>
              </a:solidFill>
              <a:prstDash val="sys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6" name="Ellipse 65">
              <a:extLst>
                <a:ext uri="{FF2B5EF4-FFF2-40B4-BE49-F238E27FC236}">
                  <a16:creationId xmlns:a16="http://schemas.microsoft.com/office/drawing/2014/main" id="{CA436540-CFF0-4E7B-8B50-FE8EF3B8441D}"/>
                </a:ext>
              </a:extLst>
            </p:cNvPr>
            <p:cNvSpPr/>
            <p:nvPr/>
          </p:nvSpPr>
          <p:spPr>
            <a:xfrm>
              <a:off x="13583482" y="6585675"/>
              <a:ext cx="702000" cy="702000"/>
            </a:xfrm>
            <a:prstGeom prst="ellipse">
              <a:avLst/>
            </a:prstGeom>
            <a:noFill/>
            <a:ln w="31750" cap="rnd">
              <a:solidFill>
                <a:schemeClr val="accent2"/>
              </a:solidFill>
              <a:prstDash val="sys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ZoneTexte 73">
                <a:extLst>
                  <a:ext uri="{FF2B5EF4-FFF2-40B4-BE49-F238E27FC236}">
                    <a16:creationId xmlns:a16="http://schemas.microsoft.com/office/drawing/2014/main" id="{5E299DA6-1D24-48E1-9BC8-7F55CF7A77BB}"/>
                  </a:ext>
                </a:extLst>
              </p:cNvPr>
              <p:cNvSpPr txBox="1"/>
              <p:nvPr/>
            </p:nvSpPr>
            <p:spPr>
              <a:xfrm>
                <a:off x="4233981" y="3391682"/>
                <a:ext cx="2489849" cy="8411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667" i="1">
                              <a:solidFill>
                                <a:srgbClr val="1D2B5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667" i="1">
                              <a:solidFill>
                                <a:srgbClr val="1D2B53"/>
                              </a:solidFill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fr-FR" sz="2667" i="1">
                              <a:solidFill>
                                <a:srgbClr val="1D2B53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b>
                      </m:sSub>
                      <m:r>
                        <a:rPr lang="fr-FR" sz="2667" i="1">
                          <a:solidFill>
                            <a:srgbClr val="1D2B53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667" i="1">
                              <a:solidFill>
                                <a:srgbClr val="1D2B53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sz="2667" i="1">
                                  <a:solidFill>
                                    <a:srgbClr val="1D2B5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667" i="1">
                                  <a:solidFill>
                                    <a:srgbClr val="1D2B53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fr-FR" sz="2667" i="1">
                                  <a:solidFill>
                                    <a:srgbClr val="1D2B53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b>
                          </m:sSub>
                          <m:r>
                            <a:rPr lang="fr-FR" sz="2667" i="1">
                              <a:solidFill>
                                <a:srgbClr val="1D2B53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fr-FR" sz="2667" i="1">
                              <a:solidFill>
                                <a:srgbClr val="1D2B53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fr-FR" sz="2667" i="1">
                                  <a:solidFill>
                                    <a:srgbClr val="1D2B5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667" i="1">
                                  <a:solidFill>
                                    <a:srgbClr val="1D2B53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fr-FR" sz="2667" i="1">
                                  <a:solidFill>
                                    <a:srgbClr val="1D2B53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b>
                          </m:sSub>
                        </m:num>
                        <m:den>
                          <m:r>
                            <a:rPr lang="fr-FR" sz="2667" i="1">
                              <a:solidFill>
                                <a:srgbClr val="1D2B53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fr-FR" sz="2667" i="1">
                              <a:solidFill>
                                <a:srgbClr val="1D2B53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fr-FR" sz="2667" i="1">
                                  <a:solidFill>
                                    <a:srgbClr val="1D2B5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667" i="1">
                                  <a:solidFill>
                                    <a:srgbClr val="1D2B53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fr-FR" sz="2667" i="1">
                                  <a:solidFill>
                                    <a:srgbClr val="1D2B53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fr-FR" sz="2667" dirty="0">
                  <a:solidFill>
                    <a:srgbClr val="1D2B53"/>
                  </a:solidFill>
                </a:endParaRPr>
              </a:p>
            </p:txBody>
          </p:sp>
        </mc:Choice>
        <mc:Fallback xmlns="">
          <p:sp>
            <p:nvSpPr>
              <p:cNvPr id="74" name="ZoneTexte 73">
                <a:extLst>
                  <a:ext uri="{FF2B5EF4-FFF2-40B4-BE49-F238E27FC236}">
                    <a16:creationId xmlns:a16="http://schemas.microsoft.com/office/drawing/2014/main" id="{5E299DA6-1D24-48E1-9BC8-7F55CF7A77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3981" y="3391682"/>
                <a:ext cx="2489849" cy="84119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ZoneTexte 74">
            <a:extLst>
              <a:ext uri="{FF2B5EF4-FFF2-40B4-BE49-F238E27FC236}">
                <a16:creationId xmlns:a16="http://schemas.microsoft.com/office/drawing/2014/main" id="{A989C3C1-A61F-4981-959E-32DB45ED6386}"/>
              </a:ext>
            </a:extLst>
          </p:cNvPr>
          <p:cNvSpPr txBox="1"/>
          <p:nvPr/>
        </p:nvSpPr>
        <p:spPr>
          <a:xfrm>
            <a:off x="-1" y="6555835"/>
            <a:ext cx="1219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002060"/>
                </a:solidFill>
                <a:latin typeface="Bahnschrift" panose="020B0502040204020203" pitchFamily="34" charset="0"/>
              </a:rPr>
              <a:t>Pauline Ascher – ISOL-France Meeting  – 27-29 May 2024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23009B72-3046-4EDF-9D6E-59F7DF85A1D6}"/>
              </a:ext>
            </a:extLst>
          </p:cNvPr>
          <p:cNvSpPr txBox="1"/>
          <p:nvPr/>
        </p:nvSpPr>
        <p:spPr>
          <a:xfrm>
            <a:off x="6024087" y="1986944"/>
            <a:ext cx="22439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err="1">
                <a:latin typeface="Symbol" panose="05050102010706020507" pitchFamily="18" charset="2"/>
              </a:rPr>
              <a:t>n</a:t>
            </a:r>
            <a:r>
              <a:rPr lang="fr-FR" sz="2800" baseline="-25000" dirty="0" err="1">
                <a:latin typeface="Bahnschrift" panose="020B0502040204020203" pitchFamily="34" charset="0"/>
              </a:rPr>
              <a:t>c</a:t>
            </a:r>
            <a:r>
              <a:rPr lang="fr-FR" sz="2800" dirty="0">
                <a:latin typeface="Bahnschrift" panose="020B0502040204020203" pitchFamily="34" charset="0"/>
              </a:rPr>
              <a:t> = </a:t>
            </a:r>
            <a:r>
              <a:rPr lang="fr-FR" sz="2800" dirty="0">
                <a:latin typeface="Symbol" panose="05050102010706020507" pitchFamily="18" charset="2"/>
              </a:rPr>
              <a:t>n</a:t>
            </a:r>
            <a:r>
              <a:rPr lang="fr-FR" sz="2800" baseline="-25000" dirty="0">
                <a:latin typeface="Bahnschrift" panose="020B0502040204020203" pitchFamily="34" charset="0"/>
              </a:rPr>
              <a:t>+</a:t>
            </a:r>
            <a:r>
              <a:rPr lang="fr-FR" sz="2800" dirty="0">
                <a:latin typeface="Bahnschrift" panose="020B0502040204020203" pitchFamily="34" charset="0"/>
              </a:rPr>
              <a:t> +</a:t>
            </a:r>
            <a:r>
              <a:rPr lang="fr-FR" sz="2800" dirty="0"/>
              <a:t> </a:t>
            </a:r>
            <a:r>
              <a:rPr lang="fr-FR" sz="2800" dirty="0">
                <a:latin typeface="Symbol" panose="05050102010706020507" pitchFamily="18" charset="2"/>
              </a:rPr>
              <a:t>n</a:t>
            </a:r>
            <a:r>
              <a:rPr lang="fr-FR" sz="2800" baseline="-25000" dirty="0">
                <a:latin typeface="Bahnschrift" panose="020B0502040204020203" pitchFamily="34" charset="0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1401666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6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Ellipse 64"/>
          <p:cNvSpPr/>
          <p:nvPr/>
        </p:nvSpPr>
        <p:spPr>
          <a:xfrm>
            <a:off x="8474597" y="474179"/>
            <a:ext cx="2456001" cy="2387600"/>
          </a:xfrm>
          <a:prstGeom prst="ellipse">
            <a:avLst/>
          </a:prstGeom>
          <a:solidFill>
            <a:schemeClr val="bg1"/>
          </a:solidFill>
          <a:ln>
            <a:solidFill>
              <a:srgbClr val="1D2B53"/>
            </a:solidFill>
          </a:ln>
          <a:scene3d>
            <a:camera prst="orthographicFront">
              <a:rot lat="0" lon="21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>
              <a:latin typeface="Bahnschrift" panose="020B0502040204020203" pitchFamily="34" charset="0"/>
            </a:endParaRPr>
          </a:p>
        </p:txBody>
      </p:sp>
      <p:grpSp>
        <p:nvGrpSpPr>
          <p:cNvPr id="34" name="Groupe 33"/>
          <p:cNvGrpSpPr/>
          <p:nvPr/>
        </p:nvGrpSpPr>
        <p:grpSpPr>
          <a:xfrm>
            <a:off x="8474597" y="480027"/>
            <a:ext cx="2456001" cy="2387600"/>
            <a:chOff x="12573000" y="3619500"/>
            <a:chExt cx="3684002" cy="3581400"/>
          </a:xfrm>
          <a:scene3d>
            <a:camera prst="orthographicFront">
              <a:rot lat="0" lon="2100000" rev="0"/>
            </a:camera>
            <a:lightRig rig="threePt" dir="t"/>
          </a:scene3d>
        </p:grpSpPr>
        <p:sp>
          <p:nvSpPr>
            <p:cNvPr id="6" name="Ellipse 5"/>
            <p:cNvSpPr/>
            <p:nvPr/>
          </p:nvSpPr>
          <p:spPr>
            <a:xfrm>
              <a:off x="12573000" y="3619500"/>
              <a:ext cx="3684002" cy="35814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D2B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>
                <a:latin typeface="Bahnschrift" panose="020B0502040204020203" pitchFamily="34" charset="0"/>
              </a:endParaRPr>
            </a:p>
          </p:txBody>
        </p:sp>
        <p:pic>
          <p:nvPicPr>
            <p:cNvPr id="53" name="Espace réservé du contenu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976" t="71241" r="46144" b="5437"/>
            <a:stretch/>
          </p:blipFill>
          <p:spPr>
            <a:xfrm rot="18986176">
              <a:off x="13420112" y="4400246"/>
              <a:ext cx="2142124" cy="1987876"/>
            </a:xfrm>
            <a:prstGeom prst="rect">
              <a:avLst/>
            </a:prstGeom>
          </p:spPr>
        </p:pic>
      </p:grpSp>
      <p:grpSp>
        <p:nvGrpSpPr>
          <p:cNvPr id="43" name="Groupe 42"/>
          <p:cNvGrpSpPr/>
          <p:nvPr/>
        </p:nvGrpSpPr>
        <p:grpSpPr>
          <a:xfrm>
            <a:off x="1207812" y="509178"/>
            <a:ext cx="4080328" cy="2126205"/>
            <a:chOff x="7924798" y="1049602"/>
            <a:chExt cx="4191000" cy="2730897"/>
          </a:xfrm>
        </p:grpSpPr>
        <p:sp>
          <p:nvSpPr>
            <p:cNvPr id="44" name="Rectangle 43"/>
            <p:cNvSpPr/>
            <p:nvPr/>
          </p:nvSpPr>
          <p:spPr>
            <a:xfrm>
              <a:off x="10515597" y="1049602"/>
              <a:ext cx="1600200" cy="381000"/>
            </a:xfrm>
            <a:prstGeom prst="rect">
              <a:avLst/>
            </a:prstGeom>
            <a:solidFill>
              <a:srgbClr val="1D2B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>
                <a:latin typeface="Bahnschrift" panose="020B0502040204020203" pitchFamily="34" charset="0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9677397" y="1049602"/>
              <a:ext cx="685799" cy="381000"/>
            </a:xfrm>
            <a:prstGeom prst="rect">
              <a:avLst/>
            </a:prstGeom>
            <a:solidFill>
              <a:srgbClr val="1D2B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>
                <a:latin typeface="Bahnschrift" panose="020B0502040204020203" pitchFamily="34" charset="0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7924798" y="1049602"/>
              <a:ext cx="1600200" cy="381000"/>
            </a:xfrm>
            <a:prstGeom prst="rect">
              <a:avLst/>
            </a:prstGeom>
            <a:solidFill>
              <a:srgbClr val="1D2B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>
                <a:latin typeface="Bahnschrift" panose="020B0502040204020203" pitchFamily="34" charset="0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10515598" y="3399499"/>
              <a:ext cx="1600200" cy="381000"/>
            </a:xfrm>
            <a:prstGeom prst="rect">
              <a:avLst/>
            </a:prstGeom>
            <a:solidFill>
              <a:srgbClr val="1D2B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>
                <a:latin typeface="Bahnschrift" panose="020B0502040204020203" pitchFamily="34" charset="0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9677398" y="3399499"/>
              <a:ext cx="685799" cy="381000"/>
            </a:xfrm>
            <a:prstGeom prst="rect">
              <a:avLst/>
            </a:prstGeom>
            <a:solidFill>
              <a:srgbClr val="1D2B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>
                <a:latin typeface="Bahnschrift" panose="020B0502040204020203" pitchFamily="34" charset="0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7924800" y="3399499"/>
              <a:ext cx="1600200" cy="381000"/>
            </a:xfrm>
            <a:prstGeom prst="rect">
              <a:avLst/>
            </a:prstGeom>
            <a:solidFill>
              <a:srgbClr val="1D2B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>
                <a:latin typeface="Bahnschrift" panose="020B0502040204020203" pitchFamily="34" charset="0"/>
              </a:endParaRPr>
            </a:p>
          </p:txBody>
        </p:sp>
      </p:grpSp>
      <p:sp>
        <p:nvSpPr>
          <p:cNvPr id="67" name="Rectangle 66"/>
          <p:cNvSpPr/>
          <p:nvPr/>
        </p:nvSpPr>
        <p:spPr>
          <a:xfrm rot="5400000">
            <a:off x="290909" y="849816"/>
            <a:ext cx="1054375" cy="373101"/>
          </a:xfrm>
          <a:prstGeom prst="rect">
            <a:avLst/>
          </a:prstGeom>
          <a:solidFill>
            <a:srgbClr val="1D2B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>
              <a:latin typeface="Bahnschrift" panose="020B0502040204020203" pitchFamily="34" charset="0"/>
            </a:endParaRPr>
          </a:p>
        </p:txBody>
      </p:sp>
      <p:sp>
        <p:nvSpPr>
          <p:cNvPr id="68" name="Rectangle 67"/>
          <p:cNvSpPr/>
          <p:nvPr/>
        </p:nvSpPr>
        <p:spPr>
          <a:xfrm rot="5400000">
            <a:off x="329887" y="1960625"/>
            <a:ext cx="976422" cy="373097"/>
          </a:xfrm>
          <a:prstGeom prst="rect">
            <a:avLst/>
          </a:prstGeom>
          <a:solidFill>
            <a:srgbClr val="1D2B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>
              <a:latin typeface="Bahnschrift" panose="020B0502040204020203" pitchFamily="34" charset="0"/>
            </a:endParaRPr>
          </a:p>
        </p:txBody>
      </p:sp>
      <p:cxnSp>
        <p:nvCxnSpPr>
          <p:cNvPr id="23" name="Connecteur droit avec flèche 22"/>
          <p:cNvCxnSpPr/>
          <p:nvPr/>
        </p:nvCxnSpPr>
        <p:spPr>
          <a:xfrm flipV="1">
            <a:off x="3455157" y="1658961"/>
            <a:ext cx="5984641" cy="18038"/>
          </a:xfrm>
          <a:prstGeom prst="straightConnector1">
            <a:avLst/>
          </a:prstGeom>
          <a:ln w="25400">
            <a:gradFill flip="none" rotWithShape="1">
              <a:gsLst>
                <a:gs pos="0">
                  <a:schemeClr val="tx1"/>
                </a:gs>
                <a:gs pos="100000">
                  <a:srgbClr val="00FFFF"/>
                </a:gs>
              </a:gsLst>
              <a:lin ang="10800000" scaled="1"/>
              <a:tileRect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8"/>
          <p:cNvSpPr txBox="1"/>
          <p:nvPr/>
        </p:nvSpPr>
        <p:spPr>
          <a:xfrm>
            <a:off x="1765719" y="906095"/>
            <a:ext cx="1557943" cy="5472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00"/>
              </a:lnSpc>
            </a:pPr>
            <a:r>
              <a:rPr lang="en-US" sz="2933" spc="-160" dirty="0">
                <a:solidFill>
                  <a:srgbClr val="1D2B53"/>
                </a:solidFill>
                <a:latin typeface="Bahnschrift" panose="020B0502040204020203" pitchFamily="34" charset="0"/>
              </a:rPr>
              <a:t>2</a:t>
            </a:r>
            <a:r>
              <a:rPr lang="en-US" sz="2933" spc="-160" baseline="30000" dirty="0">
                <a:solidFill>
                  <a:srgbClr val="1D2B53"/>
                </a:solidFill>
                <a:latin typeface="Bahnschrift" panose="020B0502040204020203" pitchFamily="34" charset="0"/>
              </a:rPr>
              <a:t>nd</a:t>
            </a:r>
            <a:r>
              <a:rPr lang="en-US" sz="2933" spc="-160" dirty="0">
                <a:solidFill>
                  <a:srgbClr val="1D2B53"/>
                </a:solidFill>
                <a:latin typeface="Bahnschrift" panose="020B0502040204020203" pitchFamily="34" charset="0"/>
              </a:rPr>
              <a:t> Trap</a:t>
            </a:r>
          </a:p>
        </p:txBody>
      </p:sp>
      <p:sp>
        <p:nvSpPr>
          <p:cNvPr id="33" name="Forme libre 32"/>
          <p:cNvSpPr/>
          <p:nvPr/>
        </p:nvSpPr>
        <p:spPr>
          <a:xfrm>
            <a:off x="3455156" y="1212867"/>
            <a:ext cx="6223819" cy="412955"/>
          </a:xfrm>
          <a:custGeom>
            <a:avLst/>
            <a:gdLst>
              <a:gd name="connsiteX0" fmla="*/ 0 w 9247238"/>
              <a:gd name="connsiteY0" fmla="*/ 486085 h 486085"/>
              <a:gd name="connsiteX1" fmla="*/ 4380271 w 9247238"/>
              <a:gd name="connsiteY1" fmla="*/ 14136 h 486085"/>
              <a:gd name="connsiteX2" fmla="*/ 9247238 w 9247238"/>
              <a:gd name="connsiteY2" fmla="*/ 87878 h 486085"/>
              <a:gd name="connsiteX0" fmla="*/ 0 w 9247238"/>
              <a:gd name="connsiteY0" fmla="*/ 398207 h 423256"/>
              <a:gd name="connsiteX1" fmla="*/ 6622026 w 9247238"/>
              <a:gd name="connsiteY1" fmla="*/ 412955 h 423256"/>
              <a:gd name="connsiteX2" fmla="*/ 9247238 w 9247238"/>
              <a:gd name="connsiteY2" fmla="*/ 0 h 423256"/>
              <a:gd name="connsiteX0" fmla="*/ 0 w 9247238"/>
              <a:gd name="connsiteY0" fmla="*/ 398207 h 414415"/>
              <a:gd name="connsiteX1" fmla="*/ 6622026 w 9247238"/>
              <a:gd name="connsiteY1" fmla="*/ 412955 h 414415"/>
              <a:gd name="connsiteX2" fmla="*/ 9247238 w 9247238"/>
              <a:gd name="connsiteY2" fmla="*/ 0 h 414415"/>
              <a:gd name="connsiteX0" fmla="*/ 0 w 9247238"/>
              <a:gd name="connsiteY0" fmla="*/ 398207 h 412955"/>
              <a:gd name="connsiteX1" fmla="*/ 6622026 w 9247238"/>
              <a:gd name="connsiteY1" fmla="*/ 412955 h 412955"/>
              <a:gd name="connsiteX2" fmla="*/ 9247238 w 9247238"/>
              <a:gd name="connsiteY2" fmla="*/ 0 h 412955"/>
              <a:gd name="connsiteX0" fmla="*/ 0 w 10153745"/>
              <a:gd name="connsiteY0" fmla="*/ 398207 h 413689"/>
              <a:gd name="connsiteX1" fmla="*/ 6622026 w 10153745"/>
              <a:gd name="connsiteY1" fmla="*/ 412955 h 413689"/>
              <a:gd name="connsiteX2" fmla="*/ 9247238 w 10153745"/>
              <a:gd name="connsiteY2" fmla="*/ 0 h 413689"/>
              <a:gd name="connsiteX0" fmla="*/ 0 w 9247238"/>
              <a:gd name="connsiteY0" fmla="*/ 398207 h 413004"/>
              <a:gd name="connsiteX1" fmla="*/ 6622026 w 9247238"/>
              <a:gd name="connsiteY1" fmla="*/ 412955 h 413004"/>
              <a:gd name="connsiteX2" fmla="*/ 9247238 w 9247238"/>
              <a:gd name="connsiteY2" fmla="*/ 0 h 413004"/>
              <a:gd name="connsiteX0" fmla="*/ 0 w 9247238"/>
              <a:gd name="connsiteY0" fmla="*/ 398207 h 413048"/>
              <a:gd name="connsiteX1" fmla="*/ 6622026 w 9247238"/>
              <a:gd name="connsiteY1" fmla="*/ 412955 h 413048"/>
              <a:gd name="connsiteX2" fmla="*/ 9247238 w 9247238"/>
              <a:gd name="connsiteY2" fmla="*/ 0 h 413048"/>
              <a:gd name="connsiteX0" fmla="*/ 0 w 9247238"/>
              <a:gd name="connsiteY0" fmla="*/ 398207 h 398207"/>
              <a:gd name="connsiteX1" fmla="*/ 4277033 w 9247238"/>
              <a:gd name="connsiteY1" fmla="*/ 383458 h 398207"/>
              <a:gd name="connsiteX2" fmla="*/ 9247238 w 9247238"/>
              <a:gd name="connsiteY2" fmla="*/ 0 h 398207"/>
              <a:gd name="connsiteX0" fmla="*/ 0 w 9335728"/>
              <a:gd name="connsiteY0" fmla="*/ 619433 h 653488"/>
              <a:gd name="connsiteX1" fmla="*/ 4277033 w 9335728"/>
              <a:gd name="connsiteY1" fmla="*/ 604684 h 653488"/>
              <a:gd name="connsiteX2" fmla="*/ 9335728 w 9335728"/>
              <a:gd name="connsiteY2" fmla="*/ 0 h 653488"/>
              <a:gd name="connsiteX0" fmla="*/ 0 w 9335728"/>
              <a:gd name="connsiteY0" fmla="*/ 619433 h 653488"/>
              <a:gd name="connsiteX1" fmla="*/ 4277033 w 9335728"/>
              <a:gd name="connsiteY1" fmla="*/ 604684 h 653488"/>
              <a:gd name="connsiteX2" fmla="*/ 9335728 w 9335728"/>
              <a:gd name="connsiteY2" fmla="*/ 0 h 653488"/>
              <a:gd name="connsiteX0" fmla="*/ 0 w 9335728"/>
              <a:gd name="connsiteY0" fmla="*/ 619433 h 619433"/>
              <a:gd name="connsiteX1" fmla="*/ 4277033 w 9335728"/>
              <a:gd name="connsiteY1" fmla="*/ 604684 h 619433"/>
              <a:gd name="connsiteX2" fmla="*/ 9335728 w 9335728"/>
              <a:gd name="connsiteY2" fmla="*/ 0 h 619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35728" h="619433">
                <a:moveTo>
                  <a:pt x="0" y="619433"/>
                </a:moveTo>
                <a:lnTo>
                  <a:pt x="4277033" y="604684"/>
                </a:lnTo>
                <a:cubicBezTo>
                  <a:pt x="5788742" y="604684"/>
                  <a:pt x="7919883" y="597308"/>
                  <a:pt x="9335728" y="0"/>
                </a:cubicBezTo>
              </a:path>
            </a:pathLst>
          </a:custGeom>
          <a:noFill/>
          <a:ln>
            <a:gradFill>
              <a:gsLst>
                <a:gs pos="78000">
                  <a:srgbClr val="1D2B53"/>
                </a:gs>
                <a:gs pos="100000">
                  <a:srgbClr val="00FFFF"/>
                </a:gs>
              </a:gsLst>
              <a:lin ang="5400000" scaled="1"/>
            </a:gra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>
              <a:latin typeface="Bahnschrift" panose="020B0502040204020203" pitchFamily="34" charset="0"/>
            </a:endParaRPr>
          </a:p>
        </p:txBody>
      </p:sp>
      <p:sp>
        <p:nvSpPr>
          <p:cNvPr id="63" name="Forme libre 62"/>
          <p:cNvSpPr/>
          <p:nvPr/>
        </p:nvSpPr>
        <p:spPr>
          <a:xfrm>
            <a:off x="3455157" y="1730571"/>
            <a:ext cx="6174657" cy="314633"/>
          </a:xfrm>
          <a:custGeom>
            <a:avLst/>
            <a:gdLst>
              <a:gd name="connsiteX0" fmla="*/ 0 w 9247238"/>
              <a:gd name="connsiteY0" fmla="*/ 486085 h 486085"/>
              <a:gd name="connsiteX1" fmla="*/ 4380271 w 9247238"/>
              <a:gd name="connsiteY1" fmla="*/ 14136 h 486085"/>
              <a:gd name="connsiteX2" fmla="*/ 9247238 w 9247238"/>
              <a:gd name="connsiteY2" fmla="*/ 87878 h 486085"/>
              <a:gd name="connsiteX0" fmla="*/ 0 w 9247238"/>
              <a:gd name="connsiteY0" fmla="*/ 398207 h 423256"/>
              <a:gd name="connsiteX1" fmla="*/ 6622026 w 9247238"/>
              <a:gd name="connsiteY1" fmla="*/ 412955 h 423256"/>
              <a:gd name="connsiteX2" fmla="*/ 9247238 w 9247238"/>
              <a:gd name="connsiteY2" fmla="*/ 0 h 423256"/>
              <a:gd name="connsiteX0" fmla="*/ 0 w 9247238"/>
              <a:gd name="connsiteY0" fmla="*/ 398207 h 414415"/>
              <a:gd name="connsiteX1" fmla="*/ 6622026 w 9247238"/>
              <a:gd name="connsiteY1" fmla="*/ 412955 h 414415"/>
              <a:gd name="connsiteX2" fmla="*/ 9247238 w 9247238"/>
              <a:gd name="connsiteY2" fmla="*/ 0 h 414415"/>
              <a:gd name="connsiteX0" fmla="*/ 0 w 9247238"/>
              <a:gd name="connsiteY0" fmla="*/ 398207 h 412955"/>
              <a:gd name="connsiteX1" fmla="*/ 6622026 w 9247238"/>
              <a:gd name="connsiteY1" fmla="*/ 412955 h 412955"/>
              <a:gd name="connsiteX2" fmla="*/ 9247238 w 9247238"/>
              <a:gd name="connsiteY2" fmla="*/ 0 h 412955"/>
              <a:gd name="connsiteX0" fmla="*/ 0 w 10153745"/>
              <a:gd name="connsiteY0" fmla="*/ 398207 h 413689"/>
              <a:gd name="connsiteX1" fmla="*/ 6622026 w 10153745"/>
              <a:gd name="connsiteY1" fmla="*/ 412955 h 413689"/>
              <a:gd name="connsiteX2" fmla="*/ 9247238 w 10153745"/>
              <a:gd name="connsiteY2" fmla="*/ 0 h 413689"/>
              <a:gd name="connsiteX0" fmla="*/ 0 w 9247238"/>
              <a:gd name="connsiteY0" fmla="*/ 398207 h 413004"/>
              <a:gd name="connsiteX1" fmla="*/ 6622026 w 9247238"/>
              <a:gd name="connsiteY1" fmla="*/ 412955 h 413004"/>
              <a:gd name="connsiteX2" fmla="*/ 9247238 w 9247238"/>
              <a:gd name="connsiteY2" fmla="*/ 0 h 413004"/>
              <a:gd name="connsiteX0" fmla="*/ 0 w 9247238"/>
              <a:gd name="connsiteY0" fmla="*/ 398207 h 413048"/>
              <a:gd name="connsiteX1" fmla="*/ 6622026 w 9247238"/>
              <a:gd name="connsiteY1" fmla="*/ 412955 h 413048"/>
              <a:gd name="connsiteX2" fmla="*/ 9247238 w 9247238"/>
              <a:gd name="connsiteY2" fmla="*/ 0 h 413048"/>
              <a:gd name="connsiteX0" fmla="*/ 0 w 9247238"/>
              <a:gd name="connsiteY0" fmla="*/ 398207 h 398207"/>
              <a:gd name="connsiteX1" fmla="*/ 4277033 w 9247238"/>
              <a:gd name="connsiteY1" fmla="*/ 383458 h 398207"/>
              <a:gd name="connsiteX2" fmla="*/ 9247238 w 9247238"/>
              <a:gd name="connsiteY2" fmla="*/ 0 h 398207"/>
              <a:gd name="connsiteX0" fmla="*/ 0 w 9335728"/>
              <a:gd name="connsiteY0" fmla="*/ 619433 h 653488"/>
              <a:gd name="connsiteX1" fmla="*/ 4277033 w 9335728"/>
              <a:gd name="connsiteY1" fmla="*/ 604684 h 653488"/>
              <a:gd name="connsiteX2" fmla="*/ 9335728 w 9335728"/>
              <a:gd name="connsiteY2" fmla="*/ 0 h 653488"/>
              <a:gd name="connsiteX0" fmla="*/ 0 w 9335728"/>
              <a:gd name="connsiteY0" fmla="*/ 619433 h 653488"/>
              <a:gd name="connsiteX1" fmla="*/ 4277033 w 9335728"/>
              <a:gd name="connsiteY1" fmla="*/ 604684 h 653488"/>
              <a:gd name="connsiteX2" fmla="*/ 9335728 w 9335728"/>
              <a:gd name="connsiteY2" fmla="*/ 0 h 653488"/>
              <a:gd name="connsiteX0" fmla="*/ 0 w 9335728"/>
              <a:gd name="connsiteY0" fmla="*/ 619433 h 619433"/>
              <a:gd name="connsiteX1" fmla="*/ 4277033 w 9335728"/>
              <a:gd name="connsiteY1" fmla="*/ 604684 h 619433"/>
              <a:gd name="connsiteX2" fmla="*/ 9335728 w 9335728"/>
              <a:gd name="connsiteY2" fmla="*/ 0 h 619433"/>
              <a:gd name="connsiteX0" fmla="*/ 0 w 9143999"/>
              <a:gd name="connsiteY0" fmla="*/ 54801 h 807764"/>
              <a:gd name="connsiteX1" fmla="*/ 4277033 w 9143999"/>
              <a:gd name="connsiteY1" fmla="*/ 40052 h 807764"/>
              <a:gd name="connsiteX2" fmla="*/ 9143999 w 9143999"/>
              <a:gd name="connsiteY2" fmla="*/ 629988 h 807764"/>
              <a:gd name="connsiteX0" fmla="*/ 0 w 9143999"/>
              <a:gd name="connsiteY0" fmla="*/ 54801 h 629988"/>
              <a:gd name="connsiteX1" fmla="*/ 4277033 w 9143999"/>
              <a:gd name="connsiteY1" fmla="*/ 40052 h 629988"/>
              <a:gd name="connsiteX2" fmla="*/ 9143999 w 9143999"/>
              <a:gd name="connsiteY2" fmla="*/ 629988 h 629988"/>
              <a:gd name="connsiteX0" fmla="*/ 0 w 9261986"/>
              <a:gd name="connsiteY0" fmla="*/ 46102 h 503302"/>
              <a:gd name="connsiteX1" fmla="*/ 4277033 w 9261986"/>
              <a:gd name="connsiteY1" fmla="*/ 31353 h 503302"/>
              <a:gd name="connsiteX2" fmla="*/ 9261986 w 9261986"/>
              <a:gd name="connsiteY2" fmla="*/ 503302 h 503302"/>
              <a:gd name="connsiteX0" fmla="*/ 0 w 9261986"/>
              <a:gd name="connsiteY0" fmla="*/ 14749 h 471949"/>
              <a:gd name="connsiteX1" fmla="*/ 4277033 w 9261986"/>
              <a:gd name="connsiteY1" fmla="*/ 0 h 471949"/>
              <a:gd name="connsiteX2" fmla="*/ 9261986 w 9261986"/>
              <a:gd name="connsiteY2" fmla="*/ 471949 h 47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61986" h="471949">
                <a:moveTo>
                  <a:pt x="0" y="14749"/>
                </a:moveTo>
                <a:lnTo>
                  <a:pt x="4277033" y="0"/>
                </a:lnTo>
                <a:cubicBezTo>
                  <a:pt x="5791200" y="17206"/>
                  <a:pt x="7890386" y="-22124"/>
                  <a:pt x="9261986" y="471949"/>
                </a:cubicBezTo>
              </a:path>
            </a:pathLst>
          </a:custGeom>
          <a:noFill/>
          <a:ln>
            <a:gradFill flip="none" rotWithShape="1">
              <a:gsLst>
                <a:gs pos="0">
                  <a:srgbClr val="1D2B53"/>
                </a:gs>
                <a:gs pos="100000">
                  <a:srgbClr val="00FFFF"/>
                </a:gs>
              </a:gsLst>
              <a:lin ang="10800000" scaled="1"/>
              <a:tileRect/>
            </a:gra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>
              <a:latin typeface="Bahnschrift" panose="020B0502040204020203" pitchFamily="34" charset="0"/>
            </a:endParaRP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D7D29674-7DFC-4AF8-9151-0F99DE3F1129}"/>
              </a:ext>
            </a:extLst>
          </p:cNvPr>
          <p:cNvSpPr txBox="1"/>
          <p:nvPr/>
        </p:nvSpPr>
        <p:spPr>
          <a:xfrm>
            <a:off x="0" y="-154"/>
            <a:ext cx="12191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rgbClr val="002060"/>
                </a:solidFill>
                <a:latin typeface="Bahnschrift" panose="020B0502040204020203" pitchFamily="34" charset="0"/>
              </a:rPr>
              <a:t>PI-ICR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23009B72-3046-4EDF-9D6E-59F7DF85A1D6}"/>
              </a:ext>
            </a:extLst>
          </p:cNvPr>
          <p:cNvSpPr txBox="1"/>
          <p:nvPr/>
        </p:nvSpPr>
        <p:spPr>
          <a:xfrm>
            <a:off x="6024087" y="1986944"/>
            <a:ext cx="22439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err="1">
                <a:latin typeface="Symbol" panose="05050102010706020507" pitchFamily="18" charset="2"/>
              </a:rPr>
              <a:t>n</a:t>
            </a:r>
            <a:r>
              <a:rPr lang="fr-FR" sz="2800" baseline="-25000" dirty="0" err="1">
                <a:latin typeface="Bahnschrift" panose="020B0502040204020203" pitchFamily="34" charset="0"/>
              </a:rPr>
              <a:t>c</a:t>
            </a:r>
            <a:r>
              <a:rPr lang="fr-FR" sz="2800" dirty="0">
                <a:latin typeface="Bahnschrift" panose="020B0502040204020203" pitchFamily="34" charset="0"/>
              </a:rPr>
              <a:t> = </a:t>
            </a:r>
            <a:r>
              <a:rPr lang="fr-FR" sz="2800" dirty="0">
                <a:latin typeface="Symbol" panose="05050102010706020507" pitchFamily="18" charset="2"/>
              </a:rPr>
              <a:t>n</a:t>
            </a:r>
            <a:r>
              <a:rPr lang="fr-FR" sz="2800" baseline="-25000" dirty="0">
                <a:latin typeface="Bahnschrift" panose="020B0502040204020203" pitchFamily="34" charset="0"/>
              </a:rPr>
              <a:t>+</a:t>
            </a:r>
            <a:r>
              <a:rPr lang="fr-FR" sz="2800" dirty="0">
                <a:latin typeface="Bahnschrift" panose="020B0502040204020203" pitchFamily="34" charset="0"/>
              </a:rPr>
              <a:t> +</a:t>
            </a:r>
            <a:r>
              <a:rPr lang="fr-FR" sz="2800" dirty="0"/>
              <a:t> </a:t>
            </a:r>
            <a:r>
              <a:rPr lang="fr-FR" sz="2800" dirty="0">
                <a:latin typeface="Symbol" panose="05050102010706020507" pitchFamily="18" charset="2"/>
              </a:rPr>
              <a:t>n</a:t>
            </a:r>
            <a:r>
              <a:rPr lang="fr-FR" sz="2800" baseline="-25000" dirty="0">
                <a:latin typeface="Bahnschrift" panose="020B0502040204020203" pitchFamily="34" charset="0"/>
              </a:rPr>
              <a:t>-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F23AB2C0-48CA-4201-A040-6EDBE75F68AB}"/>
              </a:ext>
            </a:extLst>
          </p:cNvPr>
          <p:cNvSpPr txBox="1"/>
          <p:nvPr/>
        </p:nvSpPr>
        <p:spPr>
          <a:xfrm>
            <a:off x="510173" y="3174518"/>
            <a:ext cx="2160000" cy="1015663"/>
          </a:xfrm>
          <a:prstGeom prst="rect">
            <a:avLst/>
          </a:prstGeom>
          <a:noFill/>
          <a:effectLst>
            <a:softEdge rad="50800"/>
          </a:effectLst>
        </p:spPr>
        <p:txBody>
          <a:bodyPr wrap="square" rtlCol="0" anchor="ctr" anchorCtr="1">
            <a:spAutoFit/>
          </a:bodyPr>
          <a:lstStyle/>
          <a:p>
            <a:pPr algn="ctr"/>
            <a:r>
              <a:rPr lang="fr-FR" sz="2000" dirty="0">
                <a:solidFill>
                  <a:srgbClr val="002060"/>
                </a:solidFill>
                <a:latin typeface="Bahnschrift" panose="020B0502040204020203" pitchFamily="34" charset="0"/>
                <a:ea typeface="CMU Sans Serif" panose="02000603000000000000" pitchFamily="2" charset="0"/>
                <a:cs typeface="CMU Sans Serif" panose="02000603000000000000" pitchFamily="2" charset="0"/>
              </a:rPr>
              <a:t>Measurement of the </a:t>
            </a:r>
            <a:r>
              <a:rPr lang="fr-FR" sz="2000" dirty="0" err="1">
                <a:solidFill>
                  <a:srgbClr val="002060"/>
                </a:solidFill>
                <a:latin typeface="Bahnschrift" panose="020B0502040204020203" pitchFamily="34" charset="0"/>
                <a:ea typeface="CMU Sans Serif" panose="02000603000000000000" pitchFamily="2" charset="0"/>
                <a:cs typeface="CMU Sans Serif" panose="02000603000000000000" pitchFamily="2" charset="0"/>
              </a:rPr>
              <a:t>magnetron</a:t>
            </a:r>
            <a:r>
              <a:rPr lang="fr-FR" sz="2000" dirty="0">
                <a:solidFill>
                  <a:srgbClr val="002060"/>
                </a:solidFill>
                <a:latin typeface="Bahnschrift" panose="020B0502040204020203" pitchFamily="34" charset="0"/>
                <a:ea typeface="CMU Sans Serif" panose="02000603000000000000" pitchFamily="2" charset="0"/>
                <a:cs typeface="CMU Sans Serif" panose="02000603000000000000" pitchFamily="2" charset="0"/>
              </a:rPr>
              <a:t> </a:t>
            </a:r>
            <a:r>
              <a:rPr lang="fr-FR" sz="2000" dirty="0" err="1">
                <a:solidFill>
                  <a:srgbClr val="002060"/>
                </a:solidFill>
                <a:latin typeface="Bahnschrift" panose="020B0502040204020203" pitchFamily="34" charset="0"/>
                <a:ea typeface="CMU Sans Serif" panose="02000603000000000000" pitchFamily="2" charset="0"/>
                <a:cs typeface="CMU Sans Serif" panose="02000603000000000000" pitchFamily="2" charset="0"/>
              </a:rPr>
              <a:t>frequency</a:t>
            </a:r>
            <a:endParaRPr lang="fr-FR" sz="2000" dirty="0">
              <a:solidFill>
                <a:srgbClr val="002060"/>
              </a:solidFill>
              <a:latin typeface="Bahnschrift" panose="020B0502040204020203" pitchFamily="34" charset="0"/>
              <a:ea typeface="CMU Sans Serif" panose="02000603000000000000" pitchFamily="2" charset="0"/>
              <a:cs typeface="CMU Sans Serif" panose="02000603000000000000" pitchFamily="2" charset="0"/>
            </a:endParaRPr>
          </a:p>
        </p:txBody>
      </p:sp>
      <p:grpSp>
        <p:nvGrpSpPr>
          <p:cNvPr id="51" name="Groupe 50">
            <a:extLst>
              <a:ext uri="{FF2B5EF4-FFF2-40B4-BE49-F238E27FC236}">
                <a16:creationId xmlns:a16="http://schemas.microsoft.com/office/drawing/2014/main" id="{0DDB1629-D117-4017-B9D1-E94253EB75D7}"/>
              </a:ext>
            </a:extLst>
          </p:cNvPr>
          <p:cNvGrpSpPr/>
          <p:nvPr/>
        </p:nvGrpSpPr>
        <p:grpSpPr>
          <a:xfrm>
            <a:off x="7308342" y="2772893"/>
            <a:ext cx="3889932" cy="3782942"/>
            <a:chOff x="11194569" y="4045324"/>
            <a:chExt cx="5834898" cy="5674413"/>
          </a:xfrm>
        </p:grpSpPr>
        <p:grpSp>
          <p:nvGrpSpPr>
            <p:cNvPr id="76" name="Groupe 75">
              <a:extLst>
                <a:ext uri="{FF2B5EF4-FFF2-40B4-BE49-F238E27FC236}">
                  <a16:creationId xmlns:a16="http://schemas.microsoft.com/office/drawing/2014/main" id="{7C9006F0-1EDB-4B8F-8D23-066A841C3B40}"/>
                </a:ext>
              </a:extLst>
            </p:cNvPr>
            <p:cNvGrpSpPr/>
            <p:nvPr/>
          </p:nvGrpSpPr>
          <p:grpSpPr>
            <a:xfrm>
              <a:off x="11194569" y="4045324"/>
              <a:ext cx="5834898" cy="5674413"/>
              <a:chOff x="7482267" y="2396889"/>
              <a:chExt cx="3889932" cy="3782942"/>
            </a:xfrm>
          </p:grpSpPr>
          <p:grpSp>
            <p:nvGrpSpPr>
              <p:cNvPr id="93" name="Groupe 92">
                <a:extLst>
                  <a:ext uri="{FF2B5EF4-FFF2-40B4-BE49-F238E27FC236}">
                    <a16:creationId xmlns:a16="http://schemas.microsoft.com/office/drawing/2014/main" id="{FAEE14AD-AEB8-4B3A-B8F8-AB0E14EA0E54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7482267" y="2579831"/>
                <a:ext cx="3600000" cy="3600000"/>
                <a:chOff x="1800000" y="3119831"/>
                <a:chExt cx="2520000" cy="2520000"/>
              </a:xfrm>
            </p:grpSpPr>
            <p:cxnSp>
              <p:nvCxnSpPr>
                <p:cNvPr id="96" name="Connecteur droit avec flèche 95">
                  <a:extLst>
                    <a:ext uri="{FF2B5EF4-FFF2-40B4-BE49-F238E27FC236}">
                      <a16:creationId xmlns:a16="http://schemas.microsoft.com/office/drawing/2014/main" id="{CF6AEC8F-D295-4E28-BEDB-DA3FBFC0E4BC}"/>
                    </a:ext>
                  </a:extLst>
                </p:cNvPr>
                <p:cNvCxnSpPr/>
                <p:nvPr/>
              </p:nvCxnSpPr>
              <p:spPr>
                <a:xfrm flipH="1" flipV="1">
                  <a:off x="3060000" y="3119831"/>
                  <a:ext cx="0" cy="2520000"/>
                </a:xfrm>
                <a:prstGeom prst="straightConnector1">
                  <a:avLst/>
                </a:prstGeom>
                <a:ln>
                  <a:solidFill>
                    <a:schemeClr val="tx2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Connecteur droit avec flèche 96">
                  <a:extLst>
                    <a:ext uri="{FF2B5EF4-FFF2-40B4-BE49-F238E27FC236}">
                      <a16:creationId xmlns:a16="http://schemas.microsoft.com/office/drawing/2014/main" id="{817ACC2D-993D-4946-AE83-393E119954E6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3060000" y="3119831"/>
                  <a:ext cx="0" cy="2520000"/>
                </a:xfrm>
                <a:prstGeom prst="straightConnector1">
                  <a:avLst/>
                </a:prstGeom>
                <a:ln>
                  <a:solidFill>
                    <a:schemeClr val="tx2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4" name="ZoneTexte 93">
                <a:extLst>
                  <a:ext uri="{FF2B5EF4-FFF2-40B4-BE49-F238E27FC236}">
                    <a16:creationId xmlns:a16="http://schemas.microsoft.com/office/drawing/2014/main" id="{6503B583-B7EC-4308-B227-B39F65CEE02E}"/>
                  </a:ext>
                </a:extLst>
              </p:cNvPr>
              <p:cNvSpPr txBox="1"/>
              <p:nvPr/>
            </p:nvSpPr>
            <p:spPr>
              <a:xfrm>
                <a:off x="10999251" y="4279942"/>
                <a:ext cx="37294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400" i="1" dirty="0" err="1">
                    <a:latin typeface="CMU Sans Serif" panose="02000603000000000000" pitchFamily="2" charset="0"/>
                    <a:ea typeface="CMU Sans Serif" panose="02000603000000000000" pitchFamily="2" charset="0"/>
                    <a:cs typeface="CMU Sans Serif" panose="02000603000000000000" pitchFamily="2" charset="0"/>
                  </a:rPr>
                  <a:t>x</a:t>
                </a:r>
                <a:r>
                  <a:rPr lang="fr-FR" sz="1400" i="1" baseline="-25000" dirty="0" err="1">
                    <a:latin typeface="CMU Sans Serif" panose="02000603000000000000" pitchFamily="2" charset="0"/>
                    <a:ea typeface="CMU Sans Serif" panose="02000603000000000000" pitchFamily="2" charset="0"/>
                    <a:cs typeface="CMU Sans Serif" panose="02000603000000000000" pitchFamily="2" charset="0"/>
                  </a:rPr>
                  <a:t>d</a:t>
                </a:r>
                <a:endParaRPr lang="fr-FR" i="1" baseline="-25000" dirty="0">
                  <a:latin typeface="CMU Sans Serif" panose="02000603000000000000" pitchFamily="2" charset="0"/>
                  <a:ea typeface="CMU Sans Serif" panose="02000603000000000000" pitchFamily="2" charset="0"/>
                  <a:cs typeface="CMU Sans Serif" panose="02000603000000000000" pitchFamily="2" charset="0"/>
                </a:endParaRPr>
              </a:p>
            </p:txBody>
          </p:sp>
          <p:sp>
            <p:nvSpPr>
              <p:cNvPr id="95" name="ZoneTexte 94">
                <a:extLst>
                  <a:ext uri="{FF2B5EF4-FFF2-40B4-BE49-F238E27FC236}">
                    <a16:creationId xmlns:a16="http://schemas.microsoft.com/office/drawing/2014/main" id="{58AC5637-1F87-4024-B502-C809A79DFC59}"/>
                  </a:ext>
                </a:extLst>
              </p:cNvPr>
              <p:cNvSpPr txBox="1"/>
              <p:nvPr/>
            </p:nvSpPr>
            <p:spPr>
              <a:xfrm>
                <a:off x="8972015" y="2396889"/>
                <a:ext cx="34993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400" i="1" dirty="0" err="1">
                    <a:latin typeface="CMU Sans Serif" panose="02000603000000000000" pitchFamily="2" charset="0"/>
                    <a:ea typeface="CMU Sans Serif" panose="02000603000000000000" pitchFamily="2" charset="0"/>
                    <a:cs typeface="CMU Sans Serif" panose="02000603000000000000" pitchFamily="2" charset="0"/>
                  </a:rPr>
                  <a:t>y</a:t>
                </a:r>
                <a:r>
                  <a:rPr lang="fr-FR" sz="1400" i="1" baseline="-25000" dirty="0" err="1">
                    <a:latin typeface="CMU Sans Serif" panose="02000603000000000000" pitchFamily="2" charset="0"/>
                    <a:ea typeface="CMU Sans Serif" panose="02000603000000000000" pitchFamily="2" charset="0"/>
                    <a:cs typeface="CMU Sans Serif" panose="02000603000000000000" pitchFamily="2" charset="0"/>
                  </a:rPr>
                  <a:t>d</a:t>
                </a:r>
                <a:endParaRPr lang="fr-FR" i="1" baseline="-25000" dirty="0">
                  <a:latin typeface="CMU Sans Serif" panose="02000603000000000000" pitchFamily="2" charset="0"/>
                  <a:ea typeface="CMU Sans Serif" panose="02000603000000000000" pitchFamily="2" charset="0"/>
                  <a:cs typeface="CMU Sans Serif" panose="02000603000000000000" pitchFamily="2" charset="0"/>
                </a:endParaRPr>
              </a:p>
            </p:txBody>
          </p:sp>
        </p:grpSp>
        <p:sp>
          <p:nvSpPr>
            <p:cNvPr id="77" name="Arc 76">
              <a:extLst>
                <a:ext uri="{FF2B5EF4-FFF2-40B4-BE49-F238E27FC236}">
                  <a16:creationId xmlns:a16="http://schemas.microsoft.com/office/drawing/2014/main" id="{D7EA577A-EFDE-4020-9D17-6C76C161D33A}"/>
                </a:ext>
              </a:extLst>
            </p:cNvPr>
            <p:cNvSpPr/>
            <p:nvPr/>
          </p:nvSpPr>
          <p:spPr>
            <a:xfrm>
              <a:off x="11746469" y="4861286"/>
              <a:ext cx="4320000" cy="4320000"/>
            </a:xfrm>
            <a:prstGeom prst="arc">
              <a:avLst>
                <a:gd name="adj1" fmla="val 956022"/>
                <a:gd name="adj2" fmla="val 952498"/>
              </a:avLst>
            </a:prstGeom>
            <a:noFill/>
            <a:ln w="381000" cap="rnd">
              <a:solidFill>
                <a:schemeClr val="accent1">
                  <a:alpha val="50000"/>
                </a:schemeClr>
              </a:solidFill>
              <a:prstDash val="solid"/>
              <a:round/>
              <a:headEnd type="none"/>
            </a:ln>
            <a:effectLst>
              <a:softEdge rad="152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8" name="Ellipse 77">
              <a:extLst>
                <a:ext uri="{FF2B5EF4-FFF2-40B4-BE49-F238E27FC236}">
                  <a16:creationId xmlns:a16="http://schemas.microsoft.com/office/drawing/2014/main" id="{D2CDBFC8-EFDE-4BA2-BF11-B65AE8E5D72E}"/>
                </a:ext>
              </a:extLst>
            </p:cNvPr>
            <p:cNvSpPr/>
            <p:nvPr/>
          </p:nvSpPr>
          <p:spPr>
            <a:xfrm>
              <a:off x="11717892" y="7852235"/>
              <a:ext cx="108000" cy="108000"/>
            </a:xfrm>
            <a:prstGeom prst="ellipse">
              <a:avLst/>
            </a:prstGeom>
            <a:solidFill>
              <a:schemeClr val="accent1"/>
            </a:solidFill>
            <a:ln w="0"/>
            <a:scene3d>
              <a:camera prst="orthographicFront"/>
              <a:lightRig rig="threePt" dir="t"/>
            </a:scene3d>
            <a:sp3d>
              <a:bevelT w="4445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9" name="Ellipse 78">
              <a:extLst>
                <a:ext uri="{FF2B5EF4-FFF2-40B4-BE49-F238E27FC236}">
                  <a16:creationId xmlns:a16="http://schemas.microsoft.com/office/drawing/2014/main" id="{FA3F6FA8-21E2-4490-BE29-62EF908D8DED}"/>
                </a:ext>
              </a:extLst>
            </p:cNvPr>
            <p:cNvSpPr/>
            <p:nvPr/>
          </p:nvSpPr>
          <p:spPr>
            <a:xfrm>
              <a:off x="11869775" y="7859912"/>
              <a:ext cx="108000" cy="108000"/>
            </a:xfrm>
            <a:prstGeom prst="ellipse">
              <a:avLst/>
            </a:prstGeom>
            <a:solidFill>
              <a:schemeClr val="accent1"/>
            </a:solidFill>
            <a:ln w="0"/>
            <a:scene3d>
              <a:camera prst="orthographicFront"/>
              <a:lightRig rig="threePt" dir="t"/>
            </a:scene3d>
            <a:sp3d>
              <a:bevelT w="4445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0" name="Ellipse 79">
              <a:extLst>
                <a:ext uri="{FF2B5EF4-FFF2-40B4-BE49-F238E27FC236}">
                  <a16:creationId xmlns:a16="http://schemas.microsoft.com/office/drawing/2014/main" id="{BFB1F54E-DBF8-4E21-94AF-88A0025AA629}"/>
                </a:ext>
              </a:extLst>
            </p:cNvPr>
            <p:cNvSpPr/>
            <p:nvPr/>
          </p:nvSpPr>
          <p:spPr>
            <a:xfrm>
              <a:off x="11964546" y="7926613"/>
              <a:ext cx="108000" cy="108000"/>
            </a:xfrm>
            <a:prstGeom prst="ellipse">
              <a:avLst/>
            </a:prstGeom>
            <a:solidFill>
              <a:schemeClr val="accent1"/>
            </a:solidFill>
            <a:ln w="0"/>
            <a:scene3d>
              <a:camera prst="orthographicFront"/>
              <a:lightRig rig="threePt" dir="t"/>
            </a:scene3d>
            <a:sp3d>
              <a:bevelT w="4445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1" name="Ellipse 80">
              <a:extLst>
                <a:ext uri="{FF2B5EF4-FFF2-40B4-BE49-F238E27FC236}">
                  <a16:creationId xmlns:a16="http://schemas.microsoft.com/office/drawing/2014/main" id="{F223FE30-1BAF-4F95-B3D2-7600AE235392}"/>
                </a:ext>
              </a:extLst>
            </p:cNvPr>
            <p:cNvSpPr/>
            <p:nvPr/>
          </p:nvSpPr>
          <p:spPr>
            <a:xfrm>
              <a:off x="11915735" y="7986685"/>
              <a:ext cx="108000" cy="108000"/>
            </a:xfrm>
            <a:prstGeom prst="ellipse">
              <a:avLst/>
            </a:prstGeom>
            <a:solidFill>
              <a:schemeClr val="accent1"/>
            </a:solidFill>
            <a:ln w="0"/>
            <a:scene3d>
              <a:camera prst="orthographicFront"/>
              <a:lightRig rig="threePt" dir="t"/>
            </a:scene3d>
            <a:sp3d>
              <a:bevelT w="4445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2" name="Ellipse 81">
              <a:extLst>
                <a:ext uri="{FF2B5EF4-FFF2-40B4-BE49-F238E27FC236}">
                  <a16:creationId xmlns:a16="http://schemas.microsoft.com/office/drawing/2014/main" id="{F594C66B-87FD-4A46-B820-47F919E481AE}"/>
                </a:ext>
              </a:extLst>
            </p:cNvPr>
            <p:cNvSpPr/>
            <p:nvPr/>
          </p:nvSpPr>
          <p:spPr>
            <a:xfrm>
              <a:off x="11910546" y="7775692"/>
              <a:ext cx="108000" cy="108000"/>
            </a:xfrm>
            <a:prstGeom prst="ellipse">
              <a:avLst/>
            </a:prstGeom>
            <a:solidFill>
              <a:schemeClr val="accent1"/>
            </a:solidFill>
            <a:ln w="0"/>
            <a:scene3d>
              <a:camera prst="orthographicFront"/>
              <a:lightRig rig="threePt" dir="t"/>
            </a:scene3d>
            <a:sp3d>
              <a:bevelT w="4445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3" name="Ellipse 82">
              <a:extLst>
                <a:ext uri="{FF2B5EF4-FFF2-40B4-BE49-F238E27FC236}">
                  <a16:creationId xmlns:a16="http://schemas.microsoft.com/office/drawing/2014/main" id="{8C3A5E2B-4BD8-4167-931E-91DD3C944D72}"/>
                </a:ext>
              </a:extLst>
            </p:cNvPr>
            <p:cNvSpPr/>
            <p:nvPr/>
          </p:nvSpPr>
          <p:spPr>
            <a:xfrm>
              <a:off x="11758052" y="7980613"/>
              <a:ext cx="108000" cy="108000"/>
            </a:xfrm>
            <a:prstGeom prst="ellipse">
              <a:avLst/>
            </a:prstGeom>
            <a:solidFill>
              <a:schemeClr val="accent1"/>
            </a:solidFill>
            <a:ln w="0"/>
            <a:scene3d>
              <a:camera prst="orthographicFront"/>
              <a:lightRig rig="threePt" dir="t"/>
            </a:scene3d>
            <a:sp3d>
              <a:bevelT w="4445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4" name="Ellipse 83">
              <a:extLst>
                <a:ext uri="{FF2B5EF4-FFF2-40B4-BE49-F238E27FC236}">
                  <a16:creationId xmlns:a16="http://schemas.microsoft.com/office/drawing/2014/main" id="{AC38C829-DBBA-49FA-A5F5-F59EEF704EE7}"/>
                </a:ext>
              </a:extLst>
            </p:cNvPr>
            <p:cNvSpPr/>
            <p:nvPr/>
          </p:nvSpPr>
          <p:spPr>
            <a:xfrm>
              <a:off x="11803685" y="7753585"/>
              <a:ext cx="108000" cy="108000"/>
            </a:xfrm>
            <a:prstGeom prst="ellipse">
              <a:avLst/>
            </a:prstGeom>
            <a:solidFill>
              <a:schemeClr val="accent1"/>
            </a:solidFill>
            <a:ln w="0"/>
            <a:scene3d>
              <a:camera prst="orthographicFront"/>
              <a:lightRig rig="threePt" dir="t"/>
            </a:scene3d>
            <a:sp3d>
              <a:bevelT w="4445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5" name="Ellipse 84">
              <a:extLst>
                <a:ext uri="{FF2B5EF4-FFF2-40B4-BE49-F238E27FC236}">
                  <a16:creationId xmlns:a16="http://schemas.microsoft.com/office/drawing/2014/main" id="{0C3BE7BE-C8E3-42AC-9413-B347EA3A614D}"/>
                </a:ext>
              </a:extLst>
            </p:cNvPr>
            <p:cNvSpPr/>
            <p:nvPr/>
          </p:nvSpPr>
          <p:spPr>
            <a:xfrm>
              <a:off x="12110361" y="7830098"/>
              <a:ext cx="108000" cy="108000"/>
            </a:xfrm>
            <a:prstGeom prst="ellipse">
              <a:avLst/>
            </a:prstGeom>
            <a:solidFill>
              <a:schemeClr val="accent1"/>
            </a:solidFill>
            <a:ln w="0"/>
            <a:scene3d>
              <a:camera prst="orthographicFront"/>
              <a:lightRig rig="threePt" dir="t"/>
            </a:scene3d>
            <a:sp3d>
              <a:bevelT w="4445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86" name="Connecteur droit avec flèche 85">
              <a:extLst>
                <a:ext uri="{FF2B5EF4-FFF2-40B4-BE49-F238E27FC236}">
                  <a16:creationId xmlns:a16="http://schemas.microsoft.com/office/drawing/2014/main" id="{866C136E-26C7-4B7C-A10B-D563A2426D4B}"/>
                </a:ext>
              </a:extLst>
            </p:cNvPr>
            <p:cNvCxnSpPr>
              <a:endCxn id="79" idx="4"/>
            </p:cNvCxnSpPr>
            <p:nvPr/>
          </p:nvCxnSpPr>
          <p:spPr>
            <a:xfrm flipH="1">
              <a:off x="11923775" y="7016435"/>
              <a:ext cx="1970798" cy="951477"/>
            </a:xfrm>
            <a:prstGeom prst="straightConnector1">
              <a:avLst/>
            </a:prstGeom>
            <a:ln w="12700">
              <a:solidFill>
                <a:srgbClr val="00FFFF"/>
              </a:solidFill>
              <a:tailEnd type="triangle"/>
            </a:ln>
            <a:effectLst>
              <a:glow rad="38100">
                <a:schemeClr val="bg1"/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Connecteur droit avec flèche 86">
              <a:extLst>
                <a:ext uri="{FF2B5EF4-FFF2-40B4-BE49-F238E27FC236}">
                  <a16:creationId xmlns:a16="http://schemas.microsoft.com/office/drawing/2014/main" id="{860D337A-EFD0-4CB4-8621-71044C751F15}"/>
                </a:ext>
              </a:extLst>
            </p:cNvPr>
            <p:cNvCxnSpPr/>
            <p:nvPr/>
          </p:nvCxnSpPr>
          <p:spPr>
            <a:xfrm flipV="1">
              <a:off x="13894572" y="5153196"/>
              <a:ext cx="1124802" cy="1875941"/>
            </a:xfrm>
            <a:prstGeom prst="straightConnector1">
              <a:avLst/>
            </a:prstGeom>
            <a:ln w="12700">
              <a:solidFill>
                <a:schemeClr val="tx2"/>
              </a:solidFill>
              <a:tailEnd type="triangle"/>
            </a:ln>
            <a:effectLst>
              <a:glow rad="38100">
                <a:schemeClr val="bg1"/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Ellipse 87">
              <a:extLst>
                <a:ext uri="{FF2B5EF4-FFF2-40B4-BE49-F238E27FC236}">
                  <a16:creationId xmlns:a16="http://schemas.microsoft.com/office/drawing/2014/main" id="{597EFDBD-05AA-46A6-9CBE-2A5E60C2D04A}"/>
                </a:ext>
              </a:extLst>
            </p:cNvPr>
            <p:cNvSpPr/>
            <p:nvPr/>
          </p:nvSpPr>
          <p:spPr>
            <a:xfrm>
              <a:off x="14625246" y="4830829"/>
              <a:ext cx="702000" cy="702000"/>
            </a:xfrm>
            <a:prstGeom prst="ellipse">
              <a:avLst/>
            </a:prstGeom>
            <a:noFill/>
            <a:ln w="31750" cap="rnd">
              <a:solidFill>
                <a:schemeClr val="tx2"/>
              </a:solidFill>
              <a:prstDash val="sys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9" name="Ellipse 88">
              <a:extLst>
                <a:ext uri="{FF2B5EF4-FFF2-40B4-BE49-F238E27FC236}">
                  <a16:creationId xmlns:a16="http://schemas.microsoft.com/office/drawing/2014/main" id="{7BCAA8B6-D098-45BF-A26E-7E7CEDFC8D2A}"/>
                </a:ext>
              </a:extLst>
            </p:cNvPr>
            <p:cNvSpPr/>
            <p:nvPr/>
          </p:nvSpPr>
          <p:spPr>
            <a:xfrm>
              <a:off x="11613546" y="7593097"/>
              <a:ext cx="702000" cy="702000"/>
            </a:xfrm>
            <a:prstGeom prst="ellipse">
              <a:avLst/>
            </a:prstGeom>
            <a:noFill/>
            <a:ln w="31750" cap="rnd">
              <a:solidFill>
                <a:schemeClr val="accent1"/>
              </a:solidFill>
              <a:prstDash val="sys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0" name="Arc 89">
              <a:extLst>
                <a:ext uri="{FF2B5EF4-FFF2-40B4-BE49-F238E27FC236}">
                  <a16:creationId xmlns:a16="http://schemas.microsoft.com/office/drawing/2014/main" id="{BE6F2C4F-F25E-4BDD-8E40-F69C69A825FD}"/>
                </a:ext>
              </a:extLst>
            </p:cNvPr>
            <p:cNvSpPr/>
            <p:nvPr/>
          </p:nvSpPr>
          <p:spPr>
            <a:xfrm>
              <a:off x="13081415" y="6205504"/>
              <a:ext cx="1620000" cy="1620000"/>
            </a:xfrm>
            <a:prstGeom prst="arc">
              <a:avLst>
                <a:gd name="adj1" fmla="val 9239753"/>
                <a:gd name="adj2" fmla="val 18025630"/>
              </a:avLst>
            </a:prstGeom>
            <a:ln w="12700">
              <a:solidFill>
                <a:srgbClr val="1D2B53"/>
              </a:solidFill>
              <a:head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ZoneTexte 90">
                  <a:extLst>
                    <a:ext uri="{FF2B5EF4-FFF2-40B4-BE49-F238E27FC236}">
                      <a16:creationId xmlns:a16="http://schemas.microsoft.com/office/drawing/2014/main" id="{B40DD1F4-91F1-49DD-B621-8EDDD9EF9F22}"/>
                    </a:ext>
                  </a:extLst>
                </p:cNvPr>
                <p:cNvSpPr txBox="1"/>
                <p:nvPr/>
              </p:nvSpPr>
              <p:spPr>
                <a:xfrm>
                  <a:off x="12755873" y="5913277"/>
                  <a:ext cx="775502" cy="5539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i="1">
                                <a:solidFill>
                                  <a:srgbClr val="1D2B5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solidFill>
                                  <a:srgbClr val="1D2B53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fr-FR" i="1">
                                <a:solidFill>
                                  <a:srgbClr val="1D2B53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</m:sub>
                        </m:sSub>
                      </m:oMath>
                    </m:oMathPara>
                  </a14:m>
                  <a:endParaRPr lang="fr-FR" dirty="0">
                    <a:solidFill>
                      <a:srgbClr val="1D2B53"/>
                    </a:solidFill>
                  </a:endParaRPr>
                </a:p>
              </p:txBody>
            </p:sp>
          </mc:Choice>
          <mc:Fallback xmlns="">
            <p:sp>
              <p:nvSpPr>
                <p:cNvPr id="91" name="ZoneTexte 90">
                  <a:extLst>
                    <a:ext uri="{FF2B5EF4-FFF2-40B4-BE49-F238E27FC236}">
                      <a16:creationId xmlns:a16="http://schemas.microsoft.com/office/drawing/2014/main" id="{B40DD1F4-91F1-49DD-B621-8EDDD9EF9F2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755873" y="5913277"/>
                  <a:ext cx="775502" cy="553998"/>
                </a:xfrm>
                <a:prstGeom prst="rect">
                  <a:avLst/>
                </a:prstGeom>
                <a:blipFill>
                  <a:blip r:embed="rId3"/>
                  <a:stretch>
                    <a:fillRect b="-11475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2" name="Ellipse 91">
              <a:extLst>
                <a:ext uri="{FF2B5EF4-FFF2-40B4-BE49-F238E27FC236}">
                  <a16:creationId xmlns:a16="http://schemas.microsoft.com/office/drawing/2014/main" id="{416E35E7-31F4-4293-A52B-F8F86ECD2C44}"/>
                </a:ext>
              </a:extLst>
            </p:cNvPr>
            <p:cNvSpPr/>
            <p:nvPr/>
          </p:nvSpPr>
          <p:spPr>
            <a:xfrm>
              <a:off x="13536051" y="6675259"/>
              <a:ext cx="702000" cy="702000"/>
            </a:xfrm>
            <a:prstGeom prst="ellipse">
              <a:avLst/>
            </a:prstGeom>
            <a:noFill/>
            <a:ln w="31750" cap="rnd">
              <a:solidFill>
                <a:schemeClr val="accent2"/>
              </a:solidFill>
              <a:prstDash val="sys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ZoneTexte 97">
                <a:extLst>
                  <a:ext uri="{FF2B5EF4-FFF2-40B4-BE49-F238E27FC236}">
                    <a16:creationId xmlns:a16="http://schemas.microsoft.com/office/drawing/2014/main" id="{5B491680-B5D4-4C0F-8D09-A4B56F54AB2E}"/>
                  </a:ext>
                </a:extLst>
              </p:cNvPr>
              <p:cNvSpPr txBox="1"/>
              <p:nvPr/>
            </p:nvSpPr>
            <p:spPr>
              <a:xfrm>
                <a:off x="1988570" y="4709608"/>
                <a:ext cx="474226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2000" dirty="0">
                    <a:solidFill>
                      <a:srgbClr val="1D2B53"/>
                    </a:solidFill>
                    <a:latin typeface="Nourd" panose="020B0604020202020204" charset="0"/>
                  </a:rPr>
                  <a:t>Total phase accumulation:</a:t>
                </a:r>
                <a14:m>
                  <m:oMath xmlns:m="http://schemas.openxmlformats.org/officeDocument/2006/math">
                    <m:r>
                      <a:rPr lang="fr-FR" sz="2000">
                        <a:solidFill>
                          <a:srgbClr val="1D2B53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2000" i="1">
                        <a:solidFill>
                          <a:srgbClr val="1D2B53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fr-FR" sz="2000" i="1">
                        <a:solidFill>
                          <a:srgbClr val="1D2B53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sSub>
                      <m:sSubPr>
                        <m:ctrlPr>
                          <a:rPr lang="fr-FR" sz="2000" i="1">
                            <a:solidFill>
                              <a:srgbClr val="1D2B5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1D2B53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fr-FR" sz="2000" i="1">
                            <a:solidFill>
                              <a:srgbClr val="1D2B53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fr-FR" sz="2000" i="1">
                            <a:solidFill>
                              <a:srgbClr val="1D2B53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b>
                    </m:sSub>
                    <m:r>
                      <a:rPr lang="fr-FR" sz="2000" i="1">
                        <a:solidFill>
                          <a:srgbClr val="1D2B53"/>
                        </a:solidFill>
                        <a:latin typeface="Cambria Math" panose="02040503050406030204" pitchFamily="18" charset="0"/>
                      </a:rPr>
                      <m:t>+ </m:t>
                    </m:r>
                    <m:sSub>
                      <m:sSubPr>
                        <m:ctrlPr>
                          <a:rPr lang="fr-FR" sz="2000" i="1">
                            <a:solidFill>
                              <a:srgbClr val="1D2B5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1D2B53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fr-FR" sz="2000" i="1">
                            <a:solidFill>
                              <a:srgbClr val="1D2B53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b>
                    </m:sSub>
                  </m:oMath>
                </a14:m>
                <a:endParaRPr lang="fr-FR" sz="2000" dirty="0">
                  <a:solidFill>
                    <a:srgbClr val="1D2B53"/>
                  </a:solidFill>
                  <a:latin typeface="Nourd" panose="020B0604020202020204" charset="0"/>
                </a:endParaRPr>
              </a:p>
            </p:txBody>
          </p:sp>
        </mc:Choice>
        <mc:Fallback xmlns="">
          <p:sp>
            <p:nvSpPr>
              <p:cNvPr id="98" name="ZoneTexte 97">
                <a:extLst>
                  <a:ext uri="{FF2B5EF4-FFF2-40B4-BE49-F238E27FC236}">
                    <a16:creationId xmlns:a16="http://schemas.microsoft.com/office/drawing/2014/main" id="{5B491680-B5D4-4C0F-8D09-A4B56F54AB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8570" y="4709608"/>
                <a:ext cx="4742260" cy="400110"/>
              </a:xfrm>
              <a:prstGeom prst="rect">
                <a:avLst/>
              </a:prstGeom>
              <a:blipFill>
                <a:blip r:embed="rId4"/>
                <a:stretch>
                  <a:fillRect l="-1285" t="-7692" b="-2923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ZoneTexte 98">
                <a:extLst>
                  <a:ext uri="{FF2B5EF4-FFF2-40B4-BE49-F238E27FC236}">
                    <a16:creationId xmlns:a16="http://schemas.microsoft.com/office/drawing/2014/main" id="{369649D3-0601-4BBA-985E-D7148ED3CBE9}"/>
                  </a:ext>
                </a:extLst>
              </p:cNvPr>
              <p:cNvSpPr txBox="1"/>
              <p:nvPr/>
            </p:nvSpPr>
            <p:spPr>
              <a:xfrm>
                <a:off x="4876368" y="3084923"/>
                <a:ext cx="2489849" cy="8411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667" i="1">
                              <a:solidFill>
                                <a:srgbClr val="1D2B5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667" i="1">
                              <a:solidFill>
                                <a:srgbClr val="1D2B53"/>
                              </a:solidFill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fr-FR" sz="2667" i="1">
                              <a:solidFill>
                                <a:srgbClr val="1D2B53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b>
                      </m:sSub>
                      <m:r>
                        <a:rPr lang="fr-FR" sz="2667" i="1">
                          <a:solidFill>
                            <a:srgbClr val="1D2B53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667" i="1">
                              <a:solidFill>
                                <a:srgbClr val="1D2B53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sz="2667" i="1">
                                  <a:solidFill>
                                    <a:srgbClr val="1D2B5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667" i="1">
                                  <a:solidFill>
                                    <a:srgbClr val="1D2B53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fr-FR" sz="2667" i="1">
                                  <a:solidFill>
                                    <a:srgbClr val="1D2B53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b>
                          </m:sSub>
                          <m:r>
                            <a:rPr lang="fr-FR" sz="2667" i="1">
                              <a:solidFill>
                                <a:srgbClr val="1D2B53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fr-FR" sz="2667" i="1">
                              <a:solidFill>
                                <a:srgbClr val="1D2B53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fr-FR" sz="2667" i="1">
                                  <a:solidFill>
                                    <a:srgbClr val="1D2B5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667" i="1">
                                  <a:solidFill>
                                    <a:srgbClr val="1D2B53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fr-FR" sz="2667" i="1">
                                  <a:solidFill>
                                    <a:srgbClr val="1D2B53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b>
                          </m:sSub>
                        </m:num>
                        <m:den>
                          <m:r>
                            <a:rPr lang="fr-FR" sz="2667" i="1">
                              <a:solidFill>
                                <a:srgbClr val="1D2B53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fr-FR" sz="2667" i="1">
                              <a:solidFill>
                                <a:srgbClr val="1D2B53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fr-FR" sz="2667" i="1">
                                  <a:solidFill>
                                    <a:srgbClr val="1D2B5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667" i="1">
                                  <a:solidFill>
                                    <a:srgbClr val="1D2B53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fr-FR" sz="2667" i="1">
                                  <a:solidFill>
                                    <a:srgbClr val="1D2B53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fr-FR" sz="2667" dirty="0">
                  <a:solidFill>
                    <a:srgbClr val="1D2B53"/>
                  </a:solidFill>
                </a:endParaRPr>
              </a:p>
            </p:txBody>
          </p:sp>
        </mc:Choice>
        <mc:Fallback xmlns="">
          <p:sp>
            <p:nvSpPr>
              <p:cNvPr id="99" name="ZoneTexte 98">
                <a:extLst>
                  <a:ext uri="{FF2B5EF4-FFF2-40B4-BE49-F238E27FC236}">
                    <a16:creationId xmlns:a16="http://schemas.microsoft.com/office/drawing/2014/main" id="{369649D3-0601-4BBA-985E-D7148ED3CB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368" y="3084923"/>
                <a:ext cx="2489849" cy="84119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0" name="ZoneTexte 99">
            <a:extLst>
              <a:ext uri="{FF2B5EF4-FFF2-40B4-BE49-F238E27FC236}">
                <a16:creationId xmlns:a16="http://schemas.microsoft.com/office/drawing/2014/main" id="{AE56EAFE-FD2A-4463-A075-931D0D126805}"/>
              </a:ext>
            </a:extLst>
          </p:cNvPr>
          <p:cNvSpPr txBox="1"/>
          <p:nvPr/>
        </p:nvSpPr>
        <p:spPr>
          <a:xfrm>
            <a:off x="-1" y="6555835"/>
            <a:ext cx="1219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002060"/>
                </a:solidFill>
                <a:latin typeface="Bahnschrift" panose="020B0502040204020203" pitchFamily="34" charset="0"/>
              </a:rPr>
              <a:t>Pauline Ascher – ISOL-France Meeting  – 27-29 May 2024</a:t>
            </a:r>
          </a:p>
        </p:txBody>
      </p:sp>
    </p:spTree>
    <p:extLst>
      <p:ext uri="{BB962C8B-B14F-4D97-AF65-F5344CB8AC3E}">
        <p14:creationId xmlns:p14="http://schemas.microsoft.com/office/powerpoint/2010/main" val="323803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6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 24">
            <a:extLst>
              <a:ext uri="{FF2B5EF4-FFF2-40B4-BE49-F238E27FC236}">
                <a16:creationId xmlns:a16="http://schemas.microsoft.com/office/drawing/2014/main" id="{B2E1B183-8E4B-47A2-A476-018FBA87EC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9698" y="3175925"/>
            <a:ext cx="3938166" cy="328219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9377F07D-DCE1-4283-9C98-5D04F0F725D2}"/>
              </a:ext>
            </a:extLst>
          </p:cNvPr>
          <p:cNvSpPr txBox="1"/>
          <p:nvPr/>
        </p:nvSpPr>
        <p:spPr>
          <a:xfrm>
            <a:off x="0" y="-1"/>
            <a:ext cx="12191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rgbClr val="002060"/>
                </a:solidFill>
                <a:latin typeface="Bahnschrift" panose="020B0502040204020203" pitchFamily="34" charset="0"/>
              </a:rPr>
              <a:t>N=40 REGION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69298B44-D5AA-406A-BD72-49922BF2066C}"/>
              </a:ext>
            </a:extLst>
          </p:cNvPr>
          <p:cNvSpPr txBox="1"/>
          <p:nvPr/>
        </p:nvSpPr>
        <p:spPr>
          <a:xfrm>
            <a:off x="4582767" y="5349659"/>
            <a:ext cx="828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2060"/>
                </a:solidFill>
                <a:latin typeface="Bahnschrift" panose="020B0502040204020203" pitchFamily="34" charset="0"/>
              </a:rPr>
              <a:t>g9/2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4284EFE3-3F07-4D6D-A186-A06EE5A8820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976" t="2936" r="27089" b="7428"/>
          <a:stretch/>
        </p:blipFill>
        <p:spPr>
          <a:xfrm>
            <a:off x="734423" y="1165883"/>
            <a:ext cx="5299206" cy="4020083"/>
          </a:xfrm>
          <a:prstGeom prst="rect">
            <a:avLst/>
          </a:prstGeom>
        </p:spPr>
      </p:pic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762E6892-A737-4503-B6B7-39730E974D76}"/>
              </a:ext>
            </a:extLst>
          </p:cNvPr>
          <p:cNvCxnSpPr>
            <a:cxnSpLocks/>
          </p:cNvCxnSpPr>
          <p:nvPr/>
        </p:nvCxnSpPr>
        <p:spPr>
          <a:xfrm>
            <a:off x="3019079" y="858044"/>
            <a:ext cx="0" cy="4659168"/>
          </a:xfrm>
          <a:prstGeom prst="line">
            <a:avLst/>
          </a:prstGeom>
          <a:ln w="317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>
            <a:extLst>
              <a:ext uri="{FF2B5EF4-FFF2-40B4-BE49-F238E27FC236}">
                <a16:creationId xmlns:a16="http://schemas.microsoft.com/office/drawing/2014/main" id="{B1B003D4-4675-4FAF-8041-8BE1D3B83FB1}"/>
              </a:ext>
            </a:extLst>
          </p:cNvPr>
          <p:cNvSpPr txBox="1"/>
          <p:nvPr/>
        </p:nvSpPr>
        <p:spPr>
          <a:xfrm>
            <a:off x="2718203" y="502044"/>
            <a:ext cx="966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2060"/>
                </a:solidFill>
                <a:latin typeface="Bahnschrift" panose="020B0502040204020203" pitchFamily="34" charset="0"/>
              </a:rPr>
              <a:t>N=40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FE5DCC91-54D2-4B81-8B5E-46EDFE05C88E}"/>
              </a:ext>
            </a:extLst>
          </p:cNvPr>
          <p:cNvSpPr txBox="1"/>
          <p:nvPr/>
        </p:nvSpPr>
        <p:spPr>
          <a:xfrm>
            <a:off x="6642858" y="783240"/>
            <a:ext cx="52992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solidFill>
                <a:srgbClr val="002060"/>
              </a:solidFill>
              <a:latin typeface="Bahnschrift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2060"/>
                </a:solidFill>
                <a:latin typeface="Bahnschrift" panose="020B0502040204020203" pitchFamily="34" charset="0"/>
                <a:sym typeface="Wingdings" panose="05000000000000000000" pitchFamily="2" charset="2"/>
              </a:rPr>
              <a:t>Collective </a:t>
            </a:r>
            <a:r>
              <a:rPr lang="fr-FR" dirty="0" err="1">
                <a:solidFill>
                  <a:srgbClr val="002060"/>
                </a:solidFill>
                <a:latin typeface="Bahnschrift" panose="020B0502040204020203" pitchFamily="34" charset="0"/>
                <a:sym typeface="Wingdings" panose="05000000000000000000" pitchFamily="2" charset="2"/>
              </a:rPr>
              <a:t>behavior</a:t>
            </a:r>
            <a:r>
              <a:rPr lang="fr-FR" dirty="0">
                <a:solidFill>
                  <a:srgbClr val="002060"/>
                </a:solidFill>
                <a:latin typeface="Bahnschrift" panose="020B0502040204020203" pitchFamily="34" charset="0"/>
                <a:sym typeface="Wingdings" panose="05000000000000000000" pitchFamily="2" charset="2"/>
              </a:rPr>
              <a:t> </a:t>
            </a:r>
            <a:r>
              <a:rPr lang="fr-FR" dirty="0" err="1">
                <a:solidFill>
                  <a:srgbClr val="002060"/>
                </a:solidFill>
                <a:latin typeface="Bahnschrift" panose="020B0502040204020203" pitchFamily="34" charset="0"/>
                <a:sym typeface="Wingdings" panose="05000000000000000000" pitchFamily="2" charset="2"/>
              </a:rPr>
              <a:t>rapidly</a:t>
            </a:r>
            <a:r>
              <a:rPr lang="fr-FR" dirty="0">
                <a:solidFill>
                  <a:srgbClr val="002060"/>
                </a:solidFill>
                <a:latin typeface="Bahnschrift" panose="020B0502040204020203" pitchFamily="34" charset="0"/>
                <a:sym typeface="Wingdings" panose="05000000000000000000" pitchFamily="2" charset="2"/>
              </a:rPr>
              <a:t> </a:t>
            </a:r>
            <a:r>
              <a:rPr lang="fr-FR" dirty="0" err="1">
                <a:solidFill>
                  <a:srgbClr val="002060"/>
                </a:solidFill>
                <a:latin typeface="Bahnschrift" panose="020B0502040204020203" pitchFamily="34" charset="0"/>
                <a:sym typeface="Wingdings" panose="05000000000000000000" pitchFamily="2" charset="2"/>
              </a:rPr>
              <a:t>develops</a:t>
            </a:r>
            <a:r>
              <a:rPr lang="fr-FR" dirty="0">
                <a:solidFill>
                  <a:srgbClr val="002060"/>
                </a:solidFill>
                <a:latin typeface="Bahnschrift" panose="020B0502040204020203" pitchFamily="34" charset="0"/>
                <a:sym typeface="Wingdings" panose="05000000000000000000" pitchFamily="2" charset="2"/>
              </a:rPr>
              <a:t> as protons are </a:t>
            </a:r>
            <a:r>
              <a:rPr lang="fr-FR" dirty="0" err="1">
                <a:solidFill>
                  <a:srgbClr val="002060"/>
                </a:solidFill>
                <a:latin typeface="Bahnschrift" panose="020B0502040204020203" pitchFamily="34" charset="0"/>
                <a:sym typeface="Wingdings" panose="05000000000000000000" pitchFamily="2" charset="2"/>
              </a:rPr>
              <a:t>removed</a:t>
            </a:r>
            <a:r>
              <a:rPr lang="fr-FR" dirty="0">
                <a:solidFill>
                  <a:srgbClr val="002060"/>
                </a:solidFill>
                <a:latin typeface="Bahnschrift" panose="020B0502040204020203" pitchFamily="34" charset="0"/>
                <a:sym typeface="Wingdings" panose="05000000000000000000" pitchFamily="2" charset="2"/>
              </a:rPr>
              <a:t> </a:t>
            </a:r>
            <a:r>
              <a:rPr lang="fr-FR" dirty="0" err="1">
                <a:solidFill>
                  <a:srgbClr val="002060"/>
                </a:solidFill>
                <a:latin typeface="Bahnschrift" panose="020B0502040204020203" pitchFamily="34" charset="0"/>
                <a:sym typeface="Wingdings" panose="05000000000000000000" pitchFamily="2" charset="2"/>
              </a:rPr>
              <a:t>from</a:t>
            </a:r>
            <a:r>
              <a:rPr lang="fr-FR" dirty="0">
                <a:solidFill>
                  <a:srgbClr val="002060"/>
                </a:solidFill>
                <a:latin typeface="Bahnschrift" panose="020B0502040204020203" pitchFamily="34" charset="0"/>
                <a:sym typeface="Wingdings" panose="05000000000000000000" pitchFamily="2" charset="2"/>
              </a:rPr>
              <a:t> f</a:t>
            </a:r>
            <a:r>
              <a:rPr lang="fr-FR" baseline="-25000" dirty="0">
                <a:solidFill>
                  <a:srgbClr val="002060"/>
                </a:solidFill>
                <a:latin typeface="Bahnschrift" panose="020B0502040204020203" pitchFamily="34" charset="0"/>
                <a:sym typeface="Wingdings" panose="05000000000000000000" pitchFamily="2" charset="2"/>
              </a:rPr>
              <a:t>7/2</a:t>
            </a:r>
            <a:r>
              <a:rPr lang="fr-FR" dirty="0">
                <a:solidFill>
                  <a:srgbClr val="002060"/>
                </a:solidFill>
                <a:latin typeface="Bahnschrift" panose="020B0502040204020203" pitchFamily="34" charset="0"/>
                <a:sym typeface="Wingdings" panose="05000000000000000000" pitchFamily="2" charset="2"/>
              </a:rPr>
              <a:t> orbital</a:t>
            </a:r>
          </a:p>
          <a:p>
            <a:r>
              <a:rPr lang="fr-FR" dirty="0">
                <a:solidFill>
                  <a:srgbClr val="002060"/>
                </a:solidFill>
                <a:latin typeface="Bahnschrift" panose="020B0502040204020203" pitchFamily="34" charset="0"/>
              </a:rPr>
              <a:t>(</a:t>
            </a:r>
            <a:r>
              <a:rPr lang="fr-FR" dirty="0" err="1">
                <a:solidFill>
                  <a:srgbClr val="002060"/>
                </a:solidFill>
                <a:latin typeface="Bahnschrift" panose="020B0502040204020203" pitchFamily="34" charset="0"/>
                <a:sym typeface="Wingdings" panose="05000000000000000000" pitchFamily="2" charset="2"/>
              </a:rPr>
              <a:t>Sudden</a:t>
            </a:r>
            <a:r>
              <a:rPr lang="fr-FR" dirty="0">
                <a:solidFill>
                  <a:srgbClr val="002060"/>
                </a:solidFill>
                <a:latin typeface="Bahnschrift" panose="020B0502040204020203" pitchFamily="34" charset="0"/>
                <a:sym typeface="Wingdings" panose="05000000000000000000" pitchFamily="2" charset="2"/>
              </a:rPr>
              <a:t> drop of E(2</a:t>
            </a:r>
            <a:r>
              <a:rPr lang="fr-FR" baseline="30000" dirty="0">
                <a:solidFill>
                  <a:srgbClr val="002060"/>
                </a:solidFill>
                <a:latin typeface="Bahnschrift" panose="020B0502040204020203" pitchFamily="34" charset="0"/>
                <a:sym typeface="Wingdings" panose="05000000000000000000" pitchFamily="2" charset="2"/>
              </a:rPr>
              <a:t>+</a:t>
            </a:r>
            <a:r>
              <a:rPr lang="fr-FR" dirty="0">
                <a:solidFill>
                  <a:srgbClr val="002060"/>
                </a:solidFill>
                <a:latin typeface="Bahnschrift" panose="020B0502040204020203" pitchFamily="34" charset="0"/>
                <a:sym typeface="Wingdings" panose="05000000000000000000" pitchFamily="2" charset="2"/>
              </a:rPr>
              <a:t>) </a:t>
            </a:r>
            <a:r>
              <a:rPr lang="fr-FR" dirty="0" err="1">
                <a:solidFill>
                  <a:srgbClr val="002060"/>
                </a:solidFill>
                <a:latin typeface="Bahnschrift" panose="020B0502040204020203" pitchFamily="34" charset="0"/>
                <a:sym typeface="Wingdings" panose="05000000000000000000" pitchFamily="2" charset="2"/>
              </a:rPr>
              <a:t>between</a:t>
            </a:r>
            <a:r>
              <a:rPr lang="fr-FR" dirty="0">
                <a:solidFill>
                  <a:srgbClr val="002060"/>
                </a:solidFill>
                <a:latin typeface="Bahnschrift" panose="020B0502040204020203" pitchFamily="34" charset="0"/>
                <a:sym typeface="Wingdings" panose="05000000000000000000" pitchFamily="2" charset="2"/>
              </a:rPr>
              <a:t> </a:t>
            </a:r>
            <a:r>
              <a:rPr lang="fr-FR" baseline="30000" dirty="0">
                <a:solidFill>
                  <a:srgbClr val="002060"/>
                </a:solidFill>
                <a:latin typeface="Bahnschrift" panose="020B0502040204020203" pitchFamily="34" charset="0"/>
                <a:sym typeface="Wingdings" panose="05000000000000000000" pitchFamily="2" charset="2"/>
              </a:rPr>
              <a:t>68</a:t>
            </a:r>
            <a:r>
              <a:rPr lang="fr-FR" dirty="0">
                <a:solidFill>
                  <a:srgbClr val="002060"/>
                </a:solidFill>
                <a:latin typeface="Bahnschrift" panose="020B0502040204020203" pitchFamily="34" charset="0"/>
                <a:sym typeface="Wingdings" panose="05000000000000000000" pitchFamily="2" charset="2"/>
              </a:rPr>
              <a:t>Ni and </a:t>
            </a:r>
            <a:r>
              <a:rPr lang="fr-FR" baseline="30000" dirty="0">
                <a:solidFill>
                  <a:srgbClr val="002060"/>
                </a:solidFill>
                <a:latin typeface="Bahnschrift" panose="020B0502040204020203" pitchFamily="34" charset="0"/>
                <a:sym typeface="Wingdings" panose="05000000000000000000" pitchFamily="2" charset="2"/>
              </a:rPr>
              <a:t>66</a:t>
            </a:r>
            <a:r>
              <a:rPr lang="fr-FR" dirty="0">
                <a:solidFill>
                  <a:srgbClr val="002060"/>
                </a:solidFill>
                <a:latin typeface="Bahnschrift" panose="020B0502040204020203" pitchFamily="34" charset="0"/>
                <a:sym typeface="Wingdings" panose="05000000000000000000" pitchFamily="2" charset="2"/>
              </a:rPr>
              <a:t>Fe)</a:t>
            </a:r>
            <a:endParaRPr lang="fr-FR" dirty="0">
              <a:solidFill>
                <a:srgbClr val="002060"/>
              </a:solidFill>
              <a:latin typeface="Bahnschrift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solidFill>
                <a:srgbClr val="002060"/>
              </a:solidFill>
              <a:latin typeface="Bahnschrift" panose="020B0502040204020203" pitchFamily="34" charset="0"/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>
                <a:solidFill>
                  <a:srgbClr val="002060"/>
                </a:solidFill>
                <a:latin typeface="Bahnschrift" panose="020B0502040204020203" pitchFamily="34" charset="0"/>
                <a:sym typeface="Wingdings" panose="05000000000000000000" pitchFamily="2" charset="2"/>
              </a:rPr>
              <a:t>Adding</a:t>
            </a:r>
            <a:r>
              <a:rPr lang="fr-FR" dirty="0">
                <a:solidFill>
                  <a:srgbClr val="002060"/>
                </a:solidFill>
                <a:latin typeface="Bahnschrift" panose="020B0502040204020203" pitchFamily="34" charset="0"/>
                <a:sym typeface="Wingdings" panose="05000000000000000000" pitchFamily="2" charset="2"/>
              </a:rPr>
              <a:t> neutrons on g</a:t>
            </a:r>
            <a:r>
              <a:rPr lang="fr-FR" baseline="-25000" dirty="0">
                <a:solidFill>
                  <a:srgbClr val="002060"/>
                </a:solidFill>
                <a:latin typeface="Bahnschrift" panose="020B0502040204020203" pitchFamily="34" charset="0"/>
                <a:sym typeface="Wingdings" panose="05000000000000000000" pitchFamily="2" charset="2"/>
              </a:rPr>
              <a:t>9/2</a:t>
            </a:r>
            <a:r>
              <a:rPr lang="fr-FR" dirty="0">
                <a:solidFill>
                  <a:srgbClr val="002060"/>
                </a:solidFill>
                <a:latin typeface="Bahnschrift" panose="020B0502040204020203" pitchFamily="34" charset="0"/>
                <a:sym typeface="Wingdings" panose="05000000000000000000" pitchFamily="2" charset="2"/>
              </a:rPr>
              <a:t> </a:t>
            </a:r>
            <a:r>
              <a:rPr lang="fr-FR" dirty="0" err="1">
                <a:solidFill>
                  <a:srgbClr val="002060"/>
                </a:solidFill>
                <a:latin typeface="Bahnschrift" panose="020B0502040204020203" pitchFamily="34" charset="0"/>
                <a:sym typeface="Wingdings" panose="05000000000000000000" pitchFamily="2" charset="2"/>
              </a:rPr>
              <a:t>weakens</a:t>
            </a:r>
            <a:r>
              <a:rPr lang="fr-FR" dirty="0">
                <a:solidFill>
                  <a:srgbClr val="002060"/>
                </a:solidFill>
                <a:latin typeface="Bahnschrift" panose="020B0502040204020203" pitchFamily="34" charset="0"/>
                <a:sym typeface="Wingdings" panose="05000000000000000000" pitchFamily="2" charset="2"/>
              </a:rPr>
              <a:t> the Z=28 gap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E83A3837-8451-4C00-B1E0-D72CC005DF7A}"/>
              </a:ext>
            </a:extLst>
          </p:cNvPr>
          <p:cNvSpPr txBox="1"/>
          <p:nvPr/>
        </p:nvSpPr>
        <p:spPr>
          <a:xfrm>
            <a:off x="6642858" y="2865102"/>
            <a:ext cx="40659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2060"/>
                </a:solidFill>
                <a:latin typeface="Bahnschrift" panose="020B0502040204020203" pitchFamily="34" charset="0"/>
              </a:rPr>
              <a:t> </a:t>
            </a:r>
            <a:r>
              <a:rPr lang="fr-FR" dirty="0" err="1">
                <a:solidFill>
                  <a:srgbClr val="002060"/>
                </a:solidFill>
                <a:latin typeface="Bahnschrift" panose="020B0502040204020203" pitchFamily="34" charset="0"/>
              </a:rPr>
              <a:t>Possibilities</a:t>
            </a:r>
            <a:r>
              <a:rPr lang="fr-FR" dirty="0">
                <a:solidFill>
                  <a:srgbClr val="002060"/>
                </a:solidFill>
                <a:latin typeface="Bahnschrift" panose="020B0502040204020203" pitchFamily="34" charset="0"/>
              </a:rPr>
              <a:t> of ph excitations </a:t>
            </a:r>
            <a:r>
              <a:rPr lang="fr-FR" dirty="0" err="1">
                <a:solidFill>
                  <a:srgbClr val="002060"/>
                </a:solidFill>
                <a:latin typeface="Bahnschrift" panose="020B0502040204020203" pitchFamily="34" charset="0"/>
              </a:rPr>
              <a:t>across</a:t>
            </a:r>
            <a:r>
              <a:rPr lang="fr-FR" dirty="0">
                <a:solidFill>
                  <a:srgbClr val="002060"/>
                </a:solidFill>
                <a:latin typeface="Bahnschrift" panose="020B0502040204020203" pitchFamily="34" charset="0"/>
              </a:rPr>
              <a:t> </a:t>
            </a:r>
            <a:r>
              <a:rPr lang="fr-FR" dirty="0" err="1">
                <a:solidFill>
                  <a:srgbClr val="002060"/>
                </a:solidFill>
                <a:latin typeface="Bahnschrift" panose="020B0502040204020203" pitchFamily="34" charset="0"/>
              </a:rPr>
              <a:t>both</a:t>
            </a:r>
            <a:r>
              <a:rPr lang="fr-FR" dirty="0">
                <a:solidFill>
                  <a:srgbClr val="002060"/>
                </a:solidFill>
                <a:latin typeface="Bahnschrift" panose="020B0502040204020203" pitchFamily="34" charset="0"/>
              </a:rPr>
              <a:t> N=40 and Z=28 </a:t>
            </a:r>
          </a:p>
          <a:p>
            <a:r>
              <a:rPr lang="fr-FR" dirty="0">
                <a:solidFill>
                  <a:srgbClr val="002060"/>
                </a:solidFill>
                <a:latin typeface="Bahnschrift" panose="020B0502040204020203" pitchFamily="34" charset="0"/>
                <a:sym typeface="Wingdings" panose="05000000000000000000" pitchFamily="2" charset="2"/>
              </a:rPr>
              <a:t>	 Island of Inversion </a:t>
            </a:r>
          </a:p>
          <a:p>
            <a:r>
              <a:rPr lang="fr-FR" dirty="0">
                <a:solidFill>
                  <a:srgbClr val="002060"/>
                </a:solidFill>
                <a:latin typeface="Bahnschrift" panose="020B0502040204020203" pitchFamily="34" charset="0"/>
                <a:sym typeface="Wingdings" panose="05000000000000000000" pitchFamily="2" charset="2"/>
              </a:rPr>
              <a:t>	</a:t>
            </a:r>
            <a:endParaRPr lang="fr-FR" dirty="0">
              <a:solidFill>
                <a:srgbClr val="002060"/>
              </a:solidFill>
              <a:latin typeface="Bahnschrift" panose="020B0502040204020203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1B79E10-0C43-4E7C-B104-86A79F5E52BE}"/>
              </a:ext>
            </a:extLst>
          </p:cNvPr>
          <p:cNvSpPr/>
          <p:nvPr/>
        </p:nvSpPr>
        <p:spPr>
          <a:xfrm>
            <a:off x="9292460" y="6491939"/>
            <a:ext cx="29220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i="1" dirty="0" err="1">
                <a:solidFill>
                  <a:srgbClr val="002060"/>
                </a:solidFill>
                <a:latin typeface="Bahnschrift" panose="020B0502040204020203" pitchFamily="34" charset="0"/>
              </a:rPr>
              <a:t>Silwal</a:t>
            </a:r>
            <a:r>
              <a:rPr lang="fr-FR" sz="1200" i="1" dirty="0">
                <a:solidFill>
                  <a:srgbClr val="002060"/>
                </a:solidFill>
                <a:latin typeface="Bahnschrift" panose="020B0502040204020203" pitchFamily="34" charset="0"/>
              </a:rPr>
              <a:t>, R. et al, </a:t>
            </a:r>
            <a:r>
              <a:rPr lang="en-US" sz="1200" i="1" dirty="0">
                <a:solidFill>
                  <a:srgbClr val="002060"/>
                </a:solidFill>
                <a:latin typeface="Bahnschrift" panose="020B0502040204020203" pitchFamily="34" charset="0"/>
              </a:rPr>
              <a:t>PLB 833, 137288 (2022)</a:t>
            </a:r>
            <a:endParaRPr lang="fr-FR" sz="1200" i="1" dirty="0">
              <a:solidFill>
                <a:srgbClr val="002060"/>
              </a:solidFill>
              <a:latin typeface="Bahnschrift" panose="020B0502040204020203" pitchFamily="34" charset="0"/>
            </a:endParaRP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FF94E248-D13F-42DF-ADA7-48109C4746FE}"/>
              </a:ext>
            </a:extLst>
          </p:cNvPr>
          <p:cNvSpPr txBox="1"/>
          <p:nvPr/>
        </p:nvSpPr>
        <p:spPr>
          <a:xfrm>
            <a:off x="-21337" y="6572673"/>
            <a:ext cx="121919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002060"/>
                </a:solidFill>
                <a:latin typeface="Bahnschrift" panose="020B0502040204020203" pitchFamily="34" charset="0"/>
              </a:rPr>
              <a:t>Pauline Ascher – ISOL-France Meeting  – 27-29 May 2024</a:t>
            </a:r>
          </a:p>
        </p:txBody>
      </p:sp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id="{EB9B03D8-AD59-4C7A-B81B-D373001E8A7F}"/>
              </a:ext>
            </a:extLst>
          </p:cNvPr>
          <p:cNvCxnSpPr>
            <a:cxnSpLocks/>
          </p:cNvCxnSpPr>
          <p:nvPr/>
        </p:nvCxnSpPr>
        <p:spPr>
          <a:xfrm flipH="1">
            <a:off x="722386" y="2211218"/>
            <a:ext cx="5311243" cy="32356"/>
          </a:xfrm>
          <a:prstGeom prst="line">
            <a:avLst/>
          </a:prstGeom>
          <a:ln w="317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ZoneTexte 41">
            <a:extLst>
              <a:ext uri="{FF2B5EF4-FFF2-40B4-BE49-F238E27FC236}">
                <a16:creationId xmlns:a16="http://schemas.microsoft.com/office/drawing/2014/main" id="{0B172F12-6378-44C2-A609-AC3F93DDB83F}"/>
              </a:ext>
            </a:extLst>
          </p:cNvPr>
          <p:cNvSpPr txBox="1"/>
          <p:nvPr/>
        </p:nvSpPr>
        <p:spPr>
          <a:xfrm>
            <a:off x="74318" y="1991535"/>
            <a:ext cx="966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2060"/>
                </a:solidFill>
                <a:latin typeface="Bahnschrift" panose="020B0502040204020203" pitchFamily="34" charset="0"/>
              </a:rPr>
              <a:t>Z=28</a:t>
            </a:r>
          </a:p>
        </p:txBody>
      </p:sp>
      <p:cxnSp>
        <p:nvCxnSpPr>
          <p:cNvPr id="45" name="Connecteur droit avec flèche 44">
            <a:extLst>
              <a:ext uri="{FF2B5EF4-FFF2-40B4-BE49-F238E27FC236}">
                <a16:creationId xmlns:a16="http://schemas.microsoft.com/office/drawing/2014/main" id="{D01906A4-7D24-4087-BBCE-8E0427A92B1B}"/>
              </a:ext>
            </a:extLst>
          </p:cNvPr>
          <p:cNvCxnSpPr/>
          <p:nvPr/>
        </p:nvCxnSpPr>
        <p:spPr>
          <a:xfrm flipV="1">
            <a:off x="6157959" y="1861208"/>
            <a:ext cx="0" cy="3526252"/>
          </a:xfrm>
          <a:prstGeom prst="straightConnector1">
            <a:avLst/>
          </a:prstGeom>
          <a:ln w="19050">
            <a:solidFill>
              <a:srgbClr val="002060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ZoneTexte 45">
            <a:extLst>
              <a:ext uri="{FF2B5EF4-FFF2-40B4-BE49-F238E27FC236}">
                <a16:creationId xmlns:a16="http://schemas.microsoft.com/office/drawing/2014/main" id="{2D96A0DF-7712-42F5-AC8A-36AA3B26E6FE}"/>
              </a:ext>
            </a:extLst>
          </p:cNvPr>
          <p:cNvSpPr txBox="1"/>
          <p:nvPr/>
        </p:nvSpPr>
        <p:spPr>
          <a:xfrm>
            <a:off x="6206738" y="3389004"/>
            <a:ext cx="8287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Bahnschrift" panose="020B0502040204020203" pitchFamily="34" charset="0"/>
              </a:rPr>
              <a:t>f7/2</a:t>
            </a:r>
          </a:p>
        </p:txBody>
      </p:sp>
      <p:cxnSp>
        <p:nvCxnSpPr>
          <p:cNvPr id="48" name="Connecteur droit avec flèche 47">
            <a:extLst>
              <a:ext uri="{FF2B5EF4-FFF2-40B4-BE49-F238E27FC236}">
                <a16:creationId xmlns:a16="http://schemas.microsoft.com/office/drawing/2014/main" id="{79371757-DEE5-4F9A-9A21-8DF78E9858E8}"/>
              </a:ext>
            </a:extLst>
          </p:cNvPr>
          <p:cNvCxnSpPr>
            <a:cxnSpLocks/>
          </p:cNvCxnSpPr>
          <p:nvPr/>
        </p:nvCxnSpPr>
        <p:spPr>
          <a:xfrm flipH="1">
            <a:off x="3378007" y="5375688"/>
            <a:ext cx="2717787" cy="3598"/>
          </a:xfrm>
          <a:prstGeom prst="straightConnector1">
            <a:avLst/>
          </a:prstGeom>
          <a:ln w="19050">
            <a:solidFill>
              <a:srgbClr val="002060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Ellipse 51">
            <a:extLst>
              <a:ext uri="{FF2B5EF4-FFF2-40B4-BE49-F238E27FC236}">
                <a16:creationId xmlns:a16="http://schemas.microsoft.com/office/drawing/2014/main" id="{4BC04985-D076-42B2-92D6-078D3B173CCE}"/>
              </a:ext>
            </a:extLst>
          </p:cNvPr>
          <p:cNvSpPr/>
          <p:nvPr/>
        </p:nvSpPr>
        <p:spPr>
          <a:xfrm>
            <a:off x="3226875" y="2368666"/>
            <a:ext cx="3033722" cy="995212"/>
          </a:xfrm>
          <a:prstGeom prst="ellipse">
            <a:avLst/>
          </a:prstGeom>
          <a:noFill/>
          <a:ln w="508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0C56A54-8A63-4F37-A64A-C371FAD49B0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9643" t="67306" r="5958" b="7166"/>
          <a:stretch/>
        </p:blipFill>
        <p:spPr>
          <a:xfrm>
            <a:off x="309170" y="3865858"/>
            <a:ext cx="1057899" cy="1750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809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A963B9E2-FE7F-4A63-B540-36658B81E350}"/>
              </a:ext>
            </a:extLst>
          </p:cNvPr>
          <p:cNvSpPr txBox="1"/>
          <p:nvPr/>
        </p:nvSpPr>
        <p:spPr>
          <a:xfrm>
            <a:off x="0" y="33096"/>
            <a:ext cx="12191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rgbClr val="002060"/>
                </a:solidFill>
                <a:latin typeface="Bahnschrift" panose="020B0502040204020203" pitchFamily="34" charset="0"/>
              </a:rPr>
              <a:t>MASSES AND S2N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7FB4774-0758-4BA6-8B35-14AF253685AC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93" t="4774" r="4712" b="18988"/>
          <a:stretch/>
        </p:blipFill>
        <p:spPr>
          <a:xfrm>
            <a:off x="-1" y="1171273"/>
            <a:ext cx="1827598" cy="1228363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6FD42E63-5D13-4777-A5C6-AEF4852129BB}"/>
              </a:ext>
            </a:extLst>
          </p:cNvPr>
          <p:cNvSpPr txBox="1"/>
          <p:nvPr/>
        </p:nvSpPr>
        <p:spPr>
          <a:xfrm>
            <a:off x="1302497" y="1200870"/>
            <a:ext cx="615695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fr-FR" sz="1400" dirty="0">
                <a:latin typeface="Bahnschrift" panose="020B0502040204020203" pitchFamily="34" charset="0"/>
              </a:rPr>
              <a:t>Shape transitions &amp; </a:t>
            </a:r>
            <a:r>
              <a:rPr lang="fr-FR" sz="1400" dirty="0" err="1">
                <a:latin typeface="Bahnschrift" panose="020B0502040204020203" pitchFamily="34" charset="0"/>
              </a:rPr>
              <a:t>shape</a:t>
            </a:r>
            <a:r>
              <a:rPr lang="fr-FR" sz="1400" dirty="0">
                <a:latin typeface="Bahnschrift" panose="020B0502040204020203" pitchFamily="34" charset="0"/>
              </a:rPr>
              <a:t> coexistence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fr-FR" sz="1400" dirty="0">
                <a:latin typeface="Bahnschrift" panose="020B0502040204020203" pitchFamily="34" charset="0"/>
              </a:rPr>
              <a:t>Evolution of </a:t>
            </a:r>
            <a:r>
              <a:rPr lang="fr-FR" sz="1400" dirty="0" err="1">
                <a:latin typeface="Bahnschrift" panose="020B0502040204020203" pitchFamily="34" charset="0"/>
              </a:rPr>
              <a:t>shell</a:t>
            </a:r>
            <a:r>
              <a:rPr lang="fr-FR" sz="1400" dirty="0">
                <a:latin typeface="Bahnschrift" panose="020B0502040204020203" pitchFamily="34" charset="0"/>
              </a:rPr>
              <a:t> </a:t>
            </a:r>
            <a:r>
              <a:rPr lang="fr-FR" sz="1400" dirty="0" err="1">
                <a:latin typeface="Bahnschrift" panose="020B0502040204020203" pitchFamily="34" charset="0"/>
              </a:rPr>
              <a:t>closures</a:t>
            </a:r>
            <a:endParaRPr lang="fr-FR" sz="1400" dirty="0">
              <a:latin typeface="Bahnschrift" panose="020B0502040204020203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fr-FR" sz="1400" dirty="0">
                <a:latin typeface="Bahnschrift" panose="020B0502040204020203" pitchFamily="34" charset="0"/>
              </a:rPr>
              <a:t>Isospin </a:t>
            </a:r>
            <a:r>
              <a:rPr lang="fr-FR" sz="1400" dirty="0" err="1">
                <a:latin typeface="Bahnschrift" panose="020B0502040204020203" pitchFamily="34" charset="0"/>
              </a:rPr>
              <a:t>symmetry</a:t>
            </a:r>
            <a:r>
              <a:rPr lang="fr-FR" sz="1400" dirty="0">
                <a:latin typeface="Bahnschrift" panose="020B0502040204020203" pitchFamily="34" charset="0"/>
              </a:rPr>
              <a:t> (IMME, Wigner </a:t>
            </a:r>
            <a:r>
              <a:rPr lang="fr-FR" sz="1400" dirty="0" err="1">
                <a:latin typeface="Bahnschrift" panose="020B0502040204020203" pitchFamily="34" charset="0"/>
              </a:rPr>
              <a:t>term</a:t>
            </a:r>
            <a:r>
              <a:rPr lang="fr-FR" sz="1400" dirty="0">
                <a:latin typeface="Bahnschrift" panose="020B0502040204020203" pitchFamily="34" charset="0"/>
              </a:rPr>
              <a:t>, …)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fr-FR" sz="1400" dirty="0">
                <a:latin typeface="Bahnschrift" panose="020B0502040204020203" pitchFamily="34" charset="0"/>
              </a:rPr>
              <a:t>Location of </a:t>
            </a:r>
            <a:r>
              <a:rPr lang="fr-FR" sz="1400" dirty="0" err="1">
                <a:latin typeface="Bahnschrift" panose="020B0502040204020203" pitchFamily="34" charset="0"/>
              </a:rPr>
              <a:t>drip-lines</a:t>
            </a:r>
            <a:r>
              <a:rPr lang="fr-FR" sz="1400" dirty="0">
                <a:latin typeface="Bahnschrift" panose="020B0502040204020203" pitchFamily="34" charset="0"/>
              </a:rPr>
              <a:t> &amp; </a:t>
            </a:r>
            <a:r>
              <a:rPr lang="fr-FR" sz="1400" dirty="0" err="1">
                <a:latin typeface="Bahnschrift" panose="020B0502040204020203" pitchFamily="34" charset="0"/>
              </a:rPr>
              <a:t>search</a:t>
            </a:r>
            <a:r>
              <a:rPr lang="fr-FR" sz="1400" dirty="0">
                <a:latin typeface="Bahnschrift" panose="020B0502040204020203" pitchFamily="34" charset="0"/>
              </a:rPr>
              <a:t> for </a:t>
            </a:r>
            <a:r>
              <a:rPr lang="fr-FR" sz="1400" dirty="0" err="1">
                <a:latin typeface="Bahnschrift" panose="020B0502040204020203" pitchFamily="34" charset="0"/>
              </a:rPr>
              <a:t>exotic</a:t>
            </a:r>
            <a:r>
              <a:rPr lang="fr-FR" sz="1400" dirty="0">
                <a:latin typeface="Bahnschrift" panose="020B0502040204020203" pitchFamily="34" charset="0"/>
              </a:rPr>
              <a:t> </a:t>
            </a:r>
            <a:r>
              <a:rPr lang="fr-FR" sz="1400" dirty="0" err="1">
                <a:latin typeface="Bahnschrift" panose="020B0502040204020203" pitchFamily="34" charset="0"/>
              </a:rPr>
              <a:t>radioactivities</a:t>
            </a:r>
            <a:endParaRPr lang="fr-FR" sz="1400" dirty="0">
              <a:latin typeface="Bahnschrift" panose="020B0502040204020203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fr-FR" sz="1400" dirty="0">
                <a:latin typeface="Bahnschrift" panose="020B0502040204020203" pitchFamily="34" charset="0"/>
              </a:rPr>
              <a:t>…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402BD612-959B-4948-BF36-7624869105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25" y="1082543"/>
            <a:ext cx="4409090" cy="3079175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63ACAC96-84EE-4FAF-9F6E-115B9FDFDF33}"/>
              </a:ext>
            </a:extLst>
          </p:cNvPr>
          <p:cNvSpPr txBox="1"/>
          <p:nvPr/>
        </p:nvSpPr>
        <p:spPr>
          <a:xfrm>
            <a:off x="-1" y="6555835"/>
            <a:ext cx="1219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002060"/>
                </a:solidFill>
                <a:latin typeface="Bahnschrift" panose="020B0502040204020203" pitchFamily="34" charset="0"/>
              </a:rPr>
              <a:t>Pauline Ascher – ISOL-France Meeting  – 27-29 May 2024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959CDCFD-8529-4EC2-B4BA-ADA05B079835}"/>
                  </a:ext>
                </a:extLst>
              </p:cNvPr>
              <p:cNvSpPr txBox="1"/>
              <p:nvPr/>
            </p:nvSpPr>
            <p:spPr>
              <a:xfrm>
                <a:off x="576352" y="710722"/>
                <a:ext cx="4064638" cy="2873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867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fr-FR" sz="1867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FR" sz="1867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fr-FR" sz="1867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fr-FR" sz="1867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fr-FR" sz="1867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fr-FR" sz="1867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fr-FR" sz="1867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fr-FR" sz="1867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𝑀𝑝</m:t>
                      </m:r>
                      <m:r>
                        <a:rPr lang="fr-FR" sz="1867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FR" sz="1867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fr-FR" sz="1867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fr-FR" sz="1867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𝑀𝑛</m:t>
                      </m:r>
                      <m:r>
                        <a:rPr lang="fr-FR" sz="1867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fr-FR" sz="1867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𝐵𝐸</m:t>
                      </m:r>
                      <m:r>
                        <a:rPr lang="fr-FR" sz="1867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FR" sz="1867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fr-FR" sz="1867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fr-FR" sz="1867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fr-FR" sz="1867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1867" dirty="0">
                  <a:solidFill>
                    <a:srgbClr val="002060"/>
                  </a:solidFill>
                  <a:latin typeface="Bahnschrift" panose="020B0502040204020203" pitchFamily="34" charset="0"/>
                </a:endParaRPr>
              </a:p>
            </p:txBody>
          </p:sp>
        </mc:Choice>
        <mc:Fallback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959CDCFD-8529-4EC2-B4BA-ADA05B0798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352" y="710722"/>
                <a:ext cx="4064638" cy="287323"/>
              </a:xfrm>
              <a:prstGeom prst="rect">
                <a:avLst/>
              </a:prstGeom>
              <a:blipFill>
                <a:blip r:embed="rId4"/>
                <a:stretch>
                  <a:fillRect l="-901" r="-1652" b="-4042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ZoneTexte 20">
                <a:extLst>
                  <a:ext uri="{FF2B5EF4-FFF2-40B4-BE49-F238E27FC236}">
                    <a16:creationId xmlns:a16="http://schemas.microsoft.com/office/drawing/2014/main" id="{2807D03E-36C1-441C-8442-AD6B8F72132D}"/>
                  </a:ext>
                </a:extLst>
              </p:cNvPr>
              <p:cNvSpPr txBox="1"/>
              <p:nvPr/>
            </p:nvSpPr>
            <p:spPr>
              <a:xfrm>
                <a:off x="7006114" y="795220"/>
                <a:ext cx="3903569" cy="2873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867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867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fr-FR" sz="1867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fr-FR" sz="1867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fr-FR" sz="1867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867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  <m:r>
                            <a:rPr lang="fr-FR" sz="1867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FR" sz="1867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d>
                      <m:r>
                        <a:rPr lang="fr-FR" sz="1867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1867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𝐵𝐸</m:t>
                      </m:r>
                      <m:d>
                        <m:dPr>
                          <m:ctrlPr>
                            <a:rPr lang="fr-FR" sz="1867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867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  <m:r>
                            <a:rPr lang="fr-FR" sz="1867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FR" sz="1867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d>
                      <m:r>
                        <a:rPr lang="fr-FR" sz="1867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fr-FR" sz="1867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𝐵𝐸</m:t>
                      </m:r>
                      <m:r>
                        <a:rPr lang="fr-FR" sz="1867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FR" sz="1867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fr-FR" sz="1867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fr-FR" sz="1867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fr-FR" sz="1867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fr-FR" sz="1867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1867" dirty="0">
                  <a:solidFill>
                    <a:srgbClr val="002060"/>
                  </a:solidFill>
                  <a:latin typeface="Bahnschrift" panose="020B0502040204020203" pitchFamily="34" charset="0"/>
                </a:endParaRPr>
              </a:p>
            </p:txBody>
          </p:sp>
        </mc:Choice>
        <mc:Fallback>
          <p:sp>
            <p:nvSpPr>
              <p:cNvPr id="21" name="ZoneTexte 20">
                <a:extLst>
                  <a:ext uri="{FF2B5EF4-FFF2-40B4-BE49-F238E27FC236}">
                    <a16:creationId xmlns:a16="http://schemas.microsoft.com/office/drawing/2014/main" id="{2807D03E-36C1-441C-8442-AD6B8F7213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6114" y="795220"/>
                <a:ext cx="3903569" cy="287323"/>
              </a:xfrm>
              <a:prstGeom prst="rect">
                <a:avLst/>
              </a:prstGeom>
              <a:blipFill>
                <a:blip r:embed="rId5"/>
                <a:stretch>
                  <a:fillRect l="-780" r="-1560" b="-375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0623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A963B9E2-FE7F-4A63-B540-36658B81E350}"/>
              </a:ext>
            </a:extLst>
          </p:cNvPr>
          <p:cNvSpPr txBox="1"/>
          <p:nvPr/>
        </p:nvSpPr>
        <p:spPr>
          <a:xfrm>
            <a:off x="0" y="33096"/>
            <a:ext cx="12191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rgbClr val="002060"/>
                </a:solidFill>
                <a:latin typeface="Bahnschrift" panose="020B0502040204020203" pitchFamily="34" charset="0"/>
              </a:rPr>
              <a:t>MASSES AND S2N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7FB4774-0758-4BA6-8B35-14AF253685AC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93" t="4774" r="4712" b="18988"/>
          <a:stretch/>
        </p:blipFill>
        <p:spPr>
          <a:xfrm>
            <a:off x="-1" y="1171273"/>
            <a:ext cx="1827598" cy="1228363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6FD42E63-5D13-4777-A5C6-AEF4852129BB}"/>
              </a:ext>
            </a:extLst>
          </p:cNvPr>
          <p:cNvSpPr txBox="1"/>
          <p:nvPr/>
        </p:nvSpPr>
        <p:spPr>
          <a:xfrm>
            <a:off x="1302497" y="1200870"/>
            <a:ext cx="615695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fr-FR" sz="1400" dirty="0">
                <a:latin typeface="Bahnschrift" panose="020B0502040204020203" pitchFamily="34" charset="0"/>
              </a:rPr>
              <a:t>Shape transitions &amp; </a:t>
            </a:r>
            <a:r>
              <a:rPr lang="fr-FR" sz="1400" dirty="0" err="1">
                <a:latin typeface="Bahnschrift" panose="020B0502040204020203" pitchFamily="34" charset="0"/>
              </a:rPr>
              <a:t>shape</a:t>
            </a:r>
            <a:r>
              <a:rPr lang="fr-FR" sz="1400" dirty="0">
                <a:latin typeface="Bahnschrift" panose="020B0502040204020203" pitchFamily="34" charset="0"/>
              </a:rPr>
              <a:t> coexistence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fr-FR" sz="1400" dirty="0">
                <a:latin typeface="Bahnschrift" panose="020B0502040204020203" pitchFamily="34" charset="0"/>
              </a:rPr>
              <a:t>Evolution of </a:t>
            </a:r>
            <a:r>
              <a:rPr lang="fr-FR" sz="1400" dirty="0" err="1">
                <a:latin typeface="Bahnschrift" panose="020B0502040204020203" pitchFamily="34" charset="0"/>
              </a:rPr>
              <a:t>shell</a:t>
            </a:r>
            <a:r>
              <a:rPr lang="fr-FR" sz="1400" dirty="0">
                <a:latin typeface="Bahnschrift" panose="020B0502040204020203" pitchFamily="34" charset="0"/>
              </a:rPr>
              <a:t> </a:t>
            </a:r>
            <a:r>
              <a:rPr lang="fr-FR" sz="1400" dirty="0" err="1">
                <a:latin typeface="Bahnschrift" panose="020B0502040204020203" pitchFamily="34" charset="0"/>
              </a:rPr>
              <a:t>closures</a:t>
            </a:r>
            <a:endParaRPr lang="fr-FR" sz="1400" dirty="0">
              <a:latin typeface="Bahnschrift" panose="020B0502040204020203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fr-FR" sz="1400" dirty="0">
                <a:latin typeface="Bahnschrift" panose="020B0502040204020203" pitchFamily="34" charset="0"/>
              </a:rPr>
              <a:t>Isospin </a:t>
            </a:r>
            <a:r>
              <a:rPr lang="fr-FR" sz="1400" dirty="0" err="1">
                <a:latin typeface="Bahnschrift" panose="020B0502040204020203" pitchFamily="34" charset="0"/>
              </a:rPr>
              <a:t>symmetry</a:t>
            </a:r>
            <a:r>
              <a:rPr lang="fr-FR" sz="1400" dirty="0">
                <a:latin typeface="Bahnschrift" panose="020B0502040204020203" pitchFamily="34" charset="0"/>
              </a:rPr>
              <a:t> (IMME, Wigner </a:t>
            </a:r>
            <a:r>
              <a:rPr lang="fr-FR" sz="1400" dirty="0" err="1">
                <a:latin typeface="Bahnschrift" panose="020B0502040204020203" pitchFamily="34" charset="0"/>
              </a:rPr>
              <a:t>term</a:t>
            </a:r>
            <a:r>
              <a:rPr lang="fr-FR" sz="1400" dirty="0">
                <a:latin typeface="Bahnschrift" panose="020B0502040204020203" pitchFamily="34" charset="0"/>
              </a:rPr>
              <a:t>, …)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fr-FR" sz="1400" dirty="0">
                <a:latin typeface="Bahnschrift" panose="020B0502040204020203" pitchFamily="34" charset="0"/>
              </a:rPr>
              <a:t>Location of </a:t>
            </a:r>
            <a:r>
              <a:rPr lang="fr-FR" sz="1400" dirty="0" err="1">
                <a:latin typeface="Bahnschrift" panose="020B0502040204020203" pitchFamily="34" charset="0"/>
              </a:rPr>
              <a:t>drip-lines</a:t>
            </a:r>
            <a:r>
              <a:rPr lang="fr-FR" sz="1400" dirty="0">
                <a:latin typeface="Bahnschrift" panose="020B0502040204020203" pitchFamily="34" charset="0"/>
              </a:rPr>
              <a:t> &amp; </a:t>
            </a:r>
            <a:r>
              <a:rPr lang="fr-FR" sz="1400" dirty="0" err="1">
                <a:latin typeface="Bahnschrift" panose="020B0502040204020203" pitchFamily="34" charset="0"/>
              </a:rPr>
              <a:t>search</a:t>
            </a:r>
            <a:r>
              <a:rPr lang="fr-FR" sz="1400" dirty="0">
                <a:latin typeface="Bahnschrift" panose="020B0502040204020203" pitchFamily="34" charset="0"/>
              </a:rPr>
              <a:t> for </a:t>
            </a:r>
            <a:r>
              <a:rPr lang="fr-FR" sz="1400" dirty="0" err="1">
                <a:latin typeface="Bahnschrift" panose="020B0502040204020203" pitchFamily="34" charset="0"/>
              </a:rPr>
              <a:t>exotic</a:t>
            </a:r>
            <a:r>
              <a:rPr lang="fr-FR" sz="1400" dirty="0">
                <a:latin typeface="Bahnschrift" panose="020B0502040204020203" pitchFamily="34" charset="0"/>
              </a:rPr>
              <a:t> </a:t>
            </a:r>
            <a:r>
              <a:rPr lang="fr-FR" sz="1400" dirty="0" err="1">
                <a:latin typeface="Bahnschrift" panose="020B0502040204020203" pitchFamily="34" charset="0"/>
              </a:rPr>
              <a:t>radioactivities</a:t>
            </a:r>
            <a:endParaRPr lang="fr-FR" sz="1400" dirty="0">
              <a:latin typeface="Bahnschrift" panose="020B0502040204020203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fr-FR" sz="1400" dirty="0">
                <a:latin typeface="Bahnschrift" panose="020B0502040204020203" pitchFamily="34" charset="0"/>
              </a:rPr>
              <a:t>…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402BD612-959B-4948-BF36-7624869105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25" y="1082543"/>
            <a:ext cx="4409090" cy="3079175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63ACAC96-84EE-4FAF-9F6E-115B9FDFDF33}"/>
              </a:ext>
            </a:extLst>
          </p:cNvPr>
          <p:cNvSpPr txBox="1"/>
          <p:nvPr/>
        </p:nvSpPr>
        <p:spPr>
          <a:xfrm>
            <a:off x="-1" y="6555835"/>
            <a:ext cx="1219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002060"/>
                </a:solidFill>
                <a:latin typeface="Bahnschrift" panose="020B0502040204020203" pitchFamily="34" charset="0"/>
              </a:rPr>
              <a:t>Pauline Ascher – ISOL-France Meeting  – 27-29 May 2024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27D1F0EC-D575-474A-B0EB-A4E859DC8F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497" y="2737805"/>
            <a:ext cx="5089320" cy="3705981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AE1A392B-8DA9-4A22-A43F-43E878754569}"/>
              </a:ext>
            </a:extLst>
          </p:cNvPr>
          <p:cNvSpPr/>
          <p:nvPr/>
        </p:nvSpPr>
        <p:spPr>
          <a:xfrm>
            <a:off x="228643" y="6154681"/>
            <a:ext cx="30877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i="1" dirty="0">
                <a:solidFill>
                  <a:srgbClr val="002060"/>
                </a:solidFill>
                <a:latin typeface="Bahnschrift" panose="020B0502040204020203" pitchFamily="34" charset="0"/>
              </a:rPr>
              <a:t>L. Canete et al, </a:t>
            </a:r>
            <a:r>
              <a:rPr lang="en-US" sz="1200" i="1" dirty="0">
                <a:solidFill>
                  <a:srgbClr val="002060"/>
                </a:solidFill>
                <a:latin typeface="Bahnschrift" panose="020B0502040204020203" pitchFamily="34" charset="0"/>
              </a:rPr>
              <a:t>PRC 101, 041304(R) (2020)</a:t>
            </a:r>
            <a:endParaRPr lang="fr-FR" sz="1200" i="1" dirty="0">
              <a:solidFill>
                <a:srgbClr val="002060"/>
              </a:solidFill>
              <a:latin typeface="Bahnschrift" panose="020B0502040204020203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9B326E73-5570-4AE3-8341-87CC36E5F407}"/>
                  </a:ext>
                </a:extLst>
              </p:cNvPr>
              <p:cNvSpPr txBox="1"/>
              <p:nvPr/>
            </p:nvSpPr>
            <p:spPr>
              <a:xfrm>
                <a:off x="7006114" y="795220"/>
                <a:ext cx="3903569" cy="2873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867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867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fr-FR" sz="1867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fr-FR" sz="1867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fr-FR" sz="1867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867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  <m:r>
                            <a:rPr lang="fr-FR" sz="1867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FR" sz="1867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d>
                      <m:r>
                        <a:rPr lang="fr-FR" sz="1867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1867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𝐵𝐸</m:t>
                      </m:r>
                      <m:d>
                        <m:dPr>
                          <m:ctrlPr>
                            <a:rPr lang="fr-FR" sz="1867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867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  <m:r>
                            <a:rPr lang="fr-FR" sz="1867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FR" sz="1867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d>
                      <m:r>
                        <a:rPr lang="fr-FR" sz="1867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fr-FR" sz="1867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𝐵𝐸</m:t>
                      </m:r>
                      <m:r>
                        <a:rPr lang="fr-FR" sz="1867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FR" sz="1867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fr-FR" sz="1867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fr-FR" sz="1867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fr-FR" sz="1867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fr-FR" sz="1867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1867" dirty="0">
                  <a:solidFill>
                    <a:srgbClr val="002060"/>
                  </a:solidFill>
                  <a:latin typeface="Bahnschrift" panose="020B0502040204020203" pitchFamily="34" charset="0"/>
                </a:endParaRPr>
              </a:p>
            </p:txBody>
          </p:sp>
        </mc:Choice>
        <mc:Fallback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9B326E73-5570-4AE3-8341-87CC36E5F4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6114" y="795220"/>
                <a:ext cx="3903569" cy="287323"/>
              </a:xfrm>
              <a:prstGeom prst="rect">
                <a:avLst/>
              </a:prstGeom>
              <a:blipFill>
                <a:blip r:embed="rId5"/>
                <a:stretch>
                  <a:fillRect l="-780" r="-1560" b="-375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ZoneTexte 16">
            <a:extLst>
              <a:ext uri="{FF2B5EF4-FFF2-40B4-BE49-F238E27FC236}">
                <a16:creationId xmlns:a16="http://schemas.microsoft.com/office/drawing/2014/main" id="{EBD3544D-9F9A-4E94-9405-A4CC4FDD44A8}"/>
              </a:ext>
            </a:extLst>
          </p:cNvPr>
          <p:cNvSpPr txBox="1"/>
          <p:nvPr/>
        </p:nvSpPr>
        <p:spPr>
          <a:xfrm>
            <a:off x="6633769" y="4269510"/>
            <a:ext cx="555823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>
                <a:solidFill>
                  <a:srgbClr val="002060"/>
                </a:solidFill>
                <a:latin typeface="Bahnschrift" panose="020B0502040204020203" pitchFamily="34" charset="0"/>
              </a:rPr>
              <a:t>Previous</a:t>
            </a:r>
            <a:r>
              <a:rPr lang="fr-FR" dirty="0">
                <a:solidFill>
                  <a:srgbClr val="002060"/>
                </a:solidFill>
                <a:latin typeface="Bahnschrift" panose="020B0502040204020203" pitchFamily="34" charset="0"/>
              </a:rPr>
              <a:t> PT </a:t>
            </a:r>
            <a:r>
              <a:rPr lang="fr-FR" dirty="0" err="1">
                <a:solidFill>
                  <a:srgbClr val="002060"/>
                </a:solidFill>
                <a:latin typeface="Bahnschrift" panose="020B0502040204020203" pitchFamily="34" charset="0"/>
              </a:rPr>
              <a:t>measurements</a:t>
            </a:r>
            <a:endParaRPr lang="fr-FR" dirty="0">
              <a:solidFill>
                <a:srgbClr val="002060"/>
              </a:solidFill>
              <a:latin typeface="Bahnschrift" panose="020B0502040204020203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2060"/>
                </a:solidFill>
                <a:latin typeface="Bahnschrift" panose="020B0502040204020203" pitchFamily="34" charset="0"/>
              </a:rPr>
              <a:t>LEBIT (</a:t>
            </a:r>
            <a:r>
              <a:rPr lang="fr-FR" dirty="0" err="1">
                <a:solidFill>
                  <a:srgbClr val="002060"/>
                </a:solidFill>
                <a:latin typeface="Bahnschrift" panose="020B0502040204020203" pitchFamily="34" charset="0"/>
              </a:rPr>
              <a:t>Izzo</a:t>
            </a:r>
            <a:r>
              <a:rPr lang="fr-FR" dirty="0">
                <a:solidFill>
                  <a:srgbClr val="002060"/>
                </a:solidFill>
                <a:latin typeface="Bahnschrift" panose="020B0502040204020203" pitchFamily="34" charset="0"/>
              </a:rPr>
              <a:t> et al.)    </a:t>
            </a:r>
            <a:r>
              <a:rPr lang="fr-FR" dirty="0">
                <a:solidFill>
                  <a:srgbClr val="002060"/>
                </a:solidFill>
                <a:latin typeface="Bahnschrift" panose="020B0502040204020203" pitchFamily="34" charset="0"/>
                <a:sym typeface="Wingdings" panose="05000000000000000000" pitchFamily="2" charset="2"/>
              </a:rPr>
              <a:t> </a:t>
            </a:r>
            <a:r>
              <a:rPr lang="fr-FR" baseline="30000" dirty="0">
                <a:solidFill>
                  <a:srgbClr val="002060"/>
                </a:solidFill>
                <a:latin typeface="Bahnschrift" panose="020B0502040204020203" pitchFamily="34" charset="0"/>
              </a:rPr>
              <a:t>68,69</a:t>
            </a:r>
            <a:r>
              <a:rPr lang="fr-FR" dirty="0">
                <a:solidFill>
                  <a:srgbClr val="002060"/>
                </a:solidFill>
                <a:latin typeface="Bahnschrift" panose="020B0502040204020203" pitchFamily="34" charset="0"/>
              </a:rPr>
              <a:t>Co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2060"/>
                </a:solidFill>
                <a:latin typeface="Bahnschrift" panose="020B0502040204020203" pitchFamily="34" charset="0"/>
              </a:rPr>
              <a:t>JYFL (Canete et al.) </a:t>
            </a:r>
            <a:r>
              <a:rPr lang="fr-FR" dirty="0">
                <a:solidFill>
                  <a:srgbClr val="002060"/>
                </a:solidFill>
                <a:latin typeface="Bahnschrift" panose="020B0502040204020203" pitchFamily="34" charset="0"/>
                <a:sym typeface="Wingdings" panose="05000000000000000000" pitchFamily="2" charset="2"/>
              </a:rPr>
              <a:t> </a:t>
            </a:r>
            <a:r>
              <a:rPr lang="fr-FR" baseline="30000" dirty="0">
                <a:solidFill>
                  <a:srgbClr val="002060"/>
                </a:solidFill>
                <a:latin typeface="Bahnschrift" panose="020B0502040204020203" pitchFamily="34" charset="0"/>
              </a:rPr>
              <a:t>69,70</a:t>
            </a:r>
            <a:r>
              <a:rPr lang="fr-FR" dirty="0">
                <a:solidFill>
                  <a:srgbClr val="002060"/>
                </a:solidFill>
                <a:latin typeface="Bahnschrift" panose="020B0502040204020203" pitchFamily="34" charset="0"/>
              </a:rPr>
              <a:t>Co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>
                <a:solidFill>
                  <a:srgbClr val="002060"/>
                </a:solidFill>
                <a:latin typeface="Bahnschrift" panose="020B0502040204020203" pitchFamily="34" charset="0"/>
              </a:rPr>
              <a:t>Kink</a:t>
            </a:r>
            <a:r>
              <a:rPr lang="fr-FR" dirty="0">
                <a:solidFill>
                  <a:srgbClr val="002060"/>
                </a:solidFill>
                <a:latin typeface="Bahnschrift" panose="020B0502040204020203" pitchFamily="34" charset="0"/>
              </a:rPr>
              <a:t> at N=43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>
                <a:solidFill>
                  <a:srgbClr val="002060"/>
                </a:solidFill>
                <a:latin typeface="Bahnschrift" panose="020B0502040204020203" pitchFamily="34" charset="0"/>
              </a:rPr>
              <a:t>Isomer</a:t>
            </a:r>
            <a:r>
              <a:rPr lang="fr-FR" dirty="0">
                <a:solidFill>
                  <a:srgbClr val="002060"/>
                </a:solidFill>
                <a:latin typeface="Bahnschrift" panose="020B0502040204020203" pitchFamily="34" charset="0"/>
              </a:rPr>
              <a:t> in </a:t>
            </a:r>
            <a:r>
              <a:rPr lang="fr-FR" baseline="30000" dirty="0">
                <a:solidFill>
                  <a:srgbClr val="002060"/>
                </a:solidFill>
                <a:latin typeface="Bahnschrift" panose="020B0502040204020203" pitchFamily="34" charset="0"/>
              </a:rPr>
              <a:t>68</a:t>
            </a:r>
            <a:r>
              <a:rPr lang="fr-FR" dirty="0">
                <a:solidFill>
                  <a:srgbClr val="002060"/>
                </a:solidFill>
                <a:latin typeface="Bahnschrift" panose="020B0502040204020203" pitchFamily="34" charset="0"/>
              </a:rPr>
              <a:t>Co </a:t>
            </a:r>
            <a:r>
              <a:rPr lang="fr-FR" dirty="0" err="1">
                <a:solidFill>
                  <a:srgbClr val="002060"/>
                </a:solidFill>
                <a:latin typeface="Bahnschrift" panose="020B0502040204020203" pitchFamily="34" charset="0"/>
              </a:rPr>
              <a:t>measured</a:t>
            </a:r>
            <a:r>
              <a:rPr lang="fr-FR" dirty="0">
                <a:solidFill>
                  <a:srgbClr val="002060"/>
                </a:solidFill>
                <a:latin typeface="Bahnschrift" panose="020B0502040204020203" pitchFamily="34" charset="0"/>
              </a:rPr>
              <a:t> ?</a:t>
            </a:r>
          </a:p>
          <a:p>
            <a:endParaRPr lang="fr-FR" dirty="0">
              <a:solidFill>
                <a:srgbClr val="002060"/>
              </a:solidFill>
              <a:latin typeface="Bahnschrift" panose="020B0502040204020203" pitchFamily="34" charset="0"/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6E8E00F6-1810-40FA-96F0-1FA930DE03CC}"/>
              </a:ext>
            </a:extLst>
          </p:cNvPr>
          <p:cNvSpPr txBox="1"/>
          <p:nvPr/>
        </p:nvSpPr>
        <p:spPr>
          <a:xfrm>
            <a:off x="3127288" y="2525307"/>
            <a:ext cx="1933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2060"/>
                </a:solidFill>
                <a:latin typeface="Bahnschrift" panose="020B0502040204020203" pitchFamily="34" charset="0"/>
              </a:rPr>
              <a:t>N=40 REGION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id="{66842B66-B688-4351-BFEE-2D6FA2C70FB7}"/>
                  </a:ext>
                </a:extLst>
              </p:cNvPr>
              <p:cNvSpPr txBox="1"/>
              <p:nvPr/>
            </p:nvSpPr>
            <p:spPr>
              <a:xfrm>
                <a:off x="576352" y="710722"/>
                <a:ext cx="4064638" cy="2873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867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fr-FR" sz="1867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FR" sz="1867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fr-FR" sz="1867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fr-FR" sz="1867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fr-FR" sz="1867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fr-FR" sz="1867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fr-FR" sz="1867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fr-FR" sz="1867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𝑀𝑝</m:t>
                      </m:r>
                      <m:r>
                        <a:rPr lang="fr-FR" sz="1867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FR" sz="1867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fr-FR" sz="1867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fr-FR" sz="1867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𝑀𝑛</m:t>
                      </m:r>
                      <m:r>
                        <a:rPr lang="fr-FR" sz="1867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fr-FR" sz="1867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𝐵𝐸</m:t>
                      </m:r>
                      <m:r>
                        <a:rPr lang="fr-FR" sz="1867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FR" sz="1867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fr-FR" sz="1867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fr-FR" sz="1867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fr-FR" sz="1867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1867" dirty="0">
                  <a:solidFill>
                    <a:srgbClr val="002060"/>
                  </a:solidFill>
                  <a:latin typeface="Bahnschrift" panose="020B0502040204020203" pitchFamily="34" charset="0"/>
                </a:endParaRPr>
              </a:p>
            </p:txBody>
          </p:sp>
        </mc:Choice>
        <mc:Fallback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id="{66842B66-B688-4351-BFEE-2D6FA2C70F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352" y="710722"/>
                <a:ext cx="4064638" cy="287323"/>
              </a:xfrm>
              <a:prstGeom prst="rect">
                <a:avLst/>
              </a:prstGeom>
              <a:blipFill>
                <a:blip r:embed="rId6"/>
                <a:stretch>
                  <a:fillRect l="-901" r="-1652" b="-4042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8798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DB007C7E-AC1C-4F90-99CE-ACDE3B0FF4F1}"/>
              </a:ext>
            </a:extLst>
          </p:cNvPr>
          <p:cNvSpPr txBox="1"/>
          <p:nvPr/>
        </p:nvSpPr>
        <p:spPr>
          <a:xfrm>
            <a:off x="0" y="-23161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rgbClr val="002060"/>
                </a:solidFill>
                <a:latin typeface="Bahnschrift" panose="020B0502040204020203" pitchFamily="34" charset="0"/>
              </a:rPr>
              <a:t>STATE OF THE ART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8B6F18B8-BB8F-4075-BDF1-B582252714C4}"/>
              </a:ext>
            </a:extLst>
          </p:cNvPr>
          <p:cNvSpPr txBox="1"/>
          <p:nvPr/>
        </p:nvSpPr>
        <p:spPr>
          <a:xfrm>
            <a:off x="109171" y="262051"/>
            <a:ext cx="4149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err="1">
                <a:solidFill>
                  <a:srgbClr val="002060"/>
                </a:solidFill>
                <a:latin typeface="Bahnschrift" panose="020B0502040204020203" pitchFamily="34" charset="0"/>
              </a:rPr>
              <a:t>Odd</a:t>
            </a:r>
            <a:r>
              <a:rPr lang="fr-FR" sz="2000" dirty="0">
                <a:solidFill>
                  <a:srgbClr val="002060"/>
                </a:solidFill>
                <a:latin typeface="Bahnschrift" panose="020B0502040204020203" pitchFamily="34" charset="0"/>
              </a:rPr>
              <a:t> – </a:t>
            </a:r>
            <a:r>
              <a:rPr lang="fr-FR" sz="2000" dirty="0" err="1">
                <a:solidFill>
                  <a:srgbClr val="002060"/>
                </a:solidFill>
                <a:latin typeface="Bahnschrift" panose="020B0502040204020203" pitchFamily="34" charset="0"/>
              </a:rPr>
              <a:t>even</a:t>
            </a:r>
            <a:r>
              <a:rPr lang="fr-FR" sz="2000" dirty="0">
                <a:solidFill>
                  <a:srgbClr val="002060"/>
                </a:solidFill>
                <a:latin typeface="Bahnschrift" panose="020B0502040204020203" pitchFamily="34" charset="0"/>
              </a:rPr>
              <a:t> Co: </a:t>
            </a:r>
            <a:r>
              <a:rPr lang="fr-FR" sz="2000" b="1" dirty="0">
                <a:solidFill>
                  <a:srgbClr val="002060"/>
                </a:solidFill>
                <a:latin typeface="Bahnschrift" panose="020B0502040204020203" pitchFamily="34" charset="0"/>
              </a:rPr>
              <a:t>position of the ½- ?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1688E7CE-074E-4122-B170-8CC52526A351}"/>
              </a:ext>
            </a:extLst>
          </p:cNvPr>
          <p:cNvCxnSpPr>
            <a:cxnSpLocks/>
          </p:cNvCxnSpPr>
          <p:nvPr/>
        </p:nvCxnSpPr>
        <p:spPr>
          <a:xfrm>
            <a:off x="320912" y="2625414"/>
            <a:ext cx="1211002" cy="0"/>
          </a:xfrm>
          <a:prstGeom prst="line">
            <a:avLst/>
          </a:prstGeom>
          <a:ln w="222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C8BF03A8-EA19-450D-9E8C-BE4BFDEF630E}"/>
              </a:ext>
            </a:extLst>
          </p:cNvPr>
          <p:cNvCxnSpPr>
            <a:cxnSpLocks/>
          </p:cNvCxnSpPr>
          <p:nvPr/>
        </p:nvCxnSpPr>
        <p:spPr>
          <a:xfrm>
            <a:off x="2122728" y="2625413"/>
            <a:ext cx="1211002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6AEDC5B5-EAE1-45C5-87FF-6B80AA055E3B}"/>
              </a:ext>
            </a:extLst>
          </p:cNvPr>
          <p:cNvCxnSpPr>
            <a:cxnSpLocks/>
          </p:cNvCxnSpPr>
          <p:nvPr/>
        </p:nvCxnSpPr>
        <p:spPr>
          <a:xfrm>
            <a:off x="3994788" y="2622438"/>
            <a:ext cx="1211002" cy="0"/>
          </a:xfrm>
          <a:prstGeom prst="line">
            <a:avLst/>
          </a:prstGeom>
          <a:ln w="222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DDB84230-CF66-47EE-B877-21EC03D7D4DD}"/>
              </a:ext>
            </a:extLst>
          </p:cNvPr>
          <p:cNvCxnSpPr>
            <a:cxnSpLocks/>
          </p:cNvCxnSpPr>
          <p:nvPr/>
        </p:nvCxnSpPr>
        <p:spPr>
          <a:xfrm>
            <a:off x="6053893" y="2627890"/>
            <a:ext cx="1211002" cy="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9CB38DB8-2D58-4E55-B9A2-B47E8E8ADB59}"/>
              </a:ext>
            </a:extLst>
          </p:cNvPr>
          <p:cNvCxnSpPr>
            <a:cxnSpLocks/>
          </p:cNvCxnSpPr>
          <p:nvPr/>
        </p:nvCxnSpPr>
        <p:spPr>
          <a:xfrm>
            <a:off x="320912" y="1212727"/>
            <a:ext cx="1211002" cy="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F1F419EB-1CDE-4169-8D21-19A22ADB5206}"/>
              </a:ext>
            </a:extLst>
          </p:cNvPr>
          <p:cNvCxnSpPr>
            <a:cxnSpLocks/>
          </p:cNvCxnSpPr>
          <p:nvPr/>
        </p:nvCxnSpPr>
        <p:spPr>
          <a:xfrm>
            <a:off x="2122728" y="1626521"/>
            <a:ext cx="1211002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1C215848-18EF-4E37-B876-81349A9AFBE3}"/>
              </a:ext>
            </a:extLst>
          </p:cNvPr>
          <p:cNvCxnSpPr>
            <a:cxnSpLocks/>
          </p:cNvCxnSpPr>
          <p:nvPr/>
        </p:nvCxnSpPr>
        <p:spPr>
          <a:xfrm>
            <a:off x="3994787" y="1945464"/>
            <a:ext cx="1211002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ZoneTexte 12">
            <a:extLst>
              <a:ext uri="{FF2B5EF4-FFF2-40B4-BE49-F238E27FC236}">
                <a16:creationId xmlns:a16="http://schemas.microsoft.com/office/drawing/2014/main" id="{E6D9F6C5-3271-496E-AB3A-B198D3BE77ED}"/>
              </a:ext>
            </a:extLst>
          </p:cNvPr>
          <p:cNvSpPr txBox="1"/>
          <p:nvPr/>
        </p:nvSpPr>
        <p:spPr>
          <a:xfrm>
            <a:off x="490757" y="2585301"/>
            <a:ext cx="8712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aseline="30000" dirty="0">
                <a:solidFill>
                  <a:srgbClr val="002060"/>
                </a:solidFill>
                <a:latin typeface="Bahnschrift" panose="020B0502040204020203" pitchFamily="34" charset="0"/>
              </a:rPr>
              <a:t>65</a:t>
            </a:r>
            <a:r>
              <a:rPr lang="fr-FR" sz="2800" dirty="0">
                <a:solidFill>
                  <a:srgbClr val="002060"/>
                </a:solidFill>
                <a:latin typeface="Bahnschrift" panose="020B0502040204020203" pitchFamily="34" charset="0"/>
              </a:rPr>
              <a:t>Co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67C1F624-F1FE-432A-8445-A268007C9F02}"/>
              </a:ext>
            </a:extLst>
          </p:cNvPr>
          <p:cNvSpPr txBox="1"/>
          <p:nvPr/>
        </p:nvSpPr>
        <p:spPr>
          <a:xfrm>
            <a:off x="2271301" y="2619076"/>
            <a:ext cx="9193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aseline="30000" dirty="0">
                <a:solidFill>
                  <a:srgbClr val="002060"/>
                </a:solidFill>
                <a:latin typeface="Bahnschrift" panose="020B0502040204020203" pitchFamily="34" charset="0"/>
              </a:rPr>
              <a:t>67</a:t>
            </a:r>
            <a:r>
              <a:rPr lang="fr-FR" sz="2800" dirty="0">
                <a:solidFill>
                  <a:srgbClr val="002060"/>
                </a:solidFill>
                <a:latin typeface="Bahnschrift" panose="020B0502040204020203" pitchFamily="34" charset="0"/>
              </a:rPr>
              <a:t>Co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6C665C2A-1090-4064-88C3-6EE07FB9CFCD}"/>
              </a:ext>
            </a:extLst>
          </p:cNvPr>
          <p:cNvSpPr txBox="1"/>
          <p:nvPr/>
        </p:nvSpPr>
        <p:spPr>
          <a:xfrm>
            <a:off x="4177301" y="2618224"/>
            <a:ext cx="9193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aseline="30000" dirty="0">
                <a:solidFill>
                  <a:srgbClr val="002060"/>
                </a:solidFill>
                <a:latin typeface="Bahnschrift" panose="020B0502040204020203" pitchFamily="34" charset="0"/>
              </a:rPr>
              <a:t>69</a:t>
            </a:r>
            <a:r>
              <a:rPr lang="fr-FR" sz="2800" dirty="0">
                <a:solidFill>
                  <a:srgbClr val="002060"/>
                </a:solidFill>
                <a:latin typeface="Bahnschrift" panose="020B0502040204020203" pitchFamily="34" charset="0"/>
              </a:rPr>
              <a:t>Co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259B5FB9-44C0-40D6-846F-D609016B2434}"/>
              </a:ext>
            </a:extLst>
          </p:cNvPr>
          <p:cNvSpPr txBox="1"/>
          <p:nvPr/>
        </p:nvSpPr>
        <p:spPr>
          <a:xfrm>
            <a:off x="6204061" y="2572798"/>
            <a:ext cx="8553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aseline="30000" dirty="0">
                <a:solidFill>
                  <a:srgbClr val="002060"/>
                </a:solidFill>
                <a:latin typeface="Bahnschrift" panose="020B0502040204020203" pitchFamily="34" charset="0"/>
              </a:rPr>
              <a:t>71</a:t>
            </a:r>
            <a:r>
              <a:rPr lang="fr-FR" sz="2800" dirty="0">
                <a:solidFill>
                  <a:srgbClr val="002060"/>
                </a:solidFill>
                <a:latin typeface="Bahnschrift" panose="020B0502040204020203" pitchFamily="34" charset="0"/>
              </a:rPr>
              <a:t>Co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31B4EC8D-2BAB-4B23-BF3F-F26C09347BC8}"/>
              </a:ext>
            </a:extLst>
          </p:cNvPr>
          <p:cNvSpPr txBox="1"/>
          <p:nvPr/>
        </p:nvSpPr>
        <p:spPr>
          <a:xfrm>
            <a:off x="208569" y="2289668"/>
            <a:ext cx="919315" cy="374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2060"/>
                </a:solidFill>
                <a:latin typeface="Bahnschrift" panose="020B0502040204020203" pitchFamily="34" charset="0"/>
              </a:rPr>
              <a:t>(7/2)-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41F8F0FD-1BAD-4BE7-A24B-1BFF810C91A2}"/>
              </a:ext>
            </a:extLst>
          </p:cNvPr>
          <p:cNvSpPr txBox="1"/>
          <p:nvPr/>
        </p:nvSpPr>
        <p:spPr>
          <a:xfrm>
            <a:off x="3915180" y="2303910"/>
            <a:ext cx="919315" cy="374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2060"/>
                </a:solidFill>
                <a:latin typeface="Bahnschrift" panose="020B0502040204020203" pitchFamily="34" charset="0"/>
              </a:rPr>
              <a:t>(7/2-)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D3C468A3-2DBB-4BB9-8E97-2AC1125DD91F}"/>
              </a:ext>
            </a:extLst>
          </p:cNvPr>
          <p:cNvSpPr txBox="1"/>
          <p:nvPr/>
        </p:nvSpPr>
        <p:spPr>
          <a:xfrm>
            <a:off x="2005906" y="2290657"/>
            <a:ext cx="919315" cy="374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2060"/>
                </a:solidFill>
                <a:latin typeface="Bahnschrift" panose="020B0502040204020203" pitchFamily="34" charset="0"/>
              </a:rPr>
              <a:t>(7/2-)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A149FA5B-48BC-4C25-98C3-6AD42EA2A6A1}"/>
              </a:ext>
            </a:extLst>
          </p:cNvPr>
          <p:cNvSpPr txBox="1"/>
          <p:nvPr/>
        </p:nvSpPr>
        <p:spPr>
          <a:xfrm>
            <a:off x="6035822" y="2324444"/>
            <a:ext cx="919315" cy="374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2060"/>
                </a:solidFill>
                <a:latin typeface="Bahnschrift" panose="020B0502040204020203" pitchFamily="34" charset="0"/>
              </a:rPr>
              <a:t>(7/2-)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801BB119-61F2-46C5-BF19-39F03B49CFD8}"/>
              </a:ext>
            </a:extLst>
          </p:cNvPr>
          <p:cNvSpPr txBox="1"/>
          <p:nvPr/>
        </p:nvSpPr>
        <p:spPr>
          <a:xfrm>
            <a:off x="208569" y="864142"/>
            <a:ext cx="919315" cy="374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2060"/>
                </a:solidFill>
                <a:latin typeface="Bahnschrift" panose="020B0502040204020203" pitchFamily="34" charset="0"/>
              </a:rPr>
              <a:t>(1/2-)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8FAC8780-7522-47ED-A75A-BB7A6F07B4F2}"/>
              </a:ext>
            </a:extLst>
          </p:cNvPr>
          <p:cNvSpPr txBox="1"/>
          <p:nvPr/>
        </p:nvSpPr>
        <p:spPr>
          <a:xfrm>
            <a:off x="3915180" y="1638141"/>
            <a:ext cx="919315" cy="374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2060"/>
                </a:solidFill>
                <a:latin typeface="Bahnschrift" panose="020B0502040204020203" pitchFamily="34" charset="0"/>
              </a:rPr>
              <a:t>1/2-#</a:t>
            </a:r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108EC18F-3963-4F0C-A508-9F3072578DBD}"/>
              </a:ext>
            </a:extLst>
          </p:cNvPr>
          <p:cNvSpPr/>
          <p:nvPr/>
        </p:nvSpPr>
        <p:spPr>
          <a:xfrm>
            <a:off x="2015364" y="2189625"/>
            <a:ext cx="706967" cy="52198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2060"/>
              </a:solidFill>
              <a:latin typeface="Bahnschrift" panose="020B0502040204020203" pitchFamily="34" charset="0"/>
            </a:endParaRPr>
          </a:p>
        </p:txBody>
      </p: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76BFC4F8-5567-49C9-B946-54A01683B1D8}"/>
              </a:ext>
            </a:extLst>
          </p:cNvPr>
          <p:cNvCxnSpPr>
            <a:cxnSpLocks/>
            <a:stCxn id="24" idx="3"/>
          </p:cNvCxnSpPr>
          <p:nvPr/>
        </p:nvCxnSpPr>
        <p:spPr>
          <a:xfrm>
            <a:off x="2118897" y="2635169"/>
            <a:ext cx="151185" cy="3984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>
            <a:extLst>
              <a:ext uri="{FF2B5EF4-FFF2-40B4-BE49-F238E27FC236}">
                <a16:creationId xmlns:a16="http://schemas.microsoft.com/office/drawing/2014/main" id="{66539889-8E88-44C5-A603-BCAA932BDDE1}"/>
              </a:ext>
            </a:extLst>
          </p:cNvPr>
          <p:cNvSpPr txBox="1"/>
          <p:nvPr/>
        </p:nvSpPr>
        <p:spPr>
          <a:xfrm>
            <a:off x="1978744" y="3082192"/>
            <a:ext cx="2199717" cy="374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2060"/>
                </a:solidFill>
                <a:latin typeface="Bahnschrift" panose="020B0502040204020203" pitchFamily="34" charset="0"/>
              </a:rPr>
              <a:t>1 proton </a:t>
            </a:r>
            <a:r>
              <a:rPr lang="fr-FR" dirty="0" err="1">
                <a:solidFill>
                  <a:srgbClr val="002060"/>
                </a:solidFill>
                <a:latin typeface="Bahnschrift" panose="020B0502040204020203" pitchFamily="34" charset="0"/>
              </a:rPr>
              <a:t>hole</a:t>
            </a:r>
            <a:r>
              <a:rPr lang="fr-FR" dirty="0">
                <a:solidFill>
                  <a:srgbClr val="002060"/>
                </a:solidFill>
                <a:latin typeface="Bahnschrift" panose="020B0502040204020203" pitchFamily="34" charset="0"/>
              </a:rPr>
              <a:t> in f7/2</a:t>
            </a:r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513A58D1-76A9-4319-9698-7FC9A9F5FEC4}"/>
              </a:ext>
            </a:extLst>
          </p:cNvPr>
          <p:cNvSpPr/>
          <p:nvPr/>
        </p:nvSpPr>
        <p:spPr>
          <a:xfrm>
            <a:off x="2070025" y="1206704"/>
            <a:ext cx="706967" cy="52198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2060"/>
              </a:solidFill>
              <a:latin typeface="Bahnschrift" panose="020B0502040204020203" pitchFamily="34" charset="0"/>
            </a:endParaRPr>
          </a:p>
        </p:txBody>
      </p: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560F2B7D-C9FA-4D9F-BE68-51618CB0D2A5}"/>
              </a:ext>
            </a:extLst>
          </p:cNvPr>
          <p:cNvCxnSpPr>
            <a:cxnSpLocks/>
            <a:endCxn id="29" idx="1"/>
          </p:cNvCxnSpPr>
          <p:nvPr/>
        </p:nvCxnSpPr>
        <p:spPr>
          <a:xfrm flipV="1">
            <a:off x="2720890" y="1040692"/>
            <a:ext cx="437649" cy="2558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ZoneTexte 28">
            <a:extLst>
              <a:ext uri="{FF2B5EF4-FFF2-40B4-BE49-F238E27FC236}">
                <a16:creationId xmlns:a16="http://schemas.microsoft.com/office/drawing/2014/main" id="{E70242FA-7259-4E82-95FB-369F5E9BEB40}"/>
              </a:ext>
            </a:extLst>
          </p:cNvPr>
          <p:cNvSpPr txBox="1"/>
          <p:nvPr/>
        </p:nvSpPr>
        <p:spPr>
          <a:xfrm>
            <a:off x="3158539" y="853301"/>
            <a:ext cx="5311446" cy="374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2060"/>
                </a:solidFill>
                <a:latin typeface="Bahnschrift" panose="020B0502040204020203" pitchFamily="34" charset="0"/>
              </a:rPr>
              <a:t>1p2h proton excitation </a:t>
            </a:r>
            <a:r>
              <a:rPr lang="fr-FR" dirty="0" err="1">
                <a:solidFill>
                  <a:srgbClr val="002060"/>
                </a:solidFill>
                <a:latin typeface="Bahnschrift" panose="020B0502040204020203" pitchFamily="34" charset="0"/>
              </a:rPr>
              <a:t>from</a:t>
            </a:r>
            <a:r>
              <a:rPr lang="fr-FR" dirty="0">
                <a:solidFill>
                  <a:srgbClr val="002060"/>
                </a:solidFill>
                <a:latin typeface="Bahnschrift" panose="020B0502040204020203" pitchFamily="34" charset="0"/>
              </a:rPr>
              <a:t> f</a:t>
            </a:r>
            <a:r>
              <a:rPr lang="fr-FR" baseline="-25000" dirty="0">
                <a:solidFill>
                  <a:srgbClr val="002060"/>
                </a:solidFill>
                <a:latin typeface="Bahnschrift" panose="020B0502040204020203" pitchFamily="34" charset="0"/>
              </a:rPr>
              <a:t>7/2</a:t>
            </a:r>
            <a:r>
              <a:rPr lang="fr-FR" dirty="0">
                <a:solidFill>
                  <a:srgbClr val="002060"/>
                </a:solidFill>
                <a:latin typeface="Bahnschrift" panose="020B0502040204020203" pitchFamily="34" charset="0"/>
              </a:rPr>
              <a:t> </a:t>
            </a:r>
            <a:r>
              <a:rPr lang="fr-FR" dirty="0" err="1">
                <a:solidFill>
                  <a:srgbClr val="002060"/>
                </a:solidFill>
                <a:latin typeface="Bahnschrift" panose="020B0502040204020203" pitchFamily="34" charset="0"/>
              </a:rPr>
              <a:t>across</a:t>
            </a:r>
            <a:r>
              <a:rPr lang="fr-FR" dirty="0">
                <a:solidFill>
                  <a:srgbClr val="002060"/>
                </a:solidFill>
                <a:latin typeface="Bahnschrift" panose="020B0502040204020203" pitchFamily="34" charset="0"/>
              </a:rPr>
              <a:t> Z=28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92C1CBA2-3A83-4379-A360-8E4E57DE1913}"/>
              </a:ext>
            </a:extLst>
          </p:cNvPr>
          <p:cNvSpPr txBox="1"/>
          <p:nvPr/>
        </p:nvSpPr>
        <p:spPr>
          <a:xfrm>
            <a:off x="4150150" y="1992175"/>
            <a:ext cx="1499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  <a:latin typeface="Bahnschrift" panose="020B0502040204020203" pitchFamily="34" charset="0"/>
              </a:rPr>
              <a:t>170(90) keV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D41A599F-207C-4C2B-9A35-568A233B7711}"/>
              </a:ext>
            </a:extLst>
          </p:cNvPr>
          <p:cNvSpPr txBox="1"/>
          <p:nvPr/>
        </p:nvSpPr>
        <p:spPr>
          <a:xfrm>
            <a:off x="2039923" y="1614825"/>
            <a:ext cx="1376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2060"/>
                </a:solidFill>
                <a:latin typeface="Bahnschrift" panose="020B0502040204020203" pitchFamily="34" charset="0"/>
              </a:rPr>
              <a:t>491.5(1) keV</a:t>
            </a:r>
          </a:p>
        </p:txBody>
      </p:sp>
      <p:pic>
        <p:nvPicPr>
          <p:cNvPr id="145" name="Image 144">
            <a:extLst>
              <a:ext uri="{FF2B5EF4-FFF2-40B4-BE49-F238E27FC236}">
                <a16:creationId xmlns:a16="http://schemas.microsoft.com/office/drawing/2014/main" id="{A7BF22BA-97FC-446A-9F42-40E80FB1ED9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783"/>
          <a:stretch/>
        </p:blipFill>
        <p:spPr>
          <a:xfrm>
            <a:off x="144479" y="3495264"/>
            <a:ext cx="4690016" cy="3068149"/>
          </a:xfrm>
          <a:prstGeom prst="rect">
            <a:avLst/>
          </a:prstGeom>
        </p:spPr>
      </p:pic>
      <p:sp>
        <p:nvSpPr>
          <p:cNvPr id="146" name="ZoneTexte 145">
            <a:extLst>
              <a:ext uri="{FF2B5EF4-FFF2-40B4-BE49-F238E27FC236}">
                <a16:creationId xmlns:a16="http://schemas.microsoft.com/office/drawing/2014/main" id="{63A41E45-6421-4286-A89B-732813453E13}"/>
              </a:ext>
            </a:extLst>
          </p:cNvPr>
          <p:cNvSpPr txBox="1"/>
          <p:nvPr/>
        </p:nvSpPr>
        <p:spPr>
          <a:xfrm>
            <a:off x="6494436" y="1910296"/>
            <a:ext cx="11144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  <a:latin typeface="Bahnschrift" panose="020B0502040204020203" pitchFamily="34" charset="0"/>
              </a:rPr>
              <a:t>?</a:t>
            </a:r>
          </a:p>
        </p:txBody>
      </p:sp>
      <p:sp>
        <p:nvSpPr>
          <p:cNvPr id="155" name="ZoneTexte 154">
            <a:extLst>
              <a:ext uri="{FF2B5EF4-FFF2-40B4-BE49-F238E27FC236}">
                <a16:creationId xmlns:a16="http://schemas.microsoft.com/office/drawing/2014/main" id="{36085346-CF07-4905-A665-169068AAF2BF}"/>
              </a:ext>
            </a:extLst>
          </p:cNvPr>
          <p:cNvSpPr txBox="1"/>
          <p:nvPr/>
        </p:nvSpPr>
        <p:spPr>
          <a:xfrm>
            <a:off x="-1" y="6544261"/>
            <a:ext cx="1219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002060"/>
                </a:solidFill>
                <a:latin typeface="Bahnschrift" panose="020B0502040204020203" pitchFamily="34" charset="0"/>
              </a:rPr>
              <a:t>Pauline Ascher – ISOL-France Meeting  – 27-29 May 2024</a:t>
            </a:r>
          </a:p>
        </p:txBody>
      </p:sp>
      <p:sp>
        <p:nvSpPr>
          <p:cNvPr id="159" name="ZoneTexte 158">
            <a:extLst>
              <a:ext uri="{FF2B5EF4-FFF2-40B4-BE49-F238E27FC236}">
                <a16:creationId xmlns:a16="http://schemas.microsoft.com/office/drawing/2014/main" id="{14C5D3C8-12D1-4555-83DA-4B4936009662}"/>
              </a:ext>
            </a:extLst>
          </p:cNvPr>
          <p:cNvSpPr txBox="1"/>
          <p:nvPr/>
        </p:nvSpPr>
        <p:spPr>
          <a:xfrm>
            <a:off x="282617" y="1180941"/>
            <a:ext cx="157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2060"/>
                </a:solidFill>
                <a:latin typeface="Bahnschrift" panose="020B0502040204020203" pitchFamily="34" charset="0"/>
              </a:rPr>
              <a:t>1095.0(2) keV</a:t>
            </a:r>
          </a:p>
        </p:txBody>
      </p:sp>
      <p:sp>
        <p:nvSpPr>
          <p:cNvPr id="160" name="ZoneTexte 159">
            <a:extLst>
              <a:ext uri="{FF2B5EF4-FFF2-40B4-BE49-F238E27FC236}">
                <a16:creationId xmlns:a16="http://schemas.microsoft.com/office/drawing/2014/main" id="{C2995F22-C6B2-4B17-B5F5-69F68CCE20C8}"/>
              </a:ext>
            </a:extLst>
          </p:cNvPr>
          <p:cNvSpPr txBox="1"/>
          <p:nvPr/>
        </p:nvSpPr>
        <p:spPr>
          <a:xfrm>
            <a:off x="5732259" y="3468367"/>
            <a:ext cx="6257230" cy="2308324"/>
          </a:xfrm>
          <a:prstGeom prst="rect">
            <a:avLst/>
          </a:prstGeom>
          <a:noFill/>
          <a:ln w="254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2060"/>
                </a:solidFill>
                <a:latin typeface="Bahnschrift" panose="020B0502040204020203" pitchFamily="34" charset="0"/>
              </a:rPr>
              <a:t>Excitation </a:t>
            </a:r>
            <a:r>
              <a:rPr lang="fr-FR" dirty="0" err="1">
                <a:solidFill>
                  <a:srgbClr val="002060"/>
                </a:solidFill>
                <a:latin typeface="Bahnschrift" panose="020B0502040204020203" pitchFamily="34" charset="0"/>
              </a:rPr>
              <a:t>energy</a:t>
            </a:r>
            <a:r>
              <a:rPr lang="fr-FR" dirty="0">
                <a:solidFill>
                  <a:srgbClr val="002060"/>
                </a:solidFill>
                <a:latin typeface="Bahnschrift" panose="020B0502040204020203" pitchFamily="34" charset="0"/>
              </a:rPr>
              <a:t> in </a:t>
            </a:r>
            <a:r>
              <a:rPr lang="fr-FR" baseline="30000" dirty="0">
                <a:solidFill>
                  <a:srgbClr val="002060"/>
                </a:solidFill>
                <a:latin typeface="Bahnschrift" panose="020B0502040204020203" pitchFamily="34" charset="0"/>
              </a:rPr>
              <a:t>69</a:t>
            </a:r>
            <a:r>
              <a:rPr lang="fr-FR" dirty="0">
                <a:solidFill>
                  <a:srgbClr val="002060"/>
                </a:solidFill>
                <a:latin typeface="Bahnschrift" panose="020B0502040204020203" pitchFamily="34" charset="0"/>
              </a:rPr>
              <a:t>Co not </a:t>
            </a:r>
            <a:r>
              <a:rPr lang="fr-FR" dirty="0" err="1">
                <a:solidFill>
                  <a:srgbClr val="002060"/>
                </a:solidFill>
                <a:latin typeface="Bahnschrift" panose="020B0502040204020203" pitchFamily="34" charset="0"/>
              </a:rPr>
              <a:t>precise</a:t>
            </a:r>
            <a:r>
              <a:rPr lang="fr-FR" dirty="0">
                <a:solidFill>
                  <a:srgbClr val="002060"/>
                </a:solidFill>
                <a:latin typeface="Bahnschrift" panose="020B0502040204020203" pitchFamily="34" charset="0"/>
              </a:rPr>
              <a:t>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 err="1">
                <a:solidFill>
                  <a:srgbClr val="002060"/>
                </a:solidFill>
                <a:latin typeface="Bahnschrift" panose="020B0502040204020203" pitchFamily="34" charset="0"/>
              </a:rPr>
              <a:t>Intruder</a:t>
            </a:r>
            <a:r>
              <a:rPr lang="fr-FR" dirty="0">
                <a:solidFill>
                  <a:srgbClr val="002060"/>
                </a:solidFill>
                <a:latin typeface="Bahnschrift" panose="020B0502040204020203" pitchFamily="34" charset="0"/>
              </a:rPr>
              <a:t> state in </a:t>
            </a:r>
            <a:r>
              <a:rPr lang="fr-FR" baseline="30000" dirty="0">
                <a:solidFill>
                  <a:srgbClr val="002060"/>
                </a:solidFill>
                <a:latin typeface="Bahnschrift" panose="020B0502040204020203" pitchFamily="34" charset="0"/>
              </a:rPr>
              <a:t>71</a:t>
            </a:r>
            <a:r>
              <a:rPr lang="fr-FR" dirty="0">
                <a:solidFill>
                  <a:srgbClr val="002060"/>
                </a:solidFill>
                <a:latin typeface="Bahnschrift" panose="020B0502040204020203" pitchFamily="34" charset="0"/>
              </a:rPr>
              <a:t>Co ? and mass </a:t>
            </a:r>
            <a:r>
              <a:rPr lang="fr-FR" dirty="0" err="1">
                <a:solidFill>
                  <a:srgbClr val="002060"/>
                </a:solidFill>
                <a:latin typeface="Bahnschrift" panose="020B0502040204020203" pitchFamily="34" charset="0"/>
              </a:rPr>
              <a:t>precision</a:t>
            </a:r>
            <a:r>
              <a:rPr lang="fr-FR" dirty="0">
                <a:solidFill>
                  <a:srgbClr val="002060"/>
                </a:solidFill>
                <a:latin typeface="Bahnschrift" panose="020B0502040204020203" pitchFamily="34" charset="0"/>
              </a:rPr>
              <a:t> 500 keV</a:t>
            </a:r>
          </a:p>
          <a:p>
            <a:endParaRPr lang="fr-FR" dirty="0">
              <a:solidFill>
                <a:srgbClr val="002060"/>
              </a:solidFill>
              <a:latin typeface="Bahnschrift" panose="020B0502040204020203" pitchFamily="34" charset="0"/>
            </a:endParaRPr>
          </a:p>
          <a:p>
            <a:endParaRPr lang="fr-FR" dirty="0">
              <a:solidFill>
                <a:srgbClr val="002060"/>
              </a:solidFill>
              <a:latin typeface="Bahnschrift" panose="020B0502040204020203" pitchFamily="34" charset="0"/>
            </a:endParaRPr>
          </a:p>
          <a:p>
            <a:endParaRPr lang="fr-FR" dirty="0">
              <a:solidFill>
                <a:srgbClr val="002060"/>
              </a:solidFill>
              <a:latin typeface="Bahnschrift" panose="020B0502040204020203" pitchFamily="34" charset="0"/>
            </a:endParaRPr>
          </a:p>
          <a:p>
            <a:endParaRPr lang="fr-FR" dirty="0">
              <a:solidFill>
                <a:srgbClr val="002060"/>
              </a:solidFill>
              <a:latin typeface="Bahnschrift" panose="020B0502040204020203" pitchFamily="34" charset="0"/>
            </a:endParaRPr>
          </a:p>
          <a:p>
            <a:endParaRPr lang="fr-FR" dirty="0">
              <a:solidFill>
                <a:srgbClr val="002060"/>
              </a:solidFill>
              <a:latin typeface="Bahnschrift" panose="020B0502040204020203" pitchFamily="34" charset="0"/>
            </a:endParaRPr>
          </a:p>
        </p:txBody>
      </p:sp>
      <p:sp>
        <p:nvSpPr>
          <p:cNvPr id="161" name="ZoneTexte 160">
            <a:extLst>
              <a:ext uri="{FF2B5EF4-FFF2-40B4-BE49-F238E27FC236}">
                <a16:creationId xmlns:a16="http://schemas.microsoft.com/office/drawing/2014/main" id="{F156B0D8-0391-464A-A772-DBFDD6E43EE7}"/>
              </a:ext>
            </a:extLst>
          </p:cNvPr>
          <p:cNvSpPr txBox="1"/>
          <p:nvPr/>
        </p:nvSpPr>
        <p:spPr>
          <a:xfrm>
            <a:off x="2046678" y="1271210"/>
            <a:ext cx="919315" cy="374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2060"/>
                </a:solidFill>
                <a:latin typeface="Bahnschrift" panose="020B0502040204020203" pitchFamily="34" charset="0"/>
              </a:rPr>
              <a:t>(1/2-)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B95D53F-D9D1-4440-9863-3CC95E2981AE}"/>
              </a:ext>
            </a:extLst>
          </p:cNvPr>
          <p:cNvSpPr/>
          <p:nvPr/>
        </p:nvSpPr>
        <p:spPr>
          <a:xfrm>
            <a:off x="144479" y="6457449"/>
            <a:ext cx="30877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i="1" dirty="0">
                <a:solidFill>
                  <a:srgbClr val="002060"/>
                </a:solidFill>
                <a:latin typeface="Bahnschrift" panose="020B0502040204020203" pitchFamily="34" charset="0"/>
              </a:rPr>
              <a:t>L. Canete et al, </a:t>
            </a:r>
            <a:r>
              <a:rPr lang="en-US" sz="1200" i="1" dirty="0">
                <a:solidFill>
                  <a:srgbClr val="002060"/>
                </a:solidFill>
                <a:latin typeface="Bahnschrift" panose="020B0502040204020203" pitchFamily="34" charset="0"/>
              </a:rPr>
              <a:t>PRC 101, 041304(R) (2020)</a:t>
            </a:r>
            <a:endParaRPr lang="fr-FR" sz="1200" i="1" dirty="0">
              <a:solidFill>
                <a:srgbClr val="002060"/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1997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DB007C7E-AC1C-4F90-99CE-ACDE3B0FF4F1}"/>
              </a:ext>
            </a:extLst>
          </p:cNvPr>
          <p:cNvSpPr txBox="1"/>
          <p:nvPr/>
        </p:nvSpPr>
        <p:spPr>
          <a:xfrm>
            <a:off x="0" y="-23161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rgbClr val="002060"/>
                </a:solidFill>
                <a:latin typeface="Bahnschrift" panose="020B0502040204020203" pitchFamily="34" charset="0"/>
              </a:rPr>
              <a:t>STATE OF THE ART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8BB90078-734F-4862-BBC5-FA3827BFE075}"/>
              </a:ext>
            </a:extLst>
          </p:cNvPr>
          <p:cNvSpPr txBox="1"/>
          <p:nvPr/>
        </p:nvSpPr>
        <p:spPr>
          <a:xfrm>
            <a:off x="5719738" y="3456756"/>
            <a:ext cx="6257230" cy="2113527"/>
          </a:xfrm>
          <a:prstGeom prst="rect">
            <a:avLst/>
          </a:prstGeom>
          <a:noFill/>
          <a:ln w="254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2060"/>
                </a:solidFill>
                <a:latin typeface="Bahnschrift" panose="020B0502040204020203" pitchFamily="34" charset="0"/>
              </a:rPr>
              <a:t>Excitation </a:t>
            </a:r>
            <a:r>
              <a:rPr lang="fr-FR" dirty="0" err="1">
                <a:solidFill>
                  <a:srgbClr val="002060"/>
                </a:solidFill>
                <a:latin typeface="Bahnschrift" panose="020B0502040204020203" pitchFamily="34" charset="0"/>
              </a:rPr>
              <a:t>energy</a:t>
            </a:r>
            <a:r>
              <a:rPr lang="fr-FR" dirty="0">
                <a:solidFill>
                  <a:srgbClr val="002060"/>
                </a:solidFill>
                <a:latin typeface="Bahnschrift" panose="020B0502040204020203" pitchFamily="34" charset="0"/>
              </a:rPr>
              <a:t> in </a:t>
            </a:r>
            <a:r>
              <a:rPr lang="fr-FR" baseline="30000" dirty="0">
                <a:solidFill>
                  <a:srgbClr val="002060"/>
                </a:solidFill>
                <a:latin typeface="Bahnschrift" panose="020B0502040204020203" pitchFamily="34" charset="0"/>
              </a:rPr>
              <a:t>69</a:t>
            </a:r>
            <a:r>
              <a:rPr lang="fr-FR" dirty="0">
                <a:solidFill>
                  <a:srgbClr val="002060"/>
                </a:solidFill>
                <a:latin typeface="Bahnschrift" panose="020B0502040204020203" pitchFamily="34" charset="0"/>
              </a:rPr>
              <a:t>Co not </a:t>
            </a:r>
            <a:r>
              <a:rPr lang="fr-FR" dirty="0" err="1">
                <a:solidFill>
                  <a:srgbClr val="002060"/>
                </a:solidFill>
                <a:latin typeface="Bahnschrift" panose="020B0502040204020203" pitchFamily="34" charset="0"/>
              </a:rPr>
              <a:t>precise</a:t>
            </a:r>
            <a:r>
              <a:rPr lang="fr-FR" dirty="0">
                <a:solidFill>
                  <a:srgbClr val="002060"/>
                </a:solidFill>
                <a:latin typeface="Bahnschrift" panose="020B0502040204020203" pitchFamily="34" charset="0"/>
              </a:rPr>
              <a:t>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 err="1">
                <a:solidFill>
                  <a:srgbClr val="002060"/>
                </a:solidFill>
                <a:latin typeface="Bahnschrift" panose="020B0502040204020203" pitchFamily="34" charset="0"/>
              </a:rPr>
              <a:t>Intruder</a:t>
            </a:r>
            <a:r>
              <a:rPr lang="fr-FR" dirty="0">
                <a:solidFill>
                  <a:srgbClr val="002060"/>
                </a:solidFill>
                <a:latin typeface="Bahnschrift" panose="020B0502040204020203" pitchFamily="34" charset="0"/>
              </a:rPr>
              <a:t> state in </a:t>
            </a:r>
            <a:r>
              <a:rPr lang="fr-FR" baseline="30000" dirty="0">
                <a:solidFill>
                  <a:srgbClr val="002060"/>
                </a:solidFill>
                <a:latin typeface="Bahnschrift" panose="020B0502040204020203" pitchFamily="34" charset="0"/>
              </a:rPr>
              <a:t>71</a:t>
            </a:r>
            <a:r>
              <a:rPr lang="fr-FR" dirty="0">
                <a:solidFill>
                  <a:srgbClr val="002060"/>
                </a:solidFill>
                <a:latin typeface="Bahnschrift" panose="020B0502040204020203" pitchFamily="34" charset="0"/>
              </a:rPr>
              <a:t>Co 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 err="1">
                <a:solidFill>
                  <a:srgbClr val="002060"/>
                </a:solidFill>
                <a:latin typeface="Bahnschrift" panose="020B0502040204020203" pitchFamily="34" charset="0"/>
              </a:rPr>
              <a:t>Ordering</a:t>
            </a:r>
            <a:r>
              <a:rPr lang="fr-FR" dirty="0">
                <a:solidFill>
                  <a:srgbClr val="002060"/>
                </a:solidFill>
                <a:latin typeface="Bahnschrift" panose="020B0502040204020203" pitchFamily="34" charset="0"/>
              </a:rPr>
              <a:t> of states in </a:t>
            </a:r>
            <a:r>
              <a:rPr lang="fr-FR" baseline="30000" dirty="0">
                <a:solidFill>
                  <a:srgbClr val="002060"/>
                </a:solidFill>
                <a:latin typeface="Bahnschrift" panose="020B0502040204020203" pitchFamily="34" charset="0"/>
              </a:rPr>
              <a:t>68</a:t>
            </a:r>
            <a:r>
              <a:rPr lang="fr-FR" dirty="0">
                <a:solidFill>
                  <a:srgbClr val="002060"/>
                </a:solidFill>
                <a:latin typeface="Bahnschrift" panose="020B0502040204020203" pitchFamily="34" charset="0"/>
              </a:rPr>
              <a:t>Co and </a:t>
            </a:r>
            <a:r>
              <a:rPr lang="fr-FR" baseline="30000" dirty="0">
                <a:solidFill>
                  <a:srgbClr val="002060"/>
                </a:solidFill>
                <a:latin typeface="Bahnschrift" panose="020B0502040204020203" pitchFamily="34" charset="0"/>
              </a:rPr>
              <a:t>70</a:t>
            </a:r>
            <a:r>
              <a:rPr lang="fr-FR" dirty="0">
                <a:solidFill>
                  <a:srgbClr val="002060"/>
                </a:solidFill>
                <a:latin typeface="Bahnschrift" panose="020B0502040204020203" pitchFamily="34" charset="0"/>
              </a:rPr>
              <a:t>Co </a:t>
            </a:r>
            <a:r>
              <a:rPr lang="fr-FR" dirty="0" err="1">
                <a:solidFill>
                  <a:srgbClr val="002060"/>
                </a:solidFill>
                <a:latin typeface="Bahnschrift" panose="020B0502040204020203" pitchFamily="34" charset="0"/>
              </a:rPr>
              <a:t>unknown</a:t>
            </a:r>
            <a:r>
              <a:rPr lang="fr-FR" dirty="0">
                <a:solidFill>
                  <a:srgbClr val="002060"/>
                </a:solidFill>
                <a:latin typeface="Bahnschrift" panose="020B0502040204020203" pitchFamily="34" charset="0"/>
              </a:rPr>
              <a:t>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2060"/>
                </a:solidFill>
                <a:latin typeface="Bahnschrift" panose="020B0502040204020203" pitchFamily="34" charset="0"/>
              </a:rPr>
              <a:t>Excitation </a:t>
            </a:r>
            <a:r>
              <a:rPr lang="fr-FR" dirty="0" err="1">
                <a:solidFill>
                  <a:srgbClr val="002060"/>
                </a:solidFill>
                <a:latin typeface="Bahnschrift" panose="020B0502040204020203" pitchFamily="34" charset="0"/>
              </a:rPr>
              <a:t>energy</a:t>
            </a:r>
            <a:r>
              <a:rPr lang="fr-FR" dirty="0">
                <a:solidFill>
                  <a:srgbClr val="002060"/>
                </a:solidFill>
                <a:latin typeface="Bahnschrift" panose="020B0502040204020203" pitchFamily="34" charset="0"/>
              </a:rPr>
              <a:t> of </a:t>
            </a:r>
            <a:r>
              <a:rPr lang="fr-FR" dirty="0" err="1">
                <a:solidFill>
                  <a:srgbClr val="002060"/>
                </a:solidFill>
                <a:latin typeface="Bahnschrift" panose="020B0502040204020203" pitchFamily="34" charset="0"/>
              </a:rPr>
              <a:t>isomers</a:t>
            </a:r>
            <a:r>
              <a:rPr lang="fr-FR" dirty="0">
                <a:solidFill>
                  <a:srgbClr val="002060"/>
                </a:solidFill>
                <a:latin typeface="Bahnschrift" panose="020B0502040204020203" pitchFamily="34" charset="0"/>
              </a:rPr>
              <a:t> </a:t>
            </a:r>
            <a:r>
              <a:rPr lang="fr-FR" dirty="0" err="1">
                <a:solidFill>
                  <a:srgbClr val="002060"/>
                </a:solidFill>
                <a:latin typeface="Bahnschrift" panose="020B0502040204020203" pitchFamily="34" charset="0"/>
              </a:rPr>
              <a:t>unknown</a:t>
            </a:r>
            <a:r>
              <a:rPr lang="fr-FR" dirty="0">
                <a:solidFill>
                  <a:srgbClr val="002060"/>
                </a:solidFill>
                <a:latin typeface="Bahnschrift" panose="020B0502040204020203" pitchFamily="34" charset="0"/>
              </a:rPr>
              <a:t> for </a:t>
            </a:r>
            <a:r>
              <a:rPr lang="fr-FR" baseline="30000" dirty="0">
                <a:solidFill>
                  <a:srgbClr val="002060"/>
                </a:solidFill>
                <a:latin typeface="Bahnschrift" panose="020B0502040204020203" pitchFamily="34" charset="0"/>
              </a:rPr>
              <a:t>68</a:t>
            </a:r>
            <a:r>
              <a:rPr lang="fr-FR" dirty="0">
                <a:solidFill>
                  <a:srgbClr val="002060"/>
                </a:solidFill>
                <a:latin typeface="Bahnschrift" panose="020B0502040204020203" pitchFamily="34" charset="0"/>
              </a:rPr>
              <a:t>Co and </a:t>
            </a:r>
            <a:r>
              <a:rPr lang="fr-FR" baseline="30000" dirty="0">
                <a:solidFill>
                  <a:srgbClr val="002060"/>
                </a:solidFill>
                <a:latin typeface="Bahnschrift" panose="020B0502040204020203" pitchFamily="34" charset="0"/>
              </a:rPr>
              <a:t>70</a:t>
            </a:r>
            <a:r>
              <a:rPr lang="fr-FR" dirty="0">
                <a:solidFill>
                  <a:srgbClr val="002060"/>
                </a:solidFill>
                <a:latin typeface="Bahnschrift" panose="020B0502040204020203" pitchFamily="34" charset="0"/>
              </a:rPr>
              <a:t>Co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2060"/>
                </a:solidFill>
                <a:latin typeface="Bahnschrift" panose="020B0502040204020203" pitchFamily="34" charset="0"/>
              </a:rPr>
              <a:t>Masses of </a:t>
            </a:r>
            <a:r>
              <a:rPr lang="fr-FR" baseline="30000" dirty="0">
                <a:solidFill>
                  <a:srgbClr val="002060"/>
                </a:solidFill>
                <a:latin typeface="Bahnschrift" panose="020B0502040204020203" pitchFamily="34" charset="0"/>
              </a:rPr>
              <a:t>68,70</a:t>
            </a:r>
            <a:r>
              <a:rPr lang="fr-FR" dirty="0">
                <a:solidFill>
                  <a:srgbClr val="002060"/>
                </a:solidFill>
                <a:latin typeface="Bahnschrift" panose="020B0502040204020203" pitchFamily="34" charset="0"/>
              </a:rPr>
              <a:t>Co </a:t>
            </a:r>
            <a:r>
              <a:rPr lang="fr-FR" dirty="0" err="1">
                <a:solidFill>
                  <a:srgbClr val="002060"/>
                </a:solidFill>
                <a:latin typeface="Bahnschrift" panose="020B0502040204020203" pitchFamily="34" charset="0"/>
              </a:rPr>
              <a:t>known</a:t>
            </a:r>
            <a:r>
              <a:rPr lang="fr-FR" dirty="0">
                <a:solidFill>
                  <a:srgbClr val="002060"/>
                </a:solidFill>
                <a:latin typeface="Bahnschrift" panose="020B0502040204020203" pitchFamily="34" charset="0"/>
              </a:rPr>
              <a:t> ?</a:t>
            </a: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155218D2-6DE8-4096-9CF3-057692CE6CFD}"/>
              </a:ext>
            </a:extLst>
          </p:cNvPr>
          <p:cNvSpPr txBox="1"/>
          <p:nvPr/>
        </p:nvSpPr>
        <p:spPr>
          <a:xfrm>
            <a:off x="177990" y="652812"/>
            <a:ext cx="2019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>
                <a:solidFill>
                  <a:srgbClr val="002060"/>
                </a:solidFill>
                <a:latin typeface="Bahnschrift" panose="020B0502040204020203" pitchFamily="34" charset="0"/>
              </a:rPr>
              <a:t>Odd</a:t>
            </a:r>
            <a:r>
              <a:rPr lang="fr-FR" dirty="0">
                <a:solidFill>
                  <a:srgbClr val="002060"/>
                </a:solidFill>
                <a:latin typeface="Bahnschrift" panose="020B0502040204020203" pitchFamily="34" charset="0"/>
              </a:rPr>
              <a:t> – </a:t>
            </a:r>
            <a:r>
              <a:rPr lang="fr-FR" dirty="0" err="1">
                <a:solidFill>
                  <a:srgbClr val="002060"/>
                </a:solidFill>
                <a:latin typeface="Bahnschrift" panose="020B0502040204020203" pitchFamily="34" charset="0"/>
              </a:rPr>
              <a:t>odd</a:t>
            </a:r>
            <a:r>
              <a:rPr lang="fr-FR" dirty="0">
                <a:solidFill>
                  <a:srgbClr val="002060"/>
                </a:solidFill>
                <a:latin typeface="Bahnschrift" panose="020B0502040204020203" pitchFamily="34" charset="0"/>
              </a:rPr>
              <a:t> Co</a:t>
            </a:r>
          </a:p>
        </p:txBody>
      </p:sp>
      <p:cxnSp>
        <p:nvCxnSpPr>
          <p:cNvPr id="86" name="Connecteur droit 85">
            <a:extLst>
              <a:ext uri="{FF2B5EF4-FFF2-40B4-BE49-F238E27FC236}">
                <a16:creationId xmlns:a16="http://schemas.microsoft.com/office/drawing/2014/main" id="{5553C1FF-4DB6-4F76-A9B7-9A3FCBCDFB25}"/>
              </a:ext>
            </a:extLst>
          </p:cNvPr>
          <p:cNvCxnSpPr>
            <a:cxnSpLocks/>
          </p:cNvCxnSpPr>
          <p:nvPr/>
        </p:nvCxnSpPr>
        <p:spPr>
          <a:xfrm>
            <a:off x="536002" y="2718874"/>
            <a:ext cx="1114425" cy="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" name="Connecteur droit 86">
            <a:extLst>
              <a:ext uri="{FF2B5EF4-FFF2-40B4-BE49-F238E27FC236}">
                <a16:creationId xmlns:a16="http://schemas.microsoft.com/office/drawing/2014/main" id="{8A0E8FDE-5D17-490D-B3E5-714B4F54AF11}"/>
              </a:ext>
            </a:extLst>
          </p:cNvPr>
          <p:cNvCxnSpPr>
            <a:cxnSpLocks/>
          </p:cNvCxnSpPr>
          <p:nvPr/>
        </p:nvCxnSpPr>
        <p:spPr>
          <a:xfrm>
            <a:off x="2453968" y="2718874"/>
            <a:ext cx="1114425" cy="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8" name="Connecteur droit 87">
            <a:extLst>
              <a:ext uri="{FF2B5EF4-FFF2-40B4-BE49-F238E27FC236}">
                <a16:creationId xmlns:a16="http://schemas.microsoft.com/office/drawing/2014/main" id="{09029896-1B8C-4F17-BB45-B18C7745BF4D}"/>
              </a:ext>
            </a:extLst>
          </p:cNvPr>
          <p:cNvCxnSpPr>
            <a:cxnSpLocks/>
          </p:cNvCxnSpPr>
          <p:nvPr/>
        </p:nvCxnSpPr>
        <p:spPr>
          <a:xfrm>
            <a:off x="4628885" y="2718874"/>
            <a:ext cx="1114425" cy="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0" name="Connecteur droit 89">
            <a:extLst>
              <a:ext uri="{FF2B5EF4-FFF2-40B4-BE49-F238E27FC236}">
                <a16:creationId xmlns:a16="http://schemas.microsoft.com/office/drawing/2014/main" id="{96B13F35-456E-4283-A09F-20CFEEF4B7BB}"/>
              </a:ext>
            </a:extLst>
          </p:cNvPr>
          <p:cNvCxnSpPr>
            <a:cxnSpLocks/>
          </p:cNvCxnSpPr>
          <p:nvPr/>
        </p:nvCxnSpPr>
        <p:spPr>
          <a:xfrm>
            <a:off x="490466" y="1578656"/>
            <a:ext cx="1114425" cy="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Connecteur droit 90">
            <a:extLst>
              <a:ext uri="{FF2B5EF4-FFF2-40B4-BE49-F238E27FC236}">
                <a16:creationId xmlns:a16="http://schemas.microsoft.com/office/drawing/2014/main" id="{880BA182-DE4D-4B47-A93B-30877DDB3E2E}"/>
              </a:ext>
            </a:extLst>
          </p:cNvPr>
          <p:cNvCxnSpPr>
            <a:cxnSpLocks/>
          </p:cNvCxnSpPr>
          <p:nvPr/>
        </p:nvCxnSpPr>
        <p:spPr>
          <a:xfrm>
            <a:off x="2380624" y="1559919"/>
            <a:ext cx="1114425" cy="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4" name="ZoneTexte 93">
            <a:extLst>
              <a:ext uri="{FF2B5EF4-FFF2-40B4-BE49-F238E27FC236}">
                <a16:creationId xmlns:a16="http://schemas.microsoft.com/office/drawing/2014/main" id="{38B419BA-33CD-4B88-AEB0-AB99431D78D4}"/>
              </a:ext>
            </a:extLst>
          </p:cNvPr>
          <p:cNvSpPr txBox="1"/>
          <p:nvPr/>
        </p:nvSpPr>
        <p:spPr>
          <a:xfrm>
            <a:off x="753343" y="2758214"/>
            <a:ext cx="1070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aseline="30000" dirty="0">
                <a:solidFill>
                  <a:srgbClr val="002060"/>
                </a:solidFill>
                <a:latin typeface="Bahnschrift" panose="020B0502040204020203" pitchFamily="34" charset="0"/>
              </a:rPr>
              <a:t>66</a:t>
            </a:r>
            <a:r>
              <a:rPr lang="fr-FR" sz="2800" dirty="0">
                <a:solidFill>
                  <a:srgbClr val="002060"/>
                </a:solidFill>
                <a:latin typeface="Bahnschrift" panose="020B0502040204020203" pitchFamily="34" charset="0"/>
              </a:rPr>
              <a:t>Co</a:t>
            </a:r>
          </a:p>
        </p:txBody>
      </p:sp>
      <p:sp>
        <p:nvSpPr>
          <p:cNvPr id="95" name="ZoneTexte 94">
            <a:extLst>
              <a:ext uri="{FF2B5EF4-FFF2-40B4-BE49-F238E27FC236}">
                <a16:creationId xmlns:a16="http://schemas.microsoft.com/office/drawing/2014/main" id="{4ED458D1-940A-4E6E-B5D8-8DA84CD139ED}"/>
              </a:ext>
            </a:extLst>
          </p:cNvPr>
          <p:cNvSpPr txBox="1"/>
          <p:nvPr/>
        </p:nvSpPr>
        <p:spPr>
          <a:xfrm>
            <a:off x="2591861" y="2681629"/>
            <a:ext cx="1114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aseline="30000" dirty="0">
                <a:solidFill>
                  <a:srgbClr val="002060"/>
                </a:solidFill>
                <a:latin typeface="Bahnschrift" panose="020B0502040204020203" pitchFamily="34" charset="0"/>
              </a:rPr>
              <a:t>68</a:t>
            </a:r>
            <a:r>
              <a:rPr lang="fr-FR" sz="2800" dirty="0">
                <a:solidFill>
                  <a:srgbClr val="002060"/>
                </a:solidFill>
                <a:latin typeface="Bahnschrift" panose="020B0502040204020203" pitchFamily="34" charset="0"/>
              </a:rPr>
              <a:t>Co</a:t>
            </a:r>
          </a:p>
        </p:txBody>
      </p:sp>
      <p:sp>
        <p:nvSpPr>
          <p:cNvPr id="96" name="ZoneTexte 95">
            <a:extLst>
              <a:ext uri="{FF2B5EF4-FFF2-40B4-BE49-F238E27FC236}">
                <a16:creationId xmlns:a16="http://schemas.microsoft.com/office/drawing/2014/main" id="{401E2127-1349-4EA2-A9A1-1068C2CDE4B1}"/>
              </a:ext>
            </a:extLst>
          </p:cNvPr>
          <p:cNvSpPr txBox="1"/>
          <p:nvPr/>
        </p:nvSpPr>
        <p:spPr>
          <a:xfrm>
            <a:off x="4766231" y="2727776"/>
            <a:ext cx="918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aseline="30000" dirty="0">
                <a:solidFill>
                  <a:srgbClr val="002060"/>
                </a:solidFill>
                <a:latin typeface="Bahnschrift" panose="020B0502040204020203" pitchFamily="34" charset="0"/>
              </a:rPr>
              <a:t>70</a:t>
            </a:r>
            <a:r>
              <a:rPr lang="fr-FR" sz="2800" dirty="0">
                <a:solidFill>
                  <a:srgbClr val="002060"/>
                </a:solidFill>
                <a:latin typeface="Bahnschrift" panose="020B0502040204020203" pitchFamily="34" charset="0"/>
              </a:rPr>
              <a:t>Co</a:t>
            </a:r>
          </a:p>
        </p:txBody>
      </p:sp>
      <p:sp>
        <p:nvSpPr>
          <p:cNvPr id="99" name="ZoneTexte 98">
            <a:extLst>
              <a:ext uri="{FF2B5EF4-FFF2-40B4-BE49-F238E27FC236}">
                <a16:creationId xmlns:a16="http://schemas.microsoft.com/office/drawing/2014/main" id="{0452B9C7-8D05-432A-8353-ECCDE1F5399C}"/>
              </a:ext>
            </a:extLst>
          </p:cNvPr>
          <p:cNvSpPr txBox="1"/>
          <p:nvPr/>
        </p:nvSpPr>
        <p:spPr>
          <a:xfrm>
            <a:off x="2351097" y="2422347"/>
            <a:ext cx="602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2060"/>
                </a:solidFill>
                <a:latin typeface="Bahnschrift" panose="020B0502040204020203" pitchFamily="34" charset="0"/>
              </a:rPr>
              <a:t>(7-)</a:t>
            </a:r>
          </a:p>
        </p:txBody>
      </p:sp>
      <p:sp>
        <p:nvSpPr>
          <p:cNvPr id="100" name="ZoneTexte 99">
            <a:extLst>
              <a:ext uri="{FF2B5EF4-FFF2-40B4-BE49-F238E27FC236}">
                <a16:creationId xmlns:a16="http://schemas.microsoft.com/office/drawing/2014/main" id="{2799B59B-357A-433E-954A-9F226732936D}"/>
              </a:ext>
            </a:extLst>
          </p:cNvPr>
          <p:cNvSpPr txBox="1"/>
          <p:nvPr/>
        </p:nvSpPr>
        <p:spPr>
          <a:xfrm>
            <a:off x="442627" y="2420881"/>
            <a:ext cx="84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2060"/>
                </a:solidFill>
                <a:latin typeface="Bahnschrift" panose="020B0502040204020203" pitchFamily="34" charset="0"/>
              </a:rPr>
              <a:t>(1+)</a:t>
            </a:r>
          </a:p>
        </p:txBody>
      </p:sp>
      <p:sp>
        <p:nvSpPr>
          <p:cNvPr id="101" name="ZoneTexte 100">
            <a:extLst>
              <a:ext uri="{FF2B5EF4-FFF2-40B4-BE49-F238E27FC236}">
                <a16:creationId xmlns:a16="http://schemas.microsoft.com/office/drawing/2014/main" id="{122171DA-6E89-4909-ABAB-4D78928120AF}"/>
              </a:ext>
            </a:extLst>
          </p:cNvPr>
          <p:cNvSpPr txBox="1"/>
          <p:nvPr/>
        </p:nvSpPr>
        <p:spPr>
          <a:xfrm>
            <a:off x="4544335" y="2375109"/>
            <a:ext cx="627753" cy="368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2060"/>
                </a:solidFill>
                <a:latin typeface="Bahnschrift" panose="020B0502040204020203" pitchFamily="34" charset="0"/>
              </a:rPr>
              <a:t>(1+)</a:t>
            </a:r>
          </a:p>
        </p:txBody>
      </p:sp>
      <p:sp>
        <p:nvSpPr>
          <p:cNvPr id="102" name="ZoneTexte 101">
            <a:extLst>
              <a:ext uri="{FF2B5EF4-FFF2-40B4-BE49-F238E27FC236}">
                <a16:creationId xmlns:a16="http://schemas.microsoft.com/office/drawing/2014/main" id="{E2490305-156F-419C-B480-569DD4623056}"/>
              </a:ext>
            </a:extLst>
          </p:cNvPr>
          <p:cNvSpPr txBox="1"/>
          <p:nvPr/>
        </p:nvSpPr>
        <p:spPr>
          <a:xfrm>
            <a:off x="397091" y="1245232"/>
            <a:ext cx="84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2060"/>
                </a:solidFill>
                <a:latin typeface="Bahnschrift" panose="020B0502040204020203" pitchFamily="34" charset="0"/>
              </a:rPr>
              <a:t>(3+)</a:t>
            </a:r>
          </a:p>
        </p:txBody>
      </p:sp>
      <p:sp>
        <p:nvSpPr>
          <p:cNvPr id="103" name="ZoneTexte 102">
            <a:extLst>
              <a:ext uri="{FF2B5EF4-FFF2-40B4-BE49-F238E27FC236}">
                <a16:creationId xmlns:a16="http://schemas.microsoft.com/office/drawing/2014/main" id="{23130031-D02D-4D2B-B566-69E0F173A26F}"/>
              </a:ext>
            </a:extLst>
          </p:cNvPr>
          <p:cNvSpPr txBox="1"/>
          <p:nvPr/>
        </p:nvSpPr>
        <p:spPr>
          <a:xfrm>
            <a:off x="2263399" y="1217916"/>
            <a:ext cx="580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2060"/>
                </a:solidFill>
                <a:latin typeface="Bahnschrift" panose="020B0502040204020203" pitchFamily="34" charset="0"/>
              </a:rPr>
              <a:t>(2-)</a:t>
            </a:r>
          </a:p>
        </p:txBody>
      </p:sp>
      <p:sp>
        <p:nvSpPr>
          <p:cNvPr id="107" name="ZoneTexte 106">
            <a:extLst>
              <a:ext uri="{FF2B5EF4-FFF2-40B4-BE49-F238E27FC236}">
                <a16:creationId xmlns:a16="http://schemas.microsoft.com/office/drawing/2014/main" id="{568167F9-6DAC-48A0-B7DB-93EFC2EFF76B}"/>
              </a:ext>
            </a:extLst>
          </p:cNvPr>
          <p:cNvSpPr txBox="1"/>
          <p:nvPr/>
        </p:nvSpPr>
        <p:spPr>
          <a:xfrm>
            <a:off x="4506293" y="1209324"/>
            <a:ext cx="580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2060"/>
                </a:solidFill>
                <a:latin typeface="Bahnschrift" panose="020B0502040204020203" pitchFamily="34" charset="0"/>
              </a:rPr>
              <a:t>(7-)</a:t>
            </a:r>
          </a:p>
        </p:txBody>
      </p:sp>
      <p:cxnSp>
        <p:nvCxnSpPr>
          <p:cNvPr id="108" name="Connecteur droit 107">
            <a:extLst>
              <a:ext uri="{FF2B5EF4-FFF2-40B4-BE49-F238E27FC236}">
                <a16:creationId xmlns:a16="http://schemas.microsoft.com/office/drawing/2014/main" id="{5CB5F81A-26A3-4314-9EC8-BA6F3335D8B9}"/>
              </a:ext>
            </a:extLst>
          </p:cNvPr>
          <p:cNvCxnSpPr>
            <a:cxnSpLocks/>
          </p:cNvCxnSpPr>
          <p:nvPr/>
        </p:nvCxnSpPr>
        <p:spPr>
          <a:xfrm>
            <a:off x="4616286" y="1566139"/>
            <a:ext cx="1114425" cy="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1" name="ZoneTexte 110">
            <a:extLst>
              <a:ext uri="{FF2B5EF4-FFF2-40B4-BE49-F238E27FC236}">
                <a16:creationId xmlns:a16="http://schemas.microsoft.com/office/drawing/2014/main" id="{FB57AE24-79E9-4D8F-A49E-6ABD5ED577B2}"/>
              </a:ext>
            </a:extLst>
          </p:cNvPr>
          <p:cNvSpPr txBox="1"/>
          <p:nvPr/>
        </p:nvSpPr>
        <p:spPr>
          <a:xfrm>
            <a:off x="418924" y="1526084"/>
            <a:ext cx="1379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2060"/>
                </a:solidFill>
                <a:latin typeface="Bahnschrift" panose="020B0502040204020203" pitchFamily="34" charset="0"/>
              </a:rPr>
              <a:t>175.1(3) keV</a:t>
            </a:r>
          </a:p>
        </p:txBody>
      </p:sp>
      <p:sp>
        <p:nvSpPr>
          <p:cNvPr id="112" name="ZoneTexte 111">
            <a:extLst>
              <a:ext uri="{FF2B5EF4-FFF2-40B4-BE49-F238E27FC236}">
                <a16:creationId xmlns:a16="http://schemas.microsoft.com/office/drawing/2014/main" id="{02418523-8A55-4887-850F-AF58B42FB8B6}"/>
              </a:ext>
            </a:extLst>
          </p:cNvPr>
          <p:cNvSpPr txBox="1"/>
          <p:nvPr/>
        </p:nvSpPr>
        <p:spPr>
          <a:xfrm>
            <a:off x="2730368" y="1495306"/>
            <a:ext cx="8822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  <a:latin typeface="Bahnschrift" panose="020B0502040204020203" pitchFamily="34" charset="0"/>
              </a:rPr>
              <a:t>E* ?</a:t>
            </a:r>
          </a:p>
        </p:txBody>
      </p:sp>
      <p:sp>
        <p:nvSpPr>
          <p:cNvPr id="114" name="ZoneTexte 113">
            <a:extLst>
              <a:ext uri="{FF2B5EF4-FFF2-40B4-BE49-F238E27FC236}">
                <a16:creationId xmlns:a16="http://schemas.microsoft.com/office/drawing/2014/main" id="{4A0166F8-F289-4FCC-AD67-319BC788DD30}"/>
              </a:ext>
            </a:extLst>
          </p:cNvPr>
          <p:cNvSpPr txBox="1"/>
          <p:nvPr/>
        </p:nvSpPr>
        <p:spPr>
          <a:xfrm>
            <a:off x="5199630" y="2375032"/>
            <a:ext cx="1667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>
                <a:solidFill>
                  <a:srgbClr val="002060"/>
                </a:solidFill>
                <a:latin typeface="Bahnschrift" panose="020B0502040204020203" pitchFamily="34" charset="0"/>
              </a:rPr>
              <a:t>508(7) ms</a:t>
            </a:r>
          </a:p>
        </p:txBody>
      </p:sp>
      <p:sp>
        <p:nvSpPr>
          <p:cNvPr id="115" name="ZoneTexte 114">
            <a:extLst>
              <a:ext uri="{FF2B5EF4-FFF2-40B4-BE49-F238E27FC236}">
                <a16:creationId xmlns:a16="http://schemas.microsoft.com/office/drawing/2014/main" id="{1BBB8B0C-D60B-4E2F-94B8-5D7423788879}"/>
              </a:ext>
            </a:extLst>
          </p:cNvPr>
          <p:cNvSpPr txBox="1"/>
          <p:nvPr/>
        </p:nvSpPr>
        <p:spPr>
          <a:xfrm>
            <a:off x="5196567" y="1237242"/>
            <a:ext cx="1361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>
                <a:solidFill>
                  <a:srgbClr val="002060"/>
                </a:solidFill>
                <a:latin typeface="Bahnschrift" panose="020B0502040204020203" pitchFamily="34" charset="0"/>
              </a:rPr>
              <a:t>112(7) ms</a:t>
            </a:r>
          </a:p>
        </p:txBody>
      </p:sp>
      <p:sp>
        <p:nvSpPr>
          <p:cNvPr id="116" name="ZoneTexte 115">
            <a:extLst>
              <a:ext uri="{FF2B5EF4-FFF2-40B4-BE49-F238E27FC236}">
                <a16:creationId xmlns:a16="http://schemas.microsoft.com/office/drawing/2014/main" id="{36E66933-11DC-4CCD-999B-88B2F862E490}"/>
              </a:ext>
            </a:extLst>
          </p:cNvPr>
          <p:cNvSpPr txBox="1"/>
          <p:nvPr/>
        </p:nvSpPr>
        <p:spPr>
          <a:xfrm>
            <a:off x="2877643" y="2413154"/>
            <a:ext cx="1442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>
                <a:solidFill>
                  <a:srgbClr val="002060"/>
                </a:solidFill>
                <a:latin typeface="Bahnschrift" panose="020B0502040204020203" pitchFamily="34" charset="0"/>
              </a:rPr>
              <a:t>200(20) ms</a:t>
            </a:r>
          </a:p>
        </p:txBody>
      </p:sp>
      <p:sp>
        <p:nvSpPr>
          <p:cNvPr id="117" name="ZoneTexte 116">
            <a:extLst>
              <a:ext uri="{FF2B5EF4-FFF2-40B4-BE49-F238E27FC236}">
                <a16:creationId xmlns:a16="http://schemas.microsoft.com/office/drawing/2014/main" id="{95AB08BB-DC3B-4BD8-85CA-1CB6B756E4E6}"/>
              </a:ext>
            </a:extLst>
          </p:cNvPr>
          <p:cNvSpPr txBox="1"/>
          <p:nvPr/>
        </p:nvSpPr>
        <p:spPr>
          <a:xfrm>
            <a:off x="3038224" y="1197552"/>
            <a:ext cx="907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>
                <a:solidFill>
                  <a:srgbClr val="002060"/>
                </a:solidFill>
                <a:latin typeface="Bahnschrift" panose="020B0502040204020203" pitchFamily="34" charset="0"/>
              </a:rPr>
              <a:t>1.6(3) s</a:t>
            </a:r>
          </a:p>
        </p:txBody>
      </p:sp>
      <p:cxnSp>
        <p:nvCxnSpPr>
          <p:cNvPr id="134" name="Connecteur droit avec flèche 133">
            <a:extLst>
              <a:ext uri="{FF2B5EF4-FFF2-40B4-BE49-F238E27FC236}">
                <a16:creationId xmlns:a16="http://schemas.microsoft.com/office/drawing/2014/main" id="{3ED69598-8DBF-48CF-BF44-F1F077C9007B}"/>
              </a:ext>
            </a:extLst>
          </p:cNvPr>
          <p:cNvCxnSpPr>
            <a:cxnSpLocks/>
          </p:cNvCxnSpPr>
          <p:nvPr/>
        </p:nvCxnSpPr>
        <p:spPr>
          <a:xfrm>
            <a:off x="3604502" y="1587248"/>
            <a:ext cx="0" cy="935956"/>
          </a:xfrm>
          <a:prstGeom prst="straightConnector1">
            <a:avLst/>
          </a:prstGeom>
          <a:ln>
            <a:solidFill>
              <a:srgbClr val="FF000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ZoneTexte 143">
            <a:extLst>
              <a:ext uri="{FF2B5EF4-FFF2-40B4-BE49-F238E27FC236}">
                <a16:creationId xmlns:a16="http://schemas.microsoft.com/office/drawing/2014/main" id="{EB8BC553-8A3E-4E53-8106-C94AE41684C9}"/>
              </a:ext>
            </a:extLst>
          </p:cNvPr>
          <p:cNvSpPr txBox="1"/>
          <p:nvPr/>
        </p:nvSpPr>
        <p:spPr>
          <a:xfrm>
            <a:off x="1093214" y="5805078"/>
            <a:ext cx="10356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002060"/>
                </a:solidFill>
                <a:latin typeface="Bahnschrift" panose="020B0502040204020203" pitchFamily="34" charset="0"/>
                <a:sym typeface="Wingdings" panose="05000000000000000000" pitchFamily="2" charset="2"/>
              </a:rPr>
              <a:t> </a:t>
            </a:r>
            <a:r>
              <a:rPr lang="fr-FR" sz="2000" dirty="0">
                <a:solidFill>
                  <a:srgbClr val="002060"/>
                </a:solidFill>
                <a:latin typeface="Bahnschrift" panose="020B0502040204020203" pitchFamily="34" charset="0"/>
              </a:rPr>
              <a:t>(one of the) goals of the </a:t>
            </a:r>
            <a:r>
              <a:rPr lang="fr-FR" sz="2000" dirty="0" err="1">
                <a:solidFill>
                  <a:srgbClr val="002060"/>
                </a:solidFill>
                <a:latin typeface="Bahnschrift" panose="020B0502040204020203" pitchFamily="34" charset="0"/>
              </a:rPr>
              <a:t>experiment</a:t>
            </a:r>
            <a:r>
              <a:rPr lang="fr-FR" sz="2000" dirty="0">
                <a:solidFill>
                  <a:srgbClr val="002060"/>
                </a:solidFill>
                <a:latin typeface="Bahnschrift" panose="020B0502040204020203" pitchFamily="34" charset="0"/>
              </a:rPr>
              <a:t>: mass </a:t>
            </a:r>
            <a:r>
              <a:rPr lang="fr-FR" sz="2000" dirty="0" err="1">
                <a:solidFill>
                  <a:srgbClr val="002060"/>
                </a:solidFill>
                <a:latin typeface="Bahnschrift" panose="020B0502040204020203" pitchFamily="34" charset="0"/>
              </a:rPr>
              <a:t>measurements</a:t>
            </a:r>
            <a:r>
              <a:rPr lang="fr-FR" sz="2000" dirty="0">
                <a:solidFill>
                  <a:srgbClr val="002060"/>
                </a:solidFill>
                <a:latin typeface="Bahnschrift" panose="020B0502040204020203" pitchFamily="34" charset="0"/>
              </a:rPr>
              <a:t> of </a:t>
            </a:r>
            <a:r>
              <a:rPr lang="fr-FR" sz="2000" baseline="30000" dirty="0">
                <a:solidFill>
                  <a:srgbClr val="002060"/>
                </a:solidFill>
                <a:latin typeface="Bahnschrift" panose="020B0502040204020203" pitchFamily="34" charset="0"/>
              </a:rPr>
              <a:t>68,69,70,71</a:t>
            </a:r>
            <a:r>
              <a:rPr lang="fr-FR" sz="2000" dirty="0">
                <a:solidFill>
                  <a:srgbClr val="002060"/>
                </a:solidFill>
                <a:latin typeface="Bahnschrift" panose="020B0502040204020203" pitchFamily="34" charset="0"/>
              </a:rPr>
              <a:t>Co (</a:t>
            </a:r>
            <a:r>
              <a:rPr lang="fr-FR" sz="2000" dirty="0" err="1">
                <a:solidFill>
                  <a:srgbClr val="002060"/>
                </a:solidFill>
                <a:latin typeface="Bahnschrift" panose="020B0502040204020203" pitchFamily="34" charset="0"/>
              </a:rPr>
              <a:t>gs</a:t>
            </a:r>
            <a:r>
              <a:rPr lang="fr-FR" sz="2000" dirty="0">
                <a:solidFill>
                  <a:srgbClr val="002060"/>
                </a:solidFill>
                <a:latin typeface="Bahnschrift" panose="020B0502040204020203" pitchFamily="34" charset="0"/>
              </a:rPr>
              <a:t> +m) </a:t>
            </a:r>
          </a:p>
        </p:txBody>
      </p:sp>
      <p:sp>
        <p:nvSpPr>
          <p:cNvPr id="155" name="ZoneTexte 154">
            <a:extLst>
              <a:ext uri="{FF2B5EF4-FFF2-40B4-BE49-F238E27FC236}">
                <a16:creationId xmlns:a16="http://schemas.microsoft.com/office/drawing/2014/main" id="{36085346-CF07-4905-A665-169068AAF2BF}"/>
              </a:ext>
            </a:extLst>
          </p:cNvPr>
          <p:cNvSpPr txBox="1"/>
          <p:nvPr/>
        </p:nvSpPr>
        <p:spPr>
          <a:xfrm>
            <a:off x="0" y="6550223"/>
            <a:ext cx="1219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002060"/>
                </a:solidFill>
                <a:latin typeface="Bahnschrift" panose="020B0502040204020203" pitchFamily="34" charset="0"/>
              </a:rPr>
              <a:t>Pauline Ascher – ISOL-France Meeting  – 27-29 May 2024</a:t>
            </a:r>
          </a:p>
        </p:txBody>
      </p:sp>
      <p:sp>
        <p:nvSpPr>
          <p:cNvPr id="65" name="ZoneTexte 64">
            <a:extLst>
              <a:ext uri="{FF2B5EF4-FFF2-40B4-BE49-F238E27FC236}">
                <a16:creationId xmlns:a16="http://schemas.microsoft.com/office/drawing/2014/main" id="{F4625F79-BF36-47D2-A57B-741340641732}"/>
              </a:ext>
            </a:extLst>
          </p:cNvPr>
          <p:cNvSpPr txBox="1"/>
          <p:nvPr/>
        </p:nvSpPr>
        <p:spPr>
          <a:xfrm>
            <a:off x="3568393" y="1855171"/>
            <a:ext cx="8822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  <a:latin typeface="Bahnschrift" panose="020B0502040204020203" pitchFamily="34" charset="0"/>
              </a:rPr>
              <a:t>?</a:t>
            </a:r>
          </a:p>
        </p:txBody>
      </p:sp>
      <p:cxnSp>
        <p:nvCxnSpPr>
          <p:cNvPr id="66" name="Connecteur droit avec flèche 65">
            <a:extLst>
              <a:ext uri="{FF2B5EF4-FFF2-40B4-BE49-F238E27FC236}">
                <a16:creationId xmlns:a16="http://schemas.microsoft.com/office/drawing/2014/main" id="{7C1B4609-AD7E-405E-947E-3A0036C7F6B3}"/>
              </a:ext>
            </a:extLst>
          </p:cNvPr>
          <p:cNvCxnSpPr>
            <a:cxnSpLocks/>
          </p:cNvCxnSpPr>
          <p:nvPr/>
        </p:nvCxnSpPr>
        <p:spPr>
          <a:xfrm>
            <a:off x="5877555" y="1546603"/>
            <a:ext cx="0" cy="935956"/>
          </a:xfrm>
          <a:prstGeom prst="straightConnector1">
            <a:avLst/>
          </a:prstGeom>
          <a:ln>
            <a:solidFill>
              <a:srgbClr val="FF000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ZoneTexte 66">
            <a:extLst>
              <a:ext uri="{FF2B5EF4-FFF2-40B4-BE49-F238E27FC236}">
                <a16:creationId xmlns:a16="http://schemas.microsoft.com/office/drawing/2014/main" id="{852DDE20-FF32-4095-A289-6B19595CFBBE}"/>
              </a:ext>
            </a:extLst>
          </p:cNvPr>
          <p:cNvSpPr txBox="1"/>
          <p:nvPr/>
        </p:nvSpPr>
        <p:spPr>
          <a:xfrm>
            <a:off x="5866213" y="1834170"/>
            <a:ext cx="8822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  <a:latin typeface="Bahnschrift" panose="020B0502040204020203" pitchFamily="34" charset="0"/>
              </a:rPr>
              <a:t>?</a:t>
            </a:r>
          </a:p>
        </p:txBody>
      </p:sp>
      <p:sp>
        <p:nvSpPr>
          <p:cNvPr id="68" name="ZoneTexte 67">
            <a:extLst>
              <a:ext uri="{FF2B5EF4-FFF2-40B4-BE49-F238E27FC236}">
                <a16:creationId xmlns:a16="http://schemas.microsoft.com/office/drawing/2014/main" id="{32D972EE-7EEE-4FD4-A201-B6F5D2F19232}"/>
              </a:ext>
            </a:extLst>
          </p:cNvPr>
          <p:cNvSpPr txBox="1"/>
          <p:nvPr/>
        </p:nvSpPr>
        <p:spPr>
          <a:xfrm>
            <a:off x="4989631" y="1495306"/>
            <a:ext cx="8822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  <a:latin typeface="Bahnschrift" panose="020B0502040204020203" pitchFamily="34" charset="0"/>
              </a:rPr>
              <a:t>E* ?</a:t>
            </a:r>
          </a:p>
        </p:txBody>
      </p:sp>
    </p:spTree>
    <p:extLst>
      <p:ext uri="{BB962C8B-B14F-4D97-AF65-F5344CB8AC3E}">
        <p14:creationId xmlns:p14="http://schemas.microsoft.com/office/powerpoint/2010/main" val="14073457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1BF22DA2-93FE-4D09-BBAA-3D7645FD80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1" y="872297"/>
            <a:ext cx="10170160" cy="5560559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6979E31F-6B58-47BF-B612-CC52E65BA328}"/>
              </a:ext>
            </a:extLst>
          </p:cNvPr>
          <p:cNvSpPr txBox="1"/>
          <p:nvPr/>
        </p:nvSpPr>
        <p:spPr>
          <a:xfrm>
            <a:off x="0" y="-154"/>
            <a:ext cx="12191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rgbClr val="002060"/>
                </a:solidFill>
                <a:latin typeface="Bahnschrift" panose="020B0502040204020203" pitchFamily="34" charset="0"/>
              </a:rPr>
              <a:t>EXPERIMENT AT IGISOL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22BD3EB-8025-4C7C-B60B-1DDE4890F1BA}"/>
              </a:ext>
            </a:extLst>
          </p:cNvPr>
          <p:cNvSpPr txBox="1"/>
          <p:nvPr/>
        </p:nvSpPr>
        <p:spPr>
          <a:xfrm>
            <a:off x="0" y="461511"/>
            <a:ext cx="3093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>
                <a:solidFill>
                  <a:srgbClr val="002060"/>
                </a:solidFill>
                <a:latin typeface="Bahnschrift" panose="020B0502040204020203" pitchFamily="34" charset="0"/>
              </a:rPr>
              <a:t>Spokesperson</a:t>
            </a:r>
            <a:r>
              <a:rPr lang="fr-FR" dirty="0">
                <a:solidFill>
                  <a:srgbClr val="002060"/>
                </a:solidFill>
                <a:latin typeface="Bahnschrift" panose="020B0502040204020203" pitchFamily="34" charset="0"/>
              </a:rPr>
              <a:t>: A. de </a:t>
            </a:r>
            <a:r>
              <a:rPr lang="fr-FR" dirty="0" err="1">
                <a:solidFill>
                  <a:srgbClr val="002060"/>
                </a:solidFill>
                <a:latin typeface="Bahnschrift" panose="020B0502040204020203" pitchFamily="34" charset="0"/>
              </a:rPr>
              <a:t>Roubin</a:t>
            </a:r>
            <a:endParaRPr lang="fr-FR" dirty="0">
              <a:solidFill>
                <a:srgbClr val="002060"/>
              </a:solidFill>
              <a:latin typeface="Bahnschrift" panose="020B0502040204020203" pitchFamily="34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083ECE0-4FC5-4781-80EA-46E1E6CD4EF2}"/>
              </a:ext>
            </a:extLst>
          </p:cNvPr>
          <p:cNvSpPr txBox="1"/>
          <p:nvPr/>
        </p:nvSpPr>
        <p:spPr>
          <a:xfrm>
            <a:off x="-1" y="6555835"/>
            <a:ext cx="1219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002060"/>
                </a:solidFill>
                <a:latin typeface="Bahnschrift" panose="020B0502040204020203" pitchFamily="34" charset="0"/>
              </a:rPr>
              <a:t>Pauline Ascher – ISOL-France Meeting  – 27-29 May 2024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C4DDF0A-E75E-4A4E-B7FC-21759698CA7C}"/>
              </a:ext>
            </a:extLst>
          </p:cNvPr>
          <p:cNvSpPr/>
          <p:nvPr/>
        </p:nvSpPr>
        <p:spPr>
          <a:xfrm>
            <a:off x="8788400" y="6075680"/>
            <a:ext cx="2519680" cy="3986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6D13903-B82D-4C63-A7BB-9FBA96706133}"/>
              </a:ext>
            </a:extLst>
          </p:cNvPr>
          <p:cNvSpPr/>
          <p:nvPr/>
        </p:nvSpPr>
        <p:spPr>
          <a:xfrm>
            <a:off x="894082" y="6288026"/>
            <a:ext cx="8727438" cy="2263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512870-17C9-4048-B719-3C5A78DB585C}"/>
              </a:ext>
            </a:extLst>
          </p:cNvPr>
          <p:cNvSpPr/>
          <p:nvPr/>
        </p:nvSpPr>
        <p:spPr>
          <a:xfrm>
            <a:off x="1005839" y="4642106"/>
            <a:ext cx="4866641" cy="1790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3FA4F46-4796-4352-89BE-6982D297CB64}"/>
              </a:ext>
            </a:extLst>
          </p:cNvPr>
          <p:cNvSpPr/>
          <p:nvPr/>
        </p:nvSpPr>
        <p:spPr>
          <a:xfrm>
            <a:off x="1351279" y="821901"/>
            <a:ext cx="609601" cy="12855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3EBD594-20C5-4D8E-A8BB-F49F6274A705}"/>
              </a:ext>
            </a:extLst>
          </p:cNvPr>
          <p:cNvSpPr/>
          <p:nvPr/>
        </p:nvSpPr>
        <p:spPr>
          <a:xfrm>
            <a:off x="1991357" y="1191233"/>
            <a:ext cx="2387603" cy="4445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99707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BEB52160-F6EF-42AF-AB7D-8C0AC61EF9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66"/>
          <a:stretch/>
        </p:blipFill>
        <p:spPr>
          <a:xfrm>
            <a:off x="-1" y="461511"/>
            <a:ext cx="6889826" cy="5702710"/>
          </a:xfrm>
          <a:prstGeom prst="rect">
            <a:avLst/>
          </a:prstGeom>
        </p:spPr>
      </p:pic>
      <p:cxnSp>
        <p:nvCxnSpPr>
          <p:cNvPr id="4" name="Connecteur droit avec flèche 3">
            <a:extLst>
              <a:ext uri="{FF2B5EF4-FFF2-40B4-BE49-F238E27FC236}">
                <a16:creationId xmlns:a16="http://schemas.microsoft.com/office/drawing/2014/main" id="{DE3DC3D3-454E-4ADE-B0EB-D75FCD3F9CC6}"/>
              </a:ext>
            </a:extLst>
          </p:cNvPr>
          <p:cNvCxnSpPr>
            <a:cxnSpLocks/>
          </p:cNvCxnSpPr>
          <p:nvPr/>
        </p:nvCxnSpPr>
        <p:spPr>
          <a:xfrm>
            <a:off x="4414006" y="1887939"/>
            <a:ext cx="2368759" cy="700092"/>
          </a:xfrm>
          <a:prstGeom prst="straightConnector1">
            <a:avLst/>
          </a:prstGeom>
          <a:ln w="44450">
            <a:solidFill>
              <a:srgbClr val="CF593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4">
            <a:extLst>
              <a:ext uri="{FF2B5EF4-FFF2-40B4-BE49-F238E27FC236}">
                <a16:creationId xmlns:a16="http://schemas.microsoft.com/office/drawing/2014/main" id="{B85EC81C-49EA-4504-BEDB-AFE42271C52B}"/>
              </a:ext>
            </a:extLst>
          </p:cNvPr>
          <p:cNvSpPr txBox="1"/>
          <p:nvPr/>
        </p:nvSpPr>
        <p:spPr>
          <a:xfrm>
            <a:off x="6493381" y="2639963"/>
            <a:ext cx="12273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002060"/>
                </a:solidFill>
                <a:latin typeface="Bahnschrift" panose="020B0502040204020203" pitchFamily="34" charset="0"/>
              </a:rPr>
              <a:t>PI-ICR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39C94FC-24A8-429C-9896-590F0328AC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0701" y="624253"/>
            <a:ext cx="3886537" cy="576884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640F5AC0-3145-48EC-B95D-DD8A7968923F}"/>
              </a:ext>
            </a:extLst>
          </p:cNvPr>
          <p:cNvSpPr txBox="1"/>
          <p:nvPr/>
        </p:nvSpPr>
        <p:spPr>
          <a:xfrm>
            <a:off x="-1" y="6555835"/>
            <a:ext cx="1219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002060"/>
                </a:solidFill>
                <a:latin typeface="Bahnschrift" panose="020B0502040204020203" pitchFamily="34" charset="0"/>
              </a:rPr>
              <a:t>Pauline Ascher – ISOL-France Meeting  – 27-29 May 2024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537B2091-4DEB-4B2C-92BD-7AE6A8B51974}"/>
              </a:ext>
            </a:extLst>
          </p:cNvPr>
          <p:cNvSpPr txBox="1"/>
          <p:nvPr/>
        </p:nvSpPr>
        <p:spPr>
          <a:xfrm>
            <a:off x="0" y="-154"/>
            <a:ext cx="12191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rgbClr val="002060"/>
                </a:solidFill>
                <a:latin typeface="Bahnschrift" panose="020B0502040204020203" pitchFamily="34" charset="0"/>
              </a:rPr>
              <a:t>JYFLTRAP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71D7616-53EA-446E-A392-9D9ED516C160}"/>
              </a:ext>
            </a:extLst>
          </p:cNvPr>
          <p:cNvSpPr/>
          <p:nvPr/>
        </p:nvSpPr>
        <p:spPr>
          <a:xfrm>
            <a:off x="234462" y="5705231"/>
            <a:ext cx="6889826" cy="5109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5699A97-5140-45DA-A025-C2A59152C58C}"/>
              </a:ext>
            </a:extLst>
          </p:cNvPr>
          <p:cNvSpPr/>
          <p:nvPr/>
        </p:nvSpPr>
        <p:spPr>
          <a:xfrm>
            <a:off x="234462" y="530352"/>
            <a:ext cx="524490" cy="3227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DEB64A-A0D2-42B6-8A00-AB228F798560}"/>
              </a:ext>
            </a:extLst>
          </p:cNvPr>
          <p:cNvSpPr/>
          <p:nvPr/>
        </p:nvSpPr>
        <p:spPr>
          <a:xfrm>
            <a:off x="3446584" y="539416"/>
            <a:ext cx="284315" cy="3137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9CD18B4A-1DFD-4452-B030-DB77332A17FA}"/>
              </a:ext>
            </a:extLst>
          </p:cNvPr>
          <p:cNvSpPr txBox="1"/>
          <p:nvPr/>
        </p:nvSpPr>
        <p:spPr>
          <a:xfrm>
            <a:off x="0" y="4943692"/>
            <a:ext cx="3294185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solidFill>
                  <a:srgbClr val="002060"/>
                </a:solidFill>
                <a:latin typeface="Bahnschrift" panose="020B0502040204020203" pitchFamily="34" charset="0"/>
              </a:rPr>
              <a:t>Mass-</a:t>
            </a:r>
            <a:r>
              <a:rPr lang="fr-FR" sz="2000" dirty="0" err="1">
                <a:solidFill>
                  <a:srgbClr val="002060"/>
                </a:solidFill>
                <a:latin typeface="Bahnschrift" panose="020B0502040204020203" pitchFamily="34" charset="0"/>
              </a:rPr>
              <a:t>selective</a:t>
            </a:r>
            <a:r>
              <a:rPr lang="fr-FR" sz="2000" dirty="0">
                <a:solidFill>
                  <a:srgbClr val="002060"/>
                </a:solidFill>
                <a:latin typeface="Bahnschrift" panose="020B0502040204020203" pitchFamily="34" charset="0"/>
              </a:rPr>
              <a:t> buffer-</a:t>
            </a:r>
            <a:r>
              <a:rPr lang="fr-FR" sz="2000" dirty="0" err="1">
                <a:solidFill>
                  <a:srgbClr val="002060"/>
                </a:solidFill>
                <a:latin typeface="Bahnschrift" panose="020B0502040204020203" pitchFamily="34" charset="0"/>
              </a:rPr>
              <a:t>gas</a:t>
            </a:r>
            <a:r>
              <a:rPr lang="fr-FR" sz="2000" dirty="0">
                <a:solidFill>
                  <a:srgbClr val="002060"/>
                </a:solidFill>
                <a:latin typeface="Bahnschrift" panose="020B0502040204020203" pitchFamily="34" charset="0"/>
              </a:rPr>
              <a:t> </a:t>
            </a:r>
            <a:r>
              <a:rPr lang="fr-FR" sz="2000" dirty="0" err="1">
                <a:solidFill>
                  <a:srgbClr val="002060"/>
                </a:solidFill>
                <a:latin typeface="Bahnschrift" panose="020B0502040204020203" pitchFamily="34" charset="0"/>
              </a:rPr>
              <a:t>cooling</a:t>
            </a:r>
            <a:endParaRPr lang="fr-FR" sz="2000" dirty="0">
              <a:solidFill>
                <a:srgbClr val="002060"/>
              </a:solidFill>
              <a:latin typeface="Bahnschrift" panose="020B0502040204020203" pitchFamily="34" charset="0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3600E283-AC32-401F-977E-D7FEB55BF37E}"/>
              </a:ext>
            </a:extLst>
          </p:cNvPr>
          <p:cNvSpPr txBox="1"/>
          <p:nvPr/>
        </p:nvSpPr>
        <p:spPr>
          <a:xfrm>
            <a:off x="3153507" y="4919808"/>
            <a:ext cx="3736317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>
                <a:solidFill>
                  <a:srgbClr val="002060"/>
                </a:solidFill>
                <a:latin typeface="Bahnschrift" panose="020B0502040204020203" pitchFamily="34" charset="0"/>
              </a:rPr>
              <a:t>ToF</a:t>
            </a:r>
            <a:r>
              <a:rPr lang="fr-FR" sz="2400" dirty="0">
                <a:solidFill>
                  <a:srgbClr val="002060"/>
                </a:solidFill>
                <a:latin typeface="Bahnschrift" panose="020B0502040204020203" pitchFamily="34" charset="0"/>
              </a:rPr>
              <a:t>-ICR</a:t>
            </a:r>
          </a:p>
          <a:p>
            <a:pPr algn="ctr"/>
            <a:endParaRPr lang="fr-FR" sz="2400" b="1" dirty="0">
              <a:solidFill>
                <a:srgbClr val="002060"/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0459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kstiruutu 4">
                <a:extLst>
                  <a:ext uri="{FF2B5EF4-FFF2-40B4-BE49-F238E27FC236}">
                    <a16:creationId xmlns:a16="http://schemas.microsoft.com/office/drawing/2014/main" id="{F1CD4E9F-FE41-43A4-9E4A-D5B71AFEB4FA}"/>
                  </a:ext>
                </a:extLst>
              </p:cNvPr>
              <p:cNvSpPr txBox="1"/>
              <p:nvPr/>
            </p:nvSpPr>
            <p:spPr>
              <a:xfrm>
                <a:off x="646112" y="3536902"/>
                <a:ext cx="2689454" cy="940770"/>
              </a:xfrm>
              <a:prstGeom prst="rect">
                <a:avLst/>
              </a:prstGeom>
              <a:noFill/>
              <a:ln w="38100" cap="flat" cmpd="sng" algn="ctr">
                <a:noFill/>
                <a:prstDash val="solid"/>
              </a:ln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p:spPr>
            <p:txBody>
              <a:bodyPr wrap="none" rtlCol="0">
                <a:spAutoFit/>
              </a:bodyPr>
              <a:lstStyle/>
              <a:p>
                <a:pPr defTabSz="457223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933" i="1" kern="0">
                              <a:solidFill>
                                <a:srgbClr val="1D2B53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fi-FI" sz="2933" i="1" kern="0">
                              <a:solidFill>
                                <a:srgbClr val="1D2B53"/>
                              </a:solidFill>
                              <a:latin typeface="Cambria Math"/>
                              <a:ea typeface="Cambria Math"/>
                            </a:rPr>
                            <m:t>𝜈</m:t>
                          </m:r>
                        </m:e>
                        <m:sub>
                          <m:r>
                            <a:rPr lang="fr-FR" sz="2933" i="1" kern="0">
                              <a:solidFill>
                                <a:srgbClr val="1D2B53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𝑐</m:t>
                          </m:r>
                        </m:sub>
                      </m:sSub>
                      <m:r>
                        <a:rPr lang="en-US" sz="2933" i="1" kern="0">
                          <a:solidFill>
                            <a:srgbClr val="1D2B53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933" i="1" kern="0">
                              <a:solidFill>
                                <a:srgbClr val="1D2B53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933" i="1" kern="0">
                                  <a:solidFill>
                                    <a:srgbClr val="1D2B5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933" i="1" kern="0">
                                  <a:solidFill>
                                    <a:srgbClr val="1D2B53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fi-FI" sz="2933" i="1" kern="0">
                                  <a:solidFill>
                                    <a:srgbClr val="1D2B53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sz="2933" i="1" kern="0">
                              <a:solidFill>
                                <a:srgbClr val="1D2B53"/>
                              </a:solidFill>
                              <a:latin typeface="Cambria Math"/>
                            </a:rPr>
                            <m:t>+ 2</m:t>
                          </m:r>
                          <m:r>
                            <a:rPr lang="en-US" sz="2933" i="1" kern="0">
                              <a:solidFill>
                                <a:srgbClr val="1D2B53"/>
                              </a:solidFill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en-US" sz="2933" i="1" kern="0">
                              <a:solidFill>
                                <a:srgbClr val="1D2B53"/>
                              </a:solidFill>
                              <a:latin typeface="Cambria Math"/>
                              <a:ea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sz="2933" i="1" kern="0">
                              <a:solidFill>
                                <a:srgbClr val="1D2B53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en-US" sz="2933" i="1" kern="0">
                              <a:solidFill>
                                <a:srgbClr val="1D2B53"/>
                              </a:solidFill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fi-FI" sz="2933" i="1" kern="0">
                              <a:solidFill>
                                <a:srgbClr val="1D2B53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sz="2933" kern="0" dirty="0">
                  <a:solidFill>
                    <a:srgbClr val="1D2B53"/>
                  </a:solidFill>
                  <a:latin typeface="Bahnschrift" panose="020B0502040204020203" pitchFamily="34" charset="0"/>
                </a:endParaRPr>
              </a:p>
            </p:txBody>
          </p:sp>
        </mc:Choice>
        <mc:Fallback xmlns="">
          <p:sp>
            <p:nvSpPr>
              <p:cNvPr id="34" name="Tekstiruutu 4">
                <a:extLst>
                  <a:ext uri="{FF2B5EF4-FFF2-40B4-BE49-F238E27FC236}">
                    <a16:creationId xmlns:a16="http://schemas.microsoft.com/office/drawing/2014/main" id="{F1CD4E9F-FE41-43A4-9E4A-D5B71AFEB4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112" y="3536902"/>
                <a:ext cx="2689454" cy="94077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38100" cap="flat" cmpd="sng" algn="ctr">
                <a:noFill/>
                <a:prstDash val="solid"/>
              </a:ln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upe 27"/>
          <p:cNvGrpSpPr/>
          <p:nvPr/>
        </p:nvGrpSpPr>
        <p:grpSpPr>
          <a:xfrm>
            <a:off x="-27406" y="1202311"/>
            <a:ext cx="12152113" cy="1547054"/>
            <a:chOff x="-41109" y="1803466"/>
            <a:chExt cx="18228169" cy="2320581"/>
          </a:xfrm>
        </p:grpSpPr>
        <p:grpSp>
          <p:nvGrpSpPr>
            <p:cNvPr id="79" name="Group 16"/>
            <p:cNvGrpSpPr/>
            <p:nvPr/>
          </p:nvGrpSpPr>
          <p:grpSpPr>
            <a:xfrm rot="-10800000">
              <a:off x="17108510" y="2283148"/>
              <a:ext cx="457201" cy="1178151"/>
              <a:chOff x="0" y="0"/>
              <a:chExt cx="1607870" cy="5594855"/>
            </a:xfrm>
          </p:grpSpPr>
          <p:sp>
            <p:nvSpPr>
              <p:cNvPr id="80" name="Freeform 17"/>
              <p:cNvSpPr/>
              <p:nvPr/>
            </p:nvSpPr>
            <p:spPr>
              <a:xfrm>
                <a:off x="0" y="0"/>
                <a:ext cx="1607870" cy="5594855"/>
              </a:xfrm>
              <a:custGeom>
                <a:avLst/>
                <a:gdLst/>
                <a:ahLst/>
                <a:cxnLst/>
                <a:rect l="l" t="t" r="r" b="b"/>
                <a:pathLst>
                  <a:path w="1607870" h="5594855">
                    <a:moveTo>
                      <a:pt x="0" y="0"/>
                    </a:moveTo>
                    <a:lnTo>
                      <a:pt x="1607870" y="0"/>
                    </a:lnTo>
                    <a:lnTo>
                      <a:pt x="1607870" y="5594855"/>
                    </a:lnTo>
                    <a:lnTo>
                      <a:pt x="0" y="5594855"/>
                    </a:lnTo>
                    <a:close/>
                  </a:path>
                </a:pathLst>
              </a:custGeom>
              <a:solidFill>
                <a:srgbClr val="FFD800"/>
              </a:solidFill>
            </p:spPr>
          </p:sp>
          <p:sp>
            <p:nvSpPr>
              <p:cNvPr id="81" name="TextBox 18"/>
              <p:cNvSpPr txBox="1"/>
              <p:nvPr/>
            </p:nvSpPr>
            <p:spPr>
              <a:xfrm>
                <a:off x="0" y="-28575"/>
                <a:ext cx="1607870" cy="5623430"/>
              </a:xfrm>
              <a:prstGeom prst="rect">
                <a:avLst/>
              </a:prstGeom>
            </p:spPr>
            <p:txBody>
              <a:bodyPr lIns="33896" tIns="33896" rIns="33896" bIns="33896" rtlCol="0" anchor="ctr"/>
              <a:lstStyle/>
              <a:p>
                <a:pPr algn="ctr">
                  <a:lnSpc>
                    <a:spcPts val="1680"/>
                  </a:lnSpc>
                </a:pPr>
                <a:endParaRPr sz="1200">
                  <a:latin typeface="Bahnschrift" panose="020B0502040204020203" pitchFamily="34" charset="0"/>
                </a:endParaRPr>
              </a:p>
            </p:txBody>
          </p:sp>
        </p:grpSp>
        <p:grpSp>
          <p:nvGrpSpPr>
            <p:cNvPr id="76" name="Group 16"/>
            <p:cNvGrpSpPr/>
            <p:nvPr/>
          </p:nvGrpSpPr>
          <p:grpSpPr>
            <a:xfrm rot="-10800000">
              <a:off x="11604524" y="2308993"/>
              <a:ext cx="457201" cy="1178151"/>
              <a:chOff x="0" y="0"/>
              <a:chExt cx="1607870" cy="5594855"/>
            </a:xfrm>
          </p:grpSpPr>
          <p:sp>
            <p:nvSpPr>
              <p:cNvPr id="77" name="Freeform 17"/>
              <p:cNvSpPr/>
              <p:nvPr/>
            </p:nvSpPr>
            <p:spPr>
              <a:xfrm>
                <a:off x="0" y="0"/>
                <a:ext cx="1607870" cy="5594855"/>
              </a:xfrm>
              <a:custGeom>
                <a:avLst/>
                <a:gdLst/>
                <a:ahLst/>
                <a:cxnLst/>
                <a:rect l="l" t="t" r="r" b="b"/>
                <a:pathLst>
                  <a:path w="1607870" h="5594855">
                    <a:moveTo>
                      <a:pt x="0" y="0"/>
                    </a:moveTo>
                    <a:lnTo>
                      <a:pt x="1607870" y="0"/>
                    </a:lnTo>
                    <a:lnTo>
                      <a:pt x="1607870" y="5594855"/>
                    </a:lnTo>
                    <a:lnTo>
                      <a:pt x="0" y="5594855"/>
                    </a:lnTo>
                    <a:close/>
                  </a:path>
                </a:pathLst>
              </a:custGeom>
              <a:solidFill>
                <a:srgbClr val="FFD800"/>
              </a:solidFill>
            </p:spPr>
          </p:sp>
          <p:sp>
            <p:nvSpPr>
              <p:cNvPr id="78" name="TextBox 18"/>
              <p:cNvSpPr txBox="1"/>
              <p:nvPr/>
            </p:nvSpPr>
            <p:spPr>
              <a:xfrm>
                <a:off x="0" y="-28575"/>
                <a:ext cx="1607870" cy="5623430"/>
              </a:xfrm>
              <a:prstGeom prst="rect">
                <a:avLst/>
              </a:prstGeom>
            </p:spPr>
            <p:txBody>
              <a:bodyPr lIns="33896" tIns="33896" rIns="33896" bIns="33896" rtlCol="0" anchor="ctr"/>
              <a:lstStyle/>
              <a:p>
                <a:pPr algn="ctr">
                  <a:lnSpc>
                    <a:spcPts val="1680"/>
                  </a:lnSpc>
                </a:pPr>
                <a:endParaRPr sz="1200">
                  <a:latin typeface="Bahnschrift" panose="020B0502040204020203" pitchFamily="34" charset="0"/>
                </a:endParaRPr>
              </a:p>
            </p:txBody>
          </p:sp>
        </p:grpSp>
        <p:grpSp>
          <p:nvGrpSpPr>
            <p:cNvPr id="73" name="Group 16"/>
            <p:cNvGrpSpPr/>
            <p:nvPr/>
          </p:nvGrpSpPr>
          <p:grpSpPr>
            <a:xfrm rot="-10800000">
              <a:off x="6112615" y="2283148"/>
              <a:ext cx="457201" cy="1178151"/>
              <a:chOff x="0" y="0"/>
              <a:chExt cx="1607870" cy="5594855"/>
            </a:xfrm>
          </p:grpSpPr>
          <p:sp>
            <p:nvSpPr>
              <p:cNvPr id="74" name="Freeform 17"/>
              <p:cNvSpPr/>
              <p:nvPr/>
            </p:nvSpPr>
            <p:spPr>
              <a:xfrm>
                <a:off x="0" y="0"/>
                <a:ext cx="1607870" cy="5594855"/>
              </a:xfrm>
              <a:custGeom>
                <a:avLst/>
                <a:gdLst/>
                <a:ahLst/>
                <a:cxnLst/>
                <a:rect l="l" t="t" r="r" b="b"/>
                <a:pathLst>
                  <a:path w="1607870" h="5594855">
                    <a:moveTo>
                      <a:pt x="0" y="0"/>
                    </a:moveTo>
                    <a:lnTo>
                      <a:pt x="1607870" y="0"/>
                    </a:lnTo>
                    <a:lnTo>
                      <a:pt x="1607870" y="5594855"/>
                    </a:lnTo>
                    <a:lnTo>
                      <a:pt x="0" y="5594855"/>
                    </a:lnTo>
                    <a:close/>
                  </a:path>
                </a:pathLst>
              </a:custGeom>
              <a:solidFill>
                <a:srgbClr val="FFD800"/>
              </a:solidFill>
            </p:spPr>
          </p:sp>
          <p:sp>
            <p:nvSpPr>
              <p:cNvPr id="75" name="TextBox 18"/>
              <p:cNvSpPr txBox="1"/>
              <p:nvPr/>
            </p:nvSpPr>
            <p:spPr>
              <a:xfrm>
                <a:off x="0" y="-28575"/>
                <a:ext cx="1607870" cy="5623430"/>
              </a:xfrm>
              <a:prstGeom prst="rect">
                <a:avLst/>
              </a:prstGeom>
            </p:spPr>
            <p:txBody>
              <a:bodyPr lIns="33896" tIns="33896" rIns="33896" bIns="33896" rtlCol="0" anchor="ctr"/>
              <a:lstStyle/>
              <a:p>
                <a:pPr algn="ctr">
                  <a:lnSpc>
                    <a:spcPts val="1680"/>
                  </a:lnSpc>
                </a:pPr>
                <a:endParaRPr sz="1200">
                  <a:latin typeface="Bahnschrift" panose="020B0502040204020203" pitchFamily="34" charset="0"/>
                </a:endParaRPr>
              </a:p>
            </p:txBody>
          </p:sp>
        </p:grpSp>
        <p:grpSp>
          <p:nvGrpSpPr>
            <p:cNvPr id="70" name="Group 16"/>
            <p:cNvGrpSpPr/>
            <p:nvPr/>
          </p:nvGrpSpPr>
          <p:grpSpPr>
            <a:xfrm rot="-10800000">
              <a:off x="685798" y="2263769"/>
              <a:ext cx="457201" cy="1178151"/>
              <a:chOff x="0" y="0"/>
              <a:chExt cx="1607870" cy="5594855"/>
            </a:xfrm>
          </p:grpSpPr>
          <p:sp>
            <p:nvSpPr>
              <p:cNvPr id="71" name="Freeform 17"/>
              <p:cNvSpPr/>
              <p:nvPr/>
            </p:nvSpPr>
            <p:spPr>
              <a:xfrm>
                <a:off x="0" y="0"/>
                <a:ext cx="1607870" cy="5594855"/>
              </a:xfrm>
              <a:custGeom>
                <a:avLst/>
                <a:gdLst/>
                <a:ahLst/>
                <a:cxnLst/>
                <a:rect l="l" t="t" r="r" b="b"/>
                <a:pathLst>
                  <a:path w="1607870" h="5594855">
                    <a:moveTo>
                      <a:pt x="0" y="0"/>
                    </a:moveTo>
                    <a:lnTo>
                      <a:pt x="1607870" y="0"/>
                    </a:lnTo>
                    <a:lnTo>
                      <a:pt x="1607870" y="5594855"/>
                    </a:lnTo>
                    <a:lnTo>
                      <a:pt x="0" y="5594855"/>
                    </a:lnTo>
                    <a:close/>
                  </a:path>
                </a:pathLst>
              </a:custGeom>
              <a:solidFill>
                <a:srgbClr val="FFD800"/>
              </a:solidFill>
            </p:spPr>
          </p:sp>
          <p:sp>
            <p:nvSpPr>
              <p:cNvPr id="72" name="TextBox 18"/>
              <p:cNvSpPr txBox="1"/>
              <p:nvPr/>
            </p:nvSpPr>
            <p:spPr>
              <a:xfrm>
                <a:off x="0" y="-28575"/>
                <a:ext cx="1607870" cy="5623430"/>
              </a:xfrm>
              <a:prstGeom prst="rect">
                <a:avLst/>
              </a:prstGeom>
            </p:spPr>
            <p:txBody>
              <a:bodyPr lIns="33896" tIns="33896" rIns="33896" bIns="33896" rtlCol="0" anchor="ctr"/>
              <a:lstStyle/>
              <a:p>
                <a:pPr algn="ctr">
                  <a:lnSpc>
                    <a:spcPts val="1680"/>
                  </a:lnSpc>
                </a:pPr>
                <a:endParaRPr sz="1200">
                  <a:latin typeface="Bahnschrift" panose="020B0502040204020203" pitchFamily="34" charset="0"/>
                </a:endParaRPr>
              </a:p>
            </p:txBody>
          </p:sp>
        </p:grpSp>
        <p:grpSp>
          <p:nvGrpSpPr>
            <p:cNvPr id="26" name="Groupe 25"/>
            <p:cNvGrpSpPr/>
            <p:nvPr/>
          </p:nvGrpSpPr>
          <p:grpSpPr>
            <a:xfrm>
              <a:off x="-41109" y="1803466"/>
              <a:ext cx="18228169" cy="2320581"/>
              <a:chOff x="-41109" y="1803466"/>
              <a:chExt cx="18228169" cy="2320581"/>
            </a:xfrm>
          </p:grpSpPr>
          <p:pic>
            <p:nvPicPr>
              <p:cNvPr id="63" name="Image 62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" y="2255484"/>
                <a:ext cx="17980949" cy="1314563"/>
              </a:xfrm>
              <a:prstGeom prst="rect">
                <a:avLst/>
              </a:prstGeom>
            </p:spPr>
          </p:pic>
          <p:sp>
            <p:nvSpPr>
              <p:cNvPr id="36" name="ZoneTexte 35"/>
              <p:cNvSpPr txBox="1"/>
              <p:nvPr/>
            </p:nvSpPr>
            <p:spPr>
              <a:xfrm>
                <a:off x="2546973" y="2635768"/>
                <a:ext cx="2450671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b="1" dirty="0">
                    <a:solidFill>
                      <a:srgbClr val="00FFFF"/>
                    </a:solidFill>
                    <a:effectLst>
                      <a:glow rad="63500">
                        <a:srgbClr val="1D2B53">
                          <a:alpha val="40000"/>
                        </a:srgbClr>
                      </a:glow>
                    </a:effectLst>
                    <a:latin typeface="Bahnschrift" panose="020B0502040204020203" pitchFamily="34" charset="0"/>
                  </a:rPr>
                  <a:t>Ion of </a:t>
                </a:r>
                <a:r>
                  <a:rPr lang="fr-FR" b="1" dirty="0" err="1">
                    <a:solidFill>
                      <a:srgbClr val="00FFFF"/>
                    </a:solidFill>
                    <a:effectLst>
                      <a:glow rad="63500">
                        <a:srgbClr val="1D2B53">
                          <a:alpha val="40000"/>
                        </a:srgbClr>
                      </a:glow>
                    </a:effectLst>
                    <a:latin typeface="Bahnschrift" panose="020B0502040204020203" pitchFamily="34" charset="0"/>
                  </a:rPr>
                  <a:t>Interest</a:t>
                </a:r>
                <a:endParaRPr lang="fr-FR" b="1" dirty="0">
                  <a:solidFill>
                    <a:srgbClr val="00FFFF"/>
                  </a:solidFill>
                  <a:effectLst>
                    <a:glow rad="63500">
                      <a:srgbClr val="1D2B53">
                        <a:alpha val="40000"/>
                      </a:srgbClr>
                    </a:glow>
                  </a:effectLst>
                  <a:latin typeface="Bahnschrift" panose="020B0502040204020203" pitchFamily="34" charset="0"/>
                </a:endParaRPr>
              </a:p>
            </p:txBody>
          </p:sp>
          <p:sp>
            <p:nvSpPr>
              <p:cNvPr id="37" name="ZoneTexte 36"/>
              <p:cNvSpPr txBox="1"/>
              <p:nvPr/>
            </p:nvSpPr>
            <p:spPr>
              <a:xfrm>
                <a:off x="7840015" y="2635768"/>
                <a:ext cx="2450671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b="1" dirty="0">
                    <a:solidFill>
                      <a:srgbClr val="00FFFF"/>
                    </a:solidFill>
                    <a:effectLst>
                      <a:glow rad="63500">
                        <a:srgbClr val="1D2B53">
                          <a:alpha val="40000"/>
                        </a:srgbClr>
                      </a:glow>
                    </a:effectLst>
                    <a:latin typeface="Bahnschrift" panose="020B0502040204020203" pitchFamily="34" charset="0"/>
                  </a:rPr>
                  <a:t>Ion of </a:t>
                </a:r>
                <a:r>
                  <a:rPr lang="fr-FR" b="1" dirty="0" err="1">
                    <a:solidFill>
                      <a:srgbClr val="00FFFF"/>
                    </a:solidFill>
                    <a:effectLst>
                      <a:glow rad="63500">
                        <a:srgbClr val="1D2B53">
                          <a:alpha val="40000"/>
                        </a:srgbClr>
                      </a:glow>
                    </a:effectLst>
                    <a:latin typeface="Bahnschrift" panose="020B0502040204020203" pitchFamily="34" charset="0"/>
                  </a:rPr>
                  <a:t>Interest</a:t>
                </a:r>
                <a:endParaRPr lang="fr-FR" b="1" dirty="0">
                  <a:solidFill>
                    <a:srgbClr val="00FFFF"/>
                  </a:solidFill>
                  <a:effectLst>
                    <a:glow rad="63500">
                      <a:srgbClr val="1D2B53">
                        <a:alpha val="40000"/>
                      </a:srgbClr>
                    </a:glow>
                  </a:effectLst>
                  <a:latin typeface="Bahnschrift" panose="020B0502040204020203" pitchFamily="34" charset="0"/>
                </a:endParaRPr>
              </a:p>
            </p:txBody>
          </p:sp>
          <p:sp>
            <p:nvSpPr>
              <p:cNvPr id="38" name="ZoneTexte 37"/>
              <p:cNvSpPr txBox="1"/>
              <p:nvPr/>
            </p:nvSpPr>
            <p:spPr>
              <a:xfrm>
                <a:off x="13464580" y="2635768"/>
                <a:ext cx="2450671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b="1" dirty="0">
                    <a:solidFill>
                      <a:srgbClr val="00FFFF"/>
                    </a:solidFill>
                    <a:effectLst>
                      <a:glow rad="63500">
                        <a:srgbClr val="1D2B53">
                          <a:alpha val="40000"/>
                        </a:srgbClr>
                      </a:glow>
                    </a:effectLst>
                    <a:latin typeface="Bahnschrift" panose="020B0502040204020203" pitchFamily="34" charset="0"/>
                  </a:rPr>
                  <a:t>Ion of </a:t>
                </a:r>
                <a:r>
                  <a:rPr lang="fr-FR" b="1" dirty="0" err="1">
                    <a:solidFill>
                      <a:srgbClr val="00FFFF"/>
                    </a:solidFill>
                    <a:effectLst>
                      <a:glow rad="63500">
                        <a:srgbClr val="1D2B53">
                          <a:alpha val="40000"/>
                        </a:srgbClr>
                      </a:glow>
                    </a:effectLst>
                    <a:latin typeface="Bahnschrift" panose="020B0502040204020203" pitchFamily="34" charset="0"/>
                  </a:rPr>
                  <a:t>Interest</a:t>
                </a:r>
                <a:endParaRPr lang="fr-FR" b="1" dirty="0">
                  <a:solidFill>
                    <a:srgbClr val="00FFFF"/>
                  </a:solidFill>
                  <a:effectLst>
                    <a:glow rad="63500">
                      <a:srgbClr val="1D2B53">
                        <a:alpha val="40000"/>
                      </a:srgbClr>
                    </a:glow>
                  </a:effectLst>
                  <a:latin typeface="Bahnschrift" panose="020B0502040204020203" pitchFamily="34" charset="0"/>
                </a:endParaRPr>
              </a:p>
            </p:txBody>
          </p:sp>
          <p:sp>
            <p:nvSpPr>
              <p:cNvPr id="39" name="ZoneTexte 38"/>
              <p:cNvSpPr txBox="1"/>
              <p:nvPr/>
            </p:nvSpPr>
            <p:spPr>
              <a:xfrm>
                <a:off x="-41109" y="1803466"/>
                <a:ext cx="1873592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fr-FR" dirty="0">
                    <a:latin typeface="Bahnschrift" panose="020B0502040204020203" pitchFamily="34" charset="0"/>
                  </a:rPr>
                  <a:t>Reference</a:t>
                </a:r>
              </a:p>
            </p:txBody>
          </p:sp>
          <p:sp>
            <p:nvSpPr>
              <p:cNvPr id="41" name="ZoneTexte 40"/>
              <p:cNvSpPr txBox="1"/>
              <p:nvPr/>
            </p:nvSpPr>
            <p:spPr>
              <a:xfrm>
                <a:off x="5305497" y="1811766"/>
                <a:ext cx="1873591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fr-FR" dirty="0">
                    <a:latin typeface="Bahnschrift" panose="020B0502040204020203" pitchFamily="34" charset="0"/>
                  </a:rPr>
                  <a:t>Reference</a:t>
                </a:r>
              </a:p>
            </p:txBody>
          </p:sp>
          <p:sp>
            <p:nvSpPr>
              <p:cNvPr id="53" name="ZoneTexte 52"/>
              <p:cNvSpPr txBox="1"/>
              <p:nvPr/>
            </p:nvSpPr>
            <p:spPr>
              <a:xfrm>
                <a:off x="10809483" y="1803466"/>
                <a:ext cx="1873591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fr-FR" dirty="0">
                    <a:latin typeface="Bahnschrift" panose="020B0502040204020203" pitchFamily="34" charset="0"/>
                  </a:rPr>
                  <a:t>Reference</a:t>
                </a:r>
              </a:p>
            </p:txBody>
          </p:sp>
          <p:sp>
            <p:nvSpPr>
              <p:cNvPr id="54" name="ZoneTexte 53"/>
              <p:cNvSpPr txBox="1"/>
              <p:nvPr/>
            </p:nvSpPr>
            <p:spPr>
              <a:xfrm>
                <a:off x="16313469" y="1803466"/>
                <a:ext cx="1873591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fr-FR" dirty="0">
                    <a:latin typeface="Bahnschrift" panose="020B0502040204020203" pitchFamily="34" charset="0"/>
                  </a:rPr>
                  <a:t>Reference</a:t>
                </a:r>
              </a:p>
            </p:txBody>
          </p:sp>
          <p:sp>
            <p:nvSpPr>
              <p:cNvPr id="55" name="ZoneTexte 54"/>
              <p:cNvSpPr txBox="1"/>
              <p:nvPr/>
            </p:nvSpPr>
            <p:spPr>
              <a:xfrm>
                <a:off x="534865" y="3512356"/>
                <a:ext cx="469359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>
                    <a:latin typeface="Bahnschrift" panose="020B0502040204020203" pitchFamily="34" charset="0"/>
                  </a:rPr>
                  <a:t>0</a:t>
                </a:r>
              </a:p>
            </p:txBody>
          </p:sp>
          <p:sp>
            <p:nvSpPr>
              <p:cNvPr id="56" name="ZoneTexte 55"/>
              <p:cNvSpPr txBox="1"/>
              <p:nvPr/>
            </p:nvSpPr>
            <p:spPr>
              <a:xfrm>
                <a:off x="17261443" y="3441922"/>
                <a:ext cx="584775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>
                    <a:latin typeface="Bahnschrift" panose="020B0502040204020203" pitchFamily="34" charset="0"/>
                  </a:rPr>
                  <a:t>1h</a:t>
                </a:r>
              </a:p>
            </p:txBody>
          </p:sp>
          <p:sp>
            <p:nvSpPr>
              <p:cNvPr id="57" name="ZoneTexte 56"/>
              <p:cNvSpPr txBox="1"/>
              <p:nvPr/>
            </p:nvSpPr>
            <p:spPr>
              <a:xfrm>
                <a:off x="8501503" y="3570049"/>
                <a:ext cx="1046440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>
                    <a:latin typeface="Bahnschrift" panose="020B0502040204020203" pitchFamily="34" charset="0"/>
                  </a:rPr>
                  <a:t>Time</a:t>
                </a:r>
              </a:p>
            </p:txBody>
          </p:sp>
        </p:grpSp>
      </p:grpSp>
      <p:pic>
        <p:nvPicPr>
          <p:cNvPr id="33" name="Image 3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272"/>
          <a:stretch/>
        </p:blipFill>
        <p:spPr>
          <a:xfrm>
            <a:off x="4548275" y="3582160"/>
            <a:ext cx="3185915" cy="2767753"/>
          </a:xfrm>
          <a:prstGeom prst="rect">
            <a:avLst/>
          </a:prstGeom>
        </p:spPr>
      </p:pic>
      <p:cxnSp>
        <p:nvCxnSpPr>
          <p:cNvPr id="61" name="Connecteur droit avec flèche 60"/>
          <p:cNvCxnSpPr>
            <a:endCxn id="87" idx="0"/>
          </p:cNvCxnSpPr>
          <p:nvPr/>
        </p:nvCxnSpPr>
        <p:spPr>
          <a:xfrm flipH="1">
            <a:off x="4256129" y="3192581"/>
            <a:ext cx="375146" cy="319663"/>
          </a:xfrm>
          <a:prstGeom prst="straightConnector1">
            <a:avLst/>
          </a:prstGeom>
          <a:ln w="38100">
            <a:solidFill>
              <a:srgbClr val="1D2B5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6520053" y="4897300"/>
            <a:ext cx="152400" cy="2450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 dirty="0">
              <a:latin typeface="Bahnschrift" panose="020B0502040204020203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5" name="Rectangle 64"/>
              <p:cNvSpPr/>
              <p:nvPr/>
            </p:nvSpPr>
            <p:spPr>
              <a:xfrm>
                <a:off x="6362590" y="4832367"/>
                <a:ext cx="467325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 kern="0">
                              <a:solidFill>
                                <a:srgbClr val="1D2B5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200" i="1" kern="0">
                              <a:solidFill>
                                <a:srgbClr val="1D2B53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fi-FI" sz="1200" i="1" kern="0">
                              <a:solidFill>
                                <a:srgbClr val="1D2B53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fr-FR" sz="1200" dirty="0">
                  <a:latin typeface="Bahnschrift" panose="020B0502040204020203" pitchFamily="34" charset="0"/>
                </a:endParaRPr>
              </a:p>
            </p:txBody>
          </p:sp>
        </mc:Choice>
        <mc:Fallback>
          <p:sp>
            <p:nvSpPr>
              <p:cNvPr id="65" name="Rectangle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2590" y="4832367"/>
                <a:ext cx="467325" cy="2769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ZoneTexte 3"/>
              <p:cNvSpPr txBox="1"/>
              <p:nvPr/>
            </p:nvSpPr>
            <p:spPr>
              <a:xfrm>
                <a:off x="1054988" y="5674107"/>
                <a:ext cx="3185915" cy="7031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fr-FR" sz="1867" dirty="0" err="1">
                    <a:solidFill>
                      <a:srgbClr val="1D2B53"/>
                    </a:solidFill>
                    <a:latin typeface="Bahnschrift" panose="020B0502040204020203" pitchFamily="34" charset="0"/>
                  </a:rPr>
                  <a:t>Precision</a:t>
                </a:r>
                <a:r>
                  <a:rPr lang="fr-FR" sz="1867" dirty="0">
                    <a:solidFill>
                      <a:srgbClr val="1D2B53"/>
                    </a:solidFill>
                    <a:latin typeface="Bahnschrift" panose="020B0502040204020203" pitchFamily="34" charset="0"/>
                  </a:rPr>
                  <a:t> for </a:t>
                </a:r>
                <a:r>
                  <a:rPr lang="fr-FR" sz="1867" dirty="0" err="1">
                    <a:solidFill>
                      <a:srgbClr val="1D2B53"/>
                    </a:solidFill>
                    <a:latin typeface="Bahnschrift" panose="020B0502040204020203" pitchFamily="34" charset="0"/>
                  </a:rPr>
                  <a:t>our</a:t>
                </a:r>
                <a:r>
                  <a:rPr lang="fr-FR" sz="1867" dirty="0">
                    <a:solidFill>
                      <a:srgbClr val="1D2B53"/>
                    </a:solidFill>
                    <a:latin typeface="Bahnschrift" panose="020B0502040204020203" pitchFamily="34" charset="0"/>
                  </a:rPr>
                  <a:t> Co cases</a:t>
                </a:r>
              </a:p>
              <a:p>
                <a:r>
                  <a:rPr lang="fr-FR" sz="1867" dirty="0">
                    <a:solidFill>
                      <a:srgbClr val="1D2B53"/>
                    </a:solidFill>
                    <a:latin typeface="Bahnschrift" panose="020B0502040204020203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1867" i="1">
                            <a:solidFill>
                              <a:srgbClr val="1D2B53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fr-FR" sz="1867">
                            <a:solidFill>
                              <a:srgbClr val="1D2B53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fr-FR" sz="1867" i="1">
                            <a:solidFill>
                              <a:srgbClr val="1D2B53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fr-FR" sz="1867" i="1">
                            <a:solidFill>
                              <a:srgbClr val="1D2B53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  <m:r>
                      <a:rPr lang="fr-FR" sz="1867" i="1">
                        <a:solidFill>
                          <a:srgbClr val="1D2B53"/>
                        </a:solidFill>
                        <a:latin typeface="Cambria Math" panose="02040503050406030204" pitchFamily="18" charset="0"/>
                      </a:rPr>
                      <m:t>∼</m:t>
                    </m:r>
                    <m:sSup>
                      <m:sSupPr>
                        <m:ctrlPr>
                          <a:rPr lang="fr-FR" sz="1867" i="1">
                            <a:solidFill>
                              <a:srgbClr val="1D2B53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867" i="1">
                            <a:solidFill>
                              <a:srgbClr val="1D2B53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fr-FR" sz="1867" i="1">
                            <a:solidFill>
                              <a:srgbClr val="1D2B53"/>
                            </a:solidFill>
                            <a:latin typeface="Cambria Math" panose="02040503050406030204" pitchFamily="18" charset="0"/>
                          </a:rPr>
                          <m:t>−8</m:t>
                        </m:r>
                      </m:sup>
                    </m:sSup>
                    <m:r>
                      <a:rPr lang="fr-FR" sz="1867" b="0" i="1" smtClean="0">
                        <a:solidFill>
                          <a:srgbClr val="1D2B53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fr-FR" sz="1867" dirty="0">
                  <a:solidFill>
                    <a:srgbClr val="1D2B53"/>
                  </a:solidFill>
                  <a:latin typeface="Bahnschrift" panose="020B0502040204020203" pitchFamily="34" charset="0"/>
                </a:endParaRPr>
              </a:p>
            </p:txBody>
          </p:sp>
        </mc:Choice>
        <mc:Fallback>
          <p:sp>
            <p:nvSpPr>
              <p:cNvPr id="4" name="ZoneText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4988" y="5674107"/>
                <a:ext cx="3185915" cy="703141"/>
              </a:xfrm>
              <a:prstGeom prst="rect">
                <a:avLst/>
              </a:prstGeom>
              <a:blipFill>
                <a:blip r:embed="rId7"/>
                <a:stretch>
                  <a:fillRect l="-4589" t="-10435" b="-521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ZoneTexte 21"/>
              <p:cNvSpPr txBox="1"/>
              <p:nvPr/>
            </p:nvSpPr>
            <p:spPr>
              <a:xfrm>
                <a:off x="4714365" y="2849390"/>
                <a:ext cx="3444404" cy="6244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2133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133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r>
                            <a:rPr lang="fr-FR" sz="2133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num>
                        <m:den>
                          <m:r>
                            <a:rPr lang="fr-FR" sz="2133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  <m:r>
                            <a:rPr lang="fr-FR" sz="2133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r>
                            <a:rPr lang="fr-FR" sz="2133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fr-FR" sz="2133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=2,01</m:t>
                      </m:r>
                      <m:d>
                        <m:dPr>
                          <m:ctrlPr>
                            <a:rPr lang="fr-FR" sz="2133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133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25</m:t>
                          </m:r>
                        </m:e>
                      </m:d>
                      <m:r>
                        <a:rPr lang="fr-FR" sz="2133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fr-FR" sz="2133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133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fr-FR" sz="2133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−12</m:t>
                          </m:r>
                        </m:sup>
                      </m:sSup>
                      <m:r>
                        <a:rPr lang="fr-FR" sz="2133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𝑚𝑖</m:t>
                      </m:r>
                      <m:sSup>
                        <m:sSupPr>
                          <m:ctrlPr>
                            <a:rPr lang="fr-FR" sz="2133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133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fr-FR" sz="2133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fr-FR" sz="2133" dirty="0">
                  <a:latin typeface="Bahnschrift" panose="020B0502040204020203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2" name="ZoneTexte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4365" y="2849390"/>
                <a:ext cx="3444404" cy="62440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28"/>
          <p:cNvSpPr/>
          <p:nvPr/>
        </p:nvSpPr>
        <p:spPr>
          <a:xfrm>
            <a:off x="1545871" y="3632200"/>
            <a:ext cx="457200" cy="35129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>
              <a:latin typeface="Bahnschrift" panose="020B0502040204020203" pitchFamily="34" charset="0"/>
            </a:endParaRPr>
          </a:p>
        </p:txBody>
      </p:sp>
      <p:sp>
        <p:nvSpPr>
          <p:cNvPr id="85" name="Forme libre 84"/>
          <p:cNvSpPr/>
          <p:nvPr/>
        </p:nvSpPr>
        <p:spPr>
          <a:xfrm>
            <a:off x="6562827" y="4728669"/>
            <a:ext cx="157613" cy="599440"/>
          </a:xfrm>
          <a:custGeom>
            <a:avLst/>
            <a:gdLst>
              <a:gd name="connsiteX0" fmla="*/ 10822 w 208942"/>
              <a:gd name="connsiteY0" fmla="*/ 0 h 883920"/>
              <a:gd name="connsiteX1" fmla="*/ 208942 w 208942"/>
              <a:gd name="connsiteY1" fmla="*/ 457200 h 883920"/>
              <a:gd name="connsiteX2" fmla="*/ 10822 w 208942"/>
              <a:gd name="connsiteY2" fmla="*/ 883920 h 883920"/>
              <a:gd name="connsiteX0" fmla="*/ 0 w 198120"/>
              <a:gd name="connsiteY0" fmla="*/ 0 h 883920"/>
              <a:gd name="connsiteX1" fmla="*/ 198120 w 198120"/>
              <a:gd name="connsiteY1" fmla="*/ 457200 h 883920"/>
              <a:gd name="connsiteX2" fmla="*/ 0 w 198120"/>
              <a:gd name="connsiteY2" fmla="*/ 883920 h 883920"/>
              <a:gd name="connsiteX0" fmla="*/ 0 w 211455"/>
              <a:gd name="connsiteY0" fmla="*/ 0 h 883920"/>
              <a:gd name="connsiteX1" fmla="*/ 211455 w 211455"/>
              <a:gd name="connsiteY1" fmla="*/ 455295 h 883920"/>
              <a:gd name="connsiteX2" fmla="*/ 0 w 211455"/>
              <a:gd name="connsiteY2" fmla="*/ 883920 h 883920"/>
              <a:gd name="connsiteX0" fmla="*/ 0 w 211455"/>
              <a:gd name="connsiteY0" fmla="*/ 0 h 883920"/>
              <a:gd name="connsiteX1" fmla="*/ 211455 w 211455"/>
              <a:gd name="connsiteY1" fmla="*/ 455295 h 883920"/>
              <a:gd name="connsiteX2" fmla="*/ 0 w 211455"/>
              <a:gd name="connsiteY2" fmla="*/ 883920 h 883920"/>
              <a:gd name="connsiteX0" fmla="*/ 3810 w 211458"/>
              <a:gd name="connsiteY0" fmla="*/ 0 h 862965"/>
              <a:gd name="connsiteX1" fmla="*/ 211455 w 211458"/>
              <a:gd name="connsiteY1" fmla="*/ 434340 h 862965"/>
              <a:gd name="connsiteX2" fmla="*/ 0 w 211458"/>
              <a:gd name="connsiteY2" fmla="*/ 862965 h 862965"/>
              <a:gd name="connsiteX0" fmla="*/ 36195 w 244150"/>
              <a:gd name="connsiteY0" fmla="*/ 0 h 895350"/>
              <a:gd name="connsiteX1" fmla="*/ 243840 w 244150"/>
              <a:gd name="connsiteY1" fmla="*/ 434340 h 895350"/>
              <a:gd name="connsiteX2" fmla="*/ 0 w 244150"/>
              <a:gd name="connsiteY2" fmla="*/ 895350 h 895350"/>
              <a:gd name="connsiteX0" fmla="*/ 28575 w 236419"/>
              <a:gd name="connsiteY0" fmla="*/ 0 h 883920"/>
              <a:gd name="connsiteX1" fmla="*/ 236220 w 236419"/>
              <a:gd name="connsiteY1" fmla="*/ 434340 h 883920"/>
              <a:gd name="connsiteX2" fmla="*/ 0 w 236419"/>
              <a:gd name="connsiteY2" fmla="*/ 883920 h 883920"/>
              <a:gd name="connsiteX0" fmla="*/ 28575 w 236419"/>
              <a:gd name="connsiteY0" fmla="*/ 0 h 899160"/>
              <a:gd name="connsiteX1" fmla="*/ 236220 w 236419"/>
              <a:gd name="connsiteY1" fmla="*/ 434340 h 899160"/>
              <a:gd name="connsiteX2" fmla="*/ 0 w 236419"/>
              <a:gd name="connsiteY2" fmla="*/ 899160 h 899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6419" h="899160">
                <a:moveTo>
                  <a:pt x="28575" y="0"/>
                </a:moveTo>
                <a:cubicBezTo>
                  <a:pt x="160020" y="153035"/>
                  <a:pt x="240983" y="284480"/>
                  <a:pt x="236220" y="434340"/>
                </a:cubicBezTo>
                <a:cubicBezTo>
                  <a:pt x="231457" y="584200"/>
                  <a:pt x="104563" y="800100"/>
                  <a:pt x="0" y="899160"/>
                </a:cubicBezTo>
              </a:path>
            </a:pathLst>
          </a:custGeom>
          <a:noFill/>
          <a:ln w="34925"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>
              <a:latin typeface="Bahnschrift" panose="020B05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ZoneTexte 85"/>
              <p:cNvSpPr txBox="1"/>
              <p:nvPr/>
            </p:nvSpPr>
            <p:spPr>
              <a:xfrm>
                <a:off x="3251123" y="3564952"/>
                <a:ext cx="1390765" cy="12968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933" i="1" kern="0">
                          <a:solidFill>
                            <a:srgbClr val="1D2B53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fr-FR" sz="2933" i="1" kern="0">
                              <a:solidFill>
                                <a:srgbClr val="1D2B53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fr-FR" sz="2933" i="1" kern="0">
                              <a:solidFill>
                                <a:srgbClr val="1D2B53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𝑞𝐵</m:t>
                          </m:r>
                        </m:num>
                        <m:den>
                          <m:r>
                            <a:rPr lang="fr-FR" sz="2933" i="1" kern="0">
                              <a:solidFill>
                                <a:srgbClr val="1D2B53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  <m:r>
                            <a:rPr lang="fr-FR" sz="2933" i="1" kern="0">
                              <a:solidFill>
                                <a:srgbClr val="1D2B53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𝜋</m:t>
                          </m:r>
                          <m:r>
                            <a:rPr lang="fr-FR" sz="2933" i="1" kern="0">
                              <a:solidFill>
                                <a:srgbClr val="00FFFF"/>
                              </a:solidFill>
                              <a:effectLst>
                                <a:glow rad="63500">
                                  <a:srgbClr val="1D2B53"/>
                                </a:glow>
                              </a:effectLst>
                              <a:latin typeface="Cambria Math" panose="02040503050406030204" pitchFamily="18" charset="0"/>
                              <a:ea typeface="Cambria Math"/>
                            </a:rPr>
                            <m:t>𝑚</m:t>
                          </m:r>
                        </m:den>
                      </m:f>
                      <m:r>
                        <a:rPr lang="fr-FR" sz="2933" i="1" kern="0">
                          <a:solidFill>
                            <a:srgbClr val="00FFFF"/>
                          </a:solidFill>
                          <a:effectLst>
                            <a:glow rad="63500">
                              <a:srgbClr val="1D2B53"/>
                            </a:glow>
                          </a:effectLst>
                          <a:latin typeface="Cambria Math" panose="02040503050406030204" pitchFamily="18" charset="0"/>
                          <a:ea typeface="Cambria Math"/>
                        </a:rPr>
                        <m:t> </m:t>
                      </m:r>
                    </m:oMath>
                  </m:oMathPara>
                </a14:m>
                <a:endParaRPr lang="en-US" sz="2933" kern="0" dirty="0">
                  <a:solidFill>
                    <a:srgbClr val="1D2B53"/>
                  </a:solidFill>
                  <a:latin typeface="Bahnschrift" panose="020B0502040204020203" pitchFamily="34" charset="0"/>
                </a:endParaRPr>
              </a:p>
              <a:p>
                <a:endParaRPr lang="fr-FR" sz="2933" dirty="0">
                  <a:latin typeface="Bahnschrift" panose="020B0502040204020203" pitchFamily="34" charset="0"/>
                </a:endParaRPr>
              </a:p>
            </p:txBody>
          </p:sp>
        </mc:Choice>
        <mc:Fallback xmlns="">
          <p:sp>
            <p:nvSpPr>
              <p:cNvPr id="86" name="ZoneTexte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1123" y="3564952"/>
                <a:ext cx="1390765" cy="129683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ZoneTexte 86"/>
              <p:cNvSpPr txBox="1"/>
              <p:nvPr/>
            </p:nvSpPr>
            <p:spPr>
              <a:xfrm>
                <a:off x="4031708" y="3512244"/>
                <a:ext cx="448841" cy="4513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sz="2933" kern="0">
                          <a:solidFill>
                            <a:srgbClr val="FFD800"/>
                          </a:solidFill>
                          <a:effectLst>
                            <a:glow rad="63500">
                              <a:srgbClr val="1D2B53"/>
                            </a:glow>
                          </a:effectLst>
                          <a:latin typeface="Bahnschrift" panose="020B0502040204020203" pitchFamily="34" charset="0"/>
                          <a:ea typeface="Cambria Math"/>
                        </a:rPr>
                        <m:t>𝐵</m:t>
                      </m:r>
                      <m:r>
                        <m:rPr>
                          <m:nor/>
                        </m:rPr>
                        <a:rPr lang="fr-FR" sz="2933" kern="0">
                          <a:solidFill>
                            <a:srgbClr val="FFD800"/>
                          </a:solidFill>
                          <a:effectLst>
                            <a:glow rad="63500">
                              <a:srgbClr val="1D2B53"/>
                            </a:glow>
                          </a:effectLst>
                          <a:latin typeface="Bahnschrift" panose="020B0502040204020203" pitchFamily="34" charset="0"/>
                          <a:ea typeface="Cambria Math"/>
                        </a:rPr>
                        <m:t> </m:t>
                      </m:r>
                    </m:oMath>
                  </m:oMathPara>
                </a14:m>
                <a:endParaRPr lang="fr-FR" sz="2933" dirty="0">
                  <a:latin typeface="Bahnschrift" panose="020B0502040204020203" pitchFamily="34" charset="0"/>
                </a:endParaRPr>
              </a:p>
            </p:txBody>
          </p:sp>
        </mc:Choice>
        <mc:Fallback xmlns="">
          <p:sp>
            <p:nvSpPr>
              <p:cNvPr id="87" name="ZoneTexte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1708" y="3512244"/>
                <a:ext cx="448841" cy="45134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8" name="Image 8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61" t="49415"/>
          <a:stretch/>
        </p:blipFill>
        <p:spPr>
          <a:xfrm>
            <a:off x="7812129" y="5359400"/>
            <a:ext cx="3785843" cy="1400059"/>
          </a:xfrm>
          <a:prstGeom prst="rect">
            <a:avLst/>
          </a:prstGeom>
        </p:spPr>
      </p:pic>
      <p:pic>
        <p:nvPicPr>
          <p:cNvPr id="59" name="Image 5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61" t="-1" r="27931" b="50326"/>
          <a:stretch/>
        </p:blipFill>
        <p:spPr>
          <a:xfrm>
            <a:off x="9564877" y="4580343"/>
            <a:ext cx="988185" cy="738438"/>
          </a:xfrm>
          <a:prstGeom prst="rect">
            <a:avLst/>
          </a:prstGeom>
        </p:spPr>
      </p:pic>
      <p:pic>
        <p:nvPicPr>
          <p:cNvPr id="60" name="Image 5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98" t="-1" b="50326"/>
          <a:stretch/>
        </p:blipFill>
        <p:spPr>
          <a:xfrm rot="5400000">
            <a:off x="10755193" y="5714949"/>
            <a:ext cx="976873" cy="708685"/>
          </a:xfrm>
          <a:prstGeom prst="rect">
            <a:avLst/>
          </a:prstGeom>
        </p:spPr>
      </p:pic>
      <p:pic>
        <p:nvPicPr>
          <p:cNvPr id="62" name="Image 6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61" t="-1" r="50966" b="50326"/>
          <a:stretch/>
        </p:blipFill>
        <p:spPr>
          <a:xfrm rot="5400000">
            <a:off x="11200060" y="5180202"/>
            <a:ext cx="126233" cy="738438"/>
          </a:xfrm>
          <a:prstGeom prst="rect">
            <a:avLst/>
          </a:prstGeom>
        </p:spPr>
      </p:pic>
      <p:sp>
        <p:nvSpPr>
          <p:cNvPr id="64" name="ZoneTexte 63">
            <a:extLst>
              <a:ext uri="{FF2B5EF4-FFF2-40B4-BE49-F238E27FC236}">
                <a16:creationId xmlns:a16="http://schemas.microsoft.com/office/drawing/2014/main" id="{60808A7C-8048-4271-94F3-1979BB1592D2}"/>
              </a:ext>
            </a:extLst>
          </p:cNvPr>
          <p:cNvSpPr txBox="1"/>
          <p:nvPr/>
        </p:nvSpPr>
        <p:spPr>
          <a:xfrm>
            <a:off x="-1" y="6555835"/>
            <a:ext cx="1219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002060"/>
                </a:solidFill>
                <a:latin typeface="Bahnschrift" panose="020B0502040204020203" pitchFamily="34" charset="0"/>
              </a:rPr>
              <a:t>Pauline Ascher – ISOL-France Meeting  – 27-29 May 2024</a:t>
            </a:r>
          </a:p>
        </p:txBody>
      </p:sp>
      <p:sp>
        <p:nvSpPr>
          <p:cNvPr id="66" name="ZoneTexte 65">
            <a:extLst>
              <a:ext uri="{FF2B5EF4-FFF2-40B4-BE49-F238E27FC236}">
                <a16:creationId xmlns:a16="http://schemas.microsoft.com/office/drawing/2014/main" id="{332B1800-1032-4309-B3DE-5EF3FD8C2A34}"/>
              </a:ext>
            </a:extLst>
          </p:cNvPr>
          <p:cNvSpPr txBox="1"/>
          <p:nvPr/>
        </p:nvSpPr>
        <p:spPr>
          <a:xfrm>
            <a:off x="0" y="-154"/>
            <a:ext cx="12191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rgbClr val="002060"/>
                </a:solidFill>
                <a:latin typeface="Bahnschrift" panose="020B0502040204020203" pitchFamily="34" charset="0"/>
              </a:rPr>
              <a:t>PI-ICR MASS MEASUREMENT</a:t>
            </a:r>
          </a:p>
        </p:txBody>
      </p:sp>
      <p:pic>
        <p:nvPicPr>
          <p:cNvPr id="44" name="Image 43">
            <a:extLst>
              <a:ext uri="{FF2B5EF4-FFF2-40B4-BE49-F238E27FC236}">
                <a16:creationId xmlns:a16="http://schemas.microsoft.com/office/drawing/2014/main" id="{588EF868-0086-4C7A-93EC-60DCE403E16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0987" y="4691588"/>
            <a:ext cx="3352771" cy="627193"/>
          </a:xfrm>
          <a:prstGeom prst="rect">
            <a:avLst/>
          </a:prstGeom>
          <a:ln w="15875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1814294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2" grpId="0"/>
      <p:bldP spid="29" grpId="0" animBg="1"/>
      <p:bldP spid="86" grpId="0"/>
      <p:bldP spid="87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12870</TotalTime>
  <Words>1260</Words>
  <Application>Microsoft Office PowerPoint</Application>
  <PresentationFormat>Grand écran</PresentationFormat>
  <Paragraphs>250</Paragraphs>
  <Slides>18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8" baseType="lpstr">
      <vt:lpstr>Arial</vt:lpstr>
      <vt:lpstr>Bahnschrift</vt:lpstr>
      <vt:lpstr>Calibri</vt:lpstr>
      <vt:lpstr>Calibri Light</vt:lpstr>
      <vt:lpstr>Cambria Math</vt:lpstr>
      <vt:lpstr>CMU Sans Serif</vt:lpstr>
      <vt:lpstr>Nourd</vt:lpstr>
      <vt:lpstr>Symbol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pauline ascher</dc:creator>
  <cp:lastModifiedBy>pauline ascher</cp:lastModifiedBy>
  <cp:revision>112</cp:revision>
  <dcterms:created xsi:type="dcterms:W3CDTF">2024-05-14T08:18:58Z</dcterms:created>
  <dcterms:modified xsi:type="dcterms:W3CDTF">2024-05-28T13:22:33Z</dcterms:modified>
</cp:coreProperties>
</file>