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2" r:id="rId4"/>
  </p:sldMasterIdLst>
  <p:notesMasterIdLst>
    <p:notesMasterId r:id="rId20"/>
  </p:notesMasterIdLst>
  <p:handoutMasterIdLst>
    <p:handoutMasterId r:id="rId21"/>
  </p:handoutMasterIdLst>
  <p:sldIdLst>
    <p:sldId id="1388" r:id="rId5"/>
    <p:sldId id="1389" r:id="rId6"/>
    <p:sldId id="1404" r:id="rId7"/>
    <p:sldId id="1390" r:id="rId8"/>
    <p:sldId id="1401" r:id="rId9"/>
    <p:sldId id="1400" r:id="rId10"/>
    <p:sldId id="1391" r:id="rId11"/>
    <p:sldId id="1392" r:id="rId12"/>
    <p:sldId id="1394" r:id="rId13"/>
    <p:sldId id="1397" r:id="rId14"/>
    <p:sldId id="1384" r:id="rId15"/>
    <p:sldId id="1398" r:id="rId16"/>
    <p:sldId id="1403" r:id="rId17"/>
    <p:sldId id="1402" r:id="rId18"/>
    <p:sldId id="1399" r:id="rId19"/>
  </p:sldIdLst>
  <p:sldSz cx="12192000" cy="6858000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30A1"/>
    <a:srgbClr val="C03184"/>
    <a:srgbClr val="318100"/>
    <a:srgbClr val="CCFFCC"/>
    <a:srgbClr val="4A7EBB"/>
    <a:srgbClr val="FF9933"/>
    <a:srgbClr val="2E03FF"/>
    <a:srgbClr val="003399"/>
    <a:srgbClr val="FF5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87" autoAdjust="0"/>
    <p:restoredTop sz="95041" autoAdjust="0"/>
  </p:normalViewPr>
  <p:slideViewPr>
    <p:cSldViewPr>
      <p:cViewPr varScale="1">
        <p:scale>
          <a:sx n="63" d="100"/>
          <a:sy n="63" d="100"/>
        </p:scale>
        <p:origin x="51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70" d="100"/>
          <a:sy n="70" d="100"/>
        </p:scale>
        <p:origin x="4218" y="4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412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>
              <a:defRPr sz="1200"/>
            </a:lvl1pPr>
          </a:lstStyle>
          <a:p>
            <a:fld id="{9F83A843-E907-4E08-A70D-2BEC4AEDF876}" type="datetimeFigureOut">
              <a:rPr lang="fr-FR" smtClean="0"/>
              <a:pPr/>
              <a:t>23/05/2024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60" cy="496412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60" cy="496412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>
              <a:defRPr sz="1200"/>
            </a:lvl1pPr>
          </a:lstStyle>
          <a:p>
            <a:fld id="{DED5378E-578C-416A-A599-7F284779638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5" tIns="45642" rIns="91285" bIns="4564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60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5" tIns="45642" rIns="91285" bIns="4564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8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5" tIns="45642" rIns="91285" bIns="45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3"/>
            <a:ext cx="2945660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5" tIns="45642" rIns="91285" bIns="4564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3"/>
            <a:ext cx="2945660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5" tIns="45642" rIns="91285" bIns="4564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1CE0B8B-81E8-449E-A33A-28BD0B6264FD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661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C0D220-B259-4805-88FE-4A494B232737}" type="datetime1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83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CCD9B8-D525-48C1-BED7-648AB9D135AD}" type="datetime1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424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F8B039-4166-4964-A2B4-2AE4289092D3}" type="datetime1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38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4EA376-62E0-4FA7-B9A5-CD6AFC8BFA2E}" type="datetime1">
              <a:rPr lang="fr-FR" smtClean="0"/>
              <a:t>23/05/2024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002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E4D042-AA02-4A14-871B-13D0E53E209D}" type="datetime1">
              <a:rPr lang="fr-FR" smtClean="0"/>
              <a:t>23/05/2024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38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77D29-B0E7-40E2-A14E-2501DE007B1D}" type="datetime1">
              <a:rPr lang="fr-FR" smtClean="0"/>
              <a:t>23/05/2024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09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67B2E2E-980D-41DE-A576-6C30746F1AE9}" type="datetime1">
              <a:rPr lang="fr-FR" smtClean="0"/>
              <a:t>23/05/2024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34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01868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A11A-521C-42AB-90E6-846F58DF2CA5}" type="datetime1">
              <a:rPr lang="fr-FR" smtClean="0"/>
              <a:t>23/05/2024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277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ED74-0EB4-4E9F-A57F-E4112CAAD45E}" type="datetime1">
              <a:rPr lang="fr-FR" smtClean="0"/>
              <a:t>23/05/2024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355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B7E2-D282-499D-A851-AC7B754C2A11}" type="datetime1">
              <a:rPr lang="fr-FR" smtClean="0"/>
              <a:t>23/05/2024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01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00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F5A45-4127-45A3-8483-D5E087BFF54F}" type="datetime1">
              <a:rPr lang="fr-FR" smtClean="0"/>
              <a:t>23/05/2024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85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28C156-6CA9-4CB3-8B2E-9726E021C1EA}" type="datetime1">
              <a:rPr lang="fr-FR" smtClean="0"/>
              <a:t>23/05/2024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28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0720BD-DED4-4C58-992A-DA57E63628EE}" type="datetime1">
              <a:rPr lang="fr-FR" smtClean="0"/>
              <a:t>23/05/2024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77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E258-0B44-4AA1-B2AE-4F17F198405D}" type="datetime1">
              <a:rPr lang="fr-FR" smtClean="0"/>
              <a:t>23/05/2024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6967" y="1772816"/>
            <a:ext cx="3734347" cy="446449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67" y="549275"/>
            <a:ext cx="3734346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2" y="549275"/>
            <a:ext cx="7417419" cy="56880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59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AB211-5567-4171-9180-5F43A84A8378}" type="datetime1">
              <a:rPr lang="fr-FR" smtClean="0"/>
              <a:t>23/05/2024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141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FB34-26BF-4BF1-B8C2-7EDA001C22CC}" type="datetime1">
              <a:rPr lang="fr-FR" smtClean="0"/>
              <a:t>23/05/2024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4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C4F6-87B8-488D-9266-2144230B9BB3}" type="datetime1">
              <a:rPr lang="fr-FR" smtClean="0"/>
              <a:t>23/05/2024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96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B804686F-39F5-40D2-ACD8-A5FAEA4897B3}" type="datetime1">
              <a:rPr lang="fr-FR" smtClean="0"/>
              <a:t>23/05/2024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8195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0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6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5C2474BC-C9F7-054B-9102-8A83E893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fld id="{357E5AD5-23FB-474E-9BF5-B42530E509F4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92" y="210891"/>
            <a:ext cx="2372997" cy="50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25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949E4F5-E290-2E4D-85A4-390DC4D69B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010"/>
            <a:ext cx="12192000" cy="51181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8B6D3FA-29B7-3E45-8E26-8057171C4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90260"/>
            <a:ext cx="9144000" cy="2387600"/>
          </a:xfrm>
        </p:spPr>
        <p:txBody>
          <a:bodyPr anchor="ctr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D9D234-9774-4446-B0AC-F7063A47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9C41B7D3-1C8C-4D42-B869-92834829A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06685" y="6356350"/>
            <a:ext cx="3311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BBC7DE"/>
                </a:solidFill>
              </a:defRPr>
            </a:lvl1pPr>
          </a:lstStyle>
          <a:p>
            <a:pPr algn="r"/>
            <a:r>
              <a:rPr lang="fr-FR" smtClean="0"/>
              <a:t>DESIR Workshop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74" y="221450"/>
            <a:ext cx="2531252" cy="540000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F629A9E-55E7-EC40-A8BF-386DF469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48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BBC7DE"/>
                </a:solidFill>
              </a:defRPr>
            </a:lvl1pPr>
          </a:lstStyle>
          <a:p>
            <a:r>
              <a:rPr lang="fr-FR" smtClean="0"/>
              <a:t>28/02/2024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157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6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27/02/2024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DESIR Workshop, GANIL, 2024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4836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02FAA3A3-5287-4BAD-9FC1-6B0682E047CD}" type="datetime1">
              <a:rPr lang="fr-FR" smtClean="0"/>
              <a:t>23/05/2024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81410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1CFD8DC-BC13-4BF7-A1F5-8435D0FAFE1B}" type="datetime1">
              <a:rPr lang="fr-FR" smtClean="0"/>
              <a:t>23/05/2024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821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915CD7A-AF5E-4A12-B41A-9FC7B4829008}" type="datetime1">
              <a:rPr lang="fr-FR" smtClean="0"/>
              <a:t>23/05/2024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693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E8DF99B-CA8E-41EB-AF04-B044E97BCCB9}" type="datetime1">
              <a:rPr lang="fr-FR" smtClean="0"/>
              <a:t>23/05/2024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9063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08A7F3-D054-4C53-AC91-8404A33D1966}" type="datetime1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574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544B7F-46E1-4694-AFC5-855635266CAA}" type="datetime1">
              <a:rPr lang="fr-FR" smtClean="0"/>
              <a:t>23/05/2024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156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60648"/>
            <a:ext cx="11377264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368" y="1402061"/>
            <a:ext cx="11377264" cy="4915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140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6967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996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orient="horz" pos="3861">
          <p15:clr>
            <a:srgbClr val="547EBF"/>
          </p15:clr>
        </p15:guide>
        <p15:guide id="3" pos="7242">
          <p15:clr>
            <a:srgbClr val="547EBF"/>
          </p15:clr>
        </p15:guide>
        <p15:guide id="4" pos="438">
          <p15:clr>
            <a:srgbClr val="547EBF"/>
          </p15:clr>
        </p15:guide>
        <p15:guide id="5" pos="2751">
          <p15:clr>
            <a:srgbClr val="F26B43"/>
          </p15:clr>
        </p15:guide>
        <p15:guide id="6" pos="5065">
          <p15:clr>
            <a:srgbClr val="F26B43"/>
          </p15:clr>
        </p15:guide>
        <p15:guide id="7" pos="3840">
          <p15:clr>
            <a:srgbClr val="FDE53C"/>
          </p15:clr>
        </p15:guide>
        <p15:guide id="8" orient="horz" pos="2160">
          <p15:clr>
            <a:srgbClr val="FDE53C"/>
          </p15:clr>
        </p15:guide>
        <p15:guide id="9" orient="horz" pos="1253">
          <p15:clr>
            <a:srgbClr val="F26B43"/>
          </p15:clr>
        </p15:guide>
        <p15:guide id="10" pos="1572">
          <p15:clr>
            <a:srgbClr val="9FCC3B"/>
          </p15:clr>
        </p15:guide>
        <p15:guide id="11" pos="6108">
          <p15:clr>
            <a:srgbClr val="9FCC3B"/>
          </p15:clr>
        </p15:guide>
        <p15:guide id="12" orient="horz" pos="3067">
          <p15:clr>
            <a:srgbClr val="F26B43"/>
          </p15:clr>
        </p15:guide>
        <p15:guide id="13" pos="2615">
          <p15:clr>
            <a:srgbClr val="F26B43"/>
          </p15:clr>
        </p15:guide>
        <p15:guide id="14" pos="4929">
          <p15:clr>
            <a:srgbClr val="F26B43"/>
          </p15:clr>
        </p15:guide>
        <p15:guide id="15" pos="3772">
          <p15:clr>
            <a:srgbClr val="FBAE40"/>
          </p15:clr>
        </p15:guide>
        <p15:guide id="16" pos="3908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695324" y="3492351"/>
            <a:ext cx="10850231" cy="152082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Status of the </a:t>
            </a:r>
            <a:r>
              <a:rPr lang="fr-FR" dirty="0" smtClean="0"/>
              <a:t>S</a:t>
            </a:r>
            <a:r>
              <a:rPr lang="fr-FR" baseline="30000" dirty="0" smtClean="0"/>
              <a:t>3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/>
              <a:t>Energy</a:t>
            </a:r>
            <a:r>
              <a:rPr lang="fr-FR" dirty="0"/>
              <a:t> Branch </a:t>
            </a:r>
            <a:endParaRPr lang="en-GB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695324" y="5573283"/>
            <a:ext cx="10850231" cy="880053"/>
          </a:xfrm>
        </p:spPr>
        <p:txBody>
          <a:bodyPr/>
          <a:lstStyle/>
          <a:p>
            <a:r>
              <a:rPr lang="en-GB" dirty="0" smtClean="0"/>
              <a:t>Sarina Geldhof for the </a:t>
            </a:r>
            <a:r>
              <a:rPr lang="fr-FR" dirty="0" smtClean="0"/>
              <a:t>S</a:t>
            </a:r>
            <a:r>
              <a:rPr lang="fr-FR" baseline="30000" dirty="0"/>
              <a:t>3</a:t>
            </a:r>
            <a:r>
              <a:rPr lang="en-GB" dirty="0" smtClean="0"/>
              <a:t>-LEB collaboration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err="1" smtClean="0"/>
              <a:t>ISOL-France</a:t>
            </a:r>
            <a:r>
              <a:rPr lang="fr-FR" dirty="0" smtClean="0"/>
              <a:t> Workshop VI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C2474BC-C9F7-054B-9102-8A83E89374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6967" y="6318001"/>
            <a:ext cx="504083" cy="540000"/>
          </a:xfrm>
          <a:prstGeom prst="rect">
            <a:avLst/>
          </a:prstGeom>
        </p:spPr>
        <p:txBody>
          <a:bodyPr anchor="ctr"/>
          <a:lstStyle/>
          <a:p>
            <a:pPr algn="ctr"/>
            <a:fld id="{357E5AD5-23FB-474E-9BF5-B42530E509F4}" type="slidenum">
              <a:rPr lang="fr-FR" sz="1000" smtClean="0">
                <a:solidFill>
                  <a:schemeClr val="tx2"/>
                </a:solidFill>
              </a:rPr>
              <a:pPr algn="ctr"/>
              <a:t>1</a:t>
            </a:fld>
            <a:endParaRPr lang="fr-FR" sz="1000" dirty="0">
              <a:solidFill>
                <a:schemeClr val="tx2"/>
              </a:solidFill>
            </a:endParaRP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>
                <a:solidFill>
                  <a:schemeClr val="tx2"/>
                </a:solidFill>
              </a:rPr>
              <a:t>29/05/2024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7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1ABD5C8-045D-AE84-5511-C150D7D0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S3-LEB </a:t>
            </a:r>
            <a:r>
              <a:rPr lang="fr-FR" dirty="0" err="1" smtClean="0"/>
              <a:t>moving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88088" y="1402061"/>
            <a:ext cx="4896544" cy="4915940"/>
          </a:xfrm>
        </p:spPr>
        <p:txBody>
          <a:bodyPr/>
          <a:lstStyle/>
          <a:p>
            <a:r>
              <a:rPr lang="en-GB" dirty="0" smtClean="0"/>
              <a:t>One missing piece still: 90</a:t>
            </a:r>
            <a:r>
              <a:rPr lang="en-GB" dirty="0"/>
              <a:t>° bender and </a:t>
            </a:r>
            <a:r>
              <a:rPr lang="en-GB" dirty="0" smtClean="0"/>
              <a:t>optics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Design finalised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Bender from IPHC, chamber constructed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Transport optics and chamber to be fabricated</a:t>
            </a:r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05686F2-D6BB-2DD3-B753-27EBDFCF9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34" y="1317455"/>
            <a:ext cx="6598011" cy="49198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DCDFC32-461F-FDDD-4E27-AE0DC2678993}"/>
              </a:ext>
            </a:extLst>
          </p:cNvPr>
          <p:cNvSpPr txBox="1"/>
          <p:nvPr/>
        </p:nvSpPr>
        <p:spPr>
          <a:xfrm>
            <a:off x="6888088" y="5775647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Benjamin Lucarz</a:t>
            </a:r>
          </a:p>
          <a:p>
            <a:r>
              <a:rPr lang="fr-FR" sz="1200" dirty="0" smtClean="0"/>
              <a:t>Antoine de Roubin</a:t>
            </a:r>
            <a:endParaRPr lang="fr-FR" sz="1200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5427232-DA66-3CC6-457E-66096C4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967" y="6318001"/>
            <a:ext cx="504083" cy="540000"/>
          </a:xfrm>
        </p:spPr>
        <p:txBody>
          <a:bodyPr/>
          <a:lstStyle/>
          <a:p>
            <a:fld id="{0A297500-7527-634B-90F4-69D0994C32B4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0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61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407368" y="245408"/>
            <a:ext cx="11377264" cy="1141413"/>
          </a:xfrm>
        </p:spPr>
        <p:txBody>
          <a:bodyPr/>
          <a:lstStyle/>
          <a:p>
            <a:r>
              <a:rPr lang="en-GB" dirty="0" smtClean="0"/>
              <a:t>S</a:t>
            </a:r>
            <a:r>
              <a:rPr lang="en-GB" baseline="30000" dirty="0" smtClean="0"/>
              <a:t>3</a:t>
            </a:r>
            <a:r>
              <a:rPr lang="en-GB" dirty="0" smtClean="0"/>
              <a:t> </a:t>
            </a:r>
            <a:r>
              <a:rPr lang="en-GB" dirty="0" smtClean="0"/>
              <a:t>laser lab</a:t>
            </a:r>
            <a:endParaRPr lang="en-GB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idx="1"/>
          </p:nvPr>
        </p:nvSpPr>
        <p:spPr>
          <a:xfrm>
            <a:off x="407368" y="1402061"/>
            <a:ext cx="8035515" cy="49159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Laser safety finished, definition of procedures ongoing (outfits, entry/exit..)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New 2 x 40W dual pump laser commissioned and ‘old’ 60W pump laser reinstalled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Matisse </a:t>
            </a:r>
            <a:r>
              <a:rPr lang="en-GB" dirty="0" err="1" smtClean="0"/>
              <a:t>cw</a:t>
            </a:r>
            <a:r>
              <a:rPr lang="en-GB" dirty="0" smtClean="0"/>
              <a:t> Ti:sapphire laser arriving in summer, pulsed Ti:sapphire cavities to be 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Dye </a:t>
            </a:r>
            <a:r>
              <a:rPr lang="en-GB" dirty="0"/>
              <a:t>laser room under </a:t>
            </a:r>
            <a:r>
              <a:rPr lang="en-GB" dirty="0" smtClean="0"/>
              <a:t>study, </a:t>
            </a:r>
            <a:r>
              <a:rPr lang="en-GB" dirty="0"/>
              <a:t>dye laser system operational at KU Leuven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"/>
          <a:stretch/>
        </p:blipFill>
        <p:spPr>
          <a:xfrm>
            <a:off x="3431704" y="3140967"/>
            <a:ext cx="4368141" cy="31320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/>
          <a:stretch/>
        </p:blipFill>
        <p:spPr>
          <a:xfrm>
            <a:off x="8551597" y="1386821"/>
            <a:ext cx="2973585" cy="20574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905" y="3454505"/>
            <a:ext cx="3262645" cy="2446985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5427232-DA66-3CC6-457E-66096C4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967" y="6318001"/>
            <a:ext cx="504083" cy="540000"/>
          </a:xfrm>
        </p:spPr>
        <p:txBody>
          <a:bodyPr/>
          <a:lstStyle/>
          <a:p>
            <a:fld id="{0A297500-7527-634B-90F4-69D0994C32B4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4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 smtClean="0"/>
              <a:t>29/05/2024</a:t>
            </a:r>
            <a:endParaRPr lang="en-GB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91662AC-17EA-A506-C314-09D97C42D4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0" r="43620"/>
          <a:stretch/>
        </p:blipFill>
        <p:spPr>
          <a:xfrm rot="5400000">
            <a:off x="8685945" y="2945889"/>
            <a:ext cx="2696495" cy="395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6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GISELE laser </a:t>
            </a:r>
            <a:r>
              <a:rPr lang="fr-FR" dirty="0" err="1" smtClean="0"/>
              <a:t>lab</a:t>
            </a:r>
            <a:endParaRPr lang="fr-FR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idx="1"/>
          </p:nvPr>
        </p:nvSpPr>
        <p:spPr>
          <a:xfrm>
            <a:off x="407368" y="4462715"/>
            <a:ext cx="6480720" cy="19186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Complete overhaul of laser table to accommodate </a:t>
            </a:r>
            <a:r>
              <a:rPr lang="en-GB" dirty="0" err="1" smtClean="0"/>
              <a:t>Millenia</a:t>
            </a:r>
            <a:r>
              <a:rPr lang="en-GB" dirty="0" smtClean="0"/>
              <a:t> laser (on loan) and optimise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Ongoing developments and tests:</a:t>
            </a:r>
          </a:p>
          <a:p>
            <a:pPr lvl="1"/>
            <a:r>
              <a:rPr lang="en-GB" dirty="0" smtClean="0"/>
              <a:t>Finish construction and characterisation </a:t>
            </a:r>
            <a:r>
              <a:rPr lang="en-GB" dirty="0" err="1" smtClean="0"/>
              <a:t>cw</a:t>
            </a:r>
            <a:r>
              <a:rPr lang="en-GB" dirty="0" smtClean="0"/>
              <a:t> cavity</a:t>
            </a:r>
          </a:p>
          <a:p>
            <a:pPr lvl="1"/>
            <a:r>
              <a:rPr lang="en-GB" dirty="0" smtClean="0"/>
              <a:t>Test intra-cavity tripling, temperature-controlled </a:t>
            </a:r>
            <a:r>
              <a:rPr lang="en-GB" dirty="0" err="1" smtClean="0"/>
              <a:t>ic</a:t>
            </a:r>
            <a:r>
              <a:rPr lang="en-GB" dirty="0" smtClean="0"/>
              <a:t> doubling,…</a:t>
            </a:r>
          </a:p>
          <a:p>
            <a:pPr lvl="1"/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/>
          <a:stretch/>
        </p:blipFill>
        <p:spPr>
          <a:xfrm>
            <a:off x="7041814" y="2093773"/>
            <a:ext cx="4589092" cy="32156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9"/>
          <a:stretch/>
        </p:blipFill>
        <p:spPr>
          <a:xfrm rot="5400000">
            <a:off x="6855411" y="1014636"/>
            <a:ext cx="5232788" cy="5398309"/>
          </a:xfrm>
          <a:prstGeom prst="rect">
            <a:avLst/>
          </a:prstGeom>
        </p:spPr>
      </p:pic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5427232-DA66-3CC6-457E-66096C4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967" y="6318001"/>
            <a:ext cx="504083" cy="540000"/>
          </a:xfrm>
        </p:spPr>
        <p:txBody>
          <a:bodyPr/>
          <a:lstStyle/>
          <a:p>
            <a:fld id="{0A297500-7527-634B-90F4-69D0994C32B4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20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  <p:pic>
        <p:nvPicPr>
          <p:cNvPr id="23" name="Google Shape;400;p25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b="14828"/>
          <a:stretch/>
        </p:blipFill>
        <p:spPr>
          <a:xfrm>
            <a:off x="257881" y="1097396"/>
            <a:ext cx="6470951" cy="3301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05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GISELE laser lab</a:t>
            </a:r>
            <a:endParaRPr lang="en-GB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Dy</a:t>
            </a:r>
            <a:r>
              <a:rPr lang="en-GB" dirty="0" smtClean="0"/>
              <a:t>/</a:t>
            </a:r>
            <a:r>
              <a:rPr lang="en-GB" dirty="0" err="1" smtClean="0"/>
              <a:t>Ho</a:t>
            </a:r>
            <a:r>
              <a:rPr lang="en-GB" dirty="0" smtClean="0"/>
              <a:t>/</a:t>
            </a:r>
            <a:r>
              <a:rPr lang="en-GB" dirty="0" err="1" smtClean="0"/>
              <a:t>Gd</a:t>
            </a:r>
            <a:r>
              <a:rPr lang="en-GB" dirty="0" smtClean="0"/>
              <a:t>… scheme testing/development to be started soon for S3-LEB ‘Day 0’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Design of new ABU for S</a:t>
            </a:r>
            <a:r>
              <a:rPr lang="en-GB" baseline="30000" dirty="0" smtClean="0"/>
              <a:t>3</a:t>
            </a:r>
            <a:r>
              <a:rPr lang="en-GB" dirty="0" smtClean="0"/>
              <a:t> and GISELE ongoing, implementing possibility for RF 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GISELE lasers to be used for the FRIENDS</a:t>
            </a:r>
            <a:r>
              <a:rPr lang="en-GB" baseline="30000" dirty="0"/>
              <a:t>3</a:t>
            </a:r>
            <a:r>
              <a:rPr lang="en-GB" dirty="0" smtClean="0"/>
              <a:t> test bench which will be installed at GANIL by the end of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7" name="Groupe 6"/>
          <p:cNvGrpSpPr/>
          <p:nvPr/>
        </p:nvGrpSpPr>
        <p:grpSpPr>
          <a:xfrm>
            <a:off x="407368" y="3334393"/>
            <a:ext cx="3960000" cy="2654832"/>
            <a:chOff x="6451693" y="924498"/>
            <a:chExt cx="3960000" cy="265483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1693" y="924498"/>
              <a:ext cx="3960000" cy="265483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451693" y="3211271"/>
              <a:ext cx="131683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GB" sz="16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40</a:t>
              </a:r>
              <a:r>
                <a:rPr lang="en-GB" sz="16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Ar +</a:t>
              </a:r>
              <a:r>
                <a:rPr lang="en-GB" sz="1600" b="1" baseline="30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 116</a:t>
              </a:r>
              <a:r>
                <a:rPr lang="en-GB" sz="16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sym typeface="Wingdings" charset="2"/>
                </a:rPr>
                <a:t>Sn </a:t>
              </a:r>
              <a:endParaRPr lang="en-GB" sz="1600" dirty="0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72414" t="21431" r="9086" b="17145"/>
          <a:stretch/>
        </p:blipFill>
        <p:spPr>
          <a:xfrm>
            <a:off x="4727408" y="3212976"/>
            <a:ext cx="1435838" cy="268165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72501" t="24286" r="8933" b="15003"/>
          <a:stretch/>
        </p:blipFill>
        <p:spPr>
          <a:xfrm>
            <a:off x="6260707" y="3300087"/>
            <a:ext cx="1422918" cy="2617130"/>
          </a:xfrm>
          <a:prstGeom prst="rect">
            <a:avLst/>
          </a:prstGeom>
        </p:spPr>
      </p:pic>
      <p:pic>
        <p:nvPicPr>
          <p:cNvPr id="15" name="Imag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223" y="3697097"/>
            <a:ext cx="4147429" cy="171341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DCDFC32-461F-FDDD-4E27-AE0DC2678993}"/>
              </a:ext>
            </a:extLst>
          </p:cNvPr>
          <p:cNvSpPr txBox="1"/>
          <p:nvPr/>
        </p:nvSpPr>
        <p:spPr>
          <a:xfrm>
            <a:off x="8446311" y="5613811"/>
            <a:ext cx="2096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/>
              <a:t>Courtesy Antoine de Roubin</a:t>
            </a:r>
            <a:endParaRPr lang="en-GB" sz="1200" i="1" dirty="0"/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5427232-DA66-3CC6-457E-66096C4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967" y="6318001"/>
            <a:ext cx="504083" cy="540000"/>
          </a:xfrm>
        </p:spPr>
        <p:txBody>
          <a:bodyPr/>
          <a:lstStyle/>
          <a:p>
            <a:fld id="{0A297500-7527-634B-90F4-69D0994C32B4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20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46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 and outlook</a:t>
            </a:r>
            <a:endParaRPr lang="en-GB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Offline commissioning completed at LPC</a:t>
            </a:r>
          </a:p>
          <a:p>
            <a:pPr marL="971550" lvl="1" indent="-285750"/>
            <a:r>
              <a:rPr lang="en-GB" dirty="0"/>
              <a:t>F</a:t>
            </a:r>
            <a:r>
              <a:rPr lang="en-GB" dirty="0" smtClean="0"/>
              <a:t>irst in-gas-jet spectroscopy and mass measurements demonstrated</a:t>
            </a:r>
          </a:p>
          <a:p>
            <a:pPr marL="971550" lvl="1" indent="-285750"/>
            <a:r>
              <a:rPr lang="en-GB" dirty="0"/>
              <a:t>C</a:t>
            </a:r>
            <a:r>
              <a:rPr lang="en-GB" dirty="0" smtClean="0"/>
              <a:t>haracterisation of many aspects of setup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Installation at focal plane of S</a:t>
            </a:r>
            <a:r>
              <a:rPr lang="en-GB" baseline="30000" dirty="0" smtClean="0"/>
              <a:t>3</a:t>
            </a:r>
            <a:r>
              <a:rPr lang="en-GB" dirty="0" smtClean="0"/>
              <a:t> ongoing, restart in autumn to prepare for online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</a:t>
            </a:r>
            <a:r>
              <a:rPr lang="en-GB" baseline="30000" dirty="0" smtClean="0"/>
              <a:t>3</a:t>
            </a:r>
            <a:r>
              <a:rPr lang="en-GB" dirty="0" smtClean="0"/>
              <a:t> laser room ready for installation of Ti:sapphire cavities and transport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GISELE continues as testing/development/training lab for S3-LEB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9CAEC2F-38F8-1061-F617-4785A3E8C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87" b="3055"/>
          <a:stretch/>
        </p:blipFill>
        <p:spPr>
          <a:xfrm>
            <a:off x="6155248" y="3560536"/>
            <a:ext cx="5138791" cy="3297464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C5427232-DA66-3CC6-457E-66096C4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967" y="6318001"/>
            <a:ext cx="504083" cy="540000"/>
          </a:xfrm>
        </p:spPr>
        <p:txBody>
          <a:bodyPr/>
          <a:lstStyle/>
          <a:p>
            <a:fld id="{0A297500-7527-634B-90F4-69D0994C32B4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2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1D27A2-C198-6AA9-254A-4B5780C9D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66" r="3012"/>
          <a:stretch/>
        </p:blipFill>
        <p:spPr>
          <a:xfrm>
            <a:off x="921050" y="3573016"/>
            <a:ext cx="5042153" cy="328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Thank you for your attention!</a:t>
            </a:r>
            <a:endParaRPr lang="en-GB" dirty="0"/>
          </a:p>
        </p:txBody>
      </p:sp>
      <p:sp>
        <p:nvSpPr>
          <p:cNvPr id="11" name="Sous-titr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842" y="5746902"/>
            <a:ext cx="1728774" cy="111670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73" y="6162320"/>
            <a:ext cx="1856868" cy="65764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7788" r="5707" b="7272"/>
          <a:stretch/>
        </p:blipFill>
        <p:spPr>
          <a:xfrm>
            <a:off x="3367848" y="5904996"/>
            <a:ext cx="1295400" cy="93662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496" y="6078761"/>
            <a:ext cx="1416023" cy="7412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64" y="5885061"/>
            <a:ext cx="1811732" cy="9349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518" y="6078761"/>
            <a:ext cx="1524132" cy="7254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" y="566124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2">
            <a:extLst>
              <a:ext uri="{FF2B5EF4-FFF2-40B4-BE49-F238E27FC236}">
                <a16:creationId xmlns:a16="http://schemas.microsoft.com/office/drawing/2014/main" id="{343A2AD3-618C-4F83-89FC-20DCB229B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r="11367"/>
          <a:stretch/>
        </p:blipFill>
        <p:spPr>
          <a:xfrm flipH="1">
            <a:off x="14516" y="0"/>
            <a:ext cx="7593652" cy="6866454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466026" y="1196752"/>
            <a:ext cx="5616698" cy="827548"/>
          </a:xfrm>
        </p:spPr>
        <p:txBody>
          <a:bodyPr>
            <a:normAutofit/>
          </a:bodyPr>
          <a:lstStyle/>
          <a:p>
            <a:r>
              <a:rPr lang="en-GB" sz="4400" dirty="0" smtClean="0"/>
              <a:t>Outline</a:t>
            </a:r>
            <a:endParaRPr lang="en-GB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6556565" y="2111446"/>
            <a:ext cx="5544690" cy="401789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</a:t>
            </a:r>
            <a:r>
              <a:rPr lang="en-GB" sz="2000" baseline="30000" dirty="0" smtClean="0"/>
              <a:t>3</a:t>
            </a:r>
            <a:r>
              <a:rPr lang="en-GB" sz="2000" dirty="0" smtClean="0"/>
              <a:t> and S3-LEB</a:t>
            </a:r>
          </a:p>
          <a:p>
            <a:r>
              <a:rPr lang="en-GB" sz="2000" dirty="0" smtClean="0"/>
              <a:t>Offline commissioning at LPC</a:t>
            </a:r>
          </a:p>
          <a:p>
            <a:r>
              <a:rPr lang="en-GB" sz="2000" dirty="0" smtClean="0"/>
              <a:t>S3-LEB moving</a:t>
            </a:r>
          </a:p>
          <a:p>
            <a:r>
              <a:rPr lang="en-GB" sz="2000" dirty="0"/>
              <a:t>S</a:t>
            </a:r>
            <a:r>
              <a:rPr lang="en-GB" sz="2000" baseline="30000" dirty="0"/>
              <a:t>3</a:t>
            </a:r>
            <a:r>
              <a:rPr lang="en-GB" sz="2000" dirty="0" smtClean="0"/>
              <a:t> laser lab</a:t>
            </a:r>
            <a:endParaRPr lang="en-GB" sz="2000" dirty="0" smtClean="0"/>
          </a:p>
          <a:p>
            <a:r>
              <a:rPr lang="en-GB" sz="2000" dirty="0" smtClean="0"/>
              <a:t>GISELE laser lab</a:t>
            </a:r>
          </a:p>
          <a:p>
            <a:r>
              <a:rPr lang="en-GB" sz="2000" dirty="0" smtClean="0"/>
              <a:t>Conclusion and outlook</a:t>
            </a:r>
            <a:endParaRPr lang="en-GB" sz="1800" dirty="0"/>
          </a:p>
          <a:p>
            <a:pPr lvl="1"/>
            <a:endParaRPr lang="en-GB" sz="1800" dirty="0"/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C2474BC-C9F7-054B-9102-8A83E893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AD5-23FB-474E-9BF5-B42530E509F4}" type="slidenum">
              <a:rPr lang="fr-FR" smtClean="0"/>
              <a:t>2</a:t>
            </a:fld>
            <a:endParaRPr lang="fr-FR" dirty="0"/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4294967295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anchor="ctr"/>
          <a:lstStyle/>
          <a:p>
            <a:r>
              <a:rPr lang="fr-FR" sz="1000" dirty="0" err="1" smtClean="0">
                <a:solidFill>
                  <a:schemeClr val="tx2"/>
                </a:solidFill>
              </a:rPr>
              <a:t>ISOL-France</a:t>
            </a:r>
            <a:r>
              <a:rPr lang="fr-FR" sz="1000" dirty="0" smtClean="0">
                <a:solidFill>
                  <a:schemeClr val="tx2"/>
                </a:solidFill>
              </a:rPr>
              <a:t> Workshop VI</a:t>
            </a:r>
            <a:endParaRPr lang="fr-FR" sz="1000" dirty="0">
              <a:solidFill>
                <a:schemeClr val="tx2"/>
              </a:solidFill>
            </a:endParaRP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>
                <a:solidFill>
                  <a:schemeClr val="tx2"/>
                </a:solidFill>
              </a:rPr>
              <a:t>29/05/2024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6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</a:t>
            </a:r>
            <a:r>
              <a:rPr lang="en-GB" baseline="30000" dirty="0" smtClean="0"/>
              <a:t>3</a:t>
            </a:r>
            <a:r>
              <a:rPr lang="en-GB" dirty="0" smtClean="0"/>
              <a:t> status</a:t>
            </a:r>
            <a:endParaRPr lang="en-GB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58BDB83D-357C-4620-B08C-CD610317CEF4}"/>
              </a:ext>
            </a:extLst>
          </p:cNvPr>
          <p:cNvSpPr/>
          <p:nvPr/>
        </p:nvSpPr>
        <p:spPr>
          <a:xfrm>
            <a:off x="143658" y="5733256"/>
            <a:ext cx="5797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38806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</a:rPr>
              <a:t>All functional components of the spectrometer at GANIL</a:t>
            </a:r>
          </a:p>
          <a:p>
            <a:pPr marL="285750" indent="-285750" defTabSz="38806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</a:rPr>
              <a:t>Degree of completion 85%</a:t>
            </a: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196" y="1196752"/>
            <a:ext cx="9325637" cy="452223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0143204" y="1012932"/>
            <a:ext cx="1872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/>
              <a:t>Courtesy </a:t>
            </a:r>
            <a:r>
              <a:rPr lang="en-GB" sz="1200" i="1" dirty="0" err="1" smtClean="0"/>
              <a:t>Hervé</a:t>
            </a:r>
            <a:r>
              <a:rPr lang="en-GB" sz="1200" i="1" dirty="0" smtClean="0"/>
              <a:t> Savajols</a:t>
            </a:r>
            <a:endParaRPr lang="en-GB" sz="1200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DB83D-357C-4620-B08C-CD610317CEF4}"/>
              </a:ext>
            </a:extLst>
          </p:cNvPr>
          <p:cNvSpPr/>
          <p:nvPr/>
        </p:nvSpPr>
        <p:spPr>
          <a:xfrm>
            <a:off x="5913741" y="5740588"/>
            <a:ext cx="6318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defTabSz="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</a:rPr>
              <a:t>Main technical challenge: SMTs and associated cryogenic system</a:t>
            </a:r>
          </a:p>
          <a:p>
            <a:pPr marL="171450" indent="-171450" defTabSz="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</a:rPr>
              <a:t>Commissioning planned starting end of 2025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C5427232-DA66-3CC6-457E-66096C4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967" y="6318001"/>
            <a:ext cx="504083" cy="540000"/>
          </a:xfrm>
        </p:spPr>
        <p:txBody>
          <a:bodyPr/>
          <a:lstStyle/>
          <a:p>
            <a:fld id="{0A297500-7527-634B-90F4-69D0994C32B4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5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61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e 31"/>
          <p:cNvGrpSpPr/>
          <p:nvPr/>
        </p:nvGrpSpPr>
        <p:grpSpPr>
          <a:xfrm>
            <a:off x="2063552" y="1618281"/>
            <a:ext cx="10194376" cy="5195095"/>
            <a:chOff x="2084841" y="1561882"/>
            <a:chExt cx="10194376" cy="5195095"/>
          </a:xfrm>
        </p:grpSpPr>
        <p:grpSp>
          <p:nvGrpSpPr>
            <p:cNvPr id="22" name="Groupe 21"/>
            <p:cNvGrpSpPr/>
            <p:nvPr/>
          </p:nvGrpSpPr>
          <p:grpSpPr>
            <a:xfrm>
              <a:off x="2084841" y="1561882"/>
              <a:ext cx="9258888" cy="5195095"/>
              <a:chOff x="2350783" y="1126180"/>
              <a:chExt cx="9258888" cy="519509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A05245A-86C6-15EB-41CF-6F66D12A3C78}"/>
                  </a:ext>
                </a:extLst>
              </p:cNvPr>
              <p:cNvGrpSpPr/>
              <p:nvPr/>
            </p:nvGrpSpPr>
            <p:grpSpPr>
              <a:xfrm>
                <a:off x="2350783" y="1126180"/>
                <a:ext cx="9258888" cy="5195095"/>
                <a:chOff x="1426128" y="950011"/>
                <a:chExt cx="9258888" cy="5195095"/>
              </a:xfrm>
            </p:grpSpPr>
            <p:pic>
              <p:nvPicPr>
                <p:cNvPr id="5" name="Image 26">
                  <a:extLst>
                    <a:ext uri="{FF2B5EF4-FFF2-40B4-BE49-F238E27FC236}">
                      <a16:creationId xmlns:a16="http://schemas.microsoft.com/office/drawing/2014/main" id="{47F53C2C-CAC0-FC17-336B-762A9E89CE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4902"/>
                <a:stretch/>
              </p:blipFill>
              <p:spPr>
                <a:xfrm>
                  <a:off x="1426128" y="950011"/>
                  <a:ext cx="8028054" cy="5195095"/>
                </a:xfrm>
                <a:prstGeom prst="rect">
                  <a:avLst/>
                </a:prstGeom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FB338DF-1DFE-71ED-4671-922B2FE9492B}"/>
                    </a:ext>
                  </a:extLst>
                </p:cNvPr>
                <p:cNvSpPr/>
                <p:nvPr/>
              </p:nvSpPr>
              <p:spPr>
                <a:xfrm>
                  <a:off x="8764681" y="3765067"/>
                  <a:ext cx="497682" cy="7402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7" name="Arrow: Down 6">
                  <a:extLst>
                    <a:ext uri="{FF2B5EF4-FFF2-40B4-BE49-F238E27FC236}">
                      <a16:creationId xmlns:a16="http://schemas.microsoft.com/office/drawing/2014/main" id="{F9A6641D-FD1B-EC52-FDB5-2F26E05197E7}"/>
                    </a:ext>
                  </a:extLst>
                </p:cNvPr>
                <p:cNvSpPr/>
                <p:nvPr/>
              </p:nvSpPr>
              <p:spPr>
                <a:xfrm rot="1018041">
                  <a:off x="8830401" y="3808243"/>
                  <a:ext cx="404603" cy="650498"/>
                </a:xfrm>
                <a:prstGeom prst="downArrow">
                  <a:avLst/>
                </a:prstGeom>
                <a:solidFill>
                  <a:srgbClr val="B4C7E7"/>
                </a:solidFill>
                <a:ln>
                  <a:solidFill>
                    <a:srgbClr val="4365A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3C0A5D8-DE7D-400C-5375-5872DD579015}"/>
                    </a:ext>
                  </a:extLst>
                </p:cNvPr>
                <p:cNvSpPr/>
                <p:nvPr/>
              </p:nvSpPr>
              <p:spPr>
                <a:xfrm>
                  <a:off x="10052050" y="1225550"/>
                  <a:ext cx="632966" cy="698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396EE9A-4230-17DA-1C8C-48094826E349}"/>
                    </a:ext>
                  </a:extLst>
                </p:cNvPr>
                <p:cNvSpPr/>
                <p:nvPr/>
              </p:nvSpPr>
              <p:spPr>
                <a:xfrm>
                  <a:off x="9354376" y="1260474"/>
                  <a:ext cx="504521" cy="2754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2BA3106-78C1-D2DF-A5E0-549318B53CF6}"/>
                    </a:ext>
                  </a:extLst>
                </p:cNvPr>
                <p:cNvSpPr/>
                <p:nvPr/>
              </p:nvSpPr>
              <p:spPr>
                <a:xfrm>
                  <a:off x="9321115" y="1525633"/>
                  <a:ext cx="97585" cy="7370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B27EF4D-C0F4-4D0D-3ED0-FFDFB30EA4DC}"/>
                    </a:ext>
                  </a:extLst>
                </p:cNvPr>
                <p:cNvSpPr/>
                <p:nvPr/>
              </p:nvSpPr>
              <p:spPr>
                <a:xfrm>
                  <a:off x="9401175" y="2145170"/>
                  <a:ext cx="128588" cy="912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55" name="Image 26">
                <a:extLst>
                  <a:ext uri="{FF2B5EF4-FFF2-40B4-BE49-F238E27FC236}">
                    <a16:creationId xmlns:a16="http://schemas.microsoft.com/office/drawing/2014/main" id="{47F53C2C-CAC0-FC17-336B-762A9E89CE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905" r="90712" b="24511"/>
              <a:stretch/>
            </p:blipFill>
            <p:spPr>
              <a:xfrm>
                <a:off x="2821312" y="5126009"/>
                <a:ext cx="719137" cy="195421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2437748" y="4772756"/>
                <a:ext cx="803262" cy="246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3"/>
            <a:srcRect t="27128" r="8216" b="13405"/>
            <a:stretch/>
          </p:blipFill>
          <p:spPr>
            <a:xfrm>
              <a:off x="10087436" y="3891615"/>
              <a:ext cx="2191781" cy="720627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A2E8D02-078C-5DC4-7095-22783ED66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S3-LEB</a:t>
            </a:r>
            <a:endParaRPr lang="en-GB" dirty="0"/>
          </a:p>
        </p:txBody>
      </p:sp>
      <p:sp>
        <p:nvSpPr>
          <p:cNvPr id="30" name="Espace réservé du contenu 2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Laser spectroscopy on S</a:t>
            </a:r>
            <a:r>
              <a:rPr lang="en-GB" baseline="30000" dirty="0"/>
              <a:t>3</a:t>
            </a:r>
            <a:r>
              <a:rPr lang="en-GB" dirty="0"/>
              <a:t> products in a supersonic jet at intermediate resolution (200 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Mass and decay spectroscopy </a:t>
            </a:r>
            <a:r>
              <a:rPr lang="en-GB" dirty="0" smtClean="0"/>
              <a:t>measurements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27232-DA66-3CC6-457E-66096C4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35" name="Google Shape;58;p13" descr="https://lh4.googleusercontent.com/JgXilKJ9CWHncIa89qsdOw7rtiPADfkGmWQ2TTzQrUIkPEufbD990cs4UhhPAsPNif9RaNm5NrHp5d42M04mJY4V4RMcK-9z5ey7eZvTt8a7YkqlfUs99kxK0VhErIgXNWfxbmfGgo4=s0">
            <a:extLst>
              <a:ext uri="{FF2B5EF4-FFF2-40B4-BE49-F238E27FC236}">
                <a16:creationId xmlns:a16="http://schemas.microsoft.com/office/drawing/2014/main" id="{E6017E00-16A4-E0A8-E819-1E9B6F1982E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6955" t="1273" r="34797" b="32741"/>
          <a:stretch/>
        </p:blipFill>
        <p:spPr>
          <a:xfrm rot="5400000">
            <a:off x="110848" y="4254140"/>
            <a:ext cx="710417" cy="654933"/>
          </a:xfrm>
          <a:prstGeom prst="rect">
            <a:avLst/>
          </a:prstGeom>
          <a:noFill/>
          <a:ln w="31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" name="Google Shape;157;p15">
            <a:extLst>
              <a:ext uri="{FF2B5EF4-FFF2-40B4-BE49-F238E27FC236}">
                <a16:creationId xmlns:a16="http://schemas.microsoft.com/office/drawing/2014/main" id="{A3E01E4D-C59C-53A6-F59F-D8DD77388AF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16569"/>
          <a:stretch/>
        </p:blipFill>
        <p:spPr>
          <a:xfrm>
            <a:off x="901953" y="3968519"/>
            <a:ext cx="2073881" cy="12606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roupe 41"/>
          <p:cNvGrpSpPr/>
          <p:nvPr/>
        </p:nvGrpSpPr>
        <p:grpSpPr>
          <a:xfrm>
            <a:off x="551384" y="2204864"/>
            <a:ext cx="5536977" cy="1347246"/>
            <a:chOff x="723387" y="2264570"/>
            <a:chExt cx="4188246" cy="1347246"/>
          </a:xfrm>
        </p:grpSpPr>
        <p:sp>
          <p:nvSpPr>
            <p:cNvPr id="43" name="Flèche vers le bas 42"/>
            <p:cNvSpPr/>
            <p:nvPr/>
          </p:nvSpPr>
          <p:spPr>
            <a:xfrm rot="16200000">
              <a:off x="701987" y="2380156"/>
              <a:ext cx="409869" cy="367070"/>
            </a:xfrm>
            <a:prstGeom prst="downArrow">
              <a:avLst/>
            </a:prstGeom>
            <a:solidFill>
              <a:srgbClr val="E7E6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1650" indent="-44450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04888" indent="-90488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08125" indent="-13652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09775" indent="-18097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600" dirty="0"/>
            </a:p>
          </p:txBody>
        </p:sp>
        <p:sp>
          <p:nvSpPr>
            <p:cNvPr id="44" name="ZoneTexte 9"/>
            <p:cNvSpPr txBox="1"/>
            <p:nvPr/>
          </p:nvSpPr>
          <p:spPr>
            <a:xfrm>
              <a:off x="1153768" y="2264570"/>
              <a:ext cx="3104322" cy="584775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501650" indent="-44450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1004888" indent="-90488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508125" indent="-13652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2009775" indent="-18097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1600" dirty="0" smtClean="0"/>
                <a:t>Low (or no)-background laser spectroscopy due to mass/decay-tagged counting</a:t>
              </a:r>
              <a:endParaRPr lang="en-GB" sz="1600" dirty="0" smtClean="0"/>
            </a:p>
          </p:txBody>
        </p:sp>
        <p:sp>
          <p:nvSpPr>
            <p:cNvPr id="45" name="ZoneTexte 9"/>
            <p:cNvSpPr txBox="1"/>
            <p:nvPr/>
          </p:nvSpPr>
          <p:spPr>
            <a:xfrm>
              <a:off x="1153769" y="3027041"/>
              <a:ext cx="3757864" cy="584775"/>
            </a:xfrm>
            <a:prstGeom prst="rect">
              <a:avLst/>
            </a:prstGeom>
            <a:noFill/>
            <a:ln w="1270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501650" indent="-44450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1004888" indent="-90488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508125" indent="-13652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2009775" indent="-18097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sz="1600" dirty="0" smtClean="0"/>
                <a:t>Low (or no)-background mass spectrometry and decay spectroscopy due to (very) selective ionisation</a:t>
              </a:r>
              <a:endParaRPr lang="en-GB" sz="1600" dirty="0" smtClean="0"/>
            </a:p>
          </p:txBody>
        </p:sp>
        <p:sp>
          <p:nvSpPr>
            <p:cNvPr id="46" name="Flèche vers le bas 45"/>
            <p:cNvSpPr/>
            <p:nvPr/>
          </p:nvSpPr>
          <p:spPr>
            <a:xfrm rot="16200000">
              <a:off x="702424" y="3172244"/>
              <a:ext cx="409869" cy="367070"/>
            </a:xfrm>
            <a:prstGeom prst="downArrow">
              <a:avLst/>
            </a:prstGeom>
            <a:solidFill>
              <a:srgbClr val="E7E6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1650" indent="-44450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04888" indent="-90488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08125" indent="-13652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09775" indent="-180975" algn="l" defTabSz="1004888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1600" dirty="0"/>
            </a:p>
          </p:txBody>
        </p:sp>
      </p:grpSp>
      <p:sp>
        <p:nvSpPr>
          <p:cNvPr id="49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sp>
        <p:nvSpPr>
          <p:cNvPr id="50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9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Offline commissioning</a:t>
            </a:r>
            <a:endParaRPr lang="en-GB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First in-gas-jet spectroscopy, resolution of 280 MHz obtained = </a:t>
            </a:r>
            <a:r>
              <a:rPr lang="en-GB" dirty="0" smtClean="0">
                <a:solidFill>
                  <a:srgbClr val="000000"/>
                </a:solidFill>
              </a:rPr>
              <a:t>apparent Mach number 4.5, nozzle made for Mach 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5" name="ZoneTexte 114"/>
          <p:cNvSpPr txBox="1"/>
          <p:nvPr/>
        </p:nvSpPr>
        <p:spPr>
          <a:xfrm>
            <a:off x="9048328" y="4201350"/>
            <a:ext cx="317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>
                <a:latin typeface="+mn-lt"/>
              </a:rPr>
              <a:t>A. Ajayakumar et al., NIMB 539, 102-107 (2023)</a:t>
            </a:r>
            <a:endParaRPr lang="en-GB" sz="1200" i="1" dirty="0">
              <a:latin typeface="+mn-lt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7677168" y="1689807"/>
            <a:ext cx="4179472" cy="2387265"/>
            <a:chOff x="939476" y="1278429"/>
            <a:chExt cx="4179472" cy="2387265"/>
          </a:xfrm>
        </p:grpSpPr>
        <p:pic>
          <p:nvPicPr>
            <p:cNvPr id="132" name="Image 1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5859" y="1278429"/>
              <a:ext cx="3203089" cy="2387265"/>
            </a:xfrm>
            <a:prstGeom prst="rect">
              <a:avLst/>
            </a:prstGeom>
          </p:spPr>
        </p:pic>
        <p:cxnSp>
          <p:nvCxnSpPr>
            <p:cNvPr id="133" name="Connecteur droit avec flèche 132"/>
            <p:cNvCxnSpPr/>
            <p:nvPr/>
          </p:nvCxnSpPr>
          <p:spPr>
            <a:xfrm>
              <a:off x="1219871" y="3352395"/>
              <a:ext cx="8149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avec flèche 133"/>
            <p:cNvCxnSpPr/>
            <p:nvPr/>
          </p:nvCxnSpPr>
          <p:spPr>
            <a:xfrm>
              <a:off x="1212305" y="3002500"/>
              <a:ext cx="8149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ZoneTexte 134"/>
            <p:cNvSpPr txBox="1"/>
            <p:nvPr/>
          </p:nvSpPr>
          <p:spPr>
            <a:xfrm>
              <a:off x="939476" y="2743662"/>
              <a:ext cx="1306768" cy="3013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8" dirty="0" smtClean="0"/>
                <a:t>S</a:t>
              </a:r>
              <a:r>
                <a:rPr lang="en-GB" sz="1358" baseline="30000" dirty="0" smtClean="0"/>
                <a:t>3</a:t>
              </a:r>
              <a:r>
                <a:rPr lang="en-GB" sz="1358" dirty="0" smtClean="0"/>
                <a:t>-LEB gas jet</a:t>
              </a:r>
              <a:endParaRPr lang="en-GB" sz="1358" dirty="0"/>
            </a:p>
          </p:txBody>
        </p:sp>
        <p:sp>
          <p:nvSpPr>
            <p:cNvPr id="136" name="ZoneTexte 135"/>
            <p:cNvSpPr txBox="1"/>
            <p:nvPr/>
          </p:nvSpPr>
          <p:spPr>
            <a:xfrm>
              <a:off x="968457" y="3332995"/>
              <a:ext cx="1205779" cy="3013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8" dirty="0" smtClean="0"/>
                <a:t>GISELE ABU</a:t>
              </a:r>
              <a:endParaRPr lang="en-GB" sz="1358" dirty="0"/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2591739" y="1575130"/>
              <a:ext cx="500458" cy="266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32" b="1" baseline="30000" dirty="0" smtClean="0"/>
                <a:t>167</a:t>
              </a:r>
              <a:r>
                <a:rPr lang="en-GB" sz="1132" b="1" dirty="0" smtClean="0"/>
                <a:t>Er</a:t>
              </a:r>
              <a:endParaRPr lang="en-GB" sz="1132" b="1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767074" y="1715539"/>
            <a:ext cx="5625070" cy="2360938"/>
            <a:chOff x="5848337" y="1428102"/>
            <a:chExt cx="5625070" cy="2360938"/>
          </a:xfrm>
        </p:grpSpPr>
        <p:grpSp>
          <p:nvGrpSpPr>
            <p:cNvPr id="127" name="Groupe 126"/>
            <p:cNvGrpSpPr/>
            <p:nvPr/>
          </p:nvGrpSpPr>
          <p:grpSpPr>
            <a:xfrm>
              <a:off x="5848337" y="1428102"/>
              <a:ext cx="5625070" cy="2360938"/>
              <a:chOff x="4950390" y="1238951"/>
              <a:chExt cx="5423701" cy="2276420"/>
            </a:xfrm>
          </p:grpSpPr>
          <p:grpSp>
            <p:nvGrpSpPr>
              <p:cNvPr id="128" name="Groupe 127"/>
              <p:cNvGrpSpPr/>
              <p:nvPr/>
            </p:nvGrpSpPr>
            <p:grpSpPr>
              <a:xfrm>
                <a:off x="5170363" y="1238951"/>
                <a:ext cx="5203728" cy="2276420"/>
                <a:chOff x="5170363" y="1238951"/>
                <a:chExt cx="5203728" cy="2276420"/>
              </a:xfrm>
            </p:grpSpPr>
            <p:pic>
              <p:nvPicPr>
                <p:cNvPr id="130" name="Image 129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471" b="63332"/>
                <a:stretch/>
              </p:blipFill>
              <p:spPr>
                <a:xfrm>
                  <a:off x="5170363" y="1238951"/>
                  <a:ext cx="5203728" cy="995348"/>
                </a:xfrm>
                <a:prstGeom prst="rect">
                  <a:avLst/>
                </a:prstGeom>
              </p:spPr>
            </p:pic>
            <p:pic>
              <p:nvPicPr>
                <p:cNvPr id="131" name="Image 13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038" t="54054"/>
                <a:stretch/>
              </p:blipFill>
              <p:spPr>
                <a:xfrm>
                  <a:off x="5201886" y="2268182"/>
                  <a:ext cx="5172205" cy="1247189"/>
                </a:xfrm>
                <a:prstGeom prst="rect">
                  <a:avLst/>
                </a:prstGeom>
              </p:spPr>
            </p:pic>
          </p:grpSp>
          <p:pic>
            <p:nvPicPr>
              <p:cNvPr id="129" name="Image 128"/>
              <p:cNvPicPr>
                <a:picLocks noChangeAspect="1"/>
              </p:cNvPicPr>
              <p:nvPr/>
            </p:nvPicPr>
            <p:blipFill rotWithShape="1">
              <a:blip r:embed="rId3"/>
              <a:srcRect l="2515" t="13459" r="93601" b="20222"/>
              <a:stretch/>
            </p:blipFill>
            <p:spPr>
              <a:xfrm>
                <a:off x="4950390" y="1385680"/>
                <a:ext cx="216024" cy="1800201"/>
              </a:xfrm>
              <a:prstGeom prst="rect">
                <a:avLst/>
              </a:prstGeom>
            </p:spPr>
          </p:pic>
        </p:grpSp>
        <p:sp>
          <p:nvSpPr>
            <p:cNvPr id="137" name="ZoneTexte 136"/>
            <p:cNvSpPr txBox="1"/>
            <p:nvPr/>
          </p:nvSpPr>
          <p:spPr>
            <a:xfrm>
              <a:off x="6257617" y="1554501"/>
              <a:ext cx="500458" cy="266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32" b="1" baseline="30000" dirty="0" smtClean="0"/>
                <a:t>170</a:t>
              </a:r>
              <a:r>
                <a:rPr lang="en-GB" sz="1132" b="1" dirty="0" smtClean="0"/>
                <a:t>Er</a:t>
              </a:r>
              <a:endParaRPr lang="en-GB" sz="1132" b="1" dirty="0"/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6257616" y="1953854"/>
              <a:ext cx="500458" cy="266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32" b="1" baseline="30000" dirty="0" smtClean="0"/>
                <a:t>168</a:t>
              </a:r>
              <a:r>
                <a:rPr lang="en-GB" sz="1132" b="1" dirty="0" smtClean="0"/>
                <a:t>Er</a:t>
              </a:r>
              <a:endParaRPr lang="en-GB" sz="1132" b="1" dirty="0"/>
            </a:p>
          </p:txBody>
        </p:sp>
        <p:sp>
          <p:nvSpPr>
            <p:cNvPr id="140" name="ZoneTexte 139"/>
            <p:cNvSpPr txBox="1"/>
            <p:nvPr/>
          </p:nvSpPr>
          <p:spPr>
            <a:xfrm>
              <a:off x="6257616" y="2471013"/>
              <a:ext cx="500458" cy="266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32" b="1" baseline="30000" dirty="0" smtClean="0"/>
                <a:t>166</a:t>
              </a:r>
              <a:r>
                <a:rPr lang="en-GB" sz="1132" b="1" dirty="0" smtClean="0"/>
                <a:t>Er</a:t>
              </a:r>
              <a:endParaRPr lang="en-GB" sz="1132" b="1" dirty="0"/>
            </a:p>
          </p:txBody>
        </p:sp>
        <p:sp>
          <p:nvSpPr>
            <p:cNvPr id="141" name="ZoneTexte 140"/>
            <p:cNvSpPr txBox="1"/>
            <p:nvPr/>
          </p:nvSpPr>
          <p:spPr>
            <a:xfrm>
              <a:off x="6257616" y="2962748"/>
              <a:ext cx="500458" cy="266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32" b="1" baseline="30000" dirty="0" smtClean="0"/>
                <a:t>164</a:t>
              </a:r>
              <a:r>
                <a:rPr lang="en-GB" sz="1132" b="1" dirty="0" smtClean="0"/>
                <a:t>Er</a:t>
              </a:r>
              <a:endParaRPr lang="en-GB" sz="1132" b="1" dirty="0"/>
            </a:p>
          </p:txBody>
        </p:sp>
      </p:grpSp>
      <p:grpSp>
        <p:nvGrpSpPr>
          <p:cNvPr id="142" name="Groupe 141"/>
          <p:cNvGrpSpPr/>
          <p:nvPr/>
        </p:nvGrpSpPr>
        <p:grpSpPr>
          <a:xfrm>
            <a:off x="741016" y="4509120"/>
            <a:ext cx="3891245" cy="2069025"/>
            <a:chOff x="7423604" y="2103885"/>
            <a:chExt cx="3028235" cy="1610152"/>
          </a:xfrm>
        </p:grpSpPr>
        <p:pic>
          <p:nvPicPr>
            <p:cNvPr id="143" name="Content Placeholder 6">
              <a:extLst>
                <a:ext uri="{FF2B5EF4-FFF2-40B4-BE49-F238E27FC236}">
                  <a16:creationId xmlns:a16="http://schemas.microsoft.com/office/drawing/2014/main" id="{D2B38C2B-C181-2763-A22F-629A4CEFB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859" r="48675" b="49391"/>
            <a:stretch/>
          </p:blipFill>
          <p:spPr>
            <a:xfrm>
              <a:off x="7639960" y="2103885"/>
              <a:ext cx="2811879" cy="1492738"/>
            </a:xfrm>
            <a:prstGeom prst="rect">
              <a:avLst/>
            </a:prstGeom>
          </p:spPr>
        </p:pic>
        <p:sp>
          <p:nvSpPr>
            <p:cNvPr id="144" name="ZoneTexte 143"/>
            <p:cNvSpPr txBox="1"/>
            <p:nvPr/>
          </p:nvSpPr>
          <p:spPr>
            <a:xfrm rot="16200000">
              <a:off x="7167421" y="2664687"/>
              <a:ext cx="692604" cy="180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5" dirty="0" smtClean="0"/>
                <a:t>FWHM (MHz)</a:t>
              </a:r>
              <a:endParaRPr lang="en-GB" sz="905" dirty="0"/>
            </a:p>
          </p:txBody>
        </p:sp>
        <p:sp>
          <p:nvSpPr>
            <p:cNvPr id="145" name="ZoneTexte 144"/>
            <p:cNvSpPr txBox="1"/>
            <p:nvPr/>
          </p:nvSpPr>
          <p:spPr>
            <a:xfrm>
              <a:off x="8257061" y="3533800"/>
              <a:ext cx="1121738" cy="180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5" dirty="0" smtClean="0"/>
                <a:t>Axial position in jet (mm)</a:t>
              </a:r>
              <a:endParaRPr lang="en-GB" sz="905" dirty="0"/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8BDB83D-357C-4620-B08C-CD610317CEF4}"/>
              </a:ext>
            </a:extLst>
          </p:cNvPr>
          <p:cNvSpPr/>
          <p:nvPr/>
        </p:nvSpPr>
        <p:spPr>
          <a:xfrm>
            <a:off x="4735492" y="4565446"/>
            <a:ext cx="67611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88060"/>
            <a:r>
              <a:rPr lang="en-GB" sz="1600" dirty="0" smtClean="0">
                <a:solidFill>
                  <a:srgbClr val="000000"/>
                </a:solidFill>
              </a:rPr>
              <a:t>Systematic work to </a:t>
            </a:r>
            <a:r>
              <a:rPr lang="en-GB" sz="1600" smtClean="0">
                <a:solidFill>
                  <a:srgbClr val="000000"/>
                </a:solidFill>
              </a:rPr>
              <a:t>improve resolution </a:t>
            </a:r>
            <a:r>
              <a:rPr lang="en-GB" sz="1600" dirty="0" smtClean="0">
                <a:solidFill>
                  <a:srgbClr val="000000"/>
                </a:solidFill>
              </a:rPr>
              <a:t>by studying influence of:</a:t>
            </a:r>
          </a:p>
          <a:p>
            <a:pPr marL="285750" indent="-285750" algn="just" defTabSz="38806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</a:rPr>
              <a:t>Laser power and alignment </a:t>
            </a:r>
          </a:p>
          <a:p>
            <a:pPr marL="285750" indent="-285750" algn="just" defTabSz="38806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</a:rPr>
              <a:t>Background pressure </a:t>
            </a:r>
          </a:p>
          <a:p>
            <a:pPr marL="285750" indent="-285750" algn="just" defTabSz="38806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</a:rPr>
              <a:t>Gas cell position and temperature</a:t>
            </a:r>
          </a:p>
          <a:p>
            <a:pPr algn="just" defTabSz="388060"/>
            <a:r>
              <a:rPr lang="en-GB" sz="1600" dirty="0" smtClean="0">
                <a:solidFill>
                  <a:srgbClr val="000000"/>
                </a:solidFill>
              </a:rPr>
              <a:t>Reached Mach 6-6.5 (~200 MHz FWHM), to be continued (e.g. better pressure readout will be installed)</a:t>
            </a:r>
          </a:p>
          <a:p>
            <a:pPr algn="just" defTabSz="388060"/>
            <a:r>
              <a:rPr lang="en-GB" sz="1600" dirty="0" smtClean="0">
                <a:solidFill>
                  <a:srgbClr val="000000"/>
                </a:solidFill>
              </a:rPr>
              <a:t>	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47" name="ZoneTexte 146"/>
          <p:cNvSpPr txBox="1"/>
          <p:nvPr/>
        </p:nvSpPr>
        <p:spPr>
          <a:xfrm>
            <a:off x="9192344" y="6114780"/>
            <a:ext cx="3279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/>
              <a:t>PhD thesis of F. </a:t>
            </a:r>
            <a:r>
              <a:rPr lang="en-GB" sz="1200" i="1" dirty="0" err="1" smtClean="0"/>
              <a:t>Ivandikov</a:t>
            </a:r>
            <a:r>
              <a:rPr lang="en-GB" sz="1200" i="1" dirty="0" smtClean="0"/>
              <a:t>, KU Leuven</a:t>
            </a:r>
            <a:endParaRPr lang="en-GB" sz="1200" i="1" dirty="0"/>
          </a:p>
        </p:txBody>
      </p:sp>
      <p:grpSp>
        <p:nvGrpSpPr>
          <p:cNvPr id="3" name="Groupe 2"/>
          <p:cNvGrpSpPr/>
          <p:nvPr/>
        </p:nvGrpSpPr>
        <p:grpSpPr>
          <a:xfrm>
            <a:off x="146758" y="1865153"/>
            <a:ext cx="1245305" cy="1779871"/>
            <a:chOff x="678166" y="3888109"/>
            <a:chExt cx="1245305" cy="1779871"/>
          </a:xfrm>
        </p:grpSpPr>
        <p:grpSp>
          <p:nvGrpSpPr>
            <p:cNvPr id="43" name="Groupe 42"/>
            <p:cNvGrpSpPr/>
            <p:nvPr/>
          </p:nvGrpSpPr>
          <p:grpSpPr>
            <a:xfrm>
              <a:off x="678166" y="3888109"/>
              <a:ext cx="1245305" cy="1779871"/>
              <a:chOff x="551634" y="3117076"/>
              <a:chExt cx="1100344" cy="1572683"/>
            </a:xfrm>
          </p:grpSpPr>
          <p:grpSp>
            <p:nvGrpSpPr>
              <p:cNvPr id="44" name="Groupe 43"/>
              <p:cNvGrpSpPr/>
              <p:nvPr/>
            </p:nvGrpSpPr>
            <p:grpSpPr>
              <a:xfrm>
                <a:off x="551634" y="3117076"/>
                <a:ext cx="1100344" cy="1223975"/>
                <a:chOff x="109579" y="3729266"/>
                <a:chExt cx="1100344" cy="1223975"/>
              </a:xfrm>
            </p:grpSpPr>
            <p:cxnSp>
              <p:nvCxnSpPr>
                <p:cNvPr id="46" name="Connecteur droit 45"/>
                <p:cNvCxnSpPr/>
                <p:nvPr/>
              </p:nvCxnSpPr>
              <p:spPr>
                <a:xfrm>
                  <a:off x="489843" y="3985715"/>
                  <a:ext cx="72008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/>
                <p:cNvCxnSpPr/>
                <p:nvPr/>
              </p:nvCxnSpPr>
              <p:spPr>
                <a:xfrm>
                  <a:off x="489843" y="4463810"/>
                  <a:ext cx="72008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/>
                <p:cNvCxnSpPr/>
                <p:nvPr/>
              </p:nvCxnSpPr>
              <p:spPr>
                <a:xfrm>
                  <a:off x="489843" y="4947993"/>
                  <a:ext cx="72008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/>
                <p:cNvCxnSpPr/>
                <p:nvPr/>
              </p:nvCxnSpPr>
              <p:spPr>
                <a:xfrm>
                  <a:off x="489843" y="3895413"/>
                  <a:ext cx="72008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avec flèche 49"/>
                <p:cNvCxnSpPr/>
                <p:nvPr/>
              </p:nvCxnSpPr>
              <p:spPr>
                <a:xfrm flipV="1">
                  <a:off x="849883" y="4469058"/>
                  <a:ext cx="0" cy="484183"/>
                </a:xfrm>
                <a:prstGeom prst="straightConnector1">
                  <a:avLst/>
                </a:prstGeom>
                <a:ln w="28575">
                  <a:solidFill>
                    <a:srgbClr val="A2A2F4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avec flèche 50"/>
                <p:cNvCxnSpPr/>
                <p:nvPr/>
              </p:nvCxnSpPr>
              <p:spPr>
                <a:xfrm flipV="1">
                  <a:off x="846326" y="3895414"/>
                  <a:ext cx="0" cy="560321"/>
                </a:xfrm>
                <a:prstGeom prst="straightConnector1">
                  <a:avLst/>
                </a:prstGeom>
                <a:ln w="28575">
                  <a:solidFill>
                    <a:srgbClr val="A2A2F4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ZoneTexte 51"/>
                <p:cNvSpPr txBox="1"/>
                <p:nvPr/>
              </p:nvSpPr>
              <p:spPr>
                <a:xfrm>
                  <a:off x="109579" y="3729266"/>
                  <a:ext cx="381013" cy="266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358" b="1" dirty="0" smtClean="0">
                      <a:latin typeface="+mn-lt"/>
                    </a:rPr>
                    <a:t>A.I.</a:t>
                  </a:r>
                  <a:endParaRPr lang="en-GB" sz="1358" b="1" dirty="0">
                    <a:latin typeface="+mn-lt"/>
                  </a:endParaRPr>
                </a:p>
              </p:txBody>
            </p:sp>
            <p:sp>
              <p:nvSpPr>
                <p:cNvPr id="53" name="ZoneTexte 52"/>
                <p:cNvSpPr txBox="1"/>
                <p:nvPr/>
              </p:nvSpPr>
              <p:spPr>
                <a:xfrm>
                  <a:off x="172299" y="4609911"/>
                  <a:ext cx="654662" cy="2355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32" dirty="0" smtClean="0">
                      <a:latin typeface="+mn-lt"/>
                    </a:rPr>
                    <a:t>415.2 nm</a:t>
                  </a:r>
                  <a:endParaRPr lang="en-GB" sz="1132" dirty="0">
                    <a:latin typeface="+mn-lt"/>
                  </a:endParaRPr>
                </a:p>
              </p:txBody>
            </p:sp>
            <p:sp>
              <p:nvSpPr>
                <p:cNvPr id="54" name="ZoneTexte 53"/>
                <p:cNvSpPr txBox="1"/>
                <p:nvPr/>
              </p:nvSpPr>
              <p:spPr>
                <a:xfrm>
                  <a:off x="201812" y="4082726"/>
                  <a:ext cx="654662" cy="2355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32" dirty="0" smtClean="0">
                      <a:latin typeface="+mn-lt"/>
                    </a:rPr>
                    <a:t>396.7 nm</a:t>
                  </a:r>
                  <a:endParaRPr lang="en-GB" sz="1132" dirty="0">
                    <a:latin typeface="+mn-lt"/>
                  </a:endParaRPr>
                </a:p>
              </p:txBody>
            </p:sp>
          </p:grpSp>
          <p:sp>
            <p:nvSpPr>
              <p:cNvPr id="45" name="ZoneTexte 44"/>
              <p:cNvSpPr txBox="1"/>
              <p:nvPr/>
            </p:nvSpPr>
            <p:spPr>
              <a:xfrm>
                <a:off x="1085459" y="4392767"/>
                <a:ext cx="352968" cy="296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584" b="1" dirty="0" err="1" smtClean="0"/>
                  <a:t>Er</a:t>
                </a:r>
                <a:endParaRPr lang="en-GB" sz="1584" b="1" dirty="0"/>
              </a:p>
            </p:txBody>
          </p:sp>
        </p:grpSp>
        <p:sp>
          <p:nvSpPr>
            <p:cNvPr id="55" name="Ellipse 54"/>
            <p:cNvSpPr/>
            <p:nvPr/>
          </p:nvSpPr>
          <p:spPr>
            <a:xfrm>
              <a:off x="684811" y="4904154"/>
              <a:ext cx="896439" cy="24448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716" dirty="0"/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8BDB83D-357C-4620-B08C-CD610317CEF4}"/>
              </a:ext>
            </a:extLst>
          </p:cNvPr>
          <p:cNvSpPr/>
          <p:nvPr/>
        </p:nvSpPr>
        <p:spPr>
          <a:xfrm>
            <a:off x="1775520" y="4098558"/>
            <a:ext cx="7028734" cy="33855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just" defTabSz="388060"/>
            <a:r>
              <a:rPr lang="en-GB" sz="1600" dirty="0" smtClean="0">
                <a:solidFill>
                  <a:srgbClr val="000000"/>
                </a:solidFill>
              </a:rPr>
              <a:t>Good agreement with literature data on determined IS and HFS coefficients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56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sp>
        <p:nvSpPr>
          <p:cNvPr id="57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Offline commissioning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38" y="1093316"/>
            <a:ext cx="9847648" cy="5504036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10029671" y="1052736"/>
            <a:ext cx="1939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smtClean="0"/>
              <a:t>Courtesy Pierre Delahaye</a:t>
            </a:r>
            <a:endParaRPr lang="en-GB" sz="1200" i="1" dirty="0"/>
          </a:p>
        </p:txBody>
      </p:sp>
      <p:sp>
        <p:nvSpPr>
          <p:cNvPr id="10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sp>
        <p:nvSpPr>
          <p:cNvPr id="11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45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1ABD5C8-045D-AE84-5511-C150D7D0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S3-LEB moving</a:t>
            </a:r>
            <a:endParaRPr lang="en-GB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407368" y="1402061"/>
            <a:ext cx="5472608" cy="49159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After 10 years of construction, testing and commissioning at LPC Caen, moving of S3-LEB to S</a:t>
            </a:r>
            <a:r>
              <a:rPr lang="en-GB" baseline="30000" dirty="0" smtClean="0"/>
              <a:t>3</a:t>
            </a:r>
            <a:r>
              <a:rPr lang="en-GB" dirty="0" smtClean="0"/>
              <a:t> in March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Around one week to </a:t>
            </a:r>
            <a:r>
              <a:rPr lang="en-GB" dirty="0" err="1" smtClean="0"/>
              <a:t>decable</a:t>
            </a:r>
            <a:r>
              <a:rPr lang="en-GB" dirty="0" smtClean="0"/>
              <a:t>, dismount, pack S3-LEB, 2 days to move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9D09DC8-5F35-8C7E-FA72-B8915D6E9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6" y="1556792"/>
            <a:ext cx="6143848" cy="46078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B7A29BC-D057-F0BF-A80C-F03487147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51" y="2772247"/>
            <a:ext cx="4812108" cy="3609081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C5427232-DA66-3CC6-457E-66096C4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967" y="6318001"/>
            <a:ext cx="504083" cy="540000"/>
          </a:xfrm>
        </p:spPr>
        <p:txBody>
          <a:bodyPr/>
          <a:lstStyle/>
          <a:p>
            <a:fld id="{0A297500-7527-634B-90F4-69D0994C32B4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8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454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1ABD5C8-045D-AE84-5511-C150D7D0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S3-LEB </a:t>
            </a:r>
            <a:r>
              <a:rPr lang="fr-FR" dirty="0" err="1" smtClean="0"/>
              <a:t>moving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385EA6-5BC1-4805-E909-F28BA3371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60629" y="1768910"/>
            <a:ext cx="5144815" cy="38586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FD67BB-94F3-6F0F-C989-6B48544CE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23060" y="1767979"/>
            <a:ext cx="5145879" cy="38594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92FB8DC-1B68-FA86-B68D-729C184CC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07681" y="1767980"/>
            <a:ext cx="5145880" cy="385941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C5427232-DA66-3CC6-457E-66096C4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967" y="6318001"/>
            <a:ext cx="504083" cy="540000"/>
          </a:xfrm>
        </p:spPr>
        <p:txBody>
          <a:bodyPr/>
          <a:lstStyle/>
          <a:p>
            <a:fld id="{0A297500-7527-634B-90F4-69D0994C32B4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2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140" y="6318001"/>
            <a:ext cx="2906816" cy="540000"/>
          </a:xfrm>
        </p:spPr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68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1ABD5C8-045D-AE84-5511-C150D7D0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S3-LEB moving</a:t>
            </a:r>
            <a:endParaRPr lang="en-GB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Alignment of first chambers: few small issues (e.g. mismatch of bellows) already resolved, few still to be resolved (anti-collinear beam path, anchoring of gas cell chamber)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4E16067-D35E-7FE1-217A-346AFC84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ISOL-France Workshop VI</a:t>
            </a:r>
            <a:endParaRPr lang="en-GB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DA52261-8A08-73A3-AB7E-ED9318ACEFFE}"/>
              </a:ext>
            </a:extLst>
          </p:cNvPr>
          <p:cNvGrpSpPr>
            <a:grpSpLocks noChangeAspect="1"/>
          </p:cNvGrpSpPr>
          <p:nvPr/>
        </p:nvGrpSpPr>
        <p:grpSpPr>
          <a:xfrm>
            <a:off x="9264352" y="2424387"/>
            <a:ext cx="2848495" cy="2656563"/>
            <a:chOff x="4261501" y="2228850"/>
            <a:chExt cx="3668999" cy="3421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631066A-8800-745A-3739-C6E41EDF5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4" b="-188"/>
            <a:stretch/>
          </p:blipFill>
          <p:spPr>
            <a:xfrm rot="5400000">
              <a:off x="4385110" y="2105241"/>
              <a:ext cx="3421781" cy="3668999"/>
            </a:xfrm>
            <a:prstGeom prst="rect">
              <a:avLst/>
            </a:prstGeom>
            <a:ln>
              <a:noFill/>
              <a:prstDash val="dash"/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</p:pic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55D11C6F-A315-6CE6-4890-E0264DBDBB41}"/>
                </a:ext>
              </a:extLst>
            </p:cNvPr>
            <p:cNvCxnSpPr>
              <a:cxnSpLocks/>
            </p:cNvCxnSpPr>
            <p:nvPr/>
          </p:nvCxnSpPr>
          <p:spPr>
            <a:xfrm>
              <a:off x="6350414" y="3587410"/>
              <a:ext cx="0" cy="1126013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ECE038BD-A8DF-24AD-DD38-072D449EE3DA}"/>
                </a:ext>
              </a:extLst>
            </p:cNvPr>
            <p:cNvSpPr/>
            <p:nvPr/>
          </p:nvSpPr>
          <p:spPr>
            <a:xfrm>
              <a:off x="6217410" y="3975848"/>
              <a:ext cx="266007" cy="349135"/>
            </a:xfrm>
            <a:prstGeom prst="ellipse">
              <a:avLst/>
            </a:prstGeom>
            <a:noFill/>
            <a:ln w="2222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5FE320EA-D2B0-4BEE-3241-A73B3CF6C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9" t="3837" r="2595"/>
          <a:stretch/>
        </p:blipFill>
        <p:spPr>
          <a:xfrm>
            <a:off x="3672705" y="2064575"/>
            <a:ext cx="5488389" cy="40793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6719DEC-E47E-B6F0-AA22-BD2259A95C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48" t="-3461" r="12594" b="641"/>
          <a:stretch/>
        </p:blipFill>
        <p:spPr>
          <a:xfrm>
            <a:off x="101344" y="2392409"/>
            <a:ext cx="3468103" cy="3047639"/>
          </a:xfrm>
          <a:prstGeom prst="rect">
            <a:avLst/>
          </a:prstGeom>
        </p:spPr>
      </p:pic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5427232-DA66-3CC6-457E-66096C48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6967" y="6318001"/>
            <a:ext cx="504083" cy="540000"/>
          </a:xfrm>
        </p:spPr>
        <p:txBody>
          <a:bodyPr/>
          <a:lstStyle/>
          <a:p>
            <a:fld id="{0A297500-7527-634B-90F4-69D0994C32B4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21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984407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29/05/2024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93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travail" ma:contentTypeID="0x010100108A61D7BE634F76874FDC084DD0BD1500770C52CCAA2F8A45B90BA4FEDDC6FB87" ma:contentTypeVersion="4" ma:contentTypeDescription="" ma:contentTypeScope="" ma:versionID="91df585c1964235e686dedd7ffad9bfd">
  <xsd:schema xmlns:xsd="http://www.w3.org/2001/XMLSchema" xmlns:xs="http://www.w3.org/2001/XMLSchema" xmlns:p="http://schemas.microsoft.com/office/2006/metadata/properties" xmlns:ns2="6d450eeb-3268-46db-905d-0762d15b6865" targetNamespace="http://schemas.microsoft.com/office/2006/metadata/properties" ma:root="true" ma:fieldsID="87cfa3082b2ae7eff73d2e83eb7cd872" ns2:_="">
    <xsd:import namespace="6d450eeb-3268-46db-905d-0762d15b6865"/>
    <xsd:element name="properties">
      <xsd:complexType>
        <xsd:sequence>
          <xsd:element name="documentManagement">
            <xsd:complexType>
              <xsd:all>
                <xsd:element ref="ns2:Collab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450eeb-3268-46db-905d-0762d15b6865" elementFormDefault="qualified">
    <xsd:import namespace="http://schemas.microsoft.com/office/2006/documentManagement/types"/>
    <xsd:import namespace="http://schemas.microsoft.com/office/infopath/2007/PartnerControls"/>
    <xsd:element name="CollabComments" ma:index="8" nillable="true" ma:displayName="Observation(s)" ma:internalName="CollabComment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6d450eeb-3268-46db-905d-0762d15b686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6437FB-8BE5-4C7D-A5ED-6F40D7FED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450eeb-3268-46db-905d-0762d15b68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13161D-4E13-45CD-8558-070466107F4A}">
  <ds:schemaRefs>
    <ds:schemaRef ds:uri="http://purl.org/dc/terms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d450eeb-3268-46db-905d-0762d15b6865"/>
  </ds:schemaRefs>
</ds:datastoreItem>
</file>

<file path=customXml/itemProps3.xml><?xml version="1.0" encoding="utf-8"?>
<ds:datastoreItem xmlns:ds="http://schemas.openxmlformats.org/officeDocument/2006/customXml" ds:itemID="{FA550B92-AA55-4717-A498-7203E2480A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modele presentation</Template>
  <TotalTime>95490</TotalTime>
  <Words>650</Words>
  <Application>Microsoft Office PowerPoint</Application>
  <PresentationFormat>Grand écran</PresentationFormat>
  <Paragraphs>128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Helvetica</vt:lpstr>
      <vt:lpstr>Wingdings</vt:lpstr>
      <vt:lpstr>Thème Office</vt:lpstr>
      <vt:lpstr>Status of the S3  Low Energy Branch </vt:lpstr>
      <vt:lpstr>Outline</vt:lpstr>
      <vt:lpstr>S3 status</vt:lpstr>
      <vt:lpstr>S3-LEB</vt:lpstr>
      <vt:lpstr>Offline commissioning</vt:lpstr>
      <vt:lpstr>Offline commissioning</vt:lpstr>
      <vt:lpstr>S3-LEB moving</vt:lpstr>
      <vt:lpstr>S3-LEB moving</vt:lpstr>
      <vt:lpstr>S3-LEB moving</vt:lpstr>
      <vt:lpstr>S3-LEB moving</vt:lpstr>
      <vt:lpstr>S3 laser lab</vt:lpstr>
      <vt:lpstr>GISELE laser lab</vt:lpstr>
      <vt:lpstr>GISELE laser lab</vt:lpstr>
      <vt:lpstr>Conclusion and outlook</vt:lpstr>
      <vt:lpstr>Thank you for your attention!</vt:lpstr>
    </vt:vector>
  </TitlesOfParts>
  <Company>GANIL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lecesne</dc:creator>
  <cp:lastModifiedBy>Geldhof Sarina</cp:lastModifiedBy>
  <cp:revision>658</cp:revision>
  <cp:lastPrinted>2022-10-19T12:02:38Z</cp:lastPrinted>
  <dcterms:created xsi:type="dcterms:W3CDTF">2010-11-02T10:21:23Z</dcterms:created>
  <dcterms:modified xsi:type="dcterms:W3CDTF">2024-05-28T15:37:57Z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0x010100108A61D7BE634F76874FDC084DD0BD1500770C52CCAA2F8A45B90BA4FEDDC6FB87</vt:lpwstr>
  </property>
  <property fmtid="{D5CDD505-2E9C-101B-9397-08002B2CF9AE}" pid="3" name="CollabXmlContent">
    <vt:lpwstr>&lt;CollabItems&gt;_x000d_
  &lt;CollabItem&gt;_x000d_
    &lt;FileLeafRef&gt;20240205_S3LEB_review.pptx&lt;/FileLeafRef&gt;_x000d_
    &lt;Title&gt;Titre&lt;/Title&gt;_x000d_
    &lt;CollabComments /&gt;_x000d_
    &lt;Created&gt;06/02/2024&lt;/Created&gt;_x000d_
    &lt;Author&gt;Lecesne Nathalie&lt;/Author&gt;_x000d_
    &lt;ContentType&gt;Document travail&lt;/Conten</vt:lpwstr>
  </property>
  <property fmtid="{D5CDD505-2E9C-101B-9397-08002B2CF9AE}" pid="4" name="IsCollabDocument">
    <vt:bool>true</vt:bool>
  </property>
</Properties>
</file>