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</p:sldMasterIdLst>
  <p:notesMasterIdLst>
    <p:notesMasterId r:id="rId26"/>
  </p:notesMasterIdLst>
  <p:sldIdLst>
    <p:sldId id="280" r:id="rId3"/>
    <p:sldId id="281" r:id="rId4"/>
    <p:sldId id="274" r:id="rId5"/>
    <p:sldId id="366" r:id="rId6"/>
    <p:sldId id="367" r:id="rId7"/>
    <p:sldId id="296" r:id="rId8"/>
    <p:sldId id="363" r:id="rId9"/>
    <p:sldId id="364" r:id="rId10"/>
    <p:sldId id="294" r:id="rId11"/>
    <p:sldId id="368" r:id="rId12"/>
    <p:sldId id="288" r:id="rId13"/>
    <p:sldId id="303" r:id="rId14"/>
    <p:sldId id="298" r:id="rId15"/>
    <p:sldId id="285" r:id="rId16"/>
    <p:sldId id="290" r:id="rId17"/>
    <p:sldId id="299" r:id="rId18"/>
    <p:sldId id="365" r:id="rId19"/>
    <p:sldId id="284" r:id="rId20"/>
    <p:sldId id="289" r:id="rId21"/>
    <p:sldId id="300" r:id="rId22"/>
    <p:sldId id="301" r:id="rId23"/>
    <p:sldId id="287" r:id="rId24"/>
    <p:sldId id="286" r:id="rId2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252E4A"/>
    <a:srgbClr val="D0661C"/>
    <a:srgbClr val="D06423"/>
    <a:srgbClr val="EABC9F"/>
    <a:srgbClr val="D16828"/>
    <a:srgbClr val="232F49"/>
    <a:srgbClr val="D0671C"/>
    <a:srgbClr val="24314C"/>
    <a:srgbClr val="B5D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8" autoAdjust="0"/>
    <p:restoredTop sz="96291" autoAdjust="0"/>
  </p:normalViewPr>
  <p:slideViewPr>
    <p:cSldViewPr>
      <p:cViewPr varScale="1">
        <p:scale>
          <a:sx n="123" d="100"/>
          <a:sy n="123" d="100"/>
        </p:scale>
        <p:origin x="376" y="16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544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4687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07717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10860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298155" y="0"/>
            <a:ext cx="432048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3FDE-63B5-41CB-A2CB-AD7B917BC3E3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psc.in2p3.fr/index.php/fr/scin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category/54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cipac-l@in2p3.f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ipac-p-l@in2p3.fr" TargetMode="External"/><Relationship Id="rId2" Type="http://schemas.openxmlformats.org/officeDocument/2006/relationships/hyperlink" Target="mailto:scipac-l@in2p3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ipac-np-l@in2p3.f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mmi-chamberylesrealisation6695/videos" TargetMode="External"/><Relationship Id="rId2" Type="http://schemas.openxmlformats.org/officeDocument/2006/relationships/hyperlink" Target="https://www.ines-solaire.org/recherche-innovation/photovoltaique-haut-rende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lassard@sb-roscoff.fr" TargetMode="External"/><Relationship Id="rId2" Type="http://schemas.openxmlformats.org/officeDocument/2006/relationships/hyperlink" Target="mailto:huelvan@sb-roscoff.f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Agenda COPIL 6 </a:t>
            </a:r>
            <a:br>
              <a:rPr lang="fr-FR" sz="3200"/>
            </a:br>
            <a:r>
              <a:rPr lang="fr-FR" sz="2000"/>
              <a:t>6 mars </a:t>
            </a:r>
            <a:r>
              <a:rPr lang="fr-FR" sz="2000" dirty="0"/>
              <a:t>2024</a:t>
            </a:r>
            <a:endParaRPr lang="fr-FR" sz="32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339" y="797496"/>
            <a:ext cx="10371532" cy="499549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/>
              <a:t>Infos générales (budget)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/>
              <a:t>Echanges avec la SFP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/>
              <a:t>Retour sur le GDR APPEL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/>
              <a:t>Evolution du COPIL </a:t>
            </a:r>
          </a:p>
          <a:p>
            <a:pPr marL="1028700" lvl="1" indent="-342900"/>
            <a:r>
              <a:rPr lang="fr-FR" sz="1500" dirty="0"/>
              <a:t>SOLEIL, LOA, </a:t>
            </a:r>
            <a:r>
              <a:rPr lang="fr-FR" sz="1500" dirty="0">
                <a:solidFill>
                  <a:schemeClr val="tx1"/>
                </a:solidFill>
              </a:rPr>
              <a:t>doctorant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32F49"/>
                </a:solidFill>
              </a:rPr>
              <a:t>Organisation des workshop 2024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Workshop axe 1 : 10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Workshop calcul : 15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Site web </a:t>
            </a:r>
            <a:endParaRPr lang="fr-FR" sz="1100" dirty="0">
              <a:solidFill>
                <a:srgbClr val="232F49"/>
              </a:solidFill>
            </a:endParaRP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Newsletter 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DU2I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AOB</a:t>
            </a:r>
            <a:r>
              <a:rPr lang="fr-FR" sz="1800" b="1" dirty="0">
                <a:solidFill>
                  <a:srgbClr val="232F49"/>
                </a:solidFill>
              </a:rPr>
              <a:t> ?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1800" dirty="0">
              <a:solidFill>
                <a:srgbClr val="232F49"/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5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Evolution du COPIL – 1/3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803" y="725488"/>
            <a:ext cx="10642972" cy="4979491"/>
          </a:xfrm>
        </p:spPr>
        <p:txBody>
          <a:bodyPr>
            <a:noAutofit/>
          </a:bodyPr>
          <a:lstStyle/>
          <a:p>
            <a:pPr indent="-228600"/>
            <a:r>
              <a:rPr lang="fr-FR" sz="1800" b="1" dirty="0">
                <a:solidFill>
                  <a:srgbClr val="FF0000"/>
                </a:solidFill>
              </a:rPr>
              <a:t>Extension avec un thème « applications et environnement  »</a:t>
            </a:r>
            <a:endParaRPr lang="fr-FR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Applications des accélérateurs (identifier les applications et les personnes de contact correspondantes)</a:t>
            </a:r>
          </a:p>
          <a:p>
            <a:pPr lvl="2"/>
            <a:r>
              <a:rPr lang="fr-FR" sz="1600" dirty="0">
                <a:solidFill>
                  <a:srgbClr val="252E4A"/>
                </a:solidFill>
                <a:sym typeface="Wingdings" pitchFamily="2" charset="2"/>
              </a:rPr>
              <a:t>Médicales, énergie, … </a:t>
            </a:r>
          </a:p>
          <a:p>
            <a:pPr lvl="1"/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Environnement </a:t>
            </a:r>
          </a:p>
          <a:p>
            <a:pPr lvl="2"/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Comment les accélérateurs peuvent bénéficier à l’environnement </a:t>
            </a:r>
          </a:p>
          <a:p>
            <a:pPr lvl="3"/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Dépollution (effluents gazeux, boues), … </a:t>
            </a:r>
          </a:p>
          <a:p>
            <a:pPr lvl="2"/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Comment limiter l’impact des accélérateurs sur l’environnement </a:t>
            </a:r>
          </a:p>
          <a:p>
            <a:pPr lvl="3"/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Comment mesurer l’impact des accélérateurs (SOLEIL, ESRF, workshop </a:t>
            </a:r>
            <a:r>
              <a:rPr lang="fr-FR" sz="1400" b="1" dirty="0" err="1">
                <a:solidFill>
                  <a:srgbClr val="252E4A"/>
                </a:solidFill>
              </a:rPr>
              <a:t>Energy</a:t>
            </a:r>
            <a:r>
              <a:rPr lang="fr-FR" sz="1400" b="1" dirty="0">
                <a:solidFill>
                  <a:srgbClr val="252E4A"/>
                </a:solidFill>
              </a:rPr>
              <a:t> for </a:t>
            </a:r>
            <a:r>
              <a:rPr lang="fr-FR" sz="1400" b="1" dirty="0" err="1">
                <a:solidFill>
                  <a:srgbClr val="252E4A"/>
                </a:solidFill>
              </a:rPr>
              <a:t>Sustainable</a:t>
            </a:r>
            <a:r>
              <a:rPr lang="fr-FR" sz="1400" b="1" dirty="0">
                <a:solidFill>
                  <a:srgbClr val="252E4A"/>
                </a:solidFill>
              </a:rPr>
              <a:t> Science at </a:t>
            </a:r>
            <a:r>
              <a:rPr lang="fr-FR" sz="1400" b="1" dirty="0" err="1">
                <a:solidFill>
                  <a:srgbClr val="252E4A"/>
                </a:solidFill>
              </a:rPr>
              <a:t>research</a:t>
            </a:r>
            <a:r>
              <a:rPr lang="fr-FR" sz="1400" b="1" dirty="0">
                <a:solidFill>
                  <a:srgbClr val="252E4A"/>
                </a:solidFill>
              </a:rPr>
              <a:t> Infrastructure </a:t>
            </a:r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)</a:t>
            </a:r>
          </a:p>
          <a:p>
            <a:pPr lvl="3"/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pistes pour consommer moins (projet </a:t>
            </a:r>
            <a:r>
              <a:rPr lang="fr-FR" sz="1400" dirty="0" err="1">
                <a:solidFill>
                  <a:srgbClr val="252E4A"/>
                </a:solidFill>
                <a:sym typeface="Wingdings" pitchFamily="2" charset="2"/>
              </a:rPr>
              <a:t>iSAS</a:t>
            </a:r>
            <a:r>
              <a:rPr lang="fr-FR" sz="1400" dirty="0">
                <a:solidFill>
                  <a:srgbClr val="252E4A"/>
                </a:solidFill>
                <a:sym typeface="Wingdings" pitchFamily="2" charset="2"/>
              </a:rPr>
              <a:t>)</a:t>
            </a:r>
          </a:p>
          <a:p>
            <a:pPr lvl="1"/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Référent : Maud + toute autre personne intéressée</a:t>
            </a:r>
          </a:p>
          <a:p>
            <a:pPr lvl="1"/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Contact pris pour un échange avec les GDR suivants </a:t>
            </a:r>
          </a:p>
          <a:p>
            <a:pPr lvl="2"/>
            <a:r>
              <a:rPr lang="fr-FR" sz="1600" i="1" dirty="0">
                <a:solidFill>
                  <a:srgbClr val="252E4A"/>
                </a:solidFill>
                <a:sym typeface="Wingdings" pitchFamily="2" charset="2"/>
              </a:rPr>
              <a:t>MI2B : </a:t>
            </a:r>
            <a:r>
              <a:rPr lang="fr-FR" sz="1600" i="1" dirty="0"/>
              <a:t>Modélisation et Instrumentation pour l'Imagerie Biomédicale (https://mi2b.fr/)</a:t>
            </a:r>
            <a:endParaRPr lang="fr-FR" sz="1600" i="1" dirty="0">
              <a:solidFill>
                <a:srgbClr val="252E4A"/>
              </a:solidFill>
              <a:sym typeface="Wingdings" pitchFamily="2" charset="2"/>
            </a:endParaRPr>
          </a:p>
          <a:p>
            <a:pPr lvl="2"/>
            <a:r>
              <a:rPr lang="fr-FR" sz="1600" i="1" dirty="0" err="1">
                <a:solidFill>
                  <a:srgbClr val="252E4A"/>
                </a:solidFill>
                <a:sym typeface="Wingdings" pitchFamily="2" charset="2"/>
              </a:rPr>
              <a:t>SciNEE</a:t>
            </a:r>
            <a:r>
              <a:rPr lang="fr-FR" sz="1600" i="1" dirty="0">
                <a:solidFill>
                  <a:srgbClr val="252E4A"/>
                </a:solidFill>
                <a:sym typeface="Wingdings" pitchFamily="2" charset="2"/>
              </a:rPr>
              <a:t> : Sciences Nucléaires pour l’Energie et l’Environnement  (</a:t>
            </a:r>
            <a:r>
              <a:rPr lang="fr-FR" sz="1600" i="1" dirty="0">
                <a:solidFill>
                  <a:srgbClr val="252E4A"/>
                </a:solidFill>
                <a:sym typeface="Wingdings" pitchFamily="2" charset="2"/>
                <a:hlinkClick r:id="rId2"/>
              </a:rPr>
              <a:t>https://lpsc.in2p3.fr/index.php/fr/scinee</a:t>
            </a:r>
            <a:r>
              <a:rPr lang="fr-FR" sz="1600" i="1" dirty="0">
                <a:solidFill>
                  <a:srgbClr val="252E4A"/>
                </a:solidFill>
                <a:sym typeface="Wingdings" pitchFamily="2" charset="2"/>
              </a:rPr>
              <a:t>)</a:t>
            </a:r>
          </a:p>
          <a:p>
            <a:pPr lvl="2">
              <a:buFont typeface="Wingdings" pitchFamily="2" charset="2"/>
              <a:buChar char="è"/>
            </a:pPr>
            <a:r>
              <a:rPr lang="fr-FR" sz="1600" b="1" i="1" dirty="0">
                <a:solidFill>
                  <a:srgbClr val="252E4A"/>
                </a:solidFill>
                <a:sym typeface="Wingdings" pitchFamily="2" charset="2"/>
              </a:rPr>
              <a:t>Intérêt des 2 directions pour cet échange, réunion en cours de programmation</a:t>
            </a:r>
          </a:p>
          <a:p>
            <a:pPr indent="-228600"/>
            <a:endParaRPr lang="fr-FR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indent="-228600"/>
            <a:r>
              <a:rPr lang="fr-FR" sz="1800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sz="1800" b="1" dirty="0">
                <a:solidFill>
                  <a:srgbClr val="FF0000"/>
                </a:solidFill>
                <a:sym typeface="Wingdings" pitchFamily="2" charset="2"/>
              </a:rPr>
              <a:t>ontacter Laurent </a:t>
            </a:r>
            <a:r>
              <a:rPr lang="fr-FR" sz="1800" b="1" dirty="0" err="1">
                <a:solidFill>
                  <a:srgbClr val="FF0000"/>
                </a:solidFill>
                <a:sym typeface="Wingdings" pitchFamily="2" charset="2"/>
              </a:rPr>
              <a:t>Nadolski</a:t>
            </a:r>
            <a:r>
              <a:rPr lang="fr-FR" sz="1800" b="1" dirty="0">
                <a:solidFill>
                  <a:srgbClr val="FF0000"/>
                </a:solidFill>
                <a:sym typeface="Wingdings" pitchFamily="2" charset="2"/>
              </a:rPr>
              <a:t>, SOLEIL pour l’intégrer au COPIL : OK dans l’axe 3</a:t>
            </a:r>
            <a:endParaRPr lang="fr-FR" sz="1800" b="1" dirty="0">
              <a:solidFill>
                <a:srgbClr val="FF0000"/>
              </a:solidFill>
            </a:endParaRPr>
          </a:p>
          <a:p>
            <a:pPr lvl="2"/>
            <a:endParaRPr lang="fr-FR" sz="1600" i="1" dirty="0">
              <a:solidFill>
                <a:srgbClr val="252E4A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055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Evolution du COPIL – 2/3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811" y="725488"/>
            <a:ext cx="8568952" cy="2088232"/>
          </a:xfrm>
        </p:spPr>
        <p:txBody>
          <a:bodyPr>
            <a:noAutofit/>
          </a:bodyPr>
          <a:lstStyle/>
          <a:p>
            <a:pPr indent="-228600"/>
            <a:r>
              <a:rPr lang="fr-FR" sz="1800" dirty="0">
                <a:solidFill>
                  <a:srgbClr val="FF0000"/>
                </a:solidFill>
              </a:rPr>
              <a:t>Extension du COPIL pour élargir sur l’ALP</a:t>
            </a:r>
            <a:endParaRPr lang="fr-FR" sz="1800" dirty="0">
              <a:solidFill>
                <a:srgbClr val="252E4A"/>
              </a:solidFill>
              <a:sym typeface="Wingdings" pitchFamily="2" charset="2"/>
            </a:endParaRPr>
          </a:p>
          <a:p>
            <a:pPr lvl="1"/>
            <a:r>
              <a:rPr lang="fr-FR" sz="1800" dirty="0" err="1">
                <a:solidFill>
                  <a:srgbClr val="252E4A"/>
                </a:solidFill>
              </a:rPr>
              <a:t>Inclusivité</a:t>
            </a:r>
            <a:r>
              <a:rPr lang="fr-FR" sz="1800" dirty="0">
                <a:solidFill>
                  <a:srgbClr val="252E4A"/>
                </a:solidFill>
              </a:rPr>
              <a:t> du GDR pour fédérer les différentes communautés</a:t>
            </a:r>
          </a:p>
          <a:p>
            <a:pPr lvl="1"/>
            <a:r>
              <a:rPr lang="fr-FR" sz="1800" dirty="0">
                <a:solidFill>
                  <a:srgbClr val="252E4A"/>
                </a:solidFill>
              </a:rPr>
              <a:t>Représentativité des </a:t>
            </a:r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laboratoires</a:t>
            </a:r>
            <a:r>
              <a:rPr lang="fr-FR" sz="1800" dirty="0">
                <a:solidFill>
                  <a:srgbClr val="252E4A"/>
                </a:solidFill>
              </a:rPr>
              <a:t> dans le COPIL </a:t>
            </a:r>
          </a:p>
          <a:p>
            <a:pPr lvl="1"/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Intérêt exprimé par le LOA, </a:t>
            </a:r>
            <a:r>
              <a:rPr lang="fr-FR" sz="1800" dirty="0">
                <a:solidFill>
                  <a:srgbClr val="252E4A"/>
                </a:solidFill>
              </a:rPr>
              <a:t>suite au </a:t>
            </a:r>
            <a:r>
              <a:rPr lang="fr-FR" sz="1800" dirty="0" err="1">
                <a:solidFill>
                  <a:srgbClr val="252E4A"/>
                </a:solidFill>
              </a:rPr>
              <a:t>kickoff</a:t>
            </a:r>
            <a:r>
              <a:rPr lang="fr-FR" sz="1800" dirty="0">
                <a:solidFill>
                  <a:srgbClr val="252E4A"/>
                </a:solidFill>
              </a:rPr>
              <a:t> </a:t>
            </a:r>
            <a:endParaRPr lang="fr-FR" sz="1800" i="1" dirty="0">
              <a:solidFill>
                <a:srgbClr val="252E4A"/>
              </a:solidFill>
              <a:sym typeface="Wingdings" pitchFamily="2" charset="2"/>
            </a:endParaRPr>
          </a:p>
          <a:p>
            <a:pPr indent="-228600"/>
            <a:r>
              <a:rPr lang="fr-FR" sz="1800" dirty="0">
                <a:solidFill>
                  <a:srgbClr val="FF0000"/>
                </a:solidFill>
                <a:sym typeface="Wingdings" pitchFamily="2" charset="2"/>
              </a:rPr>
              <a:t>Contacter Cédric </a:t>
            </a:r>
            <a:r>
              <a:rPr lang="fr-FR" sz="1800" dirty="0" err="1">
                <a:solidFill>
                  <a:srgbClr val="FF0000"/>
                </a:solidFill>
                <a:sym typeface="Wingdings" pitchFamily="2" charset="2"/>
              </a:rPr>
              <a:t>Thaury</a:t>
            </a:r>
            <a:r>
              <a:rPr lang="fr-FR" sz="1800" dirty="0">
                <a:solidFill>
                  <a:srgbClr val="FF0000"/>
                </a:solidFill>
                <a:sym typeface="Wingdings" pitchFamily="2" charset="2"/>
              </a:rPr>
              <a:t> (LOA) pour l’intégrer au COPIL : OK dans l’axe 4</a:t>
            </a:r>
            <a:endParaRPr lang="fr-FR" sz="18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r-FR" sz="1800" dirty="0">
              <a:solidFill>
                <a:srgbClr val="252E4A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448D42B-412D-FF49-BD9F-66589694B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87" y="2381672"/>
            <a:ext cx="6367261" cy="35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B582E76-D53C-F445-A68E-C3B209A5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5" y="4969348"/>
            <a:ext cx="1644091" cy="8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0A137E8-E894-CC47-A0FB-7AC3F01F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957128"/>
            <a:ext cx="1512168" cy="9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8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Evolution du COPIL – 3/3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53480"/>
            <a:ext cx="10570963" cy="4896544"/>
          </a:xfrm>
        </p:spPr>
        <p:txBody>
          <a:bodyPr>
            <a:noAutofit/>
          </a:bodyPr>
          <a:lstStyle/>
          <a:p>
            <a:pPr indent="-228600"/>
            <a:r>
              <a:rPr lang="fr-FR" sz="1800" b="1" dirty="0">
                <a:solidFill>
                  <a:srgbClr val="FF0000"/>
                </a:solidFill>
              </a:rPr>
              <a:t>Préparation d’une extension pour une représentation des doctorants/</a:t>
            </a:r>
            <a:r>
              <a:rPr lang="fr-FR" sz="1800" b="1" dirty="0" err="1">
                <a:solidFill>
                  <a:srgbClr val="FF0000"/>
                </a:solidFill>
              </a:rPr>
              <a:t>postdocs</a:t>
            </a:r>
            <a:r>
              <a:rPr lang="fr-FR" sz="1800" b="1" dirty="0">
                <a:solidFill>
                  <a:srgbClr val="FF0000"/>
                </a:solidFill>
              </a:rPr>
              <a:t> dans le COPIL : OK, Nicolas</a:t>
            </a:r>
          </a:p>
          <a:p>
            <a:pPr lvl="1"/>
            <a:r>
              <a:rPr lang="fr-FR" sz="1800" dirty="0">
                <a:solidFill>
                  <a:srgbClr val="252E4A"/>
                </a:solidFill>
              </a:rPr>
              <a:t>Discussion au DACM/LEDA </a:t>
            </a:r>
            <a:r>
              <a:rPr lang="fr-FR" sz="1800" dirty="0">
                <a:solidFill>
                  <a:srgbClr val="252E4A"/>
                </a:solidFill>
                <a:sym typeface="Wingdings" pitchFamily="2" charset="2"/>
              </a:rPr>
              <a:t> p</a:t>
            </a:r>
            <a:r>
              <a:rPr lang="fr-FR" sz="1800" dirty="0">
                <a:solidFill>
                  <a:srgbClr val="252E4A"/>
                </a:solidFill>
              </a:rPr>
              <a:t>roposer une réunion avec les jeunes pour qu’ils définissent leur besoin 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Liste des participants sur la liste des thèses en cours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Organisation d’une réunion en </a:t>
            </a:r>
            <a:r>
              <a:rPr lang="fr-FR" sz="1800" b="1" dirty="0" err="1">
                <a:solidFill>
                  <a:srgbClr val="24314C"/>
                </a:solidFill>
              </a:rPr>
              <a:t>visio</a:t>
            </a:r>
            <a:r>
              <a:rPr lang="fr-FR" sz="1800" b="1" dirty="0">
                <a:solidFill>
                  <a:srgbClr val="24314C"/>
                </a:solidFill>
              </a:rPr>
              <a:t> avec les doctorants/</a:t>
            </a:r>
            <a:r>
              <a:rPr lang="fr-FR" sz="1800" b="1" dirty="0" err="1">
                <a:solidFill>
                  <a:srgbClr val="24314C"/>
                </a:solidFill>
              </a:rPr>
              <a:t>postdoc</a:t>
            </a:r>
            <a:r>
              <a:rPr lang="fr-FR" sz="1800" b="1" dirty="0">
                <a:solidFill>
                  <a:srgbClr val="24314C"/>
                </a:solidFill>
              </a:rPr>
              <a:t> </a:t>
            </a: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Possibilité d’inviter les étudiants en master (écoles docs) ? 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Participants : jeunes, CODIR, COPIL + animateurs : CODIR,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Ordre du jour (préliminaire):  </a:t>
            </a:r>
          </a:p>
          <a:p>
            <a:pPr marL="971550" lvl="1" indent="-285750" fontAlgn="base"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Avez-vous besoin d’aide ? Sur quels sujets ?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</a:rPr>
              <a:t>Intégration/visibilité : êtes vous intégré dans la discipline ? </a:t>
            </a:r>
            <a:r>
              <a:rPr lang="fr-FR" sz="1400" b="1" dirty="0">
                <a:solidFill>
                  <a:srgbClr val="24314C"/>
                </a:solidFill>
                <a:sym typeface="Wingdings" pitchFamily="2" charset="2"/>
              </a:rPr>
              <a:t> insister sur leur formation professionnelle</a:t>
            </a:r>
            <a:endParaRPr lang="fr-FR" sz="1400" b="1" dirty="0">
              <a:solidFill>
                <a:srgbClr val="24314C"/>
              </a:solidFill>
            </a:endParaRP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</a:rPr>
              <a:t>Attractivité de la discipline : que recherchez vous dans un poste ?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</a:rPr>
              <a:t>Recrutement thèses, CDD, </a:t>
            </a:r>
            <a:r>
              <a:rPr lang="fr-FR" sz="1400" b="1" dirty="0" err="1">
                <a:solidFill>
                  <a:srgbClr val="24314C"/>
                </a:solidFill>
              </a:rPr>
              <a:t>postdoc</a:t>
            </a:r>
            <a:r>
              <a:rPr lang="fr-FR" sz="1400" b="1" dirty="0">
                <a:solidFill>
                  <a:srgbClr val="24314C"/>
                </a:solidFill>
              </a:rPr>
              <a:t>, CR : les postes proposés sont-ils attractifs ? </a:t>
            </a:r>
          </a:p>
          <a:p>
            <a:pPr marL="971550" lvl="1" indent="-285750" fontAlgn="base"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Si oui, qu’est ce qui peut être faire pour améliorer, quels sont les moyens d’actions (budget donné)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</a:rPr>
              <a:t>Webinaire ? Filmé ? 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</a:rPr>
              <a:t>Journées type JJC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 err="1">
                <a:solidFill>
                  <a:srgbClr val="24314C"/>
                </a:solidFill>
              </a:rPr>
              <a:t>Masterclass</a:t>
            </a:r>
            <a:endParaRPr lang="fr-FR" sz="1400" b="1" dirty="0">
              <a:solidFill>
                <a:srgbClr val="24314C"/>
              </a:solidFill>
            </a:endParaRP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</a:rPr>
              <a:t>Accueil de jeunes par des jeunes aussi</a:t>
            </a:r>
          </a:p>
          <a:p>
            <a:pPr marL="914400" lvl="3" indent="0" fontAlgn="base">
              <a:spcBef>
                <a:spcPts val="400"/>
              </a:spcBef>
              <a:spcAft>
                <a:spcPct val="0"/>
              </a:spcAft>
              <a:buNone/>
              <a:defRPr/>
            </a:pPr>
            <a:endParaRPr lang="fr-FR" sz="1400" b="1" dirty="0">
              <a:solidFill>
                <a:srgbClr val="24314C"/>
              </a:solidFill>
            </a:endParaRPr>
          </a:p>
          <a:p>
            <a:pPr lvl="1"/>
            <a:endParaRPr lang="fr-FR" sz="15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4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Evénements 2024-2025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619" y="1013520"/>
            <a:ext cx="10371532" cy="3744416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Organisation des workshop 2024 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Workshop axe 1 : ½ journée adossée à la réunion ISOL France 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  Enrique, Mickael</a:t>
            </a:r>
            <a:endParaRPr lang="fr-FR" sz="16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600" dirty="0">
              <a:solidFill>
                <a:srgbClr val="232F49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Workshop calculs  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 Fred</a:t>
            </a:r>
            <a:endParaRPr lang="fr-FR" sz="16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200" dirty="0">
              <a:solidFill>
                <a:srgbClr val="232F49"/>
              </a:solidFill>
            </a:endParaRP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Workshop accélérateurs traditionnels 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 2025</a:t>
            </a:r>
            <a:endParaRPr lang="fr-FR" sz="18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7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0"/>
            <a:ext cx="4968552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Estimations des dépenses 2024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516" y="653480"/>
            <a:ext cx="10371532" cy="4968552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Proposition de dépenses par poste (3 postes prioritaires en rouge) pour budget 15 k€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600" b="1" dirty="0">
              <a:solidFill>
                <a:srgbClr val="24314C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Workshop axe 1 : 2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Repas midi 50 personnes : 1,5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1 mission pour un orateur invité du GANIL (B. Jacquot) : 0,5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Workshop calculs : 7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1 repas midi jeudi 50 personnes : 1,5 k€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1 mission orateur invité + 2 pauses café : 2,5 k€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FF0000"/>
                </a:solidFill>
              </a:rPr>
              <a:t>1 diner jeudi pour 50 personnes : 3 k€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FF0000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Soutien aux jeunes : 4 k€, répartition à affiner en fonction du budget parmi: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6 missions pour un étudiant (0,5 k€) dont 1 pour le workshop axe 1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Evénement de type JJC (combien de personnes? ) ?? Ou bien session poster au workshop calcul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24314C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</a:rPr>
              <a:t>Fonctionnement du COPIL : 2 k€</a:t>
            </a:r>
            <a:endParaRPr lang="fr-FR" sz="1400" dirty="0">
              <a:solidFill>
                <a:srgbClr val="24314C"/>
              </a:solidFill>
            </a:endParaRP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Quelques missions : présentation du GDR (réunions du COPIL) </a:t>
            </a:r>
          </a:p>
          <a:p>
            <a:pPr marL="1257300" lvl="3" indent="-34290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4314C"/>
                </a:solidFill>
              </a:rPr>
              <a:t>Aide au site web ?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65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Site web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EECBC-E345-DC4B-8811-CF56EF84BAE4}"/>
              </a:ext>
            </a:extLst>
          </p:cNvPr>
          <p:cNvSpPr/>
          <p:nvPr/>
        </p:nvSpPr>
        <p:spPr>
          <a:xfrm>
            <a:off x="9706867" y="3563308"/>
            <a:ext cx="797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rgbClr val="00294B"/>
                </a:solidFill>
                <a:latin typeface="+mn-lt"/>
                <a:cs typeface="+mn-cs"/>
              </a:rPr>
              <a:t>J. Michaud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A9F0B5-EC9B-0F45-B8DC-4626B30B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475" y="1042388"/>
            <a:ext cx="4458273" cy="247964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C1BAA73-040A-8542-BBA7-8B456F69DF16}"/>
              </a:ext>
            </a:extLst>
          </p:cNvPr>
          <p:cNvSpPr txBox="1"/>
          <p:nvPr/>
        </p:nvSpPr>
        <p:spPr>
          <a:xfrm>
            <a:off x="162790" y="1157536"/>
            <a:ext cx="3928832" cy="1726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Plusieurs nouveautés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Evénements du GDR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Jeunes chercheurs </a:t>
            </a:r>
          </a:p>
          <a:p>
            <a:pPr marL="1290638" lvl="2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Liste des thèses en cours</a:t>
            </a:r>
          </a:p>
          <a:p>
            <a:pPr marL="1290638" lvl="2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Offres d’emplois</a:t>
            </a:r>
          </a:p>
          <a:p>
            <a:pPr marL="787400" lvl="1" indent="-28575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D0671C"/>
                </a:solidFill>
                <a:latin typeface="+mn-lt"/>
                <a:cs typeface="+mn-cs"/>
              </a:rPr>
              <a:t>Applications et environnement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4C5239-6598-3B43-89D9-6A25FAE587F7}"/>
              </a:ext>
            </a:extLst>
          </p:cNvPr>
          <p:cNvSpPr txBox="1"/>
          <p:nvPr/>
        </p:nvSpPr>
        <p:spPr>
          <a:xfrm>
            <a:off x="129803" y="4685928"/>
            <a:ext cx="1052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i="1" kern="1200" dirty="0">
                <a:solidFill>
                  <a:srgbClr val="0432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Rappel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i="1" dirty="0" err="1">
                <a:solidFill>
                  <a:srgbClr val="0432FF"/>
                </a:solidFill>
                <a:latin typeface="+mn-lt"/>
                <a:cs typeface="+mn-cs"/>
                <a:sym typeface="Wingdings" pitchFamily="2" charset="2"/>
              </a:rPr>
              <a:t>i</a:t>
            </a:r>
            <a:r>
              <a:rPr lang="fr-FR" sz="1600" b="1" i="1" kern="1200" dirty="0" err="1">
                <a:solidFill>
                  <a:srgbClr val="0432FF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ndico</a:t>
            </a:r>
            <a:r>
              <a:rPr lang="fr-FR" sz="1600" b="1" i="1" dirty="0">
                <a:solidFill>
                  <a:srgbClr val="0432FF"/>
                </a:solidFill>
                <a:latin typeface="+mn-lt"/>
                <a:cs typeface="+mn-cs"/>
                <a:sym typeface="Wingdings" pitchFamily="2" charset="2"/>
              </a:rPr>
              <a:t> GDR : </a:t>
            </a:r>
            <a:r>
              <a:rPr lang="fr-FR" sz="1600" b="1" i="1" dirty="0">
                <a:solidFill>
                  <a:srgbClr val="0432FF"/>
                </a:solidFill>
                <a:latin typeface="+mn-lt"/>
                <a:cs typeface="+mn-cs"/>
                <a:sym typeface="Wingdings" pitchFamily="2" charset="2"/>
                <a:hlinkClick r:id="rId3"/>
              </a:rPr>
              <a:t>https://indico.ijclab.in2p3.fr/category/540/</a:t>
            </a:r>
            <a:r>
              <a:rPr lang="fr-FR" sz="1600" b="1" i="1" dirty="0">
                <a:solidFill>
                  <a:srgbClr val="0432FF"/>
                </a:solidFill>
                <a:latin typeface="+mn-lt"/>
                <a:cs typeface="+mn-cs"/>
                <a:sym typeface="Wingdings" pitchFamily="2" charset="2"/>
              </a:rPr>
              <a:t>  liens différentes réunions du COPIL, liste de diffusion</a:t>
            </a:r>
            <a:endParaRPr lang="fr-FR" sz="1600" b="1" i="1" kern="1200" dirty="0">
              <a:solidFill>
                <a:srgbClr val="0432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80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L3PRO DU2I – 1/2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EF982C-5E02-4148-AEB3-B4133EC43617}"/>
              </a:ext>
            </a:extLst>
          </p:cNvPr>
          <p:cNvSpPr txBox="1"/>
          <p:nvPr/>
        </p:nvSpPr>
        <p:spPr>
          <a:xfrm>
            <a:off x="-1" y="653480"/>
            <a:ext cx="10282932" cy="1813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Initialement, cursus en sortie de BAC+2 pour former aux métiers des </a:t>
            </a:r>
            <a:r>
              <a:rPr lang="fr-FR" sz="1400" b="1" u="sng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détecteurs et accélérateurs 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Diplôme universitaire des 2 infinis : DU2I (https://du2i.in2p3.fr/)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Lancé par l’IN2P3, porté par l’université de Savoie Mont-Blanc : Gilles MAURIN, LAPP-Annecy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Formation en </a:t>
            </a:r>
            <a:r>
              <a:rPr lang="fr-FR" sz="12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visio</a:t>
            </a: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 + en labo : un TP + un stage (6 mois)  un étudiant rattaché à un labo </a:t>
            </a:r>
          </a:p>
          <a:p>
            <a:pPr marL="0" lvl="1" indent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 Montage en cours vers une licence3 pro en apprentissage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 pour étudiants issus de BTS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meca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,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elec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 (voire BUT)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387BC-FDC9-A643-A8A6-14377C7D381A}"/>
              </a:ext>
            </a:extLst>
          </p:cNvPr>
          <p:cNvSpPr/>
          <p:nvPr/>
        </p:nvSpPr>
        <p:spPr>
          <a:xfrm>
            <a:off x="57795" y="2381672"/>
            <a:ext cx="4536504" cy="292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Liste des cours du premier semestre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UE Physique des deux infinis (6 ECTS)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0432FF"/>
                </a:solidFill>
                <a:latin typeface="+mn-lt"/>
                <a:cs typeface="+mn-cs"/>
              </a:rPr>
              <a:t>Accélérateur et techniques associées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Détecteurs de particules, acquisition, contrôle et supervision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Radioactivité, radioprotection et sécurité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Étude d’un projet scientifique </a:t>
            </a:r>
            <a:endParaRPr lang="fr-FR" sz="14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UE Formation pratique (4 ECTS)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Projet de mécatronique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Projets expérimentaux 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</a:rPr>
              <a:t>UE Compétences additionnelles (2 ECTS)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Anglais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24314C"/>
                </a:solidFill>
                <a:latin typeface="+mn-lt"/>
                <a:cs typeface="+mn-cs"/>
              </a:rPr>
              <a:t>Français écrit et oral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F199BA-15DC-5D49-BF20-F01F5F937BE0}"/>
              </a:ext>
            </a:extLst>
          </p:cNvPr>
          <p:cNvSpPr/>
          <p:nvPr/>
        </p:nvSpPr>
        <p:spPr>
          <a:xfrm>
            <a:off x="5818435" y="3120203"/>
            <a:ext cx="3600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432FF"/>
                </a:solidFill>
                <a:latin typeface="+mn-lt"/>
              </a:rPr>
              <a:t>Plan du cours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Introduction aux accélérateurs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Principes de physique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Sources de particules : ions et électrons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Optique des faisceaux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Diagnostics de faisceau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Technologies associées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432FF"/>
                </a:solidFill>
                <a:latin typeface="+mn-lt"/>
              </a:rPr>
              <a:t> Accélération radiofréquence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 dirty="0">
              <a:solidFill>
                <a:srgbClr val="0432FF"/>
              </a:solidFill>
              <a:latin typeface="+mn-lt"/>
            </a:endParaRPr>
          </a:p>
          <a:p>
            <a:r>
              <a:rPr lang="fr-FR" sz="1400" b="1" dirty="0">
                <a:solidFill>
                  <a:srgbClr val="0432FF"/>
                </a:solidFill>
                <a:latin typeface="+mn-lt"/>
              </a:rPr>
              <a:t>Nombre d’heures</a:t>
            </a:r>
          </a:p>
          <a:p>
            <a:r>
              <a:rPr lang="fr-FR" sz="1400" dirty="0">
                <a:solidFill>
                  <a:srgbClr val="0432FF"/>
                </a:solidFill>
                <a:latin typeface="+mn-lt"/>
              </a:rPr>
              <a:t>33 h ( 27 CM/ 6 TD)</a:t>
            </a:r>
            <a:endParaRPr lang="fr-FR" sz="1400" dirty="0">
              <a:solidFill>
                <a:srgbClr val="0432FF"/>
              </a:solidFill>
              <a:effectLst/>
              <a:latin typeface="+mn-lt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D640FDE-5EFB-174F-ACA1-B05B36C1C6F9}"/>
              </a:ext>
            </a:extLst>
          </p:cNvPr>
          <p:cNvCxnSpPr>
            <a:cxnSpLocks/>
          </p:cNvCxnSpPr>
          <p:nvPr/>
        </p:nvCxnSpPr>
        <p:spPr>
          <a:xfrm flipH="1" flipV="1">
            <a:off x="3874219" y="2957736"/>
            <a:ext cx="1944216" cy="288032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5325425-FCE6-4345-84FE-ED46F505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723" y="437456"/>
            <a:ext cx="2261146" cy="31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6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L3PRO DU2I – 2/2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EF982C-5E02-4148-AEB3-B4133EC43617}"/>
              </a:ext>
            </a:extLst>
          </p:cNvPr>
          <p:cNvSpPr txBox="1"/>
          <p:nvPr/>
        </p:nvSpPr>
        <p:spPr>
          <a:xfrm>
            <a:off x="-1" y="653480"/>
            <a:ext cx="10282932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Montage en cours vers une </a:t>
            </a:r>
            <a:r>
              <a:rPr lang="fr-FR" sz="14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licence3 pro en apprentissage</a:t>
            </a:r>
            <a:r>
              <a:rPr lang="fr-FR" sz="1400" b="1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pour étudiants issus de BTS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meca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,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elec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 (voire BUT)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Objectifs : dizaine d’étudiants</a:t>
            </a:r>
            <a:endParaRPr lang="fr-FR" sz="1400" b="1" dirty="0">
              <a:solidFill>
                <a:srgbClr val="24314C"/>
              </a:solidFill>
              <a:latin typeface="+mn-lt"/>
              <a:cs typeface="+mn-cs"/>
              <a:sym typeface="Wingdings" pitchFamily="2" charset="2"/>
            </a:endParaRP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Augmentation du volume horaire des cours à 400 h  besoin d’enseignements approfondis, voire d’enseignants en +</a:t>
            </a:r>
          </a:p>
          <a:p>
            <a:pPr marL="503238" lvl="2" indent="0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fr-FR" sz="1400" b="1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	 programme à définir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Cours en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visio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,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qq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 projets/TP dans des labos possibles, visites possibles (IJCLab, GANIL ..)  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Alternants sont des salariés du labo/entreprise  alternants seront basés dans un labo d’accueil, rattachés à l’USMB (pas besoin d’aller à Annecy)</a:t>
            </a: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Y </a:t>
            </a:r>
            <a:r>
              <a:rPr lang="fr-FR" sz="1400" b="1" dirty="0" err="1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a-t-il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 un intérêt du CEA pour participer, via: 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accueil alternants (un tuteur d’alternance par étudiant) 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définir le programme d’enseignement et enseignants (intervenants rémunérés en vacation)</a:t>
            </a:r>
          </a:p>
          <a:p>
            <a:pPr marL="1349375" lvl="3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1 référent L3pro au CEA pour contrôle des alternants tous les 2 mois environ (rémunérés en vacation)</a:t>
            </a:r>
            <a:endParaRPr lang="fr-FR" sz="1400" b="1" dirty="0">
              <a:solidFill>
                <a:srgbClr val="24314C"/>
              </a:solidFill>
              <a:latin typeface="+mn-lt"/>
              <a:cs typeface="+mn-cs"/>
              <a:sym typeface="Wingdings" pitchFamily="2" charset="2"/>
            </a:endParaRPr>
          </a:p>
          <a:p>
            <a:pPr marL="846138" lvl="2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Recherche d’industriels pour accueil d’alternants et </a:t>
            </a: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enseignants</a:t>
            </a:r>
            <a:r>
              <a:rPr lang="fr-FR" sz="14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  </a:t>
            </a:r>
            <a:endParaRPr lang="fr-FR" sz="1200" b="1" dirty="0">
              <a:solidFill>
                <a:srgbClr val="24314C"/>
              </a:solidFill>
              <a:latin typeface="+mn-lt"/>
              <a:cs typeface="+mn-cs"/>
              <a:sym typeface="Wingdings" pitchFamily="2" charset="2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Accréditation à obtenir en 2024 auprès de l’USMB : dossier mi mai 2024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24314C"/>
                </a:solidFill>
                <a:latin typeface="+mn-lt"/>
                <a:sym typeface="Wingdings" pitchFamily="2" charset="2"/>
              </a:rPr>
              <a:t>Objectifs : ouverture rentrée 2025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Proposition de programmer un échange </a:t>
            </a:r>
            <a:r>
              <a:rPr lang="fr-FR" sz="1400" b="1" dirty="0">
                <a:solidFill>
                  <a:srgbClr val="FF0000"/>
                </a:solidFill>
                <a:latin typeface="+mn-lt"/>
                <a:sym typeface="Wingdings" pitchFamily="2" charset="2"/>
              </a:rPr>
              <a:t>dédié </a:t>
            </a:r>
            <a:r>
              <a:rPr lang="fr-FR" sz="1400" b="1" dirty="0">
                <a:solidFill>
                  <a:srgbClr val="FF0000"/>
                </a:solidFill>
                <a:latin typeface="+mn-lt"/>
                <a:cs typeface="+mn-cs"/>
                <a:sym typeface="Wingdings" pitchFamily="2" charset="2"/>
              </a:rPr>
              <a:t>avec Gilles MAURIN si pertinent</a:t>
            </a:r>
            <a:endParaRPr lang="fr-FR" sz="1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53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Newsletter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35072"/>
            <a:ext cx="10371532" cy="5202984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Organisation 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Liste diffusion totale :</a:t>
            </a:r>
            <a:r>
              <a:rPr lang="fr-FR" sz="1400" dirty="0">
                <a:solidFill>
                  <a:srgbClr val="232F4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scipac-l@in2p3.fr</a:t>
            </a:r>
            <a:r>
              <a:rPr lang="fr-FR" sz="1400" dirty="0">
                <a:solidFill>
                  <a:srgbClr val="232F49"/>
                </a:solidFill>
              </a:rPr>
              <a:t>, fréquence mensuelle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Direction (Maud) : envoi en début de mois sur la liste </a:t>
            </a:r>
          </a:p>
          <a:p>
            <a:pPr marL="800100" lvl="2" fontAlgn="base">
              <a:spcAft>
                <a:spcPct val="0"/>
              </a:spcAft>
              <a:defRPr/>
            </a:pPr>
            <a:r>
              <a:rPr lang="fr-FR" sz="1400" b="1" dirty="0">
                <a:solidFill>
                  <a:srgbClr val="FF0000"/>
                </a:solidFill>
              </a:rPr>
              <a:t>Tous : communication des informations vers l’adresse de direction (scipac-contact-l@in2p3.fr) au fil de l’eau </a:t>
            </a:r>
          </a:p>
          <a:p>
            <a:pPr marL="800100" lvl="2" fontAlgn="base">
              <a:spcAft>
                <a:spcPct val="0"/>
              </a:spcAft>
              <a:defRPr/>
            </a:pPr>
            <a:endParaRPr lang="fr-FR" sz="1000" b="1" dirty="0">
              <a:solidFill>
                <a:srgbClr val="24314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Contenu newsletter#2 (mars)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Informations scientifiques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GDR : Workshop axe 1 : 27 mai, Strasbourg (IPHC) 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GDR : Workshop calculs adossé au rencontres accélérateurs SFP =&gt; site </a:t>
            </a:r>
            <a:r>
              <a:rPr lang="fr-FR" sz="1400" dirty="0" err="1">
                <a:solidFill>
                  <a:srgbClr val="232F49"/>
                </a:solidFill>
              </a:rPr>
              <a:t>indico</a:t>
            </a:r>
            <a:r>
              <a:rPr lang="fr-FR" sz="1400" dirty="0">
                <a:solidFill>
                  <a:srgbClr val="232F49"/>
                </a:solidFill>
              </a:rPr>
              <a:t> ?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Kick off </a:t>
            </a:r>
            <a:r>
              <a:rPr lang="fr-FR" sz="1400" dirty="0" err="1">
                <a:solidFill>
                  <a:srgbClr val="232F49"/>
                </a:solidFill>
              </a:rPr>
              <a:t>iSAS</a:t>
            </a:r>
            <a:r>
              <a:rPr lang="fr-FR" sz="1400" dirty="0">
                <a:solidFill>
                  <a:srgbClr val="232F49"/>
                </a:solidFill>
              </a:rPr>
              <a:t>, IJCLab 15-16 mai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IFAST </a:t>
            </a:r>
            <a:r>
              <a:rPr lang="fr-FR" sz="1400" dirty="0" err="1">
                <a:solidFill>
                  <a:srgbClr val="232F49"/>
                </a:solidFill>
              </a:rPr>
              <a:t>annual</a:t>
            </a:r>
            <a:r>
              <a:rPr lang="fr-FR" sz="1400" dirty="0">
                <a:solidFill>
                  <a:srgbClr val="232F49"/>
                </a:solidFill>
              </a:rPr>
              <a:t> meeting Paris 16-19 mai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Conférence IPAC24, </a:t>
            </a:r>
            <a:r>
              <a:rPr lang="fr-FR" sz="1400" dirty="0" err="1">
                <a:solidFill>
                  <a:srgbClr val="232F49"/>
                </a:solidFill>
              </a:rPr>
              <a:t>Oak</a:t>
            </a:r>
            <a:r>
              <a:rPr lang="fr-FR" sz="1400" dirty="0">
                <a:solidFill>
                  <a:srgbClr val="232F49"/>
                </a:solidFill>
              </a:rPr>
              <a:t> Ridge 19-24 mai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Linac aout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 err="1">
                <a:solidFill>
                  <a:srgbClr val="232F49"/>
                </a:solidFill>
              </a:rPr>
              <a:t>Thin</a:t>
            </a:r>
            <a:r>
              <a:rPr lang="fr-FR" sz="1400" dirty="0">
                <a:solidFill>
                  <a:srgbClr val="232F49"/>
                </a:solidFill>
              </a:rPr>
              <a:t> film workshop </a:t>
            </a:r>
            <a:r>
              <a:rPr lang="fr-FR" sz="1400" dirty="0" err="1">
                <a:solidFill>
                  <a:srgbClr val="232F49"/>
                </a:solidFill>
              </a:rPr>
              <a:t>ijclab</a:t>
            </a:r>
            <a:r>
              <a:rPr lang="fr-FR" sz="1400" dirty="0">
                <a:solidFill>
                  <a:srgbClr val="232F49"/>
                </a:solidFill>
              </a:rPr>
              <a:t> sep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ERL 2024 sep </a:t>
            </a:r>
            <a:r>
              <a:rPr lang="fr-FR" sz="1400" dirty="0" err="1">
                <a:solidFill>
                  <a:srgbClr val="232F49"/>
                </a:solidFill>
              </a:rPr>
              <a:t>Japan</a:t>
            </a:r>
            <a:endParaRPr lang="fr-FR" sz="14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Informations générales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Offre de </a:t>
            </a:r>
            <a:r>
              <a:rPr lang="fr-FR" sz="1400" dirty="0" err="1">
                <a:solidFill>
                  <a:srgbClr val="232F49"/>
                </a:solidFill>
              </a:rPr>
              <a:t>postdoc</a:t>
            </a:r>
            <a:r>
              <a:rPr lang="fr-FR" sz="1400" dirty="0">
                <a:solidFill>
                  <a:srgbClr val="232F49"/>
                </a:solidFill>
              </a:rPr>
              <a:t> ALP pour PALLAS à IJCLab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Offre de ingénieur RF pour LISAH </a:t>
            </a:r>
          </a:p>
          <a:p>
            <a:pPr lvl="2" fontAlgn="base">
              <a:spcAft>
                <a:spcPct val="0"/>
              </a:spcAft>
              <a:defRPr/>
            </a:pPr>
            <a:endParaRPr lang="fr-FR" sz="12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8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Autres actions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61" y="707588"/>
            <a:ext cx="10768414" cy="4914444"/>
          </a:xfrm>
        </p:spPr>
        <p:txBody>
          <a:bodyPr>
            <a:noAutofit/>
          </a:bodyPr>
          <a:lstStyle/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Soutien/bourses pour les étudiants pour participation à un événement/formation </a:t>
            </a:r>
            <a:r>
              <a:rPr lang="fr-FR" sz="1800" b="1" dirty="0">
                <a:solidFill>
                  <a:srgbClr val="24314C"/>
                </a:solidFill>
                <a:sym typeface="Wingdings" pitchFamily="2" charset="2"/>
              </a:rPr>
              <a:t> Maud + ??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 </a:t>
            </a:r>
            <a:r>
              <a:rPr lang="fr-FR" sz="1600" dirty="0">
                <a:solidFill>
                  <a:srgbClr val="232F49"/>
                </a:solidFill>
              </a:rPr>
              <a:t>Modalités à définir : le + simple possible !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cv, lettre précisant l’événement et le montant demandé (max 500-1000 €) 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1600" dirty="0">
              <a:solidFill>
                <a:srgbClr val="232F49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i="1" dirty="0">
                <a:solidFill>
                  <a:srgbClr val="24314C"/>
                </a:solidFill>
              </a:rPr>
              <a:t>Webinaires doctorants : volontaire ? </a:t>
            </a:r>
            <a:r>
              <a:rPr lang="fr-FR" sz="1800" b="1" i="1" dirty="0">
                <a:solidFill>
                  <a:srgbClr val="24314C"/>
                </a:solidFill>
                <a:sym typeface="Wingdings" pitchFamily="2" charset="2"/>
              </a:rPr>
              <a:t> attente feedback doctorant</a:t>
            </a:r>
            <a:endParaRPr lang="fr-FR" sz="1800" b="1" i="1" dirty="0">
              <a:solidFill>
                <a:srgbClr val="24314C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r>
              <a:rPr lang="fr-FR" sz="1600" i="1" dirty="0">
                <a:solidFill>
                  <a:srgbClr val="232F49"/>
                </a:solidFill>
              </a:rPr>
              <a:t>Avis du COPIL ?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i="1" dirty="0">
                <a:solidFill>
                  <a:srgbClr val="232F49"/>
                </a:solidFill>
              </a:rPr>
              <a:t>Contenu, durée, fréquence, conditions (enregistrement?) à définir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600" i="1" dirty="0">
                <a:solidFill>
                  <a:srgbClr val="232F49"/>
                </a:solidFill>
              </a:rPr>
              <a:t>Lancement en mai ? 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1600" dirty="0">
              <a:solidFill>
                <a:srgbClr val="232F49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Agenda COPIL 7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Update sur les workshops GDR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Update sur la mise à jour du COPIL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Soutien/bourse pour les étudiants </a:t>
            </a:r>
            <a:endParaRPr lang="fr-FR" sz="1800" dirty="0">
              <a:solidFill>
                <a:srgbClr val="D0671C"/>
              </a:solidFill>
            </a:endParaRP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Intervention L3Pro DU2I ? </a:t>
            </a:r>
          </a:p>
          <a:p>
            <a:pPr marL="787400" lvl="1" indent="-285750" defTabSz="10048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Evénement du GDR adossé aux journées accélérateurs de Roscoff 7-10 </a:t>
            </a:r>
            <a:r>
              <a:rPr lang="fr-FR" sz="1800" dirty="0" err="1">
                <a:solidFill>
                  <a:srgbClr val="D0671C"/>
                </a:solidFill>
                <a:sym typeface="Wingdings" pitchFamily="2" charset="2"/>
              </a:rPr>
              <a:t>oct</a:t>
            </a:r>
            <a:r>
              <a:rPr lang="fr-FR" sz="1800">
                <a:solidFill>
                  <a:srgbClr val="D0671C"/>
                </a:solidFill>
                <a:sym typeface="Wingdings" pitchFamily="2" charset="2"/>
              </a:rPr>
              <a:t> 2025 ?</a:t>
            </a:r>
            <a:endParaRPr lang="fr-FR" sz="1800" dirty="0">
              <a:solidFill>
                <a:srgbClr val="D0671C"/>
              </a:solidFill>
              <a:sym typeface="Wingdings" pitchFamily="2" charset="2"/>
            </a:endParaRPr>
          </a:p>
          <a:p>
            <a:pPr marL="914400" lvl="2" indent="0" fontAlgn="base">
              <a:spcAft>
                <a:spcPct val="0"/>
              </a:spcAft>
              <a:buNone/>
              <a:defRPr/>
            </a:pPr>
            <a:endParaRPr lang="fr-FR" sz="12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2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Status</a:t>
            </a:r>
            <a:endParaRPr lang="fr-FR" sz="32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9803" y="869504"/>
            <a:ext cx="10371532" cy="4248472"/>
          </a:xfrm>
        </p:spPr>
        <p:txBody>
          <a:bodyPr>
            <a:noAutofit/>
          </a:bodyPr>
          <a:lstStyle/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/>
              <a:t>Budget : 15 k€ par le CNRS</a:t>
            </a: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Demande de complément auprès de l’IN2P3 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 pas possible actuellement, à voir en fin d’été </a:t>
            </a:r>
            <a:endParaRPr lang="fr-FR" sz="1600" dirty="0">
              <a:solidFill>
                <a:srgbClr val="232F49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Liste diffusion (janvier : 116 personnes)</a:t>
            </a:r>
            <a:endParaRPr lang="fr-FR" sz="1100" b="1" dirty="0">
              <a:solidFill>
                <a:srgbClr val="232F49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</a:rPr>
              <a:t>130 personnes inscrites </a:t>
            </a:r>
            <a:r>
              <a:rPr lang="fr-FR" sz="1600" dirty="0"/>
              <a:t>(</a:t>
            </a:r>
            <a:r>
              <a:rPr lang="fr-FR" sz="1600" dirty="0">
                <a:hlinkClick r:id="rId2"/>
              </a:rPr>
              <a:t>scipac-l@in2p3.fr</a:t>
            </a:r>
            <a:r>
              <a:rPr lang="fr-FR" sz="1600" dirty="0"/>
              <a:t>)</a:t>
            </a:r>
            <a:endParaRPr lang="fr-FR" sz="1600" dirty="0">
              <a:solidFill>
                <a:srgbClr val="232F49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116 permanents</a:t>
            </a:r>
            <a:r>
              <a:rPr lang="fr-FR" sz="1600" dirty="0"/>
              <a:t> (</a:t>
            </a:r>
            <a:r>
              <a:rPr lang="fr-FR" sz="1600" dirty="0">
                <a:hlinkClick r:id="rId3"/>
              </a:rPr>
              <a:t>scipac-p-l@in2p3.fr</a:t>
            </a:r>
            <a:r>
              <a:rPr lang="fr-FR" sz="1600" dirty="0"/>
              <a:t>), </a:t>
            </a:r>
            <a:endParaRPr lang="fr-FR" sz="1600" dirty="0">
              <a:solidFill>
                <a:srgbClr val="232F49"/>
              </a:solidFill>
            </a:endParaRP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7 doctorants et  7 </a:t>
            </a:r>
            <a:r>
              <a:rPr lang="fr-FR" sz="1600" dirty="0" err="1">
                <a:solidFill>
                  <a:srgbClr val="232F49"/>
                </a:solidFill>
              </a:rPr>
              <a:t>postdocs</a:t>
            </a:r>
            <a:r>
              <a:rPr lang="fr-FR" sz="1600" dirty="0">
                <a:solidFill>
                  <a:srgbClr val="232F49"/>
                </a:solidFill>
              </a:rPr>
              <a:t>-CDD </a:t>
            </a:r>
            <a:r>
              <a:rPr lang="fr-FR" sz="1600" dirty="0"/>
              <a:t>(</a:t>
            </a:r>
            <a:r>
              <a:rPr lang="fr-FR" sz="1600" dirty="0">
                <a:hlinkClick r:id="rId4"/>
              </a:rPr>
              <a:t>scipac-np-l@in2p3.fr</a:t>
            </a:r>
            <a:r>
              <a:rPr lang="fr-FR" sz="1600" dirty="0"/>
              <a:t>) </a:t>
            </a:r>
          </a:p>
          <a:p>
            <a:pPr marL="8001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Notice explicative ajoutée sur le site </a:t>
            </a:r>
            <a:r>
              <a:rPr lang="fr-FR" sz="1600" dirty="0" err="1">
                <a:solidFill>
                  <a:srgbClr val="232F49"/>
                </a:solidFill>
              </a:rPr>
              <a:t>indico</a:t>
            </a:r>
            <a:r>
              <a:rPr lang="fr-FR" sz="1600" dirty="0">
                <a:solidFill>
                  <a:srgbClr val="232F49"/>
                </a:solidFill>
              </a:rPr>
              <a:t> 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57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2453680"/>
            <a:ext cx="4320480" cy="653480"/>
          </a:xfrm>
        </p:spPr>
        <p:txBody>
          <a:bodyPr>
            <a:normAutofit/>
          </a:bodyPr>
          <a:lstStyle/>
          <a:p>
            <a:r>
              <a:rPr lang="fr-FR" sz="2900" dirty="0"/>
              <a:t>MERCI </a:t>
            </a:r>
          </a:p>
        </p:txBody>
      </p:sp>
    </p:spTree>
    <p:extLst>
      <p:ext uri="{BB962C8B-B14F-4D97-AF65-F5344CB8AC3E}">
        <p14:creationId xmlns:p14="http://schemas.microsoft.com/office/powerpoint/2010/main" val="305089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Statistiques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EECBC-E345-DC4B-8811-CF56EF84BAE4}"/>
              </a:ext>
            </a:extLst>
          </p:cNvPr>
          <p:cNvSpPr/>
          <p:nvPr/>
        </p:nvSpPr>
        <p:spPr>
          <a:xfrm>
            <a:off x="9855598" y="5586988"/>
            <a:ext cx="752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rgbClr val="00294B"/>
                </a:solidFill>
                <a:latin typeface="+mn-lt"/>
                <a:cs typeface="+mn-cs"/>
              </a:rPr>
              <a:t>E. </a:t>
            </a:r>
            <a:r>
              <a:rPr lang="fr-FR" sz="1100" i="1" dirty="0" err="1">
                <a:solidFill>
                  <a:srgbClr val="00294B"/>
                </a:solidFill>
                <a:latin typeface="+mn-lt"/>
                <a:cs typeface="+mn-cs"/>
              </a:rPr>
              <a:t>Minaya</a:t>
            </a:r>
            <a:endParaRPr lang="fr-FR" sz="1100" i="1" dirty="0">
              <a:solidFill>
                <a:srgbClr val="00294B"/>
              </a:solidFill>
              <a:latin typeface="+mn-lt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699879F-5528-4449-A9B5-8420D603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91" y="1227672"/>
            <a:ext cx="8285801" cy="444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06F76D-E846-C34B-9322-1E61768548CF}"/>
              </a:ext>
            </a:extLst>
          </p:cNvPr>
          <p:cNvSpPr/>
          <p:nvPr/>
        </p:nvSpPr>
        <p:spPr>
          <a:xfrm>
            <a:off x="7258595" y="1877616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130 personnes inscrites au 4 mars 2024 </a:t>
            </a:r>
          </a:p>
        </p:txBody>
      </p:sp>
    </p:spTree>
    <p:extLst>
      <p:ext uri="{BB962C8B-B14F-4D97-AF65-F5344CB8AC3E}">
        <p14:creationId xmlns:p14="http://schemas.microsoft.com/office/powerpoint/2010/main" val="1294954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janvier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Actions– 2/2 et divers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795" y="581472"/>
            <a:ext cx="10596144" cy="5283528"/>
          </a:xfrm>
        </p:spPr>
        <p:txBody>
          <a:bodyPr>
            <a:noAutofit/>
          </a:bodyPr>
          <a:lstStyle/>
          <a:p>
            <a:pPr marL="3429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0432FF"/>
                </a:solidFill>
              </a:rPr>
              <a:t>Actions 2024 non prioritaires (</a:t>
            </a:r>
            <a:r>
              <a:rPr lang="fr-FR" sz="1800" b="1" dirty="0" err="1">
                <a:solidFill>
                  <a:srgbClr val="0432FF"/>
                </a:solidFill>
              </a:rPr>
              <a:t>wishlist</a:t>
            </a:r>
            <a:r>
              <a:rPr lang="fr-FR" sz="1800" b="1" dirty="0">
                <a:solidFill>
                  <a:srgbClr val="0432FF"/>
                </a:solidFill>
              </a:rPr>
              <a:t> en fonction du budget)</a:t>
            </a:r>
            <a:endParaRPr lang="fr-FR" sz="900" b="1" dirty="0">
              <a:solidFill>
                <a:srgbClr val="0432FF"/>
              </a:solidFill>
              <a:sym typeface="Wingdings" pitchFamily="2" charset="2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4. Actions de communication grand public : volontaire ?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Possibilité de projet réalisé par 4 étudiants de l’IUT Métiers du </a:t>
            </a:r>
            <a:r>
              <a:rPr lang="fr-FR" sz="1200" dirty="0" err="1">
                <a:solidFill>
                  <a:srgbClr val="232F49"/>
                </a:solidFill>
              </a:rPr>
              <a:t>Multimedia</a:t>
            </a:r>
            <a:r>
              <a:rPr lang="fr-FR" sz="1200" dirty="0">
                <a:solidFill>
                  <a:srgbClr val="232F49"/>
                </a:solidFill>
              </a:rPr>
              <a:t> et de l’Internet (MMI), </a:t>
            </a:r>
            <a:r>
              <a:rPr lang="fr-FR" sz="1200" dirty="0"/>
              <a:t>gratuit, pas d’encadrement, exemples</a:t>
            </a:r>
          </a:p>
          <a:p>
            <a:pPr marL="1657350" lvl="4" indent="-285750">
              <a:lnSpc>
                <a:spcPct val="70000"/>
              </a:lnSpc>
              <a:spcBef>
                <a:spcPts val="1000"/>
              </a:spcBef>
            </a:pPr>
            <a:r>
              <a:rPr lang="fr-FR" sz="1000" dirty="0">
                <a:hlinkClick r:id="rId2"/>
              </a:rPr>
              <a:t>https://www.ines-solaire.org/recherche-innovation/photovoltaique-haut-rendement/</a:t>
            </a:r>
            <a:endParaRPr lang="fr-FR" sz="1000" dirty="0"/>
          </a:p>
          <a:p>
            <a:pPr marL="1657350" lvl="4" indent="-285750">
              <a:lnSpc>
                <a:spcPct val="70000"/>
              </a:lnSpc>
              <a:spcBef>
                <a:spcPts val="1000"/>
              </a:spcBef>
            </a:pPr>
            <a:r>
              <a:rPr lang="fr-FR" sz="1000" dirty="0">
                <a:hlinkClick r:id="rId3"/>
              </a:rPr>
              <a:t>https://www.youtube.com/@mmi-chamberylesrealisation6695/videos</a:t>
            </a:r>
            <a:endParaRPr lang="fr-FR" sz="10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Projet animation ou projet audiovisuel (interview, tournage) à proposer soit en sep, soit en février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GDR ou SFP ? Ou action commune ?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/>
              <a:t>Définition du contenu requis :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6. Goodies : volontaire ?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Financement autre ?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    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r>
              <a:rPr lang="fr-FR" sz="1600" b="1" dirty="0">
                <a:solidFill>
                  <a:srgbClr val="232F49"/>
                </a:solidFill>
              </a:rPr>
              <a:t>7. Journées du GDR ? </a:t>
            </a:r>
            <a:r>
              <a:rPr lang="fr-FR" sz="1600" b="1" dirty="0">
                <a:solidFill>
                  <a:srgbClr val="232F49"/>
                </a:solidFill>
                <a:sym typeface="Wingdings" pitchFamily="2" charset="2"/>
              </a:rPr>
              <a:t> à discuter au prochain </a:t>
            </a:r>
            <a:r>
              <a:rPr lang="fr-FR" sz="1600" b="1" dirty="0" err="1">
                <a:solidFill>
                  <a:srgbClr val="232F49"/>
                </a:solidFill>
                <a:sym typeface="Wingdings" pitchFamily="2" charset="2"/>
              </a:rPr>
              <a:t>copil</a:t>
            </a:r>
            <a:endParaRPr lang="fr-FR" sz="1600" b="1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Contenu à définir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Alternance avec les journées accélérateurs de Roscoff, journée ou ½ journée accolée à un des ateliers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Première édition en 2026 ? </a:t>
            </a:r>
          </a:p>
          <a:p>
            <a:pPr lvl="1" fontAlgn="base">
              <a:spcAft>
                <a:spcPct val="0"/>
              </a:spcAft>
              <a:defRPr/>
            </a:pPr>
            <a:endParaRPr lang="fr-FR" sz="800" b="1" dirty="0">
              <a:solidFill>
                <a:srgbClr val="24314C"/>
              </a:solidFill>
            </a:endParaRPr>
          </a:p>
          <a:p>
            <a:pPr marL="342900" lvl="2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</a:rPr>
              <a:t>Points divers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Contact pour diffusion d’une annonce </a:t>
            </a:r>
            <a:r>
              <a:rPr lang="fr-FR" sz="1200" dirty="0" err="1">
                <a:solidFill>
                  <a:srgbClr val="232F49"/>
                </a:solidFill>
              </a:rPr>
              <a:t>postdoc</a:t>
            </a:r>
            <a:r>
              <a:rPr lang="fr-FR" sz="1200" dirty="0">
                <a:solidFill>
                  <a:srgbClr val="232F49"/>
                </a:solidFill>
              </a:rPr>
              <a:t> au LIDYL sur l’AI pour l’ALP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Invitation pour une visite du LOA (janvier 2024)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Demande de complément de budget à l’IN2P3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74E3C9D-15C4-124A-B79B-BEF581D9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150" y="2237656"/>
            <a:ext cx="2185039" cy="4703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0F9A13-9FA7-FD40-ABDD-44F6F2CD5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736" y="2885728"/>
            <a:ext cx="2212453" cy="10347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2A4A11-73E9-3D4F-ACF3-7C4B9E87E0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88" t="19166" r="6610" b="20637"/>
          <a:stretch/>
        </p:blipFill>
        <p:spPr>
          <a:xfrm>
            <a:off x="6513736" y="2830419"/>
            <a:ext cx="1224136" cy="8354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9CD8C-BA39-2E42-8B74-1FE481402BC8}"/>
              </a:ext>
            </a:extLst>
          </p:cNvPr>
          <p:cNvSpPr/>
          <p:nvPr/>
        </p:nvSpPr>
        <p:spPr>
          <a:xfrm>
            <a:off x="6300097" y="3665875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232F49"/>
                </a:solidFill>
              </a:rPr>
              <a:t>Ex : </a:t>
            </a:r>
            <a:r>
              <a:rPr lang="fr-FR" sz="1000" dirty="0" err="1">
                <a:solidFill>
                  <a:srgbClr val="232F49"/>
                </a:solidFill>
              </a:rPr>
              <a:t>mug</a:t>
            </a:r>
            <a:r>
              <a:rPr lang="fr-FR" sz="1000" dirty="0">
                <a:solidFill>
                  <a:srgbClr val="232F49"/>
                </a:solidFill>
              </a:rPr>
              <a:t> personnalisable </a:t>
            </a:r>
          </a:p>
          <a:p>
            <a:r>
              <a:rPr lang="fr-FR" sz="1000" dirty="0">
                <a:solidFill>
                  <a:srgbClr val="232F49"/>
                </a:solidFill>
              </a:rPr>
              <a:t>chez </a:t>
            </a:r>
            <a:r>
              <a:rPr lang="fr-FR" sz="1000" dirty="0" err="1">
                <a:solidFill>
                  <a:srgbClr val="232F49"/>
                </a:solidFill>
              </a:rPr>
              <a:t>Cadoetik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9968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Workshop ALP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559" y="869504"/>
            <a:ext cx="10756156" cy="3744416"/>
          </a:xfrm>
        </p:spPr>
        <p:txBody>
          <a:bodyPr>
            <a:noAutofit/>
          </a:bodyPr>
          <a:lstStyle/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Février 2025, lieu à déterminer</a:t>
            </a:r>
          </a:p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232F49"/>
              </a:solidFill>
            </a:endParaRPr>
          </a:p>
          <a:p>
            <a:pPr marL="171450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Objectifs :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Accélération laser plasma, privilégiée pour les électrons 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progrès réalisés, état de l’art actuel en France/Europe/monde, figure de mérite  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Exigences des accélérateurs électrons traditionnels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Possibilités d’avenir selon les applications 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Domaines d’applicabilité 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fr-FR" sz="1600" dirty="0">
                <a:solidFill>
                  <a:srgbClr val="232F49"/>
                </a:solidFill>
              </a:rPr>
              <a:t>Domaines d’exclusion</a:t>
            </a:r>
          </a:p>
          <a:p>
            <a:pPr fontAlgn="base">
              <a:spcAft>
                <a:spcPct val="0"/>
              </a:spcAft>
              <a:defRPr/>
            </a:pPr>
            <a:endParaRPr lang="fr-FR" sz="1800" dirty="0">
              <a:solidFill>
                <a:srgbClr val="232F49"/>
              </a:solidFill>
            </a:endParaRPr>
          </a:p>
          <a:p>
            <a:pPr marL="5715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cs typeface="Arial"/>
              </a:rPr>
              <a:t>Retour attendu : amélioration synergie et transfert de compétences entre accélérateurs RF et ALP</a:t>
            </a:r>
          </a:p>
          <a:p>
            <a:pPr marL="5715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cs typeface="Arial"/>
              </a:rPr>
              <a:t>Organisation</a:t>
            </a:r>
            <a:r>
              <a:rPr lang="fr-FR" sz="1400" dirty="0">
                <a:cs typeface="Arial"/>
              </a:rPr>
              <a:t> </a:t>
            </a:r>
          </a:p>
          <a:p>
            <a:pPr lvl="1" fontAlgn="base">
              <a:spcAft>
                <a:spcPct val="0"/>
              </a:spcAft>
              <a:defRPr/>
            </a:pPr>
            <a:r>
              <a:rPr lang="fr-FR" sz="1800" dirty="0">
                <a:solidFill>
                  <a:srgbClr val="232F49"/>
                </a:solidFill>
              </a:rPr>
              <a:t>Comité d’organisation : 2 chairs pour l’ALP + 1 pour les accélérateurs traditionnels</a:t>
            </a:r>
          </a:p>
          <a:p>
            <a:pPr lvl="2" fontAlgn="base">
              <a:spcAft>
                <a:spcPct val="0"/>
              </a:spcAft>
              <a:defRPr/>
            </a:pPr>
            <a:endParaRPr lang="fr-FR" sz="1300" dirty="0">
              <a:solidFill>
                <a:srgbClr val="232F49"/>
              </a:solidFill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Statistiques – 1/3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384A24-2532-AD44-A271-165D9FE0CFCB}"/>
              </a:ext>
            </a:extLst>
          </p:cNvPr>
          <p:cNvSpPr/>
          <p:nvPr/>
        </p:nvSpPr>
        <p:spPr>
          <a:xfrm>
            <a:off x="7191407" y="1301552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130 personnes inscrites au 4 mars 2024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EECBC-E345-DC4B-8811-CF56EF84BAE4}"/>
              </a:ext>
            </a:extLst>
          </p:cNvPr>
          <p:cNvSpPr/>
          <p:nvPr/>
        </p:nvSpPr>
        <p:spPr>
          <a:xfrm>
            <a:off x="9855598" y="5586988"/>
            <a:ext cx="752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rgbClr val="00294B"/>
                </a:solidFill>
                <a:latin typeface="+mn-lt"/>
                <a:cs typeface="+mn-cs"/>
              </a:rPr>
              <a:t>E. </a:t>
            </a:r>
            <a:r>
              <a:rPr lang="fr-FR" sz="1100" i="1" dirty="0" err="1">
                <a:solidFill>
                  <a:srgbClr val="00294B"/>
                </a:solidFill>
                <a:latin typeface="+mn-lt"/>
                <a:cs typeface="+mn-cs"/>
              </a:rPr>
              <a:t>Minaya</a:t>
            </a:r>
            <a:endParaRPr lang="fr-FR" sz="1100" i="1" dirty="0">
              <a:solidFill>
                <a:srgbClr val="00294B"/>
              </a:solidFill>
              <a:latin typeface="+mn-lt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F2615C-68A8-1F4B-ABF5-20288712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07" y="797496"/>
            <a:ext cx="8050684" cy="44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2CBC944C-3AB8-A54F-86FB-5A7E80D82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38" y="4997066"/>
            <a:ext cx="1644091" cy="8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B368827-4F77-C94D-913C-E8BE7669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32" y="4934463"/>
            <a:ext cx="1512168" cy="9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2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Statistiques – 2/3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EECBC-E345-DC4B-8811-CF56EF84BAE4}"/>
              </a:ext>
            </a:extLst>
          </p:cNvPr>
          <p:cNvSpPr/>
          <p:nvPr/>
        </p:nvSpPr>
        <p:spPr>
          <a:xfrm>
            <a:off x="9855598" y="5586988"/>
            <a:ext cx="752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rgbClr val="00294B"/>
                </a:solidFill>
                <a:latin typeface="+mn-lt"/>
                <a:cs typeface="+mn-cs"/>
              </a:rPr>
              <a:t>E. </a:t>
            </a:r>
            <a:r>
              <a:rPr lang="fr-FR" sz="1100" i="1" dirty="0" err="1">
                <a:solidFill>
                  <a:srgbClr val="00294B"/>
                </a:solidFill>
                <a:latin typeface="+mn-lt"/>
                <a:cs typeface="+mn-cs"/>
              </a:rPr>
              <a:t>Minaya</a:t>
            </a:r>
            <a:endParaRPr lang="fr-FR" sz="1100" i="1" dirty="0">
              <a:solidFill>
                <a:srgbClr val="00294B"/>
              </a:solidFill>
              <a:latin typeface="+mn-lt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11F00B-3D0D-0847-BB15-92C459F3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77" y="812790"/>
            <a:ext cx="6552728" cy="44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CBF0E8-E60F-A64E-9CEB-38688DB4F687}"/>
              </a:ext>
            </a:extLst>
          </p:cNvPr>
          <p:cNvSpPr/>
          <p:nvPr/>
        </p:nvSpPr>
        <p:spPr>
          <a:xfrm>
            <a:off x="3586187" y="5303455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Majorité intéressée par tous les axes</a:t>
            </a:r>
          </a:p>
        </p:txBody>
      </p:sp>
    </p:spTree>
    <p:extLst>
      <p:ext uri="{BB962C8B-B14F-4D97-AF65-F5344CB8AC3E}">
        <p14:creationId xmlns:p14="http://schemas.microsoft.com/office/powerpoint/2010/main" val="5537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900" dirty="0"/>
              <a:t>Statistiques – 3/3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EECBC-E345-DC4B-8811-CF56EF84BAE4}"/>
              </a:ext>
            </a:extLst>
          </p:cNvPr>
          <p:cNvSpPr/>
          <p:nvPr/>
        </p:nvSpPr>
        <p:spPr>
          <a:xfrm>
            <a:off x="9855598" y="5586988"/>
            <a:ext cx="7521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>
                <a:solidFill>
                  <a:srgbClr val="00294B"/>
                </a:solidFill>
                <a:latin typeface="+mn-lt"/>
                <a:cs typeface="+mn-cs"/>
              </a:rPr>
              <a:t>E. </a:t>
            </a:r>
            <a:r>
              <a:rPr lang="fr-FR" sz="1100" i="1" dirty="0" err="1">
                <a:solidFill>
                  <a:srgbClr val="00294B"/>
                </a:solidFill>
                <a:latin typeface="+mn-lt"/>
                <a:cs typeface="+mn-cs"/>
              </a:rPr>
              <a:t>Minaya</a:t>
            </a:r>
            <a:endParaRPr lang="fr-FR" sz="1100" i="1" dirty="0">
              <a:solidFill>
                <a:srgbClr val="00294B"/>
              </a:solidFill>
              <a:latin typeface="+mn-lt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BF0E8-E60F-A64E-9CEB-38688DB4F687}"/>
              </a:ext>
            </a:extLst>
          </p:cNvPr>
          <p:cNvSpPr/>
          <p:nvPr/>
        </p:nvSpPr>
        <p:spPr>
          <a:xfrm>
            <a:off x="3154243" y="4676057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+ de personnes intéressées par l’axe 4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7E8B5F7-04E9-414A-AE25-AF9DE912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1" y="1157537"/>
            <a:ext cx="47886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8BD149F-8B5C-B842-8589-8F8BFD47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55" y="1157537"/>
            <a:ext cx="4896544" cy="31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2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91" y="72008"/>
            <a:ext cx="5616624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Échanges avec la SFP accélérateurs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795" y="813501"/>
            <a:ext cx="10642972" cy="497949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Réunion entre bureau SFP (M. Labat, D. </a:t>
            </a:r>
            <a:r>
              <a:rPr lang="fr-FR" dirty="0" err="1"/>
              <a:t>Amorim</a:t>
            </a:r>
            <a:r>
              <a:rPr lang="fr-FR" dirty="0"/>
              <a:t>, L. Perrot) et le CODIR du GDR</a:t>
            </a:r>
          </a:p>
          <a:p>
            <a:pPr marL="501650" lvl="1" indent="0" defTabSz="100488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800" b="1" dirty="0">
                <a:solidFill>
                  <a:srgbClr val="D0671C"/>
                </a:solidFill>
                <a:sym typeface="Wingdings" pitchFamily="2" charset="2"/>
              </a:rPr>
              <a:t> </a:t>
            </a:r>
            <a:r>
              <a:rPr lang="fr-FR" sz="1800" b="1" dirty="0">
                <a:solidFill>
                  <a:srgbClr val="D0671C"/>
                </a:solidFill>
              </a:rPr>
              <a:t>Échanges très positifs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Discussions sur les sujets en synergie ou potentiellement communs</a:t>
            </a:r>
          </a:p>
          <a:p>
            <a:pPr marL="501650" lvl="1" indent="0" defTabSz="100488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800" dirty="0">
                <a:solidFill>
                  <a:srgbClr val="D0671C"/>
                </a:solidFill>
              </a:rPr>
              <a:t>1. Événements</a:t>
            </a:r>
          </a:p>
          <a:p>
            <a:pPr marL="501650" lvl="1" indent="0" defTabSz="1004888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800" dirty="0">
                <a:solidFill>
                  <a:srgbClr val="D0671C"/>
                </a:solidFill>
              </a:rPr>
              <a:t>2. Informations pour le site web (thèses, HDR, suivi post-thèses)</a:t>
            </a:r>
          </a:p>
          <a:p>
            <a:pPr marL="501650" lvl="1" indent="0" defTabSz="1004888" fontAlgn="base">
              <a:spcBef>
                <a:spcPct val="0"/>
              </a:spcBef>
              <a:spcAft>
                <a:spcPct val="0"/>
              </a:spcAft>
              <a:buNone/>
            </a:pPr>
            <a:endParaRPr lang="fr-FR" sz="1800" dirty="0">
              <a:solidFill>
                <a:srgbClr val="D0671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Référence du site SFP sur site SCIPAC et inversement </a:t>
            </a:r>
          </a:p>
          <a:p>
            <a:pPr marL="1028700" lvl="1" indent="-342900"/>
            <a:r>
              <a:rPr lang="fr-FR" sz="1800" dirty="0">
                <a:solidFill>
                  <a:srgbClr val="D0671C"/>
                </a:solidFill>
              </a:rPr>
              <a:t>Contact pour les sites web </a:t>
            </a: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entre</a:t>
            </a:r>
            <a:r>
              <a:rPr lang="fr-FR" sz="1800" dirty="0">
                <a:solidFill>
                  <a:srgbClr val="D0671C"/>
                </a:solidFill>
              </a:rPr>
              <a:t> Julien Michaud et David </a:t>
            </a:r>
            <a:r>
              <a:rPr lang="fr-FR" sz="1800" dirty="0" err="1">
                <a:solidFill>
                  <a:srgbClr val="D0671C"/>
                </a:solidFill>
              </a:rPr>
              <a:t>Amorim</a:t>
            </a:r>
            <a:endParaRPr lang="fr-FR" sz="1800" dirty="0">
              <a:solidFill>
                <a:srgbClr val="D0671C"/>
              </a:solidFill>
            </a:endParaRPr>
          </a:p>
          <a:p>
            <a:pPr marL="1028700" lvl="1" indent="-342900"/>
            <a:endParaRPr lang="fr-FR" sz="1800" dirty="0">
              <a:solidFill>
                <a:srgbClr val="D0671C"/>
              </a:solidFill>
            </a:endParaRPr>
          </a:p>
          <a:p>
            <a:pPr marL="342900" lvl="1" indent="-342900">
              <a:spcBef>
                <a:spcPts val="1000"/>
              </a:spcBef>
            </a:pPr>
            <a:r>
              <a:rPr lang="fr-FR" sz="2000" b="1" dirty="0">
                <a:solidFill>
                  <a:srgbClr val="24314C"/>
                </a:solidFill>
              </a:rPr>
              <a:t>Action :  nouvel échange en juin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337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55" y="72008"/>
            <a:ext cx="5400600" cy="653480"/>
          </a:xfrm>
        </p:spPr>
        <p:txBody>
          <a:bodyPr>
            <a:normAutofit/>
          </a:bodyPr>
          <a:lstStyle/>
          <a:p>
            <a:r>
              <a:rPr lang="fr-FR" sz="3200" dirty="0"/>
              <a:t>Synergie d’événements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2007" y="869504"/>
            <a:ext cx="10642972" cy="43924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Organisation </a:t>
            </a:r>
            <a:r>
              <a:rPr lang="fr-FR" sz="2000" dirty="0"/>
              <a:t>du workshop calcul adossé aux rencontres accélérateurs 2024, à IJCLab </a:t>
            </a:r>
          </a:p>
          <a:p>
            <a:pPr marL="1028700" lvl="1" indent="-342900"/>
            <a:r>
              <a:rPr lang="fr-FR" sz="2000" b="1" dirty="0">
                <a:solidFill>
                  <a:srgbClr val="24314C"/>
                </a:solidFill>
              </a:rPr>
              <a:t>Rencontres accélérateurs de la SFP : IJCLab, 15 </a:t>
            </a:r>
            <a:r>
              <a:rPr lang="fr-FR" sz="2000" b="1" dirty="0" err="1">
                <a:solidFill>
                  <a:srgbClr val="24314C"/>
                </a:solidFill>
              </a:rPr>
              <a:t>oct</a:t>
            </a:r>
            <a:r>
              <a:rPr lang="fr-FR" sz="2000" b="1" dirty="0">
                <a:solidFill>
                  <a:srgbClr val="24314C"/>
                </a:solidFill>
              </a:rPr>
              <a:t> à 13h30 -16 </a:t>
            </a:r>
            <a:r>
              <a:rPr lang="fr-FR" sz="2000" b="1" dirty="0" err="1">
                <a:solidFill>
                  <a:srgbClr val="24314C"/>
                </a:solidFill>
              </a:rPr>
              <a:t>oct</a:t>
            </a:r>
            <a:r>
              <a:rPr lang="fr-FR" sz="2000" b="1" dirty="0">
                <a:solidFill>
                  <a:srgbClr val="24314C"/>
                </a:solidFill>
              </a:rPr>
              <a:t> à 12h30 </a:t>
            </a:r>
          </a:p>
          <a:p>
            <a:pPr marL="1028700" lvl="1" indent="-342900"/>
            <a:r>
              <a:rPr lang="fr-FR" sz="2000" b="1" dirty="0">
                <a:solidFill>
                  <a:srgbClr val="24314C"/>
                </a:solidFill>
              </a:rPr>
              <a:t>Workshop calculs (F. </a:t>
            </a:r>
            <a:r>
              <a:rPr lang="fr-FR" sz="2000" b="1" dirty="0" err="1">
                <a:solidFill>
                  <a:srgbClr val="24314C"/>
                </a:solidFill>
              </a:rPr>
              <a:t>Bouly</a:t>
            </a:r>
            <a:r>
              <a:rPr lang="fr-FR" sz="2000" b="1" dirty="0">
                <a:solidFill>
                  <a:srgbClr val="24314C"/>
                </a:solidFill>
              </a:rPr>
              <a:t>) : IJCLab, 16 </a:t>
            </a:r>
            <a:r>
              <a:rPr lang="fr-FR" sz="2000" b="1" dirty="0" err="1">
                <a:solidFill>
                  <a:srgbClr val="24314C"/>
                </a:solidFill>
              </a:rPr>
              <a:t>oct</a:t>
            </a:r>
            <a:r>
              <a:rPr lang="fr-FR" sz="2000" b="1" dirty="0">
                <a:solidFill>
                  <a:srgbClr val="24314C"/>
                </a:solidFill>
              </a:rPr>
              <a:t> à 14h – 18 </a:t>
            </a:r>
            <a:r>
              <a:rPr lang="fr-FR" sz="2000" b="1" dirty="0" err="1">
                <a:solidFill>
                  <a:srgbClr val="24314C"/>
                </a:solidFill>
              </a:rPr>
              <a:t>oct</a:t>
            </a:r>
            <a:r>
              <a:rPr lang="fr-FR" sz="2000" b="1" dirty="0">
                <a:solidFill>
                  <a:srgbClr val="24314C"/>
                </a:solidFill>
              </a:rPr>
              <a:t> à 12h</a:t>
            </a:r>
          </a:p>
          <a:p>
            <a:pPr marL="1028700" lvl="1" indent="-342900"/>
            <a:r>
              <a:rPr lang="fr-FR" sz="2000" b="1" dirty="0">
                <a:solidFill>
                  <a:srgbClr val="24314C"/>
                </a:solidFill>
              </a:rPr>
              <a:t>Lien sur le site web SCIPAC du workshop vers la page des rencontres SFP et inversement</a:t>
            </a:r>
          </a:p>
          <a:p>
            <a:pPr marL="1028700" lvl="1" indent="-342900"/>
            <a:r>
              <a:rPr lang="fr-FR" sz="1800" b="1" dirty="0">
                <a:solidFill>
                  <a:srgbClr val="D0671C"/>
                </a:solidFill>
              </a:rPr>
              <a:t>Logistique déjeuner du 16 </a:t>
            </a:r>
            <a:r>
              <a:rPr lang="fr-FR" sz="1800" b="1" dirty="0" err="1">
                <a:solidFill>
                  <a:srgbClr val="D0671C"/>
                </a:solidFill>
              </a:rPr>
              <a:t>oct</a:t>
            </a:r>
            <a:endParaRPr lang="fr-FR" sz="1800" b="1" dirty="0">
              <a:solidFill>
                <a:srgbClr val="D0671C"/>
              </a:solidFill>
            </a:endParaRPr>
          </a:p>
          <a:p>
            <a:pPr marL="1485900" lvl="2" indent="-342900"/>
            <a:r>
              <a:rPr lang="fr-FR" sz="1800" b="1" dirty="0">
                <a:solidFill>
                  <a:srgbClr val="D0671C"/>
                </a:solidFill>
                <a:sym typeface="Wingdings" pitchFamily="2" charset="2"/>
              </a:rPr>
              <a:t>paniers repas payés par SFP </a:t>
            </a:r>
          </a:p>
          <a:p>
            <a:pPr marL="1485900" lvl="2" indent="-342900"/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inscription au repas possible sur les 2 sites </a:t>
            </a:r>
            <a:r>
              <a:rPr lang="fr-FR" sz="1800" dirty="0" err="1">
                <a:solidFill>
                  <a:srgbClr val="D0671C"/>
                </a:solidFill>
                <a:sym typeface="Wingdings" pitchFamily="2" charset="2"/>
              </a:rPr>
              <a:t>indico</a:t>
            </a: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 (puis </a:t>
            </a:r>
            <a:r>
              <a:rPr lang="fr-FR" sz="1800" dirty="0" err="1">
                <a:solidFill>
                  <a:srgbClr val="D0671C"/>
                </a:solidFill>
                <a:sym typeface="Wingdings" pitchFamily="2" charset="2"/>
              </a:rPr>
              <a:t>vérif</a:t>
            </a:r>
            <a:r>
              <a:rPr lang="fr-FR" sz="1800" dirty="0">
                <a:solidFill>
                  <a:srgbClr val="D0671C"/>
                </a:solidFill>
                <a:sym typeface="Wingdings" pitchFamily="2" charset="2"/>
              </a:rPr>
              <a:t> absence de doublons) </a:t>
            </a:r>
          </a:p>
          <a:p>
            <a:pPr marL="1028700" lvl="1" indent="-342900"/>
            <a:r>
              <a:rPr lang="fr-FR" sz="2000" b="1" dirty="0">
                <a:solidFill>
                  <a:srgbClr val="24314C"/>
                </a:solidFill>
              </a:rPr>
              <a:t>Dans la newsletter GDR indication que le </a:t>
            </a:r>
            <a:r>
              <a:rPr lang="fr-FR" sz="2000" b="1" dirty="0" err="1">
                <a:solidFill>
                  <a:srgbClr val="24314C"/>
                </a:solidFill>
              </a:rPr>
              <a:t>wkp</a:t>
            </a:r>
            <a:r>
              <a:rPr lang="fr-FR" sz="2000" b="1" dirty="0">
                <a:solidFill>
                  <a:srgbClr val="24314C"/>
                </a:solidFill>
              </a:rPr>
              <a:t> calculs est adossé aux rencontres SFP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Journées accélérateurs de Roscoff 2025 (7-10 </a:t>
            </a:r>
            <a:r>
              <a:rPr lang="fr-FR" dirty="0" err="1"/>
              <a:t>oct</a:t>
            </a:r>
            <a:r>
              <a:rPr lang="fr-FR" dirty="0"/>
              <a:t> 2025)</a:t>
            </a:r>
          </a:p>
          <a:p>
            <a:pPr marL="1028700" lvl="1" indent="-342900"/>
            <a:r>
              <a:rPr lang="fr-FR" sz="2000" dirty="0">
                <a:solidFill>
                  <a:srgbClr val="24314C"/>
                </a:solidFill>
              </a:rPr>
              <a:t>Organisation d’un événement du GDR adossé : à décider</a:t>
            </a:r>
          </a:p>
          <a:p>
            <a:pPr marL="1028700" lvl="1" indent="-342900"/>
            <a:r>
              <a:rPr lang="fr-FR" sz="2000" i="1" dirty="0">
                <a:solidFill>
                  <a:srgbClr val="24314C"/>
                </a:solidFill>
                <a:sym typeface="Wingdings" pitchFamily="2" charset="2"/>
              </a:rPr>
              <a:t>Le cas échéant, réservation station biologique </a:t>
            </a:r>
            <a:r>
              <a:rPr lang="fr-FR" sz="2000" i="1" dirty="0" err="1">
                <a:solidFill>
                  <a:srgbClr val="24314C"/>
                </a:solidFill>
                <a:sym typeface="Wingdings" pitchFamily="2" charset="2"/>
              </a:rPr>
              <a:t>asap</a:t>
            </a:r>
            <a:r>
              <a:rPr lang="fr-FR" sz="2000" i="1" dirty="0">
                <a:solidFill>
                  <a:srgbClr val="24314C"/>
                </a:solidFill>
                <a:sym typeface="Wingdings" pitchFamily="2" charset="2"/>
              </a:rPr>
              <a:t> auprès de </a:t>
            </a:r>
            <a:r>
              <a:rPr lang="fr-FR" sz="2000" i="1" dirty="0"/>
              <a:t>Mme </a:t>
            </a:r>
            <a:r>
              <a:rPr lang="fr-FR" sz="2000" i="1" dirty="0" err="1"/>
              <a:t>Huelvan</a:t>
            </a:r>
            <a:r>
              <a:rPr lang="fr-FR" sz="2000" i="1" dirty="0"/>
              <a:t> </a:t>
            </a:r>
          </a:p>
          <a:p>
            <a:pPr lvl="1" indent="0">
              <a:buNone/>
            </a:pPr>
            <a:r>
              <a:rPr lang="fr-FR" sz="2000" i="1" dirty="0"/>
              <a:t>(</a:t>
            </a:r>
            <a:r>
              <a:rPr lang="fr-FR" sz="2000" i="1" dirty="0">
                <a:hlinkClick r:id="rId2"/>
              </a:rPr>
              <a:t>huelvan@sb-roscoff.fr</a:t>
            </a:r>
            <a:r>
              <a:rPr lang="fr-FR" sz="2000" i="1" dirty="0"/>
              <a:t>) ou Mr. </a:t>
            </a:r>
            <a:r>
              <a:rPr lang="fr-FR" sz="2000" i="1" dirty="0" err="1"/>
              <a:t>Plassard</a:t>
            </a:r>
            <a:r>
              <a:rPr lang="fr-FR" sz="2000" i="1" dirty="0"/>
              <a:t> (</a:t>
            </a:r>
            <a:r>
              <a:rPr lang="fr-FR" sz="2000" i="1" dirty="0">
                <a:hlinkClick r:id="rId3"/>
              </a:rPr>
              <a:t>plassard@sb-roscoff.fr</a:t>
            </a:r>
            <a:r>
              <a:rPr lang="fr-FR" sz="2000" i="1" dirty="0"/>
              <a:t>)</a:t>
            </a:r>
            <a:r>
              <a:rPr lang="fr-FR" sz="2000" i="1" dirty="0">
                <a:solidFill>
                  <a:srgbClr val="24314C"/>
                </a:solidFill>
                <a:sym typeface="Wingdings" pitchFamily="2" charset="2"/>
              </a:rPr>
              <a:t> </a:t>
            </a:r>
            <a:endParaRPr lang="fr-FR" sz="2000" i="1" dirty="0">
              <a:solidFill>
                <a:srgbClr val="2431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2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147" y="0"/>
            <a:ext cx="4680520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Infos communes SFP – GDR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795" y="509464"/>
            <a:ext cx="10596144" cy="5067504"/>
          </a:xfrm>
        </p:spPr>
        <p:txBody>
          <a:bodyPr>
            <a:noAutofit/>
          </a:bodyPr>
          <a:lstStyle/>
          <a:p>
            <a:r>
              <a:rPr lang="fr-FR" u="sng" dirty="0"/>
              <a:t>Décisions sur les sujets communs</a:t>
            </a:r>
          </a:p>
          <a:p>
            <a:endParaRPr lang="fr-FR" sz="700" dirty="0"/>
          </a:p>
          <a:p>
            <a:pPr marL="457200" lvl="0" indent="-457200">
              <a:buFont typeface="+mj-lt"/>
              <a:buAutoNum type="arabicPeriod"/>
            </a:pPr>
            <a:r>
              <a:rPr lang="fr-FR" sz="1800" dirty="0"/>
              <a:t>Liste doctorants : base de données commune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Sur la base de la liste de Luc (SFP), mise à jour par Maud 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Liste sur box IN2P3, lecture/écriture à la SFP (prés, webmaster) et GDR (CODIR, webmaster)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Relance annuelle pour demande sur nouvelles thèses et thèses achevées par GDR </a:t>
            </a:r>
          </a:p>
          <a:p>
            <a:pPr marL="1143000" lvl="1" indent="-457200"/>
            <a:r>
              <a:rPr lang="fr-FR" sz="1600" b="1" dirty="0">
                <a:solidFill>
                  <a:srgbClr val="D0671C"/>
                </a:solidFill>
              </a:rPr>
              <a:t>Liste affichée sur le site SCIPAC et sur le site SFP </a:t>
            </a:r>
          </a:p>
          <a:p>
            <a:pPr marL="1143000" lvl="1" indent="-457200"/>
            <a:endParaRPr lang="fr-FR" sz="1100" b="1" dirty="0">
              <a:solidFill>
                <a:srgbClr val="D0671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dirty="0"/>
              <a:t>Liste des HDR : base de données GDR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Liste à créer par le GDR, pourra être transmise à la SFP</a:t>
            </a:r>
          </a:p>
          <a:p>
            <a:pPr marL="971550" lvl="1" indent="-285750"/>
            <a:endParaRPr lang="fr-FR" sz="1050" b="1" dirty="0">
              <a:solidFill>
                <a:srgbClr val="D0671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1800" dirty="0"/>
              <a:t>Offres d’emploi 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Liste sur le site de la SFP, avec mise en place d’un retrait automatique après </a:t>
            </a:r>
            <a:r>
              <a:rPr lang="fr-FR" sz="1600" b="1" dirty="0" err="1">
                <a:solidFill>
                  <a:srgbClr val="D0671C"/>
                </a:solidFill>
              </a:rPr>
              <a:t>qq</a:t>
            </a:r>
            <a:r>
              <a:rPr lang="fr-FR" sz="1600" b="1" dirty="0">
                <a:solidFill>
                  <a:srgbClr val="D0671C"/>
                </a:solidFill>
              </a:rPr>
              <a:t> mois : David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Site web GDR pointera vers celui de la SFP puis mise en forme possible</a:t>
            </a:r>
          </a:p>
          <a:p>
            <a:pPr marL="971550" lvl="1" indent="-285750"/>
            <a:r>
              <a:rPr lang="fr-FR" sz="1600" b="1" dirty="0">
                <a:solidFill>
                  <a:srgbClr val="D0671C"/>
                </a:solidFill>
              </a:rPr>
              <a:t>Newsletter </a:t>
            </a:r>
          </a:p>
          <a:p>
            <a:pPr marL="971550" lvl="1" indent="-285750"/>
            <a:endParaRPr lang="fr-FR" sz="1000" b="1" dirty="0">
              <a:solidFill>
                <a:srgbClr val="D0671C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FR" sz="1800" i="1" dirty="0">
                <a:solidFill>
                  <a:schemeClr val="bg1">
                    <a:lumMod val="50000"/>
                  </a:schemeClr>
                </a:solidFill>
              </a:rPr>
              <a:t>Suivi des doctorants après la thèse (employeur, sujet, pays), </a:t>
            </a:r>
          </a:p>
          <a:p>
            <a:pPr marL="1143000" lvl="1" indent="-457200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la SFP tentera peut-être une action en ce sens avec LinkedIn</a:t>
            </a:r>
          </a:p>
          <a:p>
            <a:pPr marL="1143000" lvl="1" indent="-457200"/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pas d’action envisagée de la part du GDR</a:t>
            </a:r>
            <a:endParaRPr lang="fr-FR" sz="1600" i="1" dirty="0">
              <a:solidFill>
                <a:schemeClr val="bg1">
                  <a:lumMod val="50000"/>
                </a:schemeClr>
              </a:solidFill>
            </a:endParaRPr>
          </a:p>
          <a:p>
            <a:pPr indent="-228600"/>
            <a:endParaRPr lang="fr-FR" sz="15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9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mars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/>
              <a:t>Retour sur le GDR APPEL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4703750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36177</TotalTime>
  <Words>2177</Words>
  <Application>Microsoft Macintosh PowerPoint</Application>
  <PresentationFormat>Personnalisé</PresentationFormat>
  <Paragraphs>305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1_modele-IJCLAb-powerpoint</vt:lpstr>
      <vt:lpstr>Conception personnalisée</vt:lpstr>
      <vt:lpstr>Agenda COPIL 6  6 mars 2024</vt:lpstr>
      <vt:lpstr>Status</vt:lpstr>
      <vt:lpstr>Statistiques – 1/3</vt:lpstr>
      <vt:lpstr>Statistiques – 2/3</vt:lpstr>
      <vt:lpstr>Statistiques – 3/3</vt:lpstr>
      <vt:lpstr>Échanges avec la SFP accélérateurs </vt:lpstr>
      <vt:lpstr>Synergie d’événements</vt:lpstr>
      <vt:lpstr>Infos communes SFP – GDR </vt:lpstr>
      <vt:lpstr>Retour sur le GDR APPEL</vt:lpstr>
      <vt:lpstr>Evolution du COPIL – 1/3</vt:lpstr>
      <vt:lpstr>Evolution du COPIL – 2/3</vt:lpstr>
      <vt:lpstr>Evolution du COPIL – 3/3</vt:lpstr>
      <vt:lpstr>Evénements 2024-2025</vt:lpstr>
      <vt:lpstr>Estimations des dépenses 2024</vt:lpstr>
      <vt:lpstr>Site web</vt:lpstr>
      <vt:lpstr>L3PRO DU2I – 1/2</vt:lpstr>
      <vt:lpstr>L3PRO DU2I – 2/2</vt:lpstr>
      <vt:lpstr>Newsletter</vt:lpstr>
      <vt:lpstr>Autres actions</vt:lpstr>
      <vt:lpstr>MERCI </vt:lpstr>
      <vt:lpstr>Statistiques </vt:lpstr>
      <vt:lpstr>Actions– 2/2 et divers </vt:lpstr>
      <vt:lpstr>Workshop ALP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Microsoft Office User</cp:lastModifiedBy>
  <cp:revision>2298</cp:revision>
  <cp:lastPrinted>2023-12-13T10:34:08Z</cp:lastPrinted>
  <dcterms:created xsi:type="dcterms:W3CDTF">2011-03-09T16:37:49Z</dcterms:created>
  <dcterms:modified xsi:type="dcterms:W3CDTF">2024-03-06T16:36:13Z</dcterms:modified>
</cp:coreProperties>
</file>