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9" r:id="rId3"/>
    <p:sldId id="294" r:id="rId4"/>
    <p:sldId id="297" r:id="rId5"/>
    <p:sldId id="261" r:id="rId6"/>
    <p:sldId id="260" r:id="rId7"/>
    <p:sldId id="293" r:id="rId8"/>
    <p:sldId id="266" r:id="rId9"/>
    <p:sldId id="265" r:id="rId10"/>
    <p:sldId id="298" r:id="rId11"/>
    <p:sldId id="300" r:id="rId12"/>
    <p:sldId id="273" r:id="rId13"/>
    <p:sldId id="268" r:id="rId14"/>
    <p:sldId id="305" r:id="rId15"/>
    <p:sldId id="275" r:id="rId16"/>
    <p:sldId id="276" r:id="rId17"/>
    <p:sldId id="264" r:id="rId18"/>
    <p:sldId id="271" r:id="rId19"/>
    <p:sldId id="303" r:id="rId20"/>
    <p:sldId id="304" r:id="rId21"/>
    <p:sldId id="289" r:id="rId22"/>
    <p:sldId id="279" r:id="rId23"/>
    <p:sldId id="291" r:id="rId24"/>
    <p:sldId id="280" r:id="rId25"/>
    <p:sldId id="258" r:id="rId26"/>
    <p:sldId id="296" r:id="rId27"/>
    <p:sldId id="285" r:id="rId28"/>
  </p:sldIdLst>
  <p:sldSz cx="9144000" cy="5715000" type="screen16x10"/>
  <p:notesSz cx="6858000" cy="9144000"/>
  <p:defaultTextStyle>
    <a:defPPr>
      <a:defRPr lang="en-US"/>
    </a:defPPr>
    <a:lvl1pPr marL="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61BE"/>
    <a:srgbClr val="112C50"/>
    <a:srgbClr val="2E86FF"/>
    <a:srgbClr val="2057A3"/>
    <a:srgbClr val="286CC8"/>
    <a:srgbClr val="2C78DE"/>
    <a:srgbClr val="2868BD"/>
    <a:srgbClr val="133460"/>
    <a:srgbClr val="3C5989"/>
    <a:srgbClr val="2C72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892770-4461-4156-B8E7-947669B6066B}" v="1179" dt="2024-05-22T13:44:58.168"/>
    <p1510:client id="{5B848B8B-4D27-41B6-B852-43A8972AD827}" v="862" dt="2024-05-22T10:31:29.740"/>
    <p1510:client id="{996E80BE-259B-487B-A397-5DFCB8C5C93F}" v="460" dt="2024-05-21T09:56:55.695"/>
    <p1510:client id="{D787E354-11BE-4D9D-BFE2-06C0A3A8879F}" v="667" dt="2024-05-22T08:06:46.853"/>
    <p1510:client id="{F51C024D-2FF2-4572-9875-0272CA1276B7}" v="209" dt="2024-05-21T15:40:00.1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30"/>
    <p:restoredTop sz="96405"/>
  </p:normalViewPr>
  <p:slideViewPr>
    <p:cSldViewPr snapToGrid="0" snapToObjects="1">
      <p:cViewPr varScale="1">
        <p:scale>
          <a:sx n="124" d="100"/>
          <a:sy n="124" d="100"/>
        </p:scale>
        <p:origin x="456" y="8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3E7B4-A4C3-B548-ACA5-A4C44EF041B1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96881-49CA-9244-B082-85A617EA8FDA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138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985C-EDE7-BC41-AE45-2AE9C72E82E7}" type="datetimeFigureOut">
              <a:rPr lang="en-US" smtClean="0"/>
              <a:pPr/>
              <a:t>5/22/2024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4E2BF-9F2E-5D4F-B2E1-C6F33FCDE756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931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457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457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457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457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457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457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457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4571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624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722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823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45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844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42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794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654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178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083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344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576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537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64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064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4E2BF-9F2E-5D4F-B2E1-C6F33FCDE756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70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21" Type="http://schemas.openxmlformats.org/officeDocument/2006/relationships/image" Target="../media/image20.jp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17" Type="http://schemas.openxmlformats.org/officeDocument/2006/relationships/image" Target="../media/image16.jpg"/><Relationship Id="rId25" Type="http://schemas.openxmlformats.org/officeDocument/2006/relationships/image" Target="../media/image24.jp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gif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emf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g"/><Relationship Id="rId22" Type="http://schemas.openxmlformats.org/officeDocument/2006/relationships/image" Target="../media/image21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8"/>
          <p:cNvSpPr>
            <a:spLocks noChangeArrowheads="1"/>
          </p:cNvSpPr>
          <p:nvPr userDrawn="1"/>
        </p:nvSpPr>
        <p:spPr bwMode="auto">
          <a:xfrm>
            <a:off x="0" y="-21171"/>
            <a:ext cx="9144000" cy="1756838"/>
          </a:xfrm>
          <a:prstGeom prst="rect">
            <a:avLst/>
          </a:prstGeom>
          <a:gradFill flip="none" rotWithShape="1">
            <a:gsLst>
              <a:gs pos="35000">
                <a:schemeClr val="bg1"/>
              </a:gs>
              <a:gs pos="85000">
                <a:schemeClr val="tx1">
                  <a:lumMod val="75000"/>
                  <a:lumOff val="25000"/>
                </a:schemeClr>
              </a:gs>
            </a:gsLst>
            <a:lin ang="1632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25" name="Rectangle 24"/>
          <p:cNvSpPr/>
          <p:nvPr userDrawn="1"/>
        </p:nvSpPr>
        <p:spPr>
          <a:xfrm flipV="1">
            <a:off x="0" y="1746254"/>
            <a:ext cx="9144000" cy="3968749"/>
          </a:xfrm>
          <a:prstGeom prst="rect">
            <a:avLst/>
          </a:prstGeom>
          <a:gradFill>
            <a:gsLst>
              <a:gs pos="0">
                <a:srgbClr val="112C50"/>
              </a:gs>
              <a:gs pos="100000">
                <a:srgbClr val="1F4D89"/>
              </a:gs>
            </a:gsLst>
            <a:lin ang="162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8" name="Rectangle 27"/>
          <p:cNvSpPr/>
          <p:nvPr userDrawn="1"/>
        </p:nvSpPr>
        <p:spPr>
          <a:xfrm flipV="1">
            <a:off x="0" y="-21171"/>
            <a:ext cx="9144000" cy="560920"/>
          </a:xfrm>
          <a:prstGeom prst="rect">
            <a:avLst/>
          </a:prstGeom>
          <a:gradFill>
            <a:gsLst>
              <a:gs pos="0">
                <a:srgbClr val="12151F"/>
              </a:gs>
              <a:gs pos="100000">
                <a:srgbClr val="1F4D89"/>
              </a:gs>
            </a:gsLst>
            <a:lin ang="16260000" scaled="0"/>
          </a:gradFill>
          <a:ln>
            <a:noFill/>
          </a:ln>
          <a:effectLst>
            <a:outerShdw blurRad="65405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1764776"/>
            <a:ext cx="7772400" cy="997479"/>
          </a:xfrm>
          <a:effectLst/>
        </p:spPr>
        <p:txBody>
          <a:bodyPr>
            <a:normAutofit/>
          </a:bodyPr>
          <a:lstStyle>
            <a:lvl1pPr algn="r">
              <a:defRPr sz="4000" b="0" i="0">
                <a:solidFill>
                  <a:srgbClr val="FFFFFF"/>
                </a:solidFill>
                <a:latin typeface="Helvetica Neue Thin"/>
                <a:cs typeface="Helvetica Neue Thin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0700" y="2529417"/>
            <a:ext cx="7086600" cy="878417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bg1">
                    <a:lumMod val="75000"/>
                  </a:schemeClr>
                </a:solidFill>
                <a:latin typeface="Helvetica Neue Thin"/>
                <a:cs typeface="Helvetica Neue Thin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2" name="Rectangle 2"/>
          <p:cNvSpPr txBox="1">
            <a:spLocks noChangeArrowheads="1"/>
          </p:cNvSpPr>
          <p:nvPr userDrawn="1"/>
        </p:nvSpPr>
        <p:spPr bwMode="auto">
          <a:xfrm>
            <a:off x="2514605" y="539750"/>
            <a:ext cx="6705599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39700" dist="76200" dir="2700000">
              <a:srgbClr val="000000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kumimoji="0" lang="en-US" sz="3600" u="none" strike="noStrike" kern="0" cap="none" spc="0" normalizeH="0" noProof="0" dirty="0">
                <a:ln>
                  <a:noFill/>
                </a:ln>
                <a:solidFill>
                  <a:srgbClr val="002E68"/>
                </a:solidFill>
                <a:effectLst/>
                <a:uLnTx/>
                <a:uFillTx/>
                <a:latin typeface="Helvetica Neue Light"/>
                <a:ea typeface="+mj-ea"/>
                <a:cs typeface="Helvetica Neue Light"/>
              </a:rPr>
              <a:t>4MOS</a:t>
            </a:r>
            <a:r>
              <a:rPr lang="en-US" sz="3600" kern="0" dirty="0">
                <a:solidFill>
                  <a:srgbClr val="002E68"/>
                </a:solidFill>
                <a:latin typeface="Helvetica Neue Light"/>
                <a:ea typeface="+mj-ea"/>
                <a:cs typeface="Helvetica Neue Light"/>
              </a:rPr>
              <a:t>T – 4m Multi-Object Spectroscopic Telescope</a:t>
            </a:r>
            <a:endParaRPr kumimoji="0" lang="en-US" sz="3600" u="none" strike="noStrike" kern="0" cap="none" spc="0" normalizeH="0" noProof="0" dirty="0">
              <a:ln>
                <a:noFill/>
              </a:ln>
              <a:solidFill>
                <a:srgbClr val="002E68"/>
              </a:solidFill>
              <a:effectLst/>
              <a:uLnTx/>
              <a:uFillTx/>
              <a:latin typeface="Helvetica Neue Light"/>
              <a:ea typeface="+mj-ea"/>
              <a:cs typeface="Helvetica Neue Light"/>
            </a:endParaRPr>
          </a:p>
        </p:txBody>
      </p:sp>
      <p:pic>
        <p:nvPicPr>
          <p:cNvPr id="27" name="Picture 12"/>
          <p:cNvPicPr>
            <a:picLocks noChangeAspect="1" noChangeArrowheads="1"/>
          </p:cNvPicPr>
          <p:nvPr userDrawn="1"/>
        </p:nvPicPr>
        <p:blipFill>
          <a:blip r:embed="rId2"/>
          <a:stretch>
            <a:fillRect/>
          </a:stretch>
        </p:blipFill>
        <p:spPr bwMode="auto">
          <a:xfrm>
            <a:off x="390222" y="174727"/>
            <a:ext cx="1537589" cy="199886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94" name="Rectangle 11"/>
          <p:cNvSpPr txBox="1">
            <a:spLocks noChangeArrowheads="1"/>
          </p:cNvSpPr>
          <p:nvPr userDrawn="1"/>
        </p:nvSpPr>
        <p:spPr bwMode="auto">
          <a:xfrm>
            <a:off x="5659876" y="4316907"/>
            <a:ext cx="325552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i="1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Helvetica Neue Thin"/>
                <a:ea typeface="+mn-ea"/>
                <a:cs typeface="Helvetica Neue Thin"/>
              </a:rPr>
              <a:t>www.4MOST.eu</a:t>
            </a:r>
          </a:p>
        </p:txBody>
      </p:sp>
      <p:grpSp>
        <p:nvGrpSpPr>
          <p:cNvPr id="4" name="Gruppieren 3"/>
          <p:cNvGrpSpPr/>
          <p:nvPr userDrawn="1"/>
        </p:nvGrpSpPr>
        <p:grpSpPr>
          <a:xfrm>
            <a:off x="-2" y="4805151"/>
            <a:ext cx="9144003" cy="903849"/>
            <a:chOff x="-2" y="4805151"/>
            <a:chExt cx="9144003" cy="903849"/>
          </a:xfrm>
        </p:grpSpPr>
        <p:sp>
          <p:nvSpPr>
            <p:cNvPr id="6" name="Shape 211">
              <a:extLst>
                <a:ext uri="{FF2B5EF4-FFF2-40B4-BE49-F238E27FC236}">
                  <a16:creationId xmlns:a16="http://schemas.microsoft.com/office/drawing/2014/main" id="{1D181063-F6BD-C967-D34B-31A507C6BA3F}"/>
                </a:ext>
              </a:extLst>
            </p:cNvPr>
            <p:cNvSpPr/>
            <p:nvPr/>
          </p:nvSpPr>
          <p:spPr>
            <a:xfrm>
              <a:off x="-1" y="4805151"/>
              <a:ext cx="9144002" cy="896719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bevel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181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" name="image2.jpg">
              <a:extLst>
                <a:ext uri="{FF2B5EF4-FFF2-40B4-BE49-F238E27FC236}">
                  <a16:creationId xmlns:a16="http://schemas.microsoft.com/office/drawing/2014/main" id="{CAD5BF97-57B2-A373-A67E-AB0927F6B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1102" r="20249"/>
            <a:stretch>
              <a:fillRect/>
            </a:stretch>
          </p:blipFill>
          <p:spPr>
            <a:xfrm>
              <a:off x="6583041" y="4821630"/>
              <a:ext cx="469251" cy="4980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image4.jpg">
              <a:extLst>
                <a:ext uri="{FF2B5EF4-FFF2-40B4-BE49-F238E27FC236}">
                  <a16:creationId xmlns:a16="http://schemas.microsoft.com/office/drawing/2014/main" id="{554316AF-FBD4-7D74-6249-41252C39B7DB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2870626" y="5406204"/>
              <a:ext cx="1002734" cy="2119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" name="image5.png">
              <a:extLst>
                <a:ext uri="{FF2B5EF4-FFF2-40B4-BE49-F238E27FC236}">
                  <a16:creationId xmlns:a16="http://schemas.microsoft.com/office/drawing/2014/main" id="{08B05C3B-EA9E-82AC-2F72-747EE74BE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34747" y="5243107"/>
              <a:ext cx="427196" cy="4009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image7.png">
              <a:extLst>
                <a:ext uri="{FF2B5EF4-FFF2-40B4-BE49-F238E27FC236}">
                  <a16:creationId xmlns:a16="http://schemas.microsoft.com/office/drawing/2014/main" id="{BBEC3AE5-363F-4D47-2846-B78681E0F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59210" y="4842769"/>
              <a:ext cx="487680" cy="4557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2" name="image8.jpg">
              <a:extLst>
                <a:ext uri="{FF2B5EF4-FFF2-40B4-BE49-F238E27FC236}">
                  <a16:creationId xmlns:a16="http://schemas.microsoft.com/office/drawing/2014/main" id="{C6324431-1026-62EE-E17E-A672762DA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2198" y="5364709"/>
              <a:ext cx="1161703" cy="276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image10.jpg">
              <a:extLst>
                <a:ext uri="{FF2B5EF4-FFF2-40B4-BE49-F238E27FC236}">
                  <a16:creationId xmlns:a16="http://schemas.microsoft.com/office/drawing/2014/main" id="{A4A5E8B4-A119-3BBA-7FB4-0D0B05DFA77E}"/>
                </a:ext>
              </a:extLst>
            </p:cNvPr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-2" y="4805668"/>
              <a:ext cx="668699" cy="903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" name="image11.jpg">
              <a:extLst>
                <a:ext uri="{FF2B5EF4-FFF2-40B4-BE49-F238E27FC236}">
                  <a16:creationId xmlns:a16="http://schemas.microsoft.com/office/drawing/2014/main" id="{2FF69326-481E-C89C-9A07-B01DD62EBFA6}"/>
                </a:ext>
              </a:extLst>
            </p:cNvPr>
            <p:cNvPicPr/>
            <p:nvPr/>
          </p:nvPicPr>
          <p:blipFill>
            <a:blip r:embed="rId9"/>
            <a:srcRect l="26286" t="23535" r="25325" b="19317"/>
            <a:stretch>
              <a:fillRect/>
            </a:stretch>
          </p:blipFill>
          <p:spPr>
            <a:xfrm>
              <a:off x="726231" y="4820272"/>
              <a:ext cx="627502" cy="854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" name="image13.png">
              <a:extLst>
                <a:ext uri="{FF2B5EF4-FFF2-40B4-BE49-F238E27FC236}">
                  <a16:creationId xmlns:a16="http://schemas.microsoft.com/office/drawing/2014/main" id="{C5A95F4F-F091-E5DC-2AC7-CB280EBB7589}"/>
                </a:ext>
              </a:extLst>
            </p:cNvPr>
            <p:cNvPicPr/>
            <p:nvPr/>
          </p:nvPicPr>
          <p:blipFill>
            <a:blip r:embed="rId10"/>
            <a:srcRect l="5227" t="31455" b="28523"/>
            <a:stretch>
              <a:fillRect/>
            </a:stretch>
          </p:blipFill>
          <p:spPr>
            <a:xfrm>
              <a:off x="1337107" y="4822432"/>
              <a:ext cx="994669" cy="415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6" name="image14.png">
              <a:extLst>
                <a:ext uri="{FF2B5EF4-FFF2-40B4-BE49-F238E27FC236}">
                  <a16:creationId xmlns:a16="http://schemas.microsoft.com/office/drawing/2014/main" id="{FC72A640-9E67-CC78-DB1F-C4D4E9F59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52511" y="5243191"/>
              <a:ext cx="595809" cy="393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" name="image15.png">
              <a:extLst>
                <a:ext uri="{FF2B5EF4-FFF2-40B4-BE49-F238E27FC236}">
                  <a16:creationId xmlns:a16="http://schemas.microsoft.com/office/drawing/2014/main" id="{D2118D07-E342-A3BD-3092-F6FD3FA8D1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442883" y="4840315"/>
              <a:ext cx="435809" cy="4315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4489D7-D488-6C96-81B9-0C7784221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331338" y="4911421"/>
              <a:ext cx="302305" cy="29566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5D06FB-90E0-22F5-0E05-D86A012DEC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795"/>
            <a:stretch/>
          </p:blipFill>
          <p:spPr>
            <a:xfrm>
              <a:off x="5077841" y="4829247"/>
              <a:ext cx="756857" cy="432483"/>
            </a:xfrm>
            <a:prstGeom prst="rect">
              <a:avLst/>
            </a:prstGeom>
          </p:spPr>
        </p:pic>
        <p:pic>
          <p:nvPicPr>
            <p:cNvPr id="20" name="Grafik 5">
              <a:extLst>
                <a:ext uri="{FF2B5EF4-FFF2-40B4-BE49-F238E27FC236}">
                  <a16:creationId xmlns:a16="http://schemas.microsoft.com/office/drawing/2014/main" id="{D8466DE7-8C8B-F6BE-5539-3F887DFE96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9507" y="4860646"/>
              <a:ext cx="714375" cy="292395"/>
            </a:xfrm>
            <a:prstGeom prst="rect">
              <a:avLst/>
            </a:prstGeom>
          </p:spPr>
        </p:pic>
        <p:pic>
          <p:nvPicPr>
            <p:cNvPr id="21" name="Grafik 7">
              <a:extLst>
                <a:ext uri="{FF2B5EF4-FFF2-40B4-BE49-F238E27FC236}">
                  <a16:creationId xmlns:a16="http://schemas.microsoft.com/office/drawing/2014/main" id="{0B3129EA-4C25-1CA1-FBBC-BAC5E7622D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161" y="5440186"/>
              <a:ext cx="853821" cy="185906"/>
            </a:xfrm>
            <a:prstGeom prst="rect">
              <a:avLst/>
            </a:prstGeom>
          </p:spPr>
        </p:pic>
        <p:pic>
          <p:nvPicPr>
            <p:cNvPr id="23" name="Grafik 8">
              <a:extLst>
                <a:ext uri="{FF2B5EF4-FFF2-40B4-BE49-F238E27FC236}">
                  <a16:creationId xmlns:a16="http://schemas.microsoft.com/office/drawing/2014/main" id="{BD17FC81-2E9F-1D46-E06C-6BA0AD4EBD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1326" y="5162594"/>
              <a:ext cx="877824" cy="249007"/>
            </a:xfrm>
            <a:prstGeom prst="rect">
              <a:avLst/>
            </a:prstGeom>
          </p:spPr>
        </p:pic>
        <p:pic>
          <p:nvPicPr>
            <p:cNvPr id="26" name="Grafik 9">
              <a:extLst>
                <a:ext uri="{FF2B5EF4-FFF2-40B4-BE49-F238E27FC236}">
                  <a16:creationId xmlns:a16="http://schemas.microsoft.com/office/drawing/2014/main" id="{E8A80FE6-2938-FCA5-EDB0-F5B2DAC56AD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9415" y="5385097"/>
              <a:ext cx="887425" cy="27827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48D7239-E328-BF48-9E23-C28E4830B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/>
            <a:stretch>
              <a:fillRect/>
            </a:stretch>
          </p:blipFill>
          <p:spPr>
            <a:xfrm>
              <a:off x="6190625" y="5395810"/>
              <a:ext cx="858856" cy="278845"/>
            </a:xfrm>
            <a:prstGeom prst="rect">
              <a:avLst/>
            </a:prstGeom>
          </p:spPr>
        </p:pic>
        <p:pic>
          <p:nvPicPr>
            <p:cNvPr id="30" name="Picture 29" descr="logounidurham-new.png">
              <a:extLst>
                <a:ext uri="{FF2B5EF4-FFF2-40B4-BE49-F238E27FC236}">
                  <a16:creationId xmlns:a16="http://schemas.microsoft.com/office/drawing/2014/main" id="{0B23E64E-A40F-98F3-3CD1-6391D3F6E4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1281" y="5312846"/>
              <a:ext cx="774197" cy="334039"/>
            </a:xfrm>
            <a:prstGeom prst="rect">
              <a:avLst/>
            </a:prstGeom>
          </p:spPr>
        </p:pic>
        <p:pic>
          <p:nvPicPr>
            <p:cNvPr id="31" name="Picture 30" descr="Uni Goettingen - Logo 4c RGB - 600dpi.jpg">
              <a:extLst>
                <a:ext uri="{FF2B5EF4-FFF2-40B4-BE49-F238E27FC236}">
                  <a16:creationId xmlns:a16="http://schemas.microsoft.com/office/drawing/2014/main" id="{40B409D1-1A60-D69D-675F-B8B1B9866B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286"/>
            <a:stretch/>
          </p:blipFill>
          <p:spPr>
            <a:xfrm>
              <a:off x="8388354" y="5085963"/>
              <a:ext cx="306526" cy="263808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658A541-6DFE-DE4F-BD89-1C5B623F9D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/>
            <a:stretch>
              <a:fillRect/>
            </a:stretch>
          </p:blipFill>
          <p:spPr>
            <a:xfrm>
              <a:off x="7116505" y="4835925"/>
              <a:ext cx="788496" cy="323283"/>
            </a:xfrm>
            <a:prstGeom prst="rect">
              <a:avLst/>
            </a:prstGeom>
          </p:spPr>
        </p:pic>
        <p:pic>
          <p:nvPicPr>
            <p:cNvPr id="33" name="Grafik 33">
              <a:extLst>
                <a:ext uri="{FF2B5EF4-FFF2-40B4-BE49-F238E27FC236}">
                  <a16:creationId xmlns:a16="http://schemas.microsoft.com/office/drawing/2014/main" id="{426036A2-F882-30FD-0E33-9597890E4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3"/>
            <a:stretch>
              <a:fillRect/>
            </a:stretch>
          </p:blipFill>
          <p:spPr>
            <a:xfrm>
              <a:off x="8771084" y="4864395"/>
              <a:ext cx="353671" cy="308329"/>
            </a:xfrm>
            <a:prstGeom prst="rect">
              <a:avLst/>
            </a:prstGeom>
          </p:spPr>
        </p:pic>
        <p:pic>
          <p:nvPicPr>
            <p:cNvPr id="34" name="Picture 2">
              <a:extLst>
                <a:ext uri="{FF2B5EF4-FFF2-40B4-BE49-F238E27FC236}">
                  <a16:creationId xmlns:a16="http://schemas.microsoft.com/office/drawing/2014/main" id="{CE32D501-94BF-3994-02CF-9331ECA6D20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2566" y="4935808"/>
              <a:ext cx="723921" cy="210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Grafik 34"/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342" y="4809792"/>
              <a:ext cx="517090" cy="45193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Subject | Event &amp; Date | Presenter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Subject | Event &amp; Date | Presenter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Subject | Event &amp; Date | Presenter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Subject | Event &amp; Date | Presenter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5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5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Subject | Event &amp; Date | Presenter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2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79262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Subject | Event &amp; Date | Presenter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Subject | Event &amp; Date | Presenter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Subject | Event &amp; Date | Presenter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 userDrawn="1"/>
        </p:nvSpPr>
        <p:spPr bwMode="auto">
          <a:xfrm flipV="1">
            <a:off x="0" y="5334005"/>
            <a:ext cx="9144000" cy="380999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0000">
                <a:schemeClr val="tx1">
                  <a:lumMod val="75000"/>
                  <a:lumOff val="25000"/>
                </a:schemeClr>
              </a:gs>
            </a:gsLst>
            <a:lin ang="1620000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0005"/>
            <a:ext cx="8229600" cy="383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371047"/>
            <a:ext cx="71247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1">
                    <a:lumMod val="65000"/>
                  </a:schemeClr>
                </a:solidFill>
                <a:latin typeface="Helvetica Neue Light"/>
                <a:cs typeface="Helvetica Neue Light"/>
              </a:defRPr>
            </a:lvl1pPr>
          </a:lstStyle>
          <a:p>
            <a:r>
              <a:rPr lang="en-US" dirty="0"/>
              <a:t>Subject | Event &amp; Date | Presenter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1300" y="5371047"/>
            <a:ext cx="8255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rgbClr val="A6A6A6"/>
                </a:solidFill>
                <a:latin typeface="Helvetica Neue Light"/>
                <a:cs typeface="Helvetica Neue Light"/>
              </a:defRPr>
            </a:lvl1pPr>
          </a:lstStyle>
          <a:p>
            <a:fld id="{570696F6-1DEA-1843-8D74-BC1CC16E6432}" type="slidenum">
              <a:rPr lang="en-US" smtClean="0"/>
              <a:pPr/>
              <a:t>‹N°›</a:t>
            </a:fld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5242719"/>
            <a:ext cx="9144000" cy="1323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5" y="-21167"/>
            <a:ext cx="7614116" cy="107244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12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8213558" y="77611"/>
            <a:ext cx="794978" cy="9736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Rectangle 10"/>
          <p:cNvSpPr/>
          <p:nvPr userDrawn="1"/>
        </p:nvSpPr>
        <p:spPr>
          <a:xfrm flipV="1">
            <a:off x="-31750" y="5648853"/>
            <a:ext cx="9232900" cy="76730"/>
          </a:xfrm>
          <a:prstGeom prst="rect">
            <a:avLst/>
          </a:prstGeom>
          <a:gradFill>
            <a:gsLst>
              <a:gs pos="0">
                <a:srgbClr val="286CC8"/>
              </a:gs>
              <a:gs pos="1000">
                <a:srgbClr val="112C50"/>
              </a:gs>
            </a:gsLst>
            <a:lin ang="16620000" scaled="0"/>
          </a:gradFill>
          <a:ln w="6350" cap="flat" cmpd="sng" algn="ctr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  <a:effectLst>
            <a:outerShdw blurRad="65405" dist="23000" dir="5400000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-31750" y="1058334"/>
            <a:ext cx="9175750" cy="1323"/>
          </a:xfrm>
          <a:prstGeom prst="line">
            <a:avLst/>
          </a:prstGeom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2700" dir="2700000">
              <a:srgbClr val="000000">
                <a:alpha val="7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rot="5400000" flipH="1" flipV="1">
            <a:off x="7625326" y="528374"/>
            <a:ext cx="903113" cy="1588"/>
          </a:xfrm>
          <a:prstGeom prst="line">
            <a:avLst/>
          </a:prstGeom>
          <a:ln w="635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4" r:id="rId4"/>
    <p:sldLayoutId id="2147483651" r:id="rId5"/>
    <p:sldLayoutId id="2147483652" r:id="rId6"/>
    <p:sldLayoutId id="2147483653" r:id="rId7"/>
    <p:sldLayoutId id="2147483656" r:id="rId8"/>
    <p:sldLayoutId id="2147483657" r:id="rId9"/>
  </p:sldLayoutIdLst>
  <p:hf hdr="0" dt="0"/>
  <p:txStyles>
    <p:titleStyle>
      <a:lvl1pPr algn="l" defTabSz="457189" rtl="0" eaLnBrk="1" latinLnBrk="0" hangingPunct="1">
        <a:spcBef>
          <a:spcPct val="0"/>
        </a:spcBef>
        <a:buNone/>
        <a:defRPr kumimoji="0" lang="en-US" sz="3600" b="0" i="0" u="none" strike="noStrike" kern="0" cap="none" spc="0" normalizeH="0" noProof="0" dirty="0" smtClean="0">
          <a:ln>
            <a:noFill/>
          </a:ln>
          <a:solidFill>
            <a:srgbClr val="112C50"/>
          </a:solidFill>
          <a:effectLst/>
          <a:uLnTx/>
          <a:uFillTx/>
          <a:latin typeface="Helvetica Neue"/>
          <a:ea typeface="+mj-ea"/>
          <a:cs typeface="Helvetica Neue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Clr>
          <a:srgbClr val="112C50"/>
        </a:buClr>
        <a:buFont typeface="Arial"/>
        <a:buChar char="•"/>
        <a:defRPr sz="3200" b="0" i="0" kern="1200">
          <a:solidFill>
            <a:srgbClr val="112C50"/>
          </a:solidFill>
          <a:latin typeface="Helvetica Neue Light"/>
          <a:ea typeface="+mn-ea"/>
          <a:cs typeface="Helvetica Neue Light"/>
        </a:defRPr>
      </a:lvl1pPr>
      <a:lvl2pPr marL="742932" indent="-285744" algn="l" defTabSz="457189" rtl="0" eaLnBrk="1" latinLnBrk="0" hangingPunct="1">
        <a:spcBef>
          <a:spcPct val="20000"/>
        </a:spcBef>
        <a:buClr>
          <a:srgbClr val="112C50"/>
        </a:buClr>
        <a:buFont typeface="Arial"/>
        <a:buChar char="–"/>
        <a:defRPr sz="2800" b="0" i="0" kern="1200">
          <a:solidFill>
            <a:srgbClr val="112C50"/>
          </a:solidFill>
          <a:latin typeface="Helvetica Neue Light"/>
          <a:ea typeface="+mn-ea"/>
          <a:cs typeface="Helvetica Neue Light"/>
        </a:defRPr>
      </a:lvl2pPr>
      <a:lvl3pPr marL="1142971" indent="-228594" algn="l" defTabSz="457189" rtl="0" eaLnBrk="1" latinLnBrk="0" hangingPunct="1">
        <a:spcBef>
          <a:spcPct val="20000"/>
        </a:spcBef>
        <a:buClr>
          <a:srgbClr val="112C50"/>
        </a:buClr>
        <a:buFont typeface="Arial"/>
        <a:buChar char="•"/>
        <a:defRPr sz="2400" b="0" i="0" kern="1200">
          <a:solidFill>
            <a:srgbClr val="112C50"/>
          </a:solidFill>
          <a:latin typeface="Helvetica Neue Light"/>
          <a:ea typeface="+mn-ea"/>
          <a:cs typeface="Helvetica Neue Light"/>
        </a:defRPr>
      </a:lvl3pPr>
      <a:lvl4pPr marL="1600160" indent="-228594" algn="l" defTabSz="457189" rtl="0" eaLnBrk="1" latinLnBrk="0" hangingPunct="1">
        <a:spcBef>
          <a:spcPct val="20000"/>
        </a:spcBef>
        <a:buClr>
          <a:srgbClr val="112C50"/>
        </a:buClr>
        <a:buFont typeface="Arial"/>
        <a:buChar char="–"/>
        <a:defRPr sz="2000" b="0" i="0" kern="1200">
          <a:solidFill>
            <a:srgbClr val="112C50"/>
          </a:solidFill>
          <a:latin typeface="Helvetica Neue Light"/>
          <a:ea typeface="+mn-ea"/>
          <a:cs typeface="Helvetica Neue Light"/>
        </a:defRPr>
      </a:lvl4pPr>
      <a:lvl5pPr marL="2057349" indent="-228594" algn="l" defTabSz="457189" rtl="0" eaLnBrk="1" latinLnBrk="0" hangingPunct="1">
        <a:spcBef>
          <a:spcPct val="20000"/>
        </a:spcBef>
        <a:buClr>
          <a:srgbClr val="112C50"/>
        </a:buClr>
        <a:buFont typeface="Arial"/>
        <a:buChar char="»"/>
        <a:defRPr sz="2000" b="0" i="0" kern="1200">
          <a:solidFill>
            <a:srgbClr val="112C50"/>
          </a:solidFill>
          <a:latin typeface="Helvetica Neue Light"/>
          <a:ea typeface="+mn-ea"/>
          <a:cs typeface="Helvetica Neue Light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18" Type="http://schemas.openxmlformats.org/officeDocument/2006/relationships/image" Target="../media/image16.jpg"/><Relationship Id="rId26" Type="http://schemas.openxmlformats.org/officeDocument/2006/relationships/image" Target="../media/image63.png"/><Relationship Id="rId3" Type="http://schemas.openxmlformats.org/officeDocument/2006/relationships/image" Target="../media/image2.jpe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5" Type="http://schemas.openxmlformats.org/officeDocument/2006/relationships/image" Target="../media/image62.png"/><Relationship Id="rId2" Type="http://schemas.openxmlformats.org/officeDocument/2006/relationships/image" Target="../media/image58.png"/><Relationship Id="rId16" Type="http://schemas.openxmlformats.org/officeDocument/2006/relationships/image" Target="../media/image14.gif"/><Relationship Id="rId20" Type="http://schemas.openxmlformats.org/officeDocument/2006/relationships/image" Target="../media/image18.emf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11" Type="http://schemas.openxmlformats.org/officeDocument/2006/relationships/image" Target="../media/image9.png"/><Relationship Id="rId24" Type="http://schemas.openxmlformats.org/officeDocument/2006/relationships/image" Target="../media/image61.png"/><Relationship Id="rId5" Type="http://schemas.openxmlformats.org/officeDocument/2006/relationships/image" Target="../media/image4.png"/><Relationship Id="rId15" Type="http://schemas.openxmlformats.org/officeDocument/2006/relationships/image" Target="../media/image13.jpg"/><Relationship Id="rId23" Type="http://schemas.openxmlformats.org/officeDocument/2006/relationships/image" Target="../media/image60.png"/><Relationship Id="rId28" Type="http://schemas.openxmlformats.org/officeDocument/2006/relationships/image" Target="../media/image64.png"/><Relationship Id="rId10" Type="http://schemas.openxmlformats.org/officeDocument/2006/relationships/image" Target="../media/image8.jpeg"/><Relationship Id="rId19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Relationship Id="rId14" Type="http://schemas.openxmlformats.org/officeDocument/2006/relationships/image" Target="../media/image12.png"/><Relationship Id="rId22" Type="http://schemas.openxmlformats.org/officeDocument/2006/relationships/image" Target="../media/image59.png"/><Relationship Id="rId27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icture 4">
            <a:extLst>
              <a:ext uri="{FF2B5EF4-FFF2-40B4-BE49-F238E27FC236}">
                <a16:creationId xmlns:a16="http://schemas.microsoft.com/office/drawing/2014/main" id="{97F347EC-C964-79B8-C71C-401215A99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2630"/>
            <a:ext cx="9145010" cy="304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644" y="1764775"/>
            <a:ext cx="8888260" cy="674370"/>
          </a:xfrm>
          <a:effectLst/>
        </p:spPr>
        <p:txBody>
          <a:bodyPr>
            <a:normAutofit fontScale="90000"/>
          </a:bodyPr>
          <a:lstStyle/>
          <a:p>
            <a:r>
              <a:rPr lang="en-US" dirty="0">
                <a:latin typeface="Franklin Gothic"/>
              </a:rPr>
              <a:t>Antoine Rocher (EPFL)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3354" y="2307280"/>
            <a:ext cx="7086600" cy="8784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Postdoc –</a:t>
            </a:r>
            <a:r>
              <a:rPr lang="en-US" sz="1600" i="1" dirty="0">
                <a:solidFill>
                  <a:schemeClr val="bg1"/>
                </a:solidFill>
              </a:rPr>
              <a:t>antoine.rocher@epfl.ch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 11"/>
          <p:cNvSpPr txBox="1">
            <a:spLocks noChangeArrowheads="1"/>
          </p:cNvSpPr>
          <p:nvPr/>
        </p:nvSpPr>
        <p:spPr bwMode="auto">
          <a:xfrm>
            <a:off x="1058" y="4427967"/>
            <a:ext cx="4790001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000" i="1" kern="0" dirty="0">
                <a:solidFill>
                  <a:schemeClr val="bg1">
                    <a:lumMod val="75000"/>
                  </a:schemeClr>
                </a:solidFill>
                <a:latin typeface="Helvetica Neue Thin"/>
              </a:rPr>
              <a:t>GDR </a:t>
            </a:r>
            <a:r>
              <a:rPr lang="de-DE" sz="2000" i="1" kern="0" dirty="0" err="1">
                <a:solidFill>
                  <a:schemeClr val="bg1">
                    <a:lumMod val="75000"/>
                  </a:schemeClr>
                </a:solidFill>
                <a:latin typeface="Helvetica Neue Thin"/>
              </a:rPr>
              <a:t>CoPhy</a:t>
            </a:r>
            <a:r>
              <a:rPr lang="de-DE" sz="2000" i="1" kern="0" dirty="0">
                <a:solidFill>
                  <a:schemeClr val="bg1">
                    <a:lumMod val="75000"/>
                  </a:schemeClr>
                </a:solidFill>
                <a:latin typeface="Helvetica Neue Thin"/>
              </a:rPr>
              <a:t>, Lyon, May 22nd 2024</a:t>
            </a:r>
            <a:endParaRPr lang="fr-FR" dirty="0">
              <a:solidFill>
                <a:schemeClr val="bg1">
                  <a:lumMod val="75000"/>
                </a:schemeClr>
              </a:solidFill>
              <a:ea typeface="+mn-ea"/>
            </a:endParaRPr>
          </a:p>
        </p:txBody>
      </p:sp>
      <p:pic>
        <p:nvPicPr>
          <p:cNvPr id="6" name="Image 5" descr="Picture 12">
            <a:extLst>
              <a:ext uri="{FF2B5EF4-FFF2-40B4-BE49-F238E27FC236}">
                <a16:creationId xmlns:a16="http://schemas.microsoft.com/office/drawing/2014/main" id="{8A610B36-FC9E-B697-60FE-FE4CA34DC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24" y="157718"/>
            <a:ext cx="1695637" cy="20574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37E6126-3BA1-5A97-9EC8-AB06836272F5}"/>
              </a:ext>
            </a:extLst>
          </p:cNvPr>
          <p:cNvSpPr txBox="1"/>
          <p:nvPr/>
        </p:nvSpPr>
        <p:spPr>
          <a:xfrm>
            <a:off x="597782" y="2744274"/>
            <a:ext cx="8548049" cy="3385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06" tIns="45706" rIns="45706" bIns="45706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050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098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153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201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5251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2303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199354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6405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r"/>
            <a:r>
              <a:rPr sz="1600" dirty="0">
                <a:solidFill>
                  <a:srgbClr val="FFFFFF"/>
                </a:solidFill>
                <a:latin typeface="Franklin Gothic"/>
              </a:rPr>
              <a:t>4MOST Cosmology Redshift Survey (CRS)</a:t>
            </a:r>
            <a:endParaRPr lang="fr-FR" sz="1600" dirty="0">
              <a:solidFill>
                <a:srgbClr val="FFFFFF"/>
              </a:solidFill>
              <a:latin typeface="Franklin Gothic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0220E0-7C8B-DDBC-BC91-703C933C5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4065" y="4448160"/>
            <a:ext cx="3179325" cy="36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defTabSz="914400">
              <a:spcBef>
                <a:spcPct val="20000"/>
              </a:spcBef>
              <a:spcAft>
                <a:spcPct val="0"/>
              </a:spcAft>
              <a:defRPr/>
            </a:pPr>
            <a:r>
              <a:rPr lang="de-DE" sz="2000" i="1" kern="0" dirty="0">
                <a:solidFill>
                  <a:schemeClr val="bg1">
                    <a:lumMod val="75000"/>
                  </a:schemeClr>
                </a:solidFill>
                <a:latin typeface="Helvetica Neue Thin"/>
              </a:rPr>
              <a:t>www.4MOST.eu</a:t>
            </a:r>
            <a:endParaRPr lang="fr-FR" dirty="0">
              <a:ea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10</a:t>
            </a:fld>
            <a:endParaRPr lang="en-US" dirty="0">
              <a:latin typeface="Book Antiqu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E3F3CC-C55B-7C64-6DA0-97AFD017670A}"/>
              </a:ext>
            </a:extLst>
          </p:cNvPr>
          <p:cNvSpPr txBox="1">
            <a:spLocks noGrp="1"/>
          </p:cNvSpPr>
          <p:nvPr/>
        </p:nvSpPr>
        <p:spPr>
          <a:xfrm>
            <a:off x="270415" y="-21162"/>
            <a:ext cx="7651961" cy="107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06" tIns="45706" rIns="45706" bIns="45706" anchor="ctr">
            <a:normAutofit fontScale="92500" lnSpcReduction="10000"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dirty="0"/>
              <a:t>4MOST: </a:t>
            </a:r>
            <a:r>
              <a:rPr lang="en-US" dirty="0"/>
              <a:t>Area coverage and target densities for consortium surveys</a:t>
            </a:r>
            <a:endParaRPr dirty="0"/>
          </a:p>
        </p:txBody>
      </p:sp>
      <p:pic>
        <p:nvPicPr>
          <p:cNvPr id="16" name="Image 15" descr="Une image contenant texte, capture d’écran, Caractère coloré, diagramme&#10;&#10;Description générée automatiquement">
            <a:extLst>
              <a:ext uri="{FF2B5EF4-FFF2-40B4-BE49-F238E27FC236}">
                <a16:creationId xmlns:a16="http://schemas.microsoft.com/office/drawing/2014/main" id="{6BB4178C-39C5-83D8-1D81-C20F28926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0" t="262" r="6620" b="1832"/>
          <a:stretch/>
        </p:blipFill>
        <p:spPr>
          <a:xfrm>
            <a:off x="416300" y="1371647"/>
            <a:ext cx="7656551" cy="333946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62D6CC2-142E-A4A1-BDDE-BE8B1D47C984}"/>
              </a:ext>
            </a:extLst>
          </p:cNvPr>
          <p:cNvSpPr txBox="1"/>
          <p:nvPr/>
        </p:nvSpPr>
        <p:spPr>
          <a:xfrm>
            <a:off x="3319793" y="1050196"/>
            <a:ext cx="18898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aramond"/>
                <a:ea typeface="+mn-lt"/>
                <a:cs typeface="+mn-lt"/>
              </a:rPr>
              <a:t>Low Resolution</a:t>
            </a:r>
            <a:endParaRPr lang="fr-FR" dirty="0">
              <a:latin typeface="Garamond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B377320-78B0-0131-AFE6-3E7298C4D77E}"/>
              </a:ext>
            </a:extLst>
          </p:cNvPr>
          <p:cNvSpPr txBox="1"/>
          <p:nvPr/>
        </p:nvSpPr>
        <p:spPr>
          <a:xfrm>
            <a:off x="269108" y="4614247"/>
            <a:ext cx="77065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dirty="0">
                <a:latin typeface="Garamond"/>
                <a:ea typeface="+mn-lt"/>
                <a:cs typeface="+mn-lt"/>
              </a:rPr>
              <a:t>Output target density for the 18 surveys</a:t>
            </a:r>
            <a:endParaRPr lang="fr-FR" dirty="0"/>
          </a:p>
          <a:p>
            <a:pPr marL="285750" indent="-285750">
              <a:buFont typeface="Calibri"/>
              <a:buChar char="-"/>
            </a:pPr>
            <a:r>
              <a:rPr lang="en-US" dirty="0" err="1">
                <a:latin typeface="Garamond"/>
                <a:ea typeface="+mn-lt"/>
                <a:cs typeface="+mn-lt"/>
              </a:rPr>
              <a:t>Fibre</a:t>
            </a:r>
            <a:r>
              <a:rPr lang="en-US" dirty="0">
                <a:latin typeface="Garamond"/>
                <a:ea typeface="+mn-lt"/>
                <a:cs typeface="+mn-lt"/>
              </a:rPr>
              <a:t> assignment is computed to optimize the performance of each survey</a:t>
            </a:r>
            <a:endParaRPr lang="en-US" dirty="0">
              <a:latin typeface="Garamond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6107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11</a:t>
            </a:fld>
            <a:endParaRPr lang="en-US" dirty="0">
              <a:latin typeface="Book Antiqu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E3F3CC-C55B-7C64-6DA0-97AFD017670A}"/>
              </a:ext>
            </a:extLst>
          </p:cNvPr>
          <p:cNvSpPr txBox="1">
            <a:spLocks noGrp="1"/>
          </p:cNvSpPr>
          <p:nvPr/>
        </p:nvSpPr>
        <p:spPr>
          <a:xfrm>
            <a:off x="270415" y="-21162"/>
            <a:ext cx="7651961" cy="107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6" tIns="45706" rIns="45706" bIns="45706" anchor="ctr">
            <a:normAutofit fontScale="92500" lnSpcReduction="10000"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dirty="0"/>
              <a:t>4MOST: </a:t>
            </a:r>
            <a:r>
              <a:rPr lang="en-US" dirty="0"/>
              <a:t>Area coverage and target densities for consortium surveys</a:t>
            </a:r>
            <a:endParaRPr dirty="0"/>
          </a:p>
        </p:txBody>
      </p:sp>
      <p:pic>
        <p:nvPicPr>
          <p:cNvPr id="16" name="Image 15" descr="Une image contenant texte, capture d’écran, Caractère coloré, diagramme&#10;&#10;Description générée automatiquement">
            <a:extLst>
              <a:ext uri="{FF2B5EF4-FFF2-40B4-BE49-F238E27FC236}">
                <a16:creationId xmlns:a16="http://schemas.microsoft.com/office/drawing/2014/main" id="{6BB4178C-39C5-83D8-1D81-C20F28926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20" t="262" r="6620" b="1832"/>
          <a:stretch/>
        </p:blipFill>
        <p:spPr>
          <a:xfrm>
            <a:off x="416300" y="1371647"/>
            <a:ext cx="7656551" cy="3339467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62D6CC2-142E-A4A1-BDDE-BE8B1D47C984}"/>
              </a:ext>
            </a:extLst>
          </p:cNvPr>
          <p:cNvSpPr txBox="1"/>
          <p:nvPr/>
        </p:nvSpPr>
        <p:spPr>
          <a:xfrm>
            <a:off x="3319793" y="1050196"/>
            <a:ext cx="188989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Garamond"/>
                <a:ea typeface="+mn-lt"/>
                <a:cs typeface="+mn-lt"/>
              </a:rPr>
              <a:t>Low Resolution</a:t>
            </a:r>
            <a:endParaRPr lang="fr-FR" dirty="0">
              <a:latin typeface="Garamond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B377320-78B0-0131-AFE6-3E7298C4D77E}"/>
              </a:ext>
            </a:extLst>
          </p:cNvPr>
          <p:cNvSpPr txBox="1"/>
          <p:nvPr/>
        </p:nvSpPr>
        <p:spPr>
          <a:xfrm>
            <a:off x="269108" y="4614247"/>
            <a:ext cx="770650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en-US" dirty="0">
                <a:latin typeface="Garamond"/>
                <a:ea typeface="+mn-lt"/>
                <a:cs typeface="+mn-lt"/>
              </a:rPr>
              <a:t>Output target density for the 18 surveys</a:t>
            </a:r>
            <a:endParaRPr lang="fr-FR" dirty="0"/>
          </a:p>
          <a:p>
            <a:pPr marL="285750" indent="-285750">
              <a:buFont typeface="Calibri"/>
              <a:buChar char="-"/>
            </a:pPr>
            <a:r>
              <a:rPr lang="en-US" dirty="0" err="1">
                <a:latin typeface="Garamond"/>
                <a:ea typeface="+mn-lt"/>
                <a:cs typeface="+mn-lt"/>
              </a:rPr>
              <a:t>Fibre</a:t>
            </a:r>
            <a:r>
              <a:rPr lang="en-US" dirty="0">
                <a:latin typeface="Garamond"/>
                <a:ea typeface="+mn-lt"/>
                <a:cs typeface="+mn-lt"/>
              </a:rPr>
              <a:t> assignment is computed to optimize the performance of each survey</a:t>
            </a:r>
            <a:endParaRPr lang="en-US" dirty="0">
              <a:latin typeface="Garamond"/>
              <a:cs typeface="Calibri"/>
            </a:endParaRPr>
          </a:p>
        </p:txBody>
      </p:sp>
      <p:pic>
        <p:nvPicPr>
          <p:cNvPr id="6" name="Image 5" descr="Une image contenant texte, capture d’écran, Police, nombre&#10;&#10;Description générée automatiquement">
            <a:extLst>
              <a:ext uri="{FF2B5EF4-FFF2-40B4-BE49-F238E27FC236}">
                <a16:creationId xmlns:a16="http://schemas.microsoft.com/office/drawing/2014/main" id="{4E029F65-65D2-BE71-3D5C-6CB21D649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" r="-102" b="12150"/>
          <a:stretch/>
        </p:blipFill>
        <p:spPr>
          <a:xfrm>
            <a:off x="5941495" y="3841470"/>
            <a:ext cx="3130929" cy="14213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640A30E-E31B-3E78-B1F1-11FD58F733FF}"/>
              </a:ext>
            </a:extLst>
          </p:cNvPr>
          <p:cNvSpPr/>
          <p:nvPr/>
        </p:nvSpPr>
        <p:spPr>
          <a:xfrm>
            <a:off x="874504" y="2685527"/>
            <a:ext cx="707609" cy="268180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6D37E0-4CEB-FEA8-7B20-E703C558870C}"/>
              </a:ext>
            </a:extLst>
          </p:cNvPr>
          <p:cNvSpPr/>
          <p:nvPr/>
        </p:nvSpPr>
        <p:spPr>
          <a:xfrm>
            <a:off x="1036180" y="2741062"/>
            <a:ext cx="369093" cy="202548"/>
          </a:xfrm>
          <a:prstGeom prst="rect">
            <a:avLst/>
          </a:prstGeom>
          <a:noFill/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9B9E6A7-C450-EEA1-9F92-0B5B2F418867}"/>
              </a:ext>
            </a:extLst>
          </p:cNvPr>
          <p:cNvSpPr/>
          <p:nvPr/>
        </p:nvSpPr>
        <p:spPr>
          <a:xfrm rot="20340000">
            <a:off x="4934372" y="3500613"/>
            <a:ext cx="682139" cy="242941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E5FDADD-3AE4-9C4D-4E39-1505ABAC0EF5}"/>
              </a:ext>
            </a:extLst>
          </p:cNvPr>
          <p:cNvSpPr/>
          <p:nvPr/>
        </p:nvSpPr>
        <p:spPr>
          <a:xfrm rot="20340000">
            <a:off x="5615557" y="3604494"/>
            <a:ext cx="318601" cy="202553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ED78FDC-3D89-FF0C-818A-611614F30B97}"/>
              </a:ext>
            </a:extLst>
          </p:cNvPr>
          <p:cNvSpPr/>
          <p:nvPr/>
        </p:nvSpPr>
        <p:spPr>
          <a:xfrm>
            <a:off x="3292176" y="1923191"/>
            <a:ext cx="1454657" cy="268180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EB17D6D-2C6A-D17A-2D55-C89A1336F33D}"/>
              </a:ext>
            </a:extLst>
          </p:cNvPr>
          <p:cNvSpPr/>
          <p:nvPr/>
        </p:nvSpPr>
        <p:spPr>
          <a:xfrm>
            <a:off x="6522056" y="2684703"/>
            <a:ext cx="1070148" cy="268180"/>
          </a:xfrm>
          <a:prstGeom prst="rect">
            <a:avLst/>
          </a:prstGeom>
          <a:noFill/>
          <a:ln w="28575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8A47904-0A3E-2B62-68F8-ECD5AF98B606}"/>
              </a:ext>
            </a:extLst>
          </p:cNvPr>
          <p:cNvSpPr/>
          <p:nvPr/>
        </p:nvSpPr>
        <p:spPr>
          <a:xfrm rot="2760000">
            <a:off x="2237799" y="2755393"/>
            <a:ext cx="641746" cy="20255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00348B57-7A83-6383-EC23-6041464E2486}"/>
              </a:ext>
            </a:extLst>
          </p:cNvPr>
          <p:cNvSpPr/>
          <p:nvPr/>
        </p:nvSpPr>
        <p:spPr>
          <a:xfrm>
            <a:off x="4772074" y="1915868"/>
            <a:ext cx="146930" cy="177308"/>
          </a:xfrm>
          <a:prstGeom prst="ellipse">
            <a:avLst/>
          </a:prstGeom>
          <a:noFill/>
          <a:ln w="28575">
            <a:solidFill>
              <a:srgbClr val="1F61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1E4014D-D3DB-637A-6DAF-EDF449430679}"/>
              </a:ext>
            </a:extLst>
          </p:cNvPr>
          <p:cNvSpPr/>
          <p:nvPr/>
        </p:nvSpPr>
        <p:spPr>
          <a:xfrm>
            <a:off x="7077201" y="2119584"/>
            <a:ext cx="146930" cy="141968"/>
          </a:xfrm>
          <a:prstGeom prst="ellipse">
            <a:avLst/>
          </a:prstGeom>
          <a:noFill/>
          <a:ln w="28575">
            <a:solidFill>
              <a:srgbClr val="1F61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783135FE-A762-8FCD-754E-FE4626736531}"/>
              </a:ext>
            </a:extLst>
          </p:cNvPr>
          <p:cNvSpPr/>
          <p:nvPr/>
        </p:nvSpPr>
        <p:spPr>
          <a:xfrm>
            <a:off x="6966104" y="3038928"/>
            <a:ext cx="187323" cy="152066"/>
          </a:xfrm>
          <a:prstGeom prst="ellipse">
            <a:avLst/>
          </a:prstGeom>
          <a:noFill/>
          <a:ln w="28575">
            <a:solidFill>
              <a:srgbClr val="1F61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4E172DFE-B3E5-7A0E-D2BC-F1D5FEE490F0}"/>
              </a:ext>
            </a:extLst>
          </p:cNvPr>
          <p:cNvSpPr/>
          <p:nvPr/>
        </p:nvSpPr>
        <p:spPr>
          <a:xfrm>
            <a:off x="6534137" y="2685527"/>
            <a:ext cx="157029" cy="131872"/>
          </a:xfrm>
          <a:prstGeom prst="ellipse">
            <a:avLst/>
          </a:prstGeom>
          <a:noFill/>
          <a:ln w="28575">
            <a:solidFill>
              <a:srgbClr val="1F61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8786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itle 1"/>
          <p:cNvSpPr txBox="1">
            <a:spLocks noGrp="1"/>
          </p:cNvSpPr>
          <p:nvPr>
            <p:ph type="title"/>
          </p:nvPr>
        </p:nvSpPr>
        <p:spPr>
          <a:xfrm>
            <a:off x="83710" y="8127"/>
            <a:ext cx="7651961" cy="107244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3200"/>
              <a:t>4MOST: Cosmology</a:t>
            </a:r>
            <a:endParaRPr sz="3200"/>
          </a:p>
        </p:txBody>
      </p:sp>
      <p:grpSp>
        <p:nvGrpSpPr>
          <p:cNvPr id="348" name="Group 22"/>
          <p:cNvGrpSpPr/>
          <p:nvPr/>
        </p:nvGrpSpPr>
        <p:grpSpPr>
          <a:xfrm>
            <a:off x="4570765" y="-55450"/>
            <a:ext cx="3482620" cy="1200340"/>
            <a:chOff x="0" y="0"/>
            <a:chExt cx="3482619" cy="1200339"/>
          </a:xfrm>
        </p:grpSpPr>
        <p:grpSp>
          <p:nvGrpSpPr>
            <p:cNvPr id="346" name="Group 38"/>
            <p:cNvGrpSpPr/>
            <p:nvPr/>
          </p:nvGrpSpPr>
          <p:grpSpPr>
            <a:xfrm>
              <a:off x="0" y="0"/>
              <a:ext cx="3482620" cy="1150830"/>
              <a:chOff x="0" y="0"/>
              <a:chExt cx="3482619" cy="1150829"/>
            </a:xfrm>
          </p:grpSpPr>
          <p:pic>
            <p:nvPicPr>
              <p:cNvPr id="344" name="Picture 35" descr="Picture 35"/>
              <p:cNvPicPr>
                <a:picLocks noChangeAspect="1"/>
              </p:cNvPicPr>
              <p:nvPr/>
            </p:nvPicPr>
            <p:blipFill>
              <a:blip r:embed="rId2"/>
              <a:srcRect b="55942"/>
              <a:stretch>
                <a:fillRect/>
              </a:stretch>
            </p:blipFill>
            <p:spPr>
              <a:xfrm>
                <a:off x="0" y="57815"/>
                <a:ext cx="3482620" cy="105396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45" name="Picture 33" descr="Picture 33"/>
              <p:cNvPicPr>
                <a:picLocks noChangeAspect="1"/>
              </p:cNvPicPr>
              <p:nvPr/>
            </p:nvPicPr>
            <p:blipFill>
              <a:blip r:embed="rId3"/>
              <a:srcRect l="58350" t="17332" r="16600" b="12266"/>
              <a:stretch>
                <a:fillRect/>
              </a:stretch>
            </p:blipFill>
            <p:spPr>
              <a:xfrm rot="20121876" flipH="1">
                <a:off x="2513090" y="113747"/>
                <a:ext cx="747378" cy="92333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47" name="Rectangle 2"/>
            <p:cNvSpPr txBox="1"/>
            <p:nvPr/>
          </p:nvSpPr>
          <p:spPr>
            <a:xfrm>
              <a:off x="653" y="175005"/>
              <a:ext cx="1922431" cy="10253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  <a:reflection stA="50000" endPos="40000" dir="5400000" sy="-100000" algn="bl" rotWithShape="0"/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9305" tIns="29305" rIns="29305" bIns="29305" numCol="1" anchor="t">
              <a:spAutoFit/>
            </a:bodyPr>
            <a:lstStyle/>
            <a:p>
              <a:pPr marL="463252" indent="-463252" defTabSz="1042314">
                <a:spcBef>
                  <a:spcPts val="400"/>
                </a:spcBef>
                <a:defRPr sz="20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t>	Cosmology</a:t>
              </a:r>
            </a:p>
            <a:p>
              <a:pPr marL="463252" lvl="1" indent="-7238" defTabSz="1042314">
                <a:spcBef>
                  <a:spcPts val="400"/>
                </a:spcBef>
                <a:defRPr b="1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t>Euclid/LSST</a:t>
              </a:r>
              <a:endParaRPr sz="2000"/>
            </a:p>
            <a:p>
              <a:pPr marL="463252" indent="-340200" defTabSz="1042314">
                <a:spcBef>
                  <a:spcPts val="400"/>
                </a:spcBef>
                <a:defRPr sz="20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t>	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88982C5D-0C23-DB85-6C2A-80C6158D0A39}"/>
              </a:ext>
            </a:extLst>
          </p:cNvPr>
          <p:cNvSpPr txBox="1"/>
          <p:nvPr/>
        </p:nvSpPr>
        <p:spPr>
          <a:xfrm>
            <a:off x="83469" y="1146200"/>
            <a:ext cx="8122073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u="sng" dirty="0">
                <a:solidFill>
                  <a:srgbClr val="112C50"/>
                </a:solidFill>
                <a:latin typeface="Garamond"/>
                <a:cs typeface="Arial"/>
              </a:rPr>
              <a:t>Main science purposes:</a:t>
            </a:r>
            <a:endParaRPr lang="en-US" u="sng" dirty="0">
              <a:solidFill>
                <a:srgbClr val="000000"/>
              </a:solidFill>
              <a:latin typeface="Garamond"/>
              <a:cs typeface="Arial"/>
            </a:endParaRPr>
          </a:p>
          <a:p>
            <a:pPr marL="285750" indent="-285750">
              <a:buFont typeface="Calibri"/>
              <a:buChar char="-"/>
            </a:pPr>
            <a:r>
              <a:rPr lang="en-US" b="1" dirty="0">
                <a:solidFill>
                  <a:srgbClr val="112C50"/>
                </a:solidFill>
                <a:latin typeface="Garamond"/>
                <a:cs typeface="Arial"/>
              </a:rPr>
              <a:t>Weak Lensing</a:t>
            </a:r>
            <a:r>
              <a:rPr lang="en-US" dirty="0">
                <a:solidFill>
                  <a:srgbClr val="112C50"/>
                </a:solidFill>
                <a:latin typeface="Garamond"/>
                <a:cs typeface="Arial"/>
              </a:rPr>
              <a:t>: Photo-z calibrations and characterize the foreground </a:t>
            </a:r>
            <a:r>
              <a:rPr lang="en-US" dirty="0">
                <a:latin typeface="Garamond"/>
                <a:cs typeface="Arial"/>
              </a:rPr>
              <a:t>​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US" b="1" dirty="0">
                <a:solidFill>
                  <a:srgbClr val="112C50"/>
                </a:solidFill>
                <a:latin typeface="Garamond"/>
                <a:cs typeface="Arial"/>
              </a:rPr>
              <a:t>Galaxy Clusters</a:t>
            </a:r>
            <a:r>
              <a:rPr lang="en-US" dirty="0">
                <a:solidFill>
                  <a:srgbClr val="112C50"/>
                </a:solidFill>
                <a:latin typeface="Garamond"/>
                <a:cs typeface="Arial"/>
              </a:rPr>
              <a:t>: Redshifts evolution and velocity dispersions of Galaxy Clusters </a:t>
            </a:r>
            <a:r>
              <a:rPr lang="en-US" dirty="0">
                <a:latin typeface="Garamond"/>
                <a:cs typeface="Arial"/>
              </a:rPr>
              <a:t>​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US" b="1" dirty="0" err="1">
                <a:solidFill>
                  <a:srgbClr val="112C50"/>
                </a:solidFill>
                <a:latin typeface="Garamond"/>
                <a:cs typeface="Arial"/>
              </a:rPr>
              <a:t>SNe</a:t>
            </a:r>
            <a:r>
              <a:rPr lang="en-US" b="1" dirty="0">
                <a:solidFill>
                  <a:srgbClr val="112C50"/>
                </a:solidFill>
                <a:latin typeface="Garamond"/>
                <a:cs typeface="Arial"/>
              </a:rPr>
              <a:t> Ia</a:t>
            </a:r>
            <a:r>
              <a:rPr lang="en-US" dirty="0">
                <a:solidFill>
                  <a:srgbClr val="112C50"/>
                </a:solidFill>
                <a:latin typeface="Garamond"/>
                <a:cs typeface="Arial"/>
              </a:rPr>
              <a:t>: DES/LSST live </a:t>
            </a:r>
            <a:r>
              <a:rPr lang="en-US" dirty="0" err="1">
                <a:solidFill>
                  <a:srgbClr val="112C50"/>
                </a:solidFill>
                <a:latin typeface="Garamond"/>
                <a:cs typeface="Arial"/>
              </a:rPr>
              <a:t>SNe</a:t>
            </a:r>
            <a:r>
              <a:rPr lang="en-US" dirty="0">
                <a:solidFill>
                  <a:srgbClr val="112C50"/>
                </a:solidFill>
                <a:latin typeface="Garamond"/>
                <a:cs typeface="Arial"/>
              </a:rPr>
              <a:t> Ia and host galaxies (50k transients/year)</a:t>
            </a:r>
            <a:r>
              <a:rPr lang="en-US" dirty="0">
                <a:latin typeface="Garamond"/>
                <a:cs typeface="Arial"/>
              </a:rPr>
              <a:t>​</a:t>
            </a:r>
            <a:endParaRPr lang="en-US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r>
              <a:rPr lang="en-US" b="1" dirty="0">
                <a:solidFill>
                  <a:srgbClr val="112C50"/>
                </a:solidFill>
                <a:latin typeface="Garamond"/>
                <a:cs typeface="Arial"/>
              </a:rPr>
              <a:t>BAO and RSD</a:t>
            </a:r>
            <a:r>
              <a:rPr lang="en-US" dirty="0">
                <a:solidFill>
                  <a:srgbClr val="112C50"/>
                </a:solidFill>
                <a:latin typeface="Garamond"/>
                <a:cs typeface="Arial"/>
              </a:rPr>
              <a:t>: BGs, LRGs, QSOs, Lyα-forest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F6FD511-0AFB-7975-7C41-895AF7062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5371047"/>
            <a:ext cx="7124700" cy="304271"/>
          </a:xfrm>
        </p:spPr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CB16DEF-90B1-5794-4A95-A38D96633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1300" y="5371047"/>
            <a:ext cx="825500" cy="304271"/>
          </a:xfrm>
        </p:spPr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12</a:t>
            </a:fld>
            <a:endParaRPr lang="en-US" dirty="0">
              <a:latin typeface="Book Antiqua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B44E0DE-FA26-4D6C-EC47-5C69107C547D}"/>
              </a:ext>
            </a:extLst>
          </p:cNvPr>
          <p:cNvSpPr txBox="1"/>
          <p:nvPr/>
        </p:nvSpPr>
        <p:spPr>
          <a:xfrm>
            <a:off x="81670" y="3188181"/>
            <a:ext cx="6166449" cy="150810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000" b="1" u="sng" dirty="0">
                <a:solidFill>
                  <a:srgbClr val="112C50"/>
                </a:solidFill>
                <a:latin typeface="Garamond"/>
                <a:cs typeface="Arial"/>
              </a:rPr>
              <a:t>Synergies </a:t>
            </a:r>
            <a:r>
              <a:rPr lang="fr-FR" sz="2000" b="1" u="sng" dirty="0" err="1">
                <a:solidFill>
                  <a:srgbClr val="112C50"/>
                </a:solidFill>
                <a:latin typeface="Garamond"/>
                <a:cs typeface="Arial"/>
              </a:rPr>
              <a:t>with</a:t>
            </a:r>
            <a:r>
              <a:rPr lang="fr-FR" sz="2000" b="1" u="sng" dirty="0">
                <a:solidFill>
                  <a:srgbClr val="112C50"/>
                </a:solidFill>
                <a:latin typeface="Garamond"/>
                <a:cs typeface="Arial"/>
              </a:rPr>
              <a:t> </a:t>
            </a:r>
            <a:r>
              <a:rPr lang="fr-FR" sz="2000" b="1" u="sng" dirty="0" err="1">
                <a:solidFill>
                  <a:srgbClr val="112C50"/>
                </a:solidFill>
                <a:latin typeface="Garamond"/>
                <a:cs typeface="Arial"/>
              </a:rPr>
              <a:t>southern</a:t>
            </a:r>
            <a:r>
              <a:rPr lang="fr-FR" sz="2000" b="1" u="sng" dirty="0">
                <a:solidFill>
                  <a:srgbClr val="112C50"/>
                </a:solidFill>
                <a:latin typeface="Garamond"/>
                <a:cs typeface="Arial"/>
              </a:rPr>
              <a:t> </a:t>
            </a:r>
            <a:r>
              <a:rPr lang="fr-FR" sz="2000" b="1" u="sng" dirty="0" err="1">
                <a:solidFill>
                  <a:srgbClr val="112C50"/>
                </a:solidFill>
                <a:latin typeface="Garamond"/>
                <a:cs typeface="Arial"/>
              </a:rPr>
              <a:t>facilities</a:t>
            </a:r>
            <a:r>
              <a:rPr lang="fr-FR" sz="2000" b="1" u="sng" dirty="0">
                <a:solidFill>
                  <a:srgbClr val="112C50"/>
                </a:solidFill>
                <a:latin typeface="Garamond"/>
                <a:cs typeface="Arial"/>
              </a:rPr>
              <a:t>:</a:t>
            </a:r>
            <a:r>
              <a:rPr lang="en-US" sz="2000" b="1" u="sng" dirty="0">
                <a:latin typeface="Garamond"/>
                <a:cs typeface="Arial"/>
              </a:rPr>
              <a:t>​</a:t>
            </a:r>
            <a:endParaRPr lang="fr-FR" b="1">
              <a:ea typeface="Calibri"/>
              <a:cs typeface="Calibri"/>
            </a:endParaRPr>
          </a:p>
          <a:p>
            <a:pPr marL="286385" indent="-285750">
              <a:buFont typeface="Calibri"/>
              <a:buChar char="-"/>
            </a:pPr>
            <a:r>
              <a:rPr lang="fr-FR" dirty="0">
                <a:solidFill>
                  <a:srgbClr val="112C50"/>
                </a:solidFill>
                <a:latin typeface="Garamond"/>
                <a:cs typeface="Arial"/>
              </a:rPr>
              <a:t>cross-</a:t>
            </a:r>
            <a:r>
              <a:rPr lang="fr-FR" dirty="0" err="1">
                <a:solidFill>
                  <a:srgbClr val="112C50"/>
                </a:solidFill>
                <a:latin typeface="Garamond"/>
                <a:cs typeface="Arial"/>
              </a:rPr>
              <a:t>correlation</a:t>
            </a:r>
            <a:r>
              <a:rPr lang="fr-FR" dirty="0">
                <a:solidFill>
                  <a:srgbClr val="112C50"/>
                </a:solidFill>
                <a:latin typeface="Garamond"/>
                <a:cs typeface="Arial"/>
              </a:rPr>
              <a:t> </a:t>
            </a:r>
            <a:r>
              <a:rPr lang="fr-FR" dirty="0" err="1">
                <a:solidFill>
                  <a:srgbClr val="112C50"/>
                </a:solidFill>
                <a:latin typeface="Garamond"/>
                <a:cs typeface="Arial"/>
              </a:rPr>
              <a:t>with</a:t>
            </a:r>
            <a:r>
              <a:rPr lang="fr-FR" dirty="0">
                <a:solidFill>
                  <a:srgbClr val="112C50"/>
                </a:solidFill>
                <a:latin typeface="Garamond"/>
                <a:cs typeface="Arial"/>
              </a:rPr>
              <a:t> </a:t>
            </a:r>
            <a:r>
              <a:rPr lang="fr-FR" dirty="0" err="1">
                <a:solidFill>
                  <a:srgbClr val="112C50"/>
                </a:solidFill>
                <a:latin typeface="Garamond"/>
                <a:cs typeface="Arial"/>
              </a:rPr>
              <a:t>weak-lensing</a:t>
            </a:r>
            <a:r>
              <a:rPr lang="fr-FR" dirty="0">
                <a:solidFill>
                  <a:srgbClr val="112C50"/>
                </a:solidFill>
                <a:latin typeface="Garamond"/>
                <a:cs typeface="Arial"/>
              </a:rPr>
              <a:t> (</a:t>
            </a:r>
            <a:r>
              <a:rPr lang="fr-FR" b="1" dirty="0">
                <a:solidFill>
                  <a:srgbClr val="112C50"/>
                </a:solidFill>
                <a:latin typeface="Garamond"/>
                <a:cs typeface="Arial"/>
              </a:rPr>
              <a:t>LSST/Euclid</a:t>
            </a:r>
            <a:r>
              <a:rPr lang="fr-FR" dirty="0">
                <a:solidFill>
                  <a:srgbClr val="112C50"/>
                </a:solidFill>
                <a:latin typeface="Garamond"/>
                <a:cs typeface="Arial"/>
              </a:rPr>
              <a:t>)</a:t>
            </a:r>
            <a:r>
              <a:rPr lang="en-US" dirty="0">
                <a:latin typeface="Garamond"/>
                <a:cs typeface="Arial"/>
              </a:rPr>
              <a:t>​</a:t>
            </a:r>
          </a:p>
          <a:p>
            <a:pPr marL="286385" indent="-285750">
              <a:buFont typeface="Calibri"/>
              <a:buChar char="-"/>
            </a:pPr>
            <a:r>
              <a:rPr lang="fr-FR" dirty="0">
                <a:solidFill>
                  <a:srgbClr val="112C50"/>
                </a:solidFill>
                <a:latin typeface="Garamond"/>
                <a:cs typeface="Arial"/>
              </a:rPr>
              <a:t>synergies </a:t>
            </a:r>
            <a:r>
              <a:rPr lang="fr-FR" dirty="0" err="1">
                <a:solidFill>
                  <a:srgbClr val="112C50"/>
                </a:solidFill>
                <a:latin typeface="Garamond"/>
                <a:cs typeface="Arial"/>
              </a:rPr>
              <a:t>with</a:t>
            </a:r>
            <a:r>
              <a:rPr lang="fr-FR" dirty="0">
                <a:solidFill>
                  <a:srgbClr val="112C50"/>
                </a:solidFill>
                <a:latin typeface="Garamond"/>
                <a:cs typeface="Arial"/>
              </a:rPr>
              <a:t> radio </a:t>
            </a:r>
            <a:r>
              <a:rPr lang="fr-FR" dirty="0" err="1">
                <a:solidFill>
                  <a:srgbClr val="112C50"/>
                </a:solidFill>
                <a:latin typeface="Garamond"/>
                <a:cs typeface="Arial"/>
              </a:rPr>
              <a:t>surveys</a:t>
            </a:r>
            <a:r>
              <a:rPr lang="fr-FR" dirty="0">
                <a:solidFill>
                  <a:srgbClr val="112C50"/>
                </a:solidFill>
                <a:latin typeface="Garamond"/>
                <a:cs typeface="Arial"/>
              </a:rPr>
              <a:t> (</a:t>
            </a:r>
            <a:r>
              <a:rPr lang="fr-FR" b="1" dirty="0">
                <a:solidFill>
                  <a:srgbClr val="112C50"/>
                </a:solidFill>
                <a:latin typeface="Garamond"/>
                <a:cs typeface="Arial"/>
              </a:rPr>
              <a:t>SKA)</a:t>
            </a:r>
            <a:r>
              <a:rPr lang="en-US" dirty="0">
                <a:latin typeface="Garamond"/>
                <a:cs typeface="Arial"/>
              </a:rPr>
              <a:t>​</a:t>
            </a:r>
            <a:endParaRPr lang="en-US"/>
          </a:p>
          <a:p>
            <a:pPr marL="286385" indent="-285750">
              <a:buFont typeface="Calibri"/>
              <a:buChar char="-"/>
            </a:pPr>
            <a:r>
              <a:rPr lang="fr-FR" dirty="0">
                <a:solidFill>
                  <a:srgbClr val="112C50"/>
                </a:solidFill>
                <a:latin typeface="Garamond"/>
                <a:cs typeface="Arial"/>
              </a:rPr>
              <a:t>synergies </a:t>
            </a:r>
            <a:r>
              <a:rPr lang="fr-FR" dirty="0" err="1">
                <a:solidFill>
                  <a:srgbClr val="112C50"/>
                </a:solidFill>
                <a:latin typeface="Garamond"/>
                <a:cs typeface="Arial"/>
              </a:rPr>
              <a:t>with</a:t>
            </a:r>
            <a:r>
              <a:rPr lang="fr-FR" dirty="0">
                <a:solidFill>
                  <a:srgbClr val="112C50"/>
                </a:solidFill>
                <a:latin typeface="Garamond"/>
                <a:cs typeface="Arial"/>
              </a:rPr>
              <a:t> CMB </a:t>
            </a:r>
            <a:r>
              <a:rPr lang="fr-FR" dirty="0" err="1">
                <a:solidFill>
                  <a:srgbClr val="112C50"/>
                </a:solidFill>
                <a:latin typeface="Garamond"/>
                <a:cs typeface="Arial"/>
              </a:rPr>
              <a:t>surveys</a:t>
            </a:r>
            <a:r>
              <a:rPr lang="fr-FR" dirty="0">
                <a:solidFill>
                  <a:srgbClr val="112C50"/>
                </a:solidFill>
                <a:latin typeface="Garamond"/>
                <a:cs typeface="Arial"/>
              </a:rPr>
              <a:t> (</a:t>
            </a:r>
            <a:r>
              <a:rPr lang="fr-FR" b="1" dirty="0">
                <a:solidFill>
                  <a:srgbClr val="112C50"/>
                </a:solidFill>
                <a:latin typeface="Garamond"/>
                <a:cs typeface="Arial"/>
              </a:rPr>
              <a:t>SPT/ACT</a:t>
            </a:r>
            <a:r>
              <a:rPr lang="fr-FR" dirty="0">
                <a:solidFill>
                  <a:srgbClr val="112C50"/>
                </a:solidFill>
                <a:latin typeface="Garamond"/>
                <a:cs typeface="Arial"/>
              </a:rPr>
              <a:t>)</a:t>
            </a:r>
          </a:p>
          <a:p>
            <a:pPr marL="343535" indent="-342900">
              <a:buFont typeface="Calibri"/>
              <a:buChar char="-"/>
            </a:pPr>
            <a:r>
              <a:rPr lang="fr-FR" b="1" dirty="0" err="1">
                <a:solidFill>
                  <a:srgbClr val="112C50"/>
                </a:solidFill>
                <a:latin typeface="Garamond"/>
                <a:cs typeface="Arial"/>
              </a:rPr>
              <a:t>eROSITA</a:t>
            </a:r>
            <a:r>
              <a:rPr lang="fr-FR" b="1" dirty="0">
                <a:solidFill>
                  <a:srgbClr val="112C50"/>
                </a:solidFill>
                <a:latin typeface="Garamond"/>
                <a:cs typeface="Arial"/>
              </a:rPr>
              <a:t> </a:t>
            </a:r>
            <a:r>
              <a:rPr lang="fr-FR" dirty="0">
                <a:solidFill>
                  <a:srgbClr val="112C50"/>
                </a:solidFill>
                <a:latin typeface="Garamond"/>
                <a:cs typeface="Arial"/>
              </a:rPr>
              <a:t>Cluster </a:t>
            </a:r>
          </a:p>
        </p:txBody>
      </p:sp>
    </p:spTree>
    <p:extLst>
      <p:ext uri="{BB962C8B-B14F-4D97-AF65-F5344CB8AC3E}">
        <p14:creationId xmlns:p14="http://schemas.microsoft.com/office/powerpoint/2010/main" val="348336558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diagramme, capture d’écran, carte&#10;&#10;Description générée automatiquement">
            <a:extLst>
              <a:ext uri="{FF2B5EF4-FFF2-40B4-BE49-F238E27FC236}">
                <a16:creationId xmlns:a16="http://schemas.microsoft.com/office/drawing/2014/main" id="{2DEA7793-423F-A143-FFD8-0C4562AE0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7656" y="1102197"/>
            <a:ext cx="4398809" cy="2674891"/>
          </a:xfrm>
          <a:prstGeom prst="rect">
            <a:avLst/>
          </a:prstGeom>
        </p:spPr>
      </p:pic>
      <p:sp>
        <p:nvSpPr>
          <p:cNvPr id="261" name="Title 1"/>
          <p:cNvSpPr txBox="1">
            <a:spLocks noGrp="1"/>
          </p:cNvSpPr>
          <p:nvPr>
            <p:ph type="title"/>
          </p:nvPr>
        </p:nvSpPr>
        <p:spPr>
          <a:xfrm>
            <a:off x="325955" y="246413"/>
            <a:ext cx="5769696" cy="555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0"/>
              </a:spcBef>
            </a:pPr>
            <a:r>
              <a:rPr lang="fr-FR" sz="2600" dirty="0"/>
              <a:t>Wide-Area VISTA </a:t>
            </a:r>
            <a:r>
              <a:rPr lang="fr-FR" sz="2600" err="1"/>
              <a:t>Extragalactic</a:t>
            </a:r>
            <a:r>
              <a:rPr lang="fr-FR" sz="2600" dirty="0"/>
              <a:t> Survey (WAVES)</a:t>
            </a:r>
          </a:p>
        </p:txBody>
      </p:sp>
      <p:grpSp>
        <p:nvGrpSpPr>
          <p:cNvPr id="272" name="Group 21"/>
          <p:cNvGrpSpPr/>
          <p:nvPr/>
        </p:nvGrpSpPr>
        <p:grpSpPr>
          <a:xfrm>
            <a:off x="5583059" y="85646"/>
            <a:ext cx="2357548" cy="828315"/>
            <a:chOff x="0" y="0"/>
            <a:chExt cx="3935972" cy="1358414"/>
          </a:xfrm>
        </p:grpSpPr>
        <p:pic>
          <p:nvPicPr>
            <p:cNvPr id="269" name="Picture 18" descr="Picture 18"/>
            <p:cNvPicPr>
              <a:picLocks noChangeAspect="1"/>
            </p:cNvPicPr>
            <p:nvPr/>
          </p:nvPicPr>
          <p:blipFill>
            <a:blip r:embed="rId3"/>
            <a:srcRect r="70387"/>
            <a:stretch>
              <a:fillRect/>
            </a:stretch>
          </p:blipFill>
          <p:spPr>
            <a:xfrm>
              <a:off x="0" y="0"/>
              <a:ext cx="1321564" cy="135841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  <a:reflection stA="50000" endPos="40000" dir="5400000" sy="-100000" algn="bl" rotWithShape="0"/>
            </a:effectLst>
          </p:spPr>
        </p:pic>
        <p:pic>
          <p:nvPicPr>
            <p:cNvPr id="270" name="Picture 19" descr="Picture 19"/>
            <p:cNvPicPr>
              <a:picLocks noChangeAspect="1"/>
            </p:cNvPicPr>
            <p:nvPr/>
          </p:nvPicPr>
          <p:blipFill>
            <a:blip r:embed="rId3"/>
            <a:srcRect l="35231" r="35726"/>
            <a:stretch>
              <a:fillRect/>
            </a:stretch>
          </p:blipFill>
          <p:spPr>
            <a:xfrm>
              <a:off x="1321563" y="0"/>
              <a:ext cx="1296151" cy="135841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  <a:reflection stA="50000" endPos="40000" dir="5400000" sy="-100000" algn="bl" rotWithShape="0"/>
            </a:effectLst>
          </p:spPr>
        </p:pic>
        <p:pic>
          <p:nvPicPr>
            <p:cNvPr id="271" name="Picture 20" descr="Picture 20"/>
            <p:cNvPicPr>
              <a:picLocks noChangeAspect="1"/>
            </p:cNvPicPr>
            <p:nvPr/>
          </p:nvPicPr>
          <p:blipFill>
            <a:blip r:embed="rId3"/>
            <a:srcRect l="70084"/>
            <a:stretch>
              <a:fillRect/>
            </a:stretch>
          </p:blipFill>
          <p:spPr>
            <a:xfrm>
              <a:off x="2617713" y="0"/>
              <a:ext cx="1318259" cy="135841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20000"/>
                </a:srgbClr>
              </a:outerShdw>
              <a:reflection stA="50000" endPos="40000" dir="5400000" sy="-100000" algn="bl" rotWithShape="0"/>
            </a:effectLst>
          </p:spPr>
        </p:pic>
      </p:grp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2CC3B63-75E9-1CA4-E8AF-42656C93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5371047"/>
            <a:ext cx="7124700" cy="304271"/>
          </a:xfrm>
        </p:spPr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2737D-1235-A94D-AF8A-4B5AF596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1300" y="5371047"/>
            <a:ext cx="825500" cy="304271"/>
          </a:xfrm>
        </p:spPr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13</a:t>
            </a:fld>
            <a:endParaRPr lang="en-US" dirty="0">
              <a:latin typeface="Book Antiqua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CFA25885-47C6-50DA-3ADF-821C22743D2E}"/>
              </a:ext>
            </a:extLst>
          </p:cNvPr>
          <p:cNvSpPr txBox="1">
            <a:spLocks noGrp="1"/>
          </p:cNvSpPr>
          <p:nvPr/>
        </p:nvSpPr>
        <p:spPr>
          <a:xfrm>
            <a:off x="203647" y="3670427"/>
            <a:ext cx="8396809" cy="1283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06" tIns="45706" rIns="45706" bIns="45706" anchor="t">
            <a:noAutofit/>
          </a:bodyPr>
          <a:lstStyle>
            <a:lvl1pPr marL="342793" marR="0" indent="-342793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83524" marR="0" indent="-326470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18821" marR="0" indent="-304708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682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9387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50934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07991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6505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2210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defRPr sz="2200"/>
            </a:pPr>
            <a:r>
              <a:rPr lang="fr-FR" sz="1500" dirty="0"/>
              <a:t>2 observation </a:t>
            </a:r>
            <a:r>
              <a:rPr lang="fr-FR" sz="1500" err="1"/>
              <a:t>strategies</a:t>
            </a:r>
            <a:r>
              <a:rPr lang="fr-FR" sz="1500" dirty="0"/>
              <a:t>: </a:t>
            </a:r>
            <a:r>
              <a:rPr lang="fr-FR" sz="1500" b="1" err="1"/>
              <a:t>wide</a:t>
            </a:r>
            <a:r>
              <a:rPr lang="fr-FR" sz="1500" b="1" dirty="0"/>
              <a:t> </a:t>
            </a:r>
            <a:r>
              <a:rPr lang="fr-FR" sz="1500" dirty="0"/>
              <a:t>and </a:t>
            </a:r>
            <a:r>
              <a:rPr lang="fr-FR" sz="1500" b="1" err="1"/>
              <a:t>deep</a:t>
            </a:r>
            <a:r>
              <a:rPr lang="fr-FR" sz="1500" b="1" dirty="0"/>
              <a:t> =&gt; high </a:t>
            </a:r>
            <a:r>
              <a:rPr lang="fr-FR" sz="1500" b="1" err="1"/>
              <a:t>redshift</a:t>
            </a:r>
            <a:r>
              <a:rPr lang="fr-FR" sz="1500" b="1" dirty="0"/>
              <a:t> </a:t>
            </a:r>
            <a:r>
              <a:rPr lang="fr-FR" sz="1500" b="1" err="1"/>
              <a:t>completness</a:t>
            </a:r>
            <a:endParaRPr lang="fr-FR" sz="1500"/>
          </a:p>
          <a:p>
            <a:pPr marL="342265" indent="-342265">
              <a:lnSpc>
                <a:spcPct val="120000"/>
              </a:lnSpc>
              <a:spcBef>
                <a:spcPts val="500"/>
              </a:spcBef>
              <a:defRPr sz="2200"/>
            </a:pPr>
            <a:r>
              <a:rPr sz="1500" dirty="0"/>
              <a:t>Galaxy formation to </a:t>
            </a:r>
            <a:r>
              <a:rPr sz="1500" err="1"/>
              <a:t>dwarf</a:t>
            </a:r>
            <a:r>
              <a:rPr sz="1500" dirty="0"/>
              <a:t> satellite </a:t>
            </a:r>
            <a:r>
              <a:rPr sz="1500" err="1"/>
              <a:t>scale</a:t>
            </a:r>
            <a:r>
              <a:rPr sz="1500" dirty="0"/>
              <a:t>, halo </a:t>
            </a:r>
            <a:r>
              <a:rPr lang="fr-FR" sz="1500" dirty="0"/>
              <a:t>occupation (nature of DM)</a:t>
            </a:r>
          </a:p>
          <a:p>
            <a:pPr marL="342265" indent="-342265">
              <a:lnSpc>
                <a:spcPct val="120000"/>
              </a:lnSpc>
              <a:spcBef>
                <a:spcPts val="500"/>
              </a:spcBef>
              <a:defRPr sz="2200"/>
            </a:pPr>
            <a:r>
              <a:rPr sz="1500" dirty="0"/>
              <a:t>Evolution of mass &amp; energy budget for z&lt;1</a:t>
            </a:r>
          </a:p>
          <a:p>
            <a:pPr marL="342265" indent="-342265">
              <a:lnSpc>
                <a:spcPct val="120000"/>
              </a:lnSpc>
              <a:spcBef>
                <a:spcPts val="500"/>
              </a:spcBef>
              <a:defRPr sz="2200"/>
            </a:pPr>
            <a:r>
              <a:rPr sz="1500" dirty="0"/>
              <a:t>Growth of structure on 1kpc-10Mpc scales for z&lt;1</a:t>
            </a:r>
          </a:p>
          <a:p>
            <a:pPr marL="342265" indent="-342265">
              <a:lnSpc>
                <a:spcPct val="120000"/>
              </a:lnSpc>
              <a:spcBef>
                <a:spcPts val="500"/>
              </a:spcBef>
              <a:defRPr sz="2200"/>
            </a:pPr>
            <a:r>
              <a:rPr lang="fr-FR" sz="1500" err="1"/>
              <a:t>Photometric</a:t>
            </a:r>
            <a:r>
              <a:rPr lang="fr-FR" sz="1500" dirty="0"/>
              <a:t> </a:t>
            </a:r>
            <a:r>
              <a:rPr lang="fr-FR" sz="1500" err="1"/>
              <a:t>redshift</a:t>
            </a:r>
            <a:r>
              <a:rPr lang="fr-FR" sz="1500" dirty="0"/>
              <a:t> calibration</a:t>
            </a:r>
          </a:p>
        </p:txBody>
      </p:sp>
      <p:pic>
        <p:nvPicPr>
          <p:cNvPr id="9" name="Image 8" descr="Une image contenant texte, diagramme, cercle, capture d’écran&#10;&#10;Description générée automatiquement">
            <a:extLst>
              <a:ext uri="{FF2B5EF4-FFF2-40B4-BE49-F238E27FC236}">
                <a16:creationId xmlns:a16="http://schemas.microsoft.com/office/drawing/2014/main" id="{D9DEA435-0B82-CE13-0386-3C6A455DC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60" y="1107889"/>
            <a:ext cx="2783026" cy="26636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2855B0-A726-C2C5-A66D-48EFE8F04F6F}"/>
              </a:ext>
            </a:extLst>
          </p:cNvPr>
          <p:cNvSpPr txBox="1"/>
          <p:nvPr/>
        </p:nvSpPr>
        <p:spPr>
          <a:xfrm>
            <a:off x="5760999" y="172707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FFFF"/>
                </a:solidFill>
                <a:latin typeface="Garamond"/>
              </a:rPr>
              <a:t>Galaxy </a:t>
            </a:r>
            <a:r>
              <a:rPr lang="fr-FR" b="1" dirty="0" err="1">
                <a:solidFill>
                  <a:srgbClr val="FFFFFF"/>
                </a:solidFill>
                <a:latin typeface="Garamond"/>
              </a:rPr>
              <a:t>evolution</a:t>
            </a:r>
            <a:r>
              <a:rPr lang="fr-FR" dirty="0">
                <a:latin typeface="Garamond"/>
              </a:rPr>
              <a:t>​</a:t>
            </a:r>
            <a:endParaRPr lang="fr-FR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fr-FR" b="1" dirty="0">
                <a:solidFill>
                  <a:srgbClr val="FFFFFF"/>
                </a:solidFill>
                <a:latin typeface="Garamond"/>
              </a:rPr>
              <a:t>    VST</a:t>
            </a:r>
            <a:r>
              <a:rPr lang="en-US" b="1" dirty="0">
                <a:solidFill>
                  <a:srgbClr val="FFFFFF"/>
                </a:solidFill>
                <a:latin typeface="Garamond"/>
              </a:rPr>
              <a:t>/VISTA</a:t>
            </a:r>
            <a:endParaRPr lang="fr-FR" dirty="0">
              <a:ea typeface="Calibri"/>
              <a:cs typeface="Calibri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0397FB-20A8-F880-A02E-D9424CE6D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151" y="4630530"/>
            <a:ext cx="962131" cy="704850"/>
          </a:xfrm>
          <a:prstGeom prst="rect">
            <a:avLst/>
          </a:prstGeom>
        </p:spPr>
      </p:pic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13E40B70-F6B5-2EF0-B78E-4577BE440480}"/>
              </a:ext>
            </a:extLst>
          </p:cNvPr>
          <p:cNvSpPr txBox="1">
            <a:spLocks noGrp="1"/>
          </p:cNvSpPr>
          <p:nvPr/>
        </p:nvSpPr>
        <p:spPr>
          <a:xfrm>
            <a:off x="3412839" y="523512"/>
            <a:ext cx="4073925" cy="4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lIns="45706" tIns="45706" rIns="45706" bIns="45706" anchor="t">
            <a:noAutofit/>
          </a:bodyPr>
          <a:lstStyle>
            <a:lvl1pPr marL="342793" marR="0" indent="-342793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83524" marR="0" indent="-326470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18821" marR="0" indent="-304708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682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9387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50934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07991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6505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2210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defRPr sz="2200"/>
            </a:pPr>
            <a:r>
              <a:rPr lang="fr-FR" sz="1500" dirty="0"/>
              <a:t>PI: S. Driver &amp; J. </a:t>
            </a:r>
            <a:r>
              <a:rPr lang="fr-FR" sz="1500" dirty="0" err="1"/>
              <a:t>Liske</a:t>
            </a:r>
            <a:endParaRPr lang="fr-FR" dirty="0" err="1"/>
          </a:p>
        </p:txBody>
      </p:sp>
    </p:spTree>
    <p:extLst>
      <p:ext uri="{BB962C8B-B14F-4D97-AF65-F5344CB8AC3E}">
        <p14:creationId xmlns:p14="http://schemas.microsoft.com/office/powerpoint/2010/main" val="374071006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1"/>
          <p:cNvSpPr txBox="1">
            <a:spLocks noGrp="1"/>
          </p:cNvSpPr>
          <p:nvPr>
            <p:ph type="title"/>
          </p:nvPr>
        </p:nvSpPr>
        <p:spPr>
          <a:xfrm>
            <a:off x="134088" y="180781"/>
            <a:ext cx="5365962" cy="5372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sz="3200"/>
              <a:t>4MOST: Time Domain </a:t>
            </a:r>
            <a:r>
              <a:rPr lang="fr-FR" sz="3200" err="1"/>
              <a:t>Extragalactic</a:t>
            </a:r>
            <a:r>
              <a:rPr lang="fr-FR" sz="3200"/>
              <a:t> </a:t>
            </a:r>
            <a:r>
              <a:rPr lang="fr-FR" sz="3200" err="1"/>
              <a:t>survey</a:t>
            </a:r>
            <a:endParaRPr lang="fr-FR" err="1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2CC3B63-75E9-1CA4-E8AF-42656C93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5371047"/>
            <a:ext cx="7124700" cy="304271"/>
          </a:xfrm>
        </p:spPr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2737D-1235-A94D-AF8A-4B5AF596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1300" y="5371047"/>
            <a:ext cx="825500" cy="304271"/>
          </a:xfrm>
        </p:spPr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14</a:t>
            </a:fld>
            <a:endParaRPr lang="en-US" dirty="0">
              <a:latin typeface="Book Antiqua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80E62E-2F5A-6F67-5910-AB1DC2934FD9}"/>
              </a:ext>
            </a:extLst>
          </p:cNvPr>
          <p:cNvSpPr txBox="1">
            <a:spLocks noGrp="1"/>
          </p:cNvSpPr>
          <p:nvPr/>
        </p:nvSpPr>
        <p:spPr>
          <a:xfrm>
            <a:off x="578" y="2058450"/>
            <a:ext cx="4676555" cy="19154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6" tIns="45706" rIns="45706" bIns="45706" anchor="t">
            <a:normAutofit/>
          </a:bodyPr>
          <a:lstStyle>
            <a:lvl1pPr marL="342793" marR="0" indent="-342793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83524" marR="0" indent="-326470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18821" marR="0" indent="-304708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682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9387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50934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07991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6505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2210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342265" indent="-342265">
              <a:lnSpc>
                <a:spcPct val="150000"/>
              </a:lnSpc>
              <a:spcBef>
                <a:spcPts val="400"/>
              </a:spcBef>
              <a:defRPr sz="2000"/>
            </a:pPr>
            <a:r>
              <a:rPr lang="fr-FR" sz="1800" dirty="0" err="1"/>
              <a:t>Spectroscopic</a:t>
            </a:r>
            <a:r>
              <a:rPr lang="fr-FR" sz="1800" dirty="0"/>
              <a:t> follow up of transient+ host</a:t>
            </a:r>
          </a:p>
          <a:p>
            <a:pPr marL="342265" indent="-342265">
              <a:lnSpc>
                <a:spcPct val="150000"/>
              </a:lnSpc>
              <a:spcBef>
                <a:spcPts val="400"/>
              </a:spcBef>
              <a:defRPr sz="2000"/>
            </a:pPr>
            <a:r>
              <a:rPr lang="fr-FR" sz="1800" dirty="0"/>
              <a:t>Can </a:t>
            </a:r>
            <a:r>
              <a:rPr lang="fr-FR" sz="1800" dirty="0" err="1"/>
              <a:t>target</a:t>
            </a:r>
            <a:r>
              <a:rPr lang="fr-FR" sz="1800" dirty="0"/>
              <a:t> ~10 </a:t>
            </a:r>
            <a:r>
              <a:rPr lang="fr-FR" sz="1800" dirty="0" err="1"/>
              <a:t>events</a:t>
            </a:r>
            <a:r>
              <a:rPr lang="fr-FR" sz="1800" dirty="0"/>
              <a:t> in </a:t>
            </a:r>
            <a:r>
              <a:rPr lang="fr-FR" sz="1800" dirty="0" err="1"/>
              <a:t>any</a:t>
            </a:r>
            <a:r>
              <a:rPr lang="fr-FR" sz="1800" dirty="0"/>
              <a:t> </a:t>
            </a:r>
            <a:r>
              <a:rPr lang="fr-FR" sz="1800" dirty="0" err="1"/>
              <a:t>given</a:t>
            </a:r>
            <a:r>
              <a:rPr lang="fr-FR" sz="1800" dirty="0"/>
              <a:t> 4MOST </a:t>
            </a:r>
            <a:r>
              <a:rPr lang="fr-FR" sz="1800" dirty="0" err="1"/>
              <a:t>pointing</a:t>
            </a:r>
          </a:p>
          <a:p>
            <a:pPr marL="342265" indent="-342265">
              <a:lnSpc>
                <a:spcPct val="150000"/>
              </a:lnSpc>
              <a:spcBef>
                <a:spcPts val="400"/>
              </a:spcBef>
              <a:defRPr sz="2000"/>
            </a:pPr>
            <a:endParaRPr lang="fr-FR" sz="1800" dirty="0"/>
          </a:p>
          <a:p>
            <a:pPr marL="342265" indent="-342265">
              <a:lnSpc>
                <a:spcPct val="150000"/>
              </a:lnSpc>
              <a:spcBef>
                <a:spcPts val="400"/>
              </a:spcBef>
              <a:defRPr sz="2000"/>
            </a:pPr>
            <a:endParaRPr lang="fr-FR" sz="1800" dirty="0"/>
          </a:p>
          <a:p>
            <a:pPr marL="342265" indent="-342265">
              <a:lnSpc>
                <a:spcPct val="150000"/>
              </a:lnSpc>
              <a:spcBef>
                <a:spcPts val="400"/>
              </a:spcBef>
              <a:defRPr sz="2000"/>
            </a:pPr>
            <a:endParaRPr lang="fr-FR" sz="1800" dirty="0"/>
          </a:p>
        </p:txBody>
      </p:sp>
      <p:grpSp>
        <p:nvGrpSpPr>
          <p:cNvPr id="12" name="Group 21">
            <a:extLst>
              <a:ext uri="{FF2B5EF4-FFF2-40B4-BE49-F238E27FC236}">
                <a16:creationId xmlns:a16="http://schemas.microsoft.com/office/drawing/2014/main" id="{DC2466DB-9917-53F4-C231-4B980C543EDF}"/>
              </a:ext>
            </a:extLst>
          </p:cNvPr>
          <p:cNvGrpSpPr/>
          <p:nvPr/>
        </p:nvGrpSpPr>
        <p:grpSpPr>
          <a:xfrm>
            <a:off x="5516057" y="-1911"/>
            <a:ext cx="2366954" cy="1935512"/>
            <a:chOff x="0" y="0"/>
            <a:chExt cx="4098808" cy="3346792"/>
          </a:xfrm>
        </p:grpSpPr>
        <p:pic>
          <p:nvPicPr>
            <p:cNvPr id="7" name="Picture 31" descr="Picture 31">
              <a:extLst>
                <a:ext uri="{FF2B5EF4-FFF2-40B4-BE49-F238E27FC236}">
                  <a16:creationId xmlns:a16="http://schemas.microsoft.com/office/drawing/2014/main" id="{30E5D1C2-4D96-AAA7-7785-8456757DE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1866" b="6076"/>
            <a:stretch>
              <a:fillRect/>
            </a:stretch>
          </p:blipFill>
          <p:spPr>
            <a:xfrm>
              <a:off x="0" y="0"/>
              <a:ext cx="4098808" cy="130441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20000"/>
                </a:srgbClr>
              </a:outerShdw>
              <a:reflection stA="50000" endPos="40000" dir="5400000" sy="-100000" algn="bl" rotWithShape="0"/>
            </a:effectLst>
          </p:spPr>
        </p:pic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2F7CFCF0-1320-9C68-F04A-7332022D7BCC}"/>
                </a:ext>
              </a:extLst>
            </p:cNvPr>
            <p:cNvSpPr txBox="1"/>
            <p:nvPr/>
          </p:nvSpPr>
          <p:spPr>
            <a:xfrm>
              <a:off x="0" y="179920"/>
              <a:ext cx="3210733" cy="3166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9305" tIns="29305" rIns="29305" bIns="29305" numCol="1" anchor="t">
              <a:spAutoFit/>
            </a:bodyPr>
            <a:lstStyle/>
            <a:p>
              <a:pPr marL="462915" indent="-462915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sz="1600" b="1" dirty="0">
                  <a:latin typeface="Garamond"/>
                </a:rPr>
                <a:t>High-energy </a:t>
              </a:r>
              <a:r>
                <a:rPr lang="fr-FR" sz="1600" b="1" dirty="0">
                  <a:latin typeface="Garamond"/>
                </a:rPr>
                <a:t>sky</a:t>
              </a:r>
            </a:p>
            <a:p>
              <a:pPr marL="462915" indent="-462915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lang="fr-FR" sz="1600" b="1" dirty="0" err="1">
                  <a:latin typeface="Garamond"/>
                </a:rPr>
                <a:t>eROSITA</a:t>
              </a:r>
              <a:endParaRPr lang="fr-FR" sz="1600" dirty="0" err="1">
                <a:latin typeface="Garamond"/>
              </a:endParaRPr>
            </a:p>
            <a:p>
              <a:pPr marL="462915" lvl="1" indent="-6985" defTabSz="1042314">
                <a:spcBef>
                  <a:spcPts val="4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endParaRPr sz="1600">
                <a:latin typeface="Garamond"/>
              </a:endParaRPr>
            </a:p>
            <a:p>
              <a:pPr marL="462915" lvl="1" indent="-6985" defTabSz="1042314">
                <a:spcBef>
                  <a:spcPts val="4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endParaRPr sz="1600">
                <a:latin typeface="Garamond"/>
              </a:endParaRPr>
            </a:p>
            <a:p>
              <a:pPr marL="462915" lvl="1" indent="-6985" defTabSz="1042314">
                <a:spcBef>
                  <a:spcPts val="4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endParaRPr sz="1600">
                <a:latin typeface="Garamond"/>
              </a:endParaRPr>
            </a:p>
            <a:p>
              <a:pPr marL="462915" indent="-339725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sz="1600" dirty="0">
                  <a:latin typeface="Garamond"/>
                </a:rPr>
                <a:t>	</a:t>
              </a:r>
            </a:p>
          </p:txBody>
        </p:sp>
      </p:grp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9FBA3DA-7B4C-9889-36C4-2BCFB113550A}"/>
              </a:ext>
            </a:extLst>
          </p:cNvPr>
          <p:cNvSpPr txBox="1">
            <a:spLocks noGrp="1"/>
          </p:cNvSpPr>
          <p:nvPr/>
        </p:nvSpPr>
        <p:spPr>
          <a:xfrm>
            <a:off x="5303185" y="1124320"/>
            <a:ext cx="2505964" cy="4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lIns="45706" tIns="45706" rIns="45706" bIns="45706" anchor="t">
            <a:noAutofit/>
          </a:bodyPr>
          <a:lstStyle>
            <a:lvl1pPr marL="342793" marR="0" indent="-342793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83524" marR="0" indent="-326470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18821" marR="0" indent="-304708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682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9387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50934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07991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6505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2210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defRPr sz="2200"/>
            </a:pPr>
            <a:r>
              <a:rPr lang="fr-FR" sz="1500" dirty="0"/>
              <a:t>PI: </a:t>
            </a:r>
            <a:r>
              <a:rPr lang="fr-FR" sz="1500" dirty="0" err="1"/>
              <a:t>Isobel</a:t>
            </a:r>
            <a:r>
              <a:rPr lang="fr-FR" sz="1500" dirty="0"/>
              <a:t> Hook</a:t>
            </a:r>
            <a:endParaRPr lang="fr-FR" sz="1500" dirty="0" err="1"/>
          </a:p>
        </p:txBody>
      </p:sp>
      <p:pic>
        <p:nvPicPr>
          <p:cNvPr id="6" name="Image 5" descr="Une image contenant diagramme, texte, ligne, capture d’écran&#10;&#10;Description générée automatiquement">
            <a:extLst>
              <a:ext uri="{FF2B5EF4-FFF2-40B4-BE49-F238E27FC236}">
                <a16:creationId xmlns:a16="http://schemas.microsoft.com/office/drawing/2014/main" id="{9F184E7A-4C68-431E-86C5-79CE5B996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739" y="2058866"/>
            <a:ext cx="4656261" cy="202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1433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1"/>
          <p:cNvSpPr txBox="1">
            <a:spLocks noGrp="1"/>
          </p:cNvSpPr>
          <p:nvPr>
            <p:ph type="title"/>
          </p:nvPr>
        </p:nvSpPr>
        <p:spPr>
          <a:xfrm>
            <a:off x="134088" y="180781"/>
            <a:ext cx="5365962" cy="5372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fr-FR" sz="3200"/>
              <a:t>4MOST: eROSITA Galaxy Cluster Redshift Survey</a:t>
            </a:r>
            <a:endParaRPr lang="fr-FR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2CC3B63-75E9-1CA4-E8AF-42656C93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5371047"/>
            <a:ext cx="7124700" cy="304271"/>
          </a:xfrm>
        </p:spPr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2737D-1235-A94D-AF8A-4B5AF596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1300" y="5371047"/>
            <a:ext cx="825500" cy="304271"/>
          </a:xfrm>
        </p:spPr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15</a:t>
            </a:fld>
            <a:endParaRPr lang="en-US" dirty="0">
              <a:latin typeface="Book Antiqua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480E62E-2F5A-6F67-5910-AB1DC2934FD9}"/>
              </a:ext>
            </a:extLst>
          </p:cNvPr>
          <p:cNvSpPr txBox="1">
            <a:spLocks noGrp="1"/>
          </p:cNvSpPr>
          <p:nvPr/>
        </p:nvSpPr>
        <p:spPr>
          <a:xfrm>
            <a:off x="578" y="1190210"/>
            <a:ext cx="4676555" cy="383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06" tIns="45706" rIns="45706" bIns="45706" anchor="t">
            <a:normAutofit/>
          </a:bodyPr>
          <a:lstStyle>
            <a:lvl1pPr marL="342793" marR="0" indent="-342793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83524" marR="0" indent="-326470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18821" marR="0" indent="-304708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682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9387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50934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07991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6505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2210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342265" indent="-342265">
              <a:lnSpc>
                <a:spcPct val="150000"/>
              </a:lnSpc>
              <a:spcBef>
                <a:spcPts val="400"/>
              </a:spcBef>
              <a:defRPr sz="2000"/>
            </a:pPr>
            <a:r>
              <a:rPr lang="fr-FR" sz="1800" err="1"/>
              <a:t>Spectroscopic</a:t>
            </a:r>
            <a:r>
              <a:rPr lang="fr-FR" sz="1800" dirty="0"/>
              <a:t> follow up of </a:t>
            </a:r>
            <a:r>
              <a:rPr lang="fr-FR" sz="1800" err="1"/>
              <a:t>eROSITA</a:t>
            </a:r>
            <a:r>
              <a:rPr lang="fr-FR" sz="1800" dirty="0"/>
              <a:t> cluster</a:t>
            </a:r>
          </a:p>
          <a:p>
            <a:pPr marL="342265" indent="-342265">
              <a:lnSpc>
                <a:spcPct val="150000"/>
              </a:lnSpc>
              <a:spcBef>
                <a:spcPts val="400"/>
              </a:spcBef>
              <a:defRPr sz="2000"/>
            </a:pPr>
            <a:r>
              <a:rPr sz="1800" dirty="0"/>
              <a:t>Survey </a:t>
            </a:r>
            <a:r>
              <a:rPr sz="1800" err="1"/>
              <a:t>strategy</a:t>
            </a:r>
            <a:endParaRPr lang="fr-FR" sz="1800"/>
          </a:p>
          <a:p>
            <a:pPr marL="742315" lvl="1" indent="-285115">
              <a:lnSpc>
                <a:spcPct val="110000"/>
              </a:lnSpc>
              <a:spcBef>
                <a:spcPts val="400"/>
              </a:spcBef>
              <a:defRPr sz="1700"/>
            </a:pPr>
            <a:r>
              <a:rPr sz="1400" dirty="0"/>
              <a:t>13,000 </a:t>
            </a:r>
            <a:r>
              <a:rPr lang="fr-FR" sz="1400" dirty="0"/>
              <a:t>deg</a:t>
            </a:r>
            <a:r>
              <a:rPr lang="fr-FR" sz="1400" baseline="30000" dirty="0"/>
              <a:t>2</a:t>
            </a:r>
            <a:endParaRPr sz="1400" baseline="30000"/>
          </a:p>
          <a:p>
            <a:pPr marL="742315" lvl="1" indent="-285115">
              <a:lnSpc>
                <a:spcPct val="110000"/>
              </a:lnSpc>
              <a:spcBef>
                <a:spcPts val="400"/>
              </a:spcBef>
              <a:defRPr sz="1700"/>
            </a:pPr>
            <a:r>
              <a:rPr sz="1400" dirty="0"/>
              <a:t>200,000 X-ray clusters</a:t>
            </a:r>
          </a:p>
          <a:p>
            <a:pPr marL="742315" lvl="1" indent="-285115">
              <a:lnSpc>
                <a:spcPct val="110000"/>
              </a:lnSpc>
              <a:spcBef>
                <a:spcPts val="400"/>
              </a:spcBef>
              <a:defRPr sz="1700"/>
            </a:pPr>
            <a:r>
              <a:rPr lang="fr-FR" sz="1400" dirty="0"/>
              <a:t>~</a:t>
            </a:r>
            <a:r>
              <a:rPr sz="1400" dirty="0"/>
              <a:t>2M galaxies</a:t>
            </a:r>
          </a:p>
          <a:p>
            <a:pPr marL="342265" indent="-342265">
              <a:lnSpc>
                <a:spcPct val="150000"/>
              </a:lnSpc>
              <a:spcBef>
                <a:spcPts val="400"/>
              </a:spcBef>
              <a:defRPr sz="2000"/>
            </a:pPr>
            <a:r>
              <a:rPr sz="1800" dirty="0"/>
              <a:t>Primary science goals</a:t>
            </a:r>
          </a:p>
          <a:p>
            <a:pPr marL="742315" lvl="1" indent="-285115">
              <a:lnSpc>
                <a:spcPct val="110000"/>
              </a:lnSpc>
              <a:spcBef>
                <a:spcPts val="400"/>
              </a:spcBef>
              <a:defRPr sz="1700"/>
            </a:pPr>
            <a:r>
              <a:rPr sz="1400" dirty="0"/>
              <a:t>Cluster mass function evolution with redshift</a:t>
            </a:r>
          </a:p>
          <a:p>
            <a:pPr marL="742315" lvl="1" indent="-285115">
              <a:lnSpc>
                <a:spcPct val="110000"/>
              </a:lnSpc>
              <a:spcBef>
                <a:spcPts val="400"/>
              </a:spcBef>
              <a:defRPr sz="1700"/>
            </a:pPr>
            <a:r>
              <a:rPr sz="1400" dirty="0"/>
              <a:t>Evolution of the cluster power spectrum</a:t>
            </a:r>
          </a:p>
          <a:p>
            <a:pPr marL="742315" lvl="1" indent="-285115">
              <a:lnSpc>
                <a:spcPct val="110000"/>
              </a:lnSpc>
              <a:spcBef>
                <a:spcPts val="400"/>
              </a:spcBef>
              <a:defRPr sz="1700"/>
            </a:pPr>
            <a:r>
              <a:rPr sz="1400" dirty="0"/>
              <a:t>Galaxy evolution in dense environments</a:t>
            </a:r>
            <a:r>
              <a:rPr lang="fr-FR" sz="1400" dirty="0"/>
              <a:t> </a:t>
            </a:r>
            <a:endParaRPr sz="1400" dirty="0"/>
          </a:p>
        </p:txBody>
      </p:sp>
      <p:grpSp>
        <p:nvGrpSpPr>
          <p:cNvPr id="12" name="Group 21">
            <a:extLst>
              <a:ext uri="{FF2B5EF4-FFF2-40B4-BE49-F238E27FC236}">
                <a16:creationId xmlns:a16="http://schemas.microsoft.com/office/drawing/2014/main" id="{DC2466DB-9917-53F4-C231-4B980C543EDF}"/>
              </a:ext>
            </a:extLst>
          </p:cNvPr>
          <p:cNvGrpSpPr/>
          <p:nvPr/>
        </p:nvGrpSpPr>
        <p:grpSpPr>
          <a:xfrm>
            <a:off x="5516057" y="-1911"/>
            <a:ext cx="2366954" cy="1935512"/>
            <a:chOff x="0" y="0"/>
            <a:chExt cx="4098808" cy="3346792"/>
          </a:xfrm>
        </p:grpSpPr>
        <p:pic>
          <p:nvPicPr>
            <p:cNvPr id="7" name="Picture 31" descr="Picture 31">
              <a:extLst>
                <a:ext uri="{FF2B5EF4-FFF2-40B4-BE49-F238E27FC236}">
                  <a16:creationId xmlns:a16="http://schemas.microsoft.com/office/drawing/2014/main" id="{30E5D1C2-4D96-AAA7-7785-8456757DE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41866" b="6076"/>
            <a:stretch>
              <a:fillRect/>
            </a:stretch>
          </p:blipFill>
          <p:spPr>
            <a:xfrm>
              <a:off x="0" y="0"/>
              <a:ext cx="4098808" cy="130441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20000"/>
                </a:srgbClr>
              </a:outerShdw>
              <a:reflection stA="50000" endPos="40000" dir="5400000" sy="-100000" algn="bl" rotWithShape="0"/>
            </a:effectLst>
          </p:spPr>
        </p:pic>
        <p:sp>
          <p:nvSpPr>
            <p:cNvPr id="11" name="Rectangle 2">
              <a:extLst>
                <a:ext uri="{FF2B5EF4-FFF2-40B4-BE49-F238E27FC236}">
                  <a16:creationId xmlns:a16="http://schemas.microsoft.com/office/drawing/2014/main" id="{2F7CFCF0-1320-9C68-F04A-7332022D7BCC}"/>
                </a:ext>
              </a:extLst>
            </p:cNvPr>
            <p:cNvSpPr txBox="1"/>
            <p:nvPr/>
          </p:nvSpPr>
          <p:spPr>
            <a:xfrm>
              <a:off x="0" y="179920"/>
              <a:ext cx="3210733" cy="3166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29305" tIns="29305" rIns="29305" bIns="29305" numCol="1" anchor="t">
              <a:spAutoFit/>
            </a:bodyPr>
            <a:lstStyle/>
            <a:p>
              <a:pPr marL="462915" indent="-462915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sz="1600" b="1" dirty="0">
                  <a:latin typeface="Garamond"/>
                </a:rPr>
                <a:t>High-energy </a:t>
              </a:r>
              <a:r>
                <a:rPr lang="fr-FR" sz="1600" b="1" dirty="0">
                  <a:latin typeface="Garamond"/>
                </a:rPr>
                <a:t>sky</a:t>
              </a:r>
            </a:p>
            <a:p>
              <a:pPr marL="462915" indent="-462915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lang="fr-FR" sz="1600" b="1" dirty="0" err="1">
                  <a:latin typeface="Garamond"/>
                </a:rPr>
                <a:t>eROSITA</a:t>
              </a:r>
              <a:endParaRPr lang="fr-FR" sz="1600" dirty="0" err="1">
                <a:latin typeface="Garamond"/>
              </a:endParaRPr>
            </a:p>
            <a:p>
              <a:pPr marL="462915" lvl="1" indent="-6985" defTabSz="1042314">
                <a:spcBef>
                  <a:spcPts val="4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endParaRPr sz="1600">
                <a:latin typeface="Garamond"/>
              </a:endParaRPr>
            </a:p>
            <a:p>
              <a:pPr marL="462915" lvl="1" indent="-6985" defTabSz="1042314">
                <a:spcBef>
                  <a:spcPts val="4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endParaRPr sz="1600">
                <a:latin typeface="Garamond"/>
              </a:endParaRPr>
            </a:p>
            <a:p>
              <a:pPr marL="462915" lvl="1" indent="-6985" defTabSz="1042314">
                <a:spcBef>
                  <a:spcPts val="4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endParaRPr sz="1600">
                <a:latin typeface="Garamond"/>
              </a:endParaRPr>
            </a:p>
            <a:p>
              <a:pPr marL="462915" indent="-339725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sz="1600" dirty="0">
                  <a:latin typeface="Garamond"/>
                </a:rPr>
                <a:t>	</a:t>
              </a:r>
            </a:p>
          </p:txBody>
        </p:sp>
      </p:grpSp>
      <p:pic>
        <p:nvPicPr>
          <p:cNvPr id="2" name="Image 1" descr="Picture 5">
            <a:extLst>
              <a:ext uri="{FF2B5EF4-FFF2-40B4-BE49-F238E27FC236}">
                <a16:creationId xmlns:a16="http://schemas.microsoft.com/office/drawing/2014/main" id="{39A05A88-B705-615D-A247-4C19304E3F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888" y="1723729"/>
            <a:ext cx="4556339" cy="3483294"/>
          </a:xfrm>
          <a:prstGeom prst="rect">
            <a:avLst/>
          </a:prstGeom>
        </p:spPr>
      </p:pic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29FBA3DA-7B4C-9889-36C4-2BCFB113550A}"/>
              </a:ext>
            </a:extLst>
          </p:cNvPr>
          <p:cNvSpPr txBox="1">
            <a:spLocks noGrp="1"/>
          </p:cNvSpPr>
          <p:nvPr/>
        </p:nvSpPr>
        <p:spPr>
          <a:xfrm>
            <a:off x="5303185" y="1124320"/>
            <a:ext cx="2505964" cy="4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06" tIns="45706" rIns="45706" bIns="45706" anchor="t">
            <a:noAutofit/>
          </a:bodyPr>
          <a:lstStyle>
            <a:lvl1pPr marL="342793" marR="0" indent="-342793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83524" marR="0" indent="-326470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18821" marR="0" indent="-304708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682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9387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50934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07991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6505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2210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defRPr sz="2200"/>
            </a:pPr>
            <a:r>
              <a:rPr lang="fr-FR" sz="1500" dirty="0"/>
              <a:t>PI: Johan </a:t>
            </a:r>
            <a:r>
              <a:rPr lang="fr-FR" sz="1500" dirty="0" err="1"/>
              <a:t>Comparat</a:t>
            </a:r>
          </a:p>
        </p:txBody>
      </p:sp>
    </p:spTree>
    <p:extLst>
      <p:ext uri="{BB962C8B-B14F-4D97-AF65-F5344CB8AC3E}">
        <p14:creationId xmlns:p14="http://schemas.microsoft.com/office/powerpoint/2010/main" val="19947065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Hard to be competitive with DESI for BAO measurements in terms of number of targets and timeline of the survey.…"/>
          <p:cNvSpPr txBox="1">
            <a:spLocks noGrp="1"/>
          </p:cNvSpPr>
          <p:nvPr>
            <p:ph type="body" idx="1"/>
          </p:nvPr>
        </p:nvSpPr>
        <p:spPr>
          <a:xfrm>
            <a:off x="209071" y="1136083"/>
            <a:ext cx="8721363" cy="25098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342265" indent="-342265">
              <a:lnSpc>
                <a:spcPct val="120000"/>
              </a:lnSpc>
              <a:spcBef>
                <a:spcPts val="0"/>
              </a:spcBef>
              <a:defRPr sz="2400"/>
            </a:pPr>
            <a:r>
              <a:rPr lang="en-US" sz="2200" dirty="0">
                <a:latin typeface="Arial"/>
                <a:cs typeface="Arial"/>
              </a:rPr>
              <a:t>Primary science goal: Constrain </a:t>
            </a:r>
            <a:r>
              <a:rPr lang="fr-FR" sz="2200" b="1" i="1" err="1">
                <a:solidFill>
                  <a:srgbClr val="FF0000"/>
                </a:solidFill>
                <a:latin typeface="Arial"/>
                <a:cs typeface="Arial"/>
              </a:rPr>
              <a:t>Dark</a:t>
            </a:r>
            <a:r>
              <a:rPr lang="fr-FR" sz="2200" b="1" i="1" dirty="0">
                <a:solidFill>
                  <a:srgbClr val="FF0000"/>
                </a:solidFill>
                <a:latin typeface="Arial"/>
                <a:cs typeface="Arial"/>
              </a:rPr>
              <a:t> Energy</a:t>
            </a:r>
            <a:r>
              <a:rPr lang="fr-FR" sz="2200" i="1" dirty="0">
                <a:latin typeface="Arial"/>
                <a:cs typeface="Arial"/>
              </a:rPr>
              <a:t> </a:t>
            </a:r>
            <a:r>
              <a:rPr lang="fr-FR" sz="2200" dirty="0">
                <a:latin typeface="Arial"/>
                <a:cs typeface="Arial"/>
              </a:rPr>
              <a:t>and </a:t>
            </a:r>
            <a:r>
              <a:rPr lang="fr-FR" sz="2200" b="1" i="1" dirty="0">
                <a:latin typeface="Arial"/>
                <a:cs typeface="Arial"/>
              </a:rPr>
              <a:t>General </a:t>
            </a:r>
            <a:r>
              <a:rPr lang="fr-FR" sz="2200" b="1" i="1" err="1">
                <a:latin typeface="Arial"/>
                <a:cs typeface="Arial"/>
              </a:rPr>
              <a:t>Relativity</a:t>
            </a:r>
            <a:r>
              <a:rPr lang="fr-FR" sz="2200" i="1" dirty="0">
                <a:latin typeface="Arial"/>
                <a:cs typeface="Arial"/>
              </a:rPr>
              <a:t> </a:t>
            </a:r>
            <a:r>
              <a:rPr lang="fr-FR" sz="2200" dirty="0">
                <a:latin typeface="Arial"/>
                <a:cs typeface="Arial"/>
              </a:rPr>
              <a:t>by </a:t>
            </a:r>
            <a:r>
              <a:rPr lang="fr-FR" sz="2200" err="1">
                <a:latin typeface="Arial"/>
                <a:cs typeface="Arial"/>
              </a:rPr>
              <a:t>measuring</a:t>
            </a:r>
            <a:r>
              <a:rPr lang="fr-FR" sz="2200" dirty="0">
                <a:latin typeface="Arial"/>
                <a:cs typeface="Arial"/>
              </a:rPr>
              <a:t> </a:t>
            </a:r>
            <a:r>
              <a:rPr lang="fr-FR" sz="2200" err="1">
                <a:latin typeface="Arial"/>
                <a:cs typeface="Arial"/>
              </a:rPr>
              <a:t>cosmic</a:t>
            </a:r>
            <a:r>
              <a:rPr lang="fr-FR" sz="2200" dirty="0">
                <a:latin typeface="Arial"/>
                <a:cs typeface="Arial"/>
              </a:rPr>
              <a:t> </a:t>
            </a:r>
            <a:r>
              <a:rPr lang="fr-FR" sz="2200" b="1" dirty="0">
                <a:solidFill>
                  <a:srgbClr val="FF0000"/>
                </a:solidFill>
                <a:latin typeface="Arial"/>
                <a:cs typeface="Arial"/>
              </a:rPr>
              <a:t>expansion </a:t>
            </a:r>
            <a:r>
              <a:rPr lang="fr-FR" sz="2200" b="1" err="1">
                <a:solidFill>
                  <a:srgbClr val="FF0000"/>
                </a:solidFill>
                <a:latin typeface="Arial"/>
                <a:cs typeface="Arial"/>
              </a:rPr>
              <a:t>history</a:t>
            </a:r>
            <a:r>
              <a:rPr lang="fr-FR" sz="2200" dirty="0">
                <a:latin typeface="Arial"/>
                <a:cs typeface="Arial"/>
              </a:rPr>
              <a:t> and </a:t>
            </a:r>
            <a:r>
              <a:rPr lang="fr-FR" sz="2200" b="1" err="1">
                <a:latin typeface="Arial"/>
                <a:cs typeface="Arial"/>
              </a:rPr>
              <a:t>growth</a:t>
            </a:r>
            <a:r>
              <a:rPr lang="fr-FR" sz="2200" b="1" dirty="0">
                <a:latin typeface="Arial"/>
                <a:cs typeface="Arial"/>
              </a:rPr>
              <a:t> of structure </a:t>
            </a:r>
            <a:r>
              <a:rPr lang="en-US" sz="2200" dirty="0">
                <a:latin typeface="Arial"/>
                <a:cs typeface="Arial"/>
              </a:rPr>
              <a:t>using different tracers: </a:t>
            </a:r>
            <a:endParaRPr lang="en-US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742315" lvl="1" indent="-285115">
              <a:lnSpc>
                <a:spcPct val="120000"/>
              </a:lnSpc>
              <a:spcBef>
                <a:spcPts val="0"/>
              </a:spcBef>
              <a:buFont typeface="Calibri"/>
              <a:buChar char="-"/>
              <a:defRPr sz="2400"/>
            </a:pPr>
            <a:r>
              <a:rPr lang="en-US" sz="2300" dirty="0">
                <a:latin typeface="Arial"/>
                <a:cs typeface="Arial"/>
              </a:rPr>
              <a:t>~1.5M Bright Galaxies z&lt;0.4</a:t>
            </a:r>
            <a:endParaRPr lang="en-US" sz="2300">
              <a:solidFill>
                <a:srgbClr val="000000"/>
              </a:solidFill>
              <a:latin typeface="Arial"/>
              <a:cs typeface="Arial"/>
            </a:endParaRPr>
          </a:p>
          <a:p>
            <a:pPr marL="742315" lvl="1" indent="-285115">
              <a:lnSpc>
                <a:spcPct val="120000"/>
              </a:lnSpc>
              <a:spcBef>
                <a:spcPts val="0"/>
              </a:spcBef>
              <a:buFont typeface="Calibri"/>
              <a:buChar char="-"/>
              <a:defRPr sz="2400"/>
            </a:pPr>
            <a:r>
              <a:rPr lang="en-US" sz="2300" dirty="0">
                <a:latin typeface="Arial"/>
                <a:cs typeface="Arial"/>
              </a:rPr>
              <a:t>~ 3.5M Luminous Red Galaxies 0.4&gt;z&gt;1</a:t>
            </a:r>
          </a:p>
          <a:p>
            <a:pPr marL="742315" lvl="1" indent="-285115">
              <a:lnSpc>
                <a:spcPct val="120000"/>
              </a:lnSpc>
              <a:spcBef>
                <a:spcPts val="0"/>
              </a:spcBef>
              <a:buFont typeface="Calibri"/>
              <a:buChar char="-"/>
              <a:defRPr sz="2400"/>
            </a:pPr>
            <a:r>
              <a:rPr lang="en-US" sz="2300" dirty="0">
                <a:latin typeface="Arial"/>
                <a:cs typeface="Arial"/>
              </a:rPr>
              <a:t>~1.5 M Quasars (QSO) 0.9&lt;z&lt;2.1+ QSO-Lya 2.2&lt;z&lt;3.5</a:t>
            </a:r>
          </a:p>
          <a:p>
            <a:pPr marL="342265" indent="-342265">
              <a:lnSpc>
                <a:spcPct val="120000"/>
              </a:lnSpc>
              <a:spcBef>
                <a:spcPts val="0"/>
              </a:spcBef>
              <a:defRPr sz="2400"/>
            </a:pPr>
            <a:endParaRPr lang="en-US" sz="2200" dirty="0">
              <a:latin typeface="Arial"/>
              <a:cs typeface="Arial"/>
            </a:endParaRPr>
          </a:p>
          <a:p>
            <a:pPr marL="342265" indent="-342265">
              <a:lnSpc>
                <a:spcPct val="120000"/>
              </a:lnSpc>
              <a:defRPr sz="2400"/>
            </a:pPr>
            <a:r>
              <a:rPr sz="2000" b="1" dirty="0"/>
              <a:t>Hard to </a:t>
            </a:r>
            <a:r>
              <a:rPr sz="2000" b="1" err="1"/>
              <a:t>be</a:t>
            </a:r>
            <a:r>
              <a:rPr sz="2000" b="1" dirty="0"/>
              <a:t> </a:t>
            </a:r>
            <a:r>
              <a:rPr sz="2000" b="1" err="1"/>
              <a:t>competitive</a:t>
            </a:r>
            <a:r>
              <a:rPr sz="2000" dirty="0"/>
              <a:t> </a:t>
            </a:r>
            <a:r>
              <a:rPr sz="2000" err="1"/>
              <a:t>with</a:t>
            </a:r>
            <a:r>
              <a:rPr sz="2000" dirty="0"/>
              <a:t> DESI</a:t>
            </a:r>
            <a:r>
              <a:rPr lang="fr-FR" sz="2000" dirty="0"/>
              <a:t>/Euclid</a:t>
            </a:r>
            <a:r>
              <a:rPr sz="2000" dirty="0"/>
              <a:t> for BAO</a:t>
            </a:r>
            <a:r>
              <a:rPr lang="fr-FR" sz="2000" dirty="0"/>
              <a:t>/RSD</a:t>
            </a:r>
            <a:r>
              <a:rPr sz="2000" dirty="0"/>
              <a:t> </a:t>
            </a:r>
            <a:r>
              <a:rPr sz="2000" err="1"/>
              <a:t>measurements</a:t>
            </a:r>
            <a:r>
              <a:rPr sz="2000" dirty="0"/>
              <a:t> in </a:t>
            </a:r>
            <a:r>
              <a:rPr sz="2000" err="1"/>
              <a:t>terms</a:t>
            </a:r>
            <a:r>
              <a:rPr sz="2000" dirty="0"/>
              <a:t> of </a:t>
            </a:r>
            <a:r>
              <a:rPr sz="2000" err="1"/>
              <a:t>number</a:t>
            </a:r>
            <a:r>
              <a:rPr sz="2000" dirty="0"/>
              <a:t> of </a:t>
            </a:r>
            <a:r>
              <a:rPr sz="2000" err="1"/>
              <a:t>targets</a:t>
            </a:r>
            <a:r>
              <a:rPr sz="2000" dirty="0"/>
              <a:t> and timeline of the </a:t>
            </a:r>
            <a:r>
              <a:rPr sz="2000" err="1"/>
              <a:t>survey</a:t>
            </a:r>
            <a:endParaRPr lang="fr-FR" sz="2000"/>
          </a:p>
          <a:p>
            <a:pPr marL="457200" lvl="1" indent="0">
              <a:lnSpc>
                <a:spcPct val="120000"/>
              </a:lnSpc>
              <a:buNone/>
              <a:defRPr sz="2400"/>
            </a:pPr>
            <a:r>
              <a:rPr lang="fr-FR" sz="1800" b="1" dirty="0"/>
              <a:t>=&gt; Try to </a:t>
            </a:r>
            <a:r>
              <a:rPr lang="fr-FR" sz="1800" b="1" dirty="0" err="1"/>
              <a:t>be</a:t>
            </a:r>
            <a:r>
              <a:rPr lang="fr-FR" sz="1800" b="1" dirty="0"/>
              <a:t> </a:t>
            </a:r>
            <a:r>
              <a:rPr lang="fr-FR" sz="1800" b="1" dirty="0" err="1"/>
              <a:t>complementary</a:t>
            </a:r>
            <a:r>
              <a:rPr lang="fr-FR" sz="1800" b="1" dirty="0"/>
              <a:t> to DESI</a:t>
            </a:r>
            <a:r>
              <a:rPr lang="fr-FR" sz="1800" b="1" dirty="0">
                <a:cs typeface="Arial"/>
              </a:rPr>
              <a:t>:</a:t>
            </a:r>
          </a:p>
          <a:p>
            <a:pPr marL="457200" lvl="1" indent="0">
              <a:lnSpc>
                <a:spcPct val="120000"/>
              </a:lnSpc>
              <a:buNone/>
              <a:defRPr sz="2400"/>
            </a:pPr>
            <a:r>
              <a:rPr lang="en-US" sz="2000" dirty="0">
                <a:latin typeface="Arial"/>
                <a:cs typeface="Arial"/>
              </a:rPr>
              <a:t>+ Concentrate on redshifts z&lt;~1 and z&gt;2.4 to complement Euclid</a:t>
            </a:r>
            <a:endParaRPr lang="en-US" dirty="0"/>
          </a:p>
          <a:p>
            <a:pPr marL="742315" lvl="1" indent="-285115">
              <a:lnSpc>
                <a:spcPct val="120000"/>
              </a:lnSpc>
              <a:buFont typeface="Calibri"/>
              <a:buChar char="-"/>
              <a:defRPr sz="2400"/>
            </a:pPr>
            <a:endParaRPr lang="fr-FR" sz="1800" dirty="0"/>
          </a:p>
          <a:p>
            <a:pPr marL="342265" indent="-342265">
              <a:lnSpc>
                <a:spcPct val="120000"/>
              </a:lnSpc>
              <a:defRPr sz="2400"/>
            </a:pPr>
            <a:endParaRPr lang="fr-FR" sz="2000" dirty="0"/>
          </a:p>
        </p:txBody>
      </p:sp>
      <p:sp>
        <p:nvSpPr>
          <p:cNvPr id="353" name="Cosmology Survey : strategy"/>
          <p:cNvSpPr txBox="1">
            <a:spLocks noGrp="1"/>
          </p:cNvSpPr>
          <p:nvPr>
            <p:ph type="title"/>
          </p:nvPr>
        </p:nvSpPr>
        <p:spPr>
          <a:xfrm>
            <a:off x="-545" y="800"/>
            <a:ext cx="7614116" cy="1072443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/>
              <a:t>4MOST-Cosmology</a:t>
            </a:r>
            <a:r>
              <a:rPr sz="2800"/>
              <a:t> </a:t>
            </a:r>
            <a:r>
              <a:rPr lang="en-US" sz="2800"/>
              <a:t>Redshift Survey</a:t>
            </a:r>
            <a:r>
              <a:rPr sz="2800"/>
              <a:t> : strategy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E209DB6-EB62-3426-1772-55BCC4477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5371047"/>
            <a:ext cx="7124700" cy="304271"/>
          </a:xfrm>
        </p:spPr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748F9-A4CB-4C70-D43E-FE1BF46B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1300" y="5371047"/>
            <a:ext cx="825500" cy="304271"/>
          </a:xfrm>
        </p:spPr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16</a:t>
            </a:fld>
            <a:endParaRPr lang="en-US" dirty="0">
              <a:latin typeface="Book Antiqua"/>
            </a:endParaRPr>
          </a:p>
        </p:txBody>
      </p:sp>
      <p:pic>
        <p:nvPicPr>
          <p:cNvPr id="8" name="Image 7" descr="Image">
            <a:extLst>
              <a:ext uri="{FF2B5EF4-FFF2-40B4-BE49-F238E27FC236}">
                <a16:creationId xmlns:a16="http://schemas.microsoft.com/office/drawing/2014/main" id="{4207F26E-D2A5-0A8B-F225-5310537E96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562" r="47" b="-133"/>
          <a:stretch/>
        </p:blipFill>
        <p:spPr>
          <a:xfrm>
            <a:off x="334985" y="3742666"/>
            <a:ext cx="8285460" cy="1626520"/>
          </a:xfrm>
          <a:prstGeom prst="rect">
            <a:avLst/>
          </a:prstGeom>
        </p:spPr>
      </p:pic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DEA9695-2E3F-1DB5-0747-28DA6C8312B6}"/>
              </a:ext>
            </a:extLst>
          </p:cNvPr>
          <p:cNvSpPr txBox="1">
            <a:spLocks noGrp="1"/>
          </p:cNvSpPr>
          <p:nvPr/>
        </p:nvSpPr>
        <p:spPr>
          <a:xfrm>
            <a:off x="5435070" y="666387"/>
            <a:ext cx="2557252" cy="4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lIns="45706" tIns="45706" rIns="45706" bIns="45706" anchor="t">
            <a:noAutofit/>
          </a:bodyPr>
          <a:lstStyle>
            <a:lvl1pPr marL="342793" marR="0" indent="-342793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83524" marR="0" indent="-326470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18821" marR="0" indent="-304708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682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9387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50934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07991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6505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2210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500"/>
              </a:spcBef>
              <a:buNone/>
              <a:defRPr sz="2200"/>
            </a:pPr>
            <a:r>
              <a:rPr lang="fr-FR" sz="1500" dirty="0"/>
              <a:t>PI: J. Richard &amp; J-P </a:t>
            </a:r>
            <a:r>
              <a:rPr lang="fr-FR" sz="1500" dirty="0" err="1"/>
              <a:t>Kneib</a:t>
            </a:r>
            <a:endParaRPr lang="fr-FR" dirty="0" err="1"/>
          </a:p>
        </p:txBody>
      </p:sp>
    </p:spTree>
    <p:extLst>
      <p:ext uri="{BB962C8B-B14F-4D97-AF65-F5344CB8AC3E}">
        <p14:creationId xmlns:p14="http://schemas.microsoft.com/office/powerpoint/2010/main" val="270612602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diagramme, carte, texte&#10;&#10;Description générée automatiquement">
            <a:extLst>
              <a:ext uri="{FF2B5EF4-FFF2-40B4-BE49-F238E27FC236}">
                <a16:creationId xmlns:a16="http://schemas.microsoft.com/office/drawing/2014/main" id="{AB25C5F7-733A-8AF4-251C-FDF3025F3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387" y="1888256"/>
            <a:ext cx="4893730" cy="25155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17</a:t>
            </a:fld>
            <a:endParaRPr lang="en-US" dirty="0">
              <a:latin typeface="Book Antiqu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E3F3CC-C55B-7C64-6DA0-97AFD017670A}"/>
              </a:ext>
            </a:extLst>
          </p:cNvPr>
          <p:cNvSpPr txBox="1">
            <a:spLocks noGrp="1"/>
          </p:cNvSpPr>
          <p:nvPr/>
        </p:nvSpPr>
        <p:spPr>
          <a:xfrm>
            <a:off x="270415" y="-21162"/>
            <a:ext cx="7651961" cy="107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 sz="2600" dirty="0"/>
              <a:t>4MOST-CRS</a:t>
            </a:r>
            <a:r>
              <a:rPr sz="2600" dirty="0"/>
              <a:t>: </a:t>
            </a:r>
            <a:r>
              <a:rPr lang="fr-FR" sz="2600" dirty="0" err="1"/>
              <a:t>Legacy</a:t>
            </a:r>
            <a:r>
              <a:rPr lang="fr-FR" sz="2600" dirty="0"/>
              <a:t> Survey DR10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F9DCBCE-550A-04D7-A869-54BEC82399E0}"/>
              </a:ext>
            </a:extLst>
          </p:cNvPr>
          <p:cNvSpPr txBox="1"/>
          <p:nvPr/>
        </p:nvSpPr>
        <p:spPr>
          <a:xfrm>
            <a:off x="4379905" y="1097838"/>
            <a:ext cx="4762829" cy="6646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new imaging from </a:t>
            </a:r>
            <a:r>
              <a:rPr lang="en-US" dirty="0" err="1"/>
              <a:t>DECam</a:t>
            </a:r>
            <a:r>
              <a:rPr lang="en-US" dirty="0"/>
              <a:t> into the "southern" (Declination </a:t>
            </a:r>
            <a:r>
              <a:rPr lang="en-US" dirty="0">
                <a:latin typeface="MathJax_Main"/>
              </a:rPr>
              <a:t>≤</a:t>
            </a:r>
            <a:r>
              <a:rPr lang="en-US" dirty="0"/>
              <a:t> 32.375°) Legacy Surveys footprint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AF7CBA9-6098-5824-7913-A76E02A118B8}"/>
              </a:ext>
            </a:extLst>
          </p:cNvPr>
          <p:cNvSpPr txBox="1"/>
          <p:nvPr/>
        </p:nvSpPr>
        <p:spPr>
          <a:xfrm>
            <a:off x="-183" y="1805150"/>
            <a:ext cx="4281236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112C50"/>
                </a:solidFill>
                <a:latin typeface="Helvetica Neue Light"/>
                <a:cs typeface="Arial"/>
              </a:rPr>
              <a:t>DECAM </a:t>
            </a:r>
            <a:r>
              <a:rPr lang="fr-FR" sz="1600" dirty="0">
                <a:solidFill>
                  <a:srgbClr val="112C50"/>
                </a:solidFill>
                <a:latin typeface="Helvetica Neue Light"/>
                <a:cs typeface="Arial"/>
              </a:rPr>
              <a:t>(</a:t>
            </a:r>
            <a:r>
              <a:rPr lang="fr-FR" sz="1600" err="1">
                <a:solidFill>
                  <a:srgbClr val="112C50"/>
                </a:solidFill>
                <a:latin typeface="Helvetica Neue Light"/>
                <a:cs typeface="Arial"/>
              </a:rPr>
              <a:t>Legacy</a:t>
            </a:r>
            <a:r>
              <a:rPr lang="fr-FR" sz="1600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sz="1600" err="1">
                <a:solidFill>
                  <a:srgbClr val="112C50"/>
                </a:solidFill>
                <a:latin typeface="Helvetica Neue Light"/>
                <a:cs typeface="Arial"/>
              </a:rPr>
              <a:t>Surveys</a:t>
            </a:r>
            <a:r>
              <a:rPr lang="fr-FR" sz="1600" dirty="0">
                <a:solidFill>
                  <a:srgbClr val="112C50"/>
                </a:solidFill>
                <a:latin typeface="Helvetica Neue Light"/>
                <a:cs typeface="Arial"/>
              </a:rPr>
              <a:t>) </a:t>
            </a:r>
            <a:r>
              <a:rPr lang="en-US" sz="1600" dirty="0">
                <a:solidFill>
                  <a:srgbClr val="112C50"/>
                </a:solidFill>
                <a:latin typeface="Helvetica Neue Light"/>
                <a:cs typeface="Arial"/>
              </a:rPr>
              <a:t>provides the best quality of imaging to select targets </a:t>
            </a:r>
            <a:r>
              <a:rPr lang="fr-FR" sz="1600" dirty="0">
                <a:solidFill>
                  <a:srgbClr val="112C50"/>
                </a:solidFill>
                <a:latin typeface="Helvetica Neue Light"/>
                <a:cs typeface="Arial"/>
              </a:rPr>
              <a:t>(</a:t>
            </a:r>
            <a:r>
              <a:rPr lang="en-US" sz="1600" dirty="0">
                <a:solidFill>
                  <a:srgbClr val="112C50"/>
                </a:solidFill>
                <a:latin typeface="Helvetica Neue Light"/>
                <a:cs typeface="Arial"/>
              </a:rPr>
              <a:t>until we have access to LSST</a:t>
            </a:r>
            <a:r>
              <a:rPr lang="fr-FR" sz="1600" dirty="0">
                <a:solidFill>
                  <a:srgbClr val="112C50"/>
                </a:solidFill>
                <a:latin typeface="Helvetica Neue Light"/>
                <a:cs typeface="Arial"/>
              </a:rPr>
              <a:t>)</a:t>
            </a:r>
            <a:r>
              <a:rPr lang="en-US" sz="1600" dirty="0">
                <a:latin typeface="Helvetica Neue Light"/>
                <a:cs typeface="Arial"/>
              </a:rPr>
              <a:t>​</a:t>
            </a:r>
            <a:endParaRPr lang="fr-FR"/>
          </a:p>
          <a:p>
            <a:endParaRPr lang="fr-FR" sz="1400" dirty="0">
              <a:solidFill>
                <a:srgbClr val="112C50"/>
              </a:solidFill>
              <a:latin typeface="Helvetica Neue Light"/>
            </a:endParaRPr>
          </a:p>
          <a:p>
            <a:pPr>
              <a:buFont typeface="Calibri"/>
            </a:pPr>
            <a:r>
              <a:rPr lang="fr-FR" sz="1400" dirty="0">
                <a:solidFill>
                  <a:srgbClr val="112C50"/>
                </a:solidFill>
                <a:latin typeface="Helvetica Neue Light"/>
              </a:rPr>
              <a:t>=&gt; Switch </a:t>
            </a:r>
            <a:r>
              <a:rPr lang="fr-FR" sz="1400" dirty="0" err="1">
                <a:solidFill>
                  <a:srgbClr val="112C50"/>
                </a:solidFill>
                <a:latin typeface="Helvetica Neue Light"/>
              </a:rPr>
              <a:t>from</a:t>
            </a:r>
            <a:r>
              <a:rPr lang="fr-FR" sz="1400" dirty="0">
                <a:solidFill>
                  <a:srgbClr val="112C50"/>
                </a:solidFill>
                <a:latin typeface="Helvetica Neue Light"/>
              </a:rPr>
              <a:t> VHS to </a:t>
            </a:r>
            <a:r>
              <a:rPr lang="fr-FR" sz="1400" b="1" dirty="0" err="1">
                <a:solidFill>
                  <a:srgbClr val="112C50"/>
                </a:solidFill>
                <a:latin typeface="Helvetica Neue Light"/>
              </a:rPr>
              <a:t>Legacy</a:t>
            </a:r>
            <a:r>
              <a:rPr lang="fr-FR" sz="1400" b="1" dirty="0">
                <a:solidFill>
                  <a:srgbClr val="112C50"/>
                </a:solidFill>
                <a:latin typeface="Helvetica Neue Light"/>
              </a:rPr>
              <a:t> Survey DR10 to </a:t>
            </a:r>
            <a:r>
              <a:rPr lang="fr-FR" sz="1400" b="1" dirty="0" err="1">
                <a:solidFill>
                  <a:srgbClr val="112C50"/>
                </a:solidFill>
                <a:latin typeface="Helvetica Neue Light"/>
              </a:rPr>
              <a:t>refine</a:t>
            </a:r>
            <a:r>
              <a:rPr lang="fr-FR" sz="1400" b="1" dirty="0">
                <a:solidFill>
                  <a:srgbClr val="112C50"/>
                </a:solidFill>
                <a:latin typeface="Helvetica Neue Light"/>
              </a:rPr>
              <a:t> the </a:t>
            </a:r>
            <a:r>
              <a:rPr lang="fr-FR" sz="1400" b="1" dirty="0" err="1">
                <a:solidFill>
                  <a:srgbClr val="112C50"/>
                </a:solidFill>
                <a:latin typeface="Helvetica Neue Light"/>
              </a:rPr>
              <a:t>target</a:t>
            </a:r>
            <a:r>
              <a:rPr lang="fr-FR" sz="1400" b="1" dirty="0">
                <a:solidFill>
                  <a:srgbClr val="112C50"/>
                </a:solidFill>
                <a:latin typeface="Helvetica Neue Light"/>
              </a:rPr>
              <a:t> </a:t>
            </a:r>
            <a:r>
              <a:rPr lang="fr-FR" sz="1400" b="1" dirty="0" err="1">
                <a:solidFill>
                  <a:srgbClr val="112C50"/>
                </a:solidFill>
                <a:latin typeface="Helvetica Neue Light"/>
              </a:rPr>
              <a:t>selection</a:t>
            </a:r>
            <a:r>
              <a:rPr lang="fr-FR" sz="1400" dirty="0">
                <a:latin typeface="Helvetica Neue Light"/>
              </a:rPr>
              <a:t>​</a:t>
            </a:r>
            <a:endParaRPr lang="en-US" sz="1600">
              <a:latin typeface="Helvetica Neue Light"/>
              <a:cs typeface="Arial"/>
            </a:endParaRPr>
          </a:p>
          <a:p>
            <a:pPr>
              <a:buFont typeface="Calibri"/>
            </a:pPr>
            <a:endParaRPr lang="fr-FR" sz="1400" dirty="0">
              <a:solidFill>
                <a:srgbClr val="000000"/>
              </a:solidFill>
              <a:latin typeface="Helvetica Neue Light"/>
            </a:endParaRPr>
          </a:p>
          <a:p>
            <a:r>
              <a:rPr lang="fr-FR" sz="1400" dirty="0">
                <a:solidFill>
                  <a:srgbClr val="112C50"/>
                </a:solidFill>
                <a:latin typeface="Helvetica Neue Light"/>
              </a:rPr>
              <a:t>=&gt; </a:t>
            </a:r>
            <a:r>
              <a:rPr lang="fr-FR" sz="1400" dirty="0" err="1">
                <a:solidFill>
                  <a:srgbClr val="112C50"/>
                </a:solidFill>
                <a:latin typeface="Helvetica Neue Light"/>
              </a:rPr>
              <a:t>Create</a:t>
            </a:r>
            <a:r>
              <a:rPr lang="fr-FR" sz="1400" dirty="0">
                <a:solidFill>
                  <a:srgbClr val="112C50"/>
                </a:solidFill>
                <a:latin typeface="Helvetica Neue Light"/>
              </a:rPr>
              <a:t> </a:t>
            </a:r>
            <a:r>
              <a:rPr lang="fr-FR" sz="1400" dirty="0" err="1">
                <a:solidFill>
                  <a:srgbClr val="112C50"/>
                </a:solidFill>
                <a:latin typeface="Helvetica Neue Light"/>
              </a:rPr>
              <a:t>galaxy</a:t>
            </a:r>
            <a:r>
              <a:rPr lang="fr-FR" sz="1400" dirty="0">
                <a:solidFill>
                  <a:srgbClr val="112C50"/>
                </a:solidFill>
                <a:latin typeface="Helvetica Neue Light"/>
              </a:rPr>
              <a:t> </a:t>
            </a:r>
            <a:r>
              <a:rPr lang="fr-FR" sz="1400" dirty="0" err="1">
                <a:solidFill>
                  <a:srgbClr val="112C50"/>
                </a:solidFill>
                <a:latin typeface="Helvetica Neue Light"/>
              </a:rPr>
              <a:t>samples</a:t>
            </a:r>
            <a:r>
              <a:rPr lang="fr-FR" sz="1400" dirty="0">
                <a:solidFill>
                  <a:srgbClr val="112C50"/>
                </a:solidFill>
                <a:latin typeface="Helvetica Neue Light"/>
              </a:rPr>
              <a:t> </a:t>
            </a:r>
            <a:r>
              <a:rPr lang="fr-FR" sz="1400" dirty="0" err="1">
                <a:solidFill>
                  <a:srgbClr val="112C50"/>
                </a:solidFill>
                <a:latin typeface="Helvetica Neue Light"/>
              </a:rPr>
              <a:t>similiar</a:t>
            </a:r>
            <a:r>
              <a:rPr lang="fr-FR" sz="1400" dirty="0">
                <a:solidFill>
                  <a:srgbClr val="112C50"/>
                </a:solidFill>
                <a:latin typeface="Helvetica Neue Light"/>
              </a:rPr>
              <a:t> to DESI (for BG and LRG)</a:t>
            </a:r>
            <a:r>
              <a:rPr lang="en-US" sz="1400" dirty="0">
                <a:latin typeface="Helvetica Neue Light"/>
              </a:rPr>
              <a:t>​</a:t>
            </a:r>
          </a:p>
          <a:p>
            <a:endParaRPr lang="en-US" sz="1400" dirty="0">
              <a:solidFill>
                <a:srgbClr val="000000"/>
              </a:solidFill>
              <a:latin typeface="Helvetica Neue Light"/>
            </a:endParaRPr>
          </a:p>
          <a:p>
            <a:r>
              <a:rPr lang="fr-FR" sz="1400" dirty="0">
                <a:solidFill>
                  <a:srgbClr val="112C50"/>
                </a:solidFill>
                <a:latin typeface="Helvetica Neue Light"/>
              </a:rPr>
              <a:t>=&gt; </a:t>
            </a:r>
            <a:r>
              <a:rPr lang="fr-FR" sz="1400" dirty="0" err="1">
                <a:solidFill>
                  <a:srgbClr val="112C50"/>
                </a:solidFill>
                <a:latin typeface="Helvetica Neue Light"/>
              </a:rPr>
              <a:t>Take</a:t>
            </a:r>
            <a:r>
              <a:rPr lang="fr-FR" sz="1400" dirty="0">
                <a:solidFill>
                  <a:srgbClr val="112C50"/>
                </a:solidFill>
                <a:latin typeface="Helvetica Neue Light"/>
              </a:rPr>
              <a:t> </a:t>
            </a:r>
            <a:r>
              <a:rPr lang="fr-FR" sz="1400" dirty="0" err="1">
                <a:solidFill>
                  <a:srgbClr val="112C50"/>
                </a:solidFill>
                <a:latin typeface="Helvetica Neue Light"/>
              </a:rPr>
              <a:t>advantage</a:t>
            </a:r>
            <a:r>
              <a:rPr lang="fr-FR" sz="1400" dirty="0">
                <a:solidFill>
                  <a:srgbClr val="112C50"/>
                </a:solidFill>
                <a:latin typeface="Helvetica Neue Light"/>
              </a:rPr>
              <a:t> of DESI TS performance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097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18</a:t>
            </a:fld>
            <a:endParaRPr lang="en-US" dirty="0">
              <a:latin typeface="Book Antiqu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E3F3CC-C55B-7C64-6DA0-97AFD017670A}"/>
              </a:ext>
            </a:extLst>
          </p:cNvPr>
          <p:cNvSpPr txBox="1">
            <a:spLocks noGrp="1"/>
          </p:cNvSpPr>
          <p:nvPr/>
        </p:nvSpPr>
        <p:spPr>
          <a:xfrm>
            <a:off x="-2239" y="-968"/>
            <a:ext cx="7904418" cy="105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 sz="2400" dirty="0"/>
              <a:t>4MOST-CRS</a:t>
            </a:r>
            <a:r>
              <a:rPr sz="2400" dirty="0"/>
              <a:t>:</a:t>
            </a:r>
            <a:r>
              <a:rPr lang="fr-FR" sz="2400" dirty="0"/>
              <a:t> </a:t>
            </a:r>
          </a:p>
          <a:p>
            <a:r>
              <a:rPr lang="fr-FR" sz="2400" dirty="0"/>
              <a:t>Bright galaxies &amp; </a:t>
            </a:r>
            <a:r>
              <a:rPr lang="fr-FR" sz="2400" dirty="0" err="1"/>
              <a:t>Luminous</a:t>
            </a:r>
            <a:r>
              <a:rPr lang="fr-FR" sz="2400" dirty="0"/>
              <a:t> Red Galaxies</a:t>
            </a:r>
          </a:p>
        </p:txBody>
      </p:sp>
      <p:pic>
        <p:nvPicPr>
          <p:cNvPr id="14" name="Image 13" descr="Une image contenant diagramme, texte&#10;&#10;Description générée automatiquement">
            <a:extLst>
              <a:ext uri="{FF2B5EF4-FFF2-40B4-BE49-F238E27FC236}">
                <a16:creationId xmlns:a16="http://schemas.microsoft.com/office/drawing/2014/main" id="{CD811B8B-B981-3A08-6391-8E40257D6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2402" y="1064374"/>
            <a:ext cx="6637732" cy="3417839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5D40F7E-3DEE-065B-6131-6FAE6C9AF5B9}"/>
              </a:ext>
            </a:extLst>
          </p:cNvPr>
          <p:cNvSpPr txBox="1">
            <a:spLocks noGrp="1"/>
          </p:cNvSpPr>
          <p:nvPr/>
        </p:nvSpPr>
        <p:spPr>
          <a:xfrm>
            <a:off x="6192660" y="4353076"/>
            <a:ext cx="2949786" cy="1012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lIns="45706" tIns="45706" rIns="45706" bIns="45706" anchor="t">
            <a:normAutofit/>
          </a:bodyPr>
          <a:lstStyle>
            <a:lvl1pPr marL="342793" marR="0" indent="-342793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83524" marR="0" indent="-326470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18821" marR="0" indent="-304708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682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9387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50934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07991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6505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2210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342265" indent="-342265">
              <a:lnSpc>
                <a:spcPct val="96000"/>
              </a:lnSpc>
              <a:spcBef>
                <a:spcPts val="400"/>
              </a:spcBef>
              <a:defRPr sz="1700"/>
            </a:pPr>
            <a:r>
              <a:rPr lang="fr-FR" sz="1800" dirty="0"/>
              <a:t>Area:</a:t>
            </a:r>
            <a:endParaRPr lang="fr-FR" dirty="0"/>
          </a:p>
          <a:p>
            <a:pPr marL="782955" lvl="1" indent="-326390">
              <a:lnSpc>
                <a:spcPct val="96000"/>
              </a:lnSpc>
              <a:spcBef>
                <a:spcPts val="400"/>
              </a:spcBef>
              <a:buFont typeface="Calibri"/>
              <a:buChar char="-"/>
              <a:defRPr sz="1700"/>
            </a:pPr>
            <a:r>
              <a:rPr lang="fr-FR" sz="1800" dirty="0"/>
              <a:t>LRG ~7000deg</a:t>
            </a:r>
            <a:r>
              <a:rPr lang="fr-FR" sz="1800" baseline="30000" dirty="0"/>
              <a:t>2</a:t>
            </a:r>
            <a:r>
              <a:rPr lang="fr-FR" sz="1800" dirty="0"/>
              <a:t> </a:t>
            </a:r>
            <a:endParaRPr lang="fr-FR" dirty="0"/>
          </a:p>
          <a:p>
            <a:pPr marL="782955" lvl="1" indent="-326390">
              <a:lnSpc>
                <a:spcPct val="96000"/>
              </a:lnSpc>
              <a:spcBef>
                <a:spcPts val="400"/>
              </a:spcBef>
              <a:buFont typeface="Calibri"/>
              <a:buChar char="-"/>
              <a:defRPr sz="1700"/>
            </a:pPr>
            <a:r>
              <a:rPr lang="fr-FR" sz="1800" dirty="0"/>
              <a:t>BG ~ 5600deg</a:t>
            </a:r>
            <a:r>
              <a:rPr lang="fr-FR" sz="1800" baseline="30000" dirty="0"/>
              <a:t>2</a:t>
            </a:r>
          </a:p>
          <a:p>
            <a:pPr marL="456565" lvl="1" indent="0">
              <a:lnSpc>
                <a:spcPct val="96000"/>
              </a:lnSpc>
              <a:spcBef>
                <a:spcPts val="400"/>
              </a:spcBef>
              <a:buNone/>
              <a:defRPr sz="1700"/>
            </a:pPr>
            <a:endParaRPr lang="fr-FR" sz="1800" baseline="30000" dirty="0"/>
          </a:p>
          <a:p>
            <a:pPr marL="342265" indent="-342265">
              <a:lnSpc>
                <a:spcPct val="96000"/>
              </a:lnSpc>
              <a:spcBef>
                <a:spcPts val="400"/>
              </a:spcBef>
              <a:defRPr sz="1700"/>
            </a:pPr>
            <a:endParaRPr lang="fr-FR" sz="18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16B854-6028-8AA2-E01B-5083671224BA}"/>
              </a:ext>
            </a:extLst>
          </p:cNvPr>
          <p:cNvSpPr txBox="1"/>
          <p:nvPr/>
        </p:nvSpPr>
        <p:spPr>
          <a:xfrm>
            <a:off x="-183" y="4499730"/>
            <a:ext cx="73939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265" indent="-342265">
              <a:buFont typeface=""/>
              <a:buChar char="•"/>
            </a:pP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BGs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cut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at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dec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&lt;20</a:t>
            </a:r>
            <a:r>
              <a:rPr lang="fr-FR" dirty="0">
                <a:solidFill>
                  <a:srgbClr val="112C50"/>
                </a:solidFill>
                <a:latin typeface="Helvetica Neue Light"/>
                <a:ea typeface="+mn-lt"/>
                <a:cs typeface="Arial"/>
              </a:rPr>
              <a:t>°</a:t>
            </a:r>
            <a:r>
              <a:rPr lang="fr-FR" dirty="0">
                <a:solidFill>
                  <a:srgbClr val="000000"/>
                </a:solidFill>
                <a:latin typeface="Helvetica Neue Light"/>
                <a:ea typeface="+mn-lt"/>
                <a:cs typeface="Arial"/>
              </a:rPr>
              <a:t>​</a:t>
            </a:r>
            <a:endParaRPr lang="fr-FR" dirty="0">
              <a:latin typeface="Helvetica Neue Light"/>
              <a:cs typeface="Arial"/>
            </a:endParaRPr>
          </a:p>
          <a:p>
            <a:r>
              <a:rPr lang="fr-FR" sz="1600" dirty="0">
                <a:solidFill>
                  <a:srgbClr val="112C50"/>
                </a:solidFill>
                <a:latin typeface="Helvetica Neue Light"/>
              </a:rPr>
              <a:t>=&gt; DESI </a:t>
            </a:r>
            <a:r>
              <a:rPr lang="fr-FR" sz="1600" dirty="0" err="1">
                <a:solidFill>
                  <a:srgbClr val="112C50"/>
                </a:solidFill>
                <a:latin typeface="Helvetica Neue Light"/>
              </a:rPr>
              <a:t>should</a:t>
            </a:r>
            <a:r>
              <a:rPr lang="fr-FR" sz="1600" dirty="0">
                <a:solidFill>
                  <a:srgbClr val="112C50"/>
                </a:solidFill>
                <a:latin typeface="Helvetica Neue Light"/>
              </a:rPr>
              <a:t> go down to </a:t>
            </a:r>
            <a:r>
              <a:rPr lang="fr-FR" sz="1600" dirty="0" err="1">
                <a:solidFill>
                  <a:srgbClr val="112C50"/>
                </a:solidFill>
                <a:latin typeface="Helvetica Neue Light"/>
              </a:rPr>
              <a:t>dec</a:t>
            </a:r>
            <a:r>
              <a:rPr lang="fr-FR" sz="1600" dirty="0">
                <a:solidFill>
                  <a:srgbClr val="112C50"/>
                </a:solidFill>
                <a:latin typeface="Helvetica Neue Light"/>
              </a:rPr>
              <a:t> –20</a:t>
            </a:r>
            <a:r>
              <a:rPr lang="fr-FR" dirty="0">
                <a:solidFill>
                  <a:srgbClr val="112C50"/>
                </a:solidFill>
                <a:ea typeface="+mn-lt"/>
                <a:cs typeface="+mn-lt"/>
              </a:rPr>
              <a:t>°</a:t>
            </a:r>
            <a:r>
              <a:rPr lang="fr-FR" dirty="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fr-FR" sz="1600" dirty="0">
                <a:solidFill>
                  <a:srgbClr val="112C50"/>
                </a:solidFill>
                <a:latin typeface="Helvetica Neue Light"/>
              </a:rPr>
              <a:t>for </a:t>
            </a:r>
            <a:r>
              <a:rPr lang="fr-FR" sz="1600" dirty="0" err="1">
                <a:solidFill>
                  <a:srgbClr val="112C50"/>
                </a:solidFill>
                <a:latin typeface="Helvetica Neue Light"/>
              </a:rPr>
              <a:t>BGs</a:t>
            </a:r>
            <a:endParaRPr lang="fr-FR" sz="1600">
              <a:solidFill>
                <a:srgbClr val="112C50"/>
              </a:solidFill>
              <a:latin typeface="Helvetica Neue Light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CD8C32C-553E-170D-224C-B4D05DF9CED5}"/>
              </a:ext>
            </a:extLst>
          </p:cNvPr>
          <p:cNvCxnSpPr/>
          <p:nvPr/>
        </p:nvCxnSpPr>
        <p:spPr>
          <a:xfrm flipH="1">
            <a:off x="993683" y="2598000"/>
            <a:ext cx="1098" cy="16393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8C33C668-2C58-D9D5-7980-00D8C5FB25CB}"/>
              </a:ext>
            </a:extLst>
          </p:cNvPr>
          <p:cNvSpPr txBox="1"/>
          <p:nvPr/>
        </p:nvSpPr>
        <p:spPr>
          <a:xfrm>
            <a:off x="135276" y="2969383"/>
            <a:ext cx="9598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LSST area</a:t>
            </a:r>
            <a:endParaRPr lang="fr-FR" dirty="0">
              <a:solidFill>
                <a:srgbClr val="000000"/>
              </a:solidFill>
              <a:latin typeface="Helvetica Neue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6775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texte, capture d’écran, diagramme, ligne&#10;&#10;Description générée automatiquement">
            <a:extLst>
              <a:ext uri="{FF2B5EF4-FFF2-40B4-BE49-F238E27FC236}">
                <a16:creationId xmlns:a16="http://schemas.microsoft.com/office/drawing/2014/main" id="{CAB45F67-EF17-1527-2F32-CA95F7DDA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634" y="1143000"/>
            <a:ext cx="4573099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19</a:t>
            </a:fld>
            <a:endParaRPr lang="en-US" dirty="0">
              <a:latin typeface="Book Antiqu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2AEA66-10D0-2F8E-1EE5-A0A9AC7B635A}"/>
              </a:ext>
            </a:extLst>
          </p:cNvPr>
          <p:cNvSpPr txBox="1">
            <a:spLocks noGrp="1"/>
          </p:cNvSpPr>
          <p:nvPr/>
        </p:nvSpPr>
        <p:spPr>
          <a:xfrm>
            <a:off x="-2239" y="-968"/>
            <a:ext cx="7904418" cy="105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 sz="3000" dirty="0"/>
              <a:t>4MOST-CRS</a:t>
            </a:r>
            <a:r>
              <a:rPr sz="3000" dirty="0"/>
              <a:t>:</a:t>
            </a:r>
            <a:r>
              <a:rPr lang="fr-FR" sz="3000" dirty="0"/>
              <a:t> BG &amp; LRG Target </a:t>
            </a:r>
            <a:r>
              <a:rPr lang="fr-FR" sz="3000" err="1"/>
              <a:t>selection</a:t>
            </a:r>
            <a:endParaRPr lang="fr-FR" sz="30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C75387E-6FBB-45A3-EBB2-00963EED4E97}"/>
              </a:ext>
            </a:extLst>
          </p:cNvPr>
          <p:cNvSpPr txBox="1"/>
          <p:nvPr/>
        </p:nvSpPr>
        <p:spPr>
          <a:xfrm>
            <a:off x="135291" y="1197217"/>
            <a:ext cx="4897548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fr-FR" dirty="0" err="1">
                <a:solidFill>
                  <a:srgbClr val="112C50"/>
                </a:solidFill>
                <a:latin typeface="Helvetica Neue Light"/>
                <a:cs typeface="Arial"/>
              </a:rPr>
              <a:t>Similar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to the DESI TS but </a:t>
            </a:r>
            <a:r>
              <a:rPr lang="fr-FR" dirty="0" err="1">
                <a:solidFill>
                  <a:srgbClr val="112C50"/>
                </a:solidFill>
                <a:latin typeface="Helvetica Neue Light"/>
                <a:cs typeface="Arial"/>
              </a:rPr>
              <a:t>using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dirty="0" err="1">
                <a:solidFill>
                  <a:srgbClr val="112C50"/>
                </a:solidFill>
                <a:latin typeface="Helvetica Neue Light"/>
                <a:cs typeface="Arial"/>
              </a:rPr>
              <a:t>Legacy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dirty="0" err="1">
                <a:solidFill>
                  <a:srgbClr val="112C50"/>
                </a:solidFill>
                <a:latin typeface="Helvetica Neue Light"/>
                <a:cs typeface="Arial"/>
              </a:rPr>
              <a:t>survey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DR10 </a:t>
            </a:r>
            <a:endParaRPr lang="fr-FR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fr-FR" dirty="0">
              <a:solidFill>
                <a:srgbClr val="112C50"/>
              </a:solidFill>
              <a:latin typeface="Helvetica Neue Light"/>
              <a:cs typeface="Arial"/>
            </a:endParaRPr>
          </a:p>
          <a:p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+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Additionnal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color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cuts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to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reduce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the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target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density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: </a:t>
            </a:r>
          </a:p>
          <a:p>
            <a:endParaRPr lang="fr-FR" dirty="0">
              <a:solidFill>
                <a:srgbClr val="112C50"/>
              </a:solidFill>
              <a:latin typeface="Helvetica Neue Light"/>
              <a:cs typeface="Arial"/>
            </a:endParaRPr>
          </a:p>
          <a:p>
            <a:pPr marL="285750" indent="-285750">
              <a:buFont typeface="Calibri"/>
              <a:buChar char="-"/>
            </a:pP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BG ~860</a:t>
            </a:r>
            <a:r>
              <a:rPr lang="fr-FR" dirty="0">
                <a:solidFill>
                  <a:srgbClr val="112C50"/>
                </a:solidFill>
                <a:latin typeface="Helvetica Neue Light"/>
                <a:ea typeface="+mn-lt"/>
                <a:cs typeface="Arial"/>
              </a:rPr>
              <a:t>/deg</a:t>
            </a:r>
            <a:r>
              <a:rPr lang="fr-FR" baseline="30000" dirty="0">
                <a:solidFill>
                  <a:srgbClr val="112C50"/>
                </a:solidFill>
                <a:latin typeface="Helvetica Neue Light"/>
                <a:ea typeface="+mn-lt"/>
                <a:cs typeface="Arial"/>
              </a:rPr>
              <a:t>2</a:t>
            </a:r>
            <a:r>
              <a:rPr lang="fr-FR" dirty="0">
                <a:solidFill>
                  <a:srgbClr val="112C50"/>
                </a:solidFill>
                <a:latin typeface="Helvetica Neue Light"/>
                <a:ea typeface="+mn-lt"/>
                <a:cs typeface="Arial"/>
              </a:rPr>
              <a:t> </a:t>
            </a:r>
            <a:r>
              <a:rPr lang="fr-FR" dirty="0">
                <a:solidFill>
                  <a:srgbClr val="112C50"/>
                </a:solidFill>
                <a:latin typeface="Helvetica Neue Light"/>
                <a:ea typeface="Calibri"/>
                <a:cs typeface="Arial"/>
              </a:rPr>
              <a:t>(DESI) 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=&gt; ~250/deg</a:t>
            </a:r>
            <a:r>
              <a:rPr lang="fr-FR" baseline="30000" dirty="0">
                <a:solidFill>
                  <a:srgbClr val="112C50"/>
                </a:solidFill>
                <a:latin typeface="Helvetica Neue Light"/>
                <a:cs typeface="Arial"/>
              </a:rPr>
              <a:t>2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: </a:t>
            </a:r>
          </a:p>
          <a:p>
            <a:pPr marL="742315" lvl="1" indent="-285750">
              <a:buFont typeface="Calibri"/>
              <a:buChar char="-"/>
            </a:pPr>
            <a:r>
              <a:rPr lang="fr-FR" dirty="0" err="1">
                <a:solidFill>
                  <a:srgbClr val="112C50"/>
                </a:solidFill>
                <a:latin typeface="Helvetica Neue Light"/>
                <a:cs typeface="Arial"/>
              </a:rPr>
              <a:t>Remove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b="1" dirty="0" err="1">
                <a:solidFill>
                  <a:srgbClr val="112C50"/>
                </a:solidFill>
                <a:latin typeface="Helvetica Neue Light"/>
                <a:cs typeface="Arial"/>
              </a:rPr>
              <a:t>lowest</a:t>
            </a:r>
            <a:r>
              <a:rPr lang="fr-FR" b="1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b="1" dirty="0" err="1">
                <a:solidFill>
                  <a:srgbClr val="112C50"/>
                </a:solidFill>
                <a:latin typeface="Helvetica Neue Light"/>
                <a:cs typeface="Arial"/>
              </a:rPr>
              <a:t>redshift</a:t>
            </a:r>
            <a:r>
              <a:rPr lang="fr-FR" b="1" dirty="0">
                <a:solidFill>
                  <a:srgbClr val="112C50"/>
                </a:solidFill>
                <a:latin typeface="Helvetica Neue Light"/>
                <a:cs typeface="Arial"/>
              </a:rPr>
              <a:t> part z&lt;0.1</a:t>
            </a:r>
            <a:endParaRPr lang="fr-FR" b="1" dirty="0">
              <a:ea typeface="Calibri"/>
              <a:cs typeface="Calibri"/>
            </a:endParaRPr>
          </a:p>
          <a:p>
            <a:pPr marL="742315" lvl="1" indent="-285750">
              <a:buFont typeface="Calibri"/>
              <a:buChar char="-"/>
            </a:pP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r magnitude </a:t>
            </a:r>
            <a:r>
              <a:rPr lang="fr-FR" dirty="0" err="1">
                <a:solidFill>
                  <a:srgbClr val="112C50"/>
                </a:solidFill>
                <a:latin typeface="Helvetica Neue Light"/>
                <a:cs typeface="Arial"/>
              </a:rPr>
              <a:t>cut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&gt; 19</a:t>
            </a:r>
          </a:p>
          <a:p>
            <a:pPr marL="285750" indent="-285750">
              <a:buFont typeface="Calibri"/>
              <a:buChar char="-"/>
            </a:pPr>
            <a:endParaRPr lang="fr-FR" dirty="0">
              <a:solidFill>
                <a:srgbClr val="112C50"/>
              </a:solidFill>
              <a:latin typeface="Helvetica Neue Light"/>
              <a:cs typeface="Arial"/>
            </a:endParaRPr>
          </a:p>
          <a:p>
            <a:pPr marL="285750" indent="-285750">
              <a:buFont typeface="Calibri"/>
              <a:buChar char="-"/>
            </a:pPr>
            <a:endParaRPr lang="fr-FR" dirty="0">
              <a:solidFill>
                <a:srgbClr val="112C50"/>
              </a:solidFill>
              <a:latin typeface="Helvetica Neue Light"/>
              <a:cs typeface="Arial"/>
            </a:endParaRPr>
          </a:p>
          <a:p>
            <a:pPr marL="285750" indent="-285750">
              <a:buFont typeface="Calibri"/>
              <a:buChar char="-"/>
            </a:pPr>
            <a:endParaRPr lang="fr-FR" dirty="0">
              <a:solidFill>
                <a:srgbClr val="112C50"/>
              </a:solidFill>
              <a:latin typeface="Helvetica Neue Light"/>
              <a:cs typeface="Arial"/>
            </a:endParaRPr>
          </a:p>
          <a:p>
            <a:endParaRPr lang="fr-FR" dirty="0">
              <a:solidFill>
                <a:srgbClr val="112C50"/>
              </a:solidFill>
              <a:latin typeface="Helvetica Neue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59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2</a:t>
            </a:fld>
            <a:endParaRPr lang="en-US" dirty="0">
              <a:latin typeface="Book Antiqua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FA287D-2EDA-5109-6466-00302CC51F05}"/>
              </a:ext>
            </a:extLst>
          </p:cNvPr>
          <p:cNvSpPr txBox="1"/>
          <p:nvPr/>
        </p:nvSpPr>
        <p:spPr>
          <a:xfrm>
            <a:off x="979" y="1233058"/>
            <a:ext cx="6002422" cy="3490699"/>
          </a:xfrm>
          <a:prstGeom prst="rect">
            <a:avLst/>
          </a:prstGeom>
          <a:noFill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/>
              <a:buChar char="•"/>
            </a:pPr>
            <a:r>
              <a:rPr lang="fr-FR" sz="2000" b="1" dirty="0">
                <a:latin typeface="Garamond"/>
                <a:ea typeface="Verdana"/>
                <a:cs typeface="Gautami"/>
              </a:rPr>
              <a:t>VISTA </a:t>
            </a:r>
            <a:r>
              <a:rPr lang="fr-FR" sz="2000" b="1" dirty="0" err="1">
                <a:latin typeface="Garamond"/>
                <a:ea typeface="Verdana"/>
                <a:cs typeface="Gautami"/>
              </a:rPr>
              <a:t>telescope</a:t>
            </a:r>
            <a:r>
              <a:rPr lang="fr-FR" sz="2000" b="1" dirty="0">
                <a:latin typeface="Garamond"/>
                <a:ea typeface="Verdana"/>
                <a:cs typeface="Gautami"/>
              </a:rPr>
              <a:t> (4m) </a:t>
            </a:r>
            <a:r>
              <a:rPr lang="fr-FR" sz="2000" dirty="0">
                <a:latin typeface="Garamond"/>
                <a:ea typeface="Verdana"/>
                <a:cs typeface="Gautami"/>
              </a:rPr>
              <a:t>at </a:t>
            </a:r>
            <a:r>
              <a:rPr lang="fr-FR" sz="2000" dirty="0" err="1">
                <a:latin typeface="Garamond"/>
                <a:ea typeface="Verdana"/>
                <a:cs typeface="Gautami"/>
              </a:rPr>
              <a:t>Paranal</a:t>
            </a:r>
            <a:r>
              <a:rPr lang="fr-FR" sz="2000" dirty="0">
                <a:latin typeface="Garamond"/>
                <a:ea typeface="Verdana"/>
                <a:cs typeface="Gautami"/>
              </a:rPr>
              <a:t> </a:t>
            </a:r>
            <a:r>
              <a:rPr lang="fr-FR" sz="2000" dirty="0" err="1">
                <a:latin typeface="Garamond"/>
                <a:ea typeface="Verdana"/>
                <a:cs typeface="Gautami"/>
              </a:rPr>
              <a:t>Observatory</a:t>
            </a:r>
            <a:r>
              <a:rPr lang="fr-FR" sz="2000" dirty="0">
                <a:latin typeface="Garamond"/>
                <a:ea typeface="Verdana"/>
                <a:cs typeface="Gautami"/>
              </a:rPr>
              <a:t>, Chile</a:t>
            </a:r>
          </a:p>
          <a:p>
            <a:pPr marL="800100" lvl="1" indent="-342900">
              <a:buFont typeface="Calibri"/>
              <a:buChar char="-"/>
            </a:pPr>
            <a:r>
              <a:rPr lang="fr-FR" sz="2000" b="1" dirty="0">
                <a:latin typeface="Garamond"/>
                <a:ea typeface="Verdana"/>
                <a:cs typeface="Gautami"/>
              </a:rPr>
              <a:t>Hexagonal </a:t>
            </a:r>
            <a:r>
              <a:rPr lang="fr-FR" sz="2000" b="1" dirty="0" err="1">
                <a:latin typeface="Garamond"/>
                <a:ea typeface="Verdana"/>
                <a:cs typeface="Gautami"/>
              </a:rPr>
              <a:t>field</a:t>
            </a:r>
            <a:r>
              <a:rPr lang="fr-FR" sz="2000" b="1" dirty="0">
                <a:latin typeface="Garamond"/>
                <a:ea typeface="Verdana"/>
                <a:cs typeface="Gautami"/>
              </a:rPr>
              <a:t> of </a:t>
            </a:r>
            <a:r>
              <a:rPr lang="fr-FR" sz="2000" b="1" dirty="0" err="1">
                <a:latin typeface="Garamond"/>
                <a:ea typeface="Verdana"/>
                <a:cs typeface="Gautami"/>
              </a:rPr>
              <a:t>view</a:t>
            </a:r>
            <a:r>
              <a:rPr lang="fr-FR" sz="2000" b="1" dirty="0">
                <a:latin typeface="Garamond"/>
                <a:ea typeface="Verdana"/>
                <a:cs typeface="Gautami"/>
              </a:rPr>
              <a:t> ~ 4.2 deg</a:t>
            </a:r>
            <a:r>
              <a:rPr lang="fr-FR" sz="2000" b="1" baseline="30000" dirty="0">
                <a:latin typeface="Garamond"/>
                <a:ea typeface="Verdana"/>
                <a:cs typeface="Gautami"/>
              </a:rPr>
              <a:t>2</a:t>
            </a:r>
            <a:r>
              <a:rPr lang="fr-FR" sz="2000" dirty="0">
                <a:latin typeface="Garamond"/>
                <a:ea typeface="+mn-lt"/>
                <a:cs typeface="+mn-lt"/>
              </a:rPr>
              <a:t> </a:t>
            </a:r>
            <a:endParaRPr lang="fr-FR" sz="2000" b="1" dirty="0">
              <a:latin typeface="Garamond"/>
              <a:ea typeface="Verdana"/>
              <a:cs typeface="Gautami"/>
            </a:endParaRPr>
          </a:p>
          <a:p>
            <a:pPr marL="342900" indent="-342900">
              <a:buFont typeface="Arial"/>
              <a:buChar char="•"/>
            </a:pPr>
            <a:endParaRPr lang="fr-FR" sz="2000" b="1" dirty="0">
              <a:solidFill>
                <a:srgbClr val="000000"/>
              </a:solidFill>
              <a:latin typeface="Garamond"/>
              <a:ea typeface="Verdana"/>
              <a:cs typeface="Gautami"/>
            </a:endParaRPr>
          </a:p>
          <a:p>
            <a:pPr marL="342900" indent="-342900">
              <a:buFont typeface="Arial"/>
              <a:buChar char="•"/>
            </a:pPr>
            <a:r>
              <a:rPr lang="fr-FR" sz="2000" b="1" dirty="0">
                <a:solidFill>
                  <a:srgbClr val="000000"/>
                </a:solidFill>
                <a:latin typeface="Garamond"/>
                <a:ea typeface="Verdana"/>
                <a:cs typeface="Gautami"/>
              </a:rPr>
              <a:t>Fibre </a:t>
            </a:r>
            <a:r>
              <a:rPr lang="fr-FR" sz="2000" b="1" dirty="0" err="1">
                <a:solidFill>
                  <a:srgbClr val="000000"/>
                </a:solidFill>
                <a:latin typeface="Garamond"/>
                <a:ea typeface="Verdana"/>
                <a:cs typeface="Gautami"/>
              </a:rPr>
              <a:t>fed</a:t>
            </a:r>
            <a:r>
              <a:rPr lang="fr-FR" sz="2000" b="1" dirty="0">
                <a:solidFill>
                  <a:srgbClr val="000000"/>
                </a:solidFill>
                <a:latin typeface="Garamond"/>
                <a:ea typeface="Verdana"/>
                <a:cs typeface="Gautami"/>
              </a:rPr>
              <a:t> </a:t>
            </a:r>
            <a:r>
              <a:rPr lang="fr-FR" sz="2000" b="1" dirty="0" err="1">
                <a:solidFill>
                  <a:srgbClr val="000000"/>
                </a:solidFill>
                <a:latin typeface="Garamond"/>
                <a:ea typeface="Verdana"/>
                <a:cs typeface="Gautami"/>
              </a:rPr>
              <a:t>spectroscopic</a:t>
            </a:r>
            <a:r>
              <a:rPr lang="fr-FR" sz="2000" b="1" dirty="0">
                <a:solidFill>
                  <a:srgbClr val="000000"/>
                </a:solidFill>
                <a:latin typeface="Garamond"/>
                <a:ea typeface="Verdana"/>
                <a:cs typeface="Gautami"/>
              </a:rPr>
              <a:t> </a:t>
            </a:r>
            <a:r>
              <a:rPr lang="fr-FR" sz="2000" dirty="0">
                <a:solidFill>
                  <a:srgbClr val="000000"/>
                </a:solidFill>
                <a:latin typeface="Garamond"/>
                <a:ea typeface="Verdana"/>
                <a:cs typeface="Gautami"/>
              </a:rPr>
              <a:t>instrument</a:t>
            </a:r>
            <a:r>
              <a:rPr lang="fr-FR" sz="2000" dirty="0">
                <a:latin typeface="Garamond"/>
                <a:ea typeface="Verdana"/>
                <a:cs typeface="Gautami"/>
              </a:rPr>
              <a:t> - </a:t>
            </a:r>
            <a:r>
              <a:rPr lang="fr-FR" sz="2000" b="1" dirty="0">
                <a:latin typeface="Garamond"/>
                <a:ea typeface="Verdana"/>
                <a:cs typeface="Gautami"/>
              </a:rPr>
              <a:t>2436 </a:t>
            </a:r>
            <a:r>
              <a:rPr lang="fr-FR" sz="2000" b="1" dirty="0" err="1">
                <a:latin typeface="Garamond"/>
                <a:ea typeface="Verdana"/>
                <a:cs typeface="Gautami"/>
              </a:rPr>
              <a:t>fibers</a:t>
            </a:r>
            <a:r>
              <a:rPr lang="fr-FR" sz="2000" dirty="0">
                <a:latin typeface="Garamond"/>
                <a:ea typeface="Verdana"/>
                <a:cs typeface="Gautami"/>
              </a:rPr>
              <a:t>: </a:t>
            </a:r>
          </a:p>
          <a:p>
            <a:pPr marL="800100" lvl="1" indent="-342900">
              <a:buFont typeface="Calibri"/>
              <a:buChar char="-"/>
            </a:pPr>
            <a:r>
              <a:rPr lang="fr-FR" sz="1900" dirty="0">
                <a:solidFill>
                  <a:srgbClr val="000000"/>
                </a:solidFill>
                <a:latin typeface="Garamond"/>
                <a:ea typeface="Verdana"/>
                <a:cs typeface="Gautami"/>
              </a:rPr>
              <a:t>Reconfiguration time &lt; 2 min (</a:t>
            </a:r>
            <a:r>
              <a:rPr lang="fr-FR" sz="1900" dirty="0" err="1">
                <a:solidFill>
                  <a:srgbClr val="000000"/>
                </a:solidFill>
                <a:latin typeface="Garamond"/>
                <a:ea typeface="Verdana"/>
                <a:cs typeface="Gautami"/>
              </a:rPr>
              <a:t>during</a:t>
            </a:r>
            <a:r>
              <a:rPr lang="fr-FR" sz="1900" dirty="0">
                <a:solidFill>
                  <a:srgbClr val="000000"/>
                </a:solidFill>
                <a:latin typeface="Garamond"/>
                <a:ea typeface="Verdana"/>
                <a:cs typeface="Gautami"/>
              </a:rPr>
              <a:t> CDD </a:t>
            </a:r>
            <a:r>
              <a:rPr lang="fr-FR" sz="1900" dirty="0" err="1">
                <a:solidFill>
                  <a:srgbClr val="000000"/>
                </a:solidFill>
                <a:latin typeface="Garamond"/>
                <a:ea typeface="Verdana"/>
                <a:cs typeface="Gautami"/>
              </a:rPr>
              <a:t>readout</a:t>
            </a:r>
            <a:r>
              <a:rPr lang="fr-FR" sz="1900" dirty="0">
                <a:solidFill>
                  <a:srgbClr val="000000"/>
                </a:solidFill>
                <a:latin typeface="Garamond"/>
                <a:ea typeface="Verdana"/>
                <a:cs typeface="Gautami"/>
              </a:rPr>
              <a:t>)</a:t>
            </a:r>
          </a:p>
          <a:p>
            <a:pPr marL="285115" indent="-285115">
              <a:lnSpc>
                <a:spcPct val="90000"/>
              </a:lnSpc>
              <a:spcBef>
                <a:spcPts val="400"/>
              </a:spcBef>
              <a:buFont typeface="Arial"/>
              <a:buChar char="•"/>
            </a:pPr>
            <a:endParaRPr lang="en-US" sz="2000" b="1" dirty="0">
              <a:latin typeface="Garamond"/>
              <a:ea typeface="Calibri"/>
              <a:cs typeface="Calibri"/>
            </a:endParaRPr>
          </a:p>
          <a:p>
            <a:pPr marL="285115" indent="-285115">
              <a:lnSpc>
                <a:spcPct val="90000"/>
              </a:lnSpc>
              <a:spcBef>
                <a:spcPts val="400"/>
              </a:spcBef>
              <a:buFont typeface="Arial"/>
              <a:buChar char="•"/>
            </a:pPr>
            <a:r>
              <a:rPr lang="en-US" sz="2000" b="1" dirty="0">
                <a:latin typeface="Garamond"/>
                <a:ea typeface="+mn-lt"/>
                <a:cs typeface="+mn-lt"/>
              </a:rPr>
              <a:t>5-year survey over most of the Southern sky</a:t>
            </a:r>
            <a:r>
              <a:rPr lang="en-US" sz="2000" dirty="0">
                <a:latin typeface="Garamond"/>
                <a:ea typeface="+mn-lt"/>
                <a:cs typeface="+mn-lt"/>
              </a:rPr>
              <a:t> resulting in more than </a:t>
            </a:r>
            <a:r>
              <a:rPr lang="en-US" sz="2000" b="1" dirty="0">
                <a:latin typeface="Garamond"/>
                <a:ea typeface="+mn-lt"/>
                <a:cs typeface="+mn-lt"/>
              </a:rPr>
              <a:t>20 million spectra</a:t>
            </a:r>
            <a:endParaRPr lang="en-US" sz="1700" dirty="0">
              <a:latin typeface="Arial"/>
              <a:ea typeface="Verdana"/>
              <a:cs typeface="Arial"/>
            </a:endParaRPr>
          </a:p>
          <a:p>
            <a:pPr marL="285115" indent="-285115">
              <a:lnSpc>
                <a:spcPct val="90000"/>
              </a:lnSpc>
              <a:spcBef>
                <a:spcPts val="400"/>
              </a:spcBef>
              <a:buFont typeface="Arial"/>
              <a:buChar char="•"/>
            </a:pPr>
            <a:endParaRPr lang="en-US" sz="2000" b="1" dirty="0">
              <a:solidFill>
                <a:srgbClr val="000000"/>
              </a:solidFill>
              <a:latin typeface="Garamond"/>
              <a:ea typeface="Verdana"/>
              <a:cs typeface="Calibri"/>
            </a:endParaRPr>
          </a:p>
          <a:p>
            <a:pPr marL="285115" indent="-285115">
              <a:lnSpc>
                <a:spcPct val="90000"/>
              </a:lnSpc>
              <a:spcBef>
                <a:spcPts val="400"/>
              </a:spcBef>
              <a:buFont typeface="Arial"/>
              <a:buChar char="•"/>
            </a:pPr>
            <a:r>
              <a:rPr lang="en-US" sz="2000" b="1" dirty="0">
                <a:solidFill>
                  <a:srgbClr val="000000"/>
                </a:solidFill>
                <a:latin typeface="Garamond"/>
                <a:ea typeface="Verdana"/>
                <a:cs typeface="Calibri"/>
              </a:rPr>
              <a:t>=&gt; Start of operations: spring 2025</a:t>
            </a:r>
            <a:endParaRPr lang="en-US" dirty="0">
              <a:cs typeface="Calibri"/>
            </a:endParaRPr>
          </a:p>
          <a:p>
            <a:pPr marL="342900" indent="-342900">
              <a:buFont typeface="Arial"/>
              <a:buChar char="•"/>
            </a:pPr>
            <a:endParaRPr lang="fr-FR" sz="2000" dirty="0">
              <a:solidFill>
                <a:srgbClr val="000000"/>
              </a:solidFill>
              <a:latin typeface="Garamond"/>
              <a:ea typeface="Verdana"/>
              <a:cs typeface="Gautami"/>
            </a:endParaRPr>
          </a:p>
        </p:txBody>
      </p:sp>
      <p:pic>
        <p:nvPicPr>
          <p:cNvPr id="9" name="Image 8" descr="Le télescope Vista - Photos Futura">
            <a:extLst>
              <a:ext uri="{FF2B5EF4-FFF2-40B4-BE49-F238E27FC236}">
                <a16:creationId xmlns:a16="http://schemas.microsoft.com/office/drawing/2014/main" id="{1BA09034-4D9D-B4A9-4809-42CD1FAA5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4248" y="1172182"/>
            <a:ext cx="2839134" cy="159858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EE3F3CC-C55B-7C64-6DA0-97AFD017670A}"/>
              </a:ext>
            </a:extLst>
          </p:cNvPr>
          <p:cNvSpPr txBox="1">
            <a:spLocks noGrp="1"/>
          </p:cNvSpPr>
          <p:nvPr/>
        </p:nvSpPr>
        <p:spPr>
          <a:xfrm>
            <a:off x="270415" y="-21162"/>
            <a:ext cx="7651961" cy="107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400" dirty="0"/>
              <a:t>4MOST: Wide-field, high-multiplex optical spectroscopic survey facility for ESO / VISTA</a:t>
            </a:r>
            <a:endParaRPr lang="fr-FR" sz="2400" dirty="0"/>
          </a:p>
        </p:txBody>
      </p:sp>
      <p:pic>
        <p:nvPicPr>
          <p:cNvPr id="3" name="Image 2" descr="Une image contenant art, cercle, capture d’écran&#10;&#10;Description générée automatiquement">
            <a:extLst>
              <a:ext uri="{FF2B5EF4-FFF2-40B4-BE49-F238E27FC236}">
                <a16:creationId xmlns:a16="http://schemas.microsoft.com/office/drawing/2014/main" id="{08B75B52-95E8-C353-4E5A-4AE5E5B16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197" y="2862992"/>
            <a:ext cx="2758011" cy="249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47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diagramme, capture d’écran, ligne&#10;&#10;Description générée automatiquement">
            <a:extLst>
              <a:ext uri="{FF2B5EF4-FFF2-40B4-BE49-F238E27FC236}">
                <a16:creationId xmlns:a16="http://schemas.microsoft.com/office/drawing/2014/main" id="{8840940C-89CC-D0EF-52F4-4407D46A5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602" y="1256907"/>
            <a:ext cx="4573099" cy="342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20</a:t>
            </a:fld>
            <a:endParaRPr lang="en-US" dirty="0">
              <a:latin typeface="Book Antiqu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2AEA66-10D0-2F8E-1EE5-A0A9AC7B635A}"/>
              </a:ext>
            </a:extLst>
          </p:cNvPr>
          <p:cNvSpPr txBox="1">
            <a:spLocks noGrp="1"/>
          </p:cNvSpPr>
          <p:nvPr/>
        </p:nvSpPr>
        <p:spPr>
          <a:xfrm>
            <a:off x="-2239" y="-968"/>
            <a:ext cx="7904418" cy="105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 sz="3000" dirty="0"/>
              <a:t>4MOST-CRS</a:t>
            </a:r>
            <a:r>
              <a:rPr sz="3000" dirty="0"/>
              <a:t>:</a:t>
            </a:r>
            <a:r>
              <a:rPr lang="fr-FR" sz="3000" dirty="0"/>
              <a:t> BG &amp; LRG Target </a:t>
            </a:r>
            <a:r>
              <a:rPr lang="fr-FR" sz="3000" err="1"/>
              <a:t>selection</a:t>
            </a:r>
            <a:endParaRPr lang="fr-FR" sz="30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C75387E-6FBB-45A3-EBB2-00963EED4E97}"/>
              </a:ext>
            </a:extLst>
          </p:cNvPr>
          <p:cNvSpPr txBox="1"/>
          <p:nvPr/>
        </p:nvSpPr>
        <p:spPr>
          <a:xfrm>
            <a:off x="135291" y="1197217"/>
            <a:ext cx="4897548" cy="4520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fr-FR" dirty="0" err="1">
                <a:solidFill>
                  <a:srgbClr val="112C50"/>
                </a:solidFill>
                <a:latin typeface="Helvetica Neue Light"/>
                <a:cs typeface="Arial"/>
              </a:rPr>
              <a:t>Similar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to the DESI TS but </a:t>
            </a:r>
            <a:r>
              <a:rPr lang="fr-FR" dirty="0" err="1">
                <a:solidFill>
                  <a:srgbClr val="112C50"/>
                </a:solidFill>
                <a:latin typeface="Helvetica Neue Light"/>
                <a:cs typeface="Arial"/>
              </a:rPr>
              <a:t>using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dirty="0" err="1">
                <a:solidFill>
                  <a:srgbClr val="112C50"/>
                </a:solidFill>
                <a:latin typeface="Helvetica Neue Light"/>
                <a:cs typeface="Arial"/>
              </a:rPr>
              <a:t>Legacy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dirty="0" err="1">
                <a:solidFill>
                  <a:srgbClr val="112C50"/>
                </a:solidFill>
                <a:latin typeface="Helvetica Neue Light"/>
                <a:cs typeface="Arial"/>
              </a:rPr>
              <a:t>survey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DR10 </a:t>
            </a:r>
            <a:endParaRPr lang="fr-FR" dirty="0">
              <a:ea typeface="Calibri"/>
              <a:cs typeface="Calibri"/>
            </a:endParaRPr>
          </a:p>
          <a:p>
            <a:pPr marL="285750" indent="-285750">
              <a:buFont typeface="Calibri"/>
              <a:buChar char="-"/>
            </a:pPr>
            <a:endParaRPr lang="fr-FR" dirty="0">
              <a:solidFill>
                <a:srgbClr val="112C50"/>
              </a:solidFill>
              <a:latin typeface="Helvetica Neue Light"/>
              <a:cs typeface="Arial"/>
            </a:endParaRPr>
          </a:p>
          <a:p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+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Additionnal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color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cuts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to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reduce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the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target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density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: </a:t>
            </a:r>
          </a:p>
          <a:p>
            <a:endParaRPr lang="fr-FR" dirty="0">
              <a:solidFill>
                <a:srgbClr val="112C50"/>
              </a:solidFill>
              <a:latin typeface="Helvetica Neue Light"/>
              <a:cs typeface="Arial"/>
            </a:endParaRPr>
          </a:p>
          <a:p>
            <a:pPr marL="285750" indent="-285750">
              <a:buFont typeface="Calibri"/>
              <a:buChar char="-"/>
            </a:pP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BG ~860</a:t>
            </a:r>
            <a:r>
              <a:rPr lang="fr-FR" dirty="0">
                <a:solidFill>
                  <a:srgbClr val="112C50"/>
                </a:solidFill>
                <a:latin typeface="Helvetica Neue Light"/>
                <a:ea typeface="+mn-lt"/>
                <a:cs typeface="Arial"/>
              </a:rPr>
              <a:t>/deg</a:t>
            </a:r>
            <a:r>
              <a:rPr lang="fr-FR" baseline="30000" dirty="0">
                <a:solidFill>
                  <a:srgbClr val="112C50"/>
                </a:solidFill>
                <a:latin typeface="Helvetica Neue Light"/>
                <a:ea typeface="+mn-lt"/>
                <a:cs typeface="Arial"/>
              </a:rPr>
              <a:t>2</a:t>
            </a:r>
            <a:r>
              <a:rPr lang="fr-FR" dirty="0">
                <a:solidFill>
                  <a:srgbClr val="112C50"/>
                </a:solidFill>
                <a:latin typeface="Helvetica Neue Light"/>
                <a:ea typeface="+mn-lt"/>
                <a:cs typeface="Arial"/>
              </a:rPr>
              <a:t> </a:t>
            </a:r>
            <a:r>
              <a:rPr lang="fr-FR" dirty="0">
                <a:solidFill>
                  <a:srgbClr val="112C50"/>
                </a:solidFill>
                <a:latin typeface="Helvetica Neue Light"/>
                <a:ea typeface="Calibri"/>
                <a:cs typeface="Arial"/>
              </a:rPr>
              <a:t>(DESI) 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=&gt; ~250/deg</a:t>
            </a:r>
            <a:r>
              <a:rPr lang="fr-FR" baseline="30000" dirty="0">
                <a:solidFill>
                  <a:srgbClr val="112C50"/>
                </a:solidFill>
                <a:latin typeface="Helvetica Neue Light"/>
                <a:cs typeface="Arial"/>
              </a:rPr>
              <a:t>2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: </a:t>
            </a:r>
          </a:p>
          <a:p>
            <a:pPr marL="742315" lvl="1" indent="-285750">
              <a:buFont typeface="Calibri"/>
              <a:buChar char="-"/>
            </a:pP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Remove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lowest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redshift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part z&lt;0.1</a:t>
            </a:r>
            <a:endParaRPr lang="fr-FR">
              <a:ea typeface="Calibri"/>
              <a:cs typeface="Calibri"/>
            </a:endParaRPr>
          </a:p>
          <a:p>
            <a:pPr marL="742315" lvl="1" indent="-285750">
              <a:buFont typeface="Calibri"/>
              <a:buChar char="-"/>
            </a:pP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r magnitude </a:t>
            </a:r>
            <a:r>
              <a:rPr lang="fr-FR" dirty="0" err="1">
                <a:solidFill>
                  <a:srgbClr val="112C50"/>
                </a:solidFill>
                <a:latin typeface="Helvetica Neue Light"/>
                <a:cs typeface="Arial"/>
              </a:rPr>
              <a:t>cut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&gt; 19</a:t>
            </a:r>
          </a:p>
          <a:p>
            <a:pPr marL="285750" indent="-285750">
              <a:buFont typeface="Calibri"/>
              <a:buChar char="-"/>
            </a:pPr>
            <a:endParaRPr lang="fr-FR" dirty="0">
              <a:solidFill>
                <a:srgbClr val="112C50"/>
              </a:solidFill>
              <a:latin typeface="Helvetica Neue Light"/>
              <a:cs typeface="Arial"/>
            </a:endParaRPr>
          </a:p>
          <a:p>
            <a:pPr marL="285750" indent="-285750">
              <a:buFont typeface="Calibri"/>
              <a:buChar char="-"/>
            </a:pP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LRG ~605/deg</a:t>
            </a:r>
            <a:r>
              <a:rPr lang="fr-FR" baseline="30000" dirty="0">
                <a:solidFill>
                  <a:srgbClr val="112C50"/>
                </a:solidFill>
                <a:latin typeface="Helvetica Neue Light"/>
                <a:cs typeface="Arial"/>
              </a:rPr>
              <a:t>2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(DESI) =&gt; ~400/deg</a:t>
            </a:r>
            <a:r>
              <a:rPr lang="fr-FR" baseline="30000" dirty="0">
                <a:solidFill>
                  <a:srgbClr val="112C50"/>
                </a:solidFill>
                <a:latin typeface="Helvetica Neue Light"/>
                <a:cs typeface="Arial"/>
              </a:rPr>
              <a:t>2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: </a:t>
            </a:r>
          </a:p>
          <a:p>
            <a:pPr marL="742315" lvl="1" indent="-285750">
              <a:buFont typeface="Calibri"/>
              <a:buChar char="-"/>
            </a:pP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Remove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the </a:t>
            </a:r>
            <a:r>
              <a:rPr lang="fr-FR" b="1" err="1">
                <a:solidFill>
                  <a:srgbClr val="112C50"/>
                </a:solidFill>
                <a:latin typeface="Helvetica Neue Light"/>
                <a:cs typeface="Arial"/>
              </a:rPr>
              <a:t>tail</a:t>
            </a:r>
            <a:r>
              <a:rPr lang="fr-FR" b="1" dirty="0">
                <a:solidFill>
                  <a:srgbClr val="112C50"/>
                </a:solidFill>
                <a:latin typeface="Helvetica Neue Light"/>
                <a:cs typeface="Arial"/>
              </a:rPr>
              <a:t> at high </a:t>
            </a:r>
            <a:r>
              <a:rPr lang="fr-FR" b="1" err="1">
                <a:solidFill>
                  <a:srgbClr val="112C50"/>
                </a:solidFill>
                <a:latin typeface="Helvetica Neue Light"/>
                <a:cs typeface="Arial"/>
              </a:rPr>
              <a:t>redshift</a:t>
            </a:r>
            <a:r>
              <a:rPr lang="fr-FR" b="1" dirty="0">
                <a:solidFill>
                  <a:srgbClr val="112C50"/>
                </a:solidFill>
                <a:latin typeface="Helvetica Neue Light"/>
                <a:cs typeface="Arial"/>
              </a:rPr>
              <a:t> z&gt;1</a:t>
            </a:r>
          </a:p>
          <a:p>
            <a:pPr marL="742315" lvl="1" indent="-285750">
              <a:buFont typeface="Calibri"/>
              <a:buChar char="-"/>
            </a:pPr>
            <a:r>
              <a:rPr lang="fr-FR" b="1" dirty="0">
                <a:solidFill>
                  <a:srgbClr val="112C50"/>
                </a:solidFill>
                <a:latin typeface="Helvetica Neue Light"/>
                <a:cs typeface="Arial"/>
              </a:rPr>
              <a:t>Shift the </a:t>
            </a:r>
            <a:r>
              <a:rPr lang="fr-FR" b="1" err="1">
                <a:solidFill>
                  <a:srgbClr val="112C50"/>
                </a:solidFill>
                <a:latin typeface="Helvetica Neue Light"/>
                <a:cs typeface="Arial"/>
              </a:rPr>
              <a:t>color</a:t>
            </a:r>
            <a:r>
              <a:rPr lang="fr-FR" b="1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b="1" err="1">
                <a:solidFill>
                  <a:srgbClr val="112C50"/>
                </a:solidFill>
                <a:latin typeface="Helvetica Neue Light"/>
                <a:cs typeface="Arial"/>
              </a:rPr>
              <a:t>selection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in a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redshift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independent</a:t>
            </a:r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 </a:t>
            </a:r>
            <a:r>
              <a:rPr lang="fr-FR" err="1">
                <a:solidFill>
                  <a:srgbClr val="112C50"/>
                </a:solidFill>
                <a:latin typeface="Helvetica Neue Light"/>
                <a:cs typeface="Arial"/>
              </a:rPr>
              <a:t>way</a:t>
            </a:r>
            <a:endParaRPr lang="fr-FR">
              <a:solidFill>
                <a:srgbClr val="112C50"/>
              </a:solidFill>
              <a:latin typeface="Helvetica Neue Light"/>
              <a:cs typeface="Arial"/>
            </a:endParaRPr>
          </a:p>
          <a:p>
            <a:pPr marL="285750" indent="-285750">
              <a:buFont typeface="Calibri"/>
              <a:buChar char="-"/>
            </a:pPr>
            <a:endParaRPr lang="fr-FR" dirty="0">
              <a:solidFill>
                <a:srgbClr val="112C50"/>
              </a:solidFill>
              <a:latin typeface="Helvetica Neue Light"/>
              <a:cs typeface="Arial"/>
            </a:endParaRPr>
          </a:p>
          <a:p>
            <a:endParaRPr lang="fr-FR" dirty="0">
              <a:solidFill>
                <a:srgbClr val="112C50"/>
              </a:solidFill>
              <a:latin typeface="Helvetica Neue Ligh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404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21</a:t>
            </a:fld>
            <a:endParaRPr lang="en-US" dirty="0">
              <a:latin typeface="Book Antiqu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E3F3CC-C55B-7C64-6DA0-97AFD017670A}"/>
              </a:ext>
            </a:extLst>
          </p:cNvPr>
          <p:cNvSpPr txBox="1">
            <a:spLocks noGrp="1"/>
          </p:cNvSpPr>
          <p:nvPr/>
        </p:nvSpPr>
        <p:spPr>
          <a:xfrm>
            <a:off x="-2239" y="-968"/>
            <a:ext cx="7904418" cy="105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 dirty="0"/>
              <a:t>4MOST-CRS</a:t>
            </a:r>
            <a:r>
              <a:rPr dirty="0"/>
              <a:t>:</a:t>
            </a:r>
            <a:r>
              <a:rPr lang="fr-FR" dirty="0"/>
              <a:t> </a:t>
            </a:r>
            <a:r>
              <a:rPr lang="fr-FR" dirty="0" err="1"/>
              <a:t>QSOs</a:t>
            </a:r>
            <a:endParaRPr lang="fr-FR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5D40F7E-3DEE-065B-6131-6FAE6C9AF5B9}"/>
              </a:ext>
            </a:extLst>
          </p:cNvPr>
          <p:cNvSpPr txBox="1">
            <a:spLocks noGrp="1"/>
          </p:cNvSpPr>
          <p:nvPr/>
        </p:nvSpPr>
        <p:spPr>
          <a:xfrm>
            <a:off x="6492944" y="4667931"/>
            <a:ext cx="2297951" cy="390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06" tIns="45706" rIns="45706" bIns="45706" anchor="t">
            <a:normAutofit/>
          </a:bodyPr>
          <a:lstStyle>
            <a:lvl1pPr marL="342793" marR="0" indent="-342793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83524" marR="0" indent="-326470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18821" marR="0" indent="-304708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682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9387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50934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07991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6505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2210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indent="0">
              <a:lnSpc>
                <a:spcPct val="96000"/>
              </a:lnSpc>
              <a:spcBef>
                <a:spcPts val="400"/>
              </a:spcBef>
              <a:buNone/>
              <a:defRPr sz="1700"/>
            </a:pPr>
            <a:r>
              <a:rPr lang="fr-FR" sz="1800" dirty="0"/>
              <a:t>Area: ~7000 deg</a:t>
            </a:r>
            <a:r>
              <a:rPr lang="fr-FR" sz="1800" baseline="30000" dirty="0"/>
              <a:t>2</a:t>
            </a:r>
            <a:endParaRPr lang="fr-FR" sz="18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216B854-6028-8AA2-E01B-5083671224BA}"/>
              </a:ext>
            </a:extLst>
          </p:cNvPr>
          <p:cNvSpPr txBox="1"/>
          <p:nvPr/>
        </p:nvSpPr>
        <p:spPr>
          <a:xfrm>
            <a:off x="-183" y="4408203"/>
            <a:ext cx="537983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265" indent="-342265">
              <a:buFont typeface=""/>
              <a:buChar char="•"/>
            </a:pPr>
            <a:r>
              <a:rPr lang="fr-FR" dirty="0">
                <a:solidFill>
                  <a:srgbClr val="000000"/>
                </a:solidFill>
                <a:latin typeface="Helvetica Neue Light"/>
                <a:cs typeface="Arial"/>
              </a:rPr>
              <a:t>2 </a:t>
            </a:r>
            <a:r>
              <a:rPr lang="fr-FR" err="1">
                <a:solidFill>
                  <a:srgbClr val="000000"/>
                </a:solidFill>
                <a:latin typeface="Helvetica Neue Light"/>
                <a:cs typeface="Arial"/>
              </a:rPr>
              <a:t>different</a:t>
            </a:r>
            <a:r>
              <a:rPr lang="fr-FR" dirty="0">
                <a:solidFill>
                  <a:srgbClr val="000000"/>
                </a:solidFill>
                <a:latin typeface="Helvetica Neue Light"/>
                <a:cs typeface="Arial"/>
              </a:rPr>
              <a:t> </a:t>
            </a:r>
            <a:r>
              <a:rPr lang="fr-FR" err="1">
                <a:solidFill>
                  <a:srgbClr val="000000"/>
                </a:solidFill>
                <a:latin typeface="Helvetica Neue Light"/>
                <a:cs typeface="Arial"/>
              </a:rPr>
              <a:t>photometric</a:t>
            </a:r>
            <a:r>
              <a:rPr lang="fr-FR" dirty="0">
                <a:solidFill>
                  <a:srgbClr val="000000"/>
                </a:solidFill>
                <a:latin typeface="Helvetica Neue Light"/>
                <a:cs typeface="Arial"/>
              </a:rPr>
              <a:t> </a:t>
            </a:r>
            <a:r>
              <a:rPr lang="fr-FR" err="1">
                <a:solidFill>
                  <a:srgbClr val="000000"/>
                </a:solidFill>
                <a:latin typeface="Helvetica Neue Light"/>
                <a:cs typeface="Arial"/>
              </a:rPr>
              <a:t>surveys</a:t>
            </a:r>
            <a:r>
              <a:rPr lang="fr-FR" dirty="0">
                <a:solidFill>
                  <a:srgbClr val="000000"/>
                </a:solidFill>
                <a:latin typeface="Helvetica Neue Light"/>
                <a:cs typeface="Arial"/>
              </a:rPr>
              <a:t>: </a:t>
            </a:r>
            <a:endParaRPr lang="fr-FR" dirty="0"/>
          </a:p>
          <a:p>
            <a:pPr marL="742315" lvl="1" indent="-285750">
              <a:buFont typeface="Calibri"/>
              <a:buChar char="-"/>
            </a:pPr>
            <a:r>
              <a:rPr lang="fr-FR" dirty="0">
                <a:solidFill>
                  <a:srgbClr val="000000"/>
                </a:solidFill>
                <a:latin typeface="Helvetica Neue Light"/>
                <a:cs typeface="Arial"/>
              </a:rPr>
              <a:t>ATLAS (information </a:t>
            </a:r>
            <a:r>
              <a:rPr lang="fr-FR" dirty="0" err="1">
                <a:solidFill>
                  <a:srgbClr val="000000"/>
                </a:solidFill>
                <a:latin typeface="Helvetica Neue Light"/>
                <a:cs typeface="Arial"/>
              </a:rPr>
              <a:t>from</a:t>
            </a:r>
            <a:r>
              <a:rPr lang="fr-FR" dirty="0">
                <a:solidFill>
                  <a:srgbClr val="000000"/>
                </a:solidFill>
                <a:latin typeface="Helvetica Neue Light"/>
                <a:cs typeface="Arial"/>
              </a:rPr>
              <a:t> the u-band)</a:t>
            </a:r>
            <a:endParaRPr lang="fr-FR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742315" lvl="1" indent="-285750">
              <a:buFont typeface="Calibri"/>
              <a:buChar char="-"/>
            </a:pPr>
            <a:r>
              <a:rPr lang="fr-FR" dirty="0">
                <a:solidFill>
                  <a:srgbClr val="000000"/>
                </a:solidFill>
                <a:latin typeface="Helvetica Neue Light"/>
                <a:cs typeface="Arial"/>
              </a:rPr>
              <a:t>LS DR10</a:t>
            </a:r>
            <a:endParaRPr lang="fr-FR">
              <a:cs typeface="Calibri"/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5CD8C32C-553E-170D-224C-B4D05DF9CED5}"/>
              </a:ext>
            </a:extLst>
          </p:cNvPr>
          <p:cNvCxnSpPr/>
          <p:nvPr/>
        </p:nvCxnSpPr>
        <p:spPr>
          <a:xfrm>
            <a:off x="994781" y="2598000"/>
            <a:ext cx="13549" cy="1178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>
            <a:extLst>
              <a:ext uri="{FF2B5EF4-FFF2-40B4-BE49-F238E27FC236}">
                <a16:creationId xmlns:a16="http://schemas.microsoft.com/office/drawing/2014/main" id="{8C33C668-2C58-D9D5-7980-00D8C5FB25CB}"/>
              </a:ext>
            </a:extLst>
          </p:cNvPr>
          <p:cNvSpPr txBox="1"/>
          <p:nvPr/>
        </p:nvSpPr>
        <p:spPr>
          <a:xfrm>
            <a:off x="135276" y="2969383"/>
            <a:ext cx="95980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112C50"/>
                </a:solidFill>
                <a:latin typeface="Helvetica Neue Light"/>
                <a:cs typeface="Arial"/>
              </a:rPr>
              <a:t>LSST area</a:t>
            </a:r>
            <a:endParaRPr lang="fr-FR" dirty="0">
              <a:solidFill>
                <a:srgbClr val="000000"/>
              </a:solidFill>
              <a:latin typeface="Helvetica Neue Light"/>
              <a:cs typeface="Arial"/>
            </a:endParaRPr>
          </a:p>
        </p:txBody>
      </p:sp>
      <p:pic>
        <p:nvPicPr>
          <p:cNvPr id="9" name="Image 8" descr="Une image contenant diagramme, texte, dessin, carte&#10;&#10;Description générée automatiquement">
            <a:extLst>
              <a:ext uri="{FF2B5EF4-FFF2-40B4-BE49-F238E27FC236}">
                <a16:creationId xmlns:a16="http://schemas.microsoft.com/office/drawing/2014/main" id="{DBCBF67D-AD34-A1E5-FA64-C82DA95E9C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613" y="1204107"/>
            <a:ext cx="5733219" cy="330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528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22</a:t>
            </a:fld>
            <a:endParaRPr lang="en-US" dirty="0">
              <a:latin typeface="Book Antiqu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E3F3CC-C55B-7C64-6DA0-97AFD017670A}"/>
              </a:ext>
            </a:extLst>
          </p:cNvPr>
          <p:cNvSpPr txBox="1">
            <a:spLocks noGrp="1"/>
          </p:cNvSpPr>
          <p:nvPr/>
        </p:nvSpPr>
        <p:spPr>
          <a:xfrm>
            <a:off x="-2239" y="4081"/>
            <a:ext cx="7904418" cy="142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 sz="2800" dirty="0"/>
              <a:t>4MOST-CRS:</a:t>
            </a:r>
          </a:p>
          <a:p>
            <a:r>
              <a:rPr lang="en-US" sz="2800" dirty="0"/>
              <a:t>Angular Clustering and Limber Scaling Test</a:t>
            </a:r>
            <a:endParaRPr lang="fr-FR" sz="2800"/>
          </a:p>
          <a:p>
            <a:endParaRPr sz="2800" dirty="0"/>
          </a:p>
        </p:txBody>
      </p:sp>
      <p:pic>
        <p:nvPicPr>
          <p:cNvPr id="3" name="Image 2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58AD2CD1-8C5C-69B0-1B6A-85FBC5581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88" y="1832733"/>
            <a:ext cx="8879424" cy="286235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47D94F6-FBDB-BED8-9416-A2C2DEF02A9C}"/>
              </a:ext>
            </a:extLst>
          </p:cNvPr>
          <p:cNvSpPr txBox="1"/>
          <p:nvPr/>
        </p:nvSpPr>
        <p:spPr>
          <a:xfrm>
            <a:off x="133563" y="1248119"/>
            <a:ext cx="52558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BG </a:t>
            </a:r>
            <a:r>
              <a:rPr lang="fr-FR" dirty="0" err="1">
                <a:cs typeface="Calibri"/>
              </a:rPr>
              <a:t>angular</a:t>
            </a:r>
            <a:r>
              <a:rPr lang="fr-FR" dirty="0">
                <a:cs typeface="Calibri"/>
              </a:rPr>
              <a:t> clustering in magnitude slices</a:t>
            </a:r>
            <a:endParaRPr lang="fr-FR" dirty="0"/>
          </a:p>
        </p:txBody>
      </p:sp>
      <p:pic>
        <p:nvPicPr>
          <p:cNvPr id="7" name="Image 6" descr="Une image contenant Police, typographie, calligraphie, blanc&#10;&#10;Description générée automatiquement">
            <a:extLst>
              <a:ext uri="{FF2B5EF4-FFF2-40B4-BE49-F238E27FC236}">
                <a16:creationId xmlns:a16="http://schemas.microsoft.com/office/drawing/2014/main" id="{D8EC7F0F-5320-5113-C4D9-6AE6AB4BF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383" y="1242558"/>
            <a:ext cx="2183890" cy="5137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F3D9101-79E8-5148-BB52-AAAB8C66F269}"/>
              </a:ext>
            </a:extLst>
          </p:cNvPr>
          <p:cNvSpPr txBox="1"/>
          <p:nvPr/>
        </p:nvSpPr>
        <p:spPr>
          <a:xfrm>
            <a:off x="7668893" y="4910861"/>
            <a:ext cx="147586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Book Antiqua"/>
              </a:rPr>
              <a:t>Behnood Bandi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CF8C85C-CED8-0F5F-EFA9-C5AC2F3E1128}"/>
              </a:ext>
            </a:extLst>
          </p:cNvPr>
          <p:cNvSpPr txBox="1"/>
          <p:nvPr/>
        </p:nvSpPr>
        <p:spPr>
          <a:xfrm>
            <a:off x="225149" y="4852964"/>
            <a:ext cx="52558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Preliminary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6705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23</a:t>
            </a:fld>
            <a:endParaRPr lang="en-US" dirty="0">
              <a:latin typeface="Book Antiqu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E3F3CC-C55B-7C64-6DA0-97AFD017670A}"/>
              </a:ext>
            </a:extLst>
          </p:cNvPr>
          <p:cNvSpPr txBox="1">
            <a:spLocks noGrp="1"/>
          </p:cNvSpPr>
          <p:nvPr/>
        </p:nvSpPr>
        <p:spPr>
          <a:xfrm>
            <a:off x="-2239" y="4081"/>
            <a:ext cx="7904418" cy="142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 sz="2800" dirty="0"/>
              <a:t>4MOST-CRS:</a:t>
            </a:r>
          </a:p>
          <a:p>
            <a:r>
              <a:rPr lang="en-US" sz="2800" dirty="0"/>
              <a:t>Angular Clustering and Limber Scaling Test</a:t>
            </a:r>
            <a:endParaRPr lang="fr-FR" sz="2800"/>
          </a:p>
          <a:p>
            <a:endParaRPr sz="280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7D94F6-FBDB-BED8-9416-A2C2DEF02A9C}"/>
              </a:ext>
            </a:extLst>
          </p:cNvPr>
          <p:cNvSpPr txBox="1"/>
          <p:nvPr/>
        </p:nvSpPr>
        <p:spPr>
          <a:xfrm>
            <a:off x="313001" y="1317680"/>
            <a:ext cx="52558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LRG </a:t>
            </a:r>
            <a:r>
              <a:rPr lang="fr-FR" dirty="0" err="1">
                <a:cs typeface="Calibri"/>
              </a:rPr>
              <a:t>angular</a:t>
            </a:r>
            <a:r>
              <a:rPr lang="fr-FR" dirty="0">
                <a:cs typeface="Calibri"/>
              </a:rPr>
              <a:t> clustering </a:t>
            </a:r>
            <a:endParaRPr lang="fr-FR" dirty="0"/>
          </a:p>
        </p:txBody>
      </p:sp>
      <p:pic>
        <p:nvPicPr>
          <p:cNvPr id="7" name="Image 6" descr="Une image contenant Police, typographie, calligraphie, blanc&#10;&#10;Description générée automatiquement">
            <a:extLst>
              <a:ext uri="{FF2B5EF4-FFF2-40B4-BE49-F238E27FC236}">
                <a16:creationId xmlns:a16="http://schemas.microsoft.com/office/drawing/2014/main" id="{D8EC7F0F-5320-5113-C4D9-6AE6AB4BF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383" y="1242558"/>
            <a:ext cx="2183890" cy="51374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F3D9101-79E8-5148-BB52-AAAB8C66F269}"/>
              </a:ext>
            </a:extLst>
          </p:cNvPr>
          <p:cNvSpPr txBox="1"/>
          <p:nvPr/>
        </p:nvSpPr>
        <p:spPr>
          <a:xfrm>
            <a:off x="7668893" y="4910861"/>
            <a:ext cx="147586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Book Antiqua"/>
              </a:rPr>
              <a:t>Behnood Bandi</a:t>
            </a:r>
          </a:p>
        </p:txBody>
      </p:sp>
      <p:pic>
        <p:nvPicPr>
          <p:cNvPr id="9" name="Image 8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1B5138BA-6396-F807-B0C0-EFC935C21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33" y="1889058"/>
            <a:ext cx="8773406" cy="273500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4F1FBC7-03EA-777E-CA2C-EC28BEE6A50B}"/>
              </a:ext>
            </a:extLst>
          </p:cNvPr>
          <p:cNvSpPr txBox="1"/>
          <p:nvPr/>
        </p:nvSpPr>
        <p:spPr>
          <a:xfrm>
            <a:off x="225149" y="4852964"/>
            <a:ext cx="525580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cs typeface="Calibri"/>
              </a:rPr>
              <a:t>Preliminary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7326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DB859E-8183-376E-57B7-1035D22E0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Next steps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5F1943C-350F-787A-0E1F-58AE5BBA9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5447"/>
            <a:ext cx="8229600" cy="38351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265" indent="-342265"/>
            <a:r>
              <a:rPr lang="fr-FR" sz="2000" dirty="0"/>
              <a:t>4MOST </a:t>
            </a:r>
            <a:r>
              <a:rPr lang="fr-FR" sz="2000" dirty="0" err="1"/>
              <a:t>almost</a:t>
            </a:r>
            <a:r>
              <a:rPr lang="fr-FR" sz="2000" dirty="0"/>
              <a:t> </a:t>
            </a:r>
            <a:r>
              <a:rPr lang="fr-FR" sz="2000" dirty="0" err="1"/>
              <a:t>ready</a:t>
            </a:r>
            <a:r>
              <a:rPr lang="fr-FR" sz="2000" dirty="0"/>
              <a:t>:</a:t>
            </a:r>
          </a:p>
          <a:p>
            <a:pPr marL="742315" lvl="1" indent="-285115">
              <a:buFont typeface="Calibri"/>
              <a:buChar char="-"/>
            </a:pPr>
            <a:r>
              <a:rPr lang="fr-FR" sz="2000" dirty="0"/>
              <a:t> </a:t>
            </a:r>
            <a:r>
              <a:rPr lang="fr-FR" sz="2000" err="1"/>
              <a:t>waiting</a:t>
            </a:r>
            <a:r>
              <a:rPr lang="fr-FR" sz="2000" dirty="0"/>
              <a:t> for </a:t>
            </a:r>
            <a:r>
              <a:rPr lang="fr-FR" sz="2000" err="1"/>
              <a:t>decision</a:t>
            </a:r>
            <a:r>
              <a:rPr lang="fr-FR" sz="2000" dirty="0"/>
              <a:t> to </a:t>
            </a:r>
            <a:r>
              <a:rPr lang="fr-FR" sz="2000" err="1"/>
              <a:t>ship</a:t>
            </a:r>
            <a:r>
              <a:rPr lang="fr-FR" sz="2000" dirty="0"/>
              <a:t> </a:t>
            </a:r>
            <a:r>
              <a:rPr lang="fr-FR" sz="2000" err="1"/>
              <a:t>from</a:t>
            </a:r>
            <a:r>
              <a:rPr lang="fr-FR" sz="2000" dirty="0"/>
              <a:t> Potsdam to </a:t>
            </a:r>
            <a:r>
              <a:rPr lang="fr-FR" sz="2000" err="1"/>
              <a:t>Paranal</a:t>
            </a:r>
            <a:endParaRPr lang="fr-FR" sz="2000" dirty="0" err="1"/>
          </a:p>
          <a:p>
            <a:pPr marL="742315" lvl="1" indent="-285115">
              <a:buFont typeface="Calibri"/>
              <a:buChar char="-"/>
            </a:pPr>
            <a:endParaRPr lang="fr-FR" sz="2000" dirty="0"/>
          </a:p>
          <a:p>
            <a:pPr marL="342265" indent="-342265"/>
            <a:r>
              <a:rPr lang="fr-FR" sz="2000" err="1"/>
              <a:t>Planned</a:t>
            </a:r>
            <a:r>
              <a:rPr lang="fr-FR" sz="2000" dirty="0"/>
              <a:t> start of </a:t>
            </a:r>
            <a:r>
              <a:rPr lang="fr-FR" sz="2000" err="1"/>
              <a:t>operations</a:t>
            </a:r>
            <a:r>
              <a:rPr lang="fr-FR" sz="2000" dirty="0"/>
              <a:t> =&gt; </a:t>
            </a:r>
            <a:r>
              <a:rPr lang="fr-FR" sz="2000" err="1"/>
              <a:t>spring</a:t>
            </a:r>
            <a:r>
              <a:rPr lang="fr-FR" sz="2000" dirty="0"/>
              <a:t> 2025</a:t>
            </a:r>
          </a:p>
          <a:p>
            <a:pPr marL="342265" indent="-342265"/>
            <a:endParaRPr lang="fr-FR" sz="2000" dirty="0"/>
          </a:p>
          <a:p>
            <a:pPr marL="342265" indent="-342265"/>
            <a:r>
              <a:rPr lang="fr-FR" sz="2000" dirty="0"/>
              <a:t>1st data release (</a:t>
            </a:r>
            <a:r>
              <a:rPr lang="fr-FR" sz="2000" dirty="0" err="1"/>
              <a:t>survey</a:t>
            </a:r>
            <a:r>
              <a:rPr lang="fr-FR" sz="2000" dirty="0"/>
              <a:t> validation data) </a:t>
            </a:r>
            <a:r>
              <a:rPr lang="fr-FR" sz="2000" dirty="0" err="1"/>
              <a:t>expected</a:t>
            </a:r>
            <a:r>
              <a:rPr lang="fr-FR" sz="2000" dirty="0"/>
              <a:t> 6 </a:t>
            </a:r>
            <a:r>
              <a:rPr lang="fr-FR" sz="2000" dirty="0" err="1"/>
              <a:t>months</a:t>
            </a:r>
            <a:r>
              <a:rPr lang="fr-FR" sz="2000" dirty="0"/>
              <a:t> latter (end 2025)</a:t>
            </a:r>
          </a:p>
          <a:p>
            <a:pPr marL="342265" indent="-342265"/>
            <a:endParaRPr lang="fr-FR" sz="2000" dirty="0"/>
          </a:p>
          <a:p>
            <a:pPr marL="342265" indent="-342265"/>
            <a:r>
              <a:rPr lang="fr-FR" sz="2000" err="1"/>
              <a:t>Then</a:t>
            </a:r>
            <a:r>
              <a:rPr lang="fr-FR" sz="2000" dirty="0"/>
              <a:t> ~ 1 data release per </a:t>
            </a:r>
            <a:r>
              <a:rPr lang="fr-FR" sz="2000" err="1"/>
              <a:t>year</a:t>
            </a:r>
            <a:endParaRPr lang="fr-FR" sz="2000" dirty="0" err="1"/>
          </a:p>
          <a:p>
            <a:pPr marL="342265" indent="-342265"/>
            <a:endParaRPr lang="fr-FR" sz="2000" dirty="0">
              <a:cs typeface="Arial"/>
            </a:endParaRPr>
          </a:p>
          <a:p>
            <a:pPr marL="0" indent="0">
              <a:buNone/>
            </a:pPr>
            <a:r>
              <a:rPr lang="fr-FR" sz="2000" dirty="0">
                <a:latin typeface="Arial"/>
                <a:cs typeface="Arial"/>
              </a:rPr>
              <a:t>=&gt; Lots of </a:t>
            </a:r>
            <a:r>
              <a:rPr lang="fr-FR" sz="2000" dirty="0" err="1">
                <a:latin typeface="Arial"/>
                <a:cs typeface="Arial"/>
              </a:rPr>
              <a:t>exciting</a:t>
            </a:r>
            <a:r>
              <a:rPr lang="fr-FR" sz="2000" dirty="0">
                <a:latin typeface="Arial"/>
                <a:cs typeface="Arial"/>
              </a:rPr>
              <a:t> sciences </a:t>
            </a:r>
            <a:r>
              <a:rPr lang="fr-FR" sz="2000" dirty="0" err="1">
                <a:latin typeface="Arial"/>
                <a:cs typeface="Arial"/>
              </a:rPr>
              <a:t>incoming</a:t>
            </a:r>
            <a:r>
              <a:rPr lang="fr-FR" sz="2000" dirty="0">
                <a:latin typeface="Arial"/>
                <a:cs typeface="Arial"/>
              </a:rPr>
              <a:t> (not </a:t>
            </a:r>
            <a:r>
              <a:rPr lang="fr-FR" sz="2000" dirty="0" err="1">
                <a:latin typeface="Arial"/>
                <a:cs typeface="Arial"/>
              </a:rPr>
              <a:t>only</a:t>
            </a:r>
            <a:r>
              <a:rPr lang="fr-FR" sz="2000" dirty="0">
                <a:latin typeface="Arial"/>
                <a:cs typeface="Arial"/>
              </a:rPr>
              <a:t> for </a:t>
            </a:r>
            <a:r>
              <a:rPr lang="fr-FR" sz="2000" dirty="0" err="1">
                <a:latin typeface="Arial"/>
                <a:cs typeface="Arial"/>
              </a:rPr>
              <a:t>cosmology</a:t>
            </a:r>
            <a:r>
              <a:rPr lang="fr-FR" sz="2000" dirty="0">
                <a:latin typeface="Arial"/>
                <a:cs typeface="Arial"/>
              </a:rPr>
              <a:t>)</a:t>
            </a:r>
          </a:p>
          <a:p>
            <a:pPr marL="342265" indent="-342265"/>
            <a:endParaRPr lang="fr-FR" sz="20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85993A3-3A14-DF40-B23E-F8398444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1D6119EB-4CE9-107A-2FF5-93A9CDA5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5371047"/>
            <a:ext cx="7124700" cy="304271"/>
          </a:xfrm>
        </p:spPr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</p:spTree>
    <p:extLst>
      <p:ext uri="{BB962C8B-B14F-4D97-AF65-F5344CB8AC3E}">
        <p14:creationId xmlns:p14="http://schemas.microsoft.com/office/powerpoint/2010/main" val="1980507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4FC6-A9AE-AC4B-A598-7FF1E3BD4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10F158-BBC3-D04F-9FD5-012E8369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7DE3A5B-35D6-A41D-9D82-2834CE31070A}"/>
              </a:ext>
            </a:extLst>
          </p:cNvPr>
          <p:cNvGrpSpPr/>
          <p:nvPr/>
        </p:nvGrpSpPr>
        <p:grpSpPr>
          <a:xfrm>
            <a:off x="2646642" y="1283265"/>
            <a:ext cx="3850716" cy="3734730"/>
            <a:chOff x="2646642" y="1283265"/>
            <a:chExt cx="3850716" cy="3734730"/>
          </a:xfrm>
        </p:grpSpPr>
        <p:pic>
          <p:nvPicPr>
            <p:cNvPr id="6" name="Grafik 4">
              <a:extLst>
                <a:ext uri="{FF2B5EF4-FFF2-40B4-BE49-F238E27FC236}">
                  <a16:creationId xmlns:a16="http://schemas.microsoft.com/office/drawing/2014/main" id="{FD1DE223-4ECE-AADC-E094-6FD9ED04D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94582" y="2413203"/>
              <a:ext cx="1094980" cy="1421369"/>
            </a:xfrm>
            <a:prstGeom prst="rect">
              <a:avLst/>
            </a:prstGeom>
          </p:spPr>
        </p:pic>
        <p:sp>
          <p:nvSpPr>
            <p:cNvPr id="7" name="Ellipse 35">
              <a:extLst>
                <a:ext uri="{FF2B5EF4-FFF2-40B4-BE49-F238E27FC236}">
                  <a16:creationId xmlns:a16="http://schemas.microsoft.com/office/drawing/2014/main" id="{765842E4-7265-54BD-F799-8BE5393BE3F5}"/>
                </a:ext>
              </a:extLst>
            </p:cNvPr>
            <p:cNvSpPr/>
            <p:nvPr/>
          </p:nvSpPr>
          <p:spPr>
            <a:xfrm>
              <a:off x="2831514" y="1552729"/>
              <a:ext cx="3437538" cy="3231560"/>
            </a:xfrm>
            <a:prstGeom prst="ellipse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20"/>
            </a:p>
          </p:txBody>
        </p:sp>
        <p:pic>
          <p:nvPicPr>
            <p:cNvPr id="40" name="image2.jpg">
              <a:extLst>
                <a:ext uri="{FF2B5EF4-FFF2-40B4-BE49-F238E27FC236}">
                  <a16:creationId xmlns:a16="http://schemas.microsoft.com/office/drawing/2014/main" id="{2EF98C09-69B2-1863-F958-BEF27A3AF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1102" r="20249"/>
            <a:stretch>
              <a:fillRect/>
            </a:stretch>
          </p:blipFill>
          <p:spPr>
            <a:xfrm>
              <a:off x="6072633" y="2579988"/>
              <a:ext cx="270131" cy="2895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image4.jpg">
              <a:extLst>
                <a:ext uri="{FF2B5EF4-FFF2-40B4-BE49-F238E27FC236}">
                  <a16:creationId xmlns:a16="http://schemas.microsoft.com/office/drawing/2014/main" id="{BF834BB8-313E-FAB2-F2CB-788CD658289E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580541" y="4213810"/>
              <a:ext cx="577238" cy="1232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image5.png">
              <a:extLst>
                <a:ext uri="{FF2B5EF4-FFF2-40B4-BE49-F238E27FC236}">
                  <a16:creationId xmlns:a16="http://schemas.microsoft.com/office/drawing/2014/main" id="{681C0EDD-A4CA-4C1D-30C9-F62486672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05520" y="3873033"/>
              <a:ext cx="245921" cy="233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image6.png">
              <a:extLst>
                <a:ext uri="{FF2B5EF4-FFF2-40B4-BE49-F238E27FC236}">
                  <a16:creationId xmlns:a16="http://schemas.microsoft.com/office/drawing/2014/main" id="{9C2E6EF3-713F-0986-4B5F-40EA37CAAEB1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4839394" y="1404328"/>
              <a:ext cx="383782" cy="362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4" name="image7.png">
              <a:extLst>
                <a:ext uri="{FF2B5EF4-FFF2-40B4-BE49-F238E27FC236}">
                  <a16:creationId xmlns:a16="http://schemas.microsoft.com/office/drawing/2014/main" id="{69A4694F-1FAE-9961-249C-E6DA34EB8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88111" y="2279578"/>
              <a:ext cx="280740" cy="2649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image8.jpg">
              <a:extLst>
                <a:ext uri="{FF2B5EF4-FFF2-40B4-BE49-F238E27FC236}">
                  <a16:creationId xmlns:a16="http://schemas.microsoft.com/office/drawing/2014/main" id="{CDD77096-9140-55D6-8B5B-FA6D4D724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71680" y="4658816"/>
              <a:ext cx="668751" cy="160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image10.jpg">
              <a:extLst>
                <a:ext uri="{FF2B5EF4-FFF2-40B4-BE49-F238E27FC236}">
                  <a16:creationId xmlns:a16="http://schemas.microsoft.com/office/drawing/2014/main" id="{28BE743A-FB0C-A897-4B66-38450CDE20CF}"/>
                </a:ext>
              </a:extLst>
            </p:cNvPr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4408148" y="4630350"/>
              <a:ext cx="258883" cy="3876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image11.jpg">
              <a:extLst>
                <a:ext uri="{FF2B5EF4-FFF2-40B4-BE49-F238E27FC236}">
                  <a16:creationId xmlns:a16="http://schemas.microsoft.com/office/drawing/2014/main" id="{935C64E8-E1E0-7340-568B-ABCB67CEB2C9}"/>
                </a:ext>
              </a:extLst>
            </p:cNvPr>
            <p:cNvPicPr/>
            <p:nvPr/>
          </p:nvPicPr>
          <p:blipFill>
            <a:blip r:embed="rId10"/>
            <a:srcRect l="26286" t="23535" r="25325" b="19317"/>
            <a:stretch>
              <a:fillRect/>
            </a:stretch>
          </p:blipFill>
          <p:spPr>
            <a:xfrm>
              <a:off x="4334528" y="1283265"/>
              <a:ext cx="356629" cy="5110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image13.png">
              <a:extLst>
                <a:ext uri="{FF2B5EF4-FFF2-40B4-BE49-F238E27FC236}">
                  <a16:creationId xmlns:a16="http://schemas.microsoft.com/office/drawing/2014/main" id="{31D06AB3-6FBB-301F-E25C-A5A68AAF8A19}"/>
                </a:ext>
              </a:extLst>
            </p:cNvPr>
            <p:cNvPicPr/>
            <p:nvPr/>
          </p:nvPicPr>
          <p:blipFill>
            <a:blip r:embed="rId11"/>
            <a:srcRect l="5227" t="31455" b="28523"/>
            <a:stretch>
              <a:fillRect/>
            </a:stretch>
          </p:blipFill>
          <p:spPr>
            <a:xfrm>
              <a:off x="3069899" y="1913725"/>
              <a:ext cx="459981" cy="2162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image14.png">
              <a:extLst>
                <a:ext uri="{FF2B5EF4-FFF2-40B4-BE49-F238E27FC236}">
                  <a16:creationId xmlns:a16="http://schemas.microsoft.com/office/drawing/2014/main" id="{C02F36EB-8E1E-3881-CC03-8A8372199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44009" y="3597790"/>
              <a:ext cx="286836" cy="191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15.png">
              <a:extLst>
                <a:ext uri="{FF2B5EF4-FFF2-40B4-BE49-F238E27FC236}">
                  <a16:creationId xmlns:a16="http://schemas.microsoft.com/office/drawing/2014/main" id="{E698091D-19E9-00A9-F7E2-F7559108A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354345" y="1730963"/>
              <a:ext cx="250880" cy="2508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Picture 41">
              <a:extLst>
                <a:ext uri="{FF2B5EF4-FFF2-40B4-BE49-F238E27FC236}">
                  <a16:creationId xmlns:a16="http://schemas.microsoft.com/office/drawing/2014/main" id="{DC4AF347-1962-F1FB-1DB6-E51DB1D1A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494261" y="1678149"/>
              <a:ext cx="174026" cy="171878"/>
            </a:xfrm>
            <a:prstGeom prst="rect">
              <a:avLst/>
            </a:prstGeom>
          </p:spPr>
        </p:pic>
        <p:pic>
          <p:nvPicPr>
            <p:cNvPr id="52" name="Picture 6">
              <a:extLst>
                <a:ext uri="{FF2B5EF4-FFF2-40B4-BE49-F238E27FC236}">
                  <a16:creationId xmlns:a16="http://schemas.microsoft.com/office/drawing/2014/main" id="{D6734B62-6482-F6CA-F6BC-18C36A3F9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795"/>
            <a:stretch/>
          </p:blipFill>
          <p:spPr>
            <a:xfrm>
              <a:off x="5622007" y="1957071"/>
              <a:ext cx="435695" cy="251418"/>
            </a:xfrm>
            <a:prstGeom prst="rect">
              <a:avLst/>
            </a:prstGeom>
          </p:spPr>
        </p:pic>
        <p:pic>
          <p:nvPicPr>
            <p:cNvPr id="53" name="Grafik 21">
              <a:extLst>
                <a:ext uri="{FF2B5EF4-FFF2-40B4-BE49-F238E27FC236}">
                  <a16:creationId xmlns:a16="http://schemas.microsoft.com/office/drawing/2014/main" id="{F622D2EE-6F10-F7EA-8D51-DEE17C67D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6118" y="3231455"/>
              <a:ext cx="411240" cy="169979"/>
            </a:xfrm>
            <a:prstGeom prst="rect">
              <a:avLst/>
            </a:prstGeom>
          </p:spPr>
        </p:pic>
        <p:pic>
          <p:nvPicPr>
            <p:cNvPr id="54" name="Grafik 22">
              <a:extLst>
                <a:ext uri="{FF2B5EF4-FFF2-40B4-BE49-F238E27FC236}">
                  <a16:creationId xmlns:a16="http://schemas.microsoft.com/office/drawing/2014/main" id="{A54FE7F6-9693-4610-66FC-52ADCCF8D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3762" y="4706996"/>
              <a:ext cx="491515" cy="108075"/>
            </a:xfrm>
            <a:prstGeom prst="rect">
              <a:avLst/>
            </a:prstGeom>
          </p:spPr>
        </p:pic>
        <p:pic>
          <p:nvPicPr>
            <p:cNvPr id="55" name="Grafik 23">
              <a:extLst>
                <a:ext uri="{FF2B5EF4-FFF2-40B4-BE49-F238E27FC236}">
                  <a16:creationId xmlns:a16="http://schemas.microsoft.com/office/drawing/2014/main" id="{E21FAB68-5E97-610F-F665-6CD93F615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422" y="2988572"/>
              <a:ext cx="505332" cy="144757"/>
            </a:xfrm>
            <a:prstGeom prst="rect">
              <a:avLst/>
            </a:prstGeom>
          </p:spPr>
        </p:pic>
        <p:pic>
          <p:nvPicPr>
            <p:cNvPr id="56" name="Grafik 24">
              <a:extLst>
                <a:ext uri="{FF2B5EF4-FFF2-40B4-BE49-F238E27FC236}">
                  <a16:creationId xmlns:a16="http://schemas.microsoft.com/office/drawing/2014/main" id="{618C7A82-1275-B6D5-8703-01185BABB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5513" y="4460633"/>
              <a:ext cx="450835" cy="142764"/>
            </a:xfrm>
            <a:prstGeom prst="rect">
              <a:avLst/>
            </a:prstGeom>
          </p:spPr>
        </p:pic>
        <p:pic>
          <p:nvPicPr>
            <p:cNvPr id="57" name="Picture 43">
              <a:extLst>
                <a:ext uri="{FF2B5EF4-FFF2-40B4-BE49-F238E27FC236}">
                  <a16:creationId xmlns:a16="http://schemas.microsoft.com/office/drawing/2014/main" id="{8AB53A36-A633-B12D-EDBA-15D84B1DB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3032576" y="4182852"/>
              <a:ext cx="420584" cy="137897"/>
            </a:xfrm>
            <a:prstGeom prst="rect">
              <a:avLst/>
            </a:prstGeom>
          </p:spPr>
        </p:pic>
        <p:pic>
          <p:nvPicPr>
            <p:cNvPr id="58" name="Picture 3" descr="logounidurham-new.png">
              <a:extLst>
                <a:ext uri="{FF2B5EF4-FFF2-40B4-BE49-F238E27FC236}">
                  <a16:creationId xmlns:a16="http://schemas.microsoft.com/office/drawing/2014/main" id="{319E30D0-EF5C-1511-FA4C-E55012D35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177" y="4434921"/>
              <a:ext cx="445677" cy="194188"/>
            </a:xfrm>
            <a:prstGeom prst="rect">
              <a:avLst/>
            </a:prstGeom>
          </p:spPr>
        </p:pic>
        <p:pic>
          <p:nvPicPr>
            <p:cNvPr id="59" name="Grafik 27">
              <a:extLst>
                <a:ext uri="{FF2B5EF4-FFF2-40B4-BE49-F238E27FC236}">
                  <a16:creationId xmlns:a16="http://schemas.microsoft.com/office/drawing/2014/main" id="{A77DACED-EB60-0571-FE14-0F13FA7B4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2862182" y="3829650"/>
              <a:ext cx="408779" cy="169509"/>
            </a:xfrm>
            <a:prstGeom prst="rect">
              <a:avLst/>
            </a:prstGeom>
          </p:spPr>
        </p:pic>
        <p:pic>
          <p:nvPicPr>
            <p:cNvPr id="60" name="Grafik 29">
              <a:extLst>
                <a:ext uri="{FF2B5EF4-FFF2-40B4-BE49-F238E27FC236}">
                  <a16:creationId xmlns:a16="http://schemas.microsoft.com/office/drawing/2014/main" id="{2A6ADA1E-318E-1AA3-FA79-C45863E40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784995" y="3544565"/>
              <a:ext cx="316650" cy="185768"/>
            </a:xfrm>
            <a:prstGeom prst="rect">
              <a:avLst/>
            </a:prstGeom>
          </p:spPr>
        </p:pic>
        <p:pic>
          <p:nvPicPr>
            <p:cNvPr id="61" name="Grafik 30">
              <a:extLst>
                <a:ext uri="{FF2B5EF4-FFF2-40B4-BE49-F238E27FC236}">
                  <a16:creationId xmlns:a16="http://schemas.microsoft.com/office/drawing/2014/main" id="{AB68ED3A-D616-845B-EACE-C053C754D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656125" y="3316445"/>
              <a:ext cx="456761" cy="139296"/>
            </a:xfrm>
            <a:prstGeom prst="rect">
              <a:avLst/>
            </a:prstGeom>
          </p:spPr>
        </p:pic>
        <p:pic>
          <p:nvPicPr>
            <p:cNvPr id="62" name="Grafik 31">
              <a:extLst>
                <a:ext uri="{FF2B5EF4-FFF2-40B4-BE49-F238E27FC236}">
                  <a16:creationId xmlns:a16="http://schemas.microsoft.com/office/drawing/2014/main" id="{D7494BD2-F030-7979-3016-A10849A13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t="21912" b="26888"/>
            <a:stretch/>
          </p:blipFill>
          <p:spPr>
            <a:xfrm>
              <a:off x="2646642" y="3009577"/>
              <a:ext cx="431079" cy="220713"/>
            </a:xfrm>
            <a:prstGeom prst="rect">
              <a:avLst/>
            </a:prstGeom>
          </p:spPr>
        </p:pic>
        <p:pic>
          <p:nvPicPr>
            <p:cNvPr id="63" name="Grafik 32">
              <a:extLst>
                <a:ext uri="{FF2B5EF4-FFF2-40B4-BE49-F238E27FC236}">
                  <a16:creationId xmlns:a16="http://schemas.microsoft.com/office/drawing/2014/main" id="{8B16CDA1-0087-409D-9554-96AA2FA694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732731" y="2671811"/>
              <a:ext cx="303548" cy="303548"/>
            </a:xfrm>
            <a:prstGeom prst="rect">
              <a:avLst/>
            </a:prstGeom>
          </p:spPr>
        </p:pic>
        <p:pic>
          <p:nvPicPr>
            <p:cNvPr id="64" name="Grafik 33">
              <a:extLst>
                <a:ext uri="{FF2B5EF4-FFF2-40B4-BE49-F238E27FC236}">
                  <a16:creationId xmlns:a16="http://schemas.microsoft.com/office/drawing/2014/main" id="{0C434CD5-BEEF-6292-CA9B-6F6FA0920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2860902" y="2419422"/>
              <a:ext cx="237760" cy="207278"/>
            </a:xfrm>
            <a:prstGeom prst="rect">
              <a:avLst/>
            </a:prstGeom>
          </p:spPr>
        </p:pic>
        <p:pic>
          <p:nvPicPr>
            <p:cNvPr id="65" name="Grafik 34">
              <a:extLst>
                <a:ext uri="{FF2B5EF4-FFF2-40B4-BE49-F238E27FC236}">
                  <a16:creationId xmlns:a16="http://schemas.microsoft.com/office/drawing/2014/main" id="{9E621821-F468-B457-7E48-36ACF5754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2926050" y="2218122"/>
              <a:ext cx="344910" cy="9946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1B139483-3FA7-15B6-560E-E0F632A419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713" y="1552729"/>
              <a:ext cx="376493" cy="109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AA87D7FB-947D-D2AA-EAEC-9D7A732F5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5371047"/>
            <a:ext cx="7124700" cy="304271"/>
          </a:xfrm>
        </p:spPr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</p:spTree>
    <p:extLst>
      <p:ext uri="{BB962C8B-B14F-4D97-AF65-F5344CB8AC3E}">
        <p14:creationId xmlns:p14="http://schemas.microsoft.com/office/powerpoint/2010/main" val="1363437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26</a:t>
            </a:fld>
            <a:endParaRPr lang="en-US" dirty="0">
              <a:latin typeface="Book Antiqu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E3F3CC-C55B-7C64-6DA0-97AFD017670A}"/>
              </a:ext>
            </a:extLst>
          </p:cNvPr>
          <p:cNvSpPr txBox="1">
            <a:spLocks noGrp="1"/>
          </p:cNvSpPr>
          <p:nvPr/>
        </p:nvSpPr>
        <p:spPr>
          <a:xfrm>
            <a:off x="-2239" y="-968"/>
            <a:ext cx="7904418" cy="105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 sz="2500" dirty="0"/>
              <a:t>4MOST-CRS</a:t>
            </a:r>
            <a:r>
              <a:rPr sz="2500" dirty="0"/>
              <a:t>: </a:t>
            </a:r>
            <a:endParaRPr lang="fr-FR"/>
          </a:p>
          <a:p>
            <a:r>
              <a:rPr lang="fr-FR" sz="2500" dirty="0"/>
              <a:t>Bright galaxies &amp; </a:t>
            </a:r>
            <a:r>
              <a:rPr lang="fr-FR" sz="2500" dirty="0" err="1"/>
              <a:t>Luminous</a:t>
            </a:r>
            <a:r>
              <a:rPr lang="fr-FR" sz="2500" dirty="0"/>
              <a:t> Red Galaxies</a:t>
            </a:r>
            <a:endParaRPr lang="fr-FR" dirty="0"/>
          </a:p>
        </p:txBody>
      </p:sp>
      <p:pic>
        <p:nvPicPr>
          <p:cNvPr id="7" name="Image 6" descr="4MOST">
            <a:extLst>
              <a:ext uri="{FF2B5EF4-FFF2-40B4-BE49-F238E27FC236}">
                <a16:creationId xmlns:a16="http://schemas.microsoft.com/office/drawing/2014/main" id="{1F5946A3-5C13-C774-1BB4-D6CC8DF44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542" y="1114123"/>
            <a:ext cx="4649144" cy="403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09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27</a:t>
            </a:fld>
            <a:endParaRPr lang="en-US" dirty="0">
              <a:latin typeface="Book Antiqua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FAB968-A37A-C7BB-049D-5D5229BFB056}"/>
              </a:ext>
            </a:extLst>
          </p:cNvPr>
          <p:cNvSpPr txBox="1">
            <a:spLocks noGrp="1"/>
          </p:cNvSpPr>
          <p:nvPr/>
        </p:nvSpPr>
        <p:spPr>
          <a:xfrm>
            <a:off x="392058" y="1204518"/>
            <a:ext cx="8296299" cy="1096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06" tIns="45706" rIns="45706" bIns="45706" anchor="t">
            <a:normAutofit/>
          </a:bodyPr>
          <a:lstStyle>
            <a:lvl1pPr marL="342793" marR="0" indent="-342793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783524" marR="0" indent="-326470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18821" marR="0" indent="-304708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682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–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9387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»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650934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107991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565050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022107" marR="0" indent="-365649" algn="l" defTabSz="457056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12C50"/>
              </a:buClr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112C50"/>
                </a:solidFill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38100" indent="0">
              <a:lnSpc>
                <a:spcPct val="96000"/>
              </a:lnSpc>
              <a:spcBef>
                <a:spcPts val="400"/>
              </a:spcBef>
              <a:buNone/>
              <a:defRPr sz="1700"/>
            </a:pPr>
            <a:r>
              <a:rPr lang="en-US" sz="1800" dirty="0">
                <a:latin typeface="Arial"/>
                <a:cs typeface="Arial"/>
              </a:rPr>
              <a:t>Primary science goal: Constrain </a:t>
            </a:r>
            <a:r>
              <a:rPr lang="fr-FR" sz="1800" b="1" i="1" dirty="0">
                <a:solidFill>
                  <a:srgbClr val="FF0000"/>
                </a:solidFill>
                <a:latin typeface="Arial"/>
                <a:cs typeface="Arial"/>
              </a:rPr>
              <a:t>Dark Energy</a:t>
            </a:r>
            <a:r>
              <a:rPr lang="fr-FR" sz="1800" i="1" dirty="0">
                <a:latin typeface="Arial"/>
                <a:cs typeface="Arial"/>
              </a:rPr>
              <a:t> </a:t>
            </a:r>
            <a:r>
              <a:rPr lang="fr-FR" sz="1800" dirty="0">
                <a:latin typeface="Arial"/>
                <a:cs typeface="Arial"/>
              </a:rPr>
              <a:t>and </a:t>
            </a:r>
            <a:r>
              <a:rPr lang="fr-FR" sz="1800" b="1" i="1" dirty="0">
                <a:latin typeface="Arial"/>
                <a:cs typeface="Arial"/>
              </a:rPr>
              <a:t>General </a:t>
            </a:r>
            <a:r>
              <a:rPr lang="fr-FR" sz="1800" b="1" i="1" err="1">
                <a:latin typeface="Arial"/>
                <a:cs typeface="Arial"/>
              </a:rPr>
              <a:t>Relativity</a:t>
            </a:r>
            <a:r>
              <a:rPr lang="fr-FR" sz="1800" i="1" dirty="0">
                <a:latin typeface="Arial"/>
                <a:cs typeface="Arial"/>
              </a:rPr>
              <a:t> </a:t>
            </a:r>
            <a:r>
              <a:rPr lang="fr-FR" sz="1800" dirty="0">
                <a:latin typeface="Arial"/>
                <a:cs typeface="Arial"/>
              </a:rPr>
              <a:t>by </a:t>
            </a:r>
            <a:r>
              <a:rPr lang="fr-FR" sz="1800" err="1">
                <a:latin typeface="Arial"/>
                <a:cs typeface="Arial"/>
              </a:rPr>
              <a:t>measuring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err="1">
                <a:latin typeface="Arial"/>
                <a:cs typeface="Arial"/>
              </a:rPr>
              <a:t>cosmic</a:t>
            </a:r>
            <a:r>
              <a:rPr lang="fr-FR" sz="1800" dirty="0">
                <a:latin typeface="Arial"/>
                <a:cs typeface="Arial"/>
              </a:rPr>
              <a:t> </a:t>
            </a:r>
            <a:r>
              <a:rPr lang="fr-FR" sz="1800" b="1" dirty="0">
                <a:solidFill>
                  <a:srgbClr val="FF0000"/>
                </a:solidFill>
                <a:latin typeface="Arial"/>
                <a:cs typeface="Arial"/>
              </a:rPr>
              <a:t>expansion </a:t>
            </a:r>
            <a:r>
              <a:rPr lang="fr-FR" sz="1800" b="1" err="1">
                <a:solidFill>
                  <a:srgbClr val="FF0000"/>
                </a:solidFill>
                <a:latin typeface="Arial"/>
                <a:cs typeface="Arial"/>
              </a:rPr>
              <a:t>history</a:t>
            </a:r>
            <a:r>
              <a:rPr lang="fr-FR" sz="1800" dirty="0">
                <a:latin typeface="Arial"/>
                <a:cs typeface="Arial"/>
              </a:rPr>
              <a:t> and </a:t>
            </a:r>
            <a:r>
              <a:rPr lang="fr-FR" sz="1800" b="1" err="1">
                <a:latin typeface="Arial"/>
                <a:cs typeface="Arial"/>
              </a:rPr>
              <a:t>growth</a:t>
            </a:r>
            <a:r>
              <a:rPr lang="fr-FR" sz="1800" b="1" dirty="0">
                <a:latin typeface="Arial"/>
                <a:cs typeface="Arial"/>
              </a:rPr>
              <a:t> of structure </a:t>
            </a:r>
            <a:r>
              <a:rPr lang="en-US" sz="1800" dirty="0">
                <a:latin typeface="Arial"/>
                <a:cs typeface="Arial"/>
              </a:rPr>
              <a:t>using different tracers:</a:t>
            </a:r>
            <a:endParaRPr lang="en-US" sz="1800" dirty="0">
              <a:cs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58DA247-F76A-4BF3-6ADA-7C9B076D26F6}"/>
              </a:ext>
            </a:extLst>
          </p:cNvPr>
          <p:cNvSpPr txBox="1">
            <a:spLocks noGrp="1"/>
          </p:cNvSpPr>
          <p:nvPr/>
        </p:nvSpPr>
        <p:spPr>
          <a:xfrm>
            <a:off x="-2239" y="-968"/>
            <a:ext cx="7904418" cy="1052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fr-FR" sz="2500" dirty="0"/>
              <a:t>4MOST-Cosmological Redshift Survey (CRS)</a:t>
            </a:r>
            <a:endParaRPr lang="fr-FR" dirty="0"/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D5141A6-DDB6-0669-E2F8-56F7C0475F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682953"/>
              </p:ext>
            </p:extLst>
          </p:nvPr>
        </p:nvGraphicFramePr>
        <p:xfrm>
          <a:off x="605217" y="2572370"/>
          <a:ext cx="7867650" cy="172717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1572220414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33692052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677630549"/>
                    </a:ext>
                  </a:extLst>
                </a:gridCol>
                <a:gridCol w="1857375">
                  <a:extLst>
                    <a:ext uri="{9D8B030D-6E8A-4147-A177-3AD203B41FA5}">
                      <a16:colId xmlns:a16="http://schemas.microsoft.com/office/drawing/2014/main" val="2505554009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Helvetica"/>
                        </a:rPr>
                        <a:t>target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Helvetica"/>
                        </a:rPr>
                        <a:t>imaging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Helvetica"/>
                        </a:rPr>
                        <a:t>redshift range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Helvetica"/>
                        </a:rPr>
                        <a:t>density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2616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8BD03A"/>
                          </a:highlight>
                          <a:latin typeface="Helvetica"/>
                        </a:rPr>
                        <a:t>BG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8BD03A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8BD03A"/>
                          </a:highlight>
                          <a:latin typeface="Helvetica"/>
                        </a:rPr>
                        <a:t>LS DR10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8BD03A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8BD03A"/>
                          </a:highlight>
                          <a:latin typeface="Helvetica"/>
                        </a:rPr>
                        <a:t>0.1&lt;z&lt;0.4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8BD03A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3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8BD03A"/>
                          </a:highlight>
                          <a:latin typeface="Helvetica"/>
                        </a:rPr>
                        <a:t>250/deg2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8BD03A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BD0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6740575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Helvetica"/>
                        </a:rPr>
                        <a:t>LRG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Helvetica"/>
                        </a:rPr>
                        <a:t>LS DR10 + WISE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Helvetica"/>
                        </a:rPr>
                        <a:t>0.4&lt;z&lt;1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00"/>
                          </a:highlight>
                          <a:latin typeface="Helvetica"/>
                        </a:rPr>
                        <a:t>400/deg2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FF0000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415351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76D6FF"/>
                          </a:highlight>
                          <a:latin typeface="Helvetica"/>
                        </a:rPr>
                        <a:t>QSO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76D6FF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D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76D6FF"/>
                          </a:highlight>
                          <a:latin typeface="Helvetica"/>
                        </a:rPr>
                        <a:t>LS DR10 +ATLAS+WISE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76D6FF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D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76D6FF"/>
                          </a:highlight>
                          <a:latin typeface="Helvetica"/>
                        </a:rPr>
                        <a:t>0.9&lt;z&lt;2.2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76D6FF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D6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76D6FF"/>
                          </a:highlight>
                          <a:latin typeface="Helvetica"/>
                        </a:rPr>
                        <a:t>190/deg2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76D6FF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6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5797318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3E5E8"/>
                          </a:highlight>
                          <a:latin typeface="Helvetica"/>
                        </a:rPr>
                        <a:t>QSO-Lya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E3E5E8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3E5E8"/>
                          </a:highlight>
                          <a:latin typeface="Helvetica"/>
                        </a:rPr>
                        <a:t>LS DR10 +ATLAS+WISE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E3E5E8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3E5E8"/>
                          </a:highlight>
                          <a:latin typeface="Helvetica"/>
                        </a:rPr>
                        <a:t>2.2&lt;z&lt;3.5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E3E5E8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E3E5E8"/>
                          </a:highlight>
                          <a:latin typeface="Helvetica"/>
                        </a:rPr>
                        <a:t>50/deg2</a:t>
                      </a:r>
                      <a:endParaRPr lang="en-US" b="0" i="0" dirty="0">
                        <a:solidFill>
                          <a:srgbClr val="000000"/>
                        </a:solidFill>
                        <a:effectLst/>
                        <a:highlight>
                          <a:srgbClr val="E3E5E8"/>
                        </a:highlight>
                        <a:latin typeface="Helvetica"/>
                      </a:endParaRPr>
                    </a:p>
                  </a:txBody>
                  <a:tcPr marL="50797" marR="50797" marT="50797" marB="50797" anchor="ctr">
                    <a:lnL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1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34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5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2462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3841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3</a:t>
            </a:fld>
            <a:endParaRPr lang="en-US" dirty="0">
              <a:latin typeface="Book Antiqu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E3F3CC-C55B-7C64-6DA0-97AFD017670A}"/>
              </a:ext>
            </a:extLst>
          </p:cNvPr>
          <p:cNvSpPr txBox="1">
            <a:spLocks noGrp="1"/>
          </p:cNvSpPr>
          <p:nvPr/>
        </p:nvSpPr>
        <p:spPr>
          <a:xfrm>
            <a:off x="270415" y="-21162"/>
            <a:ext cx="7651961" cy="107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400" dirty="0"/>
              <a:t>4MOST: Wide-field, high-multiplex optical spectroscopic survey facility for ESO / VISTA</a:t>
            </a:r>
            <a:endParaRPr lang="fr-FR" sz="2400" dirty="0"/>
          </a:p>
        </p:txBody>
      </p:sp>
      <p:pic>
        <p:nvPicPr>
          <p:cNvPr id="14" name="Image 13" descr="4MOST">
            <a:extLst>
              <a:ext uri="{FF2B5EF4-FFF2-40B4-BE49-F238E27FC236}">
                <a16:creationId xmlns:a16="http://schemas.microsoft.com/office/drawing/2014/main" id="{CC2C0102-2477-DDC1-1CE8-39AF0669D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72" t="8451" r="8272" b="8853"/>
          <a:stretch/>
        </p:blipFill>
        <p:spPr>
          <a:xfrm>
            <a:off x="89842" y="1161258"/>
            <a:ext cx="3495771" cy="3164840"/>
          </a:xfrm>
          <a:prstGeom prst="rect">
            <a:avLst/>
          </a:prstGeom>
        </p:spPr>
      </p:pic>
      <p:pic>
        <p:nvPicPr>
          <p:cNvPr id="6" name="Image 5" descr="4MOST">
            <a:extLst>
              <a:ext uri="{FF2B5EF4-FFF2-40B4-BE49-F238E27FC236}">
                <a16:creationId xmlns:a16="http://schemas.microsoft.com/office/drawing/2014/main" id="{26CD5653-74E7-454C-1824-8C91D6EB5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3647" y="1177121"/>
            <a:ext cx="4186025" cy="315573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A25DD2E-AECD-B01F-E738-E93752058471}"/>
              </a:ext>
            </a:extLst>
          </p:cNvPr>
          <p:cNvSpPr txBox="1"/>
          <p:nvPr/>
        </p:nvSpPr>
        <p:spPr>
          <a:xfrm>
            <a:off x="507229" y="4420250"/>
            <a:ext cx="675515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alibri"/>
              <a:buChar char="-"/>
            </a:pPr>
            <a:r>
              <a:rPr lang="fr-FR" sz="1600" dirty="0" err="1">
                <a:solidFill>
                  <a:srgbClr val="112C50"/>
                </a:solidFill>
                <a:ea typeface="+mn-lt"/>
                <a:cs typeface="+mn-lt"/>
              </a:rPr>
              <a:t>Patrol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 radius ~ 11.8 mm (~200 </a:t>
            </a:r>
            <a:r>
              <a:rPr lang="fr-FR" sz="1600" dirty="0" err="1">
                <a:solidFill>
                  <a:srgbClr val="112C50"/>
                </a:solidFill>
                <a:ea typeface="+mn-lt"/>
                <a:cs typeface="+mn-lt"/>
              </a:rPr>
              <a:t>arcsec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 on sky) </a:t>
            </a:r>
            <a:endParaRPr lang="fr-FR"/>
          </a:p>
          <a:p>
            <a:pPr marL="285750" indent="-285750">
              <a:buFont typeface="Calibri"/>
              <a:buChar char="-"/>
            </a:pPr>
            <a:r>
              <a:rPr lang="fr-FR" sz="1600" dirty="0" err="1">
                <a:solidFill>
                  <a:srgbClr val="112C50"/>
                </a:solidFill>
                <a:ea typeface="+mn-lt"/>
                <a:cs typeface="+mn-lt"/>
              </a:rPr>
              <a:t>Closest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 </a:t>
            </a:r>
            <a:r>
              <a:rPr lang="fr-FR" sz="1600" dirty="0" err="1">
                <a:solidFill>
                  <a:srgbClr val="112C50"/>
                </a:solidFill>
                <a:ea typeface="+mn-lt"/>
                <a:cs typeface="+mn-lt"/>
              </a:rPr>
              <a:t>separation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 ~ 15 </a:t>
            </a:r>
            <a:r>
              <a:rPr lang="fr-FR" sz="1600" dirty="0" err="1">
                <a:solidFill>
                  <a:srgbClr val="112C50"/>
                </a:solidFill>
                <a:ea typeface="+mn-lt"/>
                <a:cs typeface="+mn-lt"/>
              </a:rPr>
              <a:t>arcsec</a:t>
            </a:r>
            <a:endParaRPr lang="fr-FR" sz="1600" dirty="0">
              <a:solidFill>
                <a:srgbClr val="112C50"/>
              </a:solidFill>
              <a:ea typeface="+mn-lt"/>
              <a:cs typeface="+mn-lt"/>
            </a:endParaRPr>
          </a:p>
          <a:p>
            <a:pPr marL="285750" indent="-285750">
              <a:buFont typeface="Calibri"/>
              <a:buChar char="-"/>
            </a:pPr>
            <a:r>
              <a:rPr lang="fr-FR" sz="1600" dirty="0" err="1">
                <a:solidFill>
                  <a:srgbClr val="112C50"/>
                </a:solidFill>
                <a:ea typeface="+mn-lt"/>
                <a:cs typeface="+mn-lt"/>
              </a:rPr>
              <a:t>Accuracy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 of fibre </a:t>
            </a:r>
            <a:r>
              <a:rPr lang="fr-FR" sz="1600" dirty="0" err="1">
                <a:solidFill>
                  <a:srgbClr val="112C50"/>
                </a:solidFill>
                <a:ea typeface="+mn-lt"/>
                <a:cs typeface="+mn-lt"/>
              </a:rPr>
              <a:t>positioning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 &lt; 0.2 </a:t>
            </a:r>
            <a:r>
              <a:rPr lang="fr-FR" sz="1600" dirty="0" err="1">
                <a:solidFill>
                  <a:srgbClr val="112C50"/>
                </a:solidFill>
                <a:ea typeface="+mn-lt"/>
                <a:cs typeface="+mn-lt"/>
              </a:rPr>
              <a:t>arcsec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 on sky</a:t>
            </a:r>
            <a:endParaRPr lang="fr-FR" dirty="0" err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8066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4</a:t>
            </a:fld>
            <a:endParaRPr lang="en-US" dirty="0">
              <a:latin typeface="Book Antiqu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EE3F3CC-C55B-7C64-6DA0-97AFD017670A}"/>
              </a:ext>
            </a:extLst>
          </p:cNvPr>
          <p:cNvSpPr txBox="1">
            <a:spLocks noGrp="1"/>
          </p:cNvSpPr>
          <p:nvPr/>
        </p:nvSpPr>
        <p:spPr>
          <a:xfrm>
            <a:off x="270415" y="-21162"/>
            <a:ext cx="7651961" cy="107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400" dirty="0"/>
              <a:t>4MOST: Wide-field, high-multiplex optical spectroscopic survey facility for ESO / VISTA</a:t>
            </a:r>
            <a:endParaRPr lang="fr-FR" sz="2400" dirty="0"/>
          </a:p>
        </p:txBody>
      </p:sp>
      <p:pic>
        <p:nvPicPr>
          <p:cNvPr id="14" name="Image 13" descr="4MOST">
            <a:extLst>
              <a:ext uri="{FF2B5EF4-FFF2-40B4-BE49-F238E27FC236}">
                <a16:creationId xmlns:a16="http://schemas.microsoft.com/office/drawing/2014/main" id="{CC2C0102-2477-DDC1-1CE8-39AF0669D36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72" t="8451" r="8272" b="8853"/>
          <a:stretch/>
        </p:blipFill>
        <p:spPr>
          <a:xfrm>
            <a:off x="89842" y="1161258"/>
            <a:ext cx="3495771" cy="3164840"/>
          </a:xfrm>
          <a:prstGeom prst="rect">
            <a:avLst/>
          </a:prstGeom>
        </p:spPr>
      </p:pic>
      <p:pic>
        <p:nvPicPr>
          <p:cNvPr id="6" name="Image 5" descr="4MOST">
            <a:extLst>
              <a:ext uri="{FF2B5EF4-FFF2-40B4-BE49-F238E27FC236}">
                <a16:creationId xmlns:a16="http://schemas.microsoft.com/office/drawing/2014/main" id="{26CD5653-74E7-454C-1824-8C91D6EB5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647" y="1177121"/>
            <a:ext cx="4186025" cy="315573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A25DD2E-AECD-B01F-E738-E93752058471}"/>
              </a:ext>
            </a:extLst>
          </p:cNvPr>
          <p:cNvSpPr txBox="1"/>
          <p:nvPr/>
        </p:nvSpPr>
        <p:spPr>
          <a:xfrm>
            <a:off x="507229" y="4420250"/>
            <a:ext cx="6755158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Patro radius ~ 11.8 mm (~200 </a:t>
            </a:r>
            <a:r>
              <a:rPr lang="fr-FR" sz="1600" dirty="0" err="1">
                <a:solidFill>
                  <a:srgbClr val="112C50"/>
                </a:solidFill>
                <a:ea typeface="+mn-lt"/>
                <a:cs typeface="+mn-lt"/>
              </a:rPr>
              <a:t>arcsec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 on sky) </a:t>
            </a:r>
          </a:p>
          <a:p>
            <a:r>
              <a:rPr lang="fr-FR" sz="1600" err="1">
                <a:solidFill>
                  <a:srgbClr val="112C50"/>
                </a:solidFill>
                <a:ea typeface="+mn-lt"/>
                <a:cs typeface="+mn-lt"/>
              </a:rPr>
              <a:t>Closest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 </a:t>
            </a:r>
            <a:r>
              <a:rPr lang="fr-FR" sz="1600" err="1">
                <a:solidFill>
                  <a:srgbClr val="112C50"/>
                </a:solidFill>
                <a:ea typeface="+mn-lt"/>
                <a:cs typeface="+mn-lt"/>
              </a:rPr>
              <a:t>separation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 ~15 </a:t>
            </a:r>
            <a:r>
              <a:rPr lang="fr-FR" sz="1600" err="1">
                <a:solidFill>
                  <a:srgbClr val="112C50"/>
                </a:solidFill>
                <a:ea typeface="+mn-lt"/>
                <a:cs typeface="+mn-lt"/>
              </a:rPr>
              <a:t>arcsec</a:t>
            </a:r>
            <a:endParaRPr lang="fr-FR" sz="1600">
              <a:solidFill>
                <a:srgbClr val="112C50"/>
              </a:solidFill>
              <a:ea typeface="+mn-lt"/>
              <a:cs typeface="+mn-lt"/>
            </a:endParaRPr>
          </a:p>
          <a:p>
            <a:r>
              <a:rPr lang="fr-FR" sz="1600" dirty="0" err="1">
                <a:solidFill>
                  <a:srgbClr val="112C50"/>
                </a:solidFill>
                <a:ea typeface="+mn-lt"/>
                <a:cs typeface="+mn-lt"/>
              </a:rPr>
              <a:t>Accuracy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 of fibre </a:t>
            </a:r>
            <a:r>
              <a:rPr lang="fr-FR" sz="1600" dirty="0" err="1">
                <a:solidFill>
                  <a:srgbClr val="112C50"/>
                </a:solidFill>
                <a:ea typeface="+mn-lt"/>
                <a:cs typeface="+mn-lt"/>
              </a:rPr>
              <a:t>positioning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 &lt; 0.2 </a:t>
            </a:r>
            <a:r>
              <a:rPr lang="fr-FR" sz="1600" dirty="0" err="1">
                <a:solidFill>
                  <a:srgbClr val="112C50"/>
                </a:solidFill>
                <a:ea typeface="+mn-lt"/>
                <a:cs typeface="+mn-lt"/>
              </a:rPr>
              <a:t>arrsec</a:t>
            </a:r>
            <a:endParaRPr lang="fr-FR" dirty="0" err="1"/>
          </a:p>
        </p:txBody>
      </p:sp>
      <p:pic>
        <p:nvPicPr>
          <p:cNvPr id="3" name="AESOP-positioning-target-cluster">
            <a:hlinkClick r:id="" action="ppaction://media"/>
            <a:extLst>
              <a:ext uri="{FF2B5EF4-FFF2-40B4-BE49-F238E27FC236}">
                <a16:creationId xmlns:a16="http://schemas.microsoft.com/office/drawing/2014/main" id="{8E873FBB-8C3A-4EE8-9644-575CD98F55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88" y="1162550"/>
            <a:ext cx="7143087" cy="40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7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5</a:t>
            </a:fld>
            <a:endParaRPr lang="en-US" dirty="0">
              <a:latin typeface="Book Antiqua"/>
            </a:endParaRPr>
          </a:p>
        </p:txBody>
      </p:sp>
      <p:pic>
        <p:nvPicPr>
          <p:cNvPr id="7" name="Image 6" descr="4MOST (4-Meter Multi-Object Spectroscopic Telescope) - eoPortal">
            <a:extLst>
              <a:ext uri="{FF2B5EF4-FFF2-40B4-BE49-F238E27FC236}">
                <a16:creationId xmlns:a16="http://schemas.microsoft.com/office/drawing/2014/main" id="{300502B7-E040-6692-6794-C388406CE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991" y="1095116"/>
            <a:ext cx="3828765" cy="2934081"/>
          </a:xfrm>
          <a:prstGeom prst="rect">
            <a:avLst/>
          </a:prstGeom>
        </p:spPr>
      </p:pic>
      <p:pic>
        <p:nvPicPr>
          <p:cNvPr id="9" name="Image 8" descr="Une image contenant texte, capture d’écran, nombre, Police&#10;&#10;Description générée automatiquement">
            <a:extLst>
              <a:ext uri="{FF2B5EF4-FFF2-40B4-BE49-F238E27FC236}">
                <a16:creationId xmlns:a16="http://schemas.microsoft.com/office/drawing/2014/main" id="{6B3D2E15-9096-70F3-6D60-74B2847F7E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7383"/>
            <a:ext cx="5272317" cy="309110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4B37BEA-A82C-776A-1622-9678D38ED86B}"/>
              </a:ext>
            </a:extLst>
          </p:cNvPr>
          <p:cNvSpPr txBox="1"/>
          <p:nvPr/>
        </p:nvSpPr>
        <p:spPr>
          <a:xfrm>
            <a:off x="6401557" y="4103087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Book Antiqua"/>
              </a:rPr>
              <a:t>Credit: ESO, 4MOST consortium</a:t>
            </a: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2B3E86A5-2C45-2C54-E72E-8E1E61BD3A71}"/>
              </a:ext>
            </a:extLst>
          </p:cNvPr>
          <p:cNvSpPr txBox="1"/>
          <p:nvPr/>
        </p:nvSpPr>
        <p:spPr>
          <a:xfrm>
            <a:off x="194108" y="4298662"/>
            <a:ext cx="7647431" cy="92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  </a:ext>
          </a:extLst>
        </p:spPr>
        <p:txBody>
          <a:bodyPr wrap="square" lIns="45706" tIns="45706" rIns="45706" bIns="45706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050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098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153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201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5251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2303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199354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6405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r>
              <a:rPr dirty="0">
                <a:latin typeface="Garamond"/>
              </a:rPr>
              <a:t>3 </a:t>
            </a:r>
            <a:r>
              <a:rPr dirty="0" err="1">
                <a:latin typeface="Garamond"/>
              </a:rPr>
              <a:t>arms</a:t>
            </a:r>
            <a:r>
              <a:rPr dirty="0">
                <a:latin typeface="Garamond"/>
              </a:rPr>
              <a:t> </a:t>
            </a:r>
            <a:r>
              <a:rPr lang="fr-FR" dirty="0" err="1">
                <a:latin typeface="Garamond"/>
              </a:rPr>
              <a:t>spectrograph</a:t>
            </a:r>
            <a:r>
              <a:rPr lang="fr-FR" dirty="0">
                <a:latin typeface="Garamond"/>
              </a:rPr>
              <a:t> - 3</a:t>
            </a:r>
            <a:r>
              <a:rPr dirty="0">
                <a:latin typeface="Garamond"/>
              </a:rPr>
              <a:t> </a:t>
            </a:r>
            <a:r>
              <a:rPr dirty="0" err="1">
                <a:latin typeface="Garamond"/>
              </a:rPr>
              <a:t>CCDs</a:t>
            </a:r>
            <a:r>
              <a:rPr dirty="0">
                <a:latin typeface="Garamond"/>
              </a:rPr>
              <a:t> 6k x 6k</a:t>
            </a:r>
            <a:r>
              <a:rPr lang="fr-FR" dirty="0">
                <a:latin typeface="Garamond"/>
              </a:rPr>
              <a:t>  - </a:t>
            </a:r>
            <a:r>
              <a:rPr dirty="0">
                <a:latin typeface="Garamond"/>
              </a:rPr>
              <a:t>200 mm </a:t>
            </a:r>
            <a:r>
              <a:rPr dirty="0" err="1">
                <a:latin typeface="Garamond"/>
              </a:rPr>
              <a:t>beam</a:t>
            </a:r>
            <a:r>
              <a:rPr dirty="0">
                <a:latin typeface="Garamond"/>
              </a:rPr>
              <a:t> size</a:t>
            </a:r>
            <a:endParaRPr lang="fr-FR" dirty="0">
              <a:latin typeface="Garamond"/>
              <a:cs typeface="Calibri"/>
            </a:endParaRPr>
          </a:p>
          <a:p>
            <a:r>
              <a:rPr dirty="0">
                <a:latin typeface="Garamond"/>
              </a:rPr>
              <a:t>812 science fibers per spectrograph</a:t>
            </a:r>
            <a:r>
              <a:rPr lang="fr-FR" dirty="0">
                <a:latin typeface="Garamond"/>
              </a:rPr>
              <a:t> (2 LR + 1 HR)</a:t>
            </a:r>
            <a:endParaRPr dirty="0">
              <a:latin typeface="Garamond"/>
              <a:cs typeface="Calibri"/>
            </a:endParaRPr>
          </a:p>
          <a:p>
            <a:r>
              <a:rPr lang="fr-FR" b="1" dirty="0">
                <a:latin typeface="Garamond"/>
              </a:rPr>
              <a:t>LR </a:t>
            </a:r>
            <a:r>
              <a:rPr lang="fr-FR" b="1" dirty="0" err="1">
                <a:latin typeface="Garamond"/>
              </a:rPr>
              <a:t>spectrographs</a:t>
            </a:r>
            <a:r>
              <a:rPr lang="fr-FR" b="1" dirty="0">
                <a:latin typeface="Garamond"/>
              </a:rPr>
              <a:t> </a:t>
            </a:r>
            <a:r>
              <a:rPr lang="fr-FR" b="1" dirty="0" err="1">
                <a:latin typeface="Garamond"/>
              </a:rPr>
              <a:t>were</a:t>
            </a:r>
            <a:r>
              <a:rPr lang="fr-FR" b="1" dirty="0">
                <a:latin typeface="Garamond"/>
              </a:rPr>
              <a:t> </a:t>
            </a:r>
            <a:r>
              <a:rPr lang="fr-FR" b="1" dirty="0" err="1">
                <a:latin typeface="Garamond"/>
              </a:rPr>
              <a:t>designed</a:t>
            </a:r>
            <a:r>
              <a:rPr lang="fr-FR" b="1" dirty="0">
                <a:latin typeface="Garamond"/>
              </a:rPr>
              <a:t> and </a:t>
            </a:r>
            <a:r>
              <a:rPr lang="fr-FR" b="1" dirty="0" err="1">
                <a:latin typeface="Garamond"/>
              </a:rPr>
              <a:t>built</a:t>
            </a:r>
            <a:r>
              <a:rPr lang="fr-FR" b="1" dirty="0">
                <a:latin typeface="Garamond"/>
              </a:rPr>
              <a:t> at CRAL in Lyon.</a:t>
            </a:r>
            <a:endParaRPr lang="fr-FR" b="1" dirty="0">
              <a:latin typeface="Garamond"/>
              <a:cs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C88098-F748-E4FF-1179-C0A1A6E84457}"/>
              </a:ext>
            </a:extLst>
          </p:cNvPr>
          <p:cNvSpPr txBox="1">
            <a:spLocks noGrp="1"/>
          </p:cNvSpPr>
          <p:nvPr/>
        </p:nvSpPr>
        <p:spPr>
          <a:xfrm>
            <a:off x="270415" y="-21162"/>
            <a:ext cx="7651961" cy="107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400" dirty="0"/>
              <a:t>4MOST: Wide-field, high-multiplex optical spectroscopic survey facility for ESO / VISTA</a:t>
            </a:r>
            <a:endParaRPr lang="fr-FR" sz="2400" dirty="0"/>
          </a:p>
        </p:txBody>
      </p:sp>
      <p:pic>
        <p:nvPicPr>
          <p:cNvPr id="8" name="Picture 6" descr="Une image contenant cercle, texte, capture d’écran, Bleu électrique&#10;&#10;Description générée automatiquement">
            <a:extLst>
              <a:ext uri="{FF2B5EF4-FFF2-40B4-BE49-F238E27FC236}">
                <a16:creationId xmlns:a16="http://schemas.microsoft.com/office/drawing/2014/main" id="{EF09FC26-B6FD-3979-374E-58A180C972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795"/>
          <a:stretch/>
        </p:blipFill>
        <p:spPr>
          <a:xfrm>
            <a:off x="7998642" y="4761484"/>
            <a:ext cx="941050" cy="54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31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 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6</a:t>
            </a:fld>
            <a:endParaRPr lang="en-US" dirty="0">
              <a:latin typeface="Book Antiqua"/>
            </a:endParaRPr>
          </a:p>
        </p:txBody>
      </p:sp>
      <p:pic>
        <p:nvPicPr>
          <p:cNvPr id="3" name="Image 2" descr="4MOST">
            <a:extLst>
              <a:ext uri="{FF2B5EF4-FFF2-40B4-BE49-F238E27FC236}">
                <a16:creationId xmlns:a16="http://schemas.microsoft.com/office/drawing/2014/main" id="{1D34C1DA-8796-1304-A3A7-812DC7AFC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302" y="1141145"/>
            <a:ext cx="7489394" cy="40839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15233A1-35EE-7FEB-52CB-73E0448E6405}"/>
              </a:ext>
            </a:extLst>
          </p:cNvPr>
          <p:cNvSpPr txBox="1">
            <a:spLocks noGrp="1"/>
          </p:cNvSpPr>
          <p:nvPr/>
        </p:nvSpPr>
        <p:spPr>
          <a:xfrm>
            <a:off x="270415" y="-21162"/>
            <a:ext cx="7651961" cy="107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06" tIns="45706" rIns="45706" bIns="45706" anchor="ctr">
            <a:normAutofit/>
          </a:bodyPr>
          <a:lstStyle>
            <a:lvl1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457056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u="none" strike="noStrike" cap="none" spc="0" baseline="0">
                <a:solidFill>
                  <a:srgbClr val="112C5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sz="2400" dirty="0"/>
              <a:t>4MOST: Wide-field, high-multiplex optical spectroscopic survey facility for ESO / VISTA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8042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itle 1"/>
          <p:cNvSpPr txBox="1">
            <a:spLocks noGrp="1"/>
          </p:cNvSpPr>
          <p:nvPr>
            <p:ph type="title"/>
          </p:nvPr>
        </p:nvSpPr>
        <p:spPr>
          <a:xfrm>
            <a:off x="215906" y="-21167"/>
            <a:ext cx="7524223" cy="1072443"/>
          </a:xfrm>
          <a:prstGeom prst="rect">
            <a:avLst/>
          </a:prstGeom>
        </p:spPr>
        <p:txBody>
          <a:bodyPr/>
          <a:lstStyle/>
          <a:p>
            <a:r>
              <a:t>4MOST</a:t>
            </a:r>
            <a:r>
              <a:rPr lang="fr-FR"/>
              <a:t>:</a:t>
            </a:r>
            <a:r>
              <a:t> </a:t>
            </a:r>
            <a:r>
              <a:rPr lang="en-US"/>
              <a:t>Observing strategy</a:t>
            </a:r>
            <a:endParaRPr/>
          </a:p>
        </p:txBody>
      </p:sp>
      <p:sp>
        <p:nvSpPr>
          <p:cNvPr id="258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45" y="1146432"/>
            <a:ext cx="9144001" cy="47971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342265" indent="-342265">
              <a:lnSpc>
                <a:spcPct val="96000"/>
              </a:lnSpc>
              <a:spcBef>
                <a:spcPts val="300"/>
              </a:spcBef>
              <a:defRPr sz="1700"/>
            </a:pPr>
            <a:r>
              <a:rPr sz="1600" b="1" dirty="0"/>
              <a:t>Unique </a:t>
            </a:r>
            <a:r>
              <a:rPr sz="1600" b="1" err="1"/>
              <a:t>operations</a:t>
            </a:r>
            <a:r>
              <a:rPr sz="1600" b="1" dirty="0"/>
              <a:t> model</a:t>
            </a:r>
            <a:r>
              <a:rPr lang="fr-FR" sz="1600" b="1" dirty="0"/>
              <a:t> </a:t>
            </a:r>
            <a:r>
              <a:rPr lang="fr-FR" sz="1600" dirty="0"/>
              <a:t>=&gt; </a:t>
            </a:r>
            <a:r>
              <a:rPr lang="fr-FR" sz="1400" err="1"/>
              <a:t>Suitable</a:t>
            </a:r>
            <a:r>
              <a:rPr lang="fr-FR" sz="1400" dirty="0"/>
              <a:t> </a:t>
            </a:r>
            <a:r>
              <a:rPr lang="fr-FR" sz="1400" b="1" i="1" dirty="0"/>
              <a:t>for </a:t>
            </a:r>
            <a:r>
              <a:rPr lang="fr-FR" sz="1400" b="1" i="1" err="1"/>
              <a:t>most</a:t>
            </a:r>
            <a:r>
              <a:rPr lang="fr-FR" sz="1400" i="1" dirty="0"/>
              <a:t> </a:t>
            </a:r>
            <a:r>
              <a:rPr lang="fr-FR" sz="1400" dirty="0"/>
              <a:t>science cases</a:t>
            </a:r>
            <a:endParaRPr lang="fr-FR"/>
          </a:p>
          <a:p>
            <a:pPr marL="0" indent="0">
              <a:lnSpc>
                <a:spcPct val="96000"/>
              </a:lnSpc>
              <a:spcBef>
                <a:spcPts val="300"/>
              </a:spcBef>
              <a:buNone/>
              <a:defRPr sz="1700"/>
            </a:pPr>
            <a:endParaRPr lang="fr-FR" sz="1600" dirty="0"/>
          </a:p>
          <a:p>
            <a:pPr marL="342265" indent="-342265">
              <a:lnSpc>
                <a:spcPct val="96000"/>
              </a:lnSpc>
              <a:spcBef>
                <a:spcPts val="300"/>
              </a:spcBef>
              <a:defRPr sz="1700"/>
            </a:pPr>
            <a:r>
              <a:rPr sz="1600" dirty="0"/>
              <a:t>4MOST program defined by </a:t>
            </a:r>
            <a:r>
              <a:rPr sz="1600" b="1" i="1" dirty="0"/>
              <a:t>Public Surveys </a:t>
            </a:r>
            <a:r>
              <a:rPr sz="1600" b="1" dirty="0"/>
              <a:t>of 5 </a:t>
            </a:r>
            <a:r>
              <a:rPr lang="fr-FR" sz="1600" b="1" err="1"/>
              <a:t>years</a:t>
            </a:r>
            <a:endParaRPr lang="fr-FR" sz="1600" b="1"/>
          </a:p>
          <a:p>
            <a:pPr marL="742315" lvl="1" indent="-285115">
              <a:lnSpc>
                <a:spcPct val="96000"/>
              </a:lnSpc>
              <a:spcBef>
                <a:spcPts val="300"/>
              </a:spcBef>
              <a:defRPr sz="1700"/>
            </a:pPr>
            <a:r>
              <a:rPr sz="1600" dirty="0"/>
              <a:t>Consortium </a:t>
            </a:r>
            <a:r>
              <a:rPr lang="fr-FR" sz="1600" dirty="0"/>
              <a:t>(~70%) </a:t>
            </a:r>
            <a:endParaRPr lang="fr-FR" sz="1600"/>
          </a:p>
          <a:p>
            <a:pPr marL="742315" lvl="1" indent="-285115">
              <a:lnSpc>
                <a:spcPct val="96000"/>
              </a:lnSpc>
              <a:spcBef>
                <a:spcPts val="300"/>
              </a:spcBef>
              <a:defRPr sz="1700"/>
            </a:pPr>
            <a:r>
              <a:rPr sz="1600" dirty="0"/>
              <a:t>Community</a:t>
            </a:r>
            <a:r>
              <a:rPr lang="fr-FR" sz="1600" dirty="0"/>
              <a:t> (30%)</a:t>
            </a:r>
          </a:p>
          <a:p>
            <a:pPr marL="457200" lvl="1" indent="0">
              <a:lnSpc>
                <a:spcPct val="96000"/>
              </a:lnSpc>
              <a:spcBef>
                <a:spcPts val="300"/>
              </a:spcBef>
              <a:buNone/>
              <a:defRPr sz="1700"/>
            </a:pPr>
            <a:endParaRPr lang="fr-FR" sz="1600" i="1" dirty="0"/>
          </a:p>
          <a:p>
            <a:pPr marL="342265" indent="-342265">
              <a:lnSpc>
                <a:spcPct val="88000"/>
              </a:lnSpc>
              <a:spcBef>
                <a:spcPts val="300"/>
              </a:spcBef>
              <a:defRPr sz="1700"/>
            </a:pPr>
            <a:r>
              <a:rPr sz="1600" dirty="0"/>
              <a:t>All Surveys will</a:t>
            </a:r>
            <a:r>
              <a:rPr sz="1600" b="1" dirty="0"/>
              <a:t> run </a:t>
            </a:r>
            <a:r>
              <a:rPr sz="1600" b="1" i="1" dirty="0">
                <a:latin typeface="Helvetica Neue"/>
                <a:ea typeface="Helvetica Neue"/>
                <a:cs typeface="Helvetica Neue"/>
                <a:sym typeface="Helvetica Neue"/>
              </a:rPr>
              <a:t>in parallel</a:t>
            </a:r>
            <a:endParaRPr sz="1600" b="1" i="1" dirty="0">
              <a:latin typeface="Helvetica Neue"/>
              <a:ea typeface="Helvetica Neue"/>
              <a:cs typeface="Helvetica Neue"/>
            </a:endParaRPr>
          </a:p>
          <a:p>
            <a:pPr marL="742315" lvl="1" indent="-285115">
              <a:lnSpc>
                <a:spcPct val="88000"/>
              </a:lnSpc>
              <a:spcBef>
                <a:spcPts val="500"/>
              </a:spcBef>
              <a:defRPr sz="1500"/>
            </a:pPr>
            <a:r>
              <a:rPr sz="1400" b="1" dirty="0"/>
              <a:t>Surveys share </a:t>
            </a:r>
            <a:r>
              <a:rPr sz="1400" b="1" err="1"/>
              <a:t>fibres</a:t>
            </a:r>
            <a:r>
              <a:rPr sz="1400" b="1" dirty="0"/>
              <a:t> per exposure </a:t>
            </a:r>
            <a:r>
              <a:rPr sz="1400" dirty="0"/>
              <a:t>for increased efficiency</a:t>
            </a:r>
          </a:p>
          <a:p>
            <a:pPr marL="457200" lvl="1" indent="0">
              <a:lnSpc>
                <a:spcPct val="88000"/>
              </a:lnSpc>
              <a:spcBef>
                <a:spcPts val="500"/>
              </a:spcBef>
              <a:buNone/>
              <a:defRPr sz="1700" i="1"/>
            </a:pPr>
            <a:endParaRPr lang="fr-FR" sz="1400" dirty="0"/>
          </a:p>
          <a:p>
            <a:pPr marL="342265" indent="-342265">
              <a:lnSpc>
                <a:spcPct val="88000"/>
              </a:lnSpc>
              <a:spcBef>
                <a:spcPts val="300"/>
              </a:spcBef>
              <a:defRPr sz="1700" i="1"/>
            </a:pPr>
            <a:r>
              <a:rPr sz="1600" dirty="0"/>
              <a:t>Consortium Key Surveys </a:t>
            </a:r>
            <a:r>
              <a:rPr sz="1600" i="0" dirty="0"/>
              <a:t>define observing strategy</a:t>
            </a:r>
          </a:p>
          <a:p>
            <a:pPr marL="742315" lvl="1" indent="-285115">
              <a:lnSpc>
                <a:spcPct val="88000"/>
              </a:lnSpc>
              <a:spcBef>
                <a:spcPts val="500"/>
              </a:spcBef>
              <a:defRPr sz="1500"/>
            </a:pPr>
            <a:r>
              <a:rPr sz="1400" dirty="0"/>
              <a:t>Millions of targets all sky</a:t>
            </a:r>
          </a:p>
          <a:p>
            <a:pPr marL="742315" lvl="1" indent="-285115">
              <a:lnSpc>
                <a:spcPct val="88000"/>
              </a:lnSpc>
              <a:spcBef>
                <a:spcPts val="500"/>
              </a:spcBef>
              <a:defRPr sz="1500"/>
            </a:pPr>
            <a:r>
              <a:rPr sz="1400" b="1" dirty="0"/>
              <a:t>Fill all </a:t>
            </a:r>
            <a:r>
              <a:rPr sz="1400" b="1" dirty="0" err="1"/>
              <a:t>fibres</a:t>
            </a:r>
          </a:p>
          <a:p>
            <a:pPr marL="342265" indent="-342265">
              <a:lnSpc>
                <a:spcPct val="88000"/>
              </a:lnSpc>
              <a:spcBef>
                <a:spcPts val="300"/>
              </a:spcBef>
              <a:defRPr sz="1700" i="1"/>
            </a:pPr>
            <a:endParaRPr lang="fr-FR" sz="1400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EFF37173-0510-CAE3-DB43-92D973DCC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5371047"/>
            <a:ext cx="7124700" cy="304271"/>
          </a:xfrm>
        </p:spPr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1B439-70D6-5662-12B7-C4F122F9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1300" y="5371047"/>
            <a:ext cx="825500" cy="304271"/>
          </a:xfrm>
        </p:spPr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7</a:t>
            </a:fld>
            <a:endParaRPr lang="en-US" dirty="0"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346813794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itle 1"/>
          <p:cNvSpPr txBox="1">
            <a:spLocks noGrp="1"/>
          </p:cNvSpPr>
          <p:nvPr>
            <p:ph type="title"/>
          </p:nvPr>
        </p:nvSpPr>
        <p:spPr>
          <a:xfrm>
            <a:off x="457233" y="-21162"/>
            <a:ext cx="7651961" cy="1072443"/>
          </a:xfrm>
          <a:prstGeom prst="rect">
            <a:avLst/>
          </a:prstGeom>
        </p:spPr>
        <p:txBody>
          <a:bodyPr/>
          <a:lstStyle/>
          <a:p>
            <a:r>
              <a:rPr lang="fr-FR"/>
              <a:t>4MOST: Science</a:t>
            </a:r>
            <a:r>
              <a:t> Themes</a:t>
            </a:r>
          </a:p>
        </p:txBody>
      </p:sp>
      <p:grpSp>
        <p:nvGrpSpPr>
          <p:cNvPr id="265" name="Group 27"/>
          <p:cNvGrpSpPr/>
          <p:nvPr/>
        </p:nvGrpSpPr>
        <p:grpSpPr>
          <a:xfrm>
            <a:off x="-84216" y="1181902"/>
            <a:ext cx="2768985" cy="800091"/>
            <a:chOff x="-664770" y="0"/>
            <a:chExt cx="4655646" cy="1304414"/>
          </a:xfrm>
        </p:grpSpPr>
        <p:pic>
          <p:nvPicPr>
            <p:cNvPr id="263" name="Picture 32" descr="Picture 32"/>
            <p:cNvPicPr>
              <a:picLocks noChangeAspect="1"/>
            </p:cNvPicPr>
            <p:nvPr/>
          </p:nvPicPr>
          <p:blipFill>
            <a:blip r:embed="rId2"/>
            <a:srcRect t="36549" b="7597"/>
            <a:stretch>
              <a:fillRect/>
            </a:stretch>
          </p:blipFill>
          <p:spPr>
            <a:xfrm>
              <a:off x="42014" y="0"/>
              <a:ext cx="3948862" cy="130441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20000"/>
                </a:srgbClr>
              </a:outerShdw>
              <a:reflection stA="50000" endPos="40000" dir="5400000" sy="-100000" algn="bl" rotWithShape="0"/>
            </a:effectLst>
          </p:spPr>
        </p:pic>
        <p:sp>
          <p:nvSpPr>
            <p:cNvPr id="264" name="Rectangle 2"/>
            <p:cNvSpPr txBox="1"/>
            <p:nvPr/>
          </p:nvSpPr>
          <p:spPr>
            <a:xfrm>
              <a:off x="-664770" y="103386"/>
              <a:ext cx="4096298" cy="10038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9305" tIns="29305" rIns="29305" bIns="29305" numCol="1" anchor="t">
              <a:spAutoFit/>
            </a:bodyPr>
            <a:lstStyle>
              <a:lvl1pPr marL="463252" indent="-463252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lvl1pPr>
              <a:lvl2pPr marL="463252" indent="-7238" defTabSz="1042314">
                <a:spcBef>
                  <a:spcPts val="500"/>
                </a:spcBef>
                <a:defRPr sz="2400" b="1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lvl2pPr>
            </a:lstStyle>
            <a:p>
              <a:pPr marL="462915" indent="-462915"/>
              <a:r>
                <a:rPr sz="1600" b="1" dirty="0">
                  <a:latin typeface="Garamond"/>
                </a:rPr>
                <a:t>	Galactic Archeology</a:t>
              </a:r>
              <a:endParaRPr lang="fr-FR" b="1">
                <a:cs typeface="Calibri"/>
              </a:endParaRPr>
            </a:p>
            <a:p>
              <a:pPr marL="462915" lvl="1" indent="-6985" algn="r"/>
              <a:r>
                <a:rPr sz="1600" dirty="0">
                  <a:latin typeface="Garamond"/>
                </a:rPr>
                <a:t>	Gaia and PLATO</a:t>
              </a:r>
            </a:p>
          </p:txBody>
        </p:sp>
      </p:grpSp>
      <p:grpSp>
        <p:nvGrpSpPr>
          <p:cNvPr id="268" name="Group 21"/>
          <p:cNvGrpSpPr/>
          <p:nvPr/>
        </p:nvGrpSpPr>
        <p:grpSpPr>
          <a:xfrm>
            <a:off x="320488" y="3239282"/>
            <a:ext cx="2366954" cy="1935513"/>
            <a:chOff x="0" y="0"/>
            <a:chExt cx="4098808" cy="3346792"/>
          </a:xfrm>
        </p:grpSpPr>
        <p:pic>
          <p:nvPicPr>
            <p:cNvPr id="266" name="Picture 31" descr="Picture 31"/>
            <p:cNvPicPr>
              <a:picLocks noChangeAspect="1"/>
            </p:cNvPicPr>
            <p:nvPr/>
          </p:nvPicPr>
          <p:blipFill>
            <a:blip r:embed="rId3"/>
            <a:srcRect t="41866" b="6076"/>
            <a:stretch>
              <a:fillRect/>
            </a:stretch>
          </p:blipFill>
          <p:spPr>
            <a:xfrm>
              <a:off x="0" y="0"/>
              <a:ext cx="4098808" cy="130441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76200" dir="18900000" rotWithShape="0">
                <a:srgbClr val="000000">
                  <a:alpha val="20000"/>
                </a:srgbClr>
              </a:outerShdw>
              <a:reflection stA="50000" endPos="40000" dir="5400000" sy="-100000" algn="bl" rotWithShape="0"/>
            </a:effectLst>
          </p:spPr>
        </p:pic>
        <p:sp>
          <p:nvSpPr>
            <p:cNvPr id="267" name="Rectangle 2"/>
            <p:cNvSpPr txBox="1"/>
            <p:nvPr/>
          </p:nvSpPr>
          <p:spPr>
            <a:xfrm>
              <a:off x="0" y="179920"/>
              <a:ext cx="3210733" cy="31668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9305" tIns="29305" rIns="29305" bIns="29305" numCol="1" anchor="t">
              <a:spAutoFit/>
            </a:bodyPr>
            <a:lstStyle/>
            <a:p>
              <a:pPr marL="462915" indent="-462915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sz="1600" b="1" dirty="0">
                  <a:latin typeface="Garamond"/>
                </a:rPr>
                <a:t>High-energy </a:t>
              </a:r>
              <a:r>
                <a:rPr lang="fr-FR" sz="1600" b="1" dirty="0">
                  <a:latin typeface="Garamond"/>
                </a:rPr>
                <a:t>sky</a:t>
              </a:r>
            </a:p>
            <a:p>
              <a:pPr marL="462915" indent="-462915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lang="fr-FR" sz="1600" b="1" dirty="0" err="1">
                  <a:latin typeface="Garamond"/>
                </a:rPr>
                <a:t>eROSITA</a:t>
              </a:r>
              <a:endParaRPr lang="fr-FR" sz="1600" dirty="0" err="1">
                <a:latin typeface="Garamond"/>
              </a:endParaRPr>
            </a:p>
            <a:p>
              <a:pPr marL="462915" lvl="1" indent="-6985" defTabSz="1042314">
                <a:spcBef>
                  <a:spcPts val="4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endParaRPr sz="1600">
                <a:latin typeface="Garamond"/>
              </a:endParaRPr>
            </a:p>
            <a:p>
              <a:pPr marL="462915" lvl="1" indent="-6985" defTabSz="1042314">
                <a:spcBef>
                  <a:spcPts val="4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endParaRPr sz="1600">
                <a:latin typeface="Garamond"/>
              </a:endParaRPr>
            </a:p>
            <a:p>
              <a:pPr marL="462915" lvl="1" indent="-6985" defTabSz="1042314">
                <a:spcBef>
                  <a:spcPts val="4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endParaRPr sz="1600">
                <a:latin typeface="Garamond"/>
              </a:endParaRPr>
            </a:p>
            <a:p>
              <a:pPr marL="462915" indent="-339725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sz="1600" dirty="0">
                  <a:latin typeface="Garamond"/>
                </a:rPr>
                <a:t>	</a:t>
              </a:r>
            </a:p>
          </p:txBody>
        </p:sp>
      </p:grpSp>
      <p:grpSp>
        <p:nvGrpSpPr>
          <p:cNvPr id="274" name="Group 24"/>
          <p:cNvGrpSpPr/>
          <p:nvPr/>
        </p:nvGrpSpPr>
        <p:grpSpPr>
          <a:xfrm>
            <a:off x="-80644" y="2180056"/>
            <a:ext cx="2771577" cy="828315"/>
            <a:chOff x="-691231" y="0"/>
            <a:chExt cx="4627204" cy="1358415"/>
          </a:xfrm>
        </p:grpSpPr>
        <p:grpSp>
          <p:nvGrpSpPr>
            <p:cNvPr id="272" name="Group 21"/>
            <p:cNvGrpSpPr/>
            <p:nvPr/>
          </p:nvGrpSpPr>
          <p:grpSpPr>
            <a:xfrm>
              <a:off x="-1" y="0"/>
              <a:ext cx="3935974" cy="1358415"/>
              <a:chOff x="0" y="0"/>
              <a:chExt cx="3935972" cy="1358414"/>
            </a:xfrm>
          </p:grpSpPr>
          <p:pic>
            <p:nvPicPr>
              <p:cNvPr id="269" name="Picture 18" descr="Picture 18"/>
              <p:cNvPicPr>
                <a:picLocks noChangeAspect="1"/>
              </p:cNvPicPr>
              <p:nvPr/>
            </p:nvPicPr>
            <p:blipFill>
              <a:blip r:embed="rId4"/>
              <a:srcRect r="70387"/>
              <a:stretch>
                <a:fillRect/>
              </a:stretch>
            </p:blipFill>
            <p:spPr>
              <a:xfrm>
                <a:off x="0" y="0"/>
                <a:ext cx="1321564" cy="13584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50800" dist="38100" dir="2700000" rotWithShape="0">
                  <a:srgbClr val="000000">
                    <a:alpha val="40000"/>
                  </a:srgbClr>
                </a:outerShdw>
                <a:reflection stA="50000" endPos="40000" dir="5400000" sy="-100000" algn="bl" rotWithShape="0"/>
              </a:effectLst>
            </p:spPr>
          </p:pic>
          <p:pic>
            <p:nvPicPr>
              <p:cNvPr id="270" name="Picture 19" descr="Picture 19"/>
              <p:cNvPicPr>
                <a:picLocks noChangeAspect="1"/>
              </p:cNvPicPr>
              <p:nvPr/>
            </p:nvPicPr>
            <p:blipFill>
              <a:blip r:embed="rId4"/>
              <a:srcRect l="35231" r="35726"/>
              <a:stretch>
                <a:fillRect/>
              </a:stretch>
            </p:blipFill>
            <p:spPr>
              <a:xfrm>
                <a:off x="1321563" y="0"/>
                <a:ext cx="1296151" cy="13584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50800" dist="38100" dir="2700000" rotWithShape="0">
                  <a:srgbClr val="000000">
                    <a:alpha val="40000"/>
                  </a:srgbClr>
                </a:outerShdw>
                <a:reflection stA="50000" endPos="40000" dir="5400000" sy="-100000" algn="bl" rotWithShape="0"/>
              </a:effectLst>
            </p:spPr>
          </p:pic>
          <p:pic>
            <p:nvPicPr>
              <p:cNvPr id="271" name="Picture 20" descr="Picture 20"/>
              <p:cNvPicPr>
                <a:picLocks noChangeAspect="1"/>
              </p:cNvPicPr>
              <p:nvPr/>
            </p:nvPicPr>
            <p:blipFill>
              <a:blip r:embed="rId4"/>
              <a:srcRect l="70084"/>
              <a:stretch>
                <a:fillRect/>
              </a:stretch>
            </p:blipFill>
            <p:spPr>
              <a:xfrm>
                <a:off x="2617713" y="0"/>
                <a:ext cx="1318259" cy="135841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76200" dir="18900000" rotWithShape="0">
                  <a:srgbClr val="000000">
                    <a:alpha val="20000"/>
                  </a:srgbClr>
                </a:outerShdw>
                <a:reflection stA="50000" endPos="40000" dir="5400000" sy="-100000" algn="bl" rotWithShape="0"/>
              </a:effectLst>
            </p:spPr>
          </p:pic>
        </p:grpSp>
        <p:sp>
          <p:nvSpPr>
            <p:cNvPr id="273" name="Rectangle 2"/>
            <p:cNvSpPr txBox="1"/>
            <p:nvPr/>
          </p:nvSpPr>
          <p:spPr>
            <a:xfrm>
              <a:off x="-691231" y="51679"/>
              <a:ext cx="3953436" cy="1030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9305" tIns="29305" rIns="29305" bIns="29305" numCol="1" anchor="t">
              <a:spAutoFit/>
            </a:bodyPr>
            <a:lstStyle/>
            <a:p>
              <a:pPr marL="462915" indent="-462915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sz="1600" b="1" dirty="0">
                  <a:latin typeface="Garamond"/>
                </a:rPr>
                <a:t>	Galaxy </a:t>
              </a:r>
              <a:r>
                <a:rPr lang="fr-FR" sz="1600" b="1" dirty="0" err="1">
                  <a:latin typeface="Garamond"/>
                </a:rPr>
                <a:t>evolution</a:t>
              </a:r>
              <a:endParaRPr lang="fr-FR" b="1">
                <a:cs typeface="Calibri"/>
              </a:endParaRPr>
            </a:p>
            <a:p>
              <a:pPr marL="462915" lvl="1" indent="-6985" algn="r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sz="1600" dirty="0">
                  <a:latin typeface="Garamond"/>
                </a:rPr>
                <a:t>	</a:t>
              </a:r>
              <a:r>
                <a:rPr lang="fr-FR" sz="1600" b="1" dirty="0">
                  <a:latin typeface="Garamond"/>
                </a:rPr>
                <a:t>VST</a:t>
              </a:r>
              <a:r>
                <a:rPr sz="1600" b="1" dirty="0">
                  <a:latin typeface="Garamond"/>
                </a:rPr>
                <a:t>/VISTA</a:t>
              </a:r>
            </a:p>
          </p:txBody>
        </p:sp>
      </p:grpSp>
      <p:grpSp>
        <p:nvGrpSpPr>
          <p:cNvPr id="279" name="Group 22"/>
          <p:cNvGrpSpPr/>
          <p:nvPr/>
        </p:nvGrpSpPr>
        <p:grpSpPr>
          <a:xfrm>
            <a:off x="-83463" y="4300150"/>
            <a:ext cx="3098264" cy="951734"/>
            <a:chOff x="-698808" y="53875"/>
            <a:chExt cx="5365941" cy="1938075"/>
          </a:xfrm>
        </p:grpSpPr>
        <p:grpSp>
          <p:nvGrpSpPr>
            <p:cNvPr id="277" name="Group 38"/>
            <p:cNvGrpSpPr/>
            <p:nvPr/>
          </p:nvGrpSpPr>
          <p:grpSpPr>
            <a:xfrm>
              <a:off x="0" y="57046"/>
              <a:ext cx="4098042" cy="1358417"/>
              <a:chOff x="0" y="57047"/>
              <a:chExt cx="4098041" cy="1358415"/>
            </a:xfrm>
          </p:grpSpPr>
          <p:pic>
            <p:nvPicPr>
              <p:cNvPr id="275" name="Picture 35" descr="Picture 35"/>
              <p:cNvPicPr>
                <a:picLocks noChangeAspect="1"/>
              </p:cNvPicPr>
              <p:nvPr/>
            </p:nvPicPr>
            <p:blipFill>
              <a:blip r:embed="rId5"/>
              <a:srcRect b="55942"/>
              <a:stretch>
                <a:fillRect/>
              </a:stretch>
            </p:blipFill>
            <p:spPr>
              <a:xfrm>
                <a:off x="0" y="57047"/>
                <a:ext cx="4098041" cy="13584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blurRad="76200" dir="18900000" rotWithShape="0">
                  <a:srgbClr val="000000">
                    <a:alpha val="20000"/>
                  </a:srgbClr>
                </a:outerShdw>
                <a:reflection stA="50000" endPos="40000" dir="5400000" sy="-100000" algn="bl" rotWithShape="0"/>
              </a:effectLst>
            </p:spPr>
          </p:pic>
          <p:pic>
            <p:nvPicPr>
              <p:cNvPr id="276" name="Picture 33" descr="Picture 33"/>
              <p:cNvPicPr>
                <a:picLocks noChangeAspect="1"/>
              </p:cNvPicPr>
              <p:nvPr/>
            </p:nvPicPr>
            <p:blipFill>
              <a:blip r:embed="rId6"/>
              <a:srcRect l="58350" t="17332" r="16600" b="12267"/>
              <a:stretch>
                <a:fillRect/>
              </a:stretch>
            </p:blipFill>
            <p:spPr>
              <a:xfrm rot="20121876" flipH="1">
                <a:off x="2957182" y="129135"/>
                <a:ext cx="879449" cy="119004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78" name="Rectangle 2"/>
            <p:cNvSpPr txBox="1"/>
            <p:nvPr/>
          </p:nvSpPr>
          <p:spPr>
            <a:xfrm>
              <a:off x="-698808" y="53875"/>
              <a:ext cx="5365941" cy="19380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50800" dist="38100" dir="2700000" rotWithShape="0">
                <a:srgbClr val="000000">
                  <a:alpha val="40000"/>
                </a:srgbClr>
              </a:outerShdw>
              <a:reflection stA="50000" endPos="40000" dir="5400000" sy="-100000" algn="bl" rotWithShape="0"/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9305" tIns="29305" rIns="29305" bIns="29305" numCol="1" anchor="t">
              <a:spAutoFit/>
            </a:bodyPr>
            <a:lstStyle/>
            <a:p>
              <a:pPr marL="462915" indent="-462915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sz="1600" b="1" dirty="0">
                  <a:latin typeface="Garamond"/>
                </a:rPr>
                <a:t>	Cosmology</a:t>
              </a:r>
              <a:endParaRPr lang="fr-FR" sz="1600" b="1" dirty="0">
                <a:latin typeface="Garamond"/>
              </a:endParaRPr>
            </a:p>
            <a:p>
              <a:pPr marL="462915" lvl="1" indent="-6985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sz="1600" dirty="0">
                  <a:latin typeface="Garamond"/>
                </a:rPr>
                <a:t>	</a:t>
              </a:r>
              <a:r>
                <a:rPr sz="1600" b="1" dirty="0">
                  <a:latin typeface="Garamond"/>
                </a:rPr>
                <a:t>Euclid/LSST/SKA</a:t>
              </a:r>
            </a:p>
            <a:p>
              <a:pPr marL="462915" indent="-339725" defTabSz="1042314">
                <a:spcBef>
                  <a:spcPts val="600"/>
                </a:spcBef>
                <a:defRPr sz="2800">
                  <a:solidFill>
                    <a:srgbClr val="FFFFFF"/>
                  </a:solidFill>
                  <a:effectLst>
                    <a:outerShdw blurRad="50800" dist="38100" dir="2700000" rotWithShape="0">
                      <a:srgbClr val="000000">
                        <a:alpha val="43000"/>
                      </a:srgbClr>
                    </a:outerShdw>
                  </a:effectLst>
                </a:defRPr>
              </a:pPr>
              <a:r>
                <a:rPr sz="1600" dirty="0">
                  <a:latin typeface="Garamond"/>
                </a:rPr>
                <a:t>	</a:t>
              </a:r>
            </a:p>
          </p:txBody>
        </p:sp>
      </p:grp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92CC3B63-75E9-1CA4-E8AF-42656C93A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5371047"/>
            <a:ext cx="7124700" cy="304271"/>
          </a:xfrm>
        </p:spPr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2737D-1235-A94D-AF8A-4B5AF596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1300" y="5371047"/>
            <a:ext cx="825500" cy="304271"/>
          </a:xfrm>
        </p:spPr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8</a:t>
            </a:fld>
            <a:endParaRPr lang="en-US" dirty="0">
              <a:latin typeface="Book Antiqua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912DBD9-712C-B310-B67A-34674DD2FEF6}"/>
              </a:ext>
            </a:extLst>
          </p:cNvPr>
          <p:cNvSpPr txBox="1"/>
          <p:nvPr/>
        </p:nvSpPr>
        <p:spPr>
          <a:xfrm>
            <a:off x="3129657" y="1427488"/>
            <a:ext cx="5829945" cy="29728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atin typeface="Garamond"/>
              </a:rPr>
              <a:t>Main scientific drivers for 4MOST: </a:t>
            </a:r>
            <a:endParaRPr lang="fr-FR" sz="2000" b="1">
              <a:latin typeface="Garamond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atin typeface="Garamond"/>
              </a:rPr>
              <a:t>Gaia </a:t>
            </a:r>
            <a:r>
              <a:rPr lang="en-US" sz="2000" dirty="0">
                <a:latin typeface="Garamond"/>
              </a:rPr>
              <a:t>follow-up</a:t>
            </a:r>
            <a:endParaRPr lang="en-US" sz="2000">
              <a:latin typeface="Garamond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err="1">
                <a:latin typeface="Garamond"/>
              </a:rPr>
              <a:t>eROSITA</a:t>
            </a:r>
            <a:r>
              <a:rPr lang="en-US" sz="2000" b="1" dirty="0">
                <a:latin typeface="Garamond"/>
              </a:rPr>
              <a:t> </a:t>
            </a:r>
            <a:r>
              <a:rPr lang="en-US" sz="2000" dirty="0">
                <a:latin typeface="Garamond"/>
              </a:rPr>
              <a:t>follow-up: clusters of galaxies and AGN</a:t>
            </a:r>
            <a:endParaRPr lang="en-US" sz="2000">
              <a:latin typeface="Garamond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dirty="0">
                <a:latin typeface="Garamond"/>
              </a:rPr>
              <a:t>Weak Lensing surveys (</a:t>
            </a:r>
            <a:r>
              <a:rPr lang="en-US" sz="2000" b="1" dirty="0">
                <a:latin typeface="Garamond"/>
              </a:rPr>
              <a:t>Euclid</a:t>
            </a:r>
            <a:r>
              <a:rPr lang="en-US" sz="2000" dirty="0">
                <a:latin typeface="Garamond"/>
              </a:rPr>
              <a:t>/</a:t>
            </a:r>
            <a:r>
              <a:rPr lang="en-US" sz="2000" b="1" dirty="0">
                <a:latin typeface="Garamond"/>
              </a:rPr>
              <a:t>LSST</a:t>
            </a:r>
            <a:r>
              <a:rPr lang="en-US" sz="2000" dirty="0">
                <a:latin typeface="Garamond"/>
              </a:rPr>
              <a:t>)</a:t>
            </a:r>
            <a:endParaRPr lang="en-US" sz="2000" dirty="0">
              <a:latin typeface="Garamond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Garamond"/>
              </a:rPr>
              <a:t>Cosmology with Baryonic Acoustic Oscillations and Redshift Space Distortion (complementary to </a:t>
            </a:r>
            <a:r>
              <a:rPr lang="en-US" sz="2000" b="1" dirty="0">
                <a:latin typeface="Garamond"/>
              </a:rPr>
              <a:t>DESI</a:t>
            </a:r>
            <a:r>
              <a:rPr lang="en-US" sz="2000" dirty="0">
                <a:latin typeface="Garamond"/>
              </a:rPr>
              <a:t>)</a:t>
            </a:r>
            <a:endParaRPr lang="en-US" sz="2000" dirty="0">
              <a:latin typeface="Garamond"/>
              <a:cs typeface="Calibri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en-US" sz="2000" b="1" dirty="0">
                <a:latin typeface="Garamond"/>
              </a:rPr>
              <a:t>LSST transients</a:t>
            </a:r>
            <a:r>
              <a:rPr lang="en-US" sz="2000" dirty="0">
                <a:latin typeface="Garamond"/>
              </a:rPr>
              <a:t> follow-up</a:t>
            </a:r>
          </a:p>
        </p:txBody>
      </p:sp>
    </p:spTree>
    <p:extLst>
      <p:ext uri="{BB962C8B-B14F-4D97-AF65-F5344CB8AC3E}">
        <p14:creationId xmlns:p14="http://schemas.microsoft.com/office/powerpoint/2010/main" val="24799903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Image">
            <a:extLst>
              <a:ext uri="{FF2B5EF4-FFF2-40B4-BE49-F238E27FC236}">
                <a16:creationId xmlns:a16="http://schemas.microsoft.com/office/drawing/2014/main" id="{FA19EB17-DD06-9F12-7EED-DF43C98A8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" y="1047938"/>
            <a:ext cx="3491123" cy="4308824"/>
          </a:xfrm>
          <a:prstGeom prst="rect">
            <a:avLst/>
          </a:prstGeom>
        </p:spPr>
      </p:pic>
      <p:sp>
        <p:nvSpPr>
          <p:cNvPr id="287" name="Title 1"/>
          <p:cNvSpPr txBox="1">
            <a:spLocks noGrp="1"/>
          </p:cNvSpPr>
          <p:nvPr>
            <p:ph type="title"/>
          </p:nvPr>
        </p:nvSpPr>
        <p:spPr>
          <a:xfrm>
            <a:off x="167936" y="-10179"/>
            <a:ext cx="7941258" cy="106146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15921">
              <a:defRPr sz="3276"/>
            </a:pPr>
            <a:r>
              <a:rPr lang="en-US" sz="3250" dirty="0"/>
              <a:t>4MOST: 18 different science surveys</a:t>
            </a:r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4940572A-3F1F-D190-C21B-CF291843C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5371047"/>
            <a:ext cx="7124700" cy="304271"/>
          </a:xfrm>
        </p:spPr>
        <p:txBody>
          <a:bodyPr/>
          <a:lstStyle/>
          <a:p>
            <a:r>
              <a:rPr lang="en-US" dirty="0">
                <a:latin typeface="Book Antiqua"/>
              </a:rPr>
              <a:t>GDR </a:t>
            </a:r>
            <a:r>
              <a:rPr lang="en-US" dirty="0" err="1">
                <a:latin typeface="Book Antiqua"/>
              </a:rPr>
              <a:t>CoPhy</a:t>
            </a:r>
            <a:r>
              <a:rPr lang="en-US" dirty="0">
                <a:latin typeface="Book Antiqua"/>
              </a:rPr>
              <a:t>, 22nd May 2024| Rocher Antoine</a:t>
            </a: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3BE3345F-C4D6-D8DD-B3B2-5B2B7B8C5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1300" y="5371047"/>
            <a:ext cx="825500" cy="304271"/>
          </a:xfrm>
        </p:spPr>
        <p:txBody>
          <a:bodyPr/>
          <a:lstStyle/>
          <a:p>
            <a:fld id="{570696F6-1DEA-1843-8D74-BC1CC16E6432}" type="slidenum">
              <a:rPr lang="en-US" dirty="0" smtClean="0">
                <a:latin typeface="Book Antiqua"/>
              </a:rPr>
              <a:pPr/>
              <a:t>9</a:t>
            </a:fld>
            <a:endParaRPr lang="en-US" dirty="0">
              <a:latin typeface="Book Antiqua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DD419F6-EB32-3BAA-8381-584B51BAE96B}"/>
              </a:ext>
            </a:extLst>
          </p:cNvPr>
          <p:cNvSpPr txBox="1"/>
          <p:nvPr/>
        </p:nvSpPr>
        <p:spPr>
          <a:xfrm>
            <a:off x="745259" y="978802"/>
            <a:ext cx="3078516" cy="3649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112C50"/>
                </a:solidFill>
                <a:latin typeface="Helvetica Neue Light"/>
                <a:cs typeface="Arial"/>
              </a:rPr>
              <a:t>10 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Consortium </a:t>
            </a:r>
            <a:endParaRPr lang="fr-FR" sz="1600" dirty="0">
              <a:ea typeface="+mn-lt"/>
              <a:cs typeface="+mn-lt"/>
            </a:endParaRPr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6FD572F8-BAAB-7E41-E578-549A7C8095AB}"/>
              </a:ext>
            </a:extLst>
          </p:cNvPr>
          <p:cNvSpPr/>
          <p:nvPr/>
        </p:nvSpPr>
        <p:spPr>
          <a:xfrm>
            <a:off x="324674" y="3980011"/>
            <a:ext cx="1479736" cy="1"/>
          </a:xfrm>
          <a:prstGeom prst="line">
            <a:avLst/>
          </a:prstGeom>
          <a:ln w="38100">
            <a:solidFill>
              <a:schemeClr val="accent2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050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098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153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201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5251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2303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199354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6405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  <p:pic>
        <p:nvPicPr>
          <p:cNvPr id="5" name="Image 4" descr="Image">
            <a:extLst>
              <a:ext uri="{FF2B5EF4-FFF2-40B4-BE49-F238E27FC236}">
                <a16:creationId xmlns:a16="http://schemas.microsoft.com/office/drawing/2014/main" id="{37D68D94-107E-C99F-0B53-7CEA0E48A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356" y="1227080"/>
            <a:ext cx="4776342" cy="394926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766F90D-ACA9-24BB-66C1-896A41F71335}"/>
              </a:ext>
            </a:extLst>
          </p:cNvPr>
          <p:cNvSpPr txBox="1"/>
          <p:nvPr/>
        </p:nvSpPr>
        <p:spPr>
          <a:xfrm>
            <a:off x="5609419" y="979745"/>
            <a:ext cx="3078516" cy="3649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700" dirty="0">
                <a:solidFill>
                  <a:srgbClr val="112C50"/>
                </a:solidFill>
                <a:latin typeface="Helvetica Neue Light"/>
                <a:cs typeface="Arial"/>
              </a:rPr>
              <a:t>8</a:t>
            </a:r>
            <a:r>
              <a:rPr lang="en-US" sz="1700" dirty="0">
                <a:solidFill>
                  <a:srgbClr val="112C50"/>
                </a:solidFill>
                <a:latin typeface="Helvetica Neue Light"/>
                <a:ea typeface="+mn-lt"/>
                <a:cs typeface="Arial"/>
              </a:rPr>
              <a:t> </a:t>
            </a:r>
            <a:r>
              <a:rPr lang="fr-FR" sz="1600" dirty="0">
                <a:solidFill>
                  <a:srgbClr val="112C50"/>
                </a:solidFill>
                <a:ea typeface="+mn-lt"/>
                <a:cs typeface="+mn-lt"/>
              </a:rPr>
              <a:t>Community </a:t>
            </a:r>
            <a:endParaRPr lang="fr-FR" sz="1600" dirty="0">
              <a:ea typeface="+mn-lt"/>
              <a:cs typeface="+mn-lt"/>
            </a:endParaRPr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4CC7C069-679C-AD4E-AC6D-BB8E94158078}"/>
              </a:ext>
            </a:extLst>
          </p:cNvPr>
          <p:cNvSpPr/>
          <p:nvPr/>
        </p:nvSpPr>
        <p:spPr>
          <a:xfrm>
            <a:off x="324561" y="4518194"/>
            <a:ext cx="1479736" cy="1"/>
          </a:xfrm>
          <a:prstGeom prst="line">
            <a:avLst/>
          </a:prstGeom>
          <a:ln w="38100">
            <a:solidFill>
              <a:schemeClr val="accent2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050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098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153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201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5251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2303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199354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6405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E6BBB940-E96F-3F6E-86EA-14939DA04B6D}"/>
              </a:ext>
            </a:extLst>
          </p:cNvPr>
          <p:cNvSpPr/>
          <p:nvPr/>
        </p:nvSpPr>
        <p:spPr>
          <a:xfrm>
            <a:off x="372054" y="5298011"/>
            <a:ext cx="1479736" cy="1"/>
          </a:xfrm>
          <a:prstGeom prst="line">
            <a:avLst/>
          </a:prstGeom>
          <a:ln w="38100">
            <a:solidFill>
              <a:schemeClr val="accent2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050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098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153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201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5251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2303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199354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6405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9D2DA7CF-E7F4-7AAE-9E23-07033B068AD5}"/>
              </a:ext>
            </a:extLst>
          </p:cNvPr>
          <p:cNvSpPr/>
          <p:nvPr/>
        </p:nvSpPr>
        <p:spPr>
          <a:xfrm flipV="1">
            <a:off x="247511" y="3427182"/>
            <a:ext cx="1146495" cy="7321"/>
          </a:xfrm>
          <a:prstGeom prst="line">
            <a:avLst/>
          </a:prstGeom>
          <a:ln w="38100">
            <a:solidFill>
              <a:schemeClr val="accent2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050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098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153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201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5251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2303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199354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6405" algn="l" defTabSz="4570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</Words>
  <Application>Microsoft Office PowerPoint</Application>
  <PresentationFormat>Affichage à l'écran (16:10)</PresentationFormat>
  <Paragraphs>9</Paragraphs>
  <Slides>27</Slides>
  <Notes>16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28" baseType="lpstr">
      <vt:lpstr>Office Theme</vt:lpstr>
      <vt:lpstr>Antoine Rocher (EPFL)</vt:lpstr>
      <vt:lpstr> </vt:lpstr>
      <vt:lpstr> </vt:lpstr>
      <vt:lpstr> </vt:lpstr>
      <vt:lpstr> </vt:lpstr>
      <vt:lpstr> </vt:lpstr>
      <vt:lpstr>4MOST: Observing strategy</vt:lpstr>
      <vt:lpstr>4MOST: Science Themes</vt:lpstr>
      <vt:lpstr>4MOST: 18 different science surveys</vt:lpstr>
      <vt:lpstr> </vt:lpstr>
      <vt:lpstr> </vt:lpstr>
      <vt:lpstr>4MOST: Cosmology</vt:lpstr>
      <vt:lpstr>Wide-Area VISTA Extragalactic Survey (WAVES)</vt:lpstr>
      <vt:lpstr>4MOST: Time Domain Extragalactic survey</vt:lpstr>
      <vt:lpstr>4MOST: eROSITA Galaxy Cluster Redshift Survey</vt:lpstr>
      <vt:lpstr>4MOST-Cosmology Redshift Survey : strategy</vt:lpstr>
      <vt:lpstr> </vt:lpstr>
      <vt:lpstr> </vt:lpstr>
      <vt:lpstr> </vt:lpstr>
      <vt:lpstr> </vt:lpstr>
      <vt:lpstr> </vt:lpstr>
      <vt:lpstr> </vt:lpstr>
      <vt:lpstr> </vt:lpstr>
      <vt:lpstr>Next steps</vt:lpstr>
      <vt:lpstr>Thank you</vt:lpstr>
      <vt:lpstr> </vt:lpstr>
      <vt:lpstr> </vt:lpstr>
    </vt:vector>
  </TitlesOfParts>
  <Manager/>
  <Company>Astrophysikalisches Institute Potsdam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4MOST Powerpoint Wide Light Template</dc:title>
  <dc:subject/>
  <dc:creator>Roelof de Jong, Dan Phillips</dc:creator>
  <cp:keywords/>
  <dc:description/>
  <cp:lastModifiedBy>Diana Johl</cp:lastModifiedBy>
  <cp:revision>2180</cp:revision>
  <dcterms:created xsi:type="dcterms:W3CDTF">2014-06-01T21:07:23Z</dcterms:created>
  <dcterms:modified xsi:type="dcterms:W3CDTF">2024-05-22T13:45:19Z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MST-TEM-PMO-30500-9350-0032</vt:lpwstr>
  </property>
  <property fmtid="{D5CDD505-2E9C-101B-9397-08002B2CF9AE}" pid="3" name="Date completed">
    <vt:lpwstr>01.09.15</vt:lpwstr>
  </property>
</Properties>
</file>