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15"/>
  </p:notesMasterIdLst>
  <p:handoutMasterIdLst>
    <p:handoutMasterId r:id="rId16"/>
  </p:handoutMasterIdLst>
  <p:sldIdLst>
    <p:sldId id="479" r:id="rId2"/>
    <p:sldId id="481" r:id="rId3"/>
    <p:sldId id="484" r:id="rId4"/>
    <p:sldId id="489" r:id="rId5"/>
    <p:sldId id="480" r:id="rId6"/>
    <p:sldId id="482" r:id="rId7"/>
    <p:sldId id="483" r:id="rId8"/>
    <p:sldId id="486" r:id="rId9"/>
    <p:sldId id="487" r:id="rId10"/>
    <p:sldId id="488" r:id="rId11"/>
    <p:sldId id="491" r:id="rId12"/>
    <p:sldId id="493" r:id="rId13"/>
    <p:sldId id="492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339933"/>
    <a:srgbClr val="FF6600"/>
    <a:srgbClr val="CC0000"/>
    <a:srgbClr val="FF6699"/>
    <a:srgbClr val="FF3300"/>
    <a:srgbClr val="66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58961" autoAdjust="0"/>
  </p:normalViewPr>
  <p:slideViewPr>
    <p:cSldViewPr>
      <p:cViewPr varScale="1">
        <p:scale>
          <a:sx n="89" d="100"/>
          <a:sy n="89" d="100"/>
        </p:scale>
        <p:origin x="110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2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t" anchorCtr="0" compatLnSpc="1">
            <a:prstTxWarp prst="textNoShape">
              <a:avLst/>
            </a:prstTxWarp>
          </a:bodyPr>
          <a:lstStyle>
            <a:lvl1pPr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t" anchorCtr="0" compatLnSpc="1">
            <a:prstTxWarp prst="textNoShape">
              <a:avLst/>
            </a:prstTxWarp>
          </a:bodyPr>
          <a:lstStyle>
            <a:lvl1pPr algn="r"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b" anchorCtr="0" compatLnSpc="1">
            <a:prstTxWarp prst="textNoShape">
              <a:avLst/>
            </a:prstTxWarp>
          </a:bodyPr>
          <a:lstStyle>
            <a:lvl1pPr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b" anchorCtr="0" compatLnSpc="1">
            <a:prstTxWarp prst="textNoShape">
              <a:avLst/>
            </a:prstTxWarp>
          </a:bodyPr>
          <a:lstStyle>
            <a:lvl1pPr algn="r"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algn="r"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5"/>
            <a:ext cx="5680104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algn="r"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talk about SPACIROC </a:t>
            </a:r>
            <a:r>
              <a:rPr lang="fr-FR" dirty="0" err="1" smtClean="0"/>
              <a:t>asic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SPACIROC stands for Spatial…….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3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395288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8748713" y="836613"/>
            <a:ext cx="395287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28800"/>
            <a:ext cx="9143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28800"/>
            <a:ext cx="9143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28800"/>
            <a:ext cx="9143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06"/>
            <a:ext cx="936104" cy="13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840537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350" y="6597352"/>
            <a:ext cx="755650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840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324601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97650"/>
            <a:ext cx="7634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/>
              <a:t>CdLT    PETIROC2  IEEE NSS/MIC Seattle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08763"/>
            <a:ext cx="755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forti@omega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erplancke@omega.in2p3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1520" y="1700808"/>
            <a:ext cx="8621018" cy="23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EICROC0</a:t>
            </a:r>
          </a:p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Tests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followup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1520" y="4725144"/>
            <a:ext cx="8621018" cy="13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n-US" sz="1200" b="1" dirty="0" smtClean="0"/>
              <a:t>S. CONFORTI DI LORENZO</a:t>
            </a:r>
            <a:endParaRPr lang="en-US" sz="1200" dirty="0"/>
          </a:p>
          <a:p>
            <a:pPr algn="ctr">
              <a:lnSpc>
                <a:spcPct val="80000"/>
              </a:lnSpc>
            </a:pPr>
            <a:r>
              <a:rPr lang="en-US" sz="1200" b="1" dirty="0" smtClean="0"/>
              <a:t>A. VERPLANCKE</a:t>
            </a:r>
          </a:p>
          <a:p>
            <a:pPr algn="ctr">
              <a:lnSpc>
                <a:spcPct val="80000"/>
              </a:lnSpc>
            </a:pPr>
            <a:endParaRPr lang="en-US" sz="1200" dirty="0"/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OMEGA </a:t>
            </a:r>
            <a:r>
              <a:rPr lang="en-US" sz="1200" dirty="0"/>
              <a:t>microelectronics </a:t>
            </a:r>
            <a:r>
              <a:rPr lang="en-US" sz="1200" dirty="0" smtClean="0"/>
              <a:t>group</a:t>
            </a:r>
          </a:p>
          <a:p>
            <a:pPr algn="ctr">
              <a:lnSpc>
                <a:spcPct val="80000"/>
              </a:lnSpc>
            </a:pPr>
            <a:r>
              <a:rPr lang="fr-FR" sz="1200" dirty="0" smtClean="0"/>
              <a:t>Ecole Polytechnique &amp; CNRS IN2P3</a:t>
            </a:r>
            <a:endParaRPr lang="en-US" sz="1200" dirty="0"/>
          </a:p>
          <a:p>
            <a:pPr algn="ctr">
              <a:lnSpc>
                <a:spcPct val="80000"/>
              </a:lnSpc>
            </a:pPr>
            <a:r>
              <a:rPr lang="fr-FR" sz="1200" b="1" i="1" dirty="0" smtClean="0">
                <a:hlinkClick r:id="rId3"/>
              </a:rPr>
              <a:t>conforti@omega.in2p3.fr</a:t>
            </a:r>
            <a:endParaRPr lang="fr-FR" sz="1200" b="1" i="1" dirty="0" smtClean="0"/>
          </a:p>
          <a:p>
            <a:pPr algn="ctr">
              <a:lnSpc>
                <a:spcPct val="80000"/>
              </a:lnSpc>
            </a:pPr>
            <a:r>
              <a:rPr lang="fr-FR" sz="1200" b="1" i="1" dirty="0" smtClean="0">
                <a:hlinkClick r:id="rId4"/>
              </a:rPr>
              <a:t>verplancke@omega.in2p3.fr</a:t>
            </a:r>
            <a:endParaRPr lang="fr-FR" sz="1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5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Scurve</a:t>
            </a:r>
            <a:r>
              <a:rPr lang="fr-FR" dirty="0" smtClean="0"/>
              <a:t> 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3272001"/>
            <a:ext cx="5976664" cy="35859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412" y="620713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32: ~ </a:t>
            </a:r>
            <a:r>
              <a:rPr lang="en-US" dirty="0" smtClean="0">
                <a:solidFill>
                  <a:srgbClr val="0000FF"/>
                </a:solidFill>
              </a:rPr>
              <a:t>14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>
                <a:solidFill>
                  <a:srgbClr val="0000FF"/>
                </a:solidFill>
              </a:rPr>
              <a:t> fixed </a:t>
            </a:r>
            <a:r>
              <a:rPr lang="en-US" dirty="0" smtClean="0"/>
              <a:t>for each channel at the measured value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42958" y="1369054"/>
            <a:ext cx="140910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0,11 </a:t>
            </a:r>
            <a:r>
              <a:rPr lang="en-US" sz="1400" b="1" dirty="0" err="1">
                <a:solidFill>
                  <a:srgbClr val="FF0000"/>
                </a:solidFill>
              </a:rPr>
              <a:t>fC</a:t>
            </a:r>
            <a:r>
              <a:rPr lang="en-US" sz="1400" b="1" dirty="0">
                <a:solidFill>
                  <a:srgbClr val="FF0000"/>
                </a:solidFill>
              </a:rPr>
              <a:t> / </a:t>
            </a:r>
            <a:r>
              <a:rPr lang="en-US" sz="1400" b="1" dirty="0" err="1">
                <a:solidFill>
                  <a:srgbClr val="FF0000"/>
                </a:solidFill>
              </a:rPr>
              <a:t>DACu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3" y="1641492"/>
            <a:ext cx="3825459" cy="15226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28" y="1285348"/>
            <a:ext cx="3982618" cy="211207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259632" y="2920485"/>
            <a:ext cx="1147852" cy="29757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Scurve</a:t>
            </a:r>
            <a:r>
              <a:rPr lang="en-US" dirty="0" smtClean="0"/>
              <a:t> with </a:t>
            </a:r>
            <a:r>
              <a:rPr lang="en-US" dirty="0" smtClean="0"/>
              <a:t>threshold </a:t>
            </a:r>
            <a:r>
              <a:rPr lang="en-US" dirty="0" smtClean="0"/>
              <a:t>sweep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BOARD with sensor</a:t>
            </a:r>
          </a:p>
        </p:txBody>
      </p:sp>
    </p:spTree>
    <p:extLst>
      <p:ext uri="{BB962C8B-B14F-4D97-AF65-F5344CB8AC3E}">
        <p14:creationId xmlns:p14="http://schemas.microsoft.com/office/powerpoint/2010/main" val="78412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Pedestal </a:t>
            </a:r>
            <a:r>
              <a:rPr lang="en-US" dirty="0" err="1"/>
              <a:t>vth_correction</a:t>
            </a:r>
            <a:r>
              <a:rPr lang="en-US" dirty="0"/>
              <a:t> at </a:t>
            </a:r>
            <a:r>
              <a:rPr lang="en-US" dirty="0" smtClean="0"/>
              <a:t>63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TWEPP 2022 BERGEN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8" y="1124744"/>
            <a:ext cx="7920879" cy="4752528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1475656" y="3356992"/>
            <a:ext cx="6120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131840" y="3356992"/>
            <a:ext cx="0" cy="201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012160" y="3356992"/>
            <a:ext cx="0" cy="201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097190" y="7962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Vth </a:t>
            </a:r>
            <a:r>
              <a:rPr lang="en-US" dirty="0" err="1" smtClean="0"/>
              <a:t>corr</a:t>
            </a:r>
            <a:r>
              <a:rPr lang="en-US" dirty="0" smtClean="0"/>
              <a:t> to test!!! 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7412" y="620713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0: 0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 </a:t>
            </a:r>
            <a:r>
              <a:rPr lang="en-US" dirty="0" smtClean="0">
                <a:solidFill>
                  <a:srgbClr val="0000FF"/>
                </a:solidFill>
              </a:rPr>
              <a:t>63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Scurve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7412" y="620713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32: ~ </a:t>
            </a:r>
            <a:r>
              <a:rPr lang="en-US" dirty="0" smtClean="0">
                <a:solidFill>
                  <a:srgbClr val="0000FF"/>
                </a:solidFill>
              </a:rPr>
              <a:t>14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 </a:t>
            </a:r>
            <a:r>
              <a:rPr lang="en-US" dirty="0" smtClean="0">
                <a:solidFill>
                  <a:srgbClr val="0000FF"/>
                </a:solidFill>
              </a:rPr>
              <a:t>63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1291376"/>
            <a:ext cx="140910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0,11 </a:t>
            </a:r>
            <a:r>
              <a:rPr lang="en-US" sz="1400" b="1" dirty="0" err="1">
                <a:solidFill>
                  <a:srgbClr val="FF0000"/>
                </a:solidFill>
              </a:rPr>
              <a:t>fC</a:t>
            </a:r>
            <a:r>
              <a:rPr lang="en-US" sz="1400" b="1" dirty="0">
                <a:solidFill>
                  <a:srgbClr val="FF0000"/>
                </a:solidFill>
              </a:rPr>
              <a:t> / </a:t>
            </a:r>
            <a:r>
              <a:rPr lang="en-US" sz="1400" b="1" dirty="0" err="1">
                <a:solidFill>
                  <a:srgbClr val="FF0000"/>
                </a:solidFill>
              </a:rPr>
              <a:t>DACu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9" y="3314480"/>
            <a:ext cx="5508104" cy="33048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16" y="834737"/>
            <a:ext cx="3948134" cy="235072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40016"/>
            <a:ext cx="4103775" cy="14336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28184" y="478224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Vth </a:t>
            </a:r>
            <a:r>
              <a:rPr lang="en-US" dirty="0" err="1" smtClean="0"/>
              <a:t>corr</a:t>
            </a:r>
            <a:r>
              <a:rPr lang="en-US" dirty="0" smtClean="0"/>
              <a:t> to test!!!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Scurve</a:t>
            </a:r>
            <a:r>
              <a:rPr lang="en-US" dirty="0" smtClean="0"/>
              <a:t> with automatic threshold sweep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BOARD ASIC alone (3B)</a:t>
            </a:r>
          </a:p>
        </p:txBody>
      </p:sp>
    </p:spTree>
    <p:extLst>
      <p:ext uri="{BB962C8B-B14F-4D97-AF65-F5344CB8AC3E}">
        <p14:creationId xmlns:p14="http://schemas.microsoft.com/office/powerpoint/2010/main" val="281843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Pedestal </a:t>
            </a:r>
            <a:r>
              <a:rPr lang="en-US" dirty="0" err="1" smtClean="0"/>
              <a:t>vth_correction</a:t>
            </a:r>
            <a:r>
              <a:rPr lang="en-US" dirty="0" smtClean="0"/>
              <a:t> at 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2" y="1904885"/>
            <a:ext cx="8160907" cy="48965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7412" y="62071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0: </a:t>
            </a:r>
            <a:r>
              <a:rPr lang="en-US" dirty="0" smtClean="0">
                <a:solidFill>
                  <a:srgbClr val="0000FF"/>
                </a:solidFill>
              </a:rPr>
              <a:t>No input charge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</a:t>
            </a:r>
            <a:r>
              <a:rPr lang="en-US" dirty="0" smtClean="0">
                <a:solidFill>
                  <a:srgbClr val="0000FF"/>
                </a:solidFill>
              </a:rPr>
              <a:t> 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70411"/>
            <a:ext cx="3972179" cy="8815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8422" y="1691642"/>
            <a:ext cx="171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0,11 </a:t>
            </a:r>
            <a:r>
              <a:rPr lang="en-US" dirty="0" err="1">
                <a:solidFill>
                  <a:srgbClr val="FF0000"/>
                </a:solidFill>
              </a:rPr>
              <a:t>fC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DACu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47586" y="6491868"/>
            <a:ext cx="1380762" cy="2174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Threshold DAC_10bits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9909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Pedestal </a:t>
            </a:r>
            <a:r>
              <a:rPr lang="en-US" dirty="0" err="1"/>
              <a:t>vth_correction</a:t>
            </a:r>
            <a:r>
              <a:rPr lang="en-US" dirty="0"/>
              <a:t> at </a:t>
            </a:r>
            <a:r>
              <a:rPr lang="en-US" dirty="0" smtClean="0"/>
              <a:t>63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TWEPP 2022 BERGEN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92696"/>
            <a:ext cx="3610425" cy="963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412" y="62071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0: </a:t>
            </a:r>
            <a:r>
              <a:rPr lang="en-US" dirty="0" smtClean="0">
                <a:solidFill>
                  <a:srgbClr val="0000FF"/>
                </a:solidFill>
              </a:rPr>
              <a:t>No input charge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</a:t>
            </a:r>
            <a:r>
              <a:rPr lang="en-US" dirty="0" smtClean="0">
                <a:solidFill>
                  <a:srgbClr val="0000FF"/>
                </a:solidFill>
              </a:rPr>
              <a:t> 63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020272" cy="42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8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Scurve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7412" y="620713"/>
            <a:ext cx="298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11: ~ </a:t>
            </a:r>
            <a:r>
              <a:rPr lang="en-US" dirty="0" smtClean="0">
                <a:solidFill>
                  <a:srgbClr val="0000FF"/>
                </a:solidFill>
              </a:rPr>
              <a:t>5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 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39552" y="1556792"/>
            <a:ext cx="8109839" cy="4845624"/>
            <a:chOff x="0" y="795712"/>
            <a:chExt cx="9144000" cy="54864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5712"/>
              <a:ext cx="9144000" cy="54864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851920" y="5949280"/>
              <a:ext cx="15568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Threshold DAC_10bits</a:t>
              </a:r>
              <a:endParaRPr lang="en-US" sz="1000" b="1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162789" y="9438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6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Scurve</a:t>
            </a:r>
            <a:r>
              <a:rPr lang="fr-FR" dirty="0"/>
              <a:t>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89431" y="131375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2…after board rebooting </a:t>
            </a:r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0" y="2938350"/>
            <a:ext cx="6479648" cy="3887789"/>
            <a:chOff x="1115616" y="2307712"/>
            <a:chExt cx="6479648" cy="388778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07712"/>
              <a:ext cx="6479648" cy="3887789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851920" y="5949280"/>
              <a:ext cx="15568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Threshold DAC_10bits</a:t>
              </a:r>
              <a:endParaRPr lang="en-US" sz="1000" b="1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7412" y="620713"/>
            <a:ext cx="298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11: ~ </a:t>
            </a:r>
            <a:r>
              <a:rPr lang="en-US" dirty="0" smtClean="0">
                <a:solidFill>
                  <a:srgbClr val="0000FF"/>
                </a:solidFill>
              </a:rPr>
              <a:t>5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 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2752" y="1473214"/>
            <a:ext cx="158716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0,11 </a:t>
            </a:r>
            <a:r>
              <a:rPr lang="en-US" sz="1600" b="1" dirty="0" err="1">
                <a:solidFill>
                  <a:srgbClr val="FF0000"/>
                </a:solidFill>
              </a:rPr>
              <a:t>fC</a:t>
            </a:r>
            <a:r>
              <a:rPr lang="en-US" sz="1600" b="1" dirty="0">
                <a:solidFill>
                  <a:srgbClr val="FF0000"/>
                </a:solidFill>
              </a:rPr>
              <a:t> / </a:t>
            </a:r>
            <a:r>
              <a:rPr lang="en-US" sz="1600" b="1" dirty="0" err="1">
                <a:solidFill>
                  <a:srgbClr val="FF0000"/>
                </a:solidFill>
              </a:rPr>
              <a:t>DACu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4" y="1887757"/>
            <a:ext cx="4015482" cy="11294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23" y="658386"/>
            <a:ext cx="4373313" cy="24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Scurve</a:t>
            </a:r>
            <a:r>
              <a:rPr lang="fr-FR" dirty="0"/>
              <a:t>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89" y="3657415"/>
            <a:ext cx="5279211" cy="31675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5783627" cy="34701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68144" y="141277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only pixel zero</a:t>
            </a:r>
          </a:p>
        </p:txBody>
      </p:sp>
    </p:spTree>
    <p:extLst>
      <p:ext uri="{BB962C8B-B14F-4D97-AF65-F5344CB8AC3E}">
        <p14:creationId xmlns:p14="http://schemas.microsoft.com/office/powerpoint/2010/main" val="269313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6" y="1427436"/>
            <a:ext cx="4168097" cy="14109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Scurve</a:t>
            </a:r>
            <a:r>
              <a:rPr lang="fr-FR" dirty="0"/>
              <a:t> </a:t>
            </a:r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62160" y="2885371"/>
            <a:ext cx="6516216" cy="3909730"/>
            <a:chOff x="0" y="2262470"/>
            <a:chExt cx="6516216" cy="390973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62470"/>
              <a:ext cx="6516216" cy="390973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483768" y="5898398"/>
              <a:ext cx="1716344" cy="2738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Threshold DAC_10bits</a:t>
              </a:r>
              <a:endParaRPr lang="en-US" sz="1000" b="1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7412" y="620713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32: ~ </a:t>
            </a:r>
            <a:r>
              <a:rPr lang="en-US" dirty="0" smtClean="0">
                <a:solidFill>
                  <a:srgbClr val="0000FF"/>
                </a:solidFill>
              </a:rPr>
              <a:t>14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Vth_correction</a:t>
            </a:r>
            <a:r>
              <a:rPr lang="en-US" dirty="0" smtClean="0"/>
              <a:t> fixed at </a:t>
            </a:r>
            <a:r>
              <a:rPr lang="en-US" dirty="0" smtClean="0">
                <a:solidFill>
                  <a:srgbClr val="0000FF"/>
                </a:solidFill>
              </a:rPr>
              <a:t>63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1291376"/>
            <a:ext cx="140910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0,11 </a:t>
            </a:r>
            <a:r>
              <a:rPr lang="en-US" sz="1400" b="1" dirty="0" err="1">
                <a:solidFill>
                  <a:srgbClr val="FF0000"/>
                </a:solidFill>
              </a:rPr>
              <a:t>fC</a:t>
            </a:r>
            <a:r>
              <a:rPr lang="en-US" sz="1400" b="1" dirty="0">
                <a:solidFill>
                  <a:srgbClr val="FF0000"/>
                </a:solidFill>
              </a:rPr>
              <a:t> / </a:t>
            </a:r>
            <a:r>
              <a:rPr lang="en-US" sz="1400" b="1" dirty="0" err="1">
                <a:solidFill>
                  <a:srgbClr val="FF0000"/>
                </a:solidFill>
              </a:rPr>
              <a:t>DACu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45" y="828695"/>
            <a:ext cx="4268357" cy="2263606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331640" y="1866085"/>
            <a:ext cx="114785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341960" y="2587799"/>
            <a:ext cx="1147852" cy="29757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Scurve</a:t>
            </a:r>
            <a:r>
              <a:rPr lang="fr-FR" dirty="0"/>
              <a:t> </a:t>
            </a:r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35424" y="1514299"/>
            <a:ext cx="6372200" cy="3683818"/>
            <a:chOff x="0" y="2276871"/>
            <a:chExt cx="7219818" cy="433189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6871"/>
              <a:ext cx="7219818" cy="4331891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745243" y="6338493"/>
              <a:ext cx="135005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Threshold </a:t>
              </a:r>
              <a:r>
                <a:rPr lang="en-US" sz="1000" b="1" dirty="0" err="1" smtClean="0"/>
                <a:t>vth_corr</a:t>
              </a:r>
              <a:endParaRPr lang="en-US" sz="1000" b="1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7412" y="620713"/>
            <a:ext cx="7912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DAC_pulse</a:t>
            </a:r>
            <a:r>
              <a:rPr lang="en-US" dirty="0" smtClean="0"/>
              <a:t> 32: ~ </a:t>
            </a:r>
            <a:r>
              <a:rPr lang="en-US" dirty="0" smtClean="0">
                <a:solidFill>
                  <a:srgbClr val="0000FF"/>
                </a:solidFill>
              </a:rPr>
              <a:t>14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DAC 10 bits fixed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FF0000"/>
                </a:solidFill>
              </a:rPr>
              <a:t>442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Mean value of the thresholds of all the channels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(see previous slide)</a:t>
            </a:r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871093"/>
              </p:ext>
            </p:extLst>
          </p:nvPr>
        </p:nvGraphicFramePr>
        <p:xfrm>
          <a:off x="6407624" y="1680244"/>
          <a:ext cx="18923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u="none" strike="noStrike" dirty="0" err="1">
                          <a:effectLst/>
                        </a:rPr>
                        <a:t>Pix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u="none" strike="noStrike" dirty="0">
                          <a:effectLst/>
                        </a:rPr>
                        <a:t>50% </a:t>
                      </a:r>
                      <a:r>
                        <a:rPr lang="fr-FR" sz="1100" b="1" u="none" strike="noStrike" dirty="0" err="1">
                          <a:effectLst/>
                        </a:rPr>
                        <a:t>trigger_eff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 flipV="1">
            <a:off x="827584" y="3342723"/>
            <a:ext cx="5400600" cy="13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91680" y="5634822"/>
            <a:ext cx="430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fix the </a:t>
            </a:r>
            <a:r>
              <a:rPr lang="en-US" dirty="0" err="1" smtClean="0"/>
              <a:t>vth_corr</a:t>
            </a:r>
            <a:r>
              <a:rPr lang="en-US" dirty="0" smtClean="0"/>
              <a:t> for each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19986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19419</TotalTime>
  <Words>306</Words>
  <Application>Microsoft Office PowerPoint</Application>
  <PresentationFormat>Affichage à l'écran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Bryant Medium Compressed</vt:lpstr>
      <vt:lpstr>Calibri</vt:lpstr>
      <vt:lpstr>Wingdings</vt:lpstr>
      <vt:lpstr>OMEGA</vt:lpstr>
      <vt:lpstr>Présentation PowerPoint</vt:lpstr>
      <vt:lpstr>Scurve with automatic threshold sweep</vt:lpstr>
      <vt:lpstr>Pedestal vth_correction at 0</vt:lpstr>
      <vt:lpstr>Pedestal vth_correction at 63</vt:lpstr>
      <vt:lpstr>Scurve 1</vt:lpstr>
      <vt:lpstr>Scurve 1</vt:lpstr>
      <vt:lpstr>Scurve 1</vt:lpstr>
      <vt:lpstr>Scurve 2</vt:lpstr>
      <vt:lpstr>Scurve 3</vt:lpstr>
      <vt:lpstr>Scurve 4</vt:lpstr>
      <vt:lpstr>Scurve with threshold sweep</vt:lpstr>
      <vt:lpstr>Pedestal vth_correction at 63</vt:lpstr>
      <vt:lpstr>Scurve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blin</dc:creator>
  <cp:lastModifiedBy>Adrien Verplancke</cp:lastModifiedBy>
  <cp:revision>742</cp:revision>
  <cp:lastPrinted>2022-09-17T13:11:44Z</cp:lastPrinted>
  <dcterms:created xsi:type="dcterms:W3CDTF">2013-06-17T16:24:05Z</dcterms:created>
  <dcterms:modified xsi:type="dcterms:W3CDTF">2024-03-05T12:56:43Z</dcterms:modified>
</cp:coreProperties>
</file>