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  <p:sldMasterId id="2147483713" r:id="rId2"/>
  </p:sldMasterIdLst>
  <p:notesMasterIdLst>
    <p:notesMasterId r:id="rId24"/>
  </p:notesMasterIdLst>
  <p:sldIdLst>
    <p:sldId id="256" r:id="rId3"/>
    <p:sldId id="1770" r:id="rId4"/>
    <p:sldId id="1782" r:id="rId5"/>
    <p:sldId id="1786" r:id="rId6"/>
    <p:sldId id="1787" r:id="rId7"/>
    <p:sldId id="1788" r:id="rId8"/>
    <p:sldId id="1771" r:id="rId9"/>
    <p:sldId id="1774" r:id="rId10"/>
    <p:sldId id="1775" r:id="rId11"/>
    <p:sldId id="1776" r:id="rId12"/>
    <p:sldId id="1772" r:id="rId13"/>
    <p:sldId id="1778" r:id="rId14"/>
    <p:sldId id="1779" r:id="rId15"/>
    <p:sldId id="1777" r:id="rId16"/>
    <p:sldId id="1780" r:id="rId17"/>
    <p:sldId id="1781" r:id="rId18"/>
    <p:sldId id="1783" r:id="rId19"/>
    <p:sldId id="1773" r:id="rId20"/>
    <p:sldId id="1784" r:id="rId21"/>
    <p:sldId id="1785" r:id="rId22"/>
    <p:sldId id="1750" r:id="rId23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229023"/>
    <a:srgbClr val="CC0066"/>
    <a:srgbClr val="F39200"/>
    <a:srgbClr val="E05314"/>
    <a:srgbClr val="6600CC"/>
    <a:srgbClr val="7A286A"/>
    <a:srgbClr val="511F74"/>
    <a:srgbClr val="00294B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11" autoAdjust="0"/>
    <p:restoredTop sz="96291" autoAdjust="0"/>
  </p:normalViewPr>
  <p:slideViewPr>
    <p:cSldViewPr>
      <p:cViewPr varScale="1">
        <p:scale>
          <a:sx n="129" d="100"/>
          <a:sy n="129" d="100"/>
        </p:scale>
        <p:origin x="216" y="46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90163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61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0306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0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742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1971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08/03/2024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06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08/03/2024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81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08/03/2024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4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08/03/2024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08/03/2024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79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08/03/2024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61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71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08/03/2024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08/03/2024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 Collaboration Board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7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C8A8624-B6BC-4CDB-B6BA-56A8EA4F98B6}"/>
              </a:ext>
            </a:extLst>
          </p:cNvPr>
          <p:cNvSpPr txBox="1">
            <a:spLocks/>
          </p:cNvSpPr>
          <p:nvPr/>
        </p:nvSpPr>
        <p:spPr>
          <a:xfrm>
            <a:off x="561851" y="1157536"/>
            <a:ext cx="10009112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Collaboration Board Meeting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br>
              <a:rPr lang="fr-FR" sz="4000" i="1" dirty="0">
                <a:solidFill>
                  <a:schemeClr val="accent5">
                    <a:lumMod val="75000"/>
                  </a:schemeClr>
                </a:solidFill>
              </a:rPr>
            </a:br>
            <a:endParaRPr lang="fr-FR" sz="4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99BE65-DD4B-B160-AFB0-C85B33F8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08/03/2024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E9587C-A18B-7CF5-DA57-18086522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PERLE Collaboration Board Meeting</a:t>
            </a:r>
            <a:endParaRPr lang="fr-FR" dirty="0"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BA0A16-87B2-6E47-B829-A9F0FAF4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DF7143-2686-724D-67C5-936F9A171AE4}"/>
              </a:ext>
            </a:extLst>
          </p:cNvPr>
          <p:cNvSpPr txBox="1"/>
          <p:nvPr/>
        </p:nvSpPr>
        <p:spPr>
          <a:xfrm>
            <a:off x="849883" y="1945959"/>
            <a:ext cx="9660041" cy="316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  <a:cs typeface="Calibri" panose="020F0502020204030204" pitchFamily="34" charset="0"/>
              </a:rPr>
              <a:t>Meeting agenda:</a:t>
            </a:r>
          </a:p>
          <a:p>
            <a:endParaRPr lang="en-GB" b="1" dirty="0">
              <a:latin typeface="+mn-lt"/>
              <a:cs typeface="Calibri" panose="020F0502020204030204" pitchFamily="34" charset="0"/>
            </a:endParaRP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Welcome and last CB minutes approval – O.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Bruening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Recent Technical Progress - W. Kaabi</a:t>
            </a: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/>
              <a:t>Timeline, site choice at Orsay, obtained and future funds, ongoing discussions with collaborators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- A.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Stocchi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Activities in Partner Institutes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-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All</a:t>
            </a: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400" dirty="0"/>
              <a:t>PERLE Collaboration, </a:t>
            </a:r>
            <a:r>
              <a:rPr lang="fr-FR" sz="1400" dirty="0" err="1"/>
              <a:t>Membership</a:t>
            </a:r>
            <a:r>
              <a:rPr lang="fr-FR" sz="1400" dirty="0"/>
              <a:t> and Publication Policy (M. Klein)</a:t>
            </a: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/>
              <a:t>Plan for the next Collaboration Meeting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 dirty="0" err="1">
                <a:latin typeface="+mn-lt"/>
                <a:cs typeface="Calibri" panose="020F0502020204030204" pitchFamily="34" charset="0"/>
              </a:rPr>
              <a:t>AoB</a:t>
            </a:r>
            <a:endParaRPr lang="en-GB" sz="16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6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10</a:t>
            </a:fld>
            <a:endParaRPr lang="fr-FR"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C1F04F-F353-CBF3-40BE-2574B303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35D428-D12D-04BF-5AFE-4667B51E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  <p:pic>
        <p:nvPicPr>
          <p:cNvPr id="5" name="Picture 2" descr="D:\PERLE\RI\Démontage GUN RI\IMG_20240116_132134.jpg">
            <a:extLst>
              <a:ext uri="{FF2B5EF4-FFF2-40B4-BE49-F238E27FC236}">
                <a16:creationId xmlns:a16="http://schemas.microsoft.com/office/drawing/2014/main" id="{230C47B9-D0C4-6C16-330D-E7CC08EE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939" y="1507122"/>
            <a:ext cx="1641887" cy="36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ERLE\RI\Démontage GUN RI\IMG_20240116_163022.jpg">
            <a:extLst>
              <a:ext uri="{FF2B5EF4-FFF2-40B4-BE49-F238E27FC236}">
                <a16:creationId xmlns:a16="http://schemas.microsoft.com/office/drawing/2014/main" id="{162A9EB9-EC74-E62D-27D5-F1E33F06A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900" y="1541346"/>
            <a:ext cx="1641887" cy="36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AFF2A38-6295-45EC-2E85-56452FE14040}"/>
              </a:ext>
            </a:extLst>
          </p:cNvPr>
          <p:cNvSpPr txBox="1"/>
          <p:nvPr/>
        </p:nvSpPr>
        <p:spPr>
          <a:xfrm>
            <a:off x="307975" y="839887"/>
            <a:ext cx="853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C00000"/>
                </a:solidFill>
                <a:latin typeface="+mn-lt"/>
              </a:rPr>
              <a:t>Gun status : dismantling of the gun in clean room (January 2024)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541C84-9ECF-1BE8-E7F8-C0C28CB534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355" y="1546314"/>
            <a:ext cx="2016224" cy="36436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EB59422-F3EC-E532-DAC9-68CB793E8D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147" y="1539721"/>
            <a:ext cx="1641886" cy="36502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09752E6-13AD-D8ED-8F7F-09639C1EE0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365" y="5408"/>
            <a:ext cx="974622" cy="641746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3BD34EFD-B2FA-9BB8-0AE1-1EDDE37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e- Source</a:t>
            </a:r>
          </a:p>
        </p:txBody>
      </p:sp>
    </p:spTree>
    <p:extLst>
      <p:ext uri="{BB962C8B-B14F-4D97-AF65-F5344CB8AC3E}">
        <p14:creationId xmlns:p14="http://schemas.microsoft.com/office/powerpoint/2010/main" val="76125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447C45-3E6E-4B48-AC50-CB2F8DE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08/03/2024</a:t>
            </a:r>
            <a:endParaRPr lang="en-US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353ECE-A572-4ECA-BEAD-641C224B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Collaboration Board Meeting</a:t>
            </a:r>
            <a:endParaRPr lang="en-US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US" smtClean="0">
                <a:latin typeface="+mn-lt"/>
              </a:rPr>
              <a:pPr/>
              <a:t>11</a:t>
            </a:fld>
            <a:endParaRPr lang="en-US" dirty="0">
              <a:latin typeface="+mn-lt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C5EDD7-AFFD-6A14-8BF2-FF769AB5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e- Source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968759-E4D6-ABE7-68AE-E975E82889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73" y="1222798"/>
            <a:ext cx="4730483" cy="32722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5530208-C75C-3BC6-FF9D-326A770F5D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956" y="1222797"/>
            <a:ext cx="5220869" cy="327621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DAB248F-E61F-327D-2867-4509EB8B9E39}"/>
              </a:ext>
            </a:extLst>
          </p:cNvPr>
          <p:cNvSpPr txBox="1"/>
          <p:nvPr/>
        </p:nvSpPr>
        <p:spPr>
          <a:xfrm>
            <a:off x="623481" y="4028564"/>
            <a:ext cx="98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latin typeface="+mn-lt"/>
              </a:rPr>
              <a:t>The equipment were received at Orsay in 2 lots, end of December and end of January.</a:t>
            </a:r>
          </a:p>
        </p:txBody>
      </p:sp>
    </p:spTree>
    <p:extLst>
      <p:ext uri="{BB962C8B-B14F-4D97-AF65-F5344CB8AC3E}">
        <p14:creationId xmlns:p14="http://schemas.microsoft.com/office/powerpoint/2010/main" val="6533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447C45-3E6E-4B48-AC50-CB2F8DE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08/03/2024</a:t>
            </a:r>
            <a:endParaRPr lang="en-US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353ECE-A572-4ECA-BEAD-641C224B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Collaboration Board Meeting</a:t>
            </a:r>
            <a:endParaRPr lang="en-US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US" smtClean="0">
                <a:latin typeface="+mn-lt"/>
              </a:rPr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C5EDD7-AFFD-6A14-8BF2-FF769AB5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e- Source</a:t>
            </a:r>
          </a:p>
        </p:txBody>
      </p:sp>
      <p:pic>
        <p:nvPicPr>
          <p:cNvPr id="3" name="Picture 2" descr="D:\PERLE\RI\Démontage GUN RI\IMG_20240122_135722.jpg">
            <a:extLst>
              <a:ext uri="{FF2B5EF4-FFF2-40B4-BE49-F238E27FC236}">
                <a16:creationId xmlns:a16="http://schemas.microsoft.com/office/drawing/2014/main" id="{9480F0C1-B832-F943-0F0D-5B437CF3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95" y="1589584"/>
            <a:ext cx="1704006" cy="37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ERLE\RI\Démontage GUN RI\IMG_20240122_144244.jpg">
            <a:extLst>
              <a:ext uri="{FF2B5EF4-FFF2-40B4-BE49-F238E27FC236}">
                <a16:creationId xmlns:a16="http://schemas.microsoft.com/office/drawing/2014/main" id="{358BBB54-4E9E-E995-9842-5FF58D5C2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059" y="1733600"/>
            <a:ext cx="3589157" cy="161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PERLE\RI\Démontage GUN RI\IMG_20240122_154500.jpg">
            <a:extLst>
              <a:ext uri="{FF2B5EF4-FFF2-40B4-BE49-F238E27FC236}">
                <a16:creationId xmlns:a16="http://schemas.microsoft.com/office/drawing/2014/main" id="{EC7F7B94-1FEA-A721-2485-5E997F65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059" y="3718878"/>
            <a:ext cx="3591115" cy="16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PERLE\RI\Démontage GUN RI\IMG_20240122_152854.jpg">
            <a:extLst>
              <a:ext uri="{FF2B5EF4-FFF2-40B4-BE49-F238E27FC236}">
                <a16:creationId xmlns:a16="http://schemas.microsoft.com/office/drawing/2014/main" id="{DBBB60A4-6441-A4E7-DF9A-D54F7F52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483" y="3317776"/>
            <a:ext cx="4435977" cy="199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PERLE\RI\Démontage GUN RI\IMG_20240122_152918.jpg">
            <a:extLst>
              <a:ext uri="{FF2B5EF4-FFF2-40B4-BE49-F238E27FC236}">
                <a16:creationId xmlns:a16="http://schemas.microsoft.com/office/drawing/2014/main" id="{7CB9EA48-A297-87CD-E073-0F6F43EA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482" y="1106649"/>
            <a:ext cx="4435977" cy="199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18A6B2-8919-7D39-3562-50CB93889F3D}"/>
              </a:ext>
            </a:extLst>
          </p:cNvPr>
          <p:cNvSpPr/>
          <p:nvPr/>
        </p:nvSpPr>
        <p:spPr>
          <a:xfrm>
            <a:off x="489843" y="653480"/>
            <a:ext cx="6445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C00000"/>
                </a:solidFill>
                <a:latin typeface="+mn-lt"/>
              </a:rPr>
              <a:t>Evacuation of ALICE photogun from igloo bunker</a:t>
            </a:r>
          </a:p>
        </p:txBody>
      </p:sp>
    </p:spTree>
    <p:extLst>
      <p:ext uri="{BB962C8B-B14F-4D97-AF65-F5344CB8AC3E}">
        <p14:creationId xmlns:p14="http://schemas.microsoft.com/office/powerpoint/2010/main" val="223757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447C45-3E6E-4B48-AC50-CB2F8DE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08/03/2024</a:t>
            </a:r>
            <a:endParaRPr lang="en-US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353ECE-A572-4ECA-BEAD-641C224B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Collaboration Board Meeting</a:t>
            </a:r>
            <a:endParaRPr lang="en-US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US" smtClean="0">
                <a:latin typeface="+mn-lt"/>
              </a:rPr>
              <a:pPr/>
              <a:t>13</a:t>
            </a:fld>
            <a:endParaRPr lang="en-US" dirty="0">
              <a:latin typeface="+mn-lt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C5EDD7-AFFD-6A14-8BF2-FF769AB5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e- Source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7E22D4E-2D35-1A66-A1E9-A1266EDF51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2" y="2093640"/>
            <a:ext cx="4608512" cy="27494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5825C6-6AB5-5493-42D2-10D3527A9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364" y="1632310"/>
            <a:ext cx="5328592" cy="27319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723A77-66AD-B2A0-1CD4-E3CACE79FE6D}"/>
              </a:ext>
            </a:extLst>
          </p:cNvPr>
          <p:cNvSpPr/>
          <p:nvPr/>
        </p:nvSpPr>
        <p:spPr>
          <a:xfrm>
            <a:off x="489843" y="941512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+mn-lt"/>
              </a:rPr>
              <a:t>Platform assembly completed and pre-</a:t>
            </a:r>
            <a:r>
              <a:rPr lang="en-GB" sz="2400" b="1" dirty="0" err="1">
                <a:solidFill>
                  <a:srgbClr val="C00000"/>
                </a:solidFill>
                <a:latin typeface="+mn-lt"/>
              </a:rPr>
              <a:t>positionned</a:t>
            </a:r>
            <a:r>
              <a:rPr lang="en-GB" sz="2400" b="1" dirty="0">
                <a:solidFill>
                  <a:srgbClr val="C00000"/>
                </a:solidFill>
                <a:latin typeface="+mn-lt"/>
              </a:rPr>
              <a:t> in the igloo</a:t>
            </a:r>
          </a:p>
        </p:txBody>
      </p:sp>
    </p:spTree>
    <p:extLst>
      <p:ext uri="{BB962C8B-B14F-4D97-AF65-F5344CB8AC3E}">
        <p14:creationId xmlns:p14="http://schemas.microsoft.com/office/powerpoint/2010/main" val="39538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447C45-3E6E-4B48-AC50-CB2F8DE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08/03/2024</a:t>
            </a:r>
            <a:endParaRPr lang="en-US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353ECE-A572-4ECA-BEAD-641C224B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Collaboration Board Meeting</a:t>
            </a:r>
            <a:endParaRPr lang="en-US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US" smtClean="0">
                <a:latin typeface="+mn-lt"/>
              </a:rPr>
              <a:pPr/>
              <a:t>14</a:t>
            </a:fld>
            <a:endParaRPr lang="en-US" dirty="0">
              <a:latin typeface="+mn-lt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C5EDD7-AFFD-6A14-8BF2-FF769AB5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Site choice and first equipment implementation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9A76E2-6E80-7768-2037-B561C5D6DAE4}"/>
              </a:ext>
            </a:extLst>
          </p:cNvPr>
          <p:cNvSpPr txBox="1"/>
          <p:nvPr/>
        </p:nvSpPr>
        <p:spPr>
          <a:xfrm>
            <a:off x="5458395" y="5427494"/>
            <a:ext cx="4209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C00000"/>
                </a:solidFill>
                <a:latin typeface="+mn-lt"/>
              </a:rPr>
              <a:t>Laser clean room: to be delivered in June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5C8689-57E9-6457-BCEA-5750F2CB3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7"/>
          <a:stretch/>
        </p:blipFill>
        <p:spPr>
          <a:xfrm>
            <a:off x="607444" y="1260259"/>
            <a:ext cx="3898404" cy="3993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BDF123-3046-41AE-C33E-23C1B941409C}"/>
              </a:ext>
            </a:extLst>
          </p:cNvPr>
          <p:cNvSpPr/>
          <p:nvPr/>
        </p:nvSpPr>
        <p:spPr>
          <a:xfrm>
            <a:off x="851856" y="5293930"/>
            <a:ext cx="32383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+mn-lt"/>
              </a:rPr>
              <a:t>Implantation in igloo being finalized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3EF5172-E1BE-B5B6-62B3-89B8B9EA354E}"/>
              </a:ext>
            </a:extLst>
          </p:cNvPr>
          <p:cNvGrpSpPr/>
          <p:nvPr/>
        </p:nvGrpSpPr>
        <p:grpSpPr>
          <a:xfrm>
            <a:off x="3658195" y="3173760"/>
            <a:ext cx="5421320" cy="2280012"/>
            <a:chOff x="3658195" y="3173760"/>
            <a:chExt cx="5421320" cy="228001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1E1F7C0-D514-EE2E-AB82-D90874FCF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522" y="3173760"/>
              <a:ext cx="3141756" cy="2271985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435D8DE2-8233-1EE6-DBD7-B2F565DEEC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8195" y="3173760"/>
              <a:ext cx="2267326" cy="9784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93ECA5C-8742-8E20-E1BB-4A454C8863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8195" y="4152235"/>
              <a:ext cx="2267326" cy="12935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EB39C319-795A-8629-7663-AA5D36C9C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2731" y="4973960"/>
              <a:ext cx="596784" cy="47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76A673F-5FDA-E6A2-F50A-BFFF76EA31A9}"/>
              </a:ext>
            </a:extLst>
          </p:cNvPr>
          <p:cNvSpPr/>
          <p:nvPr/>
        </p:nvSpPr>
        <p:spPr>
          <a:xfrm>
            <a:off x="417835" y="653480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+mn-lt"/>
              </a:rPr>
              <a:t>After site studies of the the two possible locations to host PERLE (Super ACO hall and Igloo): </a:t>
            </a:r>
          </a:p>
          <a:p>
            <a:r>
              <a:rPr lang="en-GB" sz="1800" dirty="0">
                <a:latin typeface="+mn-lt"/>
              </a:rPr>
              <a:t>The IGLOO was the preferred solution. Several scenario of implementation were thus discussed. 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19DA8F12-435D-05F0-7359-3319287B1EB5}"/>
              </a:ext>
            </a:extLst>
          </p:cNvPr>
          <p:cNvGrpSpPr/>
          <p:nvPr/>
        </p:nvGrpSpPr>
        <p:grpSpPr>
          <a:xfrm>
            <a:off x="3933990" y="1385723"/>
            <a:ext cx="5268821" cy="1980141"/>
            <a:chOff x="3933990" y="1385723"/>
            <a:chExt cx="5268821" cy="1980141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7CBF4CDC-EDEA-C95D-3415-3EC1C45A2C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24082" y="1394422"/>
              <a:ext cx="3478729" cy="16841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9713FE63-2BDF-EE6B-0F4C-176ECCC3C9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6227" y="1385723"/>
              <a:ext cx="1777855" cy="196189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F2DD9719-649E-9AC3-9C09-4B977935B5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3990" y="3087237"/>
              <a:ext cx="1790092" cy="27862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86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447C45-3E6E-4B48-AC50-CB2F8DE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08/03/2024</a:t>
            </a:r>
            <a:endParaRPr lang="en-US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353ECE-A572-4ECA-BEAD-641C224B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Collaboration Board Meeting</a:t>
            </a:r>
            <a:endParaRPr lang="en-US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US" smtClean="0">
                <a:latin typeface="+mn-lt"/>
              </a:rPr>
              <a:pPr/>
              <a:t>15</a:t>
            </a:fld>
            <a:endParaRPr lang="en-US" dirty="0">
              <a:latin typeface="+mn-lt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C5EDD7-AFFD-6A14-8BF2-FF769AB5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Laser for Photocathode: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1A3DBE9-0EFF-A2A5-54CD-5852554D16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83" y="976603"/>
            <a:ext cx="3384376" cy="453135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08E34C2-566E-A325-C426-0A1035BFA26E}"/>
              </a:ext>
            </a:extLst>
          </p:cNvPr>
          <p:cNvSpPr txBox="1"/>
          <p:nvPr/>
        </p:nvSpPr>
        <p:spPr>
          <a:xfrm>
            <a:off x="4450282" y="1661592"/>
            <a:ext cx="6131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The Photocathode Laser was received, tested and accepted end 2023. Further work is ongoing.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A young engineer (</a:t>
            </a:r>
            <a:r>
              <a:rPr lang="en-GB" sz="1800" dirty="0" err="1">
                <a:latin typeface="+mn-lt"/>
              </a:rPr>
              <a:t>Fatumatuj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Johara</a:t>
            </a:r>
            <a:r>
              <a:rPr lang="en-GB" sz="1800" dirty="0">
                <a:latin typeface="+mn-lt"/>
              </a:rPr>
              <a:t>) was hired in November 2023 to work on the PERLE laser implementation.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Installation of the laser in the Igloo is foreseen Fall 2024.</a:t>
            </a:r>
          </a:p>
        </p:txBody>
      </p:sp>
    </p:spTree>
    <p:extLst>
      <p:ext uri="{BB962C8B-B14F-4D97-AF65-F5344CB8AC3E}">
        <p14:creationId xmlns:p14="http://schemas.microsoft.com/office/powerpoint/2010/main" val="164068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D37A6-3910-1E04-FFF1-1E44DB4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SRF cavity: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51D7A5-F6BE-89F1-4313-C43006F2989B}"/>
              </a:ext>
            </a:extLst>
          </p:cNvPr>
          <p:cNvSpPr txBox="1"/>
          <p:nvPr/>
        </p:nvSpPr>
        <p:spPr>
          <a:xfrm>
            <a:off x="273819" y="869504"/>
            <a:ext cx="604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C00000"/>
                </a:solidFill>
                <a:latin typeface="+mn-lt"/>
              </a:rPr>
              <a:t>Current work:</a:t>
            </a:r>
          </a:p>
          <a:p>
            <a:pPr algn="just"/>
            <a:endParaRPr lang="en-GB" b="1" dirty="0">
              <a:solidFill>
                <a:srgbClr val="C00000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dirty="0">
                <a:latin typeface="+mn-lt"/>
              </a:rPr>
              <a:t>Specifications of the 5-Cell 800 MHz cavity is under finalisation.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dirty="0">
                <a:latin typeface="+mn-lt"/>
              </a:rPr>
              <a:t>A review meeting on the cavity post-production processes </a:t>
            </a:r>
            <a:r>
              <a:rPr lang="fr-FR" dirty="0" err="1">
                <a:latin typeface="+mn-lt"/>
              </a:rPr>
              <a:t>recipes</a:t>
            </a:r>
            <a:r>
              <a:rPr lang="en-GB" dirty="0">
                <a:latin typeface="+mn-lt"/>
              </a:rPr>
              <a:t> (EP, BCP, Mid-T baking…) is scheduled for March 28 with international experts.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9A3F34-E199-94A8-EECC-D8A501E3EB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83" y="881642"/>
            <a:ext cx="4307696" cy="245093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F7CEC2-73DD-1441-05EE-540ECCEFE55F}"/>
              </a:ext>
            </a:extLst>
          </p:cNvPr>
          <p:cNvSpPr txBox="1"/>
          <p:nvPr/>
        </p:nvSpPr>
        <p:spPr>
          <a:xfrm>
            <a:off x="345827" y="3533800"/>
            <a:ext cx="10297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C00000"/>
                </a:solidFill>
                <a:latin typeface="+mn-lt"/>
              </a:rPr>
              <a:t>Within </a:t>
            </a:r>
            <a:r>
              <a:rPr lang="en-GB" b="1" dirty="0" err="1">
                <a:solidFill>
                  <a:srgbClr val="C00000"/>
                </a:solidFill>
                <a:latin typeface="+mn-lt"/>
              </a:rPr>
              <a:t>iSAS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 program: 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dirty="0">
                <a:latin typeface="+mn-lt"/>
              </a:rPr>
              <a:t>The Nb procurement procedure will be lunched before summer (for single and multi-cell cavities). 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dirty="0">
                <a:latin typeface="+mn-lt"/>
              </a:rPr>
              <a:t>It is foreseen to lunch the procurement procedure of 4 cavities also before summer.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55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D37A6-3910-1E04-FFF1-1E44DB4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SRF cavity: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51D7A5-F6BE-89F1-4313-C43006F2989B}"/>
              </a:ext>
            </a:extLst>
          </p:cNvPr>
          <p:cNvSpPr txBox="1"/>
          <p:nvPr/>
        </p:nvSpPr>
        <p:spPr>
          <a:xfrm>
            <a:off x="273819" y="869504"/>
            <a:ext cx="10225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C00000"/>
                </a:solidFill>
                <a:latin typeface="+mn-lt"/>
              </a:rPr>
              <a:t>Further discussion: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dirty="0">
                <a:latin typeface="+mn-lt"/>
              </a:rPr>
              <a:t>Discussion ongoing with </a:t>
            </a:r>
            <a:r>
              <a:rPr lang="en-GB" dirty="0" err="1">
                <a:latin typeface="+mn-lt"/>
              </a:rPr>
              <a:t>Jlab</a:t>
            </a:r>
            <a:r>
              <a:rPr lang="en-GB" dirty="0">
                <a:latin typeface="+mn-lt"/>
              </a:rPr>
              <a:t> to pursue the R&amp;D: </a:t>
            </a:r>
            <a:r>
              <a:rPr lang="en-US" altLang="ja-SE" dirty="0">
                <a:latin typeface="+mn-lt"/>
              </a:rPr>
              <a:t>single-cell cavity fabrication (R&amp;D + prototype for booster), surface treatment, cold test and HOM studies.</a:t>
            </a:r>
            <a:endParaRPr lang="en-GB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dirty="0">
                <a:latin typeface="+mn-lt"/>
              </a:rPr>
              <a:t>Discussion with CERN (synergy with </a:t>
            </a:r>
            <a:r>
              <a:rPr lang="en-GB" dirty="0" err="1">
                <a:latin typeface="+mn-lt"/>
              </a:rPr>
              <a:t>FCCee</a:t>
            </a:r>
            <a:r>
              <a:rPr lang="en-GB" dirty="0">
                <a:latin typeface="+mn-lt"/>
              </a:rPr>
              <a:t>): R&amp;D on surface treatment and baking for a common single-cell design.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93C34B-1003-75FA-E692-456CA160E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427" y="2669704"/>
            <a:ext cx="3670300" cy="2387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04579D-FFAD-FDD3-5331-987CC1BC2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2669704"/>
            <a:ext cx="3771900" cy="24257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64E42A-9AB1-8897-62C8-7786CDE76404}"/>
              </a:ext>
            </a:extLst>
          </p:cNvPr>
          <p:cNvSpPr txBox="1"/>
          <p:nvPr/>
        </p:nvSpPr>
        <p:spPr>
          <a:xfrm>
            <a:off x="1857995" y="51899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Baseline: </a:t>
            </a:r>
            <a:r>
              <a:rPr lang="fr-FR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mid-T</a:t>
            </a:r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baking</a:t>
            </a:r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test </a:t>
            </a:r>
            <a:endParaRPr lang="fr-FR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EFBBEE-E0EB-0F4D-6A8E-4DCA9EA64AA4}"/>
              </a:ext>
            </a:extLst>
          </p:cNvPr>
          <p:cNvSpPr txBox="1"/>
          <p:nvPr/>
        </p:nvSpPr>
        <p:spPr>
          <a:xfrm>
            <a:off x="5818435" y="51899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Option: HOM tests </a:t>
            </a:r>
            <a:endParaRPr lang="fr-FR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3912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08/03/2024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18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Collaboration Board Meeting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Buncher cavity design: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9598D4-1EB4-C7DE-0937-C7140EDB93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67" y="714929"/>
            <a:ext cx="7772400" cy="490710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241DF1-43FA-17F4-5271-6B984B93C5DA}"/>
              </a:ext>
            </a:extLst>
          </p:cNvPr>
          <p:cNvSpPr txBox="1"/>
          <p:nvPr/>
        </p:nvSpPr>
        <p:spPr>
          <a:xfrm>
            <a:off x="8050683" y="2438579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Impressive piece of work done by our colleague Juan Luis Munoz (ESS-Bilbao) for the RF design, thermal and beam dynamics simulations of a buncher cavity for PERLE. </a:t>
            </a:r>
          </a:p>
        </p:txBody>
      </p:sp>
    </p:spTree>
    <p:extLst>
      <p:ext uri="{BB962C8B-B14F-4D97-AF65-F5344CB8AC3E}">
        <p14:creationId xmlns:p14="http://schemas.microsoft.com/office/powerpoint/2010/main" val="326407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08/03/2024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19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Collaboration Board Meeting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PERLE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Cryoplant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93F2DF-79D2-1AEA-C256-73413FBB12D0}"/>
              </a:ext>
            </a:extLst>
          </p:cNvPr>
          <p:cNvSpPr txBox="1"/>
          <p:nvPr/>
        </p:nvSpPr>
        <p:spPr>
          <a:xfrm>
            <a:off x="345827" y="1013520"/>
            <a:ext cx="10009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Advanced discussions ongoing with HZB colleagues to recuperate the Bessy </a:t>
            </a:r>
            <a:r>
              <a:rPr lang="en-GB" dirty="0" err="1">
                <a:latin typeface="+mn-lt"/>
              </a:rPr>
              <a:t>Cryoplant</a:t>
            </a:r>
            <a:endParaRPr lang="en-GB" dirty="0">
              <a:latin typeface="+mn-lt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GB" dirty="0">
                <a:latin typeface="+mn-lt"/>
                <a:sym typeface="Wingdings" pitchFamily="2" charset="2"/>
              </a:rPr>
              <a:t>Technical exchanges bring us to the conclusion that the cooling capacity of the </a:t>
            </a:r>
            <a:r>
              <a:rPr lang="en-GB" dirty="0" err="1">
                <a:latin typeface="+mn-lt"/>
                <a:sym typeface="Wingdings" pitchFamily="2" charset="2"/>
              </a:rPr>
              <a:t>Cryoplant</a:t>
            </a:r>
            <a:r>
              <a:rPr lang="en-GB" dirty="0">
                <a:latin typeface="+mn-lt"/>
                <a:sym typeface="Wingdings" pitchFamily="2" charset="2"/>
              </a:rPr>
              <a:t> is well sized, at least for PERLE 250 MeV.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GB" dirty="0">
                <a:latin typeface="+mn-lt"/>
                <a:sym typeface="Wingdings" pitchFamily="2" charset="2"/>
              </a:rPr>
              <a:t>Possible transfer to Orsay in summer 2025.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GB" dirty="0">
                <a:latin typeface="+mn-lt"/>
                <a:sym typeface="Wingdings" pitchFamily="2" charset="2"/>
              </a:rPr>
              <a:t>Further administrative discussions foreseen in the coming weeks.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140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2318C8EA-21CC-7DD9-2687-E749085A6975}"/>
              </a:ext>
            </a:extLst>
          </p:cNvPr>
          <p:cNvSpPr txBox="1"/>
          <p:nvPr/>
        </p:nvSpPr>
        <p:spPr>
          <a:xfrm>
            <a:off x="1353939" y="245368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Recent Technical Progress</a:t>
            </a:r>
            <a:endParaRPr lang="en-GB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67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08/03/2024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20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Collaboration Board Meeting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Magnets: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93F2DF-79D2-1AEA-C256-73413FBB12D0}"/>
              </a:ext>
            </a:extLst>
          </p:cNvPr>
          <p:cNvSpPr txBox="1"/>
          <p:nvPr/>
        </p:nvSpPr>
        <p:spPr>
          <a:xfrm>
            <a:off x="345827" y="1227797"/>
            <a:ext cx="100091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Discussions with Cornell last December to recuperate the magnets (Quadrupoles and multipoles + their power suppliers) of CBETA spreader and re-</a:t>
            </a:r>
            <a:r>
              <a:rPr lang="en-GB" dirty="0" err="1">
                <a:latin typeface="+mn-lt"/>
              </a:rPr>
              <a:t>conbinar</a:t>
            </a:r>
            <a:r>
              <a:rPr lang="en-GB" dirty="0">
                <a:latin typeface="+mn-lt"/>
              </a:rPr>
              <a:t> of the 3 lines that will be dismounted:</a:t>
            </a:r>
          </a:p>
          <a:p>
            <a:endParaRPr lang="en-GB" dirty="0">
              <a:latin typeface="+mn-lt"/>
            </a:endParaRPr>
          </a:p>
          <a:p>
            <a:pPr marL="615950" lvl="1" indent="-34290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ir cooled quadrupoles (15x15x15) : 26 units</a:t>
            </a:r>
          </a:p>
          <a:p>
            <a:pPr marL="615950" lvl="1" indent="-34290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ater cooled quadrupoles (15x15x15) : 20 units</a:t>
            </a:r>
          </a:p>
          <a:p>
            <a:pPr marL="615950" lvl="1" indent="-342900" algn="just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V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corr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 2 (12x7.5x5)  16 units</a:t>
            </a:r>
          </a:p>
          <a:p>
            <a:pPr marL="615950" lvl="1" indent="-342900" algn="just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V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corr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 1 (12x7.5x10)  16 units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With additional 30° and 15° dipoles, this might allow us to construct a single turn of PERLE. </a:t>
            </a:r>
          </a:p>
        </p:txBody>
      </p:sp>
    </p:spTree>
    <p:extLst>
      <p:ext uri="{BB962C8B-B14F-4D97-AF65-F5344CB8AC3E}">
        <p14:creationId xmlns:p14="http://schemas.microsoft.com/office/powerpoint/2010/main" val="3974599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89578E-FE5A-E34D-B13D-EB1D9148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9F2367-E8DA-5147-BD1C-73521E0BAE8D}"/>
              </a:ext>
            </a:extLst>
          </p:cNvPr>
          <p:cNvSpPr txBox="1"/>
          <p:nvPr/>
        </p:nvSpPr>
        <p:spPr>
          <a:xfrm>
            <a:off x="489843" y="1301552"/>
            <a:ext cx="950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rgbClr val="FF670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solidFill>
                  <a:srgbClr val="FF6700"/>
                </a:solidFill>
                <a:latin typeface="+mn-lt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94785F-0809-5B98-3744-9A3125F8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BD7EDB-6417-B623-6275-E681FCBB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320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0F4554C-96F7-A6B2-017B-FF2829C6BD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1" y="731566"/>
            <a:ext cx="3888432" cy="496247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097A452-3ACE-E9DF-F1E4-C0D9B5B865C6}"/>
              </a:ext>
            </a:extLst>
          </p:cNvPr>
          <p:cNvSpPr txBox="1"/>
          <p:nvPr/>
        </p:nvSpPr>
        <p:spPr>
          <a:xfrm>
            <a:off x="4306267" y="1422916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The first paper on Beam Dynamics and PERLE Design has been accepted for publication as a Regular Article in Physical Review Accelerators and Beams (PRAB). Under production currently. </a:t>
            </a:r>
          </a:p>
          <a:p>
            <a:endParaRPr lang="en-GB" sz="16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It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w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as also selected as a « PRAB Editors Suggestion ». </a:t>
            </a:r>
            <a:r>
              <a:rPr lang="en-GB" sz="1600" dirty="0">
                <a:latin typeface="+mn-lt"/>
              </a:rPr>
              <a:t>Once published, your manuscript will be featured on the Physical Review PRAB homepage alongside other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highlighted articles: </a:t>
            </a:r>
            <a:r>
              <a:rPr lang="en-GB" sz="1600" dirty="0">
                <a:latin typeface="+mn-lt"/>
                <a:hlinkClick r:id="rId3"/>
              </a:rPr>
              <a:t>https://journals.aps.org/prab</a:t>
            </a:r>
            <a:endParaRPr lang="en-GB" sz="16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dirty="0">
              <a:latin typeface="+mn-lt"/>
            </a:endParaRPr>
          </a:p>
          <a:p>
            <a:pPr algn="ctr"/>
            <a:r>
              <a:rPr lang="en-GB" sz="1600" b="1" dirty="0">
                <a:solidFill>
                  <a:srgbClr val="C00000"/>
                </a:solidFill>
                <a:latin typeface="+mn-lt"/>
              </a:rPr>
              <a:t>Special thanks to Alex </a:t>
            </a:r>
            <a:r>
              <a:rPr lang="en-GB" sz="1600" b="1" dirty="0" err="1">
                <a:solidFill>
                  <a:srgbClr val="C00000"/>
                </a:solidFill>
                <a:latin typeface="+mn-lt"/>
              </a:rPr>
              <a:t>Bogacz</a:t>
            </a:r>
            <a:r>
              <a:rPr lang="en-GB" sz="1600" b="1" dirty="0">
                <a:solidFill>
                  <a:srgbClr val="C00000"/>
                </a:solidFill>
                <a:latin typeface="+mn-lt"/>
              </a:rPr>
              <a:t> for the coordination of this effort!</a:t>
            </a:r>
          </a:p>
          <a:p>
            <a:pPr algn="ctr"/>
            <a:r>
              <a:rPr lang="en-GB" sz="1600" b="1" dirty="0">
                <a:solidFill>
                  <a:srgbClr val="C00000"/>
                </a:solidFill>
                <a:latin typeface="+mn-lt"/>
              </a:rPr>
              <a:t>And many thanks to all the contributors!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600" dirty="0">
              <a:latin typeface="+mn-lt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AE18300-D0E1-2F72-0BE7-346683AF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First fruit of the PERLE collaboration!</a:t>
            </a:r>
          </a:p>
        </p:txBody>
      </p:sp>
    </p:spTree>
    <p:extLst>
      <p:ext uri="{BB962C8B-B14F-4D97-AF65-F5344CB8AC3E}">
        <p14:creationId xmlns:p14="http://schemas.microsoft.com/office/powerpoint/2010/main" val="372738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5AE18300-D0E1-2F72-0BE7-346683AF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Further design and beam dynamics studies ongoing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046D7D-5DFD-17D8-3451-FD75D82C4DE1}"/>
              </a:ext>
            </a:extLst>
          </p:cNvPr>
          <p:cNvSpPr txBox="1"/>
          <p:nvPr/>
        </p:nvSpPr>
        <p:spPr>
          <a:xfrm>
            <a:off x="273819" y="892726"/>
            <a:ext cx="6768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The effort is currently focused on the 250 MeV version of PERLE. The following beam dynamics studies are ongoing or to done:</a:t>
            </a:r>
          </a:p>
          <a:p>
            <a:endParaRPr lang="en-GB" sz="1800" dirty="0">
              <a:latin typeface="+mn-lt"/>
            </a:endParaRP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Matching with collective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Longitudinal phase space tuning and linearization</a:t>
            </a:r>
          </a:p>
          <a:p>
            <a:pPr marL="1246188" lvl="2" indent="-285750"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Linacs phases</a:t>
            </a:r>
          </a:p>
          <a:p>
            <a:pPr marL="1246188" lvl="2" indent="-285750"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Arc length correction</a:t>
            </a:r>
          </a:p>
          <a:p>
            <a:pPr marL="1246188" lvl="2" indent="-285750"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Focal conditions at IRs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1800" dirty="0">
              <a:latin typeface="+mn-lt"/>
            </a:endParaRP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Misalignments and correctors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Diagnostics</a:t>
            </a:r>
          </a:p>
          <a:p>
            <a:pPr marL="1246188" lvl="2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Non destructive emittance measurement (DMD, MLA)</a:t>
            </a:r>
          </a:p>
          <a:p>
            <a:pPr marL="1246188" lvl="2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Beam losses and halo formation</a:t>
            </a:r>
          </a:p>
          <a:p>
            <a:pPr marL="1246188" lvl="2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6D beam qualification</a:t>
            </a:r>
          </a:p>
          <a:p>
            <a:endParaRPr lang="en-GB" sz="1800" dirty="0">
              <a:latin typeface="+mn-lt"/>
            </a:endParaRPr>
          </a:p>
        </p:txBody>
      </p:sp>
      <p:pic>
        <p:nvPicPr>
          <p:cNvPr id="3" name="Picture 26">
            <a:extLst>
              <a:ext uri="{FF2B5EF4-FFF2-40B4-BE49-F238E27FC236}">
                <a16:creationId xmlns:a16="http://schemas.microsoft.com/office/drawing/2014/main" id="{F8C91AA7-7C8C-13FD-1646-9FDBB42C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488" y="2396982"/>
            <a:ext cx="2054902" cy="920794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66A254D5-9C31-A472-45F1-FCC749E00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062" y="2396982"/>
            <a:ext cx="2054902" cy="9105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72C3D1-9552-2A05-26ED-7F678A2D6F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644" b="23723"/>
          <a:stretch/>
        </p:blipFill>
        <p:spPr>
          <a:xfrm>
            <a:off x="6610523" y="4034836"/>
            <a:ext cx="1842179" cy="16592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F11522-9DEC-AE33-8EA3-02D2A55155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790" b="24050"/>
          <a:stretch/>
        </p:blipFill>
        <p:spPr>
          <a:xfrm>
            <a:off x="8651254" y="4048794"/>
            <a:ext cx="1752815" cy="15755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208311-E4E7-FD57-5BF9-F4A610EAC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867" y="3354726"/>
            <a:ext cx="3942758" cy="7551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289489-8017-7FFE-E4D7-3858F9F42F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643" y="752729"/>
            <a:ext cx="2223268" cy="136049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693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5AE18300-D0E1-2F72-0BE7-346683AF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Further design and beam dynamics studies ongoing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EDDB84-E3A9-B3BB-BC22-A7F509EF6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52" y="1157536"/>
            <a:ext cx="3896544" cy="25976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0DC728-BC37-6EC5-E015-A568AC0E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419" y="1157536"/>
            <a:ext cx="3896544" cy="25976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25F5F4E-BA24-7A94-AB98-D719FFC46F87}"/>
                  </a:ext>
                </a:extLst>
              </p:cNvPr>
              <p:cNvSpPr txBox="1"/>
              <p:nvPr/>
            </p:nvSpPr>
            <p:spPr>
              <a:xfrm>
                <a:off x="921891" y="866247"/>
                <a:ext cx="86790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Beam Losses study: Vertical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600" dirty="0"/>
                  <a:t> beam envelop through PERLE (with space charge and CSR) </a:t>
                </a: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25F5F4E-BA24-7A94-AB98-D719FFC46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91" y="866247"/>
                <a:ext cx="8679043" cy="338554"/>
              </a:xfrm>
              <a:prstGeom prst="rect">
                <a:avLst/>
              </a:prstGeom>
              <a:blipFill>
                <a:blip r:embed="rId4"/>
                <a:stretch>
                  <a:fillRect l="-292" t="-7143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5DCDA852-EC2B-6841-56DA-7E9887D529B6}"/>
              </a:ext>
            </a:extLst>
          </p:cNvPr>
          <p:cNvSpPr txBox="1"/>
          <p:nvPr/>
        </p:nvSpPr>
        <p:spPr>
          <a:xfrm>
            <a:off x="1727124" y="3821832"/>
            <a:ext cx="256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Matched injector’s distribution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6758AE-4865-D80C-55F4-E227CBDEBC9B}"/>
              </a:ext>
            </a:extLst>
          </p:cNvPr>
          <p:cNvSpPr txBox="1"/>
          <p:nvPr/>
        </p:nvSpPr>
        <p:spPr>
          <a:xfrm>
            <a:off x="6250484" y="3821832"/>
            <a:ext cx="279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Unmatched injector’s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8EC69DD-FFFC-3B94-E82F-E05B4A459BB2}"/>
                  </a:ext>
                </a:extLst>
              </p:cNvPr>
              <p:cNvSpPr txBox="1"/>
              <p:nvPr/>
            </p:nvSpPr>
            <p:spPr>
              <a:xfrm>
                <a:off x="3343456" y="4227195"/>
                <a:ext cx="4085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u="sng" dirty="0"/>
                  <a:t>Beam pipe of </a:t>
                </a:r>
                <a14:m>
                  <m:oMath xmlns:m="http://schemas.openxmlformats.org/officeDocument/2006/math">
                    <m:r>
                      <a:rPr lang="fr-FR" sz="1600" b="0" i="1" u="sng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FR" sz="1600" b="0" i="1" u="sng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fr-FR" sz="1600" u="sng" dirty="0"/>
                  <a:t> mm </a:t>
                </a:r>
                <a:r>
                  <a:rPr lang="fr-FR" sz="1600" u="sng" dirty="0" err="1"/>
                  <a:t>should</a:t>
                </a:r>
                <a:r>
                  <a:rPr lang="fr-FR" sz="1600" u="sng" dirty="0"/>
                  <a:t> </a:t>
                </a:r>
                <a:r>
                  <a:rPr lang="fr-FR" sz="1600" u="sng" dirty="0" err="1"/>
                  <a:t>be</a:t>
                </a:r>
                <a:r>
                  <a:rPr lang="fr-FR" sz="1600" u="sng" dirty="0"/>
                  <a:t> </a:t>
                </a:r>
                <a:r>
                  <a:rPr lang="fr-FR" sz="1600" u="sng" dirty="0" err="1"/>
                  <a:t>sufficient</a:t>
                </a:r>
                <a:r>
                  <a:rPr lang="fr-FR" sz="1600" u="sng" dirty="0"/>
                  <a:t> </a:t>
                </a:r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8EC69DD-FFFC-3B94-E82F-E05B4A45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456" y="4227195"/>
                <a:ext cx="4085862" cy="338554"/>
              </a:xfrm>
              <a:prstGeom prst="rect">
                <a:avLst/>
              </a:prstGeom>
              <a:blipFill>
                <a:blip r:embed="rId5"/>
                <a:stretch>
                  <a:fillRect l="-929" t="-357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>
            <a:extLst>
              <a:ext uri="{FF2B5EF4-FFF2-40B4-BE49-F238E27FC236}">
                <a16:creationId xmlns:a16="http://schemas.microsoft.com/office/drawing/2014/main" id="{943D09D1-FDC8-40E8-D305-5A7459249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552" y="4637132"/>
            <a:ext cx="5657669" cy="10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7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5AE18300-D0E1-2F72-0BE7-346683AF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Further design and beam dynamics studies ongoing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1A03D5-7F29-33C8-9C05-05D3D0436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9" y="1013520"/>
            <a:ext cx="1043555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0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447C45-3E6E-4B48-AC50-CB2F8DE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08/03/2024</a:t>
            </a:r>
            <a:endParaRPr lang="en-US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353ECE-A572-4ECA-BEAD-641C224B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Collaboration Board Meeting</a:t>
            </a:r>
            <a:endParaRPr lang="en-US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US" smtClean="0">
                <a:latin typeface="+mn-lt"/>
              </a:rPr>
              <a:pPr/>
              <a:t>7</a:t>
            </a:fld>
            <a:endParaRPr lang="en-US" dirty="0">
              <a:latin typeface="+mn-lt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C5EDD7-AFFD-6A14-8BF2-FF769AB5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e- Source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A1C0EE-DB7D-F16E-88F0-568FA1196A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26" y="1940913"/>
            <a:ext cx="3378401" cy="29026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778171-F141-BB97-B041-20ACD5501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1" y="2156937"/>
            <a:ext cx="3102319" cy="23107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882708-2085-A22F-0FDD-B8017042EB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887" y="2300953"/>
            <a:ext cx="2783068" cy="205536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A1BCC0D-AC3E-41E9-F84D-CC9D8D53A6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365" y="5408"/>
            <a:ext cx="974622" cy="6417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CF9C82C-2E08-305B-2E50-5A18A8402115}"/>
              </a:ext>
            </a:extLst>
          </p:cNvPr>
          <p:cNvSpPr txBox="1"/>
          <p:nvPr/>
        </p:nvSpPr>
        <p:spPr>
          <a:xfrm>
            <a:off x="168321" y="4611141"/>
            <a:ext cx="370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A DC Gun, Cornell design (400 </a:t>
            </a:r>
            <a:r>
              <a:rPr lang="en-GB" sz="1600" dirty="0" err="1">
                <a:latin typeface="+mn-lt"/>
              </a:rPr>
              <a:t>pC</a:t>
            </a:r>
            <a:r>
              <a:rPr lang="en-GB" sz="1600" dirty="0">
                <a:latin typeface="+mn-lt"/>
              </a:rPr>
              <a:t>, 50 MHz demonstrated), fully equipped (all pumps) in load-lock version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36D4D0-419F-9E46-985C-C457B31D4736}"/>
              </a:ext>
            </a:extLst>
          </p:cNvPr>
          <p:cNvSpPr txBox="1"/>
          <p:nvPr/>
        </p:nvSpPr>
        <p:spPr>
          <a:xfrm>
            <a:off x="3946227" y="4893241"/>
            <a:ext cx="370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HV power supply suited for high bunch charge (designed for 40 mA, 450 kV) 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A2E1DD-BF18-9D4C-62AF-808D80D6B4BD}"/>
              </a:ext>
            </a:extLst>
          </p:cNvPr>
          <p:cNvSpPr txBox="1"/>
          <p:nvPr/>
        </p:nvSpPr>
        <p:spPr>
          <a:xfrm>
            <a:off x="7834659" y="4600853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A Photocathode Preparation Facility (PPF)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F07DD1-35E2-8A75-E1A5-176D88A99264}"/>
              </a:ext>
            </a:extLst>
          </p:cNvPr>
          <p:cNvSpPr txBox="1"/>
          <p:nvPr/>
        </p:nvSpPr>
        <p:spPr>
          <a:xfrm>
            <a:off x="489843" y="869504"/>
            <a:ext cx="1000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latin typeface="+mn-lt"/>
              </a:rPr>
              <a:t>Within a Collaboration Agreement for photoinjector R&amp;D between IJCLab (IN2P3) and Research Instruments GmbH (RI), Hardware of lighthouse project (terminated) transferred to IJCLab for PERLE. The gun was commissioned and tested at high rep rate, at a limited bunch charge. </a:t>
            </a:r>
            <a:r>
              <a:rPr lang="en-GB" sz="1800" dirty="0">
                <a:latin typeface="+mn-lt"/>
                <a:sym typeface="Wingdings" pitchFamily="2" charset="2"/>
              </a:rPr>
              <a:t>It includes: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54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8</a:t>
            </a:fld>
            <a:endParaRPr lang="fr-FR"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C1F04F-F353-CBF3-40BE-2574B303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35D428-D12D-04BF-5AFE-4667B51E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826E122-BE0B-78EF-82F3-0E9CB16A16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43" y="1517576"/>
            <a:ext cx="3473568" cy="17241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76AB500-D45D-28C5-EA52-B5139C9B4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763" y="3451297"/>
            <a:ext cx="4423120" cy="209872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ED533C1-57B8-E1C5-7294-ED24FC0A2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540" y="1517576"/>
            <a:ext cx="3304376" cy="172418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E9166C6-37CA-532D-8A2F-4440CCA8BA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259" y="1517576"/>
            <a:ext cx="2444127" cy="1726755"/>
          </a:xfrm>
          <a:prstGeom prst="rect">
            <a:avLst/>
          </a:prstGeom>
          <a:ln w="38100">
            <a:noFill/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A3FBD12-90DF-3349-E68B-5BF1904F2F3B}"/>
              </a:ext>
            </a:extLst>
          </p:cNvPr>
          <p:cNvSpPr txBox="1"/>
          <p:nvPr/>
        </p:nvSpPr>
        <p:spPr>
          <a:xfrm>
            <a:off x="439402" y="869504"/>
            <a:ext cx="639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+mn-lt"/>
              </a:rPr>
              <a:t>Dismantling of the PPF (September 2023)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13D970B-3C2D-4D87-5D2C-5697640F04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891" y="3389784"/>
            <a:ext cx="4176464" cy="226855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A3F5831-471C-71EE-70F6-DCF5301FA1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365" y="5408"/>
            <a:ext cx="974622" cy="641746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8B76CDE7-EEFA-B943-2910-978B0CF3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e- Source</a:t>
            </a:r>
          </a:p>
        </p:txBody>
      </p:sp>
    </p:spTree>
    <p:extLst>
      <p:ext uri="{BB962C8B-B14F-4D97-AF65-F5344CB8AC3E}">
        <p14:creationId xmlns:p14="http://schemas.microsoft.com/office/powerpoint/2010/main" val="77504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9</a:t>
            </a:fld>
            <a:endParaRPr lang="fr-FR"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C1F04F-F353-CBF3-40BE-2574B303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08/03/2024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35D428-D12D-04BF-5AFE-4667B51E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3F2F3C-6257-9C37-841F-4EF3A1D442E5}"/>
              </a:ext>
            </a:extLst>
          </p:cNvPr>
          <p:cNvSpPr txBox="1"/>
          <p:nvPr/>
        </p:nvSpPr>
        <p:spPr>
          <a:xfrm>
            <a:off x="295649" y="797496"/>
            <a:ext cx="4287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C00000"/>
                </a:solidFill>
                <a:latin typeface="+mn-lt"/>
              </a:rPr>
              <a:t>Dismantling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of the HV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Columns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tanks</a:t>
            </a:r>
          </a:p>
          <a:p>
            <a:r>
              <a:rPr lang="fr-FR" b="1" dirty="0" err="1">
                <a:solidFill>
                  <a:srgbClr val="C00000"/>
                </a:solidFill>
                <a:latin typeface="+mn-lt"/>
              </a:rPr>
              <a:t>Dismantling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of the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platform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done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by Baumann (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November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2023)</a:t>
            </a:r>
          </a:p>
          <a:p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B040A5-708B-2562-50AD-384415E523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67" y="1883630"/>
            <a:ext cx="1677725" cy="35224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BE27FD9-51FB-6DA4-7EB8-97EB5F2C6A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201" y="3389784"/>
            <a:ext cx="4721666" cy="22434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C090F02-2914-E1B8-3424-02441F661F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297" y="1877616"/>
            <a:ext cx="1580503" cy="35224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7D00084-A07E-73CB-7DF0-979FAEDCFD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998" y="918071"/>
            <a:ext cx="4714869" cy="23901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754EF35-749D-34BA-063E-C074EAE1D5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365" y="5408"/>
            <a:ext cx="974622" cy="641746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BE1F10D8-210C-F1EA-3682-E820B14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e- Source</a:t>
            </a:r>
          </a:p>
        </p:txBody>
      </p:sp>
    </p:spTree>
    <p:extLst>
      <p:ext uri="{BB962C8B-B14F-4D97-AF65-F5344CB8AC3E}">
        <p14:creationId xmlns:p14="http://schemas.microsoft.com/office/powerpoint/2010/main" val="264742252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69405</TotalTime>
  <Words>1008</Words>
  <Application>Microsoft Macintosh PowerPoint</Application>
  <PresentationFormat>Personnalisé</PresentationFormat>
  <Paragraphs>146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Wingdings</vt:lpstr>
      <vt:lpstr>1_modele-IJCLAb-powerpoint</vt:lpstr>
      <vt:lpstr>Masque IJCLab standard</vt:lpstr>
      <vt:lpstr>Présentation PowerPoint</vt:lpstr>
      <vt:lpstr>Présentation PowerPoint</vt:lpstr>
      <vt:lpstr>First fruit of the PERLE collaboration!</vt:lpstr>
      <vt:lpstr>Further design and beam dynamics studies ongoing </vt:lpstr>
      <vt:lpstr>Further design and beam dynamics studies ongoing </vt:lpstr>
      <vt:lpstr>Further design and beam dynamics studies ongoing </vt:lpstr>
      <vt:lpstr>PERLE e- Source</vt:lpstr>
      <vt:lpstr>PERLE e- Source</vt:lpstr>
      <vt:lpstr>PERLE e- Source</vt:lpstr>
      <vt:lpstr>PERLE e- Source</vt:lpstr>
      <vt:lpstr>PERLE e- Source</vt:lpstr>
      <vt:lpstr>PERLE e- Source</vt:lpstr>
      <vt:lpstr>PERLE e- Source</vt:lpstr>
      <vt:lpstr>Site choice and first equipment implementation</vt:lpstr>
      <vt:lpstr>Laser for Photocathode:</vt:lpstr>
      <vt:lpstr>SRF cavity:</vt:lpstr>
      <vt:lpstr>SRF cavity:</vt:lpstr>
      <vt:lpstr>Buncher cavity design: </vt:lpstr>
      <vt:lpstr>PERLE Cryoplant: </vt:lpstr>
      <vt:lpstr>Magnets: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Walid Kaabi</cp:lastModifiedBy>
  <cp:revision>2081</cp:revision>
  <cp:lastPrinted>2022-06-10T08:50:38Z</cp:lastPrinted>
  <dcterms:created xsi:type="dcterms:W3CDTF">2011-03-09T16:37:49Z</dcterms:created>
  <dcterms:modified xsi:type="dcterms:W3CDTF">2024-03-08T14:51:44Z</dcterms:modified>
</cp:coreProperties>
</file>