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  <p:sldMasterId id="2147483713" r:id="rId2"/>
  </p:sldMasterIdLst>
  <p:notesMasterIdLst>
    <p:notesMasterId r:id="rId9"/>
  </p:notesMasterIdLst>
  <p:sldIdLst>
    <p:sldId id="1762" r:id="rId3"/>
    <p:sldId id="1607" r:id="rId4"/>
    <p:sldId id="1754" r:id="rId5"/>
    <p:sldId id="1758" r:id="rId6"/>
    <p:sldId id="1760" r:id="rId7"/>
    <p:sldId id="1761" r:id="rId8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0066"/>
    <a:srgbClr val="229023"/>
    <a:srgbClr val="FF6700"/>
    <a:srgbClr val="F39200"/>
    <a:srgbClr val="E05314"/>
    <a:srgbClr val="6600CC"/>
    <a:srgbClr val="7A286A"/>
    <a:srgbClr val="511F74"/>
    <a:srgbClr val="00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6" autoAdjust="0"/>
    <p:restoredTop sz="96291" autoAdjust="0"/>
  </p:normalViewPr>
  <p:slideViewPr>
    <p:cSldViewPr>
      <p:cViewPr varScale="1">
        <p:scale>
          <a:sx n="97" d="100"/>
          <a:sy n="97" d="100"/>
        </p:scale>
        <p:origin x="494" y="67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90163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61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0306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08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742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1971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March,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CB PERLE - MARCH 2024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606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March,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CB PERLE - MARCH 2024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810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March,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CB PERLE - MARCH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4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March,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CB PERLE - MARCH 2024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March,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CB PERLE - MARCH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79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24 March,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CB PERLE - MARCH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6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24 March, 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24 March,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24 March,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CB PERLE - MARCH 2024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7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C10B367-6D3E-4FA9-88EB-631E1AD7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BF97C3B-9096-41D2-BA7B-7C3F6C3B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2D21DAB-5F05-47AD-B038-2C26B767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010" y="1589584"/>
            <a:ext cx="7894545" cy="43204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dirty="0">
                <a:solidFill>
                  <a:schemeClr val="tx1"/>
                </a:solidFill>
                <a:latin typeface="+mn-lt"/>
              </a:rPr>
              <a:t>Collaborative efforts 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and associated </a:t>
            </a:r>
            <a:r>
              <a:rPr lang="en-GB" u="sng" dirty="0">
                <a:solidFill>
                  <a:schemeClr val="tx1"/>
                </a:solidFill>
                <a:latin typeface="+mn-lt"/>
              </a:rPr>
              <a:t>Financial support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5EAF8BA-C7FE-4A5A-8F6D-0D8F5C311FDD}"/>
              </a:ext>
            </a:extLst>
          </p:cNvPr>
          <p:cNvSpPr txBox="1">
            <a:spLocks/>
          </p:cNvSpPr>
          <p:nvPr/>
        </p:nvSpPr>
        <p:spPr>
          <a:xfrm>
            <a:off x="489843" y="2261659"/>
            <a:ext cx="1013891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u="sng">
                <a:solidFill>
                  <a:schemeClr val="tx1"/>
                </a:solidFill>
                <a:latin typeface="+mn-lt"/>
              </a:rPr>
              <a:t>New staging strategy </a:t>
            </a:r>
            <a:r>
              <a:rPr lang="fr-FR">
                <a:solidFill>
                  <a:schemeClr val="tx1"/>
                </a:solidFill>
                <a:latin typeface="+mn-lt"/>
              </a:rPr>
              <a:t>–first 1-tour of a simplified PERLE by beginning 2028</a:t>
            </a:r>
            <a:endParaRPr lang="fr-F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D8D8632-BCC6-434A-8650-70B7EE22091D}"/>
              </a:ext>
            </a:extLst>
          </p:cNvPr>
          <p:cNvSpPr txBox="1">
            <a:spLocks/>
          </p:cNvSpPr>
          <p:nvPr/>
        </p:nvSpPr>
        <p:spPr>
          <a:xfrm>
            <a:off x="1345008" y="2933734"/>
            <a:ext cx="789454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+mn-lt"/>
              </a:rPr>
              <a:t>Macro Vision on  the </a:t>
            </a:r>
            <a:r>
              <a:rPr lang="fr-FR" u="sng" dirty="0">
                <a:solidFill>
                  <a:schemeClr val="tx1"/>
                </a:solidFill>
                <a:latin typeface="+mn-lt"/>
              </a:rPr>
              <a:t>PLANNING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 (</a:t>
            </a:r>
            <a:r>
              <a:rPr lang="fr-FR" dirty="0" err="1">
                <a:solidFill>
                  <a:schemeClr val="tx1"/>
                </a:solidFill>
                <a:latin typeface="+mn-lt"/>
              </a:rPr>
              <a:t>detailed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 plans </a:t>
            </a:r>
            <a:r>
              <a:rPr lang="fr-FR" dirty="0" err="1">
                <a:solidFill>
                  <a:schemeClr val="tx1"/>
                </a:solidFill>
                <a:latin typeface="+mn-lt"/>
              </a:rPr>
              <a:t>available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08ADCF9-E568-4781-B411-9D9345625FE3}"/>
              </a:ext>
            </a:extLst>
          </p:cNvPr>
          <p:cNvSpPr txBox="1">
            <a:spLocks/>
          </p:cNvSpPr>
          <p:nvPr/>
        </p:nvSpPr>
        <p:spPr>
          <a:xfrm>
            <a:off x="1860376" y="3605808"/>
            <a:ext cx="660599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u="sng" dirty="0" err="1">
                <a:solidFill>
                  <a:schemeClr val="tx1"/>
                </a:solidFill>
                <a:latin typeface="+mn-lt"/>
              </a:rPr>
              <a:t>What</a:t>
            </a:r>
            <a:r>
              <a:rPr lang="fr-FR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u="sng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fr-FR" u="sng" dirty="0">
                <a:solidFill>
                  <a:schemeClr val="tx1"/>
                </a:solidFill>
                <a:latin typeface="+mn-lt"/>
              </a:rPr>
              <a:t> </a:t>
            </a:r>
            <a:r>
              <a:rPr lang="fr-FR" u="sng" dirty="0" err="1">
                <a:solidFill>
                  <a:schemeClr val="tx1"/>
                </a:solidFill>
                <a:latin typeface="+mn-lt"/>
              </a:rPr>
              <a:t>needed</a:t>
            </a:r>
            <a:r>
              <a:rPr lang="fr-FR" u="sng" dirty="0">
                <a:solidFill>
                  <a:schemeClr val="tx1"/>
                </a:solidFill>
                <a:latin typeface="+mn-lt"/>
              </a:rPr>
              <a:t> ?   Call for contributions !</a:t>
            </a:r>
          </a:p>
        </p:txBody>
      </p:sp>
    </p:spTree>
    <p:extLst>
      <p:ext uri="{BB962C8B-B14F-4D97-AF65-F5344CB8AC3E}">
        <p14:creationId xmlns:p14="http://schemas.microsoft.com/office/powerpoint/2010/main" val="17807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D78F4-3804-4F98-98D0-C1901C4E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4"/>
            <a:ext cx="6840760" cy="432048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Collaborative efforts 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and associated </a:t>
            </a:r>
            <a:r>
              <a:rPr lang="en-GB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Financial support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DE9B0A-5973-4AF4-A513-9D8CAF5137B6}"/>
              </a:ext>
            </a:extLst>
          </p:cNvPr>
          <p:cNvSpPr/>
          <p:nvPr/>
        </p:nvSpPr>
        <p:spPr>
          <a:xfrm>
            <a:off x="122104" y="431641"/>
            <a:ext cx="1052086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CA" sz="16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600" b="1" dirty="0" err="1">
                <a:latin typeface="+mn-lt"/>
                <a:ea typeface="Times New Roman" panose="02020603050405020304" pitchFamily="18" charset="0"/>
              </a:rPr>
              <a:t>iSAS</a:t>
            </a:r>
            <a:r>
              <a:rPr lang="en-CA" sz="1600" b="1" dirty="0">
                <a:latin typeface="+mn-lt"/>
                <a:ea typeface="Times New Roman" panose="02020603050405020304" pitchFamily="18" charset="0"/>
              </a:rPr>
              <a:t>:</a:t>
            </a:r>
            <a:r>
              <a:rPr lang="en-CA" sz="1600" dirty="0">
                <a:latin typeface="+mn-lt"/>
                <a:ea typeface="Times New Roman" panose="02020603050405020304" pitchFamily="18" charset="0"/>
              </a:rPr>
              <a:t> European INFRA-TECH project </a:t>
            </a:r>
            <a:r>
              <a:rPr lang="en-GB" sz="1600" dirty="0">
                <a:latin typeface="+mn-lt"/>
              </a:rPr>
              <a:t>11 research partners (</a:t>
            </a:r>
            <a:r>
              <a:rPr lang="en-GB" sz="1600" b="1" dirty="0">
                <a:latin typeface="+mn-lt"/>
              </a:rPr>
              <a:t>CNRS, CERN, ESS, DESY, VUB, CEA, HZB, INFN, UKRI, UL, EPFL</a:t>
            </a:r>
            <a:r>
              <a:rPr lang="en-GB" sz="1600" dirty="0">
                <a:latin typeface="+mn-lt"/>
              </a:rPr>
              <a:t>)</a:t>
            </a:r>
            <a:r>
              <a:rPr lang="en-CA" sz="1600" dirty="0">
                <a:latin typeface="+mn-lt"/>
              </a:rPr>
              <a:t>. </a:t>
            </a:r>
            <a:r>
              <a:rPr lang="en-CA" sz="1600" dirty="0">
                <a:latin typeface="+mn-lt"/>
                <a:ea typeface="Times New Roman" panose="02020603050405020304" pitchFamily="18" charset="0"/>
              </a:rPr>
              <a:t>Financial support for the construction of the </a:t>
            </a:r>
            <a:r>
              <a:rPr lang="en-CA" sz="1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full LINAC cryomodule </a:t>
            </a:r>
            <a:r>
              <a:rPr lang="en-CA" sz="1600" dirty="0">
                <a:latin typeface="+mn-lt"/>
                <a:ea typeface="Times New Roman" panose="02020603050405020304" pitchFamily="18" charset="0"/>
              </a:rPr>
              <a:t>(with IN2P3 matching funds + </a:t>
            </a:r>
            <a:r>
              <a:rPr lang="en-CA" sz="1600" kern="800" dirty="0">
                <a:latin typeface="+mn-lt"/>
                <a:ea typeface="Times New Roman" panose="02020603050405020304" pitchFamily="18" charset="0"/>
              </a:rPr>
              <a:t>CM vessel from ESS). </a:t>
            </a:r>
          </a:p>
          <a:p>
            <a:pPr algn="just"/>
            <a:endParaRPr lang="en-CA" sz="1600" kern="800" dirty="0">
              <a:latin typeface="+mn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600" b="1" kern="8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DC-gun + photocathode+ preparation chamber</a:t>
            </a:r>
            <a:r>
              <a:rPr lang="en-CA" sz="1600" b="1" kern="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CA" sz="1600" kern="800" dirty="0">
                <a:latin typeface="+mn-lt"/>
                <a:ea typeface="Times New Roman" panose="02020603050405020304" pitchFamily="18" charset="0"/>
              </a:rPr>
              <a:t>acquired </a:t>
            </a:r>
            <a:r>
              <a:rPr lang="en-CA" sz="1600" b="1" kern="800" dirty="0">
                <a:latin typeface="+mn-lt"/>
                <a:ea typeface="Times New Roman" panose="02020603050405020304" pitchFamily="18" charset="0"/>
              </a:rPr>
              <a:t>by RI within a Collaboration Agreement</a:t>
            </a:r>
            <a:r>
              <a:rPr lang="en-CA" sz="1600" kern="800" dirty="0">
                <a:latin typeface="+mn-lt"/>
                <a:ea typeface="Times New Roman" panose="02020603050405020304" pitchFamily="18" charset="0"/>
              </a:rPr>
              <a:t>. All material has been shipped to IJCLab end of January 2024. </a:t>
            </a:r>
            <a:r>
              <a:rPr lang="en-CA" sz="1600" b="1" kern="8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Laser </a:t>
            </a:r>
            <a:r>
              <a:rPr lang="en-CA" sz="1600" kern="800" dirty="0">
                <a:latin typeface="+mn-lt"/>
                <a:ea typeface="Times New Roman" panose="02020603050405020304" pitchFamily="18" charset="0"/>
              </a:rPr>
              <a:t>has been also purchased and delivered.</a:t>
            </a:r>
            <a:endParaRPr lang="en-CA" sz="1600" dirty="0">
              <a:latin typeface="+mn-lt"/>
              <a:ea typeface="Times New Roman" panose="02020603050405020304" pitchFamily="18" charset="0"/>
            </a:endParaRPr>
          </a:p>
          <a:p>
            <a:pPr algn="just"/>
            <a:endParaRPr lang="en-CA" sz="1600" dirty="0">
              <a:latin typeface="+mn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600" dirty="0">
                <a:latin typeface="+mn-lt"/>
                <a:ea typeface="Times New Roman" panose="02020603050405020304" pitchFamily="18" charset="0"/>
              </a:rPr>
              <a:t>We have proposed a project (</a:t>
            </a:r>
            <a:r>
              <a:rPr lang="en-CA" sz="1600" b="1" dirty="0">
                <a:latin typeface="+mn-lt"/>
                <a:ea typeface="Times New Roman" panose="02020603050405020304" pitchFamily="18" charset="0"/>
              </a:rPr>
              <a:t>ERL4ALL) to CNRS </a:t>
            </a:r>
            <a:r>
              <a:rPr lang="en-CA" sz="1600" dirty="0">
                <a:latin typeface="+mn-lt"/>
                <a:ea typeface="Times New Roman" panose="02020603050405020304" pitchFamily="18" charset="0"/>
              </a:rPr>
              <a:t>which should allow to finance </a:t>
            </a:r>
            <a:r>
              <a:rPr lang="en-CA" sz="16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the full injection line and a part of a first tour equipment</a:t>
            </a:r>
            <a:r>
              <a:rPr lang="en-CA" sz="1600" dirty="0">
                <a:latin typeface="+mn-lt"/>
                <a:ea typeface="Times New Roman" panose="02020603050405020304" pitchFamily="18" charset="0"/>
              </a:rPr>
              <a:t>. Money required 3,6M€.  Led by Maud </a:t>
            </a:r>
            <a:r>
              <a:rPr lang="en-CA" sz="1600" dirty="0" err="1">
                <a:latin typeface="+mn-lt"/>
                <a:ea typeface="Times New Roman" panose="02020603050405020304" pitchFamily="18" charset="0"/>
              </a:rPr>
              <a:t>Baylac</a:t>
            </a:r>
            <a:r>
              <a:rPr lang="en-CA" sz="1600" dirty="0">
                <a:latin typeface="+mn-lt"/>
                <a:ea typeface="Times New Roman" panose="02020603050405020304" pitchFamily="18" charset="0"/>
              </a:rPr>
              <a:t> , Walid </a:t>
            </a:r>
            <a:r>
              <a:rPr lang="en-CA" sz="1600" dirty="0" err="1">
                <a:latin typeface="+mn-lt"/>
                <a:ea typeface="Times New Roman" panose="02020603050405020304" pitchFamily="18" charset="0"/>
              </a:rPr>
              <a:t>Kaabi</a:t>
            </a:r>
            <a:r>
              <a:rPr lang="en-CA" sz="1600" dirty="0">
                <a:latin typeface="+mn-lt"/>
                <a:ea typeface="Times New Roman" panose="02020603050405020304" pitchFamily="18" charset="0"/>
              </a:rPr>
              <a:t>.  We received a first green light and the project will be presented within 2months for final decision/approval.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1600" dirty="0">
              <a:latin typeface="+mn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1600" dirty="0">
                <a:latin typeface="+mn-lt"/>
                <a:ea typeface="Times New Roman" panose="02020603050405020304" pitchFamily="18" charset="0"/>
              </a:rPr>
              <a:t>Discussions well advanced with </a:t>
            </a:r>
            <a:r>
              <a:rPr lang="en-CA" sz="1600" b="1" dirty="0">
                <a:latin typeface="+mn-lt"/>
                <a:ea typeface="Times New Roman" panose="02020603050405020304" pitchFamily="18" charset="0"/>
              </a:rPr>
              <a:t>HZB </a:t>
            </a:r>
            <a:r>
              <a:rPr lang="en-CA" sz="1600" dirty="0">
                <a:latin typeface="+mn-lt"/>
                <a:ea typeface="Times New Roman" panose="02020603050405020304" pitchFamily="18" charset="0"/>
              </a:rPr>
              <a:t>to recuperate part of the equipment of 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BESSY VSR -  Cryogenic plant, valve box and transfer lines</a:t>
            </a:r>
            <a:r>
              <a:rPr lang="en-US" sz="1600" b="1" dirty="0">
                <a:latin typeface="+mn-lt"/>
              </a:rPr>
              <a:t>.  </a:t>
            </a:r>
            <a:r>
              <a:rPr lang="en-US" sz="1600" dirty="0">
                <a:latin typeface="+mn-lt"/>
              </a:rPr>
              <a:t>Possibility to recuperate all materiel by Summer 2025.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latin typeface="+mn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Times New Roman" panose="02020603050405020304" pitchFamily="18" charset="0"/>
              </a:rPr>
              <a:t>Discussion on going for receiving in-kind some material from </a:t>
            </a:r>
            <a:r>
              <a:rPr lang="en-US" sz="1600" b="1" dirty="0">
                <a:latin typeface="+mn-lt"/>
                <a:ea typeface="Times New Roman" panose="02020603050405020304" pitchFamily="18" charset="0"/>
              </a:rPr>
              <a:t>CBETA (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quadrupoles essentially to equip the first tour of PERLE)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Increasing collaborations with </a:t>
            </a:r>
          </a:p>
          <a:p>
            <a:pPr marL="787400" lvl="1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CERN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R&amp;D on 800MHz SRF Cavities (FCC)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: production and post-production processes.  Discussion well advanced</a:t>
            </a:r>
          </a:p>
          <a:p>
            <a:pPr marL="787400" lvl="1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LASA-Milano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(cavities LINAC Cryomodule, booster, DC-gun/photocathode). Discussion started</a:t>
            </a:r>
          </a:p>
          <a:p>
            <a:pPr marL="787400" lvl="1" indent="-285750" algn="just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Jlab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(</a:t>
            </a:r>
            <a:r>
              <a:rPr lang="fr-FR" sz="1600" dirty="0">
                <a:latin typeface="+mn-lt"/>
              </a:rPr>
              <a:t>Hom/</a:t>
            </a:r>
            <a:r>
              <a:rPr lang="fr-FR" sz="1600" dirty="0" err="1">
                <a:latin typeface="+mn-lt"/>
              </a:rPr>
              <a:t>Absorbers</a:t>
            </a:r>
            <a:r>
              <a:rPr lang="fr-FR" sz="1600" dirty="0">
                <a:latin typeface="+mn-lt"/>
              </a:rPr>
              <a:t>/</a:t>
            </a:r>
            <a:r>
              <a:rPr lang="fr-FR" sz="1600" dirty="0" err="1">
                <a:latin typeface="+mn-lt"/>
              </a:rPr>
              <a:t>cavities</a:t>
            </a:r>
            <a:r>
              <a:rPr lang="fr-FR" sz="1600" dirty="0">
                <a:latin typeface="+mn-lt"/>
              </a:rPr>
              <a:t>).  Discussion on </a:t>
            </a:r>
            <a:r>
              <a:rPr lang="fr-FR" sz="1600" dirty="0" err="1">
                <a:latin typeface="+mn-lt"/>
              </a:rPr>
              <a:t>going</a:t>
            </a:r>
            <a:r>
              <a:rPr lang="fr-FR" sz="1600" dirty="0">
                <a:latin typeface="+mn-lt"/>
              </a:rPr>
              <a:t> </a:t>
            </a:r>
            <a:endParaRPr lang="en-US" sz="16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606FE6-2340-244B-788F-FED9FAAA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8524A5-EB76-DACD-24B3-D405A879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D738C805-4A2D-494F-ADFD-B1B525CA53D3}"/>
              </a:ext>
            </a:extLst>
          </p:cNvPr>
          <p:cNvSpPr/>
          <p:nvPr/>
        </p:nvSpPr>
        <p:spPr>
          <a:xfrm>
            <a:off x="9202811" y="1157536"/>
            <a:ext cx="1440160" cy="322264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rgbClr val="FF0000"/>
                </a:solidFill>
              </a:rPr>
              <a:t>iSAS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9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42447" cy="322263"/>
          </a:xfrm>
        </p:spPr>
        <p:txBody>
          <a:bodyPr/>
          <a:lstStyle/>
          <a:p>
            <a:fld id="{77E71596-5F9D-49C5-9701-16B3CA54319D}" type="slidenum">
              <a:rPr lang="en-ZA" smtClean="0">
                <a:latin typeface="+mn-lt"/>
              </a:rPr>
              <a:pPr/>
              <a:t>3</a:t>
            </a:fld>
            <a:endParaRPr lang="en-ZA" dirty="0">
              <a:latin typeface="+mn-lt"/>
            </a:endParaRP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14EA8F9C-9FBE-40EF-A024-83919B350420}"/>
              </a:ext>
            </a:extLst>
          </p:cNvPr>
          <p:cNvSpPr txBox="1">
            <a:spLocks/>
          </p:cNvSpPr>
          <p:nvPr/>
        </p:nvSpPr>
        <p:spPr>
          <a:xfrm>
            <a:off x="1023998" y="134157"/>
            <a:ext cx="875487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ISAS: Innovate for Sustainable Accelerating Systems </a:t>
            </a:r>
          </a:p>
        </p:txBody>
      </p:sp>
      <p:sp>
        <p:nvSpPr>
          <p:cNvPr id="16" name="Espace réservé du pied de page 25">
            <a:extLst>
              <a:ext uri="{FF2B5EF4-FFF2-40B4-BE49-F238E27FC236}">
                <a16:creationId xmlns:a16="http://schemas.microsoft.com/office/drawing/2014/main" id="{6637AD5F-770E-AC61-63BB-04CFB82D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>
                <a:latin typeface="+mn-lt"/>
              </a:rPr>
              <a:t>CB PERLE - MARCH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346EE0-8CB6-6A2D-102A-A1BE14554FCF}"/>
              </a:ext>
            </a:extLst>
          </p:cNvPr>
          <p:cNvSpPr txBox="1"/>
          <p:nvPr/>
        </p:nvSpPr>
        <p:spPr>
          <a:xfrm>
            <a:off x="273819" y="623120"/>
            <a:ext cx="10009112" cy="474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EU call HORIZON-INFRA-2023-TECH-01-01: </a:t>
            </a:r>
            <a:r>
              <a:rPr lang="en-GB" sz="1600" b="1" dirty="0">
                <a:latin typeface="+mn-lt"/>
              </a:rPr>
              <a:t>New technologies and solutions for reducing the environmental and climate footprint of RIs.         </a:t>
            </a:r>
            <a:r>
              <a:rPr lang="en-GB" sz="1600" b="1" u="sng" dirty="0">
                <a:solidFill>
                  <a:srgbClr val="FF0000"/>
                </a:solidFill>
                <a:latin typeface="+mn-lt"/>
              </a:rPr>
              <a:t>5M€ total with important matching funds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1" dirty="0">
                <a:latin typeface="+mn-lt"/>
              </a:rPr>
              <a:t>The objective of </a:t>
            </a:r>
            <a:r>
              <a:rPr lang="en-GB" sz="1600" b="1" dirty="0" err="1">
                <a:latin typeface="+mn-lt"/>
              </a:rPr>
              <a:t>iSAS</a:t>
            </a:r>
            <a:r>
              <a:rPr lang="en-GB" sz="1600" b="1" dirty="0">
                <a:latin typeface="+mn-lt"/>
              </a:rPr>
              <a:t> </a:t>
            </a:r>
            <a:r>
              <a:rPr lang="en-GB" sz="1600" dirty="0">
                <a:latin typeface="+mn-lt"/>
              </a:rPr>
              <a:t>is to innovate those technologies that have been identified as being a common core of SRF accelerating systems and that have the largest leverage for energy savings with a view to minimizing the intrinsic energy consumption in all phases of operation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b="1" dirty="0">
                <a:latin typeface="+mn-lt"/>
              </a:rPr>
              <a:t>Project lead by CNRS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Scientific coordinator : J. </a:t>
            </a:r>
            <a:r>
              <a:rPr lang="en-GB" sz="1600" dirty="0" err="1">
                <a:latin typeface="+mn-lt"/>
              </a:rPr>
              <a:t>D’Hondt</a:t>
            </a:r>
            <a:r>
              <a:rPr lang="en-GB" sz="1600" dirty="0">
                <a:latin typeface="+mn-lt"/>
              </a:rPr>
              <a:t> (VUB)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Project coordinator : A. Stocchi </a:t>
            </a:r>
            <a:endParaRPr lang="en-GB" sz="16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1600" b="1" dirty="0">
                <a:latin typeface="+mn-lt"/>
              </a:rPr>
              <a:t>International  consortium 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11 research partners (CNRS, CERN, ESS, DESY, VUB, CEA, HZB, INFN, UKRI, UL, EPFL)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sz="1600" dirty="0">
                <a:latin typeface="+mn-lt"/>
              </a:rPr>
              <a:t>6 industrial partners</a:t>
            </a:r>
          </a:p>
          <a:p>
            <a:pPr marL="457200" lvl="1" indent="0" algn="ctr">
              <a:lnSpc>
                <a:spcPct val="150000"/>
              </a:lnSpc>
            </a:pPr>
            <a:endParaRPr lang="en-GB" sz="1600" dirty="0">
              <a:highlight>
                <a:srgbClr val="FFFF00"/>
              </a:highlight>
              <a:latin typeface="+mn-lt"/>
            </a:endParaRPr>
          </a:p>
          <a:p>
            <a:pPr marL="457200" lvl="1" indent="0" algn="ctr">
              <a:lnSpc>
                <a:spcPct val="150000"/>
              </a:lnSpc>
            </a:pPr>
            <a:r>
              <a:rPr lang="en-GB" sz="1800" dirty="0">
                <a:highlight>
                  <a:srgbClr val="FFFF00"/>
                </a:highlight>
                <a:latin typeface="+mn-lt"/>
              </a:rPr>
              <a:t>SEEN FROM PERLE VIEW POINT IT ALLOWS </a:t>
            </a:r>
            <a:r>
              <a:rPr lang="en-GB" sz="1800" b="1" dirty="0">
                <a:highlight>
                  <a:srgbClr val="FFFF00"/>
                </a:highlight>
                <a:latin typeface="+mn-lt"/>
              </a:rPr>
              <a:t>TO FINANCE (with in-kind and matching funds) </a:t>
            </a:r>
          </a:p>
          <a:p>
            <a:pPr marL="457200" lvl="1" indent="0" algn="ctr">
              <a:lnSpc>
                <a:spcPct val="150000"/>
              </a:lnSpc>
            </a:pPr>
            <a:r>
              <a:rPr lang="en-GB" sz="1800" b="1" dirty="0">
                <a:highlight>
                  <a:srgbClr val="FFFF00"/>
                </a:highlight>
                <a:latin typeface="+mn-lt"/>
              </a:rPr>
              <a:t>THE LINAC CRYOMODULE </a:t>
            </a:r>
            <a:r>
              <a:rPr lang="en-GB" sz="1800" dirty="0">
                <a:highlight>
                  <a:srgbClr val="FFFF00"/>
                </a:highlight>
                <a:latin typeface="+mn-lt"/>
              </a:rPr>
              <a:t>in Collaboration </a:t>
            </a:r>
          </a:p>
          <a:p>
            <a:pPr marL="457200" lvl="1" indent="0" algn="ctr">
              <a:lnSpc>
                <a:spcPct val="150000"/>
              </a:lnSpc>
            </a:pPr>
            <a:r>
              <a:rPr lang="en-GB" sz="1800" b="1" dirty="0">
                <a:highlight>
                  <a:srgbClr val="FFFF00"/>
                </a:highlight>
                <a:latin typeface="+mn-lt"/>
              </a:rPr>
              <a:t>with IJCLab, CERN, CEA, ESS, INFN-LASA</a:t>
            </a:r>
          </a:p>
          <a:p>
            <a:pPr marL="457200" lvl="1" indent="0" algn="l">
              <a:lnSpc>
                <a:spcPct val="150000"/>
              </a:lnSpc>
            </a:pPr>
            <a:r>
              <a:rPr lang="en-GB" sz="1600" dirty="0">
                <a:latin typeface="+mn-lt"/>
              </a:rPr>
              <a:t>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D531BA7-6F65-43BD-B380-7028C54F8992}"/>
              </a:ext>
            </a:extLst>
          </p:cNvPr>
          <p:cNvSpPr txBox="1"/>
          <p:nvPr/>
        </p:nvSpPr>
        <p:spPr>
          <a:xfrm>
            <a:off x="1407634" y="5027635"/>
            <a:ext cx="8338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+mn-lt"/>
              </a:rPr>
              <a:t>Money </a:t>
            </a:r>
            <a:r>
              <a:rPr lang="fr-FR" b="1" dirty="0" err="1">
                <a:solidFill>
                  <a:srgbClr val="FF0000"/>
                </a:solidFill>
                <a:latin typeface="+mn-lt"/>
              </a:rPr>
              <a:t>already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+mn-lt"/>
              </a:rPr>
              <a:t>available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b="1" dirty="0" err="1">
                <a:solidFill>
                  <a:srgbClr val="FF0000"/>
                </a:solidFill>
                <a:latin typeface="+mn-lt"/>
              </a:rPr>
              <a:t>since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 March 1st 2024, </a:t>
            </a:r>
            <a:r>
              <a:rPr lang="fr-FR" b="1" dirty="0" err="1">
                <a:solidFill>
                  <a:srgbClr val="FF0000"/>
                </a:solidFill>
                <a:latin typeface="+mn-lt"/>
              </a:rPr>
              <a:t>bid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 for </a:t>
            </a:r>
            <a:r>
              <a:rPr lang="fr-FR" b="1" dirty="0" err="1">
                <a:solidFill>
                  <a:srgbClr val="FF0000"/>
                </a:solidFill>
                <a:latin typeface="+mn-lt"/>
              </a:rPr>
              <a:t>cavities</a:t>
            </a:r>
            <a:r>
              <a:rPr lang="fr-FR" b="1" dirty="0">
                <a:solidFill>
                  <a:srgbClr val="FF0000"/>
                </a:solidFill>
                <a:latin typeface="+mn-lt"/>
              </a:rPr>
              <a:t> in </a:t>
            </a:r>
            <a:r>
              <a:rPr lang="fr-FR" b="1" dirty="0" err="1">
                <a:solidFill>
                  <a:srgbClr val="FF0000"/>
                </a:solidFill>
                <a:latin typeface="+mn-lt"/>
              </a:rPr>
              <a:t>preparation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091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65EB8-8B3E-4F59-83BF-BEE0DD5C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24260"/>
            <a:ext cx="8785546" cy="432048"/>
          </a:xfrm>
        </p:spPr>
        <p:txBody>
          <a:bodyPr>
            <a:normAutofit/>
          </a:bodyPr>
          <a:lstStyle/>
          <a:p>
            <a:r>
              <a:rPr lang="fr-FR" sz="2000" u="sng" dirty="0">
                <a:latin typeface="+mn-lt"/>
              </a:rPr>
              <a:t>New </a:t>
            </a:r>
            <a:r>
              <a:rPr lang="fr-FR" sz="2000" u="sng" dirty="0" err="1">
                <a:latin typeface="+mn-lt"/>
              </a:rPr>
              <a:t>staging</a:t>
            </a:r>
            <a:r>
              <a:rPr lang="fr-FR" sz="2000" u="sng" dirty="0">
                <a:latin typeface="+mn-lt"/>
              </a:rPr>
              <a:t> </a:t>
            </a:r>
            <a:r>
              <a:rPr lang="fr-FR" sz="2000" u="sng" dirty="0" err="1">
                <a:latin typeface="+mn-lt"/>
              </a:rPr>
              <a:t>strategy</a:t>
            </a:r>
            <a:r>
              <a:rPr lang="fr-FR" sz="2000" u="sng" dirty="0">
                <a:latin typeface="+mn-lt"/>
              </a:rPr>
              <a:t> </a:t>
            </a:r>
            <a:r>
              <a:rPr lang="fr-FR" sz="2000" dirty="0">
                <a:latin typeface="+mn-lt"/>
              </a:rPr>
              <a:t>–first 1-tour of a </a:t>
            </a:r>
            <a:r>
              <a:rPr lang="fr-FR" sz="2000" dirty="0" err="1">
                <a:latin typeface="+mn-lt"/>
              </a:rPr>
              <a:t>simplified</a:t>
            </a:r>
            <a:r>
              <a:rPr lang="fr-FR" sz="2000" dirty="0">
                <a:latin typeface="+mn-lt"/>
              </a:rPr>
              <a:t> PERLE by </a:t>
            </a:r>
            <a:r>
              <a:rPr lang="fr-FR" sz="2000" dirty="0" err="1">
                <a:latin typeface="+mn-lt"/>
              </a:rPr>
              <a:t>beginning</a:t>
            </a:r>
            <a:r>
              <a:rPr lang="fr-FR" sz="2000" dirty="0">
                <a:latin typeface="+mn-lt"/>
              </a:rPr>
              <a:t> 2028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0010AB0-1494-4112-89C9-83A0604CAED7}"/>
              </a:ext>
            </a:extLst>
          </p:cNvPr>
          <p:cNvGrpSpPr/>
          <p:nvPr/>
        </p:nvGrpSpPr>
        <p:grpSpPr>
          <a:xfrm>
            <a:off x="214800" y="588997"/>
            <a:ext cx="10140140" cy="4884911"/>
            <a:chOff x="684898" y="-189834"/>
            <a:chExt cx="9073892" cy="3845916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8E71CC6-ABF3-4D2B-990E-77985DAA4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48" t="23569" r="12568" b="25017"/>
            <a:stretch/>
          </p:blipFill>
          <p:spPr>
            <a:xfrm>
              <a:off x="829798" y="16329"/>
              <a:ext cx="8928992" cy="2815585"/>
            </a:xfrm>
            <a:prstGeom prst="rect">
              <a:avLst/>
            </a:prstGeom>
          </p:spPr>
        </p:pic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51A8EE6-88C9-4076-91DE-9DEED14AF7C2}"/>
                </a:ext>
              </a:extLst>
            </p:cNvPr>
            <p:cNvSpPr/>
            <p:nvPr/>
          </p:nvSpPr>
          <p:spPr>
            <a:xfrm rot="799279">
              <a:off x="4924500" y="928826"/>
              <a:ext cx="2452931" cy="1027356"/>
            </a:xfrm>
            <a:prstGeom prst="ellipse">
              <a:avLst/>
            </a:prstGeom>
            <a:noFill/>
            <a:ln w="28575">
              <a:solidFill>
                <a:srgbClr val="FF4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B1700C5D-CD0C-409A-BB26-D9FA292D5ABF}"/>
                </a:ext>
              </a:extLst>
            </p:cNvPr>
            <p:cNvSpPr/>
            <p:nvPr/>
          </p:nvSpPr>
          <p:spPr>
            <a:xfrm rot="12010123">
              <a:off x="1642113" y="-189834"/>
              <a:ext cx="1491181" cy="25932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/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05DC2D79-AC21-4381-AAF6-8A33B8458355}"/>
                </a:ext>
              </a:extLst>
            </p:cNvPr>
            <p:cNvCxnSpPr>
              <a:cxnSpLocks/>
            </p:cNvCxnSpPr>
            <p:nvPr/>
          </p:nvCxnSpPr>
          <p:spPr>
            <a:xfrm>
              <a:off x="4582071" y="942696"/>
              <a:ext cx="4612857" cy="942964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D82B8F-AC9B-4743-88B7-2C205569AAF6}"/>
                </a:ext>
              </a:extLst>
            </p:cNvPr>
            <p:cNvSpPr/>
            <p:nvPr/>
          </p:nvSpPr>
          <p:spPr>
            <a:xfrm rot="597127">
              <a:off x="7561832" y="1395057"/>
              <a:ext cx="579443" cy="3150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fr-FR" kern="1200">
                  <a:solidFill>
                    <a:srgbClr val="A6A6A6"/>
                  </a:solidFill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21m</a:t>
              </a:r>
              <a:endParaRPr lang="fr-FR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973EFE-7187-4F3A-BE9C-ED28F760F3B0}"/>
                </a:ext>
              </a:extLst>
            </p:cNvPr>
            <p:cNvSpPr/>
            <p:nvPr/>
          </p:nvSpPr>
          <p:spPr>
            <a:xfrm>
              <a:off x="684898" y="3098760"/>
              <a:ext cx="4239664" cy="5573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base"/>
              <a:r>
                <a:rPr lang="fr-FR" b="1" i="1" dirty="0"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fr-FR" b="1" i="1" kern="1200" dirty="0">
                  <a:effectLst/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nfrastructures and radioprotection </a:t>
              </a:r>
            </a:p>
            <a:p>
              <a:pPr algn="ctr" fontAlgn="base"/>
              <a:r>
                <a:rPr lang="fr-FR" b="1" i="1" dirty="0" err="1"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Financed</a:t>
              </a:r>
              <a:r>
                <a:rPr lang="fr-FR" b="1" i="1" dirty="0"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 by CPER </a:t>
              </a:r>
              <a:r>
                <a:rPr lang="fr-FR" b="1" i="1" dirty="0" err="1">
                  <a:latin typeface="+mn-lt"/>
                  <a:ea typeface="Times New Roman" panose="02020603050405020304" pitchFamily="18" charset="0"/>
                  <a:cs typeface="Arial" panose="020B0604020202020204" pitchFamily="34" charset="0"/>
                </a:rPr>
                <a:t>funds</a:t>
              </a:r>
              <a:endParaRPr lang="fr-FR" b="1" dirty="0"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E35C9D8E-6C56-4F69-A9D6-525267AC1D21}"/>
                </a:ext>
              </a:extLst>
            </p:cNvPr>
            <p:cNvSpPr/>
            <p:nvPr/>
          </p:nvSpPr>
          <p:spPr>
            <a:xfrm>
              <a:off x="3041430" y="991599"/>
              <a:ext cx="1491708" cy="517341"/>
            </a:xfrm>
            <a:prstGeom prst="ellipse">
              <a:avLst/>
            </a:prstGeom>
            <a:noFill/>
            <a:ln w="28575">
              <a:solidFill>
                <a:srgbClr val="0432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2AFBB9E-0002-445B-A27B-B8A143E7D307}"/>
                </a:ext>
              </a:extLst>
            </p:cNvPr>
            <p:cNvSpPr/>
            <p:nvPr/>
          </p:nvSpPr>
          <p:spPr>
            <a:xfrm>
              <a:off x="5519126" y="3092393"/>
              <a:ext cx="4239664" cy="557322"/>
            </a:xfrm>
            <a:prstGeom prst="rect">
              <a:avLst/>
            </a:prstGeom>
            <a:noFill/>
            <a:ln w="571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fr-FR" dirty="0" err="1">
                  <a:effectLst/>
                  <a:latin typeface="+mn-lt"/>
                  <a:ea typeface="Times New Roman" panose="02020603050405020304" pitchFamily="18" charset="0"/>
                </a:rPr>
                <a:t>Cryogenic</a:t>
              </a:r>
              <a:r>
                <a:rPr lang="fr-FR" dirty="0">
                  <a:effectLst/>
                  <a:latin typeface="+mn-lt"/>
                  <a:ea typeface="Times New Roman" panose="02020603050405020304" pitchFamily="18" charset="0"/>
                </a:rPr>
                <a:t> Plants. </a:t>
              </a:r>
            </a:p>
            <a:p>
              <a:pPr algn="ctr" fontAlgn="base"/>
              <a:r>
                <a:rPr lang="fr-FR" dirty="0">
                  <a:effectLst/>
                  <a:latin typeface="+mn-lt"/>
                  <a:ea typeface="Times New Roman" panose="02020603050405020304" pitchFamily="18" charset="0"/>
                </a:rPr>
                <a:t>In-</a:t>
              </a:r>
              <a:r>
                <a:rPr lang="fr-FR" dirty="0" err="1">
                  <a:effectLst/>
                  <a:latin typeface="+mn-lt"/>
                  <a:ea typeface="Times New Roman" panose="02020603050405020304" pitchFamily="18" charset="0"/>
                </a:rPr>
                <a:t>kind</a:t>
              </a:r>
              <a:r>
                <a:rPr lang="fr-FR" dirty="0">
                  <a:effectLst/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fr-FR" dirty="0" err="1">
                  <a:effectLst/>
                  <a:latin typeface="+mn-lt"/>
                  <a:ea typeface="Times New Roman" panose="02020603050405020304" pitchFamily="18" charset="0"/>
                </a:rPr>
                <a:t>from</a:t>
              </a:r>
              <a:r>
                <a:rPr lang="fr-FR" dirty="0">
                  <a:effectLst/>
                  <a:latin typeface="+mn-lt"/>
                  <a:ea typeface="Times New Roman" panose="02020603050405020304" pitchFamily="18" charset="0"/>
                </a:rPr>
                <a:t> HZB </a:t>
              </a:r>
              <a:r>
                <a:rPr lang="fr-FR" b="1" dirty="0">
                  <a:solidFill>
                    <a:srgbClr val="FF0000"/>
                  </a:solidFill>
                  <a:effectLst/>
                  <a:latin typeface="+mn-lt"/>
                  <a:ea typeface="Times New Roman" panose="02020603050405020304" pitchFamily="18" charset="0"/>
                </a:rPr>
                <a:t>+ extra money </a:t>
              </a:r>
              <a:r>
                <a:rPr lang="fr-FR" b="1" dirty="0" err="1">
                  <a:solidFill>
                    <a:srgbClr val="FF0000"/>
                  </a:solidFill>
                  <a:effectLst/>
                  <a:latin typeface="+mn-lt"/>
                  <a:ea typeface="Times New Roman" panose="02020603050405020304" pitchFamily="18" charset="0"/>
                </a:rPr>
                <a:t>requests</a:t>
              </a:r>
              <a:endParaRPr lang="fr-FR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E620BA6-AA2B-4F0F-A803-633EDB13F028}"/>
              </a:ext>
            </a:extLst>
          </p:cNvPr>
          <p:cNvSpPr/>
          <p:nvPr/>
        </p:nvSpPr>
        <p:spPr>
          <a:xfrm>
            <a:off x="3341853" y="3466912"/>
            <a:ext cx="2952328" cy="322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166B1BF-960D-4C21-9467-FCB8B2499836}"/>
              </a:ext>
            </a:extLst>
          </p:cNvPr>
          <p:cNvSpPr txBox="1"/>
          <p:nvPr/>
        </p:nvSpPr>
        <p:spPr>
          <a:xfrm>
            <a:off x="3474245" y="3600008"/>
            <a:ext cx="3484366" cy="1015663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>
                <a:latin typeface="+mn-lt"/>
              </a:rPr>
              <a:t>Injector</a:t>
            </a:r>
            <a:r>
              <a:rPr lang="fr-FR" u="sng" dirty="0">
                <a:latin typeface="+mn-lt"/>
              </a:rPr>
              <a:t> </a:t>
            </a:r>
            <a:r>
              <a:rPr lang="fr-FR" b="1" u="sng" dirty="0">
                <a:solidFill>
                  <a:srgbClr val="FF0000"/>
                </a:solidFill>
                <a:latin typeface="+mn-lt"/>
              </a:rPr>
              <a:t>+ First tour</a:t>
            </a:r>
          </a:p>
          <a:p>
            <a:pPr algn="ctr"/>
            <a:r>
              <a:rPr lang="fr-FR" b="1" dirty="0">
                <a:latin typeface="+mn-lt"/>
              </a:rPr>
              <a:t>ERL4ALL </a:t>
            </a:r>
            <a:r>
              <a:rPr lang="fr-FR" dirty="0">
                <a:latin typeface="+mn-lt"/>
              </a:rPr>
              <a:t>Project on </a:t>
            </a:r>
            <a:r>
              <a:rPr lang="fr-FR" dirty="0" err="1">
                <a:latin typeface="+mn-lt"/>
              </a:rPr>
              <a:t>going</a:t>
            </a:r>
            <a:r>
              <a:rPr lang="fr-FR" dirty="0">
                <a:latin typeface="+mn-lt"/>
              </a:rPr>
              <a:t> </a:t>
            </a:r>
          </a:p>
          <a:p>
            <a:pPr algn="ctr"/>
            <a:r>
              <a:rPr lang="fr-FR" b="1" u="sng" dirty="0">
                <a:solidFill>
                  <a:srgbClr val="FF0000"/>
                </a:solidFill>
                <a:latin typeface="+mn-lt"/>
              </a:rPr>
              <a:t>+in-</a:t>
            </a:r>
            <a:r>
              <a:rPr lang="fr-FR" b="1" u="sng" dirty="0" err="1">
                <a:solidFill>
                  <a:srgbClr val="FF0000"/>
                </a:solidFill>
                <a:latin typeface="+mn-lt"/>
              </a:rPr>
              <a:t>kind</a:t>
            </a:r>
            <a:r>
              <a:rPr lang="fr-FR" b="1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b="1" u="sng" dirty="0" err="1">
                <a:solidFill>
                  <a:srgbClr val="FF0000"/>
                </a:solidFill>
                <a:latin typeface="+mn-lt"/>
              </a:rPr>
              <a:t>needed</a:t>
            </a:r>
            <a:r>
              <a:rPr lang="fr-FR" b="1" u="sng" dirty="0">
                <a:solidFill>
                  <a:srgbClr val="FF0000"/>
                </a:solidFill>
                <a:latin typeface="+mn-lt"/>
              </a:rPr>
              <a:t> (as CBETA ) …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6C7123B-0918-44FD-B605-9CA237ACF4ED}"/>
              </a:ext>
            </a:extLst>
          </p:cNvPr>
          <p:cNvSpPr/>
          <p:nvPr/>
        </p:nvSpPr>
        <p:spPr>
          <a:xfrm rot="821340">
            <a:off x="3856969" y="1230809"/>
            <a:ext cx="6989503" cy="2518839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928A3507-508F-4C9B-AA16-2FFB4DB610BB}"/>
              </a:ext>
            </a:extLst>
          </p:cNvPr>
          <p:cNvSpPr/>
          <p:nvPr/>
        </p:nvSpPr>
        <p:spPr>
          <a:xfrm>
            <a:off x="277667" y="3774149"/>
            <a:ext cx="2952328" cy="803289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Delivered@</a:t>
            </a:r>
            <a:r>
              <a:rPr lang="fr-FR" b="1" dirty="0" err="1">
                <a:solidFill>
                  <a:schemeClr val="tx1"/>
                </a:solidFill>
              </a:rPr>
              <a:t>IJCLab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552F4C66-66AD-466D-B449-C52CD2699F4B}"/>
              </a:ext>
            </a:extLst>
          </p:cNvPr>
          <p:cNvSpPr/>
          <p:nvPr/>
        </p:nvSpPr>
        <p:spPr>
          <a:xfrm>
            <a:off x="5616695" y="1213414"/>
            <a:ext cx="3371450" cy="901484"/>
          </a:xfrm>
          <a:prstGeom prst="ellipse">
            <a:avLst/>
          </a:prstGeom>
          <a:solidFill>
            <a:srgbClr val="FF66FF"/>
          </a:solidFill>
          <a:ln w="38100">
            <a:solidFill>
              <a:srgbClr val="FF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Financed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through</a:t>
            </a:r>
            <a:endParaRPr lang="fr-FR" sz="1600" dirty="0">
              <a:solidFill>
                <a:schemeClr val="tx1"/>
              </a:solidFill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 err="1">
                <a:solidFill>
                  <a:schemeClr val="tx1"/>
                </a:solidFill>
              </a:rPr>
              <a:t>iSAS</a:t>
            </a:r>
            <a:r>
              <a:rPr lang="fr-FR" sz="1600" b="1" dirty="0">
                <a:solidFill>
                  <a:schemeClr val="tx1"/>
                </a:solidFill>
              </a:rPr>
              <a:t> Program 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+ ESS + in-Kind IN2P3</a:t>
            </a:r>
          </a:p>
        </p:txBody>
      </p:sp>
      <p:sp>
        <p:nvSpPr>
          <p:cNvPr id="55" name="Espace réservé du pied de page 54">
            <a:extLst>
              <a:ext uri="{FF2B5EF4-FFF2-40B4-BE49-F238E27FC236}">
                <a16:creationId xmlns:a16="http://schemas.microsoft.com/office/drawing/2014/main" id="{9DBFADE8-540F-4478-BD29-A2CAF1D7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56" name="Espace réservé du numéro de diapositive 55">
            <a:extLst>
              <a:ext uri="{FF2B5EF4-FFF2-40B4-BE49-F238E27FC236}">
                <a16:creationId xmlns:a16="http://schemas.microsoft.com/office/drawing/2014/main" id="{1AA3022E-F4D9-4446-BD48-3B9520A0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03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A0D2C-8158-4653-93D1-690450FE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141542"/>
            <a:ext cx="7272808" cy="432048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+mn-lt"/>
              </a:rPr>
              <a:t>Macro Vision on  the </a:t>
            </a:r>
            <a:r>
              <a:rPr lang="fr-FR" u="sng" dirty="0">
                <a:latin typeface="+mn-lt"/>
              </a:rPr>
              <a:t>PLANNING</a:t>
            </a:r>
            <a:r>
              <a:rPr lang="fr-FR" dirty="0">
                <a:latin typeface="+mn-lt"/>
              </a:rPr>
              <a:t> (</a:t>
            </a:r>
            <a:r>
              <a:rPr lang="fr-FR" dirty="0" err="1">
                <a:latin typeface="+mn-lt"/>
              </a:rPr>
              <a:t>detailed</a:t>
            </a:r>
            <a:r>
              <a:rPr lang="fr-FR" dirty="0">
                <a:latin typeface="+mn-lt"/>
              </a:rPr>
              <a:t> plans </a:t>
            </a:r>
            <a:r>
              <a:rPr lang="fr-FR" dirty="0" err="1">
                <a:latin typeface="+mn-lt"/>
              </a:rPr>
              <a:t>available</a:t>
            </a:r>
            <a:r>
              <a:rPr lang="fr-FR" dirty="0">
                <a:latin typeface="+mn-lt"/>
              </a:rPr>
              <a:t>)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4985E53-F2E6-4F28-95F4-0B8A7EFC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CB PERLE - MARCH 2024</a:t>
            </a:r>
            <a:endParaRPr lang="fr-FR" dirty="0"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D573FCD-CF02-4259-80FD-A4ADACAB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3F02A3E-EC10-48C3-8FAD-2902917B057B}"/>
              </a:ext>
            </a:extLst>
          </p:cNvPr>
          <p:cNvSpPr txBox="1"/>
          <p:nvPr/>
        </p:nvSpPr>
        <p:spPr>
          <a:xfrm>
            <a:off x="2327338" y="776591"/>
            <a:ext cx="389723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latin typeface="+mn-lt"/>
              </a:rPr>
              <a:t>Site </a:t>
            </a:r>
            <a:r>
              <a:rPr lang="fr-FR" b="1" u="sng" dirty="0" err="1">
                <a:latin typeface="+mn-lt"/>
              </a:rPr>
              <a:t>is</a:t>
            </a:r>
            <a:r>
              <a:rPr lang="fr-FR" b="1" u="sng" dirty="0">
                <a:latin typeface="+mn-lt"/>
              </a:rPr>
              <a:t> </a:t>
            </a:r>
            <a:r>
              <a:rPr lang="fr-FR" b="1" u="sng" dirty="0" err="1">
                <a:latin typeface="+mn-lt"/>
              </a:rPr>
              <a:t>now</a:t>
            </a:r>
            <a:r>
              <a:rPr lang="fr-FR" b="1" u="sng" dirty="0">
                <a:latin typeface="+mn-lt"/>
              </a:rPr>
              <a:t> </a:t>
            </a:r>
            <a:r>
              <a:rPr lang="fr-FR" b="1" u="sng" dirty="0" err="1">
                <a:latin typeface="+mn-lt"/>
              </a:rPr>
              <a:t>choosen</a:t>
            </a:r>
            <a:r>
              <a:rPr lang="fr-FR" b="1" u="sng" dirty="0">
                <a:latin typeface="+mn-lt"/>
              </a:rPr>
              <a:t> : IGLOO !</a:t>
            </a:r>
          </a:p>
          <a:p>
            <a:pPr algn="ctr"/>
            <a:r>
              <a:rPr lang="fr-FR" b="1" dirty="0">
                <a:latin typeface="+mn-lt"/>
              </a:rPr>
              <a:t>(infrastructure </a:t>
            </a:r>
            <a:r>
              <a:rPr lang="fr-FR" b="1" dirty="0" err="1">
                <a:latin typeface="+mn-lt"/>
              </a:rPr>
              <a:t>studies</a:t>
            </a:r>
            <a:r>
              <a:rPr lang="fr-FR" b="1" dirty="0">
                <a:latin typeface="+mn-lt"/>
              </a:rPr>
              <a:t> </a:t>
            </a:r>
            <a:r>
              <a:rPr lang="fr-FR" b="1" dirty="0" err="1">
                <a:latin typeface="+mn-lt"/>
              </a:rPr>
              <a:t>started</a:t>
            </a:r>
            <a:r>
              <a:rPr lang="fr-FR" b="1" dirty="0">
                <a:latin typeface="+mn-lt"/>
              </a:rPr>
              <a:t>)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2282D0B-500D-4716-801A-879BDE0FEE9F}"/>
              </a:ext>
            </a:extLst>
          </p:cNvPr>
          <p:cNvCxnSpPr>
            <a:cxnSpLocks/>
          </p:cNvCxnSpPr>
          <p:nvPr/>
        </p:nvCxnSpPr>
        <p:spPr>
          <a:xfrm>
            <a:off x="201811" y="5299346"/>
            <a:ext cx="10537231" cy="224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C809600-B800-43FD-A11A-15C1C1CD4594}"/>
              </a:ext>
            </a:extLst>
          </p:cNvPr>
          <p:cNvCxnSpPr>
            <a:cxnSpLocks/>
          </p:cNvCxnSpPr>
          <p:nvPr/>
        </p:nvCxnSpPr>
        <p:spPr>
          <a:xfrm>
            <a:off x="1122991" y="5058243"/>
            <a:ext cx="9338" cy="456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4375A8BB-B473-46BD-B4E8-4C55B1DDAC9C}"/>
              </a:ext>
            </a:extLst>
          </p:cNvPr>
          <p:cNvSpPr txBox="1"/>
          <p:nvPr/>
        </p:nvSpPr>
        <p:spPr>
          <a:xfrm>
            <a:off x="755411" y="5372937"/>
            <a:ext cx="5501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+mn-lt"/>
              </a:rPr>
              <a:t>2024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D4027BE-A3E0-47C3-91F7-47A04D65D73D}"/>
              </a:ext>
            </a:extLst>
          </p:cNvPr>
          <p:cNvSpPr txBox="1"/>
          <p:nvPr/>
        </p:nvSpPr>
        <p:spPr>
          <a:xfrm>
            <a:off x="3173110" y="5361548"/>
            <a:ext cx="5501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+mn-lt"/>
              </a:rPr>
              <a:t>2025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CFF7D25-42D9-4AF1-9A8F-37ED88A7BC73}"/>
              </a:ext>
            </a:extLst>
          </p:cNvPr>
          <p:cNvSpPr txBox="1"/>
          <p:nvPr/>
        </p:nvSpPr>
        <p:spPr>
          <a:xfrm>
            <a:off x="5561570" y="5378512"/>
            <a:ext cx="5501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+mn-lt"/>
              </a:rPr>
              <a:t>2026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00B8C37-FB12-4824-8783-280EBBB3C133}"/>
              </a:ext>
            </a:extLst>
          </p:cNvPr>
          <p:cNvSpPr txBox="1"/>
          <p:nvPr/>
        </p:nvSpPr>
        <p:spPr>
          <a:xfrm>
            <a:off x="7919497" y="5386263"/>
            <a:ext cx="5501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+mn-lt"/>
              </a:rPr>
              <a:t>2027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F05D176C-1C9E-4DD7-B8E4-811588A15A97}"/>
              </a:ext>
            </a:extLst>
          </p:cNvPr>
          <p:cNvCxnSpPr>
            <a:cxnSpLocks/>
          </p:cNvCxnSpPr>
          <p:nvPr/>
        </p:nvCxnSpPr>
        <p:spPr>
          <a:xfrm>
            <a:off x="1041412" y="4020969"/>
            <a:ext cx="3234542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CD279D3-0725-4B86-A304-7498F2B99C9B}"/>
              </a:ext>
            </a:extLst>
          </p:cNvPr>
          <p:cNvCxnSpPr>
            <a:cxnSpLocks/>
          </p:cNvCxnSpPr>
          <p:nvPr/>
        </p:nvCxnSpPr>
        <p:spPr>
          <a:xfrm>
            <a:off x="2315643" y="5098218"/>
            <a:ext cx="9338" cy="456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41C01134-5FBE-4BF5-8F03-E188F98F5769}"/>
              </a:ext>
            </a:extLst>
          </p:cNvPr>
          <p:cNvCxnSpPr>
            <a:cxnSpLocks/>
          </p:cNvCxnSpPr>
          <p:nvPr/>
        </p:nvCxnSpPr>
        <p:spPr>
          <a:xfrm>
            <a:off x="3508295" y="5122427"/>
            <a:ext cx="9338" cy="456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48068200-C1FC-4EE9-8E9D-E83ECED8B6BD}"/>
              </a:ext>
            </a:extLst>
          </p:cNvPr>
          <p:cNvCxnSpPr>
            <a:cxnSpLocks/>
          </p:cNvCxnSpPr>
          <p:nvPr/>
        </p:nvCxnSpPr>
        <p:spPr>
          <a:xfrm>
            <a:off x="4700947" y="5130870"/>
            <a:ext cx="9338" cy="456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37071DB4-E310-4A17-A94F-4A6BD2BF1CA0}"/>
              </a:ext>
            </a:extLst>
          </p:cNvPr>
          <p:cNvCxnSpPr>
            <a:cxnSpLocks/>
          </p:cNvCxnSpPr>
          <p:nvPr/>
        </p:nvCxnSpPr>
        <p:spPr>
          <a:xfrm>
            <a:off x="5893599" y="5131430"/>
            <a:ext cx="9338" cy="456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DCF57319-1B13-4553-9F70-1AD59DFBA167}"/>
              </a:ext>
            </a:extLst>
          </p:cNvPr>
          <p:cNvCxnSpPr>
            <a:cxnSpLocks/>
          </p:cNvCxnSpPr>
          <p:nvPr/>
        </p:nvCxnSpPr>
        <p:spPr>
          <a:xfrm>
            <a:off x="7086251" y="5124107"/>
            <a:ext cx="9338" cy="456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F833D89-4418-4C08-912A-F6EBACACD9D8}"/>
              </a:ext>
            </a:extLst>
          </p:cNvPr>
          <p:cNvCxnSpPr>
            <a:cxnSpLocks/>
          </p:cNvCxnSpPr>
          <p:nvPr/>
        </p:nvCxnSpPr>
        <p:spPr>
          <a:xfrm>
            <a:off x="8278903" y="5108901"/>
            <a:ext cx="9338" cy="456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C42779AB-2339-491E-B023-7A12C9A4946E}"/>
              </a:ext>
            </a:extLst>
          </p:cNvPr>
          <p:cNvCxnSpPr>
            <a:cxnSpLocks/>
          </p:cNvCxnSpPr>
          <p:nvPr/>
        </p:nvCxnSpPr>
        <p:spPr>
          <a:xfrm>
            <a:off x="9471555" y="5093695"/>
            <a:ext cx="9338" cy="456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292386BC-582D-46B1-86DE-4FA144729763}"/>
              </a:ext>
            </a:extLst>
          </p:cNvPr>
          <p:cNvCxnSpPr>
            <a:cxnSpLocks/>
          </p:cNvCxnSpPr>
          <p:nvPr/>
        </p:nvCxnSpPr>
        <p:spPr>
          <a:xfrm>
            <a:off x="10664207" y="5078489"/>
            <a:ext cx="9338" cy="456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41C75133-CDF0-43A1-95C8-6674CECFF9CF}"/>
              </a:ext>
            </a:extLst>
          </p:cNvPr>
          <p:cNvSpPr txBox="1"/>
          <p:nvPr/>
        </p:nvSpPr>
        <p:spPr>
          <a:xfrm>
            <a:off x="10123394" y="5318672"/>
            <a:ext cx="5501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+mn-lt"/>
              </a:rPr>
              <a:t>2028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8A63BC48-CF90-4E61-8214-71CA3CA013D1}"/>
              </a:ext>
            </a:extLst>
          </p:cNvPr>
          <p:cNvCxnSpPr>
            <a:cxnSpLocks/>
          </p:cNvCxnSpPr>
          <p:nvPr/>
        </p:nvCxnSpPr>
        <p:spPr>
          <a:xfrm flipV="1">
            <a:off x="4275954" y="4008103"/>
            <a:ext cx="5718945" cy="1286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C7B5B580-7B0F-4E18-96C8-8DC4942825E2}"/>
              </a:ext>
            </a:extLst>
          </p:cNvPr>
          <p:cNvCxnSpPr>
            <a:cxnSpLocks/>
          </p:cNvCxnSpPr>
          <p:nvPr/>
        </p:nvCxnSpPr>
        <p:spPr>
          <a:xfrm flipH="1" flipV="1">
            <a:off x="10021042" y="4011597"/>
            <a:ext cx="648072" cy="3813"/>
          </a:xfrm>
          <a:prstGeom prst="line">
            <a:avLst/>
          </a:prstGeom>
          <a:ln w="762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8F03E80C-E8B9-4CA8-B638-5172F4945D89}"/>
              </a:ext>
            </a:extLst>
          </p:cNvPr>
          <p:cNvSpPr txBox="1"/>
          <p:nvPr/>
        </p:nvSpPr>
        <p:spPr>
          <a:xfrm flipH="1">
            <a:off x="-1" y="3821832"/>
            <a:ext cx="1169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+mn-lt"/>
              </a:rPr>
              <a:t>First Loop</a:t>
            </a: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D867D281-C539-4B5B-8B66-F1EA2BD5E709}"/>
              </a:ext>
            </a:extLst>
          </p:cNvPr>
          <p:cNvCxnSpPr>
            <a:cxnSpLocks/>
          </p:cNvCxnSpPr>
          <p:nvPr/>
        </p:nvCxnSpPr>
        <p:spPr>
          <a:xfrm>
            <a:off x="966371" y="1845214"/>
            <a:ext cx="2396506" cy="172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F20AF1C-8213-436C-9D59-38B3861D4ECB}"/>
              </a:ext>
            </a:extLst>
          </p:cNvPr>
          <p:cNvCxnSpPr>
            <a:cxnSpLocks/>
          </p:cNvCxnSpPr>
          <p:nvPr/>
        </p:nvCxnSpPr>
        <p:spPr>
          <a:xfrm>
            <a:off x="3370163" y="1858114"/>
            <a:ext cx="3024336" cy="9292"/>
          </a:xfrm>
          <a:prstGeom prst="line">
            <a:avLst/>
          </a:prstGeom>
          <a:ln w="762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989BB717-1220-4070-BE72-8C36806BA4D9}"/>
              </a:ext>
            </a:extLst>
          </p:cNvPr>
          <p:cNvSpPr txBox="1"/>
          <p:nvPr/>
        </p:nvSpPr>
        <p:spPr>
          <a:xfrm flipH="1">
            <a:off x="-14213" y="15175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+mn-lt"/>
              </a:rPr>
              <a:t>DC-Gun/Laser/FC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EB55A278-E6C9-4F09-B162-5E765307AC09}"/>
              </a:ext>
            </a:extLst>
          </p:cNvPr>
          <p:cNvCxnSpPr>
            <a:cxnSpLocks/>
          </p:cNvCxnSpPr>
          <p:nvPr/>
        </p:nvCxnSpPr>
        <p:spPr>
          <a:xfrm flipV="1">
            <a:off x="978975" y="2525687"/>
            <a:ext cx="2967252" cy="1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47B7A837-5CB4-417A-825F-49E8721E8187}"/>
              </a:ext>
            </a:extLst>
          </p:cNvPr>
          <p:cNvCxnSpPr>
            <a:cxnSpLocks/>
          </p:cNvCxnSpPr>
          <p:nvPr/>
        </p:nvCxnSpPr>
        <p:spPr>
          <a:xfrm>
            <a:off x="3946227" y="2525688"/>
            <a:ext cx="452342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41F7B567-2982-4B37-966E-C85DBDE7DDB6}"/>
              </a:ext>
            </a:extLst>
          </p:cNvPr>
          <p:cNvCxnSpPr>
            <a:cxnSpLocks/>
          </p:cNvCxnSpPr>
          <p:nvPr/>
        </p:nvCxnSpPr>
        <p:spPr>
          <a:xfrm>
            <a:off x="8410612" y="2525688"/>
            <a:ext cx="1440380" cy="0"/>
          </a:xfrm>
          <a:prstGeom prst="line">
            <a:avLst/>
          </a:prstGeom>
          <a:ln w="762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ZoneTexte 83">
            <a:extLst>
              <a:ext uri="{FF2B5EF4-FFF2-40B4-BE49-F238E27FC236}">
                <a16:creationId xmlns:a16="http://schemas.microsoft.com/office/drawing/2014/main" id="{206521D0-4AB3-4E31-B380-0198F8DF5D47}"/>
              </a:ext>
            </a:extLst>
          </p:cNvPr>
          <p:cNvSpPr txBox="1"/>
          <p:nvPr/>
        </p:nvSpPr>
        <p:spPr>
          <a:xfrm flipH="1">
            <a:off x="16326" y="2309664"/>
            <a:ext cx="93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 err="1">
                <a:latin typeface="+mn-lt"/>
              </a:rPr>
              <a:t>Injector</a:t>
            </a:r>
            <a:endParaRPr lang="fr-FR" sz="1800" b="1" dirty="0">
              <a:latin typeface="+mn-lt"/>
            </a:endParaRPr>
          </a:p>
        </p:txBody>
      </p:sp>
      <p:cxnSp>
        <p:nvCxnSpPr>
          <p:cNvPr id="85" name="Connecteur droit 84">
            <a:extLst>
              <a:ext uri="{FF2B5EF4-FFF2-40B4-BE49-F238E27FC236}">
                <a16:creationId xmlns:a16="http://schemas.microsoft.com/office/drawing/2014/main" id="{CE3E8E6F-1910-4CAC-A203-BBA6B3036182}"/>
              </a:ext>
            </a:extLst>
          </p:cNvPr>
          <p:cNvCxnSpPr>
            <a:cxnSpLocks/>
          </p:cNvCxnSpPr>
          <p:nvPr/>
        </p:nvCxnSpPr>
        <p:spPr>
          <a:xfrm>
            <a:off x="978975" y="3265347"/>
            <a:ext cx="1919788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E89CFEDC-8925-43FF-9649-D0DBC86462A7}"/>
              </a:ext>
            </a:extLst>
          </p:cNvPr>
          <p:cNvCxnSpPr>
            <a:cxnSpLocks/>
          </p:cNvCxnSpPr>
          <p:nvPr/>
        </p:nvCxnSpPr>
        <p:spPr>
          <a:xfrm>
            <a:off x="2898763" y="3261534"/>
            <a:ext cx="6325064" cy="1560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4EE43EDC-AFF0-47FE-B54B-403059A97AA4}"/>
              </a:ext>
            </a:extLst>
          </p:cNvPr>
          <p:cNvCxnSpPr>
            <a:cxnSpLocks/>
          </p:cNvCxnSpPr>
          <p:nvPr/>
        </p:nvCxnSpPr>
        <p:spPr>
          <a:xfrm>
            <a:off x="9210790" y="3277137"/>
            <a:ext cx="1371142" cy="0"/>
          </a:xfrm>
          <a:prstGeom prst="line">
            <a:avLst/>
          </a:prstGeom>
          <a:ln w="762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ZoneTexte 87">
            <a:extLst>
              <a:ext uri="{FF2B5EF4-FFF2-40B4-BE49-F238E27FC236}">
                <a16:creationId xmlns:a16="http://schemas.microsoft.com/office/drawing/2014/main" id="{FD2B60E8-CCAB-40BB-ACFA-8B5A61CE1FF1}"/>
              </a:ext>
            </a:extLst>
          </p:cNvPr>
          <p:cNvSpPr txBox="1"/>
          <p:nvPr/>
        </p:nvSpPr>
        <p:spPr>
          <a:xfrm flipH="1">
            <a:off x="-14213" y="28857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+mn-lt"/>
              </a:rPr>
              <a:t>LINAC </a:t>
            </a:r>
          </a:p>
          <a:p>
            <a:pPr algn="ctr"/>
            <a:r>
              <a:rPr lang="fr-FR" sz="1800" b="1" dirty="0" err="1">
                <a:latin typeface="+mn-lt"/>
              </a:rPr>
              <a:t>Cryomodule</a:t>
            </a:r>
            <a:endParaRPr lang="fr-FR" sz="1800" b="1" dirty="0">
              <a:latin typeface="+mn-lt"/>
            </a:endParaRP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16437E8E-123F-4ABF-8002-774C32051D1A}"/>
              </a:ext>
            </a:extLst>
          </p:cNvPr>
          <p:cNvSpPr txBox="1"/>
          <p:nvPr/>
        </p:nvSpPr>
        <p:spPr>
          <a:xfrm>
            <a:off x="-44699" y="1858114"/>
            <a:ext cx="183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 err="1">
                <a:latin typeface="+mn-lt"/>
              </a:rPr>
              <a:t>Delivered@Orsay</a:t>
            </a:r>
            <a:endParaRPr lang="fr-FR" sz="1800" i="1" dirty="0">
              <a:latin typeface="+mn-lt"/>
            </a:endParaRP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5B763D3F-03C4-49D4-922B-C2D999CEEB39}"/>
              </a:ext>
            </a:extLst>
          </p:cNvPr>
          <p:cNvSpPr txBox="1"/>
          <p:nvPr/>
        </p:nvSpPr>
        <p:spPr>
          <a:xfrm>
            <a:off x="30005" y="4469904"/>
            <a:ext cx="134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b="1" dirty="0">
                <a:latin typeface="+mn-lt"/>
              </a:rPr>
              <a:t>2</a:t>
            </a:r>
            <a:r>
              <a:rPr lang="fr-FR" sz="1800" b="1" baseline="30000" dirty="0">
                <a:latin typeface="+mn-lt"/>
              </a:rPr>
              <a:t>nd</a:t>
            </a:r>
            <a:r>
              <a:rPr lang="fr-FR" sz="1800" b="1" dirty="0">
                <a:latin typeface="+mn-lt"/>
              </a:rPr>
              <a:t>  3</a:t>
            </a:r>
            <a:r>
              <a:rPr lang="fr-FR" sz="1800" b="1" baseline="30000" dirty="0">
                <a:latin typeface="+mn-lt"/>
              </a:rPr>
              <a:t>rd</a:t>
            </a:r>
            <a:r>
              <a:rPr lang="fr-FR" sz="1800" b="1" dirty="0">
                <a:latin typeface="+mn-lt"/>
              </a:rPr>
              <a:t> Loop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81B4E663-96DB-466F-A6D3-8650CC68095C}"/>
              </a:ext>
            </a:extLst>
          </p:cNvPr>
          <p:cNvSpPr txBox="1"/>
          <p:nvPr/>
        </p:nvSpPr>
        <p:spPr>
          <a:xfrm>
            <a:off x="-44699" y="254509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>
                <a:latin typeface="+mn-lt"/>
              </a:rPr>
              <a:t>Budget </a:t>
            </a:r>
            <a:r>
              <a:rPr lang="fr-FR" sz="1800" i="1" dirty="0" err="1">
                <a:latin typeface="+mn-lt"/>
              </a:rPr>
              <a:t>asked</a:t>
            </a:r>
            <a:r>
              <a:rPr lang="fr-FR" sz="1800" i="1" dirty="0">
                <a:latin typeface="+mn-lt"/>
              </a:rPr>
              <a:t> (</a:t>
            </a:r>
            <a:r>
              <a:rPr lang="fr-FR" sz="1800" i="1" dirty="0" err="1">
                <a:latin typeface="+mn-lt"/>
              </a:rPr>
              <a:t>decision</a:t>
            </a:r>
            <a:r>
              <a:rPr lang="fr-FR" sz="1800" i="1" dirty="0">
                <a:latin typeface="+mn-lt"/>
              </a:rPr>
              <a:t> in Spring)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ECE08E82-3FC5-4514-AD18-3FD631E1C13F}"/>
              </a:ext>
            </a:extLst>
          </p:cNvPr>
          <p:cNvSpPr txBox="1"/>
          <p:nvPr/>
        </p:nvSpPr>
        <p:spPr>
          <a:xfrm>
            <a:off x="-44699" y="3388656"/>
            <a:ext cx="174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>
                <a:latin typeface="+mn-lt"/>
              </a:rPr>
              <a:t>Budget </a:t>
            </a:r>
            <a:r>
              <a:rPr lang="fr-FR" sz="1800" i="1" dirty="0" err="1">
                <a:latin typeface="+mn-lt"/>
              </a:rPr>
              <a:t>obtained</a:t>
            </a:r>
            <a:endParaRPr lang="fr-FR" sz="1800" i="1" dirty="0">
              <a:latin typeface="+mn-lt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D057E929-3885-4966-8135-5DD2FC0DD5A8}"/>
              </a:ext>
            </a:extLst>
          </p:cNvPr>
          <p:cNvSpPr txBox="1"/>
          <p:nvPr/>
        </p:nvSpPr>
        <p:spPr>
          <a:xfrm>
            <a:off x="-44699" y="4109864"/>
            <a:ext cx="636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>
                <a:latin typeface="+mn-lt"/>
              </a:rPr>
              <a:t>Budget </a:t>
            </a:r>
            <a:r>
              <a:rPr lang="fr-FR" sz="1800" i="1" dirty="0" err="1">
                <a:latin typeface="+mn-lt"/>
              </a:rPr>
              <a:t>partially</a:t>
            </a:r>
            <a:r>
              <a:rPr lang="fr-FR" sz="1800" i="1" dirty="0">
                <a:latin typeface="+mn-lt"/>
              </a:rPr>
              <a:t> </a:t>
            </a:r>
            <a:r>
              <a:rPr lang="fr-FR" sz="1800" i="1" dirty="0" err="1">
                <a:latin typeface="+mn-lt"/>
              </a:rPr>
              <a:t>asked</a:t>
            </a:r>
            <a:r>
              <a:rPr lang="fr-FR" sz="1800" i="1" dirty="0">
                <a:latin typeface="+mn-lt"/>
              </a:rPr>
              <a:t> (</a:t>
            </a:r>
            <a:r>
              <a:rPr lang="fr-FR" sz="1800" i="1" dirty="0" err="1">
                <a:latin typeface="+mn-lt"/>
              </a:rPr>
              <a:t>decision</a:t>
            </a:r>
            <a:r>
              <a:rPr lang="fr-FR" sz="1800" i="1" dirty="0">
                <a:latin typeface="+mn-lt"/>
              </a:rPr>
              <a:t> in Spring) </a:t>
            </a:r>
            <a:r>
              <a:rPr lang="fr-FR" sz="1800" b="1" i="1" dirty="0">
                <a:solidFill>
                  <a:srgbClr val="FF0000"/>
                </a:solidFill>
                <a:latin typeface="+mn-lt"/>
              </a:rPr>
              <a:t>in-</a:t>
            </a:r>
            <a:r>
              <a:rPr lang="fr-FR" sz="1800" b="1" i="1" dirty="0" err="1">
                <a:solidFill>
                  <a:srgbClr val="FF0000"/>
                </a:solidFill>
                <a:latin typeface="+mn-lt"/>
              </a:rPr>
              <a:t>kind</a:t>
            </a:r>
            <a:r>
              <a:rPr lang="fr-FR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800" b="1" i="1" dirty="0" err="1">
                <a:solidFill>
                  <a:srgbClr val="FF0000"/>
                </a:solidFill>
                <a:latin typeface="+mn-lt"/>
              </a:rPr>
              <a:t>needed</a:t>
            </a:r>
            <a:endParaRPr lang="fr-FR" sz="180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258F66A4-78C7-4F0C-8E4B-8F81D1579B48}"/>
              </a:ext>
            </a:extLst>
          </p:cNvPr>
          <p:cNvCxnSpPr>
            <a:cxnSpLocks/>
          </p:cNvCxnSpPr>
          <p:nvPr/>
        </p:nvCxnSpPr>
        <p:spPr>
          <a:xfrm>
            <a:off x="6754539" y="765418"/>
            <a:ext cx="754452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07C1CFD9-7912-49E6-A989-C1AD3597848A}"/>
              </a:ext>
            </a:extLst>
          </p:cNvPr>
          <p:cNvCxnSpPr>
            <a:cxnSpLocks/>
          </p:cNvCxnSpPr>
          <p:nvPr/>
        </p:nvCxnSpPr>
        <p:spPr>
          <a:xfrm>
            <a:off x="6754539" y="1070001"/>
            <a:ext cx="75445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58551AB3-2192-47BE-A413-14BB3C809E5A}"/>
              </a:ext>
            </a:extLst>
          </p:cNvPr>
          <p:cNvCxnSpPr>
            <a:cxnSpLocks/>
          </p:cNvCxnSpPr>
          <p:nvPr/>
        </p:nvCxnSpPr>
        <p:spPr>
          <a:xfrm>
            <a:off x="6754539" y="1445568"/>
            <a:ext cx="754452" cy="0"/>
          </a:xfrm>
          <a:prstGeom prst="line">
            <a:avLst/>
          </a:prstGeom>
          <a:ln w="762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114">
            <a:extLst>
              <a:ext uri="{FF2B5EF4-FFF2-40B4-BE49-F238E27FC236}">
                <a16:creationId xmlns:a16="http://schemas.microsoft.com/office/drawing/2014/main" id="{0AF0BD7D-3A0C-42F6-BAAA-AE769B3BFA6B}"/>
              </a:ext>
            </a:extLst>
          </p:cNvPr>
          <p:cNvSpPr txBox="1"/>
          <p:nvPr/>
        </p:nvSpPr>
        <p:spPr>
          <a:xfrm>
            <a:off x="7508991" y="601418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+mn-lt"/>
              </a:rPr>
              <a:t>Designs/ </a:t>
            </a:r>
            <a:r>
              <a:rPr lang="fr-FR" sz="1400" dirty="0" err="1">
                <a:latin typeface="+mn-lt"/>
              </a:rPr>
              <a:t>Studies</a:t>
            </a:r>
            <a:endParaRPr lang="fr-FR" sz="1400" dirty="0">
              <a:latin typeface="+mn-lt"/>
            </a:endParaRP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34560C09-4B5A-4502-9DDC-F9074B2B4996}"/>
              </a:ext>
            </a:extLst>
          </p:cNvPr>
          <p:cNvSpPr txBox="1"/>
          <p:nvPr/>
        </p:nvSpPr>
        <p:spPr>
          <a:xfrm>
            <a:off x="7508991" y="921767"/>
            <a:ext cx="323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+mn-lt"/>
              </a:rPr>
              <a:t>Procuirement</a:t>
            </a:r>
            <a:r>
              <a:rPr lang="fr-FR" sz="1400" dirty="0">
                <a:latin typeface="+mn-lt"/>
              </a:rPr>
              <a:t> / Construction / Installation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FC9A8892-E5F2-43CD-AD17-BB03E7D38EF7}"/>
              </a:ext>
            </a:extLst>
          </p:cNvPr>
          <p:cNvSpPr txBox="1"/>
          <p:nvPr/>
        </p:nvSpPr>
        <p:spPr>
          <a:xfrm>
            <a:off x="7508991" y="1273924"/>
            <a:ext cx="129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+mn-lt"/>
              </a:rPr>
              <a:t>Commissioning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B0D65FCF-AA4D-4B1E-8294-FF03A6D65817}"/>
              </a:ext>
            </a:extLst>
          </p:cNvPr>
          <p:cNvSpPr txBox="1"/>
          <p:nvPr/>
        </p:nvSpPr>
        <p:spPr>
          <a:xfrm>
            <a:off x="-44699" y="4748644"/>
            <a:ext cx="2076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>
                <a:latin typeface="+mn-lt"/>
              </a:rPr>
              <a:t>Budget to </a:t>
            </a:r>
            <a:r>
              <a:rPr lang="fr-FR" sz="1800" i="1" dirty="0" err="1">
                <a:latin typeface="+mn-lt"/>
              </a:rPr>
              <a:t>be</a:t>
            </a:r>
            <a:r>
              <a:rPr lang="fr-FR" sz="1800" i="1" dirty="0">
                <a:latin typeface="+mn-lt"/>
              </a:rPr>
              <a:t> </a:t>
            </a:r>
            <a:r>
              <a:rPr lang="fr-FR" sz="1800" i="1" dirty="0" err="1">
                <a:latin typeface="+mn-lt"/>
              </a:rPr>
              <a:t>asked</a:t>
            </a:r>
            <a:endParaRPr lang="fr-FR" sz="1800" i="1" dirty="0">
              <a:latin typeface="+mn-lt"/>
            </a:endParaRP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55A36BA7-7C34-448D-AEB5-4386E0DA3489}"/>
              </a:ext>
            </a:extLst>
          </p:cNvPr>
          <p:cNvSpPr txBox="1"/>
          <p:nvPr/>
        </p:nvSpPr>
        <p:spPr>
          <a:xfrm>
            <a:off x="2134460" y="4469904"/>
            <a:ext cx="6728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1" dirty="0">
                <a:latin typeface="+mn-lt"/>
              </a:rPr>
              <a:t>If </a:t>
            </a:r>
            <a:r>
              <a:rPr lang="fr-FR" sz="1800" i="1" dirty="0" err="1">
                <a:latin typeface="+mn-lt"/>
              </a:rPr>
              <a:t>obtained</a:t>
            </a:r>
            <a:r>
              <a:rPr lang="fr-FR" sz="1800" i="1" dirty="0">
                <a:latin typeface="+mn-lt"/>
              </a:rPr>
              <a:t> </a:t>
            </a:r>
            <a:r>
              <a:rPr lang="fr-FR" sz="1800" i="1" dirty="0" err="1">
                <a:latin typeface="+mn-lt"/>
              </a:rPr>
              <a:t>within</a:t>
            </a:r>
            <a:r>
              <a:rPr lang="fr-FR" sz="1800" i="1" dirty="0">
                <a:latin typeface="+mn-lt"/>
              </a:rPr>
              <a:t> 2years. PERLE@250MeV </a:t>
            </a:r>
            <a:r>
              <a:rPr lang="fr-FR" sz="1800" i="1" dirty="0" err="1">
                <a:latin typeface="+mn-lt"/>
              </a:rPr>
              <a:t>could</a:t>
            </a:r>
            <a:r>
              <a:rPr lang="fr-FR" sz="1800" i="1" dirty="0">
                <a:latin typeface="+mn-lt"/>
              </a:rPr>
              <a:t> </a:t>
            </a:r>
            <a:r>
              <a:rPr lang="fr-FR" sz="1800" i="1" dirty="0" err="1">
                <a:latin typeface="+mn-lt"/>
              </a:rPr>
              <a:t>be</a:t>
            </a:r>
            <a:r>
              <a:rPr lang="fr-FR" sz="1800" i="1" dirty="0">
                <a:latin typeface="+mn-lt"/>
              </a:rPr>
              <a:t> </a:t>
            </a:r>
            <a:r>
              <a:rPr lang="fr-FR" sz="1800" i="1" dirty="0" err="1">
                <a:latin typeface="+mn-lt"/>
              </a:rPr>
              <a:t>completed</a:t>
            </a:r>
            <a:r>
              <a:rPr lang="fr-FR" sz="1800" i="1" dirty="0">
                <a:latin typeface="+mn-lt"/>
              </a:rPr>
              <a:t> in 2030</a:t>
            </a:r>
          </a:p>
        </p:txBody>
      </p: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2200D842-FF03-4D91-AC09-4E63F6F5688E}"/>
              </a:ext>
            </a:extLst>
          </p:cNvPr>
          <p:cNvCxnSpPr>
            <a:cxnSpLocks/>
            <a:stCxn id="129" idx="2"/>
          </p:cNvCxnSpPr>
          <p:nvPr/>
        </p:nvCxnSpPr>
        <p:spPr>
          <a:xfrm flipH="1">
            <a:off x="1698416" y="1249289"/>
            <a:ext cx="16059" cy="4037053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ZoneTexte 128">
            <a:extLst>
              <a:ext uri="{FF2B5EF4-FFF2-40B4-BE49-F238E27FC236}">
                <a16:creationId xmlns:a16="http://schemas.microsoft.com/office/drawing/2014/main" id="{8FBDA78F-F81E-477D-B749-E52FBDAAC40E}"/>
              </a:ext>
            </a:extLst>
          </p:cNvPr>
          <p:cNvSpPr txBox="1"/>
          <p:nvPr/>
        </p:nvSpPr>
        <p:spPr>
          <a:xfrm>
            <a:off x="1362712" y="941512"/>
            <a:ext cx="703525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+mn-lt"/>
              </a:rPr>
              <a:t>Today</a:t>
            </a:r>
            <a:endParaRPr lang="fr-F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280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8ECE3A-A37C-42CB-8258-FCECC96F1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469" y="141542"/>
            <a:ext cx="5724207" cy="432048"/>
          </a:xfrm>
        </p:spPr>
        <p:txBody>
          <a:bodyPr/>
          <a:lstStyle/>
          <a:p>
            <a:r>
              <a:rPr lang="fr-FR" u="sng" dirty="0" err="1">
                <a:latin typeface="+mn-lt"/>
              </a:rPr>
              <a:t>What</a:t>
            </a:r>
            <a:r>
              <a:rPr lang="fr-FR" u="sng" dirty="0">
                <a:latin typeface="+mn-lt"/>
              </a:rPr>
              <a:t> </a:t>
            </a:r>
            <a:r>
              <a:rPr lang="fr-FR" u="sng" dirty="0" err="1">
                <a:latin typeface="+mn-lt"/>
              </a:rPr>
              <a:t>is</a:t>
            </a:r>
            <a:r>
              <a:rPr lang="fr-FR" u="sng" dirty="0">
                <a:latin typeface="+mn-lt"/>
              </a:rPr>
              <a:t> </a:t>
            </a:r>
            <a:r>
              <a:rPr lang="fr-FR" u="sng" dirty="0" err="1">
                <a:latin typeface="+mn-lt"/>
              </a:rPr>
              <a:t>needed</a:t>
            </a:r>
            <a:r>
              <a:rPr lang="fr-FR" u="sng" dirty="0">
                <a:latin typeface="+mn-lt"/>
              </a:rPr>
              <a:t> ?   Call for contributions !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050BE1D-155C-4BF3-8BC9-943AFBB2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CB PERLE - MARCH 2024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833B8EC-4B8C-4C31-AA3B-C7CE765D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6F96D0-5DDC-4C1D-846C-90E9B12B94CC}"/>
              </a:ext>
            </a:extLst>
          </p:cNvPr>
          <p:cNvSpPr txBox="1"/>
          <p:nvPr/>
        </p:nvSpPr>
        <p:spPr>
          <a:xfrm flipH="1">
            <a:off x="268474" y="774675"/>
            <a:ext cx="103744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800" dirty="0">
                <a:latin typeface="+mn-lt"/>
              </a:rPr>
              <a:t>The budget situation is significantly improved in the last year, </a:t>
            </a:r>
          </a:p>
          <a:p>
            <a:pPr algn="ctr"/>
            <a:r>
              <a:rPr lang="en-ZA" sz="1800" dirty="0">
                <a:latin typeface="+mn-lt"/>
              </a:rPr>
              <a:t>but even in case we obtained ERL4ALL, to fully realise the PERLE 1-tour (as a first stage): </a:t>
            </a:r>
          </a:p>
          <a:p>
            <a:pPr algn="ctr"/>
            <a:r>
              <a:rPr lang="en-ZA" b="1" u="sng" dirty="0">
                <a:latin typeface="+mn-lt"/>
              </a:rPr>
              <a:t>miss </a:t>
            </a:r>
            <a:r>
              <a:rPr lang="en-ZA" b="1" u="sng" dirty="0">
                <a:solidFill>
                  <a:srgbClr val="FF0000"/>
                </a:solidFill>
                <a:latin typeface="+mn-lt"/>
              </a:rPr>
              <a:t>~4M€ </a:t>
            </a:r>
            <a:r>
              <a:rPr lang="en-US" sz="1800" dirty="0">
                <a:latin typeface="+mn-lt"/>
              </a:rPr>
              <a:t>(less than 20% of total cost for 1-turn configuration) </a:t>
            </a:r>
            <a:br>
              <a:rPr lang="en-US" sz="1800" u="sng" dirty="0">
                <a:latin typeface="+mn-lt"/>
              </a:rPr>
            </a:br>
            <a:endParaRPr lang="en-ZA" sz="1800" dirty="0">
              <a:latin typeface="+mn-lt"/>
            </a:endParaRPr>
          </a:p>
          <a:p>
            <a:pPr algn="ctr"/>
            <a:r>
              <a:rPr lang="en-ZA" sz="1800" dirty="0">
                <a:latin typeface="+mn-lt"/>
              </a:rPr>
              <a:t>We need your contributions</a:t>
            </a:r>
          </a:p>
          <a:p>
            <a:pPr algn="ctr"/>
            <a:r>
              <a:rPr lang="en-US" sz="1800" dirty="0">
                <a:latin typeface="+mn-lt"/>
              </a:rPr>
              <a:t>in-kind contributions from internal collaborators strongly strengthen our budget requests</a:t>
            </a:r>
            <a:endParaRPr lang="en-ZA" sz="1800" dirty="0">
              <a:latin typeface="+mn-lt"/>
            </a:endParaRPr>
          </a:p>
          <a:p>
            <a:pPr algn="ctr"/>
            <a:r>
              <a:rPr lang="en-ZA" sz="1800" dirty="0">
                <a:latin typeface="+mn-lt"/>
              </a:rPr>
              <a:t>These contributions could come also in-kind.</a:t>
            </a:r>
          </a:p>
          <a:p>
            <a:endParaRPr lang="en-ZA" sz="1800" dirty="0">
              <a:latin typeface="+mn-lt"/>
            </a:endParaRPr>
          </a:p>
          <a:p>
            <a:r>
              <a:rPr lang="en-ZA" sz="1800" dirty="0">
                <a:latin typeface="+mn-lt"/>
              </a:rPr>
              <a:t>The missing items where important contributions could be decisive are :</a:t>
            </a:r>
          </a:p>
          <a:p>
            <a:endParaRPr lang="en-ZA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>
                <a:latin typeface="+mn-lt"/>
              </a:rPr>
              <a:t>Dipole 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>
                <a:latin typeface="+mn-lt"/>
              </a:rPr>
              <a:t>Cavities for boosters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>
                <a:latin typeface="+mn-lt"/>
              </a:rPr>
              <a:t>Cryogenic equipment (to complete the Bessy in-kind)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>
                <a:latin typeface="+mn-lt"/>
              </a:rPr>
              <a:t>Vacuum pumps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>
                <a:latin typeface="+mn-lt"/>
              </a:rPr>
              <a:t>Some diagnostics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>
                <a:latin typeface="+mn-lt"/>
              </a:rPr>
              <a:t>…</a:t>
            </a:r>
          </a:p>
          <a:p>
            <a:endParaRPr lang="en-ZA" sz="1800" dirty="0">
              <a:latin typeface="+mn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727F706-4149-4B09-9518-08EC530530DA}"/>
              </a:ext>
            </a:extLst>
          </p:cNvPr>
          <p:cNvSpPr txBox="1"/>
          <p:nvPr/>
        </p:nvSpPr>
        <p:spPr>
          <a:xfrm flipH="1">
            <a:off x="5288089" y="4498072"/>
            <a:ext cx="5354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+mn-lt"/>
              </a:rPr>
              <a:t>Let’s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discuss</a:t>
            </a:r>
            <a:r>
              <a:rPr lang="fr-FR" dirty="0">
                <a:latin typeface="+mn-lt"/>
              </a:rPr>
              <a:t>, </a:t>
            </a:r>
          </a:p>
          <a:p>
            <a:pPr algn="ctr"/>
            <a:r>
              <a:rPr lang="fr-FR" dirty="0">
                <a:latin typeface="+mn-lt"/>
              </a:rPr>
              <a:t>but of course </a:t>
            </a:r>
          </a:p>
          <a:p>
            <a:pPr algn="ctr"/>
            <a:r>
              <a:rPr lang="fr-FR" dirty="0" err="1">
                <a:latin typeface="+mn-lt"/>
              </a:rPr>
              <a:t>we</a:t>
            </a:r>
            <a:r>
              <a:rPr lang="fr-FR" dirty="0">
                <a:latin typeface="+mn-lt"/>
              </a:rPr>
              <a:t> </a:t>
            </a:r>
            <a:r>
              <a:rPr lang="fr-FR" dirty="0" err="1">
                <a:latin typeface="+mn-lt"/>
              </a:rPr>
              <a:t>should</a:t>
            </a:r>
            <a:r>
              <a:rPr lang="fr-FR" dirty="0">
                <a:latin typeface="+mn-lt"/>
              </a:rPr>
              <a:t> have </a:t>
            </a:r>
            <a:r>
              <a:rPr lang="fr-FR" dirty="0" err="1">
                <a:latin typeface="+mn-lt"/>
              </a:rPr>
              <a:t>bilateral</a:t>
            </a:r>
            <a:r>
              <a:rPr lang="fr-FR" dirty="0">
                <a:latin typeface="+mn-lt"/>
              </a:rPr>
              <a:t> discussions</a:t>
            </a:r>
          </a:p>
        </p:txBody>
      </p:sp>
    </p:spTree>
    <p:extLst>
      <p:ext uri="{BB962C8B-B14F-4D97-AF65-F5344CB8AC3E}">
        <p14:creationId xmlns:p14="http://schemas.microsoft.com/office/powerpoint/2010/main" val="3404724462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68574</TotalTime>
  <Words>771</Words>
  <Application>Microsoft Office PowerPoint</Application>
  <PresentationFormat>Personnalisé</PresentationFormat>
  <Paragraphs>104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1_modele-IJCLAb-powerpoint</vt:lpstr>
      <vt:lpstr>Masque IJCLab standard</vt:lpstr>
      <vt:lpstr>Collaborative efforts and associated Financial support</vt:lpstr>
      <vt:lpstr>Collaborative efforts and associated Financial support</vt:lpstr>
      <vt:lpstr>Présentation PowerPoint</vt:lpstr>
      <vt:lpstr>New staging strategy –first 1-tour of a simplified PERLE by beginning 2028</vt:lpstr>
      <vt:lpstr>Macro Vision on  the PLANNING (detailed plans available)</vt:lpstr>
      <vt:lpstr>What is needed ?   Call for contributions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Achille Stocchi</cp:lastModifiedBy>
  <cp:revision>2123</cp:revision>
  <cp:lastPrinted>2022-06-10T08:50:38Z</cp:lastPrinted>
  <dcterms:created xsi:type="dcterms:W3CDTF">2011-03-09T16:37:49Z</dcterms:created>
  <dcterms:modified xsi:type="dcterms:W3CDTF">2024-03-08T14:23:37Z</dcterms:modified>
</cp:coreProperties>
</file>