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607" r:id="rId3"/>
    <p:sldId id="610" r:id="rId4"/>
    <p:sldId id="739" r:id="rId5"/>
    <p:sldId id="696" r:id="rId6"/>
    <p:sldId id="538" r:id="rId7"/>
    <p:sldId id="542" r:id="rId8"/>
    <p:sldId id="539" r:id="rId9"/>
    <p:sldId id="348" r:id="rId10"/>
    <p:sldId id="660" r:id="rId11"/>
    <p:sldId id="664" r:id="rId12"/>
    <p:sldId id="741" r:id="rId13"/>
    <p:sldId id="634" r:id="rId14"/>
    <p:sldId id="697" r:id="rId15"/>
    <p:sldId id="707" r:id="rId16"/>
    <p:sldId id="375" r:id="rId17"/>
    <p:sldId id="578" r:id="rId18"/>
    <p:sldId id="744" r:id="rId19"/>
    <p:sldId id="746" r:id="rId20"/>
    <p:sldId id="747" r:id="rId21"/>
    <p:sldId id="738" r:id="rId22"/>
    <p:sldId id="752" r:id="rId23"/>
    <p:sldId id="753" r:id="rId24"/>
    <p:sldId id="754" r:id="rId25"/>
    <p:sldId id="755" r:id="rId26"/>
    <p:sldId id="759" r:id="rId27"/>
    <p:sldId id="760" r:id="rId28"/>
    <p:sldId id="761" r:id="rId29"/>
    <p:sldId id="762" r:id="rId30"/>
    <p:sldId id="763" r:id="rId31"/>
    <p:sldId id="764" r:id="rId32"/>
    <p:sldId id="765" r:id="rId33"/>
    <p:sldId id="766" r:id="rId34"/>
    <p:sldId id="767" r:id="rId35"/>
    <p:sldId id="684" r:id="rId36"/>
    <p:sldId id="651" r:id="rId37"/>
    <p:sldId id="769" r:id="rId3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4092"/>
    <p:restoredTop sz="96064"/>
  </p:normalViewPr>
  <p:slideViewPr>
    <p:cSldViewPr snapToGrid="0">
      <p:cViewPr varScale="1">
        <p:scale>
          <a:sx n="96" d="100"/>
          <a:sy n="96" d="100"/>
        </p:scale>
        <p:origin x="184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A8B6-F072-4C44-9B0D-A3800B17183C}" type="datetimeFigureOut">
              <a:rPr lang="en-US" smtClean="0"/>
              <a:t>6/12/24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43F4-025C-5C4F-8DCD-2FC12C7CD7A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56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A8B6-F072-4C44-9B0D-A3800B17183C}" type="datetimeFigureOut">
              <a:rPr lang="en-US" smtClean="0"/>
              <a:t>6/12/24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43F4-025C-5C4F-8DCD-2FC12C7CD7A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12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A8B6-F072-4C44-9B0D-A3800B17183C}" type="datetimeFigureOut">
              <a:rPr lang="en-US" smtClean="0"/>
              <a:t>6/12/24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43F4-025C-5C4F-8DCD-2FC12C7CD7A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1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A8B6-F072-4C44-9B0D-A3800B17183C}" type="datetimeFigureOut">
              <a:rPr lang="en-US" smtClean="0"/>
              <a:t>6/12/24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43F4-025C-5C4F-8DCD-2FC12C7CD7A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0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A8B6-F072-4C44-9B0D-A3800B17183C}" type="datetimeFigureOut">
              <a:rPr lang="en-US" smtClean="0"/>
              <a:t>6/12/24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43F4-025C-5C4F-8DCD-2FC12C7CD7A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82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A8B6-F072-4C44-9B0D-A3800B17183C}" type="datetimeFigureOut">
              <a:rPr lang="en-US" smtClean="0"/>
              <a:t>6/12/24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43F4-025C-5C4F-8DCD-2FC12C7CD7A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A8B6-F072-4C44-9B0D-A3800B17183C}" type="datetimeFigureOut">
              <a:rPr lang="en-US" smtClean="0"/>
              <a:t>6/12/24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43F4-025C-5C4F-8DCD-2FC12C7CD7A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70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A8B6-F072-4C44-9B0D-A3800B17183C}" type="datetimeFigureOut">
              <a:rPr lang="en-US" smtClean="0"/>
              <a:t>6/12/24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43F4-025C-5C4F-8DCD-2FC12C7CD7A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08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A8B6-F072-4C44-9B0D-A3800B17183C}" type="datetimeFigureOut">
              <a:rPr lang="en-US" smtClean="0"/>
              <a:t>6/12/24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43F4-025C-5C4F-8DCD-2FC12C7CD7A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67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A8B6-F072-4C44-9B0D-A3800B17183C}" type="datetimeFigureOut">
              <a:rPr lang="en-US" smtClean="0"/>
              <a:t>6/12/24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43F4-025C-5C4F-8DCD-2FC12C7CD7A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97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A8B6-F072-4C44-9B0D-A3800B17183C}" type="datetimeFigureOut">
              <a:rPr lang="en-US" smtClean="0"/>
              <a:t>6/12/24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43F4-025C-5C4F-8DCD-2FC12C7CD7A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65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1A8B6-F072-4C44-9B0D-A3800B17183C}" type="datetimeFigureOut">
              <a:rPr lang="en-US" smtClean="0"/>
              <a:t>6/12/24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943F4-025C-5C4F-8DCD-2FC12C7CD7A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5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emf"/><Relationship Id="rId7" Type="http://schemas.openxmlformats.org/officeDocument/2006/relationships/image" Target="../media/image71.png"/><Relationship Id="rId12" Type="http://schemas.openxmlformats.org/officeDocument/2006/relationships/image" Target="../media/image76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emf"/><Relationship Id="rId4" Type="http://schemas.openxmlformats.org/officeDocument/2006/relationships/image" Target="../media/image68.emf"/><Relationship Id="rId9" Type="http://schemas.openxmlformats.org/officeDocument/2006/relationships/image" Target="../media/image7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emf"/><Relationship Id="rId7" Type="http://schemas.openxmlformats.org/officeDocument/2006/relationships/image" Target="../media/image71.png"/><Relationship Id="rId12" Type="http://schemas.openxmlformats.org/officeDocument/2006/relationships/image" Target="../media/image76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emf"/><Relationship Id="rId4" Type="http://schemas.openxmlformats.org/officeDocument/2006/relationships/image" Target="../media/image68.emf"/><Relationship Id="rId9" Type="http://schemas.openxmlformats.org/officeDocument/2006/relationships/image" Target="../media/image7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9.emf"/><Relationship Id="rId7" Type="http://schemas.openxmlformats.org/officeDocument/2006/relationships/image" Target="../media/image80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Relationship Id="rId9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13" Type="http://schemas.openxmlformats.org/officeDocument/2006/relationships/image" Target="../media/image115.emf"/><Relationship Id="rId3" Type="http://schemas.openxmlformats.org/officeDocument/2006/relationships/image" Target="../media/image105.png"/><Relationship Id="rId7" Type="http://schemas.openxmlformats.org/officeDocument/2006/relationships/image" Target="../media/image109.emf"/><Relationship Id="rId12" Type="http://schemas.openxmlformats.org/officeDocument/2006/relationships/image" Target="../media/image114.e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emf"/><Relationship Id="rId11" Type="http://schemas.openxmlformats.org/officeDocument/2006/relationships/image" Target="../media/image113.emf"/><Relationship Id="rId5" Type="http://schemas.openxmlformats.org/officeDocument/2006/relationships/image" Target="../media/image107.emf"/><Relationship Id="rId15" Type="http://schemas.openxmlformats.org/officeDocument/2006/relationships/image" Target="../media/image117.emf"/><Relationship Id="rId10" Type="http://schemas.openxmlformats.org/officeDocument/2006/relationships/image" Target="../media/image112.emf"/><Relationship Id="rId4" Type="http://schemas.openxmlformats.org/officeDocument/2006/relationships/image" Target="../media/image106.emf"/><Relationship Id="rId9" Type="http://schemas.openxmlformats.org/officeDocument/2006/relationships/image" Target="../media/image111.emf"/><Relationship Id="rId14" Type="http://schemas.openxmlformats.org/officeDocument/2006/relationships/image" Target="../media/image11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emf"/><Relationship Id="rId3" Type="http://schemas.openxmlformats.org/officeDocument/2006/relationships/image" Target="../media/image105.png"/><Relationship Id="rId7" Type="http://schemas.openxmlformats.org/officeDocument/2006/relationships/image" Target="../media/image121.e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emf"/><Relationship Id="rId5" Type="http://schemas.openxmlformats.org/officeDocument/2006/relationships/image" Target="../media/image119.emf"/><Relationship Id="rId4" Type="http://schemas.openxmlformats.org/officeDocument/2006/relationships/image" Target="../media/image118.png"/><Relationship Id="rId9" Type="http://schemas.openxmlformats.org/officeDocument/2006/relationships/image" Target="../media/image1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em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emf"/><Relationship Id="rId9" Type="http://schemas.openxmlformats.org/officeDocument/2006/relationships/image" Target="../media/image1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1.png"/><Relationship Id="rId7" Type="http://schemas.openxmlformats.org/officeDocument/2006/relationships/image" Target="../media/image142.em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emf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emf"/><Relationship Id="rId13" Type="http://schemas.openxmlformats.org/officeDocument/2006/relationships/image" Target="../media/image152.emf"/><Relationship Id="rId18" Type="http://schemas.openxmlformats.org/officeDocument/2006/relationships/image" Target="../media/image157.emf"/><Relationship Id="rId3" Type="http://schemas.openxmlformats.org/officeDocument/2006/relationships/image" Target="../media/image141.emf"/><Relationship Id="rId21" Type="http://schemas.openxmlformats.org/officeDocument/2006/relationships/image" Target="../media/image160.emf"/><Relationship Id="rId7" Type="http://schemas.openxmlformats.org/officeDocument/2006/relationships/image" Target="../media/image146.emf"/><Relationship Id="rId12" Type="http://schemas.openxmlformats.org/officeDocument/2006/relationships/image" Target="../media/image151.emf"/><Relationship Id="rId17" Type="http://schemas.openxmlformats.org/officeDocument/2006/relationships/image" Target="../media/image156.emf"/><Relationship Id="rId2" Type="http://schemas.openxmlformats.org/officeDocument/2006/relationships/image" Target="../media/image130.png"/><Relationship Id="rId16" Type="http://schemas.openxmlformats.org/officeDocument/2006/relationships/image" Target="../media/image155.emf"/><Relationship Id="rId20" Type="http://schemas.openxmlformats.org/officeDocument/2006/relationships/image" Target="../media/image15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0.emf"/><Relationship Id="rId24" Type="http://schemas.openxmlformats.org/officeDocument/2006/relationships/image" Target="../media/image163.png"/><Relationship Id="rId5" Type="http://schemas.openxmlformats.org/officeDocument/2006/relationships/image" Target="../media/image144.png"/><Relationship Id="rId15" Type="http://schemas.openxmlformats.org/officeDocument/2006/relationships/image" Target="../media/image154.emf"/><Relationship Id="rId23" Type="http://schemas.openxmlformats.org/officeDocument/2006/relationships/image" Target="../media/image162.png"/><Relationship Id="rId10" Type="http://schemas.openxmlformats.org/officeDocument/2006/relationships/image" Target="../media/image149.emf"/><Relationship Id="rId19" Type="http://schemas.openxmlformats.org/officeDocument/2006/relationships/image" Target="../media/image158.emf"/><Relationship Id="rId4" Type="http://schemas.openxmlformats.org/officeDocument/2006/relationships/image" Target="../media/image143.png"/><Relationship Id="rId9" Type="http://schemas.openxmlformats.org/officeDocument/2006/relationships/image" Target="../media/image148.emf"/><Relationship Id="rId14" Type="http://schemas.openxmlformats.org/officeDocument/2006/relationships/image" Target="../media/image153.emf"/><Relationship Id="rId22" Type="http://schemas.openxmlformats.org/officeDocument/2006/relationships/image" Target="../media/image16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1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png"/><Relationship Id="rId10" Type="http://schemas.openxmlformats.org/officeDocument/2006/relationships/image" Target="../media/image185.png"/><Relationship Id="rId4" Type="http://schemas.openxmlformats.org/officeDocument/2006/relationships/image" Target="../media/image179.emf"/><Relationship Id="rId9" Type="http://schemas.openxmlformats.org/officeDocument/2006/relationships/image" Target="../media/image1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13" Type="http://schemas.openxmlformats.org/officeDocument/2006/relationships/image" Target="../media/image197.png"/><Relationship Id="rId3" Type="http://schemas.openxmlformats.org/officeDocument/2006/relationships/image" Target="../media/image187.jpg"/><Relationship Id="rId7" Type="http://schemas.openxmlformats.org/officeDocument/2006/relationships/image" Target="../media/image191.png"/><Relationship Id="rId12" Type="http://schemas.openxmlformats.org/officeDocument/2006/relationships/image" Target="../media/image19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emf"/><Relationship Id="rId11" Type="http://schemas.openxmlformats.org/officeDocument/2006/relationships/image" Target="../media/image195.png"/><Relationship Id="rId5" Type="http://schemas.openxmlformats.org/officeDocument/2006/relationships/image" Target="../media/image189.emf"/><Relationship Id="rId15" Type="http://schemas.openxmlformats.org/officeDocument/2006/relationships/image" Target="../media/image199.png"/><Relationship Id="rId10" Type="http://schemas.openxmlformats.org/officeDocument/2006/relationships/image" Target="../media/image194.png"/><Relationship Id="rId4" Type="http://schemas.openxmlformats.org/officeDocument/2006/relationships/image" Target="../media/image188.emf"/><Relationship Id="rId9" Type="http://schemas.openxmlformats.org/officeDocument/2006/relationships/image" Target="../media/image193.png"/><Relationship Id="rId14" Type="http://schemas.openxmlformats.org/officeDocument/2006/relationships/image" Target="../media/image1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44.png"/><Relationship Id="rId7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205.png"/><Relationship Id="rId5" Type="http://schemas.openxmlformats.org/officeDocument/2006/relationships/image" Target="../media/image45.png"/><Relationship Id="rId10" Type="http://schemas.openxmlformats.org/officeDocument/2006/relationships/image" Target="../media/image204.png"/><Relationship Id="rId4" Type="http://schemas.openxmlformats.org/officeDocument/2006/relationships/image" Target="../media/image43.png"/><Relationship Id="rId9" Type="http://schemas.openxmlformats.org/officeDocument/2006/relationships/image" Target="../media/image20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3" Type="http://schemas.openxmlformats.org/officeDocument/2006/relationships/image" Target="../media/image217.png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12" Type="http://schemas.openxmlformats.org/officeDocument/2006/relationships/image" Target="../media/image216.png"/><Relationship Id="rId2" Type="http://schemas.openxmlformats.org/officeDocument/2006/relationships/image" Target="../media/image206.jpg"/><Relationship Id="rId16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jpeg"/><Relationship Id="rId11" Type="http://schemas.openxmlformats.org/officeDocument/2006/relationships/image" Target="../media/image215.png"/><Relationship Id="rId5" Type="http://schemas.openxmlformats.org/officeDocument/2006/relationships/image" Target="../media/image209.jpeg"/><Relationship Id="rId15" Type="http://schemas.openxmlformats.org/officeDocument/2006/relationships/image" Target="../media/image219.png"/><Relationship Id="rId10" Type="http://schemas.openxmlformats.org/officeDocument/2006/relationships/image" Target="../media/image214.png"/><Relationship Id="rId4" Type="http://schemas.openxmlformats.org/officeDocument/2006/relationships/image" Target="../media/image208.png"/><Relationship Id="rId9" Type="http://schemas.openxmlformats.org/officeDocument/2006/relationships/image" Target="../media/image213.png"/><Relationship Id="rId14" Type="http://schemas.openxmlformats.org/officeDocument/2006/relationships/image" Target="../media/image21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emf"/><Relationship Id="rId18" Type="http://schemas.openxmlformats.org/officeDocument/2006/relationships/image" Target="../media/image29.emf"/><Relationship Id="rId3" Type="http://schemas.openxmlformats.org/officeDocument/2006/relationships/image" Target="../media/image14.emf"/><Relationship Id="rId21" Type="http://schemas.openxmlformats.org/officeDocument/2006/relationships/image" Target="../media/image32.emf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17" Type="http://schemas.openxmlformats.org/officeDocument/2006/relationships/image" Target="../media/image28.emf"/><Relationship Id="rId25" Type="http://schemas.openxmlformats.org/officeDocument/2006/relationships/image" Target="../media/image36.emf"/><Relationship Id="rId2" Type="http://schemas.openxmlformats.org/officeDocument/2006/relationships/image" Target="../media/image13.emf"/><Relationship Id="rId16" Type="http://schemas.openxmlformats.org/officeDocument/2006/relationships/image" Target="../media/image27.emf"/><Relationship Id="rId20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24" Type="http://schemas.openxmlformats.org/officeDocument/2006/relationships/image" Target="../media/image35.emf"/><Relationship Id="rId5" Type="http://schemas.openxmlformats.org/officeDocument/2006/relationships/image" Target="../media/image16.emf"/><Relationship Id="rId15" Type="http://schemas.openxmlformats.org/officeDocument/2006/relationships/image" Target="../media/image26.emf"/><Relationship Id="rId23" Type="http://schemas.openxmlformats.org/officeDocument/2006/relationships/image" Target="../media/image34.emf"/><Relationship Id="rId10" Type="http://schemas.openxmlformats.org/officeDocument/2006/relationships/image" Target="../media/image21.emf"/><Relationship Id="rId19" Type="http://schemas.openxmlformats.org/officeDocument/2006/relationships/image" Target="../media/image30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Relationship Id="rId14" Type="http://schemas.openxmlformats.org/officeDocument/2006/relationships/image" Target="../media/image25.emf"/><Relationship Id="rId22" Type="http://schemas.openxmlformats.org/officeDocument/2006/relationships/image" Target="../media/image3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52FA0E0-267C-ECB0-3AAB-1BED9D364F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0" b="8228"/>
          <a:stretch/>
        </p:blipFill>
        <p:spPr>
          <a:xfrm>
            <a:off x="3291840" y="407197"/>
            <a:ext cx="6614160" cy="87296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2AF217B-54FA-57D3-3D41-27A26F9EB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5" y="-16565"/>
            <a:ext cx="1243379" cy="1128641"/>
          </a:xfrm>
          <a:prstGeom prst="rect">
            <a:avLst/>
          </a:prstGeom>
        </p:spPr>
      </p:pic>
      <p:cxnSp>
        <p:nvCxnSpPr>
          <p:cNvPr id="11" name="Connecteur droit 10"/>
          <p:cNvCxnSpPr>
            <a:cxnSpLocks/>
          </p:cNvCxnSpPr>
          <p:nvPr/>
        </p:nvCxnSpPr>
        <p:spPr>
          <a:xfrm flipV="1">
            <a:off x="906274" y="384232"/>
            <a:ext cx="9000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12" name="ZoneTexte 11"/>
          <p:cNvSpPr txBox="1"/>
          <p:nvPr/>
        </p:nvSpPr>
        <p:spPr>
          <a:xfrm>
            <a:off x="3007360" y="7087"/>
            <a:ext cx="6860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 in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algorithms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numerical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QCD - June 17-18, 2024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D1C3707-8B87-4F20-9547-0751BD99A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9" y="5695213"/>
            <a:ext cx="2463800" cy="11557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8825855-DA20-E847-E41C-9EDBABCAB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0405" y="6140590"/>
            <a:ext cx="679172" cy="6584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201B74-DCA3-5DFA-BDB6-89061DE6169B}"/>
              </a:ext>
            </a:extLst>
          </p:cNvPr>
          <p:cNvSpPr/>
          <p:nvPr/>
        </p:nvSpPr>
        <p:spPr>
          <a:xfrm>
            <a:off x="1918117" y="2677456"/>
            <a:ext cx="6093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Denis Lacroix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IJCLab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Orsay, France)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0C2AC-1025-92EA-D03B-8881C784D9FF}"/>
              </a:ext>
            </a:extLst>
          </p:cNvPr>
          <p:cNvSpPr/>
          <p:nvPr/>
        </p:nvSpPr>
        <p:spPr>
          <a:xfrm>
            <a:off x="574464" y="1471984"/>
            <a:ext cx="86751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Applications of quantum computing: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70C0"/>
                </a:solidFill>
                <a:latin typeface="Calibri" panose="020F0502020204030204"/>
                <a:ea typeface="Calibri"/>
                <a:cs typeface="Times New Roman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 focus on Lattice simulations</a:t>
            </a:r>
          </a:p>
        </p:txBody>
      </p:sp>
      <p:pic>
        <p:nvPicPr>
          <p:cNvPr id="9" name="Imagen 4" descr="Imagen que contiene luz, tabla, cd, cumpleaños&#10;&#10;Descripción generada automáticamente">
            <a:extLst>
              <a:ext uri="{FF2B5EF4-FFF2-40B4-BE49-F238E27FC236}">
                <a16:creationId xmlns:a16="http://schemas.microsoft.com/office/drawing/2014/main" id="{3F7099A4-97BC-A007-2792-780024D808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883" y="3326221"/>
            <a:ext cx="2463800" cy="24638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D6CBBFC-7C6B-588B-3CFB-5CA28B3C9827}"/>
              </a:ext>
            </a:extLst>
          </p:cNvPr>
          <p:cNvSpPr txBox="1"/>
          <p:nvPr/>
        </p:nvSpPr>
        <p:spPr>
          <a:xfrm>
            <a:off x="2688524" y="5950667"/>
            <a:ext cx="5649303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Many-body physics and QC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Ayral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Besserve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D. Lacroix, and E.A. Ruiz Guzman,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computing with and for many-body physics, EPJA 59  (2023)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Symmetry and QC –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Lacroix, A. Ruiz Guzman and P.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Siwach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Symmetry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breaking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symmetry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preserving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circuits and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symmetry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restoration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quantum computers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EPJA 59 (2023) </a:t>
            </a:r>
          </a:p>
        </p:txBody>
      </p:sp>
    </p:spTree>
    <p:extLst>
      <p:ext uri="{BB962C8B-B14F-4D97-AF65-F5344CB8AC3E}">
        <p14:creationId xmlns:p14="http://schemas.microsoft.com/office/powerpoint/2010/main" val="2595437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EE7157-66A3-2641-BF34-16462F88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599" y="990508"/>
            <a:ext cx="8543925" cy="147059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Digital Quantum computing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(very minimal lifejacket) 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452A7A5-CCB9-3BC9-AAE5-BF842218D4D2}"/>
              </a:ext>
            </a:extLst>
          </p:cNvPr>
          <p:cNvSpPr txBox="1"/>
          <p:nvPr/>
        </p:nvSpPr>
        <p:spPr>
          <a:xfrm>
            <a:off x="4742565" y="5290397"/>
            <a:ext cx="15878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(generated by </a:t>
            </a:r>
            <a:r>
              <a:rPr lang="en-US" sz="1200" dirty="0" err="1"/>
              <a:t>DeepAI</a:t>
            </a:r>
            <a:r>
              <a:rPr lang="en-US" sz="1200" dirty="0"/>
              <a:t>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06831B-E93C-F591-7D2D-180B75B2A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508" y="2683414"/>
            <a:ext cx="2949864" cy="260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93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B01FF505-D433-A3B2-A958-69C711D069AE}"/>
              </a:ext>
            </a:extLst>
          </p:cNvPr>
          <p:cNvSpPr txBox="1"/>
          <p:nvPr/>
        </p:nvSpPr>
        <p:spPr>
          <a:xfrm>
            <a:off x="3919476" y="12701"/>
            <a:ext cx="6032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One qubit- some operations and measurement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43DEDAA-7D9F-610C-BF05-6064BD5CE66C}"/>
              </a:ext>
            </a:extLst>
          </p:cNvPr>
          <p:cNvCxnSpPr/>
          <p:nvPr/>
        </p:nvCxnSpPr>
        <p:spPr>
          <a:xfrm flipV="1">
            <a:off x="1658636" y="447242"/>
            <a:ext cx="8215371" cy="17648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Image 25">
            <a:extLst>
              <a:ext uri="{FF2B5EF4-FFF2-40B4-BE49-F238E27FC236}">
                <a16:creationId xmlns:a16="http://schemas.microsoft.com/office/drawing/2014/main" id="{71096771-3C6D-91AE-9F23-8672191E0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197"/>
            <a:ext cx="1435100" cy="177800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A7F29C2-C10D-FABE-1F65-96E6349FB0FC}"/>
              </a:ext>
            </a:extLst>
          </p:cNvPr>
          <p:cNvSpPr txBox="1"/>
          <p:nvPr/>
        </p:nvSpPr>
        <p:spPr>
          <a:xfrm>
            <a:off x="2684477" y="1216404"/>
            <a:ext cx="122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Initial state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8B314AB-A2CB-21FE-F35B-11EEC3622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000" y="1465918"/>
            <a:ext cx="340541" cy="360000"/>
          </a:xfrm>
          <a:prstGeom prst="rect">
            <a:avLst/>
          </a:prstGeom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1D5F5F5E-627E-CC5D-D587-0C2A3A5791B7}"/>
              </a:ext>
            </a:extLst>
          </p:cNvPr>
          <p:cNvCxnSpPr/>
          <p:nvPr/>
        </p:nvCxnSpPr>
        <p:spPr>
          <a:xfrm>
            <a:off x="2843110" y="1658923"/>
            <a:ext cx="1166828" cy="20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83C1F71C-BB12-D01C-6E8B-B7E72A8245EA}"/>
              </a:ext>
            </a:extLst>
          </p:cNvPr>
          <p:cNvSpPr txBox="1"/>
          <p:nvPr/>
        </p:nvSpPr>
        <p:spPr>
          <a:xfrm>
            <a:off x="2944536" y="494950"/>
            <a:ext cx="396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Manipulate the Qubits (Make rotations) 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0FD4C446-B767-4851-C325-206539BCB744}"/>
              </a:ext>
            </a:extLst>
          </p:cNvPr>
          <p:cNvCxnSpPr/>
          <p:nvPr/>
        </p:nvCxnSpPr>
        <p:spPr>
          <a:xfrm>
            <a:off x="5872934" y="1651932"/>
            <a:ext cx="1166828" cy="20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31">
            <a:extLst>
              <a:ext uri="{FF2B5EF4-FFF2-40B4-BE49-F238E27FC236}">
                <a16:creationId xmlns:a16="http://schemas.microsoft.com/office/drawing/2014/main" id="{84DC2E78-5298-1932-4359-D4082F895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369" y="1432362"/>
            <a:ext cx="1819459" cy="360000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F6A95486-DCB2-B615-8B89-8BAB1F30A817}"/>
              </a:ext>
            </a:extLst>
          </p:cNvPr>
          <p:cNvSpPr txBox="1"/>
          <p:nvPr/>
        </p:nvSpPr>
        <p:spPr>
          <a:xfrm>
            <a:off x="5915636" y="1209414"/>
            <a:ext cx="1141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Final state</a:t>
            </a:r>
          </a:p>
        </p:txBody>
      </p:sp>
      <p:grpSp>
        <p:nvGrpSpPr>
          <p:cNvPr id="34" name="Grouper 47">
            <a:extLst>
              <a:ext uri="{FF2B5EF4-FFF2-40B4-BE49-F238E27FC236}">
                <a16:creationId xmlns:a16="http://schemas.microsoft.com/office/drawing/2014/main" id="{98B9542E-5B96-500F-D9A3-89F905C4D4A1}"/>
              </a:ext>
            </a:extLst>
          </p:cNvPr>
          <p:cNvGrpSpPr/>
          <p:nvPr/>
        </p:nvGrpSpPr>
        <p:grpSpPr>
          <a:xfrm>
            <a:off x="7642371" y="1803633"/>
            <a:ext cx="2356570" cy="1037619"/>
            <a:chOff x="7642371" y="1803633"/>
            <a:chExt cx="2356570" cy="1037619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221A0620-BADF-E2C5-4713-4958F6C16813}"/>
                </a:ext>
              </a:extLst>
            </p:cNvPr>
            <p:cNvSpPr txBox="1"/>
            <p:nvPr/>
          </p:nvSpPr>
          <p:spPr>
            <a:xfrm>
              <a:off x="8053431" y="1803633"/>
              <a:ext cx="1891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Measure the state</a:t>
              </a:r>
            </a:p>
          </p:txBody>
        </p:sp>
        <p:sp>
          <p:nvSpPr>
            <p:cNvPr id="36" name="Flèche vers le bas 35">
              <a:extLst>
                <a:ext uri="{FF2B5EF4-FFF2-40B4-BE49-F238E27FC236}">
                  <a16:creationId xmlns:a16="http://schemas.microsoft.com/office/drawing/2014/main" id="{2EBC0C4A-4F7F-675D-DF83-12314E2BBA48}"/>
                </a:ext>
              </a:extLst>
            </p:cNvPr>
            <p:cNvSpPr/>
            <p:nvPr/>
          </p:nvSpPr>
          <p:spPr>
            <a:xfrm>
              <a:off x="7894041" y="1862356"/>
              <a:ext cx="209724" cy="2684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15242805-385D-6BB7-B4DD-C7469B10CD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793" t="48158" r="41712" b="31353"/>
            <a:stretch/>
          </p:blipFill>
          <p:spPr>
            <a:xfrm>
              <a:off x="7642371" y="2158721"/>
              <a:ext cx="721453" cy="567701"/>
            </a:xfrm>
            <a:prstGeom prst="rect">
              <a:avLst/>
            </a:prstGeom>
          </p:spPr>
        </p:pic>
        <p:sp>
          <p:nvSpPr>
            <p:cNvPr id="38" name="Flèche vers la droite 37">
              <a:extLst>
                <a:ext uri="{FF2B5EF4-FFF2-40B4-BE49-F238E27FC236}">
                  <a16:creationId xmlns:a16="http://schemas.microsoft.com/office/drawing/2014/main" id="{2A720456-E2C8-942E-C53B-A611B82A1DAE}"/>
                </a:ext>
              </a:extLst>
            </p:cNvPr>
            <p:cNvSpPr/>
            <p:nvPr/>
          </p:nvSpPr>
          <p:spPr>
            <a:xfrm>
              <a:off x="8388991" y="2332139"/>
              <a:ext cx="167780" cy="19294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266264FA-6997-59B9-7794-D806ACC0E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36107" y="2155970"/>
              <a:ext cx="1269893" cy="333754"/>
            </a:xfrm>
            <a:prstGeom prst="rect">
              <a:avLst/>
            </a:prstGeom>
          </p:spPr>
        </p:pic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674935A0-4010-9E9A-398F-028C2156ADC3}"/>
                </a:ext>
              </a:extLst>
            </p:cNvPr>
            <p:cNvSpPr txBox="1"/>
            <p:nvPr/>
          </p:nvSpPr>
          <p:spPr>
            <a:xfrm>
              <a:off x="8321879" y="2533475"/>
              <a:ext cx="16770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0070C0"/>
                  </a:solidFill>
                </a:rPr>
                <a:t>(“destroy” the state)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1880B05D-CD02-CC9F-E0AE-D8B3E0A8FBFD}"/>
              </a:ext>
            </a:extLst>
          </p:cNvPr>
          <p:cNvGrpSpPr/>
          <p:nvPr/>
        </p:nvGrpSpPr>
        <p:grpSpPr>
          <a:xfrm>
            <a:off x="160887" y="2738384"/>
            <a:ext cx="7942878" cy="1620023"/>
            <a:chOff x="160887" y="2738384"/>
            <a:chExt cx="7942878" cy="1620023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F83EEB39-0B9E-853F-1911-72725F01FCE4}"/>
                </a:ext>
              </a:extLst>
            </p:cNvPr>
            <p:cNvGrpSpPr/>
            <p:nvPr/>
          </p:nvGrpSpPr>
          <p:grpSpPr>
            <a:xfrm>
              <a:off x="670049" y="3785875"/>
              <a:ext cx="1180604" cy="540847"/>
              <a:chOff x="2843110" y="753635"/>
              <a:chExt cx="4196652" cy="1943109"/>
            </a:xfrm>
          </p:grpSpPr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0718CC75-E1F4-831B-FED1-8CE4ED6D6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67114" y="753635"/>
                <a:ext cx="2288387" cy="1943109"/>
              </a:xfrm>
              <a:prstGeom prst="rect">
                <a:avLst/>
              </a:prstGeom>
            </p:spPr>
          </p:pic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7D4131A5-D4AA-33C1-20B7-6CCC27C291E6}"/>
                  </a:ext>
                </a:extLst>
              </p:cNvPr>
              <p:cNvCxnSpPr/>
              <p:nvPr/>
            </p:nvCxnSpPr>
            <p:spPr>
              <a:xfrm>
                <a:off x="2843110" y="1658923"/>
                <a:ext cx="1166828" cy="2097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B2822A8D-DA0B-F986-8B17-25851877B590}"/>
                  </a:ext>
                </a:extLst>
              </p:cNvPr>
              <p:cNvCxnSpPr/>
              <p:nvPr/>
            </p:nvCxnSpPr>
            <p:spPr>
              <a:xfrm>
                <a:off x="5872934" y="1651932"/>
                <a:ext cx="1166828" cy="2097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43E2154-3D28-A7C8-D089-04CE971D469E}"/>
                </a:ext>
              </a:extLst>
            </p:cNvPr>
            <p:cNvSpPr/>
            <p:nvPr/>
          </p:nvSpPr>
          <p:spPr>
            <a:xfrm>
              <a:off x="160887" y="2738384"/>
              <a:ext cx="4626260" cy="4858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Example of simple unary operations (gates)</a:t>
              </a:r>
            </a:p>
          </p:txBody>
        </p: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6B1C4E60-199A-028B-C4BB-CCE59DCCF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48631" y="3578463"/>
              <a:ext cx="2356069" cy="687187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CE95AE06-C22C-347F-F8B7-1F9FE1F12FE5}"/>
                </a:ext>
              </a:extLst>
            </p:cNvPr>
            <p:cNvSpPr txBox="1"/>
            <p:nvPr/>
          </p:nvSpPr>
          <p:spPr>
            <a:xfrm>
              <a:off x="2123654" y="3426129"/>
              <a:ext cx="2314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Elementary operations</a:t>
              </a:r>
            </a:p>
          </p:txBody>
        </p: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49BC0253-EFDA-DD0A-6EA6-4EEEFC2DA2E4}"/>
                </a:ext>
              </a:extLst>
            </p:cNvPr>
            <p:cNvGrpSpPr/>
            <p:nvPr/>
          </p:nvGrpSpPr>
          <p:grpSpPr>
            <a:xfrm>
              <a:off x="6741174" y="2990407"/>
              <a:ext cx="1362591" cy="1368000"/>
              <a:chOff x="6900085" y="4785063"/>
              <a:chExt cx="1362591" cy="1368000"/>
            </a:xfrm>
          </p:grpSpPr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BE865639-E1A9-609F-A2C7-7A346BD096A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900085" y="4785063"/>
                <a:ext cx="1362591" cy="1368000"/>
                <a:chOff x="6385417" y="5227607"/>
                <a:chExt cx="1083792" cy="1088097"/>
              </a:xfrm>
            </p:grpSpPr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id="{B8314747-F58B-414C-93B6-AB15B1710562}"/>
                    </a:ext>
                  </a:extLst>
                </p:cNvPr>
                <p:cNvSpPr/>
                <p:nvPr/>
              </p:nvSpPr>
              <p:spPr>
                <a:xfrm>
                  <a:off x="6385417" y="5401304"/>
                  <a:ext cx="914400" cy="9144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0" name="Connecteur droit avec flèche 49">
                  <a:extLst>
                    <a:ext uri="{FF2B5EF4-FFF2-40B4-BE49-F238E27FC236}">
                      <a16:creationId xmlns:a16="http://schemas.microsoft.com/office/drawing/2014/main" id="{20DE272E-B54F-EF20-809C-1297EB65B0A8}"/>
                    </a:ext>
                  </a:extLst>
                </p:cNvPr>
                <p:cNvCxnSpPr>
                  <a:cxnSpLocks/>
                  <a:endCxn id="49" idx="0"/>
                </p:cNvCxnSpPr>
                <p:nvPr/>
              </p:nvCxnSpPr>
              <p:spPr>
                <a:xfrm flipV="1">
                  <a:off x="6842617" y="5401304"/>
                  <a:ext cx="0" cy="45641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avec flèche 50">
                  <a:extLst>
                    <a:ext uri="{FF2B5EF4-FFF2-40B4-BE49-F238E27FC236}">
                      <a16:creationId xmlns:a16="http://schemas.microsoft.com/office/drawing/2014/main" id="{E54D971A-0D53-BCBA-3AD5-D1C94D84DED2}"/>
                    </a:ext>
                  </a:extLst>
                </p:cNvPr>
                <p:cNvCxnSpPr>
                  <a:cxnSpLocks/>
                  <a:endCxn id="49" idx="6"/>
                </p:cNvCxnSpPr>
                <p:nvPr/>
              </p:nvCxnSpPr>
              <p:spPr>
                <a:xfrm>
                  <a:off x="6842617" y="5857722"/>
                  <a:ext cx="457200" cy="782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2" name="Image 51">
                  <a:extLst>
                    <a:ext uri="{FF2B5EF4-FFF2-40B4-BE49-F238E27FC236}">
                      <a16:creationId xmlns:a16="http://schemas.microsoft.com/office/drawing/2014/main" id="{935F82A3-EDAF-6177-1F71-7B88D0950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04161" y="5227607"/>
                  <a:ext cx="108000" cy="114173"/>
                </a:xfrm>
                <a:prstGeom prst="rect">
                  <a:avLst/>
                </a:prstGeom>
              </p:spPr>
            </p:pic>
            <p:pic>
              <p:nvPicPr>
                <p:cNvPr id="53" name="Image 52">
                  <a:extLst>
                    <a:ext uri="{FF2B5EF4-FFF2-40B4-BE49-F238E27FC236}">
                      <a16:creationId xmlns:a16="http://schemas.microsoft.com/office/drawing/2014/main" id="{FC12C5DA-DAFA-33AE-C76B-E83B4D660E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361209" y="5813412"/>
                  <a:ext cx="108000" cy="114173"/>
                </a:xfrm>
                <a:prstGeom prst="rect">
                  <a:avLst/>
                </a:prstGeom>
              </p:spPr>
            </p:pic>
          </p:grpSp>
          <p:sp>
            <p:nvSpPr>
              <p:cNvPr id="48" name="Arc 47">
                <a:extLst>
                  <a:ext uri="{FF2B5EF4-FFF2-40B4-BE49-F238E27FC236}">
                    <a16:creationId xmlns:a16="http://schemas.microsoft.com/office/drawing/2014/main" id="{47DC524E-D607-E16E-F10B-DF8DF26D07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93449" y="5225893"/>
                <a:ext cx="648000" cy="648000"/>
              </a:xfrm>
              <a:prstGeom prst="arc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D78838B1-1C10-50B3-94C0-3E7C8753F2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031" y="4793554"/>
            <a:ext cx="8915575" cy="1812892"/>
          </a:xfrm>
          <a:prstGeom prst="rect">
            <a:avLst/>
          </a:prstGeom>
        </p:spPr>
      </p:pic>
      <p:pic>
        <p:nvPicPr>
          <p:cNvPr id="4" name="Picture 2" descr="Images Clipart Sphère de qubit Bloch | Clip arts gratuits">
            <a:extLst>
              <a:ext uri="{FF2B5EF4-FFF2-40B4-BE49-F238E27FC236}">
                <a16:creationId xmlns:a16="http://schemas.microsoft.com/office/drawing/2014/main" id="{3C30B110-46E8-3B19-A9FF-41C6B25BF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067" y="834429"/>
            <a:ext cx="1891993" cy="189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51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B01FF505-D433-A3B2-A958-69C711D069AE}"/>
              </a:ext>
            </a:extLst>
          </p:cNvPr>
          <p:cNvSpPr txBox="1"/>
          <p:nvPr/>
        </p:nvSpPr>
        <p:spPr>
          <a:xfrm>
            <a:off x="3919476" y="12701"/>
            <a:ext cx="6032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One qubit- some operations and measurement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43DEDAA-7D9F-610C-BF05-6064BD5CE66C}"/>
              </a:ext>
            </a:extLst>
          </p:cNvPr>
          <p:cNvCxnSpPr/>
          <p:nvPr/>
        </p:nvCxnSpPr>
        <p:spPr>
          <a:xfrm flipV="1">
            <a:off x="1658636" y="447242"/>
            <a:ext cx="8215371" cy="17648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Image 25">
            <a:extLst>
              <a:ext uri="{FF2B5EF4-FFF2-40B4-BE49-F238E27FC236}">
                <a16:creationId xmlns:a16="http://schemas.microsoft.com/office/drawing/2014/main" id="{71096771-3C6D-91AE-9F23-8672191E0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197"/>
            <a:ext cx="1435100" cy="177800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A7F29C2-C10D-FABE-1F65-96E6349FB0FC}"/>
              </a:ext>
            </a:extLst>
          </p:cNvPr>
          <p:cNvSpPr txBox="1"/>
          <p:nvPr/>
        </p:nvSpPr>
        <p:spPr>
          <a:xfrm>
            <a:off x="2684477" y="1216404"/>
            <a:ext cx="122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Initial state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8B314AB-A2CB-21FE-F35B-11EEC3622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000" y="1465918"/>
            <a:ext cx="340541" cy="360000"/>
          </a:xfrm>
          <a:prstGeom prst="rect">
            <a:avLst/>
          </a:prstGeom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1D5F5F5E-627E-CC5D-D587-0C2A3A5791B7}"/>
              </a:ext>
            </a:extLst>
          </p:cNvPr>
          <p:cNvCxnSpPr/>
          <p:nvPr/>
        </p:nvCxnSpPr>
        <p:spPr>
          <a:xfrm>
            <a:off x="2843110" y="1658923"/>
            <a:ext cx="1166828" cy="20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83C1F71C-BB12-D01C-6E8B-B7E72A8245EA}"/>
              </a:ext>
            </a:extLst>
          </p:cNvPr>
          <p:cNvSpPr txBox="1"/>
          <p:nvPr/>
        </p:nvSpPr>
        <p:spPr>
          <a:xfrm>
            <a:off x="2944536" y="494950"/>
            <a:ext cx="396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Manipulate the Qubits (Make rotations) 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0FD4C446-B767-4851-C325-206539BCB744}"/>
              </a:ext>
            </a:extLst>
          </p:cNvPr>
          <p:cNvCxnSpPr/>
          <p:nvPr/>
        </p:nvCxnSpPr>
        <p:spPr>
          <a:xfrm>
            <a:off x="5872934" y="1651932"/>
            <a:ext cx="1166828" cy="20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31">
            <a:extLst>
              <a:ext uri="{FF2B5EF4-FFF2-40B4-BE49-F238E27FC236}">
                <a16:creationId xmlns:a16="http://schemas.microsoft.com/office/drawing/2014/main" id="{84DC2E78-5298-1932-4359-D4082F895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369" y="1432362"/>
            <a:ext cx="1819459" cy="360000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F6A95486-DCB2-B615-8B89-8BAB1F30A817}"/>
              </a:ext>
            </a:extLst>
          </p:cNvPr>
          <p:cNvSpPr txBox="1"/>
          <p:nvPr/>
        </p:nvSpPr>
        <p:spPr>
          <a:xfrm>
            <a:off x="5915636" y="1209414"/>
            <a:ext cx="1141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Final state</a:t>
            </a:r>
          </a:p>
        </p:txBody>
      </p:sp>
      <p:grpSp>
        <p:nvGrpSpPr>
          <p:cNvPr id="34" name="Grouper 47">
            <a:extLst>
              <a:ext uri="{FF2B5EF4-FFF2-40B4-BE49-F238E27FC236}">
                <a16:creationId xmlns:a16="http://schemas.microsoft.com/office/drawing/2014/main" id="{98B9542E-5B96-500F-D9A3-89F905C4D4A1}"/>
              </a:ext>
            </a:extLst>
          </p:cNvPr>
          <p:cNvGrpSpPr/>
          <p:nvPr/>
        </p:nvGrpSpPr>
        <p:grpSpPr>
          <a:xfrm>
            <a:off x="7642371" y="1803633"/>
            <a:ext cx="2356570" cy="1037619"/>
            <a:chOff x="7642371" y="1803633"/>
            <a:chExt cx="2356570" cy="1037619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221A0620-BADF-E2C5-4713-4958F6C16813}"/>
                </a:ext>
              </a:extLst>
            </p:cNvPr>
            <p:cNvSpPr txBox="1"/>
            <p:nvPr/>
          </p:nvSpPr>
          <p:spPr>
            <a:xfrm>
              <a:off x="8053431" y="1803633"/>
              <a:ext cx="1891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Measure the state</a:t>
              </a:r>
            </a:p>
          </p:txBody>
        </p:sp>
        <p:sp>
          <p:nvSpPr>
            <p:cNvPr id="36" name="Flèche vers le bas 35">
              <a:extLst>
                <a:ext uri="{FF2B5EF4-FFF2-40B4-BE49-F238E27FC236}">
                  <a16:creationId xmlns:a16="http://schemas.microsoft.com/office/drawing/2014/main" id="{2EBC0C4A-4F7F-675D-DF83-12314E2BBA48}"/>
                </a:ext>
              </a:extLst>
            </p:cNvPr>
            <p:cNvSpPr/>
            <p:nvPr/>
          </p:nvSpPr>
          <p:spPr>
            <a:xfrm>
              <a:off x="7894041" y="1862356"/>
              <a:ext cx="209724" cy="2684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15242805-385D-6BB7-B4DD-C7469B10CD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793" t="48158" r="41712" b="31353"/>
            <a:stretch/>
          </p:blipFill>
          <p:spPr>
            <a:xfrm>
              <a:off x="7642371" y="2158721"/>
              <a:ext cx="721453" cy="567701"/>
            </a:xfrm>
            <a:prstGeom prst="rect">
              <a:avLst/>
            </a:prstGeom>
          </p:spPr>
        </p:pic>
        <p:sp>
          <p:nvSpPr>
            <p:cNvPr id="38" name="Flèche vers la droite 37">
              <a:extLst>
                <a:ext uri="{FF2B5EF4-FFF2-40B4-BE49-F238E27FC236}">
                  <a16:creationId xmlns:a16="http://schemas.microsoft.com/office/drawing/2014/main" id="{2A720456-E2C8-942E-C53B-A611B82A1DAE}"/>
                </a:ext>
              </a:extLst>
            </p:cNvPr>
            <p:cNvSpPr/>
            <p:nvPr/>
          </p:nvSpPr>
          <p:spPr>
            <a:xfrm>
              <a:off x="8388991" y="2332139"/>
              <a:ext cx="167780" cy="19294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266264FA-6997-59B9-7794-D806ACC0E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36107" y="2155970"/>
              <a:ext cx="1269893" cy="333754"/>
            </a:xfrm>
            <a:prstGeom prst="rect">
              <a:avLst/>
            </a:prstGeom>
          </p:spPr>
        </p:pic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674935A0-4010-9E9A-398F-028C2156ADC3}"/>
                </a:ext>
              </a:extLst>
            </p:cNvPr>
            <p:cNvSpPr txBox="1"/>
            <p:nvPr/>
          </p:nvSpPr>
          <p:spPr>
            <a:xfrm>
              <a:off x="8321879" y="2533475"/>
              <a:ext cx="16770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0070C0"/>
                  </a:solidFill>
                </a:rPr>
                <a:t>(“destroy” the state)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1880B05D-CD02-CC9F-E0AE-D8B3E0A8FBFD}"/>
              </a:ext>
            </a:extLst>
          </p:cNvPr>
          <p:cNvGrpSpPr/>
          <p:nvPr/>
        </p:nvGrpSpPr>
        <p:grpSpPr>
          <a:xfrm>
            <a:off x="160887" y="2738384"/>
            <a:ext cx="7942878" cy="1620023"/>
            <a:chOff x="160887" y="2738384"/>
            <a:chExt cx="7942878" cy="1620023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F83EEB39-0B9E-853F-1911-72725F01FCE4}"/>
                </a:ext>
              </a:extLst>
            </p:cNvPr>
            <p:cNvGrpSpPr/>
            <p:nvPr/>
          </p:nvGrpSpPr>
          <p:grpSpPr>
            <a:xfrm>
              <a:off x="670049" y="3785875"/>
              <a:ext cx="1180604" cy="540847"/>
              <a:chOff x="2843110" y="753635"/>
              <a:chExt cx="4196652" cy="1943109"/>
            </a:xfrm>
          </p:grpSpPr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0718CC75-E1F4-831B-FED1-8CE4ED6D6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67114" y="753635"/>
                <a:ext cx="2288387" cy="1943109"/>
              </a:xfrm>
              <a:prstGeom prst="rect">
                <a:avLst/>
              </a:prstGeom>
            </p:spPr>
          </p:pic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7D4131A5-D4AA-33C1-20B7-6CCC27C291E6}"/>
                  </a:ext>
                </a:extLst>
              </p:cNvPr>
              <p:cNvCxnSpPr/>
              <p:nvPr/>
            </p:nvCxnSpPr>
            <p:spPr>
              <a:xfrm>
                <a:off x="2843110" y="1658923"/>
                <a:ext cx="1166828" cy="2097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B2822A8D-DA0B-F986-8B17-25851877B590}"/>
                  </a:ext>
                </a:extLst>
              </p:cNvPr>
              <p:cNvCxnSpPr/>
              <p:nvPr/>
            </p:nvCxnSpPr>
            <p:spPr>
              <a:xfrm>
                <a:off x="5872934" y="1651932"/>
                <a:ext cx="1166828" cy="2097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43E2154-3D28-A7C8-D089-04CE971D469E}"/>
                </a:ext>
              </a:extLst>
            </p:cNvPr>
            <p:cNvSpPr/>
            <p:nvPr/>
          </p:nvSpPr>
          <p:spPr>
            <a:xfrm>
              <a:off x="160887" y="2738384"/>
              <a:ext cx="4626260" cy="4858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Example of simple unary operations (gates)</a:t>
              </a:r>
            </a:p>
          </p:txBody>
        </p: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6B1C4E60-199A-028B-C4BB-CCE59DCCF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48631" y="3578463"/>
              <a:ext cx="2356069" cy="687187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CE95AE06-C22C-347F-F8B7-1F9FE1F12FE5}"/>
                </a:ext>
              </a:extLst>
            </p:cNvPr>
            <p:cNvSpPr txBox="1"/>
            <p:nvPr/>
          </p:nvSpPr>
          <p:spPr>
            <a:xfrm>
              <a:off x="2123654" y="3426129"/>
              <a:ext cx="2314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Elementary operations</a:t>
              </a:r>
            </a:p>
          </p:txBody>
        </p: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49BC0253-EFDA-DD0A-6EA6-4EEEFC2DA2E4}"/>
                </a:ext>
              </a:extLst>
            </p:cNvPr>
            <p:cNvGrpSpPr/>
            <p:nvPr/>
          </p:nvGrpSpPr>
          <p:grpSpPr>
            <a:xfrm>
              <a:off x="6741174" y="2990407"/>
              <a:ext cx="1362591" cy="1368000"/>
              <a:chOff x="6900085" y="4785063"/>
              <a:chExt cx="1362591" cy="1368000"/>
            </a:xfrm>
          </p:grpSpPr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BE865639-E1A9-609F-A2C7-7A346BD096A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900085" y="4785063"/>
                <a:ext cx="1362591" cy="1368000"/>
                <a:chOff x="6385417" y="5227607"/>
                <a:chExt cx="1083792" cy="1088097"/>
              </a:xfrm>
            </p:grpSpPr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id="{B8314747-F58B-414C-93B6-AB15B1710562}"/>
                    </a:ext>
                  </a:extLst>
                </p:cNvPr>
                <p:cNvSpPr/>
                <p:nvPr/>
              </p:nvSpPr>
              <p:spPr>
                <a:xfrm>
                  <a:off x="6385417" y="5401304"/>
                  <a:ext cx="914400" cy="9144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0" name="Connecteur droit avec flèche 49">
                  <a:extLst>
                    <a:ext uri="{FF2B5EF4-FFF2-40B4-BE49-F238E27FC236}">
                      <a16:creationId xmlns:a16="http://schemas.microsoft.com/office/drawing/2014/main" id="{20DE272E-B54F-EF20-809C-1297EB65B0A8}"/>
                    </a:ext>
                  </a:extLst>
                </p:cNvPr>
                <p:cNvCxnSpPr>
                  <a:cxnSpLocks/>
                  <a:endCxn id="49" idx="0"/>
                </p:cNvCxnSpPr>
                <p:nvPr/>
              </p:nvCxnSpPr>
              <p:spPr>
                <a:xfrm flipV="1">
                  <a:off x="6842617" y="5401304"/>
                  <a:ext cx="0" cy="45641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avec flèche 50">
                  <a:extLst>
                    <a:ext uri="{FF2B5EF4-FFF2-40B4-BE49-F238E27FC236}">
                      <a16:creationId xmlns:a16="http://schemas.microsoft.com/office/drawing/2014/main" id="{E54D971A-0D53-BCBA-3AD5-D1C94D84DED2}"/>
                    </a:ext>
                  </a:extLst>
                </p:cNvPr>
                <p:cNvCxnSpPr>
                  <a:cxnSpLocks/>
                  <a:endCxn id="49" idx="6"/>
                </p:cNvCxnSpPr>
                <p:nvPr/>
              </p:nvCxnSpPr>
              <p:spPr>
                <a:xfrm>
                  <a:off x="6842617" y="5857722"/>
                  <a:ext cx="457200" cy="782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2" name="Image 51">
                  <a:extLst>
                    <a:ext uri="{FF2B5EF4-FFF2-40B4-BE49-F238E27FC236}">
                      <a16:creationId xmlns:a16="http://schemas.microsoft.com/office/drawing/2014/main" id="{935F82A3-EDAF-6177-1F71-7B88D0950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04161" y="5227607"/>
                  <a:ext cx="108000" cy="114173"/>
                </a:xfrm>
                <a:prstGeom prst="rect">
                  <a:avLst/>
                </a:prstGeom>
              </p:spPr>
            </p:pic>
            <p:pic>
              <p:nvPicPr>
                <p:cNvPr id="53" name="Image 52">
                  <a:extLst>
                    <a:ext uri="{FF2B5EF4-FFF2-40B4-BE49-F238E27FC236}">
                      <a16:creationId xmlns:a16="http://schemas.microsoft.com/office/drawing/2014/main" id="{FC12C5DA-DAFA-33AE-C76B-E83B4D660E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361209" y="5813412"/>
                  <a:ext cx="108000" cy="114173"/>
                </a:xfrm>
                <a:prstGeom prst="rect">
                  <a:avLst/>
                </a:prstGeom>
              </p:spPr>
            </p:pic>
          </p:grpSp>
          <p:sp>
            <p:nvSpPr>
              <p:cNvPr id="48" name="Arc 47">
                <a:extLst>
                  <a:ext uri="{FF2B5EF4-FFF2-40B4-BE49-F238E27FC236}">
                    <a16:creationId xmlns:a16="http://schemas.microsoft.com/office/drawing/2014/main" id="{47DC524E-D607-E16E-F10B-DF8DF26D07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93449" y="5225893"/>
                <a:ext cx="648000" cy="648000"/>
              </a:xfrm>
              <a:prstGeom prst="arc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D78838B1-1C10-50B3-94C0-3E7C8753F2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031" y="4793554"/>
            <a:ext cx="8915575" cy="1812892"/>
          </a:xfrm>
          <a:prstGeom prst="rect">
            <a:avLst/>
          </a:prstGeom>
        </p:spPr>
      </p:pic>
      <p:pic>
        <p:nvPicPr>
          <p:cNvPr id="4" name="Picture 2" descr="Images Clipart Sphère de qubit Bloch | Clip arts gratuits">
            <a:extLst>
              <a:ext uri="{FF2B5EF4-FFF2-40B4-BE49-F238E27FC236}">
                <a16:creationId xmlns:a16="http://schemas.microsoft.com/office/drawing/2014/main" id="{3C30B110-46E8-3B19-A9FF-41C6B25BF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067" y="834429"/>
            <a:ext cx="1891993" cy="189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3113CF23-390D-1A65-225D-5DC62642CD1C}"/>
              </a:ext>
            </a:extLst>
          </p:cNvPr>
          <p:cNvGrpSpPr/>
          <p:nvPr/>
        </p:nvGrpSpPr>
        <p:grpSpPr>
          <a:xfrm>
            <a:off x="2048362" y="3177491"/>
            <a:ext cx="6635353" cy="3665768"/>
            <a:chOff x="1378879" y="1906133"/>
            <a:chExt cx="7481398" cy="426120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BB4CD01-10DC-63EB-16E3-2E0D1C3097C7}"/>
                </a:ext>
              </a:extLst>
            </p:cNvPr>
            <p:cNvSpPr/>
            <p:nvPr/>
          </p:nvSpPr>
          <p:spPr>
            <a:xfrm>
              <a:off x="1378879" y="1906133"/>
              <a:ext cx="7481398" cy="42612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7B5E491-CF05-CF03-0F1E-5C884AF3AE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861" r="1096"/>
            <a:stretch/>
          </p:blipFill>
          <p:spPr>
            <a:xfrm>
              <a:off x="1931174" y="2470337"/>
              <a:ext cx="6595947" cy="3423425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A7FEF3F-12C5-F43A-7F8E-9E7B8590A0C5}"/>
                </a:ext>
              </a:extLst>
            </p:cNvPr>
            <p:cNvSpPr txBox="1"/>
            <p:nvPr/>
          </p:nvSpPr>
          <p:spPr>
            <a:xfrm>
              <a:off x="1499681" y="2003569"/>
              <a:ext cx="28757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 Gates acting on two-qubits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2661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DCC6D660-1069-70EF-9E48-D7826A82A275}"/>
              </a:ext>
            </a:extLst>
          </p:cNvPr>
          <p:cNvSpPr txBox="1"/>
          <p:nvPr/>
        </p:nvSpPr>
        <p:spPr>
          <a:xfrm>
            <a:off x="3901779" y="12701"/>
            <a:ext cx="6050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Quantum computing with more than one qubit</a:t>
            </a:r>
          </a:p>
          <a:p>
            <a:pPr algn="r"/>
            <a:r>
              <a:rPr lang="en-US" sz="2400" dirty="0">
                <a:solidFill>
                  <a:srgbClr val="0070C0"/>
                </a:solidFill>
              </a:rPr>
              <a:t>Some terminology – general aspects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78FB6448-3676-ECFD-45F9-8EDEF6E37FC1}"/>
              </a:ext>
            </a:extLst>
          </p:cNvPr>
          <p:cNvCxnSpPr/>
          <p:nvPr/>
        </p:nvCxnSpPr>
        <p:spPr>
          <a:xfrm flipV="1">
            <a:off x="1658636" y="447242"/>
            <a:ext cx="8215371" cy="17648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25C7FDF2-8394-CB8A-09FC-DEBB881FC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126" y="2301660"/>
            <a:ext cx="6708219" cy="263702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B030474-EEB2-6594-8FB6-DE50791DBCE2}"/>
              </a:ext>
            </a:extLst>
          </p:cNvPr>
          <p:cNvSpPr/>
          <p:nvPr/>
        </p:nvSpPr>
        <p:spPr>
          <a:xfrm>
            <a:off x="178214" y="1019487"/>
            <a:ext cx="4774785" cy="485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Quantum circuits with more than one qubit </a:t>
            </a:r>
          </a:p>
        </p:txBody>
      </p: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E6C6485F-06D6-F91E-EE83-597F7702A4F3}"/>
              </a:ext>
            </a:extLst>
          </p:cNvPr>
          <p:cNvGrpSpPr/>
          <p:nvPr/>
        </p:nvGrpSpPr>
        <p:grpSpPr>
          <a:xfrm>
            <a:off x="145204" y="2459421"/>
            <a:ext cx="3187796" cy="4453826"/>
            <a:chOff x="145204" y="2459421"/>
            <a:chExt cx="3187796" cy="445382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C902B8-2A3F-18CF-73D1-1CEBFCC87F80}"/>
                </a:ext>
              </a:extLst>
            </p:cNvPr>
            <p:cNvSpPr/>
            <p:nvPr/>
          </p:nvSpPr>
          <p:spPr>
            <a:xfrm>
              <a:off x="1439916" y="2459421"/>
              <a:ext cx="315311" cy="2238703"/>
            </a:xfrm>
            <a:prstGeom prst="rect">
              <a:avLst/>
            </a:prstGeom>
            <a:solidFill>
              <a:schemeClr val="accent1">
                <a:alpha val="1960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43B982B-32C6-F196-75BF-3836D19A2AE8}"/>
                </a:ext>
              </a:extLst>
            </p:cNvPr>
            <p:cNvSpPr txBox="1"/>
            <p:nvPr/>
          </p:nvSpPr>
          <p:spPr>
            <a:xfrm>
              <a:off x="145204" y="4949194"/>
              <a:ext cx="318779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Quantum register: 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Define the qubit computational 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basis: </a:t>
              </a:r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7D337DC9-8928-17CC-79B6-45513FEFA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8301" y="6456423"/>
              <a:ext cx="266400" cy="36000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1B60683D-1FE9-61D3-87E3-D89110B71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301" y="5899198"/>
              <a:ext cx="1116000" cy="200447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849EF3DE-6320-A17C-AC2B-E450BC88F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8301" y="6177811"/>
              <a:ext cx="1116000" cy="200447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21A8847E-A726-BA91-02D5-6CA3BF819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8301" y="5620585"/>
              <a:ext cx="1116000" cy="200447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4F6EE0C-39B9-21B0-1C83-6B9FAFD71258}"/>
                </a:ext>
              </a:extLst>
            </p:cNvPr>
            <p:cNvSpPr txBox="1"/>
            <p:nvPr/>
          </p:nvSpPr>
          <p:spPr>
            <a:xfrm>
              <a:off x="556809" y="6543915"/>
              <a:ext cx="1867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Hilbert space size </a:t>
              </a:r>
            </a:p>
          </p:txBody>
        </p: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D97ADD2F-82CB-CDCC-986C-A8FC2135C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98243" y="6588089"/>
              <a:ext cx="252000" cy="206182"/>
            </a:xfrm>
            <a:prstGeom prst="rect">
              <a:avLst/>
            </a:prstGeom>
          </p:spPr>
        </p:pic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4475E0C2-70C5-EC6A-6896-C501A5C0FEFE}"/>
              </a:ext>
            </a:extLst>
          </p:cNvPr>
          <p:cNvGrpSpPr/>
          <p:nvPr/>
        </p:nvGrpSpPr>
        <p:grpSpPr>
          <a:xfrm>
            <a:off x="2565606" y="1583894"/>
            <a:ext cx="3381768" cy="1471602"/>
            <a:chOff x="2565606" y="1583894"/>
            <a:chExt cx="3381768" cy="1471602"/>
          </a:xfrm>
        </p:grpSpPr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347BCEE4-C629-9530-CD09-79C56A6E2097}"/>
                </a:ext>
              </a:extLst>
            </p:cNvPr>
            <p:cNvCxnSpPr/>
            <p:nvPr/>
          </p:nvCxnSpPr>
          <p:spPr>
            <a:xfrm flipH="1">
              <a:off x="2565606" y="2144110"/>
              <a:ext cx="492904" cy="4309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71114DCE-7452-F8CC-B488-DE0385CBE6B1}"/>
                </a:ext>
              </a:extLst>
            </p:cNvPr>
            <p:cNvGrpSpPr/>
            <p:nvPr/>
          </p:nvGrpSpPr>
          <p:grpSpPr>
            <a:xfrm>
              <a:off x="2725908" y="1583894"/>
              <a:ext cx="3221466" cy="1471602"/>
              <a:chOff x="2725908" y="1583894"/>
              <a:chExt cx="3221466" cy="1471602"/>
            </a:xfrm>
          </p:grpSpPr>
          <p:cxnSp>
            <p:nvCxnSpPr>
              <p:cNvPr id="51" name="Connecteur droit avec flèche 50">
                <a:extLst>
                  <a:ext uri="{FF2B5EF4-FFF2-40B4-BE49-F238E27FC236}">
                    <a16:creationId xmlns:a16="http://schemas.microsoft.com/office/drawing/2014/main" id="{4CF726D7-71B1-C900-659C-7D16F205CE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2390" y="2158952"/>
                <a:ext cx="427762" cy="41608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D5114613-F580-DA80-03E1-DAC10C8911FE}"/>
                  </a:ext>
                </a:extLst>
              </p:cNvPr>
              <p:cNvSpPr txBox="1"/>
              <p:nvPr/>
            </p:nvSpPr>
            <p:spPr>
              <a:xfrm>
                <a:off x="2725908" y="1797602"/>
                <a:ext cx="1295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Unary gates</a:t>
                </a:r>
              </a:p>
            </p:txBody>
          </p:sp>
          <p:cxnSp>
            <p:nvCxnSpPr>
              <p:cNvPr id="63" name="Connecteur droit avec flèche 62">
                <a:extLst>
                  <a:ext uri="{FF2B5EF4-FFF2-40B4-BE49-F238E27FC236}">
                    <a16:creationId xmlns:a16="http://schemas.microsoft.com/office/drawing/2014/main" id="{34613917-7422-A653-13D8-8ECFEC0FC6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764" y="1930651"/>
                <a:ext cx="384920" cy="70117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avec flèche 66">
                <a:extLst>
                  <a:ext uri="{FF2B5EF4-FFF2-40B4-BE49-F238E27FC236}">
                    <a16:creationId xmlns:a16="http://schemas.microsoft.com/office/drawing/2014/main" id="{AD65057C-CCC5-3E89-A497-C087DE25F8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84244" y="1952778"/>
                <a:ext cx="482077" cy="110271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06330F02-A41F-84A6-1C0A-6CD53C24AEF8}"/>
                  </a:ext>
                </a:extLst>
              </p:cNvPr>
              <p:cNvSpPr txBox="1"/>
              <p:nvPr/>
            </p:nvSpPr>
            <p:spPr>
              <a:xfrm>
                <a:off x="4621113" y="1583894"/>
                <a:ext cx="13262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Binary gates</a:t>
                </a:r>
              </a:p>
            </p:txBody>
          </p:sp>
        </p:grp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EA8535FB-BE21-CC09-71DB-92262CD3CBD1}"/>
              </a:ext>
            </a:extLst>
          </p:cNvPr>
          <p:cNvGrpSpPr/>
          <p:nvPr/>
        </p:nvGrpSpPr>
        <p:grpSpPr>
          <a:xfrm>
            <a:off x="1755227" y="2459421"/>
            <a:ext cx="5917325" cy="3814443"/>
            <a:chOff x="1755227" y="2459421"/>
            <a:chExt cx="5917325" cy="3814443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0A90C0C-ACD4-6101-24D5-4AD1AEE5F13D}"/>
                </a:ext>
              </a:extLst>
            </p:cNvPr>
            <p:cNvSpPr/>
            <p:nvPr/>
          </p:nvSpPr>
          <p:spPr>
            <a:xfrm>
              <a:off x="1755227" y="2459421"/>
              <a:ext cx="5917325" cy="2238703"/>
            </a:xfrm>
            <a:prstGeom prst="rect">
              <a:avLst/>
            </a:prstGeom>
            <a:solidFill>
              <a:srgbClr val="FF0000">
                <a:alpha val="196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C6BF4367-F45F-B10A-5AB7-A2D9E582453A}"/>
                </a:ext>
              </a:extLst>
            </p:cNvPr>
            <p:cNvSpPr txBox="1"/>
            <p:nvPr/>
          </p:nvSpPr>
          <p:spPr>
            <a:xfrm>
              <a:off x="4008042" y="4940361"/>
              <a:ext cx="1847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Quantum circuits: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AA10B065-A499-A76D-B090-346CB404CCC6}"/>
                </a:ext>
              </a:extLst>
            </p:cNvPr>
            <p:cNvSpPr txBox="1"/>
            <p:nvPr/>
          </p:nvSpPr>
          <p:spPr>
            <a:xfrm>
              <a:off x="4008042" y="5350534"/>
              <a:ext cx="308020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Constraint: the circuit  makes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Unitary transformation, i.e. no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loss of information</a:t>
              </a:r>
            </a:p>
          </p:txBody>
        </p:sp>
      </p:grp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3BE7C6AF-74E7-10AF-A995-1265CD5DE7ED}"/>
              </a:ext>
            </a:extLst>
          </p:cNvPr>
          <p:cNvCxnSpPr/>
          <p:nvPr/>
        </p:nvCxnSpPr>
        <p:spPr>
          <a:xfrm>
            <a:off x="1219200" y="2459421"/>
            <a:ext cx="0" cy="223870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ZoneTexte 80">
            <a:extLst>
              <a:ext uri="{FF2B5EF4-FFF2-40B4-BE49-F238E27FC236}">
                <a16:creationId xmlns:a16="http://schemas.microsoft.com/office/drawing/2014/main" id="{400AE9A2-10D5-5521-3D40-395D68D8AE7F}"/>
              </a:ext>
            </a:extLst>
          </p:cNvPr>
          <p:cNvSpPr txBox="1"/>
          <p:nvPr/>
        </p:nvSpPr>
        <p:spPr>
          <a:xfrm rot="16200000">
            <a:off x="342667" y="3384850"/>
            <a:ext cx="140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circuit length</a:t>
            </a:r>
          </a:p>
        </p:txBody>
      </p: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D0CEC694-2D08-CADE-9972-A3D32EE99218}"/>
              </a:ext>
            </a:extLst>
          </p:cNvPr>
          <p:cNvCxnSpPr>
            <a:cxnSpLocks/>
          </p:cNvCxnSpPr>
          <p:nvPr/>
        </p:nvCxnSpPr>
        <p:spPr>
          <a:xfrm>
            <a:off x="1416952" y="4818403"/>
            <a:ext cx="6255602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ZoneTexte 83">
            <a:extLst>
              <a:ext uri="{FF2B5EF4-FFF2-40B4-BE49-F238E27FC236}">
                <a16:creationId xmlns:a16="http://schemas.microsoft.com/office/drawing/2014/main" id="{4053423D-24D0-1498-2907-55D089248DCA}"/>
              </a:ext>
            </a:extLst>
          </p:cNvPr>
          <p:cNvSpPr txBox="1"/>
          <p:nvPr/>
        </p:nvSpPr>
        <p:spPr>
          <a:xfrm>
            <a:off x="6166359" y="4814158"/>
            <a:ext cx="137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circuit depth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D813547-4315-CA33-37D3-8121AAC46B77}"/>
              </a:ext>
            </a:extLst>
          </p:cNvPr>
          <p:cNvSpPr/>
          <p:nvPr/>
        </p:nvSpPr>
        <p:spPr>
          <a:xfrm>
            <a:off x="7660166" y="2467722"/>
            <a:ext cx="315311" cy="2238703"/>
          </a:xfrm>
          <a:prstGeom prst="rect">
            <a:avLst/>
          </a:prstGeom>
          <a:solidFill>
            <a:srgbClr val="00B050">
              <a:alpha val="196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922C6449-C744-701C-9336-DB181AED904C}"/>
              </a:ext>
            </a:extLst>
          </p:cNvPr>
          <p:cNvSpPr txBox="1"/>
          <p:nvPr/>
        </p:nvSpPr>
        <p:spPr>
          <a:xfrm>
            <a:off x="7975477" y="4025462"/>
            <a:ext cx="17947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Quantum </a:t>
            </a:r>
          </a:p>
          <a:p>
            <a:r>
              <a:rPr lang="en-US" dirty="0">
                <a:solidFill>
                  <a:srgbClr val="00B050"/>
                </a:solidFill>
              </a:rPr>
              <a:t>measurement </a:t>
            </a:r>
          </a:p>
          <a:p>
            <a:r>
              <a:rPr lang="en-US" dirty="0">
                <a:solidFill>
                  <a:srgbClr val="00B050"/>
                </a:solidFill>
              </a:rPr>
              <a:t>of qubits – leads </a:t>
            </a:r>
          </a:p>
          <a:p>
            <a:r>
              <a:rPr lang="en-US" dirty="0">
                <a:solidFill>
                  <a:srgbClr val="00B050"/>
                </a:solidFill>
              </a:rPr>
              <a:t>to a set of events</a:t>
            </a:r>
          </a:p>
          <a:p>
            <a:r>
              <a:rPr lang="en-US" dirty="0">
                <a:solidFill>
                  <a:srgbClr val="00B050"/>
                </a:solidFill>
              </a:rPr>
              <a:t>In the form of </a:t>
            </a:r>
          </a:p>
          <a:p>
            <a:r>
              <a:rPr lang="en-US" dirty="0">
                <a:solidFill>
                  <a:srgbClr val="00B050"/>
                </a:solidFill>
              </a:rPr>
              <a:t>bitstring </a:t>
            </a:r>
          </a:p>
        </p:txBody>
      </p:sp>
      <p:grpSp>
        <p:nvGrpSpPr>
          <p:cNvPr id="87" name="Grouper 46">
            <a:extLst>
              <a:ext uri="{FF2B5EF4-FFF2-40B4-BE49-F238E27FC236}">
                <a16:creationId xmlns:a16="http://schemas.microsoft.com/office/drawing/2014/main" id="{5972A4D2-7883-04D7-FAEA-E256EC13541D}"/>
              </a:ext>
            </a:extLst>
          </p:cNvPr>
          <p:cNvGrpSpPr/>
          <p:nvPr/>
        </p:nvGrpSpPr>
        <p:grpSpPr>
          <a:xfrm>
            <a:off x="7477288" y="5821032"/>
            <a:ext cx="2274407" cy="1039305"/>
            <a:chOff x="7631593" y="3461788"/>
            <a:chExt cx="2274407" cy="1039305"/>
          </a:xfrm>
        </p:grpSpPr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699F705E-212F-EAB3-A733-7AFFE89CD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31593" y="3461788"/>
              <a:ext cx="2274407" cy="477891"/>
            </a:xfrm>
            <a:prstGeom prst="rect">
              <a:avLst/>
            </a:prstGeom>
          </p:spPr>
        </p:pic>
        <p:sp>
          <p:nvSpPr>
            <p:cNvPr id="89" name="Flèche vers le bas 88">
              <a:extLst>
                <a:ext uri="{FF2B5EF4-FFF2-40B4-BE49-F238E27FC236}">
                  <a16:creationId xmlns:a16="http://schemas.microsoft.com/office/drawing/2014/main" id="{44BCE0CF-3D7F-088E-7A5D-0008687F53B2}"/>
                </a:ext>
              </a:extLst>
            </p:cNvPr>
            <p:cNvSpPr/>
            <p:nvPr/>
          </p:nvSpPr>
          <p:spPr>
            <a:xfrm>
              <a:off x="8415557" y="3935834"/>
              <a:ext cx="209724" cy="2684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D4C0D588-79DE-9DB5-2F38-720AB27FF35D}"/>
                </a:ext>
              </a:extLst>
            </p:cNvPr>
            <p:cNvSpPr txBox="1"/>
            <p:nvPr/>
          </p:nvSpPr>
          <p:spPr>
            <a:xfrm>
              <a:off x="8298227" y="4131761"/>
              <a:ext cx="1549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Gives the |a|</a:t>
              </a:r>
              <a:r>
                <a:rPr lang="en-US" baseline="30000" dirty="0">
                  <a:solidFill>
                    <a:srgbClr val="00B05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290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EE7157-66A3-2641-BF34-16462F88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2103437"/>
            <a:ext cx="8543925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 Where it might be helpful to  nuclear, neutrino and particle physics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C941286-5585-BBAD-E681-492E3DAAD500}"/>
              </a:ext>
            </a:extLst>
          </p:cNvPr>
          <p:cNvSpPr txBox="1"/>
          <p:nvPr/>
        </p:nvSpPr>
        <p:spPr>
          <a:xfrm>
            <a:off x="5173212" y="6171334"/>
            <a:ext cx="15878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(generated by </a:t>
            </a:r>
            <a:r>
              <a:rPr lang="en-US" sz="1200" dirty="0" err="1"/>
              <a:t>DeepAI</a:t>
            </a:r>
            <a:r>
              <a:rPr lang="en-US" sz="1200" dirty="0"/>
              <a:t>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81F0DF6-5522-0C01-5F1D-519813EC3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091" y="3513093"/>
            <a:ext cx="2658241" cy="265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51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BCCC890-AEE7-EE1A-AEEC-998B38750922}"/>
              </a:ext>
            </a:extLst>
          </p:cNvPr>
          <p:cNvSpPr txBox="1"/>
          <p:nvPr/>
        </p:nvSpPr>
        <p:spPr>
          <a:xfrm>
            <a:off x="2062365" y="93725"/>
            <a:ext cx="78895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70C0"/>
                </a:solidFill>
              </a:rPr>
              <a:t>Quantum computers are often themselves many-body interacting systems</a:t>
            </a:r>
          </a:p>
          <a:p>
            <a:pPr algn="r"/>
            <a:r>
              <a:rPr lang="en-US" sz="2000" dirty="0">
                <a:solidFill>
                  <a:srgbClr val="0070C0"/>
                </a:solidFill>
              </a:rPr>
              <a:t>Quantum computing for the infinities</a:t>
            </a:r>
          </a:p>
          <a:p>
            <a:pPr algn="r"/>
            <a:endParaRPr lang="en-US" sz="2000" dirty="0">
              <a:solidFill>
                <a:srgbClr val="0070C0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D766722-9CDF-756E-5B50-BE33DCDC2E83}"/>
              </a:ext>
            </a:extLst>
          </p:cNvPr>
          <p:cNvCxnSpPr/>
          <p:nvPr/>
        </p:nvCxnSpPr>
        <p:spPr>
          <a:xfrm flipV="1">
            <a:off x="1658636" y="447242"/>
            <a:ext cx="8215371" cy="17648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E3E78A10-25B5-85ED-E9B3-4CCA1DC1C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623"/>
            <a:ext cx="2076275" cy="2135037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6F42D2F-36DB-297F-2B57-A4E5DC805A52}"/>
              </a:ext>
            </a:extLst>
          </p:cNvPr>
          <p:cNvGrpSpPr/>
          <p:nvPr/>
        </p:nvGrpSpPr>
        <p:grpSpPr>
          <a:xfrm>
            <a:off x="-32048" y="3428671"/>
            <a:ext cx="2923466" cy="2583005"/>
            <a:chOff x="5669280" y="444271"/>
            <a:chExt cx="2923466" cy="258300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BDA68B5-1FCE-6021-32CF-00A36FF6D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9280" y="784342"/>
              <a:ext cx="2923466" cy="2242934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5152372-3695-6BCE-8B81-7B7547753DE7}"/>
                </a:ext>
              </a:extLst>
            </p:cNvPr>
            <p:cNvSpPr txBox="1"/>
            <p:nvPr/>
          </p:nvSpPr>
          <p:spPr>
            <a:xfrm>
              <a:off x="6229967" y="444271"/>
              <a:ext cx="15759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from quark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913709B-0E51-6ED1-1598-AF768B41642A}"/>
              </a:ext>
            </a:extLst>
          </p:cNvPr>
          <p:cNvGrpSpPr/>
          <p:nvPr/>
        </p:nvGrpSpPr>
        <p:grpSpPr>
          <a:xfrm>
            <a:off x="2492966" y="1699512"/>
            <a:ext cx="1616962" cy="3336623"/>
            <a:chOff x="2492966" y="1699512"/>
            <a:chExt cx="1616962" cy="3336623"/>
          </a:xfrm>
        </p:grpSpPr>
        <p:pic>
          <p:nvPicPr>
            <p:cNvPr id="10" name="Picture 2" descr="dof">
              <a:extLst>
                <a:ext uri="{FF2B5EF4-FFF2-40B4-BE49-F238E27FC236}">
                  <a16:creationId xmlns:a16="http://schemas.microsoft.com/office/drawing/2014/main" id="{C6451D54-0BA4-4842-04CD-2AB436D9E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7100" b="36518"/>
            <a:stretch>
              <a:fillRect/>
            </a:stretch>
          </p:blipFill>
          <p:spPr bwMode="auto">
            <a:xfrm>
              <a:off x="2492966" y="3211870"/>
              <a:ext cx="1616962" cy="1824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49B7DE7-DAFA-66C6-F48C-5FB915636EB9}"/>
                </a:ext>
              </a:extLst>
            </p:cNvPr>
            <p:cNvSpPr txBox="1"/>
            <p:nvPr/>
          </p:nvSpPr>
          <p:spPr>
            <a:xfrm>
              <a:off x="2537024" y="1699512"/>
              <a:ext cx="130676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to </a:t>
              </a:r>
              <a:r>
                <a:rPr lang="en-US" sz="2400" dirty="0" err="1">
                  <a:solidFill>
                    <a:srgbClr val="0070C0"/>
                  </a:solidFill>
                </a:rPr>
                <a:t>pions</a:t>
              </a:r>
              <a:endParaRPr lang="en-US" sz="2400" dirty="0">
                <a:solidFill>
                  <a:srgbClr val="0070C0"/>
                </a:solidFill>
              </a:endParaRPr>
            </a:p>
            <a:p>
              <a:r>
                <a:rPr lang="en-US" sz="2400" dirty="0">
                  <a:solidFill>
                    <a:srgbClr val="0070C0"/>
                  </a:solidFill>
                </a:rPr>
                <a:t>and</a:t>
              </a:r>
            </a:p>
            <a:p>
              <a:r>
                <a:rPr lang="en-US" sz="2400" dirty="0">
                  <a:solidFill>
                    <a:srgbClr val="0070C0"/>
                  </a:solidFill>
                </a:rPr>
                <a:t>nucleons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EC8D19A-CF15-72E7-680F-04783B362876}"/>
              </a:ext>
            </a:extLst>
          </p:cNvPr>
          <p:cNvGrpSpPr/>
          <p:nvPr/>
        </p:nvGrpSpPr>
        <p:grpSpPr>
          <a:xfrm>
            <a:off x="3414465" y="595106"/>
            <a:ext cx="6491535" cy="5286908"/>
            <a:chOff x="3414465" y="595106"/>
            <a:chExt cx="6491535" cy="5286908"/>
          </a:xfrm>
        </p:grpSpPr>
        <p:pic>
          <p:nvPicPr>
            <p:cNvPr id="11" name="Picture 4" descr="Table">
              <a:extLst>
                <a:ext uri="{FF2B5EF4-FFF2-40B4-BE49-F238E27FC236}">
                  <a16:creationId xmlns:a16="http://schemas.microsoft.com/office/drawing/2014/main" id="{9179D532-30FF-8E6F-A8F0-9B3F389FCA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 bwMode="auto">
            <a:xfrm>
              <a:off x="3414465" y="595106"/>
              <a:ext cx="6491535" cy="3475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73A3874-B3BE-D596-FC2A-3175D113E714}"/>
                </a:ext>
              </a:extLst>
            </p:cNvPr>
            <p:cNvSpPr txBox="1"/>
            <p:nvPr/>
          </p:nvSpPr>
          <p:spPr>
            <a:xfrm>
              <a:off x="5415295" y="963573"/>
              <a:ext cx="21843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to atomic nuclei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8B63145-D2A6-3D9D-C3C3-B8E831B88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9083" y="3454414"/>
              <a:ext cx="3317244" cy="2031211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695B636-CF8D-920C-B5ED-7D16A3313D09}"/>
                </a:ext>
              </a:extLst>
            </p:cNvPr>
            <p:cNvSpPr txBox="1"/>
            <p:nvPr/>
          </p:nvSpPr>
          <p:spPr>
            <a:xfrm>
              <a:off x="5932522" y="5512682"/>
              <a:ext cx="1935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Courtesy J.P. </a:t>
              </a:r>
              <a:r>
                <a:rPr lang="en-US" dirty="0" err="1"/>
                <a:t>Ebran</a:t>
              </a:r>
              <a:endParaRPr lang="en-US" dirty="0"/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7B99D869-F4E5-BA10-CD7A-D0486683414D}"/>
              </a:ext>
            </a:extLst>
          </p:cNvPr>
          <p:cNvSpPr txBox="1"/>
          <p:nvPr/>
        </p:nvSpPr>
        <p:spPr>
          <a:xfrm>
            <a:off x="6415088" y="73866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0FA9A6D1-9394-70EF-6DEF-3BD8B260D775}"/>
              </a:ext>
            </a:extLst>
          </p:cNvPr>
          <p:cNvGrpSpPr/>
          <p:nvPr/>
        </p:nvGrpSpPr>
        <p:grpSpPr>
          <a:xfrm>
            <a:off x="7991979" y="2211900"/>
            <a:ext cx="1856869" cy="4493112"/>
            <a:chOff x="7991979" y="2211900"/>
            <a:chExt cx="1856869" cy="4493112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CA7327C-A9B8-1241-8BA4-0FFBED4E32F2}"/>
                </a:ext>
              </a:extLst>
            </p:cNvPr>
            <p:cNvSpPr txBox="1"/>
            <p:nvPr/>
          </p:nvSpPr>
          <p:spPr>
            <a:xfrm>
              <a:off x="8221044" y="2211900"/>
              <a:ext cx="14092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to stellar </a:t>
              </a:r>
            </a:p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processes</a:t>
              </a: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AE550D84-6662-33CC-4444-46B8BBA04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91979" y="4342949"/>
              <a:ext cx="1849913" cy="1233275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F375DD7-83CE-9649-BBCE-81273C861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99830" y="3011356"/>
              <a:ext cx="1842062" cy="1437997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2F55246-B3F2-0354-C7ED-A1D5D71CC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98935" y="5558066"/>
              <a:ext cx="1849913" cy="1146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635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>
            <a:cxnSpLocks/>
          </p:cNvCxnSpPr>
          <p:nvPr/>
        </p:nvCxnSpPr>
        <p:spPr>
          <a:xfrm flipV="1">
            <a:off x="906274" y="384232"/>
            <a:ext cx="9000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6107268" y="0"/>
            <a:ext cx="3798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err="1">
                <a:solidFill>
                  <a:srgbClr val="0070C0"/>
                </a:solidFill>
              </a:rPr>
              <a:t>Ongoing</a:t>
            </a:r>
            <a:r>
              <a:rPr lang="fr-FR">
                <a:solidFill>
                  <a:srgbClr val="0070C0"/>
                </a:solidFill>
              </a:rPr>
              <a:t> </a:t>
            </a:r>
            <a:r>
              <a:rPr lang="fr-FR" err="1">
                <a:solidFill>
                  <a:srgbClr val="0070C0"/>
                </a:solidFill>
              </a:rPr>
              <a:t>projects</a:t>
            </a:r>
            <a:r>
              <a:rPr lang="fr-FR">
                <a:solidFill>
                  <a:srgbClr val="0070C0"/>
                </a:solidFill>
              </a:rPr>
              <a:t> </a:t>
            </a:r>
            <a:r>
              <a:rPr lang="fr-FR" err="1">
                <a:solidFill>
                  <a:srgbClr val="0070C0"/>
                </a:solidFill>
              </a:rPr>
              <a:t>that</a:t>
            </a:r>
            <a:r>
              <a:rPr lang="fr-FR">
                <a:solidFill>
                  <a:srgbClr val="0070C0"/>
                </a:solidFill>
              </a:rPr>
              <a:t> are </a:t>
            </a:r>
            <a:r>
              <a:rPr lang="fr-FR" err="1">
                <a:solidFill>
                  <a:srgbClr val="0070C0"/>
                </a:solidFill>
              </a:rPr>
              <a:t>starting</a:t>
            </a:r>
            <a:r>
              <a:rPr lang="fr-FR">
                <a:solidFill>
                  <a:srgbClr val="0070C0"/>
                </a:solidFill>
              </a:rPr>
              <a:t> </a:t>
            </a:r>
            <a:r>
              <a:rPr lang="fr-FR" err="1">
                <a:solidFill>
                  <a:srgbClr val="0070C0"/>
                </a:solidFill>
              </a:rPr>
              <a:t>now</a:t>
            </a:r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213360" y="1544717"/>
            <a:ext cx="9479280" cy="4929051"/>
            <a:chOff x="370390" y="673594"/>
            <a:chExt cx="11821610" cy="6280051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" b="2248"/>
            <a:stretch/>
          </p:blipFill>
          <p:spPr>
            <a:xfrm>
              <a:off x="4654839" y="1337684"/>
              <a:ext cx="7537161" cy="5427339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8365" y="5474468"/>
              <a:ext cx="1479177" cy="1479177"/>
            </a:xfrm>
            <a:prstGeom prst="rect">
              <a:avLst/>
            </a:prstGeom>
          </p:spPr>
        </p:pic>
        <p:sp>
          <p:nvSpPr>
            <p:cNvPr id="9" name="Forme libre 8"/>
            <p:cNvSpPr/>
            <p:nvPr/>
          </p:nvSpPr>
          <p:spPr>
            <a:xfrm>
              <a:off x="3550023" y="2030506"/>
              <a:ext cx="1331259" cy="3496235"/>
            </a:xfrm>
            <a:custGeom>
              <a:avLst/>
              <a:gdLst>
                <a:gd name="connsiteX0" fmla="*/ 1331259 w 1358153"/>
                <a:gd name="connsiteY0" fmla="*/ 0 h 3402106"/>
                <a:gd name="connsiteX1" fmla="*/ 1358153 w 1358153"/>
                <a:gd name="connsiteY1" fmla="*/ 3402106 h 3402106"/>
                <a:gd name="connsiteX2" fmla="*/ 0 w 1358153"/>
                <a:gd name="connsiteY2" fmla="*/ 1828800 h 3402106"/>
                <a:gd name="connsiteX3" fmla="*/ 13448 w 1358153"/>
                <a:gd name="connsiteY3" fmla="*/ 1102659 h 3402106"/>
                <a:gd name="connsiteX4" fmla="*/ 1331259 w 1358153"/>
                <a:gd name="connsiteY4" fmla="*/ 0 h 3402106"/>
                <a:gd name="connsiteX0" fmla="*/ 1358154 w 1385048"/>
                <a:gd name="connsiteY0" fmla="*/ 0 h 3402106"/>
                <a:gd name="connsiteX1" fmla="*/ 1385048 w 1385048"/>
                <a:gd name="connsiteY1" fmla="*/ 3402106 h 3402106"/>
                <a:gd name="connsiteX2" fmla="*/ 0 w 1385048"/>
                <a:gd name="connsiteY2" fmla="*/ 2003612 h 3402106"/>
                <a:gd name="connsiteX3" fmla="*/ 40343 w 1385048"/>
                <a:gd name="connsiteY3" fmla="*/ 1102659 h 3402106"/>
                <a:gd name="connsiteX4" fmla="*/ 1358154 w 1385048"/>
                <a:gd name="connsiteY4" fmla="*/ 0 h 3402106"/>
                <a:gd name="connsiteX0" fmla="*/ 1317811 w 1344705"/>
                <a:gd name="connsiteY0" fmla="*/ 0 h 3402106"/>
                <a:gd name="connsiteX1" fmla="*/ 1344705 w 1344705"/>
                <a:gd name="connsiteY1" fmla="*/ 3402106 h 3402106"/>
                <a:gd name="connsiteX2" fmla="*/ 26893 w 1344705"/>
                <a:gd name="connsiteY2" fmla="*/ 2312894 h 3402106"/>
                <a:gd name="connsiteX3" fmla="*/ 0 w 1344705"/>
                <a:gd name="connsiteY3" fmla="*/ 1102659 h 3402106"/>
                <a:gd name="connsiteX4" fmla="*/ 1317811 w 1344705"/>
                <a:gd name="connsiteY4" fmla="*/ 0 h 3402106"/>
                <a:gd name="connsiteX0" fmla="*/ 1317812 w 1344706"/>
                <a:gd name="connsiteY0" fmla="*/ 0 h 3402106"/>
                <a:gd name="connsiteX1" fmla="*/ 1344706 w 1344706"/>
                <a:gd name="connsiteY1" fmla="*/ 3402106 h 3402106"/>
                <a:gd name="connsiteX2" fmla="*/ 0 w 1344706"/>
                <a:gd name="connsiteY2" fmla="*/ 2326341 h 3402106"/>
                <a:gd name="connsiteX3" fmla="*/ 1 w 1344706"/>
                <a:gd name="connsiteY3" fmla="*/ 1102659 h 3402106"/>
                <a:gd name="connsiteX4" fmla="*/ 1317812 w 1344706"/>
                <a:gd name="connsiteY4" fmla="*/ 0 h 3402106"/>
                <a:gd name="connsiteX0" fmla="*/ 1317812 w 1344706"/>
                <a:gd name="connsiteY0" fmla="*/ 0 h 3402106"/>
                <a:gd name="connsiteX1" fmla="*/ 1344706 w 1344706"/>
                <a:gd name="connsiteY1" fmla="*/ 3402106 h 3402106"/>
                <a:gd name="connsiteX2" fmla="*/ 0 w 1344706"/>
                <a:gd name="connsiteY2" fmla="*/ 2326341 h 3402106"/>
                <a:gd name="connsiteX3" fmla="*/ 1 w 1344706"/>
                <a:gd name="connsiteY3" fmla="*/ 1102659 h 3402106"/>
                <a:gd name="connsiteX4" fmla="*/ 1317812 w 1344706"/>
                <a:gd name="connsiteY4" fmla="*/ 0 h 3402106"/>
                <a:gd name="connsiteX0" fmla="*/ 1317812 w 1344706"/>
                <a:gd name="connsiteY0" fmla="*/ 0 h 3402106"/>
                <a:gd name="connsiteX1" fmla="*/ 1344706 w 1344706"/>
                <a:gd name="connsiteY1" fmla="*/ 3402106 h 3402106"/>
                <a:gd name="connsiteX2" fmla="*/ 0 w 1344706"/>
                <a:gd name="connsiteY2" fmla="*/ 2326341 h 3402106"/>
                <a:gd name="connsiteX3" fmla="*/ 1 w 1344706"/>
                <a:gd name="connsiteY3" fmla="*/ 1415496 h 3402106"/>
                <a:gd name="connsiteX4" fmla="*/ 1317812 w 1344706"/>
                <a:gd name="connsiteY4" fmla="*/ 0 h 3402106"/>
                <a:gd name="connsiteX0" fmla="*/ 1317812 w 1344706"/>
                <a:gd name="connsiteY0" fmla="*/ 0 h 3389071"/>
                <a:gd name="connsiteX1" fmla="*/ 1344706 w 1344706"/>
                <a:gd name="connsiteY1" fmla="*/ 3389071 h 3389071"/>
                <a:gd name="connsiteX2" fmla="*/ 0 w 1344706"/>
                <a:gd name="connsiteY2" fmla="*/ 2313306 h 3389071"/>
                <a:gd name="connsiteX3" fmla="*/ 1 w 1344706"/>
                <a:gd name="connsiteY3" fmla="*/ 1402461 h 3389071"/>
                <a:gd name="connsiteX4" fmla="*/ 1317812 w 1344706"/>
                <a:gd name="connsiteY4" fmla="*/ 0 h 338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4706" h="3389071">
                  <a:moveTo>
                    <a:pt x="1317812" y="0"/>
                  </a:moveTo>
                  <a:lnTo>
                    <a:pt x="1344706" y="3389071"/>
                  </a:lnTo>
                  <a:lnTo>
                    <a:pt x="0" y="2313306"/>
                  </a:lnTo>
                  <a:cubicBezTo>
                    <a:pt x="0" y="1717153"/>
                    <a:pt x="1" y="1810355"/>
                    <a:pt x="1" y="1402461"/>
                  </a:cubicBezTo>
                  <a:lnTo>
                    <a:pt x="1317812" y="0"/>
                  </a:ln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4860604" y="2016485"/>
              <a:ext cx="295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" name="Forme libre 10"/>
            <p:cNvSpPr/>
            <p:nvPr/>
          </p:nvSpPr>
          <p:spPr>
            <a:xfrm>
              <a:off x="2615609" y="3147237"/>
              <a:ext cx="935665" cy="1267351"/>
            </a:xfrm>
            <a:custGeom>
              <a:avLst/>
              <a:gdLst>
                <a:gd name="connsiteX0" fmla="*/ 0 w 373712"/>
                <a:gd name="connsiteY0" fmla="*/ 0 h 1105232"/>
                <a:gd name="connsiteX1" fmla="*/ 373712 w 373712"/>
                <a:gd name="connsiteY1" fmla="*/ 143124 h 1105232"/>
                <a:gd name="connsiteX2" fmla="*/ 373712 w 373712"/>
                <a:gd name="connsiteY2" fmla="*/ 1105232 h 1105232"/>
                <a:gd name="connsiteX3" fmla="*/ 7952 w 373712"/>
                <a:gd name="connsiteY3" fmla="*/ 970059 h 1105232"/>
                <a:gd name="connsiteX4" fmla="*/ 0 w 373712"/>
                <a:gd name="connsiteY4" fmla="*/ 0 h 1105232"/>
                <a:gd name="connsiteX0" fmla="*/ 0 w 756484"/>
                <a:gd name="connsiteY0" fmla="*/ 0 h 1317883"/>
                <a:gd name="connsiteX1" fmla="*/ 756484 w 756484"/>
                <a:gd name="connsiteY1" fmla="*/ 355775 h 1317883"/>
                <a:gd name="connsiteX2" fmla="*/ 756484 w 756484"/>
                <a:gd name="connsiteY2" fmla="*/ 1317883 h 1317883"/>
                <a:gd name="connsiteX3" fmla="*/ 390724 w 756484"/>
                <a:gd name="connsiteY3" fmla="*/ 1182710 h 1317883"/>
                <a:gd name="connsiteX4" fmla="*/ 0 w 756484"/>
                <a:gd name="connsiteY4" fmla="*/ 0 h 1317883"/>
                <a:gd name="connsiteX0" fmla="*/ 0 w 756484"/>
                <a:gd name="connsiteY0" fmla="*/ 0 h 1317883"/>
                <a:gd name="connsiteX1" fmla="*/ 756484 w 756484"/>
                <a:gd name="connsiteY1" fmla="*/ 355775 h 1317883"/>
                <a:gd name="connsiteX2" fmla="*/ 756484 w 756484"/>
                <a:gd name="connsiteY2" fmla="*/ 1317883 h 1317883"/>
                <a:gd name="connsiteX3" fmla="*/ 29217 w 756484"/>
                <a:gd name="connsiteY3" fmla="*/ 991324 h 1317883"/>
                <a:gd name="connsiteX4" fmla="*/ 0 w 756484"/>
                <a:gd name="connsiteY4" fmla="*/ 0 h 1317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484" h="1317883">
                  <a:moveTo>
                    <a:pt x="0" y="0"/>
                  </a:moveTo>
                  <a:lnTo>
                    <a:pt x="756484" y="355775"/>
                  </a:lnTo>
                  <a:lnTo>
                    <a:pt x="756484" y="1317883"/>
                  </a:lnTo>
                  <a:lnTo>
                    <a:pt x="29217" y="991324"/>
                  </a:lnTo>
                  <a:cubicBezTo>
                    <a:pt x="26566" y="673272"/>
                    <a:pt x="2651" y="333955"/>
                    <a:pt x="0" y="0"/>
                  </a:cubicBez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2636860" y="3078502"/>
              <a:ext cx="1169595" cy="387711"/>
            </a:xfrm>
            <a:custGeom>
              <a:avLst/>
              <a:gdLst>
                <a:gd name="connsiteX0" fmla="*/ 0 w 1169582"/>
                <a:gd name="connsiteY0" fmla="*/ 42530 h 382772"/>
                <a:gd name="connsiteX1" fmla="*/ 871870 w 1169582"/>
                <a:gd name="connsiteY1" fmla="*/ 0 h 382772"/>
                <a:gd name="connsiteX2" fmla="*/ 1169582 w 1169582"/>
                <a:gd name="connsiteY2" fmla="*/ 63795 h 382772"/>
                <a:gd name="connsiteX3" fmla="*/ 893135 w 1169582"/>
                <a:gd name="connsiteY3" fmla="*/ 382772 h 382772"/>
                <a:gd name="connsiteX4" fmla="*/ 0 w 1169582"/>
                <a:gd name="connsiteY4" fmla="*/ 42530 h 382772"/>
                <a:gd name="connsiteX0" fmla="*/ 13 w 1169595"/>
                <a:gd name="connsiteY0" fmla="*/ 47469 h 387711"/>
                <a:gd name="connsiteX1" fmla="*/ 871883 w 1169595"/>
                <a:gd name="connsiteY1" fmla="*/ 4939 h 387711"/>
                <a:gd name="connsiteX2" fmla="*/ 1169595 w 1169595"/>
                <a:gd name="connsiteY2" fmla="*/ 68734 h 387711"/>
                <a:gd name="connsiteX3" fmla="*/ 893148 w 1169595"/>
                <a:gd name="connsiteY3" fmla="*/ 387711 h 387711"/>
                <a:gd name="connsiteX4" fmla="*/ 13 w 1169595"/>
                <a:gd name="connsiteY4" fmla="*/ 47469 h 38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595" h="387711">
                  <a:moveTo>
                    <a:pt x="13" y="47469"/>
                  </a:moveTo>
                  <a:cubicBezTo>
                    <a:pt x="-3531" y="-16326"/>
                    <a:pt x="676953" y="1395"/>
                    <a:pt x="871883" y="4939"/>
                  </a:cubicBezTo>
                  <a:lnTo>
                    <a:pt x="1169595" y="68734"/>
                  </a:lnTo>
                  <a:lnTo>
                    <a:pt x="893148" y="387711"/>
                  </a:lnTo>
                  <a:cubicBezTo>
                    <a:pt x="698218" y="384167"/>
                    <a:pt x="3557" y="111264"/>
                    <a:pt x="13" y="47469"/>
                  </a:cubicBez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552893" y="1637414"/>
              <a:ext cx="3912781" cy="680484"/>
            </a:xfrm>
            <a:custGeom>
              <a:avLst/>
              <a:gdLst>
                <a:gd name="connsiteX0" fmla="*/ 0 w 3912781"/>
                <a:gd name="connsiteY0" fmla="*/ 0 h 680484"/>
                <a:gd name="connsiteX1" fmla="*/ 0 w 3912781"/>
                <a:gd name="connsiteY1" fmla="*/ 0 h 680484"/>
                <a:gd name="connsiteX2" fmla="*/ 2509284 w 3912781"/>
                <a:gd name="connsiteY2" fmla="*/ 0 h 680484"/>
                <a:gd name="connsiteX3" fmla="*/ 3912781 w 3912781"/>
                <a:gd name="connsiteY3" fmla="*/ 425302 h 680484"/>
                <a:gd name="connsiteX4" fmla="*/ 1977656 w 3912781"/>
                <a:gd name="connsiteY4" fmla="*/ 680484 h 680484"/>
                <a:gd name="connsiteX5" fmla="*/ 0 w 3912781"/>
                <a:gd name="connsiteY5" fmla="*/ 0 h 6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2781" h="680484">
                  <a:moveTo>
                    <a:pt x="0" y="0"/>
                  </a:moveTo>
                  <a:lnTo>
                    <a:pt x="0" y="0"/>
                  </a:lnTo>
                  <a:lnTo>
                    <a:pt x="2509284" y="0"/>
                  </a:lnTo>
                  <a:lnTo>
                    <a:pt x="3912781" y="425302"/>
                  </a:lnTo>
                  <a:lnTo>
                    <a:pt x="1977656" y="68048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70C0"/>
                </a:gs>
                <a:gs pos="66000">
                  <a:schemeClr val="tx1"/>
                </a:gs>
                <a:gs pos="100000">
                  <a:schemeClr val="tx1"/>
                </a:gs>
              </a:gsLst>
              <a:lin ang="5400000" scaled="1"/>
            </a:gra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1921397" y="3009418"/>
              <a:ext cx="717631" cy="1088020"/>
            </a:xfrm>
            <a:custGeom>
              <a:avLst/>
              <a:gdLst>
                <a:gd name="connsiteX0" fmla="*/ 0 w 717631"/>
                <a:gd name="connsiteY0" fmla="*/ 0 h 1088020"/>
                <a:gd name="connsiteX1" fmla="*/ 254644 w 717631"/>
                <a:gd name="connsiteY1" fmla="*/ 960698 h 1088020"/>
                <a:gd name="connsiteX2" fmla="*/ 717631 w 717631"/>
                <a:gd name="connsiteY2" fmla="*/ 1088020 h 1088020"/>
                <a:gd name="connsiteX3" fmla="*/ 694481 w 717631"/>
                <a:gd name="connsiteY3" fmla="*/ 115747 h 1088020"/>
                <a:gd name="connsiteX4" fmla="*/ 0 w 717631"/>
                <a:gd name="connsiteY4" fmla="*/ 0 h 108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631" h="1088020">
                  <a:moveTo>
                    <a:pt x="0" y="0"/>
                  </a:moveTo>
                  <a:lnTo>
                    <a:pt x="254644" y="960698"/>
                  </a:lnTo>
                  <a:lnTo>
                    <a:pt x="717631" y="1088020"/>
                  </a:lnTo>
                  <a:lnTo>
                    <a:pt x="694481" y="115747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0107">
              <a:off x="3078679" y="978195"/>
              <a:ext cx="1370762" cy="744513"/>
            </a:xfrm>
            <a:prstGeom prst="rect">
              <a:avLst/>
            </a:prstGeom>
            <a:ln w="57150">
              <a:solidFill>
                <a:schemeClr val="tx1"/>
              </a:solidFill>
            </a:ln>
            <a:scene3d>
              <a:camera prst="orthographicFront">
                <a:rot lat="3000000" lon="2400000" rev="7800000"/>
              </a:camera>
              <a:lightRig rig="threePt" dir="t"/>
            </a:scene3d>
          </p:spPr>
        </p:pic>
        <p:grpSp>
          <p:nvGrpSpPr>
            <p:cNvPr id="16" name="Group 11">
              <a:extLst>
                <a:ext uri="{FF2B5EF4-FFF2-40B4-BE49-F238E27FC236}">
                  <a16:creationId xmlns:a16="http://schemas.microsoft.com/office/drawing/2014/main" id="{9258F8AA-589C-4755-B294-879B32F1ACD7}"/>
                </a:ext>
              </a:extLst>
            </p:cNvPr>
            <p:cNvGrpSpPr/>
            <p:nvPr/>
          </p:nvGrpSpPr>
          <p:grpSpPr>
            <a:xfrm rot="4296769">
              <a:off x="2369574" y="1699421"/>
              <a:ext cx="1306489" cy="1000065"/>
              <a:chOff x="4680988" y="3025969"/>
              <a:chExt cx="1862899" cy="1425975"/>
            </a:xfrm>
          </p:grpSpPr>
          <p:sp>
            <p:nvSpPr>
              <p:cNvPr id="25" name="Oval 89">
                <a:extLst>
                  <a:ext uri="{FF2B5EF4-FFF2-40B4-BE49-F238E27FC236}">
                    <a16:creationId xmlns:a16="http://schemas.microsoft.com/office/drawing/2014/main" id="{5DE8F13E-6F90-4839-9771-0BB26DA3C423}"/>
                  </a:ext>
                </a:extLst>
              </p:cNvPr>
              <p:cNvSpPr/>
              <p:nvPr/>
            </p:nvSpPr>
            <p:spPr>
              <a:xfrm rot="16654851">
                <a:off x="5736946" y="3025969"/>
                <a:ext cx="806941" cy="806941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 w="12700" cmpd="sng"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none" lIns="290259" tIns="41911" rIns="78232" bIns="41911" numCol="1" spcCol="1270" rtlCol="0" anchor="ctr" anchorCtr="0">
                <a:noAutofit/>
              </a:bodyPr>
              <a:lstStyle/>
              <a:p>
                <a:pPr algn="ctr" defTabSz="488834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89">
                <a:extLst>
                  <a:ext uri="{FF2B5EF4-FFF2-40B4-BE49-F238E27FC236}">
                    <a16:creationId xmlns:a16="http://schemas.microsoft.com/office/drawing/2014/main" id="{38E2B6E0-05D0-4E60-802B-287DE2598653}"/>
                  </a:ext>
                </a:extLst>
              </p:cNvPr>
              <p:cNvSpPr/>
              <p:nvPr/>
            </p:nvSpPr>
            <p:spPr>
              <a:xfrm rot="16654851">
                <a:off x="4680988" y="3460413"/>
                <a:ext cx="991531" cy="991531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 w="12700" cmpd="sng"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none" lIns="290259" tIns="41911" rIns="78232" bIns="41911" numCol="1" spcCol="1270" rtlCol="0" anchor="ctr" anchorCtr="0">
                <a:noAutofit/>
              </a:bodyPr>
              <a:lstStyle/>
              <a:p>
                <a:pPr algn="ctr" defTabSz="488834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>
                  <a:solidFill>
                    <a:schemeClr val="tx1"/>
                  </a:solidFill>
                </a:endParaRPr>
              </a:p>
            </p:txBody>
          </p:sp>
          <p:pic>
            <p:nvPicPr>
              <p:cNvPr id="27" name="Picture 49" descr="ball2v2pn-2.png">
                <a:extLst>
                  <a:ext uri="{FF2B5EF4-FFF2-40B4-BE49-F238E27FC236}">
                    <a16:creationId xmlns:a16="http://schemas.microsoft.com/office/drawing/2014/main" id="{B524AF31-5A48-4015-9922-33893AFB0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944613" y="3279047"/>
                <a:ext cx="520133" cy="507600"/>
              </a:xfrm>
              <a:prstGeom prst="rect">
                <a:avLst/>
              </a:prstGeom>
            </p:spPr>
          </p:pic>
          <p:pic>
            <p:nvPicPr>
              <p:cNvPr id="28" name="Picture 50" descr="ball2v2pn-2.png">
                <a:extLst>
                  <a:ext uri="{FF2B5EF4-FFF2-40B4-BE49-F238E27FC236}">
                    <a16:creationId xmlns:a16="http://schemas.microsoft.com/office/drawing/2014/main" id="{59BAEFA8-09B4-4AA3-A80A-010B100BD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158262" y="3587881"/>
                <a:ext cx="520133" cy="507600"/>
              </a:xfrm>
              <a:prstGeom prst="rect">
                <a:avLst/>
              </a:prstGeom>
            </p:spPr>
          </p:pic>
          <p:pic>
            <p:nvPicPr>
              <p:cNvPr id="29" name="Picture 56" descr="ball2v2pn.png">
                <a:extLst>
                  <a:ext uri="{FF2B5EF4-FFF2-40B4-BE49-F238E27FC236}">
                    <a16:creationId xmlns:a16="http://schemas.microsoft.com/office/drawing/2014/main" id="{6DA7206E-3922-47B0-8472-F38BD2247C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789958" y="3088954"/>
                <a:ext cx="518251" cy="505763"/>
              </a:xfrm>
              <a:prstGeom prst="rect">
                <a:avLst/>
              </a:prstGeom>
            </p:spPr>
          </p:pic>
          <p:pic>
            <p:nvPicPr>
              <p:cNvPr id="30" name="Picture 59" descr="ball2v2pn.png">
                <a:extLst>
                  <a:ext uri="{FF2B5EF4-FFF2-40B4-BE49-F238E27FC236}">
                    <a16:creationId xmlns:a16="http://schemas.microsoft.com/office/drawing/2014/main" id="{89F49445-1784-4149-BCD0-3CB29E805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4863680" y="3561053"/>
                <a:ext cx="518251" cy="505763"/>
              </a:xfrm>
              <a:prstGeom prst="rect">
                <a:avLst/>
              </a:prstGeom>
            </p:spPr>
          </p:pic>
          <p:pic>
            <p:nvPicPr>
              <p:cNvPr id="31" name="Picture 60" descr="ball2v2pn.png">
                <a:extLst>
                  <a:ext uri="{FF2B5EF4-FFF2-40B4-BE49-F238E27FC236}">
                    <a16:creationId xmlns:a16="http://schemas.microsoft.com/office/drawing/2014/main" id="{838A37B8-4A3B-46B9-8468-1774FFA444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051286" y="3851274"/>
                <a:ext cx="518251" cy="505763"/>
              </a:xfrm>
              <a:prstGeom prst="rect">
                <a:avLst/>
              </a:prstGeom>
            </p:spPr>
          </p:pic>
          <p:pic>
            <p:nvPicPr>
              <p:cNvPr id="32" name="Picture 61">
                <a:extLst>
                  <a:ext uri="{FF2B5EF4-FFF2-40B4-BE49-F238E27FC236}">
                    <a16:creationId xmlns:a16="http://schemas.microsoft.com/office/drawing/2014/main" id="{1067480A-7645-47B6-AE32-EC5F776B8F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 rot="16654851">
                <a:off x="4794833" y="3810399"/>
                <a:ext cx="510773" cy="505763"/>
              </a:xfrm>
              <a:prstGeom prst="rect">
                <a:avLst/>
              </a:prstGeom>
            </p:spPr>
          </p:pic>
          <p:cxnSp>
            <p:nvCxnSpPr>
              <p:cNvPr id="33" name="Straight Arrow Connector 53">
                <a:extLst>
                  <a:ext uri="{FF2B5EF4-FFF2-40B4-BE49-F238E27FC236}">
                    <a16:creationId xmlns:a16="http://schemas.microsoft.com/office/drawing/2014/main" id="{C2A0024C-DA84-4524-AFE7-D1D97E8086DA}"/>
                  </a:ext>
                </a:extLst>
              </p:cNvPr>
              <p:cNvCxnSpPr/>
              <p:nvPr/>
            </p:nvCxnSpPr>
            <p:spPr>
              <a:xfrm flipV="1">
                <a:off x="5229328" y="3513651"/>
                <a:ext cx="921183" cy="467684"/>
              </a:xfrm>
              <a:prstGeom prst="straightConnector1">
                <a:avLst/>
              </a:prstGeom>
              <a:ln w="22225" cmpd="sng">
                <a:solidFill>
                  <a:srgbClr val="000000"/>
                </a:solidFill>
                <a:headEnd type="stealth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er 16"/>
            <p:cNvGrpSpPr>
              <a:grpSpLocks noChangeAspect="1"/>
            </p:cNvGrpSpPr>
            <p:nvPr/>
          </p:nvGrpSpPr>
          <p:grpSpPr>
            <a:xfrm rot="18964499">
              <a:off x="2083981" y="673594"/>
              <a:ext cx="1076235" cy="640553"/>
              <a:chOff x="2001054" y="5437736"/>
              <a:chExt cx="425375" cy="253174"/>
            </a:xfrm>
          </p:grpSpPr>
          <p:pic>
            <p:nvPicPr>
              <p:cNvPr id="23" name="Picture 4" descr="See original image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001054" y="5437736"/>
                <a:ext cx="229767" cy="231226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>
                <a:extLst>
                  <a:ext uri="{FF2B5EF4-FFF2-40B4-BE49-F238E27FC236}">
                    <a16:creationId xmlns:a16="http://schemas.microsoft.com/office/drawing/2014/main" id="{E0746D29-39EA-4F30-BE41-51DA090AD4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/>
            </p:blipFill>
            <p:spPr bwMode="auto">
              <a:xfrm>
                <a:off x="2198310" y="5460510"/>
                <a:ext cx="228119" cy="230400"/>
              </a:xfrm>
              <a:prstGeom prst="ellipse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37265" y="872732"/>
              <a:ext cx="1368000" cy="1210863"/>
            </a:xfrm>
            <a:prstGeom prst="rect">
              <a:avLst/>
            </a:prstGeom>
            <a:ln w="57150">
              <a:solidFill>
                <a:schemeClr val="tx1"/>
              </a:solidFill>
            </a:ln>
            <a:scene3d>
              <a:camera prst="orthographicFront">
                <a:rot lat="3000000" lon="2400000" rev="7800000"/>
              </a:camera>
              <a:lightRig rig="threePt" dir="t"/>
            </a:scene3d>
          </p:spPr>
        </p:pic>
        <p:sp>
          <p:nvSpPr>
            <p:cNvPr id="19" name="Forme libre 18"/>
            <p:cNvSpPr/>
            <p:nvPr/>
          </p:nvSpPr>
          <p:spPr>
            <a:xfrm>
              <a:off x="531628" y="1637414"/>
              <a:ext cx="2105246" cy="1467293"/>
            </a:xfrm>
            <a:custGeom>
              <a:avLst/>
              <a:gdLst>
                <a:gd name="connsiteX0" fmla="*/ 2083981 w 2083981"/>
                <a:gd name="connsiteY0" fmla="*/ 1467293 h 1467293"/>
                <a:gd name="connsiteX1" fmla="*/ 1956391 w 2083981"/>
                <a:gd name="connsiteY1" fmla="*/ 637953 h 1467293"/>
                <a:gd name="connsiteX2" fmla="*/ 0 w 2083981"/>
                <a:gd name="connsiteY2" fmla="*/ 0 h 1467293"/>
                <a:gd name="connsiteX3" fmla="*/ 1360967 w 2083981"/>
                <a:gd name="connsiteY3" fmla="*/ 1360967 h 1467293"/>
                <a:gd name="connsiteX4" fmla="*/ 2083981 w 2083981"/>
                <a:gd name="connsiteY4" fmla="*/ 1467293 h 14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3981" h="1467293">
                  <a:moveTo>
                    <a:pt x="2083981" y="1467293"/>
                  </a:moveTo>
                  <a:lnTo>
                    <a:pt x="1956391" y="637953"/>
                  </a:lnTo>
                  <a:lnTo>
                    <a:pt x="0" y="0"/>
                  </a:lnTo>
                  <a:lnTo>
                    <a:pt x="1360967" y="1360967"/>
                  </a:lnTo>
                  <a:lnTo>
                    <a:pt x="2083981" y="1467293"/>
                  </a:ln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2530549" y="2041451"/>
              <a:ext cx="1892595" cy="1084521"/>
            </a:xfrm>
            <a:custGeom>
              <a:avLst/>
              <a:gdLst>
                <a:gd name="connsiteX0" fmla="*/ 0 w 1892595"/>
                <a:gd name="connsiteY0" fmla="*/ 212651 h 1084521"/>
                <a:gd name="connsiteX1" fmla="*/ 1892595 w 1892595"/>
                <a:gd name="connsiteY1" fmla="*/ 0 h 1084521"/>
                <a:gd name="connsiteX2" fmla="*/ 956930 w 1892595"/>
                <a:gd name="connsiteY2" fmla="*/ 1020726 h 1084521"/>
                <a:gd name="connsiteX3" fmla="*/ 85060 w 1892595"/>
                <a:gd name="connsiteY3" fmla="*/ 1084521 h 1084521"/>
                <a:gd name="connsiteX4" fmla="*/ 0 w 1892595"/>
                <a:gd name="connsiteY4" fmla="*/ 212651 h 108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2595" h="1084521">
                  <a:moveTo>
                    <a:pt x="0" y="212651"/>
                  </a:moveTo>
                  <a:lnTo>
                    <a:pt x="1892595" y="0"/>
                  </a:lnTo>
                  <a:lnTo>
                    <a:pt x="956930" y="1020726"/>
                  </a:lnTo>
                  <a:lnTo>
                    <a:pt x="85060" y="1084521"/>
                  </a:lnTo>
                  <a:lnTo>
                    <a:pt x="0" y="212651"/>
                  </a:ln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370390" y="1516284"/>
              <a:ext cx="208344" cy="208344"/>
            </a:xfrm>
            <a:custGeom>
              <a:avLst/>
              <a:gdLst>
                <a:gd name="connsiteX0" fmla="*/ 81023 w 208344"/>
                <a:gd name="connsiteY0" fmla="*/ 0 h 208344"/>
                <a:gd name="connsiteX1" fmla="*/ 208344 w 208344"/>
                <a:gd name="connsiteY1" fmla="*/ 57873 h 208344"/>
                <a:gd name="connsiteX2" fmla="*/ 208344 w 208344"/>
                <a:gd name="connsiteY2" fmla="*/ 57873 h 208344"/>
                <a:gd name="connsiteX3" fmla="*/ 127321 w 208344"/>
                <a:gd name="connsiteY3" fmla="*/ 127321 h 208344"/>
                <a:gd name="connsiteX4" fmla="*/ 185195 w 208344"/>
                <a:gd name="connsiteY4" fmla="*/ 208344 h 208344"/>
                <a:gd name="connsiteX5" fmla="*/ 0 w 208344"/>
                <a:gd name="connsiteY5" fmla="*/ 208344 h 208344"/>
                <a:gd name="connsiteX6" fmla="*/ 81023 w 208344"/>
                <a:gd name="connsiteY6" fmla="*/ 0 h 20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344" h="208344">
                  <a:moveTo>
                    <a:pt x="81023" y="0"/>
                  </a:moveTo>
                  <a:lnTo>
                    <a:pt x="208344" y="57873"/>
                  </a:lnTo>
                  <a:lnTo>
                    <a:pt x="208344" y="57873"/>
                  </a:lnTo>
                  <a:lnTo>
                    <a:pt x="127321" y="127321"/>
                  </a:lnTo>
                  <a:lnTo>
                    <a:pt x="185195" y="208344"/>
                  </a:lnTo>
                  <a:lnTo>
                    <a:pt x="0" y="208344"/>
                  </a:lnTo>
                  <a:lnTo>
                    <a:pt x="8102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4328932" y="1979271"/>
              <a:ext cx="289367" cy="196770"/>
            </a:xfrm>
            <a:custGeom>
              <a:avLst/>
              <a:gdLst>
                <a:gd name="connsiteX0" fmla="*/ 57873 w 289367"/>
                <a:gd name="connsiteY0" fmla="*/ 0 h 196770"/>
                <a:gd name="connsiteX1" fmla="*/ 57873 w 289367"/>
                <a:gd name="connsiteY1" fmla="*/ 0 h 196770"/>
                <a:gd name="connsiteX2" fmla="*/ 115746 w 289367"/>
                <a:gd name="connsiteY2" fmla="*/ 69448 h 196770"/>
                <a:gd name="connsiteX3" fmla="*/ 115746 w 289367"/>
                <a:gd name="connsiteY3" fmla="*/ 69448 h 196770"/>
                <a:gd name="connsiteX4" fmla="*/ 0 w 289367"/>
                <a:gd name="connsiteY4" fmla="*/ 196770 h 196770"/>
                <a:gd name="connsiteX5" fmla="*/ 266217 w 289367"/>
                <a:gd name="connsiteY5" fmla="*/ 185195 h 196770"/>
                <a:gd name="connsiteX6" fmla="*/ 289367 w 289367"/>
                <a:gd name="connsiteY6" fmla="*/ 0 h 196770"/>
                <a:gd name="connsiteX7" fmla="*/ 57873 w 289367"/>
                <a:gd name="connsiteY7" fmla="*/ 0 h 19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367" h="196770">
                  <a:moveTo>
                    <a:pt x="57873" y="0"/>
                  </a:moveTo>
                  <a:lnTo>
                    <a:pt x="57873" y="0"/>
                  </a:lnTo>
                  <a:lnTo>
                    <a:pt x="115746" y="69448"/>
                  </a:lnTo>
                  <a:lnTo>
                    <a:pt x="115746" y="69448"/>
                  </a:lnTo>
                  <a:lnTo>
                    <a:pt x="0" y="196770"/>
                  </a:lnTo>
                  <a:lnTo>
                    <a:pt x="266217" y="185195"/>
                  </a:lnTo>
                  <a:lnTo>
                    <a:pt x="289367" y="0"/>
                  </a:lnTo>
                  <a:lnTo>
                    <a:pt x="5787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2904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BBE4357-567E-4147-A8D6-56063C16A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3" y="65727"/>
            <a:ext cx="1894609" cy="128776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9D774F1-4E01-AB4C-851C-99A1664575B8}"/>
              </a:ext>
            </a:extLst>
          </p:cNvPr>
          <p:cNvSpPr txBox="1"/>
          <p:nvPr/>
        </p:nvSpPr>
        <p:spPr>
          <a:xfrm>
            <a:off x="4625900" y="-15990"/>
            <a:ext cx="5280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General strategy for quantum computing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4426469-4E29-F441-BAFC-89A2A0D29585}"/>
              </a:ext>
            </a:extLst>
          </p:cNvPr>
          <p:cNvCxnSpPr/>
          <p:nvPr/>
        </p:nvCxnSpPr>
        <p:spPr>
          <a:xfrm flipV="1">
            <a:off x="2074823" y="447242"/>
            <a:ext cx="7812000" cy="0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8AF4A259-6181-10E3-406B-1E3BDFF59085}"/>
              </a:ext>
            </a:extLst>
          </p:cNvPr>
          <p:cNvSpPr/>
          <p:nvPr/>
        </p:nvSpPr>
        <p:spPr>
          <a:xfrm>
            <a:off x="2565400" y="915338"/>
            <a:ext cx="3517900" cy="876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Take a problem</a:t>
            </a:r>
          </a:p>
          <a:p>
            <a:pPr algn="ctr"/>
            <a:r>
              <a:rPr lang="en-US" dirty="0"/>
              <a:t>(classical or quantum) </a:t>
            </a:r>
          </a:p>
        </p:txBody>
      </p:sp>
      <p:sp>
        <p:nvSpPr>
          <p:cNvPr id="40" name="Flèche vers le bas 39">
            <a:extLst>
              <a:ext uri="{FF2B5EF4-FFF2-40B4-BE49-F238E27FC236}">
                <a16:creationId xmlns:a16="http://schemas.microsoft.com/office/drawing/2014/main" id="{D60CB812-2C25-AF15-06EC-EF8885E2BBD5}"/>
              </a:ext>
            </a:extLst>
          </p:cNvPr>
          <p:cNvSpPr/>
          <p:nvPr/>
        </p:nvSpPr>
        <p:spPr>
          <a:xfrm>
            <a:off x="3886200" y="1855138"/>
            <a:ext cx="723900" cy="419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25FC10B-4B02-FE99-A69F-AE3F2EC5D399}"/>
              </a:ext>
            </a:extLst>
          </p:cNvPr>
          <p:cNvSpPr/>
          <p:nvPr/>
        </p:nvSpPr>
        <p:spPr>
          <a:xfrm>
            <a:off x="2743200" y="2363138"/>
            <a:ext cx="3111500" cy="876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Encode the problem </a:t>
            </a:r>
          </a:p>
          <a:p>
            <a:pPr algn="ctr"/>
            <a:r>
              <a:rPr lang="en-US" dirty="0"/>
              <a:t>Onto a set of qubits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E4B4E31-06FB-66E6-F538-09CFEC825348}"/>
              </a:ext>
            </a:extLst>
          </p:cNvPr>
          <p:cNvSpPr/>
          <p:nvPr/>
        </p:nvSpPr>
        <p:spPr>
          <a:xfrm>
            <a:off x="2755900" y="3772838"/>
            <a:ext cx="31115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Make Quantum Computing </a:t>
            </a:r>
          </a:p>
          <a:p>
            <a:pPr algn="ctr"/>
            <a:r>
              <a:rPr lang="en-US" dirty="0"/>
              <a:t>Program to solve the problem</a:t>
            </a:r>
          </a:p>
        </p:txBody>
      </p:sp>
      <p:sp>
        <p:nvSpPr>
          <p:cNvPr id="43" name="Flèche vers le bas 42">
            <a:extLst>
              <a:ext uri="{FF2B5EF4-FFF2-40B4-BE49-F238E27FC236}">
                <a16:creationId xmlns:a16="http://schemas.microsoft.com/office/drawing/2014/main" id="{CF5255E3-92CA-D2D0-FD5C-B1EC6E3669D2}"/>
              </a:ext>
            </a:extLst>
          </p:cNvPr>
          <p:cNvSpPr/>
          <p:nvPr/>
        </p:nvSpPr>
        <p:spPr>
          <a:xfrm>
            <a:off x="3911600" y="3315638"/>
            <a:ext cx="723900" cy="419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E0C68DC-79E2-2D72-C1AA-CB2D63EA63A0}"/>
              </a:ext>
            </a:extLst>
          </p:cNvPr>
          <p:cNvSpPr/>
          <p:nvPr/>
        </p:nvSpPr>
        <p:spPr>
          <a:xfrm>
            <a:off x="4546600" y="5271438"/>
            <a:ext cx="16637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Test on a true </a:t>
            </a:r>
          </a:p>
          <a:p>
            <a:pPr algn="ctr"/>
            <a:r>
              <a:rPr lang="en-US"/>
              <a:t>QC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0DCF007-E3A8-6005-2F4B-D48EE63D0390}"/>
              </a:ext>
            </a:extLst>
          </p:cNvPr>
          <p:cNvSpPr/>
          <p:nvPr/>
        </p:nvSpPr>
        <p:spPr>
          <a:xfrm>
            <a:off x="2578100" y="5271438"/>
            <a:ext cx="16637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Test on a </a:t>
            </a:r>
          </a:p>
          <a:p>
            <a:pPr algn="ctr"/>
            <a:r>
              <a:rPr lang="en-US"/>
              <a:t>QC emulator</a:t>
            </a:r>
          </a:p>
        </p:txBody>
      </p:sp>
      <p:sp>
        <p:nvSpPr>
          <p:cNvPr id="46" name="Flèche vers le bas 45">
            <a:extLst>
              <a:ext uri="{FF2B5EF4-FFF2-40B4-BE49-F238E27FC236}">
                <a16:creationId xmlns:a16="http://schemas.microsoft.com/office/drawing/2014/main" id="{44184A16-C7CD-AE92-09E3-C1A813F8F73A}"/>
              </a:ext>
            </a:extLst>
          </p:cNvPr>
          <p:cNvSpPr/>
          <p:nvPr/>
        </p:nvSpPr>
        <p:spPr>
          <a:xfrm>
            <a:off x="3060700" y="4814238"/>
            <a:ext cx="723900" cy="419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èche vers le bas 46">
            <a:extLst>
              <a:ext uri="{FF2B5EF4-FFF2-40B4-BE49-F238E27FC236}">
                <a16:creationId xmlns:a16="http://schemas.microsoft.com/office/drawing/2014/main" id="{18ECD0B9-9FCB-DA18-54B2-02AF28946A7B}"/>
              </a:ext>
            </a:extLst>
          </p:cNvPr>
          <p:cNvSpPr/>
          <p:nvPr/>
        </p:nvSpPr>
        <p:spPr>
          <a:xfrm>
            <a:off x="5016500" y="4801538"/>
            <a:ext cx="723900" cy="419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6F2F73F8-30E4-E794-CD17-792A1F8FBA0D}"/>
              </a:ext>
            </a:extLst>
          </p:cNvPr>
          <p:cNvSpPr txBox="1"/>
          <p:nvPr/>
        </p:nvSpPr>
        <p:spPr>
          <a:xfrm>
            <a:off x="6083300" y="2363138"/>
            <a:ext cx="36479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are many ways to encode a </a:t>
            </a:r>
          </a:p>
          <a:p>
            <a:r>
              <a:rPr lang="en-US" dirty="0"/>
              <a:t>classical problem (phase, amplitude, </a:t>
            </a:r>
          </a:p>
          <a:p>
            <a:r>
              <a:rPr lang="en-US" dirty="0"/>
              <a:t>time, … )   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C89312E-15ED-C61F-4DA3-E62B09DC59C3}"/>
              </a:ext>
            </a:extLst>
          </p:cNvPr>
          <p:cNvSpPr txBox="1"/>
          <p:nvPr/>
        </p:nvSpPr>
        <p:spPr>
          <a:xfrm>
            <a:off x="7377738" y="3357339"/>
            <a:ext cx="2509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Schuld</a:t>
            </a:r>
            <a:r>
              <a:rPr lang="en-US" sz="1600" b="1" dirty="0"/>
              <a:t> and </a:t>
            </a:r>
            <a:r>
              <a:rPr lang="en-US" sz="1600" b="1" dirty="0" err="1"/>
              <a:t>Petruccione</a:t>
            </a:r>
            <a:r>
              <a:rPr lang="en-US" sz="1600" b="1" dirty="0"/>
              <a:t>, </a:t>
            </a:r>
          </a:p>
          <a:p>
            <a:r>
              <a:rPr lang="en-US" sz="1600" b="1" dirty="0"/>
              <a:t>Supervised learning with</a:t>
            </a:r>
          </a:p>
          <a:p>
            <a:r>
              <a:rPr lang="en-US" sz="1600" b="1" dirty="0"/>
              <a:t>quantum computers (2018)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239082D2-F25A-DB90-805D-8C23F3FD659D}"/>
              </a:ext>
            </a:extLst>
          </p:cNvPr>
          <p:cNvSpPr txBox="1"/>
          <p:nvPr/>
        </p:nvSpPr>
        <p:spPr>
          <a:xfrm>
            <a:off x="1101811" y="5305073"/>
            <a:ext cx="1323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instance</a:t>
            </a:r>
          </a:p>
          <a:p>
            <a:r>
              <a:rPr lang="en-US" dirty="0" err="1"/>
              <a:t>Qiskit</a:t>
            </a:r>
            <a:r>
              <a:rPr lang="en-US" dirty="0"/>
              <a:t>, </a:t>
            </a:r>
            <a:r>
              <a:rPr lang="en-US" dirty="0" err="1"/>
              <a:t>cirq</a:t>
            </a:r>
            <a:r>
              <a:rPr lang="en-US" dirty="0"/>
              <a:t>, </a:t>
            </a:r>
          </a:p>
          <a:p>
            <a:r>
              <a:rPr lang="en-US" dirty="0" err="1"/>
              <a:t>myQLM</a:t>
            </a:r>
            <a:r>
              <a:rPr lang="en-US" dirty="0"/>
              <a:t>, …</a:t>
            </a:r>
          </a:p>
        </p:txBody>
      </p:sp>
      <p:pic>
        <p:nvPicPr>
          <p:cNvPr id="1026" name="Picture 2" descr="IBM Quantum: An Introduction">
            <a:extLst>
              <a:ext uri="{FF2B5EF4-FFF2-40B4-BE49-F238E27FC236}">
                <a16:creationId xmlns:a16="http://schemas.microsoft.com/office/drawing/2014/main" id="{BE2044D5-0292-F67B-00C2-10BE401FA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4624738"/>
            <a:ext cx="2448000" cy="3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azon Braket adds support for hybrid quantum-classical algorithms -  SiliconANGLE">
            <a:extLst>
              <a:ext uri="{FF2B5EF4-FFF2-40B4-BE49-F238E27FC236}">
                <a16:creationId xmlns:a16="http://schemas.microsoft.com/office/drawing/2014/main" id="{78BC2B70-9B27-86BC-540D-F3E7CEA37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46" y="5046519"/>
            <a:ext cx="1666583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03D7FCE2-BC0D-2962-102E-60DCCABDE895}"/>
              </a:ext>
            </a:extLst>
          </p:cNvPr>
          <p:cNvSpPr txBox="1"/>
          <p:nvPr/>
        </p:nvSpPr>
        <p:spPr>
          <a:xfrm>
            <a:off x="8760851" y="599822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2" name="Picture 2" descr="PASQAL, développeur et commercialisateur de processeurs quantiques poursuit  son développement au Moyen-Orient - Business France">
            <a:extLst>
              <a:ext uri="{FF2B5EF4-FFF2-40B4-BE49-F238E27FC236}">
                <a16:creationId xmlns:a16="http://schemas.microsoft.com/office/drawing/2014/main" id="{A5846E77-5987-6955-851A-4B653AD40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33" y="5104029"/>
            <a:ext cx="1244600" cy="66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691660A-B7F4-0A85-371A-1839B03EA424}"/>
              </a:ext>
            </a:extLst>
          </p:cNvPr>
          <p:cNvSpPr txBox="1"/>
          <p:nvPr/>
        </p:nvSpPr>
        <p:spPr>
          <a:xfrm>
            <a:off x="6143775" y="882077"/>
            <a:ext cx="3661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QC is particularly suited for fermions </a:t>
            </a:r>
          </a:p>
          <a:p>
            <a:r>
              <a:rPr lang="en-US" dirty="0"/>
              <a:t>on lattices. </a:t>
            </a:r>
          </a:p>
        </p:txBody>
      </p:sp>
    </p:spTree>
    <p:extLst>
      <p:ext uri="{BB962C8B-B14F-4D97-AF65-F5344CB8AC3E}">
        <p14:creationId xmlns:p14="http://schemas.microsoft.com/office/powerpoint/2010/main" val="3670339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11C014C-9721-1054-3C6F-D317444E8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" y="0"/>
            <a:ext cx="2794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51F58A0-6600-2630-12A2-5AE48357B5AB}"/>
              </a:ext>
            </a:extLst>
          </p:cNvPr>
          <p:cNvCxnSpPr>
            <a:cxnSpLocks/>
          </p:cNvCxnSpPr>
          <p:nvPr/>
        </p:nvCxnSpPr>
        <p:spPr>
          <a:xfrm flipV="1">
            <a:off x="3017181" y="384232"/>
            <a:ext cx="6876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C0BD7F1C-65B6-CEC6-A52D-E95EDA5BCF59}"/>
              </a:ext>
            </a:extLst>
          </p:cNvPr>
          <p:cNvSpPr txBox="1"/>
          <p:nvPr/>
        </p:nvSpPr>
        <p:spPr>
          <a:xfrm>
            <a:off x="3007360" y="7087"/>
            <a:ext cx="6860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lattices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srgbClr val="0070C0"/>
                </a:solidFill>
                <a:latin typeface="Calibri" panose="020F0502020204030204"/>
              </a:rPr>
              <a:t>The Hubbard model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550359C-C1CE-3833-8AF7-1181DE982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781" y="991140"/>
            <a:ext cx="4347210" cy="4906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E49E0F-33A8-FA1E-21D9-72E4A7F09463}"/>
              </a:ext>
            </a:extLst>
          </p:cNvPr>
          <p:cNvSpPr/>
          <p:nvPr/>
        </p:nvSpPr>
        <p:spPr>
          <a:xfrm>
            <a:off x="3359014" y="548018"/>
            <a:ext cx="1602902" cy="426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Hamiltonian</a:t>
            </a:r>
          </a:p>
        </p:txBody>
      </p:sp>
      <p:grpSp>
        <p:nvGrpSpPr>
          <p:cNvPr id="1035" name="Groupe 1034">
            <a:extLst>
              <a:ext uri="{FF2B5EF4-FFF2-40B4-BE49-F238E27FC236}">
                <a16:creationId xmlns:a16="http://schemas.microsoft.com/office/drawing/2014/main" id="{121190EB-4D0B-39CD-5781-858B3F1D5471}"/>
              </a:ext>
            </a:extLst>
          </p:cNvPr>
          <p:cNvGrpSpPr/>
          <p:nvPr/>
        </p:nvGrpSpPr>
        <p:grpSpPr>
          <a:xfrm>
            <a:off x="3077722" y="1020324"/>
            <a:ext cx="2165486" cy="907243"/>
            <a:chOff x="3077722" y="1020324"/>
            <a:chExt cx="2165486" cy="9072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97A2CF-7640-6CCF-D653-96FE5590FC2D}"/>
                </a:ext>
              </a:extLst>
            </p:cNvPr>
            <p:cNvSpPr/>
            <p:nvPr/>
          </p:nvSpPr>
          <p:spPr>
            <a:xfrm>
              <a:off x="3077722" y="1500847"/>
              <a:ext cx="2165486" cy="4267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Fermion to qubits</a:t>
              </a:r>
            </a:p>
          </p:txBody>
        </p:sp>
        <p:sp>
          <p:nvSpPr>
            <p:cNvPr id="9" name="Flèche vers le bas 8">
              <a:extLst>
                <a:ext uri="{FF2B5EF4-FFF2-40B4-BE49-F238E27FC236}">
                  <a16:creationId xmlns:a16="http://schemas.microsoft.com/office/drawing/2014/main" id="{EC354230-0334-6A6B-9E2F-172C25CBDBB9}"/>
                </a:ext>
              </a:extLst>
            </p:cNvPr>
            <p:cNvSpPr/>
            <p:nvPr/>
          </p:nvSpPr>
          <p:spPr>
            <a:xfrm>
              <a:off x="4043733" y="1020324"/>
              <a:ext cx="233464" cy="432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6" name="Groupe 1035">
            <a:extLst>
              <a:ext uri="{FF2B5EF4-FFF2-40B4-BE49-F238E27FC236}">
                <a16:creationId xmlns:a16="http://schemas.microsoft.com/office/drawing/2014/main" id="{78425034-8C31-AECC-616A-24B06690ED19}"/>
              </a:ext>
            </a:extLst>
          </p:cNvPr>
          <p:cNvGrpSpPr/>
          <p:nvPr/>
        </p:nvGrpSpPr>
        <p:grpSpPr>
          <a:xfrm>
            <a:off x="566215" y="2059068"/>
            <a:ext cx="2974653" cy="1268848"/>
            <a:chOff x="566215" y="2059068"/>
            <a:chExt cx="2974653" cy="1268848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F24BC4B5-CE7F-1171-675C-54EF1E7DD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1303" y="2486263"/>
              <a:ext cx="1528465" cy="27453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D8AEF0E-9FD9-6D94-E8D5-1E011468B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215" y="2973071"/>
              <a:ext cx="2974653" cy="354845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06D5634-0187-932B-CCA0-8F67A9E21AE2}"/>
                </a:ext>
              </a:extLst>
            </p:cNvPr>
            <p:cNvSpPr txBox="1"/>
            <p:nvPr/>
          </p:nvSpPr>
          <p:spPr>
            <a:xfrm>
              <a:off x="1807929" y="2059068"/>
              <a:ext cx="1199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Fock</a:t>
              </a:r>
              <a:r>
                <a:rPr lang="en-US" dirty="0">
                  <a:solidFill>
                    <a:srgbClr val="FF0000"/>
                  </a:solidFill>
                </a:rPr>
                <a:t> space</a:t>
              </a:r>
            </a:p>
          </p:txBody>
        </p:sp>
      </p:grpSp>
      <p:grpSp>
        <p:nvGrpSpPr>
          <p:cNvPr id="1037" name="Groupe 1036">
            <a:extLst>
              <a:ext uri="{FF2B5EF4-FFF2-40B4-BE49-F238E27FC236}">
                <a16:creationId xmlns:a16="http://schemas.microsoft.com/office/drawing/2014/main" id="{286D7E04-EA7F-10D2-F0E8-9E851D1CC087}"/>
              </a:ext>
            </a:extLst>
          </p:cNvPr>
          <p:cNvGrpSpPr/>
          <p:nvPr/>
        </p:nvGrpSpPr>
        <p:grpSpPr>
          <a:xfrm>
            <a:off x="3811194" y="2059068"/>
            <a:ext cx="6015237" cy="1590802"/>
            <a:chOff x="3811194" y="2059068"/>
            <a:chExt cx="6015237" cy="1590802"/>
          </a:xfrm>
        </p:grpSpPr>
        <p:sp>
          <p:nvSpPr>
            <p:cNvPr id="19" name="Double flèche horizontale 18">
              <a:extLst>
                <a:ext uri="{FF2B5EF4-FFF2-40B4-BE49-F238E27FC236}">
                  <a16:creationId xmlns:a16="http://schemas.microsoft.com/office/drawing/2014/main" id="{2EA1210D-B703-6F99-4703-76258ACB667E}"/>
                </a:ext>
              </a:extLst>
            </p:cNvPr>
            <p:cNvSpPr/>
            <p:nvPr/>
          </p:nvSpPr>
          <p:spPr>
            <a:xfrm>
              <a:off x="3811194" y="3063605"/>
              <a:ext cx="700088" cy="300038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4EBDCA10-3458-0336-7D32-7B1486C59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53000" y="2909891"/>
              <a:ext cx="3126070" cy="559605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2C4E2EFF-A67E-61CA-9F94-64A53A627157}"/>
                </a:ext>
              </a:extLst>
            </p:cNvPr>
            <p:cNvSpPr txBox="1"/>
            <p:nvPr/>
          </p:nvSpPr>
          <p:spPr>
            <a:xfrm>
              <a:off x="7054471" y="2059068"/>
              <a:ext cx="1301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Qubit space</a:t>
              </a:r>
            </a:p>
          </p:txBody>
        </p: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65183800-976C-5E34-0A4E-93A718095D7B}"/>
                </a:ext>
              </a:extLst>
            </p:cNvPr>
            <p:cNvGrpSpPr/>
            <p:nvPr/>
          </p:nvGrpSpPr>
          <p:grpSpPr>
            <a:xfrm>
              <a:off x="8277371" y="2727036"/>
              <a:ext cx="1549060" cy="922834"/>
              <a:chOff x="8287099" y="2688124"/>
              <a:chExt cx="1549060" cy="922834"/>
            </a:xfrm>
          </p:grpSpPr>
          <p:grpSp>
            <p:nvGrpSpPr>
              <p:cNvPr id="24" name="Grouper 22">
                <a:extLst>
                  <a:ext uri="{FF2B5EF4-FFF2-40B4-BE49-F238E27FC236}">
                    <a16:creationId xmlns:a16="http://schemas.microsoft.com/office/drawing/2014/main" id="{02AFDB53-42CB-BD31-8C91-1367EC09DD1A}"/>
                  </a:ext>
                </a:extLst>
              </p:cNvPr>
              <p:cNvGrpSpPr/>
              <p:nvPr/>
            </p:nvGrpSpPr>
            <p:grpSpPr>
              <a:xfrm>
                <a:off x="8469682" y="2688124"/>
                <a:ext cx="1366477" cy="922834"/>
                <a:chOff x="6224586" y="2408238"/>
                <a:chExt cx="1366477" cy="922834"/>
              </a:xfrm>
            </p:grpSpPr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2814BB6B-2FD1-05DA-329D-DD625C18E0D4}"/>
                    </a:ext>
                  </a:extLst>
                </p:cNvPr>
                <p:cNvCxnSpPr/>
                <p:nvPr/>
              </p:nvCxnSpPr>
              <p:spPr>
                <a:xfrm>
                  <a:off x="6224586" y="3143250"/>
                  <a:ext cx="885825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CE31B7B0-56CC-36DA-C242-6D9971DDAB75}"/>
                    </a:ext>
                  </a:extLst>
                </p:cNvPr>
                <p:cNvCxnSpPr/>
                <p:nvPr/>
              </p:nvCxnSpPr>
              <p:spPr>
                <a:xfrm>
                  <a:off x="6224586" y="2581275"/>
                  <a:ext cx="885825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9" name="Image 28">
                  <a:extLst>
                    <a:ext uri="{FF2B5EF4-FFF2-40B4-BE49-F238E27FC236}">
                      <a16:creationId xmlns:a16="http://schemas.microsoft.com/office/drawing/2014/main" id="{A3203926-F0D0-F877-7513-89AAB82438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231062" y="3079751"/>
                  <a:ext cx="360000" cy="251321"/>
                </a:xfrm>
                <a:prstGeom prst="rect">
                  <a:avLst/>
                </a:prstGeom>
              </p:spPr>
            </p:pic>
            <p:pic>
              <p:nvPicPr>
                <p:cNvPr id="30" name="Image 29">
                  <a:extLst>
                    <a:ext uri="{FF2B5EF4-FFF2-40B4-BE49-F238E27FC236}">
                      <a16:creationId xmlns:a16="http://schemas.microsoft.com/office/drawing/2014/main" id="{8B22CB8F-8244-2414-B10C-066732A708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31063" y="2408238"/>
                  <a:ext cx="360000" cy="251321"/>
                </a:xfrm>
                <a:prstGeom prst="rect">
                  <a:avLst/>
                </a:prstGeom>
              </p:spPr>
            </p:pic>
            <p:cxnSp>
              <p:nvCxnSpPr>
                <p:cNvPr id="31" name="Connecteur droit avec flèche 30">
                  <a:extLst>
                    <a:ext uri="{FF2B5EF4-FFF2-40B4-BE49-F238E27FC236}">
                      <a16:creationId xmlns:a16="http://schemas.microsoft.com/office/drawing/2014/main" id="{0C10B5E9-E570-B1EE-441A-3EFD15623032}"/>
                    </a:ext>
                  </a:extLst>
                </p:cNvPr>
                <p:cNvCxnSpPr/>
                <p:nvPr/>
              </p:nvCxnSpPr>
              <p:spPr>
                <a:xfrm flipV="1">
                  <a:off x="6515100" y="2600327"/>
                  <a:ext cx="0" cy="50006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avec flèche 31">
                  <a:extLst>
                    <a:ext uri="{FF2B5EF4-FFF2-40B4-BE49-F238E27FC236}">
                      <a16:creationId xmlns:a16="http://schemas.microsoft.com/office/drawing/2014/main" id="{6D694453-3598-DE44-4F75-39995C717288}"/>
                    </a:ext>
                  </a:extLst>
                </p:cNvPr>
                <p:cNvCxnSpPr/>
                <p:nvPr/>
              </p:nvCxnSpPr>
              <p:spPr>
                <a:xfrm>
                  <a:off x="6824663" y="2609852"/>
                  <a:ext cx="0" cy="50006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A9D14D77-90D6-CE62-A055-30E45E458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199701" y="3029567"/>
                <a:ext cx="275442" cy="252000"/>
              </a:xfrm>
              <a:prstGeom prst="rect">
                <a:avLst/>
              </a:prstGeom>
            </p:spPr>
          </p:pic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52865A50-14B5-B135-4CA2-0044F2CDDC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87099" y="3029567"/>
                <a:ext cx="318316" cy="252000"/>
              </a:xfrm>
              <a:prstGeom prst="rect">
                <a:avLst/>
              </a:prstGeom>
            </p:spPr>
          </p:pic>
        </p:grp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EA2867A8-8A7E-3B7A-75C5-452FF6BDD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1217" y="2486263"/>
              <a:ext cx="1528465" cy="274530"/>
            </a:xfrm>
            <a:prstGeom prst="rect">
              <a:avLst/>
            </a:prstGeom>
          </p:spPr>
        </p:pic>
      </p:grpSp>
      <p:grpSp>
        <p:nvGrpSpPr>
          <p:cNvPr id="1038" name="Groupe 1037">
            <a:extLst>
              <a:ext uri="{FF2B5EF4-FFF2-40B4-BE49-F238E27FC236}">
                <a16:creationId xmlns:a16="http://schemas.microsoft.com/office/drawing/2014/main" id="{1A8F288D-9E70-750E-5BDD-ABB1D873DE4C}"/>
              </a:ext>
            </a:extLst>
          </p:cNvPr>
          <p:cNvGrpSpPr/>
          <p:nvPr/>
        </p:nvGrpSpPr>
        <p:grpSpPr>
          <a:xfrm>
            <a:off x="1470498" y="3457761"/>
            <a:ext cx="5650212" cy="647364"/>
            <a:chOff x="1470498" y="3457761"/>
            <a:chExt cx="5650212" cy="64736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2354F14-11C0-999A-4AFA-85FDA02D6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70498" y="3751613"/>
              <a:ext cx="1406525" cy="353512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39EE4376-0C6C-9BC7-F3CC-FD65D604C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17335" y="3751613"/>
              <a:ext cx="1603375" cy="316262"/>
            </a:xfrm>
            <a:prstGeom prst="rect">
              <a:avLst/>
            </a:prstGeom>
          </p:spPr>
        </p:pic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A5FF087E-E4D7-21FC-099F-BFFB16CF2A0F}"/>
                </a:ext>
              </a:extLst>
            </p:cNvPr>
            <p:cNvSpPr txBox="1"/>
            <p:nvPr/>
          </p:nvSpPr>
          <p:spPr>
            <a:xfrm>
              <a:off x="3221478" y="3457761"/>
              <a:ext cx="1879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anti-commutation</a:t>
              </a:r>
            </a:p>
          </p:txBody>
        </p:sp>
      </p:grpSp>
      <p:grpSp>
        <p:nvGrpSpPr>
          <p:cNvPr id="1039" name="Groupe 1038">
            <a:extLst>
              <a:ext uri="{FF2B5EF4-FFF2-40B4-BE49-F238E27FC236}">
                <a16:creationId xmlns:a16="http://schemas.microsoft.com/office/drawing/2014/main" id="{D88B664F-6F7A-9AE8-C420-4E34C0892AA0}"/>
              </a:ext>
            </a:extLst>
          </p:cNvPr>
          <p:cNvGrpSpPr/>
          <p:nvPr/>
        </p:nvGrpSpPr>
        <p:grpSpPr>
          <a:xfrm>
            <a:off x="221780" y="4339490"/>
            <a:ext cx="6867028" cy="369332"/>
            <a:chOff x="221780" y="4339490"/>
            <a:chExt cx="6867028" cy="369332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860B9A94-AA0A-CD12-D656-5966BB916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70498" y="4348822"/>
              <a:ext cx="1417020" cy="360000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EA30BFCE-3FEC-20B6-5C81-A3803B01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66763" y="4384822"/>
              <a:ext cx="1522045" cy="324000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35099A4C-C8FA-43F0-E23A-674E2C0A42AD}"/>
                </a:ext>
              </a:extLst>
            </p:cNvPr>
            <p:cNvSpPr txBox="1"/>
            <p:nvPr/>
          </p:nvSpPr>
          <p:spPr>
            <a:xfrm>
              <a:off x="221780" y="4339490"/>
              <a:ext cx="9760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Problem</a:t>
              </a: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0B677178-F3E1-2C07-B47B-4A7AD80A46F6}"/>
              </a:ext>
            </a:extLst>
          </p:cNvPr>
          <p:cNvGrpSpPr/>
          <p:nvPr/>
        </p:nvGrpSpPr>
        <p:grpSpPr>
          <a:xfrm>
            <a:off x="8702" y="4781348"/>
            <a:ext cx="9637728" cy="2037442"/>
            <a:chOff x="137290" y="4549013"/>
            <a:chExt cx="9637728" cy="2037442"/>
          </a:xfrm>
        </p:grpSpPr>
        <p:grpSp>
          <p:nvGrpSpPr>
            <p:cNvPr id="46" name="Grouper 46">
              <a:extLst>
                <a:ext uri="{FF2B5EF4-FFF2-40B4-BE49-F238E27FC236}">
                  <a16:creationId xmlns:a16="http://schemas.microsoft.com/office/drawing/2014/main" id="{1575C8D5-20E2-C8C3-DE57-AE11823F5EE8}"/>
                </a:ext>
              </a:extLst>
            </p:cNvPr>
            <p:cNvGrpSpPr/>
            <p:nvPr/>
          </p:nvGrpSpPr>
          <p:grpSpPr>
            <a:xfrm>
              <a:off x="137290" y="4549013"/>
              <a:ext cx="9121010" cy="1197183"/>
              <a:chOff x="137290" y="4549013"/>
              <a:chExt cx="9121010" cy="1197183"/>
            </a:xfrm>
          </p:grpSpPr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65BBD3D1-4B0B-BEC7-FDD8-95BC699AEC64}"/>
                  </a:ext>
                </a:extLst>
              </p:cNvPr>
              <p:cNvSpPr txBox="1"/>
              <p:nvPr/>
            </p:nvSpPr>
            <p:spPr>
              <a:xfrm>
                <a:off x="137290" y="4549013"/>
                <a:ext cx="58333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One possible solution (Jordan-Wigner transformation -1928)</a:t>
                </a:r>
              </a:p>
            </p:txBody>
          </p:sp>
          <p:sp>
            <p:nvSpPr>
              <p:cNvPr id="52" name="Ellipse 51">
                <a:extLst>
                  <a:ext uri="{FF2B5EF4-FFF2-40B4-BE49-F238E27FC236}">
                    <a16:creationId xmlns:a16="http://schemas.microsoft.com/office/drawing/2014/main" id="{BA307C3A-5E0D-3656-135F-789C90A36FB2}"/>
                  </a:ext>
                </a:extLst>
              </p:cNvPr>
              <p:cNvSpPr/>
              <p:nvPr/>
            </p:nvSpPr>
            <p:spPr>
              <a:xfrm>
                <a:off x="1328738" y="5067301"/>
                <a:ext cx="242887" cy="2571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1</a:t>
                </a:r>
              </a:p>
            </p:txBody>
          </p: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1A1B06D9-59DC-E7E1-C9CB-3CED5A7C21F4}"/>
                  </a:ext>
                </a:extLst>
              </p:cNvPr>
              <p:cNvSpPr txBox="1"/>
              <p:nvPr/>
            </p:nvSpPr>
            <p:spPr>
              <a:xfrm>
                <a:off x="1628775" y="5010151"/>
                <a:ext cx="30525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Order the index like in a lattice</a:t>
                </a:r>
              </a:p>
            </p:txBody>
          </p:sp>
          <p:cxnSp>
            <p:nvCxnSpPr>
              <p:cNvPr id="54" name="Connecteur droit avec flèche 53">
                <a:extLst>
                  <a:ext uri="{FF2B5EF4-FFF2-40B4-BE49-F238E27FC236}">
                    <a16:creationId xmlns:a16="http://schemas.microsoft.com/office/drawing/2014/main" id="{E977B080-B452-C3A9-BF53-75F08D77CC5E}"/>
                  </a:ext>
                </a:extLst>
              </p:cNvPr>
              <p:cNvCxnSpPr/>
              <p:nvPr/>
            </p:nvCxnSpPr>
            <p:spPr>
              <a:xfrm>
                <a:off x="5014913" y="5198270"/>
                <a:ext cx="424338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368B5BE7-FD1C-C8E9-8B80-4E0C456E65BC}"/>
                  </a:ext>
                </a:extLst>
              </p:cNvPr>
              <p:cNvCxnSpPr/>
              <p:nvPr/>
            </p:nvCxnSpPr>
            <p:spPr>
              <a:xfrm>
                <a:off x="5172075" y="5133976"/>
                <a:ext cx="0" cy="128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7436DADA-FAEF-33A7-EB5A-654CAB6B1378}"/>
                  </a:ext>
                </a:extLst>
              </p:cNvPr>
              <p:cNvCxnSpPr/>
              <p:nvPr/>
            </p:nvCxnSpPr>
            <p:spPr>
              <a:xfrm>
                <a:off x="6359724" y="5133976"/>
                <a:ext cx="0" cy="128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>
                <a:extLst>
                  <a:ext uri="{FF2B5EF4-FFF2-40B4-BE49-F238E27FC236}">
                    <a16:creationId xmlns:a16="http://schemas.microsoft.com/office/drawing/2014/main" id="{D973166A-D97C-E1F4-287E-9A8B322A56DE}"/>
                  </a:ext>
                </a:extLst>
              </p:cNvPr>
              <p:cNvCxnSpPr/>
              <p:nvPr/>
            </p:nvCxnSpPr>
            <p:spPr>
              <a:xfrm>
                <a:off x="7547373" y="5133976"/>
                <a:ext cx="0" cy="128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38D8927A-0685-7538-8491-3EDE1F73A504}"/>
                  </a:ext>
                </a:extLst>
              </p:cNvPr>
              <p:cNvCxnSpPr/>
              <p:nvPr/>
            </p:nvCxnSpPr>
            <p:spPr>
              <a:xfrm>
                <a:off x="5567958" y="5133976"/>
                <a:ext cx="0" cy="128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899872C4-2A0C-6B01-5DE1-BE741A0710FF}"/>
                  </a:ext>
                </a:extLst>
              </p:cNvPr>
              <p:cNvCxnSpPr/>
              <p:nvPr/>
            </p:nvCxnSpPr>
            <p:spPr>
              <a:xfrm>
                <a:off x="6755607" y="5133976"/>
                <a:ext cx="0" cy="128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A2014EF0-CBE4-002F-396E-9D31820C972E}"/>
                  </a:ext>
                </a:extLst>
              </p:cNvPr>
              <p:cNvCxnSpPr/>
              <p:nvPr/>
            </p:nvCxnSpPr>
            <p:spPr>
              <a:xfrm>
                <a:off x="7943256" y="5133976"/>
                <a:ext cx="0" cy="128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44DC7E6A-53B8-E57D-3A03-BA6FC0CD8977}"/>
                  </a:ext>
                </a:extLst>
              </p:cNvPr>
              <p:cNvCxnSpPr/>
              <p:nvPr/>
            </p:nvCxnSpPr>
            <p:spPr>
              <a:xfrm>
                <a:off x="5963841" y="5133976"/>
                <a:ext cx="0" cy="128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58E94575-DBD5-2C0A-289E-0E153CA9A6E6}"/>
                  </a:ext>
                </a:extLst>
              </p:cNvPr>
              <p:cNvCxnSpPr/>
              <p:nvPr/>
            </p:nvCxnSpPr>
            <p:spPr>
              <a:xfrm>
                <a:off x="7151490" y="5133976"/>
                <a:ext cx="0" cy="128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848534C3-C699-B538-0969-08F11681DEC4}"/>
                  </a:ext>
                </a:extLst>
              </p:cNvPr>
              <p:cNvCxnSpPr/>
              <p:nvPr/>
            </p:nvCxnSpPr>
            <p:spPr>
              <a:xfrm>
                <a:off x="9010653" y="5119688"/>
                <a:ext cx="0" cy="128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4" name="ZoneTexte 1023">
                <a:extLst>
                  <a:ext uri="{FF2B5EF4-FFF2-40B4-BE49-F238E27FC236}">
                    <a16:creationId xmlns:a16="http://schemas.microsoft.com/office/drawing/2014/main" id="{513A742D-550E-B09C-B318-0A4FDCBCBB03}"/>
                  </a:ext>
                </a:extLst>
              </p:cNvPr>
              <p:cNvSpPr txBox="1"/>
              <p:nvPr/>
            </p:nvSpPr>
            <p:spPr>
              <a:xfrm>
                <a:off x="8529638" y="4824411"/>
                <a:ext cx="3433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mr-IN"/>
                  <a:t>…</a:t>
                </a:r>
                <a:endParaRPr lang="en-US"/>
              </a:p>
            </p:txBody>
          </p:sp>
          <p:sp>
            <p:nvSpPr>
              <p:cNvPr id="1025" name="ZoneTexte 1024">
                <a:extLst>
                  <a:ext uri="{FF2B5EF4-FFF2-40B4-BE49-F238E27FC236}">
                    <a16:creationId xmlns:a16="http://schemas.microsoft.com/office/drawing/2014/main" id="{97B10BD1-0AB1-4370-376F-D9089F596924}"/>
                  </a:ext>
                </a:extLst>
              </p:cNvPr>
              <p:cNvSpPr txBox="1"/>
              <p:nvPr/>
            </p:nvSpPr>
            <p:spPr>
              <a:xfrm>
                <a:off x="4857751" y="5267327"/>
                <a:ext cx="5212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k=0</a:t>
                </a:r>
              </a:p>
            </p:txBody>
          </p:sp>
          <p:cxnSp>
            <p:nvCxnSpPr>
              <p:cNvPr id="1027" name="Connecteur droit 1026">
                <a:extLst>
                  <a:ext uri="{FF2B5EF4-FFF2-40B4-BE49-F238E27FC236}">
                    <a16:creationId xmlns:a16="http://schemas.microsoft.com/office/drawing/2014/main" id="{840E424B-AED7-A283-239B-96E8B3504ACF}"/>
                  </a:ext>
                </a:extLst>
              </p:cNvPr>
              <p:cNvCxnSpPr/>
              <p:nvPr/>
            </p:nvCxnSpPr>
            <p:spPr>
              <a:xfrm>
                <a:off x="8352833" y="5143498"/>
                <a:ext cx="0" cy="128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8" name="ZoneTexte 1027">
                <a:extLst>
                  <a:ext uri="{FF2B5EF4-FFF2-40B4-BE49-F238E27FC236}">
                    <a16:creationId xmlns:a16="http://schemas.microsoft.com/office/drawing/2014/main" id="{FFCFF83D-8CD4-E32F-C827-DF2EBCC81974}"/>
                  </a:ext>
                </a:extLst>
              </p:cNvPr>
              <p:cNvSpPr txBox="1"/>
              <p:nvPr/>
            </p:nvSpPr>
            <p:spPr>
              <a:xfrm>
                <a:off x="5424488" y="526732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  <p:sp>
            <p:nvSpPr>
              <p:cNvPr id="1029" name="ZoneTexte 1028">
                <a:extLst>
                  <a:ext uri="{FF2B5EF4-FFF2-40B4-BE49-F238E27FC236}">
                    <a16:creationId xmlns:a16="http://schemas.microsoft.com/office/drawing/2014/main" id="{F6487B2B-4F42-2555-B6A6-A5E5C933A8F0}"/>
                  </a:ext>
                </a:extLst>
              </p:cNvPr>
              <p:cNvSpPr txBox="1"/>
              <p:nvPr/>
            </p:nvSpPr>
            <p:spPr>
              <a:xfrm>
                <a:off x="5819775" y="526732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2</a:t>
                </a:r>
              </a:p>
            </p:txBody>
          </p:sp>
          <p:sp>
            <p:nvSpPr>
              <p:cNvPr id="1030" name="ZoneTexte 1029">
                <a:extLst>
                  <a:ext uri="{FF2B5EF4-FFF2-40B4-BE49-F238E27FC236}">
                    <a16:creationId xmlns:a16="http://schemas.microsoft.com/office/drawing/2014/main" id="{D0C236DA-E5F0-D5B1-BCC1-9CA785A29880}"/>
                  </a:ext>
                </a:extLst>
              </p:cNvPr>
              <p:cNvSpPr txBox="1"/>
              <p:nvPr/>
            </p:nvSpPr>
            <p:spPr>
              <a:xfrm>
                <a:off x="6215063" y="526732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3</a:t>
                </a:r>
              </a:p>
            </p:txBody>
          </p:sp>
          <p:sp>
            <p:nvSpPr>
              <p:cNvPr id="1031" name="ZoneTexte 1030">
                <a:extLst>
                  <a:ext uri="{FF2B5EF4-FFF2-40B4-BE49-F238E27FC236}">
                    <a16:creationId xmlns:a16="http://schemas.microsoft.com/office/drawing/2014/main" id="{3B7D40D2-59C6-967F-243A-326A2265881E}"/>
                  </a:ext>
                </a:extLst>
              </p:cNvPr>
              <p:cNvSpPr txBox="1"/>
              <p:nvPr/>
            </p:nvSpPr>
            <p:spPr>
              <a:xfrm>
                <a:off x="6867525" y="5248274"/>
                <a:ext cx="704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mr-IN"/>
                  <a:t>…</a:t>
                </a:r>
                <a:endParaRPr lang="en-US"/>
              </a:p>
            </p:txBody>
          </p:sp>
          <p:sp>
            <p:nvSpPr>
              <p:cNvPr id="1032" name="ZoneTexte 1031">
                <a:extLst>
                  <a:ext uri="{FF2B5EF4-FFF2-40B4-BE49-F238E27FC236}">
                    <a16:creationId xmlns:a16="http://schemas.microsoft.com/office/drawing/2014/main" id="{86739535-C8BD-4FC1-06DB-D1F6B84C4B28}"/>
                  </a:ext>
                </a:extLst>
              </p:cNvPr>
              <p:cNvSpPr txBox="1"/>
              <p:nvPr/>
            </p:nvSpPr>
            <p:spPr>
              <a:xfrm>
                <a:off x="8210550" y="5291138"/>
                <a:ext cx="2391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j</a:t>
                </a:r>
              </a:p>
            </p:txBody>
          </p:sp>
          <p:sp>
            <p:nvSpPr>
              <p:cNvPr id="1033" name="Ellipse 1032">
                <a:extLst>
                  <a:ext uri="{FF2B5EF4-FFF2-40B4-BE49-F238E27FC236}">
                    <a16:creationId xmlns:a16="http://schemas.microsoft.com/office/drawing/2014/main" id="{4CE46140-DD5B-A7C1-D5AA-F603FD745D78}"/>
                  </a:ext>
                </a:extLst>
              </p:cNvPr>
              <p:cNvSpPr/>
              <p:nvPr/>
            </p:nvSpPr>
            <p:spPr>
              <a:xfrm>
                <a:off x="1323975" y="5434014"/>
                <a:ext cx="242887" cy="2571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1034" name="ZoneTexte 1033">
                <a:extLst>
                  <a:ext uri="{FF2B5EF4-FFF2-40B4-BE49-F238E27FC236}">
                    <a16:creationId xmlns:a16="http://schemas.microsoft.com/office/drawing/2014/main" id="{E8E76E2F-80D3-0874-0D67-EF80E16CCFEF}"/>
                  </a:ext>
                </a:extLst>
              </p:cNvPr>
              <p:cNvSpPr txBox="1"/>
              <p:nvPr/>
            </p:nvSpPr>
            <p:spPr>
              <a:xfrm>
                <a:off x="1624012" y="5376864"/>
                <a:ext cx="21311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Define new mapping</a:t>
                </a:r>
              </a:p>
            </p:txBody>
          </p:sp>
        </p:grpSp>
        <p:grpSp>
          <p:nvGrpSpPr>
            <p:cNvPr id="47" name="Grouper 53">
              <a:extLst>
                <a:ext uri="{FF2B5EF4-FFF2-40B4-BE49-F238E27FC236}">
                  <a16:creationId xmlns:a16="http://schemas.microsoft.com/office/drawing/2014/main" id="{44C12719-EEE9-1231-B2E4-DA085206A4B1}"/>
                </a:ext>
              </a:extLst>
            </p:cNvPr>
            <p:cNvGrpSpPr/>
            <p:nvPr/>
          </p:nvGrpSpPr>
          <p:grpSpPr>
            <a:xfrm>
              <a:off x="5007429" y="5634446"/>
              <a:ext cx="4767589" cy="952009"/>
              <a:chOff x="5007429" y="5634446"/>
              <a:chExt cx="4767589" cy="952009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5664889-5D61-E6F4-9F8A-F096388F0CC0}"/>
                  </a:ext>
                </a:extLst>
              </p:cNvPr>
              <p:cNvSpPr/>
              <p:nvPr/>
            </p:nvSpPr>
            <p:spPr>
              <a:xfrm>
                <a:off x="5007429" y="5634446"/>
                <a:ext cx="3387634" cy="104503"/>
              </a:xfrm>
              <a:prstGeom prst="rect">
                <a:avLst/>
              </a:prstGeom>
              <a:solidFill>
                <a:srgbClr val="00B050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9" name="Image 48">
                <a:extLst>
                  <a:ext uri="{FF2B5EF4-FFF2-40B4-BE49-F238E27FC236}">
                    <a16:creationId xmlns:a16="http://schemas.microsoft.com/office/drawing/2014/main" id="{4ABFF295-1840-9D73-C781-2099F1B0F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241999" y="6124901"/>
                <a:ext cx="1533019" cy="461554"/>
              </a:xfrm>
              <a:prstGeom prst="rect">
                <a:avLst/>
              </a:prstGeom>
            </p:spPr>
          </p:pic>
          <p:sp>
            <p:nvSpPr>
              <p:cNvPr id="50" name="Forme libre 49">
                <a:extLst>
                  <a:ext uri="{FF2B5EF4-FFF2-40B4-BE49-F238E27FC236}">
                    <a16:creationId xmlns:a16="http://schemas.microsoft.com/office/drawing/2014/main" id="{E060E218-70A5-14F0-1F03-C5C812FF179D}"/>
                  </a:ext>
                </a:extLst>
              </p:cNvPr>
              <p:cNvSpPr/>
              <p:nvPr/>
            </p:nvSpPr>
            <p:spPr>
              <a:xfrm>
                <a:off x="7071360" y="5808617"/>
                <a:ext cx="1088571" cy="461554"/>
              </a:xfrm>
              <a:custGeom>
                <a:avLst/>
                <a:gdLst>
                  <a:gd name="connsiteX0" fmla="*/ 182880 w 1088571"/>
                  <a:gd name="connsiteY0" fmla="*/ 0 h 461554"/>
                  <a:gd name="connsiteX1" fmla="*/ 182880 w 1088571"/>
                  <a:gd name="connsiteY1" fmla="*/ 0 h 461554"/>
                  <a:gd name="connsiteX2" fmla="*/ 121920 w 1088571"/>
                  <a:gd name="connsiteY2" fmla="*/ 95794 h 461554"/>
                  <a:gd name="connsiteX3" fmla="*/ 104503 w 1088571"/>
                  <a:gd name="connsiteY3" fmla="*/ 121920 h 461554"/>
                  <a:gd name="connsiteX4" fmla="*/ 0 w 1088571"/>
                  <a:gd name="connsiteY4" fmla="*/ 313509 h 461554"/>
                  <a:gd name="connsiteX5" fmla="*/ 174171 w 1088571"/>
                  <a:gd name="connsiteY5" fmla="*/ 226423 h 461554"/>
                  <a:gd name="connsiteX6" fmla="*/ 1088571 w 1088571"/>
                  <a:gd name="connsiteY6" fmla="*/ 461554 h 461554"/>
                  <a:gd name="connsiteX7" fmla="*/ 592183 w 1088571"/>
                  <a:gd name="connsiteY7" fmla="*/ 182880 h 461554"/>
                  <a:gd name="connsiteX8" fmla="*/ 940526 w 1088571"/>
                  <a:gd name="connsiteY8" fmla="*/ 130629 h 461554"/>
                  <a:gd name="connsiteX9" fmla="*/ 182880 w 1088571"/>
                  <a:gd name="connsiteY9" fmla="*/ 0 h 461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88571" h="461554">
                    <a:moveTo>
                      <a:pt x="182880" y="0"/>
                    </a:moveTo>
                    <a:lnTo>
                      <a:pt x="182880" y="0"/>
                    </a:lnTo>
                    <a:lnTo>
                      <a:pt x="121920" y="95794"/>
                    </a:lnTo>
                    <a:cubicBezTo>
                      <a:pt x="116260" y="104598"/>
                      <a:pt x="127726" y="84183"/>
                      <a:pt x="104503" y="121920"/>
                    </a:cubicBezTo>
                    <a:lnTo>
                      <a:pt x="0" y="313509"/>
                    </a:lnTo>
                    <a:lnTo>
                      <a:pt x="174171" y="226423"/>
                    </a:lnTo>
                    <a:lnTo>
                      <a:pt x="1088571" y="461554"/>
                    </a:lnTo>
                    <a:lnTo>
                      <a:pt x="592183" y="182880"/>
                    </a:lnTo>
                    <a:lnTo>
                      <a:pt x="940526" y="130629"/>
                    </a:lnTo>
                    <a:lnTo>
                      <a:pt x="182880" y="0"/>
                    </a:lnTo>
                    <a:close/>
                  </a:path>
                </a:pathLst>
              </a:custGeom>
              <a:solidFill>
                <a:srgbClr val="00B050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305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11C014C-9721-1054-3C6F-D317444E8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" y="0"/>
            <a:ext cx="2794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51F58A0-6600-2630-12A2-5AE48357B5AB}"/>
              </a:ext>
            </a:extLst>
          </p:cNvPr>
          <p:cNvCxnSpPr>
            <a:cxnSpLocks/>
          </p:cNvCxnSpPr>
          <p:nvPr/>
        </p:nvCxnSpPr>
        <p:spPr>
          <a:xfrm flipV="1">
            <a:off x="3017181" y="384232"/>
            <a:ext cx="6876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C0BD7F1C-65B6-CEC6-A52D-E95EDA5BCF59}"/>
              </a:ext>
            </a:extLst>
          </p:cNvPr>
          <p:cNvSpPr txBox="1"/>
          <p:nvPr/>
        </p:nvSpPr>
        <p:spPr>
          <a:xfrm>
            <a:off x="3007360" y="7087"/>
            <a:ext cx="6860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lattices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srgbClr val="0070C0"/>
                </a:solidFill>
                <a:latin typeface="Calibri" panose="020F0502020204030204"/>
              </a:rPr>
              <a:t>The Hubbard model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550359C-C1CE-3833-8AF7-1181DE982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781" y="991140"/>
            <a:ext cx="4347210" cy="4906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E49E0F-33A8-FA1E-21D9-72E4A7F09463}"/>
              </a:ext>
            </a:extLst>
          </p:cNvPr>
          <p:cNvSpPr/>
          <p:nvPr/>
        </p:nvSpPr>
        <p:spPr>
          <a:xfrm>
            <a:off x="3359014" y="548018"/>
            <a:ext cx="1602902" cy="426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Hamiltonian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97A2CF-7640-6CCF-D653-96FE5590FC2D}"/>
              </a:ext>
            </a:extLst>
          </p:cNvPr>
          <p:cNvSpPr/>
          <p:nvPr/>
        </p:nvSpPr>
        <p:spPr>
          <a:xfrm>
            <a:off x="3077722" y="1500847"/>
            <a:ext cx="2165486" cy="426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Fermion to qubits</a:t>
            </a:r>
          </a:p>
        </p:txBody>
      </p:sp>
      <p:sp>
        <p:nvSpPr>
          <p:cNvPr id="9" name="Flèche vers le bas 8">
            <a:extLst>
              <a:ext uri="{FF2B5EF4-FFF2-40B4-BE49-F238E27FC236}">
                <a16:creationId xmlns:a16="http://schemas.microsoft.com/office/drawing/2014/main" id="{EC354230-0334-6A6B-9E2F-172C25CBDBB9}"/>
              </a:ext>
            </a:extLst>
          </p:cNvPr>
          <p:cNvSpPr/>
          <p:nvPr/>
        </p:nvSpPr>
        <p:spPr>
          <a:xfrm>
            <a:off x="4043733" y="1020324"/>
            <a:ext cx="233464" cy="43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1" name="Groupe 1050">
            <a:extLst>
              <a:ext uri="{FF2B5EF4-FFF2-40B4-BE49-F238E27FC236}">
                <a16:creationId xmlns:a16="http://schemas.microsoft.com/office/drawing/2014/main" id="{697F0574-B619-FDA2-590D-355303CAFE8A}"/>
              </a:ext>
            </a:extLst>
          </p:cNvPr>
          <p:cNvGrpSpPr/>
          <p:nvPr/>
        </p:nvGrpSpPr>
        <p:grpSpPr>
          <a:xfrm>
            <a:off x="1746059" y="2007939"/>
            <a:ext cx="6266629" cy="1124518"/>
            <a:chOff x="1746059" y="2007939"/>
            <a:chExt cx="6266629" cy="1124518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CB0E5173-F7D2-DB47-80D1-D7D7A5531180}"/>
                </a:ext>
              </a:extLst>
            </p:cNvPr>
            <p:cNvGrpSpPr/>
            <p:nvPr/>
          </p:nvGrpSpPr>
          <p:grpSpPr>
            <a:xfrm>
              <a:off x="1746059" y="2144803"/>
              <a:ext cx="5169763" cy="987654"/>
              <a:chOff x="18806" y="2155309"/>
              <a:chExt cx="5169763" cy="987654"/>
            </a:xfrm>
          </p:grpSpPr>
          <p:sp>
            <p:nvSpPr>
              <p:cNvPr id="3" name="Flèche vers le bas 2">
                <a:extLst>
                  <a:ext uri="{FF2B5EF4-FFF2-40B4-BE49-F238E27FC236}">
                    <a16:creationId xmlns:a16="http://schemas.microsoft.com/office/drawing/2014/main" id="{206180E6-BD05-2135-BFD3-571DEDF9323D}"/>
                  </a:ext>
                </a:extLst>
              </p:cNvPr>
              <p:cNvSpPr/>
              <p:nvPr/>
            </p:nvSpPr>
            <p:spPr>
              <a:xfrm>
                <a:off x="2043112" y="2155309"/>
                <a:ext cx="780199" cy="213537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B3FECBA4-C554-B619-92E8-F693212E4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806" y="2494963"/>
                <a:ext cx="5169763" cy="648000"/>
              </a:xfrm>
              <a:prstGeom prst="rect">
                <a:avLst/>
              </a:prstGeom>
            </p:spPr>
          </p:pic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CB15278-96DE-7543-71CB-201AB214B4F8}"/>
                </a:ext>
              </a:extLst>
            </p:cNvPr>
            <p:cNvSpPr txBox="1"/>
            <p:nvPr/>
          </p:nvSpPr>
          <p:spPr>
            <a:xfrm>
              <a:off x="4965892" y="2007939"/>
              <a:ext cx="30467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Jordan-Wigner Transformation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5D22B0C-9829-6E3C-476D-9190AB2B9C3C}"/>
              </a:ext>
            </a:extLst>
          </p:cNvPr>
          <p:cNvSpPr/>
          <p:nvPr/>
        </p:nvSpPr>
        <p:spPr>
          <a:xfrm>
            <a:off x="387755" y="3180100"/>
            <a:ext cx="4855454" cy="509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Then, one can a priori do the exact propagation 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E8C94CB-FF3C-E177-04C7-B19294D7C56B}"/>
              </a:ext>
            </a:extLst>
          </p:cNvPr>
          <p:cNvGrpSpPr/>
          <p:nvPr/>
        </p:nvGrpSpPr>
        <p:grpSpPr>
          <a:xfrm>
            <a:off x="631715" y="3813302"/>
            <a:ext cx="8030132" cy="1158541"/>
            <a:chOff x="440745" y="1205396"/>
            <a:chExt cx="8030132" cy="1158541"/>
          </a:xfrm>
        </p:grpSpPr>
        <p:grpSp>
          <p:nvGrpSpPr>
            <p:cNvPr id="21" name="Grouper 55">
              <a:extLst>
                <a:ext uri="{FF2B5EF4-FFF2-40B4-BE49-F238E27FC236}">
                  <a16:creationId xmlns:a16="http://schemas.microsoft.com/office/drawing/2014/main" id="{9B5074DF-E196-376E-0FA3-62BA1456CCD8}"/>
                </a:ext>
              </a:extLst>
            </p:cNvPr>
            <p:cNvGrpSpPr/>
            <p:nvPr/>
          </p:nvGrpSpPr>
          <p:grpSpPr>
            <a:xfrm>
              <a:off x="440745" y="1502179"/>
              <a:ext cx="3195962" cy="861758"/>
              <a:chOff x="4288123" y="3692220"/>
              <a:chExt cx="4150404" cy="1043675"/>
            </a:xfrm>
          </p:grpSpPr>
          <p:grpSp>
            <p:nvGrpSpPr>
              <p:cNvPr id="39" name="Group 70">
                <a:extLst>
                  <a:ext uri="{FF2B5EF4-FFF2-40B4-BE49-F238E27FC236}">
                    <a16:creationId xmlns:a16="http://schemas.microsoft.com/office/drawing/2014/main" id="{44198840-7162-03EB-D09D-EB115C8777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34327" y="3912482"/>
                <a:ext cx="2463800" cy="749300"/>
                <a:chOff x="3736" y="1513"/>
                <a:chExt cx="1552" cy="472"/>
              </a:xfrm>
            </p:grpSpPr>
            <p:sp>
              <p:nvSpPr>
                <p:cNvPr id="1036" name="Oval 72">
                  <a:extLst>
                    <a:ext uri="{FF2B5EF4-FFF2-40B4-BE49-F238E27FC236}">
                      <a16:creationId xmlns:a16="http://schemas.microsoft.com/office/drawing/2014/main" id="{ACB82D98-E8AE-DF26-6CE1-DFCBEA2BB30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736" y="1825"/>
                  <a:ext cx="57" cy="5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7" name="Freeform 73">
                  <a:extLst>
                    <a:ext uri="{FF2B5EF4-FFF2-40B4-BE49-F238E27FC236}">
                      <a16:creationId xmlns:a16="http://schemas.microsoft.com/office/drawing/2014/main" id="{958F0C2A-B977-7B29-2B86-892C020E34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8" y="1555"/>
                  <a:ext cx="1498" cy="430"/>
                </a:xfrm>
                <a:custGeom>
                  <a:avLst/>
                  <a:gdLst>
                    <a:gd name="T0" fmla="*/ 0 w 1734"/>
                    <a:gd name="T1" fmla="*/ 16 h 469"/>
                    <a:gd name="T2" fmla="*/ 3 w 1734"/>
                    <a:gd name="T3" fmla="*/ 10 h 469"/>
                    <a:gd name="T4" fmla="*/ 6 w 1734"/>
                    <a:gd name="T5" fmla="*/ 20 h 469"/>
                    <a:gd name="T6" fmla="*/ 9 w 1734"/>
                    <a:gd name="T7" fmla="*/ 0 h 46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34"/>
                    <a:gd name="T13" fmla="*/ 0 h 469"/>
                    <a:gd name="T14" fmla="*/ 1734 w 1734"/>
                    <a:gd name="T15" fmla="*/ 469 h 46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34" h="469">
                      <a:moveTo>
                        <a:pt x="0" y="340"/>
                      </a:moveTo>
                      <a:cubicBezTo>
                        <a:pt x="184" y="261"/>
                        <a:pt x="369" y="183"/>
                        <a:pt x="557" y="199"/>
                      </a:cubicBezTo>
                      <a:cubicBezTo>
                        <a:pt x="745" y="215"/>
                        <a:pt x="930" y="469"/>
                        <a:pt x="1126" y="436"/>
                      </a:cubicBezTo>
                      <a:cubicBezTo>
                        <a:pt x="1322" y="403"/>
                        <a:pt x="1528" y="201"/>
                        <a:pt x="1734" y="0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8" name="Oval 75">
                  <a:extLst>
                    <a:ext uri="{FF2B5EF4-FFF2-40B4-BE49-F238E27FC236}">
                      <a16:creationId xmlns:a16="http://schemas.microsoft.com/office/drawing/2014/main" id="{AD041EA8-9A89-5D01-6221-5835410660E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231" y="1513"/>
                  <a:ext cx="57" cy="5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9" name="Line 76">
                  <a:extLst>
                    <a:ext uri="{FF2B5EF4-FFF2-40B4-BE49-F238E27FC236}">
                      <a16:creationId xmlns:a16="http://schemas.microsoft.com/office/drawing/2014/main" id="{99661665-95EF-B4E0-DB26-2B603F6278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70" y="1720"/>
                  <a:ext cx="212" cy="1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0" name="Text Box 77">
                  <a:extLst>
                    <a:ext uri="{FF2B5EF4-FFF2-40B4-BE49-F238E27FC236}">
                      <a16:creationId xmlns:a16="http://schemas.microsoft.com/office/drawing/2014/main" id="{B89F6313-FF63-4C86-B4AD-D99C244FA6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847036">
                  <a:off x="4325" y="1577"/>
                  <a:ext cx="417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i="1" dirty="0"/>
                    <a:t>time</a:t>
                  </a:r>
                </a:p>
              </p:txBody>
            </p:sp>
          </p:grpSp>
          <p:pic>
            <p:nvPicPr>
              <p:cNvPr id="44" name="Image 43" descr="latex-image-1.pdf">
                <a:extLst>
                  <a:ext uri="{FF2B5EF4-FFF2-40B4-BE49-F238E27FC236}">
                    <a16:creationId xmlns:a16="http://schemas.microsoft.com/office/drawing/2014/main" id="{83CF8D87-2F2D-44B1-98DA-473234F27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40464" y="3692220"/>
                <a:ext cx="798063" cy="291600"/>
              </a:xfrm>
              <a:prstGeom prst="rect">
                <a:avLst/>
              </a:prstGeom>
            </p:spPr>
          </p:pic>
          <p:pic>
            <p:nvPicPr>
              <p:cNvPr id="1035" name="Image 1034" descr="latex-image-1.pdf">
                <a:extLst>
                  <a:ext uri="{FF2B5EF4-FFF2-40B4-BE49-F238E27FC236}">
                    <a16:creationId xmlns:a16="http://schemas.microsoft.com/office/drawing/2014/main" id="{A16D1F84-B955-1753-42E9-D3DDDC51C2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88123" y="4444295"/>
                <a:ext cx="803870" cy="291600"/>
              </a:xfrm>
              <a:prstGeom prst="rect">
                <a:avLst/>
              </a:prstGeom>
            </p:spPr>
          </p:pic>
        </p:grpSp>
        <p:pic>
          <p:nvPicPr>
            <p:cNvPr id="33" name="Image 32" descr="latex-image-1.pdf">
              <a:extLst>
                <a:ext uri="{FF2B5EF4-FFF2-40B4-BE49-F238E27FC236}">
                  <a16:creationId xmlns:a16="http://schemas.microsoft.com/office/drawing/2014/main" id="{05513A8A-F681-5E8C-3369-D1AD50129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47872" y="1876645"/>
              <a:ext cx="3723005" cy="379730"/>
            </a:xfrm>
            <a:prstGeom prst="rect">
              <a:avLst/>
            </a:prstGeom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9F1AE7C8-8E58-913E-8134-2B9F3DBE54EC}"/>
                </a:ext>
              </a:extLst>
            </p:cNvPr>
            <p:cNvSpPr txBox="1"/>
            <p:nvPr/>
          </p:nvSpPr>
          <p:spPr>
            <a:xfrm>
              <a:off x="3754121" y="1205396"/>
              <a:ext cx="942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</a:rPr>
                <a:t>Formal </a:t>
              </a:r>
            </a:p>
            <a:p>
              <a:pPr algn="ctr"/>
              <a:r>
                <a:rPr lang="en-US" dirty="0">
                  <a:solidFill>
                    <a:srgbClr val="0070C0"/>
                  </a:solidFill>
                </a:rPr>
                <a:t>solution</a:t>
              </a:r>
            </a:p>
          </p:txBody>
        </p:sp>
        <p:sp>
          <p:nvSpPr>
            <p:cNvPr id="36" name="Flèche vers la droite 35">
              <a:extLst>
                <a:ext uri="{FF2B5EF4-FFF2-40B4-BE49-F238E27FC236}">
                  <a16:creationId xmlns:a16="http://schemas.microsoft.com/office/drawing/2014/main" id="{AB3DA596-7883-1CAD-7A36-C929801F0A0E}"/>
                </a:ext>
              </a:extLst>
            </p:cNvPr>
            <p:cNvSpPr/>
            <p:nvPr/>
          </p:nvSpPr>
          <p:spPr>
            <a:xfrm>
              <a:off x="4100734" y="1912758"/>
              <a:ext cx="372534" cy="3693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1" name="Groupe 1040">
            <a:extLst>
              <a:ext uri="{FF2B5EF4-FFF2-40B4-BE49-F238E27FC236}">
                <a16:creationId xmlns:a16="http://schemas.microsoft.com/office/drawing/2014/main" id="{495CE627-5067-C975-2F19-16E0F1E02753}"/>
              </a:ext>
            </a:extLst>
          </p:cNvPr>
          <p:cNvGrpSpPr/>
          <p:nvPr/>
        </p:nvGrpSpPr>
        <p:grpSpPr>
          <a:xfrm>
            <a:off x="6215752" y="3743151"/>
            <a:ext cx="3022046" cy="1241661"/>
            <a:chOff x="6324819" y="778058"/>
            <a:chExt cx="3022046" cy="1241661"/>
          </a:xfrm>
        </p:grpSpPr>
        <p:sp>
          <p:nvSpPr>
            <p:cNvPr id="1042" name="Rectangle 1041">
              <a:extLst>
                <a:ext uri="{FF2B5EF4-FFF2-40B4-BE49-F238E27FC236}">
                  <a16:creationId xmlns:a16="http://schemas.microsoft.com/office/drawing/2014/main" id="{A485C7C4-09F0-6666-E902-F3ACF933C521}"/>
                </a:ext>
              </a:extLst>
            </p:cNvPr>
            <p:cNvSpPr/>
            <p:nvPr/>
          </p:nvSpPr>
          <p:spPr>
            <a:xfrm>
              <a:off x="6486686" y="1456079"/>
              <a:ext cx="1420596" cy="563640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ZoneTexte 1042">
              <a:extLst>
                <a:ext uri="{FF2B5EF4-FFF2-40B4-BE49-F238E27FC236}">
                  <a16:creationId xmlns:a16="http://schemas.microsoft.com/office/drawing/2014/main" id="{0E16A4FF-882F-570F-EA31-084DF9F9B954}"/>
                </a:ext>
              </a:extLst>
            </p:cNvPr>
            <p:cNvSpPr txBox="1"/>
            <p:nvPr/>
          </p:nvSpPr>
          <p:spPr>
            <a:xfrm>
              <a:off x="6324819" y="778058"/>
              <a:ext cx="30220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This can be a priori computed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Directly on a QC</a:t>
              </a:r>
            </a:p>
          </p:txBody>
        </p:sp>
      </p:grpSp>
      <p:grpSp>
        <p:nvGrpSpPr>
          <p:cNvPr id="1044" name="Groupe 1043">
            <a:extLst>
              <a:ext uri="{FF2B5EF4-FFF2-40B4-BE49-F238E27FC236}">
                <a16:creationId xmlns:a16="http://schemas.microsoft.com/office/drawing/2014/main" id="{C2A0E096-E59C-03B9-A782-F602F653D553}"/>
              </a:ext>
            </a:extLst>
          </p:cNvPr>
          <p:cNvGrpSpPr/>
          <p:nvPr/>
        </p:nvGrpSpPr>
        <p:grpSpPr>
          <a:xfrm>
            <a:off x="205556" y="5081945"/>
            <a:ext cx="6512558" cy="545388"/>
            <a:chOff x="224083" y="2963155"/>
            <a:chExt cx="6512558" cy="545388"/>
          </a:xfrm>
        </p:grpSpPr>
        <p:sp>
          <p:nvSpPr>
            <p:cNvPr id="1045" name="ZoneTexte 1044">
              <a:extLst>
                <a:ext uri="{FF2B5EF4-FFF2-40B4-BE49-F238E27FC236}">
                  <a16:creationId xmlns:a16="http://schemas.microsoft.com/office/drawing/2014/main" id="{73A704E1-3E4F-5562-0AC3-58F086CA7875}"/>
                </a:ext>
              </a:extLst>
            </p:cNvPr>
            <p:cNvSpPr txBox="1"/>
            <p:nvPr/>
          </p:nvSpPr>
          <p:spPr>
            <a:xfrm>
              <a:off x="224083" y="2963155"/>
              <a:ext cx="49335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1. Decomposition of </a:t>
              </a:r>
              <a:r>
                <a:rPr lang="en-US" sz="2000" i="1" dirty="0">
                  <a:solidFill>
                    <a:srgbClr val="FF0000"/>
                  </a:solidFill>
                </a:rPr>
                <a:t>H</a:t>
              </a:r>
              <a:r>
                <a:rPr lang="en-US" sz="2000" dirty="0">
                  <a:solidFill>
                    <a:srgbClr val="FF0000"/>
                  </a:solidFill>
                </a:rPr>
                <a:t> into elementary blocks</a:t>
              </a:r>
            </a:p>
          </p:txBody>
        </p:sp>
        <p:pic>
          <p:nvPicPr>
            <p:cNvPr id="1046" name="Image 1045">
              <a:extLst>
                <a:ext uri="{FF2B5EF4-FFF2-40B4-BE49-F238E27FC236}">
                  <a16:creationId xmlns:a16="http://schemas.microsoft.com/office/drawing/2014/main" id="{A4AC5D41-16A5-D507-8C52-FD0B8956A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25391" y="3013243"/>
              <a:ext cx="1111250" cy="495300"/>
            </a:xfrm>
            <a:prstGeom prst="rect">
              <a:avLst/>
            </a:prstGeom>
          </p:spPr>
        </p:pic>
      </p:grpSp>
      <p:grpSp>
        <p:nvGrpSpPr>
          <p:cNvPr id="1047" name="Groupe 1046">
            <a:extLst>
              <a:ext uri="{FF2B5EF4-FFF2-40B4-BE49-F238E27FC236}">
                <a16:creationId xmlns:a16="http://schemas.microsoft.com/office/drawing/2014/main" id="{C28EE770-1C4F-8F49-22DD-6A2D430AAEE7}"/>
              </a:ext>
            </a:extLst>
          </p:cNvPr>
          <p:cNvGrpSpPr/>
          <p:nvPr/>
        </p:nvGrpSpPr>
        <p:grpSpPr>
          <a:xfrm>
            <a:off x="73498" y="5392537"/>
            <a:ext cx="6770036" cy="1411510"/>
            <a:chOff x="170132" y="3079077"/>
            <a:chExt cx="6770036" cy="1411510"/>
          </a:xfrm>
        </p:grpSpPr>
        <p:sp>
          <p:nvSpPr>
            <p:cNvPr id="1048" name="ZoneTexte 1047">
              <a:extLst>
                <a:ext uri="{FF2B5EF4-FFF2-40B4-BE49-F238E27FC236}">
                  <a16:creationId xmlns:a16="http://schemas.microsoft.com/office/drawing/2014/main" id="{CBCEDB74-4B2E-999C-4EE5-2A62188D2E25}"/>
                </a:ext>
              </a:extLst>
            </p:cNvPr>
            <p:cNvSpPr txBox="1"/>
            <p:nvPr/>
          </p:nvSpPr>
          <p:spPr>
            <a:xfrm>
              <a:off x="299597" y="3079077"/>
              <a:ext cx="43002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2. Use a transformation (Trotter-Suzuki)</a:t>
              </a:r>
            </a:p>
          </p:txBody>
        </p:sp>
        <p:pic>
          <p:nvPicPr>
            <p:cNvPr id="1049" name="Image 1048">
              <a:extLst>
                <a:ext uri="{FF2B5EF4-FFF2-40B4-BE49-F238E27FC236}">
                  <a16:creationId xmlns:a16="http://schemas.microsoft.com/office/drawing/2014/main" id="{6E0ECCC2-EB1E-295B-3767-07FCA209A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9832" y="3886200"/>
              <a:ext cx="5900336" cy="604387"/>
            </a:xfrm>
            <a:prstGeom prst="rect">
              <a:avLst/>
            </a:prstGeom>
          </p:spPr>
        </p:pic>
        <p:sp>
          <p:nvSpPr>
            <p:cNvPr id="1050" name="ZoneTexte 1049">
              <a:extLst>
                <a:ext uri="{FF2B5EF4-FFF2-40B4-BE49-F238E27FC236}">
                  <a16:creationId xmlns:a16="http://schemas.microsoft.com/office/drawing/2014/main" id="{61E464E1-071E-3A7D-B2F9-5323483AB623}"/>
                </a:ext>
              </a:extLst>
            </p:cNvPr>
            <p:cNvSpPr txBox="1"/>
            <p:nvPr/>
          </p:nvSpPr>
          <p:spPr>
            <a:xfrm>
              <a:off x="170132" y="3486671"/>
              <a:ext cx="2647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(First order Trotter-Suzuki)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00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295EEC8-FCCF-C26D-D034-C0C0047D8226}"/>
              </a:ext>
            </a:extLst>
          </p:cNvPr>
          <p:cNvCxnSpPr/>
          <p:nvPr/>
        </p:nvCxnSpPr>
        <p:spPr>
          <a:xfrm flipV="1">
            <a:off x="1666245" y="447242"/>
            <a:ext cx="8215371" cy="1764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D4E127AB-F65D-DF42-147D-1AC1C6693CA4}"/>
              </a:ext>
            </a:extLst>
          </p:cNvPr>
          <p:cNvSpPr txBox="1"/>
          <p:nvPr/>
        </p:nvSpPr>
        <p:spPr>
          <a:xfrm>
            <a:off x="5091797" y="3225"/>
            <a:ext cx="4814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What means quantum devices today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D8AD193-34FF-C212-8735-56C46FA12A57}"/>
              </a:ext>
            </a:extLst>
          </p:cNvPr>
          <p:cNvSpPr txBox="1"/>
          <p:nvPr/>
        </p:nvSpPr>
        <p:spPr>
          <a:xfrm>
            <a:off x="1462172" y="587775"/>
            <a:ext cx="8623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are many types of quantum computers: </a:t>
            </a:r>
            <a:r>
              <a:rPr lang="en-US" b="1" i="1" dirty="0"/>
              <a:t>analog versus digital quantum computers 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2D5D94B-395B-F08F-86E5-5A423E1B2D4E}"/>
              </a:ext>
            </a:extLst>
          </p:cNvPr>
          <p:cNvGrpSpPr/>
          <p:nvPr/>
        </p:nvGrpSpPr>
        <p:grpSpPr>
          <a:xfrm>
            <a:off x="2035154" y="985705"/>
            <a:ext cx="6113286" cy="2484875"/>
            <a:chOff x="4313507" y="1127054"/>
            <a:chExt cx="5759847" cy="2099913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8D286AC-C5DA-BBE7-A7F5-F77F22474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45316" y="1439168"/>
              <a:ext cx="4720699" cy="1787799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646430F-CFCB-84CC-50C6-0BB8CC2B84EC}"/>
                </a:ext>
              </a:extLst>
            </p:cNvPr>
            <p:cNvSpPr txBox="1"/>
            <p:nvPr/>
          </p:nvSpPr>
          <p:spPr>
            <a:xfrm>
              <a:off x="4313507" y="1127054"/>
              <a:ext cx="57598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There are now many quantum objects one can manipulate </a:t>
              </a:r>
            </a:p>
          </p:txBody>
        </p: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EB477F55-0C7E-03E4-028B-FD0BF41B6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8" y="53008"/>
            <a:ext cx="1407150" cy="978288"/>
          </a:xfrm>
          <a:prstGeom prst="rect">
            <a:avLst/>
          </a:prstGeom>
          <a:ln w="44450">
            <a:solidFill>
              <a:schemeClr val="tx1"/>
            </a:solidFill>
          </a:ln>
        </p:spPr>
      </p:pic>
      <p:grpSp>
        <p:nvGrpSpPr>
          <p:cNvPr id="49" name="Groupe 48">
            <a:extLst>
              <a:ext uri="{FF2B5EF4-FFF2-40B4-BE49-F238E27FC236}">
                <a16:creationId xmlns:a16="http://schemas.microsoft.com/office/drawing/2014/main" id="{19A89F2E-C2EE-170D-03BD-D411AC6182EA}"/>
              </a:ext>
            </a:extLst>
          </p:cNvPr>
          <p:cNvGrpSpPr/>
          <p:nvPr/>
        </p:nvGrpSpPr>
        <p:grpSpPr>
          <a:xfrm>
            <a:off x="5932745" y="3231694"/>
            <a:ext cx="3112851" cy="2929108"/>
            <a:chOff x="5932745" y="3231694"/>
            <a:chExt cx="3112851" cy="292910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3B4C5CB-47C3-15FE-7BC3-A9AC53F997AC}"/>
                </a:ext>
              </a:extLst>
            </p:cNvPr>
            <p:cNvSpPr/>
            <p:nvPr/>
          </p:nvSpPr>
          <p:spPr>
            <a:xfrm>
              <a:off x="5932745" y="3231694"/>
              <a:ext cx="3112851" cy="4777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Digital quantum simulator </a:t>
              </a:r>
            </a:p>
          </p:txBody>
        </p: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1DDCB66C-0C11-7514-DCC3-5D7CE8437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070" t="19077"/>
            <a:stretch/>
          </p:blipFill>
          <p:spPr>
            <a:xfrm>
              <a:off x="6726590" y="3997241"/>
              <a:ext cx="1600259" cy="2163561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C6C1D319-EEC4-3744-75C1-5F61E117DFDD}"/>
              </a:ext>
            </a:extLst>
          </p:cNvPr>
          <p:cNvGrpSpPr/>
          <p:nvPr/>
        </p:nvGrpSpPr>
        <p:grpSpPr>
          <a:xfrm>
            <a:off x="181581" y="3213421"/>
            <a:ext cx="4369548" cy="3156912"/>
            <a:chOff x="152397" y="1498060"/>
            <a:chExt cx="4369548" cy="315691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0C06854-4DC6-7B0E-2DEA-F153F97967C8}"/>
                </a:ext>
              </a:extLst>
            </p:cNvPr>
            <p:cNvSpPr/>
            <p:nvPr/>
          </p:nvSpPr>
          <p:spPr>
            <a:xfrm>
              <a:off x="755515" y="1498060"/>
              <a:ext cx="3112851" cy="4777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Analog quantum simulator </a:t>
              </a: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EE188007-0134-2914-3CEB-4EC89C6951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684" y="2354090"/>
              <a:ext cx="1188000" cy="118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Physical problem 1 </a:t>
              </a:r>
            </a:p>
          </p:txBody>
        </p:sp>
        <p:sp>
          <p:nvSpPr>
            <p:cNvPr id="8" name="Double flèche horizontale 7">
              <a:extLst>
                <a:ext uri="{FF2B5EF4-FFF2-40B4-BE49-F238E27FC236}">
                  <a16:creationId xmlns:a16="http://schemas.microsoft.com/office/drawing/2014/main" id="{521D5373-8A0D-556A-C815-B7B3E5B9B4CE}"/>
                </a:ext>
              </a:extLst>
            </p:cNvPr>
            <p:cNvSpPr/>
            <p:nvPr/>
          </p:nvSpPr>
          <p:spPr>
            <a:xfrm>
              <a:off x="1774233" y="2792448"/>
              <a:ext cx="673894" cy="33074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CF8C7B0E-253E-549E-013A-B56B667E8C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09588" y="2360571"/>
              <a:ext cx="1188000" cy="1188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Physical problem 2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AF0E883-0E0E-B99B-A62D-D521979B9406}"/>
                </a:ext>
              </a:extLst>
            </p:cNvPr>
            <p:cNvSpPr txBox="1"/>
            <p:nvPr/>
          </p:nvSpPr>
          <p:spPr>
            <a:xfrm>
              <a:off x="152397" y="3577754"/>
              <a:ext cx="198958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Complex problem </a:t>
              </a:r>
            </a:p>
            <a:p>
              <a:r>
                <a:rPr lang="en-US" sz="1600" dirty="0"/>
                <a:t>that cannot or hardly </a:t>
              </a:r>
            </a:p>
            <a:p>
              <a:r>
                <a:rPr lang="en-US" sz="1600" dirty="0"/>
                <a:t>be simulated on </a:t>
              </a:r>
            </a:p>
            <a:p>
              <a:r>
                <a:rPr lang="en-US" sz="1600" dirty="0"/>
                <a:t>classical computers    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3BC5D62-FB76-7791-93C8-38FA3F135BB8}"/>
                </a:ext>
              </a:extLst>
            </p:cNvPr>
            <p:cNvSpPr txBox="1"/>
            <p:nvPr/>
          </p:nvSpPr>
          <p:spPr>
            <a:xfrm>
              <a:off x="1774233" y="2149360"/>
              <a:ext cx="9937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Analog</a:t>
              </a:r>
            </a:p>
            <a:p>
              <a:r>
                <a:rPr lang="en-US" dirty="0"/>
                <a:t>Systems 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DEC915E0-F777-B466-2C62-6E2B43CB0179}"/>
                </a:ext>
              </a:extLst>
            </p:cNvPr>
            <p:cNvSpPr txBox="1"/>
            <p:nvPr/>
          </p:nvSpPr>
          <p:spPr>
            <a:xfrm>
              <a:off x="2590711" y="3728587"/>
              <a:ext cx="19312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Analog problem to 1</a:t>
              </a:r>
            </a:p>
            <a:p>
              <a:r>
                <a:rPr lang="en-US" sz="1600" dirty="0"/>
                <a:t>that could be tested </a:t>
              </a:r>
            </a:p>
            <a:p>
              <a:r>
                <a:rPr lang="en-US" sz="1600" dirty="0"/>
                <a:t>in laboratory</a:t>
              </a: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1516D5D5-DA6B-B7EF-1395-CFDDCDC68881}"/>
              </a:ext>
            </a:extLst>
          </p:cNvPr>
          <p:cNvGrpSpPr/>
          <p:nvPr/>
        </p:nvGrpSpPr>
        <p:grpSpPr>
          <a:xfrm>
            <a:off x="689113" y="6411871"/>
            <a:ext cx="1782855" cy="369332"/>
            <a:chOff x="689113" y="6400801"/>
            <a:chExt cx="1782855" cy="369332"/>
          </a:xfrm>
        </p:grpSpPr>
        <p:sp>
          <p:nvSpPr>
            <p:cNvPr id="43" name="Flèche vers la droite 42">
              <a:extLst>
                <a:ext uri="{FF2B5EF4-FFF2-40B4-BE49-F238E27FC236}">
                  <a16:creationId xmlns:a16="http://schemas.microsoft.com/office/drawing/2014/main" id="{CF7DFF44-9E6B-D4A4-C232-197A8976FEE8}"/>
                </a:ext>
              </a:extLst>
            </p:cNvPr>
            <p:cNvSpPr/>
            <p:nvPr/>
          </p:nvSpPr>
          <p:spPr>
            <a:xfrm>
              <a:off x="689113" y="6479450"/>
              <a:ext cx="238539" cy="2120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03447019-0F13-551A-C3E4-F51FFAD32D21}"/>
                </a:ext>
              </a:extLst>
            </p:cNvPr>
            <p:cNvSpPr txBox="1"/>
            <p:nvPr/>
          </p:nvSpPr>
          <p:spPr>
            <a:xfrm>
              <a:off x="980662" y="6400801"/>
              <a:ext cx="14913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Non-universal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08DFF0C9-D1C6-785E-E83F-B1EF11652A24}"/>
              </a:ext>
            </a:extLst>
          </p:cNvPr>
          <p:cNvGrpSpPr/>
          <p:nvPr/>
        </p:nvGrpSpPr>
        <p:grpSpPr>
          <a:xfrm>
            <a:off x="5785683" y="6411871"/>
            <a:ext cx="3325521" cy="369332"/>
            <a:chOff x="5785683" y="6422941"/>
            <a:chExt cx="3325521" cy="369332"/>
          </a:xfrm>
        </p:grpSpPr>
        <p:sp>
          <p:nvSpPr>
            <p:cNvPr id="45" name="Flèche vers la droite 44">
              <a:extLst>
                <a:ext uri="{FF2B5EF4-FFF2-40B4-BE49-F238E27FC236}">
                  <a16:creationId xmlns:a16="http://schemas.microsoft.com/office/drawing/2014/main" id="{1D46DE28-4F2C-0529-652F-648AC31ED98B}"/>
                </a:ext>
              </a:extLst>
            </p:cNvPr>
            <p:cNvSpPr/>
            <p:nvPr/>
          </p:nvSpPr>
          <p:spPr>
            <a:xfrm>
              <a:off x="5785683" y="6501590"/>
              <a:ext cx="238539" cy="2120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0A0DEF98-F9DA-598B-9F9B-B5666ABEAD05}"/>
                </a:ext>
              </a:extLst>
            </p:cNvPr>
            <p:cNvSpPr txBox="1"/>
            <p:nvPr/>
          </p:nvSpPr>
          <p:spPr>
            <a:xfrm>
              <a:off x="6077232" y="6422941"/>
              <a:ext cx="30339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Universal Quantum simulation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9816D23-CFED-7443-FA0B-268DEF1BCD13}"/>
              </a:ext>
            </a:extLst>
          </p:cNvPr>
          <p:cNvSpPr/>
          <p:nvPr/>
        </p:nvSpPr>
        <p:spPr>
          <a:xfrm>
            <a:off x="5698273" y="3191119"/>
            <a:ext cx="3568390" cy="36445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8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4A22C6-C2AB-9D24-9EA9-66BC98FAAB68}"/>
              </a:ext>
            </a:extLst>
          </p:cNvPr>
          <p:cNvSpPr/>
          <p:nvPr/>
        </p:nvSpPr>
        <p:spPr>
          <a:xfrm>
            <a:off x="508000" y="934720"/>
            <a:ext cx="3281680" cy="426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Example-1D Hubbard model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D4E7BA-2237-8CBD-F466-64E6FF8B5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616825"/>
            <a:ext cx="4347210" cy="49069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A46B7FBE-C0F5-9540-EC3B-5EA9BBA0F8F2}"/>
              </a:ext>
            </a:extLst>
          </p:cNvPr>
          <p:cNvGrpSpPr/>
          <p:nvPr/>
        </p:nvGrpSpPr>
        <p:grpSpPr>
          <a:xfrm>
            <a:off x="18808" y="2058908"/>
            <a:ext cx="4595344" cy="1012057"/>
            <a:chOff x="18808" y="2058908"/>
            <a:chExt cx="4595344" cy="1012057"/>
          </a:xfrm>
        </p:grpSpPr>
        <p:sp>
          <p:nvSpPr>
            <p:cNvPr id="7" name="Flèche vers le bas 6">
              <a:extLst>
                <a:ext uri="{FF2B5EF4-FFF2-40B4-BE49-F238E27FC236}">
                  <a16:creationId xmlns:a16="http://schemas.microsoft.com/office/drawing/2014/main" id="{1C42146F-D9C0-0C69-8837-E74C6EAEF227}"/>
                </a:ext>
              </a:extLst>
            </p:cNvPr>
            <p:cNvSpPr/>
            <p:nvPr/>
          </p:nvSpPr>
          <p:spPr>
            <a:xfrm>
              <a:off x="1769745" y="2174240"/>
              <a:ext cx="1402080" cy="2133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8AA8590-CB6C-2957-5651-662232E6F99E}"/>
                </a:ext>
              </a:extLst>
            </p:cNvPr>
            <p:cNvSpPr txBox="1"/>
            <p:nvPr/>
          </p:nvSpPr>
          <p:spPr>
            <a:xfrm>
              <a:off x="3037840" y="2058908"/>
              <a:ext cx="575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JWT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90E6B6F-8F99-FD27-35E5-AAA5FBA6B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08" y="2494965"/>
              <a:ext cx="4595344" cy="576000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E12FD04-EA5F-AB3C-D956-CBF401D681D0}"/>
              </a:ext>
            </a:extLst>
          </p:cNvPr>
          <p:cNvGrpSpPr/>
          <p:nvPr/>
        </p:nvGrpSpPr>
        <p:grpSpPr>
          <a:xfrm>
            <a:off x="792480" y="3140705"/>
            <a:ext cx="3850782" cy="3159306"/>
            <a:chOff x="792480" y="3140705"/>
            <a:chExt cx="3850782" cy="3159306"/>
          </a:xfrm>
        </p:grpSpPr>
        <p:sp>
          <p:nvSpPr>
            <p:cNvPr id="11" name="Flèche vers le bas 10">
              <a:extLst>
                <a:ext uri="{FF2B5EF4-FFF2-40B4-BE49-F238E27FC236}">
                  <a16:creationId xmlns:a16="http://schemas.microsoft.com/office/drawing/2014/main" id="{B23D482A-9C88-FB61-3685-168C7EB08272}"/>
                </a:ext>
              </a:extLst>
            </p:cNvPr>
            <p:cNvSpPr/>
            <p:nvPr/>
          </p:nvSpPr>
          <p:spPr>
            <a:xfrm>
              <a:off x="1769745" y="3309178"/>
              <a:ext cx="1402080" cy="2133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29ACEBC-3652-018F-80AA-BFA359CE9C3D}"/>
                </a:ext>
              </a:extLst>
            </p:cNvPr>
            <p:cNvSpPr txBox="1"/>
            <p:nvPr/>
          </p:nvSpPr>
          <p:spPr>
            <a:xfrm>
              <a:off x="3064496" y="3140705"/>
              <a:ext cx="15787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</a:rPr>
                <a:t>Circuit </a:t>
              </a:r>
            </a:p>
            <a:p>
              <a:pPr algn="ctr"/>
              <a:r>
                <a:rPr lang="en-US" dirty="0">
                  <a:solidFill>
                    <a:srgbClr val="0070C0"/>
                  </a:solidFill>
                </a:rPr>
                <a:t>building blocks</a:t>
              </a: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1DA6BDC-1482-4FAF-DA72-4C0FB7DBE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2480" y="3916980"/>
              <a:ext cx="3356610" cy="820041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A52588F-22D5-24FE-175D-3063DFC4A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9810" y="5133080"/>
              <a:ext cx="3129280" cy="1166931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939AFB0-5300-FADC-6DB1-3BB4723B7936}"/>
              </a:ext>
            </a:extLst>
          </p:cNvPr>
          <p:cNvGrpSpPr/>
          <p:nvPr/>
        </p:nvGrpSpPr>
        <p:grpSpPr>
          <a:xfrm>
            <a:off x="5050789" y="845135"/>
            <a:ext cx="4347211" cy="2870667"/>
            <a:chOff x="5050789" y="845135"/>
            <a:chExt cx="4347211" cy="287066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EC2A69C-60C3-00C9-3925-3425082AE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0789" y="1148081"/>
              <a:ext cx="4347211" cy="256772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367E5C-A4A0-7D0C-87B7-0BE85D935F6F}"/>
                </a:ext>
              </a:extLst>
            </p:cNvPr>
            <p:cNvSpPr/>
            <p:nvPr/>
          </p:nvSpPr>
          <p:spPr>
            <a:xfrm>
              <a:off x="6094206" y="845135"/>
              <a:ext cx="2696211" cy="4267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 Layer = 1 time-step</a:t>
              </a:r>
            </a:p>
          </p:txBody>
        </p:sp>
      </p:grp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6508B3D-5678-0781-8DC8-7AC17C14C3F0}"/>
              </a:ext>
            </a:extLst>
          </p:cNvPr>
          <p:cNvCxnSpPr>
            <a:cxnSpLocks/>
          </p:cNvCxnSpPr>
          <p:nvPr/>
        </p:nvCxnSpPr>
        <p:spPr>
          <a:xfrm flipV="1">
            <a:off x="3017181" y="384232"/>
            <a:ext cx="6876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FCCEAC9-3D4F-846A-AE3B-486406254257}"/>
              </a:ext>
            </a:extLst>
          </p:cNvPr>
          <p:cNvSpPr txBox="1"/>
          <p:nvPr/>
        </p:nvSpPr>
        <p:spPr>
          <a:xfrm>
            <a:off x="3007360" y="7087"/>
            <a:ext cx="6860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lattices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srgbClr val="0070C0"/>
                </a:solidFill>
                <a:latin typeface="Calibri" panose="020F0502020204030204"/>
              </a:rPr>
              <a:t>The Hubbard model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5CDDC678-FF18-CA45-FCA9-11B76E21EC0E}"/>
              </a:ext>
            </a:extLst>
          </p:cNvPr>
          <p:cNvGrpSpPr/>
          <p:nvPr/>
        </p:nvGrpSpPr>
        <p:grpSpPr>
          <a:xfrm>
            <a:off x="4953000" y="3805388"/>
            <a:ext cx="4953000" cy="3101726"/>
            <a:chOff x="4953000" y="3805388"/>
            <a:chExt cx="4953000" cy="3101726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05672DDE-E215-5AB8-2165-FD4770A7F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206" r="1544"/>
            <a:stretch/>
          </p:blipFill>
          <p:spPr>
            <a:xfrm>
              <a:off x="4953000" y="4360863"/>
              <a:ext cx="2696211" cy="2048164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6914AEF-7271-7AEE-58B2-0041C7F5249E}"/>
                </a:ext>
              </a:extLst>
            </p:cNvPr>
            <p:cNvSpPr/>
            <p:nvPr/>
          </p:nvSpPr>
          <p:spPr>
            <a:xfrm>
              <a:off x="5050789" y="3805388"/>
              <a:ext cx="2696211" cy="4267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Example of evolution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6CD6A49-D27F-C7F3-D292-E7586BB69F09}"/>
                </a:ext>
              </a:extLst>
            </p:cNvPr>
            <p:cNvSpPr txBox="1"/>
            <p:nvPr/>
          </p:nvSpPr>
          <p:spPr>
            <a:xfrm>
              <a:off x="6471423" y="6537782"/>
              <a:ext cx="3135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Ruiz Guzman, PhD thesis </a:t>
              </a:r>
              <a:r>
                <a:rPr lang="en-US" dirty="0" err="1"/>
                <a:t>IJCLab</a:t>
              </a:r>
              <a:endParaRPr lang="en-US" dirty="0"/>
            </a:p>
          </p:txBody>
        </p: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D736ADBA-729F-55FF-02F8-2E2E70F9F6A2}"/>
                </a:ext>
              </a:extLst>
            </p:cNvPr>
            <p:cNvGrpSpPr/>
            <p:nvPr/>
          </p:nvGrpSpPr>
          <p:grpSpPr>
            <a:xfrm>
              <a:off x="7949320" y="4018748"/>
              <a:ext cx="1956680" cy="552922"/>
              <a:chOff x="7949320" y="4018748"/>
              <a:chExt cx="1956680" cy="552922"/>
            </a:xfrm>
          </p:grpSpPr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9D4E1437-23EC-83CA-7AEA-E501390DD5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49320" y="4391670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58ECC26B-CB85-9A0A-2EF0-74DB4C426B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9320" y="4481670"/>
                <a:ext cx="186668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55CFC899-9F67-9EEE-72FB-AF15C6E6AA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34474" y="4391670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3BEB87B-AE87-8831-0B15-B5A8C876DF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0236" y="4391670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83991944-C10E-D32D-9DDE-6365FDEC4F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85390" y="4391670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D7029850-9B95-2A22-BF06-DA891C310A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70544" y="4391670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Connecteur droit avec flèche 36">
                <a:extLst>
                  <a:ext uri="{FF2B5EF4-FFF2-40B4-BE49-F238E27FC236}">
                    <a16:creationId xmlns:a16="http://schemas.microsoft.com/office/drawing/2014/main" id="{8A6C47F4-E0F0-0ADE-6CB8-F1E5CED7F6AE}"/>
                  </a:ext>
                </a:extLst>
              </p:cNvPr>
              <p:cNvCxnSpPr/>
              <p:nvPr/>
            </p:nvCxnSpPr>
            <p:spPr>
              <a:xfrm>
                <a:off x="9560544" y="4018748"/>
                <a:ext cx="0" cy="3082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21496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F828B0F-18CB-3404-C717-2D2D691B9654}"/>
              </a:ext>
            </a:extLst>
          </p:cNvPr>
          <p:cNvCxnSpPr>
            <a:cxnSpLocks/>
          </p:cNvCxnSpPr>
          <p:nvPr/>
        </p:nvCxnSpPr>
        <p:spPr>
          <a:xfrm flipV="1">
            <a:off x="906274" y="384232"/>
            <a:ext cx="9000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5005AC11-AF12-C807-E94F-851C474DFC82}"/>
              </a:ext>
            </a:extLst>
          </p:cNvPr>
          <p:cNvSpPr txBox="1"/>
          <p:nvPr/>
        </p:nvSpPr>
        <p:spPr>
          <a:xfrm>
            <a:off x="3007360" y="7087"/>
            <a:ext cx="6860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lattices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srgbClr val="0070C0"/>
                </a:solidFill>
                <a:latin typeface="Calibri" panose="020F0502020204030204"/>
              </a:rPr>
              <a:t>The Hubbard model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FA65CE-48C3-AB82-0633-120948924D24}"/>
              </a:ext>
            </a:extLst>
          </p:cNvPr>
          <p:cNvSpPr/>
          <p:nvPr/>
        </p:nvSpPr>
        <p:spPr>
          <a:xfrm>
            <a:off x="315976" y="453623"/>
            <a:ext cx="5120548" cy="426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Quantum Phase-Estimate / the perfect </a:t>
            </a:r>
            <a:r>
              <a:rPr lang="en-US" dirty="0" err="1"/>
              <a:t>eigensolver</a:t>
            </a:r>
            <a:endParaRPr lang="en-US" dirty="0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B8DB78E5-B129-B01C-E489-DAA4999ADC4F}"/>
              </a:ext>
            </a:extLst>
          </p:cNvPr>
          <p:cNvGrpSpPr/>
          <p:nvPr/>
        </p:nvGrpSpPr>
        <p:grpSpPr>
          <a:xfrm>
            <a:off x="6437851" y="1067800"/>
            <a:ext cx="1956680" cy="180000"/>
            <a:chOff x="7949320" y="4391670"/>
            <a:chExt cx="1956680" cy="18000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944B7C02-F307-08B2-BE55-F214E7E1E9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320" y="4391670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44E0B333-CFB5-9A8A-D1F0-E3CE8E2F5C49}"/>
                </a:ext>
              </a:extLst>
            </p:cNvPr>
            <p:cNvCxnSpPr>
              <a:cxnSpLocks/>
            </p:cNvCxnSpPr>
            <p:nvPr/>
          </p:nvCxnSpPr>
          <p:spPr>
            <a:xfrm>
              <a:off x="8039320" y="4481670"/>
              <a:ext cx="18666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21D83680-9D0E-6FEF-264E-0A51B9C6D4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34474" y="4391670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B3A0CE9-31A8-CE9A-E3FD-88899F0F6A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00236" y="4391670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6409978-CF4C-FE03-A2B5-FD4B7FFE1C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85390" y="4391670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D729B50F-FDB1-8819-58E9-32F36E33C4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70544" y="4391670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665D8EEA-F34F-BBB8-E1A8-8B836B125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87" y="876989"/>
            <a:ext cx="5444061" cy="250132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10097AA-2DF0-7C4A-AFB8-F328876F5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366" y="3211538"/>
            <a:ext cx="5305581" cy="342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7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e 61">
            <a:extLst>
              <a:ext uri="{FF2B5EF4-FFF2-40B4-BE49-F238E27FC236}">
                <a16:creationId xmlns:a16="http://schemas.microsoft.com/office/drawing/2014/main" id="{B7406FF3-8EF4-D2EB-6517-CA24AC1DE8F0}"/>
              </a:ext>
            </a:extLst>
          </p:cNvPr>
          <p:cNvGrpSpPr/>
          <p:nvPr/>
        </p:nvGrpSpPr>
        <p:grpSpPr>
          <a:xfrm>
            <a:off x="0" y="0"/>
            <a:ext cx="9893181" cy="1018842"/>
            <a:chOff x="0" y="0"/>
            <a:chExt cx="9893181" cy="1018842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B6508B3D-5678-0781-8DC8-7AC17C14C3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7181" y="384232"/>
              <a:ext cx="6876000" cy="0"/>
            </a:xfrm>
            <a:prstGeom prst="line">
              <a:avLst/>
            </a:prstGeom>
            <a:noFill/>
            <a:ln w="317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9FCCEAC9-3D4F-846A-AE3B-486406254257}"/>
                </a:ext>
              </a:extLst>
            </p:cNvPr>
            <p:cNvSpPr txBox="1"/>
            <p:nvPr/>
          </p:nvSpPr>
          <p:spPr>
            <a:xfrm>
              <a:off x="3007360" y="7087"/>
              <a:ext cx="68609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few </a:t>
              </a:r>
              <a:r>
                <a:rPr kumimoji="0" lang="fr-F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examples</a:t>
              </a: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on </a:t>
              </a:r>
              <a:r>
                <a:rPr kumimoji="0" lang="fr-F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lattices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dirty="0">
                  <a:solidFill>
                    <a:srgbClr val="0070C0"/>
                  </a:solidFill>
                  <a:latin typeface="Calibri" panose="020F0502020204030204"/>
                </a:rPr>
                <a:t>The (1+1) Schwinger model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8CA41C47-803F-D5C9-77D1-737C8CEB5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04089" cy="657349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3F8C76FF-5C75-7C65-FA3E-24E6A92196BB}"/>
                </a:ext>
              </a:extLst>
            </p:cNvPr>
            <p:cNvSpPr txBox="1"/>
            <p:nvPr/>
          </p:nvSpPr>
          <p:spPr>
            <a:xfrm>
              <a:off x="4945216" y="741843"/>
              <a:ext cx="12698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arxiv:2311.17388</a:t>
              </a: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05986575-A3F1-9FB5-67DF-B0763DC88ECC}"/>
              </a:ext>
            </a:extLst>
          </p:cNvPr>
          <p:cNvGrpSpPr/>
          <p:nvPr/>
        </p:nvGrpSpPr>
        <p:grpSpPr>
          <a:xfrm>
            <a:off x="293509" y="880342"/>
            <a:ext cx="7858001" cy="2084886"/>
            <a:chOff x="293509" y="880342"/>
            <a:chExt cx="7858001" cy="208488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6E313F4-1837-A4C3-0BB6-6E40604903A0}"/>
                </a:ext>
              </a:extLst>
            </p:cNvPr>
            <p:cNvSpPr/>
            <p:nvPr/>
          </p:nvSpPr>
          <p:spPr>
            <a:xfrm>
              <a:off x="293509" y="880342"/>
              <a:ext cx="3917746" cy="4967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Step 1: write your favorite </a:t>
              </a:r>
              <a:r>
                <a:rPr lang="en-US" dirty="0" err="1"/>
                <a:t>Lagrangian</a:t>
              </a:r>
              <a:endParaRPr lang="en-US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0597DF0-37DA-14F5-B4DA-031999C467DB}"/>
                </a:ext>
              </a:extLst>
            </p:cNvPr>
            <p:cNvSpPr txBox="1"/>
            <p:nvPr/>
          </p:nvSpPr>
          <p:spPr>
            <a:xfrm>
              <a:off x="825524" y="1448623"/>
              <a:ext cx="64125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>
                  <a:effectLst/>
                  <a:latin typeface="CMR10"/>
                </a:rPr>
                <a:t>Schwinger model </a:t>
              </a:r>
              <a:r>
                <a:rPr lang="fr-FR" sz="1800" dirty="0" err="1">
                  <a:effectLst/>
                  <a:latin typeface="CMR10"/>
                </a:rPr>
                <a:t>is</a:t>
              </a:r>
              <a:r>
                <a:rPr lang="fr-FR" sz="1800" dirty="0">
                  <a:effectLst/>
                  <a:latin typeface="CMR10"/>
                </a:rPr>
                <a:t> quantum </a:t>
              </a:r>
              <a:r>
                <a:rPr lang="fr-FR" sz="1800" dirty="0" err="1">
                  <a:effectLst/>
                  <a:latin typeface="CMR10"/>
                </a:rPr>
                <a:t>electrodynamics</a:t>
              </a:r>
              <a:r>
                <a:rPr lang="fr-FR" sz="1800" dirty="0">
                  <a:effectLst/>
                  <a:latin typeface="CMR10"/>
                </a:rPr>
                <a:t> in 1 + 1 dimensions </a:t>
              </a:r>
              <a:endParaRPr lang="fr-FR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D2FFD47-2E35-9974-99D2-4D6AEAB4BA31}"/>
                </a:ext>
              </a:extLst>
            </p:cNvPr>
            <p:cNvSpPr txBox="1"/>
            <p:nvPr/>
          </p:nvSpPr>
          <p:spPr>
            <a:xfrm>
              <a:off x="825524" y="1736471"/>
              <a:ext cx="3912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Lagrangian</a:t>
              </a:r>
              <a:r>
                <a:rPr lang="en-US" dirty="0"/>
                <a:t> in the continuous spacetime</a:t>
              </a:r>
            </a:p>
          </p:txBody>
        </p:sp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148488E6-7181-8552-9D32-24F918AB1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8921" y="2247736"/>
              <a:ext cx="6412589" cy="717492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02B80AFF-BD94-7F8E-7A88-BB4302BF6F37}"/>
              </a:ext>
            </a:extLst>
          </p:cNvPr>
          <p:cNvGrpSpPr/>
          <p:nvPr/>
        </p:nvGrpSpPr>
        <p:grpSpPr>
          <a:xfrm>
            <a:off x="365756" y="3398166"/>
            <a:ext cx="8982755" cy="3075602"/>
            <a:chOff x="365756" y="3398166"/>
            <a:chExt cx="8982755" cy="3075602"/>
          </a:xfrm>
        </p:grpSpPr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612E7AE1-8B10-35BD-190A-A820475564DB}"/>
                </a:ext>
              </a:extLst>
            </p:cNvPr>
            <p:cNvSpPr txBox="1"/>
            <p:nvPr/>
          </p:nvSpPr>
          <p:spPr>
            <a:xfrm>
              <a:off x="809057" y="3753404"/>
              <a:ext cx="1361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: Dirac field: </a:t>
              </a:r>
            </a:p>
          </p:txBody>
        </p:sp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DC3142CF-E0B2-C95B-0F83-66B6710F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879" y="3753404"/>
              <a:ext cx="216000" cy="309913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5909A171-5309-A4AE-0647-66FDA53B9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6241" y="3715809"/>
              <a:ext cx="5613400" cy="774700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B31878D7-0457-1D50-E713-324795050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76" b="28966"/>
            <a:stretch/>
          </p:blipFill>
          <p:spPr>
            <a:xfrm>
              <a:off x="1341647" y="4678401"/>
              <a:ext cx="6779591" cy="279660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2F854063-1F82-EDDB-E2D7-7A244108D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68180" y="5606829"/>
              <a:ext cx="593220" cy="279661"/>
            </a:xfrm>
            <a:prstGeom prst="rect">
              <a:avLst/>
            </a:prstGeom>
          </p:spPr>
        </p:pic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B7AFECC4-70AE-61D3-F5DF-952E585A292E}"/>
                </a:ext>
              </a:extLst>
            </p:cNvPr>
            <p:cNvSpPr txBox="1"/>
            <p:nvPr/>
          </p:nvSpPr>
          <p:spPr>
            <a:xfrm>
              <a:off x="2812242" y="5561993"/>
              <a:ext cx="1455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: electric field</a:t>
              </a:r>
            </a:p>
          </p:txBody>
        </p:sp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4B6C583D-68A1-8A7E-93A7-C387000AA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90079" y="5542765"/>
              <a:ext cx="393700" cy="292100"/>
            </a:xfrm>
            <a:prstGeom prst="rect">
              <a:avLst/>
            </a:prstGeom>
          </p:spPr>
        </p:pic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141C658C-C3F6-D0A3-1C23-D84C5F12D36A}"/>
                </a:ext>
              </a:extLst>
            </p:cNvPr>
            <p:cNvSpPr txBox="1"/>
            <p:nvPr/>
          </p:nvSpPr>
          <p:spPr>
            <a:xfrm>
              <a:off x="5625904" y="5514232"/>
              <a:ext cx="28597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Minkowski</a:t>
              </a:r>
              <a:r>
                <a:rPr lang="en-US" dirty="0"/>
                <a:t> spacetime metric</a:t>
              </a: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A5B72D6D-9F2F-45FE-BE3A-9F4202002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25904" y="5876359"/>
              <a:ext cx="1892300" cy="292100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379F8557-EEA4-F3E0-A468-C1CE7C66A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41647" y="5075696"/>
              <a:ext cx="7772400" cy="264110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C401E73-DB02-6F01-9ECB-BCC8A33B6DE9}"/>
                </a:ext>
              </a:extLst>
            </p:cNvPr>
            <p:cNvSpPr/>
            <p:nvPr/>
          </p:nvSpPr>
          <p:spPr>
            <a:xfrm>
              <a:off x="365756" y="3398166"/>
              <a:ext cx="8982755" cy="3075602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7267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88986D-6964-77E4-A6B6-B79A6A669E48}"/>
              </a:ext>
            </a:extLst>
          </p:cNvPr>
          <p:cNvGrpSpPr/>
          <p:nvPr/>
        </p:nvGrpSpPr>
        <p:grpSpPr>
          <a:xfrm>
            <a:off x="0" y="0"/>
            <a:ext cx="9893181" cy="1018842"/>
            <a:chOff x="0" y="0"/>
            <a:chExt cx="9893181" cy="1018842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8A53DD00-5AD3-6F1D-DEB8-E7993FC102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7181" y="384232"/>
              <a:ext cx="6876000" cy="0"/>
            </a:xfrm>
            <a:prstGeom prst="line">
              <a:avLst/>
            </a:prstGeom>
            <a:noFill/>
            <a:ln w="317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619FC47-98B6-554C-7762-006D97F91E73}"/>
                </a:ext>
              </a:extLst>
            </p:cNvPr>
            <p:cNvSpPr txBox="1"/>
            <p:nvPr/>
          </p:nvSpPr>
          <p:spPr>
            <a:xfrm>
              <a:off x="3007360" y="7087"/>
              <a:ext cx="68609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few </a:t>
              </a:r>
              <a:r>
                <a:rPr kumimoji="0" lang="fr-F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examples</a:t>
              </a: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on </a:t>
              </a:r>
              <a:r>
                <a:rPr kumimoji="0" lang="fr-F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lattices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dirty="0">
                  <a:solidFill>
                    <a:srgbClr val="0070C0"/>
                  </a:solidFill>
                  <a:latin typeface="Calibri" panose="020F0502020204030204"/>
                </a:rPr>
                <a:t>The (1+1) Schwinger model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EAD03AAE-F6C5-B54B-4C98-B790D55BE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04089" cy="657349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0CFE0E4-FD4E-C122-9D72-92C303E1F5A5}"/>
                </a:ext>
              </a:extLst>
            </p:cNvPr>
            <p:cNvSpPr txBox="1"/>
            <p:nvPr/>
          </p:nvSpPr>
          <p:spPr>
            <a:xfrm>
              <a:off x="4945216" y="741843"/>
              <a:ext cx="12698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arxiv:2311.17388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48390DB-3DCC-3645-DC7F-5F207081E53F}"/>
              </a:ext>
            </a:extLst>
          </p:cNvPr>
          <p:cNvSpPr/>
          <p:nvPr/>
        </p:nvSpPr>
        <p:spPr>
          <a:xfrm>
            <a:off x="0" y="843762"/>
            <a:ext cx="4046996" cy="496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Step 2: transform it into an Hamiltonian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724490B-F17F-0153-54E3-68E7E780C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921" y="1442233"/>
            <a:ext cx="6412589" cy="71749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grpSp>
        <p:nvGrpSpPr>
          <p:cNvPr id="59" name="Groupe 58">
            <a:extLst>
              <a:ext uri="{FF2B5EF4-FFF2-40B4-BE49-F238E27FC236}">
                <a16:creationId xmlns:a16="http://schemas.microsoft.com/office/drawing/2014/main" id="{DF1BC2A3-5166-6327-76C9-5E7EFF920E93}"/>
              </a:ext>
            </a:extLst>
          </p:cNvPr>
          <p:cNvGrpSpPr/>
          <p:nvPr/>
        </p:nvGrpSpPr>
        <p:grpSpPr>
          <a:xfrm>
            <a:off x="2534560" y="2214207"/>
            <a:ext cx="3531478" cy="683548"/>
            <a:chOff x="2534560" y="2214207"/>
            <a:chExt cx="3531478" cy="683548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A00B44B6-6A04-EBB3-8C6B-CFE2CE129417}"/>
                </a:ext>
              </a:extLst>
            </p:cNvPr>
            <p:cNvSpPr txBox="1"/>
            <p:nvPr/>
          </p:nvSpPr>
          <p:spPr>
            <a:xfrm>
              <a:off x="2952044" y="2214207"/>
              <a:ext cx="2541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Fix the Gauge (set A</a:t>
              </a:r>
              <a:r>
                <a:rPr lang="en-US" baseline="-25000" dirty="0"/>
                <a:t>0</a:t>
              </a:r>
              <a:r>
                <a:rPr lang="en-US" dirty="0"/>
                <a:t> = 0)</a:t>
              </a:r>
            </a:p>
          </p:txBody>
        </p:sp>
        <p:sp>
          <p:nvSpPr>
            <p:cNvPr id="29" name="Flèche vers la droite 28">
              <a:extLst>
                <a:ext uri="{FF2B5EF4-FFF2-40B4-BE49-F238E27FC236}">
                  <a16:creationId xmlns:a16="http://schemas.microsoft.com/office/drawing/2014/main" id="{4CB9FA59-3C29-7D06-BB2E-EF50D33E0DF8}"/>
                </a:ext>
              </a:extLst>
            </p:cNvPr>
            <p:cNvSpPr/>
            <p:nvPr/>
          </p:nvSpPr>
          <p:spPr>
            <a:xfrm>
              <a:off x="2553033" y="2299332"/>
              <a:ext cx="399011" cy="1990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èche vers la droite 29">
              <a:extLst>
                <a:ext uri="{FF2B5EF4-FFF2-40B4-BE49-F238E27FC236}">
                  <a16:creationId xmlns:a16="http://schemas.microsoft.com/office/drawing/2014/main" id="{4F02340D-CC24-2848-364D-43998A23CCDF}"/>
                </a:ext>
              </a:extLst>
            </p:cNvPr>
            <p:cNvSpPr/>
            <p:nvPr/>
          </p:nvSpPr>
          <p:spPr>
            <a:xfrm>
              <a:off x="2534560" y="2638021"/>
              <a:ext cx="399011" cy="1990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97DBCA20-2237-23C6-13F3-6BAF5C056A5C}"/>
                </a:ext>
              </a:extLst>
            </p:cNvPr>
            <p:cNvSpPr txBox="1"/>
            <p:nvPr/>
          </p:nvSpPr>
          <p:spPr>
            <a:xfrm>
              <a:off x="2977307" y="2528423"/>
              <a:ext cx="3088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Make Legendre transformation</a:t>
              </a:r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A6D68A31-D816-D5AE-F28E-6550E1E670BA}"/>
              </a:ext>
            </a:extLst>
          </p:cNvPr>
          <p:cNvGrpSpPr/>
          <p:nvPr/>
        </p:nvGrpSpPr>
        <p:grpSpPr>
          <a:xfrm>
            <a:off x="1757493" y="2266082"/>
            <a:ext cx="8110849" cy="1765731"/>
            <a:chOff x="1757493" y="2266082"/>
            <a:chExt cx="8110849" cy="1765731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61272ADE-BEC4-F5BB-3C89-DA2DCE7D9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7493" y="2920234"/>
              <a:ext cx="6340295" cy="720000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25B41524-4C77-CEE8-63CA-05D8D184E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-932" b="13772"/>
            <a:stretch/>
          </p:blipFill>
          <p:spPr>
            <a:xfrm>
              <a:off x="2023497" y="3693124"/>
              <a:ext cx="7844845" cy="338689"/>
            </a:xfrm>
            <a:prstGeom prst="rect">
              <a:avLst/>
            </a:prstGeom>
          </p:spPr>
        </p:pic>
        <p:sp>
          <p:nvSpPr>
            <p:cNvPr id="34" name="Flèche vers le bas 33">
              <a:extLst>
                <a:ext uri="{FF2B5EF4-FFF2-40B4-BE49-F238E27FC236}">
                  <a16:creationId xmlns:a16="http://schemas.microsoft.com/office/drawing/2014/main" id="{91829508-FBE9-AB9B-B557-3B153007AD7A}"/>
                </a:ext>
              </a:extLst>
            </p:cNvPr>
            <p:cNvSpPr/>
            <p:nvPr/>
          </p:nvSpPr>
          <p:spPr>
            <a:xfrm>
              <a:off x="1940369" y="2266082"/>
              <a:ext cx="266004" cy="53777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909A894-6946-93FC-C943-1A4AB08C2200}"/>
              </a:ext>
            </a:extLst>
          </p:cNvPr>
          <p:cNvSpPr/>
          <p:nvPr/>
        </p:nvSpPr>
        <p:spPr>
          <a:xfrm>
            <a:off x="90617" y="4099994"/>
            <a:ext cx="6609441" cy="496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Step 3: transform it as interacting fermions on a Lattice transform</a:t>
            </a: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2B6A5062-7016-3A4A-A571-F7A4799AB096}"/>
              </a:ext>
            </a:extLst>
          </p:cNvPr>
          <p:cNvGrpSpPr/>
          <p:nvPr/>
        </p:nvGrpSpPr>
        <p:grpSpPr>
          <a:xfrm>
            <a:off x="544402" y="4687141"/>
            <a:ext cx="6587220" cy="369332"/>
            <a:chOff x="544402" y="4687141"/>
            <a:chExt cx="6587220" cy="369332"/>
          </a:xfrm>
        </p:grpSpPr>
        <p:sp>
          <p:nvSpPr>
            <p:cNvPr id="36" name="Flèche vers la droite 35">
              <a:extLst>
                <a:ext uri="{FF2B5EF4-FFF2-40B4-BE49-F238E27FC236}">
                  <a16:creationId xmlns:a16="http://schemas.microsoft.com/office/drawing/2014/main" id="{8056C71E-B160-29AD-7FDF-CA6955067A06}"/>
                </a:ext>
              </a:extLst>
            </p:cNvPr>
            <p:cNvSpPr/>
            <p:nvPr/>
          </p:nvSpPr>
          <p:spPr>
            <a:xfrm>
              <a:off x="544402" y="4786894"/>
              <a:ext cx="399011" cy="1990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84AC3F2A-FEB9-71E6-4ACC-A97DA585131E}"/>
                </a:ext>
              </a:extLst>
            </p:cNvPr>
            <p:cNvSpPr txBox="1"/>
            <p:nvPr/>
          </p:nvSpPr>
          <p:spPr>
            <a:xfrm>
              <a:off x="962369" y="4687141"/>
              <a:ext cx="6169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Gauss law: </a:t>
              </a:r>
              <a:r>
                <a:rPr lang="fr-FR" sz="1800" dirty="0" err="1">
                  <a:effectLst/>
                  <a:latin typeface="CMR10"/>
                </a:rPr>
                <a:t>eliminate</a:t>
              </a:r>
              <a:r>
                <a:rPr lang="fr-FR" sz="1800" dirty="0">
                  <a:effectLst/>
                  <a:latin typeface="CMR10"/>
                </a:rPr>
                <a:t> the </a:t>
              </a:r>
              <a:r>
                <a:rPr lang="fr-FR" sz="1800" dirty="0" err="1">
                  <a:effectLst/>
                  <a:latin typeface="CMR10"/>
                </a:rPr>
                <a:t>degree</a:t>
              </a:r>
              <a:r>
                <a:rPr lang="fr-FR" sz="1800" dirty="0">
                  <a:effectLst/>
                  <a:latin typeface="CMR10"/>
                </a:rPr>
                <a:t> of </a:t>
              </a:r>
              <a:r>
                <a:rPr lang="fr-FR" sz="1800" dirty="0" err="1">
                  <a:effectLst/>
                  <a:latin typeface="CMR10"/>
                </a:rPr>
                <a:t>freedom</a:t>
              </a:r>
              <a:r>
                <a:rPr lang="fr-FR" sz="1800" dirty="0">
                  <a:effectLst/>
                  <a:latin typeface="CMR10"/>
                </a:rPr>
                <a:t> of the </a:t>
              </a:r>
              <a:r>
                <a:rPr lang="fr-FR" sz="1800" dirty="0" err="1">
                  <a:effectLst/>
                  <a:latin typeface="CMR10"/>
                </a:rPr>
                <a:t>electric</a:t>
              </a:r>
              <a:r>
                <a:rPr lang="fr-FR" sz="1800" dirty="0">
                  <a:effectLst/>
                  <a:latin typeface="CMR10"/>
                </a:rPr>
                <a:t> </a:t>
              </a:r>
              <a:r>
                <a:rPr lang="fr-FR" sz="1800" dirty="0" err="1">
                  <a:effectLst/>
                  <a:latin typeface="CMR10"/>
                </a:rPr>
                <a:t>field</a:t>
              </a:r>
              <a:r>
                <a:rPr lang="fr-FR" sz="1800" dirty="0">
                  <a:effectLst/>
                  <a:latin typeface="CMR10"/>
                </a:rPr>
                <a:t> </a:t>
              </a:r>
              <a:endParaRPr lang="fr-FR" dirty="0"/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E3388992-AD0E-4CAA-D772-3B7D42700904}"/>
              </a:ext>
            </a:extLst>
          </p:cNvPr>
          <p:cNvGrpSpPr/>
          <p:nvPr/>
        </p:nvGrpSpPr>
        <p:grpSpPr>
          <a:xfrm>
            <a:off x="547174" y="5163736"/>
            <a:ext cx="8359623" cy="869516"/>
            <a:chOff x="547174" y="5163736"/>
            <a:chExt cx="8359623" cy="869516"/>
          </a:xfrm>
        </p:grpSpPr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23FB25F3-7826-6D65-F55C-040FD26590C5}"/>
                </a:ext>
              </a:extLst>
            </p:cNvPr>
            <p:cNvSpPr txBox="1"/>
            <p:nvPr/>
          </p:nvSpPr>
          <p:spPr>
            <a:xfrm>
              <a:off x="974753" y="5163736"/>
              <a:ext cx="2367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Discretize Photon field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F5483A15-F63B-7B53-5E08-11EC9C592515}"/>
                </a:ext>
              </a:extLst>
            </p:cNvPr>
            <p:cNvSpPr txBox="1"/>
            <p:nvPr/>
          </p:nvSpPr>
          <p:spPr>
            <a:xfrm>
              <a:off x="3797937" y="5163736"/>
              <a:ext cx="141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Link variable </a:t>
              </a:r>
            </a:p>
          </p:txBody>
        </p:sp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4DF5B6AF-EC9B-60C6-D824-9142AEC3D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96665" y="5227970"/>
              <a:ext cx="2268000" cy="263887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B1E442D2-CDAC-07DE-6613-DF8482CFE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24954" y="5696084"/>
              <a:ext cx="1981843" cy="191021"/>
            </a:xfrm>
            <a:prstGeom prst="rect">
              <a:avLst/>
            </a:prstGeom>
          </p:spPr>
        </p:pic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6644E8B4-285F-326D-69E7-ACE0627168EE}"/>
                </a:ext>
              </a:extLst>
            </p:cNvPr>
            <p:cNvSpPr txBox="1"/>
            <p:nvPr/>
          </p:nvSpPr>
          <p:spPr>
            <a:xfrm>
              <a:off x="951272" y="5644511"/>
              <a:ext cx="2355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Conjugate momentum:</a:t>
              </a: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3D067E81-3963-0DBF-1C22-E6B68D6F6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73866" y="5626852"/>
              <a:ext cx="1257300" cy="406400"/>
            </a:xfrm>
            <a:prstGeom prst="rect">
              <a:avLst/>
            </a:prstGeom>
          </p:spPr>
        </p:pic>
        <p:sp>
          <p:nvSpPr>
            <p:cNvPr id="55" name="Flèche vers la droite 54">
              <a:extLst>
                <a:ext uri="{FF2B5EF4-FFF2-40B4-BE49-F238E27FC236}">
                  <a16:creationId xmlns:a16="http://schemas.microsoft.com/office/drawing/2014/main" id="{0A00F74F-82B5-5D53-6686-E42884919757}"/>
                </a:ext>
              </a:extLst>
            </p:cNvPr>
            <p:cNvSpPr/>
            <p:nvPr/>
          </p:nvSpPr>
          <p:spPr>
            <a:xfrm flipV="1">
              <a:off x="547174" y="5255258"/>
              <a:ext cx="399011" cy="1862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lèche vers la droite 55">
              <a:extLst>
                <a:ext uri="{FF2B5EF4-FFF2-40B4-BE49-F238E27FC236}">
                  <a16:creationId xmlns:a16="http://schemas.microsoft.com/office/drawing/2014/main" id="{05DA1E8F-C4A9-7FB1-57C2-E574A3A66789}"/>
                </a:ext>
              </a:extLst>
            </p:cNvPr>
            <p:cNvSpPr/>
            <p:nvPr/>
          </p:nvSpPr>
          <p:spPr>
            <a:xfrm flipV="1">
              <a:off x="3342261" y="5255258"/>
              <a:ext cx="399011" cy="1862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70E772A5-55DC-98F4-41C6-7F6C5B18666E}"/>
              </a:ext>
            </a:extLst>
          </p:cNvPr>
          <p:cNvGrpSpPr/>
          <p:nvPr/>
        </p:nvGrpSpPr>
        <p:grpSpPr>
          <a:xfrm>
            <a:off x="582501" y="5898409"/>
            <a:ext cx="8632734" cy="876300"/>
            <a:chOff x="582501" y="5898409"/>
            <a:chExt cx="8632734" cy="876300"/>
          </a:xfrm>
        </p:grpSpPr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86F91596-2DEF-CC68-549B-B134D4333A80}"/>
                </a:ext>
              </a:extLst>
            </p:cNvPr>
            <p:cNvSpPr txBox="1"/>
            <p:nvPr/>
          </p:nvSpPr>
          <p:spPr>
            <a:xfrm>
              <a:off x="982244" y="6217504"/>
              <a:ext cx="1600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Dirac fermions 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86F51C46-98B0-BDBB-DA84-D09147056412}"/>
                </a:ext>
              </a:extLst>
            </p:cNvPr>
            <p:cNvSpPr txBox="1"/>
            <p:nvPr/>
          </p:nvSpPr>
          <p:spPr>
            <a:xfrm>
              <a:off x="2898972" y="6194457"/>
              <a:ext cx="2007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Staggered fermions</a:t>
              </a: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1D04C1CB-B616-E799-ED3E-A60C4B4FC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30635" y="5898409"/>
              <a:ext cx="3784600" cy="876300"/>
            </a:xfrm>
            <a:prstGeom prst="rect">
              <a:avLst/>
            </a:prstGeom>
          </p:spPr>
        </p:pic>
        <p:sp>
          <p:nvSpPr>
            <p:cNvPr id="57" name="Flèche vers la droite 56">
              <a:extLst>
                <a:ext uri="{FF2B5EF4-FFF2-40B4-BE49-F238E27FC236}">
                  <a16:creationId xmlns:a16="http://schemas.microsoft.com/office/drawing/2014/main" id="{E3DCF85F-DC40-6C99-91F1-0D75BB7ED5CC}"/>
                </a:ext>
              </a:extLst>
            </p:cNvPr>
            <p:cNvSpPr/>
            <p:nvPr/>
          </p:nvSpPr>
          <p:spPr>
            <a:xfrm flipV="1">
              <a:off x="582501" y="6324079"/>
              <a:ext cx="399011" cy="1862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lèche vers la droite 57">
              <a:extLst>
                <a:ext uri="{FF2B5EF4-FFF2-40B4-BE49-F238E27FC236}">
                  <a16:creationId xmlns:a16="http://schemas.microsoft.com/office/drawing/2014/main" id="{0B35E4AC-F9B0-A7C7-7474-0AFBBDE157B5}"/>
                </a:ext>
              </a:extLst>
            </p:cNvPr>
            <p:cNvSpPr/>
            <p:nvPr/>
          </p:nvSpPr>
          <p:spPr>
            <a:xfrm flipV="1">
              <a:off x="2501309" y="6306610"/>
              <a:ext cx="399011" cy="1862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500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082E630B-3BEF-6981-F5B7-03A9074136C4}"/>
              </a:ext>
            </a:extLst>
          </p:cNvPr>
          <p:cNvGrpSpPr/>
          <p:nvPr/>
        </p:nvGrpSpPr>
        <p:grpSpPr>
          <a:xfrm>
            <a:off x="0" y="0"/>
            <a:ext cx="9893181" cy="714973"/>
            <a:chOff x="0" y="0"/>
            <a:chExt cx="9893181" cy="714973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12056913-11F1-1DE4-A13D-46D2F2CE83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7181" y="384232"/>
              <a:ext cx="6876000" cy="0"/>
            </a:xfrm>
            <a:prstGeom prst="line">
              <a:avLst/>
            </a:prstGeom>
            <a:noFill/>
            <a:ln w="317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F09CC07-0B3C-F529-C70B-1EA2B3E12241}"/>
                </a:ext>
              </a:extLst>
            </p:cNvPr>
            <p:cNvSpPr txBox="1"/>
            <p:nvPr/>
          </p:nvSpPr>
          <p:spPr>
            <a:xfrm>
              <a:off x="3007360" y="7087"/>
              <a:ext cx="68609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few </a:t>
              </a:r>
              <a:r>
                <a:rPr kumimoji="0" lang="fr-F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examples</a:t>
              </a: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on </a:t>
              </a:r>
              <a:r>
                <a:rPr kumimoji="0" lang="fr-F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lattices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dirty="0">
                  <a:solidFill>
                    <a:srgbClr val="0070C0"/>
                  </a:solidFill>
                  <a:latin typeface="Calibri" panose="020F0502020204030204"/>
                </a:rPr>
                <a:t>The (1+1) Schwinger model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57D3443-BBFC-DEEB-A8AB-E2183FECF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04089" cy="657349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AC833FF-F9DF-24B0-940F-78DA110D6A3E}"/>
              </a:ext>
            </a:extLst>
          </p:cNvPr>
          <p:cNvSpPr/>
          <p:nvPr/>
        </p:nvSpPr>
        <p:spPr>
          <a:xfrm>
            <a:off x="140494" y="786138"/>
            <a:ext cx="6609441" cy="496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Step 3: transform it as interacting fermions on a Lattice transform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5A04B35-D478-8EEE-2E51-67C0EA6AED4F}"/>
              </a:ext>
            </a:extLst>
          </p:cNvPr>
          <p:cNvSpPr txBox="1"/>
          <p:nvPr/>
        </p:nvSpPr>
        <p:spPr>
          <a:xfrm>
            <a:off x="1799111" y="1411638"/>
            <a:ext cx="141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 variable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D6F1649-B6E2-44CC-CE8C-4A5432F164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194" b="-1051"/>
          <a:stretch/>
        </p:blipFill>
        <p:spPr>
          <a:xfrm>
            <a:off x="3140129" y="1457805"/>
            <a:ext cx="278137" cy="27699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4B170DD-AE62-1084-8145-57893338F5FF}"/>
              </a:ext>
            </a:extLst>
          </p:cNvPr>
          <p:cNvSpPr txBox="1"/>
          <p:nvPr/>
        </p:nvSpPr>
        <p:spPr>
          <a:xfrm>
            <a:off x="3449287" y="1411638"/>
            <a:ext cx="3007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its conjugate momentum: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DB1E424-2996-7385-96B5-EC4638FF8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479" y="1393104"/>
            <a:ext cx="1257300" cy="4064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0EBB4CF-5782-34A5-715B-5BE59583E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9287" y="1810824"/>
            <a:ext cx="3420522" cy="792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9440A15-013C-579D-D5DA-65FA76CBA5C4}"/>
              </a:ext>
            </a:extLst>
          </p:cNvPr>
          <p:cNvSpPr txBox="1"/>
          <p:nvPr/>
        </p:nvSpPr>
        <p:spPr>
          <a:xfrm>
            <a:off x="1802303" y="2003742"/>
            <a:ext cx="172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Fermions fields: </a:t>
            </a:r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9E4E03E0-651A-2A33-91CA-28A74F67F530}"/>
              </a:ext>
            </a:extLst>
          </p:cNvPr>
          <p:cNvGrpSpPr/>
          <p:nvPr/>
        </p:nvGrpSpPr>
        <p:grpSpPr>
          <a:xfrm>
            <a:off x="1483184" y="1326405"/>
            <a:ext cx="6939631" cy="2404547"/>
            <a:chOff x="1483184" y="1326405"/>
            <a:chExt cx="6939631" cy="2404547"/>
          </a:xfrm>
        </p:grpSpPr>
        <p:sp>
          <p:nvSpPr>
            <p:cNvPr id="16" name="Flèche vers le bas 15">
              <a:extLst>
                <a:ext uri="{FF2B5EF4-FFF2-40B4-BE49-F238E27FC236}">
                  <a16:creationId xmlns:a16="http://schemas.microsoft.com/office/drawing/2014/main" id="{EC5C86B7-F5A2-584A-C0B5-0ADFA0453034}"/>
                </a:ext>
              </a:extLst>
            </p:cNvPr>
            <p:cNvSpPr/>
            <p:nvPr/>
          </p:nvSpPr>
          <p:spPr>
            <a:xfrm>
              <a:off x="1502086" y="1326405"/>
              <a:ext cx="266004" cy="1548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DE3AEBA-FCFD-DB56-7ACC-94A433298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3184" y="2953802"/>
              <a:ext cx="6939631" cy="777150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A0B40EC2-39D9-F57E-0D3F-4C61240A3675}"/>
              </a:ext>
            </a:extLst>
          </p:cNvPr>
          <p:cNvGrpSpPr/>
          <p:nvPr/>
        </p:nvGrpSpPr>
        <p:grpSpPr>
          <a:xfrm>
            <a:off x="554908" y="3821262"/>
            <a:ext cx="8164413" cy="1219893"/>
            <a:chOff x="847528" y="4556180"/>
            <a:chExt cx="8164413" cy="1219893"/>
          </a:xfrm>
        </p:grpSpPr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AABCF311-83F7-677A-CCC3-342EB5609D89}"/>
                </a:ext>
              </a:extLst>
            </p:cNvPr>
            <p:cNvCxnSpPr/>
            <p:nvPr/>
          </p:nvCxnSpPr>
          <p:spPr>
            <a:xfrm>
              <a:off x="995423" y="5295836"/>
              <a:ext cx="785921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F11CFD4B-5C3C-8076-37C4-37BD0257E522}"/>
                </a:ext>
              </a:extLst>
            </p:cNvPr>
            <p:cNvGrpSpPr/>
            <p:nvPr/>
          </p:nvGrpSpPr>
          <p:grpSpPr>
            <a:xfrm>
              <a:off x="2877561" y="4734304"/>
              <a:ext cx="653836" cy="997678"/>
              <a:chOff x="2829376" y="4340765"/>
              <a:chExt cx="653836" cy="997678"/>
            </a:xfrm>
          </p:grpSpPr>
          <p:sp>
            <p:nvSpPr>
              <p:cNvPr id="51" name="Ellipse 50">
                <a:extLst>
                  <a:ext uri="{FF2B5EF4-FFF2-40B4-BE49-F238E27FC236}">
                    <a16:creationId xmlns:a16="http://schemas.microsoft.com/office/drawing/2014/main" id="{DCAB43E6-15E6-7A63-9900-92B304A32110}"/>
                  </a:ext>
                </a:extLst>
              </p:cNvPr>
              <p:cNvSpPr/>
              <p:nvPr/>
            </p:nvSpPr>
            <p:spPr>
              <a:xfrm>
                <a:off x="3052122" y="4798125"/>
                <a:ext cx="208344" cy="20834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Image 51">
                <a:extLst>
                  <a:ext uri="{FF2B5EF4-FFF2-40B4-BE49-F238E27FC236}">
                    <a16:creationId xmlns:a16="http://schemas.microsoft.com/office/drawing/2014/main" id="{EA66F846-D637-24C4-216E-6C3575B06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9376" y="4340765"/>
                <a:ext cx="653836" cy="288000"/>
              </a:xfrm>
              <a:prstGeom prst="rect">
                <a:avLst/>
              </a:prstGeom>
            </p:spPr>
          </p:pic>
          <p:pic>
            <p:nvPicPr>
              <p:cNvPr id="53" name="Image 52">
                <a:extLst>
                  <a:ext uri="{FF2B5EF4-FFF2-40B4-BE49-F238E27FC236}">
                    <a16:creationId xmlns:a16="http://schemas.microsoft.com/office/drawing/2014/main" id="{B4E2F3CA-A333-C0CA-670F-8A9385245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25044" y="5158443"/>
                <a:ext cx="262500" cy="180000"/>
              </a:xfrm>
              <a:prstGeom prst="rect">
                <a:avLst/>
              </a:prstGeom>
            </p:spPr>
          </p:pic>
        </p:grp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E40E161-09DA-C8B5-4B48-1CEDC2DBB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32993" y="4958804"/>
              <a:ext cx="469900" cy="6350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D61C79A5-84C9-CECE-2435-7FD698FC9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32993" y="5668482"/>
              <a:ext cx="469900" cy="63500"/>
            </a:xfrm>
            <a:prstGeom prst="rect">
              <a:avLst/>
            </a:prstGeom>
          </p:spPr>
        </p:pic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BD5F5D76-E278-CF0F-EDE1-6C36D85E0DB1}"/>
                </a:ext>
              </a:extLst>
            </p:cNvPr>
            <p:cNvGrpSpPr/>
            <p:nvPr/>
          </p:nvGrpSpPr>
          <p:grpSpPr>
            <a:xfrm>
              <a:off x="847528" y="4734304"/>
              <a:ext cx="653836" cy="997678"/>
              <a:chOff x="847528" y="4340765"/>
              <a:chExt cx="653836" cy="997678"/>
            </a:xfrm>
          </p:grpSpPr>
          <p:pic>
            <p:nvPicPr>
              <p:cNvPr id="48" name="Image 47">
                <a:extLst>
                  <a:ext uri="{FF2B5EF4-FFF2-40B4-BE49-F238E27FC236}">
                    <a16:creationId xmlns:a16="http://schemas.microsoft.com/office/drawing/2014/main" id="{454C0C19-8D6B-0772-7B98-48831163D9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7528" y="4340765"/>
                <a:ext cx="653836" cy="288000"/>
              </a:xfrm>
              <a:prstGeom prst="rect">
                <a:avLst/>
              </a:prstGeom>
            </p:spPr>
          </p:pic>
          <p:pic>
            <p:nvPicPr>
              <p:cNvPr id="49" name="Image 48">
                <a:extLst>
                  <a:ext uri="{FF2B5EF4-FFF2-40B4-BE49-F238E27FC236}">
                    <a16:creationId xmlns:a16="http://schemas.microsoft.com/office/drawing/2014/main" id="{0F0B16A6-400A-4958-A9B0-BE7AA7E66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43196" y="5158443"/>
                <a:ext cx="262500" cy="180000"/>
              </a:xfrm>
              <a:prstGeom prst="rect">
                <a:avLst/>
              </a:prstGeom>
            </p:spPr>
          </p:pic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569ED494-ACE0-5AA7-C1E7-E64917186122}"/>
                  </a:ext>
                </a:extLst>
              </p:cNvPr>
              <p:cNvSpPr/>
              <p:nvPr/>
            </p:nvSpPr>
            <p:spPr>
              <a:xfrm>
                <a:off x="1070274" y="4812295"/>
                <a:ext cx="208344" cy="20834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E6FD3DB-F585-F132-17C4-6346844ED6E6}"/>
                </a:ext>
              </a:extLst>
            </p:cNvPr>
            <p:cNvSpPr/>
            <p:nvPr/>
          </p:nvSpPr>
          <p:spPr>
            <a:xfrm>
              <a:off x="7463281" y="5191664"/>
              <a:ext cx="208344" cy="2083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B662F526-A12F-506F-B6B9-58B1C247868F}"/>
                </a:ext>
              </a:extLst>
            </p:cNvPr>
            <p:cNvGrpSpPr/>
            <p:nvPr/>
          </p:nvGrpSpPr>
          <p:grpSpPr>
            <a:xfrm>
              <a:off x="1870328" y="4734304"/>
              <a:ext cx="638269" cy="997678"/>
              <a:chOff x="1781454" y="4340765"/>
              <a:chExt cx="638269" cy="997678"/>
            </a:xfrm>
          </p:grpSpPr>
          <p:pic>
            <p:nvPicPr>
              <p:cNvPr id="45" name="Image 44">
                <a:extLst>
                  <a:ext uri="{FF2B5EF4-FFF2-40B4-BE49-F238E27FC236}">
                    <a16:creationId xmlns:a16="http://schemas.microsoft.com/office/drawing/2014/main" id="{3096359E-BF4B-6491-2E9E-A8607A3163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81454" y="4340765"/>
                <a:ext cx="638269" cy="288000"/>
              </a:xfrm>
              <a:prstGeom prst="rect">
                <a:avLst/>
              </a:prstGeom>
            </p:spPr>
          </p:pic>
          <p:pic>
            <p:nvPicPr>
              <p:cNvPr id="46" name="Image 45">
                <a:extLst>
                  <a:ext uri="{FF2B5EF4-FFF2-40B4-BE49-F238E27FC236}">
                    <a16:creationId xmlns:a16="http://schemas.microsoft.com/office/drawing/2014/main" id="{C3B73F95-E57D-659A-C0E7-E81B126B6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73088" y="5158443"/>
                <a:ext cx="255000" cy="180000"/>
              </a:xfrm>
              <a:prstGeom prst="rect">
                <a:avLst/>
              </a:prstGeom>
            </p:spPr>
          </p:pic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59C55391-6FD7-2454-6331-3CCBFC67C340}"/>
                  </a:ext>
                </a:extLst>
              </p:cNvPr>
              <p:cNvSpPr/>
              <p:nvPr/>
            </p:nvSpPr>
            <p:spPr>
              <a:xfrm>
                <a:off x="1996416" y="4798125"/>
                <a:ext cx="208344" cy="20834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53C6FE8F-62C4-E17F-F874-F143C4923CD2}"/>
                </a:ext>
              </a:extLst>
            </p:cNvPr>
            <p:cNvGrpSpPr/>
            <p:nvPr/>
          </p:nvGrpSpPr>
          <p:grpSpPr>
            <a:xfrm>
              <a:off x="3900360" y="4734304"/>
              <a:ext cx="638269" cy="997678"/>
              <a:chOff x="3900360" y="4340765"/>
              <a:chExt cx="638269" cy="997678"/>
            </a:xfrm>
          </p:grpSpPr>
          <p:pic>
            <p:nvPicPr>
              <p:cNvPr id="42" name="Image 41">
                <a:extLst>
                  <a:ext uri="{FF2B5EF4-FFF2-40B4-BE49-F238E27FC236}">
                    <a16:creationId xmlns:a16="http://schemas.microsoft.com/office/drawing/2014/main" id="{3D93D0C2-4F41-CDAF-78A7-2543F9511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00360" y="4340765"/>
                <a:ext cx="638269" cy="288000"/>
              </a:xfrm>
              <a:prstGeom prst="rect">
                <a:avLst/>
              </a:prstGeom>
            </p:spPr>
          </p:pic>
          <p:pic>
            <p:nvPicPr>
              <p:cNvPr id="43" name="Image 42">
                <a:extLst>
                  <a:ext uri="{FF2B5EF4-FFF2-40B4-BE49-F238E27FC236}">
                    <a16:creationId xmlns:a16="http://schemas.microsoft.com/office/drawing/2014/main" id="{A42ECEC5-1009-0F3C-4CCE-36B0534CA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088244" y="5158443"/>
                <a:ext cx="262500" cy="180000"/>
              </a:xfrm>
              <a:prstGeom prst="rect">
                <a:avLst/>
              </a:prstGeom>
            </p:spPr>
          </p:pic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DEAB6216-BF69-4F83-3B16-62D9E68B733C}"/>
                  </a:ext>
                </a:extLst>
              </p:cNvPr>
              <p:cNvSpPr/>
              <p:nvPr/>
            </p:nvSpPr>
            <p:spPr>
              <a:xfrm>
                <a:off x="4115322" y="4787114"/>
                <a:ext cx="208344" cy="20834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C46E2E50-7131-1E67-0B14-5A2312F2362A}"/>
                </a:ext>
              </a:extLst>
            </p:cNvPr>
            <p:cNvSpPr/>
            <p:nvPr/>
          </p:nvSpPr>
          <p:spPr>
            <a:xfrm>
              <a:off x="8440995" y="5200297"/>
              <a:ext cx="208344" cy="208344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285EBE9-A13E-55B5-0FC8-2FBC204B5B0A}"/>
                </a:ext>
              </a:extLst>
            </p:cNvPr>
            <p:cNvSpPr/>
            <p:nvPr/>
          </p:nvSpPr>
          <p:spPr>
            <a:xfrm>
              <a:off x="983848" y="5081455"/>
              <a:ext cx="1402609" cy="425320"/>
            </a:xfrm>
            <a:prstGeom prst="rect">
              <a:avLst/>
            </a:prstGeom>
            <a:solidFill>
              <a:srgbClr val="FF0000">
                <a:alpha val="1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07DE66A-2661-453E-EC95-C5B4C5C5E527}"/>
                </a:ext>
              </a:extLst>
            </p:cNvPr>
            <p:cNvSpPr/>
            <p:nvPr/>
          </p:nvSpPr>
          <p:spPr>
            <a:xfrm>
              <a:off x="2999735" y="5072165"/>
              <a:ext cx="1402609" cy="425320"/>
            </a:xfrm>
            <a:prstGeom prst="rect">
              <a:avLst/>
            </a:prstGeom>
            <a:solidFill>
              <a:srgbClr val="FF0000">
                <a:alpha val="1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07BA55B-97DB-7876-2B0C-F1977D19FC94}"/>
                </a:ext>
              </a:extLst>
            </p:cNvPr>
            <p:cNvSpPr/>
            <p:nvPr/>
          </p:nvSpPr>
          <p:spPr>
            <a:xfrm>
              <a:off x="7330797" y="5085400"/>
              <a:ext cx="1402609" cy="425320"/>
            </a:xfrm>
            <a:prstGeom prst="rect">
              <a:avLst/>
            </a:prstGeom>
            <a:solidFill>
              <a:srgbClr val="FF0000">
                <a:alpha val="1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CC055C96-75B9-D174-4EF5-1A5118D05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597106" y="5045179"/>
              <a:ext cx="250839" cy="216000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A37E30FA-D84D-9965-B790-E34717BD3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429303" y="5368795"/>
              <a:ext cx="504000" cy="162580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670DBEA5-27FC-C3AA-8F47-200D3109B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742730" y="5321988"/>
              <a:ext cx="504000" cy="162580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CCB24AE8-871B-825D-EE41-A24F34D5E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713659" y="5015737"/>
              <a:ext cx="585291" cy="216000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F68EFB94-BD13-EC3A-AA5E-4F80FBB58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250804" y="5589153"/>
              <a:ext cx="612000" cy="179121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7312CC7C-D06B-D266-597D-A4242B8EF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282144" y="5596073"/>
              <a:ext cx="622500" cy="180000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C7463A7A-68C2-8D3C-BAF4-F474F80D5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025833" y="4566409"/>
              <a:ext cx="973242" cy="432000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32519F8B-39F2-4E15-64BE-2EB636398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048633" y="4556180"/>
              <a:ext cx="963308" cy="432000"/>
            </a:xfrm>
            <a:prstGeom prst="rect">
              <a:avLst/>
            </a:prstGeom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FC607F1C-6F68-E1DB-0C5F-D2368C539D61}"/>
              </a:ext>
            </a:extLst>
          </p:cNvPr>
          <p:cNvGrpSpPr/>
          <p:nvPr/>
        </p:nvGrpSpPr>
        <p:grpSpPr>
          <a:xfrm>
            <a:off x="164163" y="5074767"/>
            <a:ext cx="8816981" cy="1703132"/>
            <a:chOff x="164163" y="5074767"/>
            <a:chExt cx="8816981" cy="17031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46E8A4C-E05F-D0E5-4B71-4D2A6F715C8D}"/>
                </a:ext>
              </a:extLst>
            </p:cNvPr>
            <p:cNvSpPr/>
            <p:nvPr/>
          </p:nvSpPr>
          <p:spPr>
            <a:xfrm>
              <a:off x="164163" y="5110538"/>
              <a:ext cx="3926440" cy="6573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Step 4: transform fermions to qubits (Jordan-Wigner Transformation)</a:t>
              </a:r>
            </a:p>
          </p:txBody>
        </p:sp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8413628C-BE8F-C850-A577-8BEEAF867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258559" y="5074767"/>
              <a:ext cx="2508743" cy="825662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1C1AD550-0E5E-2634-37E0-33D4975A0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208744" y="5929384"/>
              <a:ext cx="7772400" cy="848515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23786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75D79480-0D0E-40AC-77CA-8082E3556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179" y="4607758"/>
            <a:ext cx="2961806" cy="2250242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082E630B-3BEF-6981-F5B7-03A9074136C4}"/>
              </a:ext>
            </a:extLst>
          </p:cNvPr>
          <p:cNvGrpSpPr/>
          <p:nvPr/>
        </p:nvGrpSpPr>
        <p:grpSpPr>
          <a:xfrm>
            <a:off x="3100514" y="7087"/>
            <a:ext cx="6885821" cy="707886"/>
            <a:chOff x="3007360" y="7087"/>
            <a:chExt cx="6885821" cy="707886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12056913-11F1-1DE4-A13D-46D2F2CE83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7181" y="384232"/>
              <a:ext cx="6876000" cy="0"/>
            </a:xfrm>
            <a:prstGeom prst="line">
              <a:avLst/>
            </a:prstGeom>
            <a:noFill/>
            <a:ln w="317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F09CC07-0B3C-F529-C70B-1EA2B3E12241}"/>
                </a:ext>
              </a:extLst>
            </p:cNvPr>
            <p:cNvSpPr txBox="1"/>
            <p:nvPr/>
          </p:nvSpPr>
          <p:spPr>
            <a:xfrm>
              <a:off x="3007360" y="7087"/>
              <a:ext cx="68609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few </a:t>
              </a:r>
              <a:r>
                <a:rPr kumimoji="0" lang="fr-F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examples</a:t>
              </a: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on </a:t>
              </a:r>
              <a:r>
                <a:rPr kumimoji="0" lang="fr-F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lattices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dirty="0">
                  <a:solidFill>
                    <a:srgbClr val="0070C0"/>
                  </a:solidFill>
                  <a:latin typeface="Calibri" panose="020F0502020204030204"/>
                </a:rPr>
                <a:t>The (1+1) Schwinger model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72A0610-D3D6-74AD-477B-014235F45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73" y="761378"/>
            <a:ext cx="7772400" cy="84851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427B8DD-05EB-ED31-01C5-33490D3F60BB}"/>
              </a:ext>
            </a:extLst>
          </p:cNvPr>
          <p:cNvSpPr txBox="1"/>
          <p:nvPr/>
        </p:nvSpPr>
        <p:spPr>
          <a:xfrm>
            <a:off x="1649415" y="1756968"/>
            <a:ext cx="26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comparison Hubbard :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34DDB20-8BE3-BAA5-C067-4189CAD85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211" y="1674168"/>
            <a:ext cx="4742430" cy="594436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B67ACDB6-8ADC-C808-7972-726F1ECCB2E3}"/>
              </a:ext>
            </a:extLst>
          </p:cNvPr>
          <p:cNvGrpSpPr/>
          <p:nvPr/>
        </p:nvGrpSpPr>
        <p:grpSpPr>
          <a:xfrm>
            <a:off x="187473" y="2209100"/>
            <a:ext cx="3406627" cy="2296024"/>
            <a:chOff x="187473" y="2209100"/>
            <a:chExt cx="3406627" cy="22960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F0E2F57-947D-E43E-FBAE-11F6E3166A3A}"/>
                </a:ext>
              </a:extLst>
            </p:cNvPr>
            <p:cNvSpPr/>
            <p:nvPr/>
          </p:nvSpPr>
          <p:spPr>
            <a:xfrm>
              <a:off x="187473" y="2209100"/>
              <a:ext cx="3406627" cy="4967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Selected history/insight</a:t>
              </a:r>
            </a:p>
          </p:txBody>
        </p:sp>
        <p:sp>
          <p:nvSpPr>
            <p:cNvPr id="22" name="Flèche vers le bas 21">
              <a:extLst>
                <a:ext uri="{FF2B5EF4-FFF2-40B4-BE49-F238E27FC236}">
                  <a16:creationId xmlns:a16="http://schemas.microsoft.com/office/drawing/2014/main" id="{BDDE2113-A06F-320E-07B3-E1EC4299EE4D}"/>
                </a:ext>
              </a:extLst>
            </p:cNvPr>
            <p:cNvSpPr/>
            <p:nvPr/>
          </p:nvSpPr>
          <p:spPr>
            <a:xfrm>
              <a:off x="584200" y="2769399"/>
              <a:ext cx="215900" cy="173572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06803BBD-6EB3-DF5C-88D0-CBD3008C08C6}"/>
              </a:ext>
            </a:extLst>
          </p:cNvPr>
          <p:cNvSpPr txBox="1"/>
          <p:nvPr/>
        </p:nvSpPr>
        <p:spPr>
          <a:xfrm>
            <a:off x="800100" y="2769399"/>
            <a:ext cx="4087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2006 -Byrnes, Yamamoto (PRA 73) </a:t>
            </a:r>
          </a:p>
          <a:p>
            <a:r>
              <a:rPr lang="en-US" dirty="0">
                <a:solidFill>
                  <a:srgbClr val="0070C0"/>
                </a:solidFill>
              </a:rPr>
              <a:t>Formulation of SU(N) gauge theory on QC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9B2D5AE-0AB4-16CF-8AB7-16097CFB53DB}"/>
              </a:ext>
            </a:extLst>
          </p:cNvPr>
          <p:cNvSpPr txBox="1"/>
          <p:nvPr/>
        </p:nvSpPr>
        <p:spPr>
          <a:xfrm>
            <a:off x="852611" y="3466192"/>
            <a:ext cx="2616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2014 -Jordan, Lee, </a:t>
            </a:r>
            <a:r>
              <a:rPr lang="en-US" dirty="0" err="1"/>
              <a:t>Preskill</a:t>
            </a: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Scattering in scalar QFT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B715A40-9AC3-2E85-4B34-7CB724F61BCB}"/>
              </a:ext>
            </a:extLst>
          </p:cNvPr>
          <p:cNvSpPr txBox="1"/>
          <p:nvPr/>
        </p:nvSpPr>
        <p:spPr>
          <a:xfrm>
            <a:off x="800272" y="406569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5704BFD7-80C7-3713-A072-460F6A60897C}"/>
              </a:ext>
            </a:extLst>
          </p:cNvPr>
          <p:cNvGrpSpPr/>
          <p:nvPr/>
        </p:nvGrpSpPr>
        <p:grpSpPr>
          <a:xfrm>
            <a:off x="1433515" y="4162985"/>
            <a:ext cx="3803036" cy="2208951"/>
            <a:chOff x="1433515" y="4162985"/>
            <a:chExt cx="3803036" cy="2208951"/>
          </a:xfrm>
        </p:grpSpPr>
        <p:sp>
          <p:nvSpPr>
            <p:cNvPr id="26" name="Flèche vers le bas 25">
              <a:extLst>
                <a:ext uri="{FF2B5EF4-FFF2-40B4-BE49-F238E27FC236}">
                  <a16:creationId xmlns:a16="http://schemas.microsoft.com/office/drawing/2014/main" id="{6B648579-B622-61B3-76C4-B488EF0755D9}"/>
                </a:ext>
              </a:extLst>
            </p:cNvPr>
            <p:cNvSpPr/>
            <p:nvPr/>
          </p:nvSpPr>
          <p:spPr>
            <a:xfrm>
              <a:off x="1433515" y="4162985"/>
              <a:ext cx="215900" cy="220895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7FF6232D-B13E-F2F1-C663-272EFB756DE6}"/>
                </a:ext>
              </a:extLst>
            </p:cNvPr>
            <p:cNvSpPr txBox="1"/>
            <p:nvPr/>
          </p:nvSpPr>
          <p:spPr>
            <a:xfrm>
              <a:off x="1649415" y="4250362"/>
              <a:ext cx="35871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2016 Martinez et al (nature letter)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Real time evolution (1+1) on real QC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5B745583-ED07-91F8-C920-43A39926A4D5}"/>
              </a:ext>
            </a:extLst>
          </p:cNvPr>
          <p:cNvGrpSpPr/>
          <p:nvPr/>
        </p:nvGrpSpPr>
        <p:grpSpPr>
          <a:xfrm>
            <a:off x="5592865" y="2331459"/>
            <a:ext cx="3764617" cy="2168541"/>
            <a:chOff x="5747363" y="2764737"/>
            <a:chExt cx="3764617" cy="2168541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BAFE889E-A988-52C5-D6BE-78264E908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7363" y="2764737"/>
              <a:ext cx="3754335" cy="1955980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87340FF3-E400-C65C-6863-25F3C1C92DCB}"/>
                </a:ext>
              </a:extLst>
            </p:cNvPr>
            <p:cNvSpPr txBox="1"/>
            <p:nvPr/>
          </p:nvSpPr>
          <p:spPr>
            <a:xfrm>
              <a:off x="6455181" y="4594724"/>
              <a:ext cx="30567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Made on trapped Ca</a:t>
              </a:r>
              <a:r>
                <a:rPr lang="en-US" sz="1600" baseline="30000" dirty="0"/>
                <a:t>+</a:t>
              </a:r>
              <a:r>
                <a:rPr lang="en-US" sz="1600" dirty="0"/>
                <a:t> trapped 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846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082E630B-3BEF-6981-F5B7-03A9074136C4}"/>
              </a:ext>
            </a:extLst>
          </p:cNvPr>
          <p:cNvGrpSpPr/>
          <p:nvPr/>
        </p:nvGrpSpPr>
        <p:grpSpPr>
          <a:xfrm>
            <a:off x="3007360" y="7087"/>
            <a:ext cx="6885821" cy="707886"/>
            <a:chOff x="3007360" y="7087"/>
            <a:chExt cx="6885821" cy="707886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12056913-11F1-1DE4-A13D-46D2F2CE83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7181" y="384232"/>
              <a:ext cx="6876000" cy="0"/>
            </a:xfrm>
            <a:prstGeom prst="line">
              <a:avLst/>
            </a:prstGeom>
            <a:noFill/>
            <a:ln w="317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F09CC07-0B3C-F529-C70B-1EA2B3E12241}"/>
                </a:ext>
              </a:extLst>
            </p:cNvPr>
            <p:cNvSpPr txBox="1"/>
            <p:nvPr/>
          </p:nvSpPr>
          <p:spPr>
            <a:xfrm>
              <a:off x="3007360" y="7087"/>
              <a:ext cx="68609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few </a:t>
              </a:r>
              <a:r>
                <a:rPr kumimoji="0" lang="fr-F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examples</a:t>
              </a: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on </a:t>
              </a:r>
              <a:r>
                <a:rPr kumimoji="0" lang="fr-F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lattices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dirty="0">
                  <a:solidFill>
                    <a:srgbClr val="0070C0"/>
                  </a:solidFill>
                  <a:latin typeface="Calibri" panose="020F0502020204030204"/>
                </a:rPr>
                <a:t>The (1+1) Schwinger model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72A0610-D3D6-74AD-477B-014235F45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00" y="761378"/>
            <a:ext cx="7772400" cy="84851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427B8DD-05EB-ED31-01C5-33490D3F60BB}"/>
              </a:ext>
            </a:extLst>
          </p:cNvPr>
          <p:cNvSpPr txBox="1"/>
          <p:nvPr/>
        </p:nvSpPr>
        <p:spPr>
          <a:xfrm>
            <a:off x="1461942" y="1756968"/>
            <a:ext cx="26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comparison Hubbard :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34DDB20-8BE3-BAA5-C067-4189CAD85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738" y="1674168"/>
            <a:ext cx="4742430" cy="59443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E1A5416-2E68-B9D1-A6D6-D1C02688428D}"/>
              </a:ext>
            </a:extLst>
          </p:cNvPr>
          <p:cNvSpPr txBox="1"/>
          <p:nvPr/>
        </p:nvSpPr>
        <p:spPr>
          <a:xfrm>
            <a:off x="1678509" y="5084994"/>
            <a:ext cx="36775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</a:t>
            </a:r>
            <a:r>
              <a:rPr lang="en-US" dirty="0" err="1"/>
              <a:t>Klco</a:t>
            </a:r>
            <a:r>
              <a:rPr lang="en-US" dirty="0"/>
              <a:t> et al (PRA 98)</a:t>
            </a:r>
          </a:p>
          <a:p>
            <a:r>
              <a:rPr lang="en-US" dirty="0">
                <a:solidFill>
                  <a:srgbClr val="0070C0"/>
                </a:solidFill>
              </a:rPr>
              <a:t>Quantum-Classical calculations (1+1) </a:t>
            </a:r>
          </a:p>
          <a:p>
            <a:r>
              <a:rPr lang="en-US" dirty="0">
                <a:solidFill>
                  <a:srgbClr val="0070C0"/>
                </a:solidFill>
              </a:rPr>
              <a:t>on real QC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B6659EE2-537A-BB03-A924-51DE1C8BBC5B}"/>
              </a:ext>
            </a:extLst>
          </p:cNvPr>
          <p:cNvGrpSpPr/>
          <p:nvPr/>
        </p:nvGrpSpPr>
        <p:grpSpPr>
          <a:xfrm>
            <a:off x="4643342" y="2323073"/>
            <a:ext cx="5024735" cy="4540237"/>
            <a:chOff x="4643342" y="2323073"/>
            <a:chExt cx="5024735" cy="454023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04E6FD1-03C2-56BC-9512-59F10C190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3342" y="2323073"/>
              <a:ext cx="2794000" cy="204470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75D9702-7726-65DE-4E9D-AFC56127A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80942" y="4456556"/>
              <a:ext cx="3587135" cy="2406754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9255DEC-B6B6-0DAC-0AE7-9C3565E3A264}"/>
                </a:ext>
              </a:extLst>
            </p:cNvPr>
            <p:cNvSpPr txBox="1"/>
            <p:nvPr/>
          </p:nvSpPr>
          <p:spPr>
            <a:xfrm>
              <a:off x="7242152" y="4033375"/>
              <a:ext cx="22233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Simulation made on the </a:t>
              </a:r>
            </a:p>
            <a:p>
              <a:r>
                <a:rPr lang="en-US" sz="1600" dirty="0"/>
                <a:t>IBM QC Cloud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11AB8184-4BB7-6452-7142-9CCED55583D7}"/>
              </a:ext>
            </a:extLst>
          </p:cNvPr>
          <p:cNvSpPr txBox="1"/>
          <p:nvPr/>
        </p:nvSpPr>
        <p:spPr>
          <a:xfrm>
            <a:off x="1713699" y="579748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937EDE8-E72F-3D8C-2BDB-902470734266}"/>
              </a:ext>
            </a:extLst>
          </p:cNvPr>
          <p:cNvSpPr/>
          <p:nvPr/>
        </p:nvSpPr>
        <p:spPr>
          <a:xfrm>
            <a:off x="187473" y="2209100"/>
            <a:ext cx="3406627" cy="496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Selected history/insight</a:t>
            </a:r>
          </a:p>
        </p:txBody>
      </p:sp>
      <p:sp>
        <p:nvSpPr>
          <p:cNvPr id="34" name="Flèche vers le bas 33">
            <a:extLst>
              <a:ext uri="{FF2B5EF4-FFF2-40B4-BE49-F238E27FC236}">
                <a16:creationId xmlns:a16="http://schemas.microsoft.com/office/drawing/2014/main" id="{D30FED67-30FF-EE17-67E0-12AA1491701C}"/>
              </a:ext>
            </a:extLst>
          </p:cNvPr>
          <p:cNvSpPr/>
          <p:nvPr/>
        </p:nvSpPr>
        <p:spPr>
          <a:xfrm>
            <a:off x="584200" y="2769399"/>
            <a:ext cx="215900" cy="1735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0E7936F-5E04-EA37-3962-E63935C8230F}"/>
              </a:ext>
            </a:extLst>
          </p:cNvPr>
          <p:cNvSpPr txBox="1"/>
          <p:nvPr/>
        </p:nvSpPr>
        <p:spPr>
          <a:xfrm>
            <a:off x="800100" y="2769399"/>
            <a:ext cx="4087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2006 -Byrnes, Yamamoto (PRA 73) </a:t>
            </a:r>
          </a:p>
          <a:p>
            <a:r>
              <a:rPr lang="en-US" dirty="0">
                <a:solidFill>
                  <a:srgbClr val="0070C0"/>
                </a:solidFill>
              </a:rPr>
              <a:t>Formulation of SU(N) gauge theory on QC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01DEA6F-874E-7880-624F-C6A48BC4F6E9}"/>
              </a:ext>
            </a:extLst>
          </p:cNvPr>
          <p:cNvSpPr txBox="1"/>
          <p:nvPr/>
        </p:nvSpPr>
        <p:spPr>
          <a:xfrm>
            <a:off x="852611" y="3466192"/>
            <a:ext cx="2616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2014 -Jordan, Lee, </a:t>
            </a:r>
            <a:r>
              <a:rPr lang="en-US" dirty="0" err="1"/>
              <a:t>Preskill</a:t>
            </a: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Scattering in scalar QFT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4F2E85A-C653-7B97-E0A9-B120C36AF0AD}"/>
              </a:ext>
            </a:extLst>
          </p:cNvPr>
          <p:cNvSpPr txBox="1"/>
          <p:nvPr/>
        </p:nvSpPr>
        <p:spPr>
          <a:xfrm>
            <a:off x="800272" y="406569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8" name="Flèche vers le bas 37">
            <a:extLst>
              <a:ext uri="{FF2B5EF4-FFF2-40B4-BE49-F238E27FC236}">
                <a16:creationId xmlns:a16="http://schemas.microsoft.com/office/drawing/2014/main" id="{F76739BC-ADFD-C44C-526C-FD34965568CD}"/>
              </a:ext>
            </a:extLst>
          </p:cNvPr>
          <p:cNvSpPr/>
          <p:nvPr/>
        </p:nvSpPr>
        <p:spPr>
          <a:xfrm>
            <a:off x="1433515" y="4162985"/>
            <a:ext cx="215900" cy="22089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E6AE544-BE72-BB5E-3105-BF66CC19F61E}"/>
              </a:ext>
            </a:extLst>
          </p:cNvPr>
          <p:cNvSpPr txBox="1"/>
          <p:nvPr/>
        </p:nvSpPr>
        <p:spPr>
          <a:xfrm>
            <a:off x="1649415" y="4250362"/>
            <a:ext cx="3587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 Martinez et al (nature letter)</a:t>
            </a:r>
          </a:p>
          <a:p>
            <a:r>
              <a:rPr lang="en-US" dirty="0">
                <a:solidFill>
                  <a:srgbClr val="0070C0"/>
                </a:solidFill>
              </a:rPr>
              <a:t>Real time evolution (1+1) on real QC</a:t>
            </a:r>
          </a:p>
        </p:txBody>
      </p:sp>
    </p:spTree>
    <p:extLst>
      <p:ext uri="{BB962C8B-B14F-4D97-AF65-F5344CB8AC3E}">
        <p14:creationId xmlns:p14="http://schemas.microsoft.com/office/powerpoint/2010/main" val="321398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FE315747-9061-F734-7034-EB9394BC8A95}"/>
              </a:ext>
            </a:extLst>
          </p:cNvPr>
          <p:cNvGrpSpPr/>
          <p:nvPr/>
        </p:nvGrpSpPr>
        <p:grpSpPr>
          <a:xfrm>
            <a:off x="3007360" y="7087"/>
            <a:ext cx="6885821" cy="707886"/>
            <a:chOff x="3007360" y="7087"/>
            <a:chExt cx="6885821" cy="707886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93121E02-B5F4-7BB1-E703-BBDC4CB9D8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7181" y="384232"/>
              <a:ext cx="6876000" cy="0"/>
            </a:xfrm>
            <a:prstGeom prst="line">
              <a:avLst/>
            </a:prstGeom>
            <a:noFill/>
            <a:ln w="317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D1203C8-ABB4-91C0-9E01-F591ADFDCD25}"/>
                </a:ext>
              </a:extLst>
            </p:cNvPr>
            <p:cNvSpPr txBox="1"/>
            <p:nvPr/>
          </p:nvSpPr>
          <p:spPr>
            <a:xfrm>
              <a:off x="3007360" y="7087"/>
              <a:ext cx="68609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dirty="0">
                  <a:solidFill>
                    <a:srgbClr val="0070C0"/>
                  </a:solidFill>
                  <a:latin typeface="Calibri" panose="020F0502020204030204"/>
                </a:rPr>
                <a:t>The </a:t>
              </a:r>
              <a:r>
                <a:rPr lang="fr-FR" sz="2000" dirty="0" err="1">
                  <a:solidFill>
                    <a:srgbClr val="0070C0"/>
                  </a:solidFill>
                  <a:latin typeface="Calibri" panose="020F0502020204030204"/>
                </a:rPr>
                <a:t>field</a:t>
              </a:r>
              <a:r>
                <a:rPr lang="fr-FR" sz="2000" dirty="0">
                  <a:solidFill>
                    <a:srgbClr val="0070C0"/>
                  </a:solidFill>
                  <a:latin typeface="Calibri" panose="020F0502020204030204"/>
                </a:rPr>
                <a:t> </a:t>
              </a:r>
              <a:r>
                <a:rPr lang="fr-FR" sz="2000" dirty="0" err="1">
                  <a:solidFill>
                    <a:srgbClr val="0070C0"/>
                  </a:solidFill>
                  <a:latin typeface="Calibri" panose="020F0502020204030204"/>
                </a:rPr>
                <a:t>is</a:t>
              </a:r>
              <a:r>
                <a:rPr lang="fr-FR" sz="2000" dirty="0">
                  <a:solidFill>
                    <a:srgbClr val="0070C0"/>
                  </a:solidFill>
                  <a:latin typeface="Calibri" panose="020F0502020204030204"/>
                </a:rPr>
                <a:t> </a:t>
              </a:r>
              <a:r>
                <a:rPr lang="fr-FR" sz="2000" dirty="0" err="1">
                  <a:solidFill>
                    <a:srgbClr val="0070C0"/>
                  </a:solidFill>
                  <a:latin typeface="Calibri" panose="020F0502020204030204"/>
                </a:rPr>
                <a:t>rapidly</a:t>
              </a:r>
              <a:r>
                <a:rPr lang="fr-FR" sz="2000" dirty="0">
                  <a:solidFill>
                    <a:srgbClr val="0070C0"/>
                  </a:solidFill>
                  <a:latin typeface="Calibri" panose="020F0502020204030204"/>
                </a:rPr>
                <a:t> </a:t>
              </a:r>
              <a:r>
                <a:rPr lang="fr-FR" sz="2000" dirty="0" err="1">
                  <a:solidFill>
                    <a:srgbClr val="0070C0"/>
                  </a:solidFill>
                  <a:latin typeface="Calibri" panose="020F0502020204030204"/>
                </a:rPr>
                <a:t>growing</a:t>
              </a:r>
              <a:endParaRPr lang="fr-FR" sz="2000" dirty="0">
                <a:solidFill>
                  <a:srgbClr val="0070C0"/>
                </a:solidFill>
                <a:latin typeface="Calibri" panose="020F0502020204030204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</a:t>
              </a:r>
              <a:r>
                <a:rPr lang="fr-FR" sz="2000" dirty="0">
                  <a:solidFill>
                    <a:srgbClr val="0070C0"/>
                  </a:solidFill>
                  <a:latin typeface="Calibri" panose="020F0502020204030204"/>
                </a:rPr>
                <a:t>y </a:t>
              </a:r>
              <a:r>
                <a:rPr lang="fr-FR" sz="2000" dirty="0" err="1">
                  <a:solidFill>
                    <a:srgbClr val="0070C0"/>
                  </a:solidFill>
                  <a:latin typeface="Calibri" panose="020F0502020204030204"/>
                </a:rPr>
                <a:t>recent</a:t>
              </a:r>
              <a:r>
                <a:rPr lang="fr-FR" sz="2000" dirty="0">
                  <a:solidFill>
                    <a:srgbClr val="0070C0"/>
                  </a:solidFill>
                  <a:latin typeface="Calibri" panose="020F0502020204030204"/>
                </a:rPr>
                <a:t> </a:t>
              </a:r>
              <a:r>
                <a:rPr lang="fr-FR" sz="2000" dirty="0" err="1">
                  <a:solidFill>
                    <a:srgbClr val="0070C0"/>
                  </a:solidFill>
                  <a:latin typeface="Calibri" panose="020F0502020204030204"/>
                </a:rPr>
                <a:t>reviews</a:t>
              </a:r>
              <a:r>
                <a:rPr lang="fr-FR" sz="2000" dirty="0">
                  <a:solidFill>
                    <a:srgbClr val="0070C0"/>
                  </a:solidFill>
                  <a:latin typeface="Calibri" panose="020F0502020204030204"/>
                </a:rPr>
                <a:t>, roadmaps, white-</a:t>
              </a:r>
              <a:r>
                <a:rPr lang="fr-FR" sz="2000" dirty="0" err="1">
                  <a:solidFill>
                    <a:srgbClr val="0070C0"/>
                  </a:solidFill>
                  <a:latin typeface="Calibri" panose="020F0502020204030204"/>
                </a:rPr>
                <a:t>papers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7C41B71-3F46-4D0F-17CC-F13987698DC2}"/>
              </a:ext>
            </a:extLst>
          </p:cNvPr>
          <p:cNvGrpSpPr/>
          <p:nvPr/>
        </p:nvGrpSpPr>
        <p:grpSpPr>
          <a:xfrm>
            <a:off x="0" y="761378"/>
            <a:ext cx="4898231" cy="5448493"/>
            <a:chOff x="0" y="761378"/>
            <a:chExt cx="4898231" cy="544849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8EA0C45-0442-2E70-A9A7-51FDF19B0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61378"/>
              <a:ext cx="4898231" cy="175216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96E589B-0265-4E60-45D9-F78CE7092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904" y="2932025"/>
              <a:ext cx="4412697" cy="3277846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DE6E64F-CE54-4656-8025-5FC592BA88BD}"/>
              </a:ext>
            </a:extLst>
          </p:cNvPr>
          <p:cNvGrpSpPr/>
          <p:nvPr/>
        </p:nvGrpSpPr>
        <p:grpSpPr>
          <a:xfrm>
            <a:off x="4759393" y="911361"/>
            <a:ext cx="5146607" cy="5654138"/>
            <a:chOff x="4759393" y="911361"/>
            <a:chExt cx="5146607" cy="5654138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E432A2E-5DA8-CC96-27A2-C0D73A09E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59393" y="911361"/>
              <a:ext cx="5146607" cy="159695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48A70EF-8E11-0E30-025F-283735488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9778" y="2704699"/>
              <a:ext cx="4428565" cy="3860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8001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E41B1166-6E9E-DCBF-7F65-807C93BAE597}"/>
              </a:ext>
            </a:extLst>
          </p:cNvPr>
          <p:cNvGrpSpPr/>
          <p:nvPr/>
        </p:nvGrpSpPr>
        <p:grpSpPr>
          <a:xfrm>
            <a:off x="399955" y="908907"/>
            <a:ext cx="8908478" cy="5501851"/>
            <a:chOff x="399955" y="908907"/>
            <a:chExt cx="8908478" cy="550185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628BDC-654F-DFF4-AEEE-FCEAFE90FC80}"/>
                </a:ext>
              </a:extLst>
            </p:cNvPr>
            <p:cNvSpPr/>
            <p:nvPr/>
          </p:nvSpPr>
          <p:spPr>
            <a:xfrm>
              <a:off x="399955" y="908907"/>
              <a:ext cx="8908478" cy="550185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DE0F333-014C-4980-7425-5D764CCB4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7567" y="1771939"/>
              <a:ext cx="5327167" cy="3602882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9AC7810-9389-4C7E-6556-70A4551BEA47}"/>
                </a:ext>
              </a:extLst>
            </p:cNvPr>
            <p:cNvSpPr txBox="1"/>
            <p:nvPr/>
          </p:nvSpPr>
          <p:spPr>
            <a:xfrm>
              <a:off x="554638" y="1065385"/>
              <a:ext cx="38850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dirty="0">
                  <a:effectLst/>
                  <a:latin typeface="HelveticaNeue" panose="02000503000000020004" pitchFamily="2" charset="0"/>
                </a:rPr>
                <a:t>Digital Quantum </a:t>
              </a:r>
              <a:r>
                <a:rPr lang="fr-FR" sz="1800" b="1" dirty="0" err="1">
                  <a:effectLst/>
                  <a:latin typeface="HelveticaNeue" panose="02000503000000020004" pitchFamily="2" charset="0"/>
                </a:rPr>
                <a:t>Chromodynamics</a:t>
              </a:r>
              <a:r>
                <a:rPr lang="fr-FR" sz="1800" b="1" dirty="0">
                  <a:effectLst/>
                  <a:latin typeface="HelveticaNeue" panose="02000503000000020004" pitchFamily="2" charset="0"/>
                </a:rPr>
                <a:t> </a:t>
              </a:r>
              <a:endParaRPr lang="fr-FR" dirty="0">
                <a:effectLst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1621D42-777E-91EB-8936-B011C8526CFD}"/>
              </a:ext>
            </a:extLst>
          </p:cNvPr>
          <p:cNvGrpSpPr/>
          <p:nvPr/>
        </p:nvGrpSpPr>
        <p:grpSpPr>
          <a:xfrm>
            <a:off x="6062949" y="1065385"/>
            <a:ext cx="3175419" cy="4950625"/>
            <a:chOff x="6062949" y="1065385"/>
            <a:chExt cx="3175419" cy="4950625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3512F90-85B2-3C7F-EFCF-81BFCBC2F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1837" y="1065385"/>
              <a:ext cx="2409658" cy="2753895"/>
            </a:xfrm>
            <a:prstGeom prst="rect">
              <a:avLst/>
            </a:prstGeom>
          </p:spPr>
        </p:pic>
        <p:sp>
          <p:nvSpPr>
            <p:cNvPr id="10" name="Flèche vers la droite 9">
              <a:extLst>
                <a:ext uri="{FF2B5EF4-FFF2-40B4-BE49-F238E27FC236}">
                  <a16:creationId xmlns:a16="http://schemas.microsoft.com/office/drawing/2014/main" id="{551E2020-E794-8B97-FE42-45D74B8D8444}"/>
                </a:ext>
              </a:extLst>
            </p:cNvPr>
            <p:cNvSpPr/>
            <p:nvPr/>
          </p:nvSpPr>
          <p:spPr>
            <a:xfrm>
              <a:off x="6075947" y="4102770"/>
              <a:ext cx="168442" cy="1564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0DD5D5F-2B91-0B83-5381-E0503A3665C2}"/>
                </a:ext>
              </a:extLst>
            </p:cNvPr>
            <p:cNvSpPr txBox="1"/>
            <p:nvPr/>
          </p:nvSpPr>
          <p:spPr>
            <a:xfrm>
              <a:off x="6244389" y="4006516"/>
              <a:ext cx="27201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Map quarks and gluons on 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quantum register</a:t>
              </a:r>
            </a:p>
          </p:txBody>
        </p:sp>
        <p:sp>
          <p:nvSpPr>
            <p:cNvPr id="12" name="Flèche vers la droite 11">
              <a:extLst>
                <a:ext uri="{FF2B5EF4-FFF2-40B4-BE49-F238E27FC236}">
                  <a16:creationId xmlns:a16="http://schemas.microsoft.com/office/drawing/2014/main" id="{46B46E5B-0E80-B0DA-2B61-D416158DD469}"/>
                </a:ext>
              </a:extLst>
            </p:cNvPr>
            <p:cNvSpPr/>
            <p:nvPr/>
          </p:nvSpPr>
          <p:spPr>
            <a:xfrm>
              <a:off x="6062949" y="4749101"/>
              <a:ext cx="168442" cy="1564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05505D2-E8FE-88D5-EF19-2E4D1965E23E}"/>
                </a:ext>
              </a:extLst>
            </p:cNvPr>
            <p:cNvSpPr txBox="1"/>
            <p:nvPr/>
          </p:nvSpPr>
          <p:spPr>
            <a:xfrm>
              <a:off x="6231391" y="4652847"/>
              <a:ext cx="30069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Develop unitary operators for 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their evolution </a:t>
              </a:r>
            </a:p>
          </p:txBody>
        </p:sp>
        <p:sp>
          <p:nvSpPr>
            <p:cNvPr id="14" name="Flèche vers la droite 13">
              <a:extLst>
                <a:ext uri="{FF2B5EF4-FFF2-40B4-BE49-F238E27FC236}">
                  <a16:creationId xmlns:a16="http://schemas.microsoft.com/office/drawing/2014/main" id="{E94C9787-F5EB-ED60-46B7-94CC65C68D85}"/>
                </a:ext>
              </a:extLst>
            </p:cNvPr>
            <p:cNvSpPr/>
            <p:nvPr/>
          </p:nvSpPr>
          <p:spPr>
            <a:xfrm>
              <a:off x="6062949" y="5465933"/>
              <a:ext cx="168442" cy="1564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560992B-1A81-C213-46C0-1477856AFAC8}"/>
                </a:ext>
              </a:extLst>
            </p:cNvPr>
            <p:cNvSpPr txBox="1"/>
            <p:nvPr/>
          </p:nvSpPr>
          <p:spPr>
            <a:xfrm>
              <a:off x="6231391" y="5369679"/>
              <a:ext cx="28649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Obtain relevant observables 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from measurements </a:t>
              </a: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7678F21F-4428-53AF-7017-1FE6178D251F}"/>
              </a:ext>
            </a:extLst>
          </p:cNvPr>
          <p:cNvSpPr txBox="1"/>
          <p:nvPr/>
        </p:nvSpPr>
        <p:spPr>
          <a:xfrm>
            <a:off x="7663866" y="6447345"/>
            <a:ext cx="2018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M. Savage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F4B1A4A8-7494-4924-FF8F-CCDAF6FF80C7}"/>
              </a:ext>
            </a:extLst>
          </p:cNvPr>
          <p:cNvCxnSpPr/>
          <p:nvPr/>
        </p:nvCxnSpPr>
        <p:spPr>
          <a:xfrm flipV="1">
            <a:off x="1666245" y="447242"/>
            <a:ext cx="8215371" cy="1764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26AEC95E-1FC4-AEED-A9CE-9F79E6CCF9D3}"/>
              </a:ext>
            </a:extLst>
          </p:cNvPr>
          <p:cNvSpPr txBox="1"/>
          <p:nvPr/>
        </p:nvSpPr>
        <p:spPr>
          <a:xfrm>
            <a:off x="3569970" y="3225"/>
            <a:ext cx="633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Lattice Gauge theory – and related Field theories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27392DF-CBA6-BF53-17CB-7CF7BE0009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90" t="26227" r="3521" b="326"/>
          <a:stretch/>
        </p:blipFill>
        <p:spPr>
          <a:xfrm>
            <a:off x="-13934" y="39317"/>
            <a:ext cx="1336582" cy="137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2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36A46082-F5AF-E242-F543-7721563AA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7" y="1219208"/>
            <a:ext cx="9594751" cy="4597307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E41B1166-6E9E-DCBF-7F65-807C93BAE597}"/>
              </a:ext>
            </a:extLst>
          </p:cNvPr>
          <p:cNvGrpSpPr/>
          <p:nvPr/>
        </p:nvGrpSpPr>
        <p:grpSpPr>
          <a:xfrm>
            <a:off x="399955" y="908907"/>
            <a:ext cx="8908478" cy="5501851"/>
            <a:chOff x="399955" y="908907"/>
            <a:chExt cx="8908478" cy="550185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628BDC-654F-DFF4-AEEE-FCEAFE90FC80}"/>
                </a:ext>
              </a:extLst>
            </p:cNvPr>
            <p:cNvSpPr/>
            <p:nvPr/>
          </p:nvSpPr>
          <p:spPr>
            <a:xfrm>
              <a:off x="399955" y="908907"/>
              <a:ext cx="8908478" cy="550185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DE0F333-014C-4980-7425-5D764CCB4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567" y="1771939"/>
              <a:ext cx="5327167" cy="3602882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9AC7810-9389-4C7E-6556-70A4551BEA47}"/>
                </a:ext>
              </a:extLst>
            </p:cNvPr>
            <p:cNvSpPr txBox="1"/>
            <p:nvPr/>
          </p:nvSpPr>
          <p:spPr>
            <a:xfrm>
              <a:off x="554638" y="1065385"/>
              <a:ext cx="38850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dirty="0">
                  <a:effectLst/>
                  <a:latin typeface="HelveticaNeue" panose="02000503000000020004" pitchFamily="2" charset="0"/>
                </a:rPr>
                <a:t>Digital Quantum </a:t>
              </a:r>
              <a:r>
                <a:rPr lang="fr-FR" sz="1800" b="1" dirty="0" err="1">
                  <a:effectLst/>
                  <a:latin typeface="HelveticaNeue" panose="02000503000000020004" pitchFamily="2" charset="0"/>
                </a:rPr>
                <a:t>Chromodynamics</a:t>
              </a:r>
              <a:r>
                <a:rPr lang="fr-FR" sz="1800" b="1" dirty="0">
                  <a:effectLst/>
                  <a:latin typeface="HelveticaNeue" panose="02000503000000020004" pitchFamily="2" charset="0"/>
                </a:rPr>
                <a:t> </a:t>
              </a:r>
              <a:endParaRPr lang="fr-FR" dirty="0">
                <a:effectLst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1621D42-777E-91EB-8936-B011C8526CFD}"/>
              </a:ext>
            </a:extLst>
          </p:cNvPr>
          <p:cNvGrpSpPr/>
          <p:nvPr/>
        </p:nvGrpSpPr>
        <p:grpSpPr>
          <a:xfrm>
            <a:off x="6062949" y="1065385"/>
            <a:ext cx="3175419" cy="4950625"/>
            <a:chOff x="6062949" y="1065385"/>
            <a:chExt cx="3175419" cy="4950625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3512F90-85B2-3C7F-EFCF-81BFCBC2F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1837" y="1065385"/>
              <a:ext cx="2409658" cy="2753895"/>
            </a:xfrm>
            <a:prstGeom prst="rect">
              <a:avLst/>
            </a:prstGeom>
          </p:spPr>
        </p:pic>
        <p:sp>
          <p:nvSpPr>
            <p:cNvPr id="10" name="Flèche vers la droite 9">
              <a:extLst>
                <a:ext uri="{FF2B5EF4-FFF2-40B4-BE49-F238E27FC236}">
                  <a16:creationId xmlns:a16="http://schemas.microsoft.com/office/drawing/2014/main" id="{551E2020-E794-8B97-FE42-45D74B8D8444}"/>
                </a:ext>
              </a:extLst>
            </p:cNvPr>
            <p:cNvSpPr/>
            <p:nvPr/>
          </p:nvSpPr>
          <p:spPr>
            <a:xfrm>
              <a:off x="6075947" y="4102770"/>
              <a:ext cx="168442" cy="1564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0DD5D5F-2B91-0B83-5381-E0503A3665C2}"/>
                </a:ext>
              </a:extLst>
            </p:cNvPr>
            <p:cNvSpPr txBox="1"/>
            <p:nvPr/>
          </p:nvSpPr>
          <p:spPr>
            <a:xfrm>
              <a:off x="6244389" y="4006516"/>
              <a:ext cx="27201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Map quarks and gluons on 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quantum register</a:t>
              </a:r>
            </a:p>
          </p:txBody>
        </p:sp>
        <p:sp>
          <p:nvSpPr>
            <p:cNvPr id="12" name="Flèche vers la droite 11">
              <a:extLst>
                <a:ext uri="{FF2B5EF4-FFF2-40B4-BE49-F238E27FC236}">
                  <a16:creationId xmlns:a16="http://schemas.microsoft.com/office/drawing/2014/main" id="{46B46E5B-0E80-B0DA-2B61-D416158DD469}"/>
                </a:ext>
              </a:extLst>
            </p:cNvPr>
            <p:cNvSpPr/>
            <p:nvPr/>
          </p:nvSpPr>
          <p:spPr>
            <a:xfrm>
              <a:off x="6062949" y="4749101"/>
              <a:ext cx="168442" cy="1564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05505D2-E8FE-88D5-EF19-2E4D1965E23E}"/>
                </a:ext>
              </a:extLst>
            </p:cNvPr>
            <p:cNvSpPr txBox="1"/>
            <p:nvPr/>
          </p:nvSpPr>
          <p:spPr>
            <a:xfrm>
              <a:off x="6231391" y="4652847"/>
              <a:ext cx="30069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Develop unitary operators for 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their evolution </a:t>
              </a:r>
            </a:p>
          </p:txBody>
        </p:sp>
        <p:sp>
          <p:nvSpPr>
            <p:cNvPr id="14" name="Flèche vers la droite 13">
              <a:extLst>
                <a:ext uri="{FF2B5EF4-FFF2-40B4-BE49-F238E27FC236}">
                  <a16:creationId xmlns:a16="http://schemas.microsoft.com/office/drawing/2014/main" id="{E94C9787-F5EB-ED60-46B7-94CC65C68D85}"/>
                </a:ext>
              </a:extLst>
            </p:cNvPr>
            <p:cNvSpPr/>
            <p:nvPr/>
          </p:nvSpPr>
          <p:spPr>
            <a:xfrm>
              <a:off x="6062949" y="5465933"/>
              <a:ext cx="168442" cy="1564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560992B-1A81-C213-46C0-1477856AFAC8}"/>
                </a:ext>
              </a:extLst>
            </p:cNvPr>
            <p:cNvSpPr txBox="1"/>
            <p:nvPr/>
          </p:nvSpPr>
          <p:spPr>
            <a:xfrm>
              <a:off x="6231391" y="5369679"/>
              <a:ext cx="28649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Obtain relevant observables 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from measurements </a:t>
              </a: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7678F21F-4428-53AF-7017-1FE6178D251F}"/>
              </a:ext>
            </a:extLst>
          </p:cNvPr>
          <p:cNvSpPr txBox="1"/>
          <p:nvPr/>
        </p:nvSpPr>
        <p:spPr>
          <a:xfrm>
            <a:off x="7663866" y="6447345"/>
            <a:ext cx="2018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M. Savage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F4B1A4A8-7494-4924-FF8F-CCDAF6FF80C7}"/>
              </a:ext>
            </a:extLst>
          </p:cNvPr>
          <p:cNvCxnSpPr/>
          <p:nvPr/>
        </p:nvCxnSpPr>
        <p:spPr>
          <a:xfrm flipV="1">
            <a:off x="1666245" y="447242"/>
            <a:ext cx="8215371" cy="1764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26AEC95E-1FC4-AEED-A9CE-9F79E6CCF9D3}"/>
              </a:ext>
            </a:extLst>
          </p:cNvPr>
          <p:cNvSpPr txBox="1"/>
          <p:nvPr/>
        </p:nvSpPr>
        <p:spPr>
          <a:xfrm>
            <a:off x="3638899" y="3225"/>
            <a:ext cx="6267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Lattice Gauge theory – and related Field theories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BE66AD7-7DAA-EEC0-1049-24ED22A6F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82531">
            <a:off x="-172453" y="1606456"/>
            <a:ext cx="7772400" cy="51071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B4FC39F-12D8-CD12-F399-99BF1FAED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06250">
            <a:off x="3423101" y="3629389"/>
            <a:ext cx="6787843" cy="491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7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8FD9030-8FE3-EB87-B7BE-4647D5EBB37A}"/>
              </a:ext>
            </a:extLst>
          </p:cNvPr>
          <p:cNvCxnSpPr/>
          <p:nvPr/>
        </p:nvCxnSpPr>
        <p:spPr>
          <a:xfrm flipV="1">
            <a:off x="1666245" y="447242"/>
            <a:ext cx="8215371" cy="1764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C1C70B52-79D3-D6BA-A5AC-D9FD933285E7}"/>
              </a:ext>
            </a:extLst>
          </p:cNvPr>
          <p:cNvSpPr txBox="1"/>
          <p:nvPr/>
        </p:nvSpPr>
        <p:spPr>
          <a:xfrm>
            <a:off x="5335756" y="3225"/>
            <a:ext cx="45984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Digital quantum simulations </a:t>
            </a:r>
          </a:p>
          <a:p>
            <a:pPr algn="r"/>
            <a:r>
              <a:rPr lang="en-US" sz="2000" dirty="0">
                <a:solidFill>
                  <a:srgbClr val="0070C0"/>
                </a:solidFill>
              </a:rPr>
              <a:t>Where do we expect quantum advantage?</a:t>
            </a:r>
          </a:p>
          <a:p>
            <a:pPr algn="r"/>
            <a:r>
              <a:rPr lang="en-US" sz="2000" dirty="0">
                <a:solidFill>
                  <a:srgbClr val="0070C0"/>
                </a:solidFill>
              </a:rPr>
              <a:t>A few examples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4C00899-DBD5-74DC-4F4C-59B0F5D16C50}"/>
              </a:ext>
            </a:extLst>
          </p:cNvPr>
          <p:cNvGrpSpPr/>
          <p:nvPr/>
        </p:nvGrpSpPr>
        <p:grpSpPr>
          <a:xfrm>
            <a:off x="24384" y="530771"/>
            <a:ext cx="4688179" cy="2800730"/>
            <a:chOff x="82603" y="1744830"/>
            <a:chExt cx="4688179" cy="280073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D60C6CF5-B385-1DFE-1F65-C8F1A4389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603" y="1744830"/>
              <a:ext cx="4688179" cy="280073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098E4E-635E-A781-B071-AAFD46151900}"/>
                </a:ext>
              </a:extLst>
            </p:cNvPr>
            <p:cNvSpPr/>
            <p:nvPr/>
          </p:nvSpPr>
          <p:spPr>
            <a:xfrm>
              <a:off x="122359" y="4267200"/>
              <a:ext cx="1414892" cy="278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5DD9105F-0A5D-074C-BAEA-05D10B69DBA2}"/>
              </a:ext>
            </a:extLst>
          </p:cNvPr>
          <p:cNvGrpSpPr/>
          <p:nvPr/>
        </p:nvGrpSpPr>
        <p:grpSpPr>
          <a:xfrm>
            <a:off x="772251" y="3472694"/>
            <a:ext cx="2403792" cy="2938064"/>
            <a:chOff x="772251" y="3472694"/>
            <a:chExt cx="2403792" cy="2938064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52ADB40-BA28-3F16-4EEC-BBD799179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251" y="3988960"/>
              <a:ext cx="2403792" cy="2421798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51A3C8B9-5DF3-BFCC-C8CC-ECDB9719B4AF}"/>
                </a:ext>
              </a:extLst>
            </p:cNvPr>
            <p:cNvSpPr txBox="1"/>
            <p:nvPr/>
          </p:nvSpPr>
          <p:spPr>
            <a:xfrm>
              <a:off x="1008077" y="3472694"/>
              <a:ext cx="2167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Bloch sphere picture 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AE025685-D9B4-DBC4-0490-86CCD610F96F}"/>
              </a:ext>
            </a:extLst>
          </p:cNvPr>
          <p:cNvGrpSpPr/>
          <p:nvPr/>
        </p:nvGrpSpPr>
        <p:grpSpPr>
          <a:xfrm>
            <a:off x="5434791" y="1401709"/>
            <a:ext cx="2692468" cy="2069472"/>
            <a:chOff x="5434791" y="1401709"/>
            <a:chExt cx="2692468" cy="206947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4B05FEE-60B6-AC0F-0495-CEFD532E1B76}"/>
                </a:ext>
              </a:extLst>
            </p:cNvPr>
            <p:cNvSpPr/>
            <p:nvPr/>
          </p:nvSpPr>
          <p:spPr>
            <a:xfrm>
              <a:off x="5850367" y="1401709"/>
              <a:ext cx="2239618" cy="5698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Quantum RAM advantage 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3E777244-D23F-D57A-7FDD-314DCE21919E}"/>
                </a:ext>
              </a:extLst>
            </p:cNvPr>
            <p:cNvSpPr txBox="1"/>
            <p:nvPr/>
          </p:nvSpPr>
          <p:spPr>
            <a:xfrm>
              <a:off x="5434791" y="2270852"/>
              <a:ext cx="269246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Storing with</a:t>
              </a:r>
            </a:p>
            <a:p>
              <a:r>
                <a:rPr lang="en-US" dirty="0"/>
                <a:t>-1 bit:   2 integers 0,1          </a:t>
              </a:r>
            </a:p>
            <a:p>
              <a:r>
                <a:rPr lang="en-US" dirty="0"/>
                <a:t>-2 bits: 4 integers 0,1,2,3</a:t>
              </a:r>
            </a:p>
            <a:p>
              <a:r>
                <a:rPr lang="en-US" dirty="0"/>
                <a:t>… 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65BF7162-BA72-0F05-9A27-76571666CFD0}"/>
              </a:ext>
            </a:extLst>
          </p:cNvPr>
          <p:cNvGrpSpPr/>
          <p:nvPr/>
        </p:nvGrpSpPr>
        <p:grpSpPr>
          <a:xfrm>
            <a:off x="5434791" y="4041729"/>
            <a:ext cx="2939312" cy="665724"/>
            <a:chOff x="5434791" y="4041729"/>
            <a:chExt cx="2939312" cy="665724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B9FDEF2B-5457-21BE-8FEF-57A8A5E9D758}"/>
                </a:ext>
              </a:extLst>
            </p:cNvPr>
            <p:cNvSpPr txBox="1"/>
            <p:nvPr/>
          </p:nvSpPr>
          <p:spPr>
            <a:xfrm>
              <a:off x="5434791" y="4041729"/>
              <a:ext cx="22807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Storing with one qubit</a:t>
              </a: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8C5B2190-F668-3C6B-6183-7709B9B58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0809" y="4455453"/>
              <a:ext cx="2833294" cy="252000"/>
            </a:xfrm>
            <a:prstGeom prst="rect">
              <a:avLst/>
            </a:prstGeom>
          </p:spPr>
        </p:pic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871389A-DD99-B177-CDA1-37F745209034}"/>
              </a:ext>
            </a:extLst>
          </p:cNvPr>
          <p:cNvGrpSpPr/>
          <p:nvPr/>
        </p:nvGrpSpPr>
        <p:grpSpPr>
          <a:xfrm>
            <a:off x="4572213" y="4721406"/>
            <a:ext cx="4184415" cy="1681211"/>
            <a:chOff x="4572213" y="4721406"/>
            <a:chExt cx="4184415" cy="1681211"/>
          </a:xfrm>
        </p:grpSpPr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3A0D61DB-C5CC-DA46-C45D-011244A8BE9A}"/>
                </a:ext>
              </a:extLst>
            </p:cNvPr>
            <p:cNvSpPr txBox="1"/>
            <p:nvPr/>
          </p:nvSpPr>
          <p:spPr>
            <a:xfrm>
              <a:off x="5434790" y="4721406"/>
              <a:ext cx="1227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Two-qubits</a:t>
              </a:r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18A6841F-E548-FADD-7896-F5EF51C1A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4244" y="5121614"/>
              <a:ext cx="2588110" cy="252000"/>
            </a:xfrm>
            <a:prstGeom prst="rect">
              <a:avLst/>
            </a:prstGeom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E806C35E-7AFD-8B00-7CC4-794F8B1BA039}"/>
                </a:ext>
              </a:extLst>
            </p:cNvPr>
            <p:cNvSpPr txBox="1"/>
            <p:nvPr/>
          </p:nvSpPr>
          <p:spPr>
            <a:xfrm>
              <a:off x="5487798" y="536036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39" name="Flèche vers le bas 38">
              <a:extLst>
                <a:ext uri="{FF2B5EF4-FFF2-40B4-BE49-F238E27FC236}">
                  <a16:creationId xmlns:a16="http://schemas.microsoft.com/office/drawing/2014/main" id="{62402C67-8057-1010-C9E8-890C5047187C}"/>
                </a:ext>
              </a:extLst>
            </p:cNvPr>
            <p:cNvSpPr/>
            <p:nvPr/>
          </p:nvSpPr>
          <p:spPr>
            <a:xfrm flipV="1">
              <a:off x="6458751" y="5453214"/>
              <a:ext cx="299991" cy="3261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EAEFA697-EAF7-738A-4803-C274770F93DF}"/>
                </a:ext>
              </a:extLst>
            </p:cNvPr>
            <p:cNvSpPr txBox="1"/>
            <p:nvPr/>
          </p:nvSpPr>
          <p:spPr>
            <a:xfrm>
              <a:off x="4572213" y="5756286"/>
              <a:ext cx="41844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Direct multi-parameters function encoding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Continuous function programming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429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63B63AC-BB93-86FB-CB44-3AF88FDDE637}"/>
              </a:ext>
            </a:extLst>
          </p:cNvPr>
          <p:cNvCxnSpPr/>
          <p:nvPr/>
        </p:nvCxnSpPr>
        <p:spPr>
          <a:xfrm flipV="1">
            <a:off x="1666245" y="447242"/>
            <a:ext cx="8215371" cy="1764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181EA32A-44A9-BC44-7A34-60D31FFA68A1}"/>
              </a:ext>
            </a:extLst>
          </p:cNvPr>
          <p:cNvSpPr txBox="1"/>
          <p:nvPr/>
        </p:nvSpPr>
        <p:spPr>
          <a:xfrm>
            <a:off x="7790292" y="3225"/>
            <a:ext cx="2115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Nuclear Physics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A9BE535-5DF6-A29D-A2EE-607963D1F8B0}"/>
              </a:ext>
            </a:extLst>
          </p:cNvPr>
          <p:cNvSpPr txBox="1"/>
          <p:nvPr/>
        </p:nvSpPr>
        <p:spPr>
          <a:xfrm>
            <a:off x="75196" y="444405"/>
            <a:ext cx="7475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Actual tendency : Towards Full configuration-Interaction description ? </a:t>
            </a:r>
          </a:p>
        </p:txBody>
      </p:sp>
      <p:pic>
        <p:nvPicPr>
          <p:cNvPr id="3" name="Picture 4" descr="Table">
            <a:extLst>
              <a:ext uri="{FF2B5EF4-FFF2-40B4-BE49-F238E27FC236}">
                <a16:creationId xmlns:a16="http://schemas.microsoft.com/office/drawing/2014/main" id="{770844AF-BBA7-1C0B-4E75-5C7551F22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538078" y="207142"/>
            <a:ext cx="7793720" cy="417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6E6FB1CF-C9CD-FC1B-4CCC-C82DDA219F15}"/>
              </a:ext>
            </a:extLst>
          </p:cNvPr>
          <p:cNvGrpSpPr/>
          <p:nvPr/>
        </p:nvGrpSpPr>
        <p:grpSpPr>
          <a:xfrm>
            <a:off x="962603" y="1371600"/>
            <a:ext cx="2668355" cy="2461169"/>
            <a:chOff x="962603" y="1371600"/>
            <a:chExt cx="2668355" cy="246116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B482265-EEF6-D5FE-B94A-6FB9732EF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603" y="1752937"/>
              <a:ext cx="2668355" cy="2079832"/>
            </a:xfrm>
            <a:prstGeom prst="rect">
              <a:avLst/>
            </a:prstGeom>
            <a:ln w="53975">
              <a:solidFill>
                <a:schemeClr val="tx1"/>
              </a:solidFill>
              <a:prstDash val="solid"/>
            </a:ln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446B3774-20D3-57EE-03E0-D859A8862716}"/>
                </a:ext>
              </a:extLst>
            </p:cNvPr>
            <p:cNvSpPr txBox="1"/>
            <p:nvPr/>
          </p:nvSpPr>
          <p:spPr>
            <a:xfrm>
              <a:off x="1536700" y="1371600"/>
              <a:ext cx="1563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Current status 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89BDE849-077E-9352-0B03-B39831BED5C0}"/>
              </a:ext>
            </a:extLst>
          </p:cNvPr>
          <p:cNvSpPr txBox="1"/>
          <p:nvPr/>
        </p:nvSpPr>
        <p:spPr>
          <a:xfrm>
            <a:off x="8058150" y="46148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EF1BD67-05ED-220E-F40B-95A3F4733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78" y="1061011"/>
            <a:ext cx="3122831" cy="23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00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63B63AC-BB93-86FB-CB44-3AF88FDDE637}"/>
              </a:ext>
            </a:extLst>
          </p:cNvPr>
          <p:cNvCxnSpPr/>
          <p:nvPr/>
        </p:nvCxnSpPr>
        <p:spPr>
          <a:xfrm flipV="1">
            <a:off x="1666245" y="447242"/>
            <a:ext cx="8215371" cy="1764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181EA32A-44A9-BC44-7A34-60D31FFA68A1}"/>
              </a:ext>
            </a:extLst>
          </p:cNvPr>
          <p:cNvSpPr txBox="1"/>
          <p:nvPr/>
        </p:nvSpPr>
        <p:spPr>
          <a:xfrm>
            <a:off x="7790292" y="3225"/>
            <a:ext cx="2115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Nuclear Physics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A9BE535-5DF6-A29D-A2EE-607963D1F8B0}"/>
              </a:ext>
            </a:extLst>
          </p:cNvPr>
          <p:cNvSpPr txBox="1"/>
          <p:nvPr/>
        </p:nvSpPr>
        <p:spPr>
          <a:xfrm>
            <a:off x="75196" y="444405"/>
            <a:ext cx="7475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Actual tendency : Towards Full configuration-Interaction description ? </a:t>
            </a:r>
          </a:p>
        </p:txBody>
      </p:sp>
      <p:pic>
        <p:nvPicPr>
          <p:cNvPr id="3" name="Picture 4" descr="Table">
            <a:extLst>
              <a:ext uri="{FF2B5EF4-FFF2-40B4-BE49-F238E27FC236}">
                <a16:creationId xmlns:a16="http://schemas.microsoft.com/office/drawing/2014/main" id="{770844AF-BBA7-1C0B-4E75-5C7551F22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538078" y="207142"/>
            <a:ext cx="7793720" cy="417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6E6FB1CF-C9CD-FC1B-4CCC-C82DDA219F15}"/>
              </a:ext>
            </a:extLst>
          </p:cNvPr>
          <p:cNvGrpSpPr/>
          <p:nvPr/>
        </p:nvGrpSpPr>
        <p:grpSpPr>
          <a:xfrm>
            <a:off x="962603" y="1371600"/>
            <a:ext cx="2668355" cy="2461169"/>
            <a:chOff x="962603" y="1371600"/>
            <a:chExt cx="2668355" cy="246116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B482265-EEF6-D5FE-B94A-6FB9732EF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603" y="1752937"/>
              <a:ext cx="2668355" cy="2079832"/>
            </a:xfrm>
            <a:prstGeom prst="rect">
              <a:avLst/>
            </a:prstGeom>
            <a:ln w="53975">
              <a:solidFill>
                <a:schemeClr val="tx1"/>
              </a:solidFill>
              <a:prstDash val="solid"/>
            </a:ln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446B3774-20D3-57EE-03E0-D859A8862716}"/>
                </a:ext>
              </a:extLst>
            </p:cNvPr>
            <p:cNvSpPr txBox="1"/>
            <p:nvPr/>
          </p:nvSpPr>
          <p:spPr>
            <a:xfrm>
              <a:off x="1536700" y="1371600"/>
              <a:ext cx="1563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Current status 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89BDE849-077E-9352-0B03-B39831BED5C0}"/>
              </a:ext>
            </a:extLst>
          </p:cNvPr>
          <p:cNvSpPr txBox="1"/>
          <p:nvPr/>
        </p:nvSpPr>
        <p:spPr>
          <a:xfrm>
            <a:off x="8058150" y="46148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EF1BD67-05ED-220E-F40B-95A3F4733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78" y="1061011"/>
            <a:ext cx="3122831" cy="23970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302E4E3-0A36-A1E9-A545-60C6D6174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49921">
            <a:off x="1790158" y="1089568"/>
            <a:ext cx="7772400" cy="5486400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7C4613DB-6C52-62B8-2CB7-3427A673387F}"/>
              </a:ext>
            </a:extLst>
          </p:cNvPr>
          <p:cNvGrpSpPr/>
          <p:nvPr/>
        </p:nvGrpSpPr>
        <p:grpSpPr>
          <a:xfrm rot="20585974">
            <a:off x="-560401" y="2460968"/>
            <a:ext cx="7772400" cy="5555847"/>
            <a:chOff x="1066800" y="1302153"/>
            <a:chExt cx="7772400" cy="555584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87A1864-9B0D-5413-422E-5A2AB0754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800" y="1702985"/>
              <a:ext cx="7772400" cy="5155015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EA6183D6-8075-23CC-5EF9-B0B533C28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55522" y="1560413"/>
              <a:ext cx="3459223" cy="153657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803A1B1-E4B5-6121-1DEF-F180E94F0C1E}"/>
                </a:ext>
              </a:extLst>
            </p:cNvPr>
            <p:cNvSpPr/>
            <p:nvPr/>
          </p:nvSpPr>
          <p:spPr>
            <a:xfrm>
              <a:off x="3739139" y="1302153"/>
              <a:ext cx="2126511" cy="4890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New algorithms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23632F3-5EF5-D4CF-301B-756A36495D66}"/>
              </a:ext>
            </a:extLst>
          </p:cNvPr>
          <p:cNvGrpSpPr/>
          <p:nvPr/>
        </p:nvGrpSpPr>
        <p:grpSpPr>
          <a:xfrm rot="20545121">
            <a:off x="166891" y="4412759"/>
            <a:ext cx="7772400" cy="5240315"/>
            <a:chOff x="1066800" y="3429000"/>
            <a:chExt cx="7772400" cy="5240315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619D89C-10A0-3157-23AE-1F518DB37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6800" y="3429000"/>
              <a:ext cx="7772400" cy="5240315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6E1C9D8C-62AE-5213-FEBC-52B9AAD30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69285" y="3462455"/>
              <a:ext cx="1395929" cy="1598298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A7F91EA1-5E6A-D90E-B4F6-E6FC830A372E}"/>
              </a:ext>
            </a:extLst>
          </p:cNvPr>
          <p:cNvGrpSpPr/>
          <p:nvPr/>
        </p:nvGrpSpPr>
        <p:grpSpPr>
          <a:xfrm>
            <a:off x="104331" y="5217986"/>
            <a:ext cx="7820469" cy="5056741"/>
            <a:chOff x="243228" y="5148538"/>
            <a:chExt cx="7820469" cy="5056741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831497C0-53BF-1388-AD37-869BA9E98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1297" y="5148538"/>
              <a:ext cx="7772400" cy="5056741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3DCF40B-F0C5-F4B9-2F5E-F34CF0D51F78}"/>
                </a:ext>
              </a:extLst>
            </p:cNvPr>
            <p:cNvSpPr/>
            <p:nvPr/>
          </p:nvSpPr>
          <p:spPr>
            <a:xfrm>
              <a:off x="3150587" y="5148538"/>
              <a:ext cx="2126511" cy="4890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Systematic strategy</a:t>
              </a: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1A3929DF-F72F-6A87-7C31-59FA6ECBC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228" y="5300191"/>
              <a:ext cx="1599075" cy="1557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248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63B63AC-BB93-86FB-CB44-3AF88FDDE637}"/>
              </a:ext>
            </a:extLst>
          </p:cNvPr>
          <p:cNvCxnSpPr/>
          <p:nvPr/>
        </p:nvCxnSpPr>
        <p:spPr>
          <a:xfrm flipV="1">
            <a:off x="1666245" y="447242"/>
            <a:ext cx="8215371" cy="1764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181EA32A-44A9-BC44-7A34-60D31FFA68A1}"/>
              </a:ext>
            </a:extLst>
          </p:cNvPr>
          <p:cNvSpPr txBox="1"/>
          <p:nvPr/>
        </p:nvSpPr>
        <p:spPr>
          <a:xfrm>
            <a:off x="7148194" y="3225"/>
            <a:ext cx="275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Neutrino oscillations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2B806EF-D389-00BB-AD24-BF7CB6026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13" y="0"/>
            <a:ext cx="1849913" cy="114694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0FD213B-F993-3E38-A455-878FDB8C2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13" y="1275993"/>
            <a:ext cx="3527102" cy="1986934"/>
          </a:xfrm>
          <a:prstGeom prst="rect">
            <a:avLst/>
          </a:prstGeom>
        </p:spPr>
      </p:pic>
      <p:grpSp>
        <p:nvGrpSpPr>
          <p:cNvPr id="56" name="Groupe 55">
            <a:extLst>
              <a:ext uri="{FF2B5EF4-FFF2-40B4-BE49-F238E27FC236}">
                <a16:creationId xmlns:a16="http://schemas.microsoft.com/office/drawing/2014/main" id="{A1EDA0AB-87B5-AE6A-E3C5-0460D7BEF8CB}"/>
              </a:ext>
            </a:extLst>
          </p:cNvPr>
          <p:cNvGrpSpPr/>
          <p:nvPr/>
        </p:nvGrpSpPr>
        <p:grpSpPr>
          <a:xfrm>
            <a:off x="249239" y="3297362"/>
            <a:ext cx="3588936" cy="2239317"/>
            <a:chOff x="249239" y="3297362"/>
            <a:chExt cx="3588936" cy="2239317"/>
          </a:xfrm>
        </p:grpSpPr>
        <p:sp>
          <p:nvSpPr>
            <p:cNvPr id="26" name="Flèche vers le bas 25">
              <a:extLst>
                <a:ext uri="{FF2B5EF4-FFF2-40B4-BE49-F238E27FC236}">
                  <a16:creationId xmlns:a16="http://schemas.microsoft.com/office/drawing/2014/main" id="{55CC833E-B67B-E804-851D-A11A5C6C8E3D}"/>
                </a:ext>
              </a:extLst>
            </p:cNvPr>
            <p:cNvSpPr/>
            <p:nvPr/>
          </p:nvSpPr>
          <p:spPr>
            <a:xfrm>
              <a:off x="1215342" y="3297362"/>
              <a:ext cx="1180618" cy="16607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er 36">
              <a:extLst>
                <a:ext uri="{FF2B5EF4-FFF2-40B4-BE49-F238E27FC236}">
                  <a16:creationId xmlns:a16="http://schemas.microsoft.com/office/drawing/2014/main" id="{C1AC216E-4A4E-EC78-1699-26D9A3B065FF}"/>
                </a:ext>
              </a:extLst>
            </p:cNvPr>
            <p:cNvGrpSpPr/>
            <p:nvPr/>
          </p:nvGrpSpPr>
          <p:grpSpPr>
            <a:xfrm>
              <a:off x="256595" y="4627768"/>
              <a:ext cx="3113961" cy="799321"/>
              <a:chOff x="533208" y="1206099"/>
              <a:chExt cx="3113961" cy="799321"/>
            </a:xfrm>
          </p:grpSpPr>
          <p:grpSp>
            <p:nvGrpSpPr>
              <p:cNvPr id="28" name="Groupe 86">
                <a:extLst>
                  <a:ext uri="{FF2B5EF4-FFF2-40B4-BE49-F238E27FC236}">
                    <a16:creationId xmlns:a16="http://schemas.microsoft.com/office/drawing/2014/main" id="{8F96A1C3-AB1D-1667-AD3A-A81AC38CA10B}"/>
                  </a:ext>
                </a:extLst>
              </p:cNvPr>
              <p:cNvGrpSpPr/>
              <p:nvPr/>
            </p:nvGrpSpPr>
            <p:grpSpPr>
              <a:xfrm>
                <a:off x="533208" y="1206099"/>
                <a:ext cx="3113961" cy="799321"/>
                <a:chOff x="545908" y="1244199"/>
                <a:chExt cx="3113961" cy="799321"/>
              </a:xfrm>
            </p:grpSpPr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18E8F37E-95BB-F178-DD14-776DDB24EF49}"/>
                    </a:ext>
                  </a:extLst>
                </p:cNvPr>
                <p:cNvCxnSpPr/>
                <p:nvPr/>
              </p:nvCxnSpPr>
              <p:spPr>
                <a:xfrm>
                  <a:off x="545908" y="1964934"/>
                  <a:ext cx="3111689" cy="158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8064A2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701734B6-971F-87AF-8356-216975A542BE}"/>
                    </a:ext>
                  </a:extLst>
                </p:cNvPr>
                <p:cNvCxnSpPr/>
                <p:nvPr/>
              </p:nvCxnSpPr>
              <p:spPr>
                <a:xfrm>
                  <a:off x="548180" y="1244199"/>
                  <a:ext cx="3111689" cy="158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8064A2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35" name="Ellipse 34">
                  <a:extLst>
                    <a:ext uri="{FF2B5EF4-FFF2-40B4-BE49-F238E27FC236}">
                      <a16:creationId xmlns:a16="http://schemas.microsoft.com/office/drawing/2014/main" id="{21651742-4AD7-F137-5309-BC055821AD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50624" y="1860640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Ellipse 35">
                  <a:extLst>
                    <a:ext uri="{FF2B5EF4-FFF2-40B4-BE49-F238E27FC236}">
                      <a16:creationId xmlns:a16="http://schemas.microsoft.com/office/drawing/2014/main" id="{8B0614D6-33B8-1344-7099-B4A7D95FCB8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11463" y="1860640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Ellipse 36">
                  <a:extLst>
                    <a:ext uri="{FF2B5EF4-FFF2-40B4-BE49-F238E27FC236}">
                      <a16:creationId xmlns:a16="http://schemas.microsoft.com/office/drawing/2014/main" id="{2125F899-1B6A-54D2-83D3-AE851D1D08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72302" y="1860640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Ellipse 37">
                  <a:extLst>
                    <a:ext uri="{FF2B5EF4-FFF2-40B4-BE49-F238E27FC236}">
                      <a16:creationId xmlns:a16="http://schemas.microsoft.com/office/drawing/2014/main" id="{4A829A40-6913-B862-1CEB-2C00D90FB4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133141" y="1860640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Ellipse 38">
                  <a:extLst>
                    <a:ext uri="{FF2B5EF4-FFF2-40B4-BE49-F238E27FC236}">
                      <a16:creationId xmlns:a16="http://schemas.microsoft.com/office/drawing/2014/main" id="{5C85D459-75A1-29E2-A13E-B133E7940F8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593980" y="1860640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Ellipse 39">
                  <a:extLst>
                    <a:ext uri="{FF2B5EF4-FFF2-40B4-BE49-F238E27FC236}">
                      <a16:creationId xmlns:a16="http://schemas.microsoft.com/office/drawing/2014/main" id="{43222413-9F8E-5DBF-4C6B-CD82914CAB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054819" y="1860640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10031A1-609A-1E77-5C5D-D9A0E1F745B0}"/>
                  </a:ext>
                </a:extLst>
              </p:cNvPr>
              <p:cNvSpPr txBox="1"/>
              <p:nvPr/>
            </p:nvSpPr>
            <p:spPr>
              <a:xfrm>
                <a:off x="1560399" y="1552431"/>
                <a:ext cx="2936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…</a:t>
                </a:r>
              </a:p>
            </p:txBody>
          </p:sp>
        </p:grp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BF64051B-12B4-1B77-DCCD-2E232AD74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6594" y="5194164"/>
              <a:ext cx="324000" cy="342515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0082A0E8-6C8C-8A99-ED52-4CC9509B4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4175" y="4469870"/>
              <a:ext cx="324000" cy="342515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F7335C44-F7ED-373A-CB89-4CC57FED8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7116" y="3916833"/>
              <a:ext cx="324000" cy="342515"/>
            </a:xfrm>
            <a:prstGeom prst="rect">
              <a:avLst/>
            </a:prstGeom>
          </p:spPr>
        </p:pic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C291438D-79BA-30FD-1574-6C07425074BB}"/>
                </a:ext>
              </a:extLst>
            </p:cNvPr>
            <p:cNvCxnSpPr/>
            <p:nvPr/>
          </p:nvCxnSpPr>
          <p:spPr>
            <a:xfrm>
              <a:off x="249239" y="4130317"/>
              <a:ext cx="3111689" cy="1588"/>
            </a:xfrm>
            <a:prstGeom prst="line">
              <a:avLst/>
            </a:prstGeom>
            <a:noFill/>
            <a:ln w="25400" cap="flat" cmpd="sng" algn="ctr">
              <a:solidFill>
                <a:srgbClr val="8064A2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5ED44BFC-E79A-0095-0EB1-F1A3EA25128D}"/>
                </a:ext>
              </a:extLst>
            </p:cNvPr>
            <p:cNvSpPr/>
            <p:nvPr/>
          </p:nvSpPr>
          <p:spPr>
            <a:xfrm>
              <a:off x="1553129" y="4676526"/>
              <a:ext cx="77652" cy="609600"/>
            </a:xfrm>
            <a:custGeom>
              <a:avLst/>
              <a:gdLst>
                <a:gd name="connsiteX0" fmla="*/ 0 w 159930"/>
                <a:gd name="connsiteY0" fmla="*/ 609600 h 609600"/>
                <a:gd name="connsiteX1" fmla="*/ 159026 w 159930"/>
                <a:gd name="connsiteY1" fmla="*/ 357808 h 609600"/>
                <a:gd name="connsiteX2" fmla="*/ 53009 w 159930"/>
                <a:gd name="connsiteY2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930" h="609600">
                  <a:moveTo>
                    <a:pt x="0" y="609600"/>
                  </a:moveTo>
                  <a:cubicBezTo>
                    <a:pt x="75095" y="534504"/>
                    <a:pt x="150191" y="459408"/>
                    <a:pt x="159026" y="357808"/>
                  </a:cubicBezTo>
                  <a:cubicBezTo>
                    <a:pt x="167861" y="256208"/>
                    <a:pt x="110435" y="128104"/>
                    <a:pt x="53009" y="0"/>
                  </a:cubicBezTo>
                </a:path>
              </a:pathLst>
            </a:custGeom>
            <a:noFill/>
            <a:ln w="38100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A716F097-390A-BD9C-556A-3F08F0CE53F8}"/>
                </a:ext>
              </a:extLst>
            </p:cNvPr>
            <p:cNvSpPr/>
            <p:nvPr/>
          </p:nvSpPr>
          <p:spPr>
            <a:xfrm>
              <a:off x="2500005" y="4160070"/>
              <a:ext cx="171474" cy="1126055"/>
            </a:xfrm>
            <a:custGeom>
              <a:avLst/>
              <a:gdLst>
                <a:gd name="connsiteX0" fmla="*/ 0 w 159930"/>
                <a:gd name="connsiteY0" fmla="*/ 609600 h 609600"/>
                <a:gd name="connsiteX1" fmla="*/ 159026 w 159930"/>
                <a:gd name="connsiteY1" fmla="*/ 357808 h 609600"/>
                <a:gd name="connsiteX2" fmla="*/ 53009 w 159930"/>
                <a:gd name="connsiteY2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930" h="609600">
                  <a:moveTo>
                    <a:pt x="0" y="609600"/>
                  </a:moveTo>
                  <a:cubicBezTo>
                    <a:pt x="75095" y="534504"/>
                    <a:pt x="150191" y="459408"/>
                    <a:pt x="159026" y="357808"/>
                  </a:cubicBezTo>
                  <a:cubicBezTo>
                    <a:pt x="167861" y="256208"/>
                    <a:pt x="110435" y="128104"/>
                    <a:pt x="53009" y="0"/>
                  </a:cubicBezTo>
                </a:path>
              </a:pathLst>
            </a:custGeom>
            <a:noFill/>
            <a:ln w="38100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831758-B4DA-2185-93BE-30ECBE318370}"/>
                </a:ext>
              </a:extLst>
            </p:cNvPr>
            <p:cNvSpPr/>
            <p:nvPr/>
          </p:nvSpPr>
          <p:spPr>
            <a:xfrm>
              <a:off x="609466" y="3544460"/>
              <a:ext cx="2304195" cy="5338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Natural treatment as Qutrits</a:t>
              </a: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C0B46B5C-9274-A4A2-8D22-C2B6424CD181}"/>
              </a:ext>
            </a:extLst>
          </p:cNvPr>
          <p:cNvGrpSpPr/>
          <p:nvPr/>
        </p:nvGrpSpPr>
        <p:grpSpPr>
          <a:xfrm>
            <a:off x="4277929" y="719054"/>
            <a:ext cx="3819676" cy="2151468"/>
            <a:chOff x="4277929" y="719054"/>
            <a:chExt cx="3819676" cy="215146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7A63697-FFC3-D3CC-9750-3E4A8A29EE06}"/>
                </a:ext>
              </a:extLst>
            </p:cNvPr>
            <p:cNvSpPr/>
            <p:nvPr/>
          </p:nvSpPr>
          <p:spPr>
            <a:xfrm>
              <a:off x="5793410" y="719054"/>
              <a:ext cx="2304195" cy="8557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2-flavor approx. directly treated as Qubit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20D3EBA-3988-6C30-5AB2-DCCE05E5B309}"/>
                </a:ext>
              </a:extLst>
            </p:cNvPr>
            <p:cNvSpPr/>
            <p:nvPr/>
          </p:nvSpPr>
          <p:spPr>
            <a:xfrm>
              <a:off x="6499881" y="1932308"/>
              <a:ext cx="844952" cy="578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lèche vers le bas 50">
              <a:extLst>
                <a:ext uri="{FF2B5EF4-FFF2-40B4-BE49-F238E27FC236}">
                  <a16:creationId xmlns:a16="http://schemas.microsoft.com/office/drawing/2014/main" id="{48C58FCA-2519-3ED8-94F8-9D7C024C1024}"/>
                </a:ext>
              </a:extLst>
            </p:cNvPr>
            <p:cNvSpPr/>
            <p:nvPr/>
          </p:nvSpPr>
          <p:spPr>
            <a:xfrm rot="16200000">
              <a:off x="3993887" y="1973946"/>
              <a:ext cx="1180618" cy="61253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252C35C-59DD-0DC2-3E67-6F96DFD9F9DF}"/>
                </a:ext>
              </a:extLst>
            </p:cNvPr>
            <p:cNvSpPr/>
            <p:nvPr/>
          </p:nvSpPr>
          <p:spPr>
            <a:xfrm>
              <a:off x="6499881" y="2651911"/>
              <a:ext cx="844952" cy="578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C5C1F6CE-B98D-418F-2D4C-E6A3E4863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6513" y="2518260"/>
              <a:ext cx="324000" cy="342515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2160AED1-5537-4446-5406-510A906A2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44094" y="1793966"/>
              <a:ext cx="324000" cy="342515"/>
            </a:xfrm>
            <a:prstGeom prst="rect">
              <a:avLst/>
            </a:prstGeom>
          </p:spPr>
        </p:pic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FABB6564-3DDC-9094-FCC7-941708728B79}"/>
              </a:ext>
            </a:extLst>
          </p:cNvPr>
          <p:cNvGrpSpPr/>
          <p:nvPr/>
        </p:nvGrpSpPr>
        <p:grpSpPr>
          <a:xfrm>
            <a:off x="4211001" y="3450107"/>
            <a:ext cx="5357395" cy="3384183"/>
            <a:chOff x="4252271" y="3284034"/>
            <a:chExt cx="5357395" cy="3384183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443008A6-A6B8-380F-FA59-FCDD97077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9868" y="3968853"/>
              <a:ext cx="5249798" cy="2699364"/>
            </a:xfrm>
            <a:prstGeom prst="rect">
              <a:avLst/>
            </a:prstGeom>
          </p:spPr>
        </p:pic>
        <p:pic>
          <p:nvPicPr>
            <p:cNvPr id="21" name="Picture 2" descr="Ça se passe là haut...: C'est quoi, l'Oscillation des Neutrinos ?">
              <a:extLst>
                <a:ext uri="{FF2B5EF4-FFF2-40B4-BE49-F238E27FC236}">
                  <a16:creationId xmlns:a16="http://schemas.microsoft.com/office/drawing/2014/main" id="{CEB782ED-F97B-69CF-09A9-0298891AC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8440" y="4108682"/>
              <a:ext cx="965659" cy="817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7454F39-DEAD-2F14-731A-8C4D50683BAB}"/>
                </a:ext>
              </a:extLst>
            </p:cNvPr>
            <p:cNvSpPr/>
            <p:nvPr/>
          </p:nvSpPr>
          <p:spPr>
            <a:xfrm>
              <a:off x="4252271" y="3284034"/>
              <a:ext cx="3170219" cy="5338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Neutrino oscillations in beams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424EDE47-48E0-7028-6AE9-D6800B0DD023}"/>
              </a:ext>
            </a:extLst>
          </p:cNvPr>
          <p:cNvGrpSpPr/>
          <p:nvPr/>
        </p:nvGrpSpPr>
        <p:grpSpPr>
          <a:xfrm>
            <a:off x="156096" y="1321321"/>
            <a:ext cx="7127152" cy="6858000"/>
            <a:chOff x="0" y="1435262"/>
            <a:chExt cx="7127152" cy="68580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183C24B-40A6-1149-6A06-044243DE4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1435262"/>
              <a:ext cx="7127152" cy="685800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05342B7-B2E6-FF55-5202-028B021DC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1574152"/>
              <a:ext cx="1291034" cy="1075079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3476B7B3-C79F-3EB3-5E6A-FC48A28461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512" y="2651911"/>
            <a:ext cx="7327256" cy="60670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5E9B516-CF14-1609-03F7-E8CEC3295B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87" y="2734681"/>
            <a:ext cx="1315628" cy="887819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C5B08CFC-B001-BA7A-1B88-A5066E6CA92D}"/>
              </a:ext>
            </a:extLst>
          </p:cNvPr>
          <p:cNvGrpSpPr/>
          <p:nvPr/>
        </p:nvGrpSpPr>
        <p:grpSpPr>
          <a:xfrm>
            <a:off x="-55950" y="4201912"/>
            <a:ext cx="7465578" cy="4602329"/>
            <a:chOff x="-55950" y="4201912"/>
            <a:chExt cx="7465578" cy="4602329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09FD109D-0D56-A9DA-1815-E73C709EF82D}"/>
                </a:ext>
              </a:extLst>
            </p:cNvPr>
            <p:cNvGrpSpPr/>
            <p:nvPr/>
          </p:nvGrpSpPr>
          <p:grpSpPr>
            <a:xfrm>
              <a:off x="-55950" y="4201912"/>
              <a:ext cx="7247729" cy="4602329"/>
              <a:chOff x="-55950" y="4201912"/>
              <a:chExt cx="7247729" cy="4602329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A9F6B98F-48F6-A7D8-AA68-E0540928A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8650" y="4201912"/>
                <a:ext cx="6893129" cy="4602329"/>
              </a:xfrm>
              <a:prstGeom prst="rect">
                <a:avLst/>
              </a:prstGeom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E4AC6824-C5F1-9266-1668-6AE8F557BB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55950" y="4420137"/>
                <a:ext cx="1465460" cy="948860"/>
              </a:xfrm>
              <a:prstGeom prst="rect">
                <a:avLst/>
              </a:prstGeom>
            </p:spPr>
          </p:pic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D0F58176-218F-CFD0-2C37-93E761A5DFA3}"/>
                </a:ext>
              </a:extLst>
            </p:cNvPr>
            <p:cNvGrpSpPr/>
            <p:nvPr/>
          </p:nvGrpSpPr>
          <p:grpSpPr>
            <a:xfrm>
              <a:off x="6205861" y="6119793"/>
              <a:ext cx="1203767" cy="709465"/>
              <a:chOff x="4027990" y="611856"/>
              <a:chExt cx="1203767" cy="70946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2413304-EE52-65E6-79BA-C011465A9123}"/>
                  </a:ext>
                </a:extLst>
              </p:cNvPr>
              <p:cNvSpPr/>
              <p:nvPr/>
            </p:nvSpPr>
            <p:spPr>
              <a:xfrm>
                <a:off x="4027990" y="983848"/>
                <a:ext cx="1203767" cy="3374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4A1FF52-428E-4806-2553-C3FD776C9D88}"/>
                  </a:ext>
                </a:extLst>
              </p:cNvPr>
              <p:cNvSpPr txBox="1"/>
              <p:nvPr/>
            </p:nvSpPr>
            <p:spPr>
              <a:xfrm>
                <a:off x="4277929" y="611856"/>
                <a:ext cx="53893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/>
                  <a:t>…</a:t>
                </a:r>
              </a:p>
            </p:txBody>
          </p: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9260853-A4D1-2F13-C01B-DB8B0E7331CD}"/>
              </a:ext>
            </a:extLst>
          </p:cNvPr>
          <p:cNvSpPr/>
          <p:nvPr/>
        </p:nvSpPr>
        <p:spPr>
          <a:xfrm>
            <a:off x="2538017" y="833472"/>
            <a:ext cx="2589568" cy="533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Nowadays: Increasing </a:t>
            </a:r>
          </a:p>
          <a:p>
            <a:pPr algn="ctr"/>
            <a:r>
              <a:rPr lang="en-US" dirty="0"/>
              <a:t>number of applications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CBD2D65F-534A-DEE9-A4CA-641CC542D725}"/>
              </a:ext>
            </a:extLst>
          </p:cNvPr>
          <p:cNvGrpSpPr/>
          <p:nvPr/>
        </p:nvGrpSpPr>
        <p:grpSpPr>
          <a:xfrm>
            <a:off x="4853684" y="3230704"/>
            <a:ext cx="6271591" cy="7168296"/>
            <a:chOff x="4853684" y="3230704"/>
            <a:chExt cx="6271591" cy="7168296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CF140A6A-6F4B-D252-5268-8E0900932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0353947">
              <a:off x="4853684" y="3541000"/>
              <a:ext cx="6271591" cy="68580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8D912E-C1B9-39D9-E4E4-E93B3794306A}"/>
                </a:ext>
              </a:extLst>
            </p:cNvPr>
            <p:cNvSpPr/>
            <p:nvPr/>
          </p:nvSpPr>
          <p:spPr>
            <a:xfrm rot="20389519">
              <a:off x="5321956" y="3230704"/>
              <a:ext cx="2589568" cy="6645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Quantum Information</a:t>
              </a:r>
            </a:p>
            <a:p>
              <a:pPr algn="ctr"/>
              <a:r>
                <a:rPr lang="en-US" dirty="0"/>
                <a:t>And entanglement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44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63B63AC-BB93-86FB-CB44-3AF88FDDE637}"/>
              </a:ext>
            </a:extLst>
          </p:cNvPr>
          <p:cNvCxnSpPr/>
          <p:nvPr/>
        </p:nvCxnSpPr>
        <p:spPr>
          <a:xfrm flipV="1">
            <a:off x="1666245" y="447242"/>
            <a:ext cx="8215371" cy="1764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181EA32A-44A9-BC44-7A34-60D31FFA68A1}"/>
              </a:ext>
            </a:extLst>
          </p:cNvPr>
          <p:cNvSpPr txBox="1"/>
          <p:nvPr/>
        </p:nvSpPr>
        <p:spPr>
          <a:xfrm>
            <a:off x="6163950" y="3225"/>
            <a:ext cx="3742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Quantum Machine Learning </a:t>
            </a:r>
          </a:p>
          <a:p>
            <a:pPr algn="r"/>
            <a:r>
              <a:rPr lang="en-US" sz="2400" dirty="0">
                <a:solidFill>
                  <a:srgbClr val="0070C0"/>
                </a:solidFill>
              </a:rPr>
              <a:t>and event classification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248B402-7553-10D6-F2AA-BE04AF683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25760" cy="127052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13669CC-D864-B2D7-7865-60FEEED32611}"/>
              </a:ext>
            </a:extLst>
          </p:cNvPr>
          <p:cNvSpPr txBox="1"/>
          <p:nvPr/>
        </p:nvSpPr>
        <p:spPr>
          <a:xfrm>
            <a:off x="2792940" y="908907"/>
            <a:ext cx="7083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quantum historical algorithms are very fast for pattern recognition.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52DFDE-2C73-F81C-8D98-A71418DCD38B}"/>
              </a:ext>
            </a:extLst>
          </p:cNvPr>
          <p:cNvSpPr txBox="1"/>
          <p:nvPr/>
        </p:nvSpPr>
        <p:spPr>
          <a:xfrm>
            <a:off x="2792940" y="1312042"/>
            <a:ext cx="3308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Deutsch (1985), Simon (1994), … 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3AE6C88-EE24-2452-12E4-EF327616A957}"/>
              </a:ext>
            </a:extLst>
          </p:cNvPr>
          <p:cNvGrpSpPr/>
          <p:nvPr/>
        </p:nvGrpSpPr>
        <p:grpSpPr>
          <a:xfrm>
            <a:off x="481564" y="1594621"/>
            <a:ext cx="8607507" cy="2163229"/>
            <a:chOff x="481564" y="1594621"/>
            <a:chExt cx="8607507" cy="2163229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FDC10936-50EC-60C7-67E1-8BC16E6CC406}"/>
                </a:ext>
              </a:extLst>
            </p:cNvPr>
            <p:cNvGrpSpPr/>
            <p:nvPr/>
          </p:nvGrpSpPr>
          <p:grpSpPr>
            <a:xfrm>
              <a:off x="6431363" y="1594621"/>
              <a:ext cx="2657708" cy="1492534"/>
              <a:chOff x="6419788" y="1270529"/>
              <a:chExt cx="2657708" cy="1492534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04A324ED-561B-5E51-0F96-A8246EBC74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3993" t="23452"/>
              <a:stretch/>
            </p:blipFill>
            <p:spPr>
              <a:xfrm>
                <a:off x="6419788" y="1601506"/>
                <a:ext cx="2657708" cy="1161557"/>
              </a:xfrm>
              <a:prstGeom prst="rect">
                <a:avLst/>
              </a:prstGeom>
            </p:spPr>
          </p:pic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C01095F-B6F8-BE4A-40BD-29A28A8E0DA4}"/>
                  </a:ext>
                </a:extLst>
              </p:cNvPr>
              <p:cNvSpPr txBox="1"/>
              <p:nvPr/>
            </p:nvSpPr>
            <p:spPr>
              <a:xfrm>
                <a:off x="6904260" y="1270529"/>
                <a:ext cx="7662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accent1"/>
                    </a:solidFill>
                  </a:rPr>
                  <a:t>case 1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23E8B0E-592C-65A6-3DFE-4A875B13E974}"/>
                  </a:ext>
                </a:extLst>
              </p:cNvPr>
              <p:cNvSpPr txBox="1"/>
              <p:nvPr/>
            </p:nvSpPr>
            <p:spPr>
              <a:xfrm>
                <a:off x="8289531" y="1275438"/>
                <a:ext cx="7662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case 2</a:t>
                </a:r>
              </a:p>
            </p:txBody>
          </p: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1ACBFA3-C4A8-B1C9-A9D5-12753CADAFBD}"/>
                </a:ext>
              </a:extLst>
            </p:cNvPr>
            <p:cNvSpPr txBox="1"/>
            <p:nvPr/>
          </p:nvSpPr>
          <p:spPr>
            <a:xfrm>
              <a:off x="587257" y="1968056"/>
              <a:ext cx="3120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The “simple” Deutsch problem: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8AEC46D-F02F-5CBD-9470-0D11714AB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7563" y="1959824"/>
              <a:ext cx="1862099" cy="370655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8AC78F0-E346-8183-25BD-C99EC8A5101E}"/>
                </a:ext>
              </a:extLst>
            </p:cNvPr>
            <p:cNvSpPr txBox="1"/>
            <p:nvPr/>
          </p:nvSpPr>
          <p:spPr>
            <a:xfrm>
              <a:off x="5489662" y="1959824"/>
              <a:ext cx="9301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(Oracle)</a:t>
              </a:r>
            </a:p>
          </p:txBody>
        </p: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8DCAE00E-F96C-1A29-8AA0-7DA47A78C606}"/>
                </a:ext>
              </a:extLst>
            </p:cNvPr>
            <p:cNvGrpSpPr/>
            <p:nvPr/>
          </p:nvGrpSpPr>
          <p:grpSpPr>
            <a:xfrm>
              <a:off x="481564" y="2294913"/>
              <a:ext cx="5008098" cy="743171"/>
              <a:chOff x="642549" y="2837517"/>
              <a:chExt cx="5008098" cy="743171"/>
            </a:xfrm>
          </p:grpSpPr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04B9899-1DF9-4710-6B24-78C03700254B}"/>
                  </a:ext>
                </a:extLst>
              </p:cNvPr>
              <p:cNvSpPr txBox="1"/>
              <p:nvPr/>
            </p:nvSpPr>
            <p:spPr>
              <a:xfrm>
                <a:off x="850449" y="2884741"/>
                <a:ext cx="2375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 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4CD09B4-C47E-5906-C842-6BEF12021AE9}"/>
                  </a:ext>
                </a:extLst>
              </p:cNvPr>
              <p:cNvSpPr txBox="1"/>
              <p:nvPr/>
            </p:nvSpPr>
            <p:spPr>
              <a:xfrm>
                <a:off x="642549" y="2892973"/>
                <a:ext cx="17182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Q: determine if  </a:t>
                </a:r>
              </a:p>
            </p:txBody>
          </p:sp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B557FC1D-1F9D-625B-ECAA-7A3B5AE324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65229" y="2837517"/>
                <a:ext cx="894996" cy="370655"/>
              </a:xfrm>
              <a:prstGeom prst="rect">
                <a:avLst/>
              </a:prstGeom>
            </p:spPr>
          </p:pic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C80300B2-C109-5B5A-6793-4214A5E812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9394" y="3354436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E1F7501E-C230-AE17-1EE8-AD2ECE046F93}"/>
                  </a:ext>
                </a:extLst>
              </p:cNvPr>
              <p:cNvSpPr txBox="1"/>
              <p:nvPr/>
            </p:nvSpPr>
            <p:spPr>
              <a:xfrm>
                <a:off x="832790" y="3211356"/>
                <a:ext cx="3681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Classically requires to have 2 answers</a:t>
                </a:r>
              </a:p>
            </p:txBody>
          </p:sp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49047B0C-96E9-8D23-9C3F-AE927CCAE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88948" y="3213343"/>
                <a:ext cx="1161699" cy="297395"/>
              </a:xfrm>
              <a:prstGeom prst="rect">
                <a:avLst/>
              </a:prstGeom>
            </p:spPr>
          </p:pic>
        </p:grp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FF5FF301-6841-3BE7-D709-29641DE84A6B}"/>
                </a:ext>
              </a:extLst>
            </p:cNvPr>
            <p:cNvGrpSpPr/>
            <p:nvPr/>
          </p:nvGrpSpPr>
          <p:grpSpPr>
            <a:xfrm>
              <a:off x="608409" y="3004873"/>
              <a:ext cx="8075662" cy="752977"/>
              <a:chOff x="769394" y="3547477"/>
              <a:chExt cx="8075662" cy="752977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BA36809E-4545-D0EE-6F43-C132A87CFF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9394" y="3730885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E97C723A-5B1B-1660-B547-E405F83F6CBD}"/>
                  </a:ext>
                </a:extLst>
              </p:cNvPr>
              <p:cNvSpPr txBox="1"/>
              <p:nvPr/>
            </p:nvSpPr>
            <p:spPr>
              <a:xfrm>
                <a:off x="832790" y="3587805"/>
                <a:ext cx="31992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Quantum: one can directly ask   </a:t>
                </a:r>
              </a:p>
            </p:txBody>
          </p:sp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ECBDC73C-FD50-7F17-4105-8BF792578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33838" y="3547477"/>
                <a:ext cx="894996" cy="370655"/>
              </a:xfrm>
              <a:prstGeom prst="rect">
                <a:avLst/>
              </a:prstGeom>
            </p:spPr>
          </p:pic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3045499F-DA1E-8CC7-A1FA-BC98F1189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21168" y="3673729"/>
                <a:ext cx="3623888" cy="6267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1409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63B63AC-BB93-86FB-CB44-3AF88FDDE637}"/>
              </a:ext>
            </a:extLst>
          </p:cNvPr>
          <p:cNvCxnSpPr/>
          <p:nvPr/>
        </p:nvCxnSpPr>
        <p:spPr>
          <a:xfrm flipV="1">
            <a:off x="1666245" y="447242"/>
            <a:ext cx="8215371" cy="1764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181EA32A-44A9-BC44-7A34-60D31FFA68A1}"/>
              </a:ext>
            </a:extLst>
          </p:cNvPr>
          <p:cNvSpPr txBox="1"/>
          <p:nvPr/>
        </p:nvSpPr>
        <p:spPr>
          <a:xfrm>
            <a:off x="6163950" y="3225"/>
            <a:ext cx="3742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Quantum Machine Learning </a:t>
            </a:r>
          </a:p>
          <a:p>
            <a:pPr algn="r"/>
            <a:r>
              <a:rPr lang="en-US" sz="2400" dirty="0">
                <a:solidFill>
                  <a:srgbClr val="0070C0"/>
                </a:solidFill>
              </a:rPr>
              <a:t>and event classification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248B402-7553-10D6-F2AA-BE04AF683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25760" cy="127052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13669CC-D864-B2D7-7865-60FEEED32611}"/>
              </a:ext>
            </a:extLst>
          </p:cNvPr>
          <p:cNvSpPr txBox="1"/>
          <p:nvPr/>
        </p:nvSpPr>
        <p:spPr>
          <a:xfrm>
            <a:off x="2792940" y="908907"/>
            <a:ext cx="7083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quantum historical algorithms are very fast for pattern recognition.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52DFDE-2C73-F81C-8D98-A71418DCD38B}"/>
              </a:ext>
            </a:extLst>
          </p:cNvPr>
          <p:cNvSpPr txBox="1"/>
          <p:nvPr/>
        </p:nvSpPr>
        <p:spPr>
          <a:xfrm>
            <a:off x="2792940" y="1312042"/>
            <a:ext cx="3308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Deutsch (1985), Simon (1994), … 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3AE6C88-EE24-2452-12E4-EF327616A957}"/>
              </a:ext>
            </a:extLst>
          </p:cNvPr>
          <p:cNvGrpSpPr/>
          <p:nvPr/>
        </p:nvGrpSpPr>
        <p:grpSpPr>
          <a:xfrm>
            <a:off x="481564" y="1594621"/>
            <a:ext cx="8607507" cy="2163229"/>
            <a:chOff x="481564" y="1594621"/>
            <a:chExt cx="8607507" cy="2163229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FDC10936-50EC-60C7-67E1-8BC16E6CC406}"/>
                </a:ext>
              </a:extLst>
            </p:cNvPr>
            <p:cNvGrpSpPr/>
            <p:nvPr/>
          </p:nvGrpSpPr>
          <p:grpSpPr>
            <a:xfrm>
              <a:off x="6431363" y="1594621"/>
              <a:ext cx="2657708" cy="1492534"/>
              <a:chOff x="6419788" y="1270529"/>
              <a:chExt cx="2657708" cy="1492534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04A324ED-561B-5E51-0F96-A8246EBC74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3993" t="23452"/>
              <a:stretch/>
            </p:blipFill>
            <p:spPr>
              <a:xfrm>
                <a:off x="6419788" y="1601506"/>
                <a:ext cx="2657708" cy="1161557"/>
              </a:xfrm>
              <a:prstGeom prst="rect">
                <a:avLst/>
              </a:prstGeom>
            </p:spPr>
          </p:pic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C01095F-B6F8-BE4A-40BD-29A28A8E0DA4}"/>
                  </a:ext>
                </a:extLst>
              </p:cNvPr>
              <p:cNvSpPr txBox="1"/>
              <p:nvPr/>
            </p:nvSpPr>
            <p:spPr>
              <a:xfrm>
                <a:off x="6904260" y="1270529"/>
                <a:ext cx="7662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accent1"/>
                    </a:solidFill>
                  </a:rPr>
                  <a:t>case 1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23E8B0E-592C-65A6-3DFE-4A875B13E974}"/>
                  </a:ext>
                </a:extLst>
              </p:cNvPr>
              <p:cNvSpPr txBox="1"/>
              <p:nvPr/>
            </p:nvSpPr>
            <p:spPr>
              <a:xfrm>
                <a:off x="8289531" y="1275438"/>
                <a:ext cx="7662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case 2</a:t>
                </a:r>
              </a:p>
            </p:txBody>
          </p: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1ACBFA3-C4A8-B1C9-A9D5-12753CADAFBD}"/>
                </a:ext>
              </a:extLst>
            </p:cNvPr>
            <p:cNvSpPr txBox="1"/>
            <p:nvPr/>
          </p:nvSpPr>
          <p:spPr>
            <a:xfrm>
              <a:off x="587257" y="1968056"/>
              <a:ext cx="3120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The “simple” Deutsch problem: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8AEC46D-F02F-5CBD-9470-0D11714AB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7563" y="1959824"/>
              <a:ext cx="1862099" cy="370655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8AC78F0-E346-8183-25BD-C99EC8A5101E}"/>
                </a:ext>
              </a:extLst>
            </p:cNvPr>
            <p:cNvSpPr txBox="1"/>
            <p:nvPr/>
          </p:nvSpPr>
          <p:spPr>
            <a:xfrm>
              <a:off x="5489662" y="1959824"/>
              <a:ext cx="9301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(Oracle)</a:t>
              </a:r>
            </a:p>
          </p:txBody>
        </p: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8DCAE00E-F96C-1A29-8AA0-7DA47A78C606}"/>
                </a:ext>
              </a:extLst>
            </p:cNvPr>
            <p:cNvGrpSpPr/>
            <p:nvPr/>
          </p:nvGrpSpPr>
          <p:grpSpPr>
            <a:xfrm>
              <a:off x="481564" y="2294913"/>
              <a:ext cx="5008098" cy="743171"/>
              <a:chOff x="642549" y="2837517"/>
              <a:chExt cx="5008098" cy="743171"/>
            </a:xfrm>
          </p:grpSpPr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04B9899-1DF9-4710-6B24-78C03700254B}"/>
                  </a:ext>
                </a:extLst>
              </p:cNvPr>
              <p:cNvSpPr txBox="1"/>
              <p:nvPr/>
            </p:nvSpPr>
            <p:spPr>
              <a:xfrm>
                <a:off x="850449" y="2884741"/>
                <a:ext cx="2375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 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4CD09B4-C47E-5906-C842-6BEF12021AE9}"/>
                  </a:ext>
                </a:extLst>
              </p:cNvPr>
              <p:cNvSpPr txBox="1"/>
              <p:nvPr/>
            </p:nvSpPr>
            <p:spPr>
              <a:xfrm>
                <a:off x="642549" y="2892973"/>
                <a:ext cx="17182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Q: determine if  </a:t>
                </a:r>
              </a:p>
            </p:txBody>
          </p:sp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B557FC1D-1F9D-625B-ECAA-7A3B5AE324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65229" y="2837517"/>
                <a:ext cx="894996" cy="370655"/>
              </a:xfrm>
              <a:prstGeom prst="rect">
                <a:avLst/>
              </a:prstGeom>
            </p:spPr>
          </p:pic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C80300B2-C109-5B5A-6793-4214A5E812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9394" y="3354436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E1F7501E-C230-AE17-1EE8-AD2ECE046F93}"/>
                  </a:ext>
                </a:extLst>
              </p:cNvPr>
              <p:cNvSpPr txBox="1"/>
              <p:nvPr/>
            </p:nvSpPr>
            <p:spPr>
              <a:xfrm>
                <a:off x="832790" y="3211356"/>
                <a:ext cx="3681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Classically requires to have 2 answers</a:t>
                </a:r>
              </a:p>
            </p:txBody>
          </p:sp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49047B0C-96E9-8D23-9C3F-AE927CCAE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88948" y="3213343"/>
                <a:ext cx="1161699" cy="297395"/>
              </a:xfrm>
              <a:prstGeom prst="rect">
                <a:avLst/>
              </a:prstGeom>
            </p:spPr>
          </p:pic>
        </p:grp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FF5FF301-6841-3BE7-D709-29641DE84A6B}"/>
                </a:ext>
              </a:extLst>
            </p:cNvPr>
            <p:cNvGrpSpPr/>
            <p:nvPr/>
          </p:nvGrpSpPr>
          <p:grpSpPr>
            <a:xfrm>
              <a:off x="608409" y="3004873"/>
              <a:ext cx="8075662" cy="752977"/>
              <a:chOff x="769394" y="3547477"/>
              <a:chExt cx="8075662" cy="752977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BA36809E-4545-D0EE-6F43-C132A87CFF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9394" y="3730885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E97C723A-5B1B-1660-B547-E405F83F6CBD}"/>
                  </a:ext>
                </a:extLst>
              </p:cNvPr>
              <p:cNvSpPr txBox="1"/>
              <p:nvPr/>
            </p:nvSpPr>
            <p:spPr>
              <a:xfrm>
                <a:off x="832790" y="3587805"/>
                <a:ext cx="31992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Quantum: one can directly ask   </a:t>
                </a:r>
              </a:p>
            </p:txBody>
          </p:sp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ECBDC73C-FD50-7F17-4105-8BF792578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33838" y="3547477"/>
                <a:ext cx="894996" cy="370655"/>
              </a:xfrm>
              <a:prstGeom prst="rect">
                <a:avLst/>
              </a:prstGeom>
            </p:spPr>
          </p:pic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3045499F-DA1E-8CC7-A1FA-BC98F1189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21168" y="3673729"/>
                <a:ext cx="3623888" cy="626725"/>
              </a:xfrm>
              <a:prstGeom prst="rect">
                <a:avLst/>
              </a:prstGeom>
            </p:spPr>
          </p:pic>
        </p:grp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9867569D-731C-C45E-0802-3DC48BF464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699" y="1345214"/>
            <a:ext cx="4518338" cy="6858000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F62A9C08-C621-7CC5-90A3-085759FBB25B}"/>
              </a:ext>
            </a:extLst>
          </p:cNvPr>
          <p:cNvGrpSpPr/>
          <p:nvPr/>
        </p:nvGrpSpPr>
        <p:grpSpPr>
          <a:xfrm rot="20606841">
            <a:off x="1638491" y="3365096"/>
            <a:ext cx="7772400" cy="5838039"/>
            <a:chOff x="1652036" y="2182284"/>
            <a:chExt cx="7772400" cy="5838039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547E47EF-69D7-E2B5-8BE9-88BFFCC1C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52036" y="2182284"/>
              <a:ext cx="7772400" cy="5838039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0B2F7FD6-D562-14B4-56AC-F0F9B96E1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27483" y="3086330"/>
              <a:ext cx="2206712" cy="1980167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0855A546-3531-DD5A-C1E3-5CE0ED4D1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21495" y="5345512"/>
              <a:ext cx="2277192" cy="2395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424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73A7F77-0778-9BB3-8C59-21EC72F6F5CB}"/>
              </a:ext>
            </a:extLst>
          </p:cNvPr>
          <p:cNvSpPr txBox="1"/>
          <p:nvPr/>
        </p:nvSpPr>
        <p:spPr>
          <a:xfrm>
            <a:off x="3045017" y="-15878"/>
            <a:ext cx="6860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 err="1">
                <a:solidFill>
                  <a:srgbClr val="0070C0"/>
                </a:solidFill>
              </a:rPr>
              <a:t>Some</a:t>
            </a:r>
            <a:r>
              <a:rPr lang="fr-FR" sz="2000" dirty="0">
                <a:solidFill>
                  <a:srgbClr val="0070C0"/>
                </a:solidFill>
              </a:rPr>
              <a:t> final highlights </a:t>
            </a:r>
            <a:endParaRPr lang="en-US" sz="2000" dirty="0">
              <a:solidFill>
                <a:srgbClr val="0070C0"/>
              </a:solidFill>
            </a:endParaRP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D071B0BF-72A5-774F-15AA-578E76A413BA}"/>
              </a:ext>
            </a:extLst>
          </p:cNvPr>
          <p:cNvCxnSpPr/>
          <p:nvPr/>
        </p:nvCxnSpPr>
        <p:spPr>
          <a:xfrm flipV="1">
            <a:off x="424070" y="433989"/>
            <a:ext cx="9481930" cy="0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er 5">
            <a:extLst>
              <a:ext uri="{FF2B5EF4-FFF2-40B4-BE49-F238E27FC236}">
                <a16:creationId xmlns:a16="http://schemas.microsoft.com/office/drawing/2014/main" id="{696E1B08-4209-CA96-E302-5D1C19CA8340}"/>
              </a:ext>
            </a:extLst>
          </p:cNvPr>
          <p:cNvGrpSpPr/>
          <p:nvPr/>
        </p:nvGrpSpPr>
        <p:grpSpPr>
          <a:xfrm>
            <a:off x="187695" y="2226567"/>
            <a:ext cx="4546899" cy="2916823"/>
            <a:chOff x="370390" y="673594"/>
            <a:chExt cx="11821610" cy="6280051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854EDD4B-ADA3-AB1D-8AD6-3C531AA86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" b="2248"/>
            <a:stretch/>
          </p:blipFill>
          <p:spPr>
            <a:xfrm>
              <a:off x="4654839" y="1337684"/>
              <a:ext cx="7537161" cy="5427339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504C282-C9DF-78F0-8603-04541D200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8365" y="5474468"/>
              <a:ext cx="1479177" cy="1479177"/>
            </a:xfrm>
            <a:prstGeom prst="rect">
              <a:avLst/>
            </a:prstGeom>
          </p:spPr>
        </p:pic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77377352-A6AA-0B2D-6D11-01496A0631E5}"/>
                </a:ext>
              </a:extLst>
            </p:cNvPr>
            <p:cNvSpPr/>
            <p:nvPr/>
          </p:nvSpPr>
          <p:spPr>
            <a:xfrm>
              <a:off x="3550023" y="2030506"/>
              <a:ext cx="1331259" cy="3496235"/>
            </a:xfrm>
            <a:custGeom>
              <a:avLst/>
              <a:gdLst>
                <a:gd name="connsiteX0" fmla="*/ 1331259 w 1358153"/>
                <a:gd name="connsiteY0" fmla="*/ 0 h 3402106"/>
                <a:gd name="connsiteX1" fmla="*/ 1358153 w 1358153"/>
                <a:gd name="connsiteY1" fmla="*/ 3402106 h 3402106"/>
                <a:gd name="connsiteX2" fmla="*/ 0 w 1358153"/>
                <a:gd name="connsiteY2" fmla="*/ 1828800 h 3402106"/>
                <a:gd name="connsiteX3" fmla="*/ 13448 w 1358153"/>
                <a:gd name="connsiteY3" fmla="*/ 1102659 h 3402106"/>
                <a:gd name="connsiteX4" fmla="*/ 1331259 w 1358153"/>
                <a:gd name="connsiteY4" fmla="*/ 0 h 3402106"/>
                <a:gd name="connsiteX0" fmla="*/ 1358154 w 1385048"/>
                <a:gd name="connsiteY0" fmla="*/ 0 h 3402106"/>
                <a:gd name="connsiteX1" fmla="*/ 1385048 w 1385048"/>
                <a:gd name="connsiteY1" fmla="*/ 3402106 h 3402106"/>
                <a:gd name="connsiteX2" fmla="*/ 0 w 1385048"/>
                <a:gd name="connsiteY2" fmla="*/ 2003612 h 3402106"/>
                <a:gd name="connsiteX3" fmla="*/ 40343 w 1385048"/>
                <a:gd name="connsiteY3" fmla="*/ 1102659 h 3402106"/>
                <a:gd name="connsiteX4" fmla="*/ 1358154 w 1385048"/>
                <a:gd name="connsiteY4" fmla="*/ 0 h 3402106"/>
                <a:gd name="connsiteX0" fmla="*/ 1317811 w 1344705"/>
                <a:gd name="connsiteY0" fmla="*/ 0 h 3402106"/>
                <a:gd name="connsiteX1" fmla="*/ 1344705 w 1344705"/>
                <a:gd name="connsiteY1" fmla="*/ 3402106 h 3402106"/>
                <a:gd name="connsiteX2" fmla="*/ 26893 w 1344705"/>
                <a:gd name="connsiteY2" fmla="*/ 2312894 h 3402106"/>
                <a:gd name="connsiteX3" fmla="*/ 0 w 1344705"/>
                <a:gd name="connsiteY3" fmla="*/ 1102659 h 3402106"/>
                <a:gd name="connsiteX4" fmla="*/ 1317811 w 1344705"/>
                <a:gd name="connsiteY4" fmla="*/ 0 h 3402106"/>
                <a:gd name="connsiteX0" fmla="*/ 1317812 w 1344706"/>
                <a:gd name="connsiteY0" fmla="*/ 0 h 3402106"/>
                <a:gd name="connsiteX1" fmla="*/ 1344706 w 1344706"/>
                <a:gd name="connsiteY1" fmla="*/ 3402106 h 3402106"/>
                <a:gd name="connsiteX2" fmla="*/ 0 w 1344706"/>
                <a:gd name="connsiteY2" fmla="*/ 2326341 h 3402106"/>
                <a:gd name="connsiteX3" fmla="*/ 1 w 1344706"/>
                <a:gd name="connsiteY3" fmla="*/ 1102659 h 3402106"/>
                <a:gd name="connsiteX4" fmla="*/ 1317812 w 1344706"/>
                <a:gd name="connsiteY4" fmla="*/ 0 h 3402106"/>
                <a:gd name="connsiteX0" fmla="*/ 1317812 w 1344706"/>
                <a:gd name="connsiteY0" fmla="*/ 0 h 3402106"/>
                <a:gd name="connsiteX1" fmla="*/ 1344706 w 1344706"/>
                <a:gd name="connsiteY1" fmla="*/ 3402106 h 3402106"/>
                <a:gd name="connsiteX2" fmla="*/ 0 w 1344706"/>
                <a:gd name="connsiteY2" fmla="*/ 2326341 h 3402106"/>
                <a:gd name="connsiteX3" fmla="*/ 1 w 1344706"/>
                <a:gd name="connsiteY3" fmla="*/ 1102659 h 3402106"/>
                <a:gd name="connsiteX4" fmla="*/ 1317812 w 1344706"/>
                <a:gd name="connsiteY4" fmla="*/ 0 h 3402106"/>
                <a:gd name="connsiteX0" fmla="*/ 1317812 w 1344706"/>
                <a:gd name="connsiteY0" fmla="*/ 0 h 3402106"/>
                <a:gd name="connsiteX1" fmla="*/ 1344706 w 1344706"/>
                <a:gd name="connsiteY1" fmla="*/ 3402106 h 3402106"/>
                <a:gd name="connsiteX2" fmla="*/ 0 w 1344706"/>
                <a:gd name="connsiteY2" fmla="*/ 2326341 h 3402106"/>
                <a:gd name="connsiteX3" fmla="*/ 1 w 1344706"/>
                <a:gd name="connsiteY3" fmla="*/ 1415496 h 3402106"/>
                <a:gd name="connsiteX4" fmla="*/ 1317812 w 1344706"/>
                <a:gd name="connsiteY4" fmla="*/ 0 h 3402106"/>
                <a:gd name="connsiteX0" fmla="*/ 1317812 w 1344706"/>
                <a:gd name="connsiteY0" fmla="*/ 0 h 3389071"/>
                <a:gd name="connsiteX1" fmla="*/ 1344706 w 1344706"/>
                <a:gd name="connsiteY1" fmla="*/ 3389071 h 3389071"/>
                <a:gd name="connsiteX2" fmla="*/ 0 w 1344706"/>
                <a:gd name="connsiteY2" fmla="*/ 2313306 h 3389071"/>
                <a:gd name="connsiteX3" fmla="*/ 1 w 1344706"/>
                <a:gd name="connsiteY3" fmla="*/ 1402461 h 3389071"/>
                <a:gd name="connsiteX4" fmla="*/ 1317812 w 1344706"/>
                <a:gd name="connsiteY4" fmla="*/ 0 h 338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4706" h="3389071">
                  <a:moveTo>
                    <a:pt x="1317812" y="0"/>
                  </a:moveTo>
                  <a:lnTo>
                    <a:pt x="1344706" y="3389071"/>
                  </a:lnTo>
                  <a:lnTo>
                    <a:pt x="0" y="2313306"/>
                  </a:lnTo>
                  <a:cubicBezTo>
                    <a:pt x="0" y="1717153"/>
                    <a:pt x="1" y="1810355"/>
                    <a:pt x="1" y="1402461"/>
                  </a:cubicBezTo>
                  <a:lnTo>
                    <a:pt x="1317812" y="0"/>
                  </a:ln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3801792D-89E9-9EF8-6757-5DAC326BC29F}"/>
                </a:ext>
              </a:extLst>
            </p:cNvPr>
            <p:cNvCxnSpPr/>
            <p:nvPr/>
          </p:nvCxnSpPr>
          <p:spPr>
            <a:xfrm>
              <a:off x="4860604" y="2016485"/>
              <a:ext cx="295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F3FE805C-9796-EDA4-0BEA-1720244FA7BF}"/>
                </a:ext>
              </a:extLst>
            </p:cNvPr>
            <p:cNvSpPr/>
            <p:nvPr/>
          </p:nvSpPr>
          <p:spPr>
            <a:xfrm>
              <a:off x="2615609" y="3147237"/>
              <a:ext cx="935665" cy="1267351"/>
            </a:xfrm>
            <a:custGeom>
              <a:avLst/>
              <a:gdLst>
                <a:gd name="connsiteX0" fmla="*/ 0 w 373712"/>
                <a:gd name="connsiteY0" fmla="*/ 0 h 1105232"/>
                <a:gd name="connsiteX1" fmla="*/ 373712 w 373712"/>
                <a:gd name="connsiteY1" fmla="*/ 143124 h 1105232"/>
                <a:gd name="connsiteX2" fmla="*/ 373712 w 373712"/>
                <a:gd name="connsiteY2" fmla="*/ 1105232 h 1105232"/>
                <a:gd name="connsiteX3" fmla="*/ 7952 w 373712"/>
                <a:gd name="connsiteY3" fmla="*/ 970059 h 1105232"/>
                <a:gd name="connsiteX4" fmla="*/ 0 w 373712"/>
                <a:gd name="connsiteY4" fmla="*/ 0 h 1105232"/>
                <a:gd name="connsiteX0" fmla="*/ 0 w 756484"/>
                <a:gd name="connsiteY0" fmla="*/ 0 h 1317883"/>
                <a:gd name="connsiteX1" fmla="*/ 756484 w 756484"/>
                <a:gd name="connsiteY1" fmla="*/ 355775 h 1317883"/>
                <a:gd name="connsiteX2" fmla="*/ 756484 w 756484"/>
                <a:gd name="connsiteY2" fmla="*/ 1317883 h 1317883"/>
                <a:gd name="connsiteX3" fmla="*/ 390724 w 756484"/>
                <a:gd name="connsiteY3" fmla="*/ 1182710 h 1317883"/>
                <a:gd name="connsiteX4" fmla="*/ 0 w 756484"/>
                <a:gd name="connsiteY4" fmla="*/ 0 h 1317883"/>
                <a:gd name="connsiteX0" fmla="*/ 0 w 756484"/>
                <a:gd name="connsiteY0" fmla="*/ 0 h 1317883"/>
                <a:gd name="connsiteX1" fmla="*/ 756484 w 756484"/>
                <a:gd name="connsiteY1" fmla="*/ 355775 h 1317883"/>
                <a:gd name="connsiteX2" fmla="*/ 756484 w 756484"/>
                <a:gd name="connsiteY2" fmla="*/ 1317883 h 1317883"/>
                <a:gd name="connsiteX3" fmla="*/ 29217 w 756484"/>
                <a:gd name="connsiteY3" fmla="*/ 991324 h 1317883"/>
                <a:gd name="connsiteX4" fmla="*/ 0 w 756484"/>
                <a:gd name="connsiteY4" fmla="*/ 0 h 1317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484" h="1317883">
                  <a:moveTo>
                    <a:pt x="0" y="0"/>
                  </a:moveTo>
                  <a:lnTo>
                    <a:pt x="756484" y="355775"/>
                  </a:lnTo>
                  <a:lnTo>
                    <a:pt x="756484" y="1317883"/>
                  </a:lnTo>
                  <a:lnTo>
                    <a:pt x="29217" y="991324"/>
                  </a:lnTo>
                  <a:cubicBezTo>
                    <a:pt x="26566" y="673272"/>
                    <a:pt x="2651" y="333955"/>
                    <a:pt x="0" y="0"/>
                  </a:cubicBez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C5E2906B-2F01-A7D7-AF42-4A8219CEBEF8}"/>
                </a:ext>
              </a:extLst>
            </p:cNvPr>
            <p:cNvSpPr/>
            <p:nvPr/>
          </p:nvSpPr>
          <p:spPr>
            <a:xfrm>
              <a:off x="2636860" y="3078502"/>
              <a:ext cx="1169595" cy="387711"/>
            </a:xfrm>
            <a:custGeom>
              <a:avLst/>
              <a:gdLst>
                <a:gd name="connsiteX0" fmla="*/ 0 w 1169582"/>
                <a:gd name="connsiteY0" fmla="*/ 42530 h 382772"/>
                <a:gd name="connsiteX1" fmla="*/ 871870 w 1169582"/>
                <a:gd name="connsiteY1" fmla="*/ 0 h 382772"/>
                <a:gd name="connsiteX2" fmla="*/ 1169582 w 1169582"/>
                <a:gd name="connsiteY2" fmla="*/ 63795 h 382772"/>
                <a:gd name="connsiteX3" fmla="*/ 893135 w 1169582"/>
                <a:gd name="connsiteY3" fmla="*/ 382772 h 382772"/>
                <a:gd name="connsiteX4" fmla="*/ 0 w 1169582"/>
                <a:gd name="connsiteY4" fmla="*/ 42530 h 382772"/>
                <a:gd name="connsiteX0" fmla="*/ 13 w 1169595"/>
                <a:gd name="connsiteY0" fmla="*/ 47469 h 387711"/>
                <a:gd name="connsiteX1" fmla="*/ 871883 w 1169595"/>
                <a:gd name="connsiteY1" fmla="*/ 4939 h 387711"/>
                <a:gd name="connsiteX2" fmla="*/ 1169595 w 1169595"/>
                <a:gd name="connsiteY2" fmla="*/ 68734 h 387711"/>
                <a:gd name="connsiteX3" fmla="*/ 893148 w 1169595"/>
                <a:gd name="connsiteY3" fmla="*/ 387711 h 387711"/>
                <a:gd name="connsiteX4" fmla="*/ 13 w 1169595"/>
                <a:gd name="connsiteY4" fmla="*/ 47469 h 38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595" h="387711">
                  <a:moveTo>
                    <a:pt x="13" y="47469"/>
                  </a:moveTo>
                  <a:cubicBezTo>
                    <a:pt x="-3531" y="-16326"/>
                    <a:pt x="676953" y="1395"/>
                    <a:pt x="871883" y="4939"/>
                  </a:cubicBezTo>
                  <a:lnTo>
                    <a:pt x="1169595" y="68734"/>
                  </a:lnTo>
                  <a:lnTo>
                    <a:pt x="893148" y="387711"/>
                  </a:lnTo>
                  <a:cubicBezTo>
                    <a:pt x="698218" y="384167"/>
                    <a:pt x="3557" y="111264"/>
                    <a:pt x="13" y="47469"/>
                  </a:cubicBez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16C76713-3F4F-597E-2C59-AEC5C5692903}"/>
                </a:ext>
              </a:extLst>
            </p:cNvPr>
            <p:cNvSpPr/>
            <p:nvPr/>
          </p:nvSpPr>
          <p:spPr>
            <a:xfrm>
              <a:off x="552893" y="1637414"/>
              <a:ext cx="3912781" cy="680484"/>
            </a:xfrm>
            <a:custGeom>
              <a:avLst/>
              <a:gdLst>
                <a:gd name="connsiteX0" fmla="*/ 0 w 3912781"/>
                <a:gd name="connsiteY0" fmla="*/ 0 h 680484"/>
                <a:gd name="connsiteX1" fmla="*/ 0 w 3912781"/>
                <a:gd name="connsiteY1" fmla="*/ 0 h 680484"/>
                <a:gd name="connsiteX2" fmla="*/ 2509284 w 3912781"/>
                <a:gd name="connsiteY2" fmla="*/ 0 h 680484"/>
                <a:gd name="connsiteX3" fmla="*/ 3912781 w 3912781"/>
                <a:gd name="connsiteY3" fmla="*/ 425302 h 680484"/>
                <a:gd name="connsiteX4" fmla="*/ 1977656 w 3912781"/>
                <a:gd name="connsiteY4" fmla="*/ 680484 h 680484"/>
                <a:gd name="connsiteX5" fmla="*/ 0 w 3912781"/>
                <a:gd name="connsiteY5" fmla="*/ 0 h 6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2781" h="680484">
                  <a:moveTo>
                    <a:pt x="0" y="0"/>
                  </a:moveTo>
                  <a:lnTo>
                    <a:pt x="0" y="0"/>
                  </a:lnTo>
                  <a:lnTo>
                    <a:pt x="2509284" y="0"/>
                  </a:lnTo>
                  <a:lnTo>
                    <a:pt x="3912781" y="425302"/>
                  </a:lnTo>
                  <a:lnTo>
                    <a:pt x="1977656" y="68048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70C0"/>
                </a:gs>
                <a:gs pos="66000">
                  <a:schemeClr val="tx1"/>
                </a:gs>
                <a:gs pos="100000">
                  <a:schemeClr val="tx1"/>
                </a:gs>
              </a:gsLst>
              <a:lin ang="5400000" scaled="1"/>
            </a:gra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F821EE42-1803-4635-6412-3B7BA2B4F222}"/>
                </a:ext>
              </a:extLst>
            </p:cNvPr>
            <p:cNvSpPr/>
            <p:nvPr/>
          </p:nvSpPr>
          <p:spPr>
            <a:xfrm>
              <a:off x="1921397" y="3009418"/>
              <a:ext cx="717631" cy="1088020"/>
            </a:xfrm>
            <a:custGeom>
              <a:avLst/>
              <a:gdLst>
                <a:gd name="connsiteX0" fmla="*/ 0 w 717631"/>
                <a:gd name="connsiteY0" fmla="*/ 0 h 1088020"/>
                <a:gd name="connsiteX1" fmla="*/ 254644 w 717631"/>
                <a:gd name="connsiteY1" fmla="*/ 960698 h 1088020"/>
                <a:gd name="connsiteX2" fmla="*/ 717631 w 717631"/>
                <a:gd name="connsiteY2" fmla="*/ 1088020 h 1088020"/>
                <a:gd name="connsiteX3" fmla="*/ 694481 w 717631"/>
                <a:gd name="connsiteY3" fmla="*/ 115747 h 1088020"/>
                <a:gd name="connsiteX4" fmla="*/ 0 w 717631"/>
                <a:gd name="connsiteY4" fmla="*/ 0 h 108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631" h="1088020">
                  <a:moveTo>
                    <a:pt x="0" y="0"/>
                  </a:moveTo>
                  <a:lnTo>
                    <a:pt x="254644" y="960698"/>
                  </a:lnTo>
                  <a:lnTo>
                    <a:pt x="717631" y="1088020"/>
                  </a:lnTo>
                  <a:lnTo>
                    <a:pt x="694481" y="115747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363E3186-D94A-6773-AED5-016F2E5CE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0107">
              <a:off x="3078679" y="978195"/>
              <a:ext cx="1370762" cy="744513"/>
            </a:xfrm>
            <a:prstGeom prst="rect">
              <a:avLst/>
            </a:prstGeom>
            <a:ln w="57150">
              <a:solidFill>
                <a:schemeClr val="tx1"/>
              </a:solidFill>
            </a:ln>
            <a:scene3d>
              <a:camera prst="orthographicFront">
                <a:rot lat="3000000" lon="2400000" rev="7800000"/>
              </a:camera>
              <a:lightRig rig="threePt" dir="t"/>
            </a:scene3d>
          </p:spPr>
        </p:pic>
        <p:grpSp>
          <p:nvGrpSpPr>
            <p:cNvPr id="29" name="Group 11">
              <a:extLst>
                <a:ext uri="{FF2B5EF4-FFF2-40B4-BE49-F238E27FC236}">
                  <a16:creationId xmlns:a16="http://schemas.microsoft.com/office/drawing/2014/main" id="{4723AB56-AD32-C32E-6911-0FC9519CA878}"/>
                </a:ext>
              </a:extLst>
            </p:cNvPr>
            <p:cNvGrpSpPr/>
            <p:nvPr/>
          </p:nvGrpSpPr>
          <p:grpSpPr>
            <a:xfrm rot="4296769">
              <a:off x="2369574" y="1699421"/>
              <a:ext cx="1306489" cy="1000065"/>
              <a:chOff x="4680988" y="3025969"/>
              <a:chExt cx="1862899" cy="1425975"/>
            </a:xfrm>
          </p:grpSpPr>
          <p:sp>
            <p:nvSpPr>
              <p:cNvPr id="38" name="Oval 89">
                <a:extLst>
                  <a:ext uri="{FF2B5EF4-FFF2-40B4-BE49-F238E27FC236}">
                    <a16:creationId xmlns:a16="http://schemas.microsoft.com/office/drawing/2014/main" id="{36798EB3-DE9A-469B-205F-5342A69224F4}"/>
                  </a:ext>
                </a:extLst>
              </p:cNvPr>
              <p:cNvSpPr/>
              <p:nvPr/>
            </p:nvSpPr>
            <p:spPr>
              <a:xfrm rot="16654851">
                <a:off x="5736946" y="3025969"/>
                <a:ext cx="806941" cy="806941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 w="12700" cmpd="sng"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none" lIns="290259" tIns="41911" rIns="78232" bIns="41911" numCol="1" spcCol="1270" rtlCol="0" anchor="ctr" anchorCtr="0">
                <a:noAutofit/>
              </a:bodyPr>
              <a:lstStyle/>
              <a:p>
                <a:pPr algn="ctr" defTabSz="488834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Oval 89">
                <a:extLst>
                  <a:ext uri="{FF2B5EF4-FFF2-40B4-BE49-F238E27FC236}">
                    <a16:creationId xmlns:a16="http://schemas.microsoft.com/office/drawing/2014/main" id="{3B969664-A11B-35E1-0BC9-17F9CDDB08C7}"/>
                  </a:ext>
                </a:extLst>
              </p:cNvPr>
              <p:cNvSpPr/>
              <p:nvPr/>
            </p:nvSpPr>
            <p:spPr>
              <a:xfrm rot="16654851">
                <a:off x="4680988" y="3460413"/>
                <a:ext cx="991531" cy="991531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 w="12700" cmpd="sng"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none" lIns="290259" tIns="41911" rIns="78232" bIns="41911" numCol="1" spcCol="1270" rtlCol="0" anchor="ctr" anchorCtr="0">
                <a:noAutofit/>
              </a:bodyPr>
              <a:lstStyle/>
              <a:p>
                <a:pPr algn="ctr" defTabSz="488834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0" name="Picture 49" descr="ball2v2pn-2.png">
                <a:extLst>
                  <a:ext uri="{FF2B5EF4-FFF2-40B4-BE49-F238E27FC236}">
                    <a16:creationId xmlns:a16="http://schemas.microsoft.com/office/drawing/2014/main" id="{498B53EE-A3D3-055A-3594-A21C1382C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944613" y="3279047"/>
                <a:ext cx="520133" cy="507600"/>
              </a:xfrm>
              <a:prstGeom prst="rect">
                <a:avLst/>
              </a:prstGeom>
            </p:spPr>
          </p:pic>
          <p:pic>
            <p:nvPicPr>
              <p:cNvPr id="41" name="Picture 50" descr="ball2v2pn-2.png">
                <a:extLst>
                  <a:ext uri="{FF2B5EF4-FFF2-40B4-BE49-F238E27FC236}">
                    <a16:creationId xmlns:a16="http://schemas.microsoft.com/office/drawing/2014/main" id="{03C51A4A-B836-B0D4-406C-13639E295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158262" y="3587881"/>
                <a:ext cx="520133" cy="507600"/>
              </a:xfrm>
              <a:prstGeom prst="rect">
                <a:avLst/>
              </a:prstGeom>
            </p:spPr>
          </p:pic>
          <p:pic>
            <p:nvPicPr>
              <p:cNvPr id="42" name="Picture 56" descr="ball2v2pn.png">
                <a:extLst>
                  <a:ext uri="{FF2B5EF4-FFF2-40B4-BE49-F238E27FC236}">
                    <a16:creationId xmlns:a16="http://schemas.microsoft.com/office/drawing/2014/main" id="{2208F574-4FF3-2803-B545-C7C4BE72F6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789958" y="3088954"/>
                <a:ext cx="518251" cy="505763"/>
              </a:xfrm>
              <a:prstGeom prst="rect">
                <a:avLst/>
              </a:prstGeom>
            </p:spPr>
          </p:pic>
          <p:pic>
            <p:nvPicPr>
              <p:cNvPr id="43" name="Picture 59" descr="ball2v2pn.png">
                <a:extLst>
                  <a:ext uri="{FF2B5EF4-FFF2-40B4-BE49-F238E27FC236}">
                    <a16:creationId xmlns:a16="http://schemas.microsoft.com/office/drawing/2014/main" id="{5B01C6B8-5E6D-A1B3-04D2-D8E1D1F90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4863680" y="3561053"/>
                <a:ext cx="518251" cy="505763"/>
              </a:xfrm>
              <a:prstGeom prst="rect">
                <a:avLst/>
              </a:prstGeom>
            </p:spPr>
          </p:pic>
          <p:pic>
            <p:nvPicPr>
              <p:cNvPr id="44" name="Picture 60" descr="ball2v2pn.png">
                <a:extLst>
                  <a:ext uri="{FF2B5EF4-FFF2-40B4-BE49-F238E27FC236}">
                    <a16:creationId xmlns:a16="http://schemas.microsoft.com/office/drawing/2014/main" id="{9BD25C32-E841-8708-2F4E-63B8ECA576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051286" y="3851274"/>
                <a:ext cx="518251" cy="505763"/>
              </a:xfrm>
              <a:prstGeom prst="rect">
                <a:avLst/>
              </a:prstGeom>
            </p:spPr>
          </p:pic>
          <p:pic>
            <p:nvPicPr>
              <p:cNvPr id="45" name="Picture 61">
                <a:extLst>
                  <a:ext uri="{FF2B5EF4-FFF2-40B4-BE49-F238E27FC236}">
                    <a16:creationId xmlns:a16="http://schemas.microsoft.com/office/drawing/2014/main" id="{EEF414AE-8816-195B-77C0-343358DCDC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 rot="16654851">
                <a:off x="4794833" y="3810399"/>
                <a:ext cx="510773" cy="505763"/>
              </a:xfrm>
              <a:prstGeom prst="rect">
                <a:avLst/>
              </a:prstGeom>
            </p:spPr>
          </p:pic>
          <p:cxnSp>
            <p:nvCxnSpPr>
              <p:cNvPr id="46" name="Straight Arrow Connector 53">
                <a:extLst>
                  <a:ext uri="{FF2B5EF4-FFF2-40B4-BE49-F238E27FC236}">
                    <a16:creationId xmlns:a16="http://schemas.microsoft.com/office/drawing/2014/main" id="{45848A69-4FB8-4472-8F56-3BBE7C042913}"/>
                  </a:ext>
                </a:extLst>
              </p:cNvPr>
              <p:cNvCxnSpPr/>
              <p:nvPr/>
            </p:nvCxnSpPr>
            <p:spPr>
              <a:xfrm flipV="1">
                <a:off x="5229328" y="3513651"/>
                <a:ext cx="921183" cy="467684"/>
              </a:xfrm>
              <a:prstGeom prst="straightConnector1">
                <a:avLst/>
              </a:prstGeom>
              <a:ln w="22225" cmpd="sng">
                <a:solidFill>
                  <a:srgbClr val="000000"/>
                </a:solidFill>
                <a:headEnd type="stealth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er 16">
              <a:extLst>
                <a:ext uri="{FF2B5EF4-FFF2-40B4-BE49-F238E27FC236}">
                  <a16:creationId xmlns:a16="http://schemas.microsoft.com/office/drawing/2014/main" id="{224243E5-FBFD-FFC6-0D06-9BA2E7612CED}"/>
                </a:ext>
              </a:extLst>
            </p:cNvPr>
            <p:cNvGrpSpPr>
              <a:grpSpLocks noChangeAspect="1"/>
            </p:cNvGrpSpPr>
            <p:nvPr/>
          </p:nvGrpSpPr>
          <p:grpSpPr>
            <a:xfrm rot="18964499">
              <a:off x="2083981" y="673594"/>
              <a:ext cx="1076235" cy="640553"/>
              <a:chOff x="2001054" y="5437736"/>
              <a:chExt cx="425375" cy="253174"/>
            </a:xfrm>
          </p:grpSpPr>
          <p:pic>
            <p:nvPicPr>
              <p:cNvPr id="36" name="Picture 4" descr="See original image">
                <a:extLst>
                  <a:ext uri="{FF2B5EF4-FFF2-40B4-BE49-F238E27FC236}">
                    <a16:creationId xmlns:a16="http://schemas.microsoft.com/office/drawing/2014/main" id="{DA0A831A-7B88-D987-8E6D-C5AF086D0C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001054" y="5437736"/>
                <a:ext cx="229767" cy="231226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4">
                <a:extLst>
                  <a:ext uri="{FF2B5EF4-FFF2-40B4-BE49-F238E27FC236}">
                    <a16:creationId xmlns:a16="http://schemas.microsoft.com/office/drawing/2014/main" id="{A8CC3233-EB41-D823-B758-C47A720E74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/>
            </p:blipFill>
            <p:spPr bwMode="auto">
              <a:xfrm>
                <a:off x="2198310" y="5460510"/>
                <a:ext cx="228119" cy="230400"/>
              </a:xfrm>
              <a:prstGeom prst="ellipse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406AE6AF-7FEB-DC9E-4541-C6E7A549F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37265" y="872732"/>
              <a:ext cx="1368000" cy="1210863"/>
            </a:xfrm>
            <a:prstGeom prst="rect">
              <a:avLst/>
            </a:prstGeom>
            <a:ln w="57150">
              <a:solidFill>
                <a:schemeClr val="tx1"/>
              </a:solidFill>
            </a:ln>
            <a:scene3d>
              <a:camera prst="orthographicFront">
                <a:rot lat="3000000" lon="2400000" rev="7800000"/>
              </a:camera>
              <a:lightRig rig="threePt" dir="t"/>
            </a:scene3d>
          </p:spPr>
        </p:pic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AA904BFE-5B3E-3083-5123-852B7AC7A29E}"/>
                </a:ext>
              </a:extLst>
            </p:cNvPr>
            <p:cNvSpPr/>
            <p:nvPr/>
          </p:nvSpPr>
          <p:spPr>
            <a:xfrm>
              <a:off x="531628" y="1637414"/>
              <a:ext cx="2105246" cy="1467293"/>
            </a:xfrm>
            <a:custGeom>
              <a:avLst/>
              <a:gdLst>
                <a:gd name="connsiteX0" fmla="*/ 2083981 w 2083981"/>
                <a:gd name="connsiteY0" fmla="*/ 1467293 h 1467293"/>
                <a:gd name="connsiteX1" fmla="*/ 1956391 w 2083981"/>
                <a:gd name="connsiteY1" fmla="*/ 637953 h 1467293"/>
                <a:gd name="connsiteX2" fmla="*/ 0 w 2083981"/>
                <a:gd name="connsiteY2" fmla="*/ 0 h 1467293"/>
                <a:gd name="connsiteX3" fmla="*/ 1360967 w 2083981"/>
                <a:gd name="connsiteY3" fmla="*/ 1360967 h 1467293"/>
                <a:gd name="connsiteX4" fmla="*/ 2083981 w 2083981"/>
                <a:gd name="connsiteY4" fmla="*/ 1467293 h 14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3981" h="1467293">
                  <a:moveTo>
                    <a:pt x="2083981" y="1467293"/>
                  </a:moveTo>
                  <a:lnTo>
                    <a:pt x="1956391" y="637953"/>
                  </a:lnTo>
                  <a:lnTo>
                    <a:pt x="0" y="0"/>
                  </a:lnTo>
                  <a:lnTo>
                    <a:pt x="1360967" y="1360967"/>
                  </a:lnTo>
                  <a:lnTo>
                    <a:pt x="2083981" y="1467293"/>
                  </a:ln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C789B147-6A85-4A55-9718-A5D36C499FF3}"/>
                </a:ext>
              </a:extLst>
            </p:cNvPr>
            <p:cNvSpPr/>
            <p:nvPr/>
          </p:nvSpPr>
          <p:spPr>
            <a:xfrm>
              <a:off x="2530549" y="2041451"/>
              <a:ext cx="1892595" cy="1084521"/>
            </a:xfrm>
            <a:custGeom>
              <a:avLst/>
              <a:gdLst>
                <a:gd name="connsiteX0" fmla="*/ 0 w 1892595"/>
                <a:gd name="connsiteY0" fmla="*/ 212651 h 1084521"/>
                <a:gd name="connsiteX1" fmla="*/ 1892595 w 1892595"/>
                <a:gd name="connsiteY1" fmla="*/ 0 h 1084521"/>
                <a:gd name="connsiteX2" fmla="*/ 956930 w 1892595"/>
                <a:gd name="connsiteY2" fmla="*/ 1020726 h 1084521"/>
                <a:gd name="connsiteX3" fmla="*/ 85060 w 1892595"/>
                <a:gd name="connsiteY3" fmla="*/ 1084521 h 1084521"/>
                <a:gd name="connsiteX4" fmla="*/ 0 w 1892595"/>
                <a:gd name="connsiteY4" fmla="*/ 212651 h 108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2595" h="1084521">
                  <a:moveTo>
                    <a:pt x="0" y="212651"/>
                  </a:moveTo>
                  <a:lnTo>
                    <a:pt x="1892595" y="0"/>
                  </a:lnTo>
                  <a:lnTo>
                    <a:pt x="956930" y="1020726"/>
                  </a:lnTo>
                  <a:lnTo>
                    <a:pt x="85060" y="1084521"/>
                  </a:lnTo>
                  <a:lnTo>
                    <a:pt x="0" y="212651"/>
                  </a:ln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EA1E561B-9CEF-0076-546A-382266C95E40}"/>
                </a:ext>
              </a:extLst>
            </p:cNvPr>
            <p:cNvSpPr/>
            <p:nvPr/>
          </p:nvSpPr>
          <p:spPr>
            <a:xfrm>
              <a:off x="370390" y="1516284"/>
              <a:ext cx="208344" cy="208344"/>
            </a:xfrm>
            <a:custGeom>
              <a:avLst/>
              <a:gdLst>
                <a:gd name="connsiteX0" fmla="*/ 81023 w 208344"/>
                <a:gd name="connsiteY0" fmla="*/ 0 h 208344"/>
                <a:gd name="connsiteX1" fmla="*/ 208344 w 208344"/>
                <a:gd name="connsiteY1" fmla="*/ 57873 h 208344"/>
                <a:gd name="connsiteX2" fmla="*/ 208344 w 208344"/>
                <a:gd name="connsiteY2" fmla="*/ 57873 h 208344"/>
                <a:gd name="connsiteX3" fmla="*/ 127321 w 208344"/>
                <a:gd name="connsiteY3" fmla="*/ 127321 h 208344"/>
                <a:gd name="connsiteX4" fmla="*/ 185195 w 208344"/>
                <a:gd name="connsiteY4" fmla="*/ 208344 h 208344"/>
                <a:gd name="connsiteX5" fmla="*/ 0 w 208344"/>
                <a:gd name="connsiteY5" fmla="*/ 208344 h 208344"/>
                <a:gd name="connsiteX6" fmla="*/ 81023 w 208344"/>
                <a:gd name="connsiteY6" fmla="*/ 0 h 20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344" h="208344">
                  <a:moveTo>
                    <a:pt x="81023" y="0"/>
                  </a:moveTo>
                  <a:lnTo>
                    <a:pt x="208344" y="57873"/>
                  </a:lnTo>
                  <a:lnTo>
                    <a:pt x="208344" y="57873"/>
                  </a:lnTo>
                  <a:lnTo>
                    <a:pt x="127321" y="127321"/>
                  </a:lnTo>
                  <a:lnTo>
                    <a:pt x="185195" y="208344"/>
                  </a:lnTo>
                  <a:lnTo>
                    <a:pt x="0" y="208344"/>
                  </a:lnTo>
                  <a:lnTo>
                    <a:pt x="8102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E504385D-1C0C-0771-5F90-DCC91DE16A58}"/>
                </a:ext>
              </a:extLst>
            </p:cNvPr>
            <p:cNvSpPr/>
            <p:nvPr/>
          </p:nvSpPr>
          <p:spPr>
            <a:xfrm>
              <a:off x="4328932" y="1979271"/>
              <a:ext cx="289367" cy="196770"/>
            </a:xfrm>
            <a:custGeom>
              <a:avLst/>
              <a:gdLst>
                <a:gd name="connsiteX0" fmla="*/ 57873 w 289367"/>
                <a:gd name="connsiteY0" fmla="*/ 0 h 196770"/>
                <a:gd name="connsiteX1" fmla="*/ 57873 w 289367"/>
                <a:gd name="connsiteY1" fmla="*/ 0 h 196770"/>
                <a:gd name="connsiteX2" fmla="*/ 115746 w 289367"/>
                <a:gd name="connsiteY2" fmla="*/ 69448 h 196770"/>
                <a:gd name="connsiteX3" fmla="*/ 115746 w 289367"/>
                <a:gd name="connsiteY3" fmla="*/ 69448 h 196770"/>
                <a:gd name="connsiteX4" fmla="*/ 0 w 289367"/>
                <a:gd name="connsiteY4" fmla="*/ 196770 h 196770"/>
                <a:gd name="connsiteX5" fmla="*/ 266217 w 289367"/>
                <a:gd name="connsiteY5" fmla="*/ 185195 h 196770"/>
                <a:gd name="connsiteX6" fmla="*/ 289367 w 289367"/>
                <a:gd name="connsiteY6" fmla="*/ 0 h 196770"/>
                <a:gd name="connsiteX7" fmla="*/ 57873 w 289367"/>
                <a:gd name="connsiteY7" fmla="*/ 0 h 19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367" h="196770">
                  <a:moveTo>
                    <a:pt x="57873" y="0"/>
                  </a:moveTo>
                  <a:lnTo>
                    <a:pt x="57873" y="0"/>
                  </a:lnTo>
                  <a:lnTo>
                    <a:pt x="115746" y="69448"/>
                  </a:lnTo>
                  <a:lnTo>
                    <a:pt x="115746" y="69448"/>
                  </a:lnTo>
                  <a:lnTo>
                    <a:pt x="0" y="196770"/>
                  </a:lnTo>
                  <a:lnTo>
                    <a:pt x="266217" y="185195"/>
                  </a:lnTo>
                  <a:lnTo>
                    <a:pt x="289367" y="0"/>
                  </a:lnTo>
                  <a:lnTo>
                    <a:pt x="5787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86F0BD0-950F-AA69-CDF0-EA54DDCF3590}"/>
              </a:ext>
            </a:extLst>
          </p:cNvPr>
          <p:cNvGrpSpPr/>
          <p:nvPr/>
        </p:nvGrpSpPr>
        <p:grpSpPr>
          <a:xfrm>
            <a:off x="4896576" y="1190222"/>
            <a:ext cx="5033376" cy="369332"/>
            <a:chOff x="4896576" y="1190222"/>
            <a:chExt cx="5033376" cy="369332"/>
          </a:xfrm>
        </p:grpSpPr>
        <p:sp>
          <p:nvSpPr>
            <p:cNvPr id="16" name="Flèche vers la droite 15">
              <a:extLst>
                <a:ext uri="{FF2B5EF4-FFF2-40B4-BE49-F238E27FC236}">
                  <a16:creationId xmlns:a16="http://schemas.microsoft.com/office/drawing/2014/main" id="{E9DB291D-9D59-054F-B73F-E78B44D40180}"/>
                </a:ext>
              </a:extLst>
            </p:cNvPr>
            <p:cNvSpPr/>
            <p:nvPr/>
          </p:nvSpPr>
          <p:spPr>
            <a:xfrm>
              <a:off x="4896576" y="1224561"/>
              <a:ext cx="374374" cy="30065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F478D9A3-C429-719E-1FA7-9FECF90B3C24}"/>
                </a:ext>
              </a:extLst>
            </p:cNvPr>
            <p:cNvSpPr txBox="1"/>
            <p:nvPr/>
          </p:nvSpPr>
          <p:spPr>
            <a:xfrm>
              <a:off x="5339272" y="1190222"/>
              <a:ext cx="4590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Today the main goal is to find pilot applications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5269A3D-6645-3ADA-FCEE-BF58D639F4FA}"/>
              </a:ext>
            </a:extLst>
          </p:cNvPr>
          <p:cNvGrpSpPr/>
          <p:nvPr/>
        </p:nvGrpSpPr>
        <p:grpSpPr>
          <a:xfrm>
            <a:off x="4845776" y="2170487"/>
            <a:ext cx="4771398" cy="2308324"/>
            <a:chOff x="4845776" y="2170487"/>
            <a:chExt cx="4771398" cy="2308324"/>
          </a:xfrm>
        </p:grpSpPr>
        <p:sp>
          <p:nvSpPr>
            <p:cNvPr id="48" name="Flèche vers la droite 47">
              <a:extLst>
                <a:ext uri="{FF2B5EF4-FFF2-40B4-BE49-F238E27FC236}">
                  <a16:creationId xmlns:a16="http://schemas.microsoft.com/office/drawing/2014/main" id="{46EB93FC-6553-1C76-8903-ABDFF033F2DA}"/>
                </a:ext>
              </a:extLst>
            </p:cNvPr>
            <p:cNvSpPr/>
            <p:nvPr/>
          </p:nvSpPr>
          <p:spPr>
            <a:xfrm>
              <a:off x="4845776" y="2192999"/>
              <a:ext cx="374374" cy="30065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E9C42486-6486-BC59-F476-6D6B8EB9A86A}"/>
                </a:ext>
              </a:extLst>
            </p:cNvPr>
            <p:cNvSpPr txBox="1"/>
            <p:nvPr/>
          </p:nvSpPr>
          <p:spPr>
            <a:xfrm>
              <a:off x="5339272" y="2170487"/>
              <a:ext cx="4277902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Many fields of applications are evolving fast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-High energy physics 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-Neutrino Physics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-Nuclear Physics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-Quantum Machine Learning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-Quantum Chemistry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-Condensed Matter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…</a:t>
              </a: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B2AD9824-E99C-E88A-40D2-2C6C1828A2D1}"/>
              </a:ext>
            </a:extLst>
          </p:cNvPr>
          <p:cNvSpPr/>
          <p:nvPr/>
        </p:nvSpPr>
        <p:spPr>
          <a:xfrm>
            <a:off x="5994044" y="5934670"/>
            <a:ext cx="35499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</a:t>
            </a:r>
            <a:r>
              <a:rPr lang="fr-F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fr-FR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you</a:t>
            </a:r>
            <a:r>
              <a:rPr lang="fr-F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!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A9C8C4C-654A-EA8C-4178-F9E7933A941D}"/>
              </a:ext>
            </a:extLst>
          </p:cNvPr>
          <p:cNvGrpSpPr/>
          <p:nvPr/>
        </p:nvGrpSpPr>
        <p:grpSpPr>
          <a:xfrm>
            <a:off x="4823711" y="4532107"/>
            <a:ext cx="4706572" cy="1200329"/>
            <a:chOff x="4823711" y="4532107"/>
            <a:chExt cx="4706572" cy="1200329"/>
          </a:xfrm>
        </p:grpSpPr>
        <p:sp>
          <p:nvSpPr>
            <p:cNvPr id="3" name="Flèche vers la droite 2">
              <a:extLst>
                <a:ext uri="{FF2B5EF4-FFF2-40B4-BE49-F238E27FC236}">
                  <a16:creationId xmlns:a16="http://schemas.microsoft.com/office/drawing/2014/main" id="{8AB51F76-F95D-9A0C-AD24-E6D677976F01}"/>
                </a:ext>
              </a:extLst>
            </p:cNvPr>
            <p:cNvSpPr/>
            <p:nvPr/>
          </p:nvSpPr>
          <p:spPr>
            <a:xfrm>
              <a:off x="4823711" y="4554619"/>
              <a:ext cx="374374" cy="30065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A14622B-BDD0-0A83-6F1D-5FED76899206}"/>
                </a:ext>
              </a:extLst>
            </p:cNvPr>
            <p:cNvSpPr txBox="1"/>
            <p:nvPr/>
          </p:nvSpPr>
          <p:spPr>
            <a:xfrm>
              <a:off x="5317207" y="4532107"/>
              <a:ext cx="421307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Theory is easy compared to today’s 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experimental challenges …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And for theory the challenge is to adapt to 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Unperfect quantum processor units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576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6E07AE6-8840-5D6C-7202-2C899AB3DD3E}"/>
              </a:ext>
            </a:extLst>
          </p:cNvPr>
          <p:cNvSpPr txBox="1"/>
          <p:nvPr/>
        </p:nvSpPr>
        <p:spPr>
          <a:xfrm>
            <a:off x="-70510" y="6222557"/>
            <a:ext cx="1683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E. A. Ruiz Guzman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DE1A531-D709-542C-D27C-CB02EAB20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99" y="4870611"/>
            <a:ext cx="1048171" cy="108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47CBC44-E7DE-E8C7-B3EE-A0C6F1751E8B}"/>
              </a:ext>
            </a:extLst>
          </p:cNvPr>
          <p:cNvSpPr txBox="1"/>
          <p:nvPr/>
        </p:nvSpPr>
        <p:spPr>
          <a:xfrm>
            <a:off x="2129925" y="6213583"/>
            <a:ext cx="937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Zhang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CCE2AB8-FBD0-1D67-6999-71083B56738F}"/>
              </a:ext>
            </a:extLst>
          </p:cNvPr>
          <p:cNvSpPr txBox="1"/>
          <p:nvPr/>
        </p:nvSpPr>
        <p:spPr>
          <a:xfrm>
            <a:off x="3593115" y="6244101"/>
            <a:ext cx="2311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Y. </a:t>
            </a:r>
            <a:r>
              <a:rPr lang="en-US" dirty="0" err="1"/>
              <a:t>Beaujeault-Taudiere</a:t>
            </a:r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E128533-B2D5-0E8B-F812-A0687C7D5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571" y="4901165"/>
            <a:ext cx="869400" cy="1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7E9742E-EF1A-2F8E-B0DB-0F4F6F29E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108" y="4901165"/>
            <a:ext cx="894478" cy="1080000"/>
          </a:xfrm>
          <a:prstGeom prst="rect">
            <a:avLst/>
          </a:prstGeom>
        </p:spPr>
      </p:pic>
      <p:pic>
        <p:nvPicPr>
          <p:cNvPr id="13" name="Picture 2" descr="Fichier:Logo-IJCLab-fond-blanc.pdf — Wikipédia">
            <a:extLst>
              <a:ext uri="{FF2B5EF4-FFF2-40B4-BE49-F238E27FC236}">
                <a16:creationId xmlns:a16="http://schemas.microsoft.com/office/drawing/2014/main" id="{F432A76D-FA07-2179-D4D2-8A38AA7F7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234" y="3596090"/>
            <a:ext cx="1231968" cy="93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Siwach, Pooja – Department of Physics – UW–Madison">
            <a:extLst>
              <a:ext uri="{FF2B5EF4-FFF2-40B4-BE49-F238E27FC236}">
                <a16:creationId xmlns:a16="http://schemas.microsoft.com/office/drawing/2014/main" id="{7B5E5903-F5DC-7208-A5D6-32BC3309F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776" y="4836342"/>
            <a:ext cx="9576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FC43985-1B0B-F8D1-8EA6-963DF9505043}"/>
              </a:ext>
            </a:extLst>
          </p:cNvPr>
          <p:cNvSpPr txBox="1"/>
          <p:nvPr/>
        </p:nvSpPr>
        <p:spPr>
          <a:xfrm>
            <a:off x="8531776" y="6126200"/>
            <a:ext cx="103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</a:t>
            </a:r>
            <a:r>
              <a:rPr lang="en-US" dirty="0" err="1"/>
              <a:t>Siwach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38273D-4FC3-AC92-82E3-4A1CCB8C13CD}"/>
              </a:ext>
            </a:extLst>
          </p:cNvPr>
          <p:cNvSpPr/>
          <p:nvPr/>
        </p:nvSpPr>
        <p:spPr>
          <a:xfrm>
            <a:off x="338299" y="4614054"/>
            <a:ext cx="5230272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006A6F0-DAA5-0EE8-9ACB-FDE7B9AE1E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" r="26176" b="-13836"/>
          <a:stretch/>
        </p:blipFill>
        <p:spPr>
          <a:xfrm>
            <a:off x="7857346" y="4220780"/>
            <a:ext cx="2048654" cy="537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15B064-FA25-B527-3EE3-3044DB459FE3}"/>
              </a:ext>
            </a:extLst>
          </p:cNvPr>
          <p:cNvSpPr/>
          <p:nvPr/>
        </p:nvSpPr>
        <p:spPr>
          <a:xfrm>
            <a:off x="341631" y="351184"/>
            <a:ext cx="3342394" cy="424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Thanks to my Collaborators 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CBB7D46C-36EB-31B4-6159-59F10B8F565C}"/>
              </a:ext>
            </a:extLst>
          </p:cNvPr>
          <p:cNvGrpSpPr/>
          <p:nvPr/>
        </p:nvGrpSpPr>
        <p:grpSpPr>
          <a:xfrm>
            <a:off x="483355" y="1272447"/>
            <a:ext cx="1449471" cy="2323643"/>
            <a:chOff x="2868380" y="1038755"/>
            <a:chExt cx="1449471" cy="232364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9022148-2DCB-E7B2-EDF9-B82558317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07377" y="1793785"/>
              <a:ext cx="894478" cy="1172537"/>
            </a:xfrm>
            <a:prstGeom prst="rect">
              <a:avLst/>
            </a:prstGeom>
          </p:spPr>
        </p:pic>
        <p:pic>
          <p:nvPicPr>
            <p:cNvPr id="1026" name="Picture 2" descr="Eviden launches ElevateNow to drive customer innovation on their SAP  transformation journey">
              <a:extLst>
                <a:ext uri="{FF2B5EF4-FFF2-40B4-BE49-F238E27FC236}">
                  <a16:creationId xmlns:a16="http://schemas.microsoft.com/office/drawing/2014/main" id="{635B7603-233E-06BF-7097-597654557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8380" y="1038755"/>
              <a:ext cx="1449471" cy="755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25921F8-9150-3FF7-6C95-D08CF7E11B20}"/>
                </a:ext>
              </a:extLst>
            </p:cNvPr>
            <p:cNvSpPr txBox="1"/>
            <p:nvPr/>
          </p:nvSpPr>
          <p:spPr>
            <a:xfrm>
              <a:off x="3107377" y="3023844"/>
              <a:ext cx="7811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T. </a:t>
              </a:r>
              <a:r>
                <a:rPr lang="en-US" sz="1600" dirty="0" err="1"/>
                <a:t>Ayral</a:t>
              </a:r>
              <a:endParaRPr lang="en-US" sz="1600" dirty="0"/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2243F46-04E0-2B36-CBD8-9BEBCB751B8D}"/>
              </a:ext>
            </a:extLst>
          </p:cNvPr>
          <p:cNvGrpSpPr/>
          <p:nvPr/>
        </p:nvGrpSpPr>
        <p:grpSpPr>
          <a:xfrm>
            <a:off x="5037611" y="1168074"/>
            <a:ext cx="1658551" cy="2575083"/>
            <a:chOff x="256877" y="876346"/>
            <a:chExt cx="1658551" cy="257508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F1BA194-1F8B-F404-8CFA-949B6B260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1952" y="1793785"/>
              <a:ext cx="963381" cy="1237069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DDB77098-22A7-C16A-524B-8C3F43E49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4656" y="876346"/>
              <a:ext cx="1360772" cy="825535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90FBDB9-A789-5F30-9072-8F305AF0BEAC}"/>
                </a:ext>
              </a:extLst>
            </p:cNvPr>
            <p:cNvSpPr txBox="1"/>
            <p:nvPr/>
          </p:nvSpPr>
          <p:spPr>
            <a:xfrm>
              <a:off x="256877" y="3112875"/>
              <a:ext cx="1642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M. </a:t>
              </a:r>
              <a:r>
                <a:rPr lang="en-US" sz="1600" dirty="0" err="1"/>
                <a:t>Mangin</a:t>
              </a:r>
              <a:r>
                <a:rPr lang="en-US" sz="1600" dirty="0"/>
                <a:t> </a:t>
              </a:r>
              <a:r>
                <a:rPr lang="en-US" sz="1600" dirty="0" err="1"/>
                <a:t>Brinet</a:t>
              </a:r>
              <a:endParaRPr lang="en-US" sz="1600" dirty="0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A7AA4D7A-C7BA-7716-840A-D8F298E7A745}"/>
              </a:ext>
            </a:extLst>
          </p:cNvPr>
          <p:cNvGrpSpPr/>
          <p:nvPr/>
        </p:nvGrpSpPr>
        <p:grpSpPr>
          <a:xfrm>
            <a:off x="7566113" y="1337942"/>
            <a:ext cx="1756085" cy="2337627"/>
            <a:chOff x="4587356" y="1062480"/>
            <a:chExt cx="1756085" cy="233762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7EF0CEE-D2A9-E6E7-1865-A62BE27B7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05097" y="1850004"/>
              <a:ext cx="920604" cy="1126818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7684BDA-4DE6-D736-DB23-875A9BF0E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587356" y="1062480"/>
              <a:ext cx="1756085" cy="707580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B3EC1DA-1AFF-B589-F411-4B5BC5A98A5B}"/>
                </a:ext>
              </a:extLst>
            </p:cNvPr>
            <p:cNvSpPr txBox="1"/>
            <p:nvPr/>
          </p:nvSpPr>
          <p:spPr>
            <a:xfrm>
              <a:off x="4959306" y="3061553"/>
              <a:ext cx="1092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A. </a:t>
              </a:r>
              <a:r>
                <a:rPr lang="en-US" sz="1600" dirty="0" err="1"/>
                <a:t>Roggero</a:t>
              </a:r>
              <a:endParaRPr lang="en-US" sz="1600" dirty="0"/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7E2AF7F2-388F-AA87-5247-B3C03A2A8A23}"/>
              </a:ext>
            </a:extLst>
          </p:cNvPr>
          <p:cNvGrpSpPr/>
          <p:nvPr/>
        </p:nvGrpSpPr>
        <p:grpSpPr>
          <a:xfrm>
            <a:off x="2409914" y="1308306"/>
            <a:ext cx="1756085" cy="2290237"/>
            <a:chOff x="6837479" y="1120452"/>
            <a:chExt cx="1756085" cy="2290237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4215A5D-A5B9-F796-FF9C-6A0879B03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01064" y="1877446"/>
              <a:ext cx="920499" cy="1126818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CA2DEABE-75CC-1F29-0D7F-74BFDF8F6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37479" y="1120452"/>
              <a:ext cx="1756085" cy="604554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14C27C9-28F2-6EF3-6D71-A782129FD470}"/>
                </a:ext>
              </a:extLst>
            </p:cNvPr>
            <p:cNvSpPr txBox="1"/>
            <p:nvPr/>
          </p:nvSpPr>
          <p:spPr>
            <a:xfrm>
              <a:off x="7100268" y="3072135"/>
              <a:ext cx="11746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E. </a:t>
              </a:r>
              <a:r>
                <a:rPr lang="en-US" sz="1600" dirty="0" err="1"/>
                <a:t>Litivinova</a:t>
              </a:r>
              <a:endParaRPr lang="en-US" sz="1600" dirty="0"/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133E1434-D990-6E06-C4C7-AD9A9E76D9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11759" y="4899723"/>
            <a:ext cx="735087" cy="1066207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DC91B9F-A3E2-5584-61A3-8A3CC282F3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01261" y="4134899"/>
            <a:ext cx="1756085" cy="604554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76F579EC-E4ED-086C-16C8-13CF15BD2EA0}"/>
              </a:ext>
            </a:extLst>
          </p:cNvPr>
          <p:cNvSpPr txBox="1"/>
          <p:nvPr/>
        </p:nvSpPr>
        <p:spPr>
          <a:xfrm>
            <a:off x="6273369" y="6172366"/>
            <a:ext cx="1889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O. Hlatshwayo </a:t>
            </a:r>
          </a:p>
          <a:p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1ACFCB-9E73-DD44-9C54-237AC6E141F8}"/>
              </a:ext>
            </a:extLst>
          </p:cNvPr>
          <p:cNvSpPr txBox="1"/>
          <p:nvPr/>
        </p:nvSpPr>
        <p:spPr>
          <a:xfrm>
            <a:off x="-69532" y="6485529"/>
            <a:ext cx="1876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(Now in IBM Quantum)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B952697-77DD-22E3-4177-71BEBDF2291B}"/>
              </a:ext>
            </a:extLst>
          </p:cNvPr>
          <p:cNvSpPr txBox="1"/>
          <p:nvPr/>
        </p:nvSpPr>
        <p:spPr>
          <a:xfrm>
            <a:off x="3732127" y="6550223"/>
            <a:ext cx="1689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(Now in Alice &amp; Bob)</a:t>
            </a:r>
          </a:p>
        </p:txBody>
      </p:sp>
    </p:spTree>
    <p:extLst>
      <p:ext uri="{BB962C8B-B14F-4D97-AF65-F5344CB8AC3E}">
        <p14:creationId xmlns:p14="http://schemas.microsoft.com/office/powerpoint/2010/main" val="2042790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at's All Folks Parking Spot Painting">
            <a:extLst>
              <a:ext uri="{FF2B5EF4-FFF2-40B4-BE49-F238E27FC236}">
                <a16:creationId xmlns:a16="http://schemas.microsoft.com/office/drawing/2014/main" id="{AE20481C-A3A0-71B5-2AF3-FC67480B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2006600"/>
            <a:ext cx="28448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650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2FBB66D-09EB-C71F-31B9-4B8F44391CB2}"/>
              </a:ext>
            </a:extLst>
          </p:cNvPr>
          <p:cNvCxnSpPr/>
          <p:nvPr/>
        </p:nvCxnSpPr>
        <p:spPr>
          <a:xfrm flipV="1">
            <a:off x="1666245" y="447242"/>
            <a:ext cx="8215371" cy="1764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3677DB4A-76F5-A9EE-7516-B19B8B340DCC}"/>
              </a:ext>
            </a:extLst>
          </p:cNvPr>
          <p:cNvSpPr txBox="1"/>
          <p:nvPr/>
        </p:nvSpPr>
        <p:spPr>
          <a:xfrm>
            <a:off x="6194644" y="3225"/>
            <a:ext cx="3739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Advantage in Quantum 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7544EF-F91B-B336-2389-ACABE23F9276}"/>
              </a:ext>
            </a:extLst>
          </p:cNvPr>
          <p:cNvSpPr/>
          <p:nvPr/>
        </p:nvSpPr>
        <p:spPr>
          <a:xfrm>
            <a:off x="344556" y="634974"/>
            <a:ext cx="3233531" cy="547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Qubit basis/quantum register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C552944-99CF-93F5-1D2F-0B53BD4FD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67" y="1630453"/>
            <a:ext cx="2723105" cy="443926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4FAD0BCA-DA7D-2FEB-CF54-23780DCFB7F3}"/>
              </a:ext>
            </a:extLst>
          </p:cNvPr>
          <p:cNvGrpSpPr/>
          <p:nvPr/>
        </p:nvGrpSpPr>
        <p:grpSpPr>
          <a:xfrm>
            <a:off x="344556" y="2275617"/>
            <a:ext cx="712054" cy="2860858"/>
            <a:chOff x="618981" y="2110154"/>
            <a:chExt cx="712054" cy="2860858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13F7664-2A00-7F61-4C45-CB0858497FB9}"/>
                </a:ext>
              </a:extLst>
            </p:cNvPr>
            <p:cNvGrpSpPr/>
            <p:nvPr/>
          </p:nvGrpSpPr>
          <p:grpSpPr>
            <a:xfrm>
              <a:off x="905710" y="3270375"/>
              <a:ext cx="150285" cy="1700637"/>
              <a:chOff x="937532" y="2678844"/>
              <a:chExt cx="150285" cy="1700637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FAE30E8F-3EE0-54E2-3547-845A104E27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1600" y="2678844"/>
                <a:ext cx="136217" cy="144000"/>
              </a:xfrm>
              <a:prstGeom prst="rect">
                <a:avLst/>
              </a:prstGeom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C4F27236-C3DB-AED9-AC10-56A246B38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7532" y="4235481"/>
                <a:ext cx="136217" cy="144000"/>
              </a:xfrm>
              <a:prstGeom prst="rect">
                <a:avLst/>
              </a:prstGeom>
            </p:spPr>
          </p:pic>
        </p:grp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BBCDAEE-E37A-0A85-D463-53BD2D97823D}"/>
                </a:ext>
              </a:extLst>
            </p:cNvPr>
            <p:cNvSpPr txBox="1"/>
            <p:nvPr/>
          </p:nvSpPr>
          <p:spPr>
            <a:xfrm>
              <a:off x="618981" y="2110154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chemeClr val="accent1"/>
                  </a:solidFill>
                </a:rPr>
                <a:t>1 qubit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35EFF64-B5F2-176C-D9D5-3FBF11A7512F}"/>
              </a:ext>
            </a:extLst>
          </p:cNvPr>
          <p:cNvGrpSpPr/>
          <p:nvPr/>
        </p:nvGrpSpPr>
        <p:grpSpPr>
          <a:xfrm>
            <a:off x="963800" y="2271828"/>
            <a:ext cx="1400463" cy="3128958"/>
            <a:chOff x="1238225" y="2106365"/>
            <a:chExt cx="1400463" cy="3128958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B1F365B-FD33-DF37-EAD9-A41418099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0661" y="4311833"/>
              <a:ext cx="206271" cy="144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46D162A-72F9-3BF2-A6EB-49E7F42E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20661" y="2752849"/>
              <a:ext cx="206271" cy="14400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D641A73-DAD7-7C63-8761-E7E67153D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20661" y="3574544"/>
              <a:ext cx="206271" cy="144000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8B06951-B4D0-B83A-028D-31B998BE8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20661" y="5091323"/>
              <a:ext cx="206271" cy="14400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E972004-AEAD-3C3B-FEAB-6C69F5633F99}"/>
                </a:ext>
              </a:extLst>
            </p:cNvPr>
            <p:cNvSpPr txBox="1"/>
            <p:nvPr/>
          </p:nvSpPr>
          <p:spPr>
            <a:xfrm>
              <a:off x="1926634" y="2106365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chemeClr val="accent1"/>
                  </a:solidFill>
                </a:rPr>
                <a:t>2 qubit</a:t>
              </a:r>
            </a:p>
          </p:txBody>
        </p: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6EAD16BB-4FD1-8FBC-B1F9-0E21F34E5235}"/>
                </a:ext>
              </a:extLst>
            </p:cNvPr>
            <p:cNvGrpSpPr/>
            <p:nvPr/>
          </p:nvGrpSpPr>
          <p:grpSpPr>
            <a:xfrm>
              <a:off x="1238225" y="2650004"/>
              <a:ext cx="761078" cy="2517993"/>
              <a:chOff x="1238225" y="2650004"/>
              <a:chExt cx="761078" cy="2517993"/>
            </a:xfrm>
          </p:grpSpPr>
          <p:cxnSp>
            <p:nvCxnSpPr>
              <p:cNvPr id="21" name="Connecteur droit avec flèche 20">
                <a:extLst>
                  <a:ext uri="{FF2B5EF4-FFF2-40B4-BE49-F238E27FC236}">
                    <a16:creationId xmlns:a16="http://schemas.microsoft.com/office/drawing/2014/main" id="{D328FE8C-50D3-57DC-D1C6-4A3AEAA63C39}"/>
                  </a:ext>
                </a:extLst>
              </p:cNvPr>
              <p:cNvCxnSpPr/>
              <p:nvPr/>
            </p:nvCxnSpPr>
            <p:spPr>
              <a:xfrm flipV="1">
                <a:off x="1238225" y="2896849"/>
                <a:ext cx="688409" cy="27505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avec flèche 21">
                <a:extLst>
                  <a:ext uri="{FF2B5EF4-FFF2-40B4-BE49-F238E27FC236}">
                    <a16:creationId xmlns:a16="http://schemas.microsoft.com/office/drawing/2014/main" id="{665F1EDB-A5D1-6CDB-BBAD-B436F5D1716F}"/>
                  </a:ext>
                </a:extLst>
              </p:cNvPr>
              <p:cNvCxnSpPr/>
              <p:nvPr/>
            </p:nvCxnSpPr>
            <p:spPr>
              <a:xfrm flipV="1">
                <a:off x="1238225" y="4432020"/>
                <a:ext cx="688409" cy="27505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avec flèche 22">
                <a:extLst>
                  <a:ext uri="{FF2B5EF4-FFF2-40B4-BE49-F238E27FC236}">
                    <a16:creationId xmlns:a16="http://schemas.microsoft.com/office/drawing/2014/main" id="{63BCA3CC-D8AB-5E4D-4416-8E92D7EE7C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8225" y="3461624"/>
                <a:ext cx="753360" cy="14800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avec flèche 23">
                <a:extLst>
                  <a:ext uri="{FF2B5EF4-FFF2-40B4-BE49-F238E27FC236}">
                    <a16:creationId xmlns:a16="http://schemas.microsoft.com/office/drawing/2014/main" id="{3AAD1447-7862-A063-0EE9-0D170EB9E2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943" y="5019995"/>
                <a:ext cx="753360" cy="14800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1274C2E6-3BEA-FD33-BCA7-B90BCDADA6AF}"/>
                  </a:ext>
                </a:extLst>
              </p:cNvPr>
              <p:cNvGrpSpPr/>
              <p:nvPr/>
            </p:nvGrpSpPr>
            <p:grpSpPr>
              <a:xfrm>
                <a:off x="1386205" y="2650004"/>
                <a:ext cx="301686" cy="2479639"/>
                <a:chOff x="1386205" y="2650004"/>
                <a:chExt cx="301686" cy="2479639"/>
              </a:xfrm>
            </p:grpSpPr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BA310A34-7DF1-638E-C664-393254998EDF}"/>
                    </a:ext>
                  </a:extLst>
                </p:cNvPr>
                <p:cNvSpPr txBox="1"/>
                <p:nvPr/>
              </p:nvSpPr>
              <p:spPr>
                <a:xfrm>
                  <a:off x="1386205" y="265000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0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919FCA46-31EC-4C94-85F8-61BF6CF35843}"/>
                    </a:ext>
                  </a:extLst>
                </p:cNvPr>
                <p:cNvSpPr txBox="1"/>
                <p:nvPr/>
              </p:nvSpPr>
              <p:spPr>
                <a:xfrm>
                  <a:off x="1386205" y="3201573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>
                      <a:solidFill>
                        <a:srgbClr val="FF0000"/>
                      </a:solidFill>
                    </a:rPr>
                    <a:t>1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1CCA2ED2-4AD8-67D4-9B2A-AC3133460315}"/>
                    </a:ext>
                  </a:extLst>
                </p:cNvPr>
                <p:cNvSpPr txBox="1"/>
                <p:nvPr/>
              </p:nvSpPr>
              <p:spPr>
                <a:xfrm>
                  <a:off x="1386205" y="420874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0</a:t>
                  </a:r>
                </a:p>
              </p:txBody>
            </p:sp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CE5D9048-B3E1-1A65-AE76-CE7593399D30}"/>
                    </a:ext>
                  </a:extLst>
                </p:cNvPr>
                <p:cNvSpPr txBox="1"/>
                <p:nvPr/>
              </p:nvSpPr>
              <p:spPr>
                <a:xfrm>
                  <a:off x="1386205" y="4760311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>
                      <a:solidFill>
                        <a:srgbClr val="FF0000"/>
                      </a:solidFill>
                    </a:rPr>
                    <a:t>1</a:t>
                  </a:r>
                </a:p>
              </p:txBody>
            </p:sp>
          </p:grpSp>
        </p:grp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48EB779-637F-2BD4-41A2-9DE652790BA1}"/>
              </a:ext>
            </a:extLst>
          </p:cNvPr>
          <p:cNvGrpSpPr/>
          <p:nvPr/>
        </p:nvGrpSpPr>
        <p:grpSpPr>
          <a:xfrm>
            <a:off x="2145947" y="2268620"/>
            <a:ext cx="2173557" cy="3313698"/>
            <a:chOff x="2420372" y="2103157"/>
            <a:chExt cx="2173557" cy="3313698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16856452-E447-FC13-65D7-3A723A102F74}"/>
                </a:ext>
              </a:extLst>
            </p:cNvPr>
            <p:cNvGrpSpPr/>
            <p:nvPr/>
          </p:nvGrpSpPr>
          <p:grpSpPr>
            <a:xfrm>
              <a:off x="3391597" y="2529116"/>
              <a:ext cx="276325" cy="2887739"/>
              <a:chOff x="3423419" y="2144616"/>
              <a:chExt cx="276325" cy="2887739"/>
            </a:xfrm>
          </p:grpSpPr>
          <p:pic>
            <p:nvPicPr>
              <p:cNvPr id="43" name="Image 42">
                <a:extLst>
                  <a:ext uri="{FF2B5EF4-FFF2-40B4-BE49-F238E27FC236}">
                    <a16:creationId xmlns:a16="http://schemas.microsoft.com/office/drawing/2014/main" id="{078F3454-C100-AC5A-D767-0BEA528CE0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23419" y="2144616"/>
                <a:ext cx="276325" cy="144000"/>
              </a:xfrm>
              <a:prstGeom prst="rect">
                <a:avLst/>
              </a:prstGeom>
            </p:spPr>
          </p:pic>
          <p:pic>
            <p:nvPicPr>
              <p:cNvPr id="44" name="Image 43">
                <a:extLst>
                  <a:ext uri="{FF2B5EF4-FFF2-40B4-BE49-F238E27FC236}">
                    <a16:creationId xmlns:a16="http://schemas.microsoft.com/office/drawing/2014/main" id="{9DEEA2E3-8C8E-AB61-C5E4-9F17C822A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23419" y="2928542"/>
                <a:ext cx="276325" cy="144000"/>
              </a:xfrm>
              <a:prstGeom prst="rect">
                <a:avLst/>
              </a:prstGeom>
            </p:spPr>
          </p:pic>
          <p:pic>
            <p:nvPicPr>
              <p:cNvPr id="45" name="Image 44">
                <a:extLst>
                  <a:ext uri="{FF2B5EF4-FFF2-40B4-BE49-F238E27FC236}">
                    <a16:creationId xmlns:a16="http://schemas.microsoft.com/office/drawing/2014/main" id="{E7C0FD87-84DA-1901-3338-992B0AA89D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23419" y="3712468"/>
                <a:ext cx="276325" cy="144000"/>
              </a:xfrm>
              <a:prstGeom prst="rect">
                <a:avLst/>
              </a:prstGeom>
            </p:spPr>
          </p:pic>
          <p:pic>
            <p:nvPicPr>
              <p:cNvPr id="46" name="Image 45">
                <a:extLst>
                  <a:ext uri="{FF2B5EF4-FFF2-40B4-BE49-F238E27FC236}">
                    <a16:creationId xmlns:a16="http://schemas.microsoft.com/office/drawing/2014/main" id="{4521C15A-4287-C03E-A1B7-D3137A7191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23419" y="4496394"/>
                <a:ext cx="276325" cy="144000"/>
              </a:xfrm>
              <a:prstGeom prst="rect">
                <a:avLst/>
              </a:prstGeom>
            </p:spPr>
          </p:pic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F4B2DF26-6283-D60D-328A-7F1FF463A9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23419" y="2536579"/>
                <a:ext cx="276325" cy="144000"/>
              </a:xfrm>
              <a:prstGeom prst="rect">
                <a:avLst/>
              </a:prstGeom>
            </p:spPr>
          </p:pic>
          <p:pic>
            <p:nvPicPr>
              <p:cNvPr id="48" name="Image 47">
                <a:extLst>
                  <a:ext uri="{FF2B5EF4-FFF2-40B4-BE49-F238E27FC236}">
                    <a16:creationId xmlns:a16="http://schemas.microsoft.com/office/drawing/2014/main" id="{EA8BD37C-788D-BBA6-82BB-4FF9E29A5E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23419" y="3320505"/>
                <a:ext cx="276325" cy="144000"/>
              </a:xfrm>
              <a:prstGeom prst="rect">
                <a:avLst/>
              </a:prstGeom>
            </p:spPr>
          </p:pic>
          <p:pic>
            <p:nvPicPr>
              <p:cNvPr id="49" name="Image 48">
                <a:extLst>
                  <a:ext uri="{FF2B5EF4-FFF2-40B4-BE49-F238E27FC236}">
                    <a16:creationId xmlns:a16="http://schemas.microsoft.com/office/drawing/2014/main" id="{15472FD7-4F34-9754-871A-5700E1E79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23419" y="4888355"/>
                <a:ext cx="276325" cy="144000"/>
              </a:xfrm>
              <a:prstGeom prst="rect">
                <a:avLst/>
              </a:prstGeom>
            </p:spPr>
          </p:pic>
          <p:pic>
            <p:nvPicPr>
              <p:cNvPr id="50" name="Image 49">
                <a:extLst>
                  <a:ext uri="{FF2B5EF4-FFF2-40B4-BE49-F238E27FC236}">
                    <a16:creationId xmlns:a16="http://schemas.microsoft.com/office/drawing/2014/main" id="{829380D3-BB76-0721-00DC-116C95367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23419" y="4104431"/>
                <a:ext cx="276325" cy="144000"/>
              </a:xfrm>
              <a:prstGeom prst="rect">
                <a:avLst/>
              </a:prstGeom>
            </p:spPr>
          </p:pic>
        </p:grp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DC02EF0E-42CA-954E-67D0-845D9363A403}"/>
                </a:ext>
              </a:extLst>
            </p:cNvPr>
            <p:cNvSpPr txBox="1"/>
            <p:nvPr/>
          </p:nvSpPr>
          <p:spPr>
            <a:xfrm>
              <a:off x="3173732" y="2103157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</a:rPr>
                <a:t>3 qubit</a:t>
              </a:r>
            </a:p>
          </p:txBody>
        </p: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689C3FBE-82CB-144E-65C5-29DDCB4329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372" y="2601116"/>
              <a:ext cx="753360" cy="14800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868A0E89-F495-29C2-D8B0-D4A592790A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2584" y="3423911"/>
              <a:ext cx="753360" cy="14800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45B97C56-670C-5CE5-5C38-CCE84D4DFC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5144" y="4168968"/>
              <a:ext cx="753360" cy="14800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50317D62-4EE8-5844-3523-49EB29C4A0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2584" y="4952894"/>
              <a:ext cx="753360" cy="14800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6ED0119A-EE04-3081-2FAD-A2647A755B5F}"/>
                </a:ext>
              </a:extLst>
            </p:cNvPr>
            <p:cNvCxnSpPr>
              <a:cxnSpLocks/>
            </p:cNvCxnSpPr>
            <p:nvPr/>
          </p:nvCxnSpPr>
          <p:spPr>
            <a:xfrm>
              <a:off x="2420372" y="2862806"/>
              <a:ext cx="753360" cy="14800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A95AB186-68FC-9530-8823-6EBA13F13578}"/>
                </a:ext>
              </a:extLst>
            </p:cNvPr>
            <p:cNvCxnSpPr>
              <a:cxnSpLocks/>
            </p:cNvCxnSpPr>
            <p:nvPr/>
          </p:nvCxnSpPr>
          <p:spPr>
            <a:xfrm>
              <a:off x="2485144" y="4421544"/>
              <a:ext cx="753360" cy="14800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2C6C0EE9-5B5C-7190-1DFC-15B1F429DEE5}"/>
                </a:ext>
              </a:extLst>
            </p:cNvPr>
            <p:cNvCxnSpPr>
              <a:cxnSpLocks/>
            </p:cNvCxnSpPr>
            <p:nvPr/>
          </p:nvCxnSpPr>
          <p:spPr>
            <a:xfrm>
              <a:off x="2484518" y="3657053"/>
              <a:ext cx="753360" cy="14800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2EA1E911-645D-0A7E-6D8B-28D0DC0F7926}"/>
                </a:ext>
              </a:extLst>
            </p:cNvPr>
            <p:cNvCxnSpPr>
              <a:cxnSpLocks/>
            </p:cNvCxnSpPr>
            <p:nvPr/>
          </p:nvCxnSpPr>
          <p:spPr>
            <a:xfrm>
              <a:off x="2480807" y="5205470"/>
              <a:ext cx="753360" cy="14800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DC64A2A5-BA52-96BD-F5AE-05E290286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24029" y="2232292"/>
              <a:ext cx="469900" cy="63500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2E2A3627-225B-BC86-B9C9-D86EFAD4C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24029" y="3867707"/>
              <a:ext cx="469900" cy="63500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43E0B8D3-AFB7-FF90-6813-DB259167E6C3}"/>
              </a:ext>
            </a:extLst>
          </p:cNvPr>
          <p:cNvGrpSpPr/>
          <p:nvPr/>
        </p:nvGrpSpPr>
        <p:grpSpPr>
          <a:xfrm>
            <a:off x="4404231" y="2169100"/>
            <a:ext cx="2426691" cy="3542326"/>
            <a:chOff x="4404231" y="2169100"/>
            <a:chExt cx="2426691" cy="3542326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8F4236D-F4F8-5AFA-82E3-2B8477798C6C}"/>
                </a:ext>
              </a:extLst>
            </p:cNvPr>
            <p:cNvSpPr/>
            <p:nvPr/>
          </p:nvSpPr>
          <p:spPr>
            <a:xfrm>
              <a:off x="4404231" y="2169100"/>
              <a:ext cx="145774" cy="3429814"/>
            </a:xfrm>
            <a:prstGeom prst="rect">
              <a:avLst/>
            </a:prstGeom>
            <a:solidFill>
              <a:schemeClr val="accent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C522E8DC-09B5-6B99-CD47-95565D01ACB6}"/>
                </a:ext>
              </a:extLst>
            </p:cNvPr>
            <p:cNvSpPr txBox="1"/>
            <p:nvPr/>
          </p:nvSpPr>
          <p:spPr>
            <a:xfrm>
              <a:off x="4732399" y="2584764"/>
              <a:ext cx="20985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Computational Basis</a:t>
              </a:r>
            </a:p>
            <a:p>
              <a:pPr algn="ctr"/>
              <a:r>
                <a:rPr lang="en-US" dirty="0"/>
                <a:t>= </a:t>
              </a:r>
            </a:p>
            <a:p>
              <a:pPr algn="ctr"/>
              <a:r>
                <a:rPr lang="en-US" dirty="0"/>
                <a:t>qubit register 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8DF671DA-5F5C-9A96-261D-79F32FB67B02}"/>
                </a:ext>
              </a:extLst>
            </p:cNvPr>
            <p:cNvSpPr txBox="1"/>
            <p:nvPr/>
          </p:nvSpPr>
          <p:spPr>
            <a:xfrm>
              <a:off x="5330238" y="2197754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</a:rPr>
                <a:t>q qubit</a:t>
              </a:r>
            </a:p>
          </p:txBody>
        </p:sp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02DB600E-A990-CC7A-E95D-90D2AC416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058773" y="3565095"/>
              <a:ext cx="1405941" cy="318010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33D69729-0240-DBC3-EF9F-E7ED78733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207589" y="4674588"/>
              <a:ext cx="1116000" cy="200447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6599FD6E-0D2D-12E7-1532-8FE254821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207589" y="4383363"/>
              <a:ext cx="1116000" cy="200447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AC881B48-8A7A-BC14-6708-D5BBD8F5D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207589" y="4091177"/>
              <a:ext cx="1116000" cy="200447"/>
            </a:xfrm>
            <a:prstGeom prst="rect">
              <a:avLst/>
            </a:prstGeom>
          </p:spPr>
        </p:pic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9D373BC0-332B-61DC-432A-E41480B16842}"/>
                </a:ext>
              </a:extLst>
            </p:cNvPr>
            <p:cNvSpPr txBox="1"/>
            <p:nvPr/>
          </p:nvSpPr>
          <p:spPr>
            <a:xfrm>
              <a:off x="4726145" y="5342094"/>
              <a:ext cx="1867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Hilbert space size </a:t>
              </a:r>
            </a:p>
          </p:txBody>
        </p:sp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94658D1C-9684-CAE4-5439-E5F5BE66D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525140" y="5404732"/>
              <a:ext cx="215978" cy="194380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C63EC89B-0F8D-F39E-9C25-2358FE032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568450" y="5086607"/>
              <a:ext cx="469900" cy="63500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ABB60DED-99D1-E47F-7DBD-7C9EAB1144B2}"/>
              </a:ext>
            </a:extLst>
          </p:cNvPr>
          <p:cNvGrpSpPr/>
          <p:nvPr/>
        </p:nvGrpSpPr>
        <p:grpSpPr>
          <a:xfrm>
            <a:off x="7084849" y="2238414"/>
            <a:ext cx="2810800" cy="2438382"/>
            <a:chOff x="7084849" y="2238414"/>
            <a:chExt cx="2810800" cy="2438382"/>
          </a:xfrm>
        </p:grpSpPr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12DFA1AB-4824-E046-67D8-A2EFA5032355}"/>
                </a:ext>
              </a:extLst>
            </p:cNvPr>
            <p:cNvSpPr txBox="1"/>
            <p:nvPr/>
          </p:nvSpPr>
          <p:spPr>
            <a:xfrm>
              <a:off x="7304203" y="2238414"/>
              <a:ext cx="229004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What does a </a:t>
              </a:r>
            </a:p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perfect quantum</a:t>
              </a:r>
            </a:p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computer?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670B5C1-B4E1-DA5B-DEA5-7E3B6D19A780}"/>
                </a:ext>
              </a:extLst>
            </p:cNvPr>
            <p:cNvSpPr/>
            <p:nvPr/>
          </p:nvSpPr>
          <p:spPr>
            <a:xfrm>
              <a:off x="7899802" y="3566536"/>
              <a:ext cx="1152939" cy="11102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Unitary</a:t>
              </a:r>
            </a:p>
            <a:p>
              <a:pPr algn="ctr"/>
              <a:r>
                <a:rPr lang="en-US" dirty="0" err="1"/>
                <a:t>Transfor-mation</a:t>
              </a:r>
              <a:endParaRPr lang="en-US" dirty="0"/>
            </a:p>
          </p:txBody>
        </p:sp>
        <p:sp>
          <p:nvSpPr>
            <p:cNvPr id="67" name="Flèche vers la droite 66">
              <a:extLst>
                <a:ext uri="{FF2B5EF4-FFF2-40B4-BE49-F238E27FC236}">
                  <a16:creationId xmlns:a16="http://schemas.microsoft.com/office/drawing/2014/main" id="{804D9753-8F73-D93E-7D49-1C0F3BA739B6}"/>
                </a:ext>
              </a:extLst>
            </p:cNvPr>
            <p:cNvSpPr/>
            <p:nvPr/>
          </p:nvSpPr>
          <p:spPr>
            <a:xfrm>
              <a:off x="7484967" y="4035382"/>
              <a:ext cx="356612" cy="1944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lèche vers la droite 67">
              <a:extLst>
                <a:ext uri="{FF2B5EF4-FFF2-40B4-BE49-F238E27FC236}">
                  <a16:creationId xmlns:a16="http://schemas.microsoft.com/office/drawing/2014/main" id="{B528BE98-FFA2-A5E9-A90C-F4A183FA5F76}"/>
                </a:ext>
              </a:extLst>
            </p:cNvPr>
            <p:cNvSpPr/>
            <p:nvPr/>
          </p:nvSpPr>
          <p:spPr>
            <a:xfrm>
              <a:off x="9109249" y="4037077"/>
              <a:ext cx="356612" cy="1944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4EF87F0D-6B71-8288-10D3-CBC46486A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084849" y="4009096"/>
              <a:ext cx="326971" cy="274953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6C69BD38-F4BD-75F2-E1DF-4FF36DC2A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489492" y="3989320"/>
              <a:ext cx="406157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993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D08A2F-FF0B-954D-440A-43E7807C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72" y="1761367"/>
            <a:ext cx="854392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Quantum speedup – or how to use entanglement to solve a problem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91BB2A6-9857-6CC8-175D-C719ADC2B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945" y="3429000"/>
            <a:ext cx="2454780" cy="216791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4428680-4387-BCC4-DCF8-F504BAF70298}"/>
              </a:ext>
            </a:extLst>
          </p:cNvPr>
          <p:cNvSpPr txBox="1"/>
          <p:nvPr/>
        </p:nvSpPr>
        <p:spPr>
          <a:xfrm>
            <a:off x="4610566" y="5605837"/>
            <a:ext cx="15878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(generated by </a:t>
            </a:r>
            <a:r>
              <a:rPr lang="en-US" sz="1200" dirty="0" err="1"/>
              <a:t>DeepAI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9521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93CB605-3775-D495-FC0B-1688C2D26F3B}"/>
              </a:ext>
            </a:extLst>
          </p:cNvPr>
          <p:cNvSpPr txBox="1"/>
          <p:nvPr/>
        </p:nvSpPr>
        <p:spPr>
          <a:xfrm>
            <a:off x="1121031" y="3225"/>
            <a:ext cx="8784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A more precise view of problem complexity and quantum advantage:</a:t>
            </a:r>
          </a:p>
          <a:p>
            <a:pPr algn="r"/>
            <a:r>
              <a:rPr lang="en-US" sz="2400" i="1" dirty="0">
                <a:solidFill>
                  <a:srgbClr val="0070C0"/>
                </a:solidFill>
              </a:rPr>
              <a:t>Why entanglement is the key?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E390D500-2051-6964-8CE1-81934A73B061}"/>
              </a:ext>
            </a:extLst>
          </p:cNvPr>
          <p:cNvGrpSpPr/>
          <p:nvPr/>
        </p:nvGrpSpPr>
        <p:grpSpPr>
          <a:xfrm>
            <a:off x="251496" y="447242"/>
            <a:ext cx="10104205" cy="1951623"/>
            <a:chOff x="251496" y="447242"/>
            <a:chExt cx="10104205" cy="1951623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A68204BA-3DDE-3B74-9919-213D5555A039}"/>
                </a:ext>
              </a:extLst>
            </p:cNvPr>
            <p:cNvCxnSpPr/>
            <p:nvPr/>
          </p:nvCxnSpPr>
          <p:spPr>
            <a:xfrm flipV="1">
              <a:off x="1666245" y="447242"/>
              <a:ext cx="8215371" cy="17648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703E33-99F1-BA90-B658-6E44F92EF481}"/>
                </a:ext>
              </a:extLst>
            </p:cNvPr>
            <p:cNvSpPr/>
            <p:nvPr/>
          </p:nvSpPr>
          <p:spPr>
            <a:xfrm>
              <a:off x="251496" y="670922"/>
              <a:ext cx="2733141" cy="4759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Complexity of a problem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6C5E9F7-930B-4F62-A2C3-70D4CE0B871B}"/>
                </a:ext>
              </a:extLst>
            </p:cNvPr>
            <p:cNvSpPr txBox="1"/>
            <p:nvPr/>
          </p:nvSpPr>
          <p:spPr>
            <a:xfrm>
              <a:off x="554477" y="1229314"/>
              <a:ext cx="95440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A fundamental question is how much “computational time” it takes to solve problem – this is linked </a:t>
              </a:r>
            </a:p>
            <a:p>
              <a:r>
                <a:rPr lang="en-US">
                  <a:solidFill>
                    <a:srgbClr val="0070C0"/>
                  </a:solidFill>
                </a:rPr>
                <a:t>to the complexity of the problem (Church-Turing thesis, Problem complexity classification, …)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9FF339-0D1F-5EF5-5B56-455E84154144}"/>
                </a:ext>
              </a:extLst>
            </p:cNvPr>
            <p:cNvSpPr/>
            <p:nvPr/>
          </p:nvSpPr>
          <p:spPr>
            <a:xfrm>
              <a:off x="5402701" y="1875645"/>
              <a:ext cx="4953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400"/>
                <a:t>M.A. Nielsen and I. L. Chuang, “Quantum computation and quantum information”, Cambridge university press.   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40AFD67-072F-EA43-0E28-E0DBC345DD48}"/>
              </a:ext>
            </a:extLst>
          </p:cNvPr>
          <p:cNvGrpSpPr/>
          <p:nvPr/>
        </p:nvGrpSpPr>
        <p:grpSpPr>
          <a:xfrm>
            <a:off x="251496" y="2459743"/>
            <a:ext cx="9467739" cy="646331"/>
            <a:chOff x="251496" y="2459743"/>
            <a:chExt cx="9467739" cy="646331"/>
          </a:xfrm>
        </p:grpSpPr>
        <p:sp>
          <p:nvSpPr>
            <p:cNvPr id="9" name="Flèche vers la droite 8">
              <a:extLst>
                <a:ext uri="{FF2B5EF4-FFF2-40B4-BE49-F238E27FC236}">
                  <a16:creationId xmlns:a16="http://schemas.microsoft.com/office/drawing/2014/main" id="{9FFDB4EC-C8EB-ACB6-4C9D-7EB62E00DE3E}"/>
                </a:ext>
              </a:extLst>
            </p:cNvPr>
            <p:cNvSpPr/>
            <p:nvPr/>
          </p:nvSpPr>
          <p:spPr>
            <a:xfrm>
              <a:off x="251496" y="2587144"/>
              <a:ext cx="252919" cy="1497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1C7F52E-61B3-3FAB-0150-0402598921DB}"/>
                </a:ext>
              </a:extLst>
            </p:cNvPr>
            <p:cNvSpPr txBox="1"/>
            <p:nvPr/>
          </p:nvSpPr>
          <p:spPr>
            <a:xfrm>
              <a:off x="476768" y="2459743"/>
              <a:ext cx="92424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What could be computed is independent on computers – only speed will change with hardware, </a:t>
              </a:r>
            </a:p>
            <a:p>
              <a:r>
                <a:rPr lang="en-US"/>
                <a:t>resources progresses     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AA16E63-122D-FBE6-6AAD-BE5F2225B796}"/>
              </a:ext>
            </a:extLst>
          </p:cNvPr>
          <p:cNvGrpSpPr/>
          <p:nvPr/>
        </p:nvGrpSpPr>
        <p:grpSpPr>
          <a:xfrm>
            <a:off x="219130" y="3182377"/>
            <a:ext cx="7414356" cy="369332"/>
            <a:chOff x="251496" y="2484457"/>
            <a:chExt cx="7414356" cy="369332"/>
          </a:xfrm>
        </p:grpSpPr>
        <p:sp>
          <p:nvSpPr>
            <p:cNvPr id="13" name="Flèche vers la droite 12">
              <a:extLst>
                <a:ext uri="{FF2B5EF4-FFF2-40B4-BE49-F238E27FC236}">
                  <a16:creationId xmlns:a16="http://schemas.microsoft.com/office/drawing/2014/main" id="{82136721-39DB-2B8F-9097-24DA99926AE9}"/>
                </a:ext>
              </a:extLst>
            </p:cNvPr>
            <p:cNvSpPr/>
            <p:nvPr/>
          </p:nvSpPr>
          <p:spPr>
            <a:xfrm>
              <a:off x="251496" y="2587144"/>
              <a:ext cx="252919" cy="1497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47F213B-74F9-A4FA-ED3A-6189CEE64684}"/>
                </a:ext>
              </a:extLst>
            </p:cNvPr>
            <p:cNvSpPr txBox="1"/>
            <p:nvPr/>
          </p:nvSpPr>
          <p:spPr>
            <a:xfrm>
              <a:off x="476768" y="2484457"/>
              <a:ext cx="7189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Quantitatively, we are interested in the “speedup” to perform a calculation</a:t>
              </a: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0891AEC3-8377-CB3D-7E06-1519CB8EA63C}"/>
              </a:ext>
            </a:extLst>
          </p:cNvPr>
          <p:cNvGrpSpPr/>
          <p:nvPr/>
        </p:nvGrpSpPr>
        <p:grpSpPr>
          <a:xfrm>
            <a:off x="444401" y="3578584"/>
            <a:ext cx="2540236" cy="697736"/>
            <a:chOff x="444401" y="3578584"/>
            <a:chExt cx="2540236" cy="697736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7F6F7FB-3A31-A366-ED77-CDEFBE5CFBA5}"/>
                </a:ext>
              </a:extLst>
            </p:cNvPr>
            <p:cNvSpPr txBox="1"/>
            <p:nvPr/>
          </p:nvSpPr>
          <p:spPr>
            <a:xfrm>
              <a:off x="444401" y="3578584"/>
              <a:ext cx="1742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Speedup can be: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8D1F871-AC5D-BE7A-2410-BF130372B53B}"/>
                </a:ext>
              </a:extLst>
            </p:cNvPr>
            <p:cNvSpPr txBox="1"/>
            <p:nvPr/>
          </p:nvSpPr>
          <p:spPr>
            <a:xfrm>
              <a:off x="777634" y="3906988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linear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3AE7547-67B2-D882-72F0-29B4962C3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6245" y="3953769"/>
              <a:ext cx="1318392" cy="286944"/>
            </a:xfrm>
            <a:prstGeom prst="rect">
              <a:avLst/>
            </a:prstGeom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1C9D729E-904D-8072-E587-D20777A941C4}"/>
              </a:ext>
            </a:extLst>
          </p:cNvPr>
          <p:cNvGrpSpPr/>
          <p:nvPr/>
        </p:nvGrpSpPr>
        <p:grpSpPr>
          <a:xfrm>
            <a:off x="763784" y="4276320"/>
            <a:ext cx="3353658" cy="369332"/>
            <a:chOff x="763784" y="4276320"/>
            <a:chExt cx="3353658" cy="369332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A95CC162-4B47-5BD4-1BFC-310568709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4930" y="4314229"/>
              <a:ext cx="744916" cy="248305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74B4EC2-A2BC-03FD-8F9B-95456404693E}"/>
                </a:ext>
              </a:extLst>
            </p:cNvPr>
            <p:cNvSpPr txBox="1"/>
            <p:nvPr/>
          </p:nvSpPr>
          <p:spPr>
            <a:xfrm>
              <a:off x="763784" y="4276320"/>
              <a:ext cx="1125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quadratic </a:t>
              </a:r>
            </a:p>
          </p:txBody>
        </p:sp>
        <p:sp>
          <p:nvSpPr>
            <p:cNvPr id="21" name="Flèche vers la droite 20">
              <a:extLst>
                <a:ext uri="{FF2B5EF4-FFF2-40B4-BE49-F238E27FC236}">
                  <a16:creationId xmlns:a16="http://schemas.microsoft.com/office/drawing/2014/main" id="{528D0CE6-3B4D-5CE7-8B98-2369EB581308}"/>
                </a:ext>
              </a:extLst>
            </p:cNvPr>
            <p:cNvSpPr/>
            <p:nvPr/>
          </p:nvSpPr>
          <p:spPr>
            <a:xfrm>
              <a:off x="2984637" y="4386095"/>
              <a:ext cx="252919" cy="1497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651943BB-FE1B-EC7E-C5EF-4129E3B2E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2526" y="4293566"/>
              <a:ext cx="744916" cy="253425"/>
            </a:xfrm>
            <a:prstGeom prst="rect">
              <a:avLst/>
            </a:prstGeom>
          </p:spPr>
        </p:pic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2EDF74A2-04C1-DBA0-C0E5-BC74A5B19364}"/>
              </a:ext>
            </a:extLst>
          </p:cNvPr>
          <p:cNvGrpSpPr/>
          <p:nvPr/>
        </p:nvGrpSpPr>
        <p:grpSpPr>
          <a:xfrm>
            <a:off x="753043" y="4664439"/>
            <a:ext cx="2143727" cy="369332"/>
            <a:chOff x="753043" y="4664439"/>
            <a:chExt cx="2143727" cy="369332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10A731C9-097A-ED20-DEDA-97FE3AD78E40}"/>
                </a:ext>
              </a:extLst>
            </p:cNvPr>
            <p:cNvSpPr txBox="1"/>
            <p:nvPr/>
          </p:nvSpPr>
          <p:spPr>
            <a:xfrm>
              <a:off x="753043" y="4664439"/>
              <a:ext cx="1229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polynomial</a:t>
              </a: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584ED9C5-0A49-F4A9-3762-8BDFEE7D4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6277" y="4731765"/>
              <a:ext cx="860493" cy="234680"/>
            </a:xfrm>
            <a:prstGeom prst="rect">
              <a:avLst/>
            </a:prstGeom>
          </p:spPr>
        </p:pic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73A955DA-4176-029D-D34B-F89F19BDF072}"/>
              </a:ext>
            </a:extLst>
          </p:cNvPr>
          <p:cNvSpPr txBox="1"/>
          <p:nvPr/>
        </p:nvSpPr>
        <p:spPr>
          <a:xfrm>
            <a:off x="554476" y="5606096"/>
            <a:ext cx="5865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Quantum computers contradict this thesis- some algorithms </a:t>
            </a:r>
          </a:p>
          <a:p>
            <a:r>
              <a:rPr lang="en-US">
                <a:solidFill>
                  <a:srgbClr val="0070C0"/>
                </a:solidFill>
              </a:rPr>
              <a:t>Promises exponential speedup for specific calculations   </a:t>
            </a: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D3BE6C84-3549-6409-F716-CD7D08DB570B}"/>
              </a:ext>
            </a:extLst>
          </p:cNvPr>
          <p:cNvGrpSpPr/>
          <p:nvPr/>
        </p:nvGrpSpPr>
        <p:grpSpPr>
          <a:xfrm>
            <a:off x="6422865" y="3461281"/>
            <a:ext cx="3364978" cy="2837311"/>
            <a:chOff x="6422865" y="3461281"/>
            <a:chExt cx="3364978" cy="2837311"/>
          </a:xfrm>
        </p:grpSpPr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7F992C03-7904-C238-96C7-5DB79767C604}"/>
                </a:ext>
              </a:extLst>
            </p:cNvPr>
            <p:cNvGrpSpPr/>
            <p:nvPr/>
          </p:nvGrpSpPr>
          <p:grpSpPr>
            <a:xfrm>
              <a:off x="6422865" y="3578584"/>
              <a:ext cx="3364978" cy="2720008"/>
              <a:chOff x="6422865" y="3578584"/>
              <a:chExt cx="3364978" cy="2720008"/>
            </a:xfrm>
          </p:grpSpPr>
          <p:cxnSp>
            <p:nvCxnSpPr>
              <p:cNvPr id="30" name="Connecteur droit avec flèche 29">
                <a:extLst>
                  <a:ext uri="{FF2B5EF4-FFF2-40B4-BE49-F238E27FC236}">
                    <a16:creationId xmlns:a16="http://schemas.microsoft.com/office/drawing/2014/main" id="{F2C74C81-9C76-B4E9-59EF-5466247537FF}"/>
                  </a:ext>
                </a:extLst>
              </p:cNvPr>
              <p:cNvCxnSpPr/>
              <p:nvPr/>
            </p:nvCxnSpPr>
            <p:spPr>
              <a:xfrm flipV="1">
                <a:off x="6935821" y="3763250"/>
                <a:ext cx="0" cy="216601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avec flèche 30">
                <a:extLst>
                  <a:ext uri="{FF2B5EF4-FFF2-40B4-BE49-F238E27FC236}">
                    <a16:creationId xmlns:a16="http://schemas.microsoft.com/office/drawing/2014/main" id="{93685859-BCB6-75A5-6C72-C1C17B200B9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8243967" y="4651260"/>
                <a:ext cx="0" cy="2556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CFC9B28-E852-F932-5342-CE4133EA9A40}"/>
                  </a:ext>
                </a:extLst>
              </p:cNvPr>
              <p:cNvSpPr txBox="1"/>
              <p:nvPr/>
            </p:nvSpPr>
            <p:spPr>
              <a:xfrm rot="16200000">
                <a:off x="5816930" y="4184519"/>
                <a:ext cx="1581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Execution time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86918633-C05D-D961-68D0-91E53E616CDF}"/>
                  </a:ext>
                </a:extLst>
              </p:cNvPr>
              <p:cNvSpPr txBox="1"/>
              <p:nvPr/>
            </p:nvSpPr>
            <p:spPr>
              <a:xfrm>
                <a:off x="7901173" y="5929260"/>
                <a:ext cx="18866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System dimension</a:t>
                </a:r>
              </a:p>
            </p:txBody>
          </p:sp>
        </p:grp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9D9B081E-C768-8266-CCD6-8AE8799445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65967" y="3850006"/>
              <a:ext cx="1090638" cy="207925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BC3CBF6F-9B7E-BC07-F690-47FBA74A9478}"/>
                </a:ext>
              </a:extLst>
            </p:cNvPr>
            <p:cNvSpPr txBox="1"/>
            <p:nvPr/>
          </p:nvSpPr>
          <p:spPr>
            <a:xfrm>
              <a:off x="7941953" y="3461281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linear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4CF77CD-5D78-6248-2028-50B17A8C29B3}"/>
              </a:ext>
            </a:extLst>
          </p:cNvPr>
          <p:cNvGrpSpPr/>
          <p:nvPr/>
        </p:nvGrpSpPr>
        <p:grpSpPr>
          <a:xfrm>
            <a:off x="6981568" y="4411362"/>
            <a:ext cx="2809350" cy="1519881"/>
            <a:chOff x="6981568" y="4411362"/>
            <a:chExt cx="2809350" cy="1519881"/>
          </a:xfrm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8DE4E1E-D7FF-34EE-CFC5-A7C71287BBED}"/>
                </a:ext>
              </a:extLst>
            </p:cNvPr>
            <p:cNvSpPr/>
            <p:nvPr/>
          </p:nvSpPr>
          <p:spPr>
            <a:xfrm>
              <a:off x="6981568" y="4411362"/>
              <a:ext cx="1977081" cy="1519881"/>
            </a:xfrm>
            <a:custGeom>
              <a:avLst/>
              <a:gdLst>
                <a:gd name="connsiteX0" fmla="*/ 0 w 1977081"/>
                <a:gd name="connsiteY0" fmla="*/ 1519881 h 1519881"/>
                <a:gd name="connsiteX1" fmla="*/ 568410 w 1977081"/>
                <a:gd name="connsiteY1" fmla="*/ 457200 h 1519881"/>
                <a:gd name="connsiteX2" fmla="*/ 1977081 w 1977081"/>
                <a:gd name="connsiteY2" fmla="*/ 0 h 1519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7081" h="1519881">
                  <a:moveTo>
                    <a:pt x="0" y="1519881"/>
                  </a:moveTo>
                  <a:cubicBezTo>
                    <a:pt x="119448" y="1115197"/>
                    <a:pt x="238897" y="710513"/>
                    <a:pt x="568410" y="457200"/>
                  </a:cubicBezTo>
                  <a:cubicBezTo>
                    <a:pt x="897923" y="203887"/>
                    <a:pt x="1437502" y="101943"/>
                    <a:pt x="1977081" y="0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B6730118-B6D9-4DA3-6C80-EA5AD0F8117B}"/>
                </a:ext>
              </a:extLst>
            </p:cNvPr>
            <p:cNvSpPr txBox="1"/>
            <p:nvPr/>
          </p:nvSpPr>
          <p:spPr>
            <a:xfrm>
              <a:off x="8684974" y="4439306"/>
              <a:ext cx="11059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Quadratic</a:t>
              </a:r>
            </a:p>
            <a:p>
              <a:r>
                <a:rPr lang="en-US" dirty="0">
                  <a:solidFill>
                    <a:srgbClr val="00B050"/>
                  </a:solidFill>
                </a:rPr>
                <a:t>speedup</a:t>
              </a: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A30C8F98-54B3-E9C8-E0B9-802B4091499D}"/>
              </a:ext>
            </a:extLst>
          </p:cNvPr>
          <p:cNvGrpSpPr/>
          <p:nvPr/>
        </p:nvGrpSpPr>
        <p:grpSpPr>
          <a:xfrm>
            <a:off x="554477" y="5129226"/>
            <a:ext cx="9311621" cy="780641"/>
            <a:chOff x="554477" y="5129226"/>
            <a:chExt cx="9311621" cy="780641"/>
          </a:xfrm>
        </p:grpSpPr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BE2546A4-07F0-649F-0F7E-8F901941619A}"/>
                </a:ext>
              </a:extLst>
            </p:cNvPr>
            <p:cNvGrpSpPr/>
            <p:nvPr/>
          </p:nvGrpSpPr>
          <p:grpSpPr>
            <a:xfrm>
              <a:off x="554477" y="5136204"/>
              <a:ext cx="5116320" cy="369332"/>
              <a:chOff x="554477" y="5136204"/>
              <a:chExt cx="5116320" cy="36933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915AE61-02A2-0C87-47A0-8E335BB252E9}"/>
                  </a:ext>
                </a:extLst>
              </p:cNvPr>
              <p:cNvSpPr txBox="1"/>
              <p:nvPr/>
            </p:nvSpPr>
            <p:spPr>
              <a:xfrm>
                <a:off x="554477" y="5136204"/>
                <a:ext cx="43593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But the speed up could not be exponential ! </a:t>
                </a:r>
              </a:p>
            </p:txBody>
          </p:sp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7FC74662-CEFA-4730-D273-FCE8F160BC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3876" y="5136204"/>
                <a:ext cx="756921" cy="249706"/>
              </a:xfrm>
              <a:prstGeom prst="rect">
                <a:avLst/>
              </a:prstGeom>
            </p:spPr>
          </p:pic>
        </p:grp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F595B2EB-F294-EC84-2DF6-5238C17914E2}"/>
                </a:ext>
              </a:extLst>
            </p:cNvPr>
            <p:cNvSpPr/>
            <p:nvPr/>
          </p:nvSpPr>
          <p:spPr>
            <a:xfrm>
              <a:off x="6981568" y="5474043"/>
              <a:ext cx="2150075" cy="435824"/>
            </a:xfrm>
            <a:custGeom>
              <a:avLst/>
              <a:gdLst>
                <a:gd name="connsiteX0" fmla="*/ 0 w 1606378"/>
                <a:gd name="connsiteY0" fmla="*/ 432487 h 432487"/>
                <a:gd name="connsiteX1" fmla="*/ 383059 w 1606378"/>
                <a:gd name="connsiteY1" fmla="*/ 86498 h 432487"/>
                <a:gd name="connsiteX2" fmla="*/ 1606378 w 1606378"/>
                <a:gd name="connsiteY2" fmla="*/ 0 h 43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6378" h="432487">
                  <a:moveTo>
                    <a:pt x="0" y="432487"/>
                  </a:moveTo>
                  <a:cubicBezTo>
                    <a:pt x="57664" y="295533"/>
                    <a:pt x="115329" y="158579"/>
                    <a:pt x="383059" y="86498"/>
                  </a:cubicBezTo>
                  <a:cubicBezTo>
                    <a:pt x="650789" y="14417"/>
                    <a:pt x="1128583" y="7208"/>
                    <a:pt x="1606378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AE3874A2-2FA9-DE86-678B-A95F4830A531}"/>
                </a:ext>
              </a:extLst>
            </p:cNvPr>
            <p:cNvSpPr txBox="1"/>
            <p:nvPr/>
          </p:nvSpPr>
          <p:spPr>
            <a:xfrm>
              <a:off x="8576129" y="5129226"/>
              <a:ext cx="12899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Exponential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speedup</a:t>
              </a:r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514BF3C2-F6B9-B396-4058-C89383092236}"/>
              </a:ext>
            </a:extLst>
          </p:cNvPr>
          <p:cNvSpPr txBox="1"/>
          <p:nvPr/>
        </p:nvSpPr>
        <p:spPr>
          <a:xfrm>
            <a:off x="1401198" y="6441536"/>
            <a:ext cx="8414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A calculation that’s takes 1 year in “linear” case would takes 24 seconds with exponential speedups</a:t>
            </a:r>
          </a:p>
        </p:txBody>
      </p:sp>
    </p:spTree>
    <p:extLst>
      <p:ext uri="{BB962C8B-B14F-4D97-AF65-F5344CB8AC3E}">
        <p14:creationId xmlns:p14="http://schemas.microsoft.com/office/powerpoint/2010/main" val="389659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F11475A-7F8B-D498-7AA2-DD04B78184DF}"/>
              </a:ext>
            </a:extLst>
          </p:cNvPr>
          <p:cNvCxnSpPr/>
          <p:nvPr/>
        </p:nvCxnSpPr>
        <p:spPr>
          <a:xfrm flipV="1">
            <a:off x="1666245" y="447242"/>
            <a:ext cx="8215371" cy="1764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81190255-62F7-14CB-7208-AC1B4362EF38}"/>
              </a:ext>
            </a:extLst>
          </p:cNvPr>
          <p:cNvSpPr txBox="1"/>
          <p:nvPr/>
        </p:nvSpPr>
        <p:spPr>
          <a:xfrm>
            <a:off x="4080302" y="3225"/>
            <a:ext cx="5825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>
                <a:solidFill>
                  <a:srgbClr val="0070C0"/>
                </a:solidFill>
              </a:rPr>
              <a:t>Problem complexity and quantum advantage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38F3AAD-F6D4-1943-EAB4-83F1F654316D}"/>
              </a:ext>
            </a:extLst>
          </p:cNvPr>
          <p:cNvSpPr txBox="1"/>
          <p:nvPr/>
        </p:nvSpPr>
        <p:spPr>
          <a:xfrm>
            <a:off x="194553" y="111211"/>
            <a:ext cx="271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Algorithmic – Some history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25A24E2D-735D-CD79-A54B-20D37A37D5F3}"/>
              </a:ext>
            </a:extLst>
          </p:cNvPr>
          <p:cNvGrpSpPr/>
          <p:nvPr/>
        </p:nvGrpSpPr>
        <p:grpSpPr>
          <a:xfrm>
            <a:off x="1497335" y="906160"/>
            <a:ext cx="950901" cy="760649"/>
            <a:chOff x="1497335" y="906160"/>
            <a:chExt cx="950901" cy="760649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739AC37-0B30-FE8D-38EF-2DDC53FB11C2}"/>
                </a:ext>
              </a:extLst>
            </p:cNvPr>
            <p:cNvSpPr txBox="1"/>
            <p:nvPr/>
          </p:nvSpPr>
          <p:spPr>
            <a:xfrm>
              <a:off x="1635214" y="107915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1985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5B8A98-D161-8560-5982-82155E97938A}"/>
                </a:ext>
              </a:extLst>
            </p:cNvPr>
            <p:cNvSpPr/>
            <p:nvPr/>
          </p:nvSpPr>
          <p:spPr>
            <a:xfrm>
              <a:off x="1869992" y="906160"/>
              <a:ext cx="234778" cy="1942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943A11D-CC2E-C399-77D1-3FAD0BCF2849}"/>
                </a:ext>
              </a:extLst>
            </p:cNvPr>
            <p:cNvSpPr txBox="1"/>
            <p:nvPr/>
          </p:nvSpPr>
          <p:spPr>
            <a:xfrm>
              <a:off x="1497335" y="1297477"/>
              <a:ext cx="950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Deutsch</a:t>
              </a: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CAB0007A-D030-EAFC-0227-F66581343373}"/>
              </a:ext>
            </a:extLst>
          </p:cNvPr>
          <p:cNvGrpSpPr/>
          <p:nvPr/>
        </p:nvGrpSpPr>
        <p:grpSpPr>
          <a:xfrm>
            <a:off x="82162" y="914400"/>
            <a:ext cx="7740457" cy="1428699"/>
            <a:chOff x="82162" y="914400"/>
            <a:chExt cx="7740457" cy="1428699"/>
          </a:xfrm>
        </p:grpSpPr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8F19E7B5-25CB-1510-6A3F-CB6686A1D217}"/>
                </a:ext>
              </a:extLst>
            </p:cNvPr>
            <p:cNvGrpSpPr/>
            <p:nvPr/>
          </p:nvGrpSpPr>
          <p:grpSpPr>
            <a:xfrm>
              <a:off x="82162" y="914400"/>
              <a:ext cx="768287" cy="748291"/>
              <a:chOff x="82162" y="914400"/>
              <a:chExt cx="768287" cy="748291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10FAB50-3266-CA36-117F-0D230318B21B}"/>
                  </a:ext>
                </a:extLst>
              </p:cNvPr>
              <p:cNvSpPr txBox="1"/>
              <p:nvPr/>
            </p:nvSpPr>
            <p:spPr>
              <a:xfrm>
                <a:off x="82162" y="1293359"/>
                <a:ext cx="7682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Turing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00F4FC-204A-61C4-DCA0-D6043D63BDAE}"/>
                  </a:ext>
                </a:extLst>
              </p:cNvPr>
              <p:cNvSpPr/>
              <p:nvPr/>
            </p:nvSpPr>
            <p:spPr>
              <a:xfrm>
                <a:off x="407771" y="914400"/>
                <a:ext cx="234778" cy="194293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3799D94-6B76-2D3E-8B3D-FBC6B77C9ECA}"/>
                  </a:ext>
                </a:extLst>
              </p:cNvPr>
              <p:cNvSpPr txBox="1"/>
              <p:nvPr/>
            </p:nvSpPr>
            <p:spPr>
              <a:xfrm>
                <a:off x="197706" y="1087393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1940</a:t>
                </a:r>
              </a:p>
            </p:txBody>
          </p:sp>
        </p:grpSp>
        <p:sp>
          <p:nvSpPr>
            <p:cNvPr id="19" name="Flèche vers la droite 18">
              <a:extLst>
                <a:ext uri="{FF2B5EF4-FFF2-40B4-BE49-F238E27FC236}">
                  <a16:creationId xmlns:a16="http://schemas.microsoft.com/office/drawing/2014/main" id="{6DDE8853-358E-BF9B-F9F3-345910DE340C}"/>
                </a:ext>
              </a:extLst>
            </p:cNvPr>
            <p:cNvSpPr/>
            <p:nvPr/>
          </p:nvSpPr>
          <p:spPr>
            <a:xfrm>
              <a:off x="323385" y="2051824"/>
              <a:ext cx="319164" cy="2177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B6478276-7268-CD97-CA23-AF47F556AB4A}"/>
                </a:ext>
              </a:extLst>
            </p:cNvPr>
            <p:cNvSpPr txBox="1"/>
            <p:nvPr/>
          </p:nvSpPr>
          <p:spPr>
            <a:xfrm>
              <a:off x="579867" y="1973767"/>
              <a:ext cx="72427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Church Turing problem: analysis of a computational problem, complexity…   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2CA445CA-9A6A-2F91-613F-C8977B71392A}"/>
              </a:ext>
            </a:extLst>
          </p:cNvPr>
          <p:cNvGrpSpPr/>
          <p:nvPr/>
        </p:nvGrpSpPr>
        <p:grpSpPr>
          <a:xfrm>
            <a:off x="323385" y="1882361"/>
            <a:ext cx="9645361" cy="1492534"/>
            <a:chOff x="323385" y="1882361"/>
            <a:chExt cx="9645361" cy="1492534"/>
          </a:xfrm>
        </p:grpSpPr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B593B038-2DE5-D5C3-E58D-9A88E84C81AA}"/>
                </a:ext>
              </a:extLst>
            </p:cNvPr>
            <p:cNvGrpSpPr/>
            <p:nvPr/>
          </p:nvGrpSpPr>
          <p:grpSpPr>
            <a:xfrm>
              <a:off x="323385" y="2515409"/>
              <a:ext cx="6089013" cy="377564"/>
              <a:chOff x="323385" y="2515409"/>
              <a:chExt cx="6089013" cy="377564"/>
            </a:xfrm>
          </p:grpSpPr>
          <p:sp>
            <p:nvSpPr>
              <p:cNvPr id="21" name="Flèche vers la droite 20">
                <a:extLst>
                  <a:ext uri="{FF2B5EF4-FFF2-40B4-BE49-F238E27FC236}">
                    <a16:creationId xmlns:a16="http://schemas.microsoft.com/office/drawing/2014/main" id="{EA2737E8-2760-668C-1ECF-FAF435CB2419}"/>
                  </a:ext>
                </a:extLst>
              </p:cNvPr>
              <p:cNvSpPr/>
              <p:nvPr/>
            </p:nvSpPr>
            <p:spPr>
              <a:xfrm>
                <a:off x="323385" y="2601698"/>
                <a:ext cx="319164" cy="21771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34C37673-702C-BFB6-4119-395E90CEA635}"/>
                  </a:ext>
                </a:extLst>
              </p:cNvPr>
              <p:cNvSpPr txBox="1"/>
              <p:nvPr/>
            </p:nvSpPr>
            <p:spPr>
              <a:xfrm>
                <a:off x="579867" y="2523641"/>
                <a:ext cx="31203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The “simple” Deutsch problem:</a:t>
                </a:r>
              </a:p>
            </p:txBody>
          </p:sp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78256D79-144D-5DA1-4FF0-C61053E4D0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20173" y="2515409"/>
                <a:ext cx="1862099" cy="370655"/>
              </a:xfrm>
              <a:prstGeom prst="rect">
                <a:avLst/>
              </a:prstGeom>
            </p:spPr>
          </p:pic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F560FEF-9C18-2C13-3ADD-2D366F68D820}"/>
                  </a:ext>
                </a:extLst>
              </p:cNvPr>
              <p:cNvSpPr txBox="1"/>
              <p:nvPr/>
            </p:nvSpPr>
            <p:spPr>
              <a:xfrm>
                <a:off x="5482272" y="2515409"/>
                <a:ext cx="9301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(Oracle)</a:t>
                </a:r>
              </a:p>
            </p:txBody>
          </p:sp>
        </p:grpSp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D698BD3B-7355-58E4-504F-D0809BD2D12F}"/>
                </a:ext>
              </a:extLst>
            </p:cNvPr>
            <p:cNvGrpSpPr/>
            <p:nvPr/>
          </p:nvGrpSpPr>
          <p:grpSpPr>
            <a:xfrm>
              <a:off x="7311038" y="1882361"/>
              <a:ext cx="2657708" cy="1492534"/>
              <a:chOff x="7311038" y="1882361"/>
              <a:chExt cx="2657708" cy="1492534"/>
            </a:xfrm>
          </p:grpSpPr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8B35EC30-8E0A-D464-1B26-C1943034D5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3993" t="23452"/>
              <a:stretch/>
            </p:blipFill>
            <p:spPr>
              <a:xfrm>
                <a:off x="7311038" y="2213338"/>
                <a:ext cx="2657708" cy="1161557"/>
              </a:xfrm>
              <a:prstGeom prst="rect">
                <a:avLst/>
              </a:prstGeom>
            </p:spPr>
          </p:pic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6F65750-2927-9593-257A-45E5E159D12D}"/>
                  </a:ext>
                </a:extLst>
              </p:cNvPr>
              <p:cNvSpPr txBox="1"/>
              <p:nvPr/>
            </p:nvSpPr>
            <p:spPr>
              <a:xfrm>
                <a:off x="7795510" y="1882361"/>
                <a:ext cx="7662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accent1"/>
                    </a:solidFill>
                  </a:rPr>
                  <a:t>case 1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D0BEEEC-A903-8BF6-555F-0F715BBDF800}"/>
                  </a:ext>
                </a:extLst>
              </p:cNvPr>
              <p:cNvSpPr txBox="1"/>
              <p:nvPr/>
            </p:nvSpPr>
            <p:spPr>
              <a:xfrm>
                <a:off x="9180781" y="1887270"/>
                <a:ext cx="7662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accent1"/>
                    </a:solidFill>
                  </a:rPr>
                  <a:t>case 2</a:t>
                </a:r>
              </a:p>
            </p:txBody>
          </p:sp>
        </p:grp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27B0E3D2-2AB2-2AE7-C32A-E1D8A8421B5A}"/>
              </a:ext>
            </a:extLst>
          </p:cNvPr>
          <p:cNvGrpSpPr/>
          <p:nvPr/>
        </p:nvGrpSpPr>
        <p:grpSpPr>
          <a:xfrm>
            <a:off x="642549" y="2837517"/>
            <a:ext cx="5008098" cy="743171"/>
            <a:chOff x="642549" y="2837517"/>
            <a:chExt cx="5008098" cy="743171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A108D11B-289D-F1AF-59CC-4336EE706CAF}"/>
                </a:ext>
              </a:extLst>
            </p:cNvPr>
            <p:cNvSpPr txBox="1"/>
            <p:nvPr/>
          </p:nvSpPr>
          <p:spPr>
            <a:xfrm>
              <a:off x="850449" y="2884741"/>
              <a:ext cx="237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 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7A5D5534-B8AD-F206-855A-A7D3EC18BC0F}"/>
                </a:ext>
              </a:extLst>
            </p:cNvPr>
            <p:cNvSpPr txBox="1"/>
            <p:nvPr/>
          </p:nvSpPr>
          <p:spPr>
            <a:xfrm>
              <a:off x="642549" y="2892973"/>
              <a:ext cx="17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1"/>
                  </a:solidFill>
                </a:rPr>
                <a:t>Q: determine if  </a:t>
              </a:r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52E73C39-2B73-19B4-02D8-980DECAD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5229" y="2837517"/>
              <a:ext cx="894996" cy="370655"/>
            </a:xfrm>
            <a:prstGeom prst="rect">
              <a:avLst/>
            </a:prstGeom>
          </p:spPr>
        </p:pic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955AC472-64AD-2DBE-FE02-B035EC839C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9394" y="3354436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A2D8AC63-F048-4588-06FC-A0D1A3A9AEED}"/>
                </a:ext>
              </a:extLst>
            </p:cNvPr>
            <p:cNvSpPr txBox="1"/>
            <p:nvPr/>
          </p:nvSpPr>
          <p:spPr>
            <a:xfrm>
              <a:off x="832790" y="3211356"/>
              <a:ext cx="3681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Classically requires to have 2 answers</a:t>
              </a: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1EA2E4EB-F93B-801F-7200-AA94EE529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8948" y="3213343"/>
              <a:ext cx="1161699" cy="297395"/>
            </a:xfrm>
            <a:prstGeom prst="rect">
              <a:avLst/>
            </a:prstGeom>
          </p:spPr>
        </p:pic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CA534B97-4A6B-2CD5-886B-276832A401CF}"/>
              </a:ext>
            </a:extLst>
          </p:cNvPr>
          <p:cNvGrpSpPr/>
          <p:nvPr/>
        </p:nvGrpSpPr>
        <p:grpSpPr>
          <a:xfrm>
            <a:off x="769394" y="3547477"/>
            <a:ext cx="3959440" cy="409660"/>
            <a:chOff x="769394" y="3547477"/>
            <a:chExt cx="3959440" cy="409660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11BADC33-30D2-B878-E08A-E4D2429C14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9394" y="3730885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F3ED704-D33D-FD47-AB55-70306A048648}"/>
                </a:ext>
              </a:extLst>
            </p:cNvPr>
            <p:cNvSpPr txBox="1"/>
            <p:nvPr/>
          </p:nvSpPr>
          <p:spPr>
            <a:xfrm>
              <a:off x="832790" y="3587805"/>
              <a:ext cx="3199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Quantum: one can directly ask   </a:t>
              </a:r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1CD70371-EA63-0599-B3FC-BD5133364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33838" y="3547477"/>
              <a:ext cx="894996" cy="370655"/>
            </a:xfrm>
            <a:prstGeom prst="rect">
              <a:avLst/>
            </a:prstGeom>
          </p:spPr>
        </p:pic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4A7275EE-3EB0-DB41-FB7E-CBC76FC7FF14}"/>
              </a:ext>
            </a:extLst>
          </p:cNvPr>
          <p:cNvGrpSpPr/>
          <p:nvPr/>
        </p:nvGrpSpPr>
        <p:grpSpPr>
          <a:xfrm>
            <a:off x="323385" y="893905"/>
            <a:ext cx="8762954" cy="4233288"/>
            <a:chOff x="323385" y="893905"/>
            <a:chExt cx="8762954" cy="4233288"/>
          </a:xfrm>
        </p:grpSpPr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89B30C88-828E-C167-8973-29B6732899D6}"/>
                </a:ext>
              </a:extLst>
            </p:cNvPr>
            <p:cNvGrpSpPr/>
            <p:nvPr/>
          </p:nvGrpSpPr>
          <p:grpSpPr>
            <a:xfrm>
              <a:off x="2442526" y="893905"/>
              <a:ext cx="6643813" cy="765208"/>
              <a:chOff x="2442526" y="893905"/>
              <a:chExt cx="6643813" cy="765208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A532417-94C3-AD97-1439-EE5D1970ECD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15520" y="922633"/>
                <a:ext cx="5400000" cy="19429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E2CFE00-A736-BC06-B64F-5FFFE9354378}"/>
                  </a:ext>
                </a:extLst>
              </p:cNvPr>
              <p:cNvSpPr txBox="1"/>
              <p:nvPr/>
            </p:nvSpPr>
            <p:spPr>
              <a:xfrm>
                <a:off x="2442526" y="1070913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1992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BE8A6DA-0282-7794-9132-D00C0B5F9F35}"/>
                  </a:ext>
                </a:extLst>
              </p:cNvPr>
              <p:cNvSpPr txBox="1"/>
              <p:nvPr/>
            </p:nvSpPr>
            <p:spPr>
              <a:xfrm>
                <a:off x="2448138" y="1289781"/>
                <a:ext cx="4814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Deutsch-</a:t>
                </a:r>
                <a:r>
                  <a:rPr lang="en-US" err="1"/>
                  <a:t>Josza</a:t>
                </a:r>
                <a:r>
                  <a:rPr lang="en-US"/>
                  <a:t>, Simon, Shor, Bernstein-</a:t>
                </a:r>
                <a:r>
                  <a:rPr lang="en-US" err="1"/>
                  <a:t>Varizani</a:t>
                </a:r>
                <a:r>
                  <a:rPr lang="en-US"/>
                  <a:t>, …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A9CDC9D-92EA-9114-F9B4-59D7EE142C72}"/>
                  </a:ext>
                </a:extLst>
              </p:cNvPr>
              <p:cNvSpPr txBox="1"/>
              <p:nvPr/>
            </p:nvSpPr>
            <p:spPr>
              <a:xfrm>
                <a:off x="8419169" y="893905"/>
                <a:ext cx="667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/>
                  <a:t>time </a:t>
                </a:r>
              </a:p>
            </p:txBody>
          </p:sp>
        </p:grpSp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B7F05B72-762C-8B25-DAC3-040A71C116F6}"/>
                </a:ext>
              </a:extLst>
            </p:cNvPr>
            <p:cNvGrpSpPr/>
            <p:nvPr/>
          </p:nvGrpSpPr>
          <p:grpSpPr>
            <a:xfrm>
              <a:off x="323385" y="4300454"/>
              <a:ext cx="7371492" cy="826739"/>
              <a:chOff x="323385" y="4300454"/>
              <a:chExt cx="7371492" cy="826739"/>
            </a:xfrm>
          </p:grpSpPr>
          <p:sp>
            <p:nvSpPr>
              <p:cNvPr id="40" name="Flèche vers la droite 39">
                <a:extLst>
                  <a:ext uri="{FF2B5EF4-FFF2-40B4-BE49-F238E27FC236}">
                    <a16:creationId xmlns:a16="http://schemas.microsoft.com/office/drawing/2014/main" id="{087139AF-AD76-E2F4-2FB9-17BE5941F26D}"/>
                  </a:ext>
                </a:extLst>
              </p:cNvPr>
              <p:cNvSpPr/>
              <p:nvPr/>
            </p:nvSpPr>
            <p:spPr>
              <a:xfrm>
                <a:off x="323385" y="4378511"/>
                <a:ext cx="319164" cy="21771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65D06A3D-5C94-0FC6-1A39-FBFB4179AEC8}"/>
                  </a:ext>
                </a:extLst>
              </p:cNvPr>
              <p:cNvSpPr txBox="1"/>
              <p:nvPr/>
            </p:nvSpPr>
            <p:spPr>
              <a:xfrm>
                <a:off x="579867" y="4300454"/>
                <a:ext cx="2778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Deutsch-</a:t>
                </a:r>
                <a:r>
                  <a:rPr lang="en-US" err="1"/>
                  <a:t>Josza</a:t>
                </a:r>
                <a:r>
                  <a:rPr lang="en-US"/>
                  <a:t> problem (92)</a:t>
                </a:r>
              </a:p>
            </p:txBody>
          </p:sp>
          <p:pic>
            <p:nvPicPr>
              <p:cNvPr id="43" name="Image 42">
                <a:extLst>
                  <a:ext uri="{FF2B5EF4-FFF2-40B4-BE49-F238E27FC236}">
                    <a16:creationId xmlns:a16="http://schemas.microsoft.com/office/drawing/2014/main" id="{92C79B24-AAF6-3152-769D-146FE0DB8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8015" y="4719013"/>
                <a:ext cx="2107347" cy="408180"/>
              </a:xfrm>
              <a:prstGeom prst="rect">
                <a:avLst/>
              </a:prstGeom>
            </p:spPr>
          </p:pic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35767B86-8991-4E4B-D05E-DC9139FCB163}"/>
                  </a:ext>
                </a:extLst>
              </p:cNvPr>
              <p:cNvSpPr txBox="1"/>
              <p:nvPr/>
            </p:nvSpPr>
            <p:spPr>
              <a:xfrm>
                <a:off x="3165880" y="4722402"/>
                <a:ext cx="45289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accent1"/>
                    </a:solidFill>
                  </a:rPr>
                  <a:t>Q: Is </a:t>
                </a:r>
                <a:r>
                  <a:rPr lang="en-US" i="1">
                    <a:solidFill>
                      <a:schemeClr val="accent1"/>
                    </a:solidFill>
                  </a:rPr>
                  <a:t>f </a:t>
                </a:r>
                <a:r>
                  <a:rPr lang="en-US">
                    <a:solidFill>
                      <a:schemeClr val="accent1"/>
                    </a:solidFill>
                  </a:rPr>
                  <a:t>constant or an equal mixing of </a:t>
                </a:r>
                <a:r>
                  <a:rPr lang="en-US" i="1">
                    <a:solidFill>
                      <a:schemeClr val="accent1"/>
                    </a:solidFill>
                  </a:rPr>
                  <a:t>0</a:t>
                </a:r>
                <a:r>
                  <a:rPr lang="en-US">
                    <a:solidFill>
                      <a:schemeClr val="accent1"/>
                    </a:solidFill>
                  </a:rPr>
                  <a:t> and </a:t>
                </a:r>
                <a:r>
                  <a:rPr lang="en-US" i="1">
                    <a:solidFill>
                      <a:schemeClr val="accent1"/>
                    </a:solidFill>
                  </a:rPr>
                  <a:t>1 ?</a:t>
                </a:r>
              </a:p>
            </p:txBody>
          </p:sp>
        </p:grp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1D249514-96FD-6B54-A0A7-2B5287B96F08}"/>
              </a:ext>
            </a:extLst>
          </p:cNvPr>
          <p:cNvGrpSpPr/>
          <p:nvPr/>
        </p:nvGrpSpPr>
        <p:grpSpPr>
          <a:xfrm>
            <a:off x="8256686" y="4540875"/>
            <a:ext cx="1437253" cy="1778415"/>
            <a:chOff x="8256686" y="4540875"/>
            <a:chExt cx="1437253" cy="1778415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7E534D13-2E7F-E7A1-065A-6FBE97301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97957" y="4907068"/>
              <a:ext cx="754710" cy="1412222"/>
            </a:xfrm>
            <a:prstGeom prst="rect">
              <a:avLst/>
            </a:prstGeom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D12D5BE0-B579-D96A-28F9-B31A609DB1DD}"/>
                </a:ext>
              </a:extLst>
            </p:cNvPr>
            <p:cNvSpPr txBox="1"/>
            <p:nvPr/>
          </p:nvSpPr>
          <p:spPr>
            <a:xfrm>
              <a:off x="8256686" y="4540875"/>
              <a:ext cx="1437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Example </a:t>
              </a:r>
              <a:r>
                <a:rPr lang="en-US" i="1"/>
                <a:t>n=4 </a:t>
              </a:r>
            </a:p>
          </p:txBody>
        </p:sp>
      </p:grpSp>
      <p:sp>
        <p:nvSpPr>
          <p:cNvPr id="47" name="ZoneTexte 46">
            <a:extLst>
              <a:ext uri="{FF2B5EF4-FFF2-40B4-BE49-F238E27FC236}">
                <a16:creationId xmlns:a16="http://schemas.microsoft.com/office/drawing/2014/main" id="{969EDC4B-097B-FCE1-C1FF-AE63DFF81094}"/>
              </a:ext>
            </a:extLst>
          </p:cNvPr>
          <p:cNvSpPr txBox="1"/>
          <p:nvPr/>
        </p:nvSpPr>
        <p:spPr>
          <a:xfrm>
            <a:off x="8998079" y="620777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328FBDC1-788B-89D2-EEF0-5D106168F67C}"/>
              </a:ext>
            </a:extLst>
          </p:cNvPr>
          <p:cNvGrpSpPr/>
          <p:nvPr/>
        </p:nvGrpSpPr>
        <p:grpSpPr>
          <a:xfrm>
            <a:off x="588956" y="5289390"/>
            <a:ext cx="5645758" cy="845458"/>
            <a:chOff x="588956" y="5289390"/>
            <a:chExt cx="5645758" cy="845458"/>
          </a:xfrm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625C7713-A17F-A6C7-DDD7-117CB87E4E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8956" y="5432470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748D970A-280C-AFC4-570C-D3660A06AB63}"/>
                </a:ext>
              </a:extLst>
            </p:cNvPr>
            <p:cNvSpPr txBox="1"/>
            <p:nvPr/>
          </p:nvSpPr>
          <p:spPr>
            <a:xfrm>
              <a:off x="652352" y="5289390"/>
              <a:ext cx="3514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Classically requires </a:t>
              </a:r>
              <a:r>
                <a:rPr lang="en-US" i="1"/>
                <a:t>1+2</a:t>
              </a:r>
              <a:r>
                <a:rPr lang="en-US" i="1" baseline="30000"/>
                <a:t>n-1</a:t>
              </a:r>
              <a:r>
                <a:rPr lang="en-US"/>
                <a:t> questions</a:t>
              </a:r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AF08EA25-F2B2-2E0E-60BC-822988D729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8956" y="5908596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EC59A258-E215-F55A-8E94-619F006DDA8B}"/>
                </a:ext>
              </a:extLst>
            </p:cNvPr>
            <p:cNvSpPr txBox="1"/>
            <p:nvPr/>
          </p:nvSpPr>
          <p:spPr>
            <a:xfrm>
              <a:off x="652352" y="5765516"/>
              <a:ext cx="55823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Quantum: requires only </a:t>
              </a:r>
              <a:r>
                <a:rPr lang="en-US" i="1" dirty="0"/>
                <a:t>1 </a:t>
              </a:r>
              <a:r>
                <a:rPr lang="en-US" dirty="0"/>
                <a:t>question but </a:t>
              </a:r>
              <a:r>
                <a:rPr lang="en-US" i="1" dirty="0"/>
                <a:t>n</a:t>
              </a:r>
              <a:r>
                <a:rPr lang="en-US" dirty="0"/>
                <a:t> entangled qubits</a:t>
              </a:r>
            </a:p>
          </p:txBody>
        </p:sp>
      </p:grp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8F4E3DB-16A8-1BC6-D693-7A3960A43C78}"/>
              </a:ext>
            </a:extLst>
          </p:cNvPr>
          <p:cNvCxnSpPr/>
          <p:nvPr/>
        </p:nvCxnSpPr>
        <p:spPr>
          <a:xfrm>
            <a:off x="194553" y="1108693"/>
            <a:ext cx="8280000" cy="0"/>
          </a:xfrm>
          <a:prstGeom prst="line">
            <a:avLst/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>
            <a:extLst>
              <a:ext uri="{FF2B5EF4-FFF2-40B4-BE49-F238E27FC236}">
                <a16:creationId xmlns:a16="http://schemas.microsoft.com/office/drawing/2014/main" id="{5EBCE866-3C88-9BF7-9DB0-9747B54B5D97}"/>
              </a:ext>
            </a:extLst>
          </p:cNvPr>
          <p:cNvSpPr txBox="1"/>
          <p:nvPr/>
        </p:nvSpPr>
        <p:spPr>
          <a:xfrm>
            <a:off x="1635214" y="6342462"/>
            <a:ext cx="4836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accent1"/>
                </a:solidFill>
              </a:rPr>
              <a:t>These problems are rather specific – usefulness?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328D095-DB1C-6B7A-E61B-8AB473526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8834" y="3580774"/>
            <a:ext cx="2394938" cy="84527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EA7BBE8-4CBA-C289-1420-CCE3A16B68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7136" y="3509079"/>
            <a:ext cx="2039737" cy="9444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208A07A-2993-DC1C-6AE9-0601923250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0782" y="3629603"/>
            <a:ext cx="451232" cy="370655"/>
          </a:xfrm>
          <a:prstGeom prst="rect">
            <a:avLst/>
          </a:prstGeom>
        </p:spPr>
      </p:pic>
      <p:sp>
        <p:nvSpPr>
          <p:cNvPr id="23" name="Flèche vers la droite 22">
            <a:extLst>
              <a:ext uri="{FF2B5EF4-FFF2-40B4-BE49-F238E27FC236}">
                <a16:creationId xmlns:a16="http://schemas.microsoft.com/office/drawing/2014/main" id="{5BB7AA74-5573-BA59-C66A-5C6D92F0CFBA}"/>
              </a:ext>
            </a:extLst>
          </p:cNvPr>
          <p:cNvSpPr/>
          <p:nvPr/>
        </p:nvSpPr>
        <p:spPr>
          <a:xfrm>
            <a:off x="7190421" y="3844657"/>
            <a:ext cx="381593" cy="2664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4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66" grpId="0"/>
      <p:bldP spid="23" grpId="0" animBg="1"/>
      <p:bldP spid="2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8C8AEC9-212F-28C9-A92A-84B47F28EB50}"/>
              </a:ext>
            </a:extLst>
          </p:cNvPr>
          <p:cNvCxnSpPr/>
          <p:nvPr/>
        </p:nvCxnSpPr>
        <p:spPr>
          <a:xfrm flipV="1">
            <a:off x="1666245" y="447242"/>
            <a:ext cx="8215371" cy="1764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9C439F36-DB21-B330-7899-3D883EF8EB37}"/>
              </a:ext>
            </a:extLst>
          </p:cNvPr>
          <p:cNvSpPr txBox="1"/>
          <p:nvPr/>
        </p:nvSpPr>
        <p:spPr>
          <a:xfrm>
            <a:off x="4080302" y="3225"/>
            <a:ext cx="5825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>
                <a:solidFill>
                  <a:srgbClr val="0070C0"/>
                </a:solidFill>
              </a:rPr>
              <a:t>Problem complexity and quantum advantage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3310721-F18C-A42D-07FE-C9B5C264BE50}"/>
              </a:ext>
            </a:extLst>
          </p:cNvPr>
          <p:cNvCxnSpPr/>
          <p:nvPr/>
        </p:nvCxnSpPr>
        <p:spPr>
          <a:xfrm>
            <a:off x="194553" y="1108693"/>
            <a:ext cx="8280000" cy="0"/>
          </a:xfrm>
          <a:prstGeom prst="line">
            <a:avLst/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3C6CFE0F-AA35-6E89-7B8A-90BCE66CCC32}"/>
              </a:ext>
            </a:extLst>
          </p:cNvPr>
          <p:cNvSpPr txBox="1"/>
          <p:nvPr/>
        </p:nvSpPr>
        <p:spPr>
          <a:xfrm>
            <a:off x="194553" y="111211"/>
            <a:ext cx="271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Algorithmic – Some history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3DF1934-F7F1-DD43-B323-4C6DB46A2DDB}"/>
              </a:ext>
            </a:extLst>
          </p:cNvPr>
          <p:cNvSpPr txBox="1"/>
          <p:nvPr/>
        </p:nvSpPr>
        <p:spPr>
          <a:xfrm>
            <a:off x="82162" y="1293359"/>
            <a:ext cx="76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Turing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78ED72-8382-6470-C425-AEE181DED914}"/>
              </a:ext>
            </a:extLst>
          </p:cNvPr>
          <p:cNvSpPr/>
          <p:nvPr/>
        </p:nvSpPr>
        <p:spPr>
          <a:xfrm>
            <a:off x="407771" y="914400"/>
            <a:ext cx="234778" cy="19429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805CBCD-FB3F-531A-E8E2-0DC4B3BE97D3}"/>
              </a:ext>
            </a:extLst>
          </p:cNvPr>
          <p:cNvSpPr txBox="1"/>
          <p:nvPr/>
        </p:nvSpPr>
        <p:spPr>
          <a:xfrm>
            <a:off x="197706" y="108739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1940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667D7ED-4F90-9123-7125-DA828B118140}"/>
              </a:ext>
            </a:extLst>
          </p:cNvPr>
          <p:cNvSpPr txBox="1"/>
          <p:nvPr/>
        </p:nvSpPr>
        <p:spPr>
          <a:xfrm>
            <a:off x="1635214" y="107915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1985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DD8547-70C3-6321-0534-456D2B4EC0BC}"/>
              </a:ext>
            </a:extLst>
          </p:cNvPr>
          <p:cNvSpPr/>
          <p:nvPr/>
        </p:nvSpPr>
        <p:spPr>
          <a:xfrm>
            <a:off x="1869992" y="906160"/>
            <a:ext cx="234778" cy="194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744E822-3EB9-370F-5DD7-1706A6EDD4A9}"/>
              </a:ext>
            </a:extLst>
          </p:cNvPr>
          <p:cNvSpPr txBox="1"/>
          <p:nvPr/>
        </p:nvSpPr>
        <p:spPr>
          <a:xfrm>
            <a:off x="1497335" y="1297477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Deutsch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C1345D-53A5-569C-0A6A-355C2469D775}"/>
              </a:ext>
            </a:extLst>
          </p:cNvPr>
          <p:cNvSpPr>
            <a:spLocks/>
          </p:cNvSpPr>
          <p:nvPr/>
        </p:nvSpPr>
        <p:spPr>
          <a:xfrm>
            <a:off x="2615520" y="922633"/>
            <a:ext cx="5400000" cy="194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119A47F-8935-9DB1-D256-4169AF8E6951}"/>
              </a:ext>
            </a:extLst>
          </p:cNvPr>
          <p:cNvSpPr txBox="1"/>
          <p:nvPr/>
        </p:nvSpPr>
        <p:spPr>
          <a:xfrm>
            <a:off x="2442526" y="107091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1992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08F77EB-F509-D70C-E859-0C83EBA459D9}"/>
              </a:ext>
            </a:extLst>
          </p:cNvPr>
          <p:cNvSpPr txBox="1"/>
          <p:nvPr/>
        </p:nvSpPr>
        <p:spPr>
          <a:xfrm>
            <a:off x="2448138" y="1289781"/>
            <a:ext cx="5429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Deutsch-Josza, Simon, Shor, Bernstein-Varizani, Kitaev …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4174F08-A765-AB5E-BB66-EFB8F1CB12F1}"/>
              </a:ext>
            </a:extLst>
          </p:cNvPr>
          <p:cNvSpPr txBox="1"/>
          <p:nvPr/>
        </p:nvSpPr>
        <p:spPr>
          <a:xfrm>
            <a:off x="8419169" y="893905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time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74BECB-1AFF-E949-50C1-442C57C0262B}"/>
              </a:ext>
            </a:extLst>
          </p:cNvPr>
          <p:cNvSpPr/>
          <p:nvPr/>
        </p:nvSpPr>
        <p:spPr>
          <a:xfrm>
            <a:off x="264188" y="1917082"/>
            <a:ext cx="2351332" cy="554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Tracking applications and progress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2772CF80-07BC-7541-B9E2-CC5C035B7AAE}"/>
              </a:ext>
            </a:extLst>
          </p:cNvPr>
          <p:cNvGrpSpPr/>
          <p:nvPr/>
        </p:nvGrpSpPr>
        <p:grpSpPr>
          <a:xfrm>
            <a:off x="636273" y="2679667"/>
            <a:ext cx="7237743" cy="1260800"/>
            <a:chOff x="636273" y="2679667"/>
            <a:chExt cx="7237743" cy="1260800"/>
          </a:xfrm>
        </p:grpSpPr>
        <p:sp>
          <p:nvSpPr>
            <p:cNvPr id="24" name="Flèche vers la droite 23">
              <a:extLst>
                <a:ext uri="{FF2B5EF4-FFF2-40B4-BE49-F238E27FC236}">
                  <a16:creationId xmlns:a16="http://schemas.microsoft.com/office/drawing/2014/main" id="{51617B3C-BC88-34B2-DD25-DAE12827EF69}"/>
                </a:ext>
              </a:extLst>
            </p:cNvPr>
            <p:cNvSpPr/>
            <p:nvPr/>
          </p:nvSpPr>
          <p:spPr>
            <a:xfrm>
              <a:off x="636273" y="2811548"/>
              <a:ext cx="319164" cy="2177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C16EFFB2-776A-B1C9-D722-A9F78976FCA2}"/>
                </a:ext>
              </a:extLst>
            </p:cNvPr>
            <p:cNvSpPr txBox="1"/>
            <p:nvPr/>
          </p:nvSpPr>
          <p:spPr>
            <a:xfrm>
              <a:off x="926622" y="2722202"/>
              <a:ext cx="4196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Simon (1994): find the period of a function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3E85A83-B09B-0A96-0763-DEB13C1E6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8085" y="2679667"/>
              <a:ext cx="2136422" cy="400579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6979148-F82A-AE0E-921A-12E0393BED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8918" y="3714047"/>
              <a:ext cx="108000" cy="10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9911B96D-9C47-486E-FA01-9A05877812BB}"/>
                </a:ext>
              </a:extLst>
            </p:cNvPr>
            <p:cNvSpPr txBox="1"/>
            <p:nvPr/>
          </p:nvSpPr>
          <p:spPr>
            <a:xfrm>
              <a:off x="1225978" y="3571135"/>
              <a:ext cx="6648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Ingredient: </a:t>
              </a:r>
              <a:r>
                <a:rPr lang="en-US">
                  <a:solidFill>
                    <a:schemeClr val="accent1"/>
                  </a:solidFill>
                </a:rPr>
                <a:t>Quantum Fourier transform (QFT) in qubit representation</a:t>
              </a:r>
            </a:p>
          </p:txBody>
        </p: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CB8FD6EF-6833-1B33-AA5A-9D598CC171CE}"/>
                </a:ext>
              </a:extLst>
            </p:cNvPr>
            <p:cNvGrpSpPr/>
            <p:nvPr/>
          </p:nvGrpSpPr>
          <p:grpSpPr>
            <a:xfrm>
              <a:off x="1168918" y="3032317"/>
              <a:ext cx="5230131" cy="642256"/>
              <a:chOff x="588956" y="5289390"/>
              <a:chExt cx="5230131" cy="642256"/>
            </a:xfrm>
          </p:grpSpPr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9185CD8-0AAD-F5D9-4D38-74EFAE6646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8956" y="543247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441995B-D2DB-DAC3-339D-72899925E94D}"/>
                  </a:ext>
                </a:extLst>
              </p:cNvPr>
              <p:cNvSpPr txBox="1"/>
              <p:nvPr/>
            </p:nvSpPr>
            <p:spPr>
              <a:xfrm>
                <a:off x="652352" y="5289390"/>
                <a:ext cx="51667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Classically requires exponential number of questions.</a:t>
                </a: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0171371-A668-0A21-EF56-0CE9906293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0245" y="5705394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55FD2AE-A536-5A59-5CCF-DB59EF2B9464}"/>
                  </a:ext>
                </a:extLst>
              </p:cNvPr>
              <p:cNvSpPr txBox="1"/>
              <p:nvPr/>
            </p:nvSpPr>
            <p:spPr>
              <a:xfrm>
                <a:off x="663641" y="5562314"/>
                <a:ext cx="37306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Quantum: linear number of questions</a:t>
                </a:r>
              </a:p>
            </p:txBody>
          </p:sp>
        </p:grp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3CEC53B0-29CB-0AAB-DD55-660D86CAC38F}"/>
              </a:ext>
            </a:extLst>
          </p:cNvPr>
          <p:cNvGrpSpPr/>
          <p:nvPr/>
        </p:nvGrpSpPr>
        <p:grpSpPr>
          <a:xfrm>
            <a:off x="636273" y="3656702"/>
            <a:ext cx="8717962" cy="2288301"/>
            <a:chOff x="636273" y="3656702"/>
            <a:chExt cx="8717962" cy="2288301"/>
          </a:xfrm>
        </p:grpSpPr>
        <p:sp>
          <p:nvSpPr>
            <p:cNvPr id="35" name="Flèche vers la droite 34">
              <a:extLst>
                <a:ext uri="{FF2B5EF4-FFF2-40B4-BE49-F238E27FC236}">
                  <a16:creationId xmlns:a16="http://schemas.microsoft.com/office/drawing/2014/main" id="{A6CEDE83-C493-CCAB-F7EE-FC835CCAC460}"/>
                </a:ext>
              </a:extLst>
            </p:cNvPr>
            <p:cNvSpPr/>
            <p:nvPr/>
          </p:nvSpPr>
          <p:spPr>
            <a:xfrm>
              <a:off x="636273" y="4237104"/>
              <a:ext cx="319164" cy="2177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433BC692-6FD9-5C63-FF3E-900E649B7258}"/>
                </a:ext>
              </a:extLst>
            </p:cNvPr>
            <p:cNvSpPr txBox="1"/>
            <p:nvPr/>
          </p:nvSpPr>
          <p:spPr>
            <a:xfrm>
              <a:off x="926622" y="4147758"/>
              <a:ext cx="4137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Shor (1994): find the period of a function</a:t>
              </a:r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91A99154-4B25-2D9A-9D3E-6B69909C0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9075" y="4168472"/>
              <a:ext cx="1215932" cy="33872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998D099D-D828-7337-3736-7A58AA40B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5779" y="3656702"/>
              <a:ext cx="1066596" cy="1375347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AE1A4B8-683C-6A32-19F1-CD228999C2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1740" y="4645512"/>
              <a:ext cx="108000" cy="10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33BC5DF7-D57C-8D15-9B3C-A2FE7F7CB2B8}"/>
                </a:ext>
              </a:extLst>
            </p:cNvPr>
            <p:cNvSpPr txBox="1"/>
            <p:nvPr/>
          </p:nvSpPr>
          <p:spPr>
            <a:xfrm>
              <a:off x="1208800" y="4502600"/>
              <a:ext cx="5841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Ingredient: </a:t>
              </a:r>
              <a:r>
                <a:rPr lang="en-US">
                  <a:solidFill>
                    <a:schemeClr val="accent1"/>
                  </a:solidFill>
                </a:rPr>
                <a:t>QFT, quantum phase estimation (QPE), no Oracle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65B1F92-8B19-FBD0-D57A-B13C02C0D8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1740" y="5081741"/>
              <a:ext cx="108000" cy="10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8EBFF486-0000-650E-C60A-94E05357B4EB}"/>
                </a:ext>
              </a:extLst>
            </p:cNvPr>
            <p:cNvSpPr txBox="1"/>
            <p:nvPr/>
          </p:nvSpPr>
          <p:spPr>
            <a:xfrm>
              <a:off x="1208800" y="4938829"/>
              <a:ext cx="81454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Applications:  </a:t>
              </a:r>
              <a:r>
                <a:rPr lang="en-US">
                  <a:solidFill>
                    <a:srgbClr val="FF0000"/>
                  </a:solidFill>
                </a:rPr>
                <a:t>factorization</a:t>
              </a:r>
              <a:r>
                <a:rPr lang="en-US">
                  <a:solidFill>
                    <a:schemeClr val="accent1"/>
                  </a:solidFill>
                </a:rPr>
                <a:t>, discrete log (quantum algo can potentially break the RSA </a:t>
              </a:r>
            </a:p>
            <a:p>
              <a:r>
                <a:rPr lang="en-US">
                  <a:solidFill>
                    <a:schemeClr val="accent1"/>
                  </a:solidFill>
                </a:rPr>
                <a:t>public key encryption technique)</a:t>
              </a:r>
            </a:p>
          </p:txBody>
        </p:sp>
        <p:sp>
          <p:nvSpPr>
            <p:cNvPr id="44" name="Flèche vers la droite 43">
              <a:extLst>
                <a:ext uri="{FF2B5EF4-FFF2-40B4-BE49-F238E27FC236}">
                  <a16:creationId xmlns:a16="http://schemas.microsoft.com/office/drawing/2014/main" id="{24141206-A645-E888-8062-7DB03A880C93}"/>
                </a:ext>
              </a:extLst>
            </p:cNvPr>
            <p:cNvSpPr/>
            <p:nvPr/>
          </p:nvSpPr>
          <p:spPr>
            <a:xfrm>
              <a:off x="1152673" y="5665564"/>
              <a:ext cx="319164" cy="2177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B890CC39-EB11-7EAE-E580-8AD7A87AC461}"/>
                </a:ext>
              </a:extLst>
            </p:cNvPr>
            <p:cNvSpPr txBox="1"/>
            <p:nvPr/>
          </p:nvSpPr>
          <p:spPr>
            <a:xfrm>
              <a:off x="1449259" y="5575671"/>
              <a:ext cx="39271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Birth of the post-quantum cryptography</a:t>
              </a: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7AD4CCB6-0A11-A3D9-4E66-2F3B60DE2920}"/>
              </a:ext>
            </a:extLst>
          </p:cNvPr>
          <p:cNvGrpSpPr/>
          <p:nvPr/>
        </p:nvGrpSpPr>
        <p:grpSpPr>
          <a:xfrm>
            <a:off x="630036" y="6108903"/>
            <a:ext cx="6722249" cy="369332"/>
            <a:chOff x="607458" y="6108903"/>
            <a:chExt cx="6722249" cy="369332"/>
          </a:xfrm>
        </p:grpSpPr>
        <p:sp>
          <p:nvSpPr>
            <p:cNvPr id="46" name="Flèche vers la droite 45">
              <a:extLst>
                <a:ext uri="{FF2B5EF4-FFF2-40B4-BE49-F238E27FC236}">
                  <a16:creationId xmlns:a16="http://schemas.microsoft.com/office/drawing/2014/main" id="{3674A690-2363-C79F-9ED1-5D69A6851582}"/>
                </a:ext>
              </a:extLst>
            </p:cNvPr>
            <p:cNvSpPr/>
            <p:nvPr/>
          </p:nvSpPr>
          <p:spPr>
            <a:xfrm>
              <a:off x="607458" y="6195726"/>
              <a:ext cx="319164" cy="2177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28E84735-F641-FBD4-CE55-82517C647608}"/>
                </a:ext>
              </a:extLst>
            </p:cNvPr>
            <p:cNvSpPr txBox="1"/>
            <p:nvPr/>
          </p:nvSpPr>
          <p:spPr>
            <a:xfrm>
              <a:off x="929942" y="6108903"/>
              <a:ext cx="6399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Kitaev 95: Circuits for QPE: </a:t>
              </a:r>
              <a:r>
                <a:rPr lang="en-US" dirty="0">
                  <a:solidFill>
                    <a:srgbClr val="0070C0"/>
                  </a:solidFill>
                </a:rPr>
                <a:t>eigenvalue problems, linear algebra, </a:t>
              </a:r>
              <a:r>
                <a:rPr lang="en-US" dirty="0"/>
                <a:t>…</a:t>
              </a: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CB609F3D-D75A-9130-A762-2BD1EC04EDB8}"/>
              </a:ext>
            </a:extLst>
          </p:cNvPr>
          <p:cNvGrpSpPr/>
          <p:nvPr/>
        </p:nvGrpSpPr>
        <p:grpSpPr>
          <a:xfrm>
            <a:off x="629654" y="6509706"/>
            <a:ext cx="8094548" cy="369332"/>
            <a:chOff x="629654" y="6509706"/>
            <a:chExt cx="8094548" cy="369332"/>
          </a:xfrm>
        </p:grpSpPr>
        <p:sp>
          <p:nvSpPr>
            <p:cNvPr id="48" name="Flèche vers la droite 47">
              <a:extLst>
                <a:ext uri="{FF2B5EF4-FFF2-40B4-BE49-F238E27FC236}">
                  <a16:creationId xmlns:a16="http://schemas.microsoft.com/office/drawing/2014/main" id="{C6F5BF7A-A5E9-8BD6-0FC3-3C25015E5B61}"/>
                </a:ext>
              </a:extLst>
            </p:cNvPr>
            <p:cNvSpPr/>
            <p:nvPr/>
          </p:nvSpPr>
          <p:spPr>
            <a:xfrm>
              <a:off x="629654" y="6596529"/>
              <a:ext cx="319164" cy="2177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B3473BA4-A743-FD17-A701-359C651A8235}"/>
                </a:ext>
              </a:extLst>
            </p:cNvPr>
            <p:cNvSpPr txBox="1"/>
            <p:nvPr/>
          </p:nvSpPr>
          <p:spPr>
            <a:xfrm>
              <a:off x="952138" y="6509706"/>
              <a:ext cx="77720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Grover search algorithm (1997): unsupervised search algorithm, data mining,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11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3DD68893-50A6-B98B-986F-EAD019C3F91A}"/>
              </a:ext>
            </a:extLst>
          </p:cNvPr>
          <p:cNvGrpSpPr/>
          <p:nvPr/>
        </p:nvGrpSpPr>
        <p:grpSpPr>
          <a:xfrm>
            <a:off x="115276" y="12701"/>
            <a:ext cx="9790724" cy="2373899"/>
            <a:chOff x="115276" y="12701"/>
            <a:chExt cx="9790724" cy="2373899"/>
          </a:xfrm>
        </p:grpSpPr>
        <p:sp>
          <p:nvSpPr>
            <p:cNvPr id="4" name="ZoneTexte 3"/>
            <p:cNvSpPr txBox="1"/>
            <p:nvPr/>
          </p:nvSpPr>
          <p:spPr>
            <a:xfrm>
              <a:off x="4740785" y="12701"/>
              <a:ext cx="50821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>
                  <a:solidFill>
                    <a:srgbClr val="0070C0"/>
                  </a:solidFill>
                </a:rPr>
                <a:t>What are the anticipated applications ?</a:t>
              </a:r>
            </a:p>
          </p:txBody>
        </p:sp>
        <p:cxnSp>
          <p:nvCxnSpPr>
            <p:cNvPr id="5" name="Connecteur droit 4"/>
            <p:cNvCxnSpPr/>
            <p:nvPr/>
          </p:nvCxnSpPr>
          <p:spPr>
            <a:xfrm flipV="1">
              <a:off x="1582174" y="447242"/>
              <a:ext cx="8215371" cy="176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8418" y="536279"/>
              <a:ext cx="3429988" cy="175148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15276" y="838899"/>
              <a:ext cx="2174918" cy="11073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Simulation of Quantum complex systems </a:t>
              </a:r>
            </a:p>
          </p:txBody>
        </p:sp>
        <p:grpSp>
          <p:nvGrpSpPr>
            <p:cNvPr id="32" name="Grouper 31"/>
            <p:cNvGrpSpPr/>
            <p:nvPr/>
          </p:nvGrpSpPr>
          <p:grpSpPr>
            <a:xfrm>
              <a:off x="5914238" y="454251"/>
              <a:ext cx="3991762" cy="1932349"/>
              <a:chOff x="5914238" y="454251"/>
              <a:chExt cx="3991762" cy="1932349"/>
            </a:xfrm>
          </p:grpSpPr>
          <p:sp>
            <p:nvSpPr>
              <p:cNvPr id="9" name="ZoneTexte 8"/>
              <p:cNvSpPr txBox="1"/>
              <p:nvPr/>
            </p:nvSpPr>
            <p:spPr>
              <a:xfrm>
                <a:off x="5914238" y="461395"/>
                <a:ext cx="22682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Ex: systems on lattices</a:t>
                </a:r>
              </a:p>
            </p:txBody>
          </p:sp>
          <p:pic>
            <p:nvPicPr>
              <p:cNvPr id="4098" name="Picture 2" descr=" schematic figure of the 2-dimensional Hubbard model, where t is 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4587" y="454251"/>
                <a:ext cx="1971413" cy="1432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ZoneTexte 9"/>
              <p:cNvSpPr txBox="1"/>
              <p:nvPr/>
            </p:nvSpPr>
            <p:spPr>
              <a:xfrm>
                <a:off x="5989739" y="855677"/>
                <a:ext cx="207858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0070C0"/>
                    </a:solidFill>
                  </a:rPr>
                  <a:t>On classical computers</a:t>
                </a:r>
              </a:p>
              <a:p>
                <a:r>
                  <a:rPr lang="en-US" sz="1600">
                    <a:solidFill>
                      <a:srgbClr val="0070C0"/>
                    </a:solidFill>
                  </a:rPr>
                  <a:t>Can be solved exactly </a:t>
                </a:r>
              </a:p>
              <a:p>
                <a:r>
                  <a:rPr lang="en-US" sz="1600">
                    <a:solidFill>
                      <a:srgbClr val="0070C0"/>
                    </a:solidFill>
                  </a:rPr>
                  <a:t>For max 20 particles. </a:t>
                </a:r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5952252" y="1801825"/>
                <a:ext cx="248452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0070C0"/>
                    </a:solidFill>
                  </a:rPr>
                  <a:t>On quantum computers: </a:t>
                </a:r>
              </a:p>
              <a:p>
                <a:r>
                  <a:rPr lang="en-US" sz="1600">
                    <a:solidFill>
                      <a:srgbClr val="0070C0"/>
                    </a:solidFill>
                  </a:rPr>
                  <a:t>N sites means only N qubits</a:t>
                </a:r>
              </a:p>
            </p:txBody>
          </p:sp>
        </p:grp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B9CDBD8-4A9B-396F-383A-D1E9805A369B}"/>
              </a:ext>
            </a:extLst>
          </p:cNvPr>
          <p:cNvGrpSpPr/>
          <p:nvPr/>
        </p:nvGrpSpPr>
        <p:grpSpPr>
          <a:xfrm>
            <a:off x="137539" y="4918745"/>
            <a:ext cx="8318564" cy="1800837"/>
            <a:chOff x="137539" y="4918745"/>
            <a:chExt cx="8318564" cy="1800837"/>
          </a:xfrm>
        </p:grpSpPr>
        <p:sp>
          <p:nvSpPr>
            <p:cNvPr id="38" name="Rectangle 37"/>
            <p:cNvSpPr/>
            <p:nvPr/>
          </p:nvSpPr>
          <p:spPr>
            <a:xfrm>
              <a:off x="210350" y="4918745"/>
              <a:ext cx="5057936" cy="5271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Quantum secrets (cryptography, quantum key, </a:t>
              </a:r>
              <a:r>
                <a:rPr lang="mr-IN"/>
                <a:t>…</a:t>
              </a:r>
              <a:r>
                <a:rPr lang="en-US"/>
                <a:t>)</a:t>
              </a:r>
            </a:p>
          </p:txBody>
        </p:sp>
        <p:pic>
          <p:nvPicPr>
            <p:cNvPr id="39" name="Image 38" descr="Screenshot 2020-01-10 at 22.31.05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539" y="5519957"/>
              <a:ext cx="1976488" cy="1105010"/>
            </a:xfrm>
            <a:prstGeom prst="rect">
              <a:avLst/>
            </a:prstGeom>
          </p:spPr>
        </p:pic>
        <p:pic>
          <p:nvPicPr>
            <p:cNvPr id="40" name="Image 39" descr="Screenshot 2020-01-10 at 22.31.3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872" y="5557644"/>
              <a:ext cx="2070184" cy="1161938"/>
            </a:xfrm>
            <a:prstGeom prst="rect">
              <a:avLst/>
            </a:prstGeom>
          </p:spPr>
        </p:pic>
        <p:grpSp>
          <p:nvGrpSpPr>
            <p:cNvPr id="41" name="Grouper 40"/>
            <p:cNvGrpSpPr/>
            <p:nvPr/>
          </p:nvGrpSpPr>
          <p:grpSpPr>
            <a:xfrm>
              <a:off x="5453771" y="5068178"/>
              <a:ext cx="3002332" cy="1592394"/>
              <a:chOff x="873382" y="3313033"/>
              <a:chExt cx="5026890" cy="2802256"/>
            </a:xfrm>
          </p:grpSpPr>
          <p:grpSp>
            <p:nvGrpSpPr>
              <p:cNvPr id="42" name="Groupe 4">
                <a:extLst>
                  <a:ext uri="{FF2B5EF4-FFF2-40B4-BE49-F238E27FC236}">
                    <a16:creationId xmlns:a16="http://schemas.microsoft.com/office/drawing/2014/main" id="{9B60C20A-3483-464B-B5FE-8A806C8409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7377" y="5490680"/>
                <a:ext cx="605051" cy="624609"/>
                <a:chOff x="4510316" y="5827366"/>
                <a:chExt cx="655998" cy="625441"/>
              </a:xfrm>
            </p:grpSpPr>
            <p:sp>
              <p:nvSpPr>
                <p:cNvPr id="56" name="Ellipse 3">
                  <a:extLst>
                    <a:ext uri="{FF2B5EF4-FFF2-40B4-BE49-F238E27FC236}">
                      <a16:creationId xmlns:a16="http://schemas.microsoft.com/office/drawing/2014/main" id="{B9638616-4445-EC4F-9234-24FC440341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4382" y="5827366"/>
                  <a:ext cx="281540" cy="288381"/>
                </a:xfrm>
                <a:prstGeom prst="ellipse">
                  <a:avLst/>
                </a:prstGeom>
                <a:solidFill>
                  <a:srgbClr val="00B050"/>
                </a:solidFill>
                <a:ln w="9525">
                  <a:solidFill>
                    <a:srgbClr val="A7C1DD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fr-FR" altLang="fr-F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7" name="Ellipse 32">
                  <a:extLst>
                    <a:ext uri="{FF2B5EF4-FFF2-40B4-BE49-F238E27FC236}">
                      <a16:creationId xmlns:a16="http://schemas.microsoft.com/office/drawing/2014/main" id="{6F8874F9-482D-7F4F-A58F-3D42689BF5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51646" y="5827366"/>
                  <a:ext cx="281540" cy="28838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fr-FR" altLang="fr-F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8" name="ZoneTexte 33">
                  <a:extLst>
                    <a:ext uri="{FF2B5EF4-FFF2-40B4-BE49-F238E27FC236}">
                      <a16:creationId xmlns:a16="http://schemas.microsoft.com/office/drawing/2014/main" id="{DDE11F65-9B53-BF41-A7BC-616496F1E67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10316" y="6082983"/>
                  <a:ext cx="345025" cy="3698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r>
                    <a:rPr lang="fr-FR" altLang="fr-FR" sz="1800" b="0">
                      <a:solidFill>
                        <a:srgbClr val="FF0000"/>
                      </a:solidFill>
                    </a:rPr>
                    <a:t>A</a:t>
                  </a:r>
                  <a:endParaRPr lang="fr-FR" altLang="fr-FR" sz="1800" b="0"/>
                </a:p>
              </p:txBody>
            </p:sp>
            <p:sp>
              <p:nvSpPr>
                <p:cNvPr id="59" name="ZoneTexte 34">
                  <a:extLst>
                    <a:ext uri="{FF2B5EF4-FFF2-40B4-BE49-F238E27FC236}">
                      <a16:creationId xmlns:a16="http://schemas.microsoft.com/office/drawing/2014/main" id="{F63518C4-CED9-B145-B05C-3DEEF534C12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27060" y="6078548"/>
                  <a:ext cx="339254" cy="3698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r>
                    <a:rPr lang="fr-FR" altLang="fr-FR" sz="1800" b="0">
                      <a:solidFill>
                        <a:srgbClr val="00B050"/>
                      </a:solidFill>
                    </a:rPr>
                    <a:t>B</a:t>
                  </a:r>
                </a:p>
              </p:txBody>
            </p:sp>
          </p:grpSp>
          <p:grpSp>
            <p:nvGrpSpPr>
              <p:cNvPr id="43" name="Groupe 5">
                <a:extLst>
                  <a:ext uri="{FF2B5EF4-FFF2-40B4-BE49-F238E27FC236}">
                    <a16:creationId xmlns:a16="http://schemas.microsoft.com/office/drawing/2014/main" id="{1A6DFC02-8C6D-E442-AE24-DCF33C6479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2990" y="3900194"/>
                <a:ext cx="3613237" cy="1965374"/>
                <a:chOff x="2837936" y="4238217"/>
                <a:chExt cx="3914120" cy="1964324"/>
              </a:xfrm>
            </p:grpSpPr>
            <p:sp>
              <p:nvSpPr>
                <p:cNvPr id="50" name="Freeform 70">
                  <a:extLst>
                    <a:ext uri="{FF2B5EF4-FFF2-40B4-BE49-F238E27FC236}">
                      <a16:creationId xmlns:a16="http://schemas.microsoft.com/office/drawing/2014/main" id="{BEEDDA1D-7654-7345-973A-025330A02842}"/>
                    </a:ext>
                  </a:extLst>
                </p:cNvPr>
                <p:cNvSpPr/>
                <p:nvPr/>
              </p:nvSpPr>
              <p:spPr bwMode="auto">
                <a:xfrm rot="13358635">
                  <a:off x="2994309" y="5255309"/>
                  <a:ext cx="1800124" cy="187225"/>
                </a:xfrm>
                <a:custGeom>
                  <a:avLst/>
                  <a:gdLst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52450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52450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52450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52450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52450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52450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52450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52450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52450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66737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66737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15937 h 515937"/>
                    <a:gd name="connsiteX1" fmla="*/ 285750 w 2314575"/>
                    <a:gd name="connsiteY1" fmla="*/ 1587 h 515937"/>
                    <a:gd name="connsiteX2" fmla="*/ 566737 w 2314575"/>
                    <a:gd name="connsiteY2" fmla="*/ 506412 h 515937"/>
                    <a:gd name="connsiteX3" fmla="*/ 838200 w 2314575"/>
                    <a:gd name="connsiteY3" fmla="*/ 1587 h 515937"/>
                    <a:gd name="connsiteX4" fmla="*/ 1114425 w 2314575"/>
                    <a:gd name="connsiteY4" fmla="*/ 506412 h 515937"/>
                    <a:gd name="connsiteX5" fmla="*/ 1390650 w 2314575"/>
                    <a:gd name="connsiteY5" fmla="*/ 1587 h 515937"/>
                    <a:gd name="connsiteX6" fmla="*/ 1666875 w 2314575"/>
                    <a:gd name="connsiteY6" fmla="*/ 506412 h 515937"/>
                    <a:gd name="connsiteX7" fmla="*/ 1943100 w 2314575"/>
                    <a:gd name="connsiteY7" fmla="*/ 1587 h 515937"/>
                    <a:gd name="connsiteX8" fmla="*/ 2085975 w 2314575"/>
                    <a:gd name="connsiteY8" fmla="*/ 258762 h 515937"/>
                    <a:gd name="connsiteX9" fmla="*/ 2314575 w 2314575"/>
                    <a:gd name="connsiteY9" fmla="*/ 296862 h 515937"/>
                    <a:gd name="connsiteX0" fmla="*/ 0 w 2314575"/>
                    <a:gd name="connsiteY0" fmla="*/ 515937 h 515937"/>
                    <a:gd name="connsiteX1" fmla="*/ 285750 w 2314575"/>
                    <a:gd name="connsiteY1" fmla="*/ 1587 h 515937"/>
                    <a:gd name="connsiteX2" fmla="*/ 566737 w 2314575"/>
                    <a:gd name="connsiteY2" fmla="*/ 506412 h 515937"/>
                    <a:gd name="connsiteX3" fmla="*/ 838200 w 2314575"/>
                    <a:gd name="connsiteY3" fmla="*/ 1587 h 515937"/>
                    <a:gd name="connsiteX4" fmla="*/ 1114425 w 2314575"/>
                    <a:gd name="connsiteY4" fmla="*/ 506412 h 515937"/>
                    <a:gd name="connsiteX5" fmla="*/ 1390650 w 2314575"/>
                    <a:gd name="connsiteY5" fmla="*/ 1587 h 515937"/>
                    <a:gd name="connsiteX6" fmla="*/ 1666875 w 2314575"/>
                    <a:gd name="connsiteY6" fmla="*/ 506412 h 515937"/>
                    <a:gd name="connsiteX7" fmla="*/ 1943100 w 2314575"/>
                    <a:gd name="connsiteY7" fmla="*/ 1587 h 515937"/>
                    <a:gd name="connsiteX8" fmla="*/ 2162175 w 2314575"/>
                    <a:gd name="connsiteY8" fmla="*/ 254000 h 515937"/>
                    <a:gd name="connsiteX9" fmla="*/ 2314575 w 2314575"/>
                    <a:gd name="connsiteY9" fmla="*/ 296862 h 515937"/>
                    <a:gd name="connsiteX0" fmla="*/ 0 w 2314575"/>
                    <a:gd name="connsiteY0" fmla="*/ 515937 h 515937"/>
                    <a:gd name="connsiteX1" fmla="*/ 285750 w 2314575"/>
                    <a:gd name="connsiteY1" fmla="*/ 1587 h 515937"/>
                    <a:gd name="connsiteX2" fmla="*/ 566737 w 2314575"/>
                    <a:gd name="connsiteY2" fmla="*/ 506412 h 515937"/>
                    <a:gd name="connsiteX3" fmla="*/ 838200 w 2314575"/>
                    <a:gd name="connsiteY3" fmla="*/ 1587 h 515937"/>
                    <a:gd name="connsiteX4" fmla="*/ 1114425 w 2314575"/>
                    <a:gd name="connsiteY4" fmla="*/ 506412 h 515937"/>
                    <a:gd name="connsiteX5" fmla="*/ 1390650 w 2314575"/>
                    <a:gd name="connsiteY5" fmla="*/ 1587 h 515937"/>
                    <a:gd name="connsiteX6" fmla="*/ 1666875 w 2314575"/>
                    <a:gd name="connsiteY6" fmla="*/ 506412 h 515937"/>
                    <a:gd name="connsiteX7" fmla="*/ 1943100 w 2314575"/>
                    <a:gd name="connsiteY7" fmla="*/ 1587 h 515937"/>
                    <a:gd name="connsiteX8" fmla="*/ 2162175 w 2314575"/>
                    <a:gd name="connsiteY8" fmla="*/ 254000 h 515937"/>
                    <a:gd name="connsiteX9" fmla="*/ 2314575 w 2314575"/>
                    <a:gd name="connsiteY9" fmla="*/ 296862 h 515937"/>
                    <a:gd name="connsiteX0" fmla="*/ 0 w 2314575"/>
                    <a:gd name="connsiteY0" fmla="*/ 515937 h 515937"/>
                    <a:gd name="connsiteX1" fmla="*/ 285750 w 2314575"/>
                    <a:gd name="connsiteY1" fmla="*/ 1587 h 515937"/>
                    <a:gd name="connsiteX2" fmla="*/ 566737 w 2314575"/>
                    <a:gd name="connsiteY2" fmla="*/ 506412 h 515937"/>
                    <a:gd name="connsiteX3" fmla="*/ 838200 w 2314575"/>
                    <a:gd name="connsiteY3" fmla="*/ 1587 h 515937"/>
                    <a:gd name="connsiteX4" fmla="*/ 1114425 w 2314575"/>
                    <a:gd name="connsiteY4" fmla="*/ 506412 h 515937"/>
                    <a:gd name="connsiteX5" fmla="*/ 1390650 w 2314575"/>
                    <a:gd name="connsiteY5" fmla="*/ 1587 h 515937"/>
                    <a:gd name="connsiteX6" fmla="*/ 1666875 w 2314575"/>
                    <a:gd name="connsiteY6" fmla="*/ 506412 h 515937"/>
                    <a:gd name="connsiteX7" fmla="*/ 1943100 w 2314575"/>
                    <a:gd name="connsiteY7" fmla="*/ 1587 h 515937"/>
                    <a:gd name="connsiteX8" fmla="*/ 2162175 w 2314575"/>
                    <a:gd name="connsiteY8" fmla="*/ 254000 h 515937"/>
                    <a:gd name="connsiteX9" fmla="*/ 2314575 w 2314575"/>
                    <a:gd name="connsiteY9" fmla="*/ 296862 h 515937"/>
                    <a:gd name="connsiteX0" fmla="*/ 0 w 2433637"/>
                    <a:gd name="connsiteY0" fmla="*/ 515937 h 515937"/>
                    <a:gd name="connsiteX1" fmla="*/ 285750 w 2433637"/>
                    <a:gd name="connsiteY1" fmla="*/ 1587 h 515937"/>
                    <a:gd name="connsiteX2" fmla="*/ 566737 w 2433637"/>
                    <a:gd name="connsiteY2" fmla="*/ 506412 h 515937"/>
                    <a:gd name="connsiteX3" fmla="*/ 838200 w 2433637"/>
                    <a:gd name="connsiteY3" fmla="*/ 1587 h 515937"/>
                    <a:gd name="connsiteX4" fmla="*/ 1114425 w 2433637"/>
                    <a:gd name="connsiteY4" fmla="*/ 506412 h 515937"/>
                    <a:gd name="connsiteX5" fmla="*/ 1390650 w 2433637"/>
                    <a:gd name="connsiteY5" fmla="*/ 1587 h 515937"/>
                    <a:gd name="connsiteX6" fmla="*/ 1666875 w 2433637"/>
                    <a:gd name="connsiteY6" fmla="*/ 506412 h 515937"/>
                    <a:gd name="connsiteX7" fmla="*/ 1943100 w 2433637"/>
                    <a:gd name="connsiteY7" fmla="*/ 1587 h 515937"/>
                    <a:gd name="connsiteX8" fmla="*/ 2162175 w 2433637"/>
                    <a:gd name="connsiteY8" fmla="*/ 254000 h 515937"/>
                    <a:gd name="connsiteX9" fmla="*/ 2433637 w 2433637"/>
                    <a:gd name="connsiteY9" fmla="*/ 258762 h 515937"/>
                    <a:gd name="connsiteX0" fmla="*/ 0 w 2433637"/>
                    <a:gd name="connsiteY0" fmla="*/ 515937 h 515937"/>
                    <a:gd name="connsiteX1" fmla="*/ 285750 w 2433637"/>
                    <a:gd name="connsiteY1" fmla="*/ 1587 h 515937"/>
                    <a:gd name="connsiteX2" fmla="*/ 566737 w 2433637"/>
                    <a:gd name="connsiteY2" fmla="*/ 506412 h 515937"/>
                    <a:gd name="connsiteX3" fmla="*/ 838200 w 2433637"/>
                    <a:gd name="connsiteY3" fmla="*/ 1587 h 515937"/>
                    <a:gd name="connsiteX4" fmla="*/ 1114425 w 2433637"/>
                    <a:gd name="connsiteY4" fmla="*/ 506412 h 515937"/>
                    <a:gd name="connsiteX5" fmla="*/ 1390650 w 2433637"/>
                    <a:gd name="connsiteY5" fmla="*/ 1587 h 515937"/>
                    <a:gd name="connsiteX6" fmla="*/ 1666875 w 2433637"/>
                    <a:gd name="connsiteY6" fmla="*/ 506412 h 515937"/>
                    <a:gd name="connsiteX7" fmla="*/ 1943100 w 2433637"/>
                    <a:gd name="connsiteY7" fmla="*/ 1587 h 515937"/>
                    <a:gd name="connsiteX8" fmla="*/ 2162175 w 2433637"/>
                    <a:gd name="connsiteY8" fmla="*/ 254000 h 515937"/>
                    <a:gd name="connsiteX9" fmla="*/ 2433637 w 2433637"/>
                    <a:gd name="connsiteY9" fmla="*/ 258762 h 515937"/>
                    <a:gd name="connsiteX0" fmla="*/ 0 w 2781299"/>
                    <a:gd name="connsiteY0" fmla="*/ 515937 h 515937"/>
                    <a:gd name="connsiteX1" fmla="*/ 285750 w 2781299"/>
                    <a:gd name="connsiteY1" fmla="*/ 1587 h 515937"/>
                    <a:gd name="connsiteX2" fmla="*/ 566737 w 2781299"/>
                    <a:gd name="connsiteY2" fmla="*/ 506412 h 515937"/>
                    <a:gd name="connsiteX3" fmla="*/ 838200 w 2781299"/>
                    <a:gd name="connsiteY3" fmla="*/ 1587 h 515937"/>
                    <a:gd name="connsiteX4" fmla="*/ 1114425 w 2781299"/>
                    <a:gd name="connsiteY4" fmla="*/ 506412 h 515937"/>
                    <a:gd name="connsiteX5" fmla="*/ 1390650 w 2781299"/>
                    <a:gd name="connsiteY5" fmla="*/ 1587 h 515937"/>
                    <a:gd name="connsiteX6" fmla="*/ 1666875 w 2781299"/>
                    <a:gd name="connsiteY6" fmla="*/ 506412 h 515937"/>
                    <a:gd name="connsiteX7" fmla="*/ 1943100 w 2781299"/>
                    <a:gd name="connsiteY7" fmla="*/ 1587 h 515937"/>
                    <a:gd name="connsiteX8" fmla="*/ 2162175 w 2781299"/>
                    <a:gd name="connsiteY8" fmla="*/ 254000 h 515937"/>
                    <a:gd name="connsiteX9" fmla="*/ 2781299 w 2781299"/>
                    <a:gd name="connsiteY9" fmla="*/ 253999 h 515937"/>
                    <a:gd name="connsiteX0" fmla="*/ 0 w 2781299"/>
                    <a:gd name="connsiteY0" fmla="*/ 515937 h 515937"/>
                    <a:gd name="connsiteX1" fmla="*/ 285750 w 2781299"/>
                    <a:gd name="connsiteY1" fmla="*/ 1587 h 515937"/>
                    <a:gd name="connsiteX2" fmla="*/ 566737 w 2781299"/>
                    <a:gd name="connsiteY2" fmla="*/ 506412 h 515937"/>
                    <a:gd name="connsiteX3" fmla="*/ 838200 w 2781299"/>
                    <a:gd name="connsiteY3" fmla="*/ 1587 h 515937"/>
                    <a:gd name="connsiteX4" fmla="*/ 1114425 w 2781299"/>
                    <a:gd name="connsiteY4" fmla="*/ 506412 h 515937"/>
                    <a:gd name="connsiteX5" fmla="*/ 1390650 w 2781299"/>
                    <a:gd name="connsiteY5" fmla="*/ 1587 h 515937"/>
                    <a:gd name="connsiteX6" fmla="*/ 1666875 w 2781299"/>
                    <a:gd name="connsiteY6" fmla="*/ 506412 h 515937"/>
                    <a:gd name="connsiteX7" fmla="*/ 1943100 w 2781299"/>
                    <a:gd name="connsiteY7" fmla="*/ 1587 h 515937"/>
                    <a:gd name="connsiteX8" fmla="*/ 2162175 w 2781299"/>
                    <a:gd name="connsiteY8" fmla="*/ 254000 h 515937"/>
                    <a:gd name="connsiteX9" fmla="*/ 2781299 w 2781299"/>
                    <a:gd name="connsiteY9" fmla="*/ 253999 h 515937"/>
                    <a:gd name="connsiteX0" fmla="*/ 0 w 2781299"/>
                    <a:gd name="connsiteY0" fmla="*/ 515937 h 515937"/>
                    <a:gd name="connsiteX1" fmla="*/ 285750 w 2781299"/>
                    <a:gd name="connsiteY1" fmla="*/ 1587 h 515937"/>
                    <a:gd name="connsiteX2" fmla="*/ 566737 w 2781299"/>
                    <a:gd name="connsiteY2" fmla="*/ 506412 h 515937"/>
                    <a:gd name="connsiteX3" fmla="*/ 838200 w 2781299"/>
                    <a:gd name="connsiteY3" fmla="*/ 1587 h 515937"/>
                    <a:gd name="connsiteX4" fmla="*/ 1114425 w 2781299"/>
                    <a:gd name="connsiteY4" fmla="*/ 506412 h 515937"/>
                    <a:gd name="connsiteX5" fmla="*/ 1390650 w 2781299"/>
                    <a:gd name="connsiteY5" fmla="*/ 1587 h 515937"/>
                    <a:gd name="connsiteX6" fmla="*/ 1666875 w 2781299"/>
                    <a:gd name="connsiteY6" fmla="*/ 506412 h 515937"/>
                    <a:gd name="connsiteX7" fmla="*/ 1943100 w 2781299"/>
                    <a:gd name="connsiteY7" fmla="*/ 1587 h 515937"/>
                    <a:gd name="connsiteX8" fmla="*/ 2162175 w 2781299"/>
                    <a:gd name="connsiteY8" fmla="*/ 254000 h 515937"/>
                    <a:gd name="connsiteX9" fmla="*/ 2781299 w 2781299"/>
                    <a:gd name="connsiteY9" fmla="*/ 253999 h 515937"/>
                    <a:gd name="connsiteX0" fmla="*/ 0 w 2781299"/>
                    <a:gd name="connsiteY0" fmla="*/ 515937 h 515937"/>
                    <a:gd name="connsiteX1" fmla="*/ 285750 w 2781299"/>
                    <a:gd name="connsiteY1" fmla="*/ 1587 h 515937"/>
                    <a:gd name="connsiteX2" fmla="*/ 566737 w 2781299"/>
                    <a:gd name="connsiteY2" fmla="*/ 506412 h 515937"/>
                    <a:gd name="connsiteX3" fmla="*/ 838200 w 2781299"/>
                    <a:gd name="connsiteY3" fmla="*/ 1587 h 515937"/>
                    <a:gd name="connsiteX4" fmla="*/ 1114425 w 2781299"/>
                    <a:gd name="connsiteY4" fmla="*/ 506412 h 515937"/>
                    <a:gd name="connsiteX5" fmla="*/ 1390650 w 2781299"/>
                    <a:gd name="connsiteY5" fmla="*/ 1587 h 515937"/>
                    <a:gd name="connsiteX6" fmla="*/ 1666875 w 2781299"/>
                    <a:gd name="connsiteY6" fmla="*/ 506412 h 515937"/>
                    <a:gd name="connsiteX7" fmla="*/ 1943100 w 2781299"/>
                    <a:gd name="connsiteY7" fmla="*/ 1587 h 515937"/>
                    <a:gd name="connsiteX8" fmla="*/ 2162175 w 2781299"/>
                    <a:gd name="connsiteY8" fmla="*/ 254000 h 515937"/>
                    <a:gd name="connsiteX9" fmla="*/ 2781299 w 2781299"/>
                    <a:gd name="connsiteY9" fmla="*/ 253999 h 515937"/>
                    <a:gd name="connsiteX0" fmla="*/ 0 w 2781299"/>
                    <a:gd name="connsiteY0" fmla="*/ 527051 h 527051"/>
                    <a:gd name="connsiteX1" fmla="*/ 285750 w 2781299"/>
                    <a:gd name="connsiteY1" fmla="*/ 12701 h 527051"/>
                    <a:gd name="connsiteX2" fmla="*/ 566737 w 2781299"/>
                    <a:gd name="connsiteY2" fmla="*/ 517526 h 527051"/>
                    <a:gd name="connsiteX3" fmla="*/ 838200 w 2781299"/>
                    <a:gd name="connsiteY3" fmla="*/ 12701 h 527051"/>
                    <a:gd name="connsiteX4" fmla="*/ 1114425 w 2781299"/>
                    <a:gd name="connsiteY4" fmla="*/ 517526 h 527051"/>
                    <a:gd name="connsiteX5" fmla="*/ 1390650 w 2781299"/>
                    <a:gd name="connsiteY5" fmla="*/ 12701 h 527051"/>
                    <a:gd name="connsiteX6" fmla="*/ 1666875 w 2781299"/>
                    <a:gd name="connsiteY6" fmla="*/ 517526 h 527051"/>
                    <a:gd name="connsiteX7" fmla="*/ 1943100 w 2781299"/>
                    <a:gd name="connsiteY7" fmla="*/ 12701 h 527051"/>
                    <a:gd name="connsiteX8" fmla="*/ 2162175 w 2781299"/>
                    <a:gd name="connsiteY8" fmla="*/ 265114 h 527051"/>
                    <a:gd name="connsiteX9" fmla="*/ 2781299 w 2781299"/>
                    <a:gd name="connsiteY9" fmla="*/ 265113 h 527051"/>
                    <a:gd name="connsiteX0" fmla="*/ 0 w 2781299"/>
                    <a:gd name="connsiteY0" fmla="*/ 515937 h 515937"/>
                    <a:gd name="connsiteX1" fmla="*/ 285750 w 2781299"/>
                    <a:gd name="connsiteY1" fmla="*/ 1587 h 515937"/>
                    <a:gd name="connsiteX2" fmla="*/ 566737 w 2781299"/>
                    <a:gd name="connsiteY2" fmla="*/ 506412 h 515937"/>
                    <a:gd name="connsiteX3" fmla="*/ 838200 w 2781299"/>
                    <a:gd name="connsiteY3" fmla="*/ 1587 h 515937"/>
                    <a:gd name="connsiteX4" fmla="*/ 1114425 w 2781299"/>
                    <a:gd name="connsiteY4" fmla="*/ 506412 h 515937"/>
                    <a:gd name="connsiteX5" fmla="*/ 1390650 w 2781299"/>
                    <a:gd name="connsiteY5" fmla="*/ 1587 h 515937"/>
                    <a:gd name="connsiteX6" fmla="*/ 1666875 w 2781299"/>
                    <a:gd name="connsiteY6" fmla="*/ 506412 h 515937"/>
                    <a:gd name="connsiteX7" fmla="*/ 1943100 w 2781299"/>
                    <a:gd name="connsiteY7" fmla="*/ 1587 h 515937"/>
                    <a:gd name="connsiteX8" fmla="*/ 2162175 w 2781299"/>
                    <a:gd name="connsiteY8" fmla="*/ 254000 h 515937"/>
                    <a:gd name="connsiteX9" fmla="*/ 2781299 w 2781299"/>
                    <a:gd name="connsiteY9" fmla="*/ 253999 h 515937"/>
                    <a:gd name="connsiteX0" fmla="*/ 0 w 2781299"/>
                    <a:gd name="connsiteY0" fmla="*/ 515937 h 515937"/>
                    <a:gd name="connsiteX1" fmla="*/ 285750 w 2781299"/>
                    <a:gd name="connsiteY1" fmla="*/ 1587 h 515937"/>
                    <a:gd name="connsiteX2" fmla="*/ 566737 w 2781299"/>
                    <a:gd name="connsiteY2" fmla="*/ 506412 h 515937"/>
                    <a:gd name="connsiteX3" fmla="*/ 838200 w 2781299"/>
                    <a:gd name="connsiteY3" fmla="*/ 1587 h 515937"/>
                    <a:gd name="connsiteX4" fmla="*/ 1114425 w 2781299"/>
                    <a:gd name="connsiteY4" fmla="*/ 506412 h 515937"/>
                    <a:gd name="connsiteX5" fmla="*/ 1390650 w 2781299"/>
                    <a:gd name="connsiteY5" fmla="*/ 1587 h 515937"/>
                    <a:gd name="connsiteX6" fmla="*/ 1666875 w 2781299"/>
                    <a:gd name="connsiteY6" fmla="*/ 506412 h 515937"/>
                    <a:gd name="connsiteX7" fmla="*/ 1943100 w 2781299"/>
                    <a:gd name="connsiteY7" fmla="*/ 1587 h 515937"/>
                    <a:gd name="connsiteX8" fmla="*/ 2162175 w 2781299"/>
                    <a:gd name="connsiteY8" fmla="*/ 254000 h 515937"/>
                    <a:gd name="connsiteX9" fmla="*/ 2781299 w 2781299"/>
                    <a:gd name="connsiteY9" fmla="*/ 253999 h 515937"/>
                    <a:gd name="connsiteX0" fmla="*/ 0 w 2781299"/>
                    <a:gd name="connsiteY0" fmla="*/ 515937 h 515937"/>
                    <a:gd name="connsiteX1" fmla="*/ 285750 w 2781299"/>
                    <a:gd name="connsiteY1" fmla="*/ 1587 h 515937"/>
                    <a:gd name="connsiteX2" fmla="*/ 566737 w 2781299"/>
                    <a:gd name="connsiteY2" fmla="*/ 506412 h 515937"/>
                    <a:gd name="connsiteX3" fmla="*/ 838200 w 2781299"/>
                    <a:gd name="connsiteY3" fmla="*/ 1587 h 515937"/>
                    <a:gd name="connsiteX4" fmla="*/ 1114425 w 2781299"/>
                    <a:gd name="connsiteY4" fmla="*/ 506412 h 515937"/>
                    <a:gd name="connsiteX5" fmla="*/ 1390650 w 2781299"/>
                    <a:gd name="connsiteY5" fmla="*/ 1587 h 515937"/>
                    <a:gd name="connsiteX6" fmla="*/ 1666875 w 2781299"/>
                    <a:gd name="connsiteY6" fmla="*/ 506412 h 515937"/>
                    <a:gd name="connsiteX7" fmla="*/ 1943100 w 2781299"/>
                    <a:gd name="connsiteY7" fmla="*/ 1587 h 515937"/>
                    <a:gd name="connsiteX8" fmla="*/ 2162175 w 2781299"/>
                    <a:gd name="connsiteY8" fmla="*/ 254000 h 515937"/>
                    <a:gd name="connsiteX9" fmla="*/ 2781299 w 2781299"/>
                    <a:gd name="connsiteY9" fmla="*/ 253999 h 515937"/>
                    <a:gd name="connsiteX0" fmla="*/ 0 w 2776537"/>
                    <a:gd name="connsiteY0" fmla="*/ 515937 h 515937"/>
                    <a:gd name="connsiteX1" fmla="*/ 285750 w 2776537"/>
                    <a:gd name="connsiteY1" fmla="*/ 1587 h 515937"/>
                    <a:gd name="connsiteX2" fmla="*/ 566737 w 2776537"/>
                    <a:gd name="connsiteY2" fmla="*/ 506412 h 515937"/>
                    <a:gd name="connsiteX3" fmla="*/ 838200 w 2776537"/>
                    <a:gd name="connsiteY3" fmla="*/ 1587 h 515937"/>
                    <a:gd name="connsiteX4" fmla="*/ 1114425 w 2776537"/>
                    <a:gd name="connsiteY4" fmla="*/ 506412 h 515937"/>
                    <a:gd name="connsiteX5" fmla="*/ 1390650 w 2776537"/>
                    <a:gd name="connsiteY5" fmla="*/ 1587 h 515937"/>
                    <a:gd name="connsiteX6" fmla="*/ 1666875 w 2776537"/>
                    <a:gd name="connsiteY6" fmla="*/ 506412 h 515937"/>
                    <a:gd name="connsiteX7" fmla="*/ 1943100 w 2776537"/>
                    <a:gd name="connsiteY7" fmla="*/ 1587 h 515937"/>
                    <a:gd name="connsiteX8" fmla="*/ 2162175 w 2776537"/>
                    <a:gd name="connsiteY8" fmla="*/ 254000 h 515937"/>
                    <a:gd name="connsiteX9" fmla="*/ 2776537 w 2776537"/>
                    <a:gd name="connsiteY9" fmla="*/ 277811 h 515937"/>
                    <a:gd name="connsiteX0" fmla="*/ 0 w 2776537"/>
                    <a:gd name="connsiteY0" fmla="*/ 515937 h 515937"/>
                    <a:gd name="connsiteX1" fmla="*/ 285750 w 2776537"/>
                    <a:gd name="connsiteY1" fmla="*/ 1587 h 515937"/>
                    <a:gd name="connsiteX2" fmla="*/ 566737 w 2776537"/>
                    <a:gd name="connsiteY2" fmla="*/ 506412 h 515937"/>
                    <a:gd name="connsiteX3" fmla="*/ 838200 w 2776537"/>
                    <a:gd name="connsiteY3" fmla="*/ 1587 h 515937"/>
                    <a:gd name="connsiteX4" fmla="*/ 1114425 w 2776537"/>
                    <a:gd name="connsiteY4" fmla="*/ 506412 h 515937"/>
                    <a:gd name="connsiteX5" fmla="*/ 1390650 w 2776537"/>
                    <a:gd name="connsiteY5" fmla="*/ 1587 h 515937"/>
                    <a:gd name="connsiteX6" fmla="*/ 1666875 w 2776537"/>
                    <a:gd name="connsiteY6" fmla="*/ 506412 h 515937"/>
                    <a:gd name="connsiteX7" fmla="*/ 1943100 w 2776537"/>
                    <a:gd name="connsiteY7" fmla="*/ 1587 h 515937"/>
                    <a:gd name="connsiteX8" fmla="*/ 2162175 w 2776537"/>
                    <a:gd name="connsiteY8" fmla="*/ 254000 h 515937"/>
                    <a:gd name="connsiteX9" fmla="*/ 2776537 w 2776537"/>
                    <a:gd name="connsiteY9" fmla="*/ 277811 h 515937"/>
                    <a:gd name="connsiteX0" fmla="*/ 0 w 2776537"/>
                    <a:gd name="connsiteY0" fmla="*/ 515937 h 515937"/>
                    <a:gd name="connsiteX1" fmla="*/ 285750 w 2776537"/>
                    <a:gd name="connsiteY1" fmla="*/ 1587 h 515937"/>
                    <a:gd name="connsiteX2" fmla="*/ 566737 w 2776537"/>
                    <a:gd name="connsiteY2" fmla="*/ 506412 h 515937"/>
                    <a:gd name="connsiteX3" fmla="*/ 838200 w 2776537"/>
                    <a:gd name="connsiteY3" fmla="*/ 1587 h 515937"/>
                    <a:gd name="connsiteX4" fmla="*/ 1114425 w 2776537"/>
                    <a:gd name="connsiteY4" fmla="*/ 506412 h 515937"/>
                    <a:gd name="connsiteX5" fmla="*/ 1390650 w 2776537"/>
                    <a:gd name="connsiteY5" fmla="*/ 1587 h 515937"/>
                    <a:gd name="connsiteX6" fmla="*/ 1666875 w 2776537"/>
                    <a:gd name="connsiteY6" fmla="*/ 506412 h 515937"/>
                    <a:gd name="connsiteX7" fmla="*/ 1943100 w 2776537"/>
                    <a:gd name="connsiteY7" fmla="*/ 1587 h 515937"/>
                    <a:gd name="connsiteX8" fmla="*/ 2162175 w 2776537"/>
                    <a:gd name="connsiteY8" fmla="*/ 254000 h 515937"/>
                    <a:gd name="connsiteX9" fmla="*/ 2776537 w 2776537"/>
                    <a:gd name="connsiteY9" fmla="*/ 277811 h 515937"/>
                    <a:gd name="connsiteX0" fmla="*/ 0 w 2776537"/>
                    <a:gd name="connsiteY0" fmla="*/ 515937 h 515937"/>
                    <a:gd name="connsiteX1" fmla="*/ 285750 w 2776537"/>
                    <a:gd name="connsiteY1" fmla="*/ 1587 h 515937"/>
                    <a:gd name="connsiteX2" fmla="*/ 566737 w 2776537"/>
                    <a:gd name="connsiteY2" fmla="*/ 506412 h 515937"/>
                    <a:gd name="connsiteX3" fmla="*/ 838200 w 2776537"/>
                    <a:gd name="connsiteY3" fmla="*/ 1587 h 515937"/>
                    <a:gd name="connsiteX4" fmla="*/ 1114425 w 2776537"/>
                    <a:gd name="connsiteY4" fmla="*/ 506412 h 515937"/>
                    <a:gd name="connsiteX5" fmla="*/ 1390650 w 2776537"/>
                    <a:gd name="connsiteY5" fmla="*/ 1587 h 515937"/>
                    <a:gd name="connsiteX6" fmla="*/ 1666875 w 2776537"/>
                    <a:gd name="connsiteY6" fmla="*/ 506412 h 515937"/>
                    <a:gd name="connsiteX7" fmla="*/ 1943100 w 2776537"/>
                    <a:gd name="connsiteY7" fmla="*/ 1587 h 515937"/>
                    <a:gd name="connsiteX8" fmla="*/ 2171700 w 2776537"/>
                    <a:gd name="connsiteY8" fmla="*/ 315913 h 515937"/>
                    <a:gd name="connsiteX9" fmla="*/ 2776537 w 2776537"/>
                    <a:gd name="connsiteY9" fmla="*/ 277811 h 515937"/>
                    <a:gd name="connsiteX0" fmla="*/ 0 w 2733675"/>
                    <a:gd name="connsiteY0" fmla="*/ 515937 h 515937"/>
                    <a:gd name="connsiteX1" fmla="*/ 285750 w 2733675"/>
                    <a:gd name="connsiteY1" fmla="*/ 1587 h 515937"/>
                    <a:gd name="connsiteX2" fmla="*/ 566737 w 2733675"/>
                    <a:gd name="connsiteY2" fmla="*/ 506412 h 515937"/>
                    <a:gd name="connsiteX3" fmla="*/ 838200 w 2733675"/>
                    <a:gd name="connsiteY3" fmla="*/ 1587 h 515937"/>
                    <a:gd name="connsiteX4" fmla="*/ 1114425 w 2733675"/>
                    <a:gd name="connsiteY4" fmla="*/ 506412 h 515937"/>
                    <a:gd name="connsiteX5" fmla="*/ 1390650 w 2733675"/>
                    <a:gd name="connsiteY5" fmla="*/ 1587 h 515937"/>
                    <a:gd name="connsiteX6" fmla="*/ 1666875 w 2733675"/>
                    <a:gd name="connsiteY6" fmla="*/ 506412 h 515937"/>
                    <a:gd name="connsiteX7" fmla="*/ 1943100 w 2733675"/>
                    <a:gd name="connsiteY7" fmla="*/ 1587 h 515937"/>
                    <a:gd name="connsiteX8" fmla="*/ 2171700 w 2733675"/>
                    <a:gd name="connsiteY8" fmla="*/ 315913 h 515937"/>
                    <a:gd name="connsiteX9" fmla="*/ 2733675 w 2733675"/>
                    <a:gd name="connsiteY9" fmla="*/ 354011 h 515937"/>
                    <a:gd name="connsiteX0" fmla="*/ 0 w 2609850"/>
                    <a:gd name="connsiteY0" fmla="*/ 318294 h 561181"/>
                    <a:gd name="connsiteX1" fmla="*/ 161925 w 2609850"/>
                    <a:gd name="connsiteY1" fmla="*/ 56356 h 561181"/>
                    <a:gd name="connsiteX2" fmla="*/ 442912 w 2609850"/>
                    <a:gd name="connsiteY2" fmla="*/ 561181 h 561181"/>
                    <a:gd name="connsiteX3" fmla="*/ 714375 w 2609850"/>
                    <a:gd name="connsiteY3" fmla="*/ 56356 h 561181"/>
                    <a:gd name="connsiteX4" fmla="*/ 990600 w 2609850"/>
                    <a:gd name="connsiteY4" fmla="*/ 561181 h 561181"/>
                    <a:gd name="connsiteX5" fmla="*/ 1266825 w 2609850"/>
                    <a:gd name="connsiteY5" fmla="*/ 56356 h 561181"/>
                    <a:gd name="connsiteX6" fmla="*/ 1543050 w 2609850"/>
                    <a:gd name="connsiteY6" fmla="*/ 561181 h 561181"/>
                    <a:gd name="connsiteX7" fmla="*/ 1819275 w 2609850"/>
                    <a:gd name="connsiteY7" fmla="*/ 56356 h 561181"/>
                    <a:gd name="connsiteX8" fmla="*/ 2047875 w 2609850"/>
                    <a:gd name="connsiteY8" fmla="*/ 370682 h 561181"/>
                    <a:gd name="connsiteX9" fmla="*/ 2609850 w 2609850"/>
                    <a:gd name="connsiteY9" fmla="*/ 408780 h 561181"/>
                    <a:gd name="connsiteX0" fmla="*/ 69850 w 2679700"/>
                    <a:gd name="connsiteY0" fmla="*/ 263525 h 506412"/>
                    <a:gd name="connsiteX1" fmla="*/ 231775 w 2679700"/>
                    <a:gd name="connsiteY1" fmla="*/ 1587 h 506412"/>
                    <a:gd name="connsiteX2" fmla="*/ 512762 w 2679700"/>
                    <a:gd name="connsiteY2" fmla="*/ 506412 h 506412"/>
                    <a:gd name="connsiteX3" fmla="*/ 784225 w 2679700"/>
                    <a:gd name="connsiteY3" fmla="*/ 1587 h 506412"/>
                    <a:gd name="connsiteX4" fmla="*/ 1060450 w 2679700"/>
                    <a:gd name="connsiteY4" fmla="*/ 506412 h 506412"/>
                    <a:gd name="connsiteX5" fmla="*/ 1336675 w 2679700"/>
                    <a:gd name="connsiteY5" fmla="*/ 1587 h 506412"/>
                    <a:gd name="connsiteX6" fmla="*/ 1612900 w 2679700"/>
                    <a:gd name="connsiteY6" fmla="*/ 506412 h 506412"/>
                    <a:gd name="connsiteX7" fmla="*/ 1889125 w 2679700"/>
                    <a:gd name="connsiteY7" fmla="*/ 1587 h 506412"/>
                    <a:gd name="connsiteX8" fmla="*/ 2117725 w 2679700"/>
                    <a:gd name="connsiteY8" fmla="*/ 315913 h 506412"/>
                    <a:gd name="connsiteX9" fmla="*/ 2679700 w 2679700"/>
                    <a:gd name="connsiteY9" fmla="*/ 354011 h 506412"/>
                    <a:gd name="connsiteX0" fmla="*/ 0 w 2609850"/>
                    <a:gd name="connsiteY0" fmla="*/ 263525 h 506412"/>
                    <a:gd name="connsiteX1" fmla="*/ 161925 w 2609850"/>
                    <a:gd name="connsiteY1" fmla="*/ 1587 h 506412"/>
                    <a:gd name="connsiteX2" fmla="*/ 442912 w 2609850"/>
                    <a:gd name="connsiteY2" fmla="*/ 506412 h 506412"/>
                    <a:gd name="connsiteX3" fmla="*/ 714375 w 2609850"/>
                    <a:gd name="connsiteY3" fmla="*/ 1587 h 506412"/>
                    <a:gd name="connsiteX4" fmla="*/ 990600 w 2609850"/>
                    <a:gd name="connsiteY4" fmla="*/ 506412 h 506412"/>
                    <a:gd name="connsiteX5" fmla="*/ 1266825 w 2609850"/>
                    <a:gd name="connsiteY5" fmla="*/ 1587 h 506412"/>
                    <a:gd name="connsiteX6" fmla="*/ 1543050 w 2609850"/>
                    <a:gd name="connsiteY6" fmla="*/ 506412 h 506412"/>
                    <a:gd name="connsiteX7" fmla="*/ 1819275 w 2609850"/>
                    <a:gd name="connsiteY7" fmla="*/ 1587 h 506412"/>
                    <a:gd name="connsiteX8" fmla="*/ 2047875 w 2609850"/>
                    <a:gd name="connsiteY8" fmla="*/ 315913 h 506412"/>
                    <a:gd name="connsiteX9" fmla="*/ 2609850 w 2609850"/>
                    <a:gd name="connsiteY9" fmla="*/ 354011 h 506412"/>
                    <a:gd name="connsiteX0" fmla="*/ 0 w 2609850"/>
                    <a:gd name="connsiteY0" fmla="*/ 263525 h 506412"/>
                    <a:gd name="connsiteX1" fmla="*/ 161925 w 2609850"/>
                    <a:gd name="connsiteY1" fmla="*/ 1587 h 506412"/>
                    <a:gd name="connsiteX2" fmla="*/ 442912 w 2609850"/>
                    <a:gd name="connsiteY2" fmla="*/ 506412 h 506412"/>
                    <a:gd name="connsiteX3" fmla="*/ 714375 w 2609850"/>
                    <a:gd name="connsiteY3" fmla="*/ 1587 h 506412"/>
                    <a:gd name="connsiteX4" fmla="*/ 990600 w 2609850"/>
                    <a:gd name="connsiteY4" fmla="*/ 506412 h 506412"/>
                    <a:gd name="connsiteX5" fmla="*/ 1266825 w 2609850"/>
                    <a:gd name="connsiteY5" fmla="*/ 1587 h 506412"/>
                    <a:gd name="connsiteX6" fmla="*/ 1543050 w 2609850"/>
                    <a:gd name="connsiteY6" fmla="*/ 506412 h 506412"/>
                    <a:gd name="connsiteX7" fmla="*/ 1819275 w 2609850"/>
                    <a:gd name="connsiteY7" fmla="*/ 1587 h 506412"/>
                    <a:gd name="connsiteX8" fmla="*/ 2047875 w 2609850"/>
                    <a:gd name="connsiteY8" fmla="*/ 315913 h 506412"/>
                    <a:gd name="connsiteX9" fmla="*/ 2609850 w 2609850"/>
                    <a:gd name="connsiteY9" fmla="*/ 354011 h 506412"/>
                    <a:gd name="connsiteX0" fmla="*/ 0 w 2609850"/>
                    <a:gd name="connsiteY0" fmla="*/ 263525 h 506412"/>
                    <a:gd name="connsiteX1" fmla="*/ 161925 w 2609850"/>
                    <a:gd name="connsiteY1" fmla="*/ 1587 h 506412"/>
                    <a:gd name="connsiteX2" fmla="*/ 442912 w 2609850"/>
                    <a:gd name="connsiteY2" fmla="*/ 506412 h 506412"/>
                    <a:gd name="connsiteX3" fmla="*/ 714375 w 2609850"/>
                    <a:gd name="connsiteY3" fmla="*/ 1587 h 506412"/>
                    <a:gd name="connsiteX4" fmla="*/ 990600 w 2609850"/>
                    <a:gd name="connsiteY4" fmla="*/ 506412 h 506412"/>
                    <a:gd name="connsiteX5" fmla="*/ 1266825 w 2609850"/>
                    <a:gd name="connsiteY5" fmla="*/ 1587 h 506412"/>
                    <a:gd name="connsiteX6" fmla="*/ 1543050 w 2609850"/>
                    <a:gd name="connsiteY6" fmla="*/ 506412 h 506412"/>
                    <a:gd name="connsiteX7" fmla="*/ 1819275 w 2609850"/>
                    <a:gd name="connsiteY7" fmla="*/ 1587 h 506412"/>
                    <a:gd name="connsiteX8" fmla="*/ 2047875 w 2609850"/>
                    <a:gd name="connsiteY8" fmla="*/ 315913 h 506412"/>
                    <a:gd name="connsiteX9" fmla="*/ 2609850 w 2609850"/>
                    <a:gd name="connsiteY9" fmla="*/ 354011 h 506412"/>
                    <a:gd name="connsiteX0" fmla="*/ 0 w 2609850"/>
                    <a:gd name="connsiteY0" fmla="*/ 263525 h 506412"/>
                    <a:gd name="connsiteX1" fmla="*/ 161925 w 2609850"/>
                    <a:gd name="connsiteY1" fmla="*/ 1587 h 506412"/>
                    <a:gd name="connsiteX2" fmla="*/ 442912 w 2609850"/>
                    <a:gd name="connsiteY2" fmla="*/ 506412 h 506412"/>
                    <a:gd name="connsiteX3" fmla="*/ 714375 w 2609850"/>
                    <a:gd name="connsiteY3" fmla="*/ 1587 h 506412"/>
                    <a:gd name="connsiteX4" fmla="*/ 990600 w 2609850"/>
                    <a:gd name="connsiteY4" fmla="*/ 506412 h 506412"/>
                    <a:gd name="connsiteX5" fmla="*/ 1266825 w 2609850"/>
                    <a:gd name="connsiteY5" fmla="*/ 1587 h 506412"/>
                    <a:gd name="connsiteX6" fmla="*/ 1543050 w 2609850"/>
                    <a:gd name="connsiteY6" fmla="*/ 506412 h 506412"/>
                    <a:gd name="connsiteX7" fmla="*/ 1819275 w 2609850"/>
                    <a:gd name="connsiteY7" fmla="*/ 1587 h 506412"/>
                    <a:gd name="connsiteX8" fmla="*/ 2047875 w 2609850"/>
                    <a:gd name="connsiteY8" fmla="*/ 287338 h 506412"/>
                    <a:gd name="connsiteX9" fmla="*/ 2609850 w 2609850"/>
                    <a:gd name="connsiteY9" fmla="*/ 354011 h 506412"/>
                    <a:gd name="connsiteX0" fmla="*/ 0 w 2609850"/>
                    <a:gd name="connsiteY0" fmla="*/ 263525 h 506412"/>
                    <a:gd name="connsiteX1" fmla="*/ 161925 w 2609850"/>
                    <a:gd name="connsiteY1" fmla="*/ 1587 h 506412"/>
                    <a:gd name="connsiteX2" fmla="*/ 442912 w 2609850"/>
                    <a:gd name="connsiteY2" fmla="*/ 506412 h 506412"/>
                    <a:gd name="connsiteX3" fmla="*/ 714375 w 2609850"/>
                    <a:gd name="connsiteY3" fmla="*/ 1587 h 506412"/>
                    <a:gd name="connsiteX4" fmla="*/ 990600 w 2609850"/>
                    <a:gd name="connsiteY4" fmla="*/ 506412 h 506412"/>
                    <a:gd name="connsiteX5" fmla="*/ 1266825 w 2609850"/>
                    <a:gd name="connsiteY5" fmla="*/ 1587 h 506412"/>
                    <a:gd name="connsiteX6" fmla="*/ 1543050 w 2609850"/>
                    <a:gd name="connsiteY6" fmla="*/ 506412 h 506412"/>
                    <a:gd name="connsiteX7" fmla="*/ 1819275 w 2609850"/>
                    <a:gd name="connsiteY7" fmla="*/ 1587 h 506412"/>
                    <a:gd name="connsiteX8" fmla="*/ 2047875 w 2609850"/>
                    <a:gd name="connsiteY8" fmla="*/ 287338 h 506412"/>
                    <a:gd name="connsiteX9" fmla="*/ 2609850 w 2609850"/>
                    <a:gd name="connsiteY9" fmla="*/ 354011 h 506412"/>
                    <a:gd name="connsiteX0" fmla="*/ 0 w 2609850"/>
                    <a:gd name="connsiteY0" fmla="*/ 263525 h 506412"/>
                    <a:gd name="connsiteX1" fmla="*/ 161925 w 2609850"/>
                    <a:gd name="connsiteY1" fmla="*/ 1587 h 506412"/>
                    <a:gd name="connsiteX2" fmla="*/ 442912 w 2609850"/>
                    <a:gd name="connsiteY2" fmla="*/ 506412 h 506412"/>
                    <a:gd name="connsiteX3" fmla="*/ 714375 w 2609850"/>
                    <a:gd name="connsiteY3" fmla="*/ 1587 h 506412"/>
                    <a:gd name="connsiteX4" fmla="*/ 990600 w 2609850"/>
                    <a:gd name="connsiteY4" fmla="*/ 506412 h 506412"/>
                    <a:gd name="connsiteX5" fmla="*/ 1266825 w 2609850"/>
                    <a:gd name="connsiteY5" fmla="*/ 1587 h 506412"/>
                    <a:gd name="connsiteX6" fmla="*/ 1543050 w 2609850"/>
                    <a:gd name="connsiteY6" fmla="*/ 506412 h 506412"/>
                    <a:gd name="connsiteX7" fmla="*/ 1819275 w 2609850"/>
                    <a:gd name="connsiteY7" fmla="*/ 1587 h 506412"/>
                    <a:gd name="connsiteX8" fmla="*/ 2019300 w 2609850"/>
                    <a:gd name="connsiteY8" fmla="*/ 263525 h 506412"/>
                    <a:gd name="connsiteX9" fmla="*/ 2609850 w 2609850"/>
                    <a:gd name="connsiteY9" fmla="*/ 354011 h 506412"/>
                    <a:gd name="connsiteX0" fmla="*/ 0 w 2609850"/>
                    <a:gd name="connsiteY0" fmla="*/ 263525 h 506412"/>
                    <a:gd name="connsiteX1" fmla="*/ 161925 w 2609850"/>
                    <a:gd name="connsiteY1" fmla="*/ 1587 h 506412"/>
                    <a:gd name="connsiteX2" fmla="*/ 442912 w 2609850"/>
                    <a:gd name="connsiteY2" fmla="*/ 506412 h 506412"/>
                    <a:gd name="connsiteX3" fmla="*/ 714375 w 2609850"/>
                    <a:gd name="connsiteY3" fmla="*/ 1587 h 506412"/>
                    <a:gd name="connsiteX4" fmla="*/ 990600 w 2609850"/>
                    <a:gd name="connsiteY4" fmla="*/ 506412 h 506412"/>
                    <a:gd name="connsiteX5" fmla="*/ 1266825 w 2609850"/>
                    <a:gd name="connsiteY5" fmla="*/ 1587 h 506412"/>
                    <a:gd name="connsiteX6" fmla="*/ 1543050 w 2609850"/>
                    <a:gd name="connsiteY6" fmla="*/ 506412 h 506412"/>
                    <a:gd name="connsiteX7" fmla="*/ 1819275 w 2609850"/>
                    <a:gd name="connsiteY7" fmla="*/ 1587 h 506412"/>
                    <a:gd name="connsiteX8" fmla="*/ 2019300 w 2609850"/>
                    <a:gd name="connsiteY8" fmla="*/ 263525 h 506412"/>
                    <a:gd name="connsiteX9" fmla="*/ 2609850 w 2609850"/>
                    <a:gd name="connsiteY9" fmla="*/ 354011 h 506412"/>
                    <a:gd name="connsiteX0" fmla="*/ 0 w 2609850"/>
                    <a:gd name="connsiteY0" fmla="*/ 263525 h 506412"/>
                    <a:gd name="connsiteX1" fmla="*/ 161925 w 2609850"/>
                    <a:gd name="connsiteY1" fmla="*/ 1587 h 506412"/>
                    <a:gd name="connsiteX2" fmla="*/ 442912 w 2609850"/>
                    <a:gd name="connsiteY2" fmla="*/ 506412 h 506412"/>
                    <a:gd name="connsiteX3" fmla="*/ 714375 w 2609850"/>
                    <a:gd name="connsiteY3" fmla="*/ 1587 h 506412"/>
                    <a:gd name="connsiteX4" fmla="*/ 990600 w 2609850"/>
                    <a:gd name="connsiteY4" fmla="*/ 506412 h 506412"/>
                    <a:gd name="connsiteX5" fmla="*/ 1266825 w 2609850"/>
                    <a:gd name="connsiteY5" fmla="*/ 1587 h 506412"/>
                    <a:gd name="connsiteX6" fmla="*/ 1543050 w 2609850"/>
                    <a:gd name="connsiteY6" fmla="*/ 506412 h 506412"/>
                    <a:gd name="connsiteX7" fmla="*/ 1819275 w 2609850"/>
                    <a:gd name="connsiteY7" fmla="*/ 1587 h 506412"/>
                    <a:gd name="connsiteX8" fmla="*/ 2019300 w 2609850"/>
                    <a:gd name="connsiteY8" fmla="*/ 263525 h 506412"/>
                    <a:gd name="connsiteX9" fmla="*/ 2609850 w 2609850"/>
                    <a:gd name="connsiteY9" fmla="*/ 354011 h 506412"/>
                    <a:gd name="connsiteX0" fmla="*/ 0 w 2576513"/>
                    <a:gd name="connsiteY0" fmla="*/ 263525 h 506412"/>
                    <a:gd name="connsiteX1" fmla="*/ 161925 w 2576513"/>
                    <a:gd name="connsiteY1" fmla="*/ 1587 h 506412"/>
                    <a:gd name="connsiteX2" fmla="*/ 442912 w 2576513"/>
                    <a:gd name="connsiteY2" fmla="*/ 506412 h 506412"/>
                    <a:gd name="connsiteX3" fmla="*/ 714375 w 2576513"/>
                    <a:gd name="connsiteY3" fmla="*/ 1587 h 506412"/>
                    <a:gd name="connsiteX4" fmla="*/ 990600 w 2576513"/>
                    <a:gd name="connsiteY4" fmla="*/ 506412 h 506412"/>
                    <a:gd name="connsiteX5" fmla="*/ 1266825 w 2576513"/>
                    <a:gd name="connsiteY5" fmla="*/ 1587 h 506412"/>
                    <a:gd name="connsiteX6" fmla="*/ 1543050 w 2576513"/>
                    <a:gd name="connsiteY6" fmla="*/ 506412 h 506412"/>
                    <a:gd name="connsiteX7" fmla="*/ 1819275 w 2576513"/>
                    <a:gd name="connsiteY7" fmla="*/ 1587 h 506412"/>
                    <a:gd name="connsiteX8" fmla="*/ 2019300 w 2576513"/>
                    <a:gd name="connsiteY8" fmla="*/ 263525 h 506412"/>
                    <a:gd name="connsiteX9" fmla="*/ 2576513 w 2576513"/>
                    <a:gd name="connsiteY9" fmla="*/ 306386 h 506412"/>
                    <a:gd name="connsiteX0" fmla="*/ 0 w 2576513"/>
                    <a:gd name="connsiteY0" fmla="*/ 263525 h 506412"/>
                    <a:gd name="connsiteX1" fmla="*/ 161925 w 2576513"/>
                    <a:gd name="connsiteY1" fmla="*/ 1587 h 506412"/>
                    <a:gd name="connsiteX2" fmla="*/ 442912 w 2576513"/>
                    <a:gd name="connsiteY2" fmla="*/ 506412 h 506412"/>
                    <a:gd name="connsiteX3" fmla="*/ 714375 w 2576513"/>
                    <a:gd name="connsiteY3" fmla="*/ 1587 h 506412"/>
                    <a:gd name="connsiteX4" fmla="*/ 990600 w 2576513"/>
                    <a:gd name="connsiteY4" fmla="*/ 506412 h 506412"/>
                    <a:gd name="connsiteX5" fmla="*/ 1266825 w 2576513"/>
                    <a:gd name="connsiteY5" fmla="*/ 1587 h 506412"/>
                    <a:gd name="connsiteX6" fmla="*/ 1543050 w 2576513"/>
                    <a:gd name="connsiteY6" fmla="*/ 506412 h 506412"/>
                    <a:gd name="connsiteX7" fmla="*/ 1819275 w 2576513"/>
                    <a:gd name="connsiteY7" fmla="*/ 1587 h 506412"/>
                    <a:gd name="connsiteX8" fmla="*/ 2019300 w 2576513"/>
                    <a:gd name="connsiteY8" fmla="*/ 263525 h 506412"/>
                    <a:gd name="connsiteX9" fmla="*/ 2576513 w 2576513"/>
                    <a:gd name="connsiteY9" fmla="*/ 306386 h 506412"/>
                    <a:gd name="connsiteX0" fmla="*/ 0 w 2576513"/>
                    <a:gd name="connsiteY0" fmla="*/ 263525 h 506412"/>
                    <a:gd name="connsiteX1" fmla="*/ 161925 w 2576513"/>
                    <a:gd name="connsiteY1" fmla="*/ 1587 h 506412"/>
                    <a:gd name="connsiteX2" fmla="*/ 442912 w 2576513"/>
                    <a:gd name="connsiteY2" fmla="*/ 506412 h 506412"/>
                    <a:gd name="connsiteX3" fmla="*/ 714375 w 2576513"/>
                    <a:gd name="connsiteY3" fmla="*/ 1587 h 506412"/>
                    <a:gd name="connsiteX4" fmla="*/ 990600 w 2576513"/>
                    <a:gd name="connsiteY4" fmla="*/ 506412 h 506412"/>
                    <a:gd name="connsiteX5" fmla="*/ 1266825 w 2576513"/>
                    <a:gd name="connsiteY5" fmla="*/ 1587 h 506412"/>
                    <a:gd name="connsiteX6" fmla="*/ 1543050 w 2576513"/>
                    <a:gd name="connsiteY6" fmla="*/ 506412 h 506412"/>
                    <a:gd name="connsiteX7" fmla="*/ 1819275 w 2576513"/>
                    <a:gd name="connsiteY7" fmla="*/ 1587 h 506412"/>
                    <a:gd name="connsiteX8" fmla="*/ 2005012 w 2576513"/>
                    <a:gd name="connsiteY8" fmla="*/ 258763 h 506412"/>
                    <a:gd name="connsiteX9" fmla="*/ 2576513 w 2576513"/>
                    <a:gd name="connsiteY9" fmla="*/ 306386 h 506412"/>
                    <a:gd name="connsiteX0" fmla="*/ 0 w 2576513"/>
                    <a:gd name="connsiteY0" fmla="*/ 263525 h 506412"/>
                    <a:gd name="connsiteX1" fmla="*/ 161925 w 2576513"/>
                    <a:gd name="connsiteY1" fmla="*/ 1587 h 506412"/>
                    <a:gd name="connsiteX2" fmla="*/ 442912 w 2576513"/>
                    <a:gd name="connsiteY2" fmla="*/ 506412 h 506412"/>
                    <a:gd name="connsiteX3" fmla="*/ 714375 w 2576513"/>
                    <a:gd name="connsiteY3" fmla="*/ 1587 h 506412"/>
                    <a:gd name="connsiteX4" fmla="*/ 990600 w 2576513"/>
                    <a:gd name="connsiteY4" fmla="*/ 506412 h 506412"/>
                    <a:gd name="connsiteX5" fmla="*/ 1266825 w 2576513"/>
                    <a:gd name="connsiteY5" fmla="*/ 1587 h 506412"/>
                    <a:gd name="connsiteX6" fmla="*/ 1543050 w 2576513"/>
                    <a:gd name="connsiteY6" fmla="*/ 506412 h 506412"/>
                    <a:gd name="connsiteX7" fmla="*/ 1819275 w 2576513"/>
                    <a:gd name="connsiteY7" fmla="*/ 1587 h 506412"/>
                    <a:gd name="connsiteX8" fmla="*/ 2005012 w 2576513"/>
                    <a:gd name="connsiteY8" fmla="*/ 258763 h 506412"/>
                    <a:gd name="connsiteX9" fmla="*/ 2576513 w 2576513"/>
                    <a:gd name="connsiteY9" fmla="*/ 306386 h 506412"/>
                    <a:gd name="connsiteX0" fmla="*/ 0 w 2576513"/>
                    <a:gd name="connsiteY0" fmla="*/ 263525 h 506412"/>
                    <a:gd name="connsiteX1" fmla="*/ 161925 w 2576513"/>
                    <a:gd name="connsiteY1" fmla="*/ 1587 h 506412"/>
                    <a:gd name="connsiteX2" fmla="*/ 442912 w 2576513"/>
                    <a:gd name="connsiteY2" fmla="*/ 506412 h 506412"/>
                    <a:gd name="connsiteX3" fmla="*/ 714375 w 2576513"/>
                    <a:gd name="connsiteY3" fmla="*/ 1587 h 506412"/>
                    <a:gd name="connsiteX4" fmla="*/ 990600 w 2576513"/>
                    <a:gd name="connsiteY4" fmla="*/ 506412 h 506412"/>
                    <a:gd name="connsiteX5" fmla="*/ 1266825 w 2576513"/>
                    <a:gd name="connsiteY5" fmla="*/ 1587 h 506412"/>
                    <a:gd name="connsiteX6" fmla="*/ 1543050 w 2576513"/>
                    <a:gd name="connsiteY6" fmla="*/ 506412 h 506412"/>
                    <a:gd name="connsiteX7" fmla="*/ 1819275 w 2576513"/>
                    <a:gd name="connsiteY7" fmla="*/ 1587 h 506412"/>
                    <a:gd name="connsiteX8" fmla="*/ 2005012 w 2576513"/>
                    <a:gd name="connsiteY8" fmla="*/ 258763 h 506412"/>
                    <a:gd name="connsiteX9" fmla="*/ 2576513 w 2576513"/>
                    <a:gd name="connsiteY9" fmla="*/ 306386 h 506412"/>
                    <a:gd name="connsiteX0" fmla="*/ 0 w 2562225"/>
                    <a:gd name="connsiteY0" fmla="*/ 263525 h 506412"/>
                    <a:gd name="connsiteX1" fmla="*/ 161925 w 2562225"/>
                    <a:gd name="connsiteY1" fmla="*/ 1587 h 506412"/>
                    <a:gd name="connsiteX2" fmla="*/ 442912 w 2562225"/>
                    <a:gd name="connsiteY2" fmla="*/ 506412 h 506412"/>
                    <a:gd name="connsiteX3" fmla="*/ 714375 w 2562225"/>
                    <a:gd name="connsiteY3" fmla="*/ 1587 h 506412"/>
                    <a:gd name="connsiteX4" fmla="*/ 990600 w 2562225"/>
                    <a:gd name="connsiteY4" fmla="*/ 506412 h 506412"/>
                    <a:gd name="connsiteX5" fmla="*/ 1266825 w 2562225"/>
                    <a:gd name="connsiteY5" fmla="*/ 1587 h 506412"/>
                    <a:gd name="connsiteX6" fmla="*/ 1543050 w 2562225"/>
                    <a:gd name="connsiteY6" fmla="*/ 506412 h 506412"/>
                    <a:gd name="connsiteX7" fmla="*/ 1819275 w 2562225"/>
                    <a:gd name="connsiteY7" fmla="*/ 1587 h 506412"/>
                    <a:gd name="connsiteX8" fmla="*/ 2005012 w 2562225"/>
                    <a:gd name="connsiteY8" fmla="*/ 258763 h 506412"/>
                    <a:gd name="connsiteX9" fmla="*/ 2562225 w 2562225"/>
                    <a:gd name="connsiteY9" fmla="*/ 253999 h 506412"/>
                    <a:gd name="connsiteX0" fmla="*/ 0 w 2605088"/>
                    <a:gd name="connsiteY0" fmla="*/ 263525 h 506412"/>
                    <a:gd name="connsiteX1" fmla="*/ 161925 w 2605088"/>
                    <a:gd name="connsiteY1" fmla="*/ 1587 h 506412"/>
                    <a:gd name="connsiteX2" fmla="*/ 442912 w 2605088"/>
                    <a:gd name="connsiteY2" fmla="*/ 506412 h 506412"/>
                    <a:gd name="connsiteX3" fmla="*/ 714375 w 2605088"/>
                    <a:gd name="connsiteY3" fmla="*/ 1587 h 506412"/>
                    <a:gd name="connsiteX4" fmla="*/ 990600 w 2605088"/>
                    <a:gd name="connsiteY4" fmla="*/ 506412 h 506412"/>
                    <a:gd name="connsiteX5" fmla="*/ 1266825 w 2605088"/>
                    <a:gd name="connsiteY5" fmla="*/ 1587 h 506412"/>
                    <a:gd name="connsiteX6" fmla="*/ 1543050 w 2605088"/>
                    <a:gd name="connsiteY6" fmla="*/ 506412 h 506412"/>
                    <a:gd name="connsiteX7" fmla="*/ 1819275 w 2605088"/>
                    <a:gd name="connsiteY7" fmla="*/ 1587 h 506412"/>
                    <a:gd name="connsiteX8" fmla="*/ 2005012 w 2605088"/>
                    <a:gd name="connsiteY8" fmla="*/ 258763 h 506412"/>
                    <a:gd name="connsiteX9" fmla="*/ 2605088 w 2605088"/>
                    <a:gd name="connsiteY9" fmla="*/ 261143 h 506412"/>
                    <a:gd name="connsiteX0" fmla="*/ 0 w 2605088"/>
                    <a:gd name="connsiteY0" fmla="*/ 263525 h 506412"/>
                    <a:gd name="connsiteX1" fmla="*/ 161925 w 2605088"/>
                    <a:gd name="connsiteY1" fmla="*/ 1587 h 506412"/>
                    <a:gd name="connsiteX2" fmla="*/ 442912 w 2605088"/>
                    <a:gd name="connsiteY2" fmla="*/ 506412 h 506412"/>
                    <a:gd name="connsiteX3" fmla="*/ 714375 w 2605088"/>
                    <a:gd name="connsiteY3" fmla="*/ 1587 h 506412"/>
                    <a:gd name="connsiteX4" fmla="*/ 990600 w 2605088"/>
                    <a:gd name="connsiteY4" fmla="*/ 506412 h 506412"/>
                    <a:gd name="connsiteX5" fmla="*/ 1266825 w 2605088"/>
                    <a:gd name="connsiteY5" fmla="*/ 1587 h 506412"/>
                    <a:gd name="connsiteX6" fmla="*/ 1543050 w 2605088"/>
                    <a:gd name="connsiteY6" fmla="*/ 506412 h 506412"/>
                    <a:gd name="connsiteX7" fmla="*/ 1819275 w 2605088"/>
                    <a:gd name="connsiteY7" fmla="*/ 1587 h 506412"/>
                    <a:gd name="connsiteX8" fmla="*/ 2069306 w 2605088"/>
                    <a:gd name="connsiteY8" fmla="*/ 258763 h 506412"/>
                    <a:gd name="connsiteX9" fmla="*/ 2605088 w 2605088"/>
                    <a:gd name="connsiteY9" fmla="*/ 261143 h 506412"/>
                    <a:gd name="connsiteX0" fmla="*/ 0 w 2605088"/>
                    <a:gd name="connsiteY0" fmla="*/ 263525 h 506412"/>
                    <a:gd name="connsiteX1" fmla="*/ 161925 w 2605088"/>
                    <a:gd name="connsiteY1" fmla="*/ 1587 h 506412"/>
                    <a:gd name="connsiteX2" fmla="*/ 442912 w 2605088"/>
                    <a:gd name="connsiteY2" fmla="*/ 506412 h 506412"/>
                    <a:gd name="connsiteX3" fmla="*/ 714375 w 2605088"/>
                    <a:gd name="connsiteY3" fmla="*/ 1587 h 506412"/>
                    <a:gd name="connsiteX4" fmla="*/ 990600 w 2605088"/>
                    <a:gd name="connsiteY4" fmla="*/ 506412 h 506412"/>
                    <a:gd name="connsiteX5" fmla="*/ 1266825 w 2605088"/>
                    <a:gd name="connsiteY5" fmla="*/ 1587 h 506412"/>
                    <a:gd name="connsiteX6" fmla="*/ 1543050 w 2605088"/>
                    <a:gd name="connsiteY6" fmla="*/ 506412 h 506412"/>
                    <a:gd name="connsiteX7" fmla="*/ 1819275 w 2605088"/>
                    <a:gd name="connsiteY7" fmla="*/ 1587 h 506412"/>
                    <a:gd name="connsiteX8" fmla="*/ 2069306 w 2605088"/>
                    <a:gd name="connsiteY8" fmla="*/ 258763 h 506412"/>
                    <a:gd name="connsiteX9" fmla="*/ 2605088 w 2605088"/>
                    <a:gd name="connsiteY9" fmla="*/ 261143 h 506412"/>
                    <a:gd name="connsiteX0" fmla="*/ 0 w 2605088"/>
                    <a:gd name="connsiteY0" fmla="*/ 263525 h 506412"/>
                    <a:gd name="connsiteX1" fmla="*/ 161925 w 2605088"/>
                    <a:gd name="connsiteY1" fmla="*/ 1587 h 506412"/>
                    <a:gd name="connsiteX2" fmla="*/ 442912 w 2605088"/>
                    <a:gd name="connsiteY2" fmla="*/ 506412 h 506412"/>
                    <a:gd name="connsiteX3" fmla="*/ 714375 w 2605088"/>
                    <a:gd name="connsiteY3" fmla="*/ 1587 h 506412"/>
                    <a:gd name="connsiteX4" fmla="*/ 990600 w 2605088"/>
                    <a:gd name="connsiteY4" fmla="*/ 506412 h 506412"/>
                    <a:gd name="connsiteX5" fmla="*/ 1266825 w 2605088"/>
                    <a:gd name="connsiteY5" fmla="*/ 1587 h 506412"/>
                    <a:gd name="connsiteX6" fmla="*/ 1543050 w 2605088"/>
                    <a:gd name="connsiteY6" fmla="*/ 506412 h 506412"/>
                    <a:gd name="connsiteX7" fmla="*/ 1819275 w 2605088"/>
                    <a:gd name="connsiteY7" fmla="*/ 1587 h 506412"/>
                    <a:gd name="connsiteX8" fmla="*/ 2069306 w 2605088"/>
                    <a:gd name="connsiteY8" fmla="*/ 258763 h 506412"/>
                    <a:gd name="connsiteX9" fmla="*/ 2605088 w 2605088"/>
                    <a:gd name="connsiteY9" fmla="*/ 261143 h 506412"/>
                    <a:gd name="connsiteX0" fmla="*/ 0 w 2605088"/>
                    <a:gd name="connsiteY0" fmla="*/ 263525 h 506412"/>
                    <a:gd name="connsiteX1" fmla="*/ 161925 w 2605088"/>
                    <a:gd name="connsiteY1" fmla="*/ 1587 h 506412"/>
                    <a:gd name="connsiteX2" fmla="*/ 442912 w 2605088"/>
                    <a:gd name="connsiteY2" fmla="*/ 506412 h 506412"/>
                    <a:gd name="connsiteX3" fmla="*/ 714375 w 2605088"/>
                    <a:gd name="connsiteY3" fmla="*/ 1587 h 506412"/>
                    <a:gd name="connsiteX4" fmla="*/ 990600 w 2605088"/>
                    <a:gd name="connsiteY4" fmla="*/ 506412 h 506412"/>
                    <a:gd name="connsiteX5" fmla="*/ 1266825 w 2605088"/>
                    <a:gd name="connsiteY5" fmla="*/ 1587 h 506412"/>
                    <a:gd name="connsiteX6" fmla="*/ 1543050 w 2605088"/>
                    <a:gd name="connsiteY6" fmla="*/ 506412 h 506412"/>
                    <a:gd name="connsiteX7" fmla="*/ 1819275 w 2605088"/>
                    <a:gd name="connsiteY7" fmla="*/ 1587 h 506412"/>
                    <a:gd name="connsiteX8" fmla="*/ 2069306 w 2605088"/>
                    <a:gd name="connsiteY8" fmla="*/ 258763 h 506412"/>
                    <a:gd name="connsiteX9" fmla="*/ 2605088 w 2605088"/>
                    <a:gd name="connsiteY9" fmla="*/ 261143 h 506412"/>
                    <a:gd name="connsiteX0" fmla="*/ 0 w 2605088"/>
                    <a:gd name="connsiteY0" fmla="*/ 263525 h 506412"/>
                    <a:gd name="connsiteX1" fmla="*/ 161925 w 2605088"/>
                    <a:gd name="connsiteY1" fmla="*/ 1587 h 506412"/>
                    <a:gd name="connsiteX2" fmla="*/ 442912 w 2605088"/>
                    <a:gd name="connsiteY2" fmla="*/ 506412 h 506412"/>
                    <a:gd name="connsiteX3" fmla="*/ 714375 w 2605088"/>
                    <a:gd name="connsiteY3" fmla="*/ 1587 h 506412"/>
                    <a:gd name="connsiteX4" fmla="*/ 990600 w 2605088"/>
                    <a:gd name="connsiteY4" fmla="*/ 506412 h 506412"/>
                    <a:gd name="connsiteX5" fmla="*/ 1266825 w 2605088"/>
                    <a:gd name="connsiteY5" fmla="*/ 1587 h 506412"/>
                    <a:gd name="connsiteX6" fmla="*/ 1543050 w 2605088"/>
                    <a:gd name="connsiteY6" fmla="*/ 506412 h 506412"/>
                    <a:gd name="connsiteX7" fmla="*/ 1819275 w 2605088"/>
                    <a:gd name="connsiteY7" fmla="*/ 1587 h 506412"/>
                    <a:gd name="connsiteX8" fmla="*/ 2069306 w 2605088"/>
                    <a:gd name="connsiteY8" fmla="*/ 258763 h 506412"/>
                    <a:gd name="connsiteX9" fmla="*/ 2605088 w 2605088"/>
                    <a:gd name="connsiteY9" fmla="*/ 261143 h 506412"/>
                    <a:gd name="connsiteX0" fmla="*/ 0 w 2605088"/>
                    <a:gd name="connsiteY0" fmla="*/ 263525 h 506412"/>
                    <a:gd name="connsiteX1" fmla="*/ 161925 w 2605088"/>
                    <a:gd name="connsiteY1" fmla="*/ 1587 h 506412"/>
                    <a:gd name="connsiteX2" fmla="*/ 442912 w 2605088"/>
                    <a:gd name="connsiteY2" fmla="*/ 506412 h 506412"/>
                    <a:gd name="connsiteX3" fmla="*/ 714375 w 2605088"/>
                    <a:gd name="connsiteY3" fmla="*/ 1587 h 506412"/>
                    <a:gd name="connsiteX4" fmla="*/ 990600 w 2605088"/>
                    <a:gd name="connsiteY4" fmla="*/ 506412 h 506412"/>
                    <a:gd name="connsiteX5" fmla="*/ 1266825 w 2605088"/>
                    <a:gd name="connsiteY5" fmla="*/ 1587 h 506412"/>
                    <a:gd name="connsiteX6" fmla="*/ 1543050 w 2605088"/>
                    <a:gd name="connsiteY6" fmla="*/ 506412 h 506412"/>
                    <a:gd name="connsiteX7" fmla="*/ 1819275 w 2605088"/>
                    <a:gd name="connsiteY7" fmla="*/ 1587 h 506412"/>
                    <a:gd name="connsiteX8" fmla="*/ 2069306 w 2605088"/>
                    <a:gd name="connsiteY8" fmla="*/ 258763 h 506412"/>
                    <a:gd name="connsiteX9" fmla="*/ 2605088 w 2605088"/>
                    <a:gd name="connsiteY9" fmla="*/ 261143 h 506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05088" h="506412">
                      <a:moveTo>
                        <a:pt x="0" y="263525"/>
                      </a:moveTo>
                      <a:cubicBezTo>
                        <a:pt x="53975" y="188119"/>
                        <a:pt x="93662" y="7938"/>
                        <a:pt x="161925" y="1587"/>
                      </a:cubicBezTo>
                      <a:cubicBezTo>
                        <a:pt x="254000" y="0"/>
                        <a:pt x="350837" y="506412"/>
                        <a:pt x="442912" y="506412"/>
                      </a:cubicBezTo>
                      <a:cubicBezTo>
                        <a:pt x="534987" y="506412"/>
                        <a:pt x="623094" y="1587"/>
                        <a:pt x="714375" y="1587"/>
                      </a:cubicBezTo>
                      <a:cubicBezTo>
                        <a:pt x="805656" y="1587"/>
                        <a:pt x="898525" y="506412"/>
                        <a:pt x="990600" y="506412"/>
                      </a:cubicBezTo>
                      <a:cubicBezTo>
                        <a:pt x="1082675" y="506412"/>
                        <a:pt x="1174750" y="1587"/>
                        <a:pt x="1266825" y="1587"/>
                      </a:cubicBezTo>
                      <a:cubicBezTo>
                        <a:pt x="1358900" y="1587"/>
                        <a:pt x="1450975" y="506412"/>
                        <a:pt x="1543050" y="506412"/>
                      </a:cubicBezTo>
                      <a:cubicBezTo>
                        <a:pt x="1635125" y="506412"/>
                        <a:pt x="1739900" y="4762"/>
                        <a:pt x="1819275" y="1587"/>
                      </a:cubicBezTo>
                      <a:cubicBezTo>
                        <a:pt x="1893888" y="5555"/>
                        <a:pt x="1931194" y="235744"/>
                        <a:pt x="2069306" y="258763"/>
                      </a:cubicBezTo>
                      <a:cubicBezTo>
                        <a:pt x="2247900" y="266700"/>
                        <a:pt x="2426494" y="260350"/>
                        <a:pt x="2605088" y="261143"/>
                      </a:cubicBezTo>
                    </a:path>
                  </a:pathLst>
                </a:custGeom>
                <a:ln w="19050">
                  <a:solidFill>
                    <a:srgbClr val="FF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b="0"/>
                </a:p>
              </p:txBody>
            </p:sp>
            <p:sp>
              <p:nvSpPr>
                <p:cNvPr id="51" name="Freeform 70">
                  <a:extLst>
                    <a:ext uri="{FF2B5EF4-FFF2-40B4-BE49-F238E27FC236}">
                      <a16:creationId xmlns:a16="http://schemas.microsoft.com/office/drawing/2014/main" id="{EA669520-F0F1-0143-A7F7-7AB95B45ABA9}"/>
                    </a:ext>
                  </a:extLst>
                </p:cNvPr>
                <p:cNvSpPr/>
                <p:nvPr/>
              </p:nvSpPr>
              <p:spPr bwMode="auto">
                <a:xfrm rot="18758869">
                  <a:off x="4849629" y="5210046"/>
                  <a:ext cx="1799263" cy="185727"/>
                </a:xfrm>
                <a:custGeom>
                  <a:avLst/>
                  <a:gdLst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52450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52450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52450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52450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52450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52450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52450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52450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52450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66737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55625 h 555625"/>
                    <a:gd name="connsiteX1" fmla="*/ 285750 w 2314575"/>
                    <a:gd name="connsiteY1" fmla="*/ 41275 h 555625"/>
                    <a:gd name="connsiteX2" fmla="*/ 566737 w 2314575"/>
                    <a:gd name="connsiteY2" fmla="*/ 546100 h 555625"/>
                    <a:gd name="connsiteX3" fmla="*/ 838200 w 2314575"/>
                    <a:gd name="connsiteY3" fmla="*/ 41275 h 555625"/>
                    <a:gd name="connsiteX4" fmla="*/ 1114425 w 2314575"/>
                    <a:gd name="connsiteY4" fmla="*/ 546100 h 555625"/>
                    <a:gd name="connsiteX5" fmla="*/ 1390650 w 2314575"/>
                    <a:gd name="connsiteY5" fmla="*/ 41275 h 555625"/>
                    <a:gd name="connsiteX6" fmla="*/ 1666875 w 2314575"/>
                    <a:gd name="connsiteY6" fmla="*/ 546100 h 555625"/>
                    <a:gd name="connsiteX7" fmla="*/ 1943100 w 2314575"/>
                    <a:gd name="connsiteY7" fmla="*/ 41275 h 555625"/>
                    <a:gd name="connsiteX8" fmla="*/ 2085975 w 2314575"/>
                    <a:gd name="connsiteY8" fmla="*/ 298450 h 555625"/>
                    <a:gd name="connsiteX9" fmla="*/ 2314575 w 2314575"/>
                    <a:gd name="connsiteY9" fmla="*/ 336550 h 555625"/>
                    <a:gd name="connsiteX0" fmla="*/ 0 w 2314575"/>
                    <a:gd name="connsiteY0" fmla="*/ 515937 h 515937"/>
                    <a:gd name="connsiteX1" fmla="*/ 285750 w 2314575"/>
                    <a:gd name="connsiteY1" fmla="*/ 1587 h 515937"/>
                    <a:gd name="connsiteX2" fmla="*/ 566737 w 2314575"/>
                    <a:gd name="connsiteY2" fmla="*/ 506412 h 515937"/>
                    <a:gd name="connsiteX3" fmla="*/ 838200 w 2314575"/>
                    <a:gd name="connsiteY3" fmla="*/ 1587 h 515937"/>
                    <a:gd name="connsiteX4" fmla="*/ 1114425 w 2314575"/>
                    <a:gd name="connsiteY4" fmla="*/ 506412 h 515937"/>
                    <a:gd name="connsiteX5" fmla="*/ 1390650 w 2314575"/>
                    <a:gd name="connsiteY5" fmla="*/ 1587 h 515937"/>
                    <a:gd name="connsiteX6" fmla="*/ 1666875 w 2314575"/>
                    <a:gd name="connsiteY6" fmla="*/ 506412 h 515937"/>
                    <a:gd name="connsiteX7" fmla="*/ 1943100 w 2314575"/>
                    <a:gd name="connsiteY7" fmla="*/ 1587 h 515937"/>
                    <a:gd name="connsiteX8" fmla="*/ 2085975 w 2314575"/>
                    <a:gd name="connsiteY8" fmla="*/ 258762 h 515937"/>
                    <a:gd name="connsiteX9" fmla="*/ 2314575 w 2314575"/>
                    <a:gd name="connsiteY9" fmla="*/ 296862 h 515937"/>
                    <a:gd name="connsiteX0" fmla="*/ 0 w 2314575"/>
                    <a:gd name="connsiteY0" fmla="*/ 515937 h 515937"/>
                    <a:gd name="connsiteX1" fmla="*/ 285750 w 2314575"/>
                    <a:gd name="connsiteY1" fmla="*/ 1587 h 515937"/>
                    <a:gd name="connsiteX2" fmla="*/ 566737 w 2314575"/>
                    <a:gd name="connsiteY2" fmla="*/ 506412 h 515937"/>
                    <a:gd name="connsiteX3" fmla="*/ 838200 w 2314575"/>
                    <a:gd name="connsiteY3" fmla="*/ 1587 h 515937"/>
                    <a:gd name="connsiteX4" fmla="*/ 1114425 w 2314575"/>
                    <a:gd name="connsiteY4" fmla="*/ 506412 h 515937"/>
                    <a:gd name="connsiteX5" fmla="*/ 1390650 w 2314575"/>
                    <a:gd name="connsiteY5" fmla="*/ 1587 h 515937"/>
                    <a:gd name="connsiteX6" fmla="*/ 1666875 w 2314575"/>
                    <a:gd name="connsiteY6" fmla="*/ 506412 h 515937"/>
                    <a:gd name="connsiteX7" fmla="*/ 1943100 w 2314575"/>
                    <a:gd name="connsiteY7" fmla="*/ 1587 h 515937"/>
                    <a:gd name="connsiteX8" fmla="*/ 2162175 w 2314575"/>
                    <a:gd name="connsiteY8" fmla="*/ 254000 h 515937"/>
                    <a:gd name="connsiteX9" fmla="*/ 2314575 w 2314575"/>
                    <a:gd name="connsiteY9" fmla="*/ 296862 h 515937"/>
                    <a:gd name="connsiteX0" fmla="*/ 0 w 2314575"/>
                    <a:gd name="connsiteY0" fmla="*/ 515937 h 515937"/>
                    <a:gd name="connsiteX1" fmla="*/ 285750 w 2314575"/>
                    <a:gd name="connsiteY1" fmla="*/ 1587 h 515937"/>
                    <a:gd name="connsiteX2" fmla="*/ 566737 w 2314575"/>
                    <a:gd name="connsiteY2" fmla="*/ 506412 h 515937"/>
                    <a:gd name="connsiteX3" fmla="*/ 838200 w 2314575"/>
                    <a:gd name="connsiteY3" fmla="*/ 1587 h 515937"/>
                    <a:gd name="connsiteX4" fmla="*/ 1114425 w 2314575"/>
                    <a:gd name="connsiteY4" fmla="*/ 506412 h 515937"/>
                    <a:gd name="connsiteX5" fmla="*/ 1390650 w 2314575"/>
                    <a:gd name="connsiteY5" fmla="*/ 1587 h 515937"/>
                    <a:gd name="connsiteX6" fmla="*/ 1666875 w 2314575"/>
                    <a:gd name="connsiteY6" fmla="*/ 506412 h 515937"/>
                    <a:gd name="connsiteX7" fmla="*/ 1943100 w 2314575"/>
                    <a:gd name="connsiteY7" fmla="*/ 1587 h 515937"/>
                    <a:gd name="connsiteX8" fmla="*/ 2162175 w 2314575"/>
                    <a:gd name="connsiteY8" fmla="*/ 254000 h 515937"/>
                    <a:gd name="connsiteX9" fmla="*/ 2314575 w 2314575"/>
                    <a:gd name="connsiteY9" fmla="*/ 296862 h 515937"/>
                    <a:gd name="connsiteX0" fmla="*/ 0 w 2314575"/>
                    <a:gd name="connsiteY0" fmla="*/ 515937 h 515937"/>
                    <a:gd name="connsiteX1" fmla="*/ 285750 w 2314575"/>
                    <a:gd name="connsiteY1" fmla="*/ 1587 h 515937"/>
                    <a:gd name="connsiteX2" fmla="*/ 566737 w 2314575"/>
                    <a:gd name="connsiteY2" fmla="*/ 506412 h 515937"/>
                    <a:gd name="connsiteX3" fmla="*/ 838200 w 2314575"/>
                    <a:gd name="connsiteY3" fmla="*/ 1587 h 515937"/>
                    <a:gd name="connsiteX4" fmla="*/ 1114425 w 2314575"/>
                    <a:gd name="connsiteY4" fmla="*/ 506412 h 515937"/>
                    <a:gd name="connsiteX5" fmla="*/ 1390650 w 2314575"/>
                    <a:gd name="connsiteY5" fmla="*/ 1587 h 515937"/>
                    <a:gd name="connsiteX6" fmla="*/ 1666875 w 2314575"/>
                    <a:gd name="connsiteY6" fmla="*/ 506412 h 515937"/>
                    <a:gd name="connsiteX7" fmla="*/ 1943100 w 2314575"/>
                    <a:gd name="connsiteY7" fmla="*/ 1587 h 515937"/>
                    <a:gd name="connsiteX8" fmla="*/ 2162175 w 2314575"/>
                    <a:gd name="connsiteY8" fmla="*/ 254000 h 515937"/>
                    <a:gd name="connsiteX9" fmla="*/ 2314575 w 2314575"/>
                    <a:gd name="connsiteY9" fmla="*/ 296862 h 515937"/>
                    <a:gd name="connsiteX0" fmla="*/ 0 w 2433637"/>
                    <a:gd name="connsiteY0" fmla="*/ 515937 h 515937"/>
                    <a:gd name="connsiteX1" fmla="*/ 285750 w 2433637"/>
                    <a:gd name="connsiteY1" fmla="*/ 1587 h 515937"/>
                    <a:gd name="connsiteX2" fmla="*/ 566737 w 2433637"/>
                    <a:gd name="connsiteY2" fmla="*/ 506412 h 515937"/>
                    <a:gd name="connsiteX3" fmla="*/ 838200 w 2433637"/>
                    <a:gd name="connsiteY3" fmla="*/ 1587 h 515937"/>
                    <a:gd name="connsiteX4" fmla="*/ 1114425 w 2433637"/>
                    <a:gd name="connsiteY4" fmla="*/ 506412 h 515937"/>
                    <a:gd name="connsiteX5" fmla="*/ 1390650 w 2433637"/>
                    <a:gd name="connsiteY5" fmla="*/ 1587 h 515937"/>
                    <a:gd name="connsiteX6" fmla="*/ 1666875 w 2433637"/>
                    <a:gd name="connsiteY6" fmla="*/ 506412 h 515937"/>
                    <a:gd name="connsiteX7" fmla="*/ 1943100 w 2433637"/>
                    <a:gd name="connsiteY7" fmla="*/ 1587 h 515937"/>
                    <a:gd name="connsiteX8" fmla="*/ 2162175 w 2433637"/>
                    <a:gd name="connsiteY8" fmla="*/ 254000 h 515937"/>
                    <a:gd name="connsiteX9" fmla="*/ 2433637 w 2433637"/>
                    <a:gd name="connsiteY9" fmla="*/ 258762 h 515937"/>
                    <a:gd name="connsiteX0" fmla="*/ 0 w 2433637"/>
                    <a:gd name="connsiteY0" fmla="*/ 515937 h 515937"/>
                    <a:gd name="connsiteX1" fmla="*/ 285750 w 2433637"/>
                    <a:gd name="connsiteY1" fmla="*/ 1587 h 515937"/>
                    <a:gd name="connsiteX2" fmla="*/ 566737 w 2433637"/>
                    <a:gd name="connsiteY2" fmla="*/ 506412 h 515937"/>
                    <a:gd name="connsiteX3" fmla="*/ 838200 w 2433637"/>
                    <a:gd name="connsiteY3" fmla="*/ 1587 h 515937"/>
                    <a:gd name="connsiteX4" fmla="*/ 1114425 w 2433637"/>
                    <a:gd name="connsiteY4" fmla="*/ 506412 h 515937"/>
                    <a:gd name="connsiteX5" fmla="*/ 1390650 w 2433637"/>
                    <a:gd name="connsiteY5" fmla="*/ 1587 h 515937"/>
                    <a:gd name="connsiteX6" fmla="*/ 1666875 w 2433637"/>
                    <a:gd name="connsiteY6" fmla="*/ 506412 h 515937"/>
                    <a:gd name="connsiteX7" fmla="*/ 1943100 w 2433637"/>
                    <a:gd name="connsiteY7" fmla="*/ 1587 h 515937"/>
                    <a:gd name="connsiteX8" fmla="*/ 2162175 w 2433637"/>
                    <a:gd name="connsiteY8" fmla="*/ 254000 h 515937"/>
                    <a:gd name="connsiteX9" fmla="*/ 2433637 w 2433637"/>
                    <a:gd name="connsiteY9" fmla="*/ 258762 h 515937"/>
                    <a:gd name="connsiteX0" fmla="*/ 0 w 2781299"/>
                    <a:gd name="connsiteY0" fmla="*/ 515937 h 515937"/>
                    <a:gd name="connsiteX1" fmla="*/ 285750 w 2781299"/>
                    <a:gd name="connsiteY1" fmla="*/ 1587 h 515937"/>
                    <a:gd name="connsiteX2" fmla="*/ 566737 w 2781299"/>
                    <a:gd name="connsiteY2" fmla="*/ 506412 h 515937"/>
                    <a:gd name="connsiteX3" fmla="*/ 838200 w 2781299"/>
                    <a:gd name="connsiteY3" fmla="*/ 1587 h 515937"/>
                    <a:gd name="connsiteX4" fmla="*/ 1114425 w 2781299"/>
                    <a:gd name="connsiteY4" fmla="*/ 506412 h 515937"/>
                    <a:gd name="connsiteX5" fmla="*/ 1390650 w 2781299"/>
                    <a:gd name="connsiteY5" fmla="*/ 1587 h 515937"/>
                    <a:gd name="connsiteX6" fmla="*/ 1666875 w 2781299"/>
                    <a:gd name="connsiteY6" fmla="*/ 506412 h 515937"/>
                    <a:gd name="connsiteX7" fmla="*/ 1943100 w 2781299"/>
                    <a:gd name="connsiteY7" fmla="*/ 1587 h 515937"/>
                    <a:gd name="connsiteX8" fmla="*/ 2162175 w 2781299"/>
                    <a:gd name="connsiteY8" fmla="*/ 254000 h 515937"/>
                    <a:gd name="connsiteX9" fmla="*/ 2781299 w 2781299"/>
                    <a:gd name="connsiteY9" fmla="*/ 253999 h 515937"/>
                    <a:gd name="connsiteX0" fmla="*/ 0 w 2781299"/>
                    <a:gd name="connsiteY0" fmla="*/ 515937 h 515937"/>
                    <a:gd name="connsiteX1" fmla="*/ 285750 w 2781299"/>
                    <a:gd name="connsiteY1" fmla="*/ 1587 h 515937"/>
                    <a:gd name="connsiteX2" fmla="*/ 566737 w 2781299"/>
                    <a:gd name="connsiteY2" fmla="*/ 506412 h 515937"/>
                    <a:gd name="connsiteX3" fmla="*/ 838200 w 2781299"/>
                    <a:gd name="connsiteY3" fmla="*/ 1587 h 515937"/>
                    <a:gd name="connsiteX4" fmla="*/ 1114425 w 2781299"/>
                    <a:gd name="connsiteY4" fmla="*/ 506412 h 515937"/>
                    <a:gd name="connsiteX5" fmla="*/ 1390650 w 2781299"/>
                    <a:gd name="connsiteY5" fmla="*/ 1587 h 515937"/>
                    <a:gd name="connsiteX6" fmla="*/ 1666875 w 2781299"/>
                    <a:gd name="connsiteY6" fmla="*/ 506412 h 515937"/>
                    <a:gd name="connsiteX7" fmla="*/ 1943100 w 2781299"/>
                    <a:gd name="connsiteY7" fmla="*/ 1587 h 515937"/>
                    <a:gd name="connsiteX8" fmla="*/ 2162175 w 2781299"/>
                    <a:gd name="connsiteY8" fmla="*/ 254000 h 515937"/>
                    <a:gd name="connsiteX9" fmla="*/ 2781299 w 2781299"/>
                    <a:gd name="connsiteY9" fmla="*/ 253999 h 515937"/>
                    <a:gd name="connsiteX0" fmla="*/ 0 w 2781299"/>
                    <a:gd name="connsiteY0" fmla="*/ 515937 h 515937"/>
                    <a:gd name="connsiteX1" fmla="*/ 285750 w 2781299"/>
                    <a:gd name="connsiteY1" fmla="*/ 1587 h 515937"/>
                    <a:gd name="connsiteX2" fmla="*/ 566737 w 2781299"/>
                    <a:gd name="connsiteY2" fmla="*/ 506412 h 515937"/>
                    <a:gd name="connsiteX3" fmla="*/ 838200 w 2781299"/>
                    <a:gd name="connsiteY3" fmla="*/ 1587 h 515937"/>
                    <a:gd name="connsiteX4" fmla="*/ 1114425 w 2781299"/>
                    <a:gd name="connsiteY4" fmla="*/ 506412 h 515937"/>
                    <a:gd name="connsiteX5" fmla="*/ 1390650 w 2781299"/>
                    <a:gd name="connsiteY5" fmla="*/ 1587 h 515937"/>
                    <a:gd name="connsiteX6" fmla="*/ 1666875 w 2781299"/>
                    <a:gd name="connsiteY6" fmla="*/ 506412 h 515937"/>
                    <a:gd name="connsiteX7" fmla="*/ 1943100 w 2781299"/>
                    <a:gd name="connsiteY7" fmla="*/ 1587 h 515937"/>
                    <a:gd name="connsiteX8" fmla="*/ 2162175 w 2781299"/>
                    <a:gd name="connsiteY8" fmla="*/ 254000 h 515937"/>
                    <a:gd name="connsiteX9" fmla="*/ 2781299 w 2781299"/>
                    <a:gd name="connsiteY9" fmla="*/ 253999 h 515937"/>
                    <a:gd name="connsiteX0" fmla="*/ 0 w 2781299"/>
                    <a:gd name="connsiteY0" fmla="*/ 515937 h 515937"/>
                    <a:gd name="connsiteX1" fmla="*/ 285750 w 2781299"/>
                    <a:gd name="connsiteY1" fmla="*/ 1587 h 515937"/>
                    <a:gd name="connsiteX2" fmla="*/ 566737 w 2781299"/>
                    <a:gd name="connsiteY2" fmla="*/ 506412 h 515937"/>
                    <a:gd name="connsiteX3" fmla="*/ 838200 w 2781299"/>
                    <a:gd name="connsiteY3" fmla="*/ 1587 h 515937"/>
                    <a:gd name="connsiteX4" fmla="*/ 1114425 w 2781299"/>
                    <a:gd name="connsiteY4" fmla="*/ 506412 h 515937"/>
                    <a:gd name="connsiteX5" fmla="*/ 1390650 w 2781299"/>
                    <a:gd name="connsiteY5" fmla="*/ 1587 h 515937"/>
                    <a:gd name="connsiteX6" fmla="*/ 1666875 w 2781299"/>
                    <a:gd name="connsiteY6" fmla="*/ 506412 h 515937"/>
                    <a:gd name="connsiteX7" fmla="*/ 1943100 w 2781299"/>
                    <a:gd name="connsiteY7" fmla="*/ 1587 h 515937"/>
                    <a:gd name="connsiteX8" fmla="*/ 2162175 w 2781299"/>
                    <a:gd name="connsiteY8" fmla="*/ 254000 h 515937"/>
                    <a:gd name="connsiteX9" fmla="*/ 2781299 w 2781299"/>
                    <a:gd name="connsiteY9" fmla="*/ 253999 h 515937"/>
                    <a:gd name="connsiteX0" fmla="*/ 0 w 2781299"/>
                    <a:gd name="connsiteY0" fmla="*/ 527051 h 527051"/>
                    <a:gd name="connsiteX1" fmla="*/ 285750 w 2781299"/>
                    <a:gd name="connsiteY1" fmla="*/ 12701 h 527051"/>
                    <a:gd name="connsiteX2" fmla="*/ 566737 w 2781299"/>
                    <a:gd name="connsiteY2" fmla="*/ 517526 h 527051"/>
                    <a:gd name="connsiteX3" fmla="*/ 838200 w 2781299"/>
                    <a:gd name="connsiteY3" fmla="*/ 12701 h 527051"/>
                    <a:gd name="connsiteX4" fmla="*/ 1114425 w 2781299"/>
                    <a:gd name="connsiteY4" fmla="*/ 517526 h 527051"/>
                    <a:gd name="connsiteX5" fmla="*/ 1390650 w 2781299"/>
                    <a:gd name="connsiteY5" fmla="*/ 12701 h 527051"/>
                    <a:gd name="connsiteX6" fmla="*/ 1666875 w 2781299"/>
                    <a:gd name="connsiteY6" fmla="*/ 517526 h 527051"/>
                    <a:gd name="connsiteX7" fmla="*/ 1943100 w 2781299"/>
                    <a:gd name="connsiteY7" fmla="*/ 12701 h 527051"/>
                    <a:gd name="connsiteX8" fmla="*/ 2162175 w 2781299"/>
                    <a:gd name="connsiteY8" fmla="*/ 265114 h 527051"/>
                    <a:gd name="connsiteX9" fmla="*/ 2781299 w 2781299"/>
                    <a:gd name="connsiteY9" fmla="*/ 265113 h 527051"/>
                    <a:gd name="connsiteX0" fmla="*/ 0 w 2781299"/>
                    <a:gd name="connsiteY0" fmla="*/ 515937 h 515937"/>
                    <a:gd name="connsiteX1" fmla="*/ 285750 w 2781299"/>
                    <a:gd name="connsiteY1" fmla="*/ 1587 h 515937"/>
                    <a:gd name="connsiteX2" fmla="*/ 566737 w 2781299"/>
                    <a:gd name="connsiteY2" fmla="*/ 506412 h 515937"/>
                    <a:gd name="connsiteX3" fmla="*/ 838200 w 2781299"/>
                    <a:gd name="connsiteY3" fmla="*/ 1587 h 515937"/>
                    <a:gd name="connsiteX4" fmla="*/ 1114425 w 2781299"/>
                    <a:gd name="connsiteY4" fmla="*/ 506412 h 515937"/>
                    <a:gd name="connsiteX5" fmla="*/ 1390650 w 2781299"/>
                    <a:gd name="connsiteY5" fmla="*/ 1587 h 515937"/>
                    <a:gd name="connsiteX6" fmla="*/ 1666875 w 2781299"/>
                    <a:gd name="connsiteY6" fmla="*/ 506412 h 515937"/>
                    <a:gd name="connsiteX7" fmla="*/ 1943100 w 2781299"/>
                    <a:gd name="connsiteY7" fmla="*/ 1587 h 515937"/>
                    <a:gd name="connsiteX8" fmla="*/ 2162175 w 2781299"/>
                    <a:gd name="connsiteY8" fmla="*/ 254000 h 515937"/>
                    <a:gd name="connsiteX9" fmla="*/ 2781299 w 2781299"/>
                    <a:gd name="connsiteY9" fmla="*/ 253999 h 515937"/>
                    <a:gd name="connsiteX0" fmla="*/ 0 w 2781299"/>
                    <a:gd name="connsiteY0" fmla="*/ 515937 h 515937"/>
                    <a:gd name="connsiteX1" fmla="*/ 285750 w 2781299"/>
                    <a:gd name="connsiteY1" fmla="*/ 1587 h 515937"/>
                    <a:gd name="connsiteX2" fmla="*/ 566737 w 2781299"/>
                    <a:gd name="connsiteY2" fmla="*/ 506412 h 515937"/>
                    <a:gd name="connsiteX3" fmla="*/ 838200 w 2781299"/>
                    <a:gd name="connsiteY3" fmla="*/ 1587 h 515937"/>
                    <a:gd name="connsiteX4" fmla="*/ 1114425 w 2781299"/>
                    <a:gd name="connsiteY4" fmla="*/ 506412 h 515937"/>
                    <a:gd name="connsiteX5" fmla="*/ 1390650 w 2781299"/>
                    <a:gd name="connsiteY5" fmla="*/ 1587 h 515937"/>
                    <a:gd name="connsiteX6" fmla="*/ 1666875 w 2781299"/>
                    <a:gd name="connsiteY6" fmla="*/ 506412 h 515937"/>
                    <a:gd name="connsiteX7" fmla="*/ 1943100 w 2781299"/>
                    <a:gd name="connsiteY7" fmla="*/ 1587 h 515937"/>
                    <a:gd name="connsiteX8" fmla="*/ 2162175 w 2781299"/>
                    <a:gd name="connsiteY8" fmla="*/ 254000 h 515937"/>
                    <a:gd name="connsiteX9" fmla="*/ 2781299 w 2781299"/>
                    <a:gd name="connsiteY9" fmla="*/ 253999 h 515937"/>
                    <a:gd name="connsiteX0" fmla="*/ 0 w 2781299"/>
                    <a:gd name="connsiteY0" fmla="*/ 515937 h 515937"/>
                    <a:gd name="connsiteX1" fmla="*/ 285750 w 2781299"/>
                    <a:gd name="connsiteY1" fmla="*/ 1587 h 515937"/>
                    <a:gd name="connsiteX2" fmla="*/ 566737 w 2781299"/>
                    <a:gd name="connsiteY2" fmla="*/ 506412 h 515937"/>
                    <a:gd name="connsiteX3" fmla="*/ 838200 w 2781299"/>
                    <a:gd name="connsiteY3" fmla="*/ 1587 h 515937"/>
                    <a:gd name="connsiteX4" fmla="*/ 1114425 w 2781299"/>
                    <a:gd name="connsiteY4" fmla="*/ 506412 h 515937"/>
                    <a:gd name="connsiteX5" fmla="*/ 1390650 w 2781299"/>
                    <a:gd name="connsiteY5" fmla="*/ 1587 h 515937"/>
                    <a:gd name="connsiteX6" fmla="*/ 1666875 w 2781299"/>
                    <a:gd name="connsiteY6" fmla="*/ 506412 h 515937"/>
                    <a:gd name="connsiteX7" fmla="*/ 1943100 w 2781299"/>
                    <a:gd name="connsiteY7" fmla="*/ 1587 h 515937"/>
                    <a:gd name="connsiteX8" fmla="*/ 2162175 w 2781299"/>
                    <a:gd name="connsiteY8" fmla="*/ 254000 h 515937"/>
                    <a:gd name="connsiteX9" fmla="*/ 2781299 w 2781299"/>
                    <a:gd name="connsiteY9" fmla="*/ 253999 h 515937"/>
                    <a:gd name="connsiteX0" fmla="*/ 0 w 2776537"/>
                    <a:gd name="connsiteY0" fmla="*/ 515937 h 515937"/>
                    <a:gd name="connsiteX1" fmla="*/ 285750 w 2776537"/>
                    <a:gd name="connsiteY1" fmla="*/ 1587 h 515937"/>
                    <a:gd name="connsiteX2" fmla="*/ 566737 w 2776537"/>
                    <a:gd name="connsiteY2" fmla="*/ 506412 h 515937"/>
                    <a:gd name="connsiteX3" fmla="*/ 838200 w 2776537"/>
                    <a:gd name="connsiteY3" fmla="*/ 1587 h 515937"/>
                    <a:gd name="connsiteX4" fmla="*/ 1114425 w 2776537"/>
                    <a:gd name="connsiteY4" fmla="*/ 506412 h 515937"/>
                    <a:gd name="connsiteX5" fmla="*/ 1390650 w 2776537"/>
                    <a:gd name="connsiteY5" fmla="*/ 1587 h 515937"/>
                    <a:gd name="connsiteX6" fmla="*/ 1666875 w 2776537"/>
                    <a:gd name="connsiteY6" fmla="*/ 506412 h 515937"/>
                    <a:gd name="connsiteX7" fmla="*/ 1943100 w 2776537"/>
                    <a:gd name="connsiteY7" fmla="*/ 1587 h 515937"/>
                    <a:gd name="connsiteX8" fmla="*/ 2162175 w 2776537"/>
                    <a:gd name="connsiteY8" fmla="*/ 254000 h 515937"/>
                    <a:gd name="connsiteX9" fmla="*/ 2776537 w 2776537"/>
                    <a:gd name="connsiteY9" fmla="*/ 277811 h 515937"/>
                    <a:gd name="connsiteX0" fmla="*/ 0 w 2776537"/>
                    <a:gd name="connsiteY0" fmla="*/ 515937 h 515937"/>
                    <a:gd name="connsiteX1" fmla="*/ 285750 w 2776537"/>
                    <a:gd name="connsiteY1" fmla="*/ 1587 h 515937"/>
                    <a:gd name="connsiteX2" fmla="*/ 566737 w 2776537"/>
                    <a:gd name="connsiteY2" fmla="*/ 506412 h 515937"/>
                    <a:gd name="connsiteX3" fmla="*/ 838200 w 2776537"/>
                    <a:gd name="connsiteY3" fmla="*/ 1587 h 515937"/>
                    <a:gd name="connsiteX4" fmla="*/ 1114425 w 2776537"/>
                    <a:gd name="connsiteY4" fmla="*/ 506412 h 515937"/>
                    <a:gd name="connsiteX5" fmla="*/ 1390650 w 2776537"/>
                    <a:gd name="connsiteY5" fmla="*/ 1587 h 515937"/>
                    <a:gd name="connsiteX6" fmla="*/ 1666875 w 2776537"/>
                    <a:gd name="connsiteY6" fmla="*/ 506412 h 515937"/>
                    <a:gd name="connsiteX7" fmla="*/ 1943100 w 2776537"/>
                    <a:gd name="connsiteY7" fmla="*/ 1587 h 515937"/>
                    <a:gd name="connsiteX8" fmla="*/ 2162175 w 2776537"/>
                    <a:gd name="connsiteY8" fmla="*/ 254000 h 515937"/>
                    <a:gd name="connsiteX9" fmla="*/ 2776537 w 2776537"/>
                    <a:gd name="connsiteY9" fmla="*/ 277811 h 515937"/>
                    <a:gd name="connsiteX0" fmla="*/ 0 w 2776537"/>
                    <a:gd name="connsiteY0" fmla="*/ 515937 h 515937"/>
                    <a:gd name="connsiteX1" fmla="*/ 285750 w 2776537"/>
                    <a:gd name="connsiteY1" fmla="*/ 1587 h 515937"/>
                    <a:gd name="connsiteX2" fmla="*/ 566737 w 2776537"/>
                    <a:gd name="connsiteY2" fmla="*/ 506412 h 515937"/>
                    <a:gd name="connsiteX3" fmla="*/ 838200 w 2776537"/>
                    <a:gd name="connsiteY3" fmla="*/ 1587 h 515937"/>
                    <a:gd name="connsiteX4" fmla="*/ 1114425 w 2776537"/>
                    <a:gd name="connsiteY4" fmla="*/ 506412 h 515937"/>
                    <a:gd name="connsiteX5" fmla="*/ 1390650 w 2776537"/>
                    <a:gd name="connsiteY5" fmla="*/ 1587 h 515937"/>
                    <a:gd name="connsiteX6" fmla="*/ 1666875 w 2776537"/>
                    <a:gd name="connsiteY6" fmla="*/ 506412 h 515937"/>
                    <a:gd name="connsiteX7" fmla="*/ 1943100 w 2776537"/>
                    <a:gd name="connsiteY7" fmla="*/ 1587 h 515937"/>
                    <a:gd name="connsiteX8" fmla="*/ 2162175 w 2776537"/>
                    <a:gd name="connsiteY8" fmla="*/ 254000 h 515937"/>
                    <a:gd name="connsiteX9" fmla="*/ 2776537 w 2776537"/>
                    <a:gd name="connsiteY9" fmla="*/ 277811 h 515937"/>
                    <a:gd name="connsiteX0" fmla="*/ 0 w 2776537"/>
                    <a:gd name="connsiteY0" fmla="*/ 515937 h 515937"/>
                    <a:gd name="connsiteX1" fmla="*/ 285750 w 2776537"/>
                    <a:gd name="connsiteY1" fmla="*/ 1587 h 515937"/>
                    <a:gd name="connsiteX2" fmla="*/ 566737 w 2776537"/>
                    <a:gd name="connsiteY2" fmla="*/ 506412 h 515937"/>
                    <a:gd name="connsiteX3" fmla="*/ 838200 w 2776537"/>
                    <a:gd name="connsiteY3" fmla="*/ 1587 h 515937"/>
                    <a:gd name="connsiteX4" fmla="*/ 1114425 w 2776537"/>
                    <a:gd name="connsiteY4" fmla="*/ 506412 h 515937"/>
                    <a:gd name="connsiteX5" fmla="*/ 1390650 w 2776537"/>
                    <a:gd name="connsiteY5" fmla="*/ 1587 h 515937"/>
                    <a:gd name="connsiteX6" fmla="*/ 1666875 w 2776537"/>
                    <a:gd name="connsiteY6" fmla="*/ 506412 h 515937"/>
                    <a:gd name="connsiteX7" fmla="*/ 1943100 w 2776537"/>
                    <a:gd name="connsiteY7" fmla="*/ 1587 h 515937"/>
                    <a:gd name="connsiteX8" fmla="*/ 2171700 w 2776537"/>
                    <a:gd name="connsiteY8" fmla="*/ 315913 h 515937"/>
                    <a:gd name="connsiteX9" fmla="*/ 2776537 w 2776537"/>
                    <a:gd name="connsiteY9" fmla="*/ 277811 h 515937"/>
                    <a:gd name="connsiteX0" fmla="*/ 0 w 2733675"/>
                    <a:gd name="connsiteY0" fmla="*/ 515937 h 515937"/>
                    <a:gd name="connsiteX1" fmla="*/ 285750 w 2733675"/>
                    <a:gd name="connsiteY1" fmla="*/ 1587 h 515937"/>
                    <a:gd name="connsiteX2" fmla="*/ 566737 w 2733675"/>
                    <a:gd name="connsiteY2" fmla="*/ 506412 h 515937"/>
                    <a:gd name="connsiteX3" fmla="*/ 838200 w 2733675"/>
                    <a:gd name="connsiteY3" fmla="*/ 1587 h 515937"/>
                    <a:gd name="connsiteX4" fmla="*/ 1114425 w 2733675"/>
                    <a:gd name="connsiteY4" fmla="*/ 506412 h 515937"/>
                    <a:gd name="connsiteX5" fmla="*/ 1390650 w 2733675"/>
                    <a:gd name="connsiteY5" fmla="*/ 1587 h 515937"/>
                    <a:gd name="connsiteX6" fmla="*/ 1666875 w 2733675"/>
                    <a:gd name="connsiteY6" fmla="*/ 506412 h 515937"/>
                    <a:gd name="connsiteX7" fmla="*/ 1943100 w 2733675"/>
                    <a:gd name="connsiteY7" fmla="*/ 1587 h 515937"/>
                    <a:gd name="connsiteX8" fmla="*/ 2171700 w 2733675"/>
                    <a:gd name="connsiteY8" fmla="*/ 315913 h 515937"/>
                    <a:gd name="connsiteX9" fmla="*/ 2733675 w 2733675"/>
                    <a:gd name="connsiteY9" fmla="*/ 354011 h 515937"/>
                    <a:gd name="connsiteX0" fmla="*/ 0 w 2609850"/>
                    <a:gd name="connsiteY0" fmla="*/ 318294 h 561181"/>
                    <a:gd name="connsiteX1" fmla="*/ 161925 w 2609850"/>
                    <a:gd name="connsiteY1" fmla="*/ 56356 h 561181"/>
                    <a:gd name="connsiteX2" fmla="*/ 442912 w 2609850"/>
                    <a:gd name="connsiteY2" fmla="*/ 561181 h 561181"/>
                    <a:gd name="connsiteX3" fmla="*/ 714375 w 2609850"/>
                    <a:gd name="connsiteY3" fmla="*/ 56356 h 561181"/>
                    <a:gd name="connsiteX4" fmla="*/ 990600 w 2609850"/>
                    <a:gd name="connsiteY4" fmla="*/ 561181 h 561181"/>
                    <a:gd name="connsiteX5" fmla="*/ 1266825 w 2609850"/>
                    <a:gd name="connsiteY5" fmla="*/ 56356 h 561181"/>
                    <a:gd name="connsiteX6" fmla="*/ 1543050 w 2609850"/>
                    <a:gd name="connsiteY6" fmla="*/ 561181 h 561181"/>
                    <a:gd name="connsiteX7" fmla="*/ 1819275 w 2609850"/>
                    <a:gd name="connsiteY7" fmla="*/ 56356 h 561181"/>
                    <a:gd name="connsiteX8" fmla="*/ 2047875 w 2609850"/>
                    <a:gd name="connsiteY8" fmla="*/ 370682 h 561181"/>
                    <a:gd name="connsiteX9" fmla="*/ 2609850 w 2609850"/>
                    <a:gd name="connsiteY9" fmla="*/ 408780 h 561181"/>
                    <a:gd name="connsiteX0" fmla="*/ 69850 w 2679700"/>
                    <a:gd name="connsiteY0" fmla="*/ 263525 h 506412"/>
                    <a:gd name="connsiteX1" fmla="*/ 231775 w 2679700"/>
                    <a:gd name="connsiteY1" fmla="*/ 1587 h 506412"/>
                    <a:gd name="connsiteX2" fmla="*/ 512762 w 2679700"/>
                    <a:gd name="connsiteY2" fmla="*/ 506412 h 506412"/>
                    <a:gd name="connsiteX3" fmla="*/ 784225 w 2679700"/>
                    <a:gd name="connsiteY3" fmla="*/ 1587 h 506412"/>
                    <a:gd name="connsiteX4" fmla="*/ 1060450 w 2679700"/>
                    <a:gd name="connsiteY4" fmla="*/ 506412 h 506412"/>
                    <a:gd name="connsiteX5" fmla="*/ 1336675 w 2679700"/>
                    <a:gd name="connsiteY5" fmla="*/ 1587 h 506412"/>
                    <a:gd name="connsiteX6" fmla="*/ 1612900 w 2679700"/>
                    <a:gd name="connsiteY6" fmla="*/ 506412 h 506412"/>
                    <a:gd name="connsiteX7" fmla="*/ 1889125 w 2679700"/>
                    <a:gd name="connsiteY7" fmla="*/ 1587 h 506412"/>
                    <a:gd name="connsiteX8" fmla="*/ 2117725 w 2679700"/>
                    <a:gd name="connsiteY8" fmla="*/ 315913 h 506412"/>
                    <a:gd name="connsiteX9" fmla="*/ 2679700 w 2679700"/>
                    <a:gd name="connsiteY9" fmla="*/ 354011 h 506412"/>
                    <a:gd name="connsiteX0" fmla="*/ 0 w 2609850"/>
                    <a:gd name="connsiteY0" fmla="*/ 263525 h 506412"/>
                    <a:gd name="connsiteX1" fmla="*/ 161925 w 2609850"/>
                    <a:gd name="connsiteY1" fmla="*/ 1587 h 506412"/>
                    <a:gd name="connsiteX2" fmla="*/ 442912 w 2609850"/>
                    <a:gd name="connsiteY2" fmla="*/ 506412 h 506412"/>
                    <a:gd name="connsiteX3" fmla="*/ 714375 w 2609850"/>
                    <a:gd name="connsiteY3" fmla="*/ 1587 h 506412"/>
                    <a:gd name="connsiteX4" fmla="*/ 990600 w 2609850"/>
                    <a:gd name="connsiteY4" fmla="*/ 506412 h 506412"/>
                    <a:gd name="connsiteX5" fmla="*/ 1266825 w 2609850"/>
                    <a:gd name="connsiteY5" fmla="*/ 1587 h 506412"/>
                    <a:gd name="connsiteX6" fmla="*/ 1543050 w 2609850"/>
                    <a:gd name="connsiteY6" fmla="*/ 506412 h 506412"/>
                    <a:gd name="connsiteX7" fmla="*/ 1819275 w 2609850"/>
                    <a:gd name="connsiteY7" fmla="*/ 1587 h 506412"/>
                    <a:gd name="connsiteX8" fmla="*/ 2047875 w 2609850"/>
                    <a:gd name="connsiteY8" fmla="*/ 315913 h 506412"/>
                    <a:gd name="connsiteX9" fmla="*/ 2609850 w 2609850"/>
                    <a:gd name="connsiteY9" fmla="*/ 354011 h 506412"/>
                    <a:gd name="connsiteX0" fmla="*/ 0 w 2609850"/>
                    <a:gd name="connsiteY0" fmla="*/ 263525 h 506412"/>
                    <a:gd name="connsiteX1" fmla="*/ 161925 w 2609850"/>
                    <a:gd name="connsiteY1" fmla="*/ 1587 h 506412"/>
                    <a:gd name="connsiteX2" fmla="*/ 442912 w 2609850"/>
                    <a:gd name="connsiteY2" fmla="*/ 506412 h 506412"/>
                    <a:gd name="connsiteX3" fmla="*/ 714375 w 2609850"/>
                    <a:gd name="connsiteY3" fmla="*/ 1587 h 506412"/>
                    <a:gd name="connsiteX4" fmla="*/ 990600 w 2609850"/>
                    <a:gd name="connsiteY4" fmla="*/ 506412 h 506412"/>
                    <a:gd name="connsiteX5" fmla="*/ 1266825 w 2609850"/>
                    <a:gd name="connsiteY5" fmla="*/ 1587 h 506412"/>
                    <a:gd name="connsiteX6" fmla="*/ 1543050 w 2609850"/>
                    <a:gd name="connsiteY6" fmla="*/ 506412 h 506412"/>
                    <a:gd name="connsiteX7" fmla="*/ 1819275 w 2609850"/>
                    <a:gd name="connsiteY7" fmla="*/ 1587 h 506412"/>
                    <a:gd name="connsiteX8" fmla="*/ 2047875 w 2609850"/>
                    <a:gd name="connsiteY8" fmla="*/ 315913 h 506412"/>
                    <a:gd name="connsiteX9" fmla="*/ 2609850 w 2609850"/>
                    <a:gd name="connsiteY9" fmla="*/ 354011 h 506412"/>
                    <a:gd name="connsiteX0" fmla="*/ 0 w 2609850"/>
                    <a:gd name="connsiteY0" fmla="*/ 263525 h 506412"/>
                    <a:gd name="connsiteX1" fmla="*/ 161925 w 2609850"/>
                    <a:gd name="connsiteY1" fmla="*/ 1587 h 506412"/>
                    <a:gd name="connsiteX2" fmla="*/ 442912 w 2609850"/>
                    <a:gd name="connsiteY2" fmla="*/ 506412 h 506412"/>
                    <a:gd name="connsiteX3" fmla="*/ 714375 w 2609850"/>
                    <a:gd name="connsiteY3" fmla="*/ 1587 h 506412"/>
                    <a:gd name="connsiteX4" fmla="*/ 990600 w 2609850"/>
                    <a:gd name="connsiteY4" fmla="*/ 506412 h 506412"/>
                    <a:gd name="connsiteX5" fmla="*/ 1266825 w 2609850"/>
                    <a:gd name="connsiteY5" fmla="*/ 1587 h 506412"/>
                    <a:gd name="connsiteX6" fmla="*/ 1543050 w 2609850"/>
                    <a:gd name="connsiteY6" fmla="*/ 506412 h 506412"/>
                    <a:gd name="connsiteX7" fmla="*/ 1819275 w 2609850"/>
                    <a:gd name="connsiteY7" fmla="*/ 1587 h 506412"/>
                    <a:gd name="connsiteX8" fmla="*/ 2047875 w 2609850"/>
                    <a:gd name="connsiteY8" fmla="*/ 315913 h 506412"/>
                    <a:gd name="connsiteX9" fmla="*/ 2609850 w 2609850"/>
                    <a:gd name="connsiteY9" fmla="*/ 354011 h 506412"/>
                    <a:gd name="connsiteX0" fmla="*/ 0 w 2609850"/>
                    <a:gd name="connsiteY0" fmla="*/ 263525 h 506412"/>
                    <a:gd name="connsiteX1" fmla="*/ 161925 w 2609850"/>
                    <a:gd name="connsiteY1" fmla="*/ 1587 h 506412"/>
                    <a:gd name="connsiteX2" fmla="*/ 442912 w 2609850"/>
                    <a:gd name="connsiteY2" fmla="*/ 506412 h 506412"/>
                    <a:gd name="connsiteX3" fmla="*/ 714375 w 2609850"/>
                    <a:gd name="connsiteY3" fmla="*/ 1587 h 506412"/>
                    <a:gd name="connsiteX4" fmla="*/ 990600 w 2609850"/>
                    <a:gd name="connsiteY4" fmla="*/ 506412 h 506412"/>
                    <a:gd name="connsiteX5" fmla="*/ 1266825 w 2609850"/>
                    <a:gd name="connsiteY5" fmla="*/ 1587 h 506412"/>
                    <a:gd name="connsiteX6" fmla="*/ 1543050 w 2609850"/>
                    <a:gd name="connsiteY6" fmla="*/ 506412 h 506412"/>
                    <a:gd name="connsiteX7" fmla="*/ 1819275 w 2609850"/>
                    <a:gd name="connsiteY7" fmla="*/ 1587 h 506412"/>
                    <a:gd name="connsiteX8" fmla="*/ 2047875 w 2609850"/>
                    <a:gd name="connsiteY8" fmla="*/ 287338 h 506412"/>
                    <a:gd name="connsiteX9" fmla="*/ 2609850 w 2609850"/>
                    <a:gd name="connsiteY9" fmla="*/ 354011 h 506412"/>
                    <a:gd name="connsiteX0" fmla="*/ 0 w 2609850"/>
                    <a:gd name="connsiteY0" fmla="*/ 263525 h 506412"/>
                    <a:gd name="connsiteX1" fmla="*/ 161925 w 2609850"/>
                    <a:gd name="connsiteY1" fmla="*/ 1587 h 506412"/>
                    <a:gd name="connsiteX2" fmla="*/ 442912 w 2609850"/>
                    <a:gd name="connsiteY2" fmla="*/ 506412 h 506412"/>
                    <a:gd name="connsiteX3" fmla="*/ 714375 w 2609850"/>
                    <a:gd name="connsiteY3" fmla="*/ 1587 h 506412"/>
                    <a:gd name="connsiteX4" fmla="*/ 990600 w 2609850"/>
                    <a:gd name="connsiteY4" fmla="*/ 506412 h 506412"/>
                    <a:gd name="connsiteX5" fmla="*/ 1266825 w 2609850"/>
                    <a:gd name="connsiteY5" fmla="*/ 1587 h 506412"/>
                    <a:gd name="connsiteX6" fmla="*/ 1543050 w 2609850"/>
                    <a:gd name="connsiteY6" fmla="*/ 506412 h 506412"/>
                    <a:gd name="connsiteX7" fmla="*/ 1819275 w 2609850"/>
                    <a:gd name="connsiteY7" fmla="*/ 1587 h 506412"/>
                    <a:gd name="connsiteX8" fmla="*/ 2047875 w 2609850"/>
                    <a:gd name="connsiteY8" fmla="*/ 287338 h 506412"/>
                    <a:gd name="connsiteX9" fmla="*/ 2609850 w 2609850"/>
                    <a:gd name="connsiteY9" fmla="*/ 354011 h 506412"/>
                    <a:gd name="connsiteX0" fmla="*/ 0 w 2609850"/>
                    <a:gd name="connsiteY0" fmla="*/ 263525 h 506412"/>
                    <a:gd name="connsiteX1" fmla="*/ 161925 w 2609850"/>
                    <a:gd name="connsiteY1" fmla="*/ 1587 h 506412"/>
                    <a:gd name="connsiteX2" fmla="*/ 442912 w 2609850"/>
                    <a:gd name="connsiteY2" fmla="*/ 506412 h 506412"/>
                    <a:gd name="connsiteX3" fmla="*/ 714375 w 2609850"/>
                    <a:gd name="connsiteY3" fmla="*/ 1587 h 506412"/>
                    <a:gd name="connsiteX4" fmla="*/ 990600 w 2609850"/>
                    <a:gd name="connsiteY4" fmla="*/ 506412 h 506412"/>
                    <a:gd name="connsiteX5" fmla="*/ 1266825 w 2609850"/>
                    <a:gd name="connsiteY5" fmla="*/ 1587 h 506412"/>
                    <a:gd name="connsiteX6" fmla="*/ 1543050 w 2609850"/>
                    <a:gd name="connsiteY6" fmla="*/ 506412 h 506412"/>
                    <a:gd name="connsiteX7" fmla="*/ 1819275 w 2609850"/>
                    <a:gd name="connsiteY7" fmla="*/ 1587 h 506412"/>
                    <a:gd name="connsiteX8" fmla="*/ 2019300 w 2609850"/>
                    <a:gd name="connsiteY8" fmla="*/ 263525 h 506412"/>
                    <a:gd name="connsiteX9" fmla="*/ 2609850 w 2609850"/>
                    <a:gd name="connsiteY9" fmla="*/ 354011 h 506412"/>
                    <a:gd name="connsiteX0" fmla="*/ 0 w 2609850"/>
                    <a:gd name="connsiteY0" fmla="*/ 263525 h 506412"/>
                    <a:gd name="connsiteX1" fmla="*/ 161925 w 2609850"/>
                    <a:gd name="connsiteY1" fmla="*/ 1587 h 506412"/>
                    <a:gd name="connsiteX2" fmla="*/ 442912 w 2609850"/>
                    <a:gd name="connsiteY2" fmla="*/ 506412 h 506412"/>
                    <a:gd name="connsiteX3" fmla="*/ 714375 w 2609850"/>
                    <a:gd name="connsiteY3" fmla="*/ 1587 h 506412"/>
                    <a:gd name="connsiteX4" fmla="*/ 990600 w 2609850"/>
                    <a:gd name="connsiteY4" fmla="*/ 506412 h 506412"/>
                    <a:gd name="connsiteX5" fmla="*/ 1266825 w 2609850"/>
                    <a:gd name="connsiteY5" fmla="*/ 1587 h 506412"/>
                    <a:gd name="connsiteX6" fmla="*/ 1543050 w 2609850"/>
                    <a:gd name="connsiteY6" fmla="*/ 506412 h 506412"/>
                    <a:gd name="connsiteX7" fmla="*/ 1819275 w 2609850"/>
                    <a:gd name="connsiteY7" fmla="*/ 1587 h 506412"/>
                    <a:gd name="connsiteX8" fmla="*/ 2019300 w 2609850"/>
                    <a:gd name="connsiteY8" fmla="*/ 263525 h 506412"/>
                    <a:gd name="connsiteX9" fmla="*/ 2609850 w 2609850"/>
                    <a:gd name="connsiteY9" fmla="*/ 354011 h 506412"/>
                    <a:gd name="connsiteX0" fmla="*/ 0 w 2609850"/>
                    <a:gd name="connsiteY0" fmla="*/ 263525 h 506412"/>
                    <a:gd name="connsiteX1" fmla="*/ 161925 w 2609850"/>
                    <a:gd name="connsiteY1" fmla="*/ 1587 h 506412"/>
                    <a:gd name="connsiteX2" fmla="*/ 442912 w 2609850"/>
                    <a:gd name="connsiteY2" fmla="*/ 506412 h 506412"/>
                    <a:gd name="connsiteX3" fmla="*/ 714375 w 2609850"/>
                    <a:gd name="connsiteY3" fmla="*/ 1587 h 506412"/>
                    <a:gd name="connsiteX4" fmla="*/ 990600 w 2609850"/>
                    <a:gd name="connsiteY4" fmla="*/ 506412 h 506412"/>
                    <a:gd name="connsiteX5" fmla="*/ 1266825 w 2609850"/>
                    <a:gd name="connsiteY5" fmla="*/ 1587 h 506412"/>
                    <a:gd name="connsiteX6" fmla="*/ 1543050 w 2609850"/>
                    <a:gd name="connsiteY6" fmla="*/ 506412 h 506412"/>
                    <a:gd name="connsiteX7" fmla="*/ 1819275 w 2609850"/>
                    <a:gd name="connsiteY7" fmla="*/ 1587 h 506412"/>
                    <a:gd name="connsiteX8" fmla="*/ 2019300 w 2609850"/>
                    <a:gd name="connsiteY8" fmla="*/ 263525 h 506412"/>
                    <a:gd name="connsiteX9" fmla="*/ 2609850 w 2609850"/>
                    <a:gd name="connsiteY9" fmla="*/ 354011 h 506412"/>
                    <a:gd name="connsiteX0" fmla="*/ 0 w 2576513"/>
                    <a:gd name="connsiteY0" fmla="*/ 263525 h 506412"/>
                    <a:gd name="connsiteX1" fmla="*/ 161925 w 2576513"/>
                    <a:gd name="connsiteY1" fmla="*/ 1587 h 506412"/>
                    <a:gd name="connsiteX2" fmla="*/ 442912 w 2576513"/>
                    <a:gd name="connsiteY2" fmla="*/ 506412 h 506412"/>
                    <a:gd name="connsiteX3" fmla="*/ 714375 w 2576513"/>
                    <a:gd name="connsiteY3" fmla="*/ 1587 h 506412"/>
                    <a:gd name="connsiteX4" fmla="*/ 990600 w 2576513"/>
                    <a:gd name="connsiteY4" fmla="*/ 506412 h 506412"/>
                    <a:gd name="connsiteX5" fmla="*/ 1266825 w 2576513"/>
                    <a:gd name="connsiteY5" fmla="*/ 1587 h 506412"/>
                    <a:gd name="connsiteX6" fmla="*/ 1543050 w 2576513"/>
                    <a:gd name="connsiteY6" fmla="*/ 506412 h 506412"/>
                    <a:gd name="connsiteX7" fmla="*/ 1819275 w 2576513"/>
                    <a:gd name="connsiteY7" fmla="*/ 1587 h 506412"/>
                    <a:gd name="connsiteX8" fmla="*/ 2019300 w 2576513"/>
                    <a:gd name="connsiteY8" fmla="*/ 263525 h 506412"/>
                    <a:gd name="connsiteX9" fmla="*/ 2576513 w 2576513"/>
                    <a:gd name="connsiteY9" fmla="*/ 306386 h 506412"/>
                    <a:gd name="connsiteX0" fmla="*/ 0 w 2576513"/>
                    <a:gd name="connsiteY0" fmla="*/ 263525 h 506412"/>
                    <a:gd name="connsiteX1" fmla="*/ 161925 w 2576513"/>
                    <a:gd name="connsiteY1" fmla="*/ 1587 h 506412"/>
                    <a:gd name="connsiteX2" fmla="*/ 442912 w 2576513"/>
                    <a:gd name="connsiteY2" fmla="*/ 506412 h 506412"/>
                    <a:gd name="connsiteX3" fmla="*/ 714375 w 2576513"/>
                    <a:gd name="connsiteY3" fmla="*/ 1587 h 506412"/>
                    <a:gd name="connsiteX4" fmla="*/ 990600 w 2576513"/>
                    <a:gd name="connsiteY4" fmla="*/ 506412 h 506412"/>
                    <a:gd name="connsiteX5" fmla="*/ 1266825 w 2576513"/>
                    <a:gd name="connsiteY5" fmla="*/ 1587 h 506412"/>
                    <a:gd name="connsiteX6" fmla="*/ 1543050 w 2576513"/>
                    <a:gd name="connsiteY6" fmla="*/ 506412 h 506412"/>
                    <a:gd name="connsiteX7" fmla="*/ 1819275 w 2576513"/>
                    <a:gd name="connsiteY7" fmla="*/ 1587 h 506412"/>
                    <a:gd name="connsiteX8" fmla="*/ 2019300 w 2576513"/>
                    <a:gd name="connsiteY8" fmla="*/ 263525 h 506412"/>
                    <a:gd name="connsiteX9" fmla="*/ 2576513 w 2576513"/>
                    <a:gd name="connsiteY9" fmla="*/ 306386 h 506412"/>
                    <a:gd name="connsiteX0" fmla="*/ 0 w 2576513"/>
                    <a:gd name="connsiteY0" fmla="*/ 263525 h 506412"/>
                    <a:gd name="connsiteX1" fmla="*/ 161925 w 2576513"/>
                    <a:gd name="connsiteY1" fmla="*/ 1587 h 506412"/>
                    <a:gd name="connsiteX2" fmla="*/ 442912 w 2576513"/>
                    <a:gd name="connsiteY2" fmla="*/ 506412 h 506412"/>
                    <a:gd name="connsiteX3" fmla="*/ 714375 w 2576513"/>
                    <a:gd name="connsiteY3" fmla="*/ 1587 h 506412"/>
                    <a:gd name="connsiteX4" fmla="*/ 990600 w 2576513"/>
                    <a:gd name="connsiteY4" fmla="*/ 506412 h 506412"/>
                    <a:gd name="connsiteX5" fmla="*/ 1266825 w 2576513"/>
                    <a:gd name="connsiteY5" fmla="*/ 1587 h 506412"/>
                    <a:gd name="connsiteX6" fmla="*/ 1543050 w 2576513"/>
                    <a:gd name="connsiteY6" fmla="*/ 506412 h 506412"/>
                    <a:gd name="connsiteX7" fmla="*/ 1819275 w 2576513"/>
                    <a:gd name="connsiteY7" fmla="*/ 1587 h 506412"/>
                    <a:gd name="connsiteX8" fmla="*/ 2005012 w 2576513"/>
                    <a:gd name="connsiteY8" fmla="*/ 258763 h 506412"/>
                    <a:gd name="connsiteX9" fmla="*/ 2576513 w 2576513"/>
                    <a:gd name="connsiteY9" fmla="*/ 306386 h 506412"/>
                    <a:gd name="connsiteX0" fmla="*/ 0 w 2576513"/>
                    <a:gd name="connsiteY0" fmla="*/ 263525 h 506412"/>
                    <a:gd name="connsiteX1" fmla="*/ 161925 w 2576513"/>
                    <a:gd name="connsiteY1" fmla="*/ 1587 h 506412"/>
                    <a:gd name="connsiteX2" fmla="*/ 442912 w 2576513"/>
                    <a:gd name="connsiteY2" fmla="*/ 506412 h 506412"/>
                    <a:gd name="connsiteX3" fmla="*/ 714375 w 2576513"/>
                    <a:gd name="connsiteY3" fmla="*/ 1587 h 506412"/>
                    <a:gd name="connsiteX4" fmla="*/ 990600 w 2576513"/>
                    <a:gd name="connsiteY4" fmla="*/ 506412 h 506412"/>
                    <a:gd name="connsiteX5" fmla="*/ 1266825 w 2576513"/>
                    <a:gd name="connsiteY5" fmla="*/ 1587 h 506412"/>
                    <a:gd name="connsiteX6" fmla="*/ 1543050 w 2576513"/>
                    <a:gd name="connsiteY6" fmla="*/ 506412 h 506412"/>
                    <a:gd name="connsiteX7" fmla="*/ 1819275 w 2576513"/>
                    <a:gd name="connsiteY7" fmla="*/ 1587 h 506412"/>
                    <a:gd name="connsiteX8" fmla="*/ 2005012 w 2576513"/>
                    <a:gd name="connsiteY8" fmla="*/ 258763 h 506412"/>
                    <a:gd name="connsiteX9" fmla="*/ 2576513 w 2576513"/>
                    <a:gd name="connsiteY9" fmla="*/ 306386 h 506412"/>
                    <a:gd name="connsiteX0" fmla="*/ 0 w 2576513"/>
                    <a:gd name="connsiteY0" fmla="*/ 263525 h 506412"/>
                    <a:gd name="connsiteX1" fmla="*/ 161925 w 2576513"/>
                    <a:gd name="connsiteY1" fmla="*/ 1587 h 506412"/>
                    <a:gd name="connsiteX2" fmla="*/ 442912 w 2576513"/>
                    <a:gd name="connsiteY2" fmla="*/ 506412 h 506412"/>
                    <a:gd name="connsiteX3" fmla="*/ 714375 w 2576513"/>
                    <a:gd name="connsiteY3" fmla="*/ 1587 h 506412"/>
                    <a:gd name="connsiteX4" fmla="*/ 990600 w 2576513"/>
                    <a:gd name="connsiteY4" fmla="*/ 506412 h 506412"/>
                    <a:gd name="connsiteX5" fmla="*/ 1266825 w 2576513"/>
                    <a:gd name="connsiteY5" fmla="*/ 1587 h 506412"/>
                    <a:gd name="connsiteX6" fmla="*/ 1543050 w 2576513"/>
                    <a:gd name="connsiteY6" fmla="*/ 506412 h 506412"/>
                    <a:gd name="connsiteX7" fmla="*/ 1819275 w 2576513"/>
                    <a:gd name="connsiteY7" fmla="*/ 1587 h 506412"/>
                    <a:gd name="connsiteX8" fmla="*/ 2005012 w 2576513"/>
                    <a:gd name="connsiteY8" fmla="*/ 258763 h 506412"/>
                    <a:gd name="connsiteX9" fmla="*/ 2576513 w 2576513"/>
                    <a:gd name="connsiteY9" fmla="*/ 306386 h 506412"/>
                    <a:gd name="connsiteX0" fmla="*/ 0 w 2562225"/>
                    <a:gd name="connsiteY0" fmla="*/ 263525 h 506412"/>
                    <a:gd name="connsiteX1" fmla="*/ 161925 w 2562225"/>
                    <a:gd name="connsiteY1" fmla="*/ 1587 h 506412"/>
                    <a:gd name="connsiteX2" fmla="*/ 442912 w 2562225"/>
                    <a:gd name="connsiteY2" fmla="*/ 506412 h 506412"/>
                    <a:gd name="connsiteX3" fmla="*/ 714375 w 2562225"/>
                    <a:gd name="connsiteY3" fmla="*/ 1587 h 506412"/>
                    <a:gd name="connsiteX4" fmla="*/ 990600 w 2562225"/>
                    <a:gd name="connsiteY4" fmla="*/ 506412 h 506412"/>
                    <a:gd name="connsiteX5" fmla="*/ 1266825 w 2562225"/>
                    <a:gd name="connsiteY5" fmla="*/ 1587 h 506412"/>
                    <a:gd name="connsiteX6" fmla="*/ 1543050 w 2562225"/>
                    <a:gd name="connsiteY6" fmla="*/ 506412 h 506412"/>
                    <a:gd name="connsiteX7" fmla="*/ 1819275 w 2562225"/>
                    <a:gd name="connsiteY7" fmla="*/ 1587 h 506412"/>
                    <a:gd name="connsiteX8" fmla="*/ 2005012 w 2562225"/>
                    <a:gd name="connsiteY8" fmla="*/ 258763 h 506412"/>
                    <a:gd name="connsiteX9" fmla="*/ 2562225 w 2562225"/>
                    <a:gd name="connsiteY9" fmla="*/ 253999 h 506412"/>
                    <a:gd name="connsiteX0" fmla="*/ 0 w 2605088"/>
                    <a:gd name="connsiteY0" fmla="*/ 263525 h 506412"/>
                    <a:gd name="connsiteX1" fmla="*/ 161925 w 2605088"/>
                    <a:gd name="connsiteY1" fmla="*/ 1587 h 506412"/>
                    <a:gd name="connsiteX2" fmla="*/ 442912 w 2605088"/>
                    <a:gd name="connsiteY2" fmla="*/ 506412 h 506412"/>
                    <a:gd name="connsiteX3" fmla="*/ 714375 w 2605088"/>
                    <a:gd name="connsiteY3" fmla="*/ 1587 h 506412"/>
                    <a:gd name="connsiteX4" fmla="*/ 990600 w 2605088"/>
                    <a:gd name="connsiteY4" fmla="*/ 506412 h 506412"/>
                    <a:gd name="connsiteX5" fmla="*/ 1266825 w 2605088"/>
                    <a:gd name="connsiteY5" fmla="*/ 1587 h 506412"/>
                    <a:gd name="connsiteX6" fmla="*/ 1543050 w 2605088"/>
                    <a:gd name="connsiteY6" fmla="*/ 506412 h 506412"/>
                    <a:gd name="connsiteX7" fmla="*/ 1819275 w 2605088"/>
                    <a:gd name="connsiteY7" fmla="*/ 1587 h 506412"/>
                    <a:gd name="connsiteX8" fmla="*/ 2005012 w 2605088"/>
                    <a:gd name="connsiteY8" fmla="*/ 258763 h 506412"/>
                    <a:gd name="connsiteX9" fmla="*/ 2605088 w 2605088"/>
                    <a:gd name="connsiteY9" fmla="*/ 261143 h 506412"/>
                    <a:gd name="connsiteX0" fmla="*/ 0 w 2605088"/>
                    <a:gd name="connsiteY0" fmla="*/ 263525 h 506412"/>
                    <a:gd name="connsiteX1" fmla="*/ 161925 w 2605088"/>
                    <a:gd name="connsiteY1" fmla="*/ 1587 h 506412"/>
                    <a:gd name="connsiteX2" fmla="*/ 442912 w 2605088"/>
                    <a:gd name="connsiteY2" fmla="*/ 506412 h 506412"/>
                    <a:gd name="connsiteX3" fmla="*/ 714375 w 2605088"/>
                    <a:gd name="connsiteY3" fmla="*/ 1587 h 506412"/>
                    <a:gd name="connsiteX4" fmla="*/ 990600 w 2605088"/>
                    <a:gd name="connsiteY4" fmla="*/ 506412 h 506412"/>
                    <a:gd name="connsiteX5" fmla="*/ 1266825 w 2605088"/>
                    <a:gd name="connsiteY5" fmla="*/ 1587 h 506412"/>
                    <a:gd name="connsiteX6" fmla="*/ 1543050 w 2605088"/>
                    <a:gd name="connsiteY6" fmla="*/ 506412 h 506412"/>
                    <a:gd name="connsiteX7" fmla="*/ 1819275 w 2605088"/>
                    <a:gd name="connsiteY7" fmla="*/ 1587 h 506412"/>
                    <a:gd name="connsiteX8" fmla="*/ 2069306 w 2605088"/>
                    <a:gd name="connsiteY8" fmla="*/ 258763 h 506412"/>
                    <a:gd name="connsiteX9" fmla="*/ 2605088 w 2605088"/>
                    <a:gd name="connsiteY9" fmla="*/ 261143 h 506412"/>
                    <a:gd name="connsiteX0" fmla="*/ 0 w 2605088"/>
                    <a:gd name="connsiteY0" fmla="*/ 263525 h 506412"/>
                    <a:gd name="connsiteX1" fmla="*/ 161925 w 2605088"/>
                    <a:gd name="connsiteY1" fmla="*/ 1587 h 506412"/>
                    <a:gd name="connsiteX2" fmla="*/ 442912 w 2605088"/>
                    <a:gd name="connsiteY2" fmla="*/ 506412 h 506412"/>
                    <a:gd name="connsiteX3" fmla="*/ 714375 w 2605088"/>
                    <a:gd name="connsiteY3" fmla="*/ 1587 h 506412"/>
                    <a:gd name="connsiteX4" fmla="*/ 990600 w 2605088"/>
                    <a:gd name="connsiteY4" fmla="*/ 506412 h 506412"/>
                    <a:gd name="connsiteX5" fmla="*/ 1266825 w 2605088"/>
                    <a:gd name="connsiteY5" fmla="*/ 1587 h 506412"/>
                    <a:gd name="connsiteX6" fmla="*/ 1543050 w 2605088"/>
                    <a:gd name="connsiteY6" fmla="*/ 506412 h 506412"/>
                    <a:gd name="connsiteX7" fmla="*/ 1819275 w 2605088"/>
                    <a:gd name="connsiteY7" fmla="*/ 1587 h 506412"/>
                    <a:gd name="connsiteX8" fmla="*/ 2069306 w 2605088"/>
                    <a:gd name="connsiteY8" fmla="*/ 258763 h 506412"/>
                    <a:gd name="connsiteX9" fmla="*/ 2605088 w 2605088"/>
                    <a:gd name="connsiteY9" fmla="*/ 261143 h 506412"/>
                    <a:gd name="connsiteX0" fmla="*/ 0 w 2605088"/>
                    <a:gd name="connsiteY0" fmla="*/ 263525 h 506412"/>
                    <a:gd name="connsiteX1" fmla="*/ 161925 w 2605088"/>
                    <a:gd name="connsiteY1" fmla="*/ 1587 h 506412"/>
                    <a:gd name="connsiteX2" fmla="*/ 442912 w 2605088"/>
                    <a:gd name="connsiteY2" fmla="*/ 506412 h 506412"/>
                    <a:gd name="connsiteX3" fmla="*/ 714375 w 2605088"/>
                    <a:gd name="connsiteY3" fmla="*/ 1587 h 506412"/>
                    <a:gd name="connsiteX4" fmla="*/ 990600 w 2605088"/>
                    <a:gd name="connsiteY4" fmla="*/ 506412 h 506412"/>
                    <a:gd name="connsiteX5" fmla="*/ 1266825 w 2605088"/>
                    <a:gd name="connsiteY5" fmla="*/ 1587 h 506412"/>
                    <a:gd name="connsiteX6" fmla="*/ 1543050 w 2605088"/>
                    <a:gd name="connsiteY6" fmla="*/ 506412 h 506412"/>
                    <a:gd name="connsiteX7" fmla="*/ 1819275 w 2605088"/>
                    <a:gd name="connsiteY7" fmla="*/ 1587 h 506412"/>
                    <a:gd name="connsiteX8" fmla="*/ 2069306 w 2605088"/>
                    <a:gd name="connsiteY8" fmla="*/ 258763 h 506412"/>
                    <a:gd name="connsiteX9" fmla="*/ 2605088 w 2605088"/>
                    <a:gd name="connsiteY9" fmla="*/ 261143 h 506412"/>
                    <a:gd name="connsiteX0" fmla="*/ 0 w 2605088"/>
                    <a:gd name="connsiteY0" fmla="*/ 263525 h 506412"/>
                    <a:gd name="connsiteX1" fmla="*/ 161925 w 2605088"/>
                    <a:gd name="connsiteY1" fmla="*/ 1587 h 506412"/>
                    <a:gd name="connsiteX2" fmla="*/ 442912 w 2605088"/>
                    <a:gd name="connsiteY2" fmla="*/ 506412 h 506412"/>
                    <a:gd name="connsiteX3" fmla="*/ 714375 w 2605088"/>
                    <a:gd name="connsiteY3" fmla="*/ 1587 h 506412"/>
                    <a:gd name="connsiteX4" fmla="*/ 990600 w 2605088"/>
                    <a:gd name="connsiteY4" fmla="*/ 506412 h 506412"/>
                    <a:gd name="connsiteX5" fmla="*/ 1266825 w 2605088"/>
                    <a:gd name="connsiteY5" fmla="*/ 1587 h 506412"/>
                    <a:gd name="connsiteX6" fmla="*/ 1543050 w 2605088"/>
                    <a:gd name="connsiteY6" fmla="*/ 506412 h 506412"/>
                    <a:gd name="connsiteX7" fmla="*/ 1819275 w 2605088"/>
                    <a:gd name="connsiteY7" fmla="*/ 1587 h 506412"/>
                    <a:gd name="connsiteX8" fmla="*/ 2069306 w 2605088"/>
                    <a:gd name="connsiteY8" fmla="*/ 258763 h 506412"/>
                    <a:gd name="connsiteX9" fmla="*/ 2605088 w 2605088"/>
                    <a:gd name="connsiteY9" fmla="*/ 261143 h 506412"/>
                    <a:gd name="connsiteX0" fmla="*/ 0 w 2605088"/>
                    <a:gd name="connsiteY0" fmla="*/ 263525 h 506412"/>
                    <a:gd name="connsiteX1" fmla="*/ 161925 w 2605088"/>
                    <a:gd name="connsiteY1" fmla="*/ 1587 h 506412"/>
                    <a:gd name="connsiteX2" fmla="*/ 442912 w 2605088"/>
                    <a:gd name="connsiteY2" fmla="*/ 506412 h 506412"/>
                    <a:gd name="connsiteX3" fmla="*/ 714375 w 2605088"/>
                    <a:gd name="connsiteY3" fmla="*/ 1587 h 506412"/>
                    <a:gd name="connsiteX4" fmla="*/ 990600 w 2605088"/>
                    <a:gd name="connsiteY4" fmla="*/ 506412 h 506412"/>
                    <a:gd name="connsiteX5" fmla="*/ 1266825 w 2605088"/>
                    <a:gd name="connsiteY5" fmla="*/ 1587 h 506412"/>
                    <a:gd name="connsiteX6" fmla="*/ 1543050 w 2605088"/>
                    <a:gd name="connsiteY6" fmla="*/ 506412 h 506412"/>
                    <a:gd name="connsiteX7" fmla="*/ 1819275 w 2605088"/>
                    <a:gd name="connsiteY7" fmla="*/ 1587 h 506412"/>
                    <a:gd name="connsiteX8" fmla="*/ 2069306 w 2605088"/>
                    <a:gd name="connsiteY8" fmla="*/ 258763 h 506412"/>
                    <a:gd name="connsiteX9" fmla="*/ 2605088 w 2605088"/>
                    <a:gd name="connsiteY9" fmla="*/ 261143 h 506412"/>
                    <a:gd name="connsiteX0" fmla="*/ 0 w 2605088"/>
                    <a:gd name="connsiteY0" fmla="*/ 263525 h 506412"/>
                    <a:gd name="connsiteX1" fmla="*/ 161925 w 2605088"/>
                    <a:gd name="connsiteY1" fmla="*/ 1587 h 506412"/>
                    <a:gd name="connsiteX2" fmla="*/ 442912 w 2605088"/>
                    <a:gd name="connsiteY2" fmla="*/ 506412 h 506412"/>
                    <a:gd name="connsiteX3" fmla="*/ 714375 w 2605088"/>
                    <a:gd name="connsiteY3" fmla="*/ 1587 h 506412"/>
                    <a:gd name="connsiteX4" fmla="*/ 990600 w 2605088"/>
                    <a:gd name="connsiteY4" fmla="*/ 506412 h 506412"/>
                    <a:gd name="connsiteX5" fmla="*/ 1266825 w 2605088"/>
                    <a:gd name="connsiteY5" fmla="*/ 1587 h 506412"/>
                    <a:gd name="connsiteX6" fmla="*/ 1543050 w 2605088"/>
                    <a:gd name="connsiteY6" fmla="*/ 506412 h 506412"/>
                    <a:gd name="connsiteX7" fmla="*/ 1819275 w 2605088"/>
                    <a:gd name="connsiteY7" fmla="*/ 1587 h 506412"/>
                    <a:gd name="connsiteX8" fmla="*/ 2069306 w 2605088"/>
                    <a:gd name="connsiteY8" fmla="*/ 258763 h 506412"/>
                    <a:gd name="connsiteX9" fmla="*/ 2605088 w 2605088"/>
                    <a:gd name="connsiteY9" fmla="*/ 261143 h 506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05088" h="506412">
                      <a:moveTo>
                        <a:pt x="0" y="263525"/>
                      </a:moveTo>
                      <a:cubicBezTo>
                        <a:pt x="53975" y="188119"/>
                        <a:pt x="93662" y="7938"/>
                        <a:pt x="161925" y="1587"/>
                      </a:cubicBezTo>
                      <a:cubicBezTo>
                        <a:pt x="254000" y="0"/>
                        <a:pt x="350837" y="506412"/>
                        <a:pt x="442912" y="506412"/>
                      </a:cubicBezTo>
                      <a:cubicBezTo>
                        <a:pt x="534987" y="506412"/>
                        <a:pt x="623094" y="1587"/>
                        <a:pt x="714375" y="1587"/>
                      </a:cubicBezTo>
                      <a:cubicBezTo>
                        <a:pt x="805656" y="1587"/>
                        <a:pt x="898525" y="506412"/>
                        <a:pt x="990600" y="506412"/>
                      </a:cubicBezTo>
                      <a:cubicBezTo>
                        <a:pt x="1082675" y="506412"/>
                        <a:pt x="1174750" y="1587"/>
                        <a:pt x="1266825" y="1587"/>
                      </a:cubicBezTo>
                      <a:cubicBezTo>
                        <a:pt x="1358900" y="1587"/>
                        <a:pt x="1450975" y="506412"/>
                        <a:pt x="1543050" y="506412"/>
                      </a:cubicBezTo>
                      <a:cubicBezTo>
                        <a:pt x="1635125" y="506412"/>
                        <a:pt x="1739900" y="4762"/>
                        <a:pt x="1819275" y="1587"/>
                      </a:cubicBezTo>
                      <a:cubicBezTo>
                        <a:pt x="1893888" y="5555"/>
                        <a:pt x="1931194" y="235744"/>
                        <a:pt x="2069306" y="258763"/>
                      </a:cubicBezTo>
                      <a:cubicBezTo>
                        <a:pt x="2247900" y="266700"/>
                        <a:pt x="2426494" y="260350"/>
                        <a:pt x="2605088" y="261143"/>
                      </a:cubicBezTo>
                    </a:path>
                  </a:pathLst>
                </a:custGeom>
                <a:ln w="19050">
                  <a:solidFill>
                    <a:srgbClr val="00B05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b="0"/>
                </a:p>
              </p:txBody>
            </p:sp>
            <p:sp>
              <p:nvSpPr>
                <p:cNvPr id="52" name="Ellipse 35">
                  <a:extLst>
                    <a:ext uri="{FF2B5EF4-FFF2-40B4-BE49-F238E27FC236}">
                      <a16:creationId xmlns:a16="http://schemas.microsoft.com/office/drawing/2014/main" id="{0CFA07C4-B3C7-3044-B543-54ABAC250E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79247" y="4339535"/>
                  <a:ext cx="281299" cy="2878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fr-FR" altLang="fr-F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" name="ZoneTexte 36">
                  <a:extLst>
                    <a:ext uri="{FF2B5EF4-FFF2-40B4-BE49-F238E27FC236}">
                      <a16:creationId xmlns:a16="http://schemas.microsoft.com/office/drawing/2014/main" id="{E75C45C2-51CD-2F47-A2CB-D8302B8E9EE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37936" y="4577271"/>
                  <a:ext cx="344729" cy="369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r>
                    <a:rPr lang="fr-FR" altLang="fr-FR" sz="1800" b="0">
                      <a:solidFill>
                        <a:srgbClr val="FF0000"/>
                      </a:solidFill>
                    </a:rPr>
                    <a:t>A</a:t>
                  </a:r>
                  <a:endParaRPr lang="fr-FR" altLang="fr-FR" sz="1800" b="0"/>
                </a:p>
              </p:txBody>
            </p:sp>
            <p:sp>
              <p:nvSpPr>
                <p:cNvPr id="54" name="Ellipse 37">
                  <a:extLst>
                    <a:ext uri="{FF2B5EF4-FFF2-40B4-BE49-F238E27FC236}">
                      <a16:creationId xmlns:a16="http://schemas.microsoft.com/office/drawing/2014/main" id="{823259B5-90BA-0A43-9128-FD0D0DF693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90397" y="4238217"/>
                  <a:ext cx="281299" cy="287843"/>
                </a:xfrm>
                <a:prstGeom prst="ellipse">
                  <a:avLst/>
                </a:prstGeom>
                <a:solidFill>
                  <a:srgbClr val="00B050"/>
                </a:solidFill>
                <a:ln w="9525">
                  <a:solidFill>
                    <a:srgbClr val="A7C1DD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fr-FR" altLang="fr-F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5" name="ZoneTexte 38">
                  <a:extLst>
                    <a:ext uri="{FF2B5EF4-FFF2-40B4-BE49-F238E27FC236}">
                      <a16:creationId xmlns:a16="http://schemas.microsoft.com/office/drawing/2014/main" id="{975FF7AE-35BC-B944-A5A1-A228B83D4F1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413094" y="4522098"/>
                  <a:ext cx="338962" cy="369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3366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r>
                    <a:rPr lang="fr-FR" altLang="fr-FR" sz="1800" b="0">
                      <a:solidFill>
                        <a:srgbClr val="00B050"/>
                      </a:solidFill>
                    </a:rPr>
                    <a:t>B</a:t>
                  </a:r>
                </a:p>
              </p:txBody>
            </p:sp>
          </p:grpSp>
          <p:pic>
            <p:nvPicPr>
              <p:cNvPr id="44" name="Image 1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222" y="3494867"/>
                <a:ext cx="864093" cy="814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Image 1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382" y="3633602"/>
                <a:ext cx="570342" cy="1033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Image 1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83"/>
              <a:stretch>
                <a:fillRect/>
              </a:stretch>
            </p:blipFill>
            <p:spPr bwMode="auto">
              <a:xfrm>
                <a:off x="5245949" y="3626018"/>
                <a:ext cx="621966" cy="568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ZoneTexte 46"/>
              <p:cNvSpPr txBox="1"/>
              <p:nvPr/>
            </p:nvSpPr>
            <p:spPr>
              <a:xfrm>
                <a:off x="887832" y="4706704"/>
                <a:ext cx="636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0">
                    <a:solidFill>
                      <a:srgbClr val="000000"/>
                    </a:solidFill>
                  </a:rPr>
                  <a:t>Alice</a:t>
                </a:r>
              </a:p>
            </p:txBody>
          </p:sp>
          <p:sp>
            <p:nvSpPr>
              <p:cNvPr id="48" name="ZoneTexte 47"/>
              <p:cNvSpPr txBox="1"/>
              <p:nvPr/>
            </p:nvSpPr>
            <p:spPr>
              <a:xfrm>
                <a:off x="5347041" y="4207093"/>
                <a:ext cx="5532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0">
                    <a:solidFill>
                      <a:srgbClr val="000000"/>
                    </a:solidFill>
                  </a:rPr>
                  <a:t>Bob</a:t>
                </a:r>
              </a:p>
            </p:txBody>
          </p:sp>
          <p:sp>
            <p:nvSpPr>
              <p:cNvPr id="49" name="ZoneTexte 48"/>
              <p:cNvSpPr txBox="1"/>
              <p:nvPr/>
            </p:nvSpPr>
            <p:spPr>
              <a:xfrm>
                <a:off x="1634349" y="3313033"/>
                <a:ext cx="1368132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0" err="1">
                    <a:solidFill>
                      <a:srgbClr val="000000"/>
                    </a:solidFill>
                  </a:rPr>
                  <a:t>Evesdropper</a:t>
                </a:r>
                <a:endParaRPr lang="fr-FR" b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B498947F-DA73-DC8C-D1E6-BA95EE4FCC82}"/>
              </a:ext>
            </a:extLst>
          </p:cNvPr>
          <p:cNvGrpSpPr/>
          <p:nvPr/>
        </p:nvGrpSpPr>
        <p:grpSpPr>
          <a:xfrm>
            <a:off x="133452" y="2377774"/>
            <a:ext cx="9529139" cy="2663339"/>
            <a:chOff x="133452" y="2377774"/>
            <a:chExt cx="9529139" cy="2663339"/>
          </a:xfrm>
        </p:grpSpPr>
        <p:grpSp>
          <p:nvGrpSpPr>
            <p:cNvPr id="31" name="Grouper 30"/>
            <p:cNvGrpSpPr/>
            <p:nvPr/>
          </p:nvGrpSpPr>
          <p:grpSpPr>
            <a:xfrm>
              <a:off x="133452" y="2425816"/>
              <a:ext cx="6562584" cy="2459513"/>
              <a:chOff x="133452" y="2425816"/>
              <a:chExt cx="6562584" cy="2459513"/>
            </a:xfrm>
          </p:grpSpPr>
          <p:sp>
            <p:nvSpPr>
              <p:cNvPr id="15" name="ZoneTexte 8">
                <a:extLst>
                  <a:ext uri="{FF2B5EF4-FFF2-40B4-BE49-F238E27FC236}">
                    <a16:creationId xmlns:a16="http://schemas.microsoft.com/office/drawing/2014/main" id="{2103D285-C4E6-2C4F-AD3E-8F425A0A12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4752" y="4546775"/>
                <a:ext cx="422128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rgbClr val="003366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3366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3366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3366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3366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3366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3366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3366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3366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r>
                  <a:rPr lang="fr-FR" altLang="fr-FR" sz="1600" b="0" i="1" err="1">
                    <a:solidFill>
                      <a:schemeClr val="tx1"/>
                    </a:solidFill>
                  </a:rPr>
                  <a:t>Credit</a:t>
                </a:r>
                <a:r>
                  <a:rPr lang="fr-FR" altLang="fr-FR" sz="1600" b="0" i="1">
                    <a:solidFill>
                      <a:schemeClr val="tx1"/>
                    </a:solidFill>
                  </a:rPr>
                  <a:t>: The </a:t>
                </a:r>
                <a:r>
                  <a:rPr lang="fr-FR" altLang="fr-FR" sz="1600" b="0" i="1" err="1">
                    <a:solidFill>
                      <a:schemeClr val="tx1"/>
                    </a:solidFill>
                  </a:rPr>
                  <a:t>Fabric</a:t>
                </a:r>
                <a:r>
                  <a:rPr lang="fr-FR" altLang="fr-FR" sz="1600" b="0" i="1">
                    <a:solidFill>
                      <a:schemeClr val="tx1"/>
                    </a:solidFill>
                  </a:rPr>
                  <a:t> of The Cosmos: Quantum </a:t>
                </a:r>
                <a:r>
                  <a:rPr lang="fr-FR" altLang="fr-FR" sz="1600" b="0" i="1" err="1">
                    <a:solidFill>
                      <a:schemeClr val="tx1"/>
                    </a:solidFill>
                  </a:rPr>
                  <a:t>Leap</a:t>
                </a:r>
                <a:endParaRPr lang="fr-FR" altLang="fr-FR" sz="1600" b="0" i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9" name="Grouper 28"/>
              <p:cNvGrpSpPr/>
              <p:nvPr/>
            </p:nvGrpSpPr>
            <p:grpSpPr>
              <a:xfrm>
                <a:off x="133452" y="2425816"/>
                <a:ext cx="3440258" cy="2137940"/>
                <a:chOff x="133452" y="2425816"/>
                <a:chExt cx="3440258" cy="2137940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133452" y="2425816"/>
                  <a:ext cx="3440258" cy="52710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Quantum versus classical search</a:t>
                  </a:r>
                </a:p>
              </p:txBody>
            </p:sp>
            <p:pic>
              <p:nvPicPr>
                <p:cNvPr id="14" name="Image 13" descr="Capture d’écran 2016-04-05 à 08.52.09.png">
                  <a:extLst>
                    <a:ext uri="{FF2B5EF4-FFF2-40B4-BE49-F238E27FC236}">
                      <a16:creationId xmlns:a16="http://schemas.microsoft.com/office/drawing/2014/main" id="{7FCA85CA-55BC-2046-8CEA-D0A055F62C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4221" y="3106320"/>
                  <a:ext cx="2604206" cy="1457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" name="ZoneTexte 27"/>
                <p:cNvSpPr txBox="1"/>
                <p:nvPr/>
              </p:nvSpPr>
              <p:spPr>
                <a:xfrm>
                  <a:off x="1979802" y="3154261"/>
                  <a:ext cx="9634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>
                      <a:solidFill>
                        <a:schemeClr val="bg1"/>
                      </a:solidFill>
                    </a:rPr>
                    <a:t>Classical</a:t>
                  </a:r>
                </a:p>
              </p:txBody>
            </p:sp>
          </p:grpSp>
        </p:grpSp>
        <p:grpSp>
          <p:nvGrpSpPr>
            <p:cNvPr id="33" name="Grouper 32"/>
            <p:cNvGrpSpPr/>
            <p:nvPr/>
          </p:nvGrpSpPr>
          <p:grpSpPr>
            <a:xfrm>
              <a:off x="3095538" y="3145872"/>
              <a:ext cx="3476136" cy="1442906"/>
              <a:chOff x="3095538" y="3145872"/>
              <a:chExt cx="3476136" cy="1442906"/>
            </a:xfrm>
          </p:grpSpPr>
          <p:grpSp>
            <p:nvGrpSpPr>
              <p:cNvPr id="11" name="Grouper 10"/>
              <p:cNvGrpSpPr/>
              <p:nvPr/>
            </p:nvGrpSpPr>
            <p:grpSpPr>
              <a:xfrm>
                <a:off x="3590488" y="3145872"/>
                <a:ext cx="2952925" cy="1442906"/>
                <a:chOff x="1257519" y="2143495"/>
                <a:chExt cx="6235482" cy="3346750"/>
              </a:xfrm>
            </p:grpSpPr>
            <p:pic>
              <p:nvPicPr>
                <p:cNvPr id="18" name="Image 2" descr="Capture d’écran 2016-04-05 à 08.53.00.png">
                  <a:extLst>
                    <a:ext uri="{FF2B5EF4-FFF2-40B4-BE49-F238E27FC236}">
                      <a16:creationId xmlns:a16="http://schemas.microsoft.com/office/drawing/2014/main" id="{DC1A51D4-D41E-8F45-BE7E-575A263801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57519" y="2143495"/>
                  <a:ext cx="6235482" cy="3346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9" name="Connecteur droit 18">
                  <a:extLst>
                    <a:ext uri="{FF2B5EF4-FFF2-40B4-BE49-F238E27FC236}">
                      <a16:creationId xmlns:a16="http://schemas.microsoft.com/office/drawing/2014/main" id="{3CDB71DA-D8FC-E84A-9051-6F008F699916}"/>
                    </a:ext>
                  </a:extLst>
                </p:cNvPr>
                <p:cNvCxnSpPr/>
                <p:nvPr/>
              </p:nvCxnSpPr>
              <p:spPr bwMode="auto">
                <a:xfrm>
                  <a:off x="3930774" y="3748960"/>
                  <a:ext cx="1309007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accent2">
                      <a:lumMod val="7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" name="Connecteur droit 19">
                  <a:extLst>
                    <a:ext uri="{FF2B5EF4-FFF2-40B4-BE49-F238E27FC236}">
                      <a16:creationId xmlns:a16="http://schemas.microsoft.com/office/drawing/2014/main" id="{F9C6DBA8-F770-714D-9F3A-9BEE67EA0DF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982937" y="3398239"/>
                  <a:ext cx="0" cy="773649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accent2">
                      <a:lumMod val="7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" name="Connecteur droit 20">
                  <a:extLst>
                    <a:ext uri="{FF2B5EF4-FFF2-40B4-BE49-F238E27FC236}">
                      <a16:creationId xmlns:a16="http://schemas.microsoft.com/office/drawing/2014/main" id="{BE8B91AF-160E-A04D-944D-5A0B4FBA55C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930774" y="3362136"/>
                  <a:ext cx="0" cy="72723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accent2">
                      <a:lumMod val="7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1C955FF7-3566-0846-BAEF-619A7D816B7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270006" y="3996529"/>
                  <a:ext cx="1660767" cy="765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accent2">
                      <a:lumMod val="7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" name="Connecteur droit 22">
                  <a:extLst>
                    <a:ext uri="{FF2B5EF4-FFF2-40B4-BE49-F238E27FC236}">
                      <a16:creationId xmlns:a16="http://schemas.microsoft.com/office/drawing/2014/main" id="{50F1395B-40B9-0342-A19F-41369615949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294076" y="3594230"/>
                  <a:ext cx="0" cy="844926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accent2">
                      <a:lumMod val="7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BCC277F2-128B-DB4C-AAD8-9EC434A1A43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583016" y="3205687"/>
                  <a:ext cx="0" cy="431382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accent2">
                      <a:lumMod val="7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" name="Connecteur droit 24">
                  <a:extLst>
                    <a:ext uri="{FF2B5EF4-FFF2-40B4-BE49-F238E27FC236}">
                      <a16:creationId xmlns:a16="http://schemas.microsoft.com/office/drawing/2014/main" id="{E6387B64-B58E-3445-BAB1-0CC26027374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270006" y="3600177"/>
                  <a:ext cx="313009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accent2">
                      <a:lumMod val="7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" name="Connecteur droit 25">
                  <a:extLst>
                    <a:ext uri="{FF2B5EF4-FFF2-40B4-BE49-F238E27FC236}">
                      <a16:creationId xmlns:a16="http://schemas.microsoft.com/office/drawing/2014/main" id="{21C8CCA3-09DC-1C43-AD2B-955FC634644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56997" y="4439157"/>
                  <a:ext cx="313009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accent2">
                      <a:lumMod val="7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27" name="ZoneTexte 26"/>
              <p:cNvSpPr txBox="1"/>
              <p:nvPr/>
            </p:nvSpPr>
            <p:spPr>
              <a:xfrm>
                <a:off x="3095538" y="3657600"/>
                <a:ext cx="4431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/>
                  <a:t>vs</a:t>
                </a:r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5496187" y="3155660"/>
                <a:ext cx="10754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Quantum</a:t>
                </a:r>
              </a:p>
            </p:txBody>
          </p:sp>
        </p:grpSp>
        <p:grpSp>
          <p:nvGrpSpPr>
            <p:cNvPr id="37" name="Grouper 36"/>
            <p:cNvGrpSpPr/>
            <p:nvPr/>
          </p:nvGrpSpPr>
          <p:grpSpPr>
            <a:xfrm>
              <a:off x="6694416" y="2377774"/>
              <a:ext cx="2968175" cy="2663339"/>
              <a:chOff x="6694416" y="2377774"/>
              <a:chExt cx="2968175" cy="2663339"/>
            </a:xfrm>
          </p:grpSpPr>
          <p:pic>
            <p:nvPicPr>
              <p:cNvPr id="35" name="Picture 4" descr="ow dimensional depiction of a complex potential energy surface as a landscap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9907" y="2377774"/>
                <a:ext cx="2446765" cy="18316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ZoneTexte 35"/>
              <p:cNvSpPr txBox="1"/>
              <p:nvPr/>
            </p:nvSpPr>
            <p:spPr>
              <a:xfrm>
                <a:off x="6978971" y="4210116"/>
                <a:ext cx="268362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70C0"/>
                    </a:solidFill>
                  </a:rPr>
                  <a:t>Exploring complex landscape: </a:t>
                </a:r>
              </a:p>
              <a:p>
                <a:r>
                  <a:rPr lang="en-US" sz="1600" dirty="0">
                    <a:solidFill>
                      <a:srgbClr val="0070C0"/>
                    </a:solidFill>
                  </a:rPr>
                  <a:t>molecules, classification, </a:t>
                </a:r>
              </a:p>
              <a:p>
                <a:r>
                  <a:rPr lang="en-US" sz="1600" dirty="0">
                    <a:solidFill>
                      <a:srgbClr val="0070C0"/>
                    </a:solidFill>
                  </a:rPr>
                  <a:t>optimization…</a:t>
                </a:r>
              </a:p>
            </p:txBody>
          </p:sp>
          <p:sp>
            <p:nvSpPr>
              <p:cNvPr id="34" name="Flèche vers la droite 33"/>
              <p:cNvSpPr/>
              <p:nvPr/>
            </p:nvSpPr>
            <p:spPr>
              <a:xfrm>
                <a:off x="6694416" y="3380763"/>
                <a:ext cx="402671" cy="78017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" name="Connecteur droit avec flèche 2">
              <a:extLst>
                <a:ext uri="{FF2B5EF4-FFF2-40B4-BE49-F238E27FC236}">
                  <a16:creationId xmlns:a16="http://schemas.microsoft.com/office/drawing/2014/main" id="{73F1A066-282C-3C4A-87BE-0C5EF3F47D31}"/>
                </a:ext>
              </a:extLst>
            </p:cNvPr>
            <p:cNvCxnSpPr/>
            <p:nvPr/>
          </p:nvCxnSpPr>
          <p:spPr>
            <a:xfrm flipH="1">
              <a:off x="4367719" y="3771337"/>
              <a:ext cx="37306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802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5839</TotalTime>
  <Words>1926</Words>
  <Application>Microsoft Macintosh PowerPoint</Application>
  <PresentationFormat>Format A4 (210 x 297 mm)</PresentationFormat>
  <Paragraphs>426</Paragraphs>
  <Slides>37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CMR10</vt:lpstr>
      <vt:lpstr>HelveticaNeue</vt:lpstr>
      <vt:lpstr>Thème Office</vt:lpstr>
      <vt:lpstr>Présentation PowerPoint</vt:lpstr>
      <vt:lpstr>Présentation PowerPoint</vt:lpstr>
      <vt:lpstr>Présentation PowerPoint</vt:lpstr>
      <vt:lpstr>Présentation PowerPoint</vt:lpstr>
      <vt:lpstr>Quantum speedup – or how to use entanglement to solve a problem   </vt:lpstr>
      <vt:lpstr>Présentation PowerPoint</vt:lpstr>
      <vt:lpstr>Présentation PowerPoint</vt:lpstr>
      <vt:lpstr>Présentation PowerPoint</vt:lpstr>
      <vt:lpstr>Présentation PowerPoint</vt:lpstr>
      <vt:lpstr>Digital Quantum computing (very minimal lifejacket)  </vt:lpstr>
      <vt:lpstr>Présentation PowerPoint</vt:lpstr>
      <vt:lpstr>Présentation PowerPoint</vt:lpstr>
      <vt:lpstr>Présentation PowerPoint</vt:lpstr>
      <vt:lpstr> Where it might be helpful to  nuclear, neutrino and particle physics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lacroix@ijclab.in2p3.fr</dc:creator>
  <cp:lastModifiedBy>lacroix@ijclab.in2p3.fr</cp:lastModifiedBy>
  <cp:revision>61</cp:revision>
  <dcterms:created xsi:type="dcterms:W3CDTF">2024-06-01T11:33:38Z</dcterms:created>
  <dcterms:modified xsi:type="dcterms:W3CDTF">2024-06-13T12:08:57Z</dcterms:modified>
</cp:coreProperties>
</file>