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27" r:id="rId2"/>
  </p:sldMasterIdLst>
  <p:notesMasterIdLst>
    <p:notesMasterId r:id="rId20"/>
  </p:notesMasterIdLst>
  <p:sldIdLst>
    <p:sldId id="280" r:id="rId3"/>
    <p:sldId id="281" r:id="rId4"/>
    <p:sldId id="274" r:id="rId5"/>
    <p:sldId id="368" r:id="rId6"/>
    <p:sldId id="303" r:id="rId7"/>
    <p:sldId id="298" r:id="rId8"/>
    <p:sldId id="285" r:id="rId9"/>
    <p:sldId id="369" r:id="rId10"/>
    <p:sldId id="290" r:id="rId11"/>
    <p:sldId id="284" r:id="rId12"/>
    <p:sldId id="289" r:id="rId13"/>
    <p:sldId id="299" r:id="rId14"/>
    <p:sldId id="370" r:id="rId15"/>
    <p:sldId id="300" r:id="rId16"/>
    <p:sldId id="364" r:id="rId17"/>
    <p:sldId id="287" r:id="rId18"/>
    <p:sldId id="286" r:id="rId19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252E4A"/>
    <a:srgbClr val="D0661C"/>
    <a:srgbClr val="D06423"/>
    <a:srgbClr val="EABC9F"/>
    <a:srgbClr val="D16828"/>
    <a:srgbClr val="232F49"/>
    <a:srgbClr val="D0671C"/>
    <a:srgbClr val="24314C"/>
    <a:srgbClr val="B5D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8" autoAdjust="0"/>
    <p:restoredTop sz="96291" autoAdjust="0"/>
  </p:normalViewPr>
  <p:slideViewPr>
    <p:cSldViewPr>
      <p:cViewPr varScale="1">
        <p:scale>
          <a:sx n="118" d="100"/>
          <a:sy n="118" d="100"/>
        </p:scale>
        <p:origin x="232" y="280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minaya\Desktop\Liste\2024_04_02_08h24_registrations_scipa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Liste</a:t>
            </a:r>
            <a:r>
              <a:rPr lang="fr-FR" baseline="0"/>
              <a:t> de diffusion SCIPAC par laboratoires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labos!$AW$2:$AW$19</c:f>
              <c:strCache>
                <c:ptCount val="18"/>
                <c:pt idx="0">
                  <c:v>ARRONAX</c:v>
                </c:pt>
                <c:pt idx="1">
                  <c:v>CEA Paris-Saclay</c:v>
                </c:pt>
                <c:pt idx="2">
                  <c:v>CEA Grenoble</c:v>
                </c:pt>
                <c:pt idx="3">
                  <c:v>CEA DAM</c:v>
                </c:pt>
                <c:pt idx="4">
                  <c:v>CELIA</c:v>
                </c:pt>
                <c:pt idx="5">
                  <c:v>ESRF</c:v>
                </c:pt>
                <c:pt idx="6">
                  <c:v>GANIL</c:v>
                </c:pt>
                <c:pt idx="7">
                  <c:v>IJCLAB</c:v>
                </c:pt>
                <c:pt idx="8">
                  <c:v>MESR-DGRI</c:v>
                </c:pt>
                <c:pt idx="9">
                  <c:v>Polytechnique/ENSTA</c:v>
                </c:pt>
                <c:pt idx="10">
                  <c:v>LPGP</c:v>
                </c:pt>
                <c:pt idx="11">
                  <c:v>LPSC</c:v>
                </c:pt>
                <c:pt idx="12">
                  <c:v>LP2iB</c:v>
                </c:pt>
                <c:pt idx="13">
                  <c:v>PhLAM</c:v>
                </c:pt>
                <c:pt idx="14">
                  <c:v>SOLEIL</c:v>
                </c:pt>
                <c:pt idx="15">
                  <c:v>THALES</c:v>
                </c:pt>
                <c:pt idx="16">
                  <c:v>IPHC</c:v>
                </c:pt>
                <c:pt idx="17">
                  <c:v>CERN</c:v>
                </c:pt>
              </c:strCache>
            </c:strRef>
          </c:cat>
          <c:val>
            <c:numRef>
              <c:f>labos!$AX$2:$AX$19</c:f>
              <c:numCache>
                <c:formatCode>General</c:formatCode>
                <c:ptCount val="18"/>
                <c:pt idx="0">
                  <c:v>2</c:v>
                </c:pt>
                <c:pt idx="1">
                  <c:v>30</c:v>
                </c:pt>
                <c:pt idx="2">
                  <c:v>2</c:v>
                </c:pt>
                <c:pt idx="3">
                  <c:v>8</c:v>
                </c:pt>
                <c:pt idx="4">
                  <c:v>3</c:v>
                </c:pt>
                <c:pt idx="5">
                  <c:v>0</c:v>
                </c:pt>
                <c:pt idx="6">
                  <c:v>10</c:v>
                </c:pt>
                <c:pt idx="7">
                  <c:v>16</c:v>
                </c:pt>
                <c:pt idx="8">
                  <c:v>1</c:v>
                </c:pt>
                <c:pt idx="9">
                  <c:v>14</c:v>
                </c:pt>
                <c:pt idx="10">
                  <c:v>8</c:v>
                </c:pt>
                <c:pt idx="11">
                  <c:v>14</c:v>
                </c:pt>
                <c:pt idx="12">
                  <c:v>2</c:v>
                </c:pt>
                <c:pt idx="13">
                  <c:v>1</c:v>
                </c:pt>
                <c:pt idx="14">
                  <c:v>6</c:v>
                </c:pt>
                <c:pt idx="15">
                  <c:v>2</c:v>
                </c:pt>
                <c:pt idx="16">
                  <c:v>4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6-A946-A8EC-89F35DF420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11013087"/>
        <c:axId val="971380959"/>
      </c:barChart>
      <c:catAx>
        <c:axId val="1211013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71380959"/>
        <c:crosses val="autoZero"/>
        <c:auto val="1"/>
        <c:lblAlgn val="ctr"/>
        <c:lblOffset val="100"/>
        <c:noMultiLvlLbl val="0"/>
      </c:catAx>
      <c:valAx>
        <c:axId val="9713809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1013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20946" y="5550024"/>
            <a:ext cx="2411556" cy="322263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632502" y="5550024"/>
            <a:ext cx="4896544" cy="322263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Kick-off meeting GDR SCIPAC, IJCLab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3730203" y="4325888"/>
            <a:ext cx="3312368" cy="738046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955" y="1775870"/>
            <a:ext cx="7885384" cy="102125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2100" y="3159742"/>
            <a:ext cx="4317095" cy="5765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77" y="56208"/>
            <a:ext cx="2945222" cy="785188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 flipH="1" flipV="1">
            <a:off x="0" y="428316"/>
            <a:ext cx="10772775" cy="19300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64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86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22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8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3A7BA1AF-D220-4E05-997F-9A1601D61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544" y="1242984"/>
            <a:ext cx="4557712" cy="612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1 :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E7A17C2A-D70B-4C8D-A924-74F7A43B07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4687" y="1877616"/>
            <a:ext cx="4557712" cy="339997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6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Sous </a:t>
            </a:r>
            <a:r>
              <a:rPr lang="fr-FR" sz="1800" dirty="0" err="1"/>
              <a:t>sous</a:t>
            </a:r>
            <a:r>
              <a:rPr lang="fr-FR" sz="1800" dirty="0"/>
              <a:t> point</a:t>
            </a:r>
          </a:p>
          <a:p>
            <a:pPr lvl="0"/>
            <a:r>
              <a:rPr lang="fr-FR" sz="1800" dirty="0"/>
              <a:t>Sous point numéro 2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2044AB0-2F75-4A4D-865F-582989ACFF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907717" y="1242984"/>
            <a:ext cx="4557712" cy="612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2 :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21931ED6-6A8B-4C76-B6C9-B53B3A54F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910860" y="1877616"/>
            <a:ext cx="4557712" cy="339997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4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Avantages</a:t>
            </a:r>
          </a:p>
          <a:p>
            <a:pPr lvl="1"/>
            <a:r>
              <a:rPr lang="fr-FR" sz="1800" dirty="0"/>
              <a:t>Inconvénients</a:t>
            </a:r>
          </a:p>
          <a:p>
            <a:pPr lvl="0"/>
            <a:r>
              <a:rPr lang="fr-FR" sz="1800" dirty="0"/>
              <a:t>Sous point numéro 2</a:t>
            </a:r>
          </a:p>
          <a:p>
            <a:pPr lvl="1"/>
            <a:endParaRPr lang="fr-FR" sz="1800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3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20946" y="5550024"/>
            <a:ext cx="2411556" cy="322263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632502" y="5550024"/>
            <a:ext cx="4896544" cy="322263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Kick-off meeting GDR SCIPAC, IJCLab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3730203" y="4325888"/>
            <a:ext cx="3312368" cy="738046"/>
          </a:xfrm>
          <a:prstGeom prst="rect">
            <a:avLst/>
          </a:prstGeom>
        </p:spPr>
      </p:pic>
      <p:sp>
        <p:nvSpPr>
          <p:cNvPr id="13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955" y="1775870"/>
            <a:ext cx="7885384" cy="102125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14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2100" y="3159742"/>
            <a:ext cx="4317095" cy="5765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77" y="56208"/>
            <a:ext cx="2945222" cy="785188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 flipV="1">
            <a:off x="0" y="428316"/>
            <a:ext cx="10772775" cy="19300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8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D0661C"/>
                </a:solidFill>
              </a:defRPr>
            </a:lvl1pPr>
            <a:lvl2pPr>
              <a:defRPr>
                <a:solidFill>
                  <a:srgbClr val="252E4A"/>
                </a:solidFill>
              </a:defRPr>
            </a:lvl2pPr>
            <a:lvl3pPr>
              <a:defRPr>
                <a:solidFill>
                  <a:srgbClr val="D0661C"/>
                </a:solidFill>
              </a:defRPr>
            </a:lvl3pPr>
            <a:lvl4pPr>
              <a:defRPr>
                <a:solidFill>
                  <a:srgbClr val="252E4A"/>
                </a:solidFill>
              </a:defRPr>
            </a:lvl4pPr>
            <a:lvl5pPr>
              <a:defRPr>
                <a:solidFill>
                  <a:srgbClr val="D0661C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22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1511300"/>
            <a:ext cx="9291637" cy="2519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013" y="4054475"/>
            <a:ext cx="9291637" cy="13255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 txBox="1">
            <a:spLocks/>
          </p:cNvSpPr>
          <p:nvPr userDrawn="1"/>
        </p:nvSpPr>
        <p:spPr>
          <a:xfrm>
            <a:off x="3298155" y="0"/>
            <a:ext cx="4320480" cy="653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/>
              <a:t>Voici un titre un peu trop long qui du coup tient sur 2 lignes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3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1363" y="1612900"/>
            <a:ext cx="4568825" cy="384492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62588" y="1612900"/>
            <a:ext cx="4568825" cy="384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4557712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53063" y="2212975"/>
            <a:ext cx="4579937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54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Kick-off meeting GDR SCIPAC, IJCLab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63FDE-63B5-41CB-A2CB-AD7B917BC3E3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8C4B-9C9B-41B6-8F4A-02E940D1F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4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cipac-l@in2p3.f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mmi-chamberylesrealisation6695/videos" TargetMode="External"/><Relationship Id="rId2" Type="http://schemas.openxmlformats.org/officeDocument/2006/relationships/hyperlink" Target="https://www.ines-solaire.org/recherche-innovation/photovoltaique-haut-rendem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ipac-p-l@in2p3.fr" TargetMode="External"/><Relationship Id="rId2" Type="http://schemas.openxmlformats.org/officeDocument/2006/relationships/hyperlink" Target="mailto:scipac-l@in2p3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ipac-np-l@in2p3.f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psc.in2p3.fr/index.php/fr/scine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avril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Agenda COPIL 7 </a:t>
            </a:r>
            <a:br>
              <a:rPr lang="fr-FR" sz="3200" dirty="0"/>
            </a:br>
            <a:r>
              <a:rPr lang="fr-FR" sz="2000" dirty="0"/>
              <a:t>2 avril 2024</a:t>
            </a:r>
            <a:endParaRPr lang="fr-FR" sz="3200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339" y="797496"/>
            <a:ext cx="10371532" cy="4995496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800" dirty="0"/>
              <a:t>Infos générales (budget)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800" dirty="0"/>
              <a:t>Evolution du COPIL </a:t>
            </a:r>
          </a:p>
          <a:p>
            <a:pPr marL="1028700" lvl="1" indent="-342900"/>
            <a:r>
              <a:rPr lang="fr-FR" sz="1600" dirty="0"/>
              <a:t>SOLEIL, LOA, </a:t>
            </a:r>
            <a:r>
              <a:rPr lang="fr-FR" sz="1600" dirty="0">
                <a:solidFill>
                  <a:schemeClr val="tx1"/>
                </a:solidFill>
              </a:rPr>
              <a:t>doctorant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32F49"/>
                </a:solidFill>
              </a:rPr>
              <a:t>Organisation des workshop 2024 </a:t>
            </a:r>
          </a:p>
          <a:p>
            <a:pPr marL="1028700" lvl="1" indent="-342900" fontAlgn="base">
              <a:spcAft>
                <a:spcPct val="0"/>
              </a:spcAft>
              <a:defRPr/>
            </a:pPr>
            <a:r>
              <a:rPr lang="fr-FR" sz="1600" dirty="0"/>
              <a:t>Workshop axe 1 </a:t>
            </a:r>
          </a:p>
          <a:p>
            <a:pPr marL="1028700" lvl="1" indent="-342900" fontAlgn="base">
              <a:spcAft>
                <a:spcPct val="0"/>
              </a:spcAft>
              <a:defRPr/>
            </a:pPr>
            <a:r>
              <a:rPr lang="fr-FR" sz="1600" dirty="0"/>
              <a:t>Workshop calcul 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Bourse pour les étudiants 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Site web </a:t>
            </a:r>
            <a:endParaRPr lang="fr-FR" sz="1100" dirty="0">
              <a:solidFill>
                <a:srgbClr val="232F49"/>
              </a:solidFill>
            </a:endParaRP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Newsletter 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DU2I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Actions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AOB</a:t>
            </a:r>
            <a:r>
              <a:rPr lang="fr-FR" sz="1800" b="1" dirty="0">
                <a:solidFill>
                  <a:srgbClr val="232F49"/>
                </a:solidFill>
              </a:rPr>
              <a:t> ?</a:t>
            </a:r>
          </a:p>
          <a:p>
            <a:pPr lvl="1" fontAlgn="base">
              <a:spcAft>
                <a:spcPct val="0"/>
              </a:spcAft>
              <a:defRPr/>
            </a:pPr>
            <a:endParaRPr lang="fr-FR" sz="1800" dirty="0">
              <a:solidFill>
                <a:srgbClr val="232F49"/>
              </a:solidFill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5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avril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Newsletter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35072"/>
            <a:ext cx="10371532" cy="5202984"/>
          </a:xfrm>
        </p:spPr>
        <p:txBody>
          <a:bodyPr>
            <a:noAutofit/>
          </a:bodyPr>
          <a:lstStyle/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Organisation </a:t>
            </a:r>
          </a:p>
          <a:p>
            <a:pPr marL="800100"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Liste diffusion totale :</a:t>
            </a:r>
            <a:r>
              <a:rPr lang="fr-FR" sz="1400" dirty="0">
                <a:solidFill>
                  <a:srgbClr val="232F4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scipac-l@in2p3.fr</a:t>
            </a:r>
            <a:r>
              <a:rPr lang="fr-FR" sz="1400" dirty="0">
                <a:solidFill>
                  <a:srgbClr val="232F49"/>
                </a:solidFill>
              </a:rPr>
              <a:t>, fréquence mensuelle</a:t>
            </a:r>
          </a:p>
          <a:p>
            <a:pPr marL="800100"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Direction (Maud) : envoi en début de mois sur la liste </a:t>
            </a:r>
          </a:p>
          <a:p>
            <a:pPr marL="800100" lvl="2" fontAlgn="base">
              <a:spcAft>
                <a:spcPct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Tous : communication des informations vers l’adresse de direction (scipac-contact-l@in2p3.fr) au fil de l’eau </a:t>
            </a:r>
          </a:p>
          <a:p>
            <a:pPr marL="800100" lvl="2" fontAlgn="base">
              <a:spcAft>
                <a:spcPct val="0"/>
              </a:spcAft>
              <a:defRPr/>
            </a:pPr>
            <a:endParaRPr lang="fr-FR" sz="1000" b="1" dirty="0">
              <a:solidFill>
                <a:srgbClr val="24314C"/>
              </a:solidFill>
            </a:endParaRP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Contenu newsletter#3 (avril)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Informations scientifiques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Fil des évènements sur le site web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Bourse Sébastien BOUSSON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GDR : Workshop axe 1 : 27 mai, Strasbourg (IPHC) 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GDR : Workshop calculs adossé au rencontres accélérateurs SFP =&gt; site </a:t>
            </a:r>
            <a:r>
              <a:rPr lang="fr-FR" sz="1400" dirty="0" err="1">
                <a:solidFill>
                  <a:srgbClr val="232F49"/>
                </a:solidFill>
              </a:rPr>
              <a:t>indico</a:t>
            </a:r>
            <a:r>
              <a:rPr lang="fr-FR" sz="1400" dirty="0">
                <a:solidFill>
                  <a:srgbClr val="232F49"/>
                </a:solidFill>
              </a:rPr>
              <a:t> ?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Mini workshop calculs fluidiques pour l’ALP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Linac aout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 err="1">
                <a:solidFill>
                  <a:srgbClr val="232F49"/>
                </a:solidFill>
              </a:rPr>
              <a:t>Thin</a:t>
            </a:r>
            <a:r>
              <a:rPr lang="fr-FR" sz="1400" dirty="0">
                <a:solidFill>
                  <a:srgbClr val="232F49"/>
                </a:solidFill>
              </a:rPr>
              <a:t> film workshop </a:t>
            </a:r>
            <a:r>
              <a:rPr lang="fr-FR" sz="1400" dirty="0" err="1">
                <a:solidFill>
                  <a:srgbClr val="232F49"/>
                </a:solidFill>
              </a:rPr>
              <a:t>ijclab</a:t>
            </a:r>
            <a:r>
              <a:rPr lang="fr-FR" sz="1400" dirty="0">
                <a:solidFill>
                  <a:srgbClr val="232F49"/>
                </a:solidFill>
              </a:rPr>
              <a:t> sep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ERL 2024 sep </a:t>
            </a:r>
            <a:r>
              <a:rPr lang="fr-FR" sz="1400" dirty="0" err="1">
                <a:solidFill>
                  <a:srgbClr val="232F49"/>
                </a:solidFill>
              </a:rPr>
              <a:t>Japan</a:t>
            </a:r>
            <a:endParaRPr lang="fr-FR" sz="1400" dirty="0">
              <a:solidFill>
                <a:srgbClr val="232F49"/>
              </a:solidFill>
            </a:endParaRP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Séminaire HALF LLR, Brian Foster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Séminaire Georg </a:t>
            </a:r>
            <a:r>
              <a:rPr lang="fr-FR" sz="1400" dirty="0" err="1">
                <a:solidFill>
                  <a:srgbClr val="232F49"/>
                </a:solidFill>
              </a:rPr>
              <a:t>Hoffstaedter</a:t>
            </a:r>
            <a:r>
              <a:rPr lang="fr-FR" sz="1400" dirty="0">
                <a:solidFill>
                  <a:srgbClr val="232F49"/>
                </a:solidFill>
              </a:rPr>
              <a:t> ERL</a:t>
            </a:r>
          </a:p>
          <a:p>
            <a:pPr lvl="2" fontAlgn="base">
              <a:spcAft>
                <a:spcPct val="0"/>
              </a:spcAft>
              <a:defRPr/>
            </a:pPr>
            <a:endParaRPr lang="fr-FR" sz="1400" dirty="0">
              <a:solidFill>
                <a:srgbClr val="232F49"/>
              </a:solidFill>
            </a:endParaRPr>
          </a:p>
          <a:p>
            <a:pPr lvl="1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Informations générales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Bourses pour les jeunes </a:t>
            </a:r>
          </a:p>
        </p:txBody>
      </p:sp>
    </p:spTree>
    <p:extLst>
      <p:ext uri="{BB962C8B-B14F-4D97-AF65-F5344CB8AC3E}">
        <p14:creationId xmlns:p14="http://schemas.microsoft.com/office/powerpoint/2010/main" val="275503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avril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Autres actions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361" y="707588"/>
            <a:ext cx="10768414" cy="4914444"/>
          </a:xfrm>
        </p:spPr>
        <p:txBody>
          <a:bodyPr>
            <a:noAutofit/>
          </a:bodyPr>
          <a:lstStyle/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Reste-t-il des difficultés d’accès aux documents sur la box ? </a:t>
            </a:r>
            <a:r>
              <a:rPr lang="fr-FR" sz="1800" b="1" dirty="0" err="1">
                <a:solidFill>
                  <a:srgbClr val="24314C"/>
                </a:solidFill>
              </a:rPr>
              <a:t>indico</a:t>
            </a:r>
            <a:r>
              <a:rPr lang="fr-FR" sz="1800" b="1" dirty="0">
                <a:solidFill>
                  <a:srgbClr val="24314C"/>
                </a:solidFill>
              </a:rPr>
              <a:t> ? ..</a:t>
            </a: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Liste des HDR </a:t>
            </a: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Liste des étudiants en thèse </a:t>
            </a:r>
            <a:endParaRPr lang="fr-FR" sz="1600" dirty="0">
              <a:solidFill>
                <a:srgbClr val="232F49"/>
              </a:solidFill>
            </a:endParaRPr>
          </a:p>
          <a:p>
            <a:pPr lvl="1" fontAlgn="base">
              <a:spcAft>
                <a:spcPct val="0"/>
              </a:spcAft>
              <a:defRPr/>
            </a:pPr>
            <a:endParaRPr lang="fr-FR" sz="1600" dirty="0">
              <a:solidFill>
                <a:srgbClr val="232F49"/>
              </a:solidFill>
            </a:endParaRP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Agenda COPIL 8</a:t>
            </a:r>
          </a:p>
          <a:p>
            <a:pPr marL="787400" lvl="1" indent="-285750" defTabSz="10048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dirty="0">
                <a:solidFill>
                  <a:srgbClr val="D0671C"/>
                </a:solidFill>
                <a:sym typeface="Wingdings" pitchFamily="2" charset="2"/>
              </a:rPr>
              <a:t>Update sur les workshops GDR</a:t>
            </a:r>
          </a:p>
          <a:p>
            <a:pPr marL="787400" lvl="1" indent="-285750" defTabSz="10048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dirty="0">
                <a:solidFill>
                  <a:srgbClr val="D0671C"/>
                </a:solidFill>
                <a:sym typeface="Wingdings" pitchFamily="2" charset="2"/>
              </a:rPr>
              <a:t>Update sur la réunion de brainstorming avec les jeunes</a:t>
            </a:r>
          </a:p>
          <a:p>
            <a:pPr marL="787400" lvl="1" indent="-285750" defTabSz="10048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dirty="0">
                <a:solidFill>
                  <a:srgbClr val="D0671C"/>
                </a:solidFill>
                <a:sym typeface="Wingdings" pitchFamily="2" charset="2"/>
              </a:rPr>
              <a:t>Evénement du GDR adossé aux journées accélérateurs de Roscoff 7-10 </a:t>
            </a:r>
            <a:r>
              <a:rPr lang="fr-FR" sz="1800" dirty="0" err="1">
                <a:solidFill>
                  <a:srgbClr val="D0671C"/>
                </a:solidFill>
                <a:sym typeface="Wingdings" pitchFamily="2" charset="2"/>
              </a:rPr>
              <a:t>oct</a:t>
            </a:r>
            <a:r>
              <a:rPr lang="fr-FR" sz="1800" dirty="0">
                <a:solidFill>
                  <a:srgbClr val="D0671C"/>
                </a:solidFill>
                <a:sym typeface="Wingdings" pitchFamily="2" charset="2"/>
              </a:rPr>
              <a:t> 2025 ? </a:t>
            </a:r>
          </a:p>
          <a:p>
            <a:pPr marL="787400" lvl="1" indent="-285750" defTabSz="10048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dirty="0">
                <a:solidFill>
                  <a:srgbClr val="D0671C"/>
                </a:solidFill>
                <a:sym typeface="Wingdings" pitchFamily="2" charset="2"/>
              </a:rPr>
              <a:t>Journées du GDR ? </a:t>
            </a:r>
          </a:p>
          <a:p>
            <a:pPr marL="787400" lvl="1" indent="-285750" defTabSz="10048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dirty="0">
                <a:solidFill>
                  <a:srgbClr val="D0671C"/>
                </a:solidFill>
                <a:sym typeface="Wingdings" pitchFamily="2" charset="2"/>
              </a:rPr>
              <a:t>Préparation de l’échange avec la SFP en juin</a:t>
            </a:r>
          </a:p>
          <a:p>
            <a:pPr marL="914400" lvl="2" indent="0" fontAlgn="base">
              <a:spcAft>
                <a:spcPct val="0"/>
              </a:spcAft>
              <a:buNone/>
              <a:defRPr/>
            </a:pPr>
            <a:endParaRPr lang="fr-FR" sz="12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24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900" dirty="0"/>
              <a:t>L3PRO DU2I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EF982C-5E02-4148-AEB3-B4133EC43617}"/>
              </a:ext>
            </a:extLst>
          </p:cNvPr>
          <p:cNvSpPr txBox="1"/>
          <p:nvPr/>
        </p:nvSpPr>
        <p:spPr>
          <a:xfrm>
            <a:off x="-1" y="653480"/>
            <a:ext cx="102829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24314C"/>
                </a:solidFill>
                <a:latin typeface="+mn-lt"/>
                <a:sym typeface="Wingdings" pitchFamily="2" charset="2"/>
              </a:rPr>
              <a:t>Montage d’une licence3 pro en apprentissage pour former aux métiers des </a:t>
            </a:r>
            <a:r>
              <a:rPr lang="fr-FR" sz="1600" b="1" u="sng" dirty="0">
                <a:solidFill>
                  <a:srgbClr val="FF0000"/>
                </a:solidFill>
                <a:latin typeface="+mn-lt"/>
                <a:sym typeface="Wingdings" pitchFamily="2" charset="2"/>
              </a:rPr>
              <a:t>détecteurs et accélérateurs 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Diplôme universitaire des 2 infinis : DU2I (https://du2i.in2p3.fr/)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Lancé par l’IN2P3, porté par l’université de Savoie Mont-Blanc : Gilles MAURIN, LAPP-Annecy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Formation en </a:t>
            </a:r>
            <a:r>
              <a:rPr lang="fr-FR" sz="1400" b="1" dirty="0" err="1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visio</a:t>
            </a: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 + en labo : un TP + un stage (6 mois)  un étudiant rattaché à un labo 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sym typeface="Wingdings" pitchFamily="2" charset="2"/>
              </a:rPr>
              <a:t>Destinée aux étudiants issus de BTS </a:t>
            </a:r>
            <a:r>
              <a:rPr lang="fr-FR" sz="1400" b="1" dirty="0" err="1">
                <a:solidFill>
                  <a:srgbClr val="24314C"/>
                </a:solidFill>
                <a:latin typeface="+mn-lt"/>
                <a:sym typeface="Wingdings" pitchFamily="2" charset="2"/>
              </a:rPr>
              <a:t>meca</a:t>
            </a:r>
            <a:r>
              <a:rPr lang="fr-FR" sz="1400" b="1" dirty="0">
                <a:solidFill>
                  <a:srgbClr val="24314C"/>
                </a:solidFill>
                <a:latin typeface="+mn-lt"/>
                <a:sym typeface="Wingdings" pitchFamily="2" charset="2"/>
              </a:rPr>
              <a:t>, </a:t>
            </a:r>
            <a:r>
              <a:rPr lang="fr-FR" sz="1400" b="1" dirty="0" err="1">
                <a:solidFill>
                  <a:srgbClr val="24314C"/>
                </a:solidFill>
                <a:latin typeface="+mn-lt"/>
                <a:sym typeface="Wingdings" pitchFamily="2" charset="2"/>
              </a:rPr>
              <a:t>elec</a:t>
            </a:r>
            <a:r>
              <a:rPr lang="fr-FR" sz="1400" b="1" dirty="0">
                <a:solidFill>
                  <a:srgbClr val="24314C"/>
                </a:solidFill>
                <a:latin typeface="+mn-lt"/>
                <a:sym typeface="Wingdings" pitchFamily="2" charset="2"/>
              </a:rPr>
              <a:t> (voire BUT)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Besoin d’industriels pour accueil des étudiants en apprentissage, en plus des labos CNRS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fr-FR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2387BC-FDC9-A643-A8A6-14377C7D381A}"/>
              </a:ext>
            </a:extLst>
          </p:cNvPr>
          <p:cNvSpPr/>
          <p:nvPr/>
        </p:nvSpPr>
        <p:spPr>
          <a:xfrm>
            <a:off x="-14213" y="2381672"/>
            <a:ext cx="5472608" cy="346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</a:rPr>
              <a:t>Liste des cours du premier semestre (en cours de construction)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</a:rPr>
              <a:t>UE Physique des deux infinis (6 ECTS)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0432FF"/>
                </a:solidFill>
                <a:latin typeface="+mn-lt"/>
                <a:cs typeface="+mn-cs"/>
              </a:rPr>
              <a:t>Accélérateur et techniques associées 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</a:rPr>
              <a:t>Détecteurs de particules, acquisition, contrôle et supervision 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</a:rPr>
              <a:t>Radioactivité, radioprotection et sécurité 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</a:rPr>
              <a:t>Étude d’un projet scientifique </a:t>
            </a:r>
            <a:endParaRPr lang="fr-FR" sz="14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marL="846138" lvl="2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</a:rPr>
              <a:t>UE Formation pratique (4 ECTS)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</a:rPr>
              <a:t>Projet de mécatronique 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</a:rPr>
              <a:t>Projets expérimentaux 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</a:rPr>
              <a:t>UE Compétences additionnelles (2 ECTS)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</a:rPr>
              <a:t>Anglais 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</a:rPr>
              <a:t>Français écrit et oral </a:t>
            </a:r>
          </a:p>
          <a:p>
            <a:pPr marL="342900" lvl="1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endParaRPr lang="fr-FR" sz="14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marL="342900" lvl="1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</a:rPr>
              <a:t>Réunion avec Gilles </a:t>
            </a:r>
            <a:r>
              <a:rPr lang="fr-FR" sz="1400" b="1" dirty="0" err="1">
                <a:solidFill>
                  <a:srgbClr val="24314C"/>
                </a:solidFill>
                <a:latin typeface="+mn-lt"/>
                <a:cs typeface="+mn-cs"/>
              </a:rPr>
              <a:t>Maurin</a:t>
            </a: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</a:rPr>
              <a:t> et </a:t>
            </a:r>
            <a:r>
              <a:rPr lang="fr-FR" sz="1400" b="1" dirty="0" err="1">
                <a:solidFill>
                  <a:srgbClr val="24314C"/>
                </a:solidFill>
                <a:latin typeface="+mn-lt"/>
                <a:cs typeface="+mn-cs"/>
              </a:rPr>
              <a:t>qq</a:t>
            </a: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</a:rPr>
              <a:t> personnes intéressées du GDR 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endParaRPr lang="fr-FR" sz="1200" b="1" dirty="0">
              <a:solidFill>
                <a:srgbClr val="24314C"/>
              </a:solidFill>
              <a:latin typeface="+mn-lt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199BA-15DC-5D49-BF20-F01F5F937BE0}"/>
              </a:ext>
            </a:extLst>
          </p:cNvPr>
          <p:cNvSpPr/>
          <p:nvPr/>
        </p:nvSpPr>
        <p:spPr>
          <a:xfrm>
            <a:off x="5746182" y="2547907"/>
            <a:ext cx="28712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432FF"/>
                </a:solidFill>
                <a:latin typeface="+mn-lt"/>
              </a:rPr>
              <a:t>Plan du cours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432FF"/>
                </a:solidFill>
                <a:latin typeface="+mn-lt"/>
              </a:rPr>
              <a:t> Introduction aux accélérateurs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432FF"/>
                </a:solidFill>
                <a:latin typeface="+mn-lt"/>
              </a:rPr>
              <a:t> Principes de physique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432FF"/>
                </a:solidFill>
                <a:latin typeface="+mn-lt"/>
              </a:rPr>
              <a:t> Sources de particules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432FF"/>
                </a:solidFill>
                <a:latin typeface="+mn-lt"/>
              </a:rPr>
              <a:t> Optique des faisceaux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432FF"/>
                </a:solidFill>
                <a:latin typeface="+mn-lt"/>
              </a:rPr>
              <a:t> Diagnostics de faisceau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432FF"/>
                </a:solidFill>
                <a:latin typeface="+mn-lt"/>
              </a:rPr>
              <a:t> Technologies associées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432FF"/>
                </a:solidFill>
                <a:latin typeface="+mn-lt"/>
              </a:rPr>
              <a:t> Accélération radiofréquence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432FF"/>
              </a:solidFill>
              <a:latin typeface="+mn-lt"/>
            </a:endParaRPr>
          </a:p>
          <a:p>
            <a:r>
              <a:rPr lang="fr-FR" sz="1400" dirty="0">
                <a:solidFill>
                  <a:srgbClr val="0432FF"/>
                </a:solidFill>
              </a:rPr>
              <a:t>À ajouter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432FF"/>
                </a:solidFill>
              </a:rPr>
              <a:t>Optique et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432FF"/>
                </a:solidFill>
              </a:rPr>
              <a:t>Intro à l’ALP</a:t>
            </a: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432FF"/>
              </a:solidFill>
              <a:latin typeface="+mn-lt"/>
            </a:endParaRPr>
          </a:p>
          <a:p>
            <a:endParaRPr lang="fr-FR" sz="1400" dirty="0">
              <a:solidFill>
                <a:srgbClr val="0432FF"/>
              </a:solidFill>
              <a:latin typeface="+mn-lt"/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D640FDE-5EFB-174F-ACA1-B05B36C1C6F9}"/>
              </a:ext>
            </a:extLst>
          </p:cNvPr>
          <p:cNvCxnSpPr>
            <a:cxnSpLocks/>
          </p:cNvCxnSpPr>
          <p:nvPr/>
        </p:nvCxnSpPr>
        <p:spPr>
          <a:xfrm flipH="1">
            <a:off x="3874219" y="2741712"/>
            <a:ext cx="1809267" cy="216024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95325425-FCE6-4345-84FE-ED46F505B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747" y="923285"/>
            <a:ext cx="2105253" cy="29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7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123" y="0"/>
            <a:ext cx="5544616" cy="653480"/>
          </a:xfrm>
        </p:spPr>
        <p:txBody>
          <a:bodyPr>
            <a:normAutofit fontScale="90000"/>
          </a:bodyPr>
          <a:lstStyle/>
          <a:p>
            <a:r>
              <a:rPr lang="fr-FR" sz="2900" dirty="0"/>
              <a:t>Liste des HDR en cours de construction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CBCEE5-72A4-474E-8C37-E90DEC456DFF}"/>
              </a:ext>
            </a:extLst>
          </p:cNvPr>
          <p:cNvSpPr/>
          <p:nvPr/>
        </p:nvSpPr>
        <p:spPr>
          <a:xfrm>
            <a:off x="201811" y="797496"/>
            <a:ext cx="70787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Claire ANTOINE, DACM/LIDC2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Bertrand BAUDOUY, DACM/LIDC2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Christelle BRUNI, IJCLab </a:t>
            </a:r>
          </a:p>
          <a:p>
            <a:pPr marL="34290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Marie-Emmanuelle COUPRIE, synchrotron SOLEIL</a:t>
            </a:r>
          </a:p>
          <a:p>
            <a:pPr marL="34290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Brigitte CROS, LPGP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Barbara DALENA, DACM/LEDA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Pierre DELAHAYE, GANIL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Nicolas DELERUE, IJCLab</a:t>
            </a:r>
            <a:endParaRPr lang="fr-FR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Sandrine DOBOSZ, LIDYL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Jérôme FAURE, LOA </a:t>
            </a:r>
            <a:endParaRPr lang="fr-FR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Alessandro FLACCO, LOA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Adnane GHRIBI, GANIL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Emmanuel d’HUMIERES, CELIA</a:t>
            </a:r>
            <a:endParaRPr lang="fr-FR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Sophie KAZAMIAS, IJCLab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Gaël LE BEC, ESRF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Gilles MAYNARD, LPGP</a:t>
            </a:r>
          </a:p>
          <a:p>
            <a:pPr marL="34290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Philippe NICOLAI, CELIA</a:t>
            </a:r>
            <a:endParaRPr lang="fr-FR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Juliette PLOUIN, DACM/LISAH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Joao SANTOS, CELIA</a:t>
            </a:r>
            <a:endParaRPr lang="fr-FR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Medhi TARISIEN, CENBG</a:t>
            </a:r>
            <a:endParaRPr lang="fr-FR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Cédric THAURY, LOA</a:t>
            </a:r>
            <a:endParaRPr lang="fr-FR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Thomas THUILLIER, LPSC</a:t>
            </a:r>
            <a:endParaRPr lang="fr-F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123" y="2453680"/>
            <a:ext cx="4320480" cy="653480"/>
          </a:xfrm>
        </p:spPr>
        <p:txBody>
          <a:bodyPr>
            <a:normAutofit/>
          </a:bodyPr>
          <a:lstStyle/>
          <a:p>
            <a:r>
              <a:rPr lang="fr-FR" sz="2900" dirty="0"/>
              <a:t>MERCI </a:t>
            </a:r>
          </a:p>
        </p:txBody>
      </p:sp>
    </p:spTree>
    <p:extLst>
      <p:ext uri="{BB962C8B-B14F-4D97-AF65-F5344CB8AC3E}">
        <p14:creationId xmlns:p14="http://schemas.microsoft.com/office/powerpoint/2010/main" val="3050897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147" y="0"/>
            <a:ext cx="4680520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Infos communes SFP – GDR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7795" y="509464"/>
            <a:ext cx="10596144" cy="5067504"/>
          </a:xfrm>
        </p:spPr>
        <p:txBody>
          <a:bodyPr>
            <a:noAutofit/>
          </a:bodyPr>
          <a:lstStyle/>
          <a:p>
            <a:r>
              <a:rPr lang="fr-FR" u="sng" dirty="0"/>
              <a:t>Décisions sur les sujets communs</a:t>
            </a:r>
          </a:p>
          <a:p>
            <a:endParaRPr lang="fr-FR" sz="500" dirty="0"/>
          </a:p>
          <a:p>
            <a:pPr marL="457200" lvl="0" indent="-457200">
              <a:buFont typeface="+mj-lt"/>
              <a:buAutoNum type="arabicPeriod"/>
            </a:pPr>
            <a:r>
              <a:rPr lang="fr-FR" sz="1800" dirty="0"/>
              <a:t>Liste doctorants : base de données commune</a:t>
            </a:r>
          </a:p>
          <a:p>
            <a:pPr marL="1143000" lvl="1" indent="-457200"/>
            <a:r>
              <a:rPr lang="fr-FR" sz="1600" b="1" dirty="0">
                <a:solidFill>
                  <a:srgbClr val="D0671C"/>
                </a:solidFill>
              </a:rPr>
              <a:t>Sur la base de la liste de Luc (SFP), mise à jour par Maud </a:t>
            </a:r>
          </a:p>
          <a:p>
            <a:pPr marL="1143000" lvl="1" indent="-457200"/>
            <a:r>
              <a:rPr lang="fr-FR" sz="1600" b="1" dirty="0">
                <a:solidFill>
                  <a:srgbClr val="D0671C"/>
                </a:solidFill>
              </a:rPr>
              <a:t>Liste sur box IN2P3, lecture/écriture à la SFP (prés, webmaster) et GDR (CODIR, webmaster)</a:t>
            </a:r>
          </a:p>
          <a:p>
            <a:pPr marL="1143000" lvl="1" indent="-457200"/>
            <a:r>
              <a:rPr lang="fr-FR" sz="1600" b="1" dirty="0">
                <a:solidFill>
                  <a:srgbClr val="D0671C"/>
                </a:solidFill>
              </a:rPr>
              <a:t>Relance annuelle pour demande sur nouvelles thèses et thèses achevées par GDR </a:t>
            </a:r>
          </a:p>
          <a:p>
            <a:pPr marL="1143000" lvl="1" indent="-457200"/>
            <a:r>
              <a:rPr lang="fr-FR" sz="1600" b="1" dirty="0">
                <a:solidFill>
                  <a:srgbClr val="D0671C"/>
                </a:solidFill>
              </a:rPr>
              <a:t>Liste affichée sur le site SCIPAC et sur le site SFP </a:t>
            </a:r>
          </a:p>
          <a:p>
            <a:pPr marL="1143000" lvl="1" indent="-457200"/>
            <a:endParaRPr lang="fr-FR" sz="1100" b="1" dirty="0">
              <a:solidFill>
                <a:srgbClr val="D0671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1800" dirty="0"/>
              <a:t>Liste des HDR : base de données GDR</a:t>
            </a:r>
          </a:p>
          <a:p>
            <a:pPr marL="971550" lvl="1" indent="-285750"/>
            <a:r>
              <a:rPr lang="fr-FR" sz="1600" b="1" dirty="0">
                <a:solidFill>
                  <a:srgbClr val="D0671C"/>
                </a:solidFill>
              </a:rPr>
              <a:t>Liste à créer par le GDR, pourra être transmise à la SFP</a:t>
            </a:r>
          </a:p>
          <a:p>
            <a:pPr marL="971550" lvl="1" indent="-285750"/>
            <a:endParaRPr lang="fr-FR" sz="1050" b="1" dirty="0">
              <a:solidFill>
                <a:srgbClr val="D0671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1800" dirty="0"/>
              <a:t>Offres d’emploi </a:t>
            </a:r>
          </a:p>
          <a:p>
            <a:pPr marL="971550" lvl="1" indent="-285750"/>
            <a:r>
              <a:rPr lang="fr-FR" sz="1600" b="1" dirty="0">
                <a:solidFill>
                  <a:srgbClr val="D0671C"/>
                </a:solidFill>
              </a:rPr>
              <a:t>Liste sur le site de la SFP, avec mise en place d’un retrait automatique après </a:t>
            </a:r>
            <a:r>
              <a:rPr lang="fr-FR" sz="1600" b="1" dirty="0" err="1">
                <a:solidFill>
                  <a:srgbClr val="D0671C"/>
                </a:solidFill>
              </a:rPr>
              <a:t>qq</a:t>
            </a:r>
            <a:r>
              <a:rPr lang="fr-FR" sz="1600" b="1" dirty="0">
                <a:solidFill>
                  <a:srgbClr val="D0671C"/>
                </a:solidFill>
              </a:rPr>
              <a:t> mois : David</a:t>
            </a:r>
          </a:p>
          <a:p>
            <a:pPr marL="971550" lvl="1" indent="-285750"/>
            <a:r>
              <a:rPr lang="fr-FR" sz="1600" b="1" dirty="0">
                <a:solidFill>
                  <a:srgbClr val="D0671C"/>
                </a:solidFill>
              </a:rPr>
              <a:t>Site web GDR pointera vers celui de la SFP puis mise en forme possible</a:t>
            </a:r>
          </a:p>
          <a:p>
            <a:pPr marL="971550" lvl="1" indent="-285750"/>
            <a:r>
              <a:rPr lang="fr-FR" sz="1600" b="1" dirty="0">
                <a:solidFill>
                  <a:srgbClr val="D0671C"/>
                </a:solidFill>
              </a:rPr>
              <a:t>Newsletter </a:t>
            </a:r>
          </a:p>
          <a:p>
            <a:pPr marL="971550" lvl="1" indent="-285750"/>
            <a:endParaRPr lang="fr-FR" sz="1000" b="1" dirty="0">
              <a:solidFill>
                <a:srgbClr val="D0671C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r-FR" sz="1800" i="1" dirty="0">
                <a:solidFill>
                  <a:schemeClr val="bg1">
                    <a:lumMod val="50000"/>
                  </a:schemeClr>
                </a:solidFill>
              </a:rPr>
              <a:t>Suivi des doctorants après la thèse (employeur, sujet, pays), </a:t>
            </a:r>
          </a:p>
          <a:p>
            <a:pPr marL="1143000" lvl="1" indent="-457200"/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la SFP tentera peut-être une action en ce sens avec LinkedIn</a:t>
            </a:r>
          </a:p>
          <a:p>
            <a:pPr marL="1143000" lvl="1" indent="-457200"/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pas d’action envisagée de la part du GDR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  <a:p>
            <a:pPr indent="-228600"/>
            <a:endParaRPr lang="fr-FR" sz="15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15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janvier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Actions– 2/2 et divers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7795" y="581472"/>
            <a:ext cx="10596144" cy="5283528"/>
          </a:xfrm>
        </p:spPr>
        <p:txBody>
          <a:bodyPr>
            <a:noAutofit/>
          </a:bodyPr>
          <a:lstStyle/>
          <a:p>
            <a:pPr marL="3429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0432FF"/>
                </a:solidFill>
              </a:rPr>
              <a:t>Actions 2024 non prioritaires (</a:t>
            </a:r>
            <a:r>
              <a:rPr lang="fr-FR" sz="1800" b="1" dirty="0" err="1">
                <a:solidFill>
                  <a:srgbClr val="0432FF"/>
                </a:solidFill>
              </a:rPr>
              <a:t>wishlist</a:t>
            </a:r>
            <a:r>
              <a:rPr lang="fr-FR" sz="1800" b="1" dirty="0">
                <a:solidFill>
                  <a:srgbClr val="0432FF"/>
                </a:solidFill>
              </a:rPr>
              <a:t> en fonction du budget)</a:t>
            </a:r>
            <a:endParaRPr lang="fr-FR" sz="900" b="1" dirty="0">
              <a:solidFill>
                <a:srgbClr val="0432FF"/>
              </a:solidFill>
              <a:sym typeface="Wingdings" pitchFamily="2" charset="2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32F49"/>
                </a:solidFill>
              </a:rPr>
              <a:t>4. Actions de communication grand public : volontaire ?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Possibilité de projet réalisé par 4 étudiants de l’IUT Métiers du </a:t>
            </a:r>
            <a:r>
              <a:rPr lang="fr-FR" sz="1200" dirty="0" err="1">
                <a:solidFill>
                  <a:srgbClr val="232F49"/>
                </a:solidFill>
              </a:rPr>
              <a:t>Multimedia</a:t>
            </a:r>
            <a:r>
              <a:rPr lang="fr-FR" sz="1200" dirty="0">
                <a:solidFill>
                  <a:srgbClr val="232F49"/>
                </a:solidFill>
              </a:rPr>
              <a:t> et de l’Internet (MMI), </a:t>
            </a:r>
            <a:r>
              <a:rPr lang="fr-FR" sz="1200" dirty="0"/>
              <a:t>gratuit, pas d’encadrement, exemples</a:t>
            </a:r>
          </a:p>
          <a:p>
            <a:pPr marL="1657350" lvl="4" indent="-285750">
              <a:lnSpc>
                <a:spcPct val="70000"/>
              </a:lnSpc>
              <a:spcBef>
                <a:spcPts val="1000"/>
              </a:spcBef>
            </a:pPr>
            <a:r>
              <a:rPr lang="fr-FR" sz="1000" dirty="0">
                <a:hlinkClick r:id="rId2"/>
              </a:rPr>
              <a:t>https://www.ines-solaire.org/recherche-innovation/photovoltaique-haut-rendement/</a:t>
            </a:r>
            <a:endParaRPr lang="fr-FR" sz="1000" dirty="0"/>
          </a:p>
          <a:p>
            <a:pPr marL="1657350" lvl="4" indent="-285750">
              <a:lnSpc>
                <a:spcPct val="70000"/>
              </a:lnSpc>
              <a:spcBef>
                <a:spcPts val="1000"/>
              </a:spcBef>
            </a:pPr>
            <a:r>
              <a:rPr lang="fr-FR" sz="1000" dirty="0">
                <a:hlinkClick r:id="rId3"/>
              </a:rPr>
              <a:t>https://www.youtube.com/@mmi-chamberylesrealisation6695/videos</a:t>
            </a:r>
            <a:endParaRPr lang="fr-FR" sz="1000" dirty="0">
              <a:solidFill>
                <a:srgbClr val="232F49"/>
              </a:solidFill>
            </a:endParaRP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Projet animation ou projet audiovisuel (interview, tournage) à proposer soit en sep, soit en février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GDR ou SFP ? Ou action commune ?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/>
              <a:t>Définition du contenu requis :  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32F49"/>
                </a:solidFill>
              </a:rPr>
              <a:t>  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32F49"/>
                </a:solidFill>
              </a:rPr>
              <a:t>6. Goodies : volontaire ? 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Financement autre ?  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32F49"/>
                </a:solidFill>
              </a:rPr>
              <a:t>    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32F49"/>
                </a:solidFill>
              </a:rPr>
              <a:t>7. Journées du GDR ? </a:t>
            </a:r>
            <a:r>
              <a:rPr lang="fr-FR" sz="1600" b="1" dirty="0">
                <a:solidFill>
                  <a:srgbClr val="232F49"/>
                </a:solidFill>
                <a:sym typeface="Wingdings" pitchFamily="2" charset="2"/>
              </a:rPr>
              <a:t> à discuter au prochain </a:t>
            </a:r>
            <a:r>
              <a:rPr lang="fr-FR" sz="1600" b="1" dirty="0" err="1">
                <a:solidFill>
                  <a:srgbClr val="232F49"/>
                </a:solidFill>
                <a:sym typeface="Wingdings" pitchFamily="2" charset="2"/>
              </a:rPr>
              <a:t>copil</a:t>
            </a:r>
            <a:endParaRPr lang="fr-FR" sz="1600" b="1" dirty="0">
              <a:solidFill>
                <a:srgbClr val="232F49"/>
              </a:solidFill>
            </a:endParaRP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Contenu à définir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Alternance avec les journées accélérateurs de Roscoff, journée ou ½ journée accolée à un des ateliers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Première édition en 2026 ? </a:t>
            </a:r>
          </a:p>
          <a:p>
            <a:pPr lvl="1" fontAlgn="base">
              <a:spcAft>
                <a:spcPct val="0"/>
              </a:spcAft>
              <a:defRPr/>
            </a:pPr>
            <a:endParaRPr lang="fr-FR" sz="800" b="1" dirty="0">
              <a:solidFill>
                <a:srgbClr val="24314C"/>
              </a:solidFill>
            </a:endParaRPr>
          </a:p>
          <a:p>
            <a:pPr marL="3429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Points divers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Contact pour diffusion d’une annonce </a:t>
            </a:r>
            <a:r>
              <a:rPr lang="fr-FR" sz="1200" dirty="0" err="1">
                <a:solidFill>
                  <a:srgbClr val="232F49"/>
                </a:solidFill>
              </a:rPr>
              <a:t>postdoc</a:t>
            </a:r>
            <a:r>
              <a:rPr lang="fr-FR" sz="1200" dirty="0">
                <a:solidFill>
                  <a:srgbClr val="232F49"/>
                </a:solidFill>
              </a:rPr>
              <a:t> au LIDYL sur l’AI pour l’ALP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Invitation pour une visite du LOA (janvier 2024)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Demande de complément de budget à l’IN2P3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4E3C9D-15C4-124A-B79B-BEF581D9B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150" y="2237656"/>
            <a:ext cx="2185039" cy="4703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D0F9A13-9FA7-FD40-ABDD-44F6F2CD5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736" y="2885728"/>
            <a:ext cx="2212453" cy="10347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2A4A11-73E9-3D4F-ACF3-7C4B9E87E0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88" t="19166" r="6610" b="20637"/>
          <a:stretch/>
        </p:blipFill>
        <p:spPr>
          <a:xfrm>
            <a:off x="6513736" y="2830419"/>
            <a:ext cx="1224136" cy="8354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9CD8C-BA39-2E42-8B74-1FE481402BC8}"/>
              </a:ext>
            </a:extLst>
          </p:cNvPr>
          <p:cNvSpPr/>
          <p:nvPr/>
        </p:nvSpPr>
        <p:spPr>
          <a:xfrm>
            <a:off x="6300097" y="3665875"/>
            <a:ext cx="165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232F49"/>
                </a:solidFill>
              </a:rPr>
              <a:t>Ex : </a:t>
            </a:r>
            <a:r>
              <a:rPr lang="fr-FR" sz="1000" dirty="0" err="1">
                <a:solidFill>
                  <a:srgbClr val="232F49"/>
                </a:solidFill>
              </a:rPr>
              <a:t>mug</a:t>
            </a:r>
            <a:r>
              <a:rPr lang="fr-FR" sz="1000" dirty="0">
                <a:solidFill>
                  <a:srgbClr val="232F49"/>
                </a:solidFill>
              </a:rPr>
              <a:t> personnalisable </a:t>
            </a:r>
          </a:p>
          <a:p>
            <a:r>
              <a:rPr lang="fr-FR" sz="1000" dirty="0">
                <a:solidFill>
                  <a:srgbClr val="232F49"/>
                </a:solidFill>
              </a:rPr>
              <a:t>chez </a:t>
            </a:r>
            <a:r>
              <a:rPr lang="fr-FR" sz="1000" dirty="0" err="1">
                <a:solidFill>
                  <a:srgbClr val="232F49"/>
                </a:solidFill>
              </a:rPr>
              <a:t>Cadoetik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9968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mars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Workshop ALP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7559" y="869504"/>
            <a:ext cx="10756156" cy="3744416"/>
          </a:xfrm>
        </p:spPr>
        <p:txBody>
          <a:bodyPr>
            <a:noAutofit/>
          </a:bodyPr>
          <a:lstStyle/>
          <a:p>
            <a:pPr marL="171450" indent="-1714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Février 2025, lieu à déterminer</a:t>
            </a:r>
          </a:p>
          <a:p>
            <a:pPr marL="171450" indent="-1714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rgbClr val="232F49"/>
              </a:solidFill>
            </a:endParaRPr>
          </a:p>
          <a:p>
            <a:pPr marL="171450" indent="-1714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Objectifs :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32F49"/>
                </a:solidFill>
              </a:rPr>
              <a:t>Accélération laser plasma, privilégiée pour les électrons  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progrès réalisés, état de l’art actuel en France/Europe/monde, figure de mérite  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32F49"/>
                </a:solidFill>
              </a:rPr>
              <a:t>Exigences des accélérateurs électrons traditionnels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32F49"/>
                </a:solidFill>
              </a:rPr>
              <a:t>Possibilités d’avenir selon les applications 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Domaines d’applicabilité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Domaines d’exclusion</a:t>
            </a:r>
          </a:p>
          <a:p>
            <a:pPr fontAlgn="base">
              <a:spcAft>
                <a:spcPct val="0"/>
              </a:spcAft>
              <a:defRPr/>
            </a:pPr>
            <a:endParaRPr lang="fr-FR" sz="1800" dirty="0">
              <a:solidFill>
                <a:srgbClr val="232F49"/>
              </a:solidFill>
            </a:endParaRPr>
          </a:p>
          <a:p>
            <a:pPr marL="5715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cs typeface="Arial"/>
              </a:rPr>
              <a:t>Retour attendu : amélioration synergie et transfert de compétences entre accélérateurs RF et ALP</a:t>
            </a:r>
          </a:p>
          <a:p>
            <a:pPr marL="5715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cs typeface="Arial"/>
              </a:rPr>
              <a:t>Organisation</a:t>
            </a:r>
            <a:r>
              <a:rPr lang="fr-FR" sz="1400" dirty="0">
                <a:cs typeface="Arial"/>
              </a:rPr>
              <a:t>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32F49"/>
                </a:solidFill>
              </a:rPr>
              <a:t>Comité d’organisation : 2 chairs pour l’ALP + 1 pour les accélérateurs traditionnels</a:t>
            </a:r>
          </a:p>
          <a:p>
            <a:pPr lvl="2" fontAlgn="base">
              <a:spcAft>
                <a:spcPct val="0"/>
              </a:spcAft>
              <a:defRPr/>
            </a:pPr>
            <a:endParaRPr lang="fr-FR" sz="1300" dirty="0">
              <a:solidFill>
                <a:srgbClr val="232F49"/>
              </a:solidFill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avril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/>
              <a:t>Status</a:t>
            </a:r>
            <a:endParaRPr lang="fr-FR" sz="3200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9803" y="869504"/>
            <a:ext cx="10371532" cy="1584176"/>
          </a:xfrm>
        </p:spPr>
        <p:txBody>
          <a:bodyPr>
            <a:noAutofit/>
          </a:bodyPr>
          <a:lstStyle/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Liste diffusion </a:t>
            </a:r>
          </a:p>
          <a:p>
            <a:pPr marL="8001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FF0000"/>
                </a:solidFill>
              </a:rPr>
              <a:t>132 personnes inscrites </a:t>
            </a:r>
            <a:r>
              <a:rPr lang="fr-FR" sz="1600" dirty="0"/>
              <a:t>(</a:t>
            </a:r>
            <a:r>
              <a:rPr lang="fr-FR" sz="1600" dirty="0">
                <a:hlinkClick r:id="rId2"/>
              </a:rPr>
              <a:t>scipac-l@in2p3.fr</a:t>
            </a:r>
            <a:r>
              <a:rPr lang="fr-FR" sz="1600" dirty="0"/>
              <a:t>)</a:t>
            </a:r>
            <a:endParaRPr lang="fr-FR" sz="1600" dirty="0">
              <a:solidFill>
                <a:srgbClr val="232F49"/>
              </a:solidFill>
            </a:endParaRPr>
          </a:p>
          <a:p>
            <a:pPr marL="8001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117 permanents</a:t>
            </a:r>
            <a:r>
              <a:rPr lang="fr-FR" sz="1600" dirty="0"/>
              <a:t> (</a:t>
            </a:r>
            <a:r>
              <a:rPr lang="fr-FR" sz="1600" dirty="0">
                <a:hlinkClick r:id="rId3"/>
              </a:rPr>
              <a:t>scipac-p-l@in2p3.fr</a:t>
            </a:r>
            <a:r>
              <a:rPr lang="fr-FR" sz="1600" dirty="0"/>
              <a:t>) </a:t>
            </a:r>
            <a:endParaRPr lang="fr-FR" sz="1600" dirty="0">
              <a:solidFill>
                <a:srgbClr val="232F49"/>
              </a:solidFill>
            </a:endParaRPr>
          </a:p>
          <a:p>
            <a:pPr marL="8001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 8 doctorants et 7 </a:t>
            </a:r>
            <a:r>
              <a:rPr lang="fr-FR" sz="1600" dirty="0" err="1">
                <a:solidFill>
                  <a:srgbClr val="232F49"/>
                </a:solidFill>
              </a:rPr>
              <a:t>postdocs</a:t>
            </a:r>
            <a:r>
              <a:rPr lang="fr-FR" sz="1600" dirty="0">
                <a:solidFill>
                  <a:srgbClr val="232F49"/>
                </a:solidFill>
              </a:rPr>
              <a:t>-CDD </a:t>
            </a:r>
            <a:r>
              <a:rPr lang="fr-FR" sz="1600" dirty="0"/>
              <a:t>(</a:t>
            </a:r>
            <a:r>
              <a:rPr lang="fr-FR" sz="1600" dirty="0">
                <a:hlinkClick r:id="rId4"/>
              </a:rPr>
              <a:t>scipac-np-l@in2p3.fr</a:t>
            </a:r>
            <a:r>
              <a:rPr lang="fr-FR" sz="1600" dirty="0"/>
              <a:t>) </a:t>
            </a:r>
            <a:endParaRPr lang="fr-FR" sz="1500" dirty="0">
              <a:solidFill>
                <a:srgbClr val="232F49"/>
              </a:solidFill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5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900" dirty="0"/>
              <a:t>Statistiques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EECBC-E345-DC4B-8811-CF56EF84BAE4}"/>
              </a:ext>
            </a:extLst>
          </p:cNvPr>
          <p:cNvSpPr/>
          <p:nvPr/>
        </p:nvSpPr>
        <p:spPr>
          <a:xfrm>
            <a:off x="9855598" y="5586988"/>
            <a:ext cx="7521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rgbClr val="00294B"/>
                </a:solidFill>
                <a:latin typeface="+mn-lt"/>
                <a:cs typeface="+mn-cs"/>
              </a:rPr>
              <a:t>E. </a:t>
            </a:r>
            <a:r>
              <a:rPr lang="fr-FR" sz="1100" i="1" dirty="0" err="1">
                <a:solidFill>
                  <a:srgbClr val="00294B"/>
                </a:solidFill>
                <a:latin typeface="+mn-lt"/>
                <a:cs typeface="+mn-cs"/>
              </a:rPr>
              <a:t>Minaya</a:t>
            </a:r>
            <a:endParaRPr lang="fr-FR" sz="1100" i="1" dirty="0">
              <a:solidFill>
                <a:srgbClr val="00294B"/>
              </a:solidFill>
              <a:latin typeface="+mn-lt"/>
              <a:cs typeface="+mn-cs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2CBC944C-3AB8-A54F-86FB-5A7E80D82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81" y="5168754"/>
            <a:ext cx="1644091" cy="83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B368827-4F77-C94D-913C-E8BE7669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63" y="5058575"/>
            <a:ext cx="1512168" cy="9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96A97929-55A2-F148-8817-AC9B3555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</p:spPr>
        <p:txBody>
          <a:bodyPr/>
          <a:lstStyle/>
          <a:p>
            <a:r>
              <a:rPr lang="fr-FR" sz="900"/>
              <a:t>02 Avril 2024 – 08H24</a:t>
            </a:r>
            <a:endParaRPr lang="fr-FR" sz="900" dirty="0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23453A21-C354-8C46-A82B-FB13AAC328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444306"/>
              </p:ext>
            </p:extLst>
          </p:nvPr>
        </p:nvGraphicFramePr>
        <p:xfrm>
          <a:off x="705867" y="725488"/>
          <a:ext cx="9505056" cy="486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102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avril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Evolutions du COPIL – 1/2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9803" y="725488"/>
            <a:ext cx="10642972" cy="4979491"/>
          </a:xfrm>
        </p:spPr>
        <p:txBody>
          <a:bodyPr>
            <a:noAutofit/>
          </a:bodyPr>
          <a:lstStyle/>
          <a:p>
            <a:pPr indent="-228600"/>
            <a:r>
              <a:rPr lang="fr-FR" sz="1800" b="1" dirty="0">
                <a:solidFill>
                  <a:srgbClr val="FF0000"/>
                </a:solidFill>
              </a:rPr>
              <a:t>Extension avec un thème « applications et environnement  »</a:t>
            </a:r>
            <a:endParaRPr lang="fr-FR" sz="1400" dirty="0">
              <a:solidFill>
                <a:srgbClr val="252E4A"/>
              </a:solidFill>
              <a:sym typeface="Wingdings" pitchFamily="2" charset="2"/>
            </a:endParaRPr>
          </a:p>
          <a:p>
            <a:pPr lvl="1"/>
            <a:r>
              <a:rPr lang="fr-FR" sz="1800" dirty="0">
                <a:solidFill>
                  <a:srgbClr val="252E4A"/>
                </a:solidFill>
                <a:sym typeface="Wingdings" pitchFamily="2" charset="2"/>
              </a:rPr>
              <a:t>Contact pris pour un échange avec les GDR suivants </a:t>
            </a:r>
          </a:p>
          <a:p>
            <a:pPr lvl="2"/>
            <a:r>
              <a:rPr lang="fr-FR" sz="1600" i="1" dirty="0">
                <a:solidFill>
                  <a:srgbClr val="252E4A"/>
                </a:solidFill>
                <a:sym typeface="Wingdings" pitchFamily="2" charset="2"/>
              </a:rPr>
              <a:t>MI2B : </a:t>
            </a:r>
            <a:r>
              <a:rPr lang="fr-FR" sz="1600" i="1" dirty="0"/>
              <a:t>Modélisation et Instrumentation pour l'Imagerie Biomédicale (https://mi2b.fr/)</a:t>
            </a:r>
            <a:endParaRPr lang="fr-FR" sz="1600" i="1" dirty="0">
              <a:solidFill>
                <a:srgbClr val="252E4A"/>
              </a:solidFill>
              <a:sym typeface="Wingdings" pitchFamily="2" charset="2"/>
            </a:endParaRPr>
          </a:p>
          <a:p>
            <a:pPr lvl="2"/>
            <a:r>
              <a:rPr lang="fr-FR" sz="1600" i="1" dirty="0" err="1">
                <a:solidFill>
                  <a:srgbClr val="252E4A"/>
                </a:solidFill>
                <a:sym typeface="Wingdings" pitchFamily="2" charset="2"/>
              </a:rPr>
              <a:t>SciNEE</a:t>
            </a:r>
            <a:r>
              <a:rPr lang="fr-FR" sz="1600" i="1" dirty="0">
                <a:solidFill>
                  <a:srgbClr val="252E4A"/>
                </a:solidFill>
                <a:sym typeface="Wingdings" pitchFamily="2" charset="2"/>
              </a:rPr>
              <a:t> : Sciences Nucléaires pour l’Energie et l’Environnement  (</a:t>
            </a:r>
            <a:r>
              <a:rPr lang="fr-FR" sz="1600" i="1" dirty="0">
                <a:solidFill>
                  <a:srgbClr val="252E4A"/>
                </a:solidFill>
                <a:sym typeface="Wingdings" pitchFamily="2" charset="2"/>
                <a:hlinkClick r:id="rId2"/>
              </a:rPr>
              <a:t>https://lpsc.in2p3.fr/index.php/fr/scinee</a:t>
            </a:r>
            <a:r>
              <a:rPr lang="fr-FR" sz="1600" i="1" dirty="0">
                <a:solidFill>
                  <a:srgbClr val="252E4A"/>
                </a:solidFill>
                <a:sym typeface="Wingdings" pitchFamily="2" charset="2"/>
              </a:rPr>
              <a:t>)</a:t>
            </a:r>
          </a:p>
          <a:p>
            <a:pPr lvl="2">
              <a:buFont typeface="Wingdings" pitchFamily="2" charset="2"/>
              <a:buChar char="è"/>
            </a:pPr>
            <a:r>
              <a:rPr lang="fr-FR" sz="1600" b="1" i="1" dirty="0">
                <a:solidFill>
                  <a:srgbClr val="252E4A"/>
                </a:solidFill>
                <a:sym typeface="Wingdings" pitchFamily="2" charset="2"/>
              </a:rPr>
              <a:t>Intérêt des 2 directions pour cet échange, réunion en cours de programmation</a:t>
            </a:r>
          </a:p>
          <a:p>
            <a:pPr indent="-228600"/>
            <a:endParaRPr lang="fr-FR" sz="1800" b="1" dirty="0">
              <a:solidFill>
                <a:srgbClr val="FF0000"/>
              </a:solidFill>
              <a:sym typeface="Wingdings" pitchFamily="2" charset="2"/>
            </a:endParaRPr>
          </a:p>
          <a:p>
            <a:pPr indent="-228600"/>
            <a:r>
              <a:rPr lang="fr-FR" sz="1800" dirty="0">
                <a:solidFill>
                  <a:srgbClr val="FF0000"/>
                </a:solidFill>
                <a:sym typeface="Wingdings" pitchFamily="2" charset="2"/>
              </a:rPr>
              <a:t>Extension de l’axe 3 pour assurer la représentativité des sources de lumière</a:t>
            </a:r>
          </a:p>
          <a:p>
            <a:pPr lvl="1"/>
            <a:r>
              <a:rPr lang="fr-FR" sz="1800" dirty="0">
                <a:solidFill>
                  <a:srgbClr val="252E4A"/>
                </a:solidFill>
                <a:sym typeface="Wingdings" pitchFamily="2" charset="2"/>
              </a:rPr>
              <a:t>Contact pris avec Laurent </a:t>
            </a:r>
            <a:r>
              <a:rPr lang="fr-FR" sz="1800" dirty="0" err="1">
                <a:solidFill>
                  <a:srgbClr val="252E4A"/>
                </a:solidFill>
                <a:sym typeface="Wingdings" pitchFamily="2" charset="2"/>
              </a:rPr>
              <a:t>Nadolski</a:t>
            </a:r>
            <a:r>
              <a:rPr lang="fr-FR" sz="1800" dirty="0">
                <a:solidFill>
                  <a:srgbClr val="252E4A"/>
                </a:solidFill>
                <a:sym typeface="Wingdings" pitchFamily="2" charset="2"/>
              </a:rPr>
              <a:t> (SOLEIL)</a:t>
            </a:r>
          </a:p>
          <a:p>
            <a:pPr lvl="2"/>
            <a:r>
              <a:rPr lang="fr-FR" sz="1600" dirty="0">
                <a:solidFill>
                  <a:srgbClr val="252E4A"/>
                </a:solidFill>
                <a:sym typeface="Wingdings" pitchFamily="2" charset="2"/>
              </a:rPr>
              <a:t>Accord pour intégrer le COPIL</a:t>
            </a:r>
          </a:p>
          <a:p>
            <a:pPr lvl="2"/>
            <a:r>
              <a:rPr lang="fr-FR" sz="1600" dirty="0">
                <a:solidFill>
                  <a:srgbClr val="252E4A"/>
                </a:solidFill>
                <a:sym typeface="Wingdings" pitchFamily="2" charset="2"/>
              </a:rPr>
              <a:t>Réunion en cours de programmation avec Julien et Antoine </a:t>
            </a:r>
          </a:p>
          <a:p>
            <a:pPr lvl="1"/>
            <a:endParaRPr lang="fr-FR" sz="1800" dirty="0">
              <a:solidFill>
                <a:srgbClr val="FF0000"/>
              </a:solidFill>
              <a:sym typeface="Wingdings" pitchFamily="2" charset="2"/>
            </a:endParaRPr>
          </a:p>
          <a:p>
            <a:pPr marL="0" lvl="2">
              <a:spcBef>
                <a:spcPts val="1000"/>
              </a:spcBef>
              <a:buNone/>
            </a:pPr>
            <a:r>
              <a:rPr lang="fr-FR" sz="1800" b="1" dirty="0">
                <a:solidFill>
                  <a:srgbClr val="FF0000"/>
                </a:solidFill>
                <a:sym typeface="Wingdings" pitchFamily="2" charset="2"/>
              </a:rPr>
              <a:t>Extension de l’axe 4 pour assurer la représentativité des labos sur l’ALP</a:t>
            </a:r>
          </a:p>
          <a:p>
            <a:pPr lvl="1"/>
            <a:r>
              <a:rPr lang="fr-FR" sz="1800" dirty="0">
                <a:solidFill>
                  <a:srgbClr val="252E4A"/>
                </a:solidFill>
                <a:sym typeface="Wingdings" pitchFamily="2" charset="2"/>
              </a:rPr>
              <a:t>Contact pris avec Cédric </a:t>
            </a:r>
            <a:r>
              <a:rPr lang="fr-FR" sz="1800" dirty="0" err="1">
                <a:solidFill>
                  <a:srgbClr val="252E4A"/>
                </a:solidFill>
                <a:sym typeface="Wingdings" pitchFamily="2" charset="2"/>
              </a:rPr>
              <a:t>Thaury</a:t>
            </a:r>
            <a:r>
              <a:rPr lang="fr-FR" sz="1800" dirty="0">
                <a:solidFill>
                  <a:srgbClr val="252E4A"/>
                </a:solidFill>
                <a:sym typeface="Wingdings" pitchFamily="2" charset="2"/>
              </a:rPr>
              <a:t> (LOA)</a:t>
            </a:r>
          </a:p>
          <a:p>
            <a:pPr lvl="2"/>
            <a:r>
              <a:rPr lang="fr-FR" sz="1600" dirty="0">
                <a:solidFill>
                  <a:srgbClr val="252E4A"/>
                </a:solidFill>
                <a:sym typeface="Wingdings" pitchFamily="2" charset="2"/>
              </a:rPr>
              <a:t>Réponse en attente</a:t>
            </a:r>
          </a:p>
          <a:p>
            <a:pPr lvl="2"/>
            <a:endParaRPr lang="fr-FR" sz="1600" i="1" dirty="0">
              <a:solidFill>
                <a:srgbClr val="252E4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055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avril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Evolution du COPIL – 2/2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53480"/>
            <a:ext cx="10570963" cy="4896544"/>
          </a:xfrm>
        </p:spPr>
        <p:txBody>
          <a:bodyPr>
            <a:noAutofit/>
          </a:bodyPr>
          <a:lstStyle/>
          <a:p>
            <a:pPr indent="-228600"/>
            <a:r>
              <a:rPr lang="fr-FR" sz="1800" b="1" dirty="0">
                <a:solidFill>
                  <a:srgbClr val="FF0000"/>
                </a:solidFill>
              </a:rPr>
              <a:t>Préparation d’une extension pour une représentation des doctorants/</a:t>
            </a:r>
            <a:r>
              <a:rPr lang="fr-FR" sz="1800" b="1" dirty="0" err="1">
                <a:solidFill>
                  <a:srgbClr val="FF0000"/>
                </a:solidFill>
              </a:rPr>
              <a:t>postdocs</a:t>
            </a:r>
            <a:r>
              <a:rPr lang="fr-FR" sz="1800" b="1" dirty="0">
                <a:solidFill>
                  <a:srgbClr val="FF0000"/>
                </a:solidFill>
              </a:rPr>
              <a:t> dans le COPIL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52E4A"/>
                </a:solidFill>
              </a:rPr>
              <a:t>Organisation d’une réunion en </a:t>
            </a:r>
            <a:r>
              <a:rPr lang="fr-FR" sz="1800" dirty="0" err="1">
                <a:solidFill>
                  <a:srgbClr val="252E4A"/>
                </a:solidFill>
              </a:rPr>
              <a:t>visio</a:t>
            </a:r>
            <a:r>
              <a:rPr lang="fr-FR" sz="1800" dirty="0">
                <a:solidFill>
                  <a:srgbClr val="252E4A"/>
                </a:solidFill>
              </a:rPr>
              <a:t> avec les doctorants/</a:t>
            </a:r>
            <a:r>
              <a:rPr lang="fr-FR" sz="1800" dirty="0" err="1">
                <a:solidFill>
                  <a:srgbClr val="252E4A"/>
                </a:solidFill>
              </a:rPr>
              <a:t>postdoc</a:t>
            </a:r>
            <a:r>
              <a:rPr lang="fr-FR" sz="1800" dirty="0">
                <a:solidFill>
                  <a:srgbClr val="252E4A"/>
                </a:solidFill>
              </a:rPr>
              <a:t> à programmer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52E4A"/>
                </a:solidFill>
              </a:rPr>
              <a:t>Liste des participants en cours de construction avec la SFP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i="1" dirty="0">
                <a:solidFill>
                  <a:srgbClr val="252E4A"/>
                </a:solidFill>
              </a:rPr>
              <a:t>Participants : jeunes, CODIR, COPIL + animateurs : CODIR,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i="1" dirty="0">
                <a:solidFill>
                  <a:srgbClr val="252E4A"/>
                </a:solidFill>
              </a:rPr>
              <a:t>Ordre du jour (préliminaire):  </a:t>
            </a:r>
          </a:p>
          <a:p>
            <a:pPr marL="971550" lvl="1" indent="-285750" fontAlgn="base">
              <a:spcAft>
                <a:spcPct val="0"/>
              </a:spcAft>
              <a:defRPr/>
            </a:pPr>
            <a:r>
              <a:rPr lang="fr-FR" sz="1600" i="1" dirty="0">
                <a:solidFill>
                  <a:srgbClr val="D0671C"/>
                </a:solidFill>
              </a:rPr>
              <a:t>Avez-vous besoin d’aide ? Sur quels sujets ? 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i="1" dirty="0">
                <a:solidFill>
                  <a:srgbClr val="24314C"/>
                </a:solidFill>
              </a:rPr>
              <a:t>Intégration/visibilité : êtes vous intégré dans la discipline ? </a:t>
            </a:r>
            <a:r>
              <a:rPr lang="fr-FR" sz="1400" i="1" dirty="0">
                <a:solidFill>
                  <a:srgbClr val="24314C"/>
                </a:solidFill>
                <a:sym typeface="Wingdings" pitchFamily="2" charset="2"/>
              </a:rPr>
              <a:t> insister sur leur formation professionnelle</a:t>
            </a:r>
            <a:endParaRPr lang="fr-FR" sz="1400" i="1" dirty="0">
              <a:solidFill>
                <a:srgbClr val="24314C"/>
              </a:solidFill>
            </a:endParaRP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i="1" dirty="0">
                <a:solidFill>
                  <a:srgbClr val="24314C"/>
                </a:solidFill>
              </a:rPr>
              <a:t>Attractivité de la discipline : que recherchez vous dans un poste ? 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i="1" dirty="0">
                <a:solidFill>
                  <a:srgbClr val="24314C"/>
                </a:solidFill>
              </a:rPr>
              <a:t>Recrutement thèses, CDD, </a:t>
            </a:r>
            <a:r>
              <a:rPr lang="fr-FR" sz="1400" i="1" dirty="0" err="1">
                <a:solidFill>
                  <a:srgbClr val="24314C"/>
                </a:solidFill>
              </a:rPr>
              <a:t>postdoc</a:t>
            </a:r>
            <a:r>
              <a:rPr lang="fr-FR" sz="1400" i="1" dirty="0">
                <a:solidFill>
                  <a:srgbClr val="24314C"/>
                </a:solidFill>
              </a:rPr>
              <a:t>, CR : les postes proposés sont-ils attractifs ? </a:t>
            </a:r>
          </a:p>
          <a:p>
            <a:pPr marL="971550" lvl="1" indent="-285750" fontAlgn="base">
              <a:spcAft>
                <a:spcPct val="0"/>
              </a:spcAft>
              <a:defRPr/>
            </a:pPr>
            <a:r>
              <a:rPr lang="fr-FR" sz="1600" i="1" dirty="0">
                <a:solidFill>
                  <a:srgbClr val="D0671C"/>
                </a:solidFill>
              </a:rPr>
              <a:t>Si oui, qu’est ce qui peut être faire pour améliorer, quels sont les moyens d’actions (budget donné)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i="1" dirty="0">
                <a:solidFill>
                  <a:srgbClr val="24314C"/>
                </a:solidFill>
              </a:rPr>
              <a:t>Webinaire ? Filmé ?  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i="1" dirty="0">
                <a:solidFill>
                  <a:srgbClr val="24314C"/>
                </a:solidFill>
              </a:rPr>
              <a:t>Journées type JJC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i="1" dirty="0" err="1">
                <a:solidFill>
                  <a:srgbClr val="24314C"/>
                </a:solidFill>
              </a:rPr>
              <a:t>Masterclass</a:t>
            </a:r>
            <a:endParaRPr lang="fr-FR" sz="1400" i="1" dirty="0">
              <a:solidFill>
                <a:srgbClr val="24314C"/>
              </a:solidFill>
            </a:endParaRP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i="1" dirty="0">
                <a:solidFill>
                  <a:srgbClr val="24314C"/>
                </a:solidFill>
              </a:rPr>
              <a:t>Accueil de jeunes par des jeunes aussi</a:t>
            </a:r>
          </a:p>
          <a:p>
            <a:pPr marL="914400" lvl="3" indent="0" fontAlgn="base">
              <a:spcBef>
                <a:spcPts val="400"/>
              </a:spcBef>
              <a:spcAft>
                <a:spcPct val="0"/>
              </a:spcAft>
              <a:buNone/>
              <a:defRPr/>
            </a:pPr>
            <a:endParaRPr lang="fr-FR" sz="1400" b="1" dirty="0">
              <a:solidFill>
                <a:srgbClr val="24314C"/>
              </a:solidFill>
            </a:endParaRPr>
          </a:p>
          <a:p>
            <a:pPr lvl="1"/>
            <a:endParaRPr lang="fr-FR" sz="15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4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avril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Evénements 2024-2025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6619" y="1013520"/>
            <a:ext cx="10371532" cy="3744416"/>
          </a:xfrm>
        </p:spPr>
        <p:txBody>
          <a:bodyPr>
            <a:noAutofit/>
          </a:bodyPr>
          <a:lstStyle/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Organisation des workshop 2024 </a:t>
            </a: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Workshop axe 1 : ½ journée adossée à la réunion ISOL France </a:t>
            </a:r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  Enrique, Mickael</a:t>
            </a:r>
            <a:endParaRPr lang="fr-FR" sz="1600" dirty="0">
              <a:solidFill>
                <a:srgbClr val="232F49"/>
              </a:solidFill>
            </a:endParaRPr>
          </a:p>
          <a:p>
            <a:pPr lvl="2" fontAlgn="base">
              <a:spcAft>
                <a:spcPct val="0"/>
              </a:spcAft>
              <a:defRPr/>
            </a:pPr>
            <a:endParaRPr lang="fr-FR" sz="1600" dirty="0">
              <a:solidFill>
                <a:srgbClr val="232F49"/>
              </a:solidFill>
            </a:endParaRP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Workshop calculs  </a:t>
            </a:r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 Fred</a:t>
            </a:r>
            <a:endParaRPr lang="fr-FR" sz="1600" dirty="0">
              <a:solidFill>
                <a:srgbClr val="232F49"/>
              </a:solidFill>
            </a:endParaRPr>
          </a:p>
          <a:p>
            <a:pPr lvl="2" fontAlgn="base">
              <a:spcAft>
                <a:spcPct val="0"/>
              </a:spcAft>
              <a:defRPr/>
            </a:pPr>
            <a:endParaRPr lang="fr-FR" sz="1200" dirty="0">
              <a:solidFill>
                <a:srgbClr val="232F49"/>
              </a:solidFill>
            </a:endParaRPr>
          </a:p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Evénements 2025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i="1" dirty="0">
                <a:solidFill>
                  <a:schemeClr val="bg1">
                    <a:lumMod val="50000"/>
                  </a:schemeClr>
                </a:solidFill>
              </a:rPr>
              <a:t>Workshop ALP et accélérateurs traditionnels 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i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Journées du GDR ? 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i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Rencontres pour les jeunes ? 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6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7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avril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123" y="0"/>
            <a:ext cx="4968552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Estimations des dépenses 2024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5415" y="797496"/>
            <a:ext cx="10371532" cy="4968552"/>
          </a:xfrm>
        </p:spPr>
        <p:txBody>
          <a:bodyPr>
            <a:noAutofit/>
          </a:bodyPr>
          <a:lstStyle/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Proposition de dépenses par poste (3 postes prioritaires en rouge) pour budget 15 k€</a:t>
            </a: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600" b="1" dirty="0">
              <a:solidFill>
                <a:srgbClr val="24314C"/>
              </a:solidFill>
            </a:endParaRPr>
          </a:p>
          <a:p>
            <a:pPr marL="8001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Workshop axe 1 : 2 k€ </a:t>
            </a:r>
            <a:r>
              <a:rPr lang="fr-FR" sz="1400" b="1" dirty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1400" b="1" u="sng" dirty="0">
                <a:solidFill>
                  <a:srgbClr val="FF0000"/>
                </a:solidFill>
                <a:sym typeface="Wingdings" pitchFamily="2" charset="2"/>
              </a:rPr>
              <a:t>virement demandé au LPSC vers l’IPHC</a:t>
            </a:r>
            <a:endParaRPr lang="fr-FR" sz="1400" b="1" u="sng" dirty="0">
              <a:solidFill>
                <a:srgbClr val="FF0000"/>
              </a:solidFill>
            </a:endParaRP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FF0000"/>
                </a:solidFill>
              </a:rPr>
              <a:t>Repas midi 50 personnes : 1,5 k€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FF0000"/>
                </a:solidFill>
              </a:rPr>
              <a:t>1 mission pour un orateur invité du GANIL (B. Jacquot) : 0,5 k€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endParaRPr lang="fr-FR" sz="1400" dirty="0">
              <a:solidFill>
                <a:srgbClr val="FF0000"/>
              </a:solidFill>
            </a:endParaRPr>
          </a:p>
          <a:p>
            <a:pPr marL="8001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Workshop calculs : 7-8 k€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FF0000"/>
                </a:solidFill>
              </a:rPr>
              <a:t>1 repas midi jeudi 50 personnes : 1,5 k€ 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FF0000"/>
                </a:solidFill>
              </a:rPr>
              <a:t>1 mission orateur invité + 2 pauses café : 2,5 k€ 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FF0000"/>
                </a:solidFill>
              </a:rPr>
              <a:t>1 ou 2 diner/buffet dinatoire jeudi/vendredi pour 50 personnes ? 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endParaRPr lang="fr-FR" sz="1400" dirty="0">
              <a:solidFill>
                <a:srgbClr val="FF0000"/>
              </a:solidFill>
            </a:endParaRPr>
          </a:p>
          <a:p>
            <a:pPr marL="8001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Soutien aux jeunes : 3-4 k€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24314C"/>
                </a:solidFill>
              </a:rPr>
              <a:t>6-8 missions pour un étudiant (0,5 k€) dont 1 pour le workshop axe 1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24314C"/>
                </a:solidFill>
              </a:rPr>
              <a:t>Evénement de type JJC (combien de personnes? ) </a:t>
            </a:r>
            <a:r>
              <a:rPr lang="fr-FR" sz="1400" dirty="0">
                <a:solidFill>
                  <a:srgbClr val="24314C"/>
                </a:solidFill>
                <a:sym typeface="Wingdings" pitchFamily="2" charset="2"/>
              </a:rPr>
              <a:t> en 2025 </a:t>
            </a:r>
            <a:endParaRPr lang="fr-FR" sz="1400" dirty="0">
              <a:solidFill>
                <a:srgbClr val="24314C"/>
              </a:solidFill>
            </a:endParaRP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endParaRPr lang="fr-FR" sz="1400" dirty="0">
              <a:solidFill>
                <a:srgbClr val="24314C"/>
              </a:solidFill>
            </a:endParaRPr>
          </a:p>
          <a:p>
            <a:pPr marL="8001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24314C"/>
                </a:solidFill>
              </a:rPr>
              <a:t>Fonctionnement du COPIL : 2 k€</a:t>
            </a:r>
            <a:endParaRPr lang="fr-FR" sz="1400" dirty="0">
              <a:solidFill>
                <a:srgbClr val="24314C"/>
              </a:solidFill>
            </a:endParaRP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24314C"/>
                </a:solidFill>
              </a:rPr>
              <a:t>Quelques missions : présentation du GDR (réunions du COPIL) 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24314C"/>
                </a:solidFill>
              </a:rPr>
              <a:t>Aide au site web ? 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6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99" y="0"/>
            <a:ext cx="6048672" cy="653480"/>
          </a:xfrm>
        </p:spPr>
        <p:txBody>
          <a:bodyPr>
            <a:normAutofit/>
          </a:bodyPr>
          <a:lstStyle/>
          <a:p>
            <a:r>
              <a:rPr lang="fr-FR" sz="2900" dirty="0"/>
              <a:t>Bourses pour les étudiants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D8E1B09-D38D-4340-882D-4DE54E5FC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03" y="521797"/>
            <a:ext cx="9692077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defTabSz="914400" eaLnBrk="0" hangingPunct="0">
              <a:buFont typeface="Arial" panose="020B0604020202020204" pitchFamily="34" charset="0"/>
              <a:buChar char="•"/>
            </a:pPr>
            <a:r>
              <a:rPr lang="fr-FR" altLang="fr-FR" sz="1600" b="1" dirty="0">
                <a:solidFill>
                  <a:srgbClr val="0432FF"/>
                </a:solidFill>
                <a:latin typeface="+mn-lt"/>
                <a:cs typeface="Times New Roman" panose="02020603050405020304" pitchFamily="18" charset="0"/>
              </a:rPr>
              <a:t>Proposition validée : </a:t>
            </a:r>
            <a:endParaRPr lang="fr-FR" altLang="fr-FR" sz="1600" b="1" dirty="0">
              <a:solidFill>
                <a:srgbClr val="0432FF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soutien attribué est fonction des frais engagés sur la mission et plafonné à </a:t>
            </a:r>
            <a:r>
              <a:rPr kumimoji="0" lang="fr-FR" altLang="fr-FR" sz="11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500 €</a:t>
            </a: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 candidat pour participer à des événements du GDR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demande doit être soumise au minimum 4 semaines avant la mission </a:t>
            </a:r>
            <a:r>
              <a:rPr kumimoji="0" lang="fr-FR" alt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un encadrant ou responsable du candidat</a:t>
            </a: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adressée à SCIPAC-CONTACT-L@IN2P3.FR.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cas d’attribution le versement du soutien se fera directement par un transfert au laboratoire de l’étudiant à destination de son équipe d’accueil (subvention d’état).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demandeur s’engage à prévenir le GDR si la mission est annulée ou reportée.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DEMANDEUR :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de la demande :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 du demandeur (</a:t>
            </a:r>
            <a:r>
              <a:rPr kumimoji="0" lang="fr-FR" altLang="fr-FR" sz="1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</a:t>
            </a: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stage</a:t>
            </a: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fr-FR" altLang="fr-FR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</a:t>
            </a: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thèse/</a:t>
            </a:r>
            <a:r>
              <a:rPr kumimoji="0" lang="fr-FR" altLang="fr-FR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</a:t>
            </a: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groupe) :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Équipe de recherche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 du laboratoire et numéro d’UMR :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 du CNRS (IN2P3 ou INP ou INSIS) ou organisme hors CNRS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CANDIDAT :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Nom, prénom du candidat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 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☐</a:t>
            </a: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stagiaire (M1-M2)</a:t>
            </a: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☐</a:t>
            </a: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doctorant		</a:t>
            </a: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☐</a:t>
            </a: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post-doctorant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doctorant année de thèse (1, 2, 3, …)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Sujet (ou champ) du stage/thèse/post-doc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candidat </a:t>
            </a:r>
            <a:r>
              <a:rPr kumimoji="0" lang="fr-FR" altLang="fr-FR" sz="1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a-t-il</a:t>
            </a: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déjà bénéficié d’un financement du GDR ? (oui/non) :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oui quelle année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 :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 du déplacement (école, workshop, formation)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				 </a:t>
            </a: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Ville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		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Dates approximatives du déplacement (AR)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Résidence administrative de départ (ville)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 de transport: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Estimation du coût de la mission:          </a:t>
            </a: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séjour :        k€    et      transport :        k€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de formation ou titre de la présentation (2 lignes)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defTabSz="914400" eaLnBrk="0" hangingPunct="0">
              <a:buFont typeface="Arial" panose="020B0604020202020204" pitchFamily="34" charset="0"/>
              <a:buChar char="•"/>
            </a:pPr>
            <a:r>
              <a:rPr lang="fr-FR" altLang="fr-FR" sz="1600" b="1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 du soutien : « Bourse Sébastien BOUSSON »</a:t>
            </a:r>
          </a:p>
        </p:txBody>
      </p:sp>
    </p:spTree>
    <p:extLst>
      <p:ext uri="{BB962C8B-B14F-4D97-AF65-F5344CB8AC3E}">
        <p14:creationId xmlns:p14="http://schemas.microsoft.com/office/powerpoint/2010/main" val="147987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900" dirty="0"/>
              <a:t>Site web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EECBC-E345-DC4B-8811-CF56EF84BAE4}"/>
              </a:ext>
            </a:extLst>
          </p:cNvPr>
          <p:cNvSpPr/>
          <p:nvPr/>
        </p:nvSpPr>
        <p:spPr>
          <a:xfrm>
            <a:off x="7402611" y="4392278"/>
            <a:ext cx="7970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rgbClr val="00294B"/>
                </a:solidFill>
                <a:latin typeface="+mn-lt"/>
                <a:cs typeface="+mn-cs"/>
              </a:rPr>
              <a:t>J. Michaud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A9F0B5-EC9B-0F45-B8DC-4626B30B8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242" y="975930"/>
            <a:ext cx="6033037" cy="33555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C1BAA73-040A-8542-BBA7-8B456F69DF16}"/>
              </a:ext>
            </a:extLst>
          </p:cNvPr>
          <p:cNvSpPr txBox="1"/>
          <p:nvPr/>
        </p:nvSpPr>
        <p:spPr>
          <a:xfrm>
            <a:off x="162789" y="1157536"/>
            <a:ext cx="4359501" cy="331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rgbClr val="24314C"/>
                </a:solidFill>
                <a:latin typeface="+mn-lt"/>
                <a:cs typeface="+mn-cs"/>
              </a:rPr>
              <a:t>Plusieurs nouveautés</a:t>
            </a:r>
            <a:endParaRPr lang="fr-FR" sz="1800" b="1" kern="1200" dirty="0">
              <a:solidFill>
                <a:srgbClr val="D0671C"/>
              </a:solidFill>
              <a:latin typeface="+mn-lt"/>
              <a:ea typeface="+mn-ea"/>
              <a:cs typeface="+mn-cs"/>
            </a:endParaRP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D0671C"/>
                </a:solidFill>
                <a:latin typeface="+mn-lt"/>
              </a:rPr>
              <a:t>Applications et environnement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fr-FR" sz="18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rPr>
              <a:t>Evénements </a:t>
            </a:r>
            <a:endParaRPr lang="fr-FR" sz="1800" b="1" dirty="0">
              <a:solidFill>
                <a:srgbClr val="D0671C"/>
              </a:solidFill>
              <a:latin typeface="+mn-lt"/>
              <a:cs typeface="+mn-cs"/>
            </a:endParaRPr>
          </a:p>
          <a:p>
            <a:pPr marL="1290638" lvl="2" indent="-285750"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D0671C"/>
              </a:solidFill>
              <a:latin typeface="+mn-lt"/>
              <a:cs typeface="+mn-cs"/>
            </a:endParaRPr>
          </a:p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rgbClr val="24314C"/>
                </a:solidFill>
                <a:latin typeface="+mn-lt"/>
                <a:cs typeface="+mn-cs"/>
              </a:rPr>
              <a:t>Reste à faire 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D0671C"/>
                </a:solidFill>
                <a:latin typeface="+mn-lt"/>
              </a:rPr>
              <a:t>Liste des HDR 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D0671C"/>
                </a:solidFill>
                <a:latin typeface="+mn-lt"/>
              </a:rPr>
              <a:t>Jeunes chercheurs </a:t>
            </a:r>
          </a:p>
          <a:p>
            <a:pPr marL="1290638" lvl="2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D0671C"/>
                </a:solidFill>
                <a:latin typeface="+mn-lt"/>
              </a:rPr>
              <a:t>Liste des thèses en cours</a:t>
            </a:r>
          </a:p>
          <a:p>
            <a:pPr marL="1290638" lvl="2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D0671C"/>
                </a:solidFill>
                <a:latin typeface="+mn-lt"/>
              </a:rPr>
              <a:t>Offres d’emplois</a:t>
            </a:r>
          </a:p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fr-FR" sz="18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marL="1290638" lvl="2" indent="-285750"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D0671C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726278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b="1" kern="1200" dirty="0">
            <a:solidFill>
              <a:srgbClr val="D0671C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36497</TotalTime>
  <Words>1915</Words>
  <Application>Microsoft Macintosh PowerPoint</Application>
  <PresentationFormat>Personnalisé</PresentationFormat>
  <Paragraphs>295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MS Gothic</vt:lpstr>
      <vt:lpstr>Arial</vt:lpstr>
      <vt:lpstr>Calibri</vt:lpstr>
      <vt:lpstr>Calibri Light</vt:lpstr>
      <vt:lpstr>Symbol</vt:lpstr>
      <vt:lpstr>Times New Roman</vt:lpstr>
      <vt:lpstr>Wingdings</vt:lpstr>
      <vt:lpstr>1_modele-IJCLAb-powerpoint</vt:lpstr>
      <vt:lpstr>Conception personnalisée</vt:lpstr>
      <vt:lpstr>Agenda COPIL 7  2 avril 2024</vt:lpstr>
      <vt:lpstr>Status</vt:lpstr>
      <vt:lpstr>Statistiques</vt:lpstr>
      <vt:lpstr>Evolutions du COPIL – 1/2</vt:lpstr>
      <vt:lpstr>Evolution du COPIL – 2/2</vt:lpstr>
      <vt:lpstr>Evénements 2024-2025</vt:lpstr>
      <vt:lpstr>Estimations des dépenses 2024</vt:lpstr>
      <vt:lpstr>Bourses pour les étudiants</vt:lpstr>
      <vt:lpstr>Site web</vt:lpstr>
      <vt:lpstr>Newsletter</vt:lpstr>
      <vt:lpstr>Autres actions</vt:lpstr>
      <vt:lpstr>L3PRO DU2I</vt:lpstr>
      <vt:lpstr>Liste des HDR en cours de construction </vt:lpstr>
      <vt:lpstr>MERCI </vt:lpstr>
      <vt:lpstr>Infos communes SFP – GDR </vt:lpstr>
      <vt:lpstr>Actions– 2/2 et divers </vt:lpstr>
      <vt:lpstr>Workshop ALP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Microsoft Office User</cp:lastModifiedBy>
  <cp:revision>2355</cp:revision>
  <cp:lastPrinted>2023-12-13T10:34:08Z</cp:lastPrinted>
  <dcterms:created xsi:type="dcterms:W3CDTF">2011-03-09T16:37:49Z</dcterms:created>
  <dcterms:modified xsi:type="dcterms:W3CDTF">2024-04-05T10:31:01Z</dcterms:modified>
</cp:coreProperties>
</file>