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2" r:id="rId10"/>
    <p:sldId id="279" r:id="rId11"/>
    <p:sldId id="280" r:id="rId12"/>
    <p:sldId id="28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90" autoAdjust="0"/>
  </p:normalViewPr>
  <p:slideViewPr>
    <p:cSldViewPr snapToGrid="0">
      <p:cViewPr varScale="1">
        <p:scale>
          <a:sx n="123" d="100"/>
          <a:sy n="123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AA6159-9CEA-42F7-A556-AC3F589913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CCA241-0D5E-4046-A54C-9A0ED94D4F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B0F7A-9519-49FB-BAE6-7866CB197D1E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D4F40-1F60-41F0-B367-5883F4B63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162EA-CB7D-457F-89CA-1CC66D95C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815A4-725B-492F-B3D8-46EB1F4727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263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AF0E-60D7-43FA-96C4-E3EE2C78A2F9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A5EF6-D096-4572-BD0F-C9ED6B5C0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630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84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02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7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0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4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47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6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52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6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4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171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answer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lie in the </a:t>
            </a:r>
            <a:r>
              <a:rPr lang="fr-FR" dirty="0" err="1"/>
              <a:t>understanding</a:t>
            </a:r>
            <a:r>
              <a:rPr lang="fr-FR" dirty="0"/>
              <a:t> of the </a:t>
            </a:r>
            <a:r>
              <a:rPr lang="fr-FR" dirty="0" err="1"/>
              <a:t>astrophysics</a:t>
            </a:r>
            <a:r>
              <a:rPr lang="fr-FR" dirty="0"/>
              <a:t> of galaxies,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Stellar</a:t>
            </a:r>
            <a:r>
              <a:rPr lang="fr-FR" dirty="0"/>
              <a:t> Population </a:t>
            </a:r>
            <a:r>
              <a:rPr lang="fr-FR" dirty="0" err="1"/>
              <a:t>Synthesis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(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StarLight</a:t>
            </a:r>
            <a:r>
              <a:rPr lang="fr-FR" dirty="0"/>
              <a:t>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the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spectra</a:t>
            </a:r>
            <a:r>
              <a:rPr lang="fr-FR" dirty="0"/>
              <a:t>, or DSPS, a more </a:t>
            </a:r>
            <a:r>
              <a:rPr lang="fr-FR" dirty="0" err="1"/>
              <a:t>recent</a:t>
            </a:r>
            <a:r>
              <a:rPr lang="fr-FR" dirty="0"/>
              <a:t> and </a:t>
            </a:r>
            <a:r>
              <a:rPr lang="fr-FR" dirty="0" err="1"/>
              <a:t>readable</a:t>
            </a:r>
            <a:r>
              <a:rPr lang="fr-FR" dirty="0"/>
              <a:t> code </a:t>
            </a:r>
            <a:r>
              <a:rPr lang="fr-FR" dirty="0" err="1"/>
              <a:t>that</a:t>
            </a:r>
            <a:r>
              <a:rPr lang="fr-FR" dirty="0"/>
              <a:t> Sylvie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introduce</a:t>
            </a:r>
            <a:r>
              <a:rPr lang="fr-FR" dirty="0"/>
              <a:t> </a:t>
            </a:r>
            <a:r>
              <a:rPr lang="fr-FR" dirty="0" err="1"/>
              <a:t>tomorrow</a:t>
            </a:r>
            <a:r>
              <a:rPr lang="fr-FR" dirty="0"/>
              <a:t>)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the best possible for photo-z codes, or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tailored</a:t>
            </a:r>
            <a:r>
              <a:rPr lang="fr-FR" dirty="0"/>
              <a:t> (on the basis of observations like FORS2 + </a:t>
            </a:r>
            <a:r>
              <a:rPr lang="fr-FR" dirty="0" err="1"/>
              <a:t>prior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) to a </a:t>
            </a:r>
            <a:r>
              <a:rPr lang="fr-FR" dirty="0" err="1"/>
              <a:t>sample</a:t>
            </a:r>
            <a:r>
              <a:rPr lang="fr-FR" dirty="0"/>
              <a:t> of galaxies </a:t>
            </a:r>
            <a:r>
              <a:rPr lang="fr-FR" dirty="0" err="1"/>
              <a:t>directly</a:t>
            </a:r>
            <a:r>
              <a:rPr lang="fr-FR" dirty="0"/>
              <a:t> at the time of photo-z to </a:t>
            </a:r>
            <a:r>
              <a:rPr lang="fr-FR" dirty="0" err="1"/>
              <a:t>ensure</a:t>
            </a:r>
            <a:r>
              <a:rPr lang="fr-FR" dirty="0"/>
              <a:t> the best </a:t>
            </a:r>
            <a:r>
              <a:rPr lang="fr-FR" dirty="0" err="1"/>
              <a:t>coverage</a:t>
            </a:r>
            <a:r>
              <a:rPr lang="fr-FR" dirty="0"/>
              <a:t>. One big battle for photo-z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dust</a:t>
            </a:r>
            <a:r>
              <a:rPr lang="fr-FR" dirty="0"/>
              <a:t>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strongly</a:t>
            </a:r>
            <a:r>
              <a:rPr lang="fr-FR" dirty="0"/>
              <a:t> affects the UV light,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shifted</a:t>
            </a:r>
            <a:r>
              <a:rPr lang="fr-FR" dirty="0"/>
              <a:t> </a:t>
            </a:r>
            <a:r>
              <a:rPr lang="fr-FR" dirty="0" err="1"/>
              <a:t>towards</a:t>
            </a:r>
            <a:r>
              <a:rPr lang="fr-FR" dirty="0"/>
              <a:t> the visible bands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redshifts</a:t>
            </a:r>
            <a:r>
              <a:rPr lang="fr-FR" dirty="0"/>
              <a:t>. This UV light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 to the Star formation rate of a </a:t>
            </a:r>
            <a:r>
              <a:rPr lang="fr-FR" dirty="0" err="1"/>
              <a:t>galxy</a:t>
            </a:r>
            <a:r>
              <a:rPr lang="fr-FR" dirty="0"/>
              <a:t>, </a:t>
            </a:r>
            <a:r>
              <a:rPr lang="fr-FR" dirty="0" err="1"/>
              <a:t>therefore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estimating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dust</a:t>
            </a:r>
            <a:r>
              <a:rPr lang="fr-FR" dirty="0"/>
              <a:t> and SFR, </a:t>
            </a:r>
            <a:r>
              <a:rPr lang="fr-FR" dirty="0" err="1"/>
              <a:t>though</a:t>
            </a:r>
            <a:r>
              <a:rPr lang="fr-FR" dirty="0"/>
              <a:t> SPS </a:t>
            </a:r>
            <a:r>
              <a:rPr lang="fr-FR" dirty="0" err="1"/>
              <a:t>fitting</a:t>
            </a:r>
            <a:r>
              <a:rPr lang="fr-FR" dirty="0"/>
              <a:t> and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(IR </a:t>
            </a:r>
            <a:r>
              <a:rPr lang="fr-FR" dirty="0" err="1"/>
              <a:t>filters</a:t>
            </a:r>
            <a:r>
              <a:rPr lang="fr-FR" dirty="0"/>
              <a:t>?)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quality</a:t>
            </a:r>
            <a:r>
              <a:rPr lang="fr-FR" dirty="0"/>
              <a:t> of </a:t>
            </a:r>
            <a:r>
              <a:rPr lang="fr-FR" dirty="0" err="1"/>
              <a:t>templates</a:t>
            </a:r>
            <a:r>
              <a:rPr lang="fr-FR" dirty="0"/>
              <a:t> and </a:t>
            </a:r>
            <a:r>
              <a:rPr lang="fr-FR" dirty="0" err="1"/>
              <a:t>ultimately</a:t>
            </a:r>
            <a:r>
              <a:rPr lang="fr-FR" dirty="0"/>
              <a:t> photo-z </a:t>
            </a:r>
            <a:r>
              <a:rPr lang="fr-FR" dirty="0" err="1"/>
              <a:t>results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3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EBBF2-B1F7-451A-BC21-E5D7AF69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294" y="679330"/>
            <a:ext cx="10196886" cy="2421464"/>
          </a:xfrm>
        </p:spPr>
        <p:txBody>
          <a:bodyPr anchor="ctr">
            <a:normAutofit/>
          </a:bodyPr>
          <a:lstStyle/>
          <a:p>
            <a:pPr algn="ctr"/>
            <a:r>
              <a:rPr lang="en-GB" sz="4400" b="1" dirty="0"/>
              <a:t>Stellar Population Synthesis to improve templates for photometric redshifts estimation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C2CDB5-4356-4CE1-9F7A-EAD6BEB1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5599" y="3922056"/>
            <a:ext cx="5419305" cy="1405467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Joseph Chevalier</a:t>
            </a:r>
            <a:r>
              <a:rPr lang="en-GB" sz="2000" dirty="0"/>
              <a:t>, Sylvie </a:t>
            </a:r>
            <a:r>
              <a:rPr lang="en-GB" sz="2000" dirty="0" err="1"/>
              <a:t>Dagoret-Campagne</a:t>
            </a:r>
            <a:endParaRPr lang="en-GB" sz="2000" dirty="0"/>
          </a:p>
          <a:p>
            <a:r>
              <a:rPr lang="en-GB" sz="2000" dirty="0"/>
              <a:t>PHENIICS Fest, </a:t>
            </a:r>
            <a:r>
              <a:rPr lang="en-GB" sz="2000" dirty="0" err="1"/>
              <a:t>IJClab</a:t>
            </a:r>
            <a:endParaRPr lang="en-GB" sz="2000" dirty="0"/>
          </a:p>
          <a:p>
            <a:r>
              <a:rPr lang="en-GB" sz="2000" dirty="0"/>
              <a:t>May 16,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E497E7-E70C-430E-A09A-B59AFB227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21" y="4116791"/>
            <a:ext cx="3415488" cy="24214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5F092E-8E65-42C6-8B73-5A77E4A92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79" y="5119207"/>
            <a:ext cx="2857143" cy="14190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F17B1A-A3C6-4E45-909D-5348C6EC0B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76481" y="5566705"/>
            <a:ext cx="2161698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3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19836C-7EC6-44E3-B59C-0779D1162AF6}"/>
              </a:ext>
            </a:extLst>
          </p:cNvPr>
          <p:cNvSpPr txBox="1"/>
          <p:nvPr/>
        </p:nvSpPr>
        <p:spPr>
          <a:xfrm>
            <a:off x="685801" y="1109864"/>
            <a:ext cx="6969072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/>
              <a:t>Guideline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UV in templates is key to good photo-z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Observations in UV can yield SFR and hints to dust,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Observations in infrared can constrain dust (via re-emission),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Spectroscopy (emission lines) can constrain SFR.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6B1911F-31FA-4640-ABB6-AEACB4D109BF}"/>
              </a:ext>
            </a:extLst>
          </p:cNvPr>
          <p:cNvSpPr txBox="1">
            <a:spLocks/>
          </p:cNvSpPr>
          <p:nvPr/>
        </p:nvSpPr>
        <p:spPr>
          <a:xfrm>
            <a:off x="685801" y="371016"/>
            <a:ext cx="10131425" cy="7407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Photo-Z, Dust and SPS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06098B-FE99-4E78-88EA-B767CB84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847585"/>
            <a:ext cx="6195645" cy="377595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04D8987-7BDB-46AE-8763-675C1C8393D6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314092" y="4180673"/>
            <a:ext cx="4369534" cy="461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F9F74B5-FEDC-4EE3-A704-43956BA516CE}"/>
              </a:ext>
            </a:extLst>
          </p:cNvPr>
          <p:cNvSpPr txBox="1"/>
          <p:nvPr/>
        </p:nvSpPr>
        <p:spPr>
          <a:xfrm>
            <a:off x="8683626" y="3719008"/>
            <a:ext cx="2133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Observed spectra from FORS2 at VLT</a:t>
            </a:r>
          </a:p>
          <a:p>
            <a:pPr algn="ctr"/>
            <a:r>
              <a:rPr lang="en-US" dirty="0"/>
              <a:t>(Giraud </a:t>
            </a:r>
            <a:r>
              <a:rPr lang="en-US" i="1" dirty="0"/>
              <a:t>et al.</a:t>
            </a:r>
            <a:r>
              <a:rPr lang="en-US" dirty="0"/>
              <a:t>, 2011</a:t>
            </a:r>
            <a:r>
              <a:rPr lang="en-US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19836C-7EC6-44E3-B59C-0779D1162AF6}"/>
              </a:ext>
            </a:extLst>
          </p:cNvPr>
          <p:cNvSpPr txBox="1"/>
          <p:nvPr/>
        </p:nvSpPr>
        <p:spPr>
          <a:xfrm>
            <a:off x="685801" y="1109864"/>
            <a:ext cx="6781799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/>
              <a:t>Guideline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UV in templates is key to good photo-z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Observations in UV can yield SFR and hints to dust,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Observations in infrared can constrain dust (via re-emission),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Spectroscopy (emission lines) can constrain SFR.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6B1911F-31FA-4640-ABB6-AEACB4D109BF}"/>
              </a:ext>
            </a:extLst>
          </p:cNvPr>
          <p:cNvSpPr txBox="1">
            <a:spLocks/>
          </p:cNvSpPr>
          <p:nvPr/>
        </p:nvSpPr>
        <p:spPr>
          <a:xfrm>
            <a:off x="685801" y="371016"/>
            <a:ext cx="10131425" cy="7407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Photo-Z, Dust and SPS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06098B-FE99-4E78-88EA-B767CB84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5801" y="2978695"/>
            <a:ext cx="6195645" cy="35137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F1525D9-8F58-403C-B63B-918BAB760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609600"/>
            <a:ext cx="4626433" cy="255064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A278DC-B355-4995-BE2A-9453C020DBC4}"/>
              </a:ext>
            </a:extLst>
          </p:cNvPr>
          <p:cNvSpPr txBox="1"/>
          <p:nvPr/>
        </p:nvSpPr>
        <p:spPr>
          <a:xfrm>
            <a:off x="8821431" y="4132309"/>
            <a:ext cx="236059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Cross-matched with photometry from UV to IR</a:t>
            </a:r>
          </a:p>
          <a:p>
            <a:pPr algn="ctr"/>
            <a:r>
              <a:rPr lang="en-US" dirty="0"/>
              <a:t>(Kuijken </a:t>
            </a:r>
            <a:r>
              <a:rPr lang="en-US" i="1" dirty="0"/>
              <a:t>et al.</a:t>
            </a:r>
            <a:r>
              <a:rPr lang="en-US" dirty="0"/>
              <a:t>, 2019 ;</a:t>
            </a:r>
          </a:p>
          <a:p>
            <a:pPr algn="ctr"/>
            <a:r>
              <a:rPr lang="en-US" dirty="0"/>
              <a:t>Morrissey </a:t>
            </a:r>
            <a:r>
              <a:rPr lang="en-US" i="1" dirty="0"/>
              <a:t>et al.</a:t>
            </a:r>
            <a:r>
              <a:rPr lang="en-US" dirty="0"/>
              <a:t>, 2007</a:t>
            </a:r>
            <a:r>
              <a:rPr lang="en-US" i="1" dirty="0"/>
              <a:t>)</a:t>
            </a:r>
            <a:endParaRPr lang="en-US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2FD512C-BFC0-49A3-B080-5EBB8209CF6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021017" y="3899093"/>
            <a:ext cx="4800414" cy="971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153B250-AE31-4CA7-BBD2-0D5447E5E764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507417" y="2978701"/>
            <a:ext cx="494312" cy="11536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9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19836C-7EC6-44E3-B59C-0779D1162AF6}"/>
              </a:ext>
            </a:extLst>
          </p:cNvPr>
          <p:cNvSpPr txBox="1"/>
          <p:nvPr/>
        </p:nvSpPr>
        <p:spPr>
          <a:xfrm>
            <a:off x="685801" y="1109864"/>
            <a:ext cx="6781799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/>
              <a:t>Guideline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UV in templates is key to good photo-z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Observations in UV can yield SFR and hints to dust,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Observations in infrared can constrain dust (via re-emission),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Spectroscopy (emission lines) can constrain SFR.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6B1911F-31FA-4640-ABB6-AEACB4D109BF}"/>
              </a:ext>
            </a:extLst>
          </p:cNvPr>
          <p:cNvSpPr txBox="1">
            <a:spLocks/>
          </p:cNvSpPr>
          <p:nvPr/>
        </p:nvSpPr>
        <p:spPr>
          <a:xfrm>
            <a:off x="685801" y="371016"/>
            <a:ext cx="10131425" cy="7407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Photo-Z, Dust and SPS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06098B-FE99-4E78-88EA-B767CB84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5802" y="2978695"/>
            <a:ext cx="6195643" cy="35137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F1525D9-8F58-403C-B63B-918BAB7601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11310" y="3479928"/>
            <a:ext cx="4978200" cy="31658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0608C7-9230-420C-8158-4A4509EC8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277" y="609600"/>
            <a:ext cx="4481233" cy="278284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17D06F1-DC29-4FCF-83D5-E4308BE09C2E}"/>
              </a:ext>
            </a:extLst>
          </p:cNvPr>
          <p:cNvSpPr txBox="1"/>
          <p:nvPr/>
        </p:nvSpPr>
        <p:spPr>
          <a:xfrm>
            <a:off x="6096000" y="2619699"/>
            <a:ext cx="2133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Fit with DSPS</a:t>
            </a:r>
          </a:p>
          <a:p>
            <a:pPr algn="ctr"/>
            <a:r>
              <a:rPr lang="en-US" dirty="0"/>
              <a:t>(Hearin </a:t>
            </a:r>
            <a:r>
              <a:rPr lang="en-US" i="1" dirty="0"/>
              <a:t>et al</a:t>
            </a:r>
            <a:r>
              <a:rPr lang="en-US" dirty="0"/>
              <a:t>., 2023)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2D84AA-F7E9-44DA-8112-C94651641D5D}"/>
              </a:ext>
            </a:extLst>
          </p:cNvPr>
          <p:cNvSpPr txBox="1"/>
          <p:nvPr/>
        </p:nvSpPr>
        <p:spPr>
          <a:xfrm>
            <a:off x="6944888" y="3808123"/>
            <a:ext cx="24664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Xmit. lines with GELATO</a:t>
            </a:r>
          </a:p>
          <a:p>
            <a:pPr algn="ctr"/>
            <a:r>
              <a:rPr lang="en-US" dirty="0"/>
              <a:t>(Hviding </a:t>
            </a:r>
            <a:r>
              <a:rPr lang="en-US" i="1" dirty="0"/>
              <a:t>et al</a:t>
            </a:r>
            <a:r>
              <a:rPr lang="en-US" dirty="0"/>
              <a:t>., 2022)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D645D10-1A26-43C0-883B-7D135591FA8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247113" y="2942865"/>
            <a:ext cx="848887" cy="117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E517DF9-9FA9-4BE9-A7CA-C3CA4C7B432A}"/>
              </a:ext>
            </a:extLst>
          </p:cNvPr>
          <p:cNvCxnSpPr>
            <a:cxnSpLocks/>
          </p:cNvCxnSpPr>
          <p:nvPr/>
        </p:nvCxnSpPr>
        <p:spPr>
          <a:xfrm flipV="1">
            <a:off x="8229600" y="2309446"/>
            <a:ext cx="785446" cy="633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0BE2035-F3E9-446E-B4F0-0AAC72F6A78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178110" y="4454454"/>
            <a:ext cx="1352752" cy="1360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Takeaways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6066691" cy="3837354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400" u="sng" dirty="0">
                <a:sym typeface="Wingdings" panose="05000000000000000000" pitchFamily="2" charset="2"/>
              </a:rPr>
              <a:t>Aim :</a:t>
            </a:r>
            <a:r>
              <a:rPr lang="en-US" sz="2400" dirty="0">
                <a:sym typeface="Wingdings" panose="05000000000000000000" pitchFamily="2" charset="2"/>
              </a:rPr>
              <a:t> improve existing and/or generate new sets of templates for photo-z</a:t>
            </a:r>
          </a:p>
          <a:p>
            <a:r>
              <a:rPr lang="en-US" sz="2400" u="sng" dirty="0">
                <a:sym typeface="Wingdings" panose="05000000000000000000" pitchFamily="2" charset="2"/>
              </a:rPr>
              <a:t>Data :</a:t>
            </a:r>
            <a:r>
              <a:rPr lang="en-US" sz="2400" dirty="0">
                <a:sym typeface="Wingdings" panose="05000000000000000000" pitchFamily="2" charset="2"/>
              </a:rPr>
              <a:t> FORS2, COSMOS2020, LSST+Euclid? etc.</a:t>
            </a:r>
          </a:p>
          <a:p>
            <a:r>
              <a:rPr lang="en-US" sz="2400" u="sng" dirty="0">
                <a:sym typeface="Wingdings" panose="05000000000000000000" pitchFamily="2" charset="2"/>
              </a:rPr>
              <a:t>Tools :</a:t>
            </a:r>
            <a:r>
              <a:rPr lang="en-US" sz="2400" dirty="0">
                <a:sym typeface="Wingdings" panose="05000000000000000000" pitchFamily="2" charset="2"/>
              </a:rPr>
              <a:t> LEPHARE++ or other photo-z, DSPS and CIGALE for stellar population, </a:t>
            </a:r>
            <a:r>
              <a:rPr lang="en-US" sz="2200" dirty="0">
                <a:sym typeface="Wingdings" panose="05000000000000000000" pitchFamily="2" charset="2"/>
              </a:rPr>
              <a:t>GELATO for lines detections</a:t>
            </a:r>
          </a:p>
          <a:p>
            <a:r>
              <a:rPr lang="en-US" sz="2200" u="sng" dirty="0">
                <a:sym typeface="Wingdings" panose="05000000000000000000" pitchFamily="2" charset="2"/>
              </a:rPr>
              <a:t>Ideas and prospects :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identify spectral / stellar properties of good templates (emphasis on UV)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explore hybrid methods (TF+ML) thanks to numerous spectra + SPS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improve model selection within photo-z codes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6B323E-08ED-4F2C-8B1C-0A884C3B1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30" t="14420" r="17778" b="17722"/>
          <a:stretch/>
        </p:blipFill>
        <p:spPr>
          <a:xfrm>
            <a:off x="7668846" y="2411046"/>
            <a:ext cx="3837354" cy="383735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20F3053-B8CC-49B1-B0B1-8B81EB01846D}"/>
              </a:ext>
            </a:extLst>
          </p:cNvPr>
          <p:cNvSpPr/>
          <p:nvPr/>
        </p:nvSpPr>
        <p:spPr>
          <a:xfrm>
            <a:off x="1136551" y="5827774"/>
            <a:ext cx="5165189" cy="841252"/>
          </a:xfrm>
          <a:prstGeom prst="roundRect">
            <a:avLst/>
          </a:prstGeom>
          <a:gradFill>
            <a:gsLst>
              <a:gs pos="0">
                <a:schemeClr val="accent4">
                  <a:tint val="70000"/>
                  <a:lumMod val="110000"/>
                  <a:alpha val="2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Thank you for your attention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8F3376-2AC6-4FED-BE10-E38C44F443B9}"/>
              </a:ext>
            </a:extLst>
          </p:cNvPr>
          <p:cNvSpPr txBox="1"/>
          <p:nvPr/>
        </p:nvSpPr>
        <p:spPr>
          <a:xfrm>
            <a:off x="8977636" y="3021490"/>
            <a:ext cx="131475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Bahnschrift SemiBold SemiConden" panose="020B0502040204020203" pitchFamily="34" charset="0"/>
              </a:rPr>
              <a:t>PRECISION COSMOLOGY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94AAE7-85BB-4682-B938-55BB29C8E4AB}"/>
              </a:ext>
            </a:extLst>
          </p:cNvPr>
          <p:cNvSpPr txBox="1"/>
          <p:nvPr/>
        </p:nvSpPr>
        <p:spPr>
          <a:xfrm>
            <a:off x="10588731" y="4137795"/>
            <a:ext cx="131475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Bahnschrift SemiBold SemiConden" panose="020B0502040204020203" pitchFamily="34" charset="0"/>
              </a:rPr>
              <a:t>PHOTOMETRIC REDSHIFTS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2110F9-578D-4D85-B9D6-73A04AF3616C}"/>
              </a:ext>
            </a:extLst>
          </p:cNvPr>
          <p:cNvSpPr txBox="1"/>
          <p:nvPr/>
        </p:nvSpPr>
        <p:spPr>
          <a:xfrm>
            <a:off x="8597154" y="5131772"/>
            <a:ext cx="760964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Bahnschrift SemiBold SemiConden" panose="020B0502040204020203" pitchFamily="34" charset="0"/>
              </a:rPr>
              <a:t>LSST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7A7CCB-A726-4544-90D5-C6855CCE5457}"/>
              </a:ext>
            </a:extLst>
          </p:cNvPr>
          <p:cNvSpPr txBox="1"/>
          <p:nvPr/>
        </p:nvSpPr>
        <p:spPr>
          <a:xfrm>
            <a:off x="7668845" y="2377322"/>
            <a:ext cx="3837354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hnschrift SemiBold SemiConden" panose="020B0502040204020203" pitchFamily="34" charset="0"/>
              </a:rPr>
              <a:t>What we’re trying to avoid :</a:t>
            </a:r>
          </a:p>
        </p:txBody>
      </p:sp>
    </p:spTree>
    <p:extLst>
      <p:ext uri="{BB962C8B-B14F-4D97-AF65-F5344CB8AC3E}">
        <p14:creationId xmlns:p14="http://schemas.microsoft.com/office/powerpoint/2010/main" val="174286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A few words on redshift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Estimation from photometry : how can we do?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Template fitting for photometric redshift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dirty="0">
                <a:sym typeface="Wingdings" panose="05000000000000000000" pitchFamily="2" charset="2"/>
              </a:rPr>
              <a:t>How does it work?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dirty="0">
                <a:sym typeface="Wingdings" panose="05000000000000000000" pitchFamily="2" charset="2"/>
              </a:rPr>
              <a:t>What to improve?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800" dirty="0">
                <a:sym typeface="Wingdings" panose="05000000000000000000" pitchFamily="2" charset="2"/>
              </a:rPr>
              <a:t>Photo-z, Dust and SPS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dirty="0">
                <a:sym typeface="Wingdings" panose="05000000000000000000" pitchFamily="2" charset="2"/>
              </a:rPr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4202A-A1A2-401D-9C5C-A643F1EF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E08756-02F3-487F-BE74-E97FCB0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7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words on redshift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Einstein’s field equations of General Relativity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Friedmann-</a:t>
            </a:r>
            <a:r>
              <a:rPr lang="en-US" dirty="0" err="1">
                <a:sym typeface="Wingdings" panose="05000000000000000000" pitchFamily="2" charset="2"/>
              </a:rPr>
              <a:t>Lemaître</a:t>
            </a:r>
            <a:r>
              <a:rPr lang="en-US" dirty="0">
                <a:sym typeface="Wingdings" panose="05000000000000000000" pitchFamily="2" charset="2"/>
              </a:rPr>
              <a:t>-Robertson-Walker solution for a homogeneous and isotropic Universe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“Redshift” : analogous to Doppler shift in wavelengths of emitted photons, equivalently defined with the scale factor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Expansion rate ( “Hubble constant” H</a:t>
            </a:r>
            <a:r>
              <a:rPr lang="en-US" baseline="-25000" dirty="0">
                <a:sym typeface="Wingdings" panose="05000000000000000000" pitchFamily="2" charset="2"/>
              </a:rPr>
              <a:t>0 </a:t>
            </a:r>
            <a:r>
              <a:rPr lang="en-US" dirty="0">
                <a:sym typeface="Wingdings" panose="05000000000000000000" pitchFamily="2" charset="2"/>
              </a:rPr>
              <a:t>for t = today) :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C7716A-6CE5-49C9-AC57-1B830B807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918" y="1881648"/>
            <a:ext cx="2761281" cy="5752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8B83F3-4A14-4D10-8D86-6826FBAF7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18" y="2492151"/>
            <a:ext cx="3969515" cy="5402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C93836-4740-448D-A251-1238E158A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918" y="3067644"/>
            <a:ext cx="3395287" cy="5658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0CD702-E059-46CB-A8E7-FB96BA3D5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918" y="3588253"/>
            <a:ext cx="3395287" cy="5495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2223BDD-B90B-4B2D-BEE0-3B040DBEE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918" y="4299611"/>
            <a:ext cx="1138429" cy="6020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F5CE12B-10BF-4DA6-A420-CEBE9FB74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792" y="4932926"/>
            <a:ext cx="7648414" cy="493208"/>
          </a:xfrm>
          <a:prstGeom prst="rect">
            <a:avLst/>
          </a:prstGeom>
        </p:spPr>
      </p:pic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A75AE9A3-690E-41EA-8134-E452E2A8EE2D}"/>
              </a:ext>
            </a:extLst>
          </p:cNvPr>
          <p:cNvSpPr/>
          <p:nvPr/>
        </p:nvSpPr>
        <p:spPr>
          <a:xfrm rot="10800000">
            <a:off x="6440424" y="3067644"/>
            <a:ext cx="200597" cy="1070166"/>
          </a:xfrm>
          <a:prstGeom prst="rightBrace">
            <a:avLst>
              <a:gd name="adj1" fmla="val 7607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2EF006D-78B9-4E5F-817C-727B4E73E1B6}"/>
              </a:ext>
            </a:extLst>
          </p:cNvPr>
          <p:cNvSpPr/>
          <p:nvPr/>
        </p:nvSpPr>
        <p:spPr>
          <a:xfrm>
            <a:off x="910669" y="5635617"/>
            <a:ext cx="10372241" cy="783193"/>
          </a:xfrm>
          <a:prstGeom prst="roundRect">
            <a:avLst/>
          </a:prstGeom>
          <a:gradFill>
            <a:gsLst>
              <a:gs pos="0">
                <a:schemeClr val="accent4">
                  <a:tint val="70000"/>
                  <a:lumMod val="110000"/>
                  <a:alpha val="2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Expansion of the universe : related to its contents and the redshift.</a:t>
            </a:r>
          </a:p>
          <a:p>
            <a:pPr algn="ctr"/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Dark Energy 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↔Acceleration of the expansion : probe contents at various redshifts</a:t>
            </a:r>
            <a:endParaRPr lang="en-GB" sz="2000" dirty="0"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CC24A44-39FF-4872-9822-8C552213C0E7}"/>
              </a:ext>
            </a:extLst>
          </p:cNvPr>
          <p:cNvSpPr/>
          <p:nvPr/>
        </p:nvSpPr>
        <p:spPr>
          <a:xfrm>
            <a:off x="8725546" y="3570118"/>
            <a:ext cx="1509659" cy="567692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573FAE-7C73-4B87-A15C-08159458BA70}"/>
              </a:ext>
            </a:extLst>
          </p:cNvPr>
          <p:cNvSpPr txBox="1"/>
          <p:nvPr/>
        </p:nvSpPr>
        <p:spPr>
          <a:xfrm>
            <a:off x="10321871" y="3633525"/>
            <a:ext cx="15096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+mj-lt"/>
              </a:rPr>
              <a:t>Redshift : essentially a measure of time</a:t>
            </a:r>
          </a:p>
        </p:txBody>
      </p:sp>
    </p:spTree>
    <p:extLst>
      <p:ext uri="{BB962C8B-B14F-4D97-AF65-F5344CB8AC3E}">
        <p14:creationId xmlns:p14="http://schemas.microsoft.com/office/powerpoint/2010/main" val="244796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2EF006D-78B9-4E5F-817C-727B4E73E1B6}"/>
              </a:ext>
            </a:extLst>
          </p:cNvPr>
          <p:cNvSpPr/>
          <p:nvPr/>
        </p:nvSpPr>
        <p:spPr>
          <a:xfrm>
            <a:off x="675887" y="836536"/>
            <a:ext cx="10372241" cy="783193"/>
          </a:xfrm>
          <a:prstGeom prst="roundRect">
            <a:avLst/>
          </a:prstGeom>
          <a:gradFill>
            <a:gsLst>
              <a:gs pos="0">
                <a:schemeClr val="accent4">
                  <a:tint val="70000"/>
                  <a:lumMod val="110000"/>
                  <a:alpha val="2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Expansion of the universe : related to its contents and the redshift.</a:t>
            </a:r>
          </a:p>
          <a:p>
            <a:pPr algn="ctr"/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Dark Energy </a:t>
            </a:r>
            <a:r>
              <a:rPr lang="en-GB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↔Acceleration of the expansion : probe contents at various redshifts</a:t>
            </a:r>
            <a:endParaRPr lang="en-GB" sz="2000" dirty="0"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4736E6-1A95-4E5B-9C12-0ABDD935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80" y="1731282"/>
            <a:ext cx="9688639" cy="49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F721820-A4DE-411C-A5A5-60EE6BEDA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801" y="231775"/>
            <a:ext cx="7648414" cy="4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9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words on redshift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Redshift : analogous to Doppler shift in wavelengths of emitted photons.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Usually computed via </a:t>
            </a:r>
            <a:r>
              <a:rPr lang="en-US" b="1" dirty="0">
                <a:sym typeface="Wingdings" panose="05000000000000000000" pitchFamily="2" charset="2"/>
              </a:rPr>
              <a:t>spectrometry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Cosmological surveys (like LSST) : too many galaxies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Spectroscopy excluded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Redshift must be estimated from photometry, </a:t>
            </a:r>
            <a:r>
              <a:rPr lang="en-US" i="1" dirty="0">
                <a:sym typeface="Wingdings" panose="05000000000000000000" pitchFamily="2" charset="2"/>
              </a:rPr>
              <a:t>i.e.</a:t>
            </a:r>
            <a:r>
              <a:rPr lang="en-US" dirty="0">
                <a:sym typeface="Wingdings" panose="05000000000000000000" pitchFamily="2" charset="2"/>
              </a:rPr>
              <a:t> measuring light through wide-band filters.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Only 6 filters in visible range for LSST. Other surveys (</a:t>
            </a:r>
            <a:r>
              <a:rPr lang="en-US" i="1" dirty="0">
                <a:sym typeface="Wingdings" panose="05000000000000000000" pitchFamily="2" charset="2"/>
              </a:rPr>
              <a:t>e.g.</a:t>
            </a:r>
            <a:r>
              <a:rPr lang="en-US" dirty="0">
                <a:sym typeface="Wingdings" panose="05000000000000000000" pitchFamily="2" charset="2"/>
              </a:rPr>
              <a:t> Euclid) use other passbands (infrared).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algn="ctr">
              <a:buFont typeface="Times New Roman" panose="02020603050405020304" pitchFamily="18" charset="0"/>
              <a:buChar char="σ"/>
            </a:pPr>
            <a:r>
              <a:rPr 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Photometric redshift among the most significant sources of errors in cosmological parameters estimation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1C93836-4740-448D-A251-1238E158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72" y="2438593"/>
            <a:ext cx="3395287" cy="56588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37E2C11-B0F2-43C8-950F-ACAD40F0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16" y="609599"/>
            <a:ext cx="5708127" cy="57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6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691392" cy="1456267"/>
          </a:xfrm>
        </p:spPr>
        <p:txBody>
          <a:bodyPr/>
          <a:lstStyle/>
          <a:p>
            <a:r>
              <a:rPr lang="en-GB" dirty="0"/>
              <a:t>Estimation from photometry : how can we do?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4654072"/>
          </a:xfrm>
        </p:spPr>
        <p:txBody>
          <a:bodyPr anchor="t">
            <a:normAutofit fontScale="92500"/>
          </a:bodyPr>
          <a:lstStyle/>
          <a:p>
            <a:r>
              <a:rPr lang="en-US" u="sng" dirty="0">
                <a:sym typeface="Wingdings" panose="05000000000000000000" pitchFamily="2" charset="2"/>
              </a:rPr>
              <a:t>Historical method :</a:t>
            </a:r>
            <a:r>
              <a:rPr lang="en-US" dirty="0">
                <a:sym typeface="Wingdings" panose="05000000000000000000" pitchFamily="2" charset="2"/>
              </a:rPr>
              <a:t> template fitting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300" dirty="0">
                <a:sym typeface="Wingdings" panose="05000000000000000000" pitchFamily="2" charset="2"/>
              </a:rPr>
              <a:t>(BPZ : Benítez, 2000 ; LEPHARE : Arnouts </a:t>
            </a:r>
            <a:r>
              <a:rPr lang="en-US" sz="1300" i="1" dirty="0">
                <a:sym typeface="Wingdings" panose="05000000000000000000" pitchFamily="2" charset="2"/>
              </a:rPr>
              <a:t>et al.</a:t>
            </a:r>
            <a:r>
              <a:rPr lang="en-US" sz="1300" dirty="0">
                <a:sym typeface="Wingdings" panose="05000000000000000000" pitchFamily="2" charset="2"/>
              </a:rPr>
              <a:t>, 1999 &amp; Ilbert </a:t>
            </a:r>
            <a:r>
              <a:rPr lang="en-US" sz="1300" i="1" dirty="0">
                <a:sym typeface="Wingdings" panose="05000000000000000000" pitchFamily="2" charset="2"/>
              </a:rPr>
              <a:t>et al.</a:t>
            </a:r>
            <a:r>
              <a:rPr lang="en-US" sz="1300" dirty="0">
                <a:sym typeface="Wingdings" panose="05000000000000000000" pitchFamily="2" charset="2"/>
              </a:rPr>
              <a:t>, 2006)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600" i="1" dirty="0">
                <a:sym typeface="Wingdings" panose="05000000000000000000" pitchFamily="2" charset="2"/>
              </a:rPr>
              <a:t>= compare observations to theoretical photometry from a set of well-known templates (SED)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Pros : easy (in theory) ; representative of established physics ; can include the effects of many physical phenomena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 :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SED templates from local Universe may not match actual galaxies in distant Universe </a:t>
            </a:r>
            <a:r>
              <a:rPr lang="en-US" dirty="0">
                <a:sym typeface="Wingdings" panose="05000000000000000000" pitchFamily="2" charset="2"/>
              </a:rPr>
              <a:t>; degeneracies</a:t>
            </a:r>
          </a:p>
          <a:p>
            <a:r>
              <a:rPr lang="en-US" u="sng" dirty="0">
                <a:sym typeface="Wingdings" panose="05000000000000000000" pitchFamily="2" charset="2"/>
              </a:rPr>
              <a:t>Trending :</a:t>
            </a:r>
            <a:r>
              <a:rPr lang="en-US" dirty="0">
                <a:sym typeface="Wingdings" panose="05000000000000000000" pitchFamily="2" charset="2"/>
              </a:rPr>
              <a:t> neural networks </a:t>
            </a:r>
            <a:r>
              <a:rPr lang="en-US" i="1" dirty="0">
                <a:sym typeface="Wingdings" panose="05000000000000000000" pitchFamily="2" charset="2"/>
              </a:rPr>
              <a:t>et al.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300" dirty="0">
                <a:sym typeface="Wingdings" panose="05000000000000000000" pitchFamily="2" charset="2"/>
              </a:rPr>
              <a:t>(FlexZBoost : Izbicki &amp; Lee, 2017)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600" i="1" dirty="0">
                <a:sym typeface="Wingdings" panose="05000000000000000000" pitchFamily="2" charset="2"/>
              </a:rPr>
              <a:t>= train the code on a dataset {photometry + redshift} then estimate the redshift of observed {photometry}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Pros : fast once trained ; very accurate ; suited to statistics on large datasets (cosmological surveys)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 :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training sets not representative of all study cases</a:t>
            </a:r>
            <a:r>
              <a:rPr lang="en-US" dirty="0">
                <a:sym typeface="Wingdings" panose="05000000000000000000" pitchFamily="2" charset="2"/>
              </a:rPr>
              <a:t> (too shallow, simulated, different photometry bands, </a:t>
            </a:r>
            <a:r>
              <a:rPr lang="en-US" i="1" dirty="0">
                <a:sym typeface="Wingdings" panose="05000000000000000000" pitchFamily="2" charset="2"/>
              </a:rPr>
              <a:t>etc.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06939F-317A-4278-8053-2F51C8B91BD8}"/>
              </a:ext>
            </a:extLst>
          </p:cNvPr>
          <p:cNvSpPr txBox="1"/>
          <p:nvPr/>
        </p:nvSpPr>
        <p:spPr>
          <a:xfrm>
            <a:off x="7564455" y="1952815"/>
            <a:ext cx="3428354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Both techniques suffer from representativeness issues, </a:t>
            </a:r>
            <a:r>
              <a:rPr lang="en-GB" sz="24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i.e. </a:t>
            </a:r>
            <a:r>
              <a:rPr lang="en-GB" sz="2400" b="1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the availability of template SEDs</a:t>
            </a: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en-GB" sz="2400" b="1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training data</a:t>
            </a: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respectively</a:t>
            </a:r>
            <a:endParaRPr lang="en-GB" sz="24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FF8CAFA-D694-4108-9218-8DFC53703E03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9278632" y="3891807"/>
            <a:ext cx="1562090" cy="19614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8ED4EFA-5332-4F8B-BC08-A9FE793965FB}"/>
              </a:ext>
            </a:extLst>
          </p:cNvPr>
          <p:cNvSpPr txBox="1"/>
          <p:nvPr/>
        </p:nvSpPr>
        <p:spPr>
          <a:xfrm>
            <a:off x="9744217" y="5853268"/>
            <a:ext cx="21930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Future surveys + improved simulations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C14452F-A752-4551-A32A-A0D33A42650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966505" y="6176434"/>
            <a:ext cx="3777712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0BB310C4-F570-480E-B235-F4A2830A5857}"/>
              </a:ext>
            </a:extLst>
          </p:cNvPr>
          <p:cNvSpPr txBox="1"/>
          <p:nvPr/>
        </p:nvSpPr>
        <p:spPr>
          <a:xfrm>
            <a:off x="6888997" y="4732476"/>
            <a:ext cx="21930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i="1" dirty="0">
                <a:solidFill>
                  <a:schemeClr val="bg2"/>
                </a:solidFill>
              </a:rPr>
              <a:t>My PhD somehow</a:t>
            </a:r>
          </a:p>
        </p:txBody>
      </p: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99B3C8A9-2738-440F-A60C-FE6CB76E4F21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935851" y="3990814"/>
            <a:ext cx="953146" cy="92632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Arc 33">
            <a:extLst>
              <a:ext uri="{FF2B5EF4-FFF2-40B4-BE49-F238E27FC236}">
                <a16:creationId xmlns:a16="http://schemas.microsoft.com/office/drawing/2014/main" id="{4CE4702B-76CF-42D2-BCA1-BFA4118BBFB2}"/>
              </a:ext>
            </a:extLst>
          </p:cNvPr>
          <p:cNvSpPr/>
          <p:nvPr/>
        </p:nvSpPr>
        <p:spPr>
          <a:xfrm rot="13325664">
            <a:off x="7065280" y="3574252"/>
            <a:ext cx="2085217" cy="1303910"/>
          </a:xfrm>
          <a:prstGeom prst="arc">
            <a:avLst>
              <a:gd name="adj1" fmla="val 16200000"/>
              <a:gd name="adj2" fmla="val 1406044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4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2921"/>
            <a:ext cx="10131425" cy="1456267"/>
          </a:xfrm>
        </p:spPr>
        <p:txBody>
          <a:bodyPr/>
          <a:lstStyle/>
          <a:p>
            <a:r>
              <a:rPr lang="en-GB" dirty="0"/>
              <a:t>Template fitting :</a:t>
            </a:r>
            <a:br>
              <a:rPr lang="en-GB" dirty="0"/>
            </a:br>
            <a:r>
              <a:rPr lang="en-GB" dirty="0"/>
              <a:t>How does it work?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41342"/>
            <a:ext cx="5410199" cy="536241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Spectral Energy Distribution (SED) of various galaxy morphologies serve as </a:t>
            </a:r>
            <a:r>
              <a:rPr lang="en-US" i="1" dirty="0">
                <a:sym typeface="Wingdings" panose="05000000000000000000" pitchFamily="2" charset="2"/>
              </a:rPr>
              <a:t>templates</a:t>
            </a:r>
            <a:r>
              <a:rPr lang="en-US" dirty="0">
                <a:sym typeface="Wingdings" panose="05000000000000000000" pitchFamily="2" charset="2"/>
              </a:rPr>
              <a:t> :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ym typeface="Wingdings" panose="05000000000000000000" pitchFamily="2" charset="2"/>
              </a:rPr>
              <a:t>Recomputed for many redshift values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ym typeface="Wingdings" panose="05000000000000000000" pitchFamily="2" charset="2"/>
              </a:rPr>
              <a:t>Their photometry (fluxes in passbands) is computed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ym typeface="Wingdings" panose="05000000000000000000" pitchFamily="2" charset="2"/>
              </a:rPr>
              <a:t>Observations are compared to these references to build probability distributions of redshift values.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ym typeface="Wingdings" panose="05000000000000000000" pitchFamily="2" charset="2"/>
              </a:rPr>
              <a:t>The most likely redshift is selected 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“</a:t>
            </a:r>
            <a:r>
              <a:rPr lang="en-US" b="1" u="sng" dirty="0">
                <a:sym typeface="Wingdings" panose="05000000000000000000" pitchFamily="2" charset="2"/>
              </a:rPr>
              <a:t>photometric redshift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7E2C11-B0F2-43C8-950F-ACAD40F0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11" y="54243"/>
            <a:ext cx="3572359" cy="35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456303-12F2-4CAB-B318-B89885E46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01" y="1983763"/>
            <a:ext cx="4405235" cy="29437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2BB7E6-6A84-4F25-B7D3-5C8C6665D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095" y="3455644"/>
            <a:ext cx="4302274" cy="32913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D1D184-5A1B-46A4-94E4-9AC3C4219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513" y="5682179"/>
            <a:ext cx="1907778" cy="4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2921"/>
            <a:ext cx="10131425" cy="1456267"/>
          </a:xfrm>
        </p:spPr>
        <p:txBody>
          <a:bodyPr/>
          <a:lstStyle/>
          <a:p>
            <a:r>
              <a:rPr lang="en-GB" dirty="0"/>
              <a:t>Template fitting :</a:t>
            </a:r>
            <a:br>
              <a:rPr lang="en-GB" dirty="0"/>
            </a:br>
            <a:r>
              <a:rPr lang="en-GB" dirty="0"/>
              <a:t>What to improve?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55438"/>
            <a:ext cx="5410199" cy="484325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b="1" u="sng" dirty="0">
                <a:sym typeface="Wingdings" panose="05000000000000000000" pitchFamily="2" charset="2"/>
              </a:rPr>
              <a:t>The key 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representativeness.</a:t>
            </a:r>
          </a:p>
          <a:p>
            <a:pPr marL="0" indent="0" algn="just">
              <a:buNone/>
            </a:pPr>
            <a:r>
              <a:rPr lang="en-US" b="1" u="sng" dirty="0">
                <a:sym typeface="Wingdings" panose="05000000000000000000" pitchFamily="2" charset="2"/>
              </a:rPr>
              <a:t>The issue :</a:t>
            </a:r>
            <a:r>
              <a:rPr lang="en-US" dirty="0">
                <a:sym typeface="Wingdings" panose="05000000000000000000" pitchFamily="2" charset="2"/>
              </a:rPr>
              <a:t> well-calibrated templates are mostly local, observations will be distant.</a:t>
            </a:r>
          </a:p>
          <a:p>
            <a:pPr marL="0" indent="0" algn="just">
              <a:buNone/>
            </a:pPr>
            <a:r>
              <a:rPr lang="en-US" b="1" u="sng" dirty="0">
                <a:sym typeface="Wingdings" panose="05000000000000000000" pitchFamily="2" charset="2"/>
              </a:rPr>
              <a:t>The fix :</a:t>
            </a:r>
            <a:r>
              <a:rPr lang="en-US" dirty="0">
                <a:sym typeface="Wingdings" panose="05000000000000000000" pitchFamily="2" charset="2"/>
              </a:rPr>
              <a:t> use Stellar Population Synthesis (SPS) and Star Formation History (SFH) to improve SED templates.</a:t>
            </a:r>
          </a:p>
          <a:p>
            <a:pPr marL="0" indent="0" algn="just">
              <a:buNone/>
            </a:pPr>
            <a:r>
              <a:rPr lang="en-US" b="1" u="sng" dirty="0">
                <a:sym typeface="Wingdings" panose="05000000000000000000" pitchFamily="2" charset="2"/>
              </a:rPr>
              <a:t>The idea :</a:t>
            </a:r>
            <a:r>
              <a:rPr lang="en-US" dirty="0">
                <a:sym typeface="Wingdings" panose="05000000000000000000" pitchFamily="2" charset="2"/>
              </a:rPr>
              <a:t> compare the radiation emitted by “young” galaxies to “younger” versions of the templates, as the stellar content evolves with time.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Galaxies = </a:t>
            </a:r>
            <a:r>
              <a:rPr lang="en-US" sz="2800" u="sng" dirty="0">
                <a:solidFill>
                  <a:schemeClr val="accent4"/>
                </a:solidFill>
                <a:sym typeface="Wingdings" panose="05000000000000000000" pitchFamily="2" charset="2"/>
              </a:rPr>
              <a:t>stars</a:t>
            </a:r>
            <a:r>
              <a:rPr lang="en-US" dirty="0">
                <a:sym typeface="Wingdings" panose="05000000000000000000" pitchFamily="2" charset="2"/>
              </a:rPr>
              <a:t> + dark matter + </a:t>
            </a:r>
            <a:r>
              <a:rPr lang="en-US" sz="2000" u="sng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other (dust, gas…)</a:t>
            </a:r>
            <a:endParaRPr lang="en-US" u="sng" dirty="0">
              <a:solidFill>
                <a:schemeClr val="accent5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9E2E3E4-2046-4CDA-8B2B-928EA2B1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7" y="1871643"/>
            <a:ext cx="5681206" cy="34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124079A-3451-46FD-8EDD-430F3E333DD6}"/>
              </a:ext>
            </a:extLst>
          </p:cNvPr>
          <p:cNvSpPr txBox="1"/>
          <p:nvPr/>
        </p:nvSpPr>
        <p:spPr>
          <a:xfrm>
            <a:off x="4722518" y="801870"/>
            <a:ext cx="60947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Template spectrum shifted</a:t>
            </a:r>
            <a:endParaRPr lang="en-GB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 its stellar content adjusted to the epoch of emission.</a:t>
            </a:r>
            <a:endParaRPr lang="en-GB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Aim : better representativeness of templates at higher z</a:t>
            </a:r>
            <a:endParaRPr lang="en-GB" dirty="0"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AC7C64-4A80-4AC5-AA78-044CE234119D}"/>
              </a:ext>
            </a:extLst>
          </p:cNvPr>
          <p:cNvSpPr txBox="1"/>
          <p:nvPr/>
        </p:nvSpPr>
        <p:spPr>
          <a:xfrm>
            <a:off x="867507" y="5193323"/>
            <a:ext cx="2438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Emit the light we observe (~ black body)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73B17D-5A4E-4613-96A4-DCBA94DD226C}"/>
              </a:ext>
            </a:extLst>
          </p:cNvPr>
          <p:cNvSpPr txBox="1"/>
          <p:nvPr/>
        </p:nvSpPr>
        <p:spPr>
          <a:xfrm>
            <a:off x="3775623" y="5296652"/>
            <a:ext cx="2438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Alter the signal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0E4C80B1-8D71-47DA-B657-9AAF0E4454AE}"/>
              </a:ext>
            </a:extLst>
          </p:cNvPr>
          <p:cNvSpPr/>
          <p:nvPr/>
        </p:nvSpPr>
        <p:spPr>
          <a:xfrm rot="5400000">
            <a:off x="3349238" y="4431145"/>
            <a:ext cx="383055" cy="3048001"/>
          </a:xfrm>
          <a:prstGeom prst="rightBrace">
            <a:avLst>
              <a:gd name="adj1" fmla="val 38154"/>
              <a:gd name="adj2" fmla="val 485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96D6067-0AD2-44AD-8BAA-FA7028978EF7}"/>
              </a:ext>
            </a:extLst>
          </p:cNvPr>
          <p:cNvCxnSpPr>
            <a:cxnSpLocks/>
            <a:stCxn id="7" idx="1"/>
            <a:endCxn id="13" idx="1"/>
          </p:cNvCxnSpPr>
          <p:nvPr/>
        </p:nvCxnSpPr>
        <p:spPr>
          <a:xfrm>
            <a:off x="3584047" y="6146673"/>
            <a:ext cx="28600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C0FBA4C-66FD-4C47-A08B-2185456A6BCE}"/>
              </a:ext>
            </a:extLst>
          </p:cNvPr>
          <p:cNvSpPr txBox="1"/>
          <p:nvPr/>
        </p:nvSpPr>
        <p:spPr>
          <a:xfrm>
            <a:off x="6444082" y="5685008"/>
            <a:ext cx="199653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SPS = fit models of galaxy contents to observations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FCE5C01-3881-41E4-8F91-B4B3E44B44E8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8440615" y="6146673"/>
            <a:ext cx="90171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FA37A3A-1A55-4996-A929-7B3FAF234630}"/>
              </a:ext>
            </a:extLst>
          </p:cNvPr>
          <p:cNvSpPr txBox="1"/>
          <p:nvPr/>
        </p:nvSpPr>
        <p:spPr>
          <a:xfrm>
            <a:off x="9342328" y="5685009"/>
            <a:ext cx="190010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Use the results as (or instead of) SED templates</a:t>
            </a:r>
          </a:p>
        </p:txBody>
      </p:sp>
    </p:spTree>
    <p:extLst>
      <p:ext uri="{BB962C8B-B14F-4D97-AF65-F5344CB8AC3E}">
        <p14:creationId xmlns:p14="http://schemas.microsoft.com/office/powerpoint/2010/main" val="390324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71016"/>
            <a:ext cx="10131425" cy="740762"/>
          </a:xfrm>
        </p:spPr>
        <p:txBody>
          <a:bodyPr/>
          <a:lstStyle/>
          <a:p>
            <a:r>
              <a:rPr lang="en-US" dirty="0"/>
              <a:t>Photo-Z, Dust and SPS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fr-FR" dirty="0"/>
              <a:t>2024-05-16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A72C22A-427F-41E3-B021-FA5FAAD5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09771" y="2988901"/>
            <a:ext cx="4970804" cy="34484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074CBD8-EF3F-44B4-A3C2-AF25B75709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1425" y="1629817"/>
            <a:ext cx="5247287" cy="2776378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32B1D13-349D-4FE9-81EF-599B7818F4AF}"/>
              </a:ext>
            </a:extLst>
          </p:cNvPr>
          <p:cNvSpPr/>
          <p:nvPr/>
        </p:nvSpPr>
        <p:spPr>
          <a:xfrm>
            <a:off x="1757040" y="1761614"/>
            <a:ext cx="1078523" cy="204237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860FFC-28CA-44B4-A657-A93D6D410296}"/>
              </a:ext>
            </a:extLst>
          </p:cNvPr>
          <p:cNvSpPr txBox="1"/>
          <p:nvPr/>
        </p:nvSpPr>
        <p:spPr>
          <a:xfrm>
            <a:off x="3299809" y="1161449"/>
            <a:ext cx="254172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Dust extinction and SFR determine UV radiation, critical for photo-z estimation at higher z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704C18-0A62-4B2B-B233-CAB0C1F659C3}"/>
              </a:ext>
            </a:extLst>
          </p:cNvPr>
          <p:cNvSpPr txBox="1"/>
          <p:nvPr/>
        </p:nvSpPr>
        <p:spPr>
          <a:xfrm>
            <a:off x="6593204" y="1382677"/>
            <a:ext cx="4603938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/>
              <a:t>Dust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necessary for good representativeness</a:t>
            </a:r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US" sz="2000" dirty="0"/>
              <a:t>Yields degeneracies with photo-z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Requires careful treatment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467289-7703-49C5-A457-D508C1506790}"/>
              </a:ext>
            </a:extLst>
          </p:cNvPr>
          <p:cNvSpPr txBox="1"/>
          <p:nvPr/>
        </p:nvSpPr>
        <p:spPr>
          <a:xfrm>
            <a:off x="949666" y="4588893"/>
            <a:ext cx="4970804" cy="169277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/>
              <a:t>UV-light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Shifted into visible : key to high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Related to Star-formation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Absorbed by </a:t>
            </a:r>
            <a:r>
              <a:rPr lang="en-US" sz="2000" u="sng" dirty="0"/>
              <a:t>dust</a:t>
            </a:r>
          </a:p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Good photo-z = Star-formation + dust</a:t>
            </a:r>
          </a:p>
        </p:txBody>
      </p:sp>
    </p:spTree>
    <p:extLst>
      <p:ext uri="{BB962C8B-B14F-4D97-AF65-F5344CB8AC3E}">
        <p14:creationId xmlns:p14="http://schemas.microsoft.com/office/powerpoint/2010/main" val="4091884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2071</TotalTime>
  <Words>1220</Words>
  <Application>Microsoft Office PowerPoint</Application>
  <PresentationFormat>Grand écran</PresentationFormat>
  <Paragraphs>162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Bahnschrift SemiBold</vt:lpstr>
      <vt:lpstr>Bahnschrift SemiBold SemiConden</vt:lpstr>
      <vt:lpstr>Calibri</vt:lpstr>
      <vt:lpstr>Calibri Light</vt:lpstr>
      <vt:lpstr>Courier New</vt:lpstr>
      <vt:lpstr>Times New Roman</vt:lpstr>
      <vt:lpstr>Wingdings</vt:lpstr>
      <vt:lpstr>Céleste</vt:lpstr>
      <vt:lpstr>Stellar Population Synthesis to improve templates for photometric redshifts estimation</vt:lpstr>
      <vt:lpstr>Outline</vt:lpstr>
      <vt:lpstr>A few words on redshift</vt:lpstr>
      <vt:lpstr>Présentation PowerPoint</vt:lpstr>
      <vt:lpstr>A few words on redshift</vt:lpstr>
      <vt:lpstr>Estimation from photometry : how can we do?</vt:lpstr>
      <vt:lpstr>Template fitting : How does it work?</vt:lpstr>
      <vt:lpstr>Template fitting : What to improve?</vt:lpstr>
      <vt:lpstr>Photo-Z, Dust and SPS</vt:lpstr>
      <vt:lpstr>Présentation PowerPoint</vt:lpstr>
      <vt:lpstr>Présentation PowerPoint</vt:lpstr>
      <vt:lpstr>Présentation PowerPoint</vt:lpstr>
      <vt:lpstr>Conclusion and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FORS2 data to improve templates selection for photometric redshifts</dc:title>
  <dc:creator>$chevalier</dc:creator>
  <cp:lastModifiedBy>$chevalier</cp:lastModifiedBy>
  <cp:revision>188</cp:revision>
  <dcterms:created xsi:type="dcterms:W3CDTF">2023-12-05T08:24:18Z</dcterms:created>
  <dcterms:modified xsi:type="dcterms:W3CDTF">2024-05-15T08:09:47Z</dcterms:modified>
</cp:coreProperties>
</file>