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Montserrat"/>
      <p:regular r:id="rId44"/>
      <p:bold r:id="rId45"/>
      <p:italic r:id="rId46"/>
      <p:boldItalic r:id="rId47"/>
    </p:embeddedFont>
    <p:embeddedFont>
      <p:font typeface="Montserrat Medium"/>
      <p:regular r:id="rId48"/>
      <p:bold r:id="rId49"/>
      <p:italic r:id="rId50"/>
      <p:boldItalic r:id="rId51"/>
    </p:embeddedFont>
    <p:embeddedFont>
      <p:font typeface="Montserrat ExtraLight"/>
      <p:regular r:id="rId52"/>
      <p:bold r:id="rId53"/>
      <p:italic r:id="rId54"/>
      <p:boldItalic r:id="rId55"/>
    </p:embeddedFont>
    <p:embeddedFont>
      <p:font typeface="Montserrat Thin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Montserrat-regular.fntdata"/><Relationship Id="rId43" Type="http://schemas.openxmlformats.org/officeDocument/2006/relationships/slide" Target="slides/slide37.xml"/><Relationship Id="rId46" Type="http://schemas.openxmlformats.org/officeDocument/2006/relationships/font" Target="fonts/Montserrat-italic.fntdata"/><Relationship Id="rId45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ontserratMedium-regular.fntdata"/><Relationship Id="rId47" Type="http://schemas.openxmlformats.org/officeDocument/2006/relationships/font" Target="fonts/Montserrat-boldItalic.fntdata"/><Relationship Id="rId49" Type="http://schemas.openxmlformats.org/officeDocument/2006/relationships/font" Target="fonts/MontserratMedium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Medium-boldItalic.fntdata"/><Relationship Id="rId50" Type="http://schemas.openxmlformats.org/officeDocument/2006/relationships/font" Target="fonts/MontserratMedium-italic.fntdata"/><Relationship Id="rId53" Type="http://schemas.openxmlformats.org/officeDocument/2006/relationships/font" Target="fonts/MontserratExtraLight-bold.fntdata"/><Relationship Id="rId52" Type="http://schemas.openxmlformats.org/officeDocument/2006/relationships/font" Target="fonts/MontserratExtraLight-regular.fntdata"/><Relationship Id="rId11" Type="http://schemas.openxmlformats.org/officeDocument/2006/relationships/slide" Target="slides/slide5.xml"/><Relationship Id="rId55" Type="http://schemas.openxmlformats.org/officeDocument/2006/relationships/font" Target="fonts/MontserratExtraLight-boldItalic.fntdata"/><Relationship Id="rId10" Type="http://schemas.openxmlformats.org/officeDocument/2006/relationships/slide" Target="slides/slide4.xml"/><Relationship Id="rId54" Type="http://schemas.openxmlformats.org/officeDocument/2006/relationships/font" Target="fonts/MontserratExtraLight-italic.fntdata"/><Relationship Id="rId13" Type="http://schemas.openxmlformats.org/officeDocument/2006/relationships/slide" Target="slides/slide7.xml"/><Relationship Id="rId57" Type="http://schemas.openxmlformats.org/officeDocument/2006/relationships/font" Target="fonts/MontserratThin-bold.fntdata"/><Relationship Id="rId12" Type="http://schemas.openxmlformats.org/officeDocument/2006/relationships/slide" Target="slides/slide6.xml"/><Relationship Id="rId56" Type="http://schemas.openxmlformats.org/officeDocument/2006/relationships/font" Target="fonts/MontserratThin-regular.fntdata"/><Relationship Id="rId15" Type="http://schemas.openxmlformats.org/officeDocument/2006/relationships/slide" Target="slides/slide9.xml"/><Relationship Id="rId59" Type="http://schemas.openxmlformats.org/officeDocument/2006/relationships/font" Target="fonts/MontserratThin-boldItalic.fntdata"/><Relationship Id="rId14" Type="http://schemas.openxmlformats.org/officeDocument/2006/relationships/slide" Target="slides/slide8.xml"/><Relationship Id="rId58" Type="http://schemas.openxmlformats.org/officeDocument/2006/relationships/font" Target="fonts/MontserratThin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ddb27b3cf_1_4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2addb27b3cf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af2c7574b8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2af2c7574b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af2c7574b8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2af2c7574b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af2c7574b8_0_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2af2c7574b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af2c7574b8_0_1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g2af2c7574b8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af2c7574b8_0_1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2af2c7574b8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dcaaa48a8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g2dcaaa48a8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dcaaa48a80_3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2dcaaa48a80_3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addb27b3cf_1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2addb27b3cf_1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addb27b3cf_1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g2addb27b3cf_1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af2c7574b8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g2af2c7574b8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ae1d48ec4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2ae1d48ec4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dc20a6fd14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2dc20a6fd14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dc20a6fd14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g2dc20a6fd14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dc20a6fd14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g2dc20a6fd14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dc20a6fd14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g2dc20a6fd14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dc20a6fd14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g2dc20a6fd14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addb27b3bf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g2addb27b3bf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dcaaa48a80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6" name="Google Shape;566;g2dcaaa48a80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dcaaa48a80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g2dcaaa48a80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dc20a6fd1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9" name="Google Shape;599;g2dc20a6fd1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dc20a6fd14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9" name="Google Shape;619;g2dc20a6fd14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addb27b3cf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2addb27b3cf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dc20a6fd14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4" name="Google Shape;634;g2dc20a6fd1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ae1d48ec4b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g2ae1d48ec4b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ae1d48ec4b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" name="Google Shape;658;g2ae1d48ec4b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dcaaa48a80_3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g2dcaaa48a80_3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dcaaa48a80_3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g2dcaaa48a80_3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dc8bd11b06_0_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g2dc8bd11b0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dc20a6fd1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0" name="Google Shape;700;g2dc20a6fd1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dc20a6fd14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3" name="Google Shape;713;g2dc20a6fd14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dc8bd11b06_0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2dc8bd11b0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c8bd11b06_2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2dc8bd11b06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c8bd11b06_2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2dc8bd11b06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dc8bd11b0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2dc8bd11b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addb27b3cf_1_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2addb27b3cf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addb27b3bf_0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2addb27b3b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9D9D9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5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gif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gif"/><Relationship Id="rId4" Type="http://schemas.openxmlformats.org/officeDocument/2006/relationships/image" Target="../media/image13.gif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1036350" y="1237950"/>
            <a:ext cx="7071300" cy="2667600"/>
          </a:xfrm>
          <a:prstGeom prst="rect">
            <a:avLst/>
          </a:prstGeom>
          <a:solidFill>
            <a:schemeClr val="dk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fr" sz="3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Three-mirror cavity for </a:t>
            </a:r>
            <a:r>
              <a:rPr lang="fr" sz="3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quantum noise reduction of</a:t>
            </a:r>
            <a:r>
              <a:rPr lang="fr" sz="3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future gravitational wave detectors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" name="Google Shape;234;p34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5" name="Google Shape;235;p34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36" name="Google Shape;236;p34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37" name="Google Shape;237;p34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Frequency depend</a:t>
            </a: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nt squeezing &amp; filter cavity </a:t>
            </a:r>
            <a:r>
              <a:rPr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(1/2)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585" y="1166587"/>
            <a:ext cx="3057004" cy="220239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p34"/>
          <p:cNvSpPr txBox="1"/>
          <p:nvPr/>
        </p:nvSpPr>
        <p:spPr>
          <a:xfrm>
            <a:off x="672025" y="621125"/>
            <a:ext cx="30570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fr" sz="1050" cap="none" strike="noStrike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The squeezed beam produced in the OPO enters into a </a:t>
            </a:r>
            <a:r>
              <a:rPr b="1" i="0" lang="fr" sz="1050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 filter cavity »</a:t>
            </a:r>
            <a:endParaRPr b="1" i="0" sz="1050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Une image contenant Police, texte, blanc, Graphique&#10;&#10;Description générée automatiquement" id="240" name="Google Shape;24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479" y="4035575"/>
            <a:ext cx="1206288" cy="450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" name="Google Shape;241;p34"/>
          <p:cNvCxnSpPr/>
          <p:nvPr/>
        </p:nvCxnSpPr>
        <p:spPr>
          <a:xfrm>
            <a:off x="3937252" y="768600"/>
            <a:ext cx="0" cy="380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2" name="Google Shape;242;p34"/>
          <p:cNvSpPr/>
          <p:nvPr/>
        </p:nvSpPr>
        <p:spPr>
          <a:xfrm>
            <a:off x="3181775" y="987276"/>
            <a:ext cx="663225" cy="1774600"/>
          </a:xfrm>
          <a:custGeom>
            <a:rect b="b" l="l" r="r" t="t"/>
            <a:pathLst>
              <a:path extrusionOk="0" h="70984" w="26529">
                <a:moveTo>
                  <a:pt x="0" y="270"/>
                </a:moveTo>
                <a:cubicBezTo>
                  <a:pt x="3869" y="1204"/>
                  <a:pt x="18858" y="-3022"/>
                  <a:pt x="23216" y="5873"/>
                </a:cubicBezTo>
                <a:cubicBezTo>
                  <a:pt x="27575" y="14768"/>
                  <a:pt x="26418" y="42787"/>
                  <a:pt x="26151" y="53639"/>
                </a:cubicBezTo>
                <a:cubicBezTo>
                  <a:pt x="25884" y="64491"/>
                  <a:pt x="22371" y="68093"/>
                  <a:pt x="21615" y="7098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43" name="Google Shape;243;p34"/>
          <p:cNvSpPr txBox="1"/>
          <p:nvPr/>
        </p:nvSpPr>
        <p:spPr>
          <a:xfrm>
            <a:off x="684650" y="3394175"/>
            <a:ext cx="30570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The configuration of the filter cavity define a </a:t>
            </a:r>
            <a:r>
              <a:rPr b="1" lang="fr" sz="9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frequency </a:t>
            </a:r>
            <a:r>
              <a:rPr b="1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="1" baseline="-25000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1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fr" sz="9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around which a transition of squeezing nature (amplitude / phase) occurs</a:t>
            </a:r>
            <a:endParaRPr b="1" i="0" sz="950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p34"/>
          <p:cNvSpPr txBox="1"/>
          <p:nvPr/>
        </p:nvSpPr>
        <p:spPr>
          <a:xfrm>
            <a:off x="1934775" y="3952750"/>
            <a:ext cx="19101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L: cavity length </a:t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F: finesse of the cavity (depends on mirrors reflectivities r</a:t>
            </a:r>
            <a:r>
              <a:rPr baseline="-25000"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)</a:t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45" name="Google Shape;245;p34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46" name="Google Shape;246;p34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47" name="Google Shape;247;p34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4/12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2" name="Google Shape;252;p35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3" name="Google Shape;253;p35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54" name="Google Shape;254;p35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55" name="Google Shape;255;p35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Frequency depend</a:t>
            </a: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nt squeezing &amp; filter cavity </a:t>
            </a:r>
            <a:r>
              <a:rPr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(1/2)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6" name="Google Shape;25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9501" y="697475"/>
            <a:ext cx="2588825" cy="18564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7" name="Google Shape;25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585" y="1166587"/>
            <a:ext cx="3057004" cy="220239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8" name="Google Shape;258;p35"/>
          <p:cNvSpPr txBox="1"/>
          <p:nvPr/>
        </p:nvSpPr>
        <p:spPr>
          <a:xfrm>
            <a:off x="672025" y="621125"/>
            <a:ext cx="30570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fr" sz="1050" cap="none" strike="noStrike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The squeezed beam produced in the OPO enters into a </a:t>
            </a:r>
            <a:r>
              <a:rPr b="1" i="0" lang="fr" sz="1050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 filter cavity »</a:t>
            </a:r>
            <a:endParaRPr b="1" i="0" sz="1050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Une image contenant Police, texte, blanc, Graphique&#10;&#10;Description générée automatiquement" id="259" name="Google Shape;259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79" y="4035575"/>
            <a:ext cx="1206288" cy="450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35"/>
          <p:cNvCxnSpPr/>
          <p:nvPr/>
        </p:nvCxnSpPr>
        <p:spPr>
          <a:xfrm>
            <a:off x="3937252" y="768600"/>
            <a:ext cx="0" cy="380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1" name="Google Shape;261;p35"/>
          <p:cNvSpPr/>
          <p:nvPr/>
        </p:nvSpPr>
        <p:spPr>
          <a:xfrm>
            <a:off x="3181775" y="987276"/>
            <a:ext cx="663225" cy="1774600"/>
          </a:xfrm>
          <a:custGeom>
            <a:rect b="b" l="l" r="r" t="t"/>
            <a:pathLst>
              <a:path extrusionOk="0" h="70984" w="26529">
                <a:moveTo>
                  <a:pt x="0" y="270"/>
                </a:moveTo>
                <a:cubicBezTo>
                  <a:pt x="3869" y="1204"/>
                  <a:pt x="18858" y="-3022"/>
                  <a:pt x="23216" y="5873"/>
                </a:cubicBezTo>
                <a:cubicBezTo>
                  <a:pt x="27575" y="14768"/>
                  <a:pt x="26418" y="42787"/>
                  <a:pt x="26151" y="53639"/>
                </a:cubicBezTo>
                <a:cubicBezTo>
                  <a:pt x="25884" y="64491"/>
                  <a:pt x="22371" y="68093"/>
                  <a:pt x="21615" y="7098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62" name="Google Shape;262;p35"/>
          <p:cNvSpPr txBox="1"/>
          <p:nvPr/>
        </p:nvSpPr>
        <p:spPr>
          <a:xfrm>
            <a:off x="684650" y="3394175"/>
            <a:ext cx="30570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The configuration of the filter cavity define a </a:t>
            </a:r>
            <a:r>
              <a:rPr b="1" lang="fr" sz="9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frequency </a:t>
            </a:r>
            <a:r>
              <a:rPr b="1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="1" baseline="-25000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1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fr" sz="9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around which a transition of squeezing nature (amplitude / phase) occurs</a:t>
            </a:r>
            <a:endParaRPr b="1" i="0" sz="950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35"/>
          <p:cNvSpPr txBox="1"/>
          <p:nvPr/>
        </p:nvSpPr>
        <p:spPr>
          <a:xfrm>
            <a:off x="1934775" y="3952750"/>
            <a:ext cx="19101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L: cavity length </a:t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F: finesse of the cavity (depends on mirrors reflectivities r</a:t>
            </a:r>
            <a:r>
              <a:rPr baseline="-25000"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)</a:t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64" name="Google Shape;264;p35"/>
          <p:cNvSpPr txBox="1"/>
          <p:nvPr/>
        </p:nvSpPr>
        <p:spPr>
          <a:xfrm>
            <a:off x="6719550" y="697475"/>
            <a:ext cx="2341800" cy="18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squeezing ellipse rotation curve shape</a:t>
            </a:r>
            <a:r>
              <a:rPr lang="fr" sz="11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b="1" lang="fr" sz="11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a consequence of filter cavity optical behavior </a:t>
            </a:r>
            <a:endParaRPr b="1" sz="11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Choose filter cavity setting so that </a:t>
            </a:r>
            <a:r>
              <a:rPr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aseline="-25000"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fr" sz="11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= </a:t>
            </a:r>
            <a:r>
              <a:rPr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aseline="-25000"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sz="11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65" name="Google Shape;265;p35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66" name="Google Shape;266;p35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4/12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2" name="Google Shape;272;p36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3" name="Google Shape;273;p36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74" name="Google Shape;274;p36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75" name="Google Shape;275;p36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Frequency depend</a:t>
            </a: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nt squeezing &amp; filter cavity </a:t>
            </a:r>
            <a:r>
              <a:rPr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(1/2)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9501" y="697475"/>
            <a:ext cx="2588825" cy="18564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7" name="Google Shape;27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585" y="1166587"/>
            <a:ext cx="3057004" cy="220239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8" name="Google Shape;278;p36"/>
          <p:cNvSpPr txBox="1"/>
          <p:nvPr/>
        </p:nvSpPr>
        <p:spPr>
          <a:xfrm>
            <a:off x="672025" y="621125"/>
            <a:ext cx="30570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fr" sz="1050" cap="none" strike="noStrike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The squeezed beam produced in the OPO enters into a </a:t>
            </a:r>
            <a:r>
              <a:rPr b="1" i="0" lang="fr" sz="1050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 filter cavity »</a:t>
            </a:r>
            <a:endParaRPr b="1" i="0" sz="1050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Une image contenant Police, texte, blanc, Graphique&#10;&#10;Description générée automatiquement" id="279" name="Google Shape;279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79" y="4035575"/>
            <a:ext cx="1206288" cy="450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36"/>
          <p:cNvCxnSpPr/>
          <p:nvPr/>
        </p:nvCxnSpPr>
        <p:spPr>
          <a:xfrm>
            <a:off x="3937252" y="768600"/>
            <a:ext cx="0" cy="380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p36"/>
          <p:cNvSpPr/>
          <p:nvPr/>
        </p:nvSpPr>
        <p:spPr>
          <a:xfrm>
            <a:off x="3181775" y="987276"/>
            <a:ext cx="663225" cy="1774600"/>
          </a:xfrm>
          <a:custGeom>
            <a:rect b="b" l="l" r="r" t="t"/>
            <a:pathLst>
              <a:path extrusionOk="0" h="70984" w="26529">
                <a:moveTo>
                  <a:pt x="0" y="270"/>
                </a:moveTo>
                <a:cubicBezTo>
                  <a:pt x="3869" y="1204"/>
                  <a:pt x="18858" y="-3022"/>
                  <a:pt x="23216" y="5873"/>
                </a:cubicBezTo>
                <a:cubicBezTo>
                  <a:pt x="27575" y="14768"/>
                  <a:pt x="26418" y="42787"/>
                  <a:pt x="26151" y="53639"/>
                </a:cubicBezTo>
                <a:cubicBezTo>
                  <a:pt x="25884" y="64491"/>
                  <a:pt x="22371" y="68093"/>
                  <a:pt x="21615" y="7098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82" name="Google Shape;282;p36"/>
          <p:cNvSpPr txBox="1"/>
          <p:nvPr/>
        </p:nvSpPr>
        <p:spPr>
          <a:xfrm>
            <a:off x="684650" y="3394175"/>
            <a:ext cx="30570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The configuration of the filter cavity define a </a:t>
            </a:r>
            <a:r>
              <a:rPr b="1" lang="fr" sz="9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frequency </a:t>
            </a:r>
            <a:r>
              <a:rPr b="1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="1" baseline="-25000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1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fr" sz="9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around which a transition of squeezing nature (amplitude / phase) occurs</a:t>
            </a:r>
            <a:endParaRPr b="1" i="0" sz="950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36"/>
          <p:cNvSpPr txBox="1"/>
          <p:nvPr/>
        </p:nvSpPr>
        <p:spPr>
          <a:xfrm>
            <a:off x="1934775" y="3952750"/>
            <a:ext cx="19101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L: cavity length </a:t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F: finesse of the cavity (depends on mirrors reflectivities r</a:t>
            </a:r>
            <a:r>
              <a:rPr baseline="-25000"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)</a:t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284" name="Google Shape;284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1915" y="2640700"/>
            <a:ext cx="3719560" cy="209527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5" name="Google Shape;285;p36"/>
          <p:cNvSpPr txBox="1"/>
          <p:nvPr/>
        </p:nvSpPr>
        <p:spPr>
          <a:xfrm>
            <a:off x="6719550" y="697475"/>
            <a:ext cx="2341800" cy="18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squeezing ellipse rotation curve shape</a:t>
            </a:r>
            <a:r>
              <a:rPr lang="fr" sz="11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b="1" lang="fr" sz="11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a consequence of filter cavity optical behavior </a:t>
            </a:r>
            <a:endParaRPr b="1" sz="11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Choose filter cavity setting so that </a:t>
            </a:r>
            <a:r>
              <a:rPr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aseline="-25000"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fr" sz="11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= </a:t>
            </a:r>
            <a:r>
              <a:rPr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aseline="-25000"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sz="11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86" name="Google Shape;286;p36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87" name="Google Shape;287;p36"/>
          <p:cNvSpPr txBox="1"/>
          <p:nvPr/>
        </p:nvSpPr>
        <p:spPr>
          <a:xfrm>
            <a:off x="4046069" y="2667000"/>
            <a:ext cx="1252200" cy="20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Resulting situation:</a:t>
            </a:r>
            <a:r>
              <a:rPr lang="fr" sz="10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b="1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below </a:t>
            </a:r>
            <a:r>
              <a:rPr b="1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="1" baseline="-25000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1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 the RP noise is decreased while the shot noise is increased</a:t>
            </a:r>
            <a:r>
              <a:rPr lang="fr" sz="1000">
                <a:solidFill>
                  <a:srgbClr val="D9D9D9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b="1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above </a:t>
            </a:r>
            <a:r>
              <a:rPr b="1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="1" baseline="-25000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1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 the situation is inverted</a:t>
            </a:r>
            <a:endParaRPr b="1" sz="100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⇒ QN reduced at all</a:t>
            </a:r>
            <a:endParaRPr b="1" sz="100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36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89" name="Google Shape;289;p36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4/12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4" name="Google Shape;294;p37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5" name="Google Shape;295;p37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96" name="Google Shape;296;p37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97" name="Google Shape;297;p37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Frequency depend</a:t>
            </a: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nt squeezing &amp; filter cavity </a:t>
            </a:r>
            <a:r>
              <a:rPr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(1/2)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8" name="Google Shape;29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9501" y="697475"/>
            <a:ext cx="2588825" cy="18564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585" y="1166587"/>
            <a:ext cx="3057004" cy="220239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Une image contenant Police, texte, blanc, Graphique&#10;&#10;Description générée automatiquement" id="300" name="Google Shape;30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79" y="4035575"/>
            <a:ext cx="1206288" cy="450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37"/>
          <p:cNvCxnSpPr/>
          <p:nvPr/>
        </p:nvCxnSpPr>
        <p:spPr>
          <a:xfrm>
            <a:off x="3937252" y="768600"/>
            <a:ext cx="0" cy="380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2" name="Google Shape;302;p37"/>
          <p:cNvSpPr/>
          <p:nvPr/>
        </p:nvSpPr>
        <p:spPr>
          <a:xfrm>
            <a:off x="3181775" y="987276"/>
            <a:ext cx="663225" cy="1774600"/>
          </a:xfrm>
          <a:custGeom>
            <a:rect b="b" l="l" r="r" t="t"/>
            <a:pathLst>
              <a:path extrusionOk="0" h="70984" w="26529">
                <a:moveTo>
                  <a:pt x="0" y="270"/>
                </a:moveTo>
                <a:cubicBezTo>
                  <a:pt x="3869" y="1204"/>
                  <a:pt x="18858" y="-3022"/>
                  <a:pt x="23216" y="5873"/>
                </a:cubicBezTo>
                <a:cubicBezTo>
                  <a:pt x="27575" y="14768"/>
                  <a:pt x="26418" y="42787"/>
                  <a:pt x="26151" y="53639"/>
                </a:cubicBezTo>
                <a:cubicBezTo>
                  <a:pt x="25884" y="64491"/>
                  <a:pt x="22371" y="68093"/>
                  <a:pt x="21615" y="7098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303" name="Google Shape;303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1915" y="2640700"/>
            <a:ext cx="3719560" cy="209527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04" name="Google Shape;304;p37"/>
          <p:cNvCxnSpPr/>
          <p:nvPr/>
        </p:nvCxnSpPr>
        <p:spPr>
          <a:xfrm rot="10800000">
            <a:off x="6844599" y="3419885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5" name="Google Shape;305;p37"/>
          <p:cNvCxnSpPr/>
          <p:nvPr/>
        </p:nvCxnSpPr>
        <p:spPr>
          <a:xfrm rot="10800000">
            <a:off x="6496687" y="3419885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6" name="Google Shape;306;p37"/>
          <p:cNvCxnSpPr/>
          <p:nvPr/>
        </p:nvCxnSpPr>
        <p:spPr>
          <a:xfrm rot="10800000">
            <a:off x="6184951" y="3419885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7" name="Google Shape;307;p37"/>
          <p:cNvCxnSpPr/>
          <p:nvPr/>
        </p:nvCxnSpPr>
        <p:spPr>
          <a:xfrm rot="10800000">
            <a:off x="5875599" y="3419885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8" name="Google Shape;308;p37"/>
          <p:cNvCxnSpPr/>
          <p:nvPr/>
        </p:nvCxnSpPr>
        <p:spPr>
          <a:xfrm rot="10800000">
            <a:off x="6051546" y="3124187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0C800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309" name="Google Shape;309;p37"/>
          <p:cNvCxnSpPr/>
          <p:nvPr/>
        </p:nvCxnSpPr>
        <p:spPr>
          <a:xfrm rot="10800000">
            <a:off x="6378424" y="3319780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0C800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310" name="Google Shape;310;p37"/>
          <p:cNvCxnSpPr/>
          <p:nvPr/>
        </p:nvCxnSpPr>
        <p:spPr>
          <a:xfrm rot="10800000">
            <a:off x="6719550" y="3501902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0C8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11" name="Google Shape;311;p37"/>
          <p:cNvSpPr/>
          <p:nvPr/>
        </p:nvSpPr>
        <p:spPr>
          <a:xfrm>
            <a:off x="5740050" y="2995375"/>
            <a:ext cx="1252200" cy="880200"/>
          </a:xfrm>
          <a:prstGeom prst="ellipse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7"/>
          <p:cNvSpPr/>
          <p:nvPr/>
        </p:nvSpPr>
        <p:spPr>
          <a:xfrm>
            <a:off x="4618200" y="873925"/>
            <a:ext cx="818700" cy="545400"/>
          </a:xfrm>
          <a:prstGeom prst="ellipse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3" name="Google Shape;313;p37"/>
          <p:cNvCxnSpPr>
            <a:stCxn id="312" idx="4"/>
            <a:endCxn id="311" idx="2"/>
          </p:cNvCxnSpPr>
          <p:nvPr/>
        </p:nvCxnSpPr>
        <p:spPr>
          <a:xfrm flipH="1" rot="-5400000">
            <a:off x="4375650" y="2071225"/>
            <a:ext cx="2016300" cy="712500"/>
          </a:xfrm>
          <a:prstGeom prst="curvedConnector2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14" name="Google Shape;314;p37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315" name="Google Shape;315;p37"/>
          <p:cNvSpPr txBox="1"/>
          <p:nvPr/>
        </p:nvSpPr>
        <p:spPr>
          <a:xfrm>
            <a:off x="672025" y="621125"/>
            <a:ext cx="30570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fr" sz="1050" cap="none" strike="noStrike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The squeezed beam produced in the OPO enters into a </a:t>
            </a:r>
            <a:r>
              <a:rPr b="1" i="0" lang="fr" sz="1050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 filter cavity »</a:t>
            </a:r>
            <a:endParaRPr b="1" i="0" sz="1050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37"/>
          <p:cNvSpPr txBox="1"/>
          <p:nvPr/>
        </p:nvSpPr>
        <p:spPr>
          <a:xfrm>
            <a:off x="684650" y="3394175"/>
            <a:ext cx="30570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The configuration of the filter cavity define a </a:t>
            </a:r>
            <a:r>
              <a:rPr b="1" lang="fr" sz="9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frequency </a:t>
            </a:r>
            <a:r>
              <a:rPr b="1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="1" baseline="-25000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1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fr" sz="9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around which a transition of squeezing nature (amplitude / phase) occurs</a:t>
            </a:r>
            <a:endParaRPr b="1" i="0" sz="950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37"/>
          <p:cNvSpPr txBox="1"/>
          <p:nvPr/>
        </p:nvSpPr>
        <p:spPr>
          <a:xfrm>
            <a:off x="1934775" y="3952750"/>
            <a:ext cx="19101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L: cavity length </a:t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F: finesse of the cavity (depends on mirrors reflectivities r</a:t>
            </a:r>
            <a:r>
              <a:rPr baseline="-25000"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)</a:t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318" name="Google Shape;318;p37"/>
          <p:cNvSpPr txBox="1"/>
          <p:nvPr/>
        </p:nvSpPr>
        <p:spPr>
          <a:xfrm>
            <a:off x="4046069" y="2667000"/>
            <a:ext cx="1252200" cy="20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Resulting situation:</a:t>
            </a:r>
            <a:r>
              <a:rPr lang="fr" sz="10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b="1" lang="fr" sz="1000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below </a:t>
            </a:r>
            <a:r>
              <a:rPr b="1" lang="fr" sz="1000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="1" baseline="-25000" lang="fr" sz="1000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1" lang="fr" sz="1000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 the RP noise is decreased while the shot noise is increased</a:t>
            </a:r>
            <a:r>
              <a:rPr lang="fr" sz="1000">
                <a:solidFill>
                  <a:srgbClr val="D9D9D9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b="1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above </a:t>
            </a:r>
            <a:r>
              <a:rPr b="1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="1" baseline="-25000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1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 the situation is inverted</a:t>
            </a:r>
            <a:endParaRPr b="1" sz="100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⇒ QN reduced at all</a:t>
            </a:r>
            <a:endParaRPr b="1" sz="100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37"/>
          <p:cNvSpPr txBox="1"/>
          <p:nvPr/>
        </p:nvSpPr>
        <p:spPr>
          <a:xfrm>
            <a:off x="6719550" y="697475"/>
            <a:ext cx="2341800" cy="18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squeezing ellipse rotation curve shape</a:t>
            </a:r>
            <a:r>
              <a:rPr lang="fr" sz="11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b="1" lang="fr" sz="11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a consequence of filter cavity optical behavior </a:t>
            </a:r>
            <a:endParaRPr b="1" sz="11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Choose filter cavity setting so that </a:t>
            </a:r>
            <a:r>
              <a:rPr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aseline="-25000"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fr" sz="11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= </a:t>
            </a:r>
            <a:r>
              <a:rPr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aseline="-25000"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sz="11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320" name="Google Shape;320;p37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321" name="Google Shape;321;p37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4/12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6" name="Google Shape;326;p38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7" name="Google Shape;327;p38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328" name="Google Shape;328;p38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329" name="Google Shape;329;p38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Frequency depend</a:t>
            </a: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nt squeezing &amp; filter cavity </a:t>
            </a:r>
            <a:r>
              <a:rPr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(1/2)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0" name="Google Shape;33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9501" y="697475"/>
            <a:ext cx="2588825" cy="18564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1" name="Google Shape;33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585" y="1166587"/>
            <a:ext cx="3057004" cy="220239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Une image contenant Police, texte, blanc, Graphique&#10;&#10;Description générée automatiquement" id="332" name="Google Shape;33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79" y="4035575"/>
            <a:ext cx="1206288" cy="450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38"/>
          <p:cNvCxnSpPr/>
          <p:nvPr/>
        </p:nvCxnSpPr>
        <p:spPr>
          <a:xfrm>
            <a:off x="3937252" y="768600"/>
            <a:ext cx="0" cy="380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4" name="Google Shape;334;p38"/>
          <p:cNvSpPr/>
          <p:nvPr/>
        </p:nvSpPr>
        <p:spPr>
          <a:xfrm>
            <a:off x="3181775" y="987276"/>
            <a:ext cx="663225" cy="1774600"/>
          </a:xfrm>
          <a:custGeom>
            <a:rect b="b" l="l" r="r" t="t"/>
            <a:pathLst>
              <a:path extrusionOk="0" h="70984" w="26529">
                <a:moveTo>
                  <a:pt x="0" y="270"/>
                </a:moveTo>
                <a:cubicBezTo>
                  <a:pt x="3869" y="1204"/>
                  <a:pt x="18858" y="-3022"/>
                  <a:pt x="23216" y="5873"/>
                </a:cubicBezTo>
                <a:cubicBezTo>
                  <a:pt x="27575" y="14768"/>
                  <a:pt x="26418" y="42787"/>
                  <a:pt x="26151" y="53639"/>
                </a:cubicBezTo>
                <a:cubicBezTo>
                  <a:pt x="25884" y="64491"/>
                  <a:pt x="22371" y="68093"/>
                  <a:pt x="21615" y="7098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335" name="Google Shape;33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1915" y="2640700"/>
            <a:ext cx="3719560" cy="209527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36" name="Google Shape;336;p38"/>
          <p:cNvCxnSpPr/>
          <p:nvPr/>
        </p:nvCxnSpPr>
        <p:spPr>
          <a:xfrm rot="10800000">
            <a:off x="7060685" y="3506403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0C8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7" name="Google Shape;337;p38"/>
          <p:cNvCxnSpPr/>
          <p:nvPr/>
        </p:nvCxnSpPr>
        <p:spPr>
          <a:xfrm rot="10800000">
            <a:off x="7417805" y="3713395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0C8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8" name="Google Shape;338;p38"/>
          <p:cNvCxnSpPr/>
          <p:nvPr/>
        </p:nvCxnSpPr>
        <p:spPr>
          <a:xfrm rot="10800000">
            <a:off x="7201709" y="3613309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339" name="Google Shape;339;p38"/>
          <p:cNvCxnSpPr/>
          <p:nvPr/>
        </p:nvCxnSpPr>
        <p:spPr>
          <a:xfrm rot="10800000">
            <a:off x="7558829" y="3613309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340" name="Google Shape;340;p38"/>
          <p:cNvCxnSpPr/>
          <p:nvPr/>
        </p:nvCxnSpPr>
        <p:spPr>
          <a:xfrm rot="10800000">
            <a:off x="8213920" y="3615581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341" name="Google Shape;341;p38"/>
          <p:cNvCxnSpPr/>
          <p:nvPr/>
        </p:nvCxnSpPr>
        <p:spPr>
          <a:xfrm rot="10800000">
            <a:off x="7886373" y="3622405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342" name="Google Shape;342;p38"/>
          <p:cNvCxnSpPr/>
          <p:nvPr/>
        </p:nvCxnSpPr>
        <p:spPr>
          <a:xfrm rot="10800000">
            <a:off x="6844599" y="3419885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3" name="Google Shape;343;p38"/>
          <p:cNvCxnSpPr/>
          <p:nvPr/>
        </p:nvCxnSpPr>
        <p:spPr>
          <a:xfrm rot="10800000">
            <a:off x="6496687" y="3419885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4" name="Google Shape;344;p38"/>
          <p:cNvCxnSpPr/>
          <p:nvPr/>
        </p:nvCxnSpPr>
        <p:spPr>
          <a:xfrm rot="10800000">
            <a:off x="6184951" y="3419885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5" name="Google Shape;345;p38"/>
          <p:cNvCxnSpPr/>
          <p:nvPr/>
        </p:nvCxnSpPr>
        <p:spPr>
          <a:xfrm rot="10800000">
            <a:off x="5875599" y="3419885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164C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6" name="Google Shape;346;p38"/>
          <p:cNvCxnSpPr/>
          <p:nvPr/>
        </p:nvCxnSpPr>
        <p:spPr>
          <a:xfrm rot="10800000">
            <a:off x="6051546" y="3124187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0C800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347" name="Google Shape;347;p38"/>
          <p:cNvCxnSpPr/>
          <p:nvPr/>
        </p:nvCxnSpPr>
        <p:spPr>
          <a:xfrm rot="10800000">
            <a:off x="6378424" y="3319780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0C800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348" name="Google Shape;348;p38"/>
          <p:cNvCxnSpPr/>
          <p:nvPr/>
        </p:nvCxnSpPr>
        <p:spPr>
          <a:xfrm rot="10800000">
            <a:off x="6719550" y="3501902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0C800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49" name="Google Shape;349;p38"/>
          <p:cNvSpPr/>
          <p:nvPr/>
        </p:nvSpPr>
        <p:spPr>
          <a:xfrm>
            <a:off x="5740050" y="2995375"/>
            <a:ext cx="1252200" cy="880200"/>
          </a:xfrm>
          <a:prstGeom prst="ellipse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8"/>
          <p:cNvSpPr/>
          <p:nvPr/>
        </p:nvSpPr>
        <p:spPr>
          <a:xfrm>
            <a:off x="4618200" y="873925"/>
            <a:ext cx="818700" cy="545400"/>
          </a:xfrm>
          <a:prstGeom prst="ellipse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1" name="Google Shape;351;p38"/>
          <p:cNvCxnSpPr>
            <a:stCxn id="350" idx="4"/>
            <a:endCxn id="349" idx="2"/>
          </p:cNvCxnSpPr>
          <p:nvPr/>
        </p:nvCxnSpPr>
        <p:spPr>
          <a:xfrm flipH="1" rot="-5400000">
            <a:off x="4375650" y="2071225"/>
            <a:ext cx="2016300" cy="712500"/>
          </a:xfrm>
          <a:prstGeom prst="curvedConnector2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52" name="Google Shape;352;p38"/>
          <p:cNvSpPr/>
          <p:nvPr/>
        </p:nvSpPr>
        <p:spPr>
          <a:xfrm>
            <a:off x="5677975" y="1484950"/>
            <a:ext cx="818700" cy="545400"/>
          </a:xfrm>
          <a:prstGeom prst="ellipse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8"/>
          <p:cNvSpPr/>
          <p:nvPr/>
        </p:nvSpPr>
        <p:spPr>
          <a:xfrm>
            <a:off x="6942425" y="3165575"/>
            <a:ext cx="1662900" cy="12507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4" name="Google Shape;354;p38"/>
          <p:cNvCxnSpPr>
            <a:stCxn id="352" idx="4"/>
            <a:endCxn id="353" idx="0"/>
          </p:cNvCxnSpPr>
          <p:nvPr/>
        </p:nvCxnSpPr>
        <p:spPr>
          <a:xfrm flipH="1" rot="-5400000">
            <a:off x="6363025" y="1754650"/>
            <a:ext cx="1135200" cy="1686600"/>
          </a:xfrm>
          <a:prstGeom prst="curvedConnector3">
            <a:avLst>
              <a:gd fmla="val 50001" name="adj1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55" name="Google Shape;355;p38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356" name="Google Shape;356;p38"/>
          <p:cNvCxnSpPr/>
          <p:nvPr/>
        </p:nvCxnSpPr>
        <p:spPr>
          <a:xfrm rot="10800000">
            <a:off x="8138745" y="4104604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0C8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7" name="Google Shape;357;p38"/>
          <p:cNvCxnSpPr/>
          <p:nvPr/>
        </p:nvCxnSpPr>
        <p:spPr>
          <a:xfrm rot="10800000">
            <a:off x="7767778" y="3909012"/>
            <a:ext cx="0" cy="195600"/>
          </a:xfrm>
          <a:prstGeom prst="straightConnector1">
            <a:avLst/>
          </a:prstGeom>
          <a:noFill/>
          <a:ln cap="flat" cmpd="sng" w="25400">
            <a:solidFill>
              <a:srgbClr val="00C8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8" name="Google Shape;358;p38"/>
          <p:cNvSpPr txBox="1"/>
          <p:nvPr/>
        </p:nvSpPr>
        <p:spPr>
          <a:xfrm>
            <a:off x="672025" y="621125"/>
            <a:ext cx="30570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fr" sz="1050" cap="none" strike="noStrike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The squeezed beam produced in the OPO enters into a </a:t>
            </a:r>
            <a:r>
              <a:rPr b="1" i="0" lang="fr" sz="1050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 filter cavity »</a:t>
            </a:r>
            <a:endParaRPr b="1" i="0" sz="1050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38"/>
          <p:cNvSpPr txBox="1"/>
          <p:nvPr/>
        </p:nvSpPr>
        <p:spPr>
          <a:xfrm>
            <a:off x="684650" y="3394175"/>
            <a:ext cx="30570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The configuration of the filter cavity define a </a:t>
            </a:r>
            <a:r>
              <a:rPr b="1" lang="fr" sz="9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frequency </a:t>
            </a:r>
            <a:r>
              <a:rPr b="1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="1" baseline="-25000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1" lang="fr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fr" sz="9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around which a transition of squeezing nature (amplitude / phase) occurs</a:t>
            </a:r>
            <a:endParaRPr b="1" i="0" sz="950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38"/>
          <p:cNvSpPr txBox="1"/>
          <p:nvPr/>
        </p:nvSpPr>
        <p:spPr>
          <a:xfrm>
            <a:off x="1934775" y="3952750"/>
            <a:ext cx="19101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L: cavity length </a:t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F: finesse of the cavity (depends on mirrors reflectivities r</a:t>
            </a:r>
            <a:r>
              <a:rPr baseline="-25000"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8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)</a:t>
            </a:r>
            <a:endParaRPr sz="8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361" name="Google Shape;361;p38"/>
          <p:cNvSpPr txBox="1"/>
          <p:nvPr/>
        </p:nvSpPr>
        <p:spPr>
          <a:xfrm>
            <a:off x="6719550" y="697475"/>
            <a:ext cx="2341800" cy="18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squeezing ellipse rotation curve shape</a:t>
            </a:r>
            <a:r>
              <a:rPr lang="fr" sz="11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b="1" lang="fr" sz="11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a consequence of filter cavity optical behavior </a:t>
            </a:r>
            <a:endParaRPr b="1" sz="11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Choose filter cavity setting so that </a:t>
            </a:r>
            <a:r>
              <a:rPr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aseline="-25000"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fr" sz="11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= </a:t>
            </a:r>
            <a:r>
              <a:rPr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aseline="-25000" lang="f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sz="11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362" name="Google Shape;362;p38"/>
          <p:cNvSpPr txBox="1"/>
          <p:nvPr/>
        </p:nvSpPr>
        <p:spPr>
          <a:xfrm>
            <a:off x="4046069" y="2667000"/>
            <a:ext cx="1252200" cy="20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Resulting situation:</a:t>
            </a:r>
            <a:r>
              <a:rPr lang="fr" sz="10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b="1" lang="fr" sz="1000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below </a:t>
            </a:r>
            <a:r>
              <a:rPr b="1" lang="fr" sz="1000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="1" baseline="-25000" lang="fr" sz="1000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1" lang="fr" sz="1000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 the RP noise is decreased while the shot noise is increased</a:t>
            </a:r>
            <a:r>
              <a:rPr lang="fr" sz="1000">
                <a:solidFill>
                  <a:schemeClr val="accent4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b="1" lang="fr" sz="1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above </a:t>
            </a:r>
            <a:r>
              <a:rPr b="1" lang="fr" sz="1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Ω</a:t>
            </a:r>
            <a:r>
              <a:rPr b="1" baseline="-25000" lang="fr" sz="1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1" lang="fr" sz="1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 the situation is inverted</a:t>
            </a:r>
            <a:endParaRPr b="1" sz="10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⇒ QN reduced at all frequencies</a:t>
            </a:r>
            <a:endParaRPr b="1" sz="10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4/12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9" name="Google Shape;369;p39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0" name="Google Shape;370;p39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371" name="Google Shape;371;p39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372" name="Google Shape;372;p39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Frequency dependent squeezing &amp; </a:t>
            </a:r>
            <a:r>
              <a:rPr b="1"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three-mirror cavity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3" name="Google Shape;37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5375" y="755650"/>
            <a:ext cx="3771723" cy="271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4275" y="755650"/>
            <a:ext cx="3771723" cy="271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9"/>
          <p:cNvPicPr preferRelativeResize="0"/>
          <p:nvPr/>
        </p:nvPicPr>
        <p:blipFill rotWithShape="1">
          <a:blip r:embed="rId3">
            <a:alphaModFix/>
          </a:blip>
          <a:srcRect b="7789" l="60740" r="35159" t="79079"/>
          <a:stretch/>
        </p:blipFill>
        <p:spPr>
          <a:xfrm>
            <a:off x="7572300" y="2905575"/>
            <a:ext cx="154574" cy="356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39"/>
          <p:cNvCxnSpPr>
            <a:stCxn id="373" idx="2"/>
            <a:endCxn id="374" idx="2"/>
          </p:cNvCxnSpPr>
          <p:nvPr/>
        </p:nvCxnSpPr>
        <p:spPr>
          <a:xfrm flipH="1" rot="-5400000">
            <a:off x="4870437" y="1413758"/>
            <a:ext cx="600" cy="4119000"/>
          </a:xfrm>
          <a:prstGeom prst="curvedConnector3">
            <a:avLst>
              <a:gd fmla="val 58027877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77" name="Google Shape;377;p39"/>
          <p:cNvCxnSpPr>
            <a:stCxn id="378" idx="0"/>
          </p:cNvCxnSpPr>
          <p:nvPr/>
        </p:nvCxnSpPr>
        <p:spPr>
          <a:xfrm flipH="1" rot="10800000">
            <a:off x="1740674" y="3072200"/>
            <a:ext cx="1401000" cy="662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78" name="Google Shape;378;p39"/>
          <p:cNvSpPr txBox="1"/>
          <p:nvPr/>
        </p:nvSpPr>
        <p:spPr>
          <a:xfrm>
            <a:off x="670124" y="3734600"/>
            <a:ext cx="2141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fr" sz="13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Fabry-Perot </a:t>
            </a:r>
            <a:endParaRPr b="1" sz="13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fr" sz="13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cavity</a:t>
            </a:r>
            <a:endParaRPr b="1" i="0" sz="1300" u="none" cap="none" strike="noStrike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79" name="Google Shape;379;p39"/>
          <p:cNvCxnSpPr>
            <a:stCxn id="380" idx="0"/>
          </p:cNvCxnSpPr>
          <p:nvPr/>
        </p:nvCxnSpPr>
        <p:spPr>
          <a:xfrm rot="10800000">
            <a:off x="7977263" y="3331550"/>
            <a:ext cx="93600" cy="6186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80" name="Google Shape;380;p39"/>
          <p:cNvSpPr txBox="1"/>
          <p:nvPr/>
        </p:nvSpPr>
        <p:spPr>
          <a:xfrm>
            <a:off x="7345163" y="3950150"/>
            <a:ext cx="145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fr" sz="13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Three-mirror</a:t>
            </a:r>
            <a:endParaRPr b="1" sz="13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fr" sz="13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cavity</a:t>
            </a:r>
            <a:endParaRPr b="1" sz="13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39"/>
          <p:cNvSpPr txBox="1"/>
          <p:nvPr/>
        </p:nvSpPr>
        <p:spPr>
          <a:xfrm>
            <a:off x="2850225" y="3874363"/>
            <a:ext cx="404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Impact on squeezing properties ?</a:t>
            </a:r>
            <a:endParaRPr b="1" i="0" sz="1500" u="sng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39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383" name="Google Shape;383;p39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5/12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384" name="Google Shape;384;p39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40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0" name="Google Shape;390;p40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391" name="Google Shape;391;p40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392" name="Google Shape;392;p40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Frequency dependent squeezing &amp; </a:t>
            </a:r>
            <a:r>
              <a:rPr b="1"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three-mirror cavity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5375" y="755650"/>
            <a:ext cx="3771723" cy="271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4275" y="755650"/>
            <a:ext cx="3771723" cy="271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0"/>
          <p:cNvPicPr preferRelativeResize="0"/>
          <p:nvPr/>
        </p:nvPicPr>
        <p:blipFill rotWithShape="1">
          <a:blip r:embed="rId3">
            <a:alphaModFix/>
          </a:blip>
          <a:srcRect b="7789" l="60740" r="35159" t="79079"/>
          <a:stretch/>
        </p:blipFill>
        <p:spPr>
          <a:xfrm>
            <a:off x="7572300" y="2905575"/>
            <a:ext cx="154574" cy="356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p40"/>
          <p:cNvCxnSpPr>
            <a:stCxn id="393" idx="2"/>
            <a:endCxn id="394" idx="2"/>
          </p:cNvCxnSpPr>
          <p:nvPr/>
        </p:nvCxnSpPr>
        <p:spPr>
          <a:xfrm flipH="1" rot="-5400000">
            <a:off x="4870437" y="1413758"/>
            <a:ext cx="600" cy="4119000"/>
          </a:xfrm>
          <a:prstGeom prst="curvedConnector3">
            <a:avLst>
              <a:gd fmla="val 58027877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97" name="Google Shape;397;p40"/>
          <p:cNvCxnSpPr>
            <a:stCxn id="398" idx="0"/>
          </p:cNvCxnSpPr>
          <p:nvPr/>
        </p:nvCxnSpPr>
        <p:spPr>
          <a:xfrm flipH="1" rot="10800000">
            <a:off x="1740674" y="3072200"/>
            <a:ext cx="1401000" cy="662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8" name="Google Shape;398;p40"/>
          <p:cNvSpPr txBox="1"/>
          <p:nvPr/>
        </p:nvSpPr>
        <p:spPr>
          <a:xfrm>
            <a:off x="670124" y="3734600"/>
            <a:ext cx="2141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fr" sz="13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Fabry-Perot </a:t>
            </a:r>
            <a:endParaRPr b="1" sz="13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fr" sz="13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cavity</a:t>
            </a:r>
            <a:endParaRPr b="1" i="0" sz="1300" u="none" cap="none" strike="noStrike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9" name="Google Shape;399;p40"/>
          <p:cNvCxnSpPr>
            <a:stCxn id="400" idx="0"/>
          </p:cNvCxnSpPr>
          <p:nvPr/>
        </p:nvCxnSpPr>
        <p:spPr>
          <a:xfrm rot="10800000">
            <a:off x="7977263" y="3331550"/>
            <a:ext cx="93600" cy="6186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00" name="Google Shape;400;p40"/>
          <p:cNvSpPr txBox="1"/>
          <p:nvPr/>
        </p:nvSpPr>
        <p:spPr>
          <a:xfrm>
            <a:off x="7345163" y="3950150"/>
            <a:ext cx="145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fr" sz="13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Three-mirror</a:t>
            </a:r>
            <a:endParaRPr b="1" sz="13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fr" sz="13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cavity</a:t>
            </a:r>
            <a:endParaRPr b="1" sz="13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40"/>
          <p:cNvSpPr txBox="1"/>
          <p:nvPr/>
        </p:nvSpPr>
        <p:spPr>
          <a:xfrm>
            <a:off x="2850225" y="3874363"/>
            <a:ext cx="404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Impact on squeezing properties ?</a:t>
            </a:r>
            <a:endParaRPr b="1" i="0" sz="1500" u="sng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40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03" name="Google Shape;403;p40"/>
          <p:cNvSpPr txBox="1"/>
          <p:nvPr/>
        </p:nvSpPr>
        <p:spPr>
          <a:xfrm>
            <a:off x="2454000" y="1913450"/>
            <a:ext cx="4796400" cy="969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FF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To understand the squeezing behavior in a three-mirror cavity, we </a:t>
            </a:r>
            <a:r>
              <a:rPr b="1" lang="fr" sz="17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need first to understand its optical behavior. </a:t>
            </a:r>
            <a:endParaRPr sz="1900"/>
          </a:p>
        </p:txBody>
      </p:sp>
      <p:sp>
        <p:nvSpPr>
          <p:cNvPr id="404" name="Google Shape;404;p40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5/12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05" name="Google Shape;405;p40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1"/>
          <p:cNvSpPr txBox="1"/>
          <p:nvPr>
            <p:ph type="ctrTitle"/>
          </p:nvPr>
        </p:nvSpPr>
        <p:spPr>
          <a:xfrm>
            <a:off x="876675" y="1540650"/>
            <a:ext cx="7474500" cy="2062200"/>
          </a:xfrm>
          <a:prstGeom prst="rect">
            <a:avLst/>
          </a:prstGeom>
          <a:solidFill>
            <a:schemeClr val="dk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Three</a:t>
            </a:r>
            <a:r>
              <a:rPr b="1" lang="fr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-mirror cavities optics</a:t>
            </a:r>
            <a:endParaRPr i="1" sz="1500">
              <a:solidFill>
                <a:schemeClr val="l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11" name="Google Shape;411;p41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12" name="Google Shape;412;p41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13" name="Google Shape;413;p41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8" name="Google Shape;418;p42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9" name="Google Shape;419;p42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20" name="Google Shape;420;p42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21" name="Google Shape;421;p42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22" name="Google Shape;422;p42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Three-mirror cavity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3" name="Google Shape;423;p42"/>
          <p:cNvPicPr preferRelativeResize="0"/>
          <p:nvPr/>
        </p:nvPicPr>
        <p:blipFill rotWithShape="1">
          <a:blip r:embed="rId3">
            <a:alphaModFix/>
          </a:blip>
          <a:srcRect b="1503" l="0" r="0" t="75059"/>
          <a:stretch/>
        </p:blipFill>
        <p:spPr>
          <a:xfrm>
            <a:off x="1841413" y="2877088"/>
            <a:ext cx="6021550" cy="13137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4" name="Google Shape;424;p42"/>
          <p:cNvSpPr txBox="1"/>
          <p:nvPr/>
        </p:nvSpPr>
        <p:spPr>
          <a:xfrm>
            <a:off x="1109400" y="616200"/>
            <a:ext cx="7485600" cy="17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ExtraLight"/>
              <a:buChar char="●"/>
            </a:pP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Simple Fabry-Perot cavity + third, “middle” mirror (two “sub” cavities)</a:t>
            </a:r>
            <a:endParaRPr b="0" i="0" u="none" cap="none" strike="noStrike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u="none" cap="none" strike="noStrike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ExtraLight"/>
              <a:buChar char="●"/>
            </a:pP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 optical resonators</a:t>
            </a:r>
            <a:endParaRPr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ExtraLight"/>
              <a:buChar char="●"/>
            </a:pP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Despite simple </a:t>
            </a: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configuration</a:t>
            </a: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b="1" lang="f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non-trivial behavior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25" name="Google Shape;425;p42"/>
          <p:cNvCxnSpPr/>
          <p:nvPr/>
        </p:nvCxnSpPr>
        <p:spPr>
          <a:xfrm rot="10800000">
            <a:off x="3964963" y="2604588"/>
            <a:ext cx="0" cy="446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426" name="Google Shape;426;p42"/>
          <p:cNvCxnSpPr/>
          <p:nvPr/>
        </p:nvCxnSpPr>
        <p:spPr>
          <a:xfrm rot="10800000">
            <a:off x="7200038" y="2604588"/>
            <a:ext cx="0" cy="446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427" name="Google Shape;427;p42"/>
          <p:cNvCxnSpPr/>
          <p:nvPr/>
        </p:nvCxnSpPr>
        <p:spPr>
          <a:xfrm flipH="1" rot="10800000">
            <a:off x="5210038" y="3763738"/>
            <a:ext cx="274800" cy="5667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8" name="Google Shape;428;p42"/>
          <p:cNvCxnSpPr/>
          <p:nvPr/>
        </p:nvCxnSpPr>
        <p:spPr>
          <a:xfrm>
            <a:off x="3954338" y="2621638"/>
            <a:ext cx="3245700" cy="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9" name="Google Shape;429;p42"/>
          <p:cNvSpPr txBox="1"/>
          <p:nvPr/>
        </p:nvSpPr>
        <p:spPr>
          <a:xfrm>
            <a:off x="4262888" y="2253063"/>
            <a:ext cx="2628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" sz="1100" u="none" cap="none" strike="noStrike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Fabry-Perot </a:t>
            </a:r>
            <a:r>
              <a:rPr b="1" lang="fr" sz="11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cavity</a:t>
            </a:r>
            <a:endParaRPr b="0" i="0" sz="1100" u="none" cap="none" strike="noStrike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30" name="Google Shape;430;p42"/>
          <p:cNvSpPr txBox="1"/>
          <p:nvPr/>
        </p:nvSpPr>
        <p:spPr>
          <a:xfrm>
            <a:off x="3900088" y="4330438"/>
            <a:ext cx="2628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fr" sz="1100" u="none" cap="none" strike="noStrike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1" lang="fr" sz="1100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hird, middle mirror</a:t>
            </a:r>
            <a:endParaRPr b="0" i="0" sz="1100" u="none" cap="none" strike="noStrike">
              <a:solidFill>
                <a:srgbClr val="FF00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31" name="Google Shape;431;p42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32" name="Google Shape;432;p42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6/12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7" name="Google Shape;437;p43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8" name="Google Shape;438;p43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39" name="Google Shape;439;p43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40" name="Google Shape;440;p43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Modelisation and s</a:t>
            </a: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imulation setup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p43"/>
          <p:cNvSpPr txBox="1"/>
          <p:nvPr/>
        </p:nvSpPr>
        <p:spPr>
          <a:xfrm>
            <a:off x="640350" y="598600"/>
            <a:ext cx="8423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</a:t>
            </a: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characterize</a:t>
            </a: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the system: </a:t>
            </a:r>
            <a:r>
              <a:rPr b="1" lang="fr" sz="13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the global transmissivity and reflectivity of a three-mirror cavity change when we modify the configuration ?</a:t>
            </a:r>
            <a:endParaRPr b="1" sz="13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2" name="Google Shape;442;p43"/>
          <p:cNvSpPr/>
          <p:nvPr/>
        </p:nvSpPr>
        <p:spPr>
          <a:xfrm>
            <a:off x="693800" y="1243950"/>
            <a:ext cx="45720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3"/>
          <p:cNvSpPr txBox="1"/>
          <p:nvPr/>
        </p:nvSpPr>
        <p:spPr>
          <a:xfrm>
            <a:off x="693800" y="1243950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1 - Modelisation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p43"/>
          <p:cNvSpPr/>
          <p:nvPr/>
        </p:nvSpPr>
        <p:spPr>
          <a:xfrm>
            <a:off x="5356625" y="1243950"/>
            <a:ext cx="36624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3"/>
          <p:cNvSpPr txBox="1"/>
          <p:nvPr/>
        </p:nvSpPr>
        <p:spPr>
          <a:xfrm>
            <a:off x="5356625" y="1243938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2 - Simulations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p43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47" name="Google Shape;447;p43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48" name="Google Shape;448;p43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7/12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05" name="Google Shape;105;p26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06" name="Google Shape;106;p26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07" name="Google Shape;107;p26"/>
          <p:cNvSpPr txBox="1"/>
          <p:nvPr/>
        </p:nvSpPr>
        <p:spPr>
          <a:xfrm>
            <a:off x="440775" y="601500"/>
            <a:ext cx="8346300" cy="42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AutoNum type="arabicPeriod"/>
            </a:pPr>
            <a:r>
              <a:rPr b="1" lang="fr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Context</a:t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AutoNum type="arabicPeriod"/>
            </a:pPr>
            <a:r>
              <a:rPr b="1" lang="fr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Three-mirror cavities optics</a:t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AutoNum type="arabicPeriod"/>
            </a:pPr>
            <a:r>
              <a:rPr b="1" lang="fr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/>
          <p:nvPr/>
        </p:nvSpPr>
        <p:spPr>
          <a:xfrm>
            <a:off x="0" y="0"/>
            <a:ext cx="91440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Outline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9" name="Google Shape;109;p26"/>
          <p:cNvCxnSpPr/>
          <p:nvPr/>
        </p:nvCxnSpPr>
        <p:spPr>
          <a:xfrm>
            <a:off x="871125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Google Shape;453;p44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4" name="Google Shape;454;p44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55" name="Google Shape;455;p44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56" name="Google Shape;456;p44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Modelisation and simulation setup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7" name="Google Shape;457;p44"/>
          <p:cNvSpPr/>
          <p:nvPr/>
        </p:nvSpPr>
        <p:spPr>
          <a:xfrm>
            <a:off x="693800" y="1243950"/>
            <a:ext cx="45720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4"/>
          <p:cNvSpPr txBox="1"/>
          <p:nvPr/>
        </p:nvSpPr>
        <p:spPr>
          <a:xfrm>
            <a:off x="693800" y="1243950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1 - Modelisation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9" name="Google Shape;459;p44"/>
          <p:cNvSpPr/>
          <p:nvPr/>
        </p:nvSpPr>
        <p:spPr>
          <a:xfrm>
            <a:off x="5356625" y="1243950"/>
            <a:ext cx="36624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4"/>
          <p:cNvSpPr txBox="1"/>
          <p:nvPr/>
        </p:nvSpPr>
        <p:spPr>
          <a:xfrm>
            <a:off x="5356625" y="1243938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2 - Simulations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44"/>
          <p:cNvSpPr txBox="1"/>
          <p:nvPr/>
        </p:nvSpPr>
        <p:spPr>
          <a:xfrm>
            <a:off x="693800" y="1810975"/>
            <a:ext cx="4572000" cy="29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latin typeface="Montserrat ExtraLight"/>
                <a:ea typeface="Montserrat ExtraLight"/>
                <a:cs typeface="Montserrat ExtraLight"/>
                <a:sym typeface="Montserrat ExtraLight"/>
              </a:rPr>
              <a:t>A - Fields propagation through the system:</a:t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k: wave-vector; r</a:t>
            </a:r>
            <a:r>
              <a:rPr baseline="-25000"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and t</a:t>
            </a:r>
            <a:r>
              <a:rPr baseline="-25000"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: reflection and transmission coefficients of mirror “i”</a:t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rgbClr val="D9D9D9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B - Global reflection and transmission coefficients:</a:t>
            </a:r>
            <a:endParaRPr sz="1000" u="sng">
              <a:solidFill>
                <a:srgbClr val="D9D9D9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rgbClr val="D9D9D9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D9D9D9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D9D9D9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D9D9D9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D9D9D9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D9D9D9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rgbClr val="D9D9D9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 - Cavity behavior depend on a complex combination of configuration parameters </a:t>
            </a:r>
            <a:r>
              <a:rPr b="1" lang="fr" sz="1000" u="sng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→ simulations</a:t>
            </a:r>
            <a:endParaRPr b="1" sz="1000" u="sng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2" name="Google Shape;46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0" y="2185500"/>
            <a:ext cx="2811199" cy="745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3" name="Google Shape;46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3289" y="2185499"/>
            <a:ext cx="1575007" cy="745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4" name="Google Shape;464;p44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65" name="Google Shape;465;p44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66" name="Google Shape;466;p44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7/12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67" name="Google Shape;467;p44"/>
          <p:cNvSpPr txBox="1"/>
          <p:nvPr/>
        </p:nvSpPr>
        <p:spPr>
          <a:xfrm>
            <a:off x="640350" y="598600"/>
            <a:ext cx="8423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characterize the system: </a:t>
            </a:r>
            <a:r>
              <a:rPr b="1" lang="fr" sz="13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the global transmissivity and reflectivity of a three-mirror cavity change when we modify the configuration ?</a:t>
            </a:r>
            <a:endParaRPr b="1" sz="13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2" name="Google Shape;472;p45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3" name="Google Shape;473;p45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74" name="Google Shape;474;p45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75" name="Google Shape;475;p45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Modelisation and simulation setup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p45"/>
          <p:cNvSpPr/>
          <p:nvPr/>
        </p:nvSpPr>
        <p:spPr>
          <a:xfrm>
            <a:off x="693800" y="1243950"/>
            <a:ext cx="45720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45"/>
          <p:cNvSpPr txBox="1"/>
          <p:nvPr/>
        </p:nvSpPr>
        <p:spPr>
          <a:xfrm>
            <a:off x="693800" y="1243950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1 - Modelisation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8" name="Google Shape;478;p45"/>
          <p:cNvSpPr/>
          <p:nvPr/>
        </p:nvSpPr>
        <p:spPr>
          <a:xfrm>
            <a:off x="5356625" y="1243950"/>
            <a:ext cx="36624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45"/>
          <p:cNvSpPr txBox="1"/>
          <p:nvPr/>
        </p:nvSpPr>
        <p:spPr>
          <a:xfrm>
            <a:off x="5356625" y="1243938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2 - Simulations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0" name="Google Shape;480;p45"/>
          <p:cNvSpPr txBox="1"/>
          <p:nvPr/>
        </p:nvSpPr>
        <p:spPr>
          <a:xfrm>
            <a:off x="693800" y="1810975"/>
            <a:ext cx="4572000" cy="29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latin typeface="Montserrat ExtraLight"/>
                <a:ea typeface="Montserrat ExtraLight"/>
                <a:cs typeface="Montserrat ExtraLight"/>
                <a:sym typeface="Montserrat ExtraLight"/>
              </a:rPr>
              <a:t>A - Fields propagation through the system:</a:t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k: wave-vector; r</a:t>
            </a:r>
            <a:r>
              <a:rPr baseline="-25000"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and t</a:t>
            </a:r>
            <a:r>
              <a:rPr baseline="-25000"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: reflection and transmission coefficients of mirror “i”</a:t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latin typeface="Montserrat ExtraLight"/>
                <a:ea typeface="Montserrat ExtraLight"/>
                <a:cs typeface="Montserrat ExtraLight"/>
                <a:sym typeface="Montserrat ExtraLight"/>
              </a:rPr>
              <a:t>B - Global reflection and transmission coefficients:</a:t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solidFill>
                  <a:srgbClr val="D9D9D9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 - Cavity behavior depend on a complex combination of configuration parameters </a:t>
            </a:r>
            <a:r>
              <a:rPr b="1" lang="fr" sz="1000" u="sng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→ simulations</a:t>
            </a:r>
            <a:endParaRPr b="1" sz="1000" u="sng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1" name="Google Shape;48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0" y="2185500"/>
            <a:ext cx="2811199" cy="745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2" name="Google Shape;48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3289" y="2185499"/>
            <a:ext cx="1575007" cy="745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3" name="Google Shape;48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9225" y="3579603"/>
            <a:ext cx="3296375" cy="65637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4" name="Google Shape;484;p45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85" name="Google Shape;485;p45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86" name="Google Shape;486;p45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7/12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87" name="Google Shape;487;p45"/>
          <p:cNvSpPr txBox="1"/>
          <p:nvPr/>
        </p:nvSpPr>
        <p:spPr>
          <a:xfrm>
            <a:off x="640350" y="598600"/>
            <a:ext cx="8423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characterize the system: </a:t>
            </a:r>
            <a:r>
              <a:rPr b="1" lang="fr" sz="13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the global transmissivity and reflectivity of a three-mirror cavity change when we modify the configuration ?</a:t>
            </a:r>
            <a:endParaRPr b="1" sz="13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2" name="Google Shape;492;p46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3" name="Google Shape;493;p46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94" name="Google Shape;494;p46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95" name="Google Shape;495;p46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Modelisation and simulation setup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6" name="Google Shape;496;p46"/>
          <p:cNvSpPr/>
          <p:nvPr/>
        </p:nvSpPr>
        <p:spPr>
          <a:xfrm>
            <a:off x="693800" y="1243950"/>
            <a:ext cx="45720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46"/>
          <p:cNvSpPr txBox="1"/>
          <p:nvPr/>
        </p:nvSpPr>
        <p:spPr>
          <a:xfrm>
            <a:off x="693800" y="1243950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1 - Modelisation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46"/>
          <p:cNvSpPr/>
          <p:nvPr/>
        </p:nvSpPr>
        <p:spPr>
          <a:xfrm>
            <a:off x="5356625" y="1243950"/>
            <a:ext cx="36624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6"/>
          <p:cNvSpPr txBox="1"/>
          <p:nvPr/>
        </p:nvSpPr>
        <p:spPr>
          <a:xfrm>
            <a:off x="5356625" y="1243938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2 - Simulations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0" name="Google Shape;500;p46"/>
          <p:cNvSpPr txBox="1"/>
          <p:nvPr/>
        </p:nvSpPr>
        <p:spPr>
          <a:xfrm>
            <a:off x="693800" y="1810975"/>
            <a:ext cx="4572000" cy="29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latin typeface="Montserrat ExtraLight"/>
                <a:ea typeface="Montserrat ExtraLight"/>
                <a:cs typeface="Montserrat ExtraLight"/>
                <a:sym typeface="Montserrat ExtraLight"/>
              </a:rPr>
              <a:t>A - Fields propagation through the system:</a:t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k: wave-vector; r</a:t>
            </a:r>
            <a:r>
              <a:rPr baseline="-25000"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and t</a:t>
            </a:r>
            <a:r>
              <a:rPr baseline="-25000"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: reflection and transmission coefficients of mirror “i”</a:t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latin typeface="Montserrat ExtraLight"/>
                <a:ea typeface="Montserrat ExtraLight"/>
                <a:cs typeface="Montserrat ExtraLight"/>
                <a:sym typeface="Montserrat ExtraLight"/>
              </a:rPr>
              <a:t>B - Global reflection and transmission coefficients:</a:t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latin typeface="Montserrat ExtraLight"/>
                <a:ea typeface="Montserrat ExtraLight"/>
                <a:cs typeface="Montserrat ExtraLight"/>
                <a:sym typeface="Montserrat ExtraLight"/>
              </a:rPr>
              <a:t>C - Cavity behavior: complex combination of configuration parameters </a:t>
            </a:r>
            <a:r>
              <a:rPr b="1" lang="fr" sz="1000">
                <a:latin typeface="Montserrat"/>
                <a:ea typeface="Montserrat"/>
                <a:cs typeface="Montserrat"/>
                <a:sym typeface="Montserrat"/>
              </a:rPr>
              <a:t>→ simulations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1" name="Google Shape;50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0" y="2185500"/>
            <a:ext cx="2811199" cy="745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2" name="Google Shape;50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3289" y="2185499"/>
            <a:ext cx="1575007" cy="745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3" name="Google Shape;50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9225" y="3579603"/>
            <a:ext cx="3296375" cy="65637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4" name="Google Shape;504;p46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05" name="Google Shape;505;p46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506" name="Google Shape;506;p46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7/12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07" name="Google Shape;507;p46"/>
          <p:cNvSpPr txBox="1"/>
          <p:nvPr/>
        </p:nvSpPr>
        <p:spPr>
          <a:xfrm>
            <a:off x="640350" y="598600"/>
            <a:ext cx="8423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characterize the system: </a:t>
            </a:r>
            <a:r>
              <a:rPr b="1" lang="fr" sz="13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the global transmissivity and reflectivity of a three-mirror cavity change when we modify the configuration ?</a:t>
            </a:r>
            <a:endParaRPr b="1" sz="13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" name="Google Shape;512;p47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3" name="Google Shape;513;p47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14" name="Google Shape;514;p47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15" name="Google Shape;515;p47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Modelisation and simulation setup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6" name="Google Shape;516;p47"/>
          <p:cNvSpPr/>
          <p:nvPr/>
        </p:nvSpPr>
        <p:spPr>
          <a:xfrm>
            <a:off x="693800" y="1243950"/>
            <a:ext cx="45720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47"/>
          <p:cNvSpPr txBox="1"/>
          <p:nvPr/>
        </p:nvSpPr>
        <p:spPr>
          <a:xfrm>
            <a:off x="693800" y="1243950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1 - Modelisation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8" name="Google Shape;518;p47"/>
          <p:cNvSpPr/>
          <p:nvPr/>
        </p:nvSpPr>
        <p:spPr>
          <a:xfrm>
            <a:off x="5356625" y="1243950"/>
            <a:ext cx="36624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7"/>
          <p:cNvSpPr txBox="1"/>
          <p:nvPr/>
        </p:nvSpPr>
        <p:spPr>
          <a:xfrm>
            <a:off x="5356625" y="1243938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2 - Simulations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0" name="Google Shape;520;p47"/>
          <p:cNvSpPr txBox="1"/>
          <p:nvPr/>
        </p:nvSpPr>
        <p:spPr>
          <a:xfrm>
            <a:off x="5381400" y="1810975"/>
            <a:ext cx="3637800" cy="29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ExtraLight"/>
              <a:buChar char="●"/>
            </a:pP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Implement global reflection and transmission coefficients in a code</a:t>
            </a:r>
            <a:endParaRPr sz="1200">
              <a:solidFill>
                <a:srgbClr val="D9D9D9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D9D9D9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Montserrat ExtraLight"/>
              <a:buChar char="●"/>
            </a:pPr>
            <a:r>
              <a:rPr lang="fr" sz="1200">
                <a:solidFill>
                  <a:srgbClr val="D9D9D9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Parameters to change:</a:t>
            </a:r>
            <a:endParaRPr sz="1200">
              <a:solidFill>
                <a:srgbClr val="D9D9D9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Montserrat"/>
              <a:buChar char="○"/>
            </a:pPr>
            <a:r>
              <a:rPr b="1" lang="fr" sz="12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Laser wavelength (wave-vector)</a:t>
            </a:r>
            <a:endParaRPr b="1" sz="120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Montserrat"/>
              <a:buChar char="○"/>
            </a:pPr>
            <a:r>
              <a:rPr b="1" lang="fr" sz="12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First, second and third mirrors coefficients</a:t>
            </a:r>
            <a:endParaRPr b="1" sz="120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Montserrat"/>
              <a:buChar char="○"/>
            </a:pPr>
            <a:r>
              <a:rPr b="1" lang="fr" sz="12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="1" baseline="-25000" lang="fr" sz="12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1 </a:t>
            </a:r>
            <a:r>
              <a:rPr b="1" lang="fr" sz="12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and L</a:t>
            </a:r>
            <a:r>
              <a:rPr b="1" baseline="-25000" lang="fr" sz="12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fr" sz="12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 distances</a:t>
            </a:r>
            <a:endParaRPr b="1" sz="1500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47"/>
          <p:cNvSpPr txBox="1"/>
          <p:nvPr/>
        </p:nvSpPr>
        <p:spPr>
          <a:xfrm>
            <a:off x="693800" y="1810975"/>
            <a:ext cx="4572000" cy="29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latin typeface="Montserrat ExtraLight"/>
                <a:ea typeface="Montserrat ExtraLight"/>
                <a:cs typeface="Montserrat ExtraLight"/>
                <a:sym typeface="Montserrat ExtraLight"/>
              </a:rPr>
              <a:t>A - Fields propagation through the system:</a:t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k: wave-vector; r</a:t>
            </a:r>
            <a:r>
              <a:rPr baseline="-25000"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and t</a:t>
            </a:r>
            <a:r>
              <a:rPr baseline="-25000"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: reflection and transmission coefficients of mirror “i”</a:t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latin typeface="Montserrat ExtraLight"/>
                <a:ea typeface="Montserrat ExtraLight"/>
                <a:cs typeface="Montserrat ExtraLight"/>
                <a:sym typeface="Montserrat ExtraLight"/>
              </a:rPr>
              <a:t>B - Global reflection and transmission coefficients:</a:t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 - Cavity behavior: complex combination of configuration parameters </a:t>
            </a:r>
            <a:r>
              <a:rPr b="1" lang="f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→ simulations</a:t>
            </a:r>
            <a:endParaRPr b="1" sz="1000" u="sng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2" name="Google Shape;5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0" y="2185500"/>
            <a:ext cx="2811199" cy="745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3" name="Google Shape;52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3289" y="2185499"/>
            <a:ext cx="1575007" cy="745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4" name="Google Shape;52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9225" y="3579603"/>
            <a:ext cx="3296375" cy="65637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5" name="Google Shape;525;p47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26" name="Google Shape;526;p47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527" name="Google Shape;527;p47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7/12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28" name="Google Shape;528;p47"/>
          <p:cNvSpPr txBox="1"/>
          <p:nvPr/>
        </p:nvSpPr>
        <p:spPr>
          <a:xfrm>
            <a:off x="640350" y="598600"/>
            <a:ext cx="8423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characterize the system: </a:t>
            </a:r>
            <a:r>
              <a:rPr b="1" lang="fr" sz="13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the global transmissivity and reflectivity of a three-mirror cavity change when we modify the configuration ?</a:t>
            </a:r>
            <a:endParaRPr b="1" sz="13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3" name="Google Shape;533;p48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4" name="Google Shape;534;p48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35" name="Google Shape;535;p48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36" name="Google Shape;536;p48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Modelisation and simulation setup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7" name="Google Shape;537;p48"/>
          <p:cNvSpPr/>
          <p:nvPr/>
        </p:nvSpPr>
        <p:spPr>
          <a:xfrm>
            <a:off x="693800" y="1243950"/>
            <a:ext cx="45720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8"/>
          <p:cNvSpPr txBox="1"/>
          <p:nvPr/>
        </p:nvSpPr>
        <p:spPr>
          <a:xfrm>
            <a:off x="693800" y="1243950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1 - Modelisation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48"/>
          <p:cNvSpPr/>
          <p:nvPr/>
        </p:nvSpPr>
        <p:spPr>
          <a:xfrm>
            <a:off x="5356625" y="1243950"/>
            <a:ext cx="3662400" cy="3484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48"/>
          <p:cNvSpPr txBox="1"/>
          <p:nvPr/>
        </p:nvSpPr>
        <p:spPr>
          <a:xfrm>
            <a:off x="5356625" y="1243938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2 - Simulations</a:t>
            </a:r>
            <a:endParaRPr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1" name="Google Shape;541;p48"/>
          <p:cNvSpPr txBox="1"/>
          <p:nvPr/>
        </p:nvSpPr>
        <p:spPr>
          <a:xfrm>
            <a:off x="5381400" y="1810975"/>
            <a:ext cx="3637800" cy="29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ExtraLight"/>
              <a:buChar char="●"/>
            </a:pP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Implement global reflection and transmission coefficients in a code</a:t>
            </a:r>
            <a:endParaRPr sz="1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ExtraLight"/>
              <a:buChar char="●"/>
            </a:pP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Parameters to change:</a:t>
            </a:r>
            <a:endParaRPr sz="1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Laser wavelength (wave-vector)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First, second and third mirrors transmission coefficients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L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distances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2" name="Google Shape;542;p48"/>
          <p:cNvSpPr txBox="1"/>
          <p:nvPr/>
        </p:nvSpPr>
        <p:spPr>
          <a:xfrm>
            <a:off x="693800" y="1810975"/>
            <a:ext cx="4572000" cy="29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latin typeface="Montserrat ExtraLight"/>
                <a:ea typeface="Montserrat ExtraLight"/>
                <a:cs typeface="Montserrat ExtraLight"/>
                <a:sym typeface="Montserrat ExtraLight"/>
              </a:rPr>
              <a:t>A - Fields propagation through the system:</a:t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k: wave-vector; r</a:t>
            </a:r>
            <a:r>
              <a:rPr baseline="-25000"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and t</a:t>
            </a:r>
            <a:r>
              <a:rPr baseline="-25000"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</a:t>
            </a:r>
            <a:r>
              <a:rPr lang="fr" sz="75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: reflection and transmission coefficients of mirror “i”</a:t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u="sng">
                <a:latin typeface="Montserrat ExtraLight"/>
                <a:ea typeface="Montserrat ExtraLight"/>
                <a:cs typeface="Montserrat ExtraLight"/>
                <a:sym typeface="Montserrat ExtraLight"/>
              </a:rPr>
              <a:t>B - Global reflection and transmission coefficients:</a:t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 - Cavity behavior: complex combination of configuration parameters </a:t>
            </a:r>
            <a:r>
              <a:rPr b="1" lang="f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→ simulations</a:t>
            </a:r>
            <a:endParaRPr b="1" sz="1000" u="sng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3" name="Google Shape;54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0" y="2185500"/>
            <a:ext cx="2811199" cy="745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4" name="Google Shape;54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3289" y="2185499"/>
            <a:ext cx="1575007" cy="745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5" name="Google Shape;54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9225" y="3579603"/>
            <a:ext cx="3296375" cy="65637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6" name="Google Shape;546;p48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47" name="Google Shape;547;p48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548" name="Google Shape;548;p48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7/12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49" name="Google Shape;549;p48"/>
          <p:cNvSpPr txBox="1"/>
          <p:nvPr/>
        </p:nvSpPr>
        <p:spPr>
          <a:xfrm>
            <a:off x="640350" y="598600"/>
            <a:ext cx="84237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characterize the system: </a:t>
            </a:r>
            <a:r>
              <a:rPr b="1" lang="fr" sz="13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the global transmissivity and reflectivity of a three-mirror cavity change when we modify the configuration ?</a:t>
            </a:r>
            <a:endParaRPr b="1" sz="13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4" name="Google Shape;554;p49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5" name="Google Shape;555;p49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56" name="Google Shape;556;p49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57" name="Google Shape;557;p49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The doubling of transmission peak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8" name="Google Shape;558;p49"/>
          <p:cNvSpPr txBox="1"/>
          <p:nvPr/>
        </p:nvSpPr>
        <p:spPr>
          <a:xfrm>
            <a:off x="649075" y="616200"/>
            <a:ext cx="2185800" cy="33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For Fabry-Perot cavity:</a:t>
            </a: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b="1" lang="f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transmission peak for each resonance condition</a:t>
            </a: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(cavity length = integer number of half-wavelength)</a:t>
            </a:r>
            <a:endParaRPr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Scan the input field detuning</a:t>
            </a:r>
            <a:endParaRPr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559" name="Google Shape;559;p49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560" name="Google Shape;56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8725" y="882800"/>
            <a:ext cx="5666550" cy="287755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1" name="Google Shape;561;p49"/>
          <p:cNvSpPr/>
          <p:nvPr/>
        </p:nvSpPr>
        <p:spPr>
          <a:xfrm>
            <a:off x="2596050" y="3234925"/>
            <a:ext cx="3394866" cy="492523"/>
          </a:xfrm>
          <a:custGeom>
            <a:rect b="b" l="l" r="r" t="t"/>
            <a:pathLst>
              <a:path extrusionOk="0" h="130211" w="135025">
                <a:moveTo>
                  <a:pt x="135025" y="117147"/>
                </a:moveTo>
                <a:cubicBezTo>
                  <a:pt x="119103" y="118348"/>
                  <a:pt x="60218" y="140408"/>
                  <a:pt x="39493" y="124352"/>
                </a:cubicBezTo>
                <a:cubicBezTo>
                  <a:pt x="18768" y="108297"/>
                  <a:pt x="17255" y="41539"/>
                  <a:pt x="10673" y="20814"/>
                </a:cubicBezTo>
                <a:cubicBezTo>
                  <a:pt x="4091" y="89"/>
                  <a:pt x="1779" y="3469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sp>
      <p:sp>
        <p:nvSpPr>
          <p:cNvPr id="562" name="Google Shape;562;p49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563" name="Google Shape;563;p49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8/12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8" name="Google Shape;568;p50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9" name="Google Shape;569;p50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70" name="Google Shape;570;p50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71" name="Google Shape;571;p50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The doubling of transmission peak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2" name="Google Shape;572;p50"/>
          <p:cNvSpPr txBox="1"/>
          <p:nvPr/>
        </p:nvSpPr>
        <p:spPr>
          <a:xfrm>
            <a:off x="649075" y="616200"/>
            <a:ext cx="2185800" cy="33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For Fabry-Perot cavity:</a:t>
            </a: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b="1" lang="f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transmission peak for each resonance condition</a:t>
            </a: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(cavity length = integer number of half-wavelength)</a:t>
            </a:r>
            <a:endParaRPr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Scan the input field detuning</a:t>
            </a:r>
            <a:endParaRPr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573" name="Google Shape;573;p50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74" name="Google Shape;574;p50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575" name="Google Shape;575;p50"/>
          <p:cNvSpPr txBox="1"/>
          <p:nvPr/>
        </p:nvSpPr>
        <p:spPr>
          <a:xfrm>
            <a:off x="649075" y="3699600"/>
            <a:ext cx="8359200" cy="12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b="1" lang="fr" sz="19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three-mirror cavity</a:t>
            </a:r>
            <a:r>
              <a:rPr b="1" lang="f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can show off a </a:t>
            </a:r>
            <a:r>
              <a:rPr b="1" lang="fr" sz="19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doubling of the transmission peak</a:t>
            </a:r>
            <a:r>
              <a:rPr b="1" lang="f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6" name="Google Shape;57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8725" y="882800"/>
            <a:ext cx="5666524" cy="28775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7" name="Google Shape;577;p50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8/12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78" name="Google Shape;578;p50"/>
          <p:cNvSpPr/>
          <p:nvPr/>
        </p:nvSpPr>
        <p:spPr>
          <a:xfrm>
            <a:off x="2596050" y="3234925"/>
            <a:ext cx="3394866" cy="492523"/>
          </a:xfrm>
          <a:custGeom>
            <a:rect b="b" l="l" r="r" t="t"/>
            <a:pathLst>
              <a:path extrusionOk="0" h="130211" w="135025">
                <a:moveTo>
                  <a:pt x="135025" y="117147"/>
                </a:moveTo>
                <a:cubicBezTo>
                  <a:pt x="119103" y="118348"/>
                  <a:pt x="60218" y="140408"/>
                  <a:pt x="39493" y="124352"/>
                </a:cubicBezTo>
                <a:cubicBezTo>
                  <a:pt x="18768" y="108297"/>
                  <a:pt x="17255" y="41539"/>
                  <a:pt x="10673" y="20814"/>
                </a:cubicBezTo>
                <a:cubicBezTo>
                  <a:pt x="4091" y="89"/>
                  <a:pt x="1779" y="3469"/>
                  <a:pt x="0" y="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3" name="Google Shape;583;p51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4" name="Google Shape;584;p51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85" name="Google Shape;585;p51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86" name="Google Shape;586;p51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The doubling of transmission peak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p51"/>
          <p:cNvSpPr txBox="1"/>
          <p:nvPr/>
        </p:nvSpPr>
        <p:spPr>
          <a:xfrm>
            <a:off x="649075" y="616200"/>
            <a:ext cx="2185800" cy="33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For Fabry-Perot cavity:</a:t>
            </a: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b="1" lang="f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transmission peak for each resonance condition</a:t>
            </a: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(cavity length = integer number of half-wavelength)</a:t>
            </a:r>
            <a:endParaRPr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Scan the cavity length/</a:t>
            </a:r>
            <a:r>
              <a:rPr lang="fr">
                <a:solidFill>
                  <a:srgbClr val="FF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input field detuning</a:t>
            </a:r>
            <a:endParaRPr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588" name="Google Shape;588;p51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89" name="Google Shape;589;p51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590" name="Google Shape;590;p51"/>
          <p:cNvSpPr txBox="1"/>
          <p:nvPr/>
        </p:nvSpPr>
        <p:spPr>
          <a:xfrm>
            <a:off x="649075" y="3699600"/>
            <a:ext cx="8359200" cy="12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b="1" lang="fr" sz="19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three-mirror cavity</a:t>
            </a:r>
            <a:r>
              <a:rPr b="1" lang="f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can show off a </a:t>
            </a:r>
            <a:r>
              <a:rPr b="1" lang="fr" sz="19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doubling of the transmission peak</a:t>
            </a:r>
            <a:r>
              <a:rPr b="1" lang="fr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1" name="Google Shape;59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8725" y="882800"/>
            <a:ext cx="5666524" cy="28775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2" name="Google Shape;592;p51"/>
          <p:cNvSpPr/>
          <p:nvPr/>
        </p:nvSpPr>
        <p:spPr>
          <a:xfrm>
            <a:off x="2596050" y="3172175"/>
            <a:ext cx="3394866" cy="555350"/>
          </a:xfrm>
          <a:custGeom>
            <a:rect b="b" l="l" r="r" t="t"/>
            <a:pathLst>
              <a:path extrusionOk="0" h="130211" w="135025">
                <a:moveTo>
                  <a:pt x="135025" y="117147"/>
                </a:moveTo>
                <a:cubicBezTo>
                  <a:pt x="119103" y="118348"/>
                  <a:pt x="60218" y="140408"/>
                  <a:pt x="39493" y="124352"/>
                </a:cubicBezTo>
                <a:cubicBezTo>
                  <a:pt x="18768" y="108297"/>
                  <a:pt x="17255" y="41539"/>
                  <a:pt x="10673" y="20814"/>
                </a:cubicBezTo>
                <a:cubicBezTo>
                  <a:pt x="4091" y="89"/>
                  <a:pt x="1779" y="3469"/>
                  <a:pt x="0" y="0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stealth"/>
            <a:tailEnd len="med" w="med" type="stealth"/>
          </a:ln>
        </p:spPr>
      </p:sp>
      <p:sp>
        <p:nvSpPr>
          <p:cNvPr id="593" name="Google Shape;593;p51"/>
          <p:cNvSpPr txBox="1"/>
          <p:nvPr/>
        </p:nvSpPr>
        <p:spPr>
          <a:xfrm>
            <a:off x="2361625" y="1180800"/>
            <a:ext cx="2501700" cy="1487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FF"/>
                </a:solidFill>
              </a:rPr>
              <a:t>Variation of “double-peak” shape as function of cavity parameters ?</a:t>
            </a:r>
            <a:r>
              <a:rPr b="1" lang="fr" sz="1800">
                <a:solidFill>
                  <a:schemeClr val="dk2"/>
                </a:solidFill>
              </a:rPr>
              <a:t> 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594" name="Google Shape;594;p51"/>
          <p:cNvCxnSpPr/>
          <p:nvPr/>
        </p:nvCxnSpPr>
        <p:spPr>
          <a:xfrm flipH="1" rot="10800000">
            <a:off x="4863325" y="1727850"/>
            <a:ext cx="346800" cy="1968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5" name="Google Shape;595;p51"/>
          <p:cNvSpPr/>
          <p:nvPr/>
        </p:nvSpPr>
        <p:spPr>
          <a:xfrm>
            <a:off x="5203550" y="687200"/>
            <a:ext cx="2334600" cy="2339100"/>
          </a:xfrm>
          <a:prstGeom prst="ellipse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51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8/12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1" name="Google Shape;601;p52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2" name="Google Shape;602;p52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03" name="Google Shape;603;p52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04" name="Google Shape;604;p52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Mirrors </a:t>
            </a: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transmissivity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5" name="Google Shape;60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075" y="2762088"/>
            <a:ext cx="3689800" cy="1938586"/>
          </a:xfrm>
          <a:prstGeom prst="rect">
            <a:avLst/>
          </a:prstGeom>
          <a:noFill/>
          <a:ln cap="flat" cmpd="sng" w="19050">
            <a:solidFill>
              <a:srgbClr val="00C8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6" name="Google Shape;60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075" y="720325"/>
            <a:ext cx="3689789" cy="1940388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7" name="Google Shape;60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7175" y="2762088"/>
            <a:ext cx="3821148" cy="1938574"/>
          </a:xfrm>
          <a:prstGeom prst="rect">
            <a:avLst/>
          </a:prstGeom>
          <a:noFill/>
          <a:ln cap="flat" cmpd="sng" w="19050">
            <a:solidFill>
              <a:srgbClr val="00C8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08" name="Google Shape;608;p52"/>
          <p:cNvSpPr txBox="1"/>
          <p:nvPr/>
        </p:nvSpPr>
        <p:spPr>
          <a:xfrm>
            <a:off x="4957200" y="1405650"/>
            <a:ext cx="3871200" cy="567000"/>
          </a:xfrm>
          <a:prstGeom prst="rect">
            <a:avLst/>
          </a:prstGeom>
          <a:noFill/>
          <a:ln cap="flat" cmpd="sng" w="19050">
            <a:solidFill>
              <a:srgbClr val="00C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First (or third) mirror</a:t>
            </a: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transmissivity → 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sharpen</a:t>
            </a: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each maxima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9" name="Google Shape;609;p52"/>
          <p:cNvSpPr txBox="1"/>
          <p:nvPr/>
        </p:nvSpPr>
        <p:spPr>
          <a:xfrm>
            <a:off x="4957200" y="795950"/>
            <a:ext cx="3871200" cy="5271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Second mirror</a:t>
            </a: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transmissivity → 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symmetrical variation of space</a:t>
            </a: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between maxima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10" name="Google Shape;610;p52"/>
          <p:cNvCxnSpPr>
            <a:stCxn id="609" idx="1"/>
            <a:endCxn id="606" idx="3"/>
          </p:cNvCxnSpPr>
          <p:nvPr/>
        </p:nvCxnSpPr>
        <p:spPr>
          <a:xfrm flipH="1">
            <a:off x="4566000" y="1059500"/>
            <a:ext cx="391200" cy="6309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1" name="Google Shape;611;p52"/>
          <p:cNvCxnSpPr/>
          <p:nvPr/>
        </p:nvCxnSpPr>
        <p:spPr>
          <a:xfrm flipH="1">
            <a:off x="4570000" y="1981350"/>
            <a:ext cx="640200" cy="1014300"/>
          </a:xfrm>
          <a:prstGeom prst="straightConnector1">
            <a:avLst/>
          </a:prstGeom>
          <a:noFill/>
          <a:ln cap="flat" cmpd="sng" w="19050">
            <a:solidFill>
              <a:srgbClr val="00C8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2" name="Google Shape;612;p52"/>
          <p:cNvCxnSpPr/>
          <p:nvPr/>
        </p:nvCxnSpPr>
        <p:spPr>
          <a:xfrm>
            <a:off x="5537100" y="1981350"/>
            <a:ext cx="300" cy="773700"/>
          </a:xfrm>
          <a:prstGeom prst="straightConnector1">
            <a:avLst/>
          </a:prstGeom>
          <a:noFill/>
          <a:ln cap="flat" cmpd="sng" w="19050">
            <a:solidFill>
              <a:srgbClr val="00C8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3" name="Google Shape;613;p52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14" name="Google Shape;614;p52"/>
          <p:cNvSpPr txBox="1"/>
          <p:nvPr/>
        </p:nvSpPr>
        <p:spPr>
          <a:xfrm>
            <a:off x="4957200" y="2091425"/>
            <a:ext cx="38712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Fixed parameters: L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= L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= 1m, 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= 0.9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5" name="Google Shape;615;p52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616" name="Google Shape;616;p52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9/12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1" name="Google Shape;621;p53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2" name="Google Shape;622;p53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23" name="Google Shape;623;p53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24" name="Google Shape;624;p53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Microscopic mirrors spacing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5" name="Google Shape;62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024" y="718950"/>
            <a:ext cx="3727877" cy="194039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6" name="Google Shape;62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7175" y="718947"/>
            <a:ext cx="3821148" cy="194041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7" name="Google Shape;627;p53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28" name="Google Shape;628;p53"/>
          <p:cNvSpPr txBox="1"/>
          <p:nvPr/>
        </p:nvSpPr>
        <p:spPr>
          <a:xfrm>
            <a:off x="783000" y="3436838"/>
            <a:ext cx="3871200" cy="527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Asymmetrical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ariation of maxima spacing (same power in each maxima)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9" name="Google Shape;629;p53"/>
          <p:cNvSpPr txBox="1"/>
          <p:nvPr/>
        </p:nvSpPr>
        <p:spPr>
          <a:xfrm>
            <a:off x="4982150" y="3436850"/>
            <a:ext cx="38712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Fixed parameters: L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= 1m, R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= 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= R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= 0.9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0" name="Google Shape;630;p53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631" name="Google Shape;631;p53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10/12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/>
          <p:nvPr>
            <p:ph type="ctrTitle"/>
          </p:nvPr>
        </p:nvSpPr>
        <p:spPr>
          <a:xfrm>
            <a:off x="1078050" y="1540650"/>
            <a:ext cx="6987900" cy="2062200"/>
          </a:xfrm>
          <a:prstGeom prst="rect">
            <a:avLst/>
          </a:prstGeom>
          <a:solidFill>
            <a:schemeClr val="dk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6" name="Google Shape;636;p54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7" name="Google Shape;637;p54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38" name="Google Shape;638;p54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39" name="Google Shape;639;p54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Mirrors transmissivity (again)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0" name="Google Shape;6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013" y="2761862"/>
            <a:ext cx="3727898" cy="194041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1" name="Google Shape;64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7175" y="2755175"/>
            <a:ext cx="3821148" cy="19404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2" name="Google Shape;64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025" y="718950"/>
            <a:ext cx="3727887" cy="194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3" name="Google Shape;643;p54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44" name="Google Shape;644;p54"/>
          <p:cNvSpPr txBox="1"/>
          <p:nvPr/>
        </p:nvSpPr>
        <p:spPr>
          <a:xfrm>
            <a:off x="4982150" y="1041138"/>
            <a:ext cx="3871200" cy="527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Variation of power along resonance lines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5" name="Google Shape;645;p54"/>
          <p:cNvSpPr txBox="1"/>
          <p:nvPr/>
        </p:nvSpPr>
        <p:spPr>
          <a:xfrm>
            <a:off x="4982150" y="1803125"/>
            <a:ext cx="38712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Fixed parameters: 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= 1m, R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= 0.9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6" name="Google Shape;646;p54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647" name="Google Shape;647;p54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11/12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5"/>
          <p:cNvSpPr txBox="1"/>
          <p:nvPr>
            <p:ph type="ctrTitle"/>
          </p:nvPr>
        </p:nvSpPr>
        <p:spPr>
          <a:xfrm>
            <a:off x="1078050" y="1540650"/>
            <a:ext cx="6987900" cy="2062200"/>
          </a:xfrm>
          <a:prstGeom prst="rect">
            <a:avLst/>
          </a:prstGeom>
          <a:solidFill>
            <a:schemeClr val="dk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 i="1" sz="1500">
              <a:solidFill>
                <a:schemeClr val="l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653" name="Google Shape;653;p55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54" name="Google Shape;654;p55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55" name="Google Shape;655;p55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6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61" name="Google Shape;661;p56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62" name="Google Shape;662;p56"/>
          <p:cNvSpPr txBox="1"/>
          <p:nvPr/>
        </p:nvSpPr>
        <p:spPr>
          <a:xfrm>
            <a:off x="0" y="0"/>
            <a:ext cx="91440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63" name="Google Shape;663;p56"/>
          <p:cNvCxnSpPr/>
          <p:nvPr/>
        </p:nvCxnSpPr>
        <p:spPr>
          <a:xfrm>
            <a:off x="871125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4" name="Google Shape;664;p56"/>
          <p:cNvSpPr txBox="1"/>
          <p:nvPr/>
        </p:nvSpPr>
        <p:spPr>
          <a:xfrm>
            <a:off x="107225" y="616200"/>
            <a:ext cx="8905500" cy="43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 ExtraLight"/>
              <a:buChar char="●"/>
            </a:pPr>
            <a:r>
              <a:rPr lang="fr" sz="17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Simulations of three-mirror cavity optics: ✅</a:t>
            </a:r>
            <a:endParaRPr sz="17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 ExtraLight"/>
              <a:buChar char="○"/>
            </a:pPr>
            <a:r>
              <a:rPr b="1"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Doubling of resonance peak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 ExtraLight"/>
              <a:buChar char="○"/>
            </a:pPr>
            <a:r>
              <a:rPr b="1"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Position, height and sharpness of “double-peak” maxima almost </a:t>
            </a:r>
            <a:r>
              <a:rPr b="1"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completely</a:t>
            </a:r>
            <a:r>
              <a:rPr b="1"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modulable</a:t>
            </a:r>
            <a:r>
              <a:rPr lang="fr" sz="17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by changing the </a:t>
            </a:r>
            <a:r>
              <a:rPr lang="fr" sz="17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cavity</a:t>
            </a:r>
            <a:r>
              <a:rPr lang="fr" sz="17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configuration</a:t>
            </a:r>
            <a:endParaRPr sz="17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⇒ Q</a:t>
            </a:r>
            <a:r>
              <a:rPr b="1" lang="fr" sz="17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uantum noise reduction for n</a:t>
            </a:r>
            <a:r>
              <a:rPr b="1" lang="fr" sz="17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ext GW detectors!</a:t>
            </a:r>
            <a:endParaRPr b="1" sz="17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 ExtraLight"/>
              <a:buChar char="○"/>
            </a:pPr>
            <a:r>
              <a:rPr lang="fr" sz="17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Need to pay attention to </a:t>
            </a:r>
            <a:r>
              <a:rPr b="1"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cavity stability</a:t>
            </a:r>
            <a:r>
              <a:rPr lang="fr" sz="17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(not presented here)</a:t>
            </a:r>
            <a:endParaRPr sz="17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 ExtraLight"/>
              <a:buChar char="●"/>
            </a:pPr>
            <a:r>
              <a:rPr lang="fr" sz="1700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Currently:</a:t>
            </a:r>
            <a:r>
              <a:rPr lang="fr" sz="17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implementation of a </a:t>
            </a:r>
            <a:r>
              <a:rPr b="1"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meter-scale prototype on CALVA platform, IJCLab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 ExtraLight"/>
              <a:buChar char="●"/>
            </a:pPr>
            <a:r>
              <a:rPr lang="fr" sz="1700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Next step:</a:t>
            </a:r>
            <a:r>
              <a:rPr lang="fr" sz="17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b="1" lang="fr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simulations of squeezing properties</a:t>
            </a:r>
            <a:r>
              <a:rPr lang="fr" sz="17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in a three-mirror cavity</a:t>
            </a:r>
            <a:endParaRPr sz="17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665" name="Google Shape;665;p56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66" name="Google Shape;666;p56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12</a:t>
            </a: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57"/>
          <p:cNvSpPr txBox="1"/>
          <p:nvPr>
            <p:ph type="ctrTitle"/>
          </p:nvPr>
        </p:nvSpPr>
        <p:spPr>
          <a:xfrm>
            <a:off x="1078050" y="1540650"/>
            <a:ext cx="69879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 !</a:t>
            </a:r>
            <a:endParaRPr i="1" sz="4000">
              <a:solidFill>
                <a:schemeClr val="l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672" name="Google Shape;672;p57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73" name="Google Shape;673;p57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74" name="Google Shape;674;p57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8"/>
          <p:cNvSpPr txBox="1"/>
          <p:nvPr>
            <p:ph type="ctrTitle"/>
          </p:nvPr>
        </p:nvSpPr>
        <p:spPr>
          <a:xfrm>
            <a:off x="1078050" y="1540650"/>
            <a:ext cx="6987900" cy="2062200"/>
          </a:xfrm>
          <a:prstGeom prst="rect">
            <a:avLst/>
          </a:prstGeom>
          <a:solidFill>
            <a:schemeClr val="dk1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Backup slides</a:t>
            </a:r>
            <a:endParaRPr i="1" sz="1500">
              <a:solidFill>
                <a:schemeClr val="l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680" name="Google Shape;680;p58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81" name="Google Shape;681;p58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82" name="Google Shape;682;p58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7" name="Google Shape;687;p59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8" name="Google Shape;688;p59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89" name="Google Shape;689;p59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90" name="Google Shape;690;p59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Frequency dependant squeezing for 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next generation of GW detectors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1" name="Google Shape;691;p59"/>
          <p:cNvSpPr txBox="1"/>
          <p:nvPr/>
        </p:nvSpPr>
        <p:spPr>
          <a:xfrm>
            <a:off x="705375" y="1570825"/>
            <a:ext cx="47517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Future detectors:</a:t>
            </a:r>
            <a:endParaRPr sz="1200" u="sng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⇒ Is it possible to develop a 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system for more complex QN shape, Einstein Telescope - Low Frequency (ET-LF) ?</a:t>
            </a: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 </a:t>
            </a:r>
            <a:endParaRPr sz="1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⇒ Current proposition: two Fabry-Perot cavities in series </a:t>
            </a:r>
            <a:endParaRPr sz="1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Problematic: </a:t>
            </a:r>
            <a:endParaRPr sz="1200" u="sng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⇒ </a:t>
            </a:r>
            <a:r>
              <a:rPr b="1" lang="fr" sz="12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Replace the two Fabry-Perot cavities with a three-mirror cavity ?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FF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To understand the squeezing behavior in a three-mirror cavity, we </a:t>
            </a:r>
            <a:r>
              <a:rPr b="1" lang="fr" sz="12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need first to understand its optical behavior. </a:t>
            </a:r>
            <a:endParaRPr b="1" sz="12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2" name="Google Shape;69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675" y="1647025"/>
            <a:ext cx="3171173" cy="288495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3" name="Google Shape;693;p59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694" name="Google Shape;694;p59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95" name="Google Shape;695;p59"/>
          <p:cNvSpPr txBox="1"/>
          <p:nvPr/>
        </p:nvSpPr>
        <p:spPr>
          <a:xfrm>
            <a:off x="688500" y="449750"/>
            <a:ext cx="8327400" cy="15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u="sng">
                <a:latin typeface="Montserrat ExtraLight"/>
                <a:ea typeface="Montserrat ExtraLight"/>
                <a:cs typeface="Montserrat ExtraLight"/>
                <a:sym typeface="Montserrat ExtraLight"/>
              </a:rPr>
              <a:t>Frequency dependant squeezing in current detectors:</a:t>
            </a:r>
            <a:endParaRPr sz="1200" u="sng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⇒ </a:t>
            </a: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Squeezed beam filtered with a “simple” Fabry-Perot cavity → allow to reduce QN at all frequencies</a:t>
            </a:r>
            <a:endParaRPr b="1" sz="1200" u="sng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6" name="Google Shape;696;p59"/>
          <p:cNvSpPr/>
          <p:nvPr/>
        </p:nvSpPr>
        <p:spPr>
          <a:xfrm>
            <a:off x="2047675" y="1839450"/>
            <a:ext cx="5210671" cy="673286"/>
          </a:xfrm>
          <a:custGeom>
            <a:rect b="b" l="l" r="r" t="t"/>
            <a:pathLst>
              <a:path extrusionOk="0" h="26203" w="174518">
                <a:moveTo>
                  <a:pt x="0" y="25084"/>
                </a:moveTo>
                <a:cubicBezTo>
                  <a:pt x="16678" y="24906"/>
                  <a:pt x="70982" y="28197"/>
                  <a:pt x="100068" y="24016"/>
                </a:cubicBezTo>
                <a:cubicBezTo>
                  <a:pt x="129154" y="19835"/>
                  <a:pt x="162110" y="4003"/>
                  <a:pt x="174518" y="0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697" name="Google Shape;697;p59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Backup slides - 1</a:t>
            </a: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/3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2" name="Google Shape;702;p60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3" name="Google Shape;703;p60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04" name="Google Shape;704;p60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05" name="Google Shape;705;p60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Condition for</a:t>
            </a: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doubling of transmission peak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6" name="Google Shape;706;p60"/>
          <p:cNvSpPr txBox="1"/>
          <p:nvPr/>
        </p:nvSpPr>
        <p:spPr>
          <a:xfrm>
            <a:off x="578200" y="962500"/>
            <a:ext cx="1352700" cy="3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Each sub-cavity have to be </a:t>
            </a:r>
            <a:r>
              <a:rPr b="1" lang="fr" sz="13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resonant</a:t>
            </a:r>
            <a:endParaRPr b="1" sz="13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7" name="Google Shape;707;p60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708" name="Google Shape;70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0400" y="962500"/>
            <a:ext cx="6884424" cy="349599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9" name="Google Shape;709;p60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710" name="Google Shape;710;p60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Backup slides - 2/3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5" name="Google Shape;715;p61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6" name="Google Shape;716;p61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17" name="Google Shape;717;p61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18" name="Google Shape;718;p61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Macroscopic mirrors spacing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9" name="Google Shape;71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0538" y="2761875"/>
            <a:ext cx="3821076" cy="19404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0" name="Google Shape;72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350" y="718950"/>
            <a:ext cx="3727872" cy="194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1" name="Google Shape;721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2350" y="2761875"/>
            <a:ext cx="3727877" cy="194039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2" name="Google Shape;722;p61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23" name="Google Shape;723;p61"/>
          <p:cNvSpPr txBox="1"/>
          <p:nvPr/>
        </p:nvSpPr>
        <p:spPr>
          <a:xfrm>
            <a:off x="4975488" y="1044475"/>
            <a:ext cx="3871200" cy="527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Asymmetrical variation of maxima spacing and power ratio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4" name="Google Shape;724;p61"/>
          <p:cNvSpPr txBox="1"/>
          <p:nvPr/>
        </p:nvSpPr>
        <p:spPr>
          <a:xfrm>
            <a:off x="4975500" y="1806475"/>
            <a:ext cx="38712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Fixed parameters: 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= 1m, 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= R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= R</a:t>
            </a:r>
            <a:r>
              <a:rPr b="1" baseline="-25000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f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= 0.9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5" name="Google Shape;725;p61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Three-mirror cavities optics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726" name="Google Shape;726;p61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Backup slides - 3/3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Google Shape;122;p28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3" name="Google Shape;123;p28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24" name="Google Shape;124;p28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25" name="Google Shape;125;p28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Gravitational waves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28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27" name="Google Shape;127;p28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28" name="Google Shape;12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99" y="675292"/>
            <a:ext cx="3427350" cy="198427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8"/>
          <p:cNvSpPr txBox="1"/>
          <p:nvPr/>
        </p:nvSpPr>
        <p:spPr>
          <a:xfrm>
            <a:off x="688400" y="2718675"/>
            <a:ext cx="2428500" cy="19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</a:t>
            </a: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ccelerated masses &amp; propagation </a:t>
            </a:r>
            <a:r>
              <a:rPr lang="fr" sz="1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through space-time</a:t>
            </a:r>
            <a:endParaRPr b="0" i="0" sz="1200" u="none" cap="none" strike="noStrike">
              <a:solidFill>
                <a:srgbClr val="000000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30" name="Google Shape;130;p28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1</a:t>
            </a: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cxnSp>
        <p:nvCxnSpPr>
          <p:cNvPr id="131" name="Google Shape;131;p28"/>
          <p:cNvCxnSpPr/>
          <p:nvPr/>
        </p:nvCxnSpPr>
        <p:spPr>
          <a:xfrm flipH="1" rot="10800000">
            <a:off x="1899188" y="2776700"/>
            <a:ext cx="6900" cy="48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Google Shape;136;p29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" name="Google Shape;137;p29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38" name="Google Shape;138;p29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39" name="Google Shape;139;p29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Gravitational waves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9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42" name="Google Shape;14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399" y="675292"/>
            <a:ext cx="3427350" cy="198427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9"/>
          <p:cNvSpPr txBox="1"/>
          <p:nvPr/>
        </p:nvSpPr>
        <p:spPr>
          <a:xfrm>
            <a:off x="688400" y="2718675"/>
            <a:ext cx="2428500" cy="19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Accelerated masses &amp; propagation </a:t>
            </a:r>
            <a:r>
              <a:rPr lang="fr" sz="1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through space-time</a:t>
            </a:r>
            <a:endParaRPr b="0" i="0" sz="1200" u="none" cap="none" strike="noStrike">
              <a:solidFill>
                <a:srgbClr val="000000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144" name="Google Shape;144;p29"/>
          <p:cNvCxnSpPr/>
          <p:nvPr/>
        </p:nvCxnSpPr>
        <p:spPr>
          <a:xfrm flipH="1" rot="10800000">
            <a:off x="1899188" y="2776700"/>
            <a:ext cx="6900" cy="48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5" name="Google Shape;14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4385" y="3007897"/>
            <a:ext cx="3375877" cy="15487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6" name="Google Shape;146;p29"/>
          <p:cNvSpPr txBox="1"/>
          <p:nvPr/>
        </p:nvSpPr>
        <p:spPr>
          <a:xfrm>
            <a:off x="4211025" y="692950"/>
            <a:ext cx="1334400" cy="19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S</a:t>
            </a: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tretch / compress </a:t>
            </a:r>
            <a:r>
              <a:rPr lang="fr" sz="1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orthogonal directions</a:t>
            </a:r>
            <a:endParaRPr b="1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7" name="Google Shape;147;p29"/>
          <p:cNvCxnSpPr/>
          <p:nvPr/>
        </p:nvCxnSpPr>
        <p:spPr>
          <a:xfrm flipH="1" rot="10800000">
            <a:off x="4866638" y="2232675"/>
            <a:ext cx="6900" cy="48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48" name="Google Shape;148;p29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1/12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" name="Google Shape;153;p30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4" name="Google Shape;154;p30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55" name="Google Shape;155;p30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56" name="Google Shape;156;p30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Gravitational waves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30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58" name="Google Shape;158;p30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59" name="Google Shape;15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4450" y="692951"/>
            <a:ext cx="3427349" cy="1927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399" y="675292"/>
            <a:ext cx="3427350" cy="198427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0"/>
          <p:cNvSpPr txBox="1"/>
          <p:nvPr/>
        </p:nvSpPr>
        <p:spPr>
          <a:xfrm>
            <a:off x="688400" y="2718675"/>
            <a:ext cx="2428500" cy="19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Accelerated masses &amp; propagation </a:t>
            </a:r>
            <a:r>
              <a:rPr lang="fr" sz="1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through space-time</a:t>
            </a:r>
            <a:endParaRPr b="0" i="0" sz="1200" u="none" cap="none" strike="noStrike">
              <a:solidFill>
                <a:srgbClr val="000000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62" name="Google Shape;162;p30"/>
          <p:cNvSpPr txBox="1"/>
          <p:nvPr/>
        </p:nvSpPr>
        <p:spPr>
          <a:xfrm>
            <a:off x="6623300" y="2720713"/>
            <a:ext cx="2428500" cy="19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Detection via </a:t>
            </a:r>
            <a:r>
              <a:rPr b="1" lang="fr" sz="1200">
                <a:latin typeface="Montserrat"/>
                <a:ea typeface="Montserrat"/>
                <a:cs typeface="Montserrat"/>
                <a:sym typeface="Montserrat"/>
              </a:rPr>
              <a:t>Michelson interferometer</a:t>
            </a:r>
            <a:endParaRPr b="1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3" name="Google Shape;163;p30"/>
          <p:cNvCxnSpPr/>
          <p:nvPr/>
        </p:nvCxnSpPr>
        <p:spPr>
          <a:xfrm flipH="1" rot="10800000">
            <a:off x="7798513" y="2776700"/>
            <a:ext cx="6900" cy="48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" name="Google Shape;164;p30"/>
          <p:cNvCxnSpPr/>
          <p:nvPr/>
        </p:nvCxnSpPr>
        <p:spPr>
          <a:xfrm flipH="1" rot="10800000">
            <a:off x="1899188" y="2776700"/>
            <a:ext cx="6900" cy="48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5" name="Google Shape;16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4385" y="3007897"/>
            <a:ext cx="3375877" cy="15487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6" name="Google Shape;166;p30"/>
          <p:cNvSpPr txBox="1"/>
          <p:nvPr/>
        </p:nvSpPr>
        <p:spPr>
          <a:xfrm>
            <a:off x="4211025" y="692950"/>
            <a:ext cx="1334400" cy="19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Stretch / compress </a:t>
            </a:r>
            <a:r>
              <a:rPr lang="fr" sz="1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orthogonal directions</a:t>
            </a:r>
            <a:endParaRPr b="1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7" name="Google Shape;167;p30"/>
          <p:cNvCxnSpPr/>
          <p:nvPr/>
        </p:nvCxnSpPr>
        <p:spPr>
          <a:xfrm flipH="1" rot="10800000">
            <a:off x="4866638" y="2232675"/>
            <a:ext cx="6900" cy="48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68" name="Google Shape;168;p30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1/12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Google Shape;173;p31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31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75" name="Google Shape;175;p31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76" name="Google Shape;176;p31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Quantum noise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675" y="2472737"/>
            <a:ext cx="3687449" cy="20771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8" name="Google Shape;178;p31"/>
          <p:cNvSpPr/>
          <p:nvPr/>
        </p:nvSpPr>
        <p:spPr>
          <a:xfrm>
            <a:off x="4756575" y="2604575"/>
            <a:ext cx="4162800" cy="1813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0627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1"/>
          <p:cNvSpPr/>
          <p:nvPr/>
        </p:nvSpPr>
        <p:spPr>
          <a:xfrm>
            <a:off x="4756600" y="703650"/>
            <a:ext cx="4162800" cy="18135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062746"/>
                </a:solidFill>
              </a:rPr>
              <a:t> </a:t>
            </a:r>
            <a:endParaRPr b="0" i="0" sz="1400" u="none" cap="none" strike="noStrike">
              <a:solidFill>
                <a:srgbClr val="06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0580" y="2900225"/>
            <a:ext cx="1666454" cy="1222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1" name="Google Shape;181;p31"/>
          <p:cNvSpPr txBox="1"/>
          <p:nvPr/>
        </p:nvSpPr>
        <p:spPr>
          <a:xfrm>
            <a:off x="4756450" y="2604575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fr" sz="1300" u="none" cap="none" strike="noStrike">
                <a:solidFill>
                  <a:srgbClr val="0164C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Shot noise</a:t>
            </a:r>
            <a:endParaRPr b="0" i="0" sz="1300" u="none" cap="none" strike="noStrike">
              <a:solidFill>
                <a:srgbClr val="0164C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" sz="1100" u="none" cap="none" strike="noStrike">
                <a:solidFill>
                  <a:srgbClr val="0164C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→ Is a </a:t>
            </a:r>
            <a:r>
              <a:rPr b="0" i="0" lang="fr" sz="1100" u="sng" cap="none" strike="noStrike">
                <a:solidFill>
                  <a:srgbClr val="0164C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phase</a:t>
            </a:r>
            <a:r>
              <a:rPr b="0" i="0" lang="fr" sz="1100" u="none" cap="none" strike="noStrike">
                <a:solidFill>
                  <a:srgbClr val="0164C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noise</a:t>
            </a:r>
            <a:endParaRPr b="0" i="0" sz="1100" u="none" cap="none" strike="noStrike">
              <a:solidFill>
                <a:srgbClr val="0164C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4756450" y="703650"/>
            <a:ext cx="22647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fr" sz="1300" u="none" cap="none" strike="noStrike">
                <a:solidFill>
                  <a:srgbClr val="00C8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Radiation pressure noise</a:t>
            </a:r>
            <a:endParaRPr i="0" sz="1300" u="none" cap="none" strike="noStrike">
              <a:solidFill>
                <a:srgbClr val="00C8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fr" sz="1100" u="none" cap="none" strike="noStrike">
                <a:solidFill>
                  <a:srgbClr val="00C8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→ Is an </a:t>
            </a:r>
            <a:r>
              <a:rPr i="0" lang="fr" sz="1100" u="sng" cap="none" strike="noStrike">
                <a:solidFill>
                  <a:srgbClr val="00C8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amplitude</a:t>
            </a:r>
            <a:r>
              <a:rPr i="0" lang="fr" sz="1100" u="none" cap="none" strike="noStrike">
                <a:solidFill>
                  <a:srgbClr val="00C8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noise     </a:t>
            </a:r>
            <a:endParaRPr i="0" sz="1100" u="none" cap="none" strike="noStrike">
              <a:solidFill>
                <a:srgbClr val="00C8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83" name="Google Shape;18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7650" y="929387"/>
            <a:ext cx="1672290" cy="14154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84" name="Google Shape;184;p31"/>
          <p:cNvCxnSpPr/>
          <p:nvPr/>
        </p:nvCxnSpPr>
        <p:spPr>
          <a:xfrm flipH="1" rot="10800000">
            <a:off x="2575075" y="2226050"/>
            <a:ext cx="2165100" cy="475800"/>
          </a:xfrm>
          <a:prstGeom prst="curvedConnector3">
            <a:avLst>
              <a:gd fmla="val 49998" name="adj1"/>
            </a:avLst>
          </a:prstGeom>
          <a:noFill/>
          <a:ln cap="flat" cmpd="sng" w="28575">
            <a:solidFill>
              <a:srgbClr val="00C8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5" name="Google Shape;185;p31"/>
          <p:cNvCxnSpPr/>
          <p:nvPr/>
        </p:nvCxnSpPr>
        <p:spPr>
          <a:xfrm flipH="1" rot="10800000">
            <a:off x="4064700" y="3354975"/>
            <a:ext cx="675300" cy="321600"/>
          </a:xfrm>
          <a:prstGeom prst="curvedConnector3">
            <a:avLst>
              <a:gd fmla="val 50007" name="adj1"/>
            </a:avLst>
          </a:prstGeom>
          <a:noFill/>
          <a:ln cap="flat" cmpd="sng" w="28575">
            <a:solidFill>
              <a:srgbClr val="0164C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6" name="Google Shape;186;p31"/>
          <p:cNvSpPr txBox="1"/>
          <p:nvPr/>
        </p:nvSpPr>
        <p:spPr>
          <a:xfrm>
            <a:off x="4844350" y="1364701"/>
            <a:ext cx="20727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" sz="1200" u="none" cap="none" strike="noStrike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Arises from </a:t>
            </a:r>
            <a:r>
              <a:rPr b="1" i="0" lang="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impact of laser beam on mirrors</a:t>
            </a:r>
            <a:r>
              <a:rPr b="0" i="0" lang="fr" sz="1200" u="none" cap="none" strike="noStrike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87" name="Google Shape;187;p31"/>
          <p:cNvSpPr txBox="1"/>
          <p:nvPr/>
        </p:nvSpPr>
        <p:spPr>
          <a:xfrm>
            <a:off x="4842438" y="3265651"/>
            <a:ext cx="20727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fr" sz="1200" u="none" cap="none" strike="noStrike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Arises from </a:t>
            </a:r>
            <a:r>
              <a:rPr b="1" i="0" lang="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variation of photon number </a:t>
            </a:r>
            <a:r>
              <a:rPr b="1" lang="fr" sz="1200">
                <a:latin typeface="Montserrat"/>
                <a:ea typeface="Montserrat"/>
                <a:cs typeface="Montserrat"/>
                <a:sym typeface="Montserrat"/>
              </a:rPr>
              <a:t>in the</a:t>
            </a:r>
            <a:r>
              <a:rPr b="1" i="0" lang="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beam</a:t>
            </a:r>
            <a:r>
              <a:rPr b="0" i="0" lang="fr" sz="1200" u="none" cap="none" strike="noStrike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(Poisson statistic) </a:t>
            </a:r>
            <a:endParaRPr b="0" i="0" sz="1200" u="none" cap="none" strike="noStrike">
              <a:solidFill>
                <a:srgbClr val="000000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88" name="Google Shape;188;p31"/>
          <p:cNvSpPr txBox="1"/>
          <p:nvPr/>
        </p:nvSpPr>
        <p:spPr>
          <a:xfrm>
            <a:off x="823675" y="651675"/>
            <a:ext cx="3687600" cy="18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 quantum noise :</a:t>
            </a: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sum of two sources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Radiation pressure (RP) noise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Shot noise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</a:pPr>
            <a:r>
              <a:rPr b="1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Cross each other at frequency Ω</a:t>
            </a:r>
            <a:r>
              <a:rPr b="1" baseline="-25000" lang="f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b="1" baseline="-25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31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90" name="Google Shape;190;p31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91" name="Google Shape;191;p31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</a:t>
            </a: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6" name="Google Shape;196;p32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7" name="Google Shape;197;p32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Squeezed states of light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32"/>
          <p:cNvSpPr/>
          <p:nvPr/>
        </p:nvSpPr>
        <p:spPr>
          <a:xfrm>
            <a:off x="753850" y="747175"/>
            <a:ext cx="2334900" cy="38094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2"/>
          <p:cNvSpPr/>
          <p:nvPr/>
        </p:nvSpPr>
        <p:spPr>
          <a:xfrm>
            <a:off x="4480200" y="747175"/>
            <a:ext cx="4572000" cy="3809400"/>
          </a:xfrm>
          <a:prstGeom prst="rect">
            <a:avLst/>
          </a:prstGeom>
          <a:noFill/>
          <a:ln cap="flat" cmpd="sng" w="28575">
            <a:solidFill>
              <a:srgbClr val="0627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" name="Google Shape;202;p32"/>
          <p:cNvCxnSpPr/>
          <p:nvPr/>
        </p:nvCxnSpPr>
        <p:spPr>
          <a:xfrm>
            <a:off x="3095450" y="1094075"/>
            <a:ext cx="1374300" cy="0"/>
          </a:xfrm>
          <a:prstGeom prst="straightConnector1">
            <a:avLst/>
          </a:prstGeom>
          <a:noFill/>
          <a:ln cap="flat" cmpd="sng" w="38100">
            <a:solidFill>
              <a:srgbClr val="06274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03" name="Google Shape;203;p32"/>
          <p:cNvSpPr txBox="1"/>
          <p:nvPr/>
        </p:nvSpPr>
        <p:spPr>
          <a:xfrm>
            <a:off x="844100" y="823725"/>
            <a:ext cx="21513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Coherent state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4" name="Google Shape;204;p32"/>
          <p:cNvPicPr preferRelativeResize="0"/>
          <p:nvPr/>
        </p:nvPicPr>
        <p:blipFill rotWithShape="1">
          <a:blip r:embed="rId3">
            <a:alphaModFix/>
          </a:blip>
          <a:srcRect b="2280" l="5149" r="4197" t="4971"/>
          <a:stretch/>
        </p:blipFill>
        <p:spPr>
          <a:xfrm>
            <a:off x="913388" y="1487162"/>
            <a:ext cx="2012725" cy="19690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" name="Google Shape;205;p32"/>
          <p:cNvPicPr preferRelativeResize="0"/>
          <p:nvPr/>
        </p:nvPicPr>
        <p:blipFill rotWithShape="1">
          <a:blip r:embed="rId4">
            <a:alphaModFix/>
          </a:blip>
          <a:srcRect b="939" l="1487" r="0" t="3118"/>
          <a:stretch/>
        </p:blipFill>
        <p:spPr>
          <a:xfrm>
            <a:off x="6903113" y="1487175"/>
            <a:ext cx="1982825" cy="1969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6" name="Google Shape;206;p32"/>
          <p:cNvPicPr preferRelativeResize="0"/>
          <p:nvPr/>
        </p:nvPicPr>
        <p:blipFill rotWithShape="1">
          <a:blip r:embed="rId5">
            <a:alphaModFix/>
          </a:blip>
          <a:srcRect b="1182" l="0" r="0" t="2616"/>
          <a:stretch/>
        </p:blipFill>
        <p:spPr>
          <a:xfrm>
            <a:off x="4641300" y="1487175"/>
            <a:ext cx="2012701" cy="196899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7" name="Google Shape;207;p32"/>
          <p:cNvSpPr txBox="1"/>
          <p:nvPr/>
        </p:nvSpPr>
        <p:spPr>
          <a:xfrm>
            <a:off x="4572000" y="823725"/>
            <a:ext cx="21513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Phase sq. state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32"/>
          <p:cNvSpPr txBox="1"/>
          <p:nvPr/>
        </p:nvSpPr>
        <p:spPr>
          <a:xfrm>
            <a:off x="6818875" y="823725"/>
            <a:ext cx="2151300" cy="573600"/>
          </a:xfrm>
          <a:prstGeom prst="rect">
            <a:avLst/>
          </a:prstGeom>
          <a:solidFill>
            <a:srgbClr val="062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Amplitude sq. state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32"/>
          <p:cNvSpPr txBox="1"/>
          <p:nvPr/>
        </p:nvSpPr>
        <p:spPr>
          <a:xfrm>
            <a:off x="815600" y="3512675"/>
            <a:ext cx="22083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U</a:t>
            </a:r>
            <a:r>
              <a:rPr b="0" i="0" lang="fr" sz="1200" u="none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ncertainty disk</a:t>
            </a: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:</a:t>
            </a:r>
            <a:r>
              <a:rPr b="0" i="0" lang="fr" sz="1200" u="none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Heisenberg principle </a:t>
            </a:r>
            <a:br>
              <a:rPr b="0" i="0" lang="fr" sz="1200" u="none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</a:br>
            <a:r>
              <a:rPr b="0" i="0" lang="fr" sz="1200" u="none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ΔA Δφ </a:t>
            </a:r>
            <a:r>
              <a:rPr lang="fr" sz="1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≥ </a:t>
            </a:r>
            <a:r>
              <a:rPr b="0" i="0" lang="fr" sz="1200" u="none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1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3182825" y="1250100"/>
            <a:ext cx="1218300" cy="3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" sz="1200" u="sng" cap="none" strike="noStrike">
                <a:solidFill>
                  <a:srgbClr val="062746"/>
                </a:solidFill>
                <a:latin typeface="Montserrat"/>
                <a:ea typeface="Montserrat"/>
                <a:cs typeface="Montserrat"/>
                <a:sym typeface="Montserrat"/>
              </a:rPr>
              <a:t>Optical Parametric Oscillator (OPO)</a:t>
            </a:r>
            <a:r>
              <a:rPr b="1" i="0" lang="fr" sz="1200" u="none" cap="none" strike="noStrike">
                <a:solidFill>
                  <a:srgbClr val="062746"/>
                </a:solidFill>
                <a:latin typeface="Montserrat"/>
                <a:ea typeface="Montserrat"/>
                <a:cs typeface="Montserrat"/>
                <a:sym typeface="Montserrat"/>
              </a:rPr>
              <a:t> “converts” input coherent beam to </a:t>
            </a:r>
            <a:r>
              <a:rPr b="1" i="0" lang="fr" sz="1200" u="sng" cap="none" strike="noStrike">
                <a:solidFill>
                  <a:srgbClr val="062746"/>
                </a:solidFill>
                <a:latin typeface="Montserrat"/>
                <a:ea typeface="Montserrat"/>
                <a:cs typeface="Montserrat"/>
                <a:sym typeface="Montserrat"/>
              </a:rPr>
              <a:t>squeezed beam</a:t>
            </a:r>
            <a:endParaRPr b="1" i="0" sz="1200" u="sng" cap="none" strike="noStrike">
              <a:solidFill>
                <a:srgbClr val="0627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32"/>
          <p:cNvSpPr txBox="1"/>
          <p:nvPr/>
        </p:nvSpPr>
        <p:spPr>
          <a:xfrm>
            <a:off x="4560050" y="3546025"/>
            <a:ext cx="44100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ExtraLight"/>
              <a:buChar char="●"/>
            </a:pPr>
            <a:r>
              <a:rPr b="0" i="0" lang="fr" sz="1200" u="none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For both cases, the </a:t>
            </a:r>
            <a:r>
              <a:rPr b="0" i="0" lang="fr" sz="1200" u="sng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area of uncertainty region is equal to the </a:t>
            </a:r>
            <a:r>
              <a:rPr lang="fr" sz="1200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uncertainty of initial </a:t>
            </a:r>
            <a:r>
              <a:rPr b="0" i="0" lang="fr" sz="1200" u="sng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coherent state</a:t>
            </a:r>
            <a:endParaRPr b="0" i="0" sz="1200" u="sng" cap="none" strike="noStrike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ExtraLight"/>
              <a:buChar char="●"/>
            </a:pPr>
            <a:r>
              <a:rPr b="0" i="0" lang="fr" sz="1200" u="none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Choose </a:t>
            </a:r>
            <a:r>
              <a:rPr b="0" i="0" lang="fr" sz="1200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either to </a:t>
            </a:r>
            <a:r>
              <a:rPr b="0" i="0" lang="fr" sz="1200" u="sng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reduce phase noise at the prize </a:t>
            </a:r>
            <a:r>
              <a:rPr lang="fr" sz="1200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of</a:t>
            </a:r>
            <a:r>
              <a:rPr b="0" i="0" lang="fr" sz="1200" u="sng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increas</a:t>
            </a:r>
            <a:r>
              <a:rPr lang="fr" sz="1200" u="sng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ing</a:t>
            </a:r>
            <a:r>
              <a:rPr b="0" i="0" lang="fr" sz="1200" u="sng" cap="none" strike="noStrike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amplitude noise or the invert</a:t>
            </a:r>
            <a:endParaRPr b="0" i="0" sz="1200" u="sng" cap="none" strike="noStrike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12" name="Google Shape;212;p32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13" name="Google Shape;213;p32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3</a:t>
            </a: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Google Shape;219;p33"/>
          <p:cNvCxnSpPr/>
          <p:nvPr/>
        </p:nvCxnSpPr>
        <p:spPr>
          <a:xfrm>
            <a:off x="1109400" y="616200"/>
            <a:ext cx="748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0" name="Google Shape;220;p33"/>
          <p:cNvSpPr txBox="1"/>
          <p:nvPr/>
        </p:nvSpPr>
        <p:spPr>
          <a:xfrm>
            <a:off x="0" y="4804800"/>
            <a:ext cx="45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" sz="1000" u="none" cap="none" strike="noStrik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Paul Stevens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21" name="Google Shape;221;p33"/>
          <p:cNvSpPr txBox="1"/>
          <p:nvPr/>
        </p:nvSpPr>
        <p:spPr>
          <a:xfrm>
            <a:off x="-204675" y="4804800"/>
            <a:ext cx="9637200" cy="492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22" name="Google Shape;222;p33"/>
          <p:cNvSpPr txBox="1"/>
          <p:nvPr/>
        </p:nvSpPr>
        <p:spPr>
          <a:xfrm>
            <a:off x="560400" y="0"/>
            <a:ext cx="85836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Frequency depend</a:t>
            </a: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fr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nt squeezing &amp; filter cavity </a:t>
            </a:r>
            <a:r>
              <a:rPr lang="fr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(1/2)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3" name="Google Shape;22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585" y="1166587"/>
            <a:ext cx="3057004" cy="220239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4" name="Google Shape;224;p33"/>
          <p:cNvSpPr txBox="1"/>
          <p:nvPr/>
        </p:nvSpPr>
        <p:spPr>
          <a:xfrm>
            <a:off x="672025" y="621125"/>
            <a:ext cx="30570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fr" sz="1050" cap="none" strike="noStrike">
                <a:solidFill>
                  <a:srgbClr val="000000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The squeezed beam produced in the OPO enters into a </a:t>
            </a:r>
            <a:r>
              <a:rPr b="1" i="0" lang="fr" sz="1050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 filter cavity »</a:t>
            </a:r>
            <a:endParaRPr b="1" i="0" sz="1050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5" name="Google Shape;225;p33"/>
          <p:cNvCxnSpPr/>
          <p:nvPr/>
        </p:nvCxnSpPr>
        <p:spPr>
          <a:xfrm>
            <a:off x="3937252" y="768600"/>
            <a:ext cx="0" cy="380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33"/>
          <p:cNvSpPr/>
          <p:nvPr/>
        </p:nvSpPr>
        <p:spPr>
          <a:xfrm>
            <a:off x="3181775" y="987276"/>
            <a:ext cx="663225" cy="1774600"/>
          </a:xfrm>
          <a:custGeom>
            <a:rect b="b" l="l" r="r" t="t"/>
            <a:pathLst>
              <a:path extrusionOk="0" h="70984" w="26529">
                <a:moveTo>
                  <a:pt x="0" y="270"/>
                </a:moveTo>
                <a:cubicBezTo>
                  <a:pt x="3869" y="1204"/>
                  <a:pt x="18858" y="-3022"/>
                  <a:pt x="23216" y="5873"/>
                </a:cubicBezTo>
                <a:cubicBezTo>
                  <a:pt x="27575" y="14768"/>
                  <a:pt x="26418" y="42787"/>
                  <a:pt x="26151" y="53639"/>
                </a:cubicBezTo>
                <a:cubicBezTo>
                  <a:pt x="25884" y="64491"/>
                  <a:pt x="22371" y="68093"/>
                  <a:pt x="21615" y="7098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27" name="Google Shape;227;p33"/>
          <p:cNvSpPr txBox="1"/>
          <p:nvPr/>
        </p:nvSpPr>
        <p:spPr>
          <a:xfrm rot="-5400000">
            <a:off x="-1794050" y="2184425"/>
            <a:ext cx="4262400" cy="482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Context</a:t>
            </a:r>
            <a:endParaRPr b="0" i="0" sz="1500" u="none" cap="none" strike="noStrik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28" name="Google Shape;228;p33"/>
          <p:cNvSpPr txBox="1"/>
          <p:nvPr/>
        </p:nvSpPr>
        <p:spPr>
          <a:xfrm>
            <a:off x="-275850" y="4804800"/>
            <a:ext cx="942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2024/05/16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29" name="Google Shape;229;p33"/>
          <p:cNvSpPr txBox="1"/>
          <p:nvPr/>
        </p:nvSpPr>
        <p:spPr>
          <a:xfrm>
            <a:off x="-773850" y="4804800"/>
            <a:ext cx="991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4</a:t>
            </a:r>
            <a:r>
              <a:rPr lang="fr" sz="1000">
                <a:latin typeface="Montserrat Thin"/>
                <a:ea typeface="Montserrat Thin"/>
                <a:cs typeface="Montserrat Thin"/>
                <a:sym typeface="Montserrat Thin"/>
              </a:rPr>
              <a:t>/12</a:t>
            </a:r>
            <a:endParaRPr b="0" i="0" sz="1000" u="none" cap="none" strike="noStrike">
              <a:solidFill>
                <a:srgbClr val="0000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