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74"/>
  </p:notesMasterIdLst>
  <p:handoutMasterIdLst>
    <p:handoutMasterId r:id="rId75"/>
  </p:handoutMasterIdLst>
  <p:sldIdLst>
    <p:sldId id="256" r:id="rId5"/>
    <p:sldId id="395" r:id="rId6"/>
    <p:sldId id="323" r:id="rId7"/>
    <p:sldId id="1453" r:id="rId8"/>
    <p:sldId id="1509" r:id="rId9"/>
    <p:sldId id="1512" r:id="rId10"/>
    <p:sldId id="1451" r:id="rId11"/>
    <p:sldId id="1454" r:id="rId12"/>
    <p:sldId id="357" r:id="rId13"/>
    <p:sldId id="1457" r:id="rId14"/>
    <p:sldId id="359" r:id="rId15"/>
    <p:sldId id="361" r:id="rId16"/>
    <p:sldId id="1493" r:id="rId17"/>
    <p:sldId id="1494" r:id="rId18"/>
    <p:sldId id="1456" r:id="rId19"/>
    <p:sldId id="1458" r:id="rId20"/>
    <p:sldId id="1459" r:id="rId21"/>
    <p:sldId id="1495" r:id="rId22"/>
    <p:sldId id="1496" r:id="rId23"/>
    <p:sldId id="1498" r:id="rId24"/>
    <p:sldId id="1515" r:id="rId25"/>
    <p:sldId id="1530" r:id="rId26"/>
    <p:sldId id="370" r:id="rId27"/>
    <p:sldId id="371" r:id="rId28"/>
    <p:sldId id="372" r:id="rId29"/>
    <p:sldId id="373" r:id="rId30"/>
    <p:sldId id="374" r:id="rId31"/>
    <p:sldId id="375" r:id="rId32"/>
    <p:sldId id="369" r:id="rId33"/>
    <p:sldId id="376" r:id="rId34"/>
    <p:sldId id="377" r:id="rId35"/>
    <p:sldId id="378" r:id="rId36"/>
    <p:sldId id="1465" r:id="rId37"/>
    <p:sldId id="1518" r:id="rId38"/>
    <p:sldId id="1519" r:id="rId39"/>
    <p:sldId id="1520" r:id="rId40"/>
    <p:sldId id="1521" r:id="rId41"/>
    <p:sldId id="1522" r:id="rId42"/>
    <p:sldId id="1523" r:id="rId43"/>
    <p:sldId id="1524" r:id="rId44"/>
    <p:sldId id="1525" r:id="rId45"/>
    <p:sldId id="1526" r:id="rId46"/>
    <p:sldId id="1528" r:id="rId47"/>
    <p:sldId id="1529" r:id="rId48"/>
    <p:sldId id="1450" r:id="rId49"/>
    <p:sldId id="1484" r:id="rId50"/>
    <p:sldId id="343" r:id="rId51"/>
    <p:sldId id="1437" r:id="rId52"/>
    <p:sldId id="1466" r:id="rId53"/>
    <p:sldId id="1483" r:id="rId54"/>
    <p:sldId id="1507" r:id="rId55"/>
    <p:sldId id="1442" r:id="rId56"/>
    <p:sldId id="1485" r:id="rId57"/>
    <p:sldId id="1486" r:id="rId58"/>
    <p:sldId id="1474" r:id="rId59"/>
    <p:sldId id="1476" r:id="rId60"/>
    <p:sldId id="1488" r:id="rId61"/>
    <p:sldId id="1475" r:id="rId62"/>
    <p:sldId id="509" r:id="rId63"/>
    <p:sldId id="1434" r:id="rId64"/>
    <p:sldId id="1435" r:id="rId65"/>
    <p:sldId id="1436" r:id="rId66"/>
    <p:sldId id="1513" r:id="rId67"/>
    <p:sldId id="1514" r:id="rId68"/>
    <p:sldId id="490" r:id="rId69"/>
    <p:sldId id="1409" r:id="rId70"/>
    <p:sldId id="1499" r:id="rId71"/>
    <p:sldId id="1411" r:id="rId72"/>
    <p:sldId id="1461" r:id="rId73"/>
  </p:sldIdLst>
  <p:sldSz cx="12192000" cy="6858000"/>
  <p:notesSz cx="6858000" cy="9144000"/>
  <p:embeddedFontLst>
    <p:embeddedFont>
      <p:font typeface="Arial Black" panose="020B0604020202020204" pitchFamily="34" charset="0"/>
      <p:bold r:id="rId76"/>
    </p:embeddedFont>
    <p:embeddedFont>
      <p:font typeface="Cambria Math" panose="02040503050406030204" pitchFamily="18" charset="0"/>
      <p:regular r:id="rId77"/>
    </p:embeddedFont>
    <p:embeddedFont>
      <p:font typeface="Poppins" pitchFamily="2" charset="77"/>
      <p:regular r:id="rId78"/>
      <p:bold r:id="rId79"/>
      <p:italic r:id="rId80"/>
      <p:boldItalic r:id="rId81"/>
    </p:embeddedFont>
    <p:embeddedFont>
      <p:font typeface="Poppins Black" panose="020B0604020202020204" pitchFamily="34" charset="0"/>
      <p:bold r:id="rId82"/>
      <p:italic r:id="rId83"/>
      <p:boldItalic r:id="rId84"/>
    </p:embeddedFont>
    <p:embeddedFont>
      <p:font typeface="Verdana" panose="020B0604030504040204" pitchFamily="34" charset="0"/>
      <p:regular r:id="rId85"/>
      <p:bold r:id="rId86"/>
      <p:italic r:id="rId87"/>
      <p:boldItalic r:id="rId8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19"/>
    <a:srgbClr val="009900"/>
    <a:srgbClr val="000000"/>
    <a:srgbClr val="3E4A83"/>
    <a:srgbClr val="BD987A"/>
    <a:srgbClr val="A558A0"/>
    <a:srgbClr val="993D3F"/>
    <a:srgbClr val="E18B76"/>
    <a:srgbClr val="D18B8B"/>
    <a:srgbClr val="009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76" autoAdjust="0"/>
    <p:restoredTop sz="93979" autoAdjust="0"/>
  </p:normalViewPr>
  <p:slideViewPr>
    <p:cSldViewPr snapToGrid="0">
      <p:cViewPr>
        <p:scale>
          <a:sx n="95" d="100"/>
          <a:sy n="95" d="100"/>
        </p:scale>
        <p:origin x="208" y="48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9.fntdata"/><Relationship Id="rId89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5" Type="http://schemas.openxmlformats.org/officeDocument/2006/relationships/slide" Target="slides/slide1.xml"/><Relationship Id="rId90" Type="http://schemas.openxmlformats.org/officeDocument/2006/relationships/viewProps" Target="viewProp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2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handoutMaster" Target="handoutMasters/handoutMaster1.xml"/><Relationship Id="rId83" Type="http://schemas.openxmlformats.org/officeDocument/2006/relationships/font" Target="fonts/font8.fntdata"/><Relationship Id="rId88" Type="http://schemas.openxmlformats.org/officeDocument/2006/relationships/font" Target="fonts/font13.fntdata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12.fntdata"/><Relationship Id="rId61" Type="http://schemas.openxmlformats.org/officeDocument/2006/relationships/slide" Target="slides/slide57.xml"/><Relationship Id="rId82" Type="http://schemas.openxmlformats.org/officeDocument/2006/relationships/font" Target="fonts/font7.fntdata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Cliquez sur </a:t>
            </a:r>
            <a:r>
              <a:rPr lang="fr-FR" i="1" baseline="0" dirty="0"/>
              <a:t>Insertion</a:t>
            </a:r>
            <a:r>
              <a:rPr lang="fr-FR" baseline="0" dirty="0"/>
              <a:t> puis </a:t>
            </a:r>
            <a:r>
              <a:rPr lang="fr-FR" i="1" baseline="0" dirty="0"/>
              <a:t>En-tête/Pied</a:t>
            </a:r>
            <a:r>
              <a:rPr lang="fr-FR" baseline="0" dirty="0"/>
              <a:t> pour saisir les champs « </a:t>
            </a:r>
            <a:r>
              <a:rPr lang="fr-FR" b="1" baseline="0" dirty="0"/>
              <a:t>Evènement – Date</a:t>
            </a:r>
            <a:r>
              <a:rPr lang="fr-FR" baseline="0" dirty="0"/>
              <a:t> » et «</a:t>
            </a:r>
            <a:r>
              <a:rPr lang="fr-FR" b="1" baseline="0" dirty="0"/>
              <a:t> Service</a:t>
            </a:r>
            <a:r>
              <a:rPr lang="fr-FR" baseline="0" dirty="0"/>
              <a:t> » ; puis cliquer sur </a:t>
            </a:r>
            <a:r>
              <a:rPr lang="fr-FR" i="1" baseline="0" dirty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38973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Cliquez sur </a:t>
            </a:r>
            <a:r>
              <a:rPr lang="fr-FR" i="1" baseline="0" dirty="0"/>
              <a:t>Insertion</a:t>
            </a:r>
            <a:r>
              <a:rPr lang="fr-FR" baseline="0" dirty="0"/>
              <a:t> puis </a:t>
            </a:r>
            <a:r>
              <a:rPr lang="fr-FR" i="1" baseline="0" dirty="0"/>
              <a:t>En-tête/Pied</a:t>
            </a:r>
            <a:r>
              <a:rPr lang="fr-FR" baseline="0" dirty="0"/>
              <a:t> pour saisir les champs « </a:t>
            </a:r>
            <a:r>
              <a:rPr lang="fr-FR" b="1" baseline="0" dirty="0"/>
              <a:t>Evènement – Date</a:t>
            </a:r>
            <a:r>
              <a:rPr lang="fr-FR" baseline="0" dirty="0"/>
              <a:t> » et «</a:t>
            </a:r>
            <a:r>
              <a:rPr lang="fr-FR" b="1" baseline="0" dirty="0"/>
              <a:t> Service</a:t>
            </a:r>
            <a:r>
              <a:rPr lang="fr-FR" baseline="0" dirty="0"/>
              <a:t> » ; puis cliquer sur </a:t>
            </a:r>
            <a:r>
              <a:rPr lang="fr-FR" i="1" baseline="0" dirty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34558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Cliquez sur </a:t>
            </a:r>
            <a:r>
              <a:rPr lang="fr-FR" i="1" baseline="0" dirty="0"/>
              <a:t>Insertion</a:t>
            </a:r>
            <a:r>
              <a:rPr lang="fr-FR" baseline="0" dirty="0"/>
              <a:t> puis </a:t>
            </a:r>
            <a:r>
              <a:rPr lang="fr-FR" i="1" baseline="0" dirty="0"/>
              <a:t>En-tête/Pied</a:t>
            </a:r>
            <a:r>
              <a:rPr lang="fr-FR" baseline="0" dirty="0"/>
              <a:t> pour saisir les champs « </a:t>
            </a:r>
            <a:r>
              <a:rPr lang="fr-FR" b="1" baseline="0" dirty="0"/>
              <a:t>Evènement – Date</a:t>
            </a:r>
            <a:r>
              <a:rPr lang="fr-FR" baseline="0" dirty="0"/>
              <a:t> » et «</a:t>
            </a:r>
            <a:r>
              <a:rPr lang="fr-FR" b="1" baseline="0" dirty="0"/>
              <a:t> Service</a:t>
            </a:r>
            <a:r>
              <a:rPr lang="fr-FR" baseline="0" dirty="0"/>
              <a:t> » ; puis cliquer sur </a:t>
            </a:r>
            <a:r>
              <a:rPr lang="fr-FR" i="1" baseline="0" dirty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487383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Cliquez sur </a:t>
            </a:r>
            <a:r>
              <a:rPr lang="fr-FR" i="1" baseline="0" dirty="0"/>
              <a:t>Insertion</a:t>
            </a:r>
            <a:r>
              <a:rPr lang="fr-FR" baseline="0" dirty="0"/>
              <a:t> puis </a:t>
            </a:r>
            <a:r>
              <a:rPr lang="fr-FR" i="1" baseline="0" dirty="0"/>
              <a:t>En-tête/Pied</a:t>
            </a:r>
            <a:r>
              <a:rPr lang="fr-FR" baseline="0" dirty="0"/>
              <a:t> pour saisir les champs « </a:t>
            </a:r>
            <a:r>
              <a:rPr lang="fr-FR" b="1" baseline="0" dirty="0"/>
              <a:t>Evènement – Date</a:t>
            </a:r>
            <a:r>
              <a:rPr lang="fr-FR" baseline="0" dirty="0"/>
              <a:t> » et «</a:t>
            </a:r>
            <a:r>
              <a:rPr lang="fr-FR" b="1" baseline="0" dirty="0"/>
              <a:t> Service</a:t>
            </a:r>
            <a:r>
              <a:rPr lang="fr-FR" baseline="0" dirty="0"/>
              <a:t> » ; puis cliquer sur </a:t>
            </a:r>
            <a:r>
              <a:rPr lang="fr-FR" i="1" baseline="0" dirty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1927111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Cliquez sur </a:t>
            </a:r>
            <a:r>
              <a:rPr lang="fr-FR" i="1" baseline="0" dirty="0"/>
              <a:t>Insertion</a:t>
            </a:r>
            <a:r>
              <a:rPr lang="fr-FR" baseline="0" dirty="0"/>
              <a:t> puis </a:t>
            </a:r>
            <a:r>
              <a:rPr lang="fr-FR" i="1" baseline="0" dirty="0"/>
              <a:t>En-tête/Pied</a:t>
            </a:r>
            <a:r>
              <a:rPr lang="fr-FR" baseline="0" dirty="0"/>
              <a:t> pour saisir les champs « </a:t>
            </a:r>
            <a:r>
              <a:rPr lang="fr-FR" b="1" baseline="0" dirty="0"/>
              <a:t>Evènement – Date</a:t>
            </a:r>
            <a:r>
              <a:rPr lang="fr-FR" baseline="0" dirty="0"/>
              <a:t> » et «</a:t>
            </a:r>
            <a:r>
              <a:rPr lang="fr-FR" b="1" baseline="0" dirty="0"/>
              <a:t> Service</a:t>
            </a:r>
            <a:r>
              <a:rPr lang="fr-FR" baseline="0" dirty="0"/>
              <a:t> » ; puis cliquer sur </a:t>
            </a:r>
            <a:r>
              <a:rPr lang="fr-FR" i="1" baseline="0" dirty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1934304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sz="1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510E45-B4C2-407E-B37A-5E83B160538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42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051F62-72B3-394D-ABA3-0855404B5F29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692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510E45-B4C2-407E-B37A-5E83B160538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460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510E45-B4C2-407E-B37A-5E83B160538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662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16/05/24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Jonathan Bequet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16/05/24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Jonathan Bequet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16/05/24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Jonathan Bequet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16/05/24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Jonathan Bequet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16/05/24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Jonathan Bequet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16/05/24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Jonathan Bequet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16/05/24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Jonathan Bequet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16/05/24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Jonathan Bequet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8000" y="1256885"/>
            <a:ext cx="10896619" cy="4968552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cap="none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>
              <a:lnSpc>
                <a:spcPct val="100000"/>
              </a:lnSpc>
              <a:spcAft>
                <a:spcPts val="400"/>
              </a:spcAft>
              <a:buSzPct val="60000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>
              <a:lnSpc>
                <a:spcPct val="100000"/>
              </a:lnSpc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30000"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>
              <a:lnSpc>
                <a:spcPct val="100000"/>
              </a:lnSpc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>
              <a:spcBef>
                <a:spcPts val="0"/>
              </a:spcBef>
              <a:defRPr sz="1200" baseline="0"/>
            </a:lvl6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1842805" y="52752"/>
            <a:ext cx="9053728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400" cap="small" baseline="0"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68002" y="6465733"/>
            <a:ext cx="3465333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/>
              <a:t>Jonathan Bequet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645423" y="6465733"/>
            <a:ext cx="1019196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2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4436535" y="6465733"/>
            <a:ext cx="5508976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/>
              <a:t>16/05/24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89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16/05/24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Jonathan Bequet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16/05/24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Jonathan Bequet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4" r:id="rId36"/>
    <p:sldLayoutId id="2147483668" r:id="rId37"/>
    <p:sldLayoutId id="2147483695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3.jpeg"/><Relationship Id="rId12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openxmlformats.org/officeDocument/2006/relationships/image" Target="../media/image26.jpe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21" Type="http://schemas.openxmlformats.org/officeDocument/2006/relationships/image" Target="../media/image22.png"/><Relationship Id="rId17" Type="http://schemas.openxmlformats.org/officeDocument/2006/relationships/image" Target="../media/image26.jpeg"/><Relationship Id="rId25" Type="http://schemas.openxmlformats.org/officeDocument/2006/relationships/image" Target="../media/image27.png"/><Relationship Id="rId2" Type="http://schemas.openxmlformats.org/officeDocument/2006/relationships/image" Target="../media/image21.png"/><Relationship Id="rId16" Type="http://schemas.openxmlformats.org/officeDocument/2006/relationships/image" Target="../media/image25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eg"/><Relationship Id="rId24" Type="http://schemas.microsoft.com/office/2007/relationships/hdphoto" Target="../media/hdphoto2.wdp"/><Relationship Id="rId5" Type="http://schemas.openxmlformats.org/officeDocument/2006/relationships/image" Target="../media/image250.png"/><Relationship Id="rId15" Type="http://schemas.openxmlformats.org/officeDocument/2006/relationships/image" Target="../media/image24.png"/><Relationship Id="rId23" Type="http://schemas.openxmlformats.org/officeDocument/2006/relationships/image" Target="../media/image20.png"/><Relationship Id="rId19" Type="http://schemas.openxmlformats.org/officeDocument/2006/relationships/image" Target="../media/image38.png"/><Relationship Id="rId14" Type="http://schemas.openxmlformats.org/officeDocument/2006/relationships/image" Target="../media/image270.png"/><Relationship Id="rId22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New paths for the study of heavy nuclei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37B58D-9A96-1DE6-DF53-DC3249088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Jonathan </a:t>
            </a:r>
            <a:r>
              <a:rPr lang="fr-FR" dirty="0" err="1"/>
              <a:t>Bequet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B06AFC6-01AD-42D7-7A17-327934718F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23" y="736534"/>
            <a:ext cx="2040802" cy="11448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A883B94-672F-541B-FDB4-EE09CF9E7E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937" y="903583"/>
            <a:ext cx="2328909" cy="10267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1F2684F-20B9-3D93-89FC-17945062B6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525" y="736534"/>
            <a:ext cx="1802412" cy="13608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1840A1-3FC5-921B-3F49-14E7B0C754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546" y="1930306"/>
            <a:ext cx="1638300" cy="12319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0E8C4C-4CD1-29E7-4056-C6E41CCF04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258" y="5294017"/>
            <a:ext cx="38100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2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Tow</a:t>
            </a:r>
            <a:r>
              <a:rPr lang="fr-FR" dirty="0"/>
              <a:t>	</a:t>
            </a:r>
            <a:r>
              <a:rPr lang="fr-FR" dirty="0" err="1"/>
              <a:t>ards</a:t>
            </a:r>
            <a:r>
              <a:rPr lang="fr-FR" dirty="0"/>
              <a:t> </a:t>
            </a:r>
            <a:r>
              <a:rPr lang="fr-FR" dirty="0" err="1"/>
              <a:t>heavier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: fusion-</a:t>
            </a:r>
            <a:r>
              <a:rPr lang="fr-FR" dirty="0" err="1"/>
              <a:t>evaporation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799A69F7-A534-345F-2CC6-428EA4690C4A}"/>
              </a:ext>
            </a:extLst>
          </p:cNvPr>
          <p:cNvGrpSpPr/>
          <p:nvPr/>
        </p:nvGrpSpPr>
        <p:grpSpPr>
          <a:xfrm>
            <a:off x="1705723" y="1564561"/>
            <a:ext cx="1201255" cy="590651"/>
            <a:chOff x="989170" y="1637712"/>
            <a:chExt cx="1201255" cy="590651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14D6F431-FC96-F456-E919-C17F4F6C18DB}"/>
                </a:ext>
              </a:extLst>
            </p:cNvPr>
            <p:cNvSpPr/>
            <p:nvPr/>
          </p:nvSpPr>
          <p:spPr>
            <a:xfrm>
              <a:off x="989170" y="1637712"/>
              <a:ext cx="221349" cy="22121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33EDF1C9-C922-7370-503A-39E47F6270D3}"/>
                </a:ext>
              </a:extLst>
            </p:cNvPr>
            <p:cNvSpPr/>
            <p:nvPr/>
          </p:nvSpPr>
          <p:spPr>
            <a:xfrm>
              <a:off x="1733602" y="1756474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2E0B70CA-6786-7A17-71B4-A965D21B35CE}"/>
                </a:ext>
              </a:extLst>
            </p:cNvPr>
            <p:cNvCxnSpPr>
              <a:stCxn id="71" idx="6"/>
            </p:cNvCxnSpPr>
            <p:nvPr/>
          </p:nvCxnSpPr>
          <p:spPr>
            <a:xfrm>
              <a:off x="1210519" y="1748321"/>
              <a:ext cx="380836" cy="815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E6CA1D28-A092-9321-34AE-27754FC26538}"/>
              </a:ext>
            </a:extLst>
          </p:cNvPr>
          <p:cNvSpPr txBox="1"/>
          <p:nvPr/>
        </p:nvSpPr>
        <p:spPr>
          <a:xfrm>
            <a:off x="922746" y="1185863"/>
            <a:ext cx="124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Beam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B23B037D-5AB5-9B24-6053-83B6381AC01F}"/>
              </a:ext>
            </a:extLst>
          </p:cNvPr>
          <p:cNvSpPr txBox="1"/>
          <p:nvPr/>
        </p:nvSpPr>
        <p:spPr>
          <a:xfrm>
            <a:off x="2738700" y="2141050"/>
            <a:ext cx="111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Target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02541C9A-ABBC-D6D0-BDDC-AA98DDD29063}"/>
              </a:ext>
            </a:extLst>
          </p:cNvPr>
          <p:cNvCxnSpPr>
            <a:cxnSpLocks/>
          </p:cNvCxnSpPr>
          <p:nvPr/>
        </p:nvCxnSpPr>
        <p:spPr>
          <a:xfrm>
            <a:off x="2098657" y="2224363"/>
            <a:ext cx="0" cy="4885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C0F5E9A2-D797-7054-C19C-5127B7E1A2FC}"/>
              </a:ext>
            </a:extLst>
          </p:cNvPr>
          <p:cNvGrpSpPr/>
          <p:nvPr/>
        </p:nvGrpSpPr>
        <p:grpSpPr>
          <a:xfrm>
            <a:off x="1549141" y="2782573"/>
            <a:ext cx="1367261" cy="1474567"/>
            <a:chOff x="832588" y="2855724"/>
            <a:chExt cx="1367261" cy="1474567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1ACF0BE1-0F93-B82C-65CE-D6203ECC131D}"/>
                </a:ext>
              </a:extLst>
            </p:cNvPr>
            <p:cNvSpPr/>
            <p:nvPr/>
          </p:nvSpPr>
          <p:spPr>
            <a:xfrm>
              <a:off x="1233300" y="3343485"/>
              <a:ext cx="221349" cy="22121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5FE3A106-B4D7-1591-CEB4-ED5E3DB90B23}"/>
                </a:ext>
              </a:extLst>
            </p:cNvPr>
            <p:cNvSpPr/>
            <p:nvPr/>
          </p:nvSpPr>
          <p:spPr>
            <a:xfrm>
              <a:off x="1362944" y="3435535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0" name="Flèche en arc 79">
              <a:extLst>
                <a:ext uri="{FF2B5EF4-FFF2-40B4-BE49-F238E27FC236}">
                  <a16:creationId xmlns:a16="http://schemas.microsoft.com/office/drawing/2014/main" id="{6A4EACE2-6F50-2422-CE4A-834487184B49}"/>
                </a:ext>
              </a:extLst>
            </p:cNvPr>
            <p:cNvSpPr/>
            <p:nvPr/>
          </p:nvSpPr>
          <p:spPr>
            <a:xfrm rot="2913165">
              <a:off x="1092605" y="2945221"/>
              <a:ext cx="1196742" cy="1017747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1" name="Flèche en arc 80">
              <a:extLst>
                <a:ext uri="{FF2B5EF4-FFF2-40B4-BE49-F238E27FC236}">
                  <a16:creationId xmlns:a16="http://schemas.microsoft.com/office/drawing/2014/main" id="{5B746675-9462-ACCF-9D16-6BFC8643FEEF}"/>
                </a:ext>
              </a:extLst>
            </p:cNvPr>
            <p:cNvSpPr/>
            <p:nvPr/>
          </p:nvSpPr>
          <p:spPr>
            <a:xfrm rot="13523011">
              <a:off x="776544" y="3189593"/>
              <a:ext cx="1196742" cy="1084654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790CD52C-C7DC-CCCA-BC47-07A1949B288A}"/>
              </a:ext>
            </a:extLst>
          </p:cNvPr>
          <p:cNvSpPr txBox="1"/>
          <p:nvPr/>
        </p:nvSpPr>
        <p:spPr>
          <a:xfrm>
            <a:off x="702308" y="2716053"/>
            <a:ext cx="126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molecule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44F96B8-9B4D-BF76-5527-9996E7F70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16B68F-E96F-6DD2-A226-E6507B7D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09656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Tow</a:t>
            </a:r>
            <a:r>
              <a:rPr lang="fr-FR" dirty="0"/>
              <a:t>	</a:t>
            </a:r>
            <a:r>
              <a:rPr lang="fr-FR" dirty="0" err="1"/>
              <a:t>ards</a:t>
            </a:r>
            <a:r>
              <a:rPr lang="fr-FR" dirty="0"/>
              <a:t> </a:t>
            </a:r>
            <a:r>
              <a:rPr lang="fr-FR" dirty="0" err="1"/>
              <a:t>heavier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: fusion-</a:t>
            </a:r>
            <a:r>
              <a:rPr lang="fr-FR" dirty="0" err="1"/>
              <a:t>evaporation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C56B69-9E7C-C9E2-77F2-7CE7C0BAEEF1}"/>
              </a:ext>
            </a:extLst>
          </p:cNvPr>
          <p:cNvSpPr/>
          <p:nvPr/>
        </p:nvSpPr>
        <p:spPr>
          <a:xfrm>
            <a:off x="5971362" y="4564387"/>
            <a:ext cx="1792167" cy="70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799A69F7-A534-345F-2CC6-428EA4690C4A}"/>
              </a:ext>
            </a:extLst>
          </p:cNvPr>
          <p:cNvGrpSpPr/>
          <p:nvPr/>
        </p:nvGrpSpPr>
        <p:grpSpPr>
          <a:xfrm>
            <a:off x="1705723" y="1564561"/>
            <a:ext cx="1201255" cy="590651"/>
            <a:chOff x="989170" y="1637712"/>
            <a:chExt cx="1201255" cy="590651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14D6F431-FC96-F456-E919-C17F4F6C18DB}"/>
                </a:ext>
              </a:extLst>
            </p:cNvPr>
            <p:cNvSpPr/>
            <p:nvPr/>
          </p:nvSpPr>
          <p:spPr>
            <a:xfrm>
              <a:off x="989170" y="1637712"/>
              <a:ext cx="221349" cy="22121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33EDF1C9-C922-7370-503A-39E47F6270D3}"/>
                </a:ext>
              </a:extLst>
            </p:cNvPr>
            <p:cNvSpPr/>
            <p:nvPr/>
          </p:nvSpPr>
          <p:spPr>
            <a:xfrm>
              <a:off x="1733602" y="1756474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2E0B70CA-6786-7A17-71B4-A965D21B35CE}"/>
                </a:ext>
              </a:extLst>
            </p:cNvPr>
            <p:cNvCxnSpPr>
              <a:stCxn id="71" idx="6"/>
            </p:cNvCxnSpPr>
            <p:nvPr/>
          </p:nvCxnSpPr>
          <p:spPr>
            <a:xfrm>
              <a:off x="1210519" y="1748321"/>
              <a:ext cx="380836" cy="815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E6CA1D28-A092-9321-34AE-27754FC26538}"/>
              </a:ext>
            </a:extLst>
          </p:cNvPr>
          <p:cNvSpPr txBox="1"/>
          <p:nvPr/>
        </p:nvSpPr>
        <p:spPr>
          <a:xfrm>
            <a:off x="922746" y="1185863"/>
            <a:ext cx="124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Beam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B23B037D-5AB5-9B24-6053-83B6381AC01F}"/>
              </a:ext>
            </a:extLst>
          </p:cNvPr>
          <p:cNvSpPr txBox="1"/>
          <p:nvPr/>
        </p:nvSpPr>
        <p:spPr>
          <a:xfrm>
            <a:off x="2738700" y="2141050"/>
            <a:ext cx="111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Target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02541C9A-ABBC-D6D0-BDDC-AA98DDD29063}"/>
              </a:ext>
            </a:extLst>
          </p:cNvPr>
          <p:cNvCxnSpPr>
            <a:cxnSpLocks/>
          </p:cNvCxnSpPr>
          <p:nvPr/>
        </p:nvCxnSpPr>
        <p:spPr>
          <a:xfrm>
            <a:off x="2098657" y="2224363"/>
            <a:ext cx="0" cy="4885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C0F5E9A2-D797-7054-C19C-5127B7E1A2FC}"/>
              </a:ext>
            </a:extLst>
          </p:cNvPr>
          <p:cNvGrpSpPr/>
          <p:nvPr/>
        </p:nvGrpSpPr>
        <p:grpSpPr>
          <a:xfrm>
            <a:off x="1549141" y="2782573"/>
            <a:ext cx="1367261" cy="1474567"/>
            <a:chOff x="832588" y="2855724"/>
            <a:chExt cx="1367261" cy="1474567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1ACF0BE1-0F93-B82C-65CE-D6203ECC131D}"/>
                </a:ext>
              </a:extLst>
            </p:cNvPr>
            <p:cNvSpPr/>
            <p:nvPr/>
          </p:nvSpPr>
          <p:spPr>
            <a:xfrm>
              <a:off x="1233300" y="3343485"/>
              <a:ext cx="221349" cy="22121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5FE3A106-B4D7-1591-CEB4-ED5E3DB90B23}"/>
                </a:ext>
              </a:extLst>
            </p:cNvPr>
            <p:cNvSpPr/>
            <p:nvPr/>
          </p:nvSpPr>
          <p:spPr>
            <a:xfrm>
              <a:off x="1362944" y="3435535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0" name="Flèche en arc 79">
              <a:extLst>
                <a:ext uri="{FF2B5EF4-FFF2-40B4-BE49-F238E27FC236}">
                  <a16:creationId xmlns:a16="http://schemas.microsoft.com/office/drawing/2014/main" id="{6A4EACE2-6F50-2422-CE4A-834487184B49}"/>
                </a:ext>
              </a:extLst>
            </p:cNvPr>
            <p:cNvSpPr/>
            <p:nvPr/>
          </p:nvSpPr>
          <p:spPr>
            <a:xfrm rot="2913165">
              <a:off x="1092605" y="2945221"/>
              <a:ext cx="1196742" cy="1017747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1" name="Flèche en arc 80">
              <a:extLst>
                <a:ext uri="{FF2B5EF4-FFF2-40B4-BE49-F238E27FC236}">
                  <a16:creationId xmlns:a16="http://schemas.microsoft.com/office/drawing/2014/main" id="{5B746675-9462-ACCF-9D16-6BFC8643FEEF}"/>
                </a:ext>
              </a:extLst>
            </p:cNvPr>
            <p:cNvSpPr/>
            <p:nvPr/>
          </p:nvSpPr>
          <p:spPr>
            <a:xfrm rot="13523011">
              <a:off x="776544" y="3189593"/>
              <a:ext cx="1196742" cy="1084654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790CD52C-C7DC-CCCA-BC47-07A1949B288A}"/>
              </a:ext>
            </a:extLst>
          </p:cNvPr>
          <p:cNvSpPr txBox="1"/>
          <p:nvPr/>
        </p:nvSpPr>
        <p:spPr>
          <a:xfrm>
            <a:off x="702308" y="2716053"/>
            <a:ext cx="126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molecule</a:t>
            </a:r>
            <a:endParaRPr lang="fr-FR" dirty="0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2AFC0356-4F3F-A888-9BEC-E9ECE33B9FD9}"/>
              </a:ext>
            </a:extLst>
          </p:cNvPr>
          <p:cNvCxnSpPr>
            <a:cxnSpLocks/>
          </p:cNvCxnSpPr>
          <p:nvPr/>
        </p:nvCxnSpPr>
        <p:spPr>
          <a:xfrm>
            <a:off x="2145737" y="4355802"/>
            <a:ext cx="0" cy="4885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3C86CC98-2FEC-39C8-8F22-0728D405627F}"/>
              </a:ext>
            </a:extLst>
          </p:cNvPr>
          <p:cNvGrpSpPr/>
          <p:nvPr/>
        </p:nvGrpSpPr>
        <p:grpSpPr>
          <a:xfrm>
            <a:off x="1678126" y="4991822"/>
            <a:ext cx="986152" cy="1255740"/>
            <a:chOff x="989170" y="4917461"/>
            <a:chExt cx="986152" cy="1255740"/>
          </a:xfrm>
        </p:grpSpPr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E336B933-3F2D-B8BC-4CD3-787944D30501}"/>
                </a:ext>
              </a:extLst>
            </p:cNvPr>
            <p:cNvSpPr/>
            <p:nvPr/>
          </p:nvSpPr>
          <p:spPr>
            <a:xfrm>
              <a:off x="989170" y="5641936"/>
              <a:ext cx="986152" cy="53126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6" name="Connecteur droit avec flèche 85">
              <a:extLst>
                <a:ext uri="{FF2B5EF4-FFF2-40B4-BE49-F238E27FC236}">
                  <a16:creationId xmlns:a16="http://schemas.microsoft.com/office/drawing/2014/main" id="{A2839D06-4E1A-C459-391B-FB666AF74E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9695" y="5096256"/>
              <a:ext cx="0" cy="816476"/>
            </a:xfrm>
            <a:prstGeom prst="straightConnector1">
              <a:avLst/>
            </a:prstGeom>
            <a:ln w="9525" cap="sq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7" name="Flèche en arc 86">
              <a:extLst>
                <a:ext uri="{FF2B5EF4-FFF2-40B4-BE49-F238E27FC236}">
                  <a16:creationId xmlns:a16="http://schemas.microsoft.com/office/drawing/2014/main" id="{1713F173-DCE3-6CB5-A4AB-D9179D1C65C8}"/>
                </a:ext>
              </a:extLst>
            </p:cNvPr>
            <p:cNvSpPr/>
            <p:nvPr/>
          </p:nvSpPr>
          <p:spPr>
            <a:xfrm rot="10800000">
              <a:off x="1099844" y="5081364"/>
              <a:ext cx="708358" cy="542456"/>
            </a:xfrm>
            <a:prstGeom prst="circularArrow">
              <a:avLst>
                <a:gd name="adj1" fmla="val 7382"/>
                <a:gd name="adj2" fmla="val 1142319"/>
                <a:gd name="adj3" fmla="val 8429839"/>
                <a:gd name="adj4" fmla="val 10800000"/>
                <a:gd name="adj5" fmla="val 12500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88" name="Connecteur droit avec flèche 87">
              <a:extLst>
                <a:ext uri="{FF2B5EF4-FFF2-40B4-BE49-F238E27FC236}">
                  <a16:creationId xmlns:a16="http://schemas.microsoft.com/office/drawing/2014/main" id="{1BC4B622-7343-15F8-A560-D11EEDA1B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6774" y="4917461"/>
              <a:ext cx="0" cy="331001"/>
            </a:xfrm>
            <a:prstGeom prst="straightConnector1">
              <a:avLst/>
            </a:prstGeom>
            <a:ln w="9525" cap="sq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89" name="ZoneTexte 88">
            <a:extLst>
              <a:ext uri="{FF2B5EF4-FFF2-40B4-BE49-F238E27FC236}">
                <a16:creationId xmlns:a16="http://schemas.microsoft.com/office/drawing/2014/main" id="{364E9AC9-E4D2-789F-CFB2-878217174C91}"/>
              </a:ext>
            </a:extLst>
          </p:cNvPr>
          <p:cNvSpPr txBox="1"/>
          <p:nvPr/>
        </p:nvSpPr>
        <p:spPr>
          <a:xfrm>
            <a:off x="346851" y="5260169"/>
            <a:ext cx="150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Compound nucleus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9312C3-2C84-4564-BD60-1BEDBBC8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66D7AA-DE39-27E9-DB94-F2E76CB7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39411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Tow</a:t>
            </a:r>
            <a:r>
              <a:rPr lang="fr-FR" dirty="0"/>
              <a:t>	</a:t>
            </a:r>
            <a:r>
              <a:rPr lang="fr-FR" dirty="0" err="1"/>
              <a:t>ards</a:t>
            </a:r>
            <a:r>
              <a:rPr lang="fr-FR" dirty="0"/>
              <a:t> </a:t>
            </a:r>
            <a:r>
              <a:rPr lang="fr-FR" dirty="0" err="1"/>
              <a:t>heavier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: fusion-</a:t>
            </a:r>
            <a:r>
              <a:rPr lang="fr-FR" dirty="0" err="1"/>
              <a:t>evaporation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C56B69-9E7C-C9E2-77F2-7CE7C0BAEEF1}"/>
              </a:ext>
            </a:extLst>
          </p:cNvPr>
          <p:cNvSpPr/>
          <p:nvPr/>
        </p:nvSpPr>
        <p:spPr>
          <a:xfrm>
            <a:off x="5971362" y="4564387"/>
            <a:ext cx="1792167" cy="70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EEB6A4A-40E5-9D1A-E810-C015D683CBCD}"/>
              </a:ext>
            </a:extLst>
          </p:cNvPr>
          <p:cNvCxnSpPr>
            <a:cxnSpLocks/>
          </p:cNvCxnSpPr>
          <p:nvPr/>
        </p:nvCxnSpPr>
        <p:spPr>
          <a:xfrm flipV="1">
            <a:off x="2846777" y="4564387"/>
            <a:ext cx="1125040" cy="14121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2FE7E276-B16E-B57E-E716-A8D5C0799199}"/>
              </a:ext>
            </a:extLst>
          </p:cNvPr>
          <p:cNvSpPr/>
          <p:nvPr/>
        </p:nvSpPr>
        <p:spPr>
          <a:xfrm>
            <a:off x="4639247" y="3167373"/>
            <a:ext cx="737354" cy="64835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1E7D2DD3-2D2B-668B-C794-A415EE0B7729}"/>
              </a:ext>
            </a:extLst>
          </p:cNvPr>
          <p:cNvSpPr/>
          <p:nvPr/>
        </p:nvSpPr>
        <p:spPr>
          <a:xfrm>
            <a:off x="4610718" y="3128308"/>
            <a:ext cx="98366" cy="997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FFCC6284-85BE-A0C0-743D-443691B2F1DB}"/>
              </a:ext>
            </a:extLst>
          </p:cNvPr>
          <p:cNvSpPr/>
          <p:nvPr/>
        </p:nvSpPr>
        <p:spPr>
          <a:xfrm>
            <a:off x="5043026" y="3907540"/>
            <a:ext cx="98366" cy="997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1D838A73-9478-1EAB-B6BD-B4977BFCEB3C}"/>
              </a:ext>
            </a:extLst>
          </p:cNvPr>
          <p:cNvCxnSpPr>
            <a:cxnSpLocks/>
          </p:cNvCxnSpPr>
          <p:nvPr/>
        </p:nvCxnSpPr>
        <p:spPr>
          <a:xfrm flipH="1" flipV="1">
            <a:off x="4405181" y="2843141"/>
            <a:ext cx="177554" cy="2096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5AC2107C-CEFA-6057-4399-1CE97783903D}"/>
              </a:ext>
            </a:extLst>
          </p:cNvPr>
          <p:cNvCxnSpPr>
            <a:cxnSpLocks/>
          </p:cNvCxnSpPr>
          <p:nvPr/>
        </p:nvCxnSpPr>
        <p:spPr>
          <a:xfrm>
            <a:off x="5141392" y="4040077"/>
            <a:ext cx="92889" cy="3003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3CAC1BE6-C51A-772A-47B3-D83311A47B89}"/>
              </a:ext>
            </a:extLst>
          </p:cNvPr>
          <p:cNvGrpSpPr/>
          <p:nvPr/>
        </p:nvGrpSpPr>
        <p:grpSpPr>
          <a:xfrm rot="15352162">
            <a:off x="4995766" y="2560074"/>
            <a:ext cx="600091" cy="490890"/>
            <a:chOff x="5205984" y="1962912"/>
            <a:chExt cx="1048512" cy="694221"/>
          </a:xfrm>
        </p:grpSpPr>
        <p:cxnSp>
          <p:nvCxnSpPr>
            <p:cNvPr id="58" name="Connecteur en arc 57">
              <a:extLst>
                <a:ext uri="{FF2B5EF4-FFF2-40B4-BE49-F238E27FC236}">
                  <a16:creationId xmlns:a16="http://schemas.microsoft.com/office/drawing/2014/main" id="{EE8698C9-142F-168D-BAE2-56BFEC05F9AF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en arc 58">
              <a:extLst>
                <a:ext uri="{FF2B5EF4-FFF2-40B4-BE49-F238E27FC236}">
                  <a16:creationId xmlns:a16="http://schemas.microsoft.com/office/drawing/2014/main" id="{ABBAD50A-C8D9-D825-0435-987B161E3BDB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en arc 59">
              <a:extLst>
                <a:ext uri="{FF2B5EF4-FFF2-40B4-BE49-F238E27FC236}">
                  <a16:creationId xmlns:a16="http://schemas.microsoft.com/office/drawing/2014/main" id="{205A09B0-70EC-131A-2604-7D5E9F5A7792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C940C763-3A29-E69E-BF24-6C6780910DFC}"/>
              </a:ext>
            </a:extLst>
          </p:cNvPr>
          <p:cNvGrpSpPr/>
          <p:nvPr/>
        </p:nvGrpSpPr>
        <p:grpSpPr>
          <a:xfrm rot="7179347">
            <a:off x="4010125" y="3669058"/>
            <a:ext cx="600091" cy="490890"/>
            <a:chOff x="5205984" y="1962912"/>
            <a:chExt cx="1048512" cy="694221"/>
          </a:xfrm>
        </p:grpSpPr>
        <p:cxnSp>
          <p:nvCxnSpPr>
            <p:cNvPr id="62" name="Connecteur en arc 61">
              <a:extLst>
                <a:ext uri="{FF2B5EF4-FFF2-40B4-BE49-F238E27FC236}">
                  <a16:creationId xmlns:a16="http://schemas.microsoft.com/office/drawing/2014/main" id="{C81F2D76-214E-49AF-CA2B-7D0A5449F940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en arc 62">
              <a:extLst>
                <a:ext uri="{FF2B5EF4-FFF2-40B4-BE49-F238E27FC236}">
                  <a16:creationId xmlns:a16="http://schemas.microsoft.com/office/drawing/2014/main" id="{89161F5A-50FE-5BAA-2CA9-9C01E0A2A210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en arc 63">
              <a:extLst>
                <a:ext uri="{FF2B5EF4-FFF2-40B4-BE49-F238E27FC236}">
                  <a16:creationId xmlns:a16="http://schemas.microsoft.com/office/drawing/2014/main" id="{B31F75E7-F5B9-2AC7-6E20-7791A6986DF2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E5565C2D-41BF-3626-FB43-FC4A62878A7C}"/>
              </a:ext>
            </a:extLst>
          </p:cNvPr>
          <p:cNvSpPr txBox="1"/>
          <p:nvPr/>
        </p:nvSpPr>
        <p:spPr>
          <a:xfrm>
            <a:off x="4286522" y="2901002"/>
            <a:ext cx="293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735376C2-570E-F9BC-995D-90DAB61D1D64}"/>
              </a:ext>
            </a:extLst>
          </p:cNvPr>
          <p:cNvSpPr txBox="1"/>
          <p:nvPr/>
        </p:nvSpPr>
        <p:spPr>
          <a:xfrm>
            <a:off x="5158469" y="3820907"/>
            <a:ext cx="293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99E0491B-24A7-11AF-EB29-27414DBDE3D9}"/>
              </a:ext>
            </a:extLst>
          </p:cNvPr>
          <p:cNvSpPr txBox="1"/>
          <p:nvPr/>
        </p:nvSpPr>
        <p:spPr>
          <a:xfrm>
            <a:off x="5305162" y="2728244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11131695-DC9F-8CDA-0FE6-2B548D6FF005}"/>
              </a:ext>
            </a:extLst>
          </p:cNvPr>
          <p:cNvSpPr txBox="1"/>
          <p:nvPr/>
        </p:nvSpPr>
        <p:spPr>
          <a:xfrm>
            <a:off x="4253037" y="3905040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32A12C23-F024-5763-3B99-38C4A87467F3}"/>
              </a:ext>
            </a:extLst>
          </p:cNvPr>
          <p:cNvSpPr txBox="1"/>
          <p:nvPr/>
        </p:nvSpPr>
        <p:spPr>
          <a:xfrm>
            <a:off x="4417668" y="4403762"/>
            <a:ext cx="167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Fusion-évaporation</a:t>
            </a: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799A69F7-A534-345F-2CC6-428EA4690C4A}"/>
              </a:ext>
            </a:extLst>
          </p:cNvPr>
          <p:cNvGrpSpPr/>
          <p:nvPr/>
        </p:nvGrpSpPr>
        <p:grpSpPr>
          <a:xfrm>
            <a:off x="1705723" y="1564561"/>
            <a:ext cx="1201255" cy="590651"/>
            <a:chOff x="989170" y="1637712"/>
            <a:chExt cx="1201255" cy="590651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14D6F431-FC96-F456-E919-C17F4F6C18DB}"/>
                </a:ext>
              </a:extLst>
            </p:cNvPr>
            <p:cNvSpPr/>
            <p:nvPr/>
          </p:nvSpPr>
          <p:spPr>
            <a:xfrm>
              <a:off x="989170" y="1637712"/>
              <a:ext cx="221349" cy="22121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33EDF1C9-C922-7370-503A-39E47F6270D3}"/>
                </a:ext>
              </a:extLst>
            </p:cNvPr>
            <p:cNvSpPr/>
            <p:nvPr/>
          </p:nvSpPr>
          <p:spPr>
            <a:xfrm>
              <a:off x="1733602" y="1756474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2E0B70CA-6786-7A17-71B4-A965D21B35CE}"/>
                </a:ext>
              </a:extLst>
            </p:cNvPr>
            <p:cNvCxnSpPr>
              <a:stCxn id="71" idx="6"/>
            </p:cNvCxnSpPr>
            <p:nvPr/>
          </p:nvCxnSpPr>
          <p:spPr>
            <a:xfrm>
              <a:off x="1210519" y="1748321"/>
              <a:ext cx="380836" cy="815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E6CA1D28-A092-9321-34AE-27754FC26538}"/>
              </a:ext>
            </a:extLst>
          </p:cNvPr>
          <p:cNvSpPr txBox="1"/>
          <p:nvPr/>
        </p:nvSpPr>
        <p:spPr>
          <a:xfrm>
            <a:off x="922746" y="1185863"/>
            <a:ext cx="124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Beam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B23B037D-5AB5-9B24-6053-83B6381AC01F}"/>
              </a:ext>
            </a:extLst>
          </p:cNvPr>
          <p:cNvSpPr txBox="1"/>
          <p:nvPr/>
        </p:nvSpPr>
        <p:spPr>
          <a:xfrm>
            <a:off x="2738700" y="2141050"/>
            <a:ext cx="111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Target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02541C9A-ABBC-D6D0-BDDC-AA98DDD29063}"/>
              </a:ext>
            </a:extLst>
          </p:cNvPr>
          <p:cNvCxnSpPr>
            <a:cxnSpLocks/>
          </p:cNvCxnSpPr>
          <p:nvPr/>
        </p:nvCxnSpPr>
        <p:spPr>
          <a:xfrm>
            <a:off x="2098657" y="2224363"/>
            <a:ext cx="0" cy="4885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C0F5E9A2-D797-7054-C19C-5127B7E1A2FC}"/>
              </a:ext>
            </a:extLst>
          </p:cNvPr>
          <p:cNvGrpSpPr/>
          <p:nvPr/>
        </p:nvGrpSpPr>
        <p:grpSpPr>
          <a:xfrm>
            <a:off x="1549141" y="2782573"/>
            <a:ext cx="1367261" cy="1474567"/>
            <a:chOff x="832588" y="2855724"/>
            <a:chExt cx="1367261" cy="1474567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1ACF0BE1-0F93-B82C-65CE-D6203ECC131D}"/>
                </a:ext>
              </a:extLst>
            </p:cNvPr>
            <p:cNvSpPr/>
            <p:nvPr/>
          </p:nvSpPr>
          <p:spPr>
            <a:xfrm>
              <a:off x="1233300" y="3343485"/>
              <a:ext cx="221349" cy="22121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5FE3A106-B4D7-1591-CEB4-ED5E3DB90B23}"/>
                </a:ext>
              </a:extLst>
            </p:cNvPr>
            <p:cNvSpPr/>
            <p:nvPr/>
          </p:nvSpPr>
          <p:spPr>
            <a:xfrm>
              <a:off x="1362944" y="3435535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0" name="Flèche en arc 79">
              <a:extLst>
                <a:ext uri="{FF2B5EF4-FFF2-40B4-BE49-F238E27FC236}">
                  <a16:creationId xmlns:a16="http://schemas.microsoft.com/office/drawing/2014/main" id="{6A4EACE2-6F50-2422-CE4A-834487184B49}"/>
                </a:ext>
              </a:extLst>
            </p:cNvPr>
            <p:cNvSpPr/>
            <p:nvPr/>
          </p:nvSpPr>
          <p:spPr>
            <a:xfrm rot="2913165">
              <a:off x="1092605" y="2945221"/>
              <a:ext cx="1196742" cy="1017747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1" name="Flèche en arc 80">
              <a:extLst>
                <a:ext uri="{FF2B5EF4-FFF2-40B4-BE49-F238E27FC236}">
                  <a16:creationId xmlns:a16="http://schemas.microsoft.com/office/drawing/2014/main" id="{5B746675-9462-ACCF-9D16-6BFC8643FEEF}"/>
                </a:ext>
              </a:extLst>
            </p:cNvPr>
            <p:cNvSpPr/>
            <p:nvPr/>
          </p:nvSpPr>
          <p:spPr>
            <a:xfrm rot="13523011">
              <a:off x="776544" y="3189593"/>
              <a:ext cx="1196742" cy="1084654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790CD52C-C7DC-CCCA-BC47-07A1949B288A}"/>
              </a:ext>
            </a:extLst>
          </p:cNvPr>
          <p:cNvSpPr txBox="1"/>
          <p:nvPr/>
        </p:nvSpPr>
        <p:spPr>
          <a:xfrm>
            <a:off x="702308" y="2716053"/>
            <a:ext cx="126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molecule</a:t>
            </a:r>
            <a:endParaRPr lang="fr-FR" dirty="0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2AFC0356-4F3F-A888-9BEC-E9ECE33B9FD9}"/>
              </a:ext>
            </a:extLst>
          </p:cNvPr>
          <p:cNvCxnSpPr>
            <a:cxnSpLocks/>
          </p:cNvCxnSpPr>
          <p:nvPr/>
        </p:nvCxnSpPr>
        <p:spPr>
          <a:xfrm>
            <a:off x="2145737" y="4355802"/>
            <a:ext cx="0" cy="4885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3C86CC98-2FEC-39C8-8F22-0728D405627F}"/>
              </a:ext>
            </a:extLst>
          </p:cNvPr>
          <p:cNvGrpSpPr/>
          <p:nvPr/>
        </p:nvGrpSpPr>
        <p:grpSpPr>
          <a:xfrm>
            <a:off x="1678126" y="4991822"/>
            <a:ext cx="986152" cy="1255740"/>
            <a:chOff x="989170" y="4917461"/>
            <a:chExt cx="986152" cy="1255740"/>
          </a:xfrm>
        </p:grpSpPr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E336B933-3F2D-B8BC-4CD3-787944D30501}"/>
                </a:ext>
              </a:extLst>
            </p:cNvPr>
            <p:cNvSpPr/>
            <p:nvPr/>
          </p:nvSpPr>
          <p:spPr>
            <a:xfrm>
              <a:off x="989170" y="5641936"/>
              <a:ext cx="986152" cy="53126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6" name="Connecteur droit avec flèche 85">
              <a:extLst>
                <a:ext uri="{FF2B5EF4-FFF2-40B4-BE49-F238E27FC236}">
                  <a16:creationId xmlns:a16="http://schemas.microsoft.com/office/drawing/2014/main" id="{A2839D06-4E1A-C459-391B-FB666AF74E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9695" y="5096256"/>
              <a:ext cx="0" cy="816476"/>
            </a:xfrm>
            <a:prstGeom prst="straightConnector1">
              <a:avLst/>
            </a:prstGeom>
            <a:ln w="9525" cap="sq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7" name="Flèche en arc 86">
              <a:extLst>
                <a:ext uri="{FF2B5EF4-FFF2-40B4-BE49-F238E27FC236}">
                  <a16:creationId xmlns:a16="http://schemas.microsoft.com/office/drawing/2014/main" id="{1713F173-DCE3-6CB5-A4AB-D9179D1C65C8}"/>
                </a:ext>
              </a:extLst>
            </p:cNvPr>
            <p:cNvSpPr/>
            <p:nvPr/>
          </p:nvSpPr>
          <p:spPr>
            <a:xfrm rot="10800000">
              <a:off x="1099844" y="5081364"/>
              <a:ext cx="708358" cy="542456"/>
            </a:xfrm>
            <a:prstGeom prst="circularArrow">
              <a:avLst>
                <a:gd name="adj1" fmla="val 7382"/>
                <a:gd name="adj2" fmla="val 1142319"/>
                <a:gd name="adj3" fmla="val 8429839"/>
                <a:gd name="adj4" fmla="val 10800000"/>
                <a:gd name="adj5" fmla="val 12500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88" name="Connecteur droit avec flèche 87">
              <a:extLst>
                <a:ext uri="{FF2B5EF4-FFF2-40B4-BE49-F238E27FC236}">
                  <a16:creationId xmlns:a16="http://schemas.microsoft.com/office/drawing/2014/main" id="{1BC4B622-7343-15F8-A560-D11EEDA1B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6774" y="4917461"/>
              <a:ext cx="0" cy="331001"/>
            </a:xfrm>
            <a:prstGeom prst="straightConnector1">
              <a:avLst/>
            </a:prstGeom>
            <a:ln w="9525" cap="sq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D301E98E-CB02-41EC-00B9-E4D72793AC34}"/>
              </a:ext>
            </a:extLst>
          </p:cNvPr>
          <p:cNvSpPr txBox="1"/>
          <p:nvPr/>
        </p:nvSpPr>
        <p:spPr>
          <a:xfrm>
            <a:off x="346851" y="5260169"/>
            <a:ext cx="150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Compound nucleus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0B9E065C-71B9-77AD-6516-5AAA472F9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29D64EC-065C-E9DB-663D-A5F04A93C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5713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Tow</a:t>
            </a:r>
            <a:r>
              <a:rPr lang="fr-FR" dirty="0"/>
              <a:t>	</a:t>
            </a:r>
            <a:r>
              <a:rPr lang="fr-FR" dirty="0" err="1"/>
              <a:t>ards</a:t>
            </a:r>
            <a:r>
              <a:rPr lang="fr-FR" dirty="0"/>
              <a:t> </a:t>
            </a:r>
            <a:r>
              <a:rPr lang="fr-FR" dirty="0" err="1"/>
              <a:t>heavier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: fusion-</a:t>
            </a:r>
            <a:r>
              <a:rPr lang="fr-FR" dirty="0" err="1"/>
              <a:t>evaporation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C56B69-9E7C-C9E2-77F2-7CE7C0BAEEF1}"/>
              </a:ext>
            </a:extLst>
          </p:cNvPr>
          <p:cNvSpPr/>
          <p:nvPr/>
        </p:nvSpPr>
        <p:spPr>
          <a:xfrm>
            <a:off x="5971362" y="4564387"/>
            <a:ext cx="1792167" cy="70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EEB6A4A-40E5-9D1A-E810-C015D683CBCD}"/>
              </a:ext>
            </a:extLst>
          </p:cNvPr>
          <p:cNvCxnSpPr>
            <a:cxnSpLocks/>
          </p:cNvCxnSpPr>
          <p:nvPr/>
        </p:nvCxnSpPr>
        <p:spPr>
          <a:xfrm flipV="1">
            <a:off x="2846777" y="4564387"/>
            <a:ext cx="1125040" cy="14121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2FE7E276-B16E-B57E-E716-A8D5C0799199}"/>
              </a:ext>
            </a:extLst>
          </p:cNvPr>
          <p:cNvSpPr/>
          <p:nvPr/>
        </p:nvSpPr>
        <p:spPr>
          <a:xfrm>
            <a:off x="4639247" y="3167373"/>
            <a:ext cx="737354" cy="64835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1E7D2DD3-2D2B-668B-C794-A415EE0B7729}"/>
              </a:ext>
            </a:extLst>
          </p:cNvPr>
          <p:cNvSpPr/>
          <p:nvPr/>
        </p:nvSpPr>
        <p:spPr>
          <a:xfrm>
            <a:off x="4610718" y="3128308"/>
            <a:ext cx="98366" cy="997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FFCC6284-85BE-A0C0-743D-443691B2F1DB}"/>
              </a:ext>
            </a:extLst>
          </p:cNvPr>
          <p:cNvSpPr/>
          <p:nvPr/>
        </p:nvSpPr>
        <p:spPr>
          <a:xfrm>
            <a:off x="5043026" y="3907540"/>
            <a:ext cx="98366" cy="997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1D838A73-9478-1EAB-B6BD-B4977BFCEB3C}"/>
              </a:ext>
            </a:extLst>
          </p:cNvPr>
          <p:cNvCxnSpPr>
            <a:cxnSpLocks/>
          </p:cNvCxnSpPr>
          <p:nvPr/>
        </p:nvCxnSpPr>
        <p:spPr>
          <a:xfrm flipH="1" flipV="1">
            <a:off x="4405181" y="2843141"/>
            <a:ext cx="177554" cy="2096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5AC2107C-CEFA-6057-4399-1CE97783903D}"/>
              </a:ext>
            </a:extLst>
          </p:cNvPr>
          <p:cNvCxnSpPr>
            <a:cxnSpLocks/>
          </p:cNvCxnSpPr>
          <p:nvPr/>
        </p:nvCxnSpPr>
        <p:spPr>
          <a:xfrm>
            <a:off x="5141392" y="4040077"/>
            <a:ext cx="92889" cy="3003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3CAC1BE6-C51A-772A-47B3-D83311A47B89}"/>
              </a:ext>
            </a:extLst>
          </p:cNvPr>
          <p:cNvGrpSpPr/>
          <p:nvPr/>
        </p:nvGrpSpPr>
        <p:grpSpPr>
          <a:xfrm rot="15352162">
            <a:off x="4995766" y="2560074"/>
            <a:ext cx="600091" cy="490890"/>
            <a:chOff x="5205984" y="1962912"/>
            <a:chExt cx="1048512" cy="694221"/>
          </a:xfrm>
        </p:grpSpPr>
        <p:cxnSp>
          <p:nvCxnSpPr>
            <p:cNvPr id="58" name="Connecteur en arc 57">
              <a:extLst>
                <a:ext uri="{FF2B5EF4-FFF2-40B4-BE49-F238E27FC236}">
                  <a16:creationId xmlns:a16="http://schemas.microsoft.com/office/drawing/2014/main" id="{EE8698C9-142F-168D-BAE2-56BFEC05F9AF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en arc 58">
              <a:extLst>
                <a:ext uri="{FF2B5EF4-FFF2-40B4-BE49-F238E27FC236}">
                  <a16:creationId xmlns:a16="http://schemas.microsoft.com/office/drawing/2014/main" id="{ABBAD50A-C8D9-D825-0435-987B161E3BDB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en arc 59">
              <a:extLst>
                <a:ext uri="{FF2B5EF4-FFF2-40B4-BE49-F238E27FC236}">
                  <a16:creationId xmlns:a16="http://schemas.microsoft.com/office/drawing/2014/main" id="{205A09B0-70EC-131A-2604-7D5E9F5A7792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C940C763-3A29-E69E-BF24-6C6780910DFC}"/>
              </a:ext>
            </a:extLst>
          </p:cNvPr>
          <p:cNvGrpSpPr/>
          <p:nvPr/>
        </p:nvGrpSpPr>
        <p:grpSpPr>
          <a:xfrm rot="7179347">
            <a:off x="4010125" y="3669058"/>
            <a:ext cx="600091" cy="490890"/>
            <a:chOff x="5205984" y="1962912"/>
            <a:chExt cx="1048512" cy="694221"/>
          </a:xfrm>
        </p:grpSpPr>
        <p:cxnSp>
          <p:nvCxnSpPr>
            <p:cNvPr id="62" name="Connecteur en arc 61">
              <a:extLst>
                <a:ext uri="{FF2B5EF4-FFF2-40B4-BE49-F238E27FC236}">
                  <a16:creationId xmlns:a16="http://schemas.microsoft.com/office/drawing/2014/main" id="{C81F2D76-214E-49AF-CA2B-7D0A5449F940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en arc 62">
              <a:extLst>
                <a:ext uri="{FF2B5EF4-FFF2-40B4-BE49-F238E27FC236}">
                  <a16:creationId xmlns:a16="http://schemas.microsoft.com/office/drawing/2014/main" id="{89161F5A-50FE-5BAA-2CA9-9C01E0A2A210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en arc 63">
              <a:extLst>
                <a:ext uri="{FF2B5EF4-FFF2-40B4-BE49-F238E27FC236}">
                  <a16:creationId xmlns:a16="http://schemas.microsoft.com/office/drawing/2014/main" id="{B31F75E7-F5B9-2AC7-6E20-7791A6986DF2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E5565C2D-41BF-3626-FB43-FC4A62878A7C}"/>
              </a:ext>
            </a:extLst>
          </p:cNvPr>
          <p:cNvSpPr txBox="1"/>
          <p:nvPr/>
        </p:nvSpPr>
        <p:spPr>
          <a:xfrm>
            <a:off x="4286522" y="2901002"/>
            <a:ext cx="293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735376C2-570E-F9BC-995D-90DAB61D1D64}"/>
              </a:ext>
            </a:extLst>
          </p:cNvPr>
          <p:cNvSpPr txBox="1"/>
          <p:nvPr/>
        </p:nvSpPr>
        <p:spPr>
          <a:xfrm>
            <a:off x="5158469" y="3820907"/>
            <a:ext cx="293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99E0491B-24A7-11AF-EB29-27414DBDE3D9}"/>
              </a:ext>
            </a:extLst>
          </p:cNvPr>
          <p:cNvSpPr txBox="1"/>
          <p:nvPr/>
        </p:nvSpPr>
        <p:spPr>
          <a:xfrm>
            <a:off x="5305162" y="2728244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11131695-DC9F-8CDA-0FE6-2B548D6FF005}"/>
              </a:ext>
            </a:extLst>
          </p:cNvPr>
          <p:cNvSpPr txBox="1"/>
          <p:nvPr/>
        </p:nvSpPr>
        <p:spPr>
          <a:xfrm>
            <a:off x="4253037" y="3905040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32A12C23-F024-5763-3B99-38C4A87467F3}"/>
              </a:ext>
            </a:extLst>
          </p:cNvPr>
          <p:cNvSpPr txBox="1"/>
          <p:nvPr/>
        </p:nvSpPr>
        <p:spPr>
          <a:xfrm>
            <a:off x="4417668" y="4403762"/>
            <a:ext cx="167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Fusion-évaporation</a:t>
            </a: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799A69F7-A534-345F-2CC6-428EA4690C4A}"/>
              </a:ext>
            </a:extLst>
          </p:cNvPr>
          <p:cNvGrpSpPr/>
          <p:nvPr/>
        </p:nvGrpSpPr>
        <p:grpSpPr>
          <a:xfrm>
            <a:off x="1705723" y="1564561"/>
            <a:ext cx="1201255" cy="590651"/>
            <a:chOff x="989170" y="1637712"/>
            <a:chExt cx="1201255" cy="590651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14D6F431-FC96-F456-E919-C17F4F6C18DB}"/>
                </a:ext>
              </a:extLst>
            </p:cNvPr>
            <p:cNvSpPr/>
            <p:nvPr/>
          </p:nvSpPr>
          <p:spPr>
            <a:xfrm>
              <a:off x="989170" y="1637712"/>
              <a:ext cx="221349" cy="22121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33EDF1C9-C922-7370-503A-39E47F6270D3}"/>
                </a:ext>
              </a:extLst>
            </p:cNvPr>
            <p:cNvSpPr/>
            <p:nvPr/>
          </p:nvSpPr>
          <p:spPr>
            <a:xfrm>
              <a:off x="1733602" y="1756474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2E0B70CA-6786-7A17-71B4-A965D21B35CE}"/>
                </a:ext>
              </a:extLst>
            </p:cNvPr>
            <p:cNvCxnSpPr>
              <a:stCxn id="71" idx="6"/>
            </p:cNvCxnSpPr>
            <p:nvPr/>
          </p:nvCxnSpPr>
          <p:spPr>
            <a:xfrm>
              <a:off x="1210519" y="1748321"/>
              <a:ext cx="380836" cy="815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E6CA1D28-A092-9321-34AE-27754FC26538}"/>
              </a:ext>
            </a:extLst>
          </p:cNvPr>
          <p:cNvSpPr txBox="1"/>
          <p:nvPr/>
        </p:nvSpPr>
        <p:spPr>
          <a:xfrm>
            <a:off x="922746" y="1185863"/>
            <a:ext cx="124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Beam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B23B037D-5AB5-9B24-6053-83B6381AC01F}"/>
              </a:ext>
            </a:extLst>
          </p:cNvPr>
          <p:cNvSpPr txBox="1"/>
          <p:nvPr/>
        </p:nvSpPr>
        <p:spPr>
          <a:xfrm>
            <a:off x="2738700" y="2141050"/>
            <a:ext cx="111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Target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02541C9A-ABBC-D6D0-BDDC-AA98DDD29063}"/>
              </a:ext>
            </a:extLst>
          </p:cNvPr>
          <p:cNvCxnSpPr>
            <a:cxnSpLocks/>
          </p:cNvCxnSpPr>
          <p:nvPr/>
        </p:nvCxnSpPr>
        <p:spPr>
          <a:xfrm>
            <a:off x="2098657" y="2224363"/>
            <a:ext cx="0" cy="4885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C0F5E9A2-D797-7054-C19C-5127B7E1A2FC}"/>
              </a:ext>
            </a:extLst>
          </p:cNvPr>
          <p:cNvGrpSpPr/>
          <p:nvPr/>
        </p:nvGrpSpPr>
        <p:grpSpPr>
          <a:xfrm>
            <a:off x="1549141" y="2782573"/>
            <a:ext cx="1367261" cy="1474567"/>
            <a:chOff x="832588" y="2855724"/>
            <a:chExt cx="1367261" cy="1474567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1ACF0BE1-0F93-B82C-65CE-D6203ECC131D}"/>
                </a:ext>
              </a:extLst>
            </p:cNvPr>
            <p:cNvSpPr/>
            <p:nvPr/>
          </p:nvSpPr>
          <p:spPr>
            <a:xfrm>
              <a:off x="1233300" y="3343485"/>
              <a:ext cx="221349" cy="22121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5FE3A106-B4D7-1591-CEB4-ED5E3DB90B23}"/>
                </a:ext>
              </a:extLst>
            </p:cNvPr>
            <p:cNvSpPr/>
            <p:nvPr/>
          </p:nvSpPr>
          <p:spPr>
            <a:xfrm>
              <a:off x="1362944" y="3435535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0" name="Flèche en arc 79">
              <a:extLst>
                <a:ext uri="{FF2B5EF4-FFF2-40B4-BE49-F238E27FC236}">
                  <a16:creationId xmlns:a16="http://schemas.microsoft.com/office/drawing/2014/main" id="{6A4EACE2-6F50-2422-CE4A-834487184B49}"/>
                </a:ext>
              </a:extLst>
            </p:cNvPr>
            <p:cNvSpPr/>
            <p:nvPr/>
          </p:nvSpPr>
          <p:spPr>
            <a:xfrm rot="2913165">
              <a:off x="1092605" y="2945221"/>
              <a:ext cx="1196742" cy="1017747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1" name="Flèche en arc 80">
              <a:extLst>
                <a:ext uri="{FF2B5EF4-FFF2-40B4-BE49-F238E27FC236}">
                  <a16:creationId xmlns:a16="http://schemas.microsoft.com/office/drawing/2014/main" id="{5B746675-9462-ACCF-9D16-6BFC8643FEEF}"/>
                </a:ext>
              </a:extLst>
            </p:cNvPr>
            <p:cNvSpPr/>
            <p:nvPr/>
          </p:nvSpPr>
          <p:spPr>
            <a:xfrm rot="13523011">
              <a:off x="776544" y="3189593"/>
              <a:ext cx="1196742" cy="1084654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790CD52C-C7DC-CCCA-BC47-07A1949B288A}"/>
              </a:ext>
            </a:extLst>
          </p:cNvPr>
          <p:cNvSpPr txBox="1"/>
          <p:nvPr/>
        </p:nvSpPr>
        <p:spPr>
          <a:xfrm>
            <a:off x="702308" y="2716053"/>
            <a:ext cx="126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molecule</a:t>
            </a:r>
            <a:endParaRPr lang="fr-FR" dirty="0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2AFC0356-4F3F-A888-9BEC-E9ECE33B9FD9}"/>
              </a:ext>
            </a:extLst>
          </p:cNvPr>
          <p:cNvCxnSpPr>
            <a:cxnSpLocks/>
          </p:cNvCxnSpPr>
          <p:nvPr/>
        </p:nvCxnSpPr>
        <p:spPr>
          <a:xfrm>
            <a:off x="2145737" y="4355802"/>
            <a:ext cx="0" cy="4885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3C86CC98-2FEC-39C8-8F22-0728D405627F}"/>
              </a:ext>
            </a:extLst>
          </p:cNvPr>
          <p:cNvGrpSpPr/>
          <p:nvPr/>
        </p:nvGrpSpPr>
        <p:grpSpPr>
          <a:xfrm>
            <a:off x="1678126" y="4991822"/>
            <a:ext cx="986152" cy="1255740"/>
            <a:chOff x="989170" y="4917461"/>
            <a:chExt cx="986152" cy="1255740"/>
          </a:xfrm>
        </p:grpSpPr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E336B933-3F2D-B8BC-4CD3-787944D30501}"/>
                </a:ext>
              </a:extLst>
            </p:cNvPr>
            <p:cNvSpPr/>
            <p:nvPr/>
          </p:nvSpPr>
          <p:spPr>
            <a:xfrm>
              <a:off x="989170" y="5641936"/>
              <a:ext cx="986152" cy="53126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6" name="Connecteur droit avec flèche 85">
              <a:extLst>
                <a:ext uri="{FF2B5EF4-FFF2-40B4-BE49-F238E27FC236}">
                  <a16:creationId xmlns:a16="http://schemas.microsoft.com/office/drawing/2014/main" id="{A2839D06-4E1A-C459-391B-FB666AF74E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9695" y="5096256"/>
              <a:ext cx="0" cy="816476"/>
            </a:xfrm>
            <a:prstGeom prst="straightConnector1">
              <a:avLst/>
            </a:prstGeom>
            <a:ln w="9525" cap="sq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7" name="Flèche en arc 86">
              <a:extLst>
                <a:ext uri="{FF2B5EF4-FFF2-40B4-BE49-F238E27FC236}">
                  <a16:creationId xmlns:a16="http://schemas.microsoft.com/office/drawing/2014/main" id="{1713F173-DCE3-6CB5-A4AB-D9179D1C65C8}"/>
                </a:ext>
              </a:extLst>
            </p:cNvPr>
            <p:cNvSpPr/>
            <p:nvPr/>
          </p:nvSpPr>
          <p:spPr>
            <a:xfrm rot="10800000">
              <a:off x="1099844" y="5081364"/>
              <a:ext cx="708358" cy="542456"/>
            </a:xfrm>
            <a:prstGeom prst="circularArrow">
              <a:avLst>
                <a:gd name="adj1" fmla="val 7382"/>
                <a:gd name="adj2" fmla="val 1142319"/>
                <a:gd name="adj3" fmla="val 8429839"/>
                <a:gd name="adj4" fmla="val 10800000"/>
                <a:gd name="adj5" fmla="val 12500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88" name="Connecteur droit avec flèche 87">
              <a:extLst>
                <a:ext uri="{FF2B5EF4-FFF2-40B4-BE49-F238E27FC236}">
                  <a16:creationId xmlns:a16="http://schemas.microsoft.com/office/drawing/2014/main" id="{1BC4B622-7343-15F8-A560-D11EEDA1B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6774" y="4917461"/>
              <a:ext cx="0" cy="331001"/>
            </a:xfrm>
            <a:prstGeom prst="straightConnector1">
              <a:avLst/>
            </a:prstGeom>
            <a:ln w="9525" cap="sq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D301E98E-CB02-41EC-00B9-E4D72793AC34}"/>
              </a:ext>
            </a:extLst>
          </p:cNvPr>
          <p:cNvSpPr txBox="1"/>
          <p:nvPr/>
        </p:nvSpPr>
        <p:spPr>
          <a:xfrm>
            <a:off x="346851" y="5260169"/>
            <a:ext cx="150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Compound nucleus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6D6775B-4C04-1E84-93EC-7291D0CEC1FC}"/>
              </a:ext>
            </a:extLst>
          </p:cNvPr>
          <p:cNvCxnSpPr>
            <a:cxnSpLocks/>
          </p:cNvCxnSpPr>
          <p:nvPr/>
        </p:nvCxnSpPr>
        <p:spPr>
          <a:xfrm flipV="1">
            <a:off x="2846777" y="5888906"/>
            <a:ext cx="1647181" cy="18027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DD3BA3CF-3C21-E85C-1390-491A9CD330B8}"/>
              </a:ext>
            </a:extLst>
          </p:cNvPr>
          <p:cNvSpPr/>
          <p:nvPr/>
        </p:nvSpPr>
        <p:spPr>
          <a:xfrm>
            <a:off x="4550571" y="5355813"/>
            <a:ext cx="456823" cy="4718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DA68660-AEDB-F8E3-DA66-5A45EF099B9D}"/>
              </a:ext>
            </a:extLst>
          </p:cNvPr>
          <p:cNvSpPr/>
          <p:nvPr/>
        </p:nvSpPr>
        <p:spPr>
          <a:xfrm>
            <a:off x="4863797" y="5827702"/>
            <a:ext cx="456823" cy="38728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E019CB8-D318-6BD9-CAD9-1EBE8EFE5132}"/>
              </a:ext>
            </a:extLst>
          </p:cNvPr>
          <p:cNvSpPr txBox="1"/>
          <p:nvPr/>
        </p:nvSpPr>
        <p:spPr>
          <a:xfrm>
            <a:off x="5385938" y="5706813"/>
            <a:ext cx="167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Fusion-fission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89AAD3DC-822B-C89D-9390-48256A105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DE357FBC-5136-92DA-7AF2-38D3D8C3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54245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Tow</a:t>
            </a:r>
            <a:r>
              <a:rPr lang="fr-FR" dirty="0"/>
              <a:t>	</a:t>
            </a:r>
            <a:r>
              <a:rPr lang="fr-FR" dirty="0" err="1"/>
              <a:t>ards</a:t>
            </a:r>
            <a:r>
              <a:rPr lang="fr-FR" dirty="0"/>
              <a:t> </a:t>
            </a:r>
            <a:r>
              <a:rPr lang="fr-FR" dirty="0" err="1"/>
              <a:t>heavier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: fusion-</a:t>
            </a:r>
            <a:r>
              <a:rPr lang="fr-FR" dirty="0" err="1"/>
              <a:t>evaporation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C56B69-9E7C-C9E2-77F2-7CE7C0BAEEF1}"/>
              </a:ext>
            </a:extLst>
          </p:cNvPr>
          <p:cNvSpPr/>
          <p:nvPr/>
        </p:nvSpPr>
        <p:spPr>
          <a:xfrm>
            <a:off x="5971362" y="4564387"/>
            <a:ext cx="1792167" cy="70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EEB6A4A-40E5-9D1A-E810-C015D683CBCD}"/>
              </a:ext>
            </a:extLst>
          </p:cNvPr>
          <p:cNvCxnSpPr>
            <a:cxnSpLocks/>
          </p:cNvCxnSpPr>
          <p:nvPr/>
        </p:nvCxnSpPr>
        <p:spPr>
          <a:xfrm flipV="1">
            <a:off x="2846777" y="4564387"/>
            <a:ext cx="1125040" cy="14121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2FE7E276-B16E-B57E-E716-A8D5C0799199}"/>
              </a:ext>
            </a:extLst>
          </p:cNvPr>
          <p:cNvSpPr/>
          <p:nvPr/>
        </p:nvSpPr>
        <p:spPr>
          <a:xfrm>
            <a:off x="4639247" y="3167373"/>
            <a:ext cx="737354" cy="64835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1E7D2DD3-2D2B-668B-C794-A415EE0B7729}"/>
              </a:ext>
            </a:extLst>
          </p:cNvPr>
          <p:cNvSpPr/>
          <p:nvPr/>
        </p:nvSpPr>
        <p:spPr>
          <a:xfrm>
            <a:off x="4610718" y="3128308"/>
            <a:ext cx="98366" cy="997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FFCC6284-85BE-A0C0-743D-443691B2F1DB}"/>
              </a:ext>
            </a:extLst>
          </p:cNvPr>
          <p:cNvSpPr/>
          <p:nvPr/>
        </p:nvSpPr>
        <p:spPr>
          <a:xfrm>
            <a:off x="5043026" y="3907540"/>
            <a:ext cx="98366" cy="997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1D838A73-9478-1EAB-B6BD-B4977BFCEB3C}"/>
              </a:ext>
            </a:extLst>
          </p:cNvPr>
          <p:cNvCxnSpPr>
            <a:cxnSpLocks/>
          </p:cNvCxnSpPr>
          <p:nvPr/>
        </p:nvCxnSpPr>
        <p:spPr>
          <a:xfrm flipH="1" flipV="1">
            <a:off x="4405181" y="2843141"/>
            <a:ext cx="177554" cy="2096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5AC2107C-CEFA-6057-4399-1CE97783903D}"/>
              </a:ext>
            </a:extLst>
          </p:cNvPr>
          <p:cNvCxnSpPr>
            <a:cxnSpLocks/>
          </p:cNvCxnSpPr>
          <p:nvPr/>
        </p:nvCxnSpPr>
        <p:spPr>
          <a:xfrm>
            <a:off x="5141392" y="4040077"/>
            <a:ext cx="92889" cy="3003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3CAC1BE6-C51A-772A-47B3-D83311A47B89}"/>
              </a:ext>
            </a:extLst>
          </p:cNvPr>
          <p:cNvGrpSpPr/>
          <p:nvPr/>
        </p:nvGrpSpPr>
        <p:grpSpPr>
          <a:xfrm rot="15352162">
            <a:off x="4995766" y="2560074"/>
            <a:ext cx="600091" cy="490890"/>
            <a:chOff x="5205984" y="1962912"/>
            <a:chExt cx="1048512" cy="694221"/>
          </a:xfrm>
        </p:grpSpPr>
        <p:cxnSp>
          <p:nvCxnSpPr>
            <p:cNvPr id="58" name="Connecteur en arc 57">
              <a:extLst>
                <a:ext uri="{FF2B5EF4-FFF2-40B4-BE49-F238E27FC236}">
                  <a16:creationId xmlns:a16="http://schemas.microsoft.com/office/drawing/2014/main" id="{EE8698C9-142F-168D-BAE2-56BFEC05F9AF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en arc 58">
              <a:extLst>
                <a:ext uri="{FF2B5EF4-FFF2-40B4-BE49-F238E27FC236}">
                  <a16:creationId xmlns:a16="http://schemas.microsoft.com/office/drawing/2014/main" id="{ABBAD50A-C8D9-D825-0435-987B161E3BDB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en arc 59">
              <a:extLst>
                <a:ext uri="{FF2B5EF4-FFF2-40B4-BE49-F238E27FC236}">
                  <a16:creationId xmlns:a16="http://schemas.microsoft.com/office/drawing/2014/main" id="{205A09B0-70EC-131A-2604-7D5E9F5A7792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C940C763-3A29-E69E-BF24-6C6780910DFC}"/>
              </a:ext>
            </a:extLst>
          </p:cNvPr>
          <p:cNvGrpSpPr/>
          <p:nvPr/>
        </p:nvGrpSpPr>
        <p:grpSpPr>
          <a:xfrm rot="7179347">
            <a:off x="4010125" y="3669058"/>
            <a:ext cx="600091" cy="490890"/>
            <a:chOff x="5205984" y="1962912"/>
            <a:chExt cx="1048512" cy="694221"/>
          </a:xfrm>
        </p:grpSpPr>
        <p:cxnSp>
          <p:nvCxnSpPr>
            <p:cNvPr id="62" name="Connecteur en arc 61">
              <a:extLst>
                <a:ext uri="{FF2B5EF4-FFF2-40B4-BE49-F238E27FC236}">
                  <a16:creationId xmlns:a16="http://schemas.microsoft.com/office/drawing/2014/main" id="{C81F2D76-214E-49AF-CA2B-7D0A5449F940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en arc 62">
              <a:extLst>
                <a:ext uri="{FF2B5EF4-FFF2-40B4-BE49-F238E27FC236}">
                  <a16:creationId xmlns:a16="http://schemas.microsoft.com/office/drawing/2014/main" id="{89161F5A-50FE-5BAA-2CA9-9C01E0A2A210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en arc 63">
              <a:extLst>
                <a:ext uri="{FF2B5EF4-FFF2-40B4-BE49-F238E27FC236}">
                  <a16:creationId xmlns:a16="http://schemas.microsoft.com/office/drawing/2014/main" id="{B31F75E7-F5B9-2AC7-6E20-7791A6986DF2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E5565C2D-41BF-3626-FB43-FC4A62878A7C}"/>
              </a:ext>
            </a:extLst>
          </p:cNvPr>
          <p:cNvSpPr txBox="1"/>
          <p:nvPr/>
        </p:nvSpPr>
        <p:spPr>
          <a:xfrm>
            <a:off x="4286522" y="2901002"/>
            <a:ext cx="293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735376C2-570E-F9BC-995D-90DAB61D1D64}"/>
              </a:ext>
            </a:extLst>
          </p:cNvPr>
          <p:cNvSpPr txBox="1"/>
          <p:nvPr/>
        </p:nvSpPr>
        <p:spPr>
          <a:xfrm>
            <a:off x="5158469" y="3820907"/>
            <a:ext cx="293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99E0491B-24A7-11AF-EB29-27414DBDE3D9}"/>
              </a:ext>
            </a:extLst>
          </p:cNvPr>
          <p:cNvSpPr txBox="1"/>
          <p:nvPr/>
        </p:nvSpPr>
        <p:spPr>
          <a:xfrm>
            <a:off x="5305162" y="2728244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11131695-DC9F-8CDA-0FE6-2B548D6FF005}"/>
              </a:ext>
            </a:extLst>
          </p:cNvPr>
          <p:cNvSpPr txBox="1"/>
          <p:nvPr/>
        </p:nvSpPr>
        <p:spPr>
          <a:xfrm>
            <a:off x="4253037" y="3905040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32A12C23-F024-5763-3B99-38C4A87467F3}"/>
              </a:ext>
            </a:extLst>
          </p:cNvPr>
          <p:cNvSpPr txBox="1"/>
          <p:nvPr/>
        </p:nvSpPr>
        <p:spPr>
          <a:xfrm>
            <a:off x="4417668" y="4403762"/>
            <a:ext cx="167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Fusion-évaporation</a:t>
            </a: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799A69F7-A534-345F-2CC6-428EA4690C4A}"/>
              </a:ext>
            </a:extLst>
          </p:cNvPr>
          <p:cNvGrpSpPr/>
          <p:nvPr/>
        </p:nvGrpSpPr>
        <p:grpSpPr>
          <a:xfrm>
            <a:off x="1705723" y="1564561"/>
            <a:ext cx="1201255" cy="590651"/>
            <a:chOff x="989170" y="1637712"/>
            <a:chExt cx="1201255" cy="590651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14D6F431-FC96-F456-E919-C17F4F6C18DB}"/>
                </a:ext>
              </a:extLst>
            </p:cNvPr>
            <p:cNvSpPr/>
            <p:nvPr/>
          </p:nvSpPr>
          <p:spPr>
            <a:xfrm>
              <a:off x="989170" y="1637712"/>
              <a:ext cx="221349" cy="22121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33EDF1C9-C922-7370-503A-39E47F6270D3}"/>
                </a:ext>
              </a:extLst>
            </p:cNvPr>
            <p:cNvSpPr/>
            <p:nvPr/>
          </p:nvSpPr>
          <p:spPr>
            <a:xfrm>
              <a:off x="1733602" y="1756474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2E0B70CA-6786-7A17-71B4-A965D21B35CE}"/>
                </a:ext>
              </a:extLst>
            </p:cNvPr>
            <p:cNvCxnSpPr>
              <a:stCxn id="71" idx="6"/>
            </p:cNvCxnSpPr>
            <p:nvPr/>
          </p:nvCxnSpPr>
          <p:spPr>
            <a:xfrm>
              <a:off x="1210519" y="1748321"/>
              <a:ext cx="380836" cy="815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E6CA1D28-A092-9321-34AE-27754FC26538}"/>
              </a:ext>
            </a:extLst>
          </p:cNvPr>
          <p:cNvSpPr txBox="1"/>
          <p:nvPr/>
        </p:nvSpPr>
        <p:spPr>
          <a:xfrm>
            <a:off x="922746" y="1185863"/>
            <a:ext cx="124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Beam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B23B037D-5AB5-9B24-6053-83B6381AC01F}"/>
              </a:ext>
            </a:extLst>
          </p:cNvPr>
          <p:cNvSpPr txBox="1"/>
          <p:nvPr/>
        </p:nvSpPr>
        <p:spPr>
          <a:xfrm>
            <a:off x="2738700" y="2141050"/>
            <a:ext cx="111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Target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02541C9A-ABBC-D6D0-BDDC-AA98DDD29063}"/>
              </a:ext>
            </a:extLst>
          </p:cNvPr>
          <p:cNvCxnSpPr>
            <a:cxnSpLocks/>
          </p:cNvCxnSpPr>
          <p:nvPr/>
        </p:nvCxnSpPr>
        <p:spPr>
          <a:xfrm>
            <a:off x="2098657" y="2224363"/>
            <a:ext cx="0" cy="4885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C0F5E9A2-D797-7054-C19C-5127B7E1A2FC}"/>
              </a:ext>
            </a:extLst>
          </p:cNvPr>
          <p:cNvGrpSpPr/>
          <p:nvPr/>
        </p:nvGrpSpPr>
        <p:grpSpPr>
          <a:xfrm>
            <a:off x="1549141" y="2782573"/>
            <a:ext cx="1367261" cy="1474567"/>
            <a:chOff x="832588" y="2855724"/>
            <a:chExt cx="1367261" cy="1474567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1ACF0BE1-0F93-B82C-65CE-D6203ECC131D}"/>
                </a:ext>
              </a:extLst>
            </p:cNvPr>
            <p:cNvSpPr/>
            <p:nvPr/>
          </p:nvSpPr>
          <p:spPr>
            <a:xfrm>
              <a:off x="1233300" y="3343485"/>
              <a:ext cx="221349" cy="22121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5FE3A106-B4D7-1591-CEB4-ED5E3DB90B23}"/>
                </a:ext>
              </a:extLst>
            </p:cNvPr>
            <p:cNvSpPr/>
            <p:nvPr/>
          </p:nvSpPr>
          <p:spPr>
            <a:xfrm>
              <a:off x="1362944" y="3435535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0" name="Flèche en arc 79">
              <a:extLst>
                <a:ext uri="{FF2B5EF4-FFF2-40B4-BE49-F238E27FC236}">
                  <a16:creationId xmlns:a16="http://schemas.microsoft.com/office/drawing/2014/main" id="{6A4EACE2-6F50-2422-CE4A-834487184B49}"/>
                </a:ext>
              </a:extLst>
            </p:cNvPr>
            <p:cNvSpPr/>
            <p:nvPr/>
          </p:nvSpPr>
          <p:spPr>
            <a:xfrm rot="2913165">
              <a:off x="1092605" y="2945221"/>
              <a:ext cx="1196742" cy="1017747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1" name="Flèche en arc 80">
              <a:extLst>
                <a:ext uri="{FF2B5EF4-FFF2-40B4-BE49-F238E27FC236}">
                  <a16:creationId xmlns:a16="http://schemas.microsoft.com/office/drawing/2014/main" id="{5B746675-9462-ACCF-9D16-6BFC8643FEEF}"/>
                </a:ext>
              </a:extLst>
            </p:cNvPr>
            <p:cNvSpPr/>
            <p:nvPr/>
          </p:nvSpPr>
          <p:spPr>
            <a:xfrm rot="13523011">
              <a:off x="776544" y="3189593"/>
              <a:ext cx="1196742" cy="1084654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790CD52C-C7DC-CCCA-BC47-07A1949B288A}"/>
              </a:ext>
            </a:extLst>
          </p:cNvPr>
          <p:cNvSpPr txBox="1"/>
          <p:nvPr/>
        </p:nvSpPr>
        <p:spPr>
          <a:xfrm>
            <a:off x="702308" y="2716053"/>
            <a:ext cx="126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molecule</a:t>
            </a:r>
            <a:endParaRPr lang="fr-FR" dirty="0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2AFC0356-4F3F-A888-9BEC-E9ECE33B9FD9}"/>
              </a:ext>
            </a:extLst>
          </p:cNvPr>
          <p:cNvCxnSpPr>
            <a:cxnSpLocks/>
          </p:cNvCxnSpPr>
          <p:nvPr/>
        </p:nvCxnSpPr>
        <p:spPr>
          <a:xfrm>
            <a:off x="2145737" y="4355802"/>
            <a:ext cx="0" cy="4885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3C86CC98-2FEC-39C8-8F22-0728D405627F}"/>
              </a:ext>
            </a:extLst>
          </p:cNvPr>
          <p:cNvGrpSpPr/>
          <p:nvPr/>
        </p:nvGrpSpPr>
        <p:grpSpPr>
          <a:xfrm>
            <a:off x="1678126" y="4991822"/>
            <a:ext cx="986152" cy="1255740"/>
            <a:chOff x="989170" y="4917461"/>
            <a:chExt cx="986152" cy="1255740"/>
          </a:xfrm>
        </p:grpSpPr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E336B933-3F2D-B8BC-4CD3-787944D30501}"/>
                </a:ext>
              </a:extLst>
            </p:cNvPr>
            <p:cNvSpPr/>
            <p:nvPr/>
          </p:nvSpPr>
          <p:spPr>
            <a:xfrm>
              <a:off x="989170" y="5641936"/>
              <a:ext cx="986152" cy="53126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6" name="Connecteur droit avec flèche 85">
              <a:extLst>
                <a:ext uri="{FF2B5EF4-FFF2-40B4-BE49-F238E27FC236}">
                  <a16:creationId xmlns:a16="http://schemas.microsoft.com/office/drawing/2014/main" id="{A2839D06-4E1A-C459-391B-FB666AF74E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9695" y="5096256"/>
              <a:ext cx="0" cy="816476"/>
            </a:xfrm>
            <a:prstGeom prst="straightConnector1">
              <a:avLst/>
            </a:prstGeom>
            <a:ln w="9525" cap="sq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7" name="Flèche en arc 86">
              <a:extLst>
                <a:ext uri="{FF2B5EF4-FFF2-40B4-BE49-F238E27FC236}">
                  <a16:creationId xmlns:a16="http://schemas.microsoft.com/office/drawing/2014/main" id="{1713F173-DCE3-6CB5-A4AB-D9179D1C65C8}"/>
                </a:ext>
              </a:extLst>
            </p:cNvPr>
            <p:cNvSpPr/>
            <p:nvPr/>
          </p:nvSpPr>
          <p:spPr>
            <a:xfrm rot="10800000">
              <a:off x="1099844" y="5081364"/>
              <a:ext cx="708358" cy="542456"/>
            </a:xfrm>
            <a:prstGeom prst="circularArrow">
              <a:avLst>
                <a:gd name="adj1" fmla="val 7382"/>
                <a:gd name="adj2" fmla="val 1142319"/>
                <a:gd name="adj3" fmla="val 8429839"/>
                <a:gd name="adj4" fmla="val 10800000"/>
                <a:gd name="adj5" fmla="val 12500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88" name="Connecteur droit avec flèche 87">
              <a:extLst>
                <a:ext uri="{FF2B5EF4-FFF2-40B4-BE49-F238E27FC236}">
                  <a16:creationId xmlns:a16="http://schemas.microsoft.com/office/drawing/2014/main" id="{1BC4B622-7343-15F8-A560-D11EEDA1B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6774" y="4917461"/>
              <a:ext cx="0" cy="331001"/>
            </a:xfrm>
            <a:prstGeom prst="straightConnector1">
              <a:avLst/>
            </a:prstGeom>
            <a:ln w="9525" cap="sq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D301E98E-CB02-41EC-00B9-E4D72793AC34}"/>
              </a:ext>
            </a:extLst>
          </p:cNvPr>
          <p:cNvSpPr txBox="1"/>
          <p:nvPr/>
        </p:nvSpPr>
        <p:spPr>
          <a:xfrm>
            <a:off x="346851" y="5260169"/>
            <a:ext cx="150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Compound nucleus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6D6775B-4C04-1E84-93EC-7291D0CEC1FC}"/>
              </a:ext>
            </a:extLst>
          </p:cNvPr>
          <p:cNvCxnSpPr>
            <a:cxnSpLocks/>
          </p:cNvCxnSpPr>
          <p:nvPr/>
        </p:nvCxnSpPr>
        <p:spPr>
          <a:xfrm flipV="1">
            <a:off x="2846777" y="5888906"/>
            <a:ext cx="1647181" cy="18027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DD3BA3CF-3C21-E85C-1390-491A9CD330B8}"/>
              </a:ext>
            </a:extLst>
          </p:cNvPr>
          <p:cNvSpPr/>
          <p:nvPr/>
        </p:nvSpPr>
        <p:spPr>
          <a:xfrm>
            <a:off x="4550571" y="5355813"/>
            <a:ext cx="456823" cy="4718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DA68660-AEDB-F8E3-DA66-5A45EF099B9D}"/>
              </a:ext>
            </a:extLst>
          </p:cNvPr>
          <p:cNvSpPr/>
          <p:nvPr/>
        </p:nvSpPr>
        <p:spPr>
          <a:xfrm>
            <a:off x="4863797" y="5827702"/>
            <a:ext cx="456823" cy="38728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E019CB8-D318-6BD9-CAD9-1EBE8EFE5132}"/>
              </a:ext>
            </a:extLst>
          </p:cNvPr>
          <p:cNvSpPr txBox="1"/>
          <p:nvPr/>
        </p:nvSpPr>
        <p:spPr>
          <a:xfrm>
            <a:off x="5385938" y="5706813"/>
            <a:ext cx="167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Fusion-fission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111C1B1-B401-7B13-D8AE-169A78CF329A}"/>
              </a:ext>
            </a:extLst>
          </p:cNvPr>
          <p:cNvSpPr txBox="1"/>
          <p:nvPr/>
        </p:nvSpPr>
        <p:spPr>
          <a:xfrm>
            <a:off x="6987604" y="1736495"/>
            <a:ext cx="44241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The Beam/Target combinations are </a:t>
            </a:r>
            <a:r>
              <a:rPr lang="fr-FR" dirty="0" err="1"/>
              <a:t>limited</a:t>
            </a:r>
            <a:r>
              <a:rPr lang="fr-FR" dirty="0"/>
              <a:t> due to </a:t>
            </a:r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constraints</a:t>
            </a:r>
            <a:endParaRPr lang="fr-FR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Low cross-sections for the </a:t>
            </a:r>
            <a:r>
              <a:rPr lang="fr-FR" dirty="0" err="1"/>
              <a:t>heaviest</a:t>
            </a:r>
            <a:r>
              <a:rPr lang="fr-FR" dirty="0"/>
              <a:t> </a:t>
            </a:r>
            <a:r>
              <a:rPr lang="fr-FR" dirty="0" err="1"/>
              <a:t>produced</a:t>
            </a:r>
            <a:r>
              <a:rPr lang="fr-FR" dirty="0"/>
              <a:t> </a:t>
            </a:r>
            <a:r>
              <a:rPr lang="fr-FR" dirty="0" err="1"/>
              <a:t>nuclei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Problem</a:t>
            </a:r>
            <a:r>
              <a:rPr lang="fr-FR" b="1" dirty="0"/>
              <a:t>: </a:t>
            </a:r>
            <a:r>
              <a:rPr lang="fr-FR" b="1" dirty="0" err="1"/>
              <a:t>Produced</a:t>
            </a:r>
            <a:r>
              <a:rPr lang="fr-FR" b="1" dirty="0"/>
              <a:t> </a:t>
            </a:r>
            <a:r>
              <a:rPr lang="fr-FR" b="1" dirty="0" err="1"/>
              <a:t>nuclei</a:t>
            </a:r>
            <a:r>
              <a:rPr lang="fr-FR" b="1" dirty="0"/>
              <a:t> are </a:t>
            </a:r>
            <a:r>
              <a:rPr lang="fr-FR" b="1" dirty="0" err="1"/>
              <a:t>only</a:t>
            </a:r>
            <a:r>
              <a:rPr lang="fr-FR" b="1" dirty="0"/>
              <a:t> neutron </a:t>
            </a:r>
            <a:r>
              <a:rPr lang="fr-FR" b="1" dirty="0" err="1"/>
              <a:t>deficient</a:t>
            </a:r>
            <a:endParaRPr lang="fr-FR" b="1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89AAD3DC-822B-C89D-9390-48256A105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DE357FBC-5136-92DA-7AF2-38D3D8C3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  <p:pic>
        <p:nvPicPr>
          <p:cNvPr id="16" name="Espace réservé du contenu 12">
            <a:extLst>
              <a:ext uri="{FF2B5EF4-FFF2-40B4-BE49-F238E27FC236}">
                <a16:creationId xmlns:a16="http://schemas.microsoft.com/office/drawing/2014/main" id="{E71ED4A4-6C5D-56B6-3C1B-DFAB195444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236" y="1779573"/>
            <a:ext cx="3055890" cy="435563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AC63923-7AAC-DCD9-19CE-0AB2FC0B703A}"/>
              </a:ext>
            </a:extLst>
          </p:cNvPr>
          <p:cNvSpPr txBox="1"/>
          <p:nvPr/>
        </p:nvSpPr>
        <p:spPr>
          <a:xfrm rot="16200000">
            <a:off x="1954104" y="3247130"/>
            <a:ext cx="1681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Cross-section (pb)</a:t>
            </a:r>
          </a:p>
        </p:txBody>
      </p:sp>
    </p:spTree>
    <p:extLst>
      <p:ext uri="{BB962C8B-B14F-4D97-AF65-F5344CB8AC3E}">
        <p14:creationId xmlns:p14="http://schemas.microsoft.com/office/powerpoint/2010/main" val="2714642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53">
            <a:extLst>
              <a:ext uri="{FF2B5EF4-FFF2-40B4-BE49-F238E27FC236}">
                <a16:creationId xmlns:a16="http://schemas.microsoft.com/office/drawing/2014/main" id="{AA3399AF-7A9A-7CFA-08D9-2AB6F1B824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5" t="15093" b="22892"/>
          <a:stretch/>
        </p:blipFill>
        <p:spPr>
          <a:xfrm>
            <a:off x="235527" y="1131127"/>
            <a:ext cx="10924006" cy="5056502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MNT: a </a:t>
            </a:r>
            <a:r>
              <a:rPr lang="fr-FR" dirty="0" err="1"/>
              <a:t>complementary</a:t>
            </a:r>
            <a:r>
              <a:rPr lang="fr-FR" dirty="0"/>
              <a:t> </a:t>
            </a:r>
            <a:r>
              <a:rPr lang="fr-FR" dirty="0" err="1"/>
              <a:t>mechanism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42BBEBF8-09A8-E072-8D61-59D739E24EC5}"/>
              </a:ext>
            </a:extLst>
          </p:cNvPr>
          <p:cNvCxnSpPr>
            <a:cxnSpLocks/>
          </p:cNvCxnSpPr>
          <p:nvPr/>
        </p:nvCxnSpPr>
        <p:spPr>
          <a:xfrm>
            <a:off x="526472" y="5887838"/>
            <a:ext cx="6733310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DA3597F7-ECA4-4ABE-F040-2B421A9D144B}"/>
              </a:ext>
            </a:extLst>
          </p:cNvPr>
          <p:cNvCxnSpPr>
            <a:cxnSpLocks/>
          </p:cNvCxnSpPr>
          <p:nvPr/>
        </p:nvCxnSpPr>
        <p:spPr>
          <a:xfrm flipV="1">
            <a:off x="4458710" y="3711474"/>
            <a:ext cx="0" cy="2422317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2C2782CF-4A60-9376-18C3-E58933843F76}"/>
              </a:ext>
            </a:extLst>
          </p:cNvPr>
          <p:cNvCxnSpPr>
            <a:cxnSpLocks/>
          </p:cNvCxnSpPr>
          <p:nvPr/>
        </p:nvCxnSpPr>
        <p:spPr>
          <a:xfrm flipV="1">
            <a:off x="524018" y="1185863"/>
            <a:ext cx="0" cy="49496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1B6CA38F-37DC-6C59-B1D7-7DE3293F83F8}"/>
              </a:ext>
            </a:extLst>
          </p:cNvPr>
          <p:cNvCxnSpPr>
            <a:cxnSpLocks/>
          </p:cNvCxnSpPr>
          <p:nvPr/>
        </p:nvCxnSpPr>
        <p:spPr>
          <a:xfrm>
            <a:off x="511200" y="6133791"/>
            <a:ext cx="81515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8572526D-065E-7584-32BA-87C7E23984CD}"/>
              </a:ext>
            </a:extLst>
          </p:cNvPr>
          <p:cNvSpPr txBox="1"/>
          <p:nvPr/>
        </p:nvSpPr>
        <p:spPr>
          <a:xfrm>
            <a:off x="327057" y="963851"/>
            <a:ext cx="809560" cy="288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Z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1E592314-F49C-ACE0-165F-DFFC4371FAED}"/>
              </a:ext>
            </a:extLst>
          </p:cNvPr>
          <p:cNvSpPr txBox="1"/>
          <p:nvPr/>
        </p:nvSpPr>
        <p:spPr>
          <a:xfrm>
            <a:off x="8539827" y="6152892"/>
            <a:ext cx="809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N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6B7B6D85-DCB2-B27D-20FD-63AD143A3E61}"/>
              </a:ext>
            </a:extLst>
          </p:cNvPr>
          <p:cNvSpPr txBox="1"/>
          <p:nvPr/>
        </p:nvSpPr>
        <p:spPr>
          <a:xfrm>
            <a:off x="199751" y="5775038"/>
            <a:ext cx="809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accent1"/>
                </a:solidFill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82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34FE456A-19B6-B443-91B5-71ECAA4E939F}"/>
              </a:ext>
            </a:extLst>
          </p:cNvPr>
          <p:cNvSpPr txBox="1"/>
          <p:nvPr/>
        </p:nvSpPr>
        <p:spPr>
          <a:xfrm>
            <a:off x="4280918" y="6146988"/>
            <a:ext cx="809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accent1"/>
                </a:solidFill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126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1F17889-F691-9867-ABC1-FF95574308BF}"/>
              </a:ext>
            </a:extLst>
          </p:cNvPr>
          <p:cNvSpPr/>
          <p:nvPr/>
        </p:nvSpPr>
        <p:spPr>
          <a:xfrm rot="20101962">
            <a:off x="6976224" y="1850607"/>
            <a:ext cx="4388077" cy="1314260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A7499E6-D746-F463-021F-3B32DA368FE5}"/>
              </a:ext>
            </a:extLst>
          </p:cNvPr>
          <p:cNvSpPr txBox="1"/>
          <p:nvPr/>
        </p:nvSpPr>
        <p:spPr>
          <a:xfrm>
            <a:off x="6012049" y="1756001"/>
            <a:ext cx="24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Fusion-Evaporation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526C14A-E0FA-C83E-27F4-4891D19C4F92}"/>
              </a:ext>
            </a:extLst>
          </p:cNvPr>
          <p:cNvSpPr/>
          <p:nvPr/>
        </p:nvSpPr>
        <p:spPr>
          <a:xfrm rot="19242419">
            <a:off x="5537132" y="3352798"/>
            <a:ext cx="6513519" cy="1584000"/>
          </a:xfrm>
          <a:prstGeom prst="ellipse">
            <a:avLst/>
          </a:prstGeom>
          <a:noFill/>
          <a:ln w="63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668739C-7098-1F22-6A3E-C66B7235C5D4}"/>
              </a:ext>
            </a:extLst>
          </p:cNvPr>
          <p:cNvSpPr txBox="1"/>
          <p:nvPr/>
        </p:nvSpPr>
        <p:spPr>
          <a:xfrm>
            <a:off x="9980072" y="4185588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MNT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E8073479-65AB-A313-7CA1-5EF4F364D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5FB6DA8F-538E-FD3B-11F5-34C3FC9C3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54416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MNT: a </a:t>
            </a:r>
            <a:r>
              <a:rPr lang="fr-FR" dirty="0" err="1"/>
              <a:t>complementary</a:t>
            </a:r>
            <a:r>
              <a:rPr lang="fr-FR" dirty="0"/>
              <a:t> </a:t>
            </a:r>
            <a:r>
              <a:rPr lang="fr-FR" dirty="0" err="1"/>
              <a:t>mechanism</a:t>
            </a:r>
            <a:r>
              <a:rPr lang="fr-FR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799A69F7-A534-345F-2CC6-428EA4690C4A}"/>
              </a:ext>
            </a:extLst>
          </p:cNvPr>
          <p:cNvGrpSpPr/>
          <p:nvPr/>
        </p:nvGrpSpPr>
        <p:grpSpPr>
          <a:xfrm>
            <a:off x="1705723" y="1564561"/>
            <a:ext cx="1201255" cy="590651"/>
            <a:chOff x="989170" y="1637712"/>
            <a:chExt cx="1201255" cy="590651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14D6F431-FC96-F456-E919-C17F4F6C18DB}"/>
                </a:ext>
              </a:extLst>
            </p:cNvPr>
            <p:cNvSpPr/>
            <p:nvPr/>
          </p:nvSpPr>
          <p:spPr>
            <a:xfrm>
              <a:off x="989170" y="1637712"/>
              <a:ext cx="221349" cy="2212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1"/>
                </a:solidFill>
              </a:endParaRPr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33EDF1C9-C922-7370-503A-39E47F6270D3}"/>
                </a:ext>
              </a:extLst>
            </p:cNvPr>
            <p:cNvSpPr/>
            <p:nvPr/>
          </p:nvSpPr>
          <p:spPr>
            <a:xfrm>
              <a:off x="1733602" y="1756474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2E0B70CA-6786-7A17-71B4-A965D21B35CE}"/>
                </a:ext>
              </a:extLst>
            </p:cNvPr>
            <p:cNvCxnSpPr>
              <a:stCxn id="71" idx="6"/>
            </p:cNvCxnSpPr>
            <p:nvPr/>
          </p:nvCxnSpPr>
          <p:spPr>
            <a:xfrm>
              <a:off x="1210519" y="1748321"/>
              <a:ext cx="380836" cy="815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E6CA1D28-A092-9321-34AE-27754FC26538}"/>
              </a:ext>
            </a:extLst>
          </p:cNvPr>
          <p:cNvSpPr txBox="1"/>
          <p:nvPr/>
        </p:nvSpPr>
        <p:spPr>
          <a:xfrm>
            <a:off x="922746" y="1185863"/>
            <a:ext cx="124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Beam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B23B037D-5AB5-9B24-6053-83B6381AC01F}"/>
              </a:ext>
            </a:extLst>
          </p:cNvPr>
          <p:cNvSpPr txBox="1"/>
          <p:nvPr/>
        </p:nvSpPr>
        <p:spPr>
          <a:xfrm>
            <a:off x="2738700" y="2141050"/>
            <a:ext cx="111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Target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B8A5FA2-07BE-3870-435B-F739D4B0F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8A1F33-4C7E-B78F-622B-F699450D5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6353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MNT: a </a:t>
            </a:r>
            <a:r>
              <a:rPr lang="fr-FR" dirty="0" err="1"/>
              <a:t>complementary</a:t>
            </a:r>
            <a:r>
              <a:rPr lang="fr-FR" dirty="0"/>
              <a:t> </a:t>
            </a:r>
            <a:r>
              <a:rPr lang="fr-FR" dirty="0" err="1"/>
              <a:t>mechanism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799A69F7-A534-345F-2CC6-428EA4690C4A}"/>
              </a:ext>
            </a:extLst>
          </p:cNvPr>
          <p:cNvGrpSpPr/>
          <p:nvPr/>
        </p:nvGrpSpPr>
        <p:grpSpPr>
          <a:xfrm>
            <a:off x="1705723" y="1564561"/>
            <a:ext cx="1201255" cy="590651"/>
            <a:chOff x="989170" y="1637712"/>
            <a:chExt cx="1201255" cy="590651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14D6F431-FC96-F456-E919-C17F4F6C18DB}"/>
                </a:ext>
              </a:extLst>
            </p:cNvPr>
            <p:cNvSpPr/>
            <p:nvPr/>
          </p:nvSpPr>
          <p:spPr>
            <a:xfrm>
              <a:off x="989170" y="1637712"/>
              <a:ext cx="221349" cy="2212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33EDF1C9-C922-7370-503A-39E47F6270D3}"/>
                </a:ext>
              </a:extLst>
            </p:cNvPr>
            <p:cNvSpPr/>
            <p:nvPr/>
          </p:nvSpPr>
          <p:spPr>
            <a:xfrm>
              <a:off x="1733602" y="1756474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2E0B70CA-6786-7A17-71B4-A965D21B35CE}"/>
                </a:ext>
              </a:extLst>
            </p:cNvPr>
            <p:cNvCxnSpPr>
              <a:stCxn id="71" idx="6"/>
            </p:cNvCxnSpPr>
            <p:nvPr/>
          </p:nvCxnSpPr>
          <p:spPr>
            <a:xfrm>
              <a:off x="1210519" y="1748321"/>
              <a:ext cx="380836" cy="8153"/>
            </a:xfrm>
            <a:prstGeom prst="straightConnector1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E6CA1D28-A092-9321-34AE-27754FC26538}"/>
              </a:ext>
            </a:extLst>
          </p:cNvPr>
          <p:cNvSpPr txBox="1"/>
          <p:nvPr/>
        </p:nvSpPr>
        <p:spPr>
          <a:xfrm>
            <a:off x="922746" y="1185863"/>
            <a:ext cx="124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Beam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B23B037D-5AB5-9B24-6053-83B6381AC01F}"/>
              </a:ext>
            </a:extLst>
          </p:cNvPr>
          <p:cNvSpPr txBox="1"/>
          <p:nvPr/>
        </p:nvSpPr>
        <p:spPr>
          <a:xfrm>
            <a:off x="2738700" y="2141050"/>
            <a:ext cx="111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Target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02541C9A-ABBC-D6D0-BDDC-AA98DDD29063}"/>
              </a:ext>
            </a:extLst>
          </p:cNvPr>
          <p:cNvCxnSpPr>
            <a:cxnSpLocks/>
          </p:cNvCxnSpPr>
          <p:nvPr/>
        </p:nvCxnSpPr>
        <p:spPr>
          <a:xfrm>
            <a:off x="2098657" y="2224363"/>
            <a:ext cx="0" cy="4885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C0F5E9A2-D797-7054-C19C-5127B7E1A2FC}"/>
              </a:ext>
            </a:extLst>
          </p:cNvPr>
          <p:cNvGrpSpPr/>
          <p:nvPr/>
        </p:nvGrpSpPr>
        <p:grpSpPr>
          <a:xfrm>
            <a:off x="1549141" y="2782573"/>
            <a:ext cx="1367261" cy="1474567"/>
            <a:chOff x="832588" y="2855724"/>
            <a:chExt cx="1367261" cy="1474567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1ACF0BE1-0F93-B82C-65CE-D6203ECC131D}"/>
                </a:ext>
              </a:extLst>
            </p:cNvPr>
            <p:cNvSpPr/>
            <p:nvPr/>
          </p:nvSpPr>
          <p:spPr>
            <a:xfrm>
              <a:off x="1233300" y="3343485"/>
              <a:ext cx="221349" cy="2212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5FE3A106-B4D7-1591-CEB4-ED5E3DB90B23}"/>
                </a:ext>
              </a:extLst>
            </p:cNvPr>
            <p:cNvSpPr/>
            <p:nvPr/>
          </p:nvSpPr>
          <p:spPr>
            <a:xfrm>
              <a:off x="1362944" y="3435535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0" name="Flèche en arc 79">
              <a:extLst>
                <a:ext uri="{FF2B5EF4-FFF2-40B4-BE49-F238E27FC236}">
                  <a16:creationId xmlns:a16="http://schemas.microsoft.com/office/drawing/2014/main" id="{6A4EACE2-6F50-2422-CE4A-834487184B49}"/>
                </a:ext>
              </a:extLst>
            </p:cNvPr>
            <p:cNvSpPr/>
            <p:nvPr/>
          </p:nvSpPr>
          <p:spPr>
            <a:xfrm rot="2913165">
              <a:off x="1092605" y="2945221"/>
              <a:ext cx="1196742" cy="1017747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1" name="Flèche en arc 80">
              <a:extLst>
                <a:ext uri="{FF2B5EF4-FFF2-40B4-BE49-F238E27FC236}">
                  <a16:creationId xmlns:a16="http://schemas.microsoft.com/office/drawing/2014/main" id="{5B746675-9462-ACCF-9D16-6BFC8643FEEF}"/>
                </a:ext>
              </a:extLst>
            </p:cNvPr>
            <p:cNvSpPr/>
            <p:nvPr/>
          </p:nvSpPr>
          <p:spPr>
            <a:xfrm rot="13523011">
              <a:off x="776544" y="3189593"/>
              <a:ext cx="1196742" cy="1084654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790CD52C-C7DC-CCCA-BC47-07A1949B288A}"/>
              </a:ext>
            </a:extLst>
          </p:cNvPr>
          <p:cNvSpPr txBox="1"/>
          <p:nvPr/>
        </p:nvSpPr>
        <p:spPr>
          <a:xfrm>
            <a:off x="702308" y="2716053"/>
            <a:ext cx="126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molecule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AD8BFD-EA47-EACC-CE69-516D5C36A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B9A6E8-5672-CF4B-CDD9-B1F7A0C23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35386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MNT: a </a:t>
            </a:r>
            <a:r>
              <a:rPr lang="fr-FR" dirty="0" err="1"/>
              <a:t>complementary</a:t>
            </a:r>
            <a:r>
              <a:rPr lang="fr-FR" dirty="0"/>
              <a:t> </a:t>
            </a:r>
            <a:r>
              <a:rPr lang="fr-FR" dirty="0" err="1"/>
              <a:t>mechanism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799A69F7-A534-345F-2CC6-428EA4690C4A}"/>
              </a:ext>
            </a:extLst>
          </p:cNvPr>
          <p:cNvGrpSpPr/>
          <p:nvPr/>
        </p:nvGrpSpPr>
        <p:grpSpPr>
          <a:xfrm>
            <a:off x="1705723" y="1564561"/>
            <a:ext cx="1201255" cy="590651"/>
            <a:chOff x="989170" y="1637712"/>
            <a:chExt cx="1201255" cy="590651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14D6F431-FC96-F456-E919-C17F4F6C18DB}"/>
                </a:ext>
              </a:extLst>
            </p:cNvPr>
            <p:cNvSpPr/>
            <p:nvPr/>
          </p:nvSpPr>
          <p:spPr>
            <a:xfrm>
              <a:off x="989170" y="1637712"/>
              <a:ext cx="221349" cy="2212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33EDF1C9-C922-7370-503A-39E47F6270D3}"/>
                </a:ext>
              </a:extLst>
            </p:cNvPr>
            <p:cNvSpPr/>
            <p:nvPr/>
          </p:nvSpPr>
          <p:spPr>
            <a:xfrm>
              <a:off x="1733602" y="1756474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2E0B70CA-6786-7A17-71B4-A965D21B35CE}"/>
                </a:ext>
              </a:extLst>
            </p:cNvPr>
            <p:cNvCxnSpPr>
              <a:stCxn id="71" idx="6"/>
            </p:cNvCxnSpPr>
            <p:nvPr/>
          </p:nvCxnSpPr>
          <p:spPr>
            <a:xfrm>
              <a:off x="1210519" y="1748321"/>
              <a:ext cx="380836" cy="815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E6CA1D28-A092-9321-34AE-27754FC26538}"/>
              </a:ext>
            </a:extLst>
          </p:cNvPr>
          <p:cNvSpPr txBox="1"/>
          <p:nvPr/>
        </p:nvSpPr>
        <p:spPr>
          <a:xfrm>
            <a:off x="922746" y="1185863"/>
            <a:ext cx="124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Beam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B23B037D-5AB5-9B24-6053-83B6381AC01F}"/>
              </a:ext>
            </a:extLst>
          </p:cNvPr>
          <p:cNvSpPr txBox="1"/>
          <p:nvPr/>
        </p:nvSpPr>
        <p:spPr>
          <a:xfrm>
            <a:off x="2738700" y="2141050"/>
            <a:ext cx="111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Target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02541C9A-ABBC-D6D0-BDDC-AA98DDD29063}"/>
              </a:ext>
            </a:extLst>
          </p:cNvPr>
          <p:cNvCxnSpPr>
            <a:cxnSpLocks/>
          </p:cNvCxnSpPr>
          <p:nvPr/>
        </p:nvCxnSpPr>
        <p:spPr>
          <a:xfrm>
            <a:off x="2098657" y="2224363"/>
            <a:ext cx="0" cy="4885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C0F5E9A2-D797-7054-C19C-5127B7E1A2FC}"/>
              </a:ext>
            </a:extLst>
          </p:cNvPr>
          <p:cNvGrpSpPr/>
          <p:nvPr/>
        </p:nvGrpSpPr>
        <p:grpSpPr>
          <a:xfrm>
            <a:off x="1549141" y="2782573"/>
            <a:ext cx="1367261" cy="1474567"/>
            <a:chOff x="832588" y="2855724"/>
            <a:chExt cx="1367261" cy="1474567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1ACF0BE1-0F93-B82C-65CE-D6203ECC131D}"/>
                </a:ext>
              </a:extLst>
            </p:cNvPr>
            <p:cNvSpPr/>
            <p:nvPr/>
          </p:nvSpPr>
          <p:spPr>
            <a:xfrm>
              <a:off x="1233300" y="3343485"/>
              <a:ext cx="221349" cy="2212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5FE3A106-B4D7-1591-CEB4-ED5E3DB90B23}"/>
                </a:ext>
              </a:extLst>
            </p:cNvPr>
            <p:cNvSpPr/>
            <p:nvPr/>
          </p:nvSpPr>
          <p:spPr>
            <a:xfrm>
              <a:off x="1362944" y="3435535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0" name="Flèche en arc 79">
              <a:extLst>
                <a:ext uri="{FF2B5EF4-FFF2-40B4-BE49-F238E27FC236}">
                  <a16:creationId xmlns:a16="http://schemas.microsoft.com/office/drawing/2014/main" id="{6A4EACE2-6F50-2422-CE4A-834487184B49}"/>
                </a:ext>
              </a:extLst>
            </p:cNvPr>
            <p:cNvSpPr/>
            <p:nvPr/>
          </p:nvSpPr>
          <p:spPr>
            <a:xfrm rot="2913165">
              <a:off x="1092605" y="2945221"/>
              <a:ext cx="1196742" cy="1017747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1" name="Flèche en arc 80">
              <a:extLst>
                <a:ext uri="{FF2B5EF4-FFF2-40B4-BE49-F238E27FC236}">
                  <a16:creationId xmlns:a16="http://schemas.microsoft.com/office/drawing/2014/main" id="{5B746675-9462-ACCF-9D16-6BFC8643FEEF}"/>
                </a:ext>
              </a:extLst>
            </p:cNvPr>
            <p:cNvSpPr/>
            <p:nvPr/>
          </p:nvSpPr>
          <p:spPr>
            <a:xfrm rot="13523011">
              <a:off x="776544" y="3189593"/>
              <a:ext cx="1196742" cy="1084654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790CD52C-C7DC-CCCA-BC47-07A1949B288A}"/>
              </a:ext>
            </a:extLst>
          </p:cNvPr>
          <p:cNvSpPr txBox="1"/>
          <p:nvPr/>
        </p:nvSpPr>
        <p:spPr>
          <a:xfrm>
            <a:off x="702308" y="2716053"/>
            <a:ext cx="126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molecule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AD8BFD-EA47-EACC-CE69-516D5C36A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B9A6E8-5672-CF4B-CDD9-B1F7A0C23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8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FB57EC4B-F862-3E26-A17A-F016E7468966}"/>
              </a:ext>
            </a:extLst>
          </p:cNvPr>
          <p:cNvCxnSpPr>
            <a:cxnSpLocks/>
          </p:cNvCxnSpPr>
          <p:nvPr/>
        </p:nvCxnSpPr>
        <p:spPr>
          <a:xfrm>
            <a:off x="2145737" y="4355802"/>
            <a:ext cx="0" cy="4885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" name="Groupe 6">
            <a:extLst>
              <a:ext uri="{FF2B5EF4-FFF2-40B4-BE49-F238E27FC236}">
                <a16:creationId xmlns:a16="http://schemas.microsoft.com/office/drawing/2014/main" id="{32ED1FBB-7D81-45D5-D96D-A33312F4ADEF}"/>
              </a:ext>
            </a:extLst>
          </p:cNvPr>
          <p:cNvGrpSpPr/>
          <p:nvPr/>
        </p:nvGrpSpPr>
        <p:grpSpPr>
          <a:xfrm>
            <a:off x="1678126" y="4991822"/>
            <a:ext cx="986152" cy="1255740"/>
            <a:chOff x="989170" y="4917461"/>
            <a:chExt cx="986152" cy="125574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8285FF99-8EFE-A19A-09EE-3D40A2EE629D}"/>
                </a:ext>
              </a:extLst>
            </p:cNvPr>
            <p:cNvSpPr/>
            <p:nvPr/>
          </p:nvSpPr>
          <p:spPr>
            <a:xfrm>
              <a:off x="989170" y="5641936"/>
              <a:ext cx="986152" cy="53126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16F4BD84-7506-63CF-88EE-77664CAB2A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9695" y="5096256"/>
              <a:ext cx="0" cy="816476"/>
            </a:xfrm>
            <a:prstGeom prst="straightConnector1">
              <a:avLst/>
            </a:prstGeom>
            <a:ln w="9525" cap="sq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" name="Flèche en arc 10">
              <a:extLst>
                <a:ext uri="{FF2B5EF4-FFF2-40B4-BE49-F238E27FC236}">
                  <a16:creationId xmlns:a16="http://schemas.microsoft.com/office/drawing/2014/main" id="{54E6CC03-65BA-4186-B205-9E6E4C048D83}"/>
                </a:ext>
              </a:extLst>
            </p:cNvPr>
            <p:cNvSpPr/>
            <p:nvPr/>
          </p:nvSpPr>
          <p:spPr>
            <a:xfrm rot="10800000">
              <a:off x="1099844" y="5081364"/>
              <a:ext cx="708358" cy="542456"/>
            </a:xfrm>
            <a:prstGeom prst="circularArrow">
              <a:avLst>
                <a:gd name="adj1" fmla="val 7382"/>
                <a:gd name="adj2" fmla="val 1142319"/>
                <a:gd name="adj3" fmla="val 8429839"/>
                <a:gd name="adj4" fmla="val 10800000"/>
                <a:gd name="adj5" fmla="val 12500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7E2E62CE-70B2-68F3-A5EF-22208EC81F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6774" y="4917461"/>
              <a:ext cx="0" cy="331001"/>
            </a:xfrm>
            <a:prstGeom prst="straightConnector1">
              <a:avLst/>
            </a:prstGeom>
            <a:ln w="9525" cap="sq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9FEA5978-6BF9-3DAB-CF94-86B118620434}"/>
              </a:ext>
            </a:extLst>
          </p:cNvPr>
          <p:cNvSpPr txBox="1"/>
          <p:nvPr/>
        </p:nvSpPr>
        <p:spPr>
          <a:xfrm>
            <a:off x="346851" y="5260169"/>
            <a:ext cx="150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Compound nucleus</a:t>
            </a:r>
          </a:p>
        </p:txBody>
      </p:sp>
      <p:sp>
        <p:nvSpPr>
          <p:cNvPr id="14" name="Multiplication 13">
            <a:extLst>
              <a:ext uri="{FF2B5EF4-FFF2-40B4-BE49-F238E27FC236}">
                <a16:creationId xmlns:a16="http://schemas.microsoft.com/office/drawing/2014/main" id="{6CFA05A6-78A2-ABF1-7AC5-958573DA214D}"/>
              </a:ext>
            </a:extLst>
          </p:cNvPr>
          <p:cNvSpPr/>
          <p:nvPr/>
        </p:nvSpPr>
        <p:spPr>
          <a:xfrm>
            <a:off x="596107" y="4665776"/>
            <a:ext cx="3150190" cy="2020722"/>
          </a:xfrm>
          <a:prstGeom prst="mathMultiply">
            <a:avLst>
              <a:gd name="adj1" fmla="val 62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8493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MNT: a </a:t>
            </a:r>
            <a:r>
              <a:rPr lang="fr-FR" dirty="0" err="1"/>
              <a:t>complementary</a:t>
            </a:r>
            <a:r>
              <a:rPr lang="fr-FR" dirty="0"/>
              <a:t> </a:t>
            </a:r>
            <a:r>
              <a:rPr lang="fr-FR" dirty="0" err="1"/>
              <a:t>mechanism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799A69F7-A534-345F-2CC6-428EA4690C4A}"/>
              </a:ext>
            </a:extLst>
          </p:cNvPr>
          <p:cNvGrpSpPr/>
          <p:nvPr/>
        </p:nvGrpSpPr>
        <p:grpSpPr>
          <a:xfrm>
            <a:off x="1705723" y="1564561"/>
            <a:ext cx="1201255" cy="590651"/>
            <a:chOff x="989170" y="1637712"/>
            <a:chExt cx="1201255" cy="590651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14D6F431-FC96-F456-E919-C17F4F6C18DB}"/>
                </a:ext>
              </a:extLst>
            </p:cNvPr>
            <p:cNvSpPr/>
            <p:nvPr/>
          </p:nvSpPr>
          <p:spPr>
            <a:xfrm>
              <a:off x="989170" y="1637712"/>
              <a:ext cx="221349" cy="2212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33EDF1C9-C922-7370-503A-39E47F6270D3}"/>
                </a:ext>
              </a:extLst>
            </p:cNvPr>
            <p:cNvSpPr/>
            <p:nvPr/>
          </p:nvSpPr>
          <p:spPr>
            <a:xfrm>
              <a:off x="1733602" y="1756474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2E0B70CA-6786-7A17-71B4-A965D21B35CE}"/>
                </a:ext>
              </a:extLst>
            </p:cNvPr>
            <p:cNvCxnSpPr>
              <a:stCxn id="71" idx="6"/>
            </p:cNvCxnSpPr>
            <p:nvPr/>
          </p:nvCxnSpPr>
          <p:spPr>
            <a:xfrm>
              <a:off x="1210519" y="1748321"/>
              <a:ext cx="380836" cy="815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E6CA1D28-A092-9321-34AE-27754FC26538}"/>
              </a:ext>
            </a:extLst>
          </p:cNvPr>
          <p:cNvSpPr txBox="1"/>
          <p:nvPr/>
        </p:nvSpPr>
        <p:spPr>
          <a:xfrm>
            <a:off x="922746" y="1185863"/>
            <a:ext cx="124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Beam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B23B037D-5AB5-9B24-6053-83B6381AC01F}"/>
              </a:ext>
            </a:extLst>
          </p:cNvPr>
          <p:cNvSpPr txBox="1"/>
          <p:nvPr/>
        </p:nvSpPr>
        <p:spPr>
          <a:xfrm>
            <a:off x="2738700" y="2141050"/>
            <a:ext cx="111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Target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02541C9A-ABBC-D6D0-BDDC-AA98DDD29063}"/>
              </a:ext>
            </a:extLst>
          </p:cNvPr>
          <p:cNvCxnSpPr>
            <a:cxnSpLocks/>
          </p:cNvCxnSpPr>
          <p:nvPr/>
        </p:nvCxnSpPr>
        <p:spPr>
          <a:xfrm>
            <a:off x="2098657" y="2224363"/>
            <a:ext cx="0" cy="4885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C0F5E9A2-D797-7054-C19C-5127B7E1A2FC}"/>
              </a:ext>
            </a:extLst>
          </p:cNvPr>
          <p:cNvGrpSpPr/>
          <p:nvPr/>
        </p:nvGrpSpPr>
        <p:grpSpPr>
          <a:xfrm>
            <a:off x="1549141" y="2782573"/>
            <a:ext cx="1367261" cy="1474567"/>
            <a:chOff x="832588" y="2855724"/>
            <a:chExt cx="1367261" cy="1474567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1ACF0BE1-0F93-B82C-65CE-D6203ECC131D}"/>
                </a:ext>
              </a:extLst>
            </p:cNvPr>
            <p:cNvSpPr/>
            <p:nvPr/>
          </p:nvSpPr>
          <p:spPr>
            <a:xfrm>
              <a:off x="1233300" y="3343485"/>
              <a:ext cx="221349" cy="2212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5FE3A106-B4D7-1591-CEB4-ED5E3DB90B23}"/>
                </a:ext>
              </a:extLst>
            </p:cNvPr>
            <p:cNvSpPr/>
            <p:nvPr/>
          </p:nvSpPr>
          <p:spPr>
            <a:xfrm>
              <a:off x="1362944" y="3435535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0" name="Flèche en arc 79">
              <a:extLst>
                <a:ext uri="{FF2B5EF4-FFF2-40B4-BE49-F238E27FC236}">
                  <a16:creationId xmlns:a16="http://schemas.microsoft.com/office/drawing/2014/main" id="{6A4EACE2-6F50-2422-CE4A-834487184B49}"/>
                </a:ext>
              </a:extLst>
            </p:cNvPr>
            <p:cNvSpPr/>
            <p:nvPr/>
          </p:nvSpPr>
          <p:spPr>
            <a:xfrm rot="2913165">
              <a:off x="1092605" y="2945221"/>
              <a:ext cx="1196742" cy="1017747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1" name="Flèche en arc 80">
              <a:extLst>
                <a:ext uri="{FF2B5EF4-FFF2-40B4-BE49-F238E27FC236}">
                  <a16:creationId xmlns:a16="http://schemas.microsoft.com/office/drawing/2014/main" id="{5B746675-9462-ACCF-9D16-6BFC8643FEEF}"/>
                </a:ext>
              </a:extLst>
            </p:cNvPr>
            <p:cNvSpPr/>
            <p:nvPr/>
          </p:nvSpPr>
          <p:spPr>
            <a:xfrm rot="13523011">
              <a:off x="776544" y="3189593"/>
              <a:ext cx="1196742" cy="1084654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790CD52C-C7DC-CCCA-BC47-07A1949B288A}"/>
              </a:ext>
            </a:extLst>
          </p:cNvPr>
          <p:cNvSpPr txBox="1"/>
          <p:nvPr/>
        </p:nvSpPr>
        <p:spPr>
          <a:xfrm>
            <a:off x="702308" y="2716053"/>
            <a:ext cx="126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molecule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AD8BFD-EA47-EACC-CE69-516D5C36A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B9A6E8-5672-CF4B-CDD9-B1F7A0C23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8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FB57EC4B-F862-3E26-A17A-F016E7468966}"/>
              </a:ext>
            </a:extLst>
          </p:cNvPr>
          <p:cNvCxnSpPr>
            <a:cxnSpLocks/>
          </p:cNvCxnSpPr>
          <p:nvPr/>
        </p:nvCxnSpPr>
        <p:spPr>
          <a:xfrm>
            <a:off x="2145737" y="4355802"/>
            <a:ext cx="0" cy="4885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" name="Groupe 6">
            <a:extLst>
              <a:ext uri="{FF2B5EF4-FFF2-40B4-BE49-F238E27FC236}">
                <a16:creationId xmlns:a16="http://schemas.microsoft.com/office/drawing/2014/main" id="{32ED1FBB-7D81-45D5-D96D-A33312F4ADEF}"/>
              </a:ext>
            </a:extLst>
          </p:cNvPr>
          <p:cNvGrpSpPr/>
          <p:nvPr/>
        </p:nvGrpSpPr>
        <p:grpSpPr>
          <a:xfrm>
            <a:off x="1678126" y="4991822"/>
            <a:ext cx="986152" cy="1255740"/>
            <a:chOff x="989170" y="4917461"/>
            <a:chExt cx="986152" cy="125574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8285FF99-8EFE-A19A-09EE-3D40A2EE629D}"/>
                </a:ext>
              </a:extLst>
            </p:cNvPr>
            <p:cNvSpPr/>
            <p:nvPr/>
          </p:nvSpPr>
          <p:spPr>
            <a:xfrm>
              <a:off x="989170" y="5641936"/>
              <a:ext cx="986152" cy="53126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16F4BD84-7506-63CF-88EE-77664CAB2A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9695" y="5096256"/>
              <a:ext cx="0" cy="816476"/>
            </a:xfrm>
            <a:prstGeom prst="straightConnector1">
              <a:avLst/>
            </a:prstGeom>
            <a:ln w="9525" cap="sq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" name="Flèche en arc 10">
              <a:extLst>
                <a:ext uri="{FF2B5EF4-FFF2-40B4-BE49-F238E27FC236}">
                  <a16:creationId xmlns:a16="http://schemas.microsoft.com/office/drawing/2014/main" id="{54E6CC03-65BA-4186-B205-9E6E4C048D83}"/>
                </a:ext>
              </a:extLst>
            </p:cNvPr>
            <p:cNvSpPr/>
            <p:nvPr/>
          </p:nvSpPr>
          <p:spPr>
            <a:xfrm rot="10800000">
              <a:off x="1099844" y="5081364"/>
              <a:ext cx="708358" cy="542456"/>
            </a:xfrm>
            <a:prstGeom prst="circularArrow">
              <a:avLst>
                <a:gd name="adj1" fmla="val 7382"/>
                <a:gd name="adj2" fmla="val 1142319"/>
                <a:gd name="adj3" fmla="val 8429839"/>
                <a:gd name="adj4" fmla="val 10800000"/>
                <a:gd name="adj5" fmla="val 12500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7E2E62CE-70B2-68F3-A5EF-22208EC81F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6774" y="4917461"/>
              <a:ext cx="0" cy="331001"/>
            </a:xfrm>
            <a:prstGeom prst="straightConnector1">
              <a:avLst/>
            </a:prstGeom>
            <a:ln w="9525" cap="sq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9FEA5978-6BF9-3DAB-CF94-86B118620434}"/>
              </a:ext>
            </a:extLst>
          </p:cNvPr>
          <p:cNvSpPr txBox="1"/>
          <p:nvPr/>
        </p:nvSpPr>
        <p:spPr>
          <a:xfrm>
            <a:off x="346851" y="5260169"/>
            <a:ext cx="150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Compound nucleus</a:t>
            </a:r>
          </a:p>
        </p:txBody>
      </p:sp>
      <p:sp>
        <p:nvSpPr>
          <p:cNvPr id="14" name="Multiplication 13">
            <a:extLst>
              <a:ext uri="{FF2B5EF4-FFF2-40B4-BE49-F238E27FC236}">
                <a16:creationId xmlns:a16="http://schemas.microsoft.com/office/drawing/2014/main" id="{6CFA05A6-78A2-ABF1-7AC5-958573DA214D}"/>
              </a:ext>
            </a:extLst>
          </p:cNvPr>
          <p:cNvSpPr/>
          <p:nvPr/>
        </p:nvSpPr>
        <p:spPr>
          <a:xfrm>
            <a:off x="596107" y="4665776"/>
            <a:ext cx="3150190" cy="2020722"/>
          </a:xfrm>
          <a:prstGeom prst="mathMultiply">
            <a:avLst>
              <a:gd name="adj1" fmla="val 62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31E3CD4-525C-548F-14DB-3668054FCCAF}"/>
              </a:ext>
            </a:extLst>
          </p:cNvPr>
          <p:cNvCxnSpPr>
            <a:cxnSpLocks/>
          </p:cNvCxnSpPr>
          <p:nvPr/>
        </p:nvCxnSpPr>
        <p:spPr>
          <a:xfrm flipV="1">
            <a:off x="4459434" y="2851926"/>
            <a:ext cx="227110" cy="32452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F20E232-7B03-D288-5448-670A373B1151}"/>
              </a:ext>
            </a:extLst>
          </p:cNvPr>
          <p:cNvCxnSpPr>
            <a:cxnSpLocks/>
          </p:cNvCxnSpPr>
          <p:nvPr/>
        </p:nvCxnSpPr>
        <p:spPr>
          <a:xfrm>
            <a:off x="3118766" y="3609901"/>
            <a:ext cx="589990" cy="2004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530D84C2-D4E3-384B-C214-51731B270311}"/>
              </a:ext>
            </a:extLst>
          </p:cNvPr>
          <p:cNvSpPr/>
          <p:nvPr/>
        </p:nvSpPr>
        <p:spPr>
          <a:xfrm>
            <a:off x="4336307" y="3521919"/>
            <a:ext cx="589990" cy="50578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2C37977-1037-812A-7B44-509FB00132C1}"/>
              </a:ext>
            </a:extLst>
          </p:cNvPr>
          <p:cNvSpPr/>
          <p:nvPr/>
        </p:nvSpPr>
        <p:spPr>
          <a:xfrm>
            <a:off x="4306293" y="3189779"/>
            <a:ext cx="178668" cy="1660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19EF106-05FE-F61B-B328-0E2A935D8315}"/>
              </a:ext>
            </a:extLst>
          </p:cNvPr>
          <p:cNvSpPr/>
          <p:nvPr/>
        </p:nvSpPr>
        <p:spPr>
          <a:xfrm>
            <a:off x="4435778" y="3717341"/>
            <a:ext cx="98366" cy="997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AB58BE3-2DA5-54DF-F418-2A935AE8B583}"/>
              </a:ext>
            </a:extLst>
          </p:cNvPr>
          <p:cNvSpPr/>
          <p:nvPr/>
        </p:nvSpPr>
        <p:spPr>
          <a:xfrm>
            <a:off x="4588178" y="3869741"/>
            <a:ext cx="98366" cy="997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EB8B4D0-1673-E062-FE8D-CAFF4FF7E2AA}"/>
              </a:ext>
            </a:extLst>
          </p:cNvPr>
          <p:cNvCxnSpPr>
            <a:cxnSpLocks/>
          </p:cNvCxnSpPr>
          <p:nvPr/>
        </p:nvCxnSpPr>
        <p:spPr>
          <a:xfrm>
            <a:off x="4852654" y="4027705"/>
            <a:ext cx="307540" cy="25168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88DA8137-6056-0765-49E4-01D507C65FBC}"/>
              </a:ext>
            </a:extLst>
          </p:cNvPr>
          <p:cNvSpPr txBox="1"/>
          <p:nvPr/>
        </p:nvSpPr>
        <p:spPr>
          <a:xfrm>
            <a:off x="4274532" y="4415847"/>
            <a:ext cx="189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4209701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DA9F46-4F62-E360-1FBE-21E49137D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075" y="2417736"/>
            <a:ext cx="20260582" cy="3495702"/>
          </a:xfrm>
        </p:spPr>
        <p:txBody>
          <a:bodyPr>
            <a:normAutofit/>
          </a:bodyPr>
          <a:lstStyle/>
          <a:p>
            <a:r>
              <a:rPr lang="da-DK" sz="2000" dirty="0" err="1"/>
              <a:t>Introduction</a:t>
            </a:r>
            <a:r>
              <a:rPr lang="da-DK" sz="2000" dirty="0"/>
              <a:t> to </a:t>
            </a:r>
            <a:r>
              <a:rPr lang="da-DK" sz="2000" dirty="0" err="1"/>
              <a:t>Multi-Nucleon</a:t>
            </a:r>
            <a:r>
              <a:rPr lang="da-DK" sz="2000" dirty="0"/>
              <a:t> Transfer (MNT) and motivations</a:t>
            </a:r>
          </a:p>
          <a:p>
            <a:endParaRPr lang="da-DK" sz="2000" dirty="0"/>
          </a:p>
          <a:p>
            <a:r>
              <a:rPr lang="da-DK" sz="2000" dirty="0"/>
              <a:t>The </a:t>
            </a:r>
            <a:r>
              <a:rPr lang="da-DK" sz="2000" baseline="30000" dirty="0"/>
              <a:t>136</a:t>
            </a:r>
            <a:r>
              <a:rPr lang="da-DK" sz="2000" dirty="0"/>
              <a:t>Xe+</a:t>
            </a:r>
            <a:r>
              <a:rPr lang="da-DK" sz="2000" baseline="30000" dirty="0"/>
              <a:t>238</a:t>
            </a:r>
            <a:r>
              <a:rPr lang="da-DK" sz="2000" dirty="0"/>
              <a:t>U MNT </a:t>
            </a:r>
            <a:r>
              <a:rPr lang="da-DK" sz="2000" dirty="0" err="1"/>
              <a:t>experiment</a:t>
            </a:r>
            <a:r>
              <a:rPr lang="da-DK" sz="2000" dirty="0"/>
              <a:t> @ANL</a:t>
            </a:r>
          </a:p>
          <a:p>
            <a:endParaRPr lang="da-DK" sz="2000" dirty="0"/>
          </a:p>
          <a:p>
            <a:r>
              <a:rPr lang="da-DK" sz="2000" dirty="0" err="1"/>
              <a:t>Conclusion</a:t>
            </a:r>
            <a:r>
              <a:rPr lang="da-DK" sz="2000" dirty="0"/>
              <a:t> and </a:t>
            </a:r>
            <a:r>
              <a:rPr lang="da-DK" sz="2000" dirty="0" err="1"/>
              <a:t>outlooks</a:t>
            </a:r>
            <a:endParaRPr lang="da-DK" sz="2000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3CA77CF-90B0-156C-C226-029958F1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dirty="0"/>
              <a:t>New </a:t>
            </a:r>
            <a:r>
              <a:rPr lang="fr-FR" dirty="0" err="1"/>
              <a:t>paths</a:t>
            </a:r>
            <a:r>
              <a:rPr lang="fr-FR" dirty="0"/>
              <a:t> for the </a:t>
            </a:r>
            <a:r>
              <a:rPr lang="fr-FR" dirty="0" err="1"/>
              <a:t>study</a:t>
            </a:r>
            <a:r>
              <a:rPr lang="fr-FR" dirty="0"/>
              <a:t> of </a:t>
            </a:r>
            <a:r>
              <a:rPr lang="fr-FR" dirty="0" err="1"/>
              <a:t>heavy</a:t>
            </a:r>
            <a:r>
              <a:rPr lang="fr-FR" dirty="0"/>
              <a:t> </a:t>
            </a:r>
            <a:r>
              <a:rPr lang="fr-FR" dirty="0" err="1"/>
              <a:t>nuclei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0F225C7-2A54-8795-689F-FCC4525F9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BECC19B-D819-0EF8-6E17-7E9196E6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1E552-9783-F974-5C92-E8588EAB4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81504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MNT: a </a:t>
            </a:r>
            <a:r>
              <a:rPr lang="fr-FR" dirty="0" err="1"/>
              <a:t>complementary</a:t>
            </a:r>
            <a:r>
              <a:rPr lang="fr-FR" dirty="0"/>
              <a:t> </a:t>
            </a:r>
            <a:r>
              <a:rPr lang="fr-FR" dirty="0" err="1"/>
              <a:t>mechanism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799A69F7-A534-345F-2CC6-428EA4690C4A}"/>
              </a:ext>
            </a:extLst>
          </p:cNvPr>
          <p:cNvGrpSpPr/>
          <p:nvPr/>
        </p:nvGrpSpPr>
        <p:grpSpPr>
          <a:xfrm>
            <a:off x="1705723" y="1564561"/>
            <a:ext cx="1201255" cy="590651"/>
            <a:chOff x="989170" y="1637712"/>
            <a:chExt cx="1201255" cy="590651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14D6F431-FC96-F456-E919-C17F4F6C18DB}"/>
                </a:ext>
              </a:extLst>
            </p:cNvPr>
            <p:cNvSpPr/>
            <p:nvPr/>
          </p:nvSpPr>
          <p:spPr>
            <a:xfrm>
              <a:off x="989170" y="1637712"/>
              <a:ext cx="221349" cy="2212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33EDF1C9-C922-7370-503A-39E47F6270D3}"/>
                </a:ext>
              </a:extLst>
            </p:cNvPr>
            <p:cNvSpPr/>
            <p:nvPr/>
          </p:nvSpPr>
          <p:spPr>
            <a:xfrm>
              <a:off x="1733602" y="1756474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2E0B70CA-6786-7A17-71B4-A965D21B35CE}"/>
                </a:ext>
              </a:extLst>
            </p:cNvPr>
            <p:cNvCxnSpPr>
              <a:stCxn id="71" idx="6"/>
            </p:cNvCxnSpPr>
            <p:nvPr/>
          </p:nvCxnSpPr>
          <p:spPr>
            <a:xfrm>
              <a:off x="1210519" y="1748321"/>
              <a:ext cx="380836" cy="815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E6CA1D28-A092-9321-34AE-27754FC26538}"/>
              </a:ext>
            </a:extLst>
          </p:cNvPr>
          <p:cNvSpPr txBox="1"/>
          <p:nvPr/>
        </p:nvSpPr>
        <p:spPr>
          <a:xfrm>
            <a:off x="922746" y="1185863"/>
            <a:ext cx="124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Beam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B23B037D-5AB5-9B24-6053-83B6381AC01F}"/>
              </a:ext>
            </a:extLst>
          </p:cNvPr>
          <p:cNvSpPr txBox="1"/>
          <p:nvPr/>
        </p:nvSpPr>
        <p:spPr>
          <a:xfrm>
            <a:off x="2738700" y="2141050"/>
            <a:ext cx="111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Target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02541C9A-ABBC-D6D0-BDDC-AA98DDD29063}"/>
              </a:ext>
            </a:extLst>
          </p:cNvPr>
          <p:cNvCxnSpPr>
            <a:cxnSpLocks/>
          </p:cNvCxnSpPr>
          <p:nvPr/>
        </p:nvCxnSpPr>
        <p:spPr>
          <a:xfrm>
            <a:off x="2098657" y="2224363"/>
            <a:ext cx="0" cy="4885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C0F5E9A2-D797-7054-C19C-5127B7E1A2FC}"/>
              </a:ext>
            </a:extLst>
          </p:cNvPr>
          <p:cNvGrpSpPr/>
          <p:nvPr/>
        </p:nvGrpSpPr>
        <p:grpSpPr>
          <a:xfrm>
            <a:off x="1549141" y="2782573"/>
            <a:ext cx="1367261" cy="1474567"/>
            <a:chOff x="832588" y="2855724"/>
            <a:chExt cx="1367261" cy="1474567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1ACF0BE1-0F93-B82C-65CE-D6203ECC131D}"/>
                </a:ext>
              </a:extLst>
            </p:cNvPr>
            <p:cNvSpPr/>
            <p:nvPr/>
          </p:nvSpPr>
          <p:spPr>
            <a:xfrm>
              <a:off x="1233300" y="3343485"/>
              <a:ext cx="221349" cy="2212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5FE3A106-B4D7-1591-CEB4-ED5E3DB90B23}"/>
                </a:ext>
              </a:extLst>
            </p:cNvPr>
            <p:cNvSpPr/>
            <p:nvPr/>
          </p:nvSpPr>
          <p:spPr>
            <a:xfrm>
              <a:off x="1362944" y="3435535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0" name="Flèche en arc 79">
              <a:extLst>
                <a:ext uri="{FF2B5EF4-FFF2-40B4-BE49-F238E27FC236}">
                  <a16:creationId xmlns:a16="http://schemas.microsoft.com/office/drawing/2014/main" id="{6A4EACE2-6F50-2422-CE4A-834487184B49}"/>
                </a:ext>
              </a:extLst>
            </p:cNvPr>
            <p:cNvSpPr/>
            <p:nvPr/>
          </p:nvSpPr>
          <p:spPr>
            <a:xfrm rot="2913165">
              <a:off x="1092605" y="2945221"/>
              <a:ext cx="1196742" cy="1017747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81" name="Flèche en arc 80">
              <a:extLst>
                <a:ext uri="{FF2B5EF4-FFF2-40B4-BE49-F238E27FC236}">
                  <a16:creationId xmlns:a16="http://schemas.microsoft.com/office/drawing/2014/main" id="{5B746675-9462-ACCF-9D16-6BFC8643FEEF}"/>
                </a:ext>
              </a:extLst>
            </p:cNvPr>
            <p:cNvSpPr/>
            <p:nvPr/>
          </p:nvSpPr>
          <p:spPr>
            <a:xfrm rot="13523011">
              <a:off x="776544" y="3189593"/>
              <a:ext cx="1196742" cy="1084654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790CD52C-C7DC-CCCA-BC47-07A1949B288A}"/>
              </a:ext>
            </a:extLst>
          </p:cNvPr>
          <p:cNvSpPr txBox="1"/>
          <p:nvPr/>
        </p:nvSpPr>
        <p:spPr>
          <a:xfrm>
            <a:off x="702308" y="2716053"/>
            <a:ext cx="126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molecule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AD8BFD-EA47-EACC-CE69-516D5C36A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B9A6E8-5672-CF4B-CDD9-B1F7A0C23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8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FB57EC4B-F862-3E26-A17A-F016E7468966}"/>
              </a:ext>
            </a:extLst>
          </p:cNvPr>
          <p:cNvCxnSpPr>
            <a:cxnSpLocks/>
          </p:cNvCxnSpPr>
          <p:nvPr/>
        </p:nvCxnSpPr>
        <p:spPr>
          <a:xfrm>
            <a:off x="2145737" y="4355802"/>
            <a:ext cx="0" cy="4885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" name="Groupe 6">
            <a:extLst>
              <a:ext uri="{FF2B5EF4-FFF2-40B4-BE49-F238E27FC236}">
                <a16:creationId xmlns:a16="http://schemas.microsoft.com/office/drawing/2014/main" id="{32ED1FBB-7D81-45D5-D96D-A33312F4ADEF}"/>
              </a:ext>
            </a:extLst>
          </p:cNvPr>
          <p:cNvGrpSpPr/>
          <p:nvPr/>
        </p:nvGrpSpPr>
        <p:grpSpPr>
          <a:xfrm>
            <a:off x="1678126" y="4991822"/>
            <a:ext cx="986152" cy="1255740"/>
            <a:chOff x="989170" y="4917461"/>
            <a:chExt cx="986152" cy="125574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8285FF99-8EFE-A19A-09EE-3D40A2EE629D}"/>
                </a:ext>
              </a:extLst>
            </p:cNvPr>
            <p:cNvSpPr/>
            <p:nvPr/>
          </p:nvSpPr>
          <p:spPr>
            <a:xfrm>
              <a:off x="989170" y="5641936"/>
              <a:ext cx="986152" cy="53126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16F4BD84-7506-63CF-88EE-77664CAB2A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9695" y="5096256"/>
              <a:ext cx="0" cy="816476"/>
            </a:xfrm>
            <a:prstGeom prst="straightConnector1">
              <a:avLst/>
            </a:prstGeom>
            <a:ln w="9525" cap="sq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" name="Flèche en arc 10">
              <a:extLst>
                <a:ext uri="{FF2B5EF4-FFF2-40B4-BE49-F238E27FC236}">
                  <a16:creationId xmlns:a16="http://schemas.microsoft.com/office/drawing/2014/main" id="{54E6CC03-65BA-4186-B205-9E6E4C048D83}"/>
                </a:ext>
              </a:extLst>
            </p:cNvPr>
            <p:cNvSpPr/>
            <p:nvPr/>
          </p:nvSpPr>
          <p:spPr>
            <a:xfrm rot="10800000">
              <a:off x="1099844" y="5081364"/>
              <a:ext cx="708358" cy="542456"/>
            </a:xfrm>
            <a:prstGeom prst="circularArrow">
              <a:avLst>
                <a:gd name="adj1" fmla="val 7382"/>
                <a:gd name="adj2" fmla="val 1142319"/>
                <a:gd name="adj3" fmla="val 8429839"/>
                <a:gd name="adj4" fmla="val 10800000"/>
                <a:gd name="adj5" fmla="val 12500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7E2E62CE-70B2-68F3-A5EF-22208EC81F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6774" y="4917461"/>
              <a:ext cx="0" cy="331001"/>
            </a:xfrm>
            <a:prstGeom prst="straightConnector1">
              <a:avLst/>
            </a:prstGeom>
            <a:ln w="9525" cap="sq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9FEA5978-6BF9-3DAB-CF94-86B118620434}"/>
              </a:ext>
            </a:extLst>
          </p:cNvPr>
          <p:cNvSpPr txBox="1"/>
          <p:nvPr/>
        </p:nvSpPr>
        <p:spPr>
          <a:xfrm>
            <a:off x="346851" y="5260169"/>
            <a:ext cx="150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Compound nucleus</a:t>
            </a:r>
          </a:p>
        </p:txBody>
      </p:sp>
      <p:sp>
        <p:nvSpPr>
          <p:cNvPr id="14" name="Multiplication 13">
            <a:extLst>
              <a:ext uri="{FF2B5EF4-FFF2-40B4-BE49-F238E27FC236}">
                <a16:creationId xmlns:a16="http://schemas.microsoft.com/office/drawing/2014/main" id="{6CFA05A6-78A2-ABF1-7AC5-958573DA214D}"/>
              </a:ext>
            </a:extLst>
          </p:cNvPr>
          <p:cNvSpPr/>
          <p:nvPr/>
        </p:nvSpPr>
        <p:spPr>
          <a:xfrm>
            <a:off x="596107" y="4665776"/>
            <a:ext cx="3150190" cy="2020722"/>
          </a:xfrm>
          <a:prstGeom prst="mathMultiply">
            <a:avLst>
              <a:gd name="adj1" fmla="val 62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31E3CD4-525C-548F-14DB-3668054FCCAF}"/>
              </a:ext>
            </a:extLst>
          </p:cNvPr>
          <p:cNvCxnSpPr>
            <a:cxnSpLocks/>
          </p:cNvCxnSpPr>
          <p:nvPr/>
        </p:nvCxnSpPr>
        <p:spPr>
          <a:xfrm flipV="1">
            <a:off x="4459434" y="2851926"/>
            <a:ext cx="227110" cy="32452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F20E232-7B03-D288-5448-670A373B1151}"/>
              </a:ext>
            </a:extLst>
          </p:cNvPr>
          <p:cNvCxnSpPr>
            <a:cxnSpLocks/>
          </p:cNvCxnSpPr>
          <p:nvPr/>
        </p:nvCxnSpPr>
        <p:spPr>
          <a:xfrm>
            <a:off x="3118766" y="3609901"/>
            <a:ext cx="589990" cy="2004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530D84C2-D4E3-384B-C214-51731B270311}"/>
              </a:ext>
            </a:extLst>
          </p:cNvPr>
          <p:cNvSpPr/>
          <p:nvPr/>
        </p:nvSpPr>
        <p:spPr>
          <a:xfrm>
            <a:off x="4336307" y="3521919"/>
            <a:ext cx="589990" cy="50578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2C37977-1037-812A-7B44-509FB00132C1}"/>
              </a:ext>
            </a:extLst>
          </p:cNvPr>
          <p:cNvSpPr/>
          <p:nvPr/>
        </p:nvSpPr>
        <p:spPr>
          <a:xfrm>
            <a:off x="4306293" y="3189779"/>
            <a:ext cx="178668" cy="1660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19EF106-05FE-F61B-B328-0E2A935D8315}"/>
              </a:ext>
            </a:extLst>
          </p:cNvPr>
          <p:cNvSpPr/>
          <p:nvPr/>
        </p:nvSpPr>
        <p:spPr>
          <a:xfrm>
            <a:off x="4435778" y="3717341"/>
            <a:ext cx="98366" cy="997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AB58BE3-2DA5-54DF-F418-2A935AE8B583}"/>
              </a:ext>
            </a:extLst>
          </p:cNvPr>
          <p:cNvSpPr/>
          <p:nvPr/>
        </p:nvSpPr>
        <p:spPr>
          <a:xfrm>
            <a:off x="4588178" y="3869741"/>
            <a:ext cx="98366" cy="997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EB8B4D0-1673-E062-FE8D-CAFF4FF7E2AA}"/>
              </a:ext>
            </a:extLst>
          </p:cNvPr>
          <p:cNvCxnSpPr>
            <a:cxnSpLocks/>
          </p:cNvCxnSpPr>
          <p:nvPr/>
        </p:nvCxnSpPr>
        <p:spPr>
          <a:xfrm>
            <a:off x="4852654" y="4027705"/>
            <a:ext cx="307540" cy="25168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88DA8137-6056-0765-49E4-01D507C65FBC}"/>
              </a:ext>
            </a:extLst>
          </p:cNvPr>
          <p:cNvSpPr txBox="1"/>
          <p:nvPr/>
        </p:nvSpPr>
        <p:spPr>
          <a:xfrm>
            <a:off x="4274532" y="4415847"/>
            <a:ext cx="189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MNT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93D4395-3912-9407-AD8F-DB2426FC28BB}"/>
              </a:ext>
            </a:extLst>
          </p:cNvPr>
          <p:cNvSpPr txBox="1"/>
          <p:nvPr/>
        </p:nvSpPr>
        <p:spPr>
          <a:xfrm>
            <a:off x="6684861" y="1977077"/>
            <a:ext cx="44241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Complementary</a:t>
            </a:r>
            <a:r>
              <a:rPr lang="fr-FR" dirty="0"/>
              <a:t> to fusion-</a:t>
            </a:r>
            <a:r>
              <a:rPr lang="fr-FR" dirty="0" err="1"/>
              <a:t>evaporation</a:t>
            </a:r>
            <a:r>
              <a:rPr lang="fr-FR" dirty="0"/>
              <a:t> </a:t>
            </a:r>
            <a:r>
              <a:rPr lang="fr-FR" dirty="0" err="1"/>
              <a:t>regarding</a:t>
            </a:r>
            <a:r>
              <a:rPr lang="fr-FR" dirty="0"/>
              <a:t> the </a:t>
            </a:r>
            <a:r>
              <a:rPr lang="fr-FR" dirty="0" err="1"/>
              <a:t>produced</a:t>
            </a:r>
            <a:r>
              <a:rPr lang="fr-FR" dirty="0"/>
              <a:t> </a:t>
            </a:r>
            <a:r>
              <a:rPr lang="fr-FR" dirty="0" err="1"/>
              <a:t>nuclei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Neutron </a:t>
            </a:r>
            <a:r>
              <a:rPr lang="fr-FR" b="1" dirty="0" err="1"/>
              <a:t>rich</a:t>
            </a:r>
            <a:r>
              <a:rPr lang="fr-FR" b="1" dirty="0"/>
              <a:t> </a:t>
            </a:r>
            <a:r>
              <a:rPr lang="fr-FR" b="1" dirty="0" err="1"/>
              <a:t>nuclei</a:t>
            </a:r>
            <a:r>
              <a:rPr lang="fr-FR" b="1" dirty="0"/>
              <a:t> are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0419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0" y="2171700"/>
            <a:ext cx="7688263" cy="2390775"/>
          </a:xfrm>
        </p:spPr>
        <p:txBody>
          <a:bodyPr>
            <a:normAutofit/>
          </a:bodyPr>
          <a:lstStyle/>
          <a:p>
            <a:r>
              <a:rPr lang="da-DK" sz="5400" dirty="0"/>
              <a:t>The </a:t>
            </a:r>
            <a:r>
              <a:rPr lang="da-DK" sz="5400" baseline="30000" dirty="0"/>
              <a:t>136</a:t>
            </a:r>
            <a:r>
              <a:rPr lang="da-DK" sz="5400" dirty="0"/>
              <a:t>Xe+</a:t>
            </a:r>
            <a:r>
              <a:rPr lang="da-DK" sz="5400" baseline="30000" dirty="0"/>
              <a:t>238</a:t>
            </a:r>
            <a:r>
              <a:rPr lang="da-DK" sz="5400" dirty="0"/>
              <a:t>U MNT </a:t>
            </a:r>
            <a:r>
              <a:rPr lang="da-DK" sz="5400" dirty="0" err="1"/>
              <a:t>experiment</a:t>
            </a:r>
            <a:r>
              <a:rPr lang="da-DK" sz="5400" dirty="0"/>
              <a:t> @ANL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DEDDD-0160-F99C-E8EB-AD5F9AC0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8775" lvl="1"/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A5EA598-F0D5-5569-DE84-AE14FF043B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E907F7-8829-C016-9B62-BAAC05EFD3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58572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53">
            <a:extLst>
              <a:ext uri="{FF2B5EF4-FFF2-40B4-BE49-F238E27FC236}">
                <a16:creationId xmlns:a16="http://schemas.microsoft.com/office/drawing/2014/main" id="{AA3399AF-7A9A-7CFA-08D9-2AB6F1B824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5" t="15093" b="22892"/>
          <a:stretch/>
        </p:blipFill>
        <p:spPr>
          <a:xfrm>
            <a:off x="235527" y="1131127"/>
            <a:ext cx="10924006" cy="5056502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MNT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baseline="30000" dirty="0"/>
              <a:t>238</a:t>
            </a:r>
            <a:r>
              <a:rPr lang="fr-FR" dirty="0"/>
              <a:t>U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42BBEBF8-09A8-E072-8D61-59D739E24EC5}"/>
              </a:ext>
            </a:extLst>
          </p:cNvPr>
          <p:cNvCxnSpPr>
            <a:cxnSpLocks/>
          </p:cNvCxnSpPr>
          <p:nvPr/>
        </p:nvCxnSpPr>
        <p:spPr>
          <a:xfrm>
            <a:off x="526472" y="5887838"/>
            <a:ext cx="6733310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DA3597F7-ECA4-4ABE-F040-2B421A9D144B}"/>
              </a:ext>
            </a:extLst>
          </p:cNvPr>
          <p:cNvCxnSpPr>
            <a:cxnSpLocks/>
          </p:cNvCxnSpPr>
          <p:nvPr/>
        </p:nvCxnSpPr>
        <p:spPr>
          <a:xfrm flipV="1">
            <a:off x="4458710" y="3711474"/>
            <a:ext cx="0" cy="2422317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2C2782CF-4A60-9376-18C3-E58933843F76}"/>
              </a:ext>
            </a:extLst>
          </p:cNvPr>
          <p:cNvCxnSpPr>
            <a:cxnSpLocks/>
          </p:cNvCxnSpPr>
          <p:nvPr/>
        </p:nvCxnSpPr>
        <p:spPr>
          <a:xfrm flipV="1">
            <a:off x="524018" y="1185863"/>
            <a:ext cx="0" cy="49496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1B6CA38F-37DC-6C59-B1D7-7DE3293F83F8}"/>
              </a:ext>
            </a:extLst>
          </p:cNvPr>
          <p:cNvCxnSpPr>
            <a:cxnSpLocks/>
          </p:cNvCxnSpPr>
          <p:nvPr/>
        </p:nvCxnSpPr>
        <p:spPr>
          <a:xfrm>
            <a:off x="511200" y="6133791"/>
            <a:ext cx="81515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8572526D-065E-7584-32BA-87C7E23984CD}"/>
              </a:ext>
            </a:extLst>
          </p:cNvPr>
          <p:cNvSpPr txBox="1"/>
          <p:nvPr/>
        </p:nvSpPr>
        <p:spPr>
          <a:xfrm>
            <a:off x="327057" y="963851"/>
            <a:ext cx="809560" cy="288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Z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1E592314-F49C-ACE0-165F-DFFC4371FAED}"/>
              </a:ext>
            </a:extLst>
          </p:cNvPr>
          <p:cNvSpPr txBox="1"/>
          <p:nvPr/>
        </p:nvSpPr>
        <p:spPr>
          <a:xfrm>
            <a:off x="8539827" y="6152892"/>
            <a:ext cx="809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N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6B7B6D85-DCB2-B27D-20FD-63AD143A3E61}"/>
              </a:ext>
            </a:extLst>
          </p:cNvPr>
          <p:cNvSpPr txBox="1"/>
          <p:nvPr/>
        </p:nvSpPr>
        <p:spPr>
          <a:xfrm>
            <a:off x="199751" y="5775038"/>
            <a:ext cx="809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accent1"/>
                </a:solidFill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82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34FE456A-19B6-B443-91B5-71ECAA4E939F}"/>
              </a:ext>
            </a:extLst>
          </p:cNvPr>
          <p:cNvSpPr txBox="1"/>
          <p:nvPr/>
        </p:nvSpPr>
        <p:spPr>
          <a:xfrm>
            <a:off x="4280918" y="6146988"/>
            <a:ext cx="809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accent1"/>
                </a:solidFill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126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668739C-7098-1F22-6A3E-C66B7235C5D4}"/>
              </a:ext>
            </a:extLst>
          </p:cNvPr>
          <p:cNvSpPr txBox="1"/>
          <p:nvPr/>
        </p:nvSpPr>
        <p:spPr>
          <a:xfrm rot="20996413">
            <a:off x="7478780" y="4598671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U-like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E8073479-65AB-A313-7CA1-5EF4F364D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5FB6DA8F-538E-FD3B-11F5-34C3FC9C3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10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DA7F582-1AE2-EB52-EF2F-22831C025650}"/>
              </a:ext>
            </a:extLst>
          </p:cNvPr>
          <p:cNvSpPr/>
          <p:nvPr/>
        </p:nvSpPr>
        <p:spPr>
          <a:xfrm>
            <a:off x="6837027" y="4554920"/>
            <a:ext cx="176169" cy="17647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FC06CBC-67B1-0709-A1C9-505581A62882}"/>
              </a:ext>
            </a:extLst>
          </p:cNvPr>
          <p:cNvCxnSpPr>
            <a:stCxn id="2" idx="6"/>
          </p:cNvCxnSpPr>
          <p:nvPr/>
        </p:nvCxnSpPr>
        <p:spPr>
          <a:xfrm flipV="1">
            <a:off x="7013196" y="4474029"/>
            <a:ext cx="1172861" cy="169127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385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The </a:t>
            </a:r>
            <a:r>
              <a:rPr lang="fr-FR" dirty="0" err="1"/>
              <a:t>experimental</a:t>
            </a:r>
            <a:r>
              <a:rPr lang="fr-FR" dirty="0"/>
              <a:t> setup: </a:t>
            </a:r>
            <a:r>
              <a:rPr lang="fr-FR" baseline="30000" dirty="0"/>
              <a:t>136</a:t>
            </a:r>
            <a:r>
              <a:rPr lang="fr-FR" dirty="0"/>
              <a:t>Xe+</a:t>
            </a:r>
            <a:r>
              <a:rPr lang="fr-FR" baseline="30000" dirty="0"/>
              <a:t>238</a:t>
            </a:r>
            <a:r>
              <a:rPr lang="fr-FR" dirty="0"/>
              <a:t>U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F4D3CE87-C1AB-9B3C-434D-73F3625526CF}"/>
              </a:ext>
            </a:extLst>
          </p:cNvPr>
          <p:cNvCxnSpPr>
            <a:cxnSpLocks/>
          </p:cNvCxnSpPr>
          <p:nvPr/>
        </p:nvCxnSpPr>
        <p:spPr>
          <a:xfrm flipV="1">
            <a:off x="1029952" y="3235376"/>
            <a:ext cx="1717590" cy="161"/>
          </a:xfrm>
          <a:prstGeom prst="straightConnector1">
            <a:avLst/>
          </a:prstGeom>
          <a:noFill/>
          <a:ln w="101600" cap="flat" cmpd="sng" algn="ctr">
            <a:solidFill>
              <a:srgbClr val="4F81BD"/>
            </a:solidFill>
            <a:prstDash val="solid"/>
            <a:tailEnd type="triangle"/>
          </a:ln>
          <a:effectLst/>
        </p:spPr>
      </p:cxnSp>
      <p:sp>
        <p:nvSpPr>
          <p:cNvPr id="65" name="ZoneTexte 64">
            <a:extLst>
              <a:ext uri="{FF2B5EF4-FFF2-40B4-BE49-F238E27FC236}">
                <a16:creationId xmlns:a16="http://schemas.microsoft.com/office/drawing/2014/main" id="{7124A198-5352-F82D-E3D6-174D444A2FF5}"/>
              </a:ext>
            </a:extLst>
          </p:cNvPr>
          <p:cNvSpPr txBox="1"/>
          <p:nvPr/>
        </p:nvSpPr>
        <p:spPr>
          <a:xfrm>
            <a:off x="576386" y="2634352"/>
            <a:ext cx="20158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 baseline="30000" dirty="0">
                <a:solidFill>
                  <a:srgbClr val="0070C0"/>
                </a:solidFill>
              </a:rPr>
              <a:t>136</a:t>
            </a:r>
            <a:r>
              <a:rPr lang="en-US" sz="1350" kern="0" dirty="0">
                <a:solidFill>
                  <a:srgbClr val="0070C0"/>
                </a:solidFill>
              </a:rPr>
              <a:t>Xe beam produced by ATLAS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18F8FE3-27FA-805C-A6AF-1EF90AE1A284}"/>
              </a:ext>
            </a:extLst>
          </p:cNvPr>
          <p:cNvSpPr txBox="1"/>
          <p:nvPr/>
        </p:nvSpPr>
        <p:spPr>
          <a:xfrm>
            <a:off x="339970" y="1747918"/>
            <a:ext cx="37856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srgbClr val="86033E"/>
                </a:solidFill>
              </a:rPr>
              <a:t>-   </a:t>
            </a:r>
            <a:r>
              <a:rPr lang="en-US" sz="1050" b="1" u="sng" kern="0" dirty="0">
                <a:solidFill>
                  <a:srgbClr val="86033E"/>
                </a:solidFill>
              </a:rPr>
              <a:t>Beam</a:t>
            </a:r>
            <a:r>
              <a:rPr lang="en-US" sz="1050" kern="0" dirty="0">
                <a:solidFill>
                  <a:srgbClr val="86033E"/>
                </a:solidFill>
              </a:rPr>
              <a:t>: </a:t>
            </a:r>
            <a:r>
              <a:rPr lang="en-US" sz="1050" b="1" kern="0" baseline="30000" dirty="0">
                <a:solidFill>
                  <a:srgbClr val="86033E"/>
                </a:solidFill>
              </a:rPr>
              <a:t>136</a:t>
            </a:r>
            <a:r>
              <a:rPr lang="en-US" sz="1050" b="1" kern="0" dirty="0">
                <a:solidFill>
                  <a:srgbClr val="86033E"/>
                </a:solidFill>
              </a:rPr>
              <a:t>Xe</a:t>
            </a:r>
            <a:r>
              <a:rPr lang="en-US" sz="1050" kern="0" dirty="0">
                <a:solidFill>
                  <a:srgbClr val="86033E"/>
                </a:solidFill>
              </a:rPr>
              <a:t> at 700 and 800 MeV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FA19C1-C6BE-E531-774F-1554E2B55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ABA4E8-BC88-A438-395C-A3475A5BF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35497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6BFB670-8360-2513-CFE0-659BF6A171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798" y="4022984"/>
            <a:ext cx="1071653" cy="1395782"/>
          </a:xfrm>
          <a:prstGeom prst="rect">
            <a:avLst/>
          </a:prstGeom>
          <a:ln w="28575">
            <a:solidFill>
              <a:srgbClr val="86033E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E8AD686-2561-0E0D-D66D-70975A99A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83242" y="5034873"/>
            <a:ext cx="931120" cy="80023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2E02782-80ED-87C9-4C82-D607E19B8275}"/>
              </a:ext>
            </a:extLst>
          </p:cNvPr>
          <p:cNvCxnSpPr>
            <a:cxnSpLocks/>
          </p:cNvCxnSpPr>
          <p:nvPr/>
        </p:nvCxnSpPr>
        <p:spPr>
          <a:xfrm flipV="1">
            <a:off x="2244736" y="4550566"/>
            <a:ext cx="1034941" cy="393056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1D58B79-580F-205F-2E8E-3F564C22DC86}"/>
              </a:ext>
            </a:extLst>
          </p:cNvPr>
          <p:cNvCxnSpPr>
            <a:cxnSpLocks/>
          </p:cNvCxnSpPr>
          <p:nvPr/>
        </p:nvCxnSpPr>
        <p:spPr>
          <a:xfrm flipV="1">
            <a:off x="3067068" y="4907696"/>
            <a:ext cx="545784" cy="1027703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412559B4-D3D9-3AA7-831E-BE4B8B0359FB}"/>
              </a:ext>
            </a:extLst>
          </p:cNvPr>
          <p:cNvSpPr txBox="1"/>
          <p:nvPr/>
        </p:nvSpPr>
        <p:spPr>
          <a:xfrm>
            <a:off x="2181818" y="4901750"/>
            <a:ext cx="137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effectLst>
                  <a:outerShdw blurRad="50800" dist="50800" dir="5400000" sx="104000" sy="104000" algn="ctr" rotWithShape="0">
                    <a:srgbClr val="F79646">
                      <a:lumMod val="75000"/>
                    </a:srgbClr>
                  </a:outerShdw>
                </a:effectLst>
                <a:cs typeface="Calibri" panose="020F0502020204030204" pitchFamily="34" charset="0"/>
              </a:rPr>
              <a:t>Target wheel</a:t>
            </a:r>
            <a:endParaRPr lang="en-US" sz="1500" b="1" dirty="0">
              <a:solidFill>
                <a:prstClr val="white"/>
              </a:solidFill>
              <a:effectLst>
                <a:outerShdw blurRad="50800" dist="50800" dir="5400000" sx="104000" sy="104000" algn="ctr" rotWithShape="0">
                  <a:srgbClr val="F79646">
                    <a:lumMod val="75000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AF938E0-78E9-F91E-AF91-EDB24E9A81BC}"/>
              </a:ext>
            </a:extLst>
          </p:cNvPr>
          <p:cNvSpPr txBox="1"/>
          <p:nvPr/>
        </p:nvSpPr>
        <p:spPr>
          <a:xfrm>
            <a:off x="2886029" y="3993559"/>
            <a:ext cx="1370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effectLst>
                  <a:outerShdw blurRad="50800" dist="50800" dir="5400000" sx="104000" sy="104000" algn="ctr" rotWithShape="0">
                    <a:srgbClr val="F79646">
                      <a:lumMod val="75000"/>
                    </a:srgbClr>
                  </a:outerShdw>
                </a:effectLst>
                <a:cs typeface="Calibri" panose="020F0502020204030204" pitchFamily="34" charset="0"/>
              </a:rPr>
              <a:t>Target chamber</a:t>
            </a:r>
            <a:endParaRPr lang="en-US" sz="1500" b="1" dirty="0">
              <a:solidFill>
                <a:prstClr val="white"/>
              </a:solidFill>
              <a:effectLst>
                <a:outerShdw blurRad="50800" dist="50800" dir="5400000" sx="104000" sy="104000" algn="ctr" rotWithShape="0">
                  <a:srgbClr val="F79646">
                    <a:lumMod val="75000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9DC5158-B1D1-4B44-64B3-8D0C41BEDF9A}"/>
              </a:ext>
            </a:extLst>
          </p:cNvPr>
          <p:cNvSpPr txBox="1"/>
          <p:nvPr/>
        </p:nvSpPr>
        <p:spPr>
          <a:xfrm>
            <a:off x="2654671" y="2937075"/>
            <a:ext cx="794288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 baseline="30000" dirty="0">
                <a:solidFill>
                  <a:srgbClr val="0070C0"/>
                </a:solidFill>
              </a:rPr>
              <a:t>238</a:t>
            </a:r>
            <a:r>
              <a:rPr lang="en-US" sz="1350" kern="0" dirty="0">
                <a:solidFill>
                  <a:srgbClr val="0070C0"/>
                </a:solidFill>
              </a:rPr>
              <a:t>U</a:t>
            </a:r>
          </a:p>
          <a:p>
            <a:pPr defTabSz="685800">
              <a:defRPr/>
            </a:pPr>
            <a:endParaRPr lang="en-US" sz="800" kern="0" dirty="0">
              <a:solidFill>
                <a:srgbClr val="0070C0"/>
              </a:solidFill>
            </a:endParaRPr>
          </a:p>
          <a:p>
            <a:pPr defTabSz="685800">
              <a:defRPr/>
            </a:pPr>
            <a:r>
              <a:rPr lang="en-US" sz="1350" kern="0" dirty="0">
                <a:solidFill>
                  <a:srgbClr val="0070C0"/>
                </a:solidFill>
              </a:rPr>
              <a:t>Target</a:t>
            </a:r>
            <a:br>
              <a:rPr lang="en-US" sz="1350" kern="0" dirty="0">
                <a:solidFill>
                  <a:srgbClr val="0070C0"/>
                </a:solidFill>
              </a:rPr>
            </a:br>
            <a:endParaRPr lang="en-US" sz="1350" kern="0" dirty="0">
              <a:solidFill>
                <a:srgbClr val="0070C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1B78D9-3857-7BE0-75E0-216F1240CDB3}"/>
              </a:ext>
            </a:extLst>
          </p:cNvPr>
          <p:cNvSpPr/>
          <p:nvPr/>
        </p:nvSpPr>
        <p:spPr>
          <a:xfrm>
            <a:off x="3279676" y="4541535"/>
            <a:ext cx="333176" cy="36630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B118041-77A9-B819-EE67-292E34FB905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219E374-D5B3-5412-2401-6615C0EC03E1}"/>
              </a:ext>
            </a:extLst>
          </p:cNvPr>
          <p:cNvCxnSpPr>
            <a:cxnSpLocks/>
          </p:cNvCxnSpPr>
          <p:nvPr/>
        </p:nvCxnSpPr>
        <p:spPr>
          <a:xfrm flipV="1">
            <a:off x="1029952" y="3235376"/>
            <a:ext cx="1717590" cy="161"/>
          </a:xfrm>
          <a:prstGeom prst="straightConnector1">
            <a:avLst/>
          </a:prstGeom>
          <a:noFill/>
          <a:ln w="101600" cap="flat" cmpd="sng" algn="ctr">
            <a:solidFill>
              <a:srgbClr val="4F81BD"/>
            </a:solidFill>
            <a:prstDash val="solid"/>
            <a:tailEnd type="triangle"/>
          </a:ln>
          <a:effectLst/>
        </p:spPr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9C7FEF54-4BC9-8524-BFC2-A2C519488A57}"/>
              </a:ext>
            </a:extLst>
          </p:cNvPr>
          <p:cNvSpPr txBox="1"/>
          <p:nvPr/>
        </p:nvSpPr>
        <p:spPr>
          <a:xfrm>
            <a:off x="576386" y="2634352"/>
            <a:ext cx="20158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 baseline="30000" dirty="0">
                <a:solidFill>
                  <a:srgbClr val="0070C0"/>
                </a:solidFill>
              </a:rPr>
              <a:t>136</a:t>
            </a:r>
            <a:r>
              <a:rPr lang="en-US" sz="1350" kern="0" dirty="0">
                <a:solidFill>
                  <a:srgbClr val="0070C0"/>
                </a:solidFill>
              </a:rPr>
              <a:t>Xe beam produced by ATLAS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9D93426-9FD1-E05A-32BE-334716E22A87}"/>
              </a:ext>
            </a:extLst>
          </p:cNvPr>
          <p:cNvSpPr txBox="1"/>
          <p:nvPr/>
        </p:nvSpPr>
        <p:spPr>
          <a:xfrm>
            <a:off x="339970" y="1747918"/>
            <a:ext cx="37856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85800">
              <a:buFontTx/>
              <a:buChar char="-"/>
              <a:defRPr/>
            </a:pPr>
            <a:r>
              <a:rPr lang="en-US" sz="1050" b="1" u="sng" kern="0" dirty="0">
                <a:solidFill>
                  <a:srgbClr val="86033E"/>
                </a:solidFill>
              </a:rPr>
              <a:t>Beam</a:t>
            </a:r>
            <a:r>
              <a:rPr lang="en-US" sz="1050" kern="0" dirty="0">
                <a:solidFill>
                  <a:srgbClr val="86033E"/>
                </a:solidFill>
              </a:rPr>
              <a:t>: </a:t>
            </a:r>
            <a:r>
              <a:rPr lang="en-US" sz="1050" b="1" kern="0" baseline="30000" dirty="0">
                <a:solidFill>
                  <a:srgbClr val="86033E"/>
                </a:solidFill>
              </a:rPr>
              <a:t>136</a:t>
            </a:r>
            <a:r>
              <a:rPr lang="en-US" sz="1050" b="1" kern="0" dirty="0">
                <a:solidFill>
                  <a:srgbClr val="86033E"/>
                </a:solidFill>
              </a:rPr>
              <a:t>Xe</a:t>
            </a:r>
            <a:r>
              <a:rPr lang="en-US" sz="1050" kern="0" dirty="0">
                <a:solidFill>
                  <a:srgbClr val="86033E"/>
                </a:solidFill>
              </a:rPr>
              <a:t> at 700 and 800 MeV </a:t>
            </a:r>
          </a:p>
          <a:p>
            <a:pPr marL="171450" indent="-171450" defTabSz="685800">
              <a:buFontTx/>
              <a:buChar char="-"/>
              <a:defRPr/>
            </a:pPr>
            <a:r>
              <a:rPr lang="en-US" sz="1050" b="1" u="sng" kern="0" dirty="0">
                <a:solidFill>
                  <a:srgbClr val="86033E"/>
                </a:solidFill>
              </a:rPr>
              <a:t>Target</a:t>
            </a:r>
            <a:r>
              <a:rPr lang="en-US" sz="1050" kern="0" dirty="0">
                <a:solidFill>
                  <a:srgbClr val="86033E"/>
                </a:solidFill>
              </a:rPr>
              <a:t>: </a:t>
            </a:r>
            <a:r>
              <a:rPr lang="en-US" sz="1050" b="1" kern="0" baseline="30000" dirty="0">
                <a:solidFill>
                  <a:srgbClr val="86033E"/>
                </a:solidFill>
              </a:rPr>
              <a:t>238</a:t>
            </a:r>
            <a:r>
              <a:rPr lang="en-US" sz="1050" b="1" kern="0" dirty="0">
                <a:solidFill>
                  <a:srgbClr val="86033E"/>
                </a:solidFill>
              </a:rPr>
              <a:t>U</a:t>
            </a:r>
            <a:r>
              <a:rPr lang="en-US" sz="1050" kern="0" dirty="0">
                <a:solidFill>
                  <a:srgbClr val="86033E"/>
                </a:solidFill>
              </a:rPr>
              <a:t> (U 350 µg/cm</a:t>
            </a:r>
            <a:r>
              <a:rPr lang="en-US" sz="1050" kern="0" baseline="30000" dirty="0">
                <a:solidFill>
                  <a:srgbClr val="86033E"/>
                </a:solidFill>
              </a:rPr>
              <a:t>2</a:t>
            </a:r>
            <a:r>
              <a:rPr lang="en-US" sz="1050" kern="0" dirty="0">
                <a:solidFill>
                  <a:srgbClr val="86033E"/>
                </a:solidFill>
              </a:rPr>
              <a:t> + C 45 µg/cm</a:t>
            </a:r>
            <a:r>
              <a:rPr lang="en-US" sz="1050" kern="0" baseline="30000" dirty="0">
                <a:solidFill>
                  <a:srgbClr val="86033E"/>
                </a:solidFill>
              </a:rPr>
              <a:t>2</a:t>
            </a:r>
            <a:r>
              <a:rPr lang="en-US" sz="1050" kern="0" dirty="0">
                <a:solidFill>
                  <a:srgbClr val="86033E"/>
                </a:solidFill>
              </a:rPr>
              <a:t>)</a:t>
            </a:r>
          </a:p>
        </p:txBody>
      </p:sp>
      <p:sp>
        <p:nvSpPr>
          <p:cNvPr id="28" name="Titre 5">
            <a:extLst>
              <a:ext uri="{FF2B5EF4-FFF2-40B4-BE49-F238E27FC236}">
                <a16:creationId xmlns:a16="http://schemas.microsoft.com/office/drawing/2014/main" id="{B3FABE4E-57FB-AED3-0C2F-911366504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The </a:t>
            </a:r>
            <a:r>
              <a:rPr lang="fr-FR" dirty="0" err="1"/>
              <a:t>experimental</a:t>
            </a:r>
            <a:r>
              <a:rPr lang="fr-FR" dirty="0"/>
              <a:t> setup: </a:t>
            </a:r>
            <a:r>
              <a:rPr lang="fr-FR" baseline="30000" dirty="0"/>
              <a:t>136</a:t>
            </a:r>
            <a:r>
              <a:rPr lang="fr-FR" dirty="0"/>
              <a:t>Xe+</a:t>
            </a:r>
            <a:r>
              <a:rPr lang="fr-FR" baseline="30000" dirty="0"/>
              <a:t>238</a:t>
            </a:r>
            <a:r>
              <a:rPr lang="fr-FR" dirty="0"/>
              <a:t>U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703822C-7D17-E300-B90F-941E60840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4118FB10-4F88-70A5-62D3-2D44F8F5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r>
              <a:rPr lang="fr-FR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010268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316EC322-662B-6533-CF4D-D2D368941B5B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739038" y="3235375"/>
            <a:ext cx="637666" cy="162"/>
          </a:xfrm>
          <a:prstGeom prst="straightConnector1">
            <a:avLst/>
          </a:prstGeom>
          <a:noFill/>
          <a:ln w="101600" cap="flat" cmpd="sng" algn="ctr">
            <a:solidFill>
              <a:srgbClr val="1702DA"/>
            </a:solidFill>
            <a:prstDash val="solid"/>
            <a:tailEnd type="triangle"/>
          </a:ln>
          <a:effectLst/>
        </p:spPr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8DA3386E-0B8C-9484-77AD-1FEF3849AD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6704" y="2481460"/>
            <a:ext cx="2453974" cy="150815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43901FA-0DBE-9F6F-31F0-78088C502966}"/>
              </a:ext>
            </a:extLst>
          </p:cNvPr>
          <p:cNvSpPr txBox="1"/>
          <p:nvPr/>
        </p:nvSpPr>
        <p:spPr>
          <a:xfrm>
            <a:off x="3389221" y="3310367"/>
            <a:ext cx="3337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</a:rPr>
              <a:t>Q</a:t>
            </a:r>
            <a:r>
              <a:rPr lang="en-US" sz="1050" kern="0" baseline="-25000" dirty="0">
                <a:solidFill>
                  <a:prstClr val="black"/>
                </a:solidFill>
              </a:rPr>
              <a:t>v</a:t>
            </a:r>
            <a:endParaRPr lang="en-US" sz="1350" kern="0" baseline="-25000" dirty="0">
              <a:solidFill>
                <a:prstClr val="black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9D43239-99C0-2C7F-672B-0CC32B399E1C}"/>
              </a:ext>
            </a:extLst>
          </p:cNvPr>
          <p:cNvSpPr txBox="1"/>
          <p:nvPr/>
        </p:nvSpPr>
        <p:spPr>
          <a:xfrm>
            <a:off x="4114832" y="3536336"/>
            <a:ext cx="3577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</a:rPr>
              <a:t>D</a:t>
            </a:r>
            <a:r>
              <a:rPr lang="en-US" sz="1050" kern="0" baseline="-25000" dirty="0">
                <a:solidFill>
                  <a:prstClr val="black"/>
                </a:solidFill>
              </a:rPr>
              <a:t>m</a:t>
            </a:r>
            <a:endParaRPr lang="en-US" sz="1350" kern="0" baseline="-25000" dirty="0">
              <a:solidFill>
                <a:prstClr val="black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4C00FBF-1768-4DBB-402A-3C51CC3FE233}"/>
              </a:ext>
            </a:extLst>
          </p:cNvPr>
          <p:cNvSpPr txBox="1"/>
          <p:nvPr/>
        </p:nvSpPr>
        <p:spPr>
          <a:xfrm>
            <a:off x="3691856" y="2728770"/>
            <a:ext cx="11095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srgbClr val="1624EC"/>
                </a:solidFill>
              </a:rPr>
              <a:t>MNT products</a:t>
            </a:r>
            <a:br>
              <a:rPr lang="en-US" sz="1050" kern="0" dirty="0">
                <a:solidFill>
                  <a:srgbClr val="1624EC"/>
                </a:solidFill>
              </a:rPr>
            </a:br>
            <a:endParaRPr lang="en-US" sz="1050" kern="0" dirty="0">
              <a:solidFill>
                <a:srgbClr val="1624EC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40A256B-4E04-5706-FC7F-DD74D0F84798}"/>
              </a:ext>
            </a:extLst>
          </p:cNvPr>
          <p:cNvSpPr txBox="1"/>
          <p:nvPr/>
        </p:nvSpPr>
        <p:spPr>
          <a:xfrm>
            <a:off x="4752295" y="2129332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00" kern="0" dirty="0" err="1">
                <a:solidFill>
                  <a:srgbClr val="FF0000"/>
                </a:solidFill>
              </a:rPr>
              <a:t>Scaterred</a:t>
            </a:r>
            <a:endParaRPr lang="en-US" sz="900" kern="0" dirty="0">
              <a:solidFill>
                <a:srgbClr val="FF0000"/>
              </a:solidFill>
            </a:endParaRPr>
          </a:p>
          <a:p>
            <a:pPr defTabSz="685800">
              <a:defRPr/>
            </a:pPr>
            <a:r>
              <a:rPr lang="en-US" sz="900" kern="0" dirty="0">
                <a:solidFill>
                  <a:srgbClr val="FF0000"/>
                </a:solidFill>
              </a:rPr>
              <a:t>beam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D324E90-BCBA-0A78-0A9C-3A34A5590E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175763" y="4418650"/>
            <a:ext cx="2277494" cy="1134875"/>
          </a:xfrm>
          <a:prstGeom prst="rect">
            <a:avLst/>
          </a:prstGeom>
          <a:ln w="76200">
            <a:solidFill>
              <a:srgbClr val="86033E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E66C75-E3A3-0D86-D3F7-2E9693F08D35}"/>
              </a:ext>
            </a:extLst>
          </p:cNvPr>
          <p:cNvSpPr/>
          <p:nvPr/>
        </p:nvSpPr>
        <p:spPr>
          <a:xfrm rot="3086061">
            <a:off x="5314270" y="2537113"/>
            <a:ext cx="547805" cy="50099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E6036DE-BF7B-BD21-223F-ED723293A676}"/>
              </a:ext>
            </a:extLst>
          </p:cNvPr>
          <p:cNvSpPr txBox="1"/>
          <p:nvPr/>
        </p:nvSpPr>
        <p:spPr>
          <a:xfrm>
            <a:off x="5593738" y="2916584"/>
            <a:ext cx="9669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srgbClr val="1F497D"/>
                </a:solidFill>
              </a:rPr>
              <a:t>Focal plane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A633559-59DC-5D2D-548E-44073F59C6D1}"/>
              </a:ext>
            </a:extLst>
          </p:cNvPr>
          <p:cNvSpPr txBox="1"/>
          <p:nvPr/>
        </p:nvSpPr>
        <p:spPr>
          <a:xfrm>
            <a:off x="3630999" y="5603432"/>
            <a:ext cx="4609310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1E0554"/>
                </a:solidFill>
                <a:cs typeface="Calibri" panose="020F0502020204030204" pitchFamily="34" charset="0"/>
              </a:rPr>
              <a:t>Gas-filled separator AGFA</a:t>
            </a:r>
            <a:endParaRPr lang="en-US" sz="2100" b="1" dirty="0">
              <a:solidFill>
                <a:srgbClr val="1E0554"/>
              </a:solidFill>
              <a:cs typeface="Calibri" panose="020F050202020403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E584AC5-8934-1976-58D8-67E6DE6CB4E0}"/>
              </a:ext>
            </a:extLst>
          </p:cNvPr>
          <p:cNvSpPr txBox="1"/>
          <p:nvPr/>
        </p:nvSpPr>
        <p:spPr>
          <a:xfrm>
            <a:off x="4497484" y="4548548"/>
            <a:ext cx="460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cs typeface="Calibri" panose="020F0502020204030204" pitchFamily="34" charset="0"/>
              </a:rPr>
              <a:t>Q</a:t>
            </a:r>
            <a:r>
              <a:rPr lang="en-US" sz="1200" b="1" baseline="-25000" dirty="0">
                <a:solidFill>
                  <a:prstClr val="white"/>
                </a:solidFill>
                <a:cs typeface="Calibri" panose="020F0502020204030204" pitchFamily="34" charset="0"/>
              </a:rPr>
              <a:t>v</a:t>
            </a:r>
            <a:endParaRPr lang="en-US" sz="2100" b="1" baseline="-250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AC873A2-3C64-E72E-E1A4-F50A095637EB}"/>
              </a:ext>
            </a:extLst>
          </p:cNvPr>
          <p:cNvSpPr txBox="1"/>
          <p:nvPr/>
        </p:nvSpPr>
        <p:spPr>
          <a:xfrm>
            <a:off x="5482019" y="4586050"/>
            <a:ext cx="1534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cs typeface="Calibri" panose="020F0502020204030204" pitchFamily="34" charset="0"/>
              </a:rPr>
              <a:t>D</a:t>
            </a:r>
            <a:r>
              <a:rPr lang="en-US" sz="1200" b="1" baseline="-25000" dirty="0">
                <a:solidFill>
                  <a:prstClr val="white"/>
                </a:solidFill>
                <a:cs typeface="Calibri" panose="020F0502020204030204" pitchFamily="34" charset="0"/>
              </a:rPr>
              <a:t>m</a:t>
            </a:r>
            <a:endParaRPr lang="en-US" sz="2100" b="1" baseline="-250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BF7D3FA5-A101-647F-B578-7591922461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798" y="4022984"/>
            <a:ext cx="1071653" cy="1395782"/>
          </a:xfrm>
          <a:prstGeom prst="rect">
            <a:avLst/>
          </a:prstGeom>
          <a:ln w="28575">
            <a:solidFill>
              <a:srgbClr val="86033E"/>
            </a:solidFill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D07B305-9B23-7C80-7A3B-6C3D873169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83242" y="5034873"/>
            <a:ext cx="931120" cy="80023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B8329A4-A21D-0B24-1FC0-EEEFECA476FD}"/>
              </a:ext>
            </a:extLst>
          </p:cNvPr>
          <p:cNvCxnSpPr>
            <a:cxnSpLocks/>
          </p:cNvCxnSpPr>
          <p:nvPr/>
        </p:nvCxnSpPr>
        <p:spPr>
          <a:xfrm flipV="1">
            <a:off x="2244736" y="4550566"/>
            <a:ext cx="1034941" cy="393056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D19EC39E-25FA-C864-75A8-DFC35B74A1F9}"/>
              </a:ext>
            </a:extLst>
          </p:cNvPr>
          <p:cNvCxnSpPr>
            <a:cxnSpLocks/>
          </p:cNvCxnSpPr>
          <p:nvPr/>
        </p:nvCxnSpPr>
        <p:spPr>
          <a:xfrm flipV="1">
            <a:off x="3067068" y="4907696"/>
            <a:ext cx="545784" cy="1027703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17B217B4-0125-263A-4946-CF54F47A0462}"/>
              </a:ext>
            </a:extLst>
          </p:cNvPr>
          <p:cNvSpPr txBox="1"/>
          <p:nvPr/>
        </p:nvSpPr>
        <p:spPr>
          <a:xfrm>
            <a:off x="2181818" y="4901750"/>
            <a:ext cx="137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effectLst>
                  <a:outerShdw blurRad="50800" dist="50800" dir="5400000" sx="104000" sy="104000" algn="ctr" rotWithShape="0">
                    <a:srgbClr val="F79646">
                      <a:lumMod val="75000"/>
                    </a:srgbClr>
                  </a:outerShdw>
                </a:effectLst>
                <a:cs typeface="Calibri" panose="020F0502020204030204" pitchFamily="34" charset="0"/>
              </a:rPr>
              <a:t>Target wheel</a:t>
            </a:r>
            <a:endParaRPr lang="en-US" sz="1500" b="1" dirty="0">
              <a:solidFill>
                <a:prstClr val="white"/>
              </a:solidFill>
              <a:effectLst>
                <a:outerShdw blurRad="50800" dist="50800" dir="5400000" sx="104000" sy="104000" algn="ctr" rotWithShape="0">
                  <a:srgbClr val="F79646">
                    <a:lumMod val="75000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2446346-7689-7E61-ABF4-E85F4670B07C}"/>
              </a:ext>
            </a:extLst>
          </p:cNvPr>
          <p:cNvSpPr txBox="1"/>
          <p:nvPr/>
        </p:nvSpPr>
        <p:spPr>
          <a:xfrm>
            <a:off x="2886029" y="3993559"/>
            <a:ext cx="1370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effectLst>
                  <a:outerShdw blurRad="50800" dist="50800" dir="5400000" sx="104000" sy="104000" algn="ctr" rotWithShape="0">
                    <a:srgbClr val="F79646">
                      <a:lumMod val="75000"/>
                    </a:srgbClr>
                  </a:outerShdw>
                </a:effectLst>
                <a:cs typeface="Calibri" panose="020F0502020204030204" pitchFamily="34" charset="0"/>
              </a:rPr>
              <a:t>Target chamber</a:t>
            </a:r>
            <a:endParaRPr lang="en-US" sz="1500" b="1" dirty="0">
              <a:solidFill>
                <a:prstClr val="white"/>
              </a:solidFill>
              <a:effectLst>
                <a:outerShdw blurRad="50800" dist="50800" dir="5400000" sx="104000" sy="104000" algn="ctr" rotWithShape="0">
                  <a:srgbClr val="F79646">
                    <a:lumMod val="75000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BEA1F44-14E9-967F-B7C4-72621AB47B21}"/>
              </a:ext>
            </a:extLst>
          </p:cNvPr>
          <p:cNvSpPr txBox="1"/>
          <p:nvPr/>
        </p:nvSpPr>
        <p:spPr>
          <a:xfrm>
            <a:off x="2654671" y="2937075"/>
            <a:ext cx="794288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 baseline="30000" dirty="0">
                <a:solidFill>
                  <a:srgbClr val="0070C0"/>
                </a:solidFill>
              </a:rPr>
              <a:t>238</a:t>
            </a:r>
            <a:r>
              <a:rPr lang="en-US" sz="1350" kern="0" dirty="0">
                <a:solidFill>
                  <a:srgbClr val="0070C0"/>
                </a:solidFill>
              </a:rPr>
              <a:t>U</a:t>
            </a:r>
          </a:p>
          <a:p>
            <a:pPr defTabSz="685800">
              <a:defRPr/>
            </a:pPr>
            <a:endParaRPr lang="en-US" sz="800" kern="0" dirty="0">
              <a:solidFill>
                <a:srgbClr val="0070C0"/>
              </a:solidFill>
            </a:endParaRPr>
          </a:p>
          <a:p>
            <a:pPr defTabSz="685800">
              <a:defRPr/>
            </a:pPr>
            <a:r>
              <a:rPr lang="en-US" sz="1350" kern="0" dirty="0">
                <a:solidFill>
                  <a:srgbClr val="0070C0"/>
                </a:solidFill>
              </a:rPr>
              <a:t>Target</a:t>
            </a:r>
            <a:br>
              <a:rPr lang="en-US" sz="1350" kern="0" dirty="0">
                <a:solidFill>
                  <a:srgbClr val="0070C0"/>
                </a:solidFill>
              </a:rPr>
            </a:br>
            <a:endParaRPr lang="en-US" sz="1350" kern="0" dirty="0">
              <a:solidFill>
                <a:srgbClr val="0070C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797251-0349-B02C-CE8E-8CF1373B902E}"/>
              </a:ext>
            </a:extLst>
          </p:cNvPr>
          <p:cNvSpPr/>
          <p:nvPr/>
        </p:nvSpPr>
        <p:spPr>
          <a:xfrm>
            <a:off x="3279676" y="4541535"/>
            <a:ext cx="333176" cy="36630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08E1216F-1934-8CCF-5896-2816E8AD4A5B}"/>
              </a:ext>
            </a:extLst>
          </p:cNvPr>
          <p:cNvCxnSpPr>
            <a:cxnSpLocks/>
          </p:cNvCxnSpPr>
          <p:nvPr/>
        </p:nvCxnSpPr>
        <p:spPr>
          <a:xfrm flipV="1">
            <a:off x="1029952" y="3235376"/>
            <a:ext cx="1717590" cy="161"/>
          </a:xfrm>
          <a:prstGeom prst="straightConnector1">
            <a:avLst/>
          </a:prstGeom>
          <a:noFill/>
          <a:ln w="101600" cap="flat" cmpd="sng" algn="ctr">
            <a:solidFill>
              <a:srgbClr val="4F81BD"/>
            </a:solidFill>
            <a:prstDash val="solid"/>
            <a:tailEnd type="triangle"/>
          </a:ln>
          <a:effectLst/>
        </p:spPr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2EE092AE-34C7-4EC6-AE94-E68D45DB2F3B}"/>
              </a:ext>
            </a:extLst>
          </p:cNvPr>
          <p:cNvSpPr txBox="1"/>
          <p:nvPr/>
        </p:nvSpPr>
        <p:spPr>
          <a:xfrm>
            <a:off x="576386" y="2634352"/>
            <a:ext cx="20158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 baseline="30000" dirty="0">
                <a:solidFill>
                  <a:srgbClr val="0070C0"/>
                </a:solidFill>
              </a:rPr>
              <a:t>136</a:t>
            </a:r>
            <a:r>
              <a:rPr lang="en-US" sz="1350" kern="0" dirty="0">
                <a:solidFill>
                  <a:srgbClr val="0070C0"/>
                </a:solidFill>
              </a:rPr>
              <a:t>Xe beam produced by ATLAS</a:t>
            </a:r>
          </a:p>
        </p:txBody>
      </p:sp>
      <p:sp>
        <p:nvSpPr>
          <p:cNvPr id="43" name="Titre 5">
            <a:extLst>
              <a:ext uri="{FF2B5EF4-FFF2-40B4-BE49-F238E27FC236}">
                <a16:creationId xmlns:a16="http://schemas.microsoft.com/office/drawing/2014/main" id="{0749F4B3-DAB9-F2AF-DEAA-BA04A5B50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The </a:t>
            </a:r>
            <a:r>
              <a:rPr lang="fr-FR" dirty="0" err="1"/>
              <a:t>experimental</a:t>
            </a:r>
            <a:r>
              <a:rPr lang="fr-FR" dirty="0"/>
              <a:t> setup: </a:t>
            </a:r>
            <a:r>
              <a:rPr lang="fr-FR" baseline="30000" dirty="0"/>
              <a:t>136</a:t>
            </a:r>
            <a:r>
              <a:rPr lang="fr-FR" dirty="0"/>
              <a:t>Xe+</a:t>
            </a:r>
            <a:r>
              <a:rPr lang="fr-FR" baseline="30000" dirty="0"/>
              <a:t>238</a:t>
            </a:r>
            <a:r>
              <a:rPr lang="fr-FR" dirty="0"/>
              <a:t>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BB8E232-B8DF-6D2D-CECA-8802B806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205C251-AB0A-A83F-7023-37B3545CF687}"/>
              </a:ext>
            </a:extLst>
          </p:cNvPr>
          <p:cNvSpPr txBox="1"/>
          <p:nvPr/>
        </p:nvSpPr>
        <p:spPr>
          <a:xfrm>
            <a:off x="339970" y="1747918"/>
            <a:ext cx="37856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85800">
              <a:buFontTx/>
              <a:buChar char="-"/>
              <a:defRPr/>
            </a:pPr>
            <a:r>
              <a:rPr lang="en-US" sz="1050" b="1" u="sng" kern="0" dirty="0">
                <a:solidFill>
                  <a:srgbClr val="86033E"/>
                </a:solidFill>
              </a:rPr>
              <a:t>Beam</a:t>
            </a:r>
            <a:r>
              <a:rPr lang="en-US" sz="1050" kern="0" dirty="0">
                <a:solidFill>
                  <a:srgbClr val="86033E"/>
                </a:solidFill>
              </a:rPr>
              <a:t>: </a:t>
            </a:r>
            <a:r>
              <a:rPr lang="en-US" sz="1050" b="1" kern="0" baseline="30000" dirty="0">
                <a:solidFill>
                  <a:srgbClr val="86033E"/>
                </a:solidFill>
              </a:rPr>
              <a:t>136</a:t>
            </a:r>
            <a:r>
              <a:rPr lang="en-US" sz="1050" b="1" kern="0" dirty="0">
                <a:solidFill>
                  <a:srgbClr val="86033E"/>
                </a:solidFill>
              </a:rPr>
              <a:t>Xe</a:t>
            </a:r>
            <a:r>
              <a:rPr lang="en-US" sz="1050" kern="0" dirty="0">
                <a:solidFill>
                  <a:srgbClr val="86033E"/>
                </a:solidFill>
              </a:rPr>
              <a:t> at 700 and 800 MeV </a:t>
            </a:r>
          </a:p>
          <a:p>
            <a:pPr marL="171450" indent="-171450" defTabSz="685800">
              <a:buFontTx/>
              <a:buChar char="-"/>
              <a:defRPr/>
            </a:pPr>
            <a:r>
              <a:rPr lang="en-US" sz="1050" b="1" u="sng" kern="0" dirty="0">
                <a:solidFill>
                  <a:srgbClr val="86033E"/>
                </a:solidFill>
              </a:rPr>
              <a:t>Target</a:t>
            </a:r>
            <a:r>
              <a:rPr lang="en-US" sz="1050" kern="0" dirty="0">
                <a:solidFill>
                  <a:srgbClr val="86033E"/>
                </a:solidFill>
              </a:rPr>
              <a:t>: </a:t>
            </a:r>
            <a:r>
              <a:rPr lang="en-US" sz="1050" b="1" kern="0" baseline="30000" dirty="0">
                <a:solidFill>
                  <a:srgbClr val="86033E"/>
                </a:solidFill>
              </a:rPr>
              <a:t>238</a:t>
            </a:r>
            <a:r>
              <a:rPr lang="en-US" sz="1050" b="1" kern="0" dirty="0">
                <a:solidFill>
                  <a:srgbClr val="86033E"/>
                </a:solidFill>
              </a:rPr>
              <a:t>U</a:t>
            </a:r>
            <a:r>
              <a:rPr lang="en-US" sz="1050" kern="0" dirty="0">
                <a:solidFill>
                  <a:srgbClr val="86033E"/>
                </a:solidFill>
              </a:rPr>
              <a:t> (U 350 µg/cm</a:t>
            </a:r>
            <a:r>
              <a:rPr lang="en-US" sz="1050" kern="0" baseline="30000" dirty="0">
                <a:solidFill>
                  <a:srgbClr val="86033E"/>
                </a:solidFill>
              </a:rPr>
              <a:t>2</a:t>
            </a:r>
            <a:r>
              <a:rPr lang="en-US" sz="1050" kern="0" dirty="0">
                <a:solidFill>
                  <a:srgbClr val="86033E"/>
                </a:solidFill>
              </a:rPr>
              <a:t> + C 45 µg/cm</a:t>
            </a:r>
            <a:r>
              <a:rPr lang="en-US" sz="1050" kern="0" baseline="30000" dirty="0">
                <a:solidFill>
                  <a:srgbClr val="86033E"/>
                </a:solidFill>
              </a:rPr>
              <a:t>2</a:t>
            </a:r>
            <a:r>
              <a:rPr lang="en-US" sz="1050" kern="0" dirty="0">
                <a:solidFill>
                  <a:srgbClr val="86033E"/>
                </a:solidFill>
              </a:rPr>
              <a:t>)</a:t>
            </a:r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25B226B5-6AA7-358C-F62A-202976E1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r>
              <a:rPr lang="fr-FR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45299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>
            <a:extLst>
              <a:ext uri="{FF2B5EF4-FFF2-40B4-BE49-F238E27FC236}">
                <a16:creationId xmlns:a16="http://schemas.microsoft.com/office/drawing/2014/main" id="{93783C12-1700-4A1A-AA13-AF0EBF151B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6704" y="2481460"/>
            <a:ext cx="2453974" cy="1508154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AD0BCA-33EE-4696-E836-3B4B1A62F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4888" y="3198223"/>
            <a:ext cx="1930589" cy="1502078"/>
          </a:xfrm>
          <a:prstGeom prst="rect">
            <a:avLst/>
          </a:prstGeom>
          <a:ln w="76200">
            <a:solidFill>
              <a:srgbClr val="86033E"/>
            </a:solidFill>
          </a:ln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696772B1-57BC-4642-BBEB-26A596E4A283}"/>
              </a:ext>
            </a:extLst>
          </p:cNvPr>
          <p:cNvSpPr txBox="1"/>
          <p:nvPr/>
        </p:nvSpPr>
        <p:spPr>
          <a:xfrm>
            <a:off x="6730616" y="4775699"/>
            <a:ext cx="13704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1E0554"/>
                </a:solidFill>
                <a:cs typeface="Calibri" panose="020F0502020204030204" pitchFamily="34" charset="0"/>
              </a:rPr>
              <a:t>Focal plane</a:t>
            </a:r>
            <a:endParaRPr lang="en-US" sz="2100" b="1" dirty="0">
              <a:solidFill>
                <a:srgbClr val="1E0554"/>
              </a:solidFill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E3E269C-A1CA-697C-B234-B3AB88402F03}"/>
              </a:ext>
            </a:extLst>
          </p:cNvPr>
          <p:cNvSpPr txBox="1"/>
          <p:nvPr/>
        </p:nvSpPr>
        <p:spPr>
          <a:xfrm>
            <a:off x="6911159" y="3278679"/>
            <a:ext cx="137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prstClr val="white"/>
                </a:solidFill>
                <a:cs typeface="Calibri" panose="020F0502020204030204" pitchFamily="34" charset="0"/>
              </a:rPr>
              <a:t>DSSD</a:t>
            </a:r>
            <a:endParaRPr lang="en-US" sz="2100" b="1" u="sng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79D635C-0CA1-9D5D-CD11-36D28888A427}"/>
              </a:ext>
            </a:extLst>
          </p:cNvPr>
          <p:cNvSpPr txBox="1"/>
          <p:nvPr/>
        </p:nvSpPr>
        <p:spPr>
          <a:xfrm>
            <a:off x="5746658" y="4099228"/>
            <a:ext cx="137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prstClr val="white"/>
                </a:solidFill>
                <a:cs typeface="Calibri" panose="020F0502020204030204" pitchFamily="34" charset="0"/>
              </a:rPr>
              <a:t>PPAC</a:t>
            </a:r>
            <a:endParaRPr lang="en-US" sz="2100" b="1" u="sng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B6B4FAEE-2B55-349C-AE50-239A8106D619}"/>
              </a:ext>
            </a:extLst>
          </p:cNvPr>
          <p:cNvCxnSpPr>
            <a:cxnSpLocks/>
          </p:cNvCxnSpPr>
          <p:nvPr/>
        </p:nvCxnSpPr>
        <p:spPr>
          <a:xfrm>
            <a:off x="7121482" y="3523551"/>
            <a:ext cx="0" cy="209462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7C717B7F-F0CC-0411-3F30-E67AE2F255BE}"/>
              </a:ext>
            </a:extLst>
          </p:cNvPr>
          <p:cNvSpPr txBox="1"/>
          <p:nvPr/>
        </p:nvSpPr>
        <p:spPr>
          <a:xfrm>
            <a:off x="3578767" y="1732845"/>
            <a:ext cx="2600392" cy="421334"/>
          </a:xfrm>
          <a:prstGeom prst="rect">
            <a:avLst/>
          </a:prstGeom>
          <a:noFill/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u="sng" kern="0" dirty="0">
                <a:solidFill>
                  <a:srgbClr val="008200"/>
                </a:solidFill>
              </a:rPr>
              <a:t>Quasi-target </a:t>
            </a:r>
            <a:r>
              <a:rPr lang="en-US" sz="1350" u="sng" kern="0" dirty="0" err="1">
                <a:solidFill>
                  <a:srgbClr val="008200"/>
                </a:solidFill>
              </a:rPr>
              <a:t>indentification</a:t>
            </a:r>
            <a:endParaRPr lang="en-US" sz="1350" u="sng" kern="0" dirty="0">
              <a:solidFill>
                <a:srgbClr val="008200"/>
              </a:solidFill>
            </a:endParaRPr>
          </a:p>
          <a:p>
            <a:pPr defTabSz="685800">
              <a:defRPr/>
            </a:pPr>
            <a:r>
              <a:rPr lang="en-US" sz="788" kern="0" dirty="0">
                <a:solidFill>
                  <a:srgbClr val="008200"/>
                </a:solidFill>
              </a:rPr>
              <a:t>  (</a:t>
            </a:r>
            <a:r>
              <a:rPr lang="en-US" sz="788" kern="0" dirty="0" err="1">
                <a:solidFill>
                  <a:srgbClr val="008200"/>
                </a:solidFill>
              </a:rPr>
              <a:t>coïncidences</a:t>
            </a:r>
            <a:r>
              <a:rPr lang="en-US" sz="788" kern="0" dirty="0">
                <a:solidFill>
                  <a:srgbClr val="008200"/>
                </a:solidFill>
              </a:rPr>
              <a:t>) 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60475ED5-ACF3-77B9-F401-5684B9F35995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2739038" y="3235375"/>
            <a:ext cx="637666" cy="162"/>
          </a:xfrm>
          <a:prstGeom prst="straightConnector1">
            <a:avLst/>
          </a:prstGeom>
          <a:noFill/>
          <a:ln w="101600" cap="flat" cmpd="sng" algn="ctr">
            <a:solidFill>
              <a:srgbClr val="1702DA"/>
            </a:solidFill>
            <a:prstDash val="solid"/>
            <a:tailEnd type="triangle"/>
          </a:ln>
          <a:effectLst/>
        </p:spPr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F507EBBA-6842-53CA-CE8E-208FB001F6D7}"/>
              </a:ext>
            </a:extLst>
          </p:cNvPr>
          <p:cNvSpPr txBox="1"/>
          <p:nvPr/>
        </p:nvSpPr>
        <p:spPr>
          <a:xfrm>
            <a:off x="3389221" y="3310367"/>
            <a:ext cx="3337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</a:rPr>
              <a:t>Q</a:t>
            </a:r>
            <a:r>
              <a:rPr lang="en-US" sz="1050" kern="0" baseline="-25000" dirty="0">
                <a:solidFill>
                  <a:prstClr val="black"/>
                </a:solidFill>
              </a:rPr>
              <a:t>v</a:t>
            </a:r>
            <a:endParaRPr lang="en-US" sz="1350" kern="0" baseline="-25000" dirty="0">
              <a:solidFill>
                <a:prstClr val="black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D11DE16-E2C3-D3C3-3A57-BAC2F2050CCB}"/>
              </a:ext>
            </a:extLst>
          </p:cNvPr>
          <p:cNvSpPr txBox="1"/>
          <p:nvPr/>
        </p:nvSpPr>
        <p:spPr>
          <a:xfrm>
            <a:off x="4114832" y="3536336"/>
            <a:ext cx="3577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</a:rPr>
              <a:t>D</a:t>
            </a:r>
            <a:r>
              <a:rPr lang="en-US" sz="1050" kern="0" baseline="-25000" dirty="0">
                <a:solidFill>
                  <a:prstClr val="black"/>
                </a:solidFill>
              </a:rPr>
              <a:t>m</a:t>
            </a:r>
            <a:endParaRPr lang="en-US" sz="1350" kern="0" baseline="-25000" dirty="0">
              <a:solidFill>
                <a:prstClr val="black"/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BB3A803-B8F7-FAA3-5916-992BCDE529A5}"/>
              </a:ext>
            </a:extLst>
          </p:cNvPr>
          <p:cNvSpPr txBox="1"/>
          <p:nvPr/>
        </p:nvSpPr>
        <p:spPr>
          <a:xfrm>
            <a:off x="3691856" y="2728770"/>
            <a:ext cx="11095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srgbClr val="1624EC"/>
                </a:solidFill>
              </a:rPr>
              <a:t>MNT products</a:t>
            </a:r>
            <a:br>
              <a:rPr lang="en-US" sz="1050" kern="0" dirty="0">
                <a:solidFill>
                  <a:srgbClr val="1624EC"/>
                </a:solidFill>
              </a:rPr>
            </a:br>
            <a:endParaRPr lang="en-US" sz="1050" kern="0" dirty="0">
              <a:solidFill>
                <a:srgbClr val="1624EC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6ACCFDF-79FB-F417-A96F-8B2942DFE9FB}"/>
              </a:ext>
            </a:extLst>
          </p:cNvPr>
          <p:cNvSpPr txBox="1"/>
          <p:nvPr/>
        </p:nvSpPr>
        <p:spPr>
          <a:xfrm>
            <a:off x="4752295" y="2129332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00" kern="0" dirty="0" err="1">
                <a:solidFill>
                  <a:srgbClr val="FF0000"/>
                </a:solidFill>
              </a:rPr>
              <a:t>Scaterred</a:t>
            </a:r>
            <a:endParaRPr lang="en-US" sz="900" kern="0" dirty="0">
              <a:solidFill>
                <a:srgbClr val="FF0000"/>
              </a:solidFill>
            </a:endParaRPr>
          </a:p>
          <a:p>
            <a:pPr defTabSz="685800">
              <a:defRPr/>
            </a:pPr>
            <a:r>
              <a:rPr lang="en-US" sz="900" kern="0" dirty="0">
                <a:solidFill>
                  <a:srgbClr val="FF0000"/>
                </a:solidFill>
              </a:rPr>
              <a:t>beam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D06689B5-7031-117D-A042-86361343D6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175763" y="4418650"/>
            <a:ext cx="2277494" cy="1134875"/>
          </a:xfrm>
          <a:prstGeom prst="rect">
            <a:avLst/>
          </a:prstGeom>
          <a:ln w="76200">
            <a:solidFill>
              <a:srgbClr val="86033E"/>
            </a:solidFill>
          </a:ln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B8ED83C-9A6C-C1E1-B055-BB64E1A49782}"/>
              </a:ext>
            </a:extLst>
          </p:cNvPr>
          <p:cNvSpPr/>
          <p:nvPr/>
        </p:nvSpPr>
        <p:spPr>
          <a:xfrm rot="3086061">
            <a:off x="5314270" y="2537113"/>
            <a:ext cx="547805" cy="50099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A57242F-3AD0-ADD8-2DA1-78E68A7A7E53}"/>
              </a:ext>
            </a:extLst>
          </p:cNvPr>
          <p:cNvSpPr txBox="1"/>
          <p:nvPr/>
        </p:nvSpPr>
        <p:spPr>
          <a:xfrm>
            <a:off x="5593738" y="2916584"/>
            <a:ext cx="9669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srgbClr val="1F497D"/>
                </a:solidFill>
              </a:rPr>
              <a:t>Focal plane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944FD7B2-0979-89D8-268B-52537730CB95}"/>
              </a:ext>
            </a:extLst>
          </p:cNvPr>
          <p:cNvSpPr txBox="1"/>
          <p:nvPr/>
        </p:nvSpPr>
        <p:spPr>
          <a:xfrm>
            <a:off x="3630999" y="5603432"/>
            <a:ext cx="4609310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1E0554"/>
                </a:solidFill>
                <a:cs typeface="Calibri" panose="020F0502020204030204" pitchFamily="34" charset="0"/>
              </a:rPr>
              <a:t>Gas-filled separator AGFA</a:t>
            </a:r>
            <a:endParaRPr lang="en-US" sz="2100" b="1" dirty="0">
              <a:solidFill>
                <a:srgbClr val="1E0554"/>
              </a:solidFill>
              <a:cs typeface="Calibri" panose="020F0502020204030204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86BDFAA1-513F-D5A5-995B-73AF20B9BF00}"/>
              </a:ext>
            </a:extLst>
          </p:cNvPr>
          <p:cNvSpPr txBox="1"/>
          <p:nvPr/>
        </p:nvSpPr>
        <p:spPr>
          <a:xfrm>
            <a:off x="4497484" y="4548548"/>
            <a:ext cx="460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cs typeface="Calibri" panose="020F0502020204030204" pitchFamily="34" charset="0"/>
              </a:rPr>
              <a:t>Q</a:t>
            </a:r>
            <a:r>
              <a:rPr lang="en-US" sz="1200" b="1" baseline="-25000" dirty="0">
                <a:solidFill>
                  <a:prstClr val="white"/>
                </a:solidFill>
                <a:cs typeface="Calibri" panose="020F0502020204030204" pitchFamily="34" charset="0"/>
              </a:rPr>
              <a:t>v</a:t>
            </a:r>
            <a:endParaRPr lang="en-US" sz="2100" b="1" baseline="-250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42FF71FF-E68C-17EA-EEB7-DE0CD6299C38}"/>
              </a:ext>
            </a:extLst>
          </p:cNvPr>
          <p:cNvSpPr txBox="1"/>
          <p:nvPr/>
        </p:nvSpPr>
        <p:spPr>
          <a:xfrm>
            <a:off x="5482019" y="4586050"/>
            <a:ext cx="2143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cs typeface="Calibri" panose="020F0502020204030204" pitchFamily="34" charset="0"/>
              </a:rPr>
              <a:t>D</a:t>
            </a:r>
            <a:r>
              <a:rPr lang="en-US" sz="1200" b="1" baseline="-25000" dirty="0">
                <a:solidFill>
                  <a:prstClr val="white"/>
                </a:solidFill>
                <a:cs typeface="Calibri" panose="020F0502020204030204" pitchFamily="34" charset="0"/>
              </a:rPr>
              <a:t>m</a:t>
            </a:r>
            <a:endParaRPr lang="en-US" sz="2100" b="1" baseline="-250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4FCEC797-3F77-478D-1099-7362F6485A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798" y="4022984"/>
            <a:ext cx="1071653" cy="1395782"/>
          </a:xfrm>
          <a:prstGeom prst="rect">
            <a:avLst/>
          </a:prstGeom>
          <a:ln w="28575">
            <a:solidFill>
              <a:srgbClr val="86033E"/>
            </a:solidFill>
          </a:ln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8B5B0846-DAB5-BCF2-AF0B-7326D85946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83242" y="5034873"/>
            <a:ext cx="931120" cy="80023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22B40DBC-19F9-C27E-BC9B-7E057AA4E308}"/>
              </a:ext>
            </a:extLst>
          </p:cNvPr>
          <p:cNvCxnSpPr>
            <a:cxnSpLocks/>
          </p:cNvCxnSpPr>
          <p:nvPr/>
        </p:nvCxnSpPr>
        <p:spPr>
          <a:xfrm flipV="1">
            <a:off x="2244736" y="4550566"/>
            <a:ext cx="1034941" cy="393056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21F0214E-4A6A-E9A2-9AC9-878FD0D01AE3}"/>
              </a:ext>
            </a:extLst>
          </p:cNvPr>
          <p:cNvCxnSpPr>
            <a:cxnSpLocks/>
          </p:cNvCxnSpPr>
          <p:nvPr/>
        </p:nvCxnSpPr>
        <p:spPr>
          <a:xfrm flipV="1">
            <a:off x="3067068" y="4907696"/>
            <a:ext cx="545784" cy="1027703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5770A552-49B1-3FE0-948E-7E87D9C51C31}"/>
              </a:ext>
            </a:extLst>
          </p:cNvPr>
          <p:cNvSpPr txBox="1"/>
          <p:nvPr/>
        </p:nvSpPr>
        <p:spPr>
          <a:xfrm>
            <a:off x="2181818" y="4901750"/>
            <a:ext cx="137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effectLst>
                  <a:outerShdw blurRad="50800" dist="50800" dir="5400000" sx="104000" sy="104000" algn="ctr" rotWithShape="0">
                    <a:srgbClr val="F79646">
                      <a:lumMod val="75000"/>
                    </a:srgbClr>
                  </a:outerShdw>
                </a:effectLst>
                <a:cs typeface="Calibri" panose="020F0502020204030204" pitchFamily="34" charset="0"/>
              </a:rPr>
              <a:t>Target wheel</a:t>
            </a:r>
            <a:endParaRPr lang="en-US" sz="1500" b="1" dirty="0">
              <a:solidFill>
                <a:prstClr val="white"/>
              </a:solidFill>
              <a:effectLst>
                <a:outerShdw blurRad="50800" dist="50800" dir="5400000" sx="104000" sy="104000" algn="ctr" rotWithShape="0">
                  <a:srgbClr val="F79646">
                    <a:lumMod val="75000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EC5AEB2A-D72B-E551-81A6-8197BBEAD9FC}"/>
              </a:ext>
            </a:extLst>
          </p:cNvPr>
          <p:cNvSpPr txBox="1"/>
          <p:nvPr/>
        </p:nvSpPr>
        <p:spPr>
          <a:xfrm>
            <a:off x="2886029" y="3993559"/>
            <a:ext cx="1370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effectLst>
                  <a:outerShdw blurRad="50800" dist="50800" dir="5400000" sx="104000" sy="104000" algn="ctr" rotWithShape="0">
                    <a:srgbClr val="F79646">
                      <a:lumMod val="75000"/>
                    </a:srgbClr>
                  </a:outerShdw>
                </a:effectLst>
                <a:cs typeface="Calibri" panose="020F0502020204030204" pitchFamily="34" charset="0"/>
              </a:rPr>
              <a:t>Target chamber</a:t>
            </a:r>
            <a:endParaRPr lang="en-US" sz="1500" b="1" dirty="0">
              <a:solidFill>
                <a:prstClr val="white"/>
              </a:solidFill>
              <a:effectLst>
                <a:outerShdw blurRad="50800" dist="50800" dir="5400000" sx="104000" sy="104000" algn="ctr" rotWithShape="0">
                  <a:srgbClr val="F79646">
                    <a:lumMod val="75000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91DEEFC3-3E03-4E47-7140-7E0EA9F48750}"/>
              </a:ext>
            </a:extLst>
          </p:cNvPr>
          <p:cNvSpPr txBox="1"/>
          <p:nvPr/>
        </p:nvSpPr>
        <p:spPr>
          <a:xfrm>
            <a:off x="2654671" y="2937075"/>
            <a:ext cx="794288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 baseline="30000" dirty="0">
                <a:solidFill>
                  <a:srgbClr val="0070C0"/>
                </a:solidFill>
              </a:rPr>
              <a:t>238</a:t>
            </a:r>
            <a:r>
              <a:rPr lang="en-US" sz="1350" kern="0" dirty="0">
                <a:solidFill>
                  <a:srgbClr val="0070C0"/>
                </a:solidFill>
              </a:rPr>
              <a:t>U</a:t>
            </a:r>
          </a:p>
          <a:p>
            <a:pPr defTabSz="685800">
              <a:defRPr/>
            </a:pPr>
            <a:endParaRPr lang="en-US" sz="800" kern="0" dirty="0">
              <a:solidFill>
                <a:srgbClr val="0070C0"/>
              </a:solidFill>
            </a:endParaRPr>
          </a:p>
          <a:p>
            <a:pPr defTabSz="685800">
              <a:defRPr/>
            </a:pPr>
            <a:r>
              <a:rPr lang="en-US" sz="1350" kern="0" dirty="0">
                <a:solidFill>
                  <a:srgbClr val="0070C0"/>
                </a:solidFill>
              </a:rPr>
              <a:t>Target</a:t>
            </a:r>
            <a:br>
              <a:rPr lang="en-US" sz="1350" kern="0" dirty="0">
                <a:solidFill>
                  <a:srgbClr val="0070C0"/>
                </a:solidFill>
              </a:rPr>
            </a:br>
            <a:endParaRPr lang="en-US" sz="1350" kern="0" dirty="0">
              <a:solidFill>
                <a:srgbClr val="0070C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AAEBBC1-3E78-E7AA-9EBE-7E298A886950}"/>
              </a:ext>
            </a:extLst>
          </p:cNvPr>
          <p:cNvSpPr/>
          <p:nvPr/>
        </p:nvSpPr>
        <p:spPr>
          <a:xfrm>
            <a:off x="3279676" y="4541535"/>
            <a:ext cx="333176" cy="36630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39860238-5B86-3692-6825-739AC7DE1A82}"/>
              </a:ext>
            </a:extLst>
          </p:cNvPr>
          <p:cNvCxnSpPr>
            <a:cxnSpLocks/>
          </p:cNvCxnSpPr>
          <p:nvPr/>
        </p:nvCxnSpPr>
        <p:spPr>
          <a:xfrm flipV="1">
            <a:off x="1029952" y="3235376"/>
            <a:ext cx="1717590" cy="161"/>
          </a:xfrm>
          <a:prstGeom prst="straightConnector1">
            <a:avLst/>
          </a:prstGeom>
          <a:noFill/>
          <a:ln w="101600" cap="flat" cmpd="sng" algn="ctr">
            <a:solidFill>
              <a:srgbClr val="4F81BD"/>
            </a:solidFill>
            <a:prstDash val="solid"/>
            <a:tailEnd type="triangle"/>
          </a:ln>
          <a:effectLst/>
        </p:spPr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0FC8C61D-FBE0-5D5A-A4B6-71DB4BD11443}"/>
              </a:ext>
            </a:extLst>
          </p:cNvPr>
          <p:cNvSpPr txBox="1"/>
          <p:nvPr/>
        </p:nvSpPr>
        <p:spPr>
          <a:xfrm>
            <a:off x="576386" y="2634352"/>
            <a:ext cx="20158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 baseline="30000" dirty="0">
                <a:solidFill>
                  <a:srgbClr val="0070C0"/>
                </a:solidFill>
              </a:rPr>
              <a:t>136</a:t>
            </a:r>
            <a:r>
              <a:rPr lang="en-US" sz="1350" kern="0" dirty="0">
                <a:solidFill>
                  <a:srgbClr val="0070C0"/>
                </a:solidFill>
              </a:rPr>
              <a:t>Xe beam produced by ATLAS</a:t>
            </a:r>
          </a:p>
        </p:txBody>
      </p:sp>
      <p:sp>
        <p:nvSpPr>
          <p:cNvPr id="62" name="Titre 5">
            <a:extLst>
              <a:ext uri="{FF2B5EF4-FFF2-40B4-BE49-F238E27FC236}">
                <a16:creationId xmlns:a16="http://schemas.microsoft.com/office/drawing/2014/main" id="{BF5C0C9C-3514-DE5B-7BDC-2DAD1DA3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The </a:t>
            </a:r>
            <a:r>
              <a:rPr lang="fr-FR" dirty="0" err="1"/>
              <a:t>experimental</a:t>
            </a:r>
            <a:r>
              <a:rPr lang="fr-FR" dirty="0"/>
              <a:t> setup: </a:t>
            </a:r>
            <a:r>
              <a:rPr lang="fr-FR" baseline="30000" dirty="0"/>
              <a:t>136</a:t>
            </a:r>
            <a:r>
              <a:rPr lang="fr-FR" dirty="0"/>
              <a:t>Xe+</a:t>
            </a:r>
            <a:r>
              <a:rPr lang="fr-FR" baseline="30000" dirty="0"/>
              <a:t>238</a:t>
            </a:r>
            <a:r>
              <a:rPr lang="fr-FR" dirty="0"/>
              <a:t>U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EA9075-A158-E3A9-3707-AD57F1655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EC181FB-4A1C-2A3B-0C32-B36AFC701BC5}"/>
              </a:ext>
            </a:extLst>
          </p:cNvPr>
          <p:cNvCxnSpPr/>
          <p:nvPr/>
        </p:nvCxnSpPr>
        <p:spPr>
          <a:xfrm flipH="1" flipV="1">
            <a:off x="5848610" y="3988147"/>
            <a:ext cx="144016" cy="166715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1FBFC7F1-9EF7-BB9F-0C5A-710D999FB103}"/>
              </a:ext>
            </a:extLst>
          </p:cNvPr>
          <p:cNvSpPr txBox="1"/>
          <p:nvPr/>
        </p:nvSpPr>
        <p:spPr>
          <a:xfrm>
            <a:off x="339970" y="1747918"/>
            <a:ext cx="37856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85800">
              <a:buFontTx/>
              <a:buChar char="-"/>
              <a:defRPr/>
            </a:pPr>
            <a:r>
              <a:rPr lang="en-US" sz="1050" b="1" u="sng" kern="0" dirty="0">
                <a:solidFill>
                  <a:srgbClr val="86033E"/>
                </a:solidFill>
              </a:rPr>
              <a:t>Beam</a:t>
            </a:r>
            <a:r>
              <a:rPr lang="en-US" sz="1050" kern="0" dirty="0">
                <a:solidFill>
                  <a:srgbClr val="86033E"/>
                </a:solidFill>
              </a:rPr>
              <a:t>: </a:t>
            </a:r>
            <a:r>
              <a:rPr lang="en-US" sz="1050" b="1" kern="0" baseline="30000" dirty="0">
                <a:solidFill>
                  <a:srgbClr val="86033E"/>
                </a:solidFill>
              </a:rPr>
              <a:t>136</a:t>
            </a:r>
            <a:r>
              <a:rPr lang="en-US" sz="1050" b="1" kern="0" dirty="0">
                <a:solidFill>
                  <a:srgbClr val="86033E"/>
                </a:solidFill>
              </a:rPr>
              <a:t>Xe</a:t>
            </a:r>
            <a:r>
              <a:rPr lang="en-US" sz="1050" kern="0" dirty="0">
                <a:solidFill>
                  <a:srgbClr val="86033E"/>
                </a:solidFill>
              </a:rPr>
              <a:t> at 700 and 800 MeV </a:t>
            </a:r>
          </a:p>
          <a:p>
            <a:pPr marL="171450" indent="-171450" defTabSz="685800">
              <a:buFontTx/>
              <a:buChar char="-"/>
              <a:defRPr/>
            </a:pPr>
            <a:r>
              <a:rPr lang="en-US" sz="1050" b="1" u="sng" kern="0" dirty="0">
                <a:solidFill>
                  <a:srgbClr val="86033E"/>
                </a:solidFill>
              </a:rPr>
              <a:t>Target</a:t>
            </a:r>
            <a:r>
              <a:rPr lang="en-US" sz="1050" kern="0" dirty="0">
                <a:solidFill>
                  <a:srgbClr val="86033E"/>
                </a:solidFill>
              </a:rPr>
              <a:t>: </a:t>
            </a:r>
            <a:r>
              <a:rPr lang="en-US" sz="1050" b="1" kern="0" baseline="30000" dirty="0">
                <a:solidFill>
                  <a:srgbClr val="86033E"/>
                </a:solidFill>
              </a:rPr>
              <a:t>238</a:t>
            </a:r>
            <a:r>
              <a:rPr lang="en-US" sz="1050" b="1" kern="0" dirty="0">
                <a:solidFill>
                  <a:srgbClr val="86033E"/>
                </a:solidFill>
              </a:rPr>
              <a:t>U</a:t>
            </a:r>
            <a:r>
              <a:rPr lang="en-US" sz="1050" kern="0" dirty="0">
                <a:solidFill>
                  <a:srgbClr val="86033E"/>
                </a:solidFill>
              </a:rPr>
              <a:t> (U 350 µg/cm</a:t>
            </a:r>
            <a:r>
              <a:rPr lang="en-US" sz="1050" kern="0" baseline="30000" dirty="0">
                <a:solidFill>
                  <a:srgbClr val="86033E"/>
                </a:solidFill>
              </a:rPr>
              <a:t>2</a:t>
            </a:r>
            <a:r>
              <a:rPr lang="en-US" sz="1050" kern="0" dirty="0">
                <a:solidFill>
                  <a:srgbClr val="86033E"/>
                </a:solidFill>
              </a:rPr>
              <a:t> + C 45 µg/cm</a:t>
            </a:r>
            <a:r>
              <a:rPr lang="en-US" sz="1050" kern="0" baseline="30000" dirty="0">
                <a:solidFill>
                  <a:srgbClr val="86033E"/>
                </a:solidFill>
              </a:rPr>
              <a:t>2</a:t>
            </a:r>
            <a:r>
              <a:rPr lang="en-US" sz="1050" kern="0" dirty="0">
                <a:solidFill>
                  <a:srgbClr val="86033E"/>
                </a:solidFill>
              </a:rPr>
              <a:t>)</a:t>
            </a:r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DA9E0291-618A-93F6-3312-43A7C4A41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r>
              <a:rPr lang="fr-FR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789054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48">
            <a:extLst>
              <a:ext uri="{FF2B5EF4-FFF2-40B4-BE49-F238E27FC236}">
                <a16:creationId xmlns:a16="http://schemas.microsoft.com/office/drawing/2014/main" id="{ADB27549-F8FA-6AC7-53FA-80D8644A8A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6704" y="2481460"/>
            <a:ext cx="2453974" cy="1508154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A8F4038-FFCE-7F0B-CC95-CCA9B7DC0F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2371" y="2484853"/>
            <a:ext cx="1177655" cy="150815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F03C7C5-ACFD-D618-B65C-F9914873BC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0513" y="2479852"/>
            <a:ext cx="319226" cy="36175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05426F6-E6C9-8CAF-F3EF-7B8D815CA4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42900" y="3651753"/>
            <a:ext cx="1582063" cy="1582063"/>
          </a:xfrm>
          <a:prstGeom prst="ellipse">
            <a:avLst/>
          </a:prstGeom>
          <a:ln w="76200">
            <a:solidFill>
              <a:srgbClr val="86033E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67F8631-C26C-71C6-98AC-EF2ECD554513}"/>
                  </a:ext>
                </a:extLst>
              </p:cNvPr>
              <p:cNvSpPr txBox="1"/>
              <p:nvPr/>
            </p:nvSpPr>
            <p:spPr>
              <a:xfrm>
                <a:off x="2698328" y="2740489"/>
                <a:ext cx="933141" cy="300082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ysClr val="window" lastClr="FFFFFF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14:m>
                  <m:oMath xmlns:m="http://schemas.openxmlformats.org/officeDocument/2006/math">
                    <m:r>
                      <a:rPr lang="en-US" sz="1350" i="1" kern="0">
                        <a:solidFill>
                          <a:srgbClr val="0082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350" kern="0" dirty="0">
                    <a:solidFill>
                      <a:srgbClr val="008200"/>
                    </a:solidFill>
                  </a:rPr>
                  <a:t>, X-rays</a:t>
                </a: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67F8631-C26C-71C6-98AC-EF2ECD554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328" y="2740489"/>
                <a:ext cx="933141" cy="300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50800" dir="5400000" algn="ctr" rotWithShape="0">
                  <a:sysClr val="window" lastClr="FFFFFF"/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ZoneTexte 30">
            <a:extLst>
              <a:ext uri="{FF2B5EF4-FFF2-40B4-BE49-F238E27FC236}">
                <a16:creationId xmlns:a16="http://schemas.microsoft.com/office/drawing/2014/main" id="{4DB1B9D9-4671-162F-953D-FB74B9DF6FAA}"/>
              </a:ext>
            </a:extLst>
          </p:cNvPr>
          <p:cNvSpPr txBox="1"/>
          <p:nvPr/>
        </p:nvSpPr>
        <p:spPr>
          <a:xfrm>
            <a:off x="208559" y="5387223"/>
            <a:ext cx="2042547" cy="300082"/>
          </a:xfrm>
          <a:prstGeom prst="rect">
            <a:avLst/>
          </a:prstGeom>
          <a:noFill/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 dirty="0">
                <a:solidFill>
                  <a:srgbClr val="85013D"/>
                </a:solidFill>
              </a:rPr>
              <a:t>Prompt spectroscopy</a:t>
            </a:r>
            <a:endParaRPr lang="en-US" sz="788" kern="0" dirty="0">
              <a:solidFill>
                <a:srgbClr val="85013D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BF4D668-8CC6-4CB2-E52A-DFE17685FE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4888" y="3198223"/>
            <a:ext cx="1930589" cy="1502078"/>
          </a:xfrm>
          <a:prstGeom prst="rect">
            <a:avLst/>
          </a:prstGeom>
          <a:ln w="76200">
            <a:solidFill>
              <a:srgbClr val="86033E"/>
            </a:solidFill>
          </a:ln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FF924AD4-02F0-DCFB-FDFD-DC4B167CE51B}"/>
              </a:ext>
            </a:extLst>
          </p:cNvPr>
          <p:cNvSpPr txBox="1"/>
          <p:nvPr/>
        </p:nvSpPr>
        <p:spPr>
          <a:xfrm>
            <a:off x="6730616" y="4775699"/>
            <a:ext cx="13704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1E0554"/>
                </a:solidFill>
                <a:cs typeface="Calibri" panose="020F0502020204030204" pitchFamily="34" charset="0"/>
              </a:rPr>
              <a:t>Focal plane</a:t>
            </a:r>
            <a:endParaRPr lang="en-US" sz="2100" b="1" dirty="0">
              <a:solidFill>
                <a:srgbClr val="1E0554"/>
              </a:solidFill>
              <a:cs typeface="Calibri" panose="020F050202020403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A9A64B7-23D5-E178-E2F2-62E9B5383B6A}"/>
              </a:ext>
            </a:extLst>
          </p:cNvPr>
          <p:cNvSpPr txBox="1"/>
          <p:nvPr/>
        </p:nvSpPr>
        <p:spPr>
          <a:xfrm>
            <a:off x="6911159" y="3278679"/>
            <a:ext cx="137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prstClr val="white"/>
                </a:solidFill>
                <a:cs typeface="Calibri" panose="020F0502020204030204" pitchFamily="34" charset="0"/>
              </a:rPr>
              <a:t>DSSD</a:t>
            </a:r>
            <a:endParaRPr lang="en-US" sz="2100" b="1" u="sng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8D11AE82-4C20-EE7F-E121-10E6FA317061}"/>
              </a:ext>
            </a:extLst>
          </p:cNvPr>
          <p:cNvSpPr txBox="1"/>
          <p:nvPr/>
        </p:nvSpPr>
        <p:spPr>
          <a:xfrm>
            <a:off x="5746658" y="4099228"/>
            <a:ext cx="137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prstClr val="white"/>
                </a:solidFill>
                <a:cs typeface="Calibri" panose="020F0502020204030204" pitchFamily="34" charset="0"/>
              </a:rPr>
              <a:t>PPAC</a:t>
            </a:r>
            <a:endParaRPr lang="en-US" sz="2100" b="1" u="sng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EFD449E8-1081-4E04-8C81-94F73BBE9273}"/>
              </a:ext>
            </a:extLst>
          </p:cNvPr>
          <p:cNvCxnSpPr>
            <a:cxnSpLocks/>
          </p:cNvCxnSpPr>
          <p:nvPr/>
        </p:nvCxnSpPr>
        <p:spPr>
          <a:xfrm>
            <a:off x="7121482" y="3523551"/>
            <a:ext cx="0" cy="209462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D484A687-0651-2D45-DF62-B3F52933CFD8}"/>
              </a:ext>
            </a:extLst>
          </p:cNvPr>
          <p:cNvSpPr txBox="1"/>
          <p:nvPr/>
        </p:nvSpPr>
        <p:spPr>
          <a:xfrm>
            <a:off x="3578767" y="1732845"/>
            <a:ext cx="2600392" cy="421334"/>
          </a:xfrm>
          <a:prstGeom prst="rect">
            <a:avLst/>
          </a:prstGeom>
          <a:noFill/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u="sng" kern="0" dirty="0">
                <a:solidFill>
                  <a:srgbClr val="008200"/>
                </a:solidFill>
              </a:rPr>
              <a:t>Quasi-target </a:t>
            </a:r>
            <a:r>
              <a:rPr lang="en-US" sz="1350" u="sng" kern="0" dirty="0" err="1">
                <a:solidFill>
                  <a:srgbClr val="008200"/>
                </a:solidFill>
              </a:rPr>
              <a:t>indentification</a:t>
            </a:r>
            <a:endParaRPr lang="en-US" sz="1350" u="sng" kern="0" dirty="0">
              <a:solidFill>
                <a:srgbClr val="008200"/>
              </a:solidFill>
            </a:endParaRPr>
          </a:p>
          <a:p>
            <a:pPr defTabSz="685800">
              <a:defRPr/>
            </a:pPr>
            <a:r>
              <a:rPr lang="en-US" sz="788" kern="0" dirty="0">
                <a:solidFill>
                  <a:srgbClr val="008200"/>
                </a:solidFill>
              </a:rPr>
              <a:t>  (</a:t>
            </a:r>
            <a:r>
              <a:rPr lang="en-US" sz="788" kern="0" dirty="0" err="1">
                <a:solidFill>
                  <a:srgbClr val="008200"/>
                </a:solidFill>
              </a:rPr>
              <a:t>coïncidences</a:t>
            </a:r>
            <a:r>
              <a:rPr lang="en-US" sz="788" kern="0" dirty="0">
                <a:solidFill>
                  <a:srgbClr val="008200"/>
                </a:solidFill>
              </a:rPr>
              <a:t>) 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863AB5CF-B760-14EB-74DB-2C8EAA056C4A}"/>
              </a:ext>
            </a:extLst>
          </p:cNvPr>
          <p:cNvSpPr txBox="1"/>
          <p:nvPr/>
        </p:nvSpPr>
        <p:spPr>
          <a:xfrm>
            <a:off x="3389221" y="3310367"/>
            <a:ext cx="3337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</a:rPr>
              <a:t>Q</a:t>
            </a:r>
            <a:r>
              <a:rPr lang="en-US" sz="1050" kern="0" baseline="-25000" dirty="0">
                <a:solidFill>
                  <a:prstClr val="black"/>
                </a:solidFill>
              </a:rPr>
              <a:t>v</a:t>
            </a:r>
            <a:endParaRPr lang="en-US" sz="1350" kern="0" baseline="-25000" dirty="0">
              <a:solidFill>
                <a:prstClr val="black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DD07874-1D77-D79A-EF3B-21BD24161FC4}"/>
              </a:ext>
            </a:extLst>
          </p:cNvPr>
          <p:cNvSpPr txBox="1"/>
          <p:nvPr/>
        </p:nvSpPr>
        <p:spPr>
          <a:xfrm>
            <a:off x="4114832" y="3536336"/>
            <a:ext cx="3577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</a:rPr>
              <a:t>D</a:t>
            </a:r>
            <a:r>
              <a:rPr lang="en-US" sz="1050" kern="0" baseline="-25000" dirty="0">
                <a:solidFill>
                  <a:prstClr val="black"/>
                </a:solidFill>
              </a:rPr>
              <a:t>m</a:t>
            </a:r>
            <a:endParaRPr lang="en-US" sz="1350" kern="0" baseline="-25000" dirty="0">
              <a:solidFill>
                <a:prstClr val="black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A4633830-A7BD-D71C-DE8F-C9F8717A1219}"/>
              </a:ext>
            </a:extLst>
          </p:cNvPr>
          <p:cNvSpPr txBox="1"/>
          <p:nvPr/>
        </p:nvSpPr>
        <p:spPr>
          <a:xfrm>
            <a:off x="3691856" y="2728770"/>
            <a:ext cx="11095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srgbClr val="1624EC"/>
                </a:solidFill>
              </a:rPr>
              <a:t>MNT products</a:t>
            </a:r>
            <a:br>
              <a:rPr lang="en-US" sz="1050" kern="0" dirty="0">
                <a:solidFill>
                  <a:srgbClr val="1624EC"/>
                </a:solidFill>
              </a:rPr>
            </a:br>
            <a:endParaRPr lang="en-US" sz="1050" kern="0" dirty="0">
              <a:solidFill>
                <a:srgbClr val="1624EC"/>
              </a:solidFill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D7803E98-55E5-8A2D-B3CE-0BEE96CEFCC2}"/>
              </a:ext>
            </a:extLst>
          </p:cNvPr>
          <p:cNvSpPr txBox="1"/>
          <p:nvPr/>
        </p:nvSpPr>
        <p:spPr>
          <a:xfrm>
            <a:off x="4752295" y="2129332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00" kern="0" dirty="0" err="1">
                <a:solidFill>
                  <a:srgbClr val="FF0000"/>
                </a:solidFill>
              </a:rPr>
              <a:t>Scaterred</a:t>
            </a:r>
            <a:endParaRPr lang="en-US" sz="900" kern="0" dirty="0">
              <a:solidFill>
                <a:srgbClr val="FF0000"/>
              </a:solidFill>
            </a:endParaRPr>
          </a:p>
          <a:p>
            <a:pPr defTabSz="685800">
              <a:defRPr/>
            </a:pPr>
            <a:r>
              <a:rPr lang="en-US" sz="900" kern="0" dirty="0">
                <a:solidFill>
                  <a:srgbClr val="FF0000"/>
                </a:solidFill>
              </a:rPr>
              <a:t>beam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A34336C6-CC00-7663-8E6E-4083DDA520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175763" y="4418650"/>
            <a:ext cx="2277494" cy="1134875"/>
          </a:xfrm>
          <a:prstGeom prst="rect">
            <a:avLst/>
          </a:prstGeom>
          <a:ln w="76200">
            <a:solidFill>
              <a:srgbClr val="86033E"/>
            </a:solidFill>
          </a:ln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A46A2479-B7E9-BA87-3E58-67404A53A0FF}"/>
              </a:ext>
            </a:extLst>
          </p:cNvPr>
          <p:cNvSpPr/>
          <p:nvPr/>
        </p:nvSpPr>
        <p:spPr>
          <a:xfrm rot="3086061">
            <a:off x="5314270" y="2537113"/>
            <a:ext cx="547805" cy="50099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80A7AEA-24CC-6E83-CB62-E496194D94FF}"/>
              </a:ext>
            </a:extLst>
          </p:cNvPr>
          <p:cNvSpPr txBox="1"/>
          <p:nvPr/>
        </p:nvSpPr>
        <p:spPr>
          <a:xfrm>
            <a:off x="5593738" y="2916584"/>
            <a:ext cx="9669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srgbClr val="1F497D"/>
                </a:solidFill>
              </a:rPr>
              <a:t>Focal plane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AEC34156-B9DD-78B6-F6B7-0CECA27E6432}"/>
              </a:ext>
            </a:extLst>
          </p:cNvPr>
          <p:cNvSpPr txBox="1"/>
          <p:nvPr/>
        </p:nvSpPr>
        <p:spPr>
          <a:xfrm>
            <a:off x="3630999" y="5603432"/>
            <a:ext cx="4609310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1E0554"/>
                </a:solidFill>
                <a:cs typeface="Calibri" panose="020F0502020204030204" pitchFamily="34" charset="0"/>
              </a:rPr>
              <a:t>Gas-filled separator AGFA</a:t>
            </a:r>
            <a:endParaRPr lang="en-US" sz="2100" b="1" dirty="0">
              <a:solidFill>
                <a:srgbClr val="1E0554"/>
              </a:solidFill>
              <a:cs typeface="Calibri" panose="020F0502020204030204" pitchFamily="34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FAAE70EA-A48E-4E1F-BA58-142BE28A1251}"/>
              </a:ext>
            </a:extLst>
          </p:cNvPr>
          <p:cNvSpPr txBox="1"/>
          <p:nvPr/>
        </p:nvSpPr>
        <p:spPr>
          <a:xfrm>
            <a:off x="4497484" y="4548548"/>
            <a:ext cx="460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cs typeface="Calibri" panose="020F0502020204030204" pitchFamily="34" charset="0"/>
              </a:rPr>
              <a:t>Q</a:t>
            </a:r>
            <a:r>
              <a:rPr lang="en-US" sz="1200" b="1" baseline="-25000" dirty="0">
                <a:solidFill>
                  <a:prstClr val="white"/>
                </a:solidFill>
                <a:cs typeface="Calibri" panose="020F0502020204030204" pitchFamily="34" charset="0"/>
              </a:rPr>
              <a:t>v</a:t>
            </a:r>
            <a:endParaRPr lang="en-US" sz="2100" b="1" baseline="-250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6D9A5E5F-7123-1C26-739E-1F43642BFDFB}"/>
              </a:ext>
            </a:extLst>
          </p:cNvPr>
          <p:cNvSpPr txBox="1"/>
          <p:nvPr/>
        </p:nvSpPr>
        <p:spPr>
          <a:xfrm>
            <a:off x="5482019" y="4586050"/>
            <a:ext cx="1179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cs typeface="Calibri" panose="020F0502020204030204" pitchFamily="34" charset="0"/>
              </a:rPr>
              <a:t>D</a:t>
            </a:r>
            <a:r>
              <a:rPr lang="en-US" sz="1200" b="1" baseline="-25000" dirty="0">
                <a:solidFill>
                  <a:prstClr val="white"/>
                </a:solidFill>
                <a:cs typeface="Calibri" panose="020F0502020204030204" pitchFamily="34" charset="0"/>
              </a:rPr>
              <a:t>m</a:t>
            </a:r>
            <a:endParaRPr lang="en-US" sz="2100" b="1" baseline="-250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D302C582-38E1-8702-AFB4-BB0083581C2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798" y="4022984"/>
            <a:ext cx="1071653" cy="1395782"/>
          </a:xfrm>
          <a:prstGeom prst="rect">
            <a:avLst/>
          </a:prstGeom>
          <a:ln w="28575">
            <a:solidFill>
              <a:srgbClr val="86033E"/>
            </a:solidFill>
          </a:ln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55F6EB15-3B2E-7827-4600-241AA1E4C7C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83242" y="5034873"/>
            <a:ext cx="931120" cy="80023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96F261DF-402D-2CD8-48B2-F094FD60DBF2}"/>
              </a:ext>
            </a:extLst>
          </p:cNvPr>
          <p:cNvCxnSpPr>
            <a:cxnSpLocks/>
          </p:cNvCxnSpPr>
          <p:nvPr/>
        </p:nvCxnSpPr>
        <p:spPr>
          <a:xfrm flipV="1">
            <a:off x="2244736" y="4550566"/>
            <a:ext cx="1034941" cy="393056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F51BE9C7-C9B0-2CD8-1254-9CD3B059C039}"/>
              </a:ext>
            </a:extLst>
          </p:cNvPr>
          <p:cNvCxnSpPr>
            <a:cxnSpLocks/>
          </p:cNvCxnSpPr>
          <p:nvPr/>
        </p:nvCxnSpPr>
        <p:spPr>
          <a:xfrm flipV="1">
            <a:off x="3067068" y="4907696"/>
            <a:ext cx="545784" cy="1027703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65" name="ZoneTexte 64">
            <a:extLst>
              <a:ext uri="{FF2B5EF4-FFF2-40B4-BE49-F238E27FC236}">
                <a16:creationId xmlns:a16="http://schemas.microsoft.com/office/drawing/2014/main" id="{B77897BE-7744-C0E3-6DB6-EE1C02CFF4D4}"/>
              </a:ext>
            </a:extLst>
          </p:cNvPr>
          <p:cNvSpPr txBox="1"/>
          <p:nvPr/>
        </p:nvSpPr>
        <p:spPr>
          <a:xfrm>
            <a:off x="2181818" y="4901750"/>
            <a:ext cx="137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effectLst>
                  <a:outerShdw blurRad="50800" dist="50800" dir="5400000" sx="104000" sy="104000" algn="ctr" rotWithShape="0">
                    <a:srgbClr val="F79646">
                      <a:lumMod val="75000"/>
                    </a:srgbClr>
                  </a:outerShdw>
                </a:effectLst>
                <a:cs typeface="Calibri" panose="020F0502020204030204" pitchFamily="34" charset="0"/>
              </a:rPr>
              <a:t>Target wheel</a:t>
            </a:r>
            <a:endParaRPr lang="en-US" sz="1500" b="1" dirty="0">
              <a:solidFill>
                <a:prstClr val="white"/>
              </a:solidFill>
              <a:effectLst>
                <a:outerShdw blurRad="50800" dist="50800" dir="5400000" sx="104000" sy="104000" algn="ctr" rotWithShape="0">
                  <a:srgbClr val="F79646">
                    <a:lumMod val="75000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01370702-BC7A-3E0D-8EC2-C9D37A002511}"/>
              </a:ext>
            </a:extLst>
          </p:cNvPr>
          <p:cNvSpPr txBox="1"/>
          <p:nvPr/>
        </p:nvSpPr>
        <p:spPr>
          <a:xfrm>
            <a:off x="2886029" y="3993559"/>
            <a:ext cx="1370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effectLst>
                  <a:outerShdw blurRad="50800" dist="50800" dir="5400000" sx="104000" sy="104000" algn="ctr" rotWithShape="0">
                    <a:srgbClr val="F79646">
                      <a:lumMod val="75000"/>
                    </a:srgbClr>
                  </a:outerShdw>
                </a:effectLst>
                <a:cs typeface="Calibri" panose="020F0502020204030204" pitchFamily="34" charset="0"/>
              </a:rPr>
              <a:t>Target chamber</a:t>
            </a:r>
            <a:endParaRPr lang="en-US" sz="1500" b="1" dirty="0">
              <a:solidFill>
                <a:prstClr val="white"/>
              </a:solidFill>
              <a:effectLst>
                <a:outerShdw blurRad="50800" dist="50800" dir="5400000" sx="104000" sy="104000" algn="ctr" rotWithShape="0">
                  <a:srgbClr val="F79646">
                    <a:lumMod val="75000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E850592-0AA0-573C-146C-F7418A3DE9B9}"/>
              </a:ext>
            </a:extLst>
          </p:cNvPr>
          <p:cNvSpPr/>
          <p:nvPr/>
        </p:nvSpPr>
        <p:spPr>
          <a:xfrm>
            <a:off x="3279676" y="4541535"/>
            <a:ext cx="333176" cy="36630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5D59AF1E-9C10-50B0-D020-6DF971782172}"/>
              </a:ext>
            </a:extLst>
          </p:cNvPr>
          <p:cNvCxnSpPr>
            <a:cxnSpLocks/>
          </p:cNvCxnSpPr>
          <p:nvPr/>
        </p:nvCxnSpPr>
        <p:spPr>
          <a:xfrm flipV="1">
            <a:off x="1029952" y="3235376"/>
            <a:ext cx="1717590" cy="161"/>
          </a:xfrm>
          <a:prstGeom prst="straightConnector1">
            <a:avLst/>
          </a:prstGeom>
          <a:noFill/>
          <a:ln w="101600" cap="flat" cmpd="sng" algn="ctr">
            <a:solidFill>
              <a:srgbClr val="4F81BD"/>
            </a:solidFill>
            <a:prstDash val="solid"/>
            <a:tailEnd type="triangle"/>
          </a:ln>
          <a:effectLst/>
        </p:spPr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C3129104-BC3D-3469-B700-B52E1A5AF376}"/>
              </a:ext>
            </a:extLst>
          </p:cNvPr>
          <p:cNvSpPr txBox="1"/>
          <p:nvPr/>
        </p:nvSpPr>
        <p:spPr>
          <a:xfrm>
            <a:off x="576386" y="2634352"/>
            <a:ext cx="20158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 baseline="30000" dirty="0">
                <a:solidFill>
                  <a:srgbClr val="0070C0"/>
                </a:solidFill>
              </a:rPr>
              <a:t>136</a:t>
            </a:r>
            <a:r>
              <a:rPr lang="en-US" sz="1350" kern="0" dirty="0">
                <a:solidFill>
                  <a:srgbClr val="0070C0"/>
                </a:solidFill>
              </a:rPr>
              <a:t>Xe beam produced by ATLAS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C65E743F-D233-33AE-D797-7C5DA38B971C}"/>
              </a:ext>
            </a:extLst>
          </p:cNvPr>
          <p:cNvSpPr txBox="1"/>
          <p:nvPr/>
        </p:nvSpPr>
        <p:spPr>
          <a:xfrm>
            <a:off x="2654671" y="2937075"/>
            <a:ext cx="794288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 baseline="30000" dirty="0">
                <a:solidFill>
                  <a:srgbClr val="0070C0"/>
                </a:solidFill>
              </a:rPr>
              <a:t>238</a:t>
            </a:r>
            <a:r>
              <a:rPr lang="en-US" sz="1350" kern="0" dirty="0">
                <a:solidFill>
                  <a:srgbClr val="0070C0"/>
                </a:solidFill>
              </a:rPr>
              <a:t>U</a:t>
            </a:r>
          </a:p>
          <a:p>
            <a:pPr defTabSz="685800">
              <a:defRPr/>
            </a:pPr>
            <a:endParaRPr lang="en-US" sz="800" kern="0" dirty="0">
              <a:solidFill>
                <a:srgbClr val="0070C0"/>
              </a:solidFill>
            </a:endParaRPr>
          </a:p>
          <a:p>
            <a:pPr defTabSz="685800">
              <a:defRPr/>
            </a:pPr>
            <a:r>
              <a:rPr lang="en-US" sz="1350" kern="0" dirty="0">
                <a:solidFill>
                  <a:srgbClr val="0070C0"/>
                </a:solidFill>
              </a:rPr>
              <a:t>Target</a:t>
            </a:r>
            <a:br>
              <a:rPr lang="en-US" sz="1350" kern="0" dirty="0">
                <a:solidFill>
                  <a:srgbClr val="0070C0"/>
                </a:solidFill>
              </a:rPr>
            </a:br>
            <a:endParaRPr lang="en-US" sz="1350" kern="0" dirty="0">
              <a:solidFill>
                <a:srgbClr val="0070C0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C7E3C74-19A3-19C5-8C38-92BA67258B5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542" y="2445409"/>
            <a:ext cx="1462972" cy="214945"/>
          </a:xfrm>
          <a:prstGeom prst="rect">
            <a:avLst/>
          </a:prstGeom>
        </p:spPr>
      </p:pic>
      <p:sp>
        <p:nvSpPr>
          <p:cNvPr id="103" name="Titre 5">
            <a:extLst>
              <a:ext uri="{FF2B5EF4-FFF2-40B4-BE49-F238E27FC236}">
                <a16:creationId xmlns:a16="http://schemas.microsoft.com/office/drawing/2014/main" id="{44A99781-C01B-C3DF-BC5B-5EFD6E9A7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The </a:t>
            </a:r>
            <a:r>
              <a:rPr lang="fr-FR" dirty="0" err="1"/>
              <a:t>experimental</a:t>
            </a:r>
            <a:r>
              <a:rPr lang="fr-FR" dirty="0"/>
              <a:t> setup: </a:t>
            </a:r>
            <a:r>
              <a:rPr lang="fr-FR" baseline="30000" dirty="0"/>
              <a:t>136</a:t>
            </a:r>
            <a:r>
              <a:rPr lang="fr-FR" dirty="0"/>
              <a:t>Xe+</a:t>
            </a:r>
            <a:r>
              <a:rPr lang="fr-FR" baseline="30000" dirty="0"/>
              <a:t>238</a:t>
            </a:r>
            <a:r>
              <a:rPr lang="fr-FR" dirty="0"/>
              <a:t>U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6B99D8A-861B-3CBE-AA39-037F629D2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20C98AF-19DA-8751-7EBE-73E55BDDF135}"/>
              </a:ext>
            </a:extLst>
          </p:cNvPr>
          <p:cNvCxnSpPr/>
          <p:nvPr/>
        </p:nvCxnSpPr>
        <p:spPr>
          <a:xfrm flipH="1" flipV="1">
            <a:off x="5848610" y="3988147"/>
            <a:ext cx="144016" cy="166715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6D4410AC-6600-6974-DBDE-CCAD002538AB}"/>
              </a:ext>
            </a:extLst>
          </p:cNvPr>
          <p:cNvSpPr txBox="1"/>
          <p:nvPr/>
        </p:nvSpPr>
        <p:spPr>
          <a:xfrm>
            <a:off x="339970" y="1747918"/>
            <a:ext cx="37856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85800">
              <a:buFontTx/>
              <a:buChar char="-"/>
              <a:defRPr/>
            </a:pPr>
            <a:r>
              <a:rPr lang="en-US" sz="1050" b="1" u="sng" kern="0" dirty="0">
                <a:solidFill>
                  <a:srgbClr val="86033E"/>
                </a:solidFill>
              </a:rPr>
              <a:t>Beam</a:t>
            </a:r>
            <a:r>
              <a:rPr lang="en-US" sz="1050" kern="0" dirty="0">
                <a:solidFill>
                  <a:srgbClr val="86033E"/>
                </a:solidFill>
              </a:rPr>
              <a:t>: </a:t>
            </a:r>
            <a:r>
              <a:rPr lang="en-US" sz="1050" b="1" kern="0" baseline="30000" dirty="0">
                <a:solidFill>
                  <a:srgbClr val="86033E"/>
                </a:solidFill>
              </a:rPr>
              <a:t>136</a:t>
            </a:r>
            <a:r>
              <a:rPr lang="en-US" sz="1050" b="1" kern="0" dirty="0">
                <a:solidFill>
                  <a:srgbClr val="86033E"/>
                </a:solidFill>
              </a:rPr>
              <a:t>Xe</a:t>
            </a:r>
            <a:r>
              <a:rPr lang="en-US" sz="1050" kern="0" dirty="0">
                <a:solidFill>
                  <a:srgbClr val="86033E"/>
                </a:solidFill>
              </a:rPr>
              <a:t> at 700 and 800 MeV </a:t>
            </a:r>
          </a:p>
          <a:p>
            <a:pPr marL="171450" indent="-171450" defTabSz="685800">
              <a:buFontTx/>
              <a:buChar char="-"/>
              <a:defRPr/>
            </a:pPr>
            <a:r>
              <a:rPr lang="en-US" sz="1050" b="1" u="sng" kern="0" dirty="0">
                <a:solidFill>
                  <a:srgbClr val="86033E"/>
                </a:solidFill>
              </a:rPr>
              <a:t>Target</a:t>
            </a:r>
            <a:r>
              <a:rPr lang="en-US" sz="1050" kern="0" dirty="0">
                <a:solidFill>
                  <a:srgbClr val="86033E"/>
                </a:solidFill>
              </a:rPr>
              <a:t>: </a:t>
            </a:r>
            <a:r>
              <a:rPr lang="en-US" sz="1050" b="1" kern="0" baseline="30000" dirty="0">
                <a:solidFill>
                  <a:srgbClr val="86033E"/>
                </a:solidFill>
              </a:rPr>
              <a:t>238</a:t>
            </a:r>
            <a:r>
              <a:rPr lang="en-US" sz="1050" b="1" kern="0" dirty="0">
                <a:solidFill>
                  <a:srgbClr val="86033E"/>
                </a:solidFill>
              </a:rPr>
              <a:t>U</a:t>
            </a:r>
            <a:r>
              <a:rPr lang="en-US" sz="1050" kern="0" dirty="0">
                <a:solidFill>
                  <a:srgbClr val="86033E"/>
                </a:solidFill>
              </a:rPr>
              <a:t> (U 350 µg/cm</a:t>
            </a:r>
            <a:r>
              <a:rPr lang="en-US" sz="1050" kern="0" baseline="30000" dirty="0">
                <a:solidFill>
                  <a:srgbClr val="86033E"/>
                </a:solidFill>
              </a:rPr>
              <a:t>2</a:t>
            </a:r>
            <a:r>
              <a:rPr lang="en-US" sz="1050" kern="0" dirty="0">
                <a:solidFill>
                  <a:srgbClr val="86033E"/>
                </a:solidFill>
              </a:rPr>
              <a:t> + C 45 µg/cm</a:t>
            </a:r>
            <a:r>
              <a:rPr lang="en-US" sz="1050" kern="0" baseline="30000" dirty="0">
                <a:solidFill>
                  <a:srgbClr val="86033E"/>
                </a:solidFill>
              </a:rPr>
              <a:t>2</a:t>
            </a:r>
            <a:r>
              <a:rPr lang="en-US" sz="1050" kern="0" dirty="0">
                <a:solidFill>
                  <a:srgbClr val="86033E"/>
                </a:solidFill>
              </a:rPr>
              <a:t>)</a:t>
            </a:r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2A2E2E82-E994-299C-BC77-5B8ED023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r>
              <a:rPr lang="fr-FR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223736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0FC131C-7839-DE81-9284-3CA2E01FFD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6704" y="2481460"/>
            <a:ext cx="2453974" cy="1508154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4AC9FC1-C84F-AF2A-9B36-BFA063DD9A8D}"/>
              </a:ext>
            </a:extLst>
          </p:cNvPr>
          <p:cNvSpPr/>
          <p:nvPr/>
        </p:nvSpPr>
        <p:spPr>
          <a:xfrm rot="3086061">
            <a:off x="5314270" y="2537113"/>
            <a:ext cx="547805" cy="50099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Corde 55">
            <a:extLst>
              <a:ext uri="{FF2B5EF4-FFF2-40B4-BE49-F238E27FC236}">
                <a16:creationId xmlns:a16="http://schemas.microsoft.com/office/drawing/2014/main" id="{2AE9D390-D17F-54CF-4B9C-8DC385B0C513}"/>
              </a:ext>
            </a:extLst>
          </p:cNvPr>
          <p:cNvSpPr>
            <a:spLocks noChangeAspect="1"/>
          </p:cNvSpPr>
          <p:nvPr/>
        </p:nvSpPr>
        <p:spPr>
          <a:xfrm rot="11457835">
            <a:off x="5111485" y="2122658"/>
            <a:ext cx="906195" cy="906195"/>
          </a:xfrm>
          <a:prstGeom prst="chord">
            <a:avLst>
              <a:gd name="adj1" fmla="val 2700000"/>
              <a:gd name="adj2" fmla="val 12933226"/>
            </a:avLst>
          </a:prstGeom>
          <a:solidFill>
            <a:srgbClr val="4F81BD">
              <a:alpha val="43000"/>
            </a:srgbClr>
          </a:solidFill>
          <a:ln w="9525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48CFE33E-FF74-9271-A716-0CCBAD6680CA}"/>
                  </a:ext>
                </a:extLst>
              </p:cNvPr>
              <p:cNvSpPr txBox="1"/>
              <p:nvPr/>
            </p:nvSpPr>
            <p:spPr>
              <a:xfrm>
                <a:off x="5368859" y="2039898"/>
                <a:ext cx="328808" cy="300082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ysClr val="window" lastClr="FFFFFF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kern="0">
                          <a:solidFill>
                            <a:srgbClr val="0082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350" kern="0" dirty="0">
                  <a:solidFill>
                    <a:srgbClr val="008200"/>
                  </a:solidFill>
                </a:endParaRPr>
              </a:p>
            </p:txBody>
          </p:sp>
        </mc:Choice>
        <mc:Fallback xmlns="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48CFE33E-FF74-9271-A716-0CCBAD668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8859" y="2039898"/>
                <a:ext cx="328808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50800" dir="5400000" algn="ctr" rotWithShape="0">
                  <a:sysClr val="window" lastClr="FFFFFF"/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ZoneTexte 60">
            <a:extLst>
              <a:ext uri="{FF2B5EF4-FFF2-40B4-BE49-F238E27FC236}">
                <a16:creationId xmlns:a16="http://schemas.microsoft.com/office/drawing/2014/main" id="{48B07E06-6D9A-AA3C-6A5D-46B3FB30A234}"/>
              </a:ext>
            </a:extLst>
          </p:cNvPr>
          <p:cNvSpPr txBox="1"/>
          <p:nvPr/>
        </p:nvSpPr>
        <p:spPr>
          <a:xfrm rot="5400000">
            <a:off x="5423333" y="226942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 err="1">
                <a:solidFill>
                  <a:srgbClr val="1F497D">
                    <a:lumMod val="50000"/>
                  </a:srgbClr>
                </a:solidFill>
              </a:rPr>
              <a:t>XArray</a:t>
            </a:r>
            <a:endParaRPr lang="en-US" sz="1200" kern="0" dirty="0">
              <a:solidFill>
                <a:srgbClr val="1F497D">
                  <a:lumMod val="50000"/>
                </a:srgbClr>
              </a:solidFill>
            </a:endParaRPr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A4D2603B-5F9F-FF9D-DA23-3958B10005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666" y="1411111"/>
            <a:ext cx="1534953" cy="1587911"/>
          </a:xfrm>
          <a:prstGeom prst="rect">
            <a:avLst/>
          </a:prstGeom>
          <a:ln w="76200">
            <a:solidFill>
              <a:srgbClr val="86033E"/>
            </a:solidFill>
          </a:ln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43949E03-8A6E-6B96-FD36-DA2CEDA27F08}"/>
              </a:ext>
            </a:extLst>
          </p:cNvPr>
          <p:cNvSpPr txBox="1"/>
          <p:nvPr/>
        </p:nvSpPr>
        <p:spPr>
          <a:xfrm>
            <a:off x="7916750" y="2760744"/>
            <a:ext cx="13704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cs typeface="Calibri" panose="020F0502020204030204" pitchFamily="34" charset="0"/>
              </a:rPr>
              <a:t>Xarray</a:t>
            </a:r>
            <a:endParaRPr lang="en-US" sz="2100" b="1" dirty="0">
              <a:cs typeface="Calibri" panose="020F0502020204030204" pitchFamily="34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45801989-A27E-5FB6-F493-144E9DAA7033}"/>
              </a:ext>
            </a:extLst>
          </p:cNvPr>
          <p:cNvSpPr txBox="1"/>
          <p:nvPr/>
        </p:nvSpPr>
        <p:spPr>
          <a:xfrm>
            <a:off x="6520120" y="2158863"/>
            <a:ext cx="1090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err="1">
                <a:solidFill>
                  <a:prstClr val="white"/>
                </a:solidFill>
                <a:latin typeface="LM Roman 12" pitchFamily="2" charset="77"/>
              </a:rPr>
              <a:t>CloverE</a:t>
            </a:r>
            <a:endParaRPr lang="en-US" sz="2100" b="1" u="sng" dirty="0">
              <a:solidFill>
                <a:prstClr val="white"/>
              </a:solidFill>
              <a:latin typeface="LM Roman 12" pitchFamily="2" charset="77"/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11BE3888-9C31-F4FA-40F6-557E7D940271}"/>
              </a:ext>
            </a:extLst>
          </p:cNvPr>
          <p:cNvSpPr txBox="1"/>
          <p:nvPr/>
        </p:nvSpPr>
        <p:spPr>
          <a:xfrm>
            <a:off x="7202369" y="1907974"/>
            <a:ext cx="1090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err="1">
                <a:solidFill>
                  <a:prstClr val="white"/>
                </a:solidFill>
                <a:latin typeface="LM Roman 12" pitchFamily="2" charset="77"/>
              </a:rPr>
              <a:t>CloverA</a:t>
            </a:r>
            <a:endParaRPr lang="en-US" sz="2100" b="1" u="sng" dirty="0">
              <a:solidFill>
                <a:prstClr val="white"/>
              </a:solidFill>
              <a:latin typeface="LM Roman 12" pitchFamily="2" charset="77"/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151047E0-C615-6ADE-C907-B4B6011E9FF7}"/>
              </a:ext>
            </a:extLst>
          </p:cNvPr>
          <p:cNvSpPr txBox="1"/>
          <p:nvPr/>
        </p:nvSpPr>
        <p:spPr>
          <a:xfrm>
            <a:off x="6545744" y="2646233"/>
            <a:ext cx="1090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err="1">
                <a:solidFill>
                  <a:prstClr val="white"/>
                </a:solidFill>
                <a:latin typeface="LM Roman 12" pitchFamily="2" charset="77"/>
              </a:rPr>
              <a:t>CloverC</a:t>
            </a:r>
            <a:endParaRPr lang="en-US" sz="2100" b="1" u="sng" dirty="0">
              <a:solidFill>
                <a:prstClr val="white"/>
              </a:solidFill>
              <a:latin typeface="LM Roman 12" pitchFamily="2" charset="77"/>
            </a:endParaRP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4E9F6416-AF62-572E-CCCD-55BC855FF734}"/>
              </a:ext>
            </a:extLst>
          </p:cNvPr>
          <p:cNvSpPr txBox="1"/>
          <p:nvPr/>
        </p:nvSpPr>
        <p:spPr>
          <a:xfrm>
            <a:off x="6520602" y="1607082"/>
            <a:ext cx="1090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err="1">
                <a:solidFill>
                  <a:prstClr val="white"/>
                </a:solidFill>
                <a:latin typeface="LM Roman 12" pitchFamily="2" charset="77"/>
              </a:rPr>
              <a:t>CloverD</a:t>
            </a:r>
            <a:endParaRPr lang="en-US" sz="2100" b="1" u="sng" dirty="0">
              <a:solidFill>
                <a:prstClr val="white"/>
              </a:solidFill>
              <a:latin typeface="LM Roman 12" pitchFamily="2" charset="77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AC95F3DC-D629-E8B4-E24C-E8604574AA7E}"/>
              </a:ext>
            </a:extLst>
          </p:cNvPr>
          <p:cNvSpPr txBox="1"/>
          <p:nvPr/>
        </p:nvSpPr>
        <p:spPr>
          <a:xfrm>
            <a:off x="7881244" y="1550149"/>
            <a:ext cx="1959191" cy="300082"/>
          </a:xfrm>
          <a:prstGeom prst="rect">
            <a:avLst/>
          </a:prstGeom>
          <a:noFill/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 dirty="0">
                <a:solidFill>
                  <a:srgbClr val="85013D"/>
                </a:solidFill>
              </a:rPr>
              <a:t>Decay spectroscopy</a:t>
            </a:r>
            <a:endParaRPr lang="en-US" sz="788" kern="0" dirty="0">
              <a:solidFill>
                <a:srgbClr val="85013D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65F877A9-B158-1961-5045-567BA01AD3BC}"/>
                  </a:ext>
                </a:extLst>
              </p:cNvPr>
              <p:cNvSpPr txBox="1"/>
              <p:nvPr/>
            </p:nvSpPr>
            <p:spPr>
              <a:xfrm>
                <a:off x="4943065" y="2291022"/>
                <a:ext cx="1189061" cy="507831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ysClr val="window" lastClr="FFFFFF"/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14:m>
                  <m:oMath xmlns:m="http://schemas.openxmlformats.org/officeDocument/2006/math">
                    <m:r>
                      <a:rPr lang="fr-FR" sz="1350" i="1" kern="0">
                        <a:solidFill>
                          <a:srgbClr val="0082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  <m:r>
                      <a:rPr lang="en-US" sz="1350" i="1" kern="0">
                        <a:solidFill>
                          <a:srgbClr val="0082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350" kern="0" dirty="0">
                    <a:solidFill>
                      <a:srgbClr val="008200"/>
                    </a:solidFill>
                  </a:rPr>
                  <a:t> </a:t>
                </a:r>
                <a:br>
                  <a:rPr lang="en-US" sz="1350" kern="0" dirty="0">
                    <a:solidFill>
                      <a:srgbClr val="008200"/>
                    </a:solidFill>
                  </a:rPr>
                </a:br>
                <a:endParaRPr lang="en-US" sz="1350" kern="0" dirty="0">
                  <a:solidFill>
                    <a:srgbClr val="008200"/>
                  </a:solidFill>
                </a:endParaRPr>
              </a:p>
            </p:txBody>
          </p:sp>
        </mc:Choice>
        <mc:Fallback xmlns="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65F877A9-B158-1961-5045-567BA01AD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065" y="2291022"/>
                <a:ext cx="1189061" cy="5078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effectLst>
                <a:outerShdw blurRad="50800" dist="50800" dir="5400000" algn="ctr" rotWithShape="0">
                  <a:sysClr val="window" lastClr="FFFFFF"/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129653DF-F955-6ED1-A372-8A1D3059231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2371" y="2484853"/>
            <a:ext cx="1177655" cy="15081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7BCDACF-0DE3-8A91-84CF-9D7FA5E23AE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0513" y="2479852"/>
            <a:ext cx="319226" cy="3617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40476DF-A86E-F353-7E0B-8867D6B3BF8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42900" y="3651753"/>
            <a:ext cx="1582063" cy="1582063"/>
          </a:xfrm>
          <a:prstGeom prst="ellipse">
            <a:avLst/>
          </a:prstGeom>
          <a:ln w="76200">
            <a:solidFill>
              <a:srgbClr val="86033E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BEBBAA5-09A2-A87B-399F-6CA3503F7F03}"/>
                  </a:ext>
                </a:extLst>
              </p:cNvPr>
              <p:cNvSpPr txBox="1"/>
              <p:nvPr/>
            </p:nvSpPr>
            <p:spPr>
              <a:xfrm>
                <a:off x="2698328" y="2740489"/>
                <a:ext cx="933141" cy="300082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ysClr val="window" lastClr="FFFFFF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14:m>
                  <m:oMath xmlns:m="http://schemas.openxmlformats.org/officeDocument/2006/math">
                    <m:r>
                      <a:rPr lang="en-US" sz="1350" i="1" kern="0">
                        <a:solidFill>
                          <a:srgbClr val="0082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350" kern="0" dirty="0">
                    <a:solidFill>
                      <a:srgbClr val="008200"/>
                    </a:solidFill>
                  </a:rPr>
                  <a:t>, X-rays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BEBBAA5-09A2-A87B-399F-6CA3503F7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328" y="2740489"/>
                <a:ext cx="933141" cy="30008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effectLst>
                <a:outerShdw blurRad="50800" dist="50800" dir="5400000" algn="ctr" rotWithShape="0">
                  <a:sysClr val="window" lastClr="FFFFFF"/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3374C703-E3A6-9E35-FB23-B612878E760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4888" y="3198223"/>
            <a:ext cx="1930589" cy="1502078"/>
          </a:xfrm>
          <a:prstGeom prst="rect">
            <a:avLst/>
          </a:prstGeom>
          <a:ln w="76200">
            <a:solidFill>
              <a:srgbClr val="86033E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30D07A3-806D-B95A-433A-3D165A7657EB}"/>
              </a:ext>
            </a:extLst>
          </p:cNvPr>
          <p:cNvSpPr txBox="1"/>
          <p:nvPr/>
        </p:nvSpPr>
        <p:spPr>
          <a:xfrm>
            <a:off x="208559" y="5387223"/>
            <a:ext cx="2042547" cy="300082"/>
          </a:xfrm>
          <a:prstGeom prst="rect">
            <a:avLst/>
          </a:prstGeom>
          <a:noFill/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 dirty="0">
                <a:solidFill>
                  <a:srgbClr val="85013D"/>
                </a:solidFill>
              </a:rPr>
              <a:t>Prompt spectroscopy</a:t>
            </a:r>
            <a:endParaRPr lang="en-US" sz="788" kern="0" dirty="0">
              <a:solidFill>
                <a:srgbClr val="85013D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BC6AB40-E600-1240-5871-99724D361BF5}"/>
              </a:ext>
            </a:extLst>
          </p:cNvPr>
          <p:cNvSpPr txBox="1"/>
          <p:nvPr/>
        </p:nvSpPr>
        <p:spPr>
          <a:xfrm>
            <a:off x="6730616" y="4775699"/>
            <a:ext cx="13704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1E0554"/>
                </a:solidFill>
                <a:cs typeface="Calibri" panose="020F0502020204030204" pitchFamily="34" charset="0"/>
              </a:rPr>
              <a:t>Focal plane</a:t>
            </a:r>
            <a:endParaRPr lang="en-US" sz="2100" b="1" dirty="0">
              <a:solidFill>
                <a:srgbClr val="1E0554"/>
              </a:solidFill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B601237-C1F2-5C11-32DD-DD145E3FBCD6}"/>
              </a:ext>
            </a:extLst>
          </p:cNvPr>
          <p:cNvSpPr txBox="1"/>
          <p:nvPr/>
        </p:nvSpPr>
        <p:spPr>
          <a:xfrm>
            <a:off x="6911159" y="3278679"/>
            <a:ext cx="137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prstClr val="white"/>
                </a:solidFill>
                <a:cs typeface="Calibri" panose="020F0502020204030204" pitchFamily="34" charset="0"/>
              </a:rPr>
              <a:t>DSSD</a:t>
            </a:r>
            <a:endParaRPr lang="en-US" sz="2100" b="1" u="sng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C7A9D08-B3FA-FC17-4AB8-4A8379053DED}"/>
              </a:ext>
            </a:extLst>
          </p:cNvPr>
          <p:cNvSpPr txBox="1"/>
          <p:nvPr/>
        </p:nvSpPr>
        <p:spPr>
          <a:xfrm>
            <a:off x="5746658" y="4099228"/>
            <a:ext cx="137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prstClr val="white"/>
                </a:solidFill>
                <a:cs typeface="Calibri" panose="020F0502020204030204" pitchFamily="34" charset="0"/>
              </a:rPr>
              <a:t>PPAC</a:t>
            </a:r>
            <a:endParaRPr lang="en-US" sz="2100" b="1" u="sng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01EEC34-BF3D-F8E9-B02A-D68D3E24B734}"/>
              </a:ext>
            </a:extLst>
          </p:cNvPr>
          <p:cNvCxnSpPr>
            <a:cxnSpLocks/>
          </p:cNvCxnSpPr>
          <p:nvPr/>
        </p:nvCxnSpPr>
        <p:spPr>
          <a:xfrm>
            <a:off x="7121482" y="3523551"/>
            <a:ext cx="0" cy="209462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2EFA960E-1482-4EF7-8839-B7F42BEBF315}"/>
              </a:ext>
            </a:extLst>
          </p:cNvPr>
          <p:cNvSpPr txBox="1"/>
          <p:nvPr/>
        </p:nvSpPr>
        <p:spPr>
          <a:xfrm>
            <a:off x="3578767" y="1732845"/>
            <a:ext cx="2600392" cy="421334"/>
          </a:xfrm>
          <a:prstGeom prst="rect">
            <a:avLst/>
          </a:prstGeom>
          <a:noFill/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u="sng" kern="0" dirty="0">
                <a:solidFill>
                  <a:srgbClr val="008200"/>
                </a:solidFill>
              </a:rPr>
              <a:t>Quasi-target </a:t>
            </a:r>
            <a:r>
              <a:rPr lang="en-US" sz="1350" u="sng" kern="0" dirty="0" err="1">
                <a:solidFill>
                  <a:srgbClr val="008200"/>
                </a:solidFill>
              </a:rPr>
              <a:t>indentification</a:t>
            </a:r>
            <a:endParaRPr lang="en-US" sz="1350" u="sng" kern="0" dirty="0">
              <a:solidFill>
                <a:srgbClr val="008200"/>
              </a:solidFill>
            </a:endParaRPr>
          </a:p>
          <a:p>
            <a:pPr defTabSz="685800">
              <a:defRPr/>
            </a:pPr>
            <a:r>
              <a:rPr lang="en-US" sz="788" kern="0" dirty="0">
                <a:solidFill>
                  <a:srgbClr val="008200"/>
                </a:solidFill>
              </a:rPr>
              <a:t>  (</a:t>
            </a:r>
            <a:r>
              <a:rPr lang="en-US" sz="788" kern="0" dirty="0" err="1">
                <a:solidFill>
                  <a:srgbClr val="008200"/>
                </a:solidFill>
              </a:rPr>
              <a:t>coïncidences</a:t>
            </a:r>
            <a:r>
              <a:rPr lang="en-US" sz="788" kern="0" dirty="0">
                <a:solidFill>
                  <a:srgbClr val="008200"/>
                </a:solidFill>
              </a:rPr>
              <a:t>)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5989A88-BA5F-BB27-75AB-F5A0255DA068}"/>
              </a:ext>
            </a:extLst>
          </p:cNvPr>
          <p:cNvSpPr txBox="1"/>
          <p:nvPr/>
        </p:nvSpPr>
        <p:spPr>
          <a:xfrm>
            <a:off x="3389221" y="3310367"/>
            <a:ext cx="3337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</a:rPr>
              <a:t>Q</a:t>
            </a:r>
            <a:r>
              <a:rPr lang="en-US" sz="1050" kern="0" baseline="-25000" dirty="0">
                <a:solidFill>
                  <a:prstClr val="black"/>
                </a:solidFill>
              </a:rPr>
              <a:t>v</a:t>
            </a:r>
            <a:endParaRPr lang="en-US" sz="1350" kern="0" baseline="-25000" dirty="0">
              <a:solidFill>
                <a:prstClr val="black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47F887D-61F0-3916-D6A3-1D25D5F61392}"/>
              </a:ext>
            </a:extLst>
          </p:cNvPr>
          <p:cNvSpPr txBox="1"/>
          <p:nvPr/>
        </p:nvSpPr>
        <p:spPr>
          <a:xfrm>
            <a:off x="4114832" y="3536336"/>
            <a:ext cx="3577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</a:rPr>
              <a:t>D</a:t>
            </a:r>
            <a:r>
              <a:rPr lang="en-US" sz="1050" kern="0" baseline="-25000" dirty="0">
                <a:solidFill>
                  <a:prstClr val="black"/>
                </a:solidFill>
              </a:rPr>
              <a:t>m</a:t>
            </a:r>
            <a:endParaRPr lang="en-US" sz="1350" kern="0" baseline="-25000" dirty="0">
              <a:solidFill>
                <a:prstClr val="black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1BF041E-4031-146B-1CED-A069613EE33F}"/>
              </a:ext>
            </a:extLst>
          </p:cNvPr>
          <p:cNvSpPr txBox="1"/>
          <p:nvPr/>
        </p:nvSpPr>
        <p:spPr>
          <a:xfrm>
            <a:off x="3691856" y="2728770"/>
            <a:ext cx="11095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srgbClr val="1624EC"/>
                </a:solidFill>
              </a:rPr>
              <a:t>MNT products</a:t>
            </a:r>
            <a:br>
              <a:rPr lang="en-US" sz="1050" kern="0" dirty="0">
                <a:solidFill>
                  <a:srgbClr val="1624EC"/>
                </a:solidFill>
              </a:rPr>
            </a:br>
            <a:endParaRPr lang="en-US" sz="1050" kern="0" dirty="0">
              <a:solidFill>
                <a:srgbClr val="1624EC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C95ADBF-D910-0805-0984-F8EF6859866F}"/>
              </a:ext>
            </a:extLst>
          </p:cNvPr>
          <p:cNvSpPr txBox="1"/>
          <p:nvPr/>
        </p:nvSpPr>
        <p:spPr>
          <a:xfrm>
            <a:off x="4752295" y="2129332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00" kern="0" dirty="0" err="1">
                <a:solidFill>
                  <a:srgbClr val="FF0000"/>
                </a:solidFill>
              </a:rPr>
              <a:t>Scaterred</a:t>
            </a:r>
            <a:endParaRPr lang="en-US" sz="900" kern="0" dirty="0">
              <a:solidFill>
                <a:srgbClr val="FF0000"/>
              </a:solidFill>
            </a:endParaRPr>
          </a:p>
          <a:p>
            <a:pPr defTabSz="685800">
              <a:defRPr/>
            </a:pPr>
            <a:r>
              <a:rPr lang="en-US" sz="900" kern="0" dirty="0">
                <a:solidFill>
                  <a:srgbClr val="FF0000"/>
                </a:solidFill>
              </a:rPr>
              <a:t>beam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6C8F1FA-7C06-BA4C-55AA-653B30EE146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175763" y="4418650"/>
            <a:ext cx="2277494" cy="1134875"/>
          </a:xfrm>
          <a:prstGeom prst="rect">
            <a:avLst/>
          </a:prstGeom>
          <a:ln w="76200">
            <a:solidFill>
              <a:srgbClr val="86033E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76699FD-5C9B-3D29-8FEA-6D4E89B13252}"/>
              </a:ext>
            </a:extLst>
          </p:cNvPr>
          <p:cNvSpPr/>
          <p:nvPr/>
        </p:nvSpPr>
        <p:spPr>
          <a:xfrm rot="3086061">
            <a:off x="5314270" y="2537113"/>
            <a:ext cx="547805" cy="50099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E840D1F-722C-1B81-1783-4079B598D4AE}"/>
              </a:ext>
            </a:extLst>
          </p:cNvPr>
          <p:cNvSpPr txBox="1"/>
          <p:nvPr/>
        </p:nvSpPr>
        <p:spPr>
          <a:xfrm>
            <a:off x="5593738" y="2916584"/>
            <a:ext cx="9669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srgbClr val="1F497D"/>
                </a:solidFill>
              </a:rPr>
              <a:t>Focal plane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A300D65-01B6-EF18-2560-75E47D5C1974}"/>
              </a:ext>
            </a:extLst>
          </p:cNvPr>
          <p:cNvSpPr txBox="1"/>
          <p:nvPr/>
        </p:nvSpPr>
        <p:spPr>
          <a:xfrm>
            <a:off x="3630999" y="5603432"/>
            <a:ext cx="4609310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1E0554"/>
                </a:solidFill>
                <a:cs typeface="Calibri" panose="020F0502020204030204" pitchFamily="34" charset="0"/>
              </a:rPr>
              <a:t>Gas-filled separator AGFA</a:t>
            </a:r>
            <a:endParaRPr lang="en-US" sz="2100" b="1" dirty="0">
              <a:solidFill>
                <a:srgbClr val="1E0554"/>
              </a:solidFill>
              <a:cs typeface="Calibri" panose="020F050202020403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784738D-25D1-0829-92CF-AB64FB175456}"/>
              </a:ext>
            </a:extLst>
          </p:cNvPr>
          <p:cNvSpPr txBox="1"/>
          <p:nvPr/>
        </p:nvSpPr>
        <p:spPr>
          <a:xfrm>
            <a:off x="4497484" y="4548548"/>
            <a:ext cx="460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cs typeface="Calibri" panose="020F0502020204030204" pitchFamily="34" charset="0"/>
              </a:rPr>
              <a:t>Q</a:t>
            </a:r>
            <a:r>
              <a:rPr lang="en-US" sz="1200" b="1" baseline="-25000" dirty="0">
                <a:solidFill>
                  <a:prstClr val="white"/>
                </a:solidFill>
                <a:cs typeface="Calibri" panose="020F0502020204030204" pitchFamily="34" charset="0"/>
              </a:rPr>
              <a:t>v</a:t>
            </a:r>
            <a:endParaRPr lang="en-US" sz="2100" b="1" baseline="-250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EFE70F1-08A0-6099-1407-3B4A132E7794}"/>
              </a:ext>
            </a:extLst>
          </p:cNvPr>
          <p:cNvSpPr txBox="1"/>
          <p:nvPr/>
        </p:nvSpPr>
        <p:spPr>
          <a:xfrm>
            <a:off x="5482019" y="4586050"/>
            <a:ext cx="731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cs typeface="Calibri" panose="020F0502020204030204" pitchFamily="34" charset="0"/>
              </a:rPr>
              <a:t>D</a:t>
            </a:r>
            <a:r>
              <a:rPr lang="en-US" sz="1200" b="1" baseline="-25000" dirty="0">
                <a:solidFill>
                  <a:prstClr val="white"/>
                </a:solidFill>
                <a:cs typeface="Calibri" panose="020F0502020204030204" pitchFamily="34" charset="0"/>
              </a:rPr>
              <a:t>m</a:t>
            </a:r>
            <a:endParaRPr lang="en-US" sz="2100" b="1" baseline="-250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4D032C57-540E-E8B5-BA76-B06F66177F97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798" y="4022984"/>
            <a:ext cx="1071653" cy="1395782"/>
          </a:xfrm>
          <a:prstGeom prst="rect">
            <a:avLst/>
          </a:prstGeom>
          <a:ln w="28575">
            <a:solidFill>
              <a:srgbClr val="86033E"/>
            </a:solidFill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05AEE26-35B7-F834-ABDF-5ED7FBC769E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83242" y="5034873"/>
            <a:ext cx="931120" cy="80023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2C23B85-49A6-0E69-0776-C9A69D2C1C84}"/>
              </a:ext>
            </a:extLst>
          </p:cNvPr>
          <p:cNvCxnSpPr>
            <a:cxnSpLocks/>
          </p:cNvCxnSpPr>
          <p:nvPr/>
        </p:nvCxnSpPr>
        <p:spPr>
          <a:xfrm flipV="1">
            <a:off x="2244736" y="4550566"/>
            <a:ext cx="1034941" cy="393056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9EF8106D-592A-9055-5C27-29FC609A71AF}"/>
              </a:ext>
            </a:extLst>
          </p:cNvPr>
          <p:cNvCxnSpPr>
            <a:cxnSpLocks/>
          </p:cNvCxnSpPr>
          <p:nvPr/>
        </p:nvCxnSpPr>
        <p:spPr>
          <a:xfrm flipV="1">
            <a:off x="3067068" y="4907696"/>
            <a:ext cx="545784" cy="1027703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52A3AFBC-7B27-CB25-22C4-E48A15F70D98}"/>
              </a:ext>
            </a:extLst>
          </p:cNvPr>
          <p:cNvSpPr txBox="1"/>
          <p:nvPr/>
        </p:nvSpPr>
        <p:spPr>
          <a:xfrm>
            <a:off x="2181818" y="4901750"/>
            <a:ext cx="137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effectLst>
                  <a:outerShdw blurRad="50800" dist="50800" dir="5400000" sx="104000" sy="104000" algn="ctr" rotWithShape="0">
                    <a:srgbClr val="F79646">
                      <a:lumMod val="75000"/>
                    </a:srgbClr>
                  </a:outerShdw>
                </a:effectLst>
                <a:cs typeface="Calibri" panose="020F0502020204030204" pitchFamily="34" charset="0"/>
              </a:rPr>
              <a:t>Target wheel</a:t>
            </a:r>
            <a:endParaRPr lang="en-US" sz="1500" b="1" dirty="0">
              <a:solidFill>
                <a:prstClr val="white"/>
              </a:solidFill>
              <a:effectLst>
                <a:outerShdw blurRad="50800" dist="50800" dir="5400000" sx="104000" sy="104000" algn="ctr" rotWithShape="0">
                  <a:srgbClr val="F79646">
                    <a:lumMod val="75000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B30F2C0-C86E-BC0F-4F7F-C3EAC646693F}"/>
              </a:ext>
            </a:extLst>
          </p:cNvPr>
          <p:cNvSpPr txBox="1"/>
          <p:nvPr/>
        </p:nvSpPr>
        <p:spPr>
          <a:xfrm>
            <a:off x="2886029" y="3993559"/>
            <a:ext cx="1370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effectLst>
                  <a:outerShdw blurRad="50800" dist="50800" dir="5400000" sx="104000" sy="104000" algn="ctr" rotWithShape="0">
                    <a:srgbClr val="F79646">
                      <a:lumMod val="75000"/>
                    </a:srgbClr>
                  </a:outerShdw>
                </a:effectLst>
                <a:cs typeface="Calibri" panose="020F0502020204030204" pitchFamily="34" charset="0"/>
              </a:rPr>
              <a:t>Target chamber</a:t>
            </a:r>
            <a:endParaRPr lang="en-US" sz="1500" b="1" dirty="0">
              <a:solidFill>
                <a:prstClr val="white"/>
              </a:solidFill>
              <a:effectLst>
                <a:outerShdw blurRad="50800" dist="50800" dir="5400000" sx="104000" sy="104000" algn="ctr" rotWithShape="0">
                  <a:srgbClr val="F79646">
                    <a:lumMod val="75000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9DD6B71-53A5-FA83-730D-CB3BA7F4512E}"/>
              </a:ext>
            </a:extLst>
          </p:cNvPr>
          <p:cNvSpPr/>
          <p:nvPr/>
        </p:nvSpPr>
        <p:spPr>
          <a:xfrm>
            <a:off x="3279676" y="4541535"/>
            <a:ext cx="333176" cy="36630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7FA560-70EB-D9D0-D40D-12ECF42707FB}"/>
              </a:ext>
            </a:extLst>
          </p:cNvPr>
          <p:cNvCxnSpPr>
            <a:cxnSpLocks/>
          </p:cNvCxnSpPr>
          <p:nvPr/>
        </p:nvCxnSpPr>
        <p:spPr>
          <a:xfrm flipV="1">
            <a:off x="1029952" y="3235376"/>
            <a:ext cx="1717590" cy="161"/>
          </a:xfrm>
          <a:prstGeom prst="straightConnector1">
            <a:avLst/>
          </a:prstGeom>
          <a:noFill/>
          <a:ln w="101600" cap="flat" cmpd="sng" algn="ctr">
            <a:solidFill>
              <a:srgbClr val="4F81BD"/>
            </a:solidFill>
            <a:prstDash val="solid"/>
            <a:tailEnd type="triangle"/>
          </a:ln>
          <a:effectLst/>
        </p:spPr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9A13B9EE-59E4-888C-D7CF-F07DEC36AC05}"/>
              </a:ext>
            </a:extLst>
          </p:cNvPr>
          <p:cNvSpPr txBox="1"/>
          <p:nvPr/>
        </p:nvSpPr>
        <p:spPr>
          <a:xfrm>
            <a:off x="576386" y="2634352"/>
            <a:ext cx="20158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 baseline="30000" dirty="0">
                <a:solidFill>
                  <a:srgbClr val="0070C0"/>
                </a:solidFill>
              </a:rPr>
              <a:t>136</a:t>
            </a:r>
            <a:r>
              <a:rPr lang="en-US" sz="1350" kern="0" dirty="0">
                <a:solidFill>
                  <a:srgbClr val="0070C0"/>
                </a:solidFill>
              </a:rPr>
              <a:t>Xe beam produced by ATLAS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5EC7AF6-4D89-6824-261C-3DEB8CDDC2BE}"/>
              </a:ext>
            </a:extLst>
          </p:cNvPr>
          <p:cNvSpPr txBox="1"/>
          <p:nvPr/>
        </p:nvSpPr>
        <p:spPr>
          <a:xfrm>
            <a:off x="2654671" y="2937075"/>
            <a:ext cx="794288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 baseline="30000" dirty="0">
                <a:solidFill>
                  <a:srgbClr val="0070C0"/>
                </a:solidFill>
              </a:rPr>
              <a:t>238</a:t>
            </a:r>
            <a:r>
              <a:rPr lang="en-US" sz="1350" kern="0" dirty="0">
                <a:solidFill>
                  <a:srgbClr val="0070C0"/>
                </a:solidFill>
              </a:rPr>
              <a:t>U</a:t>
            </a:r>
          </a:p>
          <a:p>
            <a:pPr defTabSz="685800">
              <a:defRPr/>
            </a:pPr>
            <a:endParaRPr lang="en-US" sz="800" kern="0" dirty="0">
              <a:solidFill>
                <a:srgbClr val="0070C0"/>
              </a:solidFill>
            </a:endParaRPr>
          </a:p>
          <a:p>
            <a:pPr defTabSz="685800">
              <a:defRPr/>
            </a:pPr>
            <a:r>
              <a:rPr lang="en-US" sz="1350" kern="0" dirty="0">
                <a:solidFill>
                  <a:srgbClr val="0070C0"/>
                </a:solidFill>
              </a:rPr>
              <a:t>Target</a:t>
            </a:r>
            <a:br>
              <a:rPr lang="en-US" sz="1350" kern="0" dirty="0">
                <a:solidFill>
                  <a:srgbClr val="0070C0"/>
                </a:solidFill>
              </a:rPr>
            </a:br>
            <a:endParaRPr lang="en-US" sz="1350" kern="0" dirty="0">
              <a:solidFill>
                <a:srgbClr val="0070C0"/>
              </a:solidFill>
            </a:endParaRP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A9C2647C-CBA2-9417-6A8A-0BB4CE5C1D40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542" y="2445409"/>
            <a:ext cx="1462972" cy="214945"/>
          </a:xfrm>
          <a:prstGeom prst="rect">
            <a:avLst/>
          </a:prstGeom>
        </p:spPr>
      </p:pic>
      <p:sp>
        <p:nvSpPr>
          <p:cNvPr id="93" name="Titre 5">
            <a:extLst>
              <a:ext uri="{FF2B5EF4-FFF2-40B4-BE49-F238E27FC236}">
                <a16:creationId xmlns:a16="http://schemas.microsoft.com/office/drawing/2014/main" id="{4A8AE48D-8CC7-856A-94AE-FDCA0BF6D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The </a:t>
            </a:r>
            <a:r>
              <a:rPr lang="fr-FR" dirty="0" err="1"/>
              <a:t>experimental</a:t>
            </a:r>
            <a:r>
              <a:rPr lang="fr-FR" dirty="0"/>
              <a:t> setup: </a:t>
            </a:r>
            <a:r>
              <a:rPr lang="fr-FR" baseline="30000" dirty="0"/>
              <a:t>136</a:t>
            </a:r>
            <a:r>
              <a:rPr lang="fr-FR" dirty="0"/>
              <a:t>Xe+</a:t>
            </a:r>
            <a:r>
              <a:rPr lang="fr-FR" baseline="30000" dirty="0"/>
              <a:t>238</a:t>
            </a:r>
            <a:r>
              <a:rPr lang="fr-FR" dirty="0"/>
              <a:t>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9794D160-D036-B010-78D9-8065388C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5F35C57-169C-6D8B-B276-5112EC0CBED8}"/>
              </a:ext>
            </a:extLst>
          </p:cNvPr>
          <p:cNvSpPr txBox="1"/>
          <p:nvPr/>
        </p:nvSpPr>
        <p:spPr>
          <a:xfrm>
            <a:off x="6520120" y="3998586"/>
            <a:ext cx="1827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prstClr val="white"/>
                </a:solidFill>
                <a:cs typeface="Calibri" panose="020F0502020204030204" pitchFamily="34" charset="0"/>
              </a:rPr>
              <a:t>Si Tunnels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9750FD08-C275-7C04-21F5-56B9E950307B}"/>
              </a:ext>
            </a:extLst>
          </p:cNvPr>
          <p:cNvCxnSpPr/>
          <p:nvPr/>
        </p:nvCxnSpPr>
        <p:spPr>
          <a:xfrm flipH="1" flipV="1">
            <a:off x="5848610" y="3988147"/>
            <a:ext cx="144016" cy="166715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B87B7106-FAEC-E9DC-528C-32EE9FCF81D7}"/>
              </a:ext>
            </a:extLst>
          </p:cNvPr>
          <p:cNvCxnSpPr/>
          <p:nvPr/>
        </p:nvCxnSpPr>
        <p:spPr>
          <a:xfrm flipH="1" flipV="1">
            <a:off x="6914134" y="3836504"/>
            <a:ext cx="144016" cy="166715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5B12AC6D-2E33-9EEE-0D2F-8B3E6350B963}"/>
              </a:ext>
            </a:extLst>
          </p:cNvPr>
          <p:cNvSpPr txBox="1"/>
          <p:nvPr/>
        </p:nvSpPr>
        <p:spPr>
          <a:xfrm>
            <a:off x="339970" y="1747918"/>
            <a:ext cx="37856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85800">
              <a:buFontTx/>
              <a:buChar char="-"/>
              <a:defRPr/>
            </a:pPr>
            <a:r>
              <a:rPr lang="en-US" sz="1050" b="1" u="sng" kern="0" dirty="0">
                <a:solidFill>
                  <a:srgbClr val="86033E"/>
                </a:solidFill>
              </a:rPr>
              <a:t>Beam</a:t>
            </a:r>
            <a:r>
              <a:rPr lang="en-US" sz="1050" kern="0" dirty="0">
                <a:solidFill>
                  <a:srgbClr val="86033E"/>
                </a:solidFill>
              </a:rPr>
              <a:t>: </a:t>
            </a:r>
            <a:r>
              <a:rPr lang="en-US" sz="1050" b="1" kern="0" baseline="30000" dirty="0">
                <a:solidFill>
                  <a:srgbClr val="86033E"/>
                </a:solidFill>
              </a:rPr>
              <a:t>136</a:t>
            </a:r>
            <a:r>
              <a:rPr lang="en-US" sz="1050" b="1" kern="0" dirty="0">
                <a:solidFill>
                  <a:srgbClr val="86033E"/>
                </a:solidFill>
              </a:rPr>
              <a:t>Xe</a:t>
            </a:r>
            <a:r>
              <a:rPr lang="en-US" sz="1050" kern="0" dirty="0">
                <a:solidFill>
                  <a:srgbClr val="86033E"/>
                </a:solidFill>
              </a:rPr>
              <a:t> at 700 and 800 MeV </a:t>
            </a:r>
          </a:p>
          <a:p>
            <a:pPr marL="171450" indent="-171450" defTabSz="685800">
              <a:buFontTx/>
              <a:buChar char="-"/>
              <a:defRPr/>
            </a:pPr>
            <a:r>
              <a:rPr lang="en-US" sz="1050" b="1" u="sng" kern="0" dirty="0">
                <a:solidFill>
                  <a:srgbClr val="86033E"/>
                </a:solidFill>
              </a:rPr>
              <a:t>Target</a:t>
            </a:r>
            <a:r>
              <a:rPr lang="en-US" sz="1050" kern="0" dirty="0">
                <a:solidFill>
                  <a:srgbClr val="86033E"/>
                </a:solidFill>
              </a:rPr>
              <a:t>: </a:t>
            </a:r>
            <a:r>
              <a:rPr lang="en-US" sz="1050" b="1" kern="0" baseline="30000" dirty="0">
                <a:solidFill>
                  <a:srgbClr val="86033E"/>
                </a:solidFill>
              </a:rPr>
              <a:t>238</a:t>
            </a:r>
            <a:r>
              <a:rPr lang="en-US" sz="1050" b="1" kern="0" dirty="0">
                <a:solidFill>
                  <a:srgbClr val="86033E"/>
                </a:solidFill>
              </a:rPr>
              <a:t>U</a:t>
            </a:r>
            <a:r>
              <a:rPr lang="en-US" sz="1050" kern="0" dirty="0">
                <a:solidFill>
                  <a:srgbClr val="86033E"/>
                </a:solidFill>
              </a:rPr>
              <a:t> (U 350 µg/cm</a:t>
            </a:r>
            <a:r>
              <a:rPr lang="en-US" sz="1050" kern="0" baseline="30000" dirty="0">
                <a:solidFill>
                  <a:srgbClr val="86033E"/>
                </a:solidFill>
              </a:rPr>
              <a:t>2</a:t>
            </a:r>
            <a:r>
              <a:rPr lang="en-US" sz="1050" kern="0" dirty="0">
                <a:solidFill>
                  <a:srgbClr val="86033E"/>
                </a:solidFill>
              </a:rPr>
              <a:t> + C 45 µg/cm</a:t>
            </a:r>
            <a:r>
              <a:rPr lang="en-US" sz="1050" kern="0" baseline="30000" dirty="0">
                <a:solidFill>
                  <a:srgbClr val="86033E"/>
                </a:solidFill>
              </a:rPr>
              <a:t>2</a:t>
            </a:r>
            <a:r>
              <a:rPr lang="en-US" sz="1050" kern="0" dirty="0">
                <a:solidFill>
                  <a:srgbClr val="86033E"/>
                </a:solidFill>
              </a:rPr>
              <a:t>)</a:t>
            </a:r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59A92ABB-34BA-88A2-482E-24AC3B895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r>
              <a:rPr lang="fr-FR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103018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Observables for the </a:t>
            </a:r>
            <a:r>
              <a:rPr lang="fr-FR" dirty="0" err="1"/>
              <a:t>analysis</a:t>
            </a:r>
            <a:endParaRPr lang="fr-FR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BCD6B7DF-2D0F-2529-B5D7-E47BFC9C9710}"/>
              </a:ext>
            </a:extLst>
          </p:cNvPr>
          <p:cNvSpPr txBox="1"/>
          <p:nvPr/>
        </p:nvSpPr>
        <p:spPr>
          <a:xfrm>
            <a:off x="714305" y="1096497"/>
            <a:ext cx="79784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/>
              <a:t>6 </a:t>
            </a:r>
            <a:r>
              <a:rPr lang="fr-FR" sz="2000" u="sng" dirty="0" err="1"/>
              <a:t>chosen</a:t>
            </a:r>
            <a:r>
              <a:rPr lang="fr-FR" sz="2000" u="sng" dirty="0"/>
              <a:t> Observables for </a:t>
            </a:r>
            <a:r>
              <a:rPr lang="fr-FR" sz="2000" u="sng" dirty="0" err="1"/>
              <a:t>this</a:t>
            </a:r>
            <a:r>
              <a:rPr lang="fr-FR" sz="2000" u="sng" dirty="0"/>
              <a:t> </a:t>
            </a:r>
            <a:r>
              <a:rPr lang="fr-FR" sz="2000" u="sng" dirty="0" err="1"/>
              <a:t>study</a:t>
            </a:r>
            <a:r>
              <a:rPr lang="fr-FR" sz="2000" u="sng" dirty="0"/>
              <a:t>: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Implantation </a:t>
            </a:r>
            <a:r>
              <a:rPr lang="fr-FR" dirty="0" err="1"/>
              <a:t>energy</a:t>
            </a:r>
            <a:r>
              <a:rPr lang="fr-FR" dirty="0"/>
              <a:t> in the DSSD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E80152E7-9643-B171-0FB4-961553525235}"/>
              </a:ext>
            </a:extLst>
          </p:cNvPr>
          <p:cNvCxnSpPr>
            <a:cxnSpLocks/>
          </p:cNvCxnSpPr>
          <p:nvPr/>
        </p:nvCxnSpPr>
        <p:spPr>
          <a:xfrm flipV="1">
            <a:off x="2270583" y="5124581"/>
            <a:ext cx="6422158" cy="9265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9E494AD6-C4ED-4BCF-1877-01F4BB0AE22E}"/>
              </a:ext>
            </a:extLst>
          </p:cNvPr>
          <p:cNvCxnSpPr/>
          <p:nvPr/>
        </p:nvCxnSpPr>
        <p:spPr>
          <a:xfrm flipV="1">
            <a:off x="8729755" y="4809896"/>
            <a:ext cx="0" cy="11774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EDE194E9-3A87-5BC7-D01F-69D519C945DA}"/>
              </a:ext>
            </a:extLst>
          </p:cNvPr>
          <p:cNvSpPr txBox="1"/>
          <p:nvPr/>
        </p:nvSpPr>
        <p:spPr>
          <a:xfrm>
            <a:off x="8378735" y="5941323"/>
            <a:ext cx="994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DSSD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8BDB3C62-CA2C-CC75-9B78-4DA964277501}"/>
              </a:ext>
            </a:extLst>
          </p:cNvPr>
          <p:cNvSpPr txBox="1"/>
          <p:nvPr/>
        </p:nvSpPr>
        <p:spPr>
          <a:xfrm>
            <a:off x="8700024" y="4823356"/>
            <a:ext cx="88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</a:t>
            </a:r>
            <a:r>
              <a:rPr lang="fr-FR" baseline="-25000" dirty="0" err="1"/>
              <a:t>dssd</a:t>
            </a:r>
            <a:endParaRPr lang="fr-FR" baseline="-250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A88F1A6-0879-9AA7-2C5C-DEA36E6E0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817909-693F-7174-A9F6-1897144EF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663BD2-6E81-B9D0-52BE-1720DC281F57}"/>
              </a:ext>
            </a:extLst>
          </p:cNvPr>
          <p:cNvSpPr txBox="1"/>
          <p:nvPr/>
        </p:nvSpPr>
        <p:spPr>
          <a:xfrm rot="21159910">
            <a:off x="4020171" y="5230612"/>
            <a:ext cx="238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MNT </a:t>
            </a:r>
            <a:r>
              <a:rPr lang="fr-FR" dirty="0" err="1">
                <a:solidFill>
                  <a:srgbClr val="FF0000"/>
                </a:solidFill>
              </a:rPr>
              <a:t>product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86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0" y="2171700"/>
            <a:ext cx="7688263" cy="2390775"/>
          </a:xfrm>
        </p:spPr>
        <p:txBody>
          <a:bodyPr>
            <a:normAutofit/>
          </a:bodyPr>
          <a:lstStyle/>
          <a:p>
            <a:r>
              <a:rPr lang="da-DK" sz="5400" dirty="0" err="1"/>
              <a:t>Introduction</a:t>
            </a:r>
            <a:r>
              <a:rPr lang="da-DK" sz="5400" dirty="0"/>
              <a:t> to MNT and motivations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DEDDD-0160-F99C-E8EB-AD5F9AC0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8775" lvl="1"/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A5EA598-F0D5-5569-DE84-AE14FF043B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E907F7-8829-C016-9B62-BAAC05EFD3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82292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BCD6B7DF-2D0F-2529-B5D7-E47BFC9C9710}"/>
              </a:ext>
            </a:extLst>
          </p:cNvPr>
          <p:cNvSpPr txBox="1"/>
          <p:nvPr/>
        </p:nvSpPr>
        <p:spPr>
          <a:xfrm>
            <a:off x="714305" y="1096497"/>
            <a:ext cx="79784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/>
              <a:t>6 </a:t>
            </a:r>
            <a:r>
              <a:rPr lang="fr-FR" sz="2000" u="sng" dirty="0" err="1"/>
              <a:t>chosen</a:t>
            </a:r>
            <a:r>
              <a:rPr lang="fr-FR" sz="2000" u="sng" dirty="0"/>
              <a:t> Observables for </a:t>
            </a:r>
            <a:r>
              <a:rPr lang="fr-FR" sz="2000" u="sng" dirty="0" err="1"/>
              <a:t>this</a:t>
            </a:r>
            <a:r>
              <a:rPr lang="fr-FR" sz="2000" u="sng" dirty="0"/>
              <a:t> </a:t>
            </a:r>
            <a:r>
              <a:rPr lang="fr-FR" sz="2000" u="sng" dirty="0" err="1"/>
              <a:t>study</a:t>
            </a:r>
            <a:r>
              <a:rPr lang="fr-FR" sz="2000" u="sng" dirty="0"/>
              <a:t>: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Implantation </a:t>
            </a:r>
            <a:r>
              <a:rPr lang="fr-FR" dirty="0" err="1"/>
              <a:t>energy</a:t>
            </a:r>
            <a:r>
              <a:rPr lang="fr-FR" dirty="0"/>
              <a:t> in the DSSD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Energy </a:t>
            </a:r>
            <a:r>
              <a:rPr lang="fr-FR" dirty="0" err="1"/>
              <a:t>loss</a:t>
            </a:r>
            <a:r>
              <a:rPr lang="fr-FR" dirty="0"/>
              <a:t> in the PPAC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E80152E7-9643-B171-0FB4-961553525235}"/>
              </a:ext>
            </a:extLst>
          </p:cNvPr>
          <p:cNvCxnSpPr>
            <a:cxnSpLocks/>
          </p:cNvCxnSpPr>
          <p:nvPr/>
        </p:nvCxnSpPr>
        <p:spPr>
          <a:xfrm flipV="1">
            <a:off x="2270583" y="5124581"/>
            <a:ext cx="6422158" cy="9265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9E494AD6-C4ED-4BCF-1877-01F4BB0AE22E}"/>
              </a:ext>
            </a:extLst>
          </p:cNvPr>
          <p:cNvCxnSpPr/>
          <p:nvPr/>
        </p:nvCxnSpPr>
        <p:spPr>
          <a:xfrm flipV="1">
            <a:off x="8729755" y="4809896"/>
            <a:ext cx="0" cy="11774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Rectangle : coins arrondis 69">
            <a:extLst>
              <a:ext uri="{FF2B5EF4-FFF2-40B4-BE49-F238E27FC236}">
                <a16:creationId xmlns:a16="http://schemas.microsoft.com/office/drawing/2014/main" id="{3DEE5319-508D-0847-B90D-405EAE809726}"/>
              </a:ext>
            </a:extLst>
          </p:cNvPr>
          <p:cNvSpPr/>
          <p:nvPr/>
        </p:nvSpPr>
        <p:spPr>
          <a:xfrm>
            <a:off x="7184820" y="4823356"/>
            <a:ext cx="764088" cy="117744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45F46562-72F6-FFEA-1F3A-0AA63B232424}"/>
              </a:ext>
            </a:extLst>
          </p:cNvPr>
          <p:cNvSpPr txBox="1"/>
          <p:nvPr/>
        </p:nvSpPr>
        <p:spPr>
          <a:xfrm>
            <a:off x="7204567" y="5985062"/>
            <a:ext cx="994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PPAC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8BDB3C62-CA2C-CC75-9B78-4DA964277501}"/>
              </a:ext>
            </a:extLst>
          </p:cNvPr>
          <p:cNvSpPr txBox="1"/>
          <p:nvPr/>
        </p:nvSpPr>
        <p:spPr>
          <a:xfrm>
            <a:off x="8700024" y="4823356"/>
            <a:ext cx="88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</a:t>
            </a:r>
            <a:r>
              <a:rPr lang="fr-FR" baseline="-25000" dirty="0" err="1"/>
              <a:t>dssd</a:t>
            </a:r>
            <a:endParaRPr lang="fr-FR" baseline="-25000" dirty="0"/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7F4397E6-8277-8ED7-8E02-6AA1207353C7}"/>
              </a:ext>
            </a:extLst>
          </p:cNvPr>
          <p:cNvSpPr txBox="1"/>
          <p:nvPr/>
        </p:nvSpPr>
        <p:spPr>
          <a:xfrm>
            <a:off x="7343322" y="5462832"/>
            <a:ext cx="88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ΔE</a:t>
            </a:r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E20EC95F-DCB7-0D16-B111-676E45EEDC11}"/>
              </a:ext>
            </a:extLst>
          </p:cNvPr>
          <p:cNvCxnSpPr>
            <a:cxnSpLocks/>
          </p:cNvCxnSpPr>
          <p:nvPr/>
        </p:nvCxnSpPr>
        <p:spPr>
          <a:xfrm flipH="1">
            <a:off x="7184819" y="5391677"/>
            <a:ext cx="7640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48EF3022-B59C-2D22-2C8C-20F6B48BE90D}"/>
              </a:ext>
            </a:extLst>
          </p:cNvPr>
          <p:cNvSpPr txBox="1"/>
          <p:nvPr/>
        </p:nvSpPr>
        <p:spPr>
          <a:xfrm>
            <a:off x="8378735" y="5941323"/>
            <a:ext cx="994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DSSD</a:t>
            </a:r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63A3B62A-D677-E064-6A0B-438F483C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Observables for the </a:t>
            </a:r>
            <a:r>
              <a:rPr lang="fr-FR" dirty="0" err="1"/>
              <a:t>analysis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F4B14C1-B8C4-355C-5AAF-3E7A7029B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995868E-C4BF-4AC1-2D05-36505D35DB3C}"/>
              </a:ext>
            </a:extLst>
          </p:cNvPr>
          <p:cNvSpPr txBox="1"/>
          <p:nvPr/>
        </p:nvSpPr>
        <p:spPr>
          <a:xfrm rot="21159910">
            <a:off x="4020171" y="5230612"/>
            <a:ext cx="238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MNT </a:t>
            </a:r>
            <a:r>
              <a:rPr lang="fr-FR" dirty="0" err="1">
                <a:solidFill>
                  <a:srgbClr val="FF0000"/>
                </a:solidFill>
              </a:rPr>
              <a:t>product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73BD549D-6D60-1188-1724-216B2B50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r>
              <a:rPr lang="fr-FR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121975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137A74F-091A-0295-6AC4-EF2A321D4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331" y="2588670"/>
            <a:ext cx="4012964" cy="2154387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BCD6B7DF-2D0F-2529-B5D7-E47BFC9C9710}"/>
              </a:ext>
            </a:extLst>
          </p:cNvPr>
          <p:cNvSpPr txBox="1"/>
          <p:nvPr/>
        </p:nvSpPr>
        <p:spPr>
          <a:xfrm>
            <a:off x="714305" y="1096497"/>
            <a:ext cx="79784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/>
              <a:t>6 </a:t>
            </a:r>
            <a:r>
              <a:rPr lang="fr-FR" sz="2000" u="sng" dirty="0" err="1"/>
              <a:t>chosen</a:t>
            </a:r>
            <a:r>
              <a:rPr lang="fr-FR" sz="2000" u="sng" dirty="0"/>
              <a:t> Observables for </a:t>
            </a:r>
            <a:r>
              <a:rPr lang="fr-FR" sz="2000" u="sng" dirty="0" err="1"/>
              <a:t>this</a:t>
            </a:r>
            <a:r>
              <a:rPr lang="fr-FR" sz="2000" u="sng" dirty="0"/>
              <a:t> </a:t>
            </a:r>
            <a:r>
              <a:rPr lang="fr-FR" sz="2000" u="sng" dirty="0" err="1"/>
              <a:t>study</a:t>
            </a:r>
            <a:r>
              <a:rPr lang="fr-FR" sz="2000" u="sng" dirty="0"/>
              <a:t>: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Implantation </a:t>
            </a:r>
            <a:r>
              <a:rPr lang="fr-FR" dirty="0" err="1"/>
              <a:t>energy</a:t>
            </a:r>
            <a:r>
              <a:rPr lang="fr-FR" dirty="0"/>
              <a:t> in the DSSD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Energy </a:t>
            </a:r>
            <a:r>
              <a:rPr lang="fr-FR" dirty="0" err="1"/>
              <a:t>loss</a:t>
            </a:r>
            <a:r>
              <a:rPr lang="fr-FR" dirty="0"/>
              <a:t> in the PPAC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Position of </a:t>
            </a:r>
            <a:r>
              <a:rPr lang="fr-FR" dirty="0" err="1"/>
              <a:t>nuclei</a:t>
            </a:r>
            <a:r>
              <a:rPr lang="fr-FR" dirty="0"/>
              <a:t> in the PPAC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E80152E7-9643-B171-0FB4-961553525235}"/>
              </a:ext>
            </a:extLst>
          </p:cNvPr>
          <p:cNvCxnSpPr>
            <a:cxnSpLocks/>
          </p:cNvCxnSpPr>
          <p:nvPr/>
        </p:nvCxnSpPr>
        <p:spPr>
          <a:xfrm flipV="1">
            <a:off x="2270583" y="5124581"/>
            <a:ext cx="6422158" cy="9265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9E494AD6-C4ED-4BCF-1877-01F4BB0AE22E}"/>
              </a:ext>
            </a:extLst>
          </p:cNvPr>
          <p:cNvCxnSpPr/>
          <p:nvPr/>
        </p:nvCxnSpPr>
        <p:spPr>
          <a:xfrm flipV="1">
            <a:off x="8729755" y="4809896"/>
            <a:ext cx="0" cy="11774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Rectangle : coins arrondis 69">
            <a:extLst>
              <a:ext uri="{FF2B5EF4-FFF2-40B4-BE49-F238E27FC236}">
                <a16:creationId xmlns:a16="http://schemas.microsoft.com/office/drawing/2014/main" id="{3DEE5319-508D-0847-B90D-405EAE809726}"/>
              </a:ext>
            </a:extLst>
          </p:cNvPr>
          <p:cNvSpPr/>
          <p:nvPr/>
        </p:nvSpPr>
        <p:spPr>
          <a:xfrm>
            <a:off x="7184820" y="4823356"/>
            <a:ext cx="764088" cy="117744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8BDB3C62-CA2C-CC75-9B78-4DA964277501}"/>
              </a:ext>
            </a:extLst>
          </p:cNvPr>
          <p:cNvSpPr txBox="1"/>
          <p:nvPr/>
        </p:nvSpPr>
        <p:spPr>
          <a:xfrm>
            <a:off x="8700024" y="4823356"/>
            <a:ext cx="88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</a:t>
            </a:r>
            <a:r>
              <a:rPr lang="fr-FR" baseline="-25000" dirty="0" err="1"/>
              <a:t>dssd</a:t>
            </a:r>
            <a:endParaRPr lang="fr-FR" baseline="-25000" dirty="0"/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7F4397E6-8277-8ED7-8E02-6AA1207353C7}"/>
              </a:ext>
            </a:extLst>
          </p:cNvPr>
          <p:cNvSpPr txBox="1"/>
          <p:nvPr/>
        </p:nvSpPr>
        <p:spPr>
          <a:xfrm>
            <a:off x="7343322" y="5462832"/>
            <a:ext cx="88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ΔE</a:t>
            </a:r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E20EC95F-DCB7-0D16-B111-676E45EEDC11}"/>
              </a:ext>
            </a:extLst>
          </p:cNvPr>
          <p:cNvCxnSpPr>
            <a:cxnSpLocks/>
          </p:cNvCxnSpPr>
          <p:nvPr/>
        </p:nvCxnSpPr>
        <p:spPr>
          <a:xfrm flipH="1">
            <a:off x="7184819" y="5391677"/>
            <a:ext cx="7640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40BF59C3-3F14-E58A-3693-BAE6FB6F478B}"/>
              </a:ext>
            </a:extLst>
          </p:cNvPr>
          <p:cNvCxnSpPr>
            <a:cxnSpLocks/>
          </p:cNvCxnSpPr>
          <p:nvPr/>
        </p:nvCxnSpPr>
        <p:spPr>
          <a:xfrm flipV="1">
            <a:off x="7092820" y="5373773"/>
            <a:ext cx="0" cy="6571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ZoneTexte 91">
            <a:extLst>
              <a:ext uri="{FF2B5EF4-FFF2-40B4-BE49-F238E27FC236}">
                <a16:creationId xmlns:a16="http://schemas.microsoft.com/office/drawing/2014/main" id="{7FE03609-C96C-0CDD-674D-E7CB33CA5A5D}"/>
              </a:ext>
            </a:extLst>
          </p:cNvPr>
          <p:cNvSpPr txBox="1"/>
          <p:nvPr/>
        </p:nvSpPr>
        <p:spPr>
          <a:xfrm>
            <a:off x="6739991" y="5519890"/>
            <a:ext cx="88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19A98AB-F449-EDE5-7C86-F0B0C6FE9342}"/>
              </a:ext>
            </a:extLst>
          </p:cNvPr>
          <p:cNvSpPr txBox="1"/>
          <p:nvPr/>
        </p:nvSpPr>
        <p:spPr>
          <a:xfrm>
            <a:off x="8378735" y="5941323"/>
            <a:ext cx="994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DSSD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D8B2DC-A07B-4BE5-A515-073D855F855B}"/>
              </a:ext>
            </a:extLst>
          </p:cNvPr>
          <p:cNvSpPr txBox="1"/>
          <p:nvPr/>
        </p:nvSpPr>
        <p:spPr>
          <a:xfrm>
            <a:off x="7204567" y="5985062"/>
            <a:ext cx="994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PPAC</a:t>
            </a:r>
          </a:p>
        </p:txBody>
      </p:sp>
      <p:sp>
        <p:nvSpPr>
          <p:cNvPr id="10" name="Titre 5">
            <a:extLst>
              <a:ext uri="{FF2B5EF4-FFF2-40B4-BE49-F238E27FC236}">
                <a16:creationId xmlns:a16="http://schemas.microsoft.com/office/drawing/2014/main" id="{271F4F3C-6735-CC4D-2BD7-60478F3DA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Observables for the </a:t>
            </a:r>
            <a:r>
              <a:rPr lang="fr-FR" dirty="0" err="1"/>
              <a:t>analysis</a:t>
            </a:r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88CA8B9-9FFE-296A-4B1F-EAECE1D7F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9D032BF-94F1-8AB5-E222-A099130C8222}"/>
              </a:ext>
            </a:extLst>
          </p:cNvPr>
          <p:cNvSpPr txBox="1"/>
          <p:nvPr/>
        </p:nvSpPr>
        <p:spPr>
          <a:xfrm rot="21159910">
            <a:off x="4020171" y="5230612"/>
            <a:ext cx="238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MNT </a:t>
            </a:r>
            <a:r>
              <a:rPr lang="fr-FR" dirty="0" err="1">
                <a:solidFill>
                  <a:srgbClr val="FF0000"/>
                </a:solidFill>
              </a:rPr>
              <a:t>product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3FE52FE-4CA3-CA4D-D343-5372A94AC767}"/>
              </a:ext>
            </a:extLst>
          </p:cNvPr>
          <p:cNvSpPr/>
          <p:nvPr/>
        </p:nvSpPr>
        <p:spPr>
          <a:xfrm>
            <a:off x="7686389" y="3419045"/>
            <a:ext cx="2220934" cy="451262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503A094-329D-B8B7-8611-943A5644C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r>
              <a:rPr lang="fr-FR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81977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BCD6B7DF-2D0F-2529-B5D7-E47BFC9C9710}"/>
              </a:ext>
            </a:extLst>
          </p:cNvPr>
          <p:cNvSpPr txBox="1"/>
          <p:nvPr/>
        </p:nvSpPr>
        <p:spPr>
          <a:xfrm>
            <a:off x="714305" y="1096497"/>
            <a:ext cx="48591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/>
              <a:t>6 </a:t>
            </a:r>
            <a:r>
              <a:rPr lang="fr-FR" sz="2000" u="sng" dirty="0" err="1"/>
              <a:t>chosen</a:t>
            </a:r>
            <a:r>
              <a:rPr lang="fr-FR" sz="2000" u="sng" dirty="0"/>
              <a:t> observables for </a:t>
            </a:r>
            <a:r>
              <a:rPr lang="fr-FR" sz="2000" u="sng" dirty="0" err="1"/>
              <a:t>this</a:t>
            </a:r>
            <a:r>
              <a:rPr lang="fr-FR" sz="2000" u="sng" dirty="0"/>
              <a:t> </a:t>
            </a:r>
            <a:r>
              <a:rPr lang="fr-FR" sz="2000" u="sng" dirty="0" err="1"/>
              <a:t>study</a:t>
            </a:r>
            <a:r>
              <a:rPr lang="fr-FR" sz="2000" u="sng" dirty="0"/>
              <a:t>: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Implantation </a:t>
            </a:r>
            <a:r>
              <a:rPr lang="fr-FR" dirty="0" err="1"/>
              <a:t>energy</a:t>
            </a:r>
            <a:r>
              <a:rPr lang="fr-FR" dirty="0"/>
              <a:t> in the DSSD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Energy </a:t>
            </a:r>
            <a:r>
              <a:rPr lang="fr-FR" dirty="0" err="1"/>
              <a:t>loss</a:t>
            </a:r>
            <a:r>
              <a:rPr lang="fr-FR" dirty="0"/>
              <a:t> in the PPAC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Position of </a:t>
            </a:r>
            <a:r>
              <a:rPr lang="fr-FR" dirty="0" err="1"/>
              <a:t>nuclei</a:t>
            </a:r>
            <a:r>
              <a:rPr lang="fr-FR" dirty="0"/>
              <a:t> in the PPAC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Time of flight (</a:t>
            </a:r>
            <a:r>
              <a:rPr lang="fr-FR" dirty="0" err="1"/>
              <a:t>ToF</a:t>
            </a:r>
            <a:r>
              <a:rPr lang="fr-FR" dirty="0"/>
              <a:t>)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</a:t>
            </a:r>
            <a:r>
              <a:rPr lang="fr-FR" dirty="0" err="1"/>
              <a:t>entering</a:t>
            </a:r>
            <a:r>
              <a:rPr lang="fr-FR" dirty="0"/>
              <a:t> the PPAC and the </a:t>
            </a:r>
            <a:r>
              <a:rPr lang="fr-FR" dirty="0" err="1"/>
              <a:t>Ɣ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emitted</a:t>
            </a:r>
            <a:r>
              <a:rPr lang="fr-FR" dirty="0"/>
              <a:t> in </a:t>
            </a:r>
            <a:r>
              <a:rPr lang="fr-FR" dirty="0" err="1"/>
              <a:t>Gammasphere</a:t>
            </a:r>
            <a:r>
              <a:rPr lang="fr-FR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Ɣ</a:t>
            </a:r>
            <a:r>
              <a:rPr lang="fr-FR" dirty="0"/>
              <a:t> </a:t>
            </a:r>
            <a:r>
              <a:rPr lang="fr-FR" dirty="0" err="1"/>
              <a:t>energies</a:t>
            </a:r>
            <a:r>
              <a:rPr lang="fr-FR" dirty="0"/>
              <a:t> in </a:t>
            </a:r>
            <a:r>
              <a:rPr lang="fr-FR" dirty="0" err="1"/>
              <a:t>Gammasphere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E80152E7-9643-B171-0FB4-961553525235}"/>
              </a:ext>
            </a:extLst>
          </p:cNvPr>
          <p:cNvCxnSpPr>
            <a:cxnSpLocks/>
          </p:cNvCxnSpPr>
          <p:nvPr/>
        </p:nvCxnSpPr>
        <p:spPr>
          <a:xfrm flipV="1">
            <a:off x="2270583" y="5124581"/>
            <a:ext cx="6422158" cy="9265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9E494AD6-C4ED-4BCF-1877-01F4BB0AE22E}"/>
              </a:ext>
            </a:extLst>
          </p:cNvPr>
          <p:cNvCxnSpPr/>
          <p:nvPr/>
        </p:nvCxnSpPr>
        <p:spPr>
          <a:xfrm flipV="1">
            <a:off x="8729755" y="4809896"/>
            <a:ext cx="0" cy="11774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Rectangle : coins arrondis 69">
            <a:extLst>
              <a:ext uri="{FF2B5EF4-FFF2-40B4-BE49-F238E27FC236}">
                <a16:creationId xmlns:a16="http://schemas.microsoft.com/office/drawing/2014/main" id="{3DEE5319-508D-0847-B90D-405EAE809726}"/>
              </a:ext>
            </a:extLst>
          </p:cNvPr>
          <p:cNvSpPr/>
          <p:nvPr/>
        </p:nvSpPr>
        <p:spPr>
          <a:xfrm>
            <a:off x="7184820" y="4823356"/>
            <a:ext cx="764088" cy="117744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9AFF5581-F543-82E3-D789-B2343CCF5BE2}"/>
              </a:ext>
            </a:extLst>
          </p:cNvPr>
          <p:cNvGrpSpPr/>
          <p:nvPr/>
        </p:nvGrpSpPr>
        <p:grpSpPr>
          <a:xfrm rot="19923099">
            <a:off x="1867450" y="4634233"/>
            <a:ext cx="165734" cy="1495634"/>
            <a:chOff x="1640910" y="4039101"/>
            <a:chExt cx="526097" cy="1333967"/>
          </a:xfrm>
        </p:grpSpPr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2A527BF2-CEB1-D5D6-3358-99A10999CA29}"/>
                </a:ext>
              </a:extLst>
            </p:cNvPr>
            <p:cNvGrpSpPr/>
            <p:nvPr/>
          </p:nvGrpSpPr>
          <p:grpSpPr>
            <a:xfrm>
              <a:off x="1853855" y="4472551"/>
              <a:ext cx="313150" cy="299867"/>
              <a:chOff x="1853855" y="4472551"/>
              <a:chExt cx="313150" cy="299867"/>
            </a:xfrm>
          </p:grpSpPr>
          <p:cxnSp>
            <p:nvCxnSpPr>
              <p:cNvPr id="81" name="Connecteur en arc 80">
                <a:extLst>
                  <a:ext uri="{FF2B5EF4-FFF2-40B4-BE49-F238E27FC236}">
                    <a16:creationId xmlns:a16="http://schemas.microsoft.com/office/drawing/2014/main" id="{23C39366-C7FF-D686-1BB5-C95D0C586B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853855" y="4606400"/>
                <a:ext cx="237999" cy="166018"/>
              </a:xfrm>
              <a:prstGeom prst="curvedConnector3">
                <a:avLst>
                  <a:gd name="adj1" fmla="val -155259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en arc 81">
                <a:extLst>
                  <a:ext uri="{FF2B5EF4-FFF2-40B4-BE49-F238E27FC236}">
                    <a16:creationId xmlns:a16="http://schemas.microsoft.com/office/drawing/2014/main" id="{D2F5AEF1-2147-29D9-9909-C9322E7116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53856" y="4472551"/>
                <a:ext cx="313149" cy="133849"/>
              </a:xfrm>
              <a:prstGeom prst="curvedConnector3">
                <a:avLst>
                  <a:gd name="adj1" fmla="val -58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Connecteur en arc 72">
              <a:extLst>
                <a:ext uri="{FF2B5EF4-FFF2-40B4-BE49-F238E27FC236}">
                  <a16:creationId xmlns:a16="http://schemas.microsoft.com/office/drawing/2014/main" id="{07952D97-94D2-A328-7D60-96DF5AD4EA9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972855" y="4299893"/>
              <a:ext cx="194152" cy="172658"/>
            </a:xfrm>
            <a:prstGeom prst="curvedConnector3">
              <a:avLst>
                <a:gd name="adj1" fmla="val -143549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en arc 73">
              <a:extLst>
                <a:ext uri="{FF2B5EF4-FFF2-40B4-BE49-F238E27FC236}">
                  <a16:creationId xmlns:a16="http://schemas.microsoft.com/office/drawing/2014/main" id="{7BF17B4A-EEBA-C789-32BB-73CE2B1C831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640910" y="4039101"/>
              <a:ext cx="369524" cy="260793"/>
            </a:xfrm>
            <a:prstGeom prst="curvedConnector3">
              <a:avLst>
                <a:gd name="adj1" fmla="val 114406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6AF7293D-D0BD-605C-C76D-9C84B69D2660}"/>
                </a:ext>
              </a:extLst>
            </p:cNvPr>
            <p:cNvGrpSpPr/>
            <p:nvPr/>
          </p:nvGrpSpPr>
          <p:grpSpPr>
            <a:xfrm>
              <a:off x="1778704" y="4773334"/>
              <a:ext cx="313150" cy="299867"/>
              <a:chOff x="1853855" y="4472551"/>
              <a:chExt cx="313150" cy="299867"/>
            </a:xfrm>
          </p:grpSpPr>
          <p:cxnSp>
            <p:nvCxnSpPr>
              <p:cNvPr id="79" name="Connecteur en arc 78">
                <a:extLst>
                  <a:ext uri="{FF2B5EF4-FFF2-40B4-BE49-F238E27FC236}">
                    <a16:creationId xmlns:a16="http://schemas.microsoft.com/office/drawing/2014/main" id="{85DD14C5-D20B-6A5A-98FD-E30C6DA1470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853855" y="4606400"/>
                <a:ext cx="237999" cy="166018"/>
              </a:xfrm>
              <a:prstGeom prst="curvedConnector3">
                <a:avLst>
                  <a:gd name="adj1" fmla="val -155259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en arc 79">
                <a:extLst>
                  <a:ext uri="{FF2B5EF4-FFF2-40B4-BE49-F238E27FC236}">
                    <a16:creationId xmlns:a16="http://schemas.microsoft.com/office/drawing/2014/main" id="{D2E31E7C-DDFD-2655-2673-9CAC97A5A8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53856" y="4472551"/>
                <a:ext cx="313149" cy="133849"/>
              </a:xfrm>
              <a:prstGeom prst="curvedConnector3">
                <a:avLst>
                  <a:gd name="adj1" fmla="val -58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37AFE026-5D2B-3448-4001-D7CBB539D672}"/>
                </a:ext>
              </a:extLst>
            </p:cNvPr>
            <p:cNvGrpSpPr/>
            <p:nvPr/>
          </p:nvGrpSpPr>
          <p:grpSpPr>
            <a:xfrm>
              <a:off x="1697279" y="5073201"/>
              <a:ext cx="313150" cy="299867"/>
              <a:chOff x="1853855" y="4472551"/>
              <a:chExt cx="313150" cy="299867"/>
            </a:xfrm>
          </p:grpSpPr>
          <p:cxnSp>
            <p:nvCxnSpPr>
              <p:cNvPr id="77" name="Connecteur en arc 76">
                <a:extLst>
                  <a:ext uri="{FF2B5EF4-FFF2-40B4-BE49-F238E27FC236}">
                    <a16:creationId xmlns:a16="http://schemas.microsoft.com/office/drawing/2014/main" id="{8B2454DD-E169-C486-D2A0-992DB1A55C9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853855" y="4606400"/>
                <a:ext cx="237999" cy="166018"/>
              </a:xfrm>
              <a:prstGeom prst="curvedConnector3">
                <a:avLst>
                  <a:gd name="adj1" fmla="val -155259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en arc 77">
                <a:extLst>
                  <a:ext uri="{FF2B5EF4-FFF2-40B4-BE49-F238E27FC236}">
                    <a16:creationId xmlns:a16="http://schemas.microsoft.com/office/drawing/2014/main" id="{71BA7878-1228-55F2-8826-F452DB06D2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53856" y="4472551"/>
                <a:ext cx="313149" cy="133849"/>
              </a:xfrm>
              <a:prstGeom prst="curvedConnector3">
                <a:avLst>
                  <a:gd name="adj1" fmla="val -58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E00FBAF0-DD1A-4FE4-D161-AB99323B49D9}"/>
              </a:ext>
            </a:extLst>
          </p:cNvPr>
          <p:cNvSpPr/>
          <p:nvPr/>
        </p:nvSpPr>
        <p:spPr>
          <a:xfrm rot="19193919">
            <a:off x="1282066" y="4328276"/>
            <a:ext cx="159466" cy="4680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9021FD90-61AF-7D4D-D7B9-02C00113733D}"/>
              </a:ext>
            </a:extLst>
          </p:cNvPr>
          <p:cNvSpPr txBox="1"/>
          <p:nvPr/>
        </p:nvSpPr>
        <p:spPr>
          <a:xfrm>
            <a:off x="1556676" y="4292981"/>
            <a:ext cx="227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HPGe</a:t>
            </a:r>
            <a:r>
              <a:rPr lang="fr-FR" sz="1600" dirty="0"/>
              <a:t> (</a:t>
            </a:r>
            <a:r>
              <a:rPr lang="fr-FR" sz="1600" dirty="0" err="1"/>
              <a:t>Gammasphere</a:t>
            </a:r>
            <a:r>
              <a:rPr lang="fr-FR" sz="1600" dirty="0"/>
              <a:t>)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8BDB3C62-CA2C-CC75-9B78-4DA964277501}"/>
              </a:ext>
            </a:extLst>
          </p:cNvPr>
          <p:cNvSpPr txBox="1"/>
          <p:nvPr/>
        </p:nvSpPr>
        <p:spPr>
          <a:xfrm>
            <a:off x="8700024" y="4823356"/>
            <a:ext cx="88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</a:t>
            </a:r>
            <a:r>
              <a:rPr lang="fr-FR" baseline="-25000" dirty="0" err="1"/>
              <a:t>dssd</a:t>
            </a:r>
            <a:endParaRPr lang="fr-FR" baseline="-25000" dirty="0"/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7F4397E6-8277-8ED7-8E02-6AA1207353C7}"/>
              </a:ext>
            </a:extLst>
          </p:cNvPr>
          <p:cNvSpPr txBox="1"/>
          <p:nvPr/>
        </p:nvSpPr>
        <p:spPr>
          <a:xfrm>
            <a:off x="7343322" y="5462832"/>
            <a:ext cx="88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ΔE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F5608D65-B593-6A05-B5EC-9F9BE72EBF87}"/>
              </a:ext>
            </a:extLst>
          </p:cNvPr>
          <p:cNvSpPr txBox="1"/>
          <p:nvPr/>
        </p:nvSpPr>
        <p:spPr>
          <a:xfrm>
            <a:off x="1128693" y="4735767"/>
            <a:ext cx="88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</a:t>
            </a:r>
            <a:r>
              <a:rPr lang="fr-FR" baseline="-25000" dirty="0"/>
              <a:t>Ɣ</a:t>
            </a:r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E20EC95F-DCB7-0D16-B111-676E45EEDC11}"/>
              </a:ext>
            </a:extLst>
          </p:cNvPr>
          <p:cNvCxnSpPr>
            <a:cxnSpLocks/>
          </p:cNvCxnSpPr>
          <p:nvPr/>
        </p:nvCxnSpPr>
        <p:spPr>
          <a:xfrm flipH="1">
            <a:off x="7184819" y="5391677"/>
            <a:ext cx="7640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40BF59C3-3F14-E58A-3693-BAE6FB6F478B}"/>
              </a:ext>
            </a:extLst>
          </p:cNvPr>
          <p:cNvCxnSpPr>
            <a:cxnSpLocks/>
          </p:cNvCxnSpPr>
          <p:nvPr/>
        </p:nvCxnSpPr>
        <p:spPr>
          <a:xfrm flipV="1">
            <a:off x="7092820" y="5373773"/>
            <a:ext cx="0" cy="6571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ZoneTexte 91">
            <a:extLst>
              <a:ext uri="{FF2B5EF4-FFF2-40B4-BE49-F238E27FC236}">
                <a16:creationId xmlns:a16="http://schemas.microsoft.com/office/drawing/2014/main" id="{7FE03609-C96C-0CDD-674D-E7CB33CA5A5D}"/>
              </a:ext>
            </a:extLst>
          </p:cNvPr>
          <p:cNvSpPr txBox="1"/>
          <p:nvPr/>
        </p:nvSpPr>
        <p:spPr>
          <a:xfrm>
            <a:off x="6739991" y="5519890"/>
            <a:ext cx="88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E4F07D3-650B-3441-E965-C0A38EC9E71C}"/>
              </a:ext>
            </a:extLst>
          </p:cNvPr>
          <p:cNvSpPr txBox="1"/>
          <p:nvPr/>
        </p:nvSpPr>
        <p:spPr>
          <a:xfrm>
            <a:off x="8378735" y="5941323"/>
            <a:ext cx="994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DSSD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76A7A2-099F-5C76-5A74-5CF38AFD8036}"/>
              </a:ext>
            </a:extLst>
          </p:cNvPr>
          <p:cNvSpPr txBox="1"/>
          <p:nvPr/>
        </p:nvSpPr>
        <p:spPr>
          <a:xfrm>
            <a:off x="7204567" y="5985062"/>
            <a:ext cx="994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PPAC</a:t>
            </a:r>
          </a:p>
        </p:txBody>
      </p:sp>
      <p:sp>
        <p:nvSpPr>
          <p:cNvPr id="7" name="Titre 5">
            <a:extLst>
              <a:ext uri="{FF2B5EF4-FFF2-40B4-BE49-F238E27FC236}">
                <a16:creationId xmlns:a16="http://schemas.microsoft.com/office/drawing/2014/main" id="{407F78CF-5BDD-6859-8550-C9368842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Observables for the </a:t>
            </a:r>
            <a:r>
              <a:rPr lang="fr-FR" dirty="0" err="1"/>
              <a:t>analysis</a:t>
            </a:r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92E6110B-8072-6C64-6BFF-CBB02ED6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45C98E-A6FA-A468-47C3-505ABA49B998}"/>
              </a:ext>
            </a:extLst>
          </p:cNvPr>
          <p:cNvSpPr txBox="1"/>
          <p:nvPr/>
        </p:nvSpPr>
        <p:spPr>
          <a:xfrm rot="21159910">
            <a:off x="4020171" y="5230612"/>
            <a:ext cx="238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MNT </a:t>
            </a:r>
            <a:r>
              <a:rPr lang="fr-FR" dirty="0" err="1">
                <a:solidFill>
                  <a:srgbClr val="FF0000"/>
                </a:solidFill>
              </a:rPr>
              <a:t>product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B15B866-CBC1-3883-544F-FAD36A1B7765}"/>
              </a:ext>
            </a:extLst>
          </p:cNvPr>
          <p:cNvSpPr txBox="1"/>
          <p:nvPr/>
        </p:nvSpPr>
        <p:spPr>
          <a:xfrm>
            <a:off x="2113564" y="5218516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Ɣ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1C5CF5C-38B0-6B23-649A-896934089F92}"/>
              </a:ext>
            </a:extLst>
          </p:cNvPr>
          <p:cNvCxnSpPr>
            <a:cxnSpLocks/>
          </p:cNvCxnSpPr>
          <p:nvPr/>
        </p:nvCxnSpPr>
        <p:spPr>
          <a:xfrm>
            <a:off x="1324785" y="6370846"/>
            <a:ext cx="6224591" cy="293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60F6E8A-016D-7FEE-7DCE-572AE0750C6C}"/>
              </a:ext>
            </a:extLst>
          </p:cNvPr>
          <p:cNvCxnSpPr>
            <a:cxnSpLocks/>
          </p:cNvCxnSpPr>
          <p:nvPr/>
        </p:nvCxnSpPr>
        <p:spPr>
          <a:xfrm flipV="1">
            <a:off x="1324785" y="5105099"/>
            <a:ext cx="0" cy="1265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212C34B-ECC6-C8D8-94C3-F724FB7FA100}"/>
              </a:ext>
            </a:extLst>
          </p:cNvPr>
          <p:cNvCxnSpPr>
            <a:cxnSpLocks/>
          </p:cNvCxnSpPr>
          <p:nvPr/>
        </p:nvCxnSpPr>
        <p:spPr>
          <a:xfrm flipV="1">
            <a:off x="7540298" y="6241097"/>
            <a:ext cx="0" cy="165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C8AEDA2-C812-4AC8-49B7-4FFCCAA73FF3}"/>
              </a:ext>
            </a:extLst>
          </p:cNvPr>
          <p:cNvSpPr txBox="1"/>
          <p:nvPr/>
        </p:nvSpPr>
        <p:spPr>
          <a:xfrm>
            <a:off x="3487414" y="6030899"/>
            <a:ext cx="199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Time of Flight</a:t>
            </a:r>
            <a:endParaRPr lang="fr-FR" baseline="-250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4506355-FE1B-1621-258E-989FE43B08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97663" y="-529390"/>
            <a:ext cx="2235118" cy="415512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1DA3C3A-F4A8-AB8E-D2CA-5ECC94EC4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331" y="2588670"/>
            <a:ext cx="4012964" cy="2154387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A4259186-EBAA-8282-43EC-A60A2A67C2C3}"/>
              </a:ext>
            </a:extLst>
          </p:cNvPr>
          <p:cNvSpPr/>
          <p:nvPr/>
        </p:nvSpPr>
        <p:spPr>
          <a:xfrm>
            <a:off x="7686389" y="3419045"/>
            <a:ext cx="2220934" cy="451262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86FE58DE-DA02-0A57-AFEE-179FF1287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r>
              <a:rPr lang="fr-FR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31260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Recoil</a:t>
            </a:r>
            <a:r>
              <a:rPr lang="fr-FR" dirty="0"/>
              <a:t> </a:t>
            </a:r>
            <a:r>
              <a:rPr lang="fr-FR" dirty="0" err="1"/>
              <a:t>correlated</a:t>
            </a:r>
            <a:r>
              <a:rPr lang="fr-FR" dirty="0"/>
              <a:t> </a:t>
            </a:r>
            <a:r>
              <a:rPr lang="fr-FR" dirty="0" err="1"/>
              <a:t>spectrum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799D02-4DAD-26C2-3A8E-A83A10EF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C56C144-DB7A-BCF8-B0F7-50C4F237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3C72246-88BE-195D-B75C-FDD3BC4F1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2327" y="-1531784"/>
            <a:ext cx="4821591" cy="997752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91C3019-C981-19D2-DD77-53A86C787AD7}"/>
              </a:ext>
            </a:extLst>
          </p:cNvPr>
          <p:cNvSpPr txBox="1"/>
          <p:nvPr/>
        </p:nvSpPr>
        <p:spPr>
          <a:xfrm>
            <a:off x="2413229" y="2263308"/>
            <a:ext cx="99298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6</a:t>
            </a:r>
            <a:r>
              <a:rPr lang="fr-FR" sz="1400" baseline="30000" dirty="0">
                <a:solidFill>
                  <a:srgbClr val="FF0000"/>
                </a:solidFill>
              </a:rPr>
              <a:t>+ </a:t>
            </a:r>
            <a:r>
              <a:rPr lang="fr-FR" sz="1400" dirty="0">
                <a:solidFill>
                  <a:srgbClr val="FF0000"/>
                </a:solidFill>
              </a:rPr>
              <a:t>→ 4</a:t>
            </a:r>
            <a:r>
              <a:rPr lang="fr-FR" sz="1400" baseline="30000" dirty="0">
                <a:solidFill>
                  <a:srgbClr val="FF0000"/>
                </a:solidFill>
              </a:rPr>
              <a:t>+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833A3C8-A0C5-21C9-4BE8-57DBC6E03B48}"/>
              </a:ext>
            </a:extLst>
          </p:cNvPr>
          <p:cNvSpPr txBox="1"/>
          <p:nvPr/>
        </p:nvSpPr>
        <p:spPr>
          <a:xfrm>
            <a:off x="3406209" y="1535591"/>
            <a:ext cx="99298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8</a:t>
            </a:r>
            <a:r>
              <a:rPr lang="fr-FR" sz="1400" baseline="30000" dirty="0">
                <a:solidFill>
                  <a:srgbClr val="FF0000"/>
                </a:solidFill>
              </a:rPr>
              <a:t>+ </a:t>
            </a:r>
            <a:r>
              <a:rPr lang="fr-FR" sz="1400" dirty="0">
                <a:solidFill>
                  <a:srgbClr val="FF0000"/>
                </a:solidFill>
              </a:rPr>
              <a:t>→ 6</a:t>
            </a:r>
            <a:r>
              <a:rPr lang="fr-FR" sz="1400" baseline="30000" dirty="0">
                <a:solidFill>
                  <a:srgbClr val="FF0000"/>
                </a:solidFill>
              </a:rPr>
              <a:t>+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257CC73-4FD8-D35D-7745-FFC2FB9CAFCF}"/>
              </a:ext>
            </a:extLst>
          </p:cNvPr>
          <p:cNvSpPr txBox="1"/>
          <p:nvPr/>
        </p:nvSpPr>
        <p:spPr>
          <a:xfrm>
            <a:off x="4194818" y="1901507"/>
            <a:ext cx="130085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10</a:t>
            </a:r>
            <a:r>
              <a:rPr lang="fr-FR" sz="1400" baseline="30000" dirty="0">
                <a:solidFill>
                  <a:srgbClr val="FF0000"/>
                </a:solidFill>
              </a:rPr>
              <a:t>+ </a:t>
            </a:r>
            <a:r>
              <a:rPr lang="fr-FR" sz="1400" dirty="0">
                <a:solidFill>
                  <a:srgbClr val="FF0000"/>
                </a:solidFill>
              </a:rPr>
              <a:t>→ 8</a:t>
            </a:r>
            <a:r>
              <a:rPr lang="fr-FR" sz="1400" baseline="30000" dirty="0">
                <a:solidFill>
                  <a:srgbClr val="FF0000"/>
                </a:solidFill>
              </a:rPr>
              <a:t>+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804D6F2-18F3-7ACF-C021-BDACA579722E}"/>
              </a:ext>
            </a:extLst>
          </p:cNvPr>
          <p:cNvSpPr txBox="1"/>
          <p:nvPr/>
        </p:nvSpPr>
        <p:spPr>
          <a:xfrm>
            <a:off x="4845245" y="2399796"/>
            <a:ext cx="130085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12</a:t>
            </a:r>
            <a:r>
              <a:rPr lang="fr-FR" sz="1400" baseline="30000" dirty="0">
                <a:solidFill>
                  <a:srgbClr val="FF0000"/>
                </a:solidFill>
              </a:rPr>
              <a:t>+ </a:t>
            </a:r>
            <a:r>
              <a:rPr lang="fr-FR" sz="1400" dirty="0">
                <a:solidFill>
                  <a:srgbClr val="FF0000"/>
                </a:solidFill>
              </a:rPr>
              <a:t>→ 10</a:t>
            </a:r>
            <a:r>
              <a:rPr lang="fr-FR" sz="1400" baseline="30000" dirty="0">
                <a:solidFill>
                  <a:srgbClr val="FF0000"/>
                </a:solidFill>
              </a:rPr>
              <a:t>+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DE88F4A-FA1D-B607-DFA6-0FA442A207A3}"/>
              </a:ext>
            </a:extLst>
          </p:cNvPr>
          <p:cNvSpPr txBox="1"/>
          <p:nvPr/>
        </p:nvSpPr>
        <p:spPr>
          <a:xfrm>
            <a:off x="5460001" y="2998676"/>
            <a:ext cx="130085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14</a:t>
            </a:r>
            <a:r>
              <a:rPr lang="fr-FR" sz="1400" baseline="30000" dirty="0">
                <a:solidFill>
                  <a:srgbClr val="FF0000"/>
                </a:solidFill>
              </a:rPr>
              <a:t>+ </a:t>
            </a:r>
            <a:r>
              <a:rPr lang="fr-FR" sz="1400" dirty="0">
                <a:solidFill>
                  <a:srgbClr val="FF0000"/>
                </a:solidFill>
              </a:rPr>
              <a:t>→ 12</a:t>
            </a:r>
            <a:r>
              <a:rPr lang="fr-FR" sz="1400" baseline="30000" dirty="0">
                <a:solidFill>
                  <a:srgbClr val="FF0000"/>
                </a:solidFill>
              </a:rPr>
              <a:t>+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0532B35-4B3B-E8B3-7583-3F673FA64CA4}"/>
              </a:ext>
            </a:extLst>
          </p:cNvPr>
          <p:cNvSpPr txBox="1"/>
          <p:nvPr/>
        </p:nvSpPr>
        <p:spPr>
          <a:xfrm>
            <a:off x="6067168" y="3464322"/>
            <a:ext cx="130085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16</a:t>
            </a:r>
            <a:r>
              <a:rPr lang="fr-FR" sz="1400" baseline="30000" dirty="0">
                <a:solidFill>
                  <a:srgbClr val="FF0000"/>
                </a:solidFill>
              </a:rPr>
              <a:t>+ </a:t>
            </a:r>
            <a:r>
              <a:rPr lang="fr-FR" sz="1400" dirty="0">
                <a:solidFill>
                  <a:srgbClr val="FF0000"/>
                </a:solidFill>
              </a:rPr>
              <a:t>→ 14</a:t>
            </a:r>
            <a:r>
              <a:rPr lang="fr-FR" sz="1400" baseline="30000" dirty="0">
                <a:solidFill>
                  <a:srgbClr val="FF0000"/>
                </a:solidFill>
              </a:rPr>
              <a:t>+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00FC1C7-BFC7-4B75-B9C6-69765F3FC254}"/>
              </a:ext>
            </a:extLst>
          </p:cNvPr>
          <p:cNvSpPr txBox="1"/>
          <p:nvPr/>
        </p:nvSpPr>
        <p:spPr>
          <a:xfrm>
            <a:off x="6549544" y="3853179"/>
            <a:ext cx="130085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18</a:t>
            </a:r>
            <a:r>
              <a:rPr lang="fr-FR" sz="1400" baseline="30000" dirty="0">
                <a:solidFill>
                  <a:srgbClr val="FF0000"/>
                </a:solidFill>
              </a:rPr>
              <a:t>+ </a:t>
            </a:r>
            <a:r>
              <a:rPr lang="fr-FR" sz="1400" dirty="0">
                <a:solidFill>
                  <a:srgbClr val="FF0000"/>
                </a:solidFill>
              </a:rPr>
              <a:t>→ 16</a:t>
            </a:r>
            <a:r>
              <a:rPr lang="fr-FR" sz="1400" baseline="30000" dirty="0">
                <a:solidFill>
                  <a:srgbClr val="FF0000"/>
                </a:solidFill>
              </a:rPr>
              <a:t>+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AC4FC75-608A-D41F-5287-59AC8C95FB0F}"/>
              </a:ext>
            </a:extLst>
          </p:cNvPr>
          <p:cNvSpPr txBox="1"/>
          <p:nvPr/>
        </p:nvSpPr>
        <p:spPr>
          <a:xfrm>
            <a:off x="7024404" y="4245007"/>
            <a:ext cx="130085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20</a:t>
            </a:r>
            <a:r>
              <a:rPr lang="fr-FR" sz="1400" baseline="30000" dirty="0">
                <a:solidFill>
                  <a:srgbClr val="FF0000"/>
                </a:solidFill>
              </a:rPr>
              <a:t>+ </a:t>
            </a:r>
            <a:r>
              <a:rPr lang="fr-FR" sz="1400" dirty="0">
                <a:solidFill>
                  <a:srgbClr val="FF0000"/>
                </a:solidFill>
              </a:rPr>
              <a:t>→ 18</a:t>
            </a:r>
            <a:r>
              <a:rPr lang="fr-FR" sz="1400" baseline="30000" dirty="0">
                <a:solidFill>
                  <a:srgbClr val="FF0000"/>
                </a:solidFill>
              </a:rPr>
              <a:t>+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FC68A16-0B3A-0769-FBB2-56AA7521D7D0}"/>
              </a:ext>
            </a:extLst>
          </p:cNvPr>
          <p:cNvSpPr txBox="1"/>
          <p:nvPr/>
        </p:nvSpPr>
        <p:spPr>
          <a:xfrm>
            <a:off x="7318168" y="4552784"/>
            <a:ext cx="130085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22</a:t>
            </a:r>
            <a:r>
              <a:rPr lang="fr-FR" sz="1400" baseline="30000" dirty="0">
                <a:solidFill>
                  <a:srgbClr val="FF0000"/>
                </a:solidFill>
              </a:rPr>
              <a:t>+ </a:t>
            </a:r>
            <a:r>
              <a:rPr lang="fr-FR" sz="1400" dirty="0">
                <a:solidFill>
                  <a:srgbClr val="FF0000"/>
                </a:solidFill>
              </a:rPr>
              <a:t>→ 20</a:t>
            </a:r>
            <a:r>
              <a:rPr lang="fr-FR" sz="1400" baseline="30000" dirty="0">
                <a:solidFill>
                  <a:srgbClr val="FF0000"/>
                </a:solidFill>
              </a:rPr>
              <a:t>+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BA7A377-4786-EB02-199E-1977C8DF121B}"/>
              </a:ext>
            </a:extLst>
          </p:cNvPr>
          <p:cNvSpPr txBox="1"/>
          <p:nvPr/>
        </p:nvSpPr>
        <p:spPr>
          <a:xfrm>
            <a:off x="7611932" y="4814151"/>
            <a:ext cx="130085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24</a:t>
            </a:r>
            <a:r>
              <a:rPr lang="fr-FR" sz="1400" baseline="30000" dirty="0">
                <a:solidFill>
                  <a:srgbClr val="FF0000"/>
                </a:solidFill>
              </a:rPr>
              <a:t>+ </a:t>
            </a:r>
            <a:r>
              <a:rPr lang="fr-FR" sz="1400" dirty="0">
                <a:solidFill>
                  <a:srgbClr val="FF0000"/>
                </a:solidFill>
              </a:rPr>
              <a:t>→ 22</a:t>
            </a:r>
            <a:r>
              <a:rPr lang="fr-FR" sz="1400" baseline="30000" dirty="0">
                <a:solidFill>
                  <a:srgbClr val="FF0000"/>
                </a:solidFill>
              </a:rPr>
              <a:t>+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37EDE32-FFC6-E8BB-0849-B8DAE7D0FC5C}"/>
              </a:ext>
            </a:extLst>
          </p:cNvPr>
          <p:cNvSpPr txBox="1"/>
          <p:nvPr/>
        </p:nvSpPr>
        <p:spPr>
          <a:xfrm>
            <a:off x="5940386" y="2076920"/>
            <a:ext cx="238487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FF0000"/>
                </a:solidFill>
              </a:rPr>
              <a:t>Rotational</a:t>
            </a:r>
            <a:r>
              <a:rPr lang="fr-FR" sz="2000" dirty="0">
                <a:solidFill>
                  <a:srgbClr val="FF0000"/>
                </a:solidFill>
              </a:rPr>
              <a:t> band of </a:t>
            </a:r>
            <a:r>
              <a:rPr lang="fr-FR" sz="2000" baseline="30000" dirty="0">
                <a:solidFill>
                  <a:srgbClr val="FF0000"/>
                </a:solidFill>
              </a:rPr>
              <a:t>238</a:t>
            </a:r>
            <a:r>
              <a:rPr lang="fr-FR" sz="2000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79AFF6A-CD20-B51C-9A7D-2122BF2382D7}"/>
              </a:ext>
            </a:extLst>
          </p:cNvPr>
          <p:cNvSpPr txBox="1"/>
          <p:nvPr/>
        </p:nvSpPr>
        <p:spPr>
          <a:xfrm>
            <a:off x="1529309" y="3835482"/>
            <a:ext cx="99298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4</a:t>
            </a:r>
            <a:r>
              <a:rPr lang="fr-FR" sz="1400" baseline="30000" dirty="0">
                <a:solidFill>
                  <a:srgbClr val="FF0000"/>
                </a:solidFill>
              </a:rPr>
              <a:t>+ </a:t>
            </a:r>
            <a:r>
              <a:rPr lang="fr-FR" sz="1400" dirty="0">
                <a:solidFill>
                  <a:srgbClr val="FF0000"/>
                </a:solidFill>
              </a:rPr>
              <a:t>→ 2</a:t>
            </a:r>
            <a:r>
              <a:rPr lang="fr-FR" sz="1400" baseline="30000" dirty="0">
                <a:solidFill>
                  <a:srgbClr val="FF0000"/>
                </a:solidFill>
              </a:rPr>
              <a:t>+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978B8B7-BB38-CD83-95B0-830B637B55E6}"/>
              </a:ext>
            </a:extLst>
          </p:cNvPr>
          <p:cNvSpPr txBox="1"/>
          <p:nvPr/>
        </p:nvSpPr>
        <p:spPr>
          <a:xfrm>
            <a:off x="9272655" y="1507533"/>
            <a:ext cx="27398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The </a:t>
            </a:r>
            <a:r>
              <a:rPr lang="fr-FR" dirty="0" err="1"/>
              <a:t>most</a:t>
            </a:r>
            <a:r>
              <a:rPr lang="fr-FR" dirty="0"/>
              <a:t> intense </a:t>
            </a:r>
            <a:r>
              <a:rPr lang="fr-FR" dirty="0" err="1"/>
              <a:t>peaks</a:t>
            </a:r>
            <a:r>
              <a:rPr lang="fr-FR" dirty="0"/>
              <a:t> come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Coulex</a:t>
            </a:r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→ Background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supressed</a:t>
            </a:r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→ Ɣ-Ɣ </a:t>
            </a:r>
            <a:r>
              <a:rPr lang="fr-FR" dirty="0" err="1"/>
              <a:t>correlations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0494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e 64">
            <a:extLst>
              <a:ext uri="{FF2B5EF4-FFF2-40B4-BE49-F238E27FC236}">
                <a16:creationId xmlns:a16="http://schemas.microsoft.com/office/drawing/2014/main" id="{6D5975C9-2BC4-8C59-97E9-E18C605D58E6}"/>
              </a:ext>
            </a:extLst>
          </p:cNvPr>
          <p:cNvGrpSpPr/>
          <p:nvPr/>
        </p:nvGrpSpPr>
        <p:grpSpPr>
          <a:xfrm>
            <a:off x="768697" y="804099"/>
            <a:ext cx="982605" cy="5539551"/>
            <a:chOff x="2905000" y="819372"/>
            <a:chExt cx="982605" cy="5539551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3458A357-0FE6-E9E6-9F00-17910FB6C643}"/>
                </a:ext>
              </a:extLst>
            </p:cNvPr>
            <p:cNvGrpSpPr/>
            <p:nvPr/>
          </p:nvGrpSpPr>
          <p:grpSpPr>
            <a:xfrm>
              <a:off x="2905000" y="819372"/>
              <a:ext cx="982605" cy="5539551"/>
              <a:chOff x="2905000" y="819372"/>
              <a:chExt cx="982605" cy="5539551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B68D872C-C017-0EE9-C9B2-12375FAB98BE}"/>
                  </a:ext>
                </a:extLst>
              </p:cNvPr>
              <p:cNvGrpSpPr/>
              <p:nvPr/>
            </p:nvGrpSpPr>
            <p:grpSpPr>
              <a:xfrm>
                <a:off x="3050276" y="1020810"/>
                <a:ext cx="734580" cy="5282141"/>
                <a:chOff x="3050276" y="1020810"/>
                <a:chExt cx="734580" cy="5282141"/>
              </a:xfrm>
            </p:grpSpPr>
            <p:cxnSp>
              <p:nvCxnSpPr>
                <p:cNvPr id="11" name="Connecteur droit 10">
                  <a:extLst>
                    <a:ext uri="{FF2B5EF4-FFF2-40B4-BE49-F238E27FC236}">
                      <a16:creationId xmlns:a16="http://schemas.microsoft.com/office/drawing/2014/main" id="{15CA99EB-4E51-5D83-F382-481D67B0DFF4}"/>
                    </a:ext>
                  </a:extLst>
                </p:cNvPr>
                <p:cNvCxnSpPr/>
                <p:nvPr/>
              </p:nvCxnSpPr>
              <p:spPr>
                <a:xfrm>
                  <a:off x="3050276" y="1020810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necteur droit 11">
                  <a:extLst>
                    <a:ext uri="{FF2B5EF4-FFF2-40B4-BE49-F238E27FC236}">
                      <a16:creationId xmlns:a16="http://schemas.microsoft.com/office/drawing/2014/main" id="{55BEB358-4CBD-FA99-3280-4D4D93B480A5}"/>
                    </a:ext>
                  </a:extLst>
                </p:cNvPr>
                <p:cNvCxnSpPr/>
                <p:nvPr/>
              </p:nvCxnSpPr>
              <p:spPr>
                <a:xfrm>
                  <a:off x="3050276" y="2492140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12">
                  <a:extLst>
                    <a:ext uri="{FF2B5EF4-FFF2-40B4-BE49-F238E27FC236}">
                      <a16:creationId xmlns:a16="http://schemas.microsoft.com/office/drawing/2014/main" id="{29A2B53E-AC70-F0B2-690F-FD7F8527CB88}"/>
                    </a:ext>
                  </a:extLst>
                </p:cNvPr>
                <p:cNvCxnSpPr/>
                <p:nvPr/>
              </p:nvCxnSpPr>
              <p:spPr>
                <a:xfrm>
                  <a:off x="3050276" y="3760198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necteur droit 13">
                  <a:extLst>
                    <a:ext uri="{FF2B5EF4-FFF2-40B4-BE49-F238E27FC236}">
                      <a16:creationId xmlns:a16="http://schemas.microsoft.com/office/drawing/2014/main" id="{AF6CC41E-CC61-0271-AEF6-FBBBF13E8E54}"/>
                    </a:ext>
                  </a:extLst>
                </p:cNvPr>
                <p:cNvCxnSpPr/>
                <p:nvPr/>
              </p:nvCxnSpPr>
              <p:spPr>
                <a:xfrm>
                  <a:off x="3050276" y="4800602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cteur droit 14">
                  <a:extLst>
                    <a:ext uri="{FF2B5EF4-FFF2-40B4-BE49-F238E27FC236}">
                      <a16:creationId xmlns:a16="http://schemas.microsoft.com/office/drawing/2014/main" id="{4769438D-CC40-5680-1788-20F53AC99063}"/>
                    </a:ext>
                  </a:extLst>
                </p:cNvPr>
                <p:cNvCxnSpPr/>
                <p:nvPr/>
              </p:nvCxnSpPr>
              <p:spPr>
                <a:xfrm>
                  <a:off x="3050276" y="5559425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cteur droit 15">
                  <a:extLst>
                    <a:ext uri="{FF2B5EF4-FFF2-40B4-BE49-F238E27FC236}">
                      <a16:creationId xmlns:a16="http://schemas.microsoft.com/office/drawing/2014/main" id="{3FC7B41A-3A77-1208-15C9-C7C54620D6F0}"/>
                    </a:ext>
                  </a:extLst>
                </p:cNvPr>
                <p:cNvCxnSpPr/>
                <p:nvPr/>
              </p:nvCxnSpPr>
              <p:spPr>
                <a:xfrm>
                  <a:off x="3050276" y="6076956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cteur droit 16">
                  <a:extLst>
                    <a:ext uri="{FF2B5EF4-FFF2-40B4-BE49-F238E27FC236}">
                      <a16:creationId xmlns:a16="http://schemas.microsoft.com/office/drawing/2014/main" id="{1297270D-508A-5DDB-D53E-90CA07BD82BD}"/>
                    </a:ext>
                  </a:extLst>
                </p:cNvPr>
                <p:cNvCxnSpPr/>
                <p:nvPr/>
              </p:nvCxnSpPr>
              <p:spPr>
                <a:xfrm>
                  <a:off x="3050276" y="6302951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F996142-6B99-7FD4-7415-5A546EB83153}"/>
                  </a:ext>
                </a:extLst>
              </p:cNvPr>
              <p:cNvSpPr txBox="1"/>
              <p:nvPr/>
            </p:nvSpPr>
            <p:spPr>
              <a:xfrm>
                <a:off x="2919846" y="819372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(12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9DA55FA-CFBE-A0CB-63BD-F8EADF30A282}"/>
                  </a:ext>
                </a:extLst>
              </p:cNvPr>
              <p:cNvSpPr txBox="1"/>
              <p:nvPr/>
            </p:nvSpPr>
            <p:spPr>
              <a:xfrm>
                <a:off x="2919846" y="2294553"/>
                <a:ext cx="42030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(10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43C31E85-843C-17F9-24BF-84F1EC05742A}"/>
                  </a:ext>
                </a:extLst>
              </p:cNvPr>
              <p:cNvSpPr txBox="1"/>
              <p:nvPr/>
            </p:nvSpPr>
            <p:spPr>
              <a:xfrm>
                <a:off x="2905000" y="3553870"/>
                <a:ext cx="3882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(8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CF02073-38CC-6623-62B4-BE0BB29D1178}"/>
                  </a:ext>
                </a:extLst>
              </p:cNvPr>
              <p:cNvSpPr txBox="1"/>
              <p:nvPr/>
            </p:nvSpPr>
            <p:spPr>
              <a:xfrm>
                <a:off x="2917114" y="4617211"/>
                <a:ext cx="3898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(6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97F7BECC-8616-4B30-226F-D32075BAF3CD}"/>
                  </a:ext>
                </a:extLst>
              </p:cNvPr>
              <p:cNvSpPr txBox="1"/>
              <p:nvPr/>
            </p:nvSpPr>
            <p:spPr>
              <a:xfrm>
                <a:off x="2917114" y="5372708"/>
                <a:ext cx="3882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(4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52BB571-19B8-AD90-5C4A-0E4971884799}"/>
                  </a:ext>
                </a:extLst>
              </p:cNvPr>
              <p:cNvSpPr txBox="1"/>
              <p:nvPr/>
            </p:nvSpPr>
            <p:spPr>
              <a:xfrm>
                <a:off x="2905000" y="5882374"/>
                <a:ext cx="38343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(2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47DD898-D147-9BED-6C68-C4ED24C1AAAF}"/>
                  </a:ext>
                </a:extLst>
              </p:cNvPr>
              <p:cNvSpPr txBox="1"/>
              <p:nvPr/>
            </p:nvSpPr>
            <p:spPr>
              <a:xfrm>
                <a:off x="2949082" y="6137321"/>
                <a:ext cx="2952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0</a:t>
                </a:r>
                <a:r>
                  <a:rPr lang="fr-FR" sz="800" baseline="30000" dirty="0"/>
                  <a:t>+</a:t>
                </a:r>
                <a:endParaRPr lang="fr-FR" sz="800" dirty="0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997BDDA-7785-8897-1C86-A9522C6554C4}"/>
                  </a:ext>
                </a:extLst>
              </p:cNvPr>
              <p:cNvSpPr txBox="1"/>
              <p:nvPr/>
            </p:nvSpPr>
            <p:spPr>
              <a:xfrm>
                <a:off x="3417566" y="858139"/>
                <a:ext cx="4619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1100.5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29E54AB8-081A-D50D-DEE7-263C4FE2D1DE}"/>
                  </a:ext>
                </a:extLst>
              </p:cNvPr>
              <p:cNvSpPr txBox="1"/>
              <p:nvPr/>
            </p:nvSpPr>
            <p:spPr>
              <a:xfrm>
                <a:off x="3432031" y="2319684"/>
                <a:ext cx="4491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792.9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EC4FDFA8-66E7-24E8-9769-4C415E65E912}"/>
                  </a:ext>
                </a:extLst>
              </p:cNvPr>
              <p:cNvSpPr txBox="1"/>
              <p:nvPr/>
            </p:nvSpPr>
            <p:spPr>
              <a:xfrm>
                <a:off x="3364705" y="3595147"/>
                <a:ext cx="52290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528.69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F1E20CA4-E091-704A-F622-34CCBC851D81}"/>
                  </a:ext>
                </a:extLst>
              </p:cNvPr>
              <p:cNvSpPr txBox="1"/>
              <p:nvPr/>
            </p:nvSpPr>
            <p:spPr>
              <a:xfrm>
                <a:off x="3423978" y="4646220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313.19</a:t>
                </a: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94175775-FDA9-E29C-B579-072282A8D1A8}"/>
                  </a:ext>
                </a:extLst>
              </p:cNvPr>
              <p:cNvSpPr txBox="1"/>
              <p:nvPr/>
            </p:nvSpPr>
            <p:spPr>
              <a:xfrm>
                <a:off x="3387491" y="5406790"/>
                <a:ext cx="49564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150.60</a:t>
                </a: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ACCBE37C-C421-25CB-FCA0-AD1FBC1C35EA}"/>
                  </a:ext>
                </a:extLst>
              </p:cNvPr>
              <p:cNvSpPr txBox="1"/>
              <p:nvPr/>
            </p:nvSpPr>
            <p:spPr>
              <a:xfrm>
                <a:off x="3565032" y="5917320"/>
                <a:ext cx="31290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45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F3FABE70-6851-5A35-372A-860511447C24}"/>
                  </a:ext>
                </a:extLst>
              </p:cNvPr>
              <p:cNvSpPr txBox="1"/>
              <p:nvPr/>
            </p:nvSpPr>
            <p:spPr>
              <a:xfrm>
                <a:off x="3626155" y="6143479"/>
                <a:ext cx="2487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0</a:t>
                </a:r>
              </a:p>
            </p:txBody>
          </p:sp>
        </p:grp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005EA817-F5A0-8F95-4C8E-B3C566A5A010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1073583"/>
              <a:ext cx="0" cy="138297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94C89B1E-AC34-5F22-FCA9-146E06D1C5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599" y="2535128"/>
              <a:ext cx="0" cy="1162377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A17AFE69-1AD2-A95B-F932-FFFDA8E2734B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3810591"/>
              <a:ext cx="0" cy="967784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F65B52B7-9A5A-8F69-3476-3DE3F9232936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4861664"/>
              <a:ext cx="0" cy="64914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376EB09F-45C8-9959-2F87-C16080B06863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5622234"/>
              <a:ext cx="532" cy="425603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6B673248-5820-7BF2-F32E-9107A0C669A2}"/>
                </a:ext>
              </a:extLst>
            </p:cNvPr>
            <p:cNvCxnSpPr>
              <a:cxnSpLocks/>
            </p:cNvCxnSpPr>
            <p:nvPr/>
          </p:nvCxnSpPr>
          <p:spPr>
            <a:xfrm>
              <a:off x="3388023" y="6132764"/>
              <a:ext cx="0" cy="148078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E64FA13A-52AA-70FE-52D7-B2B20ACF7AAD}"/>
                </a:ext>
              </a:extLst>
            </p:cNvPr>
            <p:cNvSpPr txBox="1"/>
            <p:nvPr/>
          </p:nvSpPr>
          <p:spPr>
            <a:xfrm>
              <a:off x="3324862" y="1659479"/>
              <a:ext cx="4523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307.6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D71427D1-0C09-CB14-DCF7-EB040B2FA494}"/>
                </a:ext>
              </a:extLst>
            </p:cNvPr>
            <p:cNvSpPr txBox="1"/>
            <p:nvPr/>
          </p:nvSpPr>
          <p:spPr>
            <a:xfrm>
              <a:off x="3352114" y="3024553"/>
              <a:ext cx="42672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264.1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755DCD11-B18D-9A7B-8840-4AB35AEE19C9}"/>
                </a:ext>
              </a:extLst>
            </p:cNvPr>
            <p:cNvSpPr txBox="1"/>
            <p:nvPr/>
          </p:nvSpPr>
          <p:spPr>
            <a:xfrm>
              <a:off x="3335344" y="4187961"/>
              <a:ext cx="425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215.5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767E417A-196E-506E-264D-0156AFF5D216}"/>
                </a:ext>
              </a:extLst>
            </p:cNvPr>
            <p:cNvSpPr txBox="1"/>
            <p:nvPr/>
          </p:nvSpPr>
          <p:spPr>
            <a:xfrm>
              <a:off x="3320624" y="5081479"/>
              <a:ext cx="4283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162.6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7B776F83-E2B4-46F8-0FC0-E1AA00E3795E}"/>
                </a:ext>
              </a:extLst>
            </p:cNvPr>
            <p:cNvSpPr txBox="1"/>
            <p:nvPr/>
          </p:nvSpPr>
          <p:spPr>
            <a:xfrm>
              <a:off x="3320624" y="5724158"/>
              <a:ext cx="4315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105.6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FEFF0A4B-06E0-3CDD-C6D9-3F314A75771D}"/>
                </a:ext>
              </a:extLst>
            </p:cNvPr>
            <p:cNvSpPr txBox="1"/>
            <p:nvPr/>
          </p:nvSpPr>
          <p:spPr>
            <a:xfrm>
              <a:off x="3345522" y="6106918"/>
              <a:ext cx="3129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45</a:t>
              </a:r>
            </a:p>
          </p:txBody>
        </p:sp>
      </p:grp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Jonathan </a:t>
            </a:r>
            <a:r>
              <a:rPr lang="fr-FR" dirty="0" err="1"/>
              <a:t>Bequet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Ɣ-Ɣ </a:t>
            </a:r>
            <a:r>
              <a:rPr lang="fr-FR" dirty="0" err="1"/>
              <a:t>Correlations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799D02-4DAD-26C2-3A8E-A83A10EF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C56C144-DB7A-BCF8-B0F7-50C4F237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14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8B11E93-8B8D-1747-B709-F264F89D0E7F}"/>
              </a:ext>
            </a:extLst>
          </p:cNvPr>
          <p:cNvSpPr/>
          <p:nvPr/>
        </p:nvSpPr>
        <p:spPr>
          <a:xfrm>
            <a:off x="4360786" y="2783671"/>
            <a:ext cx="1297541" cy="129065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aseline="30000" dirty="0"/>
              <a:t>240</a:t>
            </a:r>
            <a:r>
              <a:rPr lang="fr-FR" dirty="0"/>
              <a:t>U*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8ED90C5-6CC5-685D-CA35-E4833B641758}"/>
              </a:ext>
            </a:extLst>
          </p:cNvPr>
          <p:cNvCxnSpPr>
            <a:stCxn id="3" idx="6"/>
          </p:cNvCxnSpPr>
          <p:nvPr/>
        </p:nvCxnSpPr>
        <p:spPr>
          <a:xfrm>
            <a:off x="5658327" y="3429000"/>
            <a:ext cx="159913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AD368DE-4396-2776-21E5-99FE7C4749E6}"/>
              </a:ext>
            </a:extLst>
          </p:cNvPr>
          <p:cNvSpPr/>
          <p:nvPr/>
        </p:nvSpPr>
        <p:spPr>
          <a:xfrm>
            <a:off x="1153725" y="1023331"/>
            <a:ext cx="151200" cy="143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50ECDC-E148-3C8C-39AF-BED5F66BACE2}"/>
              </a:ext>
            </a:extLst>
          </p:cNvPr>
          <p:cNvSpPr/>
          <p:nvPr/>
        </p:nvSpPr>
        <p:spPr>
          <a:xfrm>
            <a:off x="1146393" y="2505076"/>
            <a:ext cx="158532" cy="120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1B7A4C-A38F-9D3C-99F6-81962A9FA0A3}"/>
              </a:ext>
            </a:extLst>
          </p:cNvPr>
          <p:cNvSpPr/>
          <p:nvPr/>
        </p:nvSpPr>
        <p:spPr>
          <a:xfrm>
            <a:off x="1130971" y="3771903"/>
            <a:ext cx="221570" cy="992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B585C0-74E9-6BF4-B4E5-65603AE22618}"/>
              </a:ext>
            </a:extLst>
          </p:cNvPr>
          <p:cNvSpPr/>
          <p:nvPr/>
        </p:nvSpPr>
        <p:spPr>
          <a:xfrm>
            <a:off x="1131042" y="4800603"/>
            <a:ext cx="164685" cy="703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4ED10-B7E7-DFB6-6BEF-ADE89484AB18}"/>
              </a:ext>
            </a:extLst>
          </p:cNvPr>
          <p:cNvSpPr/>
          <p:nvPr/>
        </p:nvSpPr>
        <p:spPr>
          <a:xfrm>
            <a:off x="1118870" y="5572126"/>
            <a:ext cx="230979" cy="47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8E38A7-EB0C-B1F0-B318-4B7277C843C8}"/>
              </a:ext>
            </a:extLst>
          </p:cNvPr>
          <p:cNvSpPr/>
          <p:nvPr/>
        </p:nvSpPr>
        <p:spPr>
          <a:xfrm>
            <a:off x="1112484" y="6076956"/>
            <a:ext cx="409638" cy="191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F3CC200-4EE9-3652-A4A9-8AEACD8445E7}"/>
              </a:ext>
            </a:extLst>
          </p:cNvPr>
          <p:cNvCxnSpPr/>
          <p:nvPr/>
        </p:nvCxnSpPr>
        <p:spPr>
          <a:xfrm flipH="1">
            <a:off x="1802102" y="1014238"/>
            <a:ext cx="111774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2AEDE865-1528-268F-C408-04ADB0C25E2C}"/>
              </a:ext>
            </a:extLst>
          </p:cNvPr>
          <p:cNvSpPr/>
          <p:nvPr/>
        </p:nvSpPr>
        <p:spPr>
          <a:xfrm>
            <a:off x="1153725" y="1294690"/>
            <a:ext cx="1075409" cy="587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FE9B596-A994-597B-6F61-7E33B90DF184}"/>
              </a:ext>
            </a:extLst>
          </p:cNvPr>
          <p:cNvSpPr/>
          <p:nvPr/>
        </p:nvSpPr>
        <p:spPr>
          <a:xfrm>
            <a:off x="1146393" y="2805901"/>
            <a:ext cx="1075409" cy="587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3BD3286-A118-78EA-BA5D-31E1FCB642C6}"/>
              </a:ext>
            </a:extLst>
          </p:cNvPr>
          <p:cNvSpPr/>
          <p:nvPr/>
        </p:nvSpPr>
        <p:spPr>
          <a:xfrm>
            <a:off x="1227339" y="3910886"/>
            <a:ext cx="1075409" cy="587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7D35F4A-4BFC-3F3C-090D-7702BD16728F}"/>
              </a:ext>
            </a:extLst>
          </p:cNvPr>
          <p:cNvSpPr/>
          <p:nvPr/>
        </p:nvSpPr>
        <p:spPr>
          <a:xfrm>
            <a:off x="1106601" y="4962381"/>
            <a:ext cx="845059" cy="372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1E8A14B-EF23-E3B7-81E9-0FA5274B781D}"/>
              </a:ext>
            </a:extLst>
          </p:cNvPr>
          <p:cNvSpPr/>
          <p:nvPr/>
        </p:nvSpPr>
        <p:spPr>
          <a:xfrm>
            <a:off x="1169059" y="5640531"/>
            <a:ext cx="773025" cy="24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5719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Ɣ-Ɣ </a:t>
            </a:r>
            <a:r>
              <a:rPr lang="fr-FR" dirty="0" err="1"/>
              <a:t>Correlations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799D02-4DAD-26C2-3A8E-A83A10EF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8B11E93-8B8D-1747-B709-F264F89D0E7F}"/>
              </a:ext>
            </a:extLst>
          </p:cNvPr>
          <p:cNvSpPr/>
          <p:nvPr/>
        </p:nvSpPr>
        <p:spPr>
          <a:xfrm>
            <a:off x="4363859" y="2783671"/>
            <a:ext cx="1297541" cy="129065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aseline="30000" dirty="0"/>
              <a:t>240</a:t>
            </a:r>
            <a:r>
              <a:rPr lang="fr-FR" dirty="0"/>
              <a:t>U*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8ED90C5-6CC5-685D-CA35-E4833B641758}"/>
              </a:ext>
            </a:extLst>
          </p:cNvPr>
          <p:cNvCxnSpPr>
            <a:stCxn id="3" idx="6"/>
          </p:cNvCxnSpPr>
          <p:nvPr/>
        </p:nvCxnSpPr>
        <p:spPr>
          <a:xfrm>
            <a:off x="5661400" y="3429000"/>
            <a:ext cx="159913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050ECDC-E148-3C8C-39AF-BED5F66BACE2}"/>
              </a:ext>
            </a:extLst>
          </p:cNvPr>
          <p:cNvSpPr/>
          <p:nvPr/>
        </p:nvSpPr>
        <p:spPr>
          <a:xfrm>
            <a:off x="1146393" y="2505076"/>
            <a:ext cx="123607" cy="124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1B7A4C-A38F-9D3C-99F6-81962A9FA0A3}"/>
              </a:ext>
            </a:extLst>
          </p:cNvPr>
          <p:cNvSpPr/>
          <p:nvPr/>
        </p:nvSpPr>
        <p:spPr>
          <a:xfrm>
            <a:off x="1130971" y="3771903"/>
            <a:ext cx="151201" cy="1006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B585C0-74E9-6BF4-B4E5-65603AE22618}"/>
              </a:ext>
            </a:extLst>
          </p:cNvPr>
          <p:cNvSpPr/>
          <p:nvPr/>
        </p:nvSpPr>
        <p:spPr>
          <a:xfrm>
            <a:off x="1131043" y="4800602"/>
            <a:ext cx="151130" cy="758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4ED10-B7E7-DFB6-6BEF-ADE89484AB18}"/>
              </a:ext>
            </a:extLst>
          </p:cNvPr>
          <p:cNvSpPr/>
          <p:nvPr/>
        </p:nvSpPr>
        <p:spPr>
          <a:xfrm>
            <a:off x="1118870" y="5572126"/>
            <a:ext cx="233680" cy="495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8E38A7-EB0C-B1F0-B318-4B7277C843C8}"/>
              </a:ext>
            </a:extLst>
          </p:cNvPr>
          <p:cNvSpPr/>
          <p:nvPr/>
        </p:nvSpPr>
        <p:spPr>
          <a:xfrm>
            <a:off x="1112484" y="6076956"/>
            <a:ext cx="192441" cy="206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F3CC200-4EE9-3652-A4A9-8AEACD8445E7}"/>
              </a:ext>
            </a:extLst>
          </p:cNvPr>
          <p:cNvCxnSpPr/>
          <p:nvPr/>
        </p:nvCxnSpPr>
        <p:spPr>
          <a:xfrm flipH="1">
            <a:off x="1729366" y="2505076"/>
            <a:ext cx="111774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342E0C5B-44B3-662C-40CC-A18D01131F9D}"/>
              </a:ext>
            </a:extLst>
          </p:cNvPr>
          <p:cNvGrpSpPr/>
          <p:nvPr/>
        </p:nvGrpSpPr>
        <p:grpSpPr>
          <a:xfrm rot="15352162">
            <a:off x="5162677" y="2237403"/>
            <a:ext cx="600091" cy="490890"/>
            <a:chOff x="5205984" y="1962912"/>
            <a:chExt cx="1048512" cy="694221"/>
          </a:xfrm>
        </p:grpSpPr>
        <p:cxnSp>
          <p:nvCxnSpPr>
            <p:cNvPr id="8" name="Connecteur en arc 7">
              <a:extLst>
                <a:ext uri="{FF2B5EF4-FFF2-40B4-BE49-F238E27FC236}">
                  <a16:creationId xmlns:a16="http://schemas.microsoft.com/office/drawing/2014/main" id="{170703B7-931C-4D92-24AA-8F4240E127F1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en arc 9">
              <a:extLst>
                <a:ext uri="{FF2B5EF4-FFF2-40B4-BE49-F238E27FC236}">
                  <a16:creationId xmlns:a16="http://schemas.microsoft.com/office/drawing/2014/main" id="{2312677F-6EA2-2EB0-7DD0-BD79ACF4CCCA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en arc 10">
              <a:extLst>
                <a:ext uri="{FF2B5EF4-FFF2-40B4-BE49-F238E27FC236}">
                  <a16:creationId xmlns:a16="http://schemas.microsoft.com/office/drawing/2014/main" id="{AC140D5E-EAE2-E0A3-6B91-D3D97F069C41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FE4D9E12-A1A3-B6CA-346A-09D57EB4D69E}"/>
              </a:ext>
            </a:extLst>
          </p:cNvPr>
          <p:cNvSpPr txBox="1"/>
          <p:nvPr/>
        </p:nvSpPr>
        <p:spPr>
          <a:xfrm>
            <a:off x="5472073" y="2405573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sp>
        <p:nvSpPr>
          <p:cNvPr id="14" name="Espace réservé du numéro de diapositive 8">
            <a:extLst>
              <a:ext uri="{FF2B5EF4-FFF2-40B4-BE49-F238E27FC236}">
                <a16:creationId xmlns:a16="http://schemas.microsoft.com/office/drawing/2014/main" id="{AE48A56A-5AD8-DF9D-5002-E813C53FA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r>
              <a:rPr lang="fr-FR" dirty="0"/>
              <a:t>14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8B82663D-3114-2CE4-C4FE-9356F65A7724}"/>
              </a:ext>
            </a:extLst>
          </p:cNvPr>
          <p:cNvGrpSpPr/>
          <p:nvPr/>
        </p:nvGrpSpPr>
        <p:grpSpPr>
          <a:xfrm>
            <a:off x="768697" y="804099"/>
            <a:ext cx="982605" cy="5539551"/>
            <a:chOff x="2905000" y="819372"/>
            <a:chExt cx="982605" cy="5539551"/>
          </a:xfrm>
        </p:grpSpPr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CD608B9C-790A-62F3-1407-A5FB9C580F53}"/>
                </a:ext>
              </a:extLst>
            </p:cNvPr>
            <p:cNvGrpSpPr/>
            <p:nvPr/>
          </p:nvGrpSpPr>
          <p:grpSpPr>
            <a:xfrm>
              <a:off x="2905000" y="819372"/>
              <a:ext cx="982605" cy="5539551"/>
              <a:chOff x="2905000" y="819372"/>
              <a:chExt cx="982605" cy="5539551"/>
            </a:xfrm>
          </p:grpSpPr>
          <p:grpSp>
            <p:nvGrpSpPr>
              <p:cNvPr id="81" name="Groupe 80">
                <a:extLst>
                  <a:ext uri="{FF2B5EF4-FFF2-40B4-BE49-F238E27FC236}">
                    <a16:creationId xmlns:a16="http://schemas.microsoft.com/office/drawing/2014/main" id="{4261112D-E045-B05A-D193-CAE6036813BC}"/>
                  </a:ext>
                </a:extLst>
              </p:cNvPr>
              <p:cNvGrpSpPr/>
              <p:nvPr/>
            </p:nvGrpSpPr>
            <p:grpSpPr>
              <a:xfrm>
                <a:off x="3050276" y="1020810"/>
                <a:ext cx="734580" cy="5282141"/>
                <a:chOff x="3050276" y="1020810"/>
                <a:chExt cx="734580" cy="5282141"/>
              </a:xfrm>
            </p:grpSpPr>
            <p:cxnSp>
              <p:nvCxnSpPr>
                <p:cNvPr id="96" name="Connecteur droit 95">
                  <a:extLst>
                    <a:ext uri="{FF2B5EF4-FFF2-40B4-BE49-F238E27FC236}">
                      <a16:creationId xmlns:a16="http://schemas.microsoft.com/office/drawing/2014/main" id="{0C7A8371-05F1-6B25-75DD-91D61FF18FA0}"/>
                    </a:ext>
                  </a:extLst>
                </p:cNvPr>
                <p:cNvCxnSpPr/>
                <p:nvPr/>
              </p:nvCxnSpPr>
              <p:spPr>
                <a:xfrm>
                  <a:off x="3050276" y="1020810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cteur droit 96">
                  <a:extLst>
                    <a:ext uri="{FF2B5EF4-FFF2-40B4-BE49-F238E27FC236}">
                      <a16:creationId xmlns:a16="http://schemas.microsoft.com/office/drawing/2014/main" id="{6B83FDF9-8158-C4B1-E51A-EA8E1200654E}"/>
                    </a:ext>
                  </a:extLst>
                </p:cNvPr>
                <p:cNvCxnSpPr/>
                <p:nvPr/>
              </p:nvCxnSpPr>
              <p:spPr>
                <a:xfrm>
                  <a:off x="3050276" y="2492140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cteur droit 97">
                  <a:extLst>
                    <a:ext uri="{FF2B5EF4-FFF2-40B4-BE49-F238E27FC236}">
                      <a16:creationId xmlns:a16="http://schemas.microsoft.com/office/drawing/2014/main" id="{CFBF2FD5-CAAD-428D-D8C0-90B360F4A6EA}"/>
                    </a:ext>
                  </a:extLst>
                </p:cNvPr>
                <p:cNvCxnSpPr/>
                <p:nvPr/>
              </p:nvCxnSpPr>
              <p:spPr>
                <a:xfrm>
                  <a:off x="3050276" y="3760198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cteur droit 98">
                  <a:extLst>
                    <a:ext uri="{FF2B5EF4-FFF2-40B4-BE49-F238E27FC236}">
                      <a16:creationId xmlns:a16="http://schemas.microsoft.com/office/drawing/2014/main" id="{A273825D-64FF-32FB-AF9A-61CDB4F11107}"/>
                    </a:ext>
                  </a:extLst>
                </p:cNvPr>
                <p:cNvCxnSpPr/>
                <p:nvPr/>
              </p:nvCxnSpPr>
              <p:spPr>
                <a:xfrm>
                  <a:off x="3050276" y="4800602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>
                  <a:extLst>
                    <a:ext uri="{FF2B5EF4-FFF2-40B4-BE49-F238E27FC236}">
                      <a16:creationId xmlns:a16="http://schemas.microsoft.com/office/drawing/2014/main" id="{38B5D673-CD2B-4170-3632-0B9CEAA1D1BC}"/>
                    </a:ext>
                  </a:extLst>
                </p:cNvPr>
                <p:cNvCxnSpPr/>
                <p:nvPr/>
              </p:nvCxnSpPr>
              <p:spPr>
                <a:xfrm>
                  <a:off x="3050276" y="5559425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necteur droit 100">
                  <a:extLst>
                    <a:ext uri="{FF2B5EF4-FFF2-40B4-BE49-F238E27FC236}">
                      <a16:creationId xmlns:a16="http://schemas.microsoft.com/office/drawing/2014/main" id="{26F1085D-58F1-2C31-6F88-EFFFBA992C31}"/>
                    </a:ext>
                  </a:extLst>
                </p:cNvPr>
                <p:cNvCxnSpPr/>
                <p:nvPr/>
              </p:nvCxnSpPr>
              <p:spPr>
                <a:xfrm>
                  <a:off x="3050276" y="6076956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necteur droit 101">
                  <a:extLst>
                    <a:ext uri="{FF2B5EF4-FFF2-40B4-BE49-F238E27FC236}">
                      <a16:creationId xmlns:a16="http://schemas.microsoft.com/office/drawing/2014/main" id="{0A6BA94E-4C6F-D337-3060-3881DEC878FB}"/>
                    </a:ext>
                  </a:extLst>
                </p:cNvPr>
                <p:cNvCxnSpPr/>
                <p:nvPr/>
              </p:nvCxnSpPr>
              <p:spPr>
                <a:xfrm>
                  <a:off x="3050276" y="6302951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6BD0003A-E9BA-11B6-8B77-91140A9BEDD7}"/>
                  </a:ext>
                </a:extLst>
              </p:cNvPr>
              <p:cNvSpPr txBox="1"/>
              <p:nvPr/>
            </p:nvSpPr>
            <p:spPr>
              <a:xfrm>
                <a:off x="2919846" y="819372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(12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CBACC7D2-EC5E-84DD-248A-6A8D7B392A10}"/>
                  </a:ext>
                </a:extLst>
              </p:cNvPr>
              <p:cNvSpPr txBox="1"/>
              <p:nvPr/>
            </p:nvSpPr>
            <p:spPr>
              <a:xfrm>
                <a:off x="2919846" y="2294553"/>
                <a:ext cx="42030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(10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1EEB2ECF-DEB8-A888-599D-E2F01CF26183}"/>
                  </a:ext>
                </a:extLst>
              </p:cNvPr>
              <p:cNvSpPr txBox="1"/>
              <p:nvPr/>
            </p:nvSpPr>
            <p:spPr>
              <a:xfrm>
                <a:off x="2905000" y="3553870"/>
                <a:ext cx="3882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(8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2F8EC68C-7961-3B8A-7E55-E7F67BEE5207}"/>
                  </a:ext>
                </a:extLst>
              </p:cNvPr>
              <p:cNvSpPr txBox="1"/>
              <p:nvPr/>
            </p:nvSpPr>
            <p:spPr>
              <a:xfrm>
                <a:off x="2917114" y="4617211"/>
                <a:ext cx="3898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(6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86" name="ZoneTexte 85">
                <a:extLst>
                  <a:ext uri="{FF2B5EF4-FFF2-40B4-BE49-F238E27FC236}">
                    <a16:creationId xmlns:a16="http://schemas.microsoft.com/office/drawing/2014/main" id="{DD1946D7-77FF-BB90-B209-D83011C4DE17}"/>
                  </a:ext>
                </a:extLst>
              </p:cNvPr>
              <p:cNvSpPr txBox="1"/>
              <p:nvPr/>
            </p:nvSpPr>
            <p:spPr>
              <a:xfrm>
                <a:off x="2917114" y="5372708"/>
                <a:ext cx="3882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(4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9D99702F-4097-8416-4D5A-BE1737B2F222}"/>
                  </a:ext>
                </a:extLst>
              </p:cNvPr>
              <p:cNvSpPr txBox="1"/>
              <p:nvPr/>
            </p:nvSpPr>
            <p:spPr>
              <a:xfrm>
                <a:off x="2905000" y="5882374"/>
                <a:ext cx="38343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(2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58E1E863-BA7F-CEFA-377F-85B496E64B15}"/>
                  </a:ext>
                </a:extLst>
              </p:cNvPr>
              <p:cNvSpPr txBox="1"/>
              <p:nvPr/>
            </p:nvSpPr>
            <p:spPr>
              <a:xfrm>
                <a:off x="2949082" y="6137321"/>
                <a:ext cx="2952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0</a:t>
                </a:r>
                <a:r>
                  <a:rPr lang="fr-FR" sz="800" baseline="30000" dirty="0"/>
                  <a:t>+</a:t>
                </a:r>
                <a:endParaRPr lang="fr-FR" sz="800" dirty="0"/>
              </a:p>
            </p:txBody>
          </p:sp>
          <p:sp>
            <p:nvSpPr>
              <p:cNvPr id="89" name="ZoneTexte 88">
                <a:extLst>
                  <a:ext uri="{FF2B5EF4-FFF2-40B4-BE49-F238E27FC236}">
                    <a16:creationId xmlns:a16="http://schemas.microsoft.com/office/drawing/2014/main" id="{DE8A23C6-CA9B-6C5C-4193-C22F4F0B5C33}"/>
                  </a:ext>
                </a:extLst>
              </p:cNvPr>
              <p:cNvSpPr txBox="1"/>
              <p:nvPr/>
            </p:nvSpPr>
            <p:spPr>
              <a:xfrm>
                <a:off x="3417566" y="858139"/>
                <a:ext cx="4619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1100.5</a:t>
                </a:r>
              </a:p>
            </p:txBody>
          </p:sp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13EEE53F-BB66-BE9B-FF93-38034DA29BB5}"/>
                  </a:ext>
                </a:extLst>
              </p:cNvPr>
              <p:cNvSpPr txBox="1"/>
              <p:nvPr/>
            </p:nvSpPr>
            <p:spPr>
              <a:xfrm>
                <a:off x="3432031" y="2319684"/>
                <a:ext cx="4491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792.9</a:t>
                </a:r>
              </a:p>
            </p:txBody>
          </p:sp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538C0CF8-763E-0BF9-4DDB-5634FEE1B977}"/>
                  </a:ext>
                </a:extLst>
              </p:cNvPr>
              <p:cNvSpPr txBox="1"/>
              <p:nvPr/>
            </p:nvSpPr>
            <p:spPr>
              <a:xfrm>
                <a:off x="3364705" y="3595147"/>
                <a:ext cx="52290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528.69</a:t>
                </a:r>
              </a:p>
            </p:txBody>
          </p:sp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841FC090-3062-B4AE-C0D7-8FF5A631A4FD}"/>
                  </a:ext>
                </a:extLst>
              </p:cNvPr>
              <p:cNvSpPr txBox="1"/>
              <p:nvPr/>
            </p:nvSpPr>
            <p:spPr>
              <a:xfrm>
                <a:off x="3423978" y="4646220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313.19</a:t>
                </a:r>
              </a:p>
            </p:txBody>
          </p:sp>
          <p:sp>
            <p:nvSpPr>
              <p:cNvPr id="93" name="ZoneTexte 92">
                <a:extLst>
                  <a:ext uri="{FF2B5EF4-FFF2-40B4-BE49-F238E27FC236}">
                    <a16:creationId xmlns:a16="http://schemas.microsoft.com/office/drawing/2014/main" id="{67E6BC0D-7F02-EA96-FF10-F27003D13A8F}"/>
                  </a:ext>
                </a:extLst>
              </p:cNvPr>
              <p:cNvSpPr txBox="1"/>
              <p:nvPr/>
            </p:nvSpPr>
            <p:spPr>
              <a:xfrm>
                <a:off x="3387491" y="5406790"/>
                <a:ext cx="49564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150.60</a:t>
                </a:r>
              </a:p>
            </p:txBody>
          </p:sp>
          <p:sp>
            <p:nvSpPr>
              <p:cNvPr id="94" name="ZoneTexte 93">
                <a:extLst>
                  <a:ext uri="{FF2B5EF4-FFF2-40B4-BE49-F238E27FC236}">
                    <a16:creationId xmlns:a16="http://schemas.microsoft.com/office/drawing/2014/main" id="{7D6787E9-0F05-5EAF-DB1D-7D8D121F2416}"/>
                  </a:ext>
                </a:extLst>
              </p:cNvPr>
              <p:cNvSpPr txBox="1"/>
              <p:nvPr/>
            </p:nvSpPr>
            <p:spPr>
              <a:xfrm>
                <a:off x="3565032" y="5917320"/>
                <a:ext cx="31290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45</a:t>
                </a:r>
              </a:p>
            </p:txBody>
          </p:sp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73BE7409-3B65-CE7D-D217-33B43801A9E2}"/>
                  </a:ext>
                </a:extLst>
              </p:cNvPr>
              <p:cNvSpPr txBox="1"/>
              <p:nvPr/>
            </p:nvSpPr>
            <p:spPr>
              <a:xfrm>
                <a:off x="3626155" y="6143479"/>
                <a:ext cx="2487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0</a:t>
                </a:r>
              </a:p>
            </p:txBody>
          </p:sp>
        </p:grpSp>
        <p:cxnSp>
          <p:nvCxnSpPr>
            <p:cNvPr id="69" name="Connecteur droit avec flèche 68">
              <a:extLst>
                <a:ext uri="{FF2B5EF4-FFF2-40B4-BE49-F238E27FC236}">
                  <a16:creationId xmlns:a16="http://schemas.microsoft.com/office/drawing/2014/main" id="{F2D2D7E7-A4A7-A0D6-A7F0-924608E8C352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1073583"/>
              <a:ext cx="0" cy="138297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>
              <a:extLst>
                <a:ext uri="{FF2B5EF4-FFF2-40B4-BE49-F238E27FC236}">
                  <a16:creationId xmlns:a16="http://schemas.microsoft.com/office/drawing/2014/main" id="{12470F07-EBCE-A727-18E5-2B3FD39FB582}"/>
                </a:ext>
              </a:extLst>
            </p:cNvPr>
            <p:cNvCxnSpPr>
              <a:cxnSpLocks/>
            </p:cNvCxnSpPr>
            <p:nvPr/>
          </p:nvCxnSpPr>
          <p:spPr>
            <a:xfrm>
              <a:off x="3389599" y="2535128"/>
              <a:ext cx="0" cy="1162377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avec flèche 70">
              <a:extLst>
                <a:ext uri="{FF2B5EF4-FFF2-40B4-BE49-F238E27FC236}">
                  <a16:creationId xmlns:a16="http://schemas.microsoft.com/office/drawing/2014/main" id="{6E24C1AC-8304-6DD5-0F45-8E6155A6053C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3810591"/>
              <a:ext cx="0" cy="967784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>
              <a:extLst>
                <a:ext uri="{FF2B5EF4-FFF2-40B4-BE49-F238E27FC236}">
                  <a16:creationId xmlns:a16="http://schemas.microsoft.com/office/drawing/2014/main" id="{DF95112F-818B-7B31-5572-990D683F4B00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4861664"/>
              <a:ext cx="0" cy="64914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C2828C71-56D9-EE90-2229-12E1FB070A2B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5622234"/>
              <a:ext cx="532" cy="425603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>
              <a:extLst>
                <a:ext uri="{FF2B5EF4-FFF2-40B4-BE49-F238E27FC236}">
                  <a16:creationId xmlns:a16="http://schemas.microsoft.com/office/drawing/2014/main" id="{21961673-C788-0024-5170-64A2EEBA3C8C}"/>
                </a:ext>
              </a:extLst>
            </p:cNvPr>
            <p:cNvCxnSpPr>
              <a:cxnSpLocks/>
            </p:cNvCxnSpPr>
            <p:nvPr/>
          </p:nvCxnSpPr>
          <p:spPr>
            <a:xfrm>
              <a:off x="3388023" y="6132764"/>
              <a:ext cx="0" cy="148078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97F30804-31B9-0D96-512E-A0400E1E1C98}"/>
                </a:ext>
              </a:extLst>
            </p:cNvPr>
            <p:cNvSpPr txBox="1"/>
            <p:nvPr/>
          </p:nvSpPr>
          <p:spPr>
            <a:xfrm>
              <a:off x="3324862" y="1659479"/>
              <a:ext cx="4523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307.6</a:t>
              </a: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D06D7E1F-1B61-4FBF-E15F-37C8BCD58408}"/>
                </a:ext>
              </a:extLst>
            </p:cNvPr>
            <p:cNvSpPr txBox="1"/>
            <p:nvPr/>
          </p:nvSpPr>
          <p:spPr>
            <a:xfrm>
              <a:off x="3352114" y="3024553"/>
              <a:ext cx="42672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264.1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0DA4700F-3D35-3D77-A40B-35CB5483CE45}"/>
                </a:ext>
              </a:extLst>
            </p:cNvPr>
            <p:cNvSpPr txBox="1"/>
            <p:nvPr/>
          </p:nvSpPr>
          <p:spPr>
            <a:xfrm>
              <a:off x="3335344" y="4187961"/>
              <a:ext cx="425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215.5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658C0646-ED57-5F68-A3E2-57CA918E095B}"/>
                </a:ext>
              </a:extLst>
            </p:cNvPr>
            <p:cNvSpPr txBox="1"/>
            <p:nvPr/>
          </p:nvSpPr>
          <p:spPr>
            <a:xfrm>
              <a:off x="3320624" y="5081479"/>
              <a:ext cx="4283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162.6</a:t>
              </a: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97B4EB09-3214-68E3-A33F-52EFDCC88C5F}"/>
                </a:ext>
              </a:extLst>
            </p:cNvPr>
            <p:cNvSpPr txBox="1"/>
            <p:nvPr/>
          </p:nvSpPr>
          <p:spPr>
            <a:xfrm>
              <a:off x="3320624" y="5724158"/>
              <a:ext cx="4315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105.6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661158FA-9863-527B-49CE-28C2510FF37B}"/>
                </a:ext>
              </a:extLst>
            </p:cNvPr>
            <p:cNvSpPr txBox="1"/>
            <p:nvPr/>
          </p:nvSpPr>
          <p:spPr>
            <a:xfrm>
              <a:off x="3345522" y="6106918"/>
              <a:ext cx="3129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45</a:t>
              </a:r>
            </a:p>
          </p:txBody>
        </p: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FF96A22-113E-30AD-9B39-9897D3B86632}"/>
              </a:ext>
            </a:extLst>
          </p:cNvPr>
          <p:cNvSpPr/>
          <p:nvPr/>
        </p:nvSpPr>
        <p:spPr>
          <a:xfrm>
            <a:off x="1146393" y="2505076"/>
            <a:ext cx="158532" cy="120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0A7EA8D-B780-B1C0-F425-AB05CE6D52BE}"/>
              </a:ext>
            </a:extLst>
          </p:cNvPr>
          <p:cNvSpPr/>
          <p:nvPr/>
        </p:nvSpPr>
        <p:spPr>
          <a:xfrm>
            <a:off x="1130971" y="3771903"/>
            <a:ext cx="221570" cy="992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431A4B7-70D5-C504-5A31-521B0FDBECC1}"/>
              </a:ext>
            </a:extLst>
          </p:cNvPr>
          <p:cNvSpPr/>
          <p:nvPr/>
        </p:nvSpPr>
        <p:spPr>
          <a:xfrm>
            <a:off x="1131042" y="4800603"/>
            <a:ext cx="164685" cy="703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0399EB6-9721-F991-2810-E86F0B6860F4}"/>
              </a:ext>
            </a:extLst>
          </p:cNvPr>
          <p:cNvSpPr/>
          <p:nvPr/>
        </p:nvSpPr>
        <p:spPr>
          <a:xfrm>
            <a:off x="1118870" y="5572126"/>
            <a:ext cx="230979" cy="47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C09E8D0E-9E20-3436-B259-40F697997950}"/>
              </a:ext>
            </a:extLst>
          </p:cNvPr>
          <p:cNvSpPr/>
          <p:nvPr/>
        </p:nvSpPr>
        <p:spPr>
          <a:xfrm>
            <a:off x="1112484" y="6076956"/>
            <a:ext cx="409638" cy="191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CC5A023-1D10-45B5-3597-4B8F630B2512}"/>
              </a:ext>
            </a:extLst>
          </p:cNvPr>
          <p:cNvSpPr/>
          <p:nvPr/>
        </p:nvSpPr>
        <p:spPr>
          <a:xfrm>
            <a:off x="1146393" y="2805901"/>
            <a:ext cx="1075409" cy="587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E9B3A0A-72D4-0AE0-B192-CBFEF5593AFC}"/>
              </a:ext>
            </a:extLst>
          </p:cNvPr>
          <p:cNvSpPr/>
          <p:nvPr/>
        </p:nvSpPr>
        <p:spPr>
          <a:xfrm>
            <a:off x="1227339" y="3910886"/>
            <a:ext cx="1075409" cy="587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77D24B1-5621-B405-3295-2484D00D7258}"/>
              </a:ext>
            </a:extLst>
          </p:cNvPr>
          <p:cNvSpPr/>
          <p:nvPr/>
        </p:nvSpPr>
        <p:spPr>
          <a:xfrm>
            <a:off x="1106601" y="4962381"/>
            <a:ext cx="845059" cy="372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160A0B6-DC90-BCD4-B6AE-393E4B03C86D}"/>
              </a:ext>
            </a:extLst>
          </p:cNvPr>
          <p:cNvSpPr/>
          <p:nvPr/>
        </p:nvSpPr>
        <p:spPr>
          <a:xfrm>
            <a:off x="1169059" y="5640531"/>
            <a:ext cx="773025" cy="24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7818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Ɣ-Ɣ </a:t>
            </a:r>
            <a:r>
              <a:rPr lang="fr-FR" dirty="0" err="1"/>
              <a:t>Correlations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799D02-4DAD-26C2-3A8E-A83A10EF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8B11E93-8B8D-1747-B709-F264F89D0E7F}"/>
              </a:ext>
            </a:extLst>
          </p:cNvPr>
          <p:cNvSpPr/>
          <p:nvPr/>
        </p:nvSpPr>
        <p:spPr>
          <a:xfrm>
            <a:off x="4377957" y="2783671"/>
            <a:ext cx="1297541" cy="129065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aseline="30000" dirty="0"/>
              <a:t>240</a:t>
            </a:r>
            <a:r>
              <a:rPr lang="fr-FR" dirty="0"/>
              <a:t>U*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8ED90C5-6CC5-685D-CA35-E4833B641758}"/>
              </a:ext>
            </a:extLst>
          </p:cNvPr>
          <p:cNvCxnSpPr>
            <a:stCxn id="3" idx="6"/>
          </p:cNvCxnSpPr>
          <p:nvPr/>
        </p:nvCxnSpPr>
        <p:spPr>
          <a:xfrm>
            <a:off x="5675498" y="3429000"/>
            <a:ext cx="159913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F1B7A4C-A38F-9D3C-99F6-81962A9FA0A3}"/>
              </a:ext>
            </a:extLst>
          </p:cNvPr>
          <p:cNvSpPr/>
          <p:nvPr/>
        </p:nvSpPr>
        <p:spPr>
          <a:xfrm>
            <a:off x="1130971" y="3771903"/>
            <a:ext cx="151201" cy="1006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B585C0-74E9-6BF4-B4E5-65603AE22618}"/>
              </a:ext>
            </a:extLst>
          </p:cNvPr>
          <p:cNvSpPr/>
          <p:nvPr/>
        </p:nvSpPr>
        <p:spPr>
          <a:xfrm>
            <a:off x="1131043" y="4800602"/>
            <a:ext cx="151130" cy="758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4ED10-B7E7-DFB6-6BEF-ADE89484AB18}"/>
              </a:ext>
            </a:extLst>
          </p:cNvPr>
          <p:cNvSpPr/>
          <p:nvPr/>
        </p:nvSpPr>
        <p:spPr>
          <a:xfrm>
            <a:off x="1118870" y="5572126"/>
            <a:ext cx="233680" cy="495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8E38A7-EB0C-B1F0-B318-4B7277C843C8}"/>
              </a:ext>
            </a:extLst>
          </p:cNvPr>
          <p:cNvSpPr/>
          <p:nvPr/>
        </p:nvSpPr>
        <p:spPr>
          <a:xfrm>
            <a:off x="1112484" y="6076956"/>
            <a:ext cx="192441" cy="206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F3CC200-4EE9-3652-A4A9-8AEACD8445E7}"/>
              </a:ext>
            </a:extLst>
          </p:cNvPr>
          <p:cNvCxnSpPr/>
          <p:nvPr/>
        </p:nvCxnSpPr>
        <p:spPr>
          <a:xfrm flipH="1">
            <a:off x="1770930" y="3767832"/>
            <a:ext cx="111774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31B49A-6B7D-0226-56CF-E862EAA89C45}"/>
              </a:ext>
            </a:extLst>
          </p:cNvPr>
          <p:cNvGrpSpPr/>
          <p:nvPr/>
        </p:nvGrpSpPr>
        <p:grpSpPr>
          <a:xfrm rot="15352162">
            <a:off x="5176775" y="2237403"/>
            <a:ext cx="600091" cy="490890"/>
            <a:chOff x="5205984" y="1962912"/>
            <a:chExt cx="1048512" cy="694221"/>
          </a:xfrm>
        </p:grpSpPr>
        <p:cxnSp>
          <p:nvCxnSpPr>
            <p:cNvPr id="8" name="Connecteur en arc 7">
              <a:extLst>
                <a:ext uri="{FF2B5EF4-FFF2-40B4-BE49-F238E27FC236}">
                  <a16:creationId xmlns:a16="http://schemas.microsoft.com/office/drawing/2014/main" id="{1B4A45A6-60C7-EF68-3B9D-1C756EC52A51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en arc 9">
              <a:extLst>
                <a:ext uri="{FF2B5EF4-FFF2-40B4-BE49-F238E27FC236}">
                  <a16:creationId xmlns:a16="http://schemas.microsoft.com/office/drawing/2014/main" id="{C22E8990-864B-3D13-F887-F28C4F1F5C83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en arc 10">
              <a:extLst>
                <a:ext uri="{FF2B5EF4-FFF2-40B4-BE49-F238E27FC236}">
                  <a16:creationId xmlns:a16="http://schemas.microsoft.com/office/drawing/2014/main" id="{E056FBCC-3282-CF6D-AE3C-1F3E5FCF169E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42D10150-6E94-1964-F7CB-D94748725679}"/>
              </a:ext>
            </a:extLst>
          </p:cNvPr>
          <p:cNvSpPr txBox="1"/>
          <p:nvPr/>
        </p:nvSpPr>
        <p:spPr>
          <a:xfrm>
            <a:off x="5486171" y="2405573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C4456E0-063D-12C1-7314-C00DEDAA1A77}"/>
              </a:ext>
            </a:extLst>
          </p:cNvPr>
          <p:cNvGrpSpPr/>
          <p:nvPr/>
        </p:nvGrpSpPr>
        <p:grpSpPr>
          <a:xfrm rot="9042714">
            <a:off x="3663869" y="3089219"/>
            <a:ext cx="600091" cy="490890"/>
            <a:chOff x="5205984" y="1962912"/>
            <a:chExt cx="1048512" cy="694221"/>
          </a:xfrm>
        </p:grpSpPr>
        <p:cxnSp>
          <p:nvCxnSpPr>
            <p:cNvPr id="14" name="Connecteur en arc 13">
              <a:extLst>
                <a:ext uri="{FF2B5EF4-FFF2-40B4-BE49-F238E27FC236}">
                  <a16:creationId xmlns:a16="http://schemas.microsoft.com/office/drawing/2014/main" id="{DA43576E-5DA8-BBCD-B74C-392ABB45EE8F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en arc 14">
              <a:extLst>
                <a:ext uri="{FF2B5EF4-FFF2-40B4-BE49-F238E27FC236}">
                  <a16:creationId xmlns:a16="http://schemas.microsoft.com/office/drawing/2014/main" id="{C126EF72-ED07-4862-CD5E-756735F7AFA3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en arc 15">
              <a:extLst>
                <a:ext uri="{FF2B5EF4-FFF2-40B4-BE49-F238E27FC236}">
                  <a16:creationId xmlns:a16="http://schemas.microsoft.com/office/drawing/2014/main" id="{EB338347-21A4-8C0C-54A6-9B8D4BFD2E27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3F1C4B66-439A-833C-EDE8-663073A11B41}"/>
              </a:ext>
            </a:extLst>
          </p:cNvPr>
          <p:cNvSpPr txBox="1"/>
          <p:nvPr/>
        </p:nvSpPr>
        <p:spPr>
          <a:xfrm>
            <a:off x="3808982" y="2885105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sp>
        <p:nvSpPr>
          <p:cNvPr id="19" name="Espace réservé du numéro de diapositive 8">
            <a:extLst>
              <a:ext uri="{FF2B5EF4-FFF2-40B4-BE49-F238E27FC236}">
                <a16:creationId xmlns:a16="http://schemas.microsoft.com/office/drawing/2014/main" id="{04AFCE25-7B18-6137-0814-95F0081C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r>
              <a:rPr lang="fr-FR" dirty="0"/>
              <a:t>14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3587EB2-E59F-BAC3-3692-C075311A3EF3}"/>
              </a:ext>
            </a:extLst>
          </p:cNvPr>
          <p:cNvGrpSpPr/>
          <p:nvPr/>
        </p:nvGrpSpPr>
        <p:grpSpPr>
          <a:xfrm>
            <a:off x="768697" y="804099"/>
            <a:ext cx="982605" cy="5539551"/>
            <a:chOff x="2905000" y="819372"/>
            <a:chExt cx="982605" cy="5539551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C22CC012-4207-F66E-4CA5-ED0177DCC76E}"/>
                </a:ext>
              </a:extLst>
            </p:cNvPr>
            <p:cNvGrpSpPr/>
            <p:nvPr/>
          </p:nvGrpSpPr>
          <p:grpSpPr>
            <a:xfrm>
              <a:off x="2905000" y="819372"/>
              <a:ext cx="982605" cy="5539551"/>
              <a:chOff x="2905000" y="819372"/>
              <a:chExt cx="982605" cy="5539551"/>
            </a:xfrm>
          </p:grpSpPr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C526FAF1-DDA9-2497-37F9-6C6F31AF26A4}"/>
                  </a:ext>
                </a:extLst>
              </p:cNvPr>
              <p:cNvGrpSpPr/>
              <p:nvPr/>
            </p:nvGrpSpPr>
            <p:grpSpPr>
              <a:xfrm>
                <a:off x="3050276" y="1020810"/>
                <a:ext cx="734580" cy="5282141"/>
                <a:chOff x="3050276" y="1020810"/>
                <a:chExt cx="734580" cy="5282141"/>
              </a:xfrm>
            </p:grpSpPr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3E6B9AFF-8C1B-B863-F0C7-AF1B6A0E3AA2}"/>
                    </a:ext>
                  </a:extLst>
                </p:cNvPr>
                <p:cNvCxnSpPr/>
                <p:nvPr/>
              </p:nvCxnSpPr>
              <p:spPr>
                <a:xfrm>
                  <a:off x="3050276" y="1020810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cteur droit 53">
                  <a:extLst>
                    <a:ext uri="{FF2B5EF4-FFF2-40B4-BE49-F238E27FC236}">
                      <a16:creationId xmlns:a16="http://schemas.microsoft.com/office/drawing/2014/main" id="{CCC9A278-232C-EF07-F2B0-4911999A7BB7}"/>
                    </a:ext>
                  </a:extLst>
                </p:cNvPr>
                <p:cNvCxnSpPr/>
                <p:nvPr/>
              </p:nvCxnSpPr>
              <p:spPr>
                <a:xfrm>
                  <a:off x="3050276" y="2492140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>
                  <a:extLst>
                    <a:ext uri="{FF2B5EF4-FFF2-40B4-BE49-F238E27FC236}">
                      <a16:creationId xmlns:a16="http://schemas.microsoft.com/office/drawing/2014/main" id="{58FDAB59-FA8C-146E-A206-65988D5C4C58}"/>
                    </a:ext>
                  </a:extLst>
                </p:cNvPr>
                <p:cNvCxnSpPr/>
                <p:nvPr/>
              </p:nvCxnSpPr>
              <p:spPr>
                <a:xfrm>
                  <a:off x="3050276" y="3760198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55">
                  <a:extLst>
                    <a:ext uri="{FF2B5EF4-FFF2-40B4-BE49-F238E27FC236}">
                      <a16:creationId xmlns:a16="http://schemas.microsoft.com/office/drawing/2014/main" id="{64D55859-723D-F99A-D9CF-8DEFB2CD03E7}"/>
                    </a:ext>
                  </a:extLst>
                </p:cNvPr>
                <p:cNvCxnSpPr/>
                <p:nvPr/>
              </p:nvCxnSpPr>
              <p:spPr>
                <a:xfrm>
                  <a:off x="3050276" y="4800602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52679F13-FDEA-650C-AF0E-CB054522E689}"/>
                    </a:ext>
                  </a:extLst>
                </p:cNvPr>
                <p:cNvCxnSpPr/>
                <p:nvPr/>
              </p:nvCxnSpPr>
              <p:spPr>
                <a:xfrm>
                  <a:off x="3050276" y="5559425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70E45625-9D15-34BF-4B0D-B7466A3CF0CD}"/>
                    </a:ext>
                  </a:extLst>
                </p:cNvPr>
                <p:cNvCxnSpPr/>
                <p:nvPr/>
              </p:nvCxnSpPr>
              <p:spPr>
                <a:xfrm>
                  <a:off x="3050276" y="6076956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necteur droit 58">
                  <a:extLst>
                    <a:ext uri="{FF2B5EF4-FFF2-40B4-BE49-F238E27FC236}">
                      <a16:creationId xmlns:a16="http://schemas.microsoft.com/office/drawing/2014/main" id="{36C74950-3AD0-B50C-DFAC-4689AFFB9C65}"/>
                    </a:ext>
                  </a:extLst>
                </p:cNvPr>
                <p:cNvCxnSpPr/>
                <p:nvPr/>
              </p:nvCxnSpPr>
              <p:spPr>
                <a:xfrm>
                  <a:off x="3050276" y="6302951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5F73D08E-DC5A-CC94-FA75-4853B72861C8}"/>
                  </a:ext>
                </a:extLst>
              </p:cNvPr>
              <p:cNvSpPr txBox="1"/>
              <p:nvPr/>
            </p:nvSpPr>
            <p:spPr>
              <a:xfrm>
                <a:off x="2919846" y="819372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(12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4879DC5C-39D5-FD6E-9D73-88F0E4E70AA2}"/>
                  </a:ext>
                </a:extLst>
              </p:cNvPr>
              <p:cNvSpPr txBox="1"/>
              <p:nvPr/>
            </p:nvSpPr>
            <p:spPr>
              <a:xfrm>
                <a:off x="2919846" y="2294553"/>
                <a:ext cx="42030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(10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71429CB9-F41B-E960-2792-92C7C5072773}"/>
                  </a:ext>
                </a:extLst>
              </p:cNvPr>
              <p:cNvSpPr txBox="1"/>
              <p:nvPr/>
            </p:nvSpPr>
            <p:spPr>
              <a:xfrm>
                <a:off x="2905000" y="3553870"/>
                <a:ext cx="3882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(8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A580C5A9-1D17-3890-61C8-768A544543F8}"/>
                  </a:ext>
                </a:extLst>
              </p:cNvPr>
              <p:cNvSpPr txBox="1"/>
              <p:nvPr/>
            </p:nvSpPr>
            <p:spPr>
              <a:xfrm>
                <a:off x="2917114" y="4617211"/>
                <a:ext cx="3898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(6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A162C3D9-2B61-5B76-D7B7-C712E91A2C63}"/>
                  </a:ext>
                </a:extLst>
              </p:cNvPr>
              <p:cNvSpPr txBox="1"/>
              <p:nvPr/>
            </p:nvSpPr>
            <p:spPr>
              <a:xfrm>
                <a:off x="2917114" y="5372708"/>
                <a:ext cx="3882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(4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AC8F3C60-26AD-4F56-D9D5-527FDC3A8437}"/>
                  </a:ext>
                </a:extLst>
              </p:cNvPr>
              <p:cNvSpPr txBox="1"/>
              <p:nvPr/>
            </p:nvSpPr>
            <p:spPr>
              <a:xfrm>
                <a:off x="2905000" y="5882374"/>
                <a:ext cx="38343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(2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873DE4E4-FAFB-5955-0CF0-28ACA0BF9D6C}"/>
                  </a:ext>
                </a:extLst>
              </p:cNvPr>
              <p:cNvSpPr txBox="1"/>
              <p:nvPr/>
            </p:nvSpPr>
            <p:spPr>
              <a:xfrm>
                <a:off x="2949082" y="6137321"/>
                <a:ext cx="2952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0</a:t>
                </a:r>
                <a:r>
                  <a:rPr lang="fr-FR" sz="800" baseline="30000" dirty="0"/>
                  <a:t>+</a:t>
                </a:r>
                <a:endParaRPr lang="fr-FR" sz="800" dirty="0"/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B3DA60F2-1A01-F90B-D657-B4307B483031}"/>
                  </a:ext>
                </a:extLst>
              </p:cNvPr>
              <p:cNvSpPr txBox="1"/>
              <p:nvPr/>
            </p:nvSpPr>
            <p:spPr>
              <a:xfrm>
                <a:off x="3417566" y="858139"/>
                <a:ext cx="4619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1100.5</a:t>
                </a: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13C43E3A-2263-CB20-6DFA-204091580634}"/>
                  </a:ext>
                </a:extLst>
              </p:cNvPr>
              <p:cNvSpPr txBox="1"/>
              <p:nvPr/>
            </p:nvSpPr>
            <p:spPr>
              <a:xfrm>
                <a:off x="3432031" y="2319684"/>
                <a:ext cx="4491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792.9</a:t>
                </a:r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36A0DB42-79EC-9A9D-6C3D-35225262B5B9}"/>
                  </a:ext>
                </a:extLst>
              </p:cNvPr>
              <p:cNvSpPr txBox="1"/>
              <p:nvPr/>
            </p:nvSpPr>
            <p:spPr>
              <a:xfrm>
                <a:off x="3364705" y="3595147"/>
                <a:ext cx="52290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528.69</a:t>
                </a: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9A943B08-4F89-ED93-A6DE-965D004B2211}"/>
                  </a:ext>
                </a:extLst>
              </p:cNvPr>
              <p:cNvSpPr txBox="1"/>
              <p:nvPr/>
            </p:nvSpPr>
            <p:spPr>
              <a:xfrm>
                <a:off x="3423978" y="4646220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313.19</a:t>
                </a:r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224FF8B7-B250-19F0-51AA-02C28150C3E6}"/>
                  </a:ext>
                </a:extLst>
              </p:cNvPr>
              <p:cNvSpPr txBox="1"/>
              <p:nvPr/>
            </p:nvSpPr>
            <p:spPr>
              <a:xfrm>
                <a:off x="3387491" y="5406790"/>
                <a:ext cx="49564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150.60</a:t>
                </a: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EC9EFFA3-1B74-4346-3343-9A501ABC6362}"/>
                  </a:ext>
                </a:extLst>
              </p:cNvPr>
              <p:cNvSpPr txBox="1"/>
              <p:nvPr/>
            </p:nvSpPr>
            <p:spPr>
              <a:xfrm>
                <a:off x="3565032" y="5917320"/>
                <a:ext cx="31290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45</a:t>
                </a: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06CF57D4-953A-9D46-BE49-1B5591462D9F}"/>
                  </a:ext>
                </a:extLst>
              </p:cNvPr>
              <p:cNvSpPr txBox="1"/>
              <p:nvPr/>
            </p:nvSpPr>
            <p:spPr>
              <a:xfrm>
                <a:off x="3626155" y="6143479"/>
                <a:ext cx="2487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0</a:t>
                </a:r>
              </a:p>
            </p:txBody>
          </p:sp>
        </p:grp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5157145F-6C0F-FEC6-9B9A-775288A77140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1073583"/>
              <a:ext cx="0" cy="138297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33045A33-0137-4C6E-967D-2A2A24E6C663}"/>
                </a:ext>
              </a:extLst>
            </p:cNvPr>
            <p:cNvCxnSpPr>
              <a:cxnSpLocks/>
            </p:cNvCxnSpPr>
            <p:nvPr/>
          </p:nvCxnSpPr>
          <p:spPr>
            <a:xfrm>
              <a:off x="3389599" y="2535128"/>
              <a:ext cx="0" cy="1162377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F67E98F5-615B-09C0-2E47-233B40F0F4F1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3810591"/>
              <a:ext cx="0" cy="967784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699647E9-DEFE-F784-0F93-B6969C26D3AE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4861664"/>
              <a:ext cx="0" cy="64914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BF053219-A5FD-FDA4-0F81-9C6EBEEC6286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5622234"/>
              <a:ext cx="532" cy="425603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6AA515CA-9D6B-9867-0772-766EA0EE129A}"/>
                </a:ext>
              </a:extLst>
            </p:cNvPr>
            <p:cNvCxnSpPr>
              <a:cxnSpLocks/>
            </p:cNvCxnSpPr>
            <p:nvPr/>
          </p:nvCxnSpPr>
          <p:spPr>
            <a:xfrm>
              <a:off x="3388023" y="6132764"/>
              <a:ext cx="0" cy="148078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409137D9-8018-9B5F-5822-4C7E4B312EB6}"/>
                </a:ext>
              </a:extLst>
            </p:cNvPr>
            <p:cNvSpPr txBox="1"/>
            <p:nvPr/>
          </p:nvSpPr>
          <p:spPr>
            <a:xfrm>
              <a:off x="3324862" y="1659479"/>
              <a:ext cx="4523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307.6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8D0A0FAE-020E-71E5-F2EE-14CAFAFEB1FC}"/>
                </a:ext>
              </a:extLst>
            </p:cNvPr>
            <p:cNvSpPr txBox="1"/>
            <p:nvPr/>
          </p:nvSpPr>
          <p:spPr>
            <a:xfrm>
              <a:off x="3352114" y="3024553"/>
              <a:ext cx="42672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264.1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37C95828-057D-982E-A453-A6EF2D1F26E2}"/>
                </a:ext>
              </a:extLst>
            </p:cNvPr>
            <p:cNvSpPr txBox="1"/>
            <p:nvPr/>
          </p:nvSpPr>
          <p:spPr>
            <a:xfrm>
              <a:off x="3335344" y="4187961"/>
              <a:ext cx="425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215.5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772E5E1E-B830-9523-9C14-8D41B5C16973}"/>
                </a:ext>
              </a:extLst>
            </p:cNvPr>
            <p:cNvSpPr txBox="1"/>
            <p:nvPr/>
          </p:nvSpPr>
          <p:spPr>
            <a:xfrm>
              <a:off x="3320624" y="5081479"/>
              <a:ext cx="4283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162.6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6B4A48A-C334-000B-FC92-D78882418E67}"/>
                </a:ext>
              </a:extLst>
            </p:cNvPr>
            <p:cNvSpPr txBox="1"/>
            <p:nvPr/>
          </p:nvSpPr>
          <p:spPr>
            <a:xfrm>
              <a:off x="3320624" y="5724158"/>
              <a:ext cx="4315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105.6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A7B18609-F59B-D9D0-CE32-A059617D8FDE}"/>
                </a:ext>
              </a:extLst>
            </p:cNvPr>
            <p:cNvSpPr txBox="1"/>
            <p:nvPr/>
          </p:nvSpPr>
          <p:spPr>
            <a:xfrm>
              <a:off x="3345522" y="6106918"/>
              <a:ext cx="3129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45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AC0B134D-2B73-ADE1-B127-52A129C9D3C4}"/>
              </a:ext>
            </a:extLst>
          </p:cNvPr>
          <p:cNvSpPr/>
          <p:nvPr/>
        </p:nvSpPr>
        <p:spPr>
          <a:xfrm>
            <a:off x="1130971" y="3771903"/>
            <a:ext cx="221570" cy="992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46C5F9-FF3A-D403-73A7-85E4E7448024}"/>
              </a:ext>
            </a:extLst>
          </p:cNvPr>
          <p:cNvSpPr/>
          <p:nvPr/>
        </p:nvSpPr>
        <p:spPr>
          <a:xfrm>
            <a:off x="1131042" y="4800603"/>
            <a:ext cx="164685" cy="703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E61409-3B14-5E25-E8E8-2366DD44B9AB}"/>
              </a:ext>
            </a:extLst>
          </p:cNvPr>
          <p:cNvSpPr/>
          <p:nvPr/>
        </p:nvSpPr>
        <p:spPr>
          <a:xfrm>
            <a:off x="1118870" y="5572126"/>
            <a:ext cx="230979" cy="47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91E8197-B927-4FBC-BB1B-5D30C28D7FED}"/>
              </a:ext>
            </a:extLst>
          </p:cNvPr>
          <p:cNvSpPr/>
          <p:nvPr/>
        </p:nvSpPr>
        <p:spPr>
          <a:xfrm>
            <a:off x="1112484" y="6076956"/>
            <a:ext cx="409638" cy="191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7782DCB-0B76-05D9-4A89-239DAB619422}"/>
              </a:ext>
            </a:extLst>
          </p:cNvPr>
          <p:cNvSpPr/>
          <p:nvPr/>
        </p:nvSpPr>
        <p:spPr>
          <a:xfrm>
            <a:off x="1227339" y="3910886"/>
            <a:ext cx="1075409" cy="587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F21A91E-03A2-3207-E6B9-3440188C8CF5}"/>
              </a:ext>
            </a:extLst>
          </p:cNvPr>
          <p:cNvSpPr/>
          <p:nvPr/>
        </p:nvSpPr>
        <p:spPr>
          <a:xfrm>
            <a:off x="1106601" y="4962381"/>
            <a:ext cx="845059" cy="372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F749D10-4C78-D7BB-7425-8631019296E0}"/>
              </a:ext>
            </a:extLst>
          </p:cNvPr>
          <p:cNvSpPr/>
          <p:nvPr/>
        </p:nvSpPr>
        <p:spPr>
          <a:xfrm>
            <a:off x="1169059" y="5640531"/>
            <a:ext cx="773025" cy="24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5673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Ɣ-Ɣ </a:t>
            </a:r>
            <a:r>
              <a:rPr lang="fr-FR" dirty="0" err="1"/>
              <a:t>Correlations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799D02-4DAD-26C2-3A8E-A83A10EF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8B11E93-8B8D-1747-B709-F264F89D0E7F}"/>
              </a:ext>
            </a:extLst>
          </p:cNvPr>
          <p:cNvSpPr/>
          <p:nvPr/>
        </p:nvSpPr>
        <p:spPr>
          <a:xfrm>
            <a:off x="4377957" y="2783671"/>
            <a:ext cx="1297541" cy="129065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aseline="30000" dirty="0"/>
              <a:t>240</a:t>
            </a:r>
            <a:r>
              <a:rPr lang="fr-FR" dirty="0"/>
              <a:t>U*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8ED90C5-6CC5-685D-CA35-E4833B641758}"/>
              </a:ext>
            </a:extLst>
          </p:cNvPr>
          <p:cNvCxnSpPr>
            <a:stCxn id="3" idx="6"/>
          </p:cNvCxnSpPr>
          <p:nvPr/>
        </p:nvCxnSpPr>
        <p:spPr>
          <a:xfrm>
            <a:off x="5675498" y="3429000"/>
            <a:ext cx="159913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9B585C0-74E9-6BF4-B4E5-65603AE22618}"/>
              </a:ext>
            </a:extLst>
          </p:cNvPr>
          <p:cNvSpPr/>
          <p:nvPr/>
        </p:nvSpPr>
        <p:spPr>
          <a:xfrm>
            <a:off x="1131043" y="4800602"/>
            <a:ext cx="151130" cy="758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4ED10-B7E7-DFB6-6BEF-ADE89484AB18}"/>
              </a:ext>
            </a:extLst>
          </p:cNvPr>
          <p:cNvSpPr/>
          <p:nvPr/>
        </p:nvSpPr>
        <p:spPr>
          <a:xfrm>
            <a:off x="1118870" y="5572126"/>
            <a:ext cx="233680" cy="495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8E38A7-EB0C-B1F0-B318-4B7277C843C8}"/>
              </a:ext>
            </a:extLst>
          </p:cNvPr>
          <p:cNvSpPr/>
          <p:nvPr/>
        </p:nvSpPr>
        <p:spPr>
          <a:xfrm>
            <a:off x="1112484" y="6076956"/>
            <a:ext cx="192441" cy="206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F3CC200-4EE9-3652-A4A9-8AEACD8445E7}"/>
              </a:ext>
            </a:extLst>
          </p:cNvPr>
          <p:cNvCxnSpPr/>
          <p:nvPr/>
        </p:nvCxnSpPr>
        <p:spPr>
          <a:xfrm flipH="1">
            <a:off x="1739757" y="4800602"/>
            <a:ext cx="111774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708FFC4D-ACB1-CC71-D095-EF7EA5F3FB37}"/>
              </a:ext>
            </a:extLst>
          </p:cNvPr>
          <p:cNvGrpSpPr/>
          <p:nvPr/>
        </p:nvGrpSpPr>
        <p:grpSpPr>
          <a:xfrm rot="15352162">
            <a:off x="5176775" y="2237403"/>
            <a:ext cx="600091" cy="490890"/>
            <a:chOff x="5205984" y="1962912"/>
            <a:chExt cx="1048512" cy="694221"/>
          </a:xfrm>
        </p:grpSpPr>
        <p:cxnSp>
          <p:nvCxnSpPr>
            <p:cNvPr id="8" name="Connecteur en arc 7">
              <a:extLst>
                <a:ext uri="{FF2B5EF4-FFF2-40B4-BE49-F238E27FC236}">
                  <a16:creationId xmlns:a16="http://schemas.microsoft.com/office/drawing/2014/main" id="{9A0FA8F1-DBA9-6D1B-1BDA-B9D038F02AC5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en arc 9">
              <a:extLst>
                <a:ext uri="{FF2B5EF4-FFF2-40B4-BE49-F238E27FC236}">
                  <a16:creationId xmlns:a16="http://schemas.microsoft.com/office/drawing/2014/main" id="{F14C20B6-1E37-400F-E5E1-3E4FD0D74C3D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en arc 10">
              <a:extLst>
                <a:ext uri="{FF2B5EF4-FFF2-40B4-BE49-F238E27FC236}">
                  <a16:creationId xmlns:a16="http://schemas.microsoft.com/office/drawing/2014/main" id="{2700D081-A1E7-6BDA-820C-49072D2E15E9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AE44707B-1479-8291-452A-05A39733DD8B}"/>
              </a:ext>
            </a:extLst>
          </p:cNvPr>
          <p:cNvSpPr txBox="1"/>
          <p:nvPr/>
        </p:nvSpPr>
        <p:spPr>
          <a:xfrm>
            <a:off x="5486171" y="2405573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884FBCD-8DBB-F14B-4994-A859ED18A0A4}"/>
              </a:ext>
            </a:extLst>
          </p:cNvPr>
          <p:cNvGrpSpPr/>
          <p:nvPr/>
        </p:nvGrpSpPr>
        <p:grpSpPr>
          <a:xfrm rot="9042714">
            <a:off x="3663869" y="3089219"/>
            <a:ext cx="600091" cy="490890"/>
            <a:chOff x="5205984" y="1962912"/>
            <a:chExt cx="1048512" cy="694221"/>
          </a:xfrm>
        </p:grpSpPr>
        <p:cxnSp>
          <p:nvCxnSpPr>
            <p:cNvPr id="14" name="Connecteur en arc 13">
              <a:extLst>
                <a:ext uri="{FF2B5EF4-FFF2-40B4-BE49-F238E27FC236}">
                  <a16:creationId xmlns:a16="http://schemas.microsoft.com/office/drawing/2014/main" id="{7A4D1AF8-D736-990A-2858-3464742EE2E0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en arc 14">
              <a:extLst>
                <a:ext uri="{FF2B5EF4-FFF2-40B4-BE49-F238E27FC236}">
                  <a16:creationId xmlns:a16="http://schemas.microsoft.com/office/drawing/2014/main" id="{BBF9869E-FE02-02AE-0F4A-832FAAA84CDD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en arc 15">
              <a:extLst>
                <a:ext uri="{FF2B5EF4-FFF2-40B4-BE49-F238E27FC236}">
                  <a16:creationId xmlns:a16="http://schemas.microsoft.com/office/drawing/2014/main" id="{4B994CCB-8B58-32BB-9944-44F14E7A2FA3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316AB62B-F563-2D16-15DF-346BA77311BF}"/>
              </a:ext>
            </a:extLst>
          </p:cNvPr>
          <p:cNvSpPr txBox="1"/>
          <p:nvPr/>
        </p:nvSpPr>
        <p:spPr>
          <a:xfrm>
            <a:off x="3808982" y="2885105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DE2FB97-A515-0B32-AF9A-E3FFC7D17012}"/>
              </a:ext>
            </a:extLst>
          </p:cNvPr>
          <p:cNvGrpSpPr/>
          <p:nvPr/>
        </p:nvGrpSpPr>
        <p:grpSpPr>
          <a:xfrm rot="4448791">
            <a:off x="4408606" y="4214624"/>
            <a:ext cx="600091" cy="490890"/>
            <a:chOff x="5205984" y="1962912"/>
            <a:chExt cx="1048512" cy="694221"/>
          </a:xfrm>
        </p:grpSpPr>
        <p:cxnSp>
          <p:nvCxnSpPr>
            <p:cNvPr id="19" name="Connecteur en arc 18">
              <a:extLst>
                <a:ext uri="{FF2B5EF4-FFF2-40B4-BE49-F238E27FC236}">
                  <a16:creationId xmlns:a16="http://schemas.microsoft.com/office/drawing/2014/main" id="{1BD22878-7206-63A2-ABB0-CFB076BFC6CE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en arc 26">
              <a:extLst>
                <a:ext uri="{FF2B5EF4-FFF2-40B4-BE49-F238E27FC236}">
                  <a16:creationId xmlns:a16="http://schemas.microsoft.com/office/drawing/2014/main" id="{B0676D96-B560-72F3-1570-A9B6447A665E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en arc 28">
              <a:extLst>
                <a:ext uri="{FF2B5EF4-FFF2-40B4-BE49-F238E27FC236}">
                  <a16:creationId xmlns:a16="http://schemas.microsoft.com/office/drawing/2014/main" id="{702041A7-FA42-B0F1-4320-5A6A0C7BACE8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AD43F6CA-0E83-15B2-B657-BD487D140384}"/>
              </a:ext>
            </a:extLst>
          </p:cNvPr>
          <p:cNvSpPr txBox="1"/>
          <p:nvPr/>
        </p:nvSpPr>
        <p:spPr>
          <a:xfrm>
            <a:off x="4387771" y="4074329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sp>
        <p:nvSpPr>
          <p:cNvPr id="32" name="Espace réservé du numéro de diapositive 8">
            <a:extLst>
              <a:ext uri="{FF2B5EF4-FFF2-40B4-BE49-F238E27FC236}">
                <a16:creationId xmlns:a16="http://schemas.microsoft.com/office/drawing/2014/main" id="{71893E92-216F-617A-0287-B37DD4EB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r>
              <a:rPr lang="fr-FR" dirty="0"/>
              <a:t>14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B7FE9DA-A4A0-45DA-17F0-309824A28139}"/>
              </a:ext>
            </a:extLst>
          </p:cNvPr>
          <p:cNvGrpSpPr/>
          <p:nvPr/>
        </p:nvGrpSpPr>
        <p:grpSpPr>
          <a:xfrm>
            <a:off x="768697" y="804099"/>
            <a:ext cx="982605" cy="5539551"/>
            <a:chOff x="2905000" y="819372"/>
            <a:chExt cx="982605" cy="5539551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E296A54E-29A0-0BA5-4134-FE06D38E7BDE}"/>
                </a:ext>
              </a:extLst>
            </p:cNvPr>
            <p:cNvGrpSpPr/>
            <p:nvPr/>
          </p:nvGrpSpPr>
          <p:grpSpPr>
            <a:xfrm>
              <a:off x="2905000" y="819372"/>
              <a:ext cx="982605" cy="5539551"/>
              <a:chOff x="2905000" y="819372"/>
              <a:chExt cx="982605" cy="5539551"/>
            </a:xfrm>
          </p:grpSpPr>
          <p:grpSp>
            <p:nvGrpSpPr>
              <p:cNvPr id="42" name="Groupe 41">
                <a:extLst>
                  <a:ext uri="{FF2B5EF4-FFF2-40B4-BE49-F238E27FC236}">
                    <a16:creationId xmlns:a16="http://schemas.microsoft.com/office/drawing/2014/main" id="{26CC7DE7-D6DC-2EA9-720A-F7A82EA369A3}"/>
                  </a:ext>
                </a:extLst>
              </p:cNvPr>
              <p:cNvGrpSpPr/>
              <p:nvPr/>
            </p:nvGrpSpPr>
            <p:grpSpPr>
              <a:xfrm>
                <a:off x="3050276" y="1020810"/>
                <a:ext cx="734580" cy="5282141"/>
                <a:chOff x="3050276" y="1020810"/>
                <a:chExt cx="734580" cy="5282141"/>
              </a:xfrm>
            </p:grpSpPr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852AFC23-0F32-DE91-7B9C-032CDC0DEC76}"/>
                    </a:ext>
                  </a:extLst>
                </p:cNvPr>
                <p:cNvCxnSpPr/>
                <p:nvPr/>
              </p:nvCxnSpPr>
              <p:spPr>
                <a:xfrm>
                  <a:off x="3050276" y="1020810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552CA6C5-50F0-C717-832C-0AA624D7B8C8}"/>
                    </a:ext>
                  </a:extLst>
                </p:cNvPr>
                <p:cNvCxnSpPr/>
                <p:nvPr/>
              </p:nvCxnSpPr>
              <p:spPr>
                <a:xfrm>
                  <a:off x="3050276" y="2492140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necteur droit 58">
                  <a:extLst>
                    <a:ext uri="{FF2B5EF4-FFF2-40B4-BE49-F238E27FC236}">
                      <a16:creationId xmlns:a16="http://schemas.microsoft.com/office/drawing/2014/main" id="{8F05717A-DF14-E2BE-5EC1-C2A2F36F49BD}"/>
                    </a:ext>
                  </a:extLst>
                </p:cNvPr>
                <p:cNvCxnSpPr/>
                <p:nvPr/>
              </p:nvCxnSpPr>
              <p:spPr>
                <a:xfrm>
                  <a:off x="3050276" y="3760198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8F1EFE9F-9FFC-7E6A-CC87-8DE7279EEA11}"/>
                    </a:ext>
                  </a:extLst>
                </p:cNvPr>
                <p:cNvCxnSpPr/>
                <p:nvPr/>
              </p:nvCxnSpPr>
              <p:spPr>
                <a:xfrm>
                  <a:off x="3050276" y="4800602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60">
                  <a:extLst>
                    <a:ext uri="{FF2B5EF4-FFF2-40B4-BE49-F238E27FC236}">
                      <a16:creationId xmlns:a16="http://schemas.microsoft.com/office/drawing/2014/main" id="{20E068CC-276E-7A54-CBF4-C86005007607}"/>
                    </a:ext>
                  </a:extLst>
                </p:cNvPr>
                <p:cNvCxnSpPr/>
                <p:nvPr/>
              </p:nvCxnSpPr>
              <p:spPr>
                <a:xfrm>
                  <a:off x="3050276" y="5559425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cteur droit 61">
                  <a:extLst>
                    <a:ext uri="{FF2B5EF4-FFF2-40B4-BE49-F238E27FC236}">
                      <a16:creationId xmlns:a16="http://schemas.microsoft.com/office/drawing/2014/main" id="{F231E263-4204-395F-E9A8-5B4E7710463A}"/>
                    </a:ext>
                  </a:extLst>
                </p:cNvPr>
                <p:cNvCxnSpPr/>
                <p:nvPr/>
              </p:nvCxnSpPr>
              <p:spPr>
                <a:xfrm>
                  <a:off x="3050276" y="6076956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droit 62">
                  <a:extLst>
                    <a:ext uri="{FF2B5EF4-FFF2-40B4-BE49-F238E27FC236}">
                      <a16:creationId xmlns:a16="http://schemas.microsoft.com/office/drawing/2014/main" id="{BBC8AEE4-BEE3-728F-6274-68EC6526537F}"/>
                    </a:ext>
                  </a:extLst>
                </p:cNvPr>
                <p:cNvCxnSpPr/>
                <p:nvPr/>
              </p:nvCxnSpPr>
              <p:spPr>
                <a:xfrm>
                  <a:off x="3050276" y="6302951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76BD8F14-AFF6-EFFE-B1A2-D4695A688673}"/>
                  </a:ext>
                </a:extLst>
              </p:cNvPr>
              <p:cNvSpPr txBox="1"/>
              <p:nvPr/>
            </p:nvSpPr>
            <p:spPr>
              <a:xfrm>
                <a:off x="2919846" y="819372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(12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D55A4B23-DFCA-844F-4470-6A0B6C91FD1F}"/>
                  </a:ext>
                </a:extLst>
              </p:cNvPr>
              <p:cNvSpPr txBox="1"/>
              <p:nvPr/>
            </p:nvSpPr>
            <p:spPr>
              <a:xfrm>
                <a:off x="2919846" y="2294553"/>
                <a:ext cx="42030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(10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7930E219-355D-4D64-B44B-16144664695F}"/>
                  </a:ext>
                </a:extLst>
              </p:cNvPr>
              <p:cNvSpPr txBox="1"/>
              <p:nvPr/>
            </p:nvSpPr>
            <p:spPr>
              <a:xfrm>
                <a:off x="2905000" y="3553870"/>
                <a:ext cx="3882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(8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42DDC344-C99A-8D09-3F54-38FA2A6F1D32}"/>
                  </a:ext>
                </a:extLst>
              </p:cNvPr>
              <p:cNvSpPr txBox="1"/>
              <p:nvPr/>
            </p:nvSpPr>
            <p:spPr>
              <a:xfrm>
                <a:off x="2917114" y="4617211"/>
                <a:ext cx="3898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(6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6DDDD3F6-46D7-31F8-BF8F-A913B6C337F1}"/>
                  </a:ext>
                </a:extLst>
              </p:cNvPr>
              <p:cNvSpPr txBox="1"/>
              <p:nvPr/>
            </p:nvSpPr>
            <p:spPr>
              <a:xfrm>
                <a:off x="2917114" y="5372708"/>
                <a:ext cx="3882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(4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01503B71-511C-5B4D-6483-0EFFB839F6D9}"/>
                  </a:ext>
                </a:extLst>
              </p:cNvPr>
              <p:cNvSpPr txBox="1"/>
              <p:nvPr/>
            </p:nvSpPr>
            <p:spPr>
              <a:xfrm>
                <a:off x="2905000" y="5882374"/>
                <a:ext cx="38343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(2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82F10254-38BA-03C2-8D66-96FB21D7C926}"/>
                  </a:ext>
                </a:extLst>
              </p:cNvPr>
              <p:cNvSpPr txBox="1"/>
              <p:nvPr/>
            </p:nvSpPr>
            <p:spPr>
              <a:xfrm>
                <a:off x="2949082" y="6137321"/>
                <a:ext cx="2952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0</a:t>
                </a:r>
                <a:r>
                  <a:rPr lang="fr-FR" sz="800" baseline="30000" dirty="0"/>
                  <a:t>+</a:t>
                </a:r>
                <a:endParaRPr lang="fr-FR" sz="800" dirty="0"/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00BB05DF-FC05-5624-DBE9-61128C2C5A74}"/>
                  </a:ext>
                </a:extLst>
              </p:cNvPr>
              <p:cNvSpPr txBox="1"/>
              <p:nvPr/>
            </p:nvSpPr>
            <p:spPr>
              <a:xfrm>
                <a:off x="3417566" y="858139"/>
                <a:ext cx="4619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1100.5</a:t>
                </a: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0773CF21-0683-21B4-E7C4-F2ACEEA689BC}"/>
                  </a:ext>
                </a:extLst>
              </p:cNvPr>
              <p:cNvSpPr txBox="1"/>
              <p:nvPr/>
            </p:nvSpPr>
            <p:spPr>
              <a:xfrm>
                <a:off x="3432031" y="2319684"/>
                <a:ext cx="4491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792.9</a:t>
                </a: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2D32F3B0-BA51-32B7-018D-AE2B66D64005}"/>
                  </a:ext>
                </a:extLst>
              </p:cNvPr>
              <p:cNvSpPr txBox="1"/>
              <p:nvPr/>
            </p:nvSpPr>
            <p:spPr>
              <a:xfrm>
                <a:off x="3364705" y="3595147"/>
                <a:ext cx="52290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528.69</a:t>
                </a:r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AFD3688A-671D-00A0-B792-2E000CC5D328}"/>
                  </a:ext>
                </a:extLst>
              </p:cNvPr>
              <p:cNvSpPr txBox="1"/>
              <p:nvPr/>
            </p:nvSpPr>
            <p:spPr>
              <a:xfrm>
                <a:off x="3423978" y="4646220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313.19</a:t>
                </a:r>
              </a:p>
            </p:txBody>
          </p:sp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C08EDE4A-DCAD-99D9-3960-977CCDD87328}"/>
                  </a:ext>
                </a:extLst>
              </p:cNvPr>
              <p:cNvSpPr txBox="1"/>
              <p:nvPr/>
            </p:nvSpPr>
            <p:spPr>
              <a:xfrm>
                <a:off x="3387491" y="5406790"/>
                <a:ext cx="49564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150.60</a:t>
                </a: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2B0351B8-C8D4-A369-797B-C1381615AD95}"/>
                  </a:ext>
                </a:extLst>
              </p:cNvPr>
              <p:cNvSpPr txBox="1"/>
              <p:nvPr/>
            </p:nvSpPr>
            <p:spPr>
              <a:xfrm>
                <a:off x="3565032" y="5917320"/>
                <a:ext cx="31290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45</a:t>
                </a:r>
              </a:p>
            </p:txBody>
          </p: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EA77BB40-894F-7B2D-111E-EF8990F48C7F}"/>
                  </a:ext>
                </a:extLst>
              </p:cNvPr>
              <p:cNvSpPr txBox="1"/>
              <p:nvPr/>
            </p:nvSpPr>
            <p:spPr>
              <a:xfrm>
                <a:off x="3626155" y="6143479"/>
                <a:ext cx="2487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0</a:t>
                </a:r>
              </a:p>
            </p:txBody>
          </p:sp>
        </p:grp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ADB920B4-E404-1180-4E02-B88685A81A9C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1073583"/>
              <a:ext cx="0" cy="138297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61E29850-1DC3-D9AA-6210-D7F5967933E9}"/>
                </a:ext>
              </a:extLst>
            </p:cNvPr>
            <p:cNvCxnSpPr>
              <a:cxnSpLocks/>
            </p:cNvCxnSpPr>
            <p:nvPr/>
          </p:nvCxnSpPr>
          <p:spPr>
            <a:xfrm>
              <a:off x="3389599" y="2535128"/>
              <a:ext cx="0" cy="1162377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0E7E3BAD-7B49-CD76-3E7D-754C281F43C4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3810591"/>
              <a:ext cx="0" cy="967784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52C1EC85-A1FB-2992-AD03-568077A5B34F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4861664"/>
              <a:ext cx="0" cy="64914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0DBCB5E2-DE65-F05A-0DAB-233AAB026D10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5622234"/>
              <a:ext cx="532" cy="425603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1614F0D0-43F5-5A27-FDF8-1D61A8F8FE79}"/>
                </a:ext>
              </a:extLst>
            </p:cNvPr>
            <p:cNvCxnSpPr>
              <a:cxnSpLocks/>
            </p:cNvCxnSpPr>
            <p:nvPr/>
          </p:nvCxnSpPr>
          <p:spPr>
            <a:xfrm>
              <a:off x="3388023" y="6132764"/>
              <a:ext cx="0" cy="148078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D91EE650-7D6F-0688-51FB-20E38F01503C}"/>
                </a:ext>
              </a:extLst>
            </p:cNvPr>
            <p:cNvSpPr txBox="1"/>
            <p:nvPr/>
          </p:nvSpPr>
          <p:spPr>
            <a:xfrm>
              <a:off x="3324862" y="1659479"/>
              <a:ext cx="4523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307.6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57B00F41-676C-6572-AD4D-BCCAC847BDD8}"/>
                </a:ext>
              </a:extLst>
            </p:cNvPr>
            <p:cNvSpPr txBox="1"/>
            <p:nvPr/>
          </p:nvSpPr>
          <p:spPr>
            <a:xfrm>
              <a:off x="3352114" y="3024553"/>
              <a:ext cx="42672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264.1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32B6012E-2027-AF66-76D8-6DB107416872}"/>
                </a:ext>
              </a:extLst>
            </p:cNvPr>
            <p:cNvSpPr txBox="1"/>
            <p:nvPr/>
          </p:nvSpPr>
          <p:spPr>
            <a:xfrm>
              <a:off x="3335344" y="4187961"/>
              <a:ext cx="425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215.5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0B26511F-065B-A557-3872-217A1155ADAD}"/>
                </a:ext>
              </a:extLst>
            </p:cNvPr>
            <p:cNvSpPr txBox="1"/>
            <p:nvPr/>
          </p:nvSpPr>
          <p:spPr>
            <a:xfrm>
              <a:off x="3320624" y="5081479"/>
              <a:ext cx="4283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162.6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4ABA1126-0331-9933-DA8F-DFBF271ED853}"/>
                </a:ext>
              </a:extLst>
            </p:cNvPr>
            <p:cNvSpPr txBox="1"/>
            <p:nvPr/>
          </p:nvSpPr>
          <p:spPr>
            <a:xfrm>
              <a:off x="3320624" y="5724158"/>
              <a:ext cx="4315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105.6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BD272E2F-1E57-B169-D13A-FA2280CB40AF}"/>
                </a:ext>
              </a:extLst>
            </p:cNvPr>
            <p:cNvSpPr txBox="1"/>
            <p:nvPr/>
          </p:nvSpPr>
          <p:spPr>
            <a:xfrm>
              <a:off x="3345522" y="6106918"/>
              <a:ext cx="3129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45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FB4FDB9A-8D65-CDAC-BB41-17084D7615A6}"/>
              </a:ext>
            </a:extLst>
          </p:cNvPr>
          <p:cNvSpPr/>
          <p:nvPr/>
        </p:nvSpPr>
        <p:spPr>
          <a:xfrm>
            <a:off x="1131042" y="4800603"/>
            <a:ext cx="164685" cy="703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48013A2-454F-1A04-CF3A-809E7366344D}"/>
              </a:ext>
            </a:extLst>
          </p:cNvPr>
          <p:cNvSpPr/>
          <p:nvPr/>
        </p:nvSpPr>
        <p:spPr>
          <a:xfrm>
            <a:off x="1118870" y="5572126"/>
            <a:ext cx="230979" cy="47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DB303B5-D72B-1B19-07CF-994B402A5E9C}"/>
              </a:ext>
            </a:extLst>
          </p:cNvPr>
          <p:cNvSpPr/>
          <p:nvPr/>
        </p:nvSpPr>
        <p:spPr>
          <a:xfrm>
            <a:off x="1112484" y="6076956"/>
            <a:ext cx="409638" cy="191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8A02D1B-6AD5-ACB6-C418-833C22F9BD34}"/>
              </a:ext>
            </a:extLst>
          </p:cNvPr>
          <p:cNvSpPr/>
          <p:nvPr/>
        </p:nvSpPr>
        <p:spPr>
          <a:xfrm>
            <a:off x="1106601" y="4962381"/>
            <a:ext cx="845059" cy="372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307C6CE-DFC1-6DF9-D43D-4B4630151A48}"/>
              </a:ext>
            </a:extLst>
          </p:cNvPr>
          <p:cNvSpPr/>
          <p:nvPr/>
        </p:nvSpPr>
        <p:spPr>
          <a:xfrm>
            <a:off x="1169059" y="5640531"/>
            <a:ext cx="773025" cy="24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8522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Ɣ-Ɣ </a:t>
            </a:r>
            <a:r>
              <a:rPr lang="fr-FR" dirty="0" err="1"/>
              <a:t>Correlations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799D02-4DAD-26C2-3A8E-A83A10EF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8B11E93-8B8D-1747-B709-F264F89D0E7F}"/>
              </a:ext>
            </a:extLst>
          </p:cNvPr>
          <p:cNvSpPr/>
          <p:nvPr/>
        </p:nvSpPr>
        <p:spPr>
          <a:xfrm>
            <a:off x="4386517" y="2783671"/>
            <a:ext cx="1297541" cy="129065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aseline="30000" dirty="0"/>
              <a:t>240</a:t>
            </a:r>
            <a:r>
              <a:rPr lang="fr-FR" dirty="0"/>
              <a:t>U*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8ED90C5-6CC5-685D-CA35-E4833B641758}"/>
              </a:ext>
            </a:extLst>
          </p:cNvPr>
          <p:cNvCxnSpPr>
            <a:stCxn id="3" idx="6"/>
          </p:cNvCxnSpPr>
          <p:nvPr/>
        </p:nvCxnSpPr>
        <p:spPr>
          <a:xfrm>
            <a:off x="5684058" y="3429000"/>
            <a:ext cx="159913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4ED10-B7E7-DFB6-6BEF-ADE89484AB18}"/>
              </a:ext>
            </a:extLst>
          </p:cNvPr>
          <p:cNvSpPr/>
          <p:nvPr/>
        </p:nvSpPr>
        <p:spPr>
          <a:xfrm>
            <a:off x="1118870" y="5572126"/>
            <a:ext cx="233680" cy="495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8E38A7-EB0C-B1F0-B318-4B7277C843C8}"/>
              </a:ext>
            </a:extLst>
          </p:cNvPr>
          <p:cNvSpPr/>
          <p:nvPr/>
        </p:nvSpPr>
        <p:spPr>
          <a:xfrm>
            <a:off x="1112484" y="6076956"/>
            <a:ext cx="192441" cy="206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F3CC200-4EE9-3652-A4A9-8AEACD8445E7}"/>
              </a:ext>
            </a:extLst>
          </p:cNvPr>
          <p:cNvCxnSpPr/>
          <p:nvPr/>
        </p:nvCxnSpPr>
        <p:spPr>
          <a:xfrm flipH="1">
            <a:off x="1729366" y="5547273"/>
            <a:ext cx="111774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7BE3BB26-167D-4133-31B9-2B267994267B}"/>
              </a:ext>
            </a:extLst>
          </p:cNvPr>
          <p:cNvGrpSpPr/>
          <p:nvPr/>
        </p:nvGrpSpPr>
        <p:grpSpPr>
          <a:xfrm rot="15352162">
            <a:off x="5185335" y="2237403"/>
            <a:ext cx="600091" cy="490890"/>
            <a:chOff x="5205984" y="1962912"/>
            <a:chExt cx="1048512" cy="694221"/>
          </a:xfrm>
        </p:grpSpPr>
        <p:cxnSp>
          <p:nvCxnSpPr>
            <p:cNvPr id="8" name="Connecteur en arc 7">
              <a:extLst>
                <a:ext uri="{FF2B5EF4-FFF2-40B4-BE49-F238E27FC236}">
                  <a16:creationId xmlns:a16="http://schemas.microsoft.com/office/drawing/2014/main" id="{81E8D729-158C-DEB7-718B-1A299EF4F335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en arc 9">
              <a:extLst>
                <a:ext uri="{FF2B5EF4-FFF2-40B4-BE49-F238E27FC236}">
                  <a16:creationId xmlns:a16="http://schemas.microsoft.com/office/drawing/2014/main" id="{32D3FDD4-4665-934F-1FEC-F7CBAA4FACFC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en arc 10">
              <a:extLst>
                <a:ext uri="{FF2B5EF4-FFF2-40B4-BE49-F238E27FC236}">
                  <a16:creationId xmlns:a16="http://schemas.microsoft.com/office/drawing/2014/main" id="{A0F4DBDC-E175-CC0F-DF40-BF7255013E3D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04F93CD0-A941-0EA8-C8A5-349A2AD3A3F7}"/>
              </a:ext>
            </a:extLst>
          </p:cNvPr>
          <p:cNvSpPr txBox="1"/>
          <p:nvPr/>
        </p:nvSpPr>
        <p:spPr>
          <a:xfrm>
            <a:off x="5494731" y="2405573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E286710-98ED-B3CD-34A7-CC0A5451CA2A}"/>
              </a:ext>
            </a:extLst>
          </p:cNvPr>
          <p:cNvGrpSpPr/>
          <p:nvPr/>
        </p:nvGrpSpPr>
        <p:grpSpPr>
          <a:xfrm rot="9042714">
            <a:off x="3672429" y="3089219"/>
            <a:ext cx="600091" cy="490890"/>
            <a:chOff x="5205984" y="1962912"/>
            <a:chExt cx="1048512" cy="694221"/>
          </a:xfrm>
        </p:grpSpPr>
        <p:cxnSp>
          <p:nvCxnSpPr>
            <p:cNvPr id="14" name="Connecteur en arc 13">
              <a:extLst>
                <a:ext uri="{FF2B5EF4-FFF2-40B4-BE49-F238E27FC236}">
                  <a16:creationId xmlns:a16="http://schemas.microsoft.com/office/drawing/2014/main" id="{9469317A-15E6-C2DE-7665-8603CA4F9945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en arc 14">
              <a:extLst>
                <a:ext uri="{FF2B5EF4-FFF2-40B4-BE49-F238E27FC236}">
                  <a16:creationId xmlns:a16="http://schemas.microsoft.com/office/drawing/2014/main" id="{152B2E04-48AB-8515-682C-24C0FEEB2181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en arc 15">
              <a:extLst>
                <a:ext uri="{FF2B5EF4-FFF2-40B4-BE49-F238E27FC236}">
                  <a16:creationId xmlns:a16="http://schemas.microsoft.com/office/drawing/2014/main" id="{4AF8F543-4691-E4F8-CCF9-C5AC1F5F941F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30B5271D-7321-5597-4FBA-B14F7BE74402}"/>
              </a:ext>
            </a:extLst>
          </p:cNvPr>
          <p:cNvSpPr txBox="1"/>
          <p:nvPr/>
        </p:nvSpPr>
        <p:spPr>
          <a:xfrm>
            <a:off x="3817542" y="2885105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5FE2E31-F489-413D-5949-8DB19E9AE6B9}"/>
              </a:ext>
            </a:extLst>
          </p:cNvPr>
          <p:cNvGrpSpPr/>
          <p:nvPr/>
        </p:nvGrpSpPr>
        <p:grpSpPr>
          <a:xfrm rot="4448791">
            <a:off x="4417166" y="4214624"/>
            <a:ext cx="600091" cy="490890"/>
            <a:chOff x="5205984" y="1962912"/>
            <a:chExt cx="1048512" cy="694221"/>
          </a:xfrm>
        </p:grpSpPr>
        <p:cxnSp>
          <p:nvCxnSpPr>
            <p:cNvPr id="19" name="Connecteur en arc 18">
              <a:extLst>
                <a:ext uri="{FF2B5EF4-FFF2-40B4-BE49-F238E27FC236}">
                  <a16:creationId xmlns:a16="http://schemas.microsoft.com/office/drawing/2014/main" id="{05431CC6-86F0-547B-82C4-2B042D0A6C5D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en arc 26">
              <a:extLst>
                <a:ext uri="{FF2B5EF4-FFF2-40B4-BE49-F238E27FC236}">
                  <a16:creationId xmlns:a16="http://schemas.microsoft.com/office/drawing/2014/main" id="{0AE3EEA2-CD69-144C-2F14-EA9CE59346B0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en arc 28">
              <a:extLst>
                <a:ext uri="{FF2B5EF4-FFF2-40B4-BE49-F238E27FC236}">
                  <a16:creationId xmlns:a16="http://schemas.microsoft.com/office/drawing/2014/main" id="{4DA6D8E2-4C0E-FEEB-802C-BC416C7C660B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AC0D2487-4CF4-FD7F-35BE-3F245580D1FF}"/>
              </a:ext>
            </a:extLst>
          </p:cNvPr>
          <p:cNvSpPr txBox="1"/>
          <p:nvPr/>
        </p:nvSpPr>
        <p:spPr>
          <a:xfrm>
            <a:off x="4396331" y="4074329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0C49490-5A47-8393-8B98-801A30947E13}"/>
              </a:ext>
            </a:extLst>
          </p:cNvPr>
          <p:cNvGrpSpPr/>
          <p:nvPr/>
        </p:nvGrpSpPr>
        <p:grpSpPr>
          <a:xfrm rot="948388">
            <a:off x="5440398" y="3986100"/>
            <a:ext cx="600091" cy="490890"/>
            <a:chOff x="5205984" y="1962912"/>
            <a:chExt cx="1048512" cy="694221"/>
          </a:xfrm>
        </p:grpSpPr>
        <p:cxnSp>
          <p:nvCxnSpPr>
            <p:cNvPr id="32" name="Connecteur en arc 31">
              <a:extLst>
                <a:ext uri="{FF2B5EF4-FFF2-40B4-BE49-F238E27FC236}">
                  <a16:creationId xmlns:a16="http://schemas.microsoft.com/office/drawing/2014/main" id="{1BDBB7CD-2D9F-39C7-1CE8-A38754AB4846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en arc 32">
              <a:extLst>
                <a:ext uri="{FF2B5EF4-FFF2-40B4-BE49-F238E27FC236}">
                  <a16:creationId xmlns:a16="http://schemas.microsoft.com/office/drawing/2014/main" id="{7641065F-A15C-38E5-BB7F-C6C7660545AC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en arc 33">
              <a:extLst>
                <a:ext uri="{FF2B5EF4-FFF2-40B4-BE49-F238E27FC236}">
                  <a16:creationId xmlns:a16="http://schemas.microsoft.com/office/drawing/2014/main" id="{3935278E-D09A-EE76-4433-1D25AC2CFB38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66F0FDCE-9C96-DFAF-3256-B944C0F7B0D2}"/>
              </a:ext>
            </a:extLst>
          </p:cNvPr>
          <p:cNvSpPr txBox="1"/>
          <p:nvPr/>
        </p:nvSpPr>
        <p:spPr>
          <a:xfrm>
            <a:off x="5746930" y="3876540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sp>
        <p:nvSpPr>
          <p:cNvPr id="37" name="Espace réservé du numéro de diapositive 8">
            <a:extLst>
              <a:ext uri="{FF2B5EF4-FFF2-40B4-BE49-F238E27FC236}">
                <a16:creationId xmlns:a16="http://schemas.microsoft.com/office/drawing/2014/main" id="{84B15DE9-8790-FF16-77FD-F360C9F35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r>
              <a:rPr lang="fr-FR" dirty="0"/>
              <a:t>14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5044420-8B4E-F7F8-012B-A08B70067122}"/>
              </a:ext>
            </a:extLst>
          </p:cNvPr>
          <p:cNvGrpSpPr/>
          <p:nvPr/>
        </p:nvGrpSpPr>
        <p:grpSpPr>
          <a:xfrm>
            <a:off x="768697" y="804099"/>
            <a:ext cx="982605" cy="5539551"/>
            <a:chOff x="2905000" y="819372"/>
            <a:chExt cx="982605" cy="5539551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A348CCEB-9F61-B105-9694-1A0CB1133C81}"/>
                </a:ext>
              </a:extLst>
            </p:cNvPr>
            <p:cNvGrpSpPr/>
            <p:nvPr/>
          </p:nvGrpSpPr>
          <p:grpSpPr>
            <a:xfrm>
              <a:off x="2905000" y="819372"/>
              <a:ext cx="982605" cy="5539551"/>
              <a:chOff x="2905000" y="819372"/>
              <a:chExt cx="982605" cy="5539551"/>
            </a:xfrm>
          </p:grpSpPr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54FC4B44-1D33-B44E-956F-BC1C86ABBE0F}"/>
                  </a:ext>
                </a:extLst>
              </p:cNvPr>
              <p:cNvGrpSpPr/>
              <p:nvPr/>
            </p:nvGrpSpPr>
            <p:grpSpPr>
              <a:xfrm>
                <a:off x="3050276" y="1020810"/>
                <a:ext cx="734580" cy="5282141"/>
                <a:chOff x="3050276" y="1020810"/>
                <a:chExt cx="734580" cy="5282141"/>
              </a:xfrm>
            </p:grpSpPr>
            <p:cxnSp>
              <p:nvCxnSpPr>
                <p:cNvPr id="61" name="Connecteur droit 60">
                  <a:extLst>
                    <a:ext uri="{FF2B5EF4-FFF2-40B4-BE49-F238E27FC236}">
                      <a16:creationId xmlns:a16="http://schemas.microsoft.com/office/drawing/2014/main" id="{1A186B3F-4195-9082-625E-A2AE7A0C50F4}"/>
                    </a:ext>
                  </a:extLst>
                </p:cNvPr>
                <p:cNvCxnSpPr/>
                <p:nvPr/>
              </p:nvCxnSpPr>
              <p:spPr>
                <a:xfrm>
                  <a:off x="3050276" y="1020810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cteur droit 61">
                  <a:extLst>
                    <a:ext uri="{FF2B5EF4-FFF2-40B4-BE49-F238E27FC236}">
                      <a16:creationId xmlns:a16="http://schemas.microsoft.com/office/drawing/2014/main" id="{DC7BD048-6F8E-3670-29BE-43EB53F756D0}"/>
                    </a:ext>
                  </a:extLst>
                </p:cNvPr>
                <p:cNvCxnSpPr/>
                <p:nvPr/>
              </p:nvCxnSpPr>
              <p:spPr>
                <a:xfrm>
                  <a:off x="3050276" y="2492140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droit 62">
                  <a:extLst>
                    <a:ext uri="{FF2B5EF4-FFF2-40B4-BE49-F238E27FC236}">
                      <a16:creationId xmlns:a16="http://schemas.microsoft.com/office/drawing/2014/main" id="{2FD3F2F6-5519-4596-AE36-CA87B604823B}"/>
                    </a:ext>
                  </a:extLst>
                </p:cNvPr>
                <p:cNvCxnSpPr/>
                <p:nvPr/>
              </p:nvCxnSpPr>
              <p:spPr>
                <a:xfrm>
                  <a:off x="3050276" y="3760198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40197997-C6D4-AF77-5ED7-FBE4DF6EDAD9}"/>
                    </a:ext>
                  </a:extLst>
                </p:cNvPr>
                <p:cNvCxnSpPr/>
                <p:nvPr/>
              </p:nvCxnSpPr>
              <p:spPr>
                <a:xfrm>
                  <a:off x="3050276" y="4800602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cteur droit 64">
                  <a:extLst>
                    <a:ext uri="{FF2B5EF4-FFF2-40B4-BE49-F238E27FC236}">
                      <a16:creationId xmlns:a16="http://schemas.microsoft.com/office/drawing/2014/main" id="{075F2F42-6169-4900-EA05-CEE4F28C26B4}"/>
                    </a:ext>
                  </a:extLst>
                </p:cNvPr>
                <p:cNvCxnSpPr/>
                <p:nvPr/>
              </p:nvCxnSpPr>
              <p:spPr>
                <a:xfrm>
                  <a:off x="3050276" y="5559425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necteur droit 65">
                  <a:extLst>
                    <a:ext uri="{FF2B5EF4-FFF2-40B4-BE49-F238E27FC236}">
                      <a16:creationId xmlns:a16="http://schemas.microsoft.com/office/drawing/2014/main" id="{6E8BE787-5335-EFAD-78FF-B14C5CE5AA70}"/>
                    </a:ext>
                  </a:extLst>
                </p:cNvPr>
                <p:cNvCxnSpPr/>
                <p:nvPr/>
              </p:nvCxnSpPr>
              <p:spPr>
                <a:xfrm>
                  <a:off x="3050276" y="6076956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cteur droit 66">
                  <a:extLst>
                    <a:ext uri="{FF2B5EF4-FFF2-40B4-BE49-F238E27FC236}">
                      <a16:creationId xmlns:a16="http://schemas.microsoft.com/office/drawing/2014/main" id="{DD3928C8-5141-1208-F373-F1FCFEAB6996}"/>
                    </a:ext>
                  </a:extLst>
                </p:cNvPr>
                <p:cNvCxnSpPr/>
                <p:nvPr/>
              </p:nvCxnSpPr>
              <p:spPr>
                <a:xfrm>
                  <a:off x="3050276" y="6302951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D71AC4FB-C31E-2E1D-2023-25FCC74B3712}"/>
                  </a:ext>
                </a:extLst>
              </p:cNvPr>
              <p:cNvSpPr txBox="1"/>
              <p:nvPr/>
            </p:nvSpPr>
            <p:spPr>
              <a:xfrm>
                <a:off x="2919846" y="819372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(12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A4403269-450F-CF86-AF87-B4F840405B51}"/>
                  </a:ext>
                </a:extLst>
              </p:cNvPr>
              <p:cNvSpPr txBox="1"/>
              <p:nvPr/>
            </p:nvSpPr>
            <p:spPr>
              <a:xfrm>
                <a:off x="2919846" y="2294553"/>
                <a:ext cx="42030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(10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E4F5BE76-0E2C-0C9D-FB0A-0DF9616FEA6C}"/>
                  </a:ext>
                </a:extLst>
              </p:cNvPr>
              <p:cNvSpPr txBox="1"/>
              <p:nvPr/>
            </p:nvSpPr>
            <p:spPr>
              <a:xfrm>
                <a:off x="2905000" y="3553870"/>
                <a:ext cx="3882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(8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6A016DD7-33FD-6C84-11F5-8C8F1B67F796}"/>
                  </a:ext>
                </a:extLst>
              </p:cNvPr>
              <p:cNvSpPr txBox="1"/>
              <p:nvPr/>
            </p:nvSpPr>
            <p:spPr>
              <a:xfrm>
                <a:off x="2917114" y="4617211"/>
                <a:ext cx="3898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(6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6A4ED601-8384-2E93-4D8F-27B732875340}"/>
                  </a:ext>
                </a:extLst>
              </p:cNvPr>
              <p:cNvSpPr txBox="1"/>
              <p:nvPr/>
            </p:nvSpPr>
            <p:spPr>
              <a:xfrm>
                <a:off x="2917114" y="5372708"/>
                <a:ext cx="3882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(4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53C8C11-432D-FB17-063C-BA44C1694F33}"/>
                  </a:ext>
                </a:extLst>
              </p:cNvPr>
              <p:cNvSpPr txBox="1"/>
              <p:nvPr/>
            </p:nvSpPr>
            <p:spPr>
              <a:xfrm>
                <a:off x="2905000" y="5882374"/>
                <a:ext cx="38343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(2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D122FBC3-6D47-DEAE-CA15-6CD1A4F74FAF}"/>
                  </a:ext>
                </a:extLst>
              </p:cNvPr>
              <p:cNvSpPr txBox="1"/>
              <p:nvPr/>
            </p:nvSpPr>
            <p:spPr>
              <a:xfrm>
                <a:off x="2949082" y="6137321"/>
                <a:ext cx="2952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0</a:t>
                </a:r>
                <a:r>
                  <a:rPr lang="fr-FR" sz="800" baseline="30000" dirty="0"/>
                  <a:t>+</a:t>
                </a:r>
                <a:endParaRPr lang="fr-FR" sz="800" dirty="0"/>
              </a:p>
            </p:txBody>
          </p:sp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931E302E-3EFC-5037-287F-46DF57DF2AA8}"/>
                  </a:ext>
                </a:extLst>
              </p:cNvPr>
              <p:cNvSpPr txBox="1"/>
              <p:nvPr/>
            </p:nvSpPr>
            <p:spPr>
              <a:xfrm>
                <a:off x="3417566" y="858139"/>
                <a:ext cx="4619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1100.5</a:t>
                </a: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25240667-A2C4-3FAF-FEA1-D3197D521728}"/>
                  </a:ext>
                </a:extLst>
              </p:cNvPr>
              <p:cNvSpPr txBox="1"/>
              <p:nvPr/>
            </p:nvSpPr>
            <p:spPr>
              <a:xfrm>
                <a:off x="3432031" y="2319684"/>
                <a:ext cx="4491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792.9</a:t>
                </a:r>
              </a:p>
            </p:txBody>
          </p: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3BA85467-477A-146A-F2D3-5E42B623C987}"/>
                  </a:ext>
                </a:extLst>
              </p:cNvPr>
              <p:cNvSpPr txBox="1"/>
              <p:nvPr/>
            </p:nvSpPr>
            <p:spPr>
              <a:xfrm>
                <a:off x="3364705" y="3595147"/>
                <a:ext cx="52290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528.69</a:t>
                </a:r>
              </a:p>
            </p:txBody>
          </p:sp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95935362-E30D-1110-41F9-7D135B490949}"/>
                  </a:ext>
                </a:extLst>
              </p:cNvPr>
              <p:cNvSpPr txBox="1"/>
              <p:nvPr/>
            </p:nvSpPr>
            <p:spPr>
              <a:xfrm>
                <a:off x="3423978" y="4646220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313.19</a:t>
                </a:r>
              </a:p>
            </p:txBody>
          </p: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3045FE6A-5F96-8178-25E6-81C8B881CCA9}"/>
                  </a:ext>
                </a:extLst>
              </p:cNvPr>
              <p:cNvSpPr txBox="1"/>
              <p:nvPr/>
            </p:nvSpPr>
            <p:spPr>
              <a:xfrm>
                <a:off x="3387491" y="5406790"/>
                <a:ext cx="49564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150.60</a:t>
                </a:r>
              </a:p>
            </p:txBody>
          </p:sp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E1584BC7-D929-20C2-C899-0605ADA9FDA1}"/>
                  </a:ext>
                </a:extLst>
              </p:cNvPr>
              <p:cNvSpPr txBox="1"/>
              <p:nvPr/>
            </p:nvSpPr>
            <p:spPr>
              <a:xfrm>
                <a:off x="3565032" y="5917320"/>
                <a:ext cx="31290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45</a:t>
                </a:r>
              </a:p>
            </p:txBody>
          </p: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3880875B-B330-2868-8FB4-DFA6D39BE74D}"/>
                  </a:ext>
                </a:extLst>
              </p:cNvPr>
              <p:cNvSpPr txBox="1"/>
              <p:nvPr/>
            </p:nvSpPr>
            <p:spPr>
              <a:xfrm>
                <a:off x="3626155" y="6143479"/>
                <a:ext cx="2487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0</a:t>
                </a:r>
              </a:p>
            </p:txBody>
          </p:sp>
        </p:grp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BC04C314-79D0-B2D3-298A-21F7F92C70AC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1073583"/>
              <a:ext cx="0" cy="138297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FBFDEABD-2C08-55CC-C005-F59FD6D10F98}"/>
                </a:ext>
              </a:extLst>
            </p:cNvPr>
            <p:cNvCxnSpPr>
              <a:cxnSpLocks/>
            </p:cNvCxnSpPr>
            <p:nvPr/>
          </p:nvCxnSpPr>
          <p:spPr>
            <a:xfrm>
              <a:off x="3389599" y="2535128"/>
              <a:ext cx="0" cy="1162377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2233B7A9-180F-72B1-7DC3-D02C3DA15CFA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3810591"/>
              <a:ext cx="0" cy="967784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46633A93-9744-BEEB-BD35-F03EF63AA38D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4861664"/>
              <a:ext cx="0" cy="64914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F5BA8891-4E91-3FDB-5A31-382A50515135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5622234"/>
              <a:ext cx="532" cy="425603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001A6689-A008-F93B-6F2D-697EE0A5A228}"/>
                </a:ext>
              </a:extLst>
            </p:cNvPr>
            <p:cNvCxnSpPr>
              <a:cxnSpLocks/>
            </p:cNvCxnSpPr>
            <p:nvPr/>
          </p:nvCxnSpPr>
          <p:spPr>
            <a:xfrm>
              <a:off x="3388023" y="6132764"/>
              <a:ext cx="0" cy="148078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E8E0FCEB-3FEC-AB9F-3EB5-9142E69DF41A}"/>
                </a:ext>
              </a:extLst>
            </p:cNvPr>
            <p:cNvSpPr txBox="1"/>
            <p:nvPr/>
          </p:nvSpPr>
          <p:spPr>
            <a:xfrm>
              <a:off x="3324862" y="1659479"/>
              <a:ext cx="4523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307.6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1C74C16A-C254-88AB-3D23-FB917E96CF8B}"/>
                </a:ext>
              </a:extLst>
            </p:cNvPr>
            <p:cNvSpPr txBox="1"/>
            <p:nvPr/>
          </p:nvSpPr>
          <p:spPr>
            <a:xfrm>
              <a:off x="3352114" y="3024553"/>
              <a:ext cx="42672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264.1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C9F0CA62-E268-17C0-066E-27BE9EA10739}"/>
                </a:ext>
              </a:extLst>
            </p:cNvPr>
            <p:cNvSpPr txBox="1"/>
            <p:nvPr/>
          </p:nvSpPr>
          <p:spPr>
            <a:xfrm>
              <a:off x="3335344" y="4187961"/>
              <a:ext cx="425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215.5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4D0D7CCF-528F-BBCC-919E-AE8F30D393FD}"/>
                </a:ext>
              </a:extLst>
            </p:cNvPr>
            <p:cNvSpPr txBox="1"/>
            <p:nvPr/>
          </p:nvSpPr>
          <p:spPr>
            <a:xfrm>
              <a:off x="3320624" y="5081479"/>
              <a:ext cx="4283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162.6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57DF3DB6-C1A0-B401-F05E-1572539A91B2}"/>
                </a:ext>
              </a:extLst>
            </p:cNvPr>
            <p:cNvSpPr txBox="1"/>
            <p:nvPr/>
          </p:nvSpPr>
          <p:spPr>
            <a:xfrm>
              <a:off x="3320624" y="5724158"/>
              <a:ext cx="4315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105.6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768CDB92-9405-42DA-1C4F-32C281E83FB7}"/>
                </a:ext>
              </a:extLst>
            </p:cNvPr>
            <p:cNvSpPr txBox="1"/>
            <p:nvPr/>
          </p:nvSpPr>
          <p:spPr>
            <a:xfrm>
              <a:off x="3345522" y="6106918"/>
              <a:ext cx="3129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45</a:t>
              </a: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51B8A06D-5D9C-3ABE-55B7-A2FCE1A71A8F}"/>
              </a:ext>
            </a:extLst>
          </p:cNvPr>
          <p:cNvSpPr/>
          <p:nvPr/>
        </p:nvSpPr>
        <p:spPr>
          <a:xfrm>
            <a:off x="1118870" y="5572126"/>
            <a:ext cx="230979" cy="47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A964E91-1A89-4B25-72C3-203E7ADB8428}"/>
              </a:ext>
            </a:extLst>
          </p:cNvPr>
          <p:cNvSpPr/>
          <p:nvPr/>
        </p:nvSpPr>
        <p:spPr>
          <a:xfrm>
            <a:off x="1112484" y="6076956"/>
            <a:ext cx="409638" cy="191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10578CC-F65F-0C11-1C15-67F6470BAE77}"/>
              </a:ext>
            </a:extLst>
          </p:cNvPr>
          <p:cNvSpPr/>
          <p:nvPr/>
        </p:nvSpPr>
        <p:spPr>
          <a:xfrm>
            <a:off x="1169059" y="5640531"/>
            <a:ext cx="773025" cy="24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3130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Ɣ-Ɣ </a:t>
            </a:r>
            <a:r>
              <a:rPr lang="fr-FR" dirty="0" err="1"/>
              <a:t>Correlations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799D02-4DAD-26C2-3A8E-A83A10EF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8B11E93-8B8D-1747-B709-F264F89D0E7F}"/>
              </a:ext>
            </a:extLst>
          </p:cNvPr>
          <p:cNvSpPr/>
          <p:nvPr/>
        </p:nvSpPr>
        <p:spPr>
          <a:xfrm>
            <a:off x="4386517" y="2792299"/>
            <a:ext cx="1297541" cy="129065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aseline="30000" dirty="0"/>
              <a:t>240</a:t>
            </a:r>
            <a:r>
              <a:rPr lang="fr-FR" dirty="0"/>
              <a:t>U*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8ED90C5-6CC5-685D-CA35-E4833B641758}"/>
              </a:ext>
            </a:extLst>
          </p:cNvPr>
          <p:cNvCxnSpPr>
            <a:stCxn id="3" idx="6"/>
          </p:cNvCxnSpPr>
          <p:nvPr/>
        </p:nvCxnSpPr>
        <p:spPr>
          <a:xfrm>
            <a:off x="5684058" y="3437628"/>
            <a:ext cx="159913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B8E38A7-EB0C-B1F0-B318-4B7277C843C8}"/>
              </a:ext>
            </a:extLst>
          </p:cNvPr>
          <p:cNvSpPr/>
          <p:nvPr/>
        </p:nvSpPr>
        <p:spPr>
          <a:xfrm>
            <a:off x="1112484" y="6076956"/>
            <a:ext cx="192441" cy="206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F3CC200-4EE9-3652-A4A9-8AEACD8445E7}"/>
              </a:ext>
            </a:extLst>
          </p:cNvPr>
          <p:cNvCxnSpPr/>
          <p:nvPr/>
        </p:nvCxnSpPr>
        <p:spPr>
          <a:xfrm flipH="1">
            <a:off x="1687802" y="6052103"/>
            <a:ext cx="111774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5677E5F1-BB16-59BB-6C76-27019EDC7245}"/>
              </a:ext>
            </a:extLst>
          </p:cNvPr>
          <p:cNvGrpSpPr/>
          <p:nvPr/>
        </p:nvGrpSpPr>
        <p:grpSpPr>
          <a:xfrm rot="15352162">
            <a:off x="5185335" y="2246031"/>
            <a:ext cx="600091" cy="490890"/>
            <a:chOff x="5205984" y="1962912"/>
            <a:chExt cx="1048512" cy="694221"/>
          </a:xfrm>
        </p:grpSpPr>
        <p:cxnSp>
          <p:nvCxnSpPr>
            <p:cNvPr id="8" name="Connecteur en arc 7">
              <a:extLst>
                <a:ext uri="{FF2B5EF4-FFF2-40B4-BE49-F238E27FC236}">
                  <a16:creationId xmlns:a16="http://schemas.microsoft.com/office/drawing/2014/main" id="{A14D30F5-606D-ED60-2C4C-9447C66D3646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en arc 9">
              <a:extLst>
                <a:ext uri="{FF2B5EF4-FFF2-40B4-BE49-F238E27FC236}">
                  <a16:creationId xmlns:a16="http://schemas.microsoft.com/office/drawing/2014/main" id="{E54D1B7D-52E8-3807-9AE2-D2CBDEE1766F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en arc 10">
              <a:extLst>
                <a:ext uri="{FF2B5EF4-FFF2-40B4-BE49-F238E27FC236}">
                  <a16:creationId xmlns:a16="http://schemas.microsoft.com/office/drawing/2014/main" id="{9D38BF13-C78A-20D1-4AB0-7AE476A9EF07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C879F2FB-2CC1-71A7-44EE-9D7ED496A2A7}"/>
              </a:ext>
            </a:extLst>
          </p:cNvPr>
          <p:cNvSpPr txBox="1"/>
          <p:nvPr/>
        </p:nvSpPr>
        <p:spPr>
          <a:xfrm>
            <a:off x="5494731" y="2414201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48FA369-9EB1-AFF6-4D67-FCEF4919A979}"/>
              </a:ext>
            </a:extLst>
          </p:cNvPr>
          <p:cNvGrpSpPr/>
          <p:nvPr/>
        </p:nvGrpSpPr>
        <p:grpSpPr>
          <a:xfrm rot="9042714">
            <a:off x="3672429" y="3097847"/>
            <a:ext cx="600091" cy="490890"/>
            <a:chOff x="5205984" y="1962912"/>
            <a:chExt cx="1048512" cy="694221"/>
          </a:xfrm>
        </p:grpSpPr>
        <p:cxnSp>
          <p:nvCxnSpPr>
            <p:cNvPr id="14" name="Connecteur en arc 13">
              <a:extLst>
                <a:ext uri="{FF2B5EF4-FFF2-40B4-BE49-F238E27FC236}">
                  <a16:creationId xmlns:a16="http://schemas.microsoft.com/office/drawing/2014/main" id="{0ED77674-B94D-500D-2705-FCAB6298A569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en arc 14">
              <a:extLst>
                <a:ext uri="{FF2B5EF4-FFF2-40B4-BE49-F238E27FC236}">
                  <a16:creationId xmlns:a16="http://schemas.microsoft.com/office/drawing/2014/main" id="{A7585325-3FAA-3796-F152-83E5156452C0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en arc 15">
              <a:extLst>
                <a:ext uri="{FF2B5EF4-FFF2-40B4-BE49-F238E27FC236}">
                  <a16:creationId xmlns:a16="http://schemas.microsoft.com/office/drawing/2014/main" id="{E2C05B64-4D4B-101B-819D-80852D0D7D1D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1792030C-D88E-1895-A32B-66E5489C14BF}"/>
              </a:ext>
            </a:extLst>
          </p:cNvPr>
          <p:cNvSpPr txBox="1"/>
          <p:nvPr/>
        </p:nvSpPr>
        <p:spPr>
          <a:xfrm>
            <a:off x="3817542" y="2893733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0BBDD17-AAE6-9513-29AD-4977A242096E}"/>
              </a:ext>
            </a:extLst>
          </p:cNvPr>
          <p:cNvGrpSpPr/>
          <p:nvPr/>
        </p:nvGrpSpPr>
        <p:grpSpPr>
          <a:xfrm rot="4448791">
            <a:off x="4417166" y="4223252"/>
            <a:ext cx="600091" cy="490890"/>
            <a:chOff x="5205984" y="1962912"/>
            <a:chExt cx="1048512" cy="694221"/>
          </a:xfrm>
        </p:grpSpPr>
        <p:cxnSp>
          <p:nvCxnSpPr>
            <p:cNvPr id="19" name="Connecteur en arc 18">
              <a:extLst>
                <a:ext uri="{FF2B5EF4-FFF2-40B4-BE49-F238E27FC236}">
                  <a16:creationId xmlns:a16="http://schemas.microsoft.com/office/drawing/2014/main" id="{E77B447C-F00D-BAE2-76AC-C1F7ACF8A9D4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en arc 26">
              <a:extLst>
                <a:ext uri="{FF2B5EF4-FFF2-40B4-BE49-F238E27FC236}">
                  <a16:creationId xmlns:a16="http://schemas.microsoft.com/office/drawing/2014/main" id="{44E0CD37-70B0-F3F3-72C8-C9FDAA726783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en arc 28">
              <a:extLst>
                <a:ext uri="{FF2B5EF4-FFF2-40B4-BE49-F238E27FC236}">
                  <a16:creationId xmlns:a16="http://schemas.microsoft.com/office/drawing/2014/main" id="{BEA75D52-0CCC-58F5-CA7C-6C4E967AEC18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557C23C1-293B-4E85-93A4-8EBC62259ABD}"/>
              </a:ext>
            </a:extLst>
          </p:cNvPr>
          <p:cNvSpPr txBox="1"/>
          <p:nvPr/>
        </p:nvSpPr>
        <p:spPr>
          <a:xfrm>
            <a:off x="4396331" y="4082957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050E9FC-5BC0-EDAE-A16F-4D99990D316C}"/>
              </a:ext>
            </a:extLst>
          </p:cNvPr>
          <p:cNvGrpSpPr/>
          <p:nvPr/>
        </p:nvGrpSpPr>
        <p:grpSpPr>
          <a:xfrm rot="948388">
            <a:off x="5440398" y="3994728"/>
            <a:ext cx="600091" cy="490890"/>
            <a:chOff x="5205984" y="1962912"/>
            <a:chExt cx="1048512" cy="694221"/>
          </a:xfrm>
        </p:grpSpPr>
        <p:cxnSp>
          <p:nvCxnSpPr>
            <p:cNvPr id="32" name="Connecteur en arc 31">
              <a:extLst>
                <a:ext uri="{FF2B5EF4-FFF2-40B4-BE49-F238E27FC236}">
                  <a16:creationId xmlns:a16="http://schemas.microsoft.com/office/drawing/2014/main" id="{BA3F3CE7-C762-0C7D-3AEE-1A69E2A248B3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en arc 32">
              <a:extLst>
                <a:ext uri="{FF2B5EF4-FFF2-40B4-BE49-F238E27FC236}">
                  <a16:creationId xmlns:a16="http://schemas.microsoft.com/office/drawing/2014/main" id="{D46E6A9F-F275-D54D-94ED-DB905CB5D1A3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en arc 33">
              <a:extLst>
                <a:ext uri="{FF2B5EF4-FFF2-40B4-BE49-F238E27FC236}">
                  <a16:creationId xmlns:a16="http://schemas.microsoft.com/office/drawing/2014/main" id="{87558104-7DDE-C0B8-F1A3-FFC85CCFCA71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B5C85E33-4A94-7063-8478-DEE8B011E6A7}"/>
              </a:ext>
            </a:extLst>
          </p:cNvPr>
          <p:cNvSpPr txBox="1"/>
          <p:nvPr/>
        </p:nvSpPr>
        <p:spPr>
          <a:xfrm>
            <a:off x="5746930" y="3885168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E4E7A745-DC96-3EF8-2B0E-BE83EF67B11A}"/>
              </a:ext>
            </a:extLst>
          </p:cNvPr>
          <p:cNvGrpSpPr/>
          <p:nvPr/>
        </p:nvGrpSpPr>
        <p:grpSpPr>
          <a:xfrm rot="12399182">
            <a:off x="4322253" y="2184349"/>
            <a:ext cx="600091" cy="490890"/>
            <a:chOff x="5205984" y="1962912"/>
            <a:chExt cx="1048512" cy="694221"/>
          </a:xfrm>
        </p:grpSpPr>
        <p:cxnSp>
          <p:nvCxnSpPr>
            <p:cNvPr id="37" name="Connecteur en arc 36">
              <a:extLst>
                <a:ext uri="{FF2B5EF4-FFF2-40B4-BE49-F238E27FC236}">
                  <a16:creationId xmlns:a16="http://schemas.microsoft.com/office/drawing/2014/main" id="{18CC77A5-4945-651E-A4AD-ACD808D0B521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en arc 37">
              <a:extLst>
                <a:ext uri="{FF2B5EF4-FFF2-40B4-BE49-F238E27FC236}">
                  <a16:creationId xmlns:a16="http://schemas.microsoft.com/office/drawing/2014/main" id="{FD393A65-1915-E11A-5724-9B9FDD31EDEB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en arc 38">
              <a:extLst>
                <a:ext uri="{FF2B5EF4-FFF2-40B4-BE49-F238E27FC236}">
                  <a16:creationId xmlns:a16="http://schemas.microsoft.com/office/drawing/2014/main" id="{D302F0DF-B136-3625-57F1-423809016DE8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764AB6AC-8765-E8C7-14CC-1A468B76327E}"/>
              </a:ext>
            </a:extLst>
          </p:cNvPr>
          <p:cNvSpPr txBox="1"/>
          <p:nvPr/>
        </p:nvSpPr>
        <p:spPr>
          <a:xfrm>
            <a:off x="4645056" y="2023596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sp>
        <p:nvSpPr>
          <p:cNvPr id="42" name="Espace réservé du numéro de diapositive 8">
            <a:extLst>
              <a:ext uri="{FF2B5EF4-FFF2-40B4-BE49-F238E27FC236}">
                <a16:creationId xmlns:a16="http://schemas.microsoft.com/office/drawing/2014/main" id="{51B8FBA8-A229-3102-3A0D-54DA3335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r>
              <a:rPr lang="fr-FR" dirty="0"/>
              <a:t>14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EABDB50-8A7B-E1CD-657A-12547BC32AF1}"/>
              </a:ext>
            </a:extLst>
          </p:cNvPr>
          <p:cNvGrpSpPr/>
          <p:nvPr/>
        </p:nvGrpSpPr>
        <p:grpSpPr>
          <a:xfrm>
            <a:off x="768697" y="804099"/>
            <a:ext cx="982605" cy="5539551"/>
            <a:chOff x="2905000" y="819372"/>
            <a:chExt cx="982605" cy="5539551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F7762D0-4F4D-B158-BEA6-A64630A096CE}"/>
                </a:ext>
              </a:extLst>
            </p:cNvPr>
            <p:cNvGrpSpPr/>
            <p:nvPr/>
          </p:nvGrpSpPr>
          <p:grpSpPr>
            <a:xfrm>
              <a:off x="2905000" y="819372"/>
              <a:ext cx="982605" cy="5539551"/>
              <a:chOff x="2905000" y="819372"/>
              <a:chExt cx="982605" cy="5539551"/>
            </a:xfrm>
          </p:grpSpPr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13B0B806-9A50-45B0-8ADC-64182697646A}"/>
                  </a:ext>
                </a:extLst>
              </p:cNvPr>
              <p:cNvGrpSpPr/>
              <p:nvPr/>
            </p:nvGrpSpPr>
            <p:grpSpPr>
              <a:xfrm>
                <a:off x="3050276" y="1020810"/>
                <a:ext cx="734580" cy="5282141"/>
                <a:chOff x="3050276" y="1020810"/>
                <a:chExt cx="734580" cy="5282141"/>
              </a:xfrm>
            </p:grpSpPr>
            <p:cxnSp>
              <p:nvCxnSpPr>
                <p:cNvPr id="65" name="Connecteur droit 64">
                  <a:extLst>
                    <a:ext uri="{FF2B5EF4-FFF2-40B4-BE49-F238E27FC236}">
                      <a16:creationId xmlns:a16="http://schemas.microsoft.com/office/drawing/2014/main" id="{CEF83381-16CC-7101-BB14-8AF859DBB18B}"/>
                    </a:ext>
                  </a:extLst>
                </p:cNvPr>
                <p:cNvCxnSpPr/>
                <p:nvPr/>
              </p:nvCxnSpPr>
              <p:spPr>
                <a:xfrm>
                  <a:off x="3050276" y="1020810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necteur droit 65">
                  <a:extLst>
                    <a:ext uri="{FF2B5EF4-FFF2-40B4-BE49-F238E27FC236}">
                      <a16:creationId xmlns:a16="http://schemas.microsoft.com/office/drawing/2014/main" id="{1D624F13-FA0C-9607-DC4E-DF9B729A4776}"/>
                    </a:ext>
                  </a:extLst>
                </p:cNvPr>
                <p:cNvCxnSpPr/>
                <p:nvPr/>
              </p:nvCxnSpPr>
              <p:spPr>
                <a:xfrm>
                  <a:off x="3050276" y="2492140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cteur droit 66">
                  <a:extLst>
                    <a:ext uri="{FF2B5EF4-FFF2-40B4-BE49-F238E27FC236}">
                      <a16:creationId xmlns:a16="http://schemas.microsoft.com/office/drawing/2014/main" id="{4DB289D1-D909-3D3C-FC98-5930E4D4703B}"/>
                    </a:ext>
                  </a:extLst>
                </p:cNvPr>
                <p:cNvCxnSpPr/>
                <p:nvPr/>
              </p:nvCxnSpPr>
              <p:spPr>
                <a:xfrm>
                  <a:off x="3050276" y="3760198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necteur droit 67">
                  <a:extLst>
                    <a:ext uri="{FF2B5EF4-FFF2-40B4-BE49-F238E27FC236}">
                      <a16:creationId xmlns:a16="http://schemas.microsoft.com/office/drawing/2014/main" id="{9D7C9478-C8CA-BB75-755B-67F0F5F8BCA0}"/>
                    </a:ext>
                  </a:extLst>
                </p:cNvPr>
                <p:cNvCxnSpPr/>
                <p:nvPr/>
              </p:nvCxnSpPr>
              <p:spPr>
                <a:xfrm>
                  <a:off x="3050276" y="4800602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>
                  <a:extLst>
                    <a:ext uri="{FF2B5EF4-FFF2-40B4-BE49-F238E27FC236}">
                      <a16:creationId xmlns:a16="http://schemas.microsoft.com/office/drawing/2014/main" id="{339D4383-24E0-F499-A077-8BCA84D33F25}"/>
                    </a:ext>
                  </a:extLst>
                </p:cNvPr>
                <p:cNvCxnSpPr/>
                <p:nvPr/>
              </p:nvCxnSpPr>
              <p:spPr>
                <a:xfrm>
                  <a:off x="3050276" y="5559425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cteur droit 69">
                  <a:extLst>
                    <a:ext uri="{FF2B5EF4-FFF2-40B4-BE49-F238E27FC236}">
                      <a16:creationId xmlns:a16="http://schemas.microsoft.com/office/drawing/2014/main" id="{CB24F20A-D897-8A9E-E8AE-158F33E0366F}"/>
                    </a:ext>
                  </a:extLst>
                </p:cNvPr>
                <p:cNvCxnSpPr/>
                <p:nvPr/>
              </p:nvCxnSpPr>
              <p:spPr>
                <a:xfrm>
                  <a:off x="3050276" y="6076956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FB2D0936-2A33-3DCB-63B8-1D53EF65D6E9}"/>
                    </a:ext>
                  </a:extLst>
                </p:cNvPr>
                <p:cNvCxnSpPr/>
                <p:nvPr/>
              </p:nvCxnSpPr>
              <p:spPr>
                <a:xfrm>
                  <a:off x="3050276" y="6302951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0D626429-C223-1920-957A-1A2C81142077}"/>
                  </a:ext>
                </a:extLst>
              </p:cNvPr>
              <p:cNvSpPr txBox="1"/>
              <p:nvPr/>
            </p:nvSpPr>
            <p:spPr>
              <a:xfrm>
                <a:off x="2919846" y="819372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(12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E9EDC231-C909-C603-46D9-0091F4C9857A}"/>
                  </a:ext>
                </a:extLst>
              </p:cNvPr>
              <p:cNvSpPr txBox="1"/>
              <p:nvPr/>
            </p:nvSpPr>
            <p:spPr>
              <a:xfrm>
                <a:off x="2919846" y="2294553"/>
                <a:ext cx="42030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(10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C20F1C75-3E2C-4B75-B43F-7824BC3CF9D7}"/>
                  </a:ext>
                </a:extLst>
              </p:cNvPr>
              <p:cNvSpPr txBox="1"/>
              <p:nvPr/>
            </p:nvSpPr>
            <p:spPr>
              <a:xfrm>
                <a:off x="2905000" y="3553870"/>
                <a:ext cx="3882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(8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2247B6CB-6E46-D6AB-75C3-B583EC858375}"/>
                  </a:ext>
                </a:extLst>
              </p:cNvPr>
              <p:cNvSpPr txBox="1"/>
              <p:nvPr/>
            </p:nvSpPr>
            <p:spPr>
              <a:xfrm>
                <a:off x="2917114" y="4617211"/>
                <a:ext cx="3898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(6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B037B248-CF89-0C3C-0504-1CC7F2F6D8AD}"/>
                  </a:ext>
                </a:extLst>
              </p:cNvPr>
              <p:cNvSpPr txBox="1"/>
              <p:nvPr/>
            </p:nvSpPr>
            <p:spPr>
              <a:xfrm>
                <a:off x="2917114" y="5372708"/>
                <a:ext cx="3882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(4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47B931FD-4656-DDC9-5A8F-CE04A45BF81A}"/>
                  </a:ext>
                </a:extLst>
              </p:cNvPr>
              <p:cNvSpPr txBox="1"/>
              <p:nvPr/>
            </p:nvSpPr>
            <p:spPr>
              <a:xfrm>
                <a:off x="2905000" y="5882374"/>
                <a:ext cx="38343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(2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07E8C58-6ACF-14A8-D952-8B8FDA5267CB}"/>
                  </a:ext>
                </a:extLst>
              </p:cNvPr>
              <p:cNvSpPr txBox="1"/>
              <p:nvPr/>
            </p:nvSpPr>
            <p:spPr>
              <a:xfrm>
                <a:off x="2949082" y="6137321"/>
                <a:ext cx="2952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0</a:t>
                </a:r>
                <a:r>
                  <a:rPr lang="fr-FR" sz="800" baseline="30000" dirty="0"/>
                  <a:t>+</a:t>
                </a:r>
                <a:endParaRPr lang="fr-FR" sz="800" dirty="0"/>
              </a:p>
            </p:txBody>
          </p: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F695D5B5-DFFE-8EDB-38DF-CEC4BC102F36}"/>
                  </a:ext>
                </a:extLst>
              </p:cNvPr>
              <p:cNvSpPr txBox="1"/>
              <p:nvPr/>
            </p:nvSpPr>
            <p:spPr>
              <a:xfrm>
                <a:off x="3417566" y="858139"/>
                <a:ext cx="4619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1100.5</a:t>
                </a:r>
              </a:p>
            </p:txBody>
          </p:sp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B838ACF3-FBBA-12C6-B21E-3C336F6B2ADE}"/>
                  </a:ext>
                </a:extLst>
              </p:cNvPr>
              <p:cNvSpPr txBox="1"/>
              <p:nvPr/>
            </p:nvSpPr>
            <p:spPr>
              <a:xfrm>
                <a:off x="3432031" y="2319684"/>
                <a:ext cx="4491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792.9</a:t>
                </a:r>
              </a:p>
            </p:txBody>
          </p: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3706B8BD-B6FF-4913-2061-5DAD7AC2EC35}"/>
                  </a:ext>
                </a:extLst>
              </p:cNvPr>
              <p:cNvSpPr txBox="1"/>
              <p:nvPr/>
            </p:nvSpPr>
            <p:spPr>
              <a:xfrm>
                <a:off x="3364705" y="3595147"/>
                <a:ext cx="52290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528.69</a:t>
                </a:r>
              </a:p>
            </p:txBody>
          </p:sp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78A639BC-9986-4B4D-1807-5F039F63A7E7}"/>
                  </a:ext>
                </a:extLst>
              </p:cNvPr>
              <p:cNvSpPr txBox="1"/>
              <p:nvPr/>
            </p:nvSpPr>
            <p:spPr>
              <a:xfrm>
                <a:off x="3423978" y="4646220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313.19</a:t>
                </a:r>
              </a:p>
            </p:txBody>
          </p: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7856DB13-86A3-A294-BEAC-25A3117685B4}"/>
                  </a:ext>
                </a:extLst>
              </p:cNvPr>
              <p:cNvSpPr txBox="1"/>
              <p:nvPr/>
            </p:nvSpPr>
            <p:spPr>
              <a:xfrm>
                <a:off x="3387491" y="5406790"/>
                <a:ext cx="49564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150.60</a:t>
                </a:r>
              </a:p>
            </p:txBody>
          </p: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919C2D9A-602C-ED24-91AF-75B72CB47F90}"/>
                  </a:ext>
                </a:extLst>
              </p:cNvPr>
              <p:cNvSpPr txBox="1"/>
              <p:nvPr/>
            </p:nvSpPr>
            <p:spPr>
              <a:xfrm>
                <a:off x="3565032" y="5917320"/>
                <a:ext cx="31290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45</a:t>
                </a:r>
              </a:p>
            </p:txBody>
          </p:sp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70A8FBFC-695F-BBEC-8B2B-39571E4C60EE}"/>
                  </a:ext>
                </a:extLst>
              </p:cNvPr>
              <p:cNvSpPr txBox="1"/>
              <p:nvPr/>
            </p:nvSpPr>
            <p:spPr>
              <a:xfrm>
                <a:off x="3626155" y="6143479"/>
                <a:ext cx="2487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0</a:t>
                </a:r>
              </a:p>
            </p:txBody>
          </p:sp>
        </p:grp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A18C626C-2D11-968F-457B-1021E614CE27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1073583"/>
              <a:ext cx="0" cy="138297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D5EC38D7-8BC4-79EB-1E81-CD9C63E39E67}"/>
                </a:ext>
              </a:extLst>
            </p:cNvPr>
            <p:cNvCxnSpPr>
              <a:cxnSpLocks/>
            </p:cNvCxnSpPr>
            <p:nvPr/>
          </p:nvCxnSpPr>
          <p:spPr>
            <a:xfrm>
              <a:off x="3389599" y="2535128"/>
              <a:ext cx="0" cy="1162377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D55525F9-E77B-CCD9-D31D-6E5D0911C9B4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3810591"/>
              <a:ext cx="0" cy="967784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66F202ED-A9B7-5B19-CC57-72FA8661188B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4861664"/>
              <a:ext cx="0" cy="64914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52215397-0FA6-AE16-BFFB-13B45C174F92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5622234"/>
              <a:ext cx="532" cy="425603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3F0467A0-31E5-79E0-1EEE-0DCD4EDEEF65}"/>
                </a:ext>
              </a:extLst>
            </p:cNvPr>
            <p:cNvCxnSpPr>
              <a:cxnSpLocks/>
            </p:cNvCxnSpPr>
            <p:nvPr/>
          </p:nvCxnSpPr>
          <p:spPr>
            <a:xfrm>
              <a:off x="3388023" y="6132764"/>
              <a:ext cx="0" cy="148078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A248BD31-326E-AC31-92FC-B2A7C2034537}"/>
                </a:ext>
              </a:extLst>
            </p:cNvPr>
            <p:cNvSpPr txBox="1"/>
            <p:nvPr/>
          </p:nvSpPr>
          <p:spPr>
            <a:xfrm>
              <a:off x="3324862" y="1659479"/>
              <a:ext cx="4523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307.6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F5100D41-D898-D2AB-4565-CF9FBB687B37}"/>
                </a:ext>
              </a:extLst>
            </p:cNvPr>
            <p:cNvSpPr txBox="1"/>
            <p:nvPr/>
          </p:nvSpPr>
          <p:spPr>
            <a:xfrm>
              <a:off x="3352114" y="3024553"/>
              <a:ext cx="42672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264.1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AA222010-E72C-0423-7D83-E2BF9547E9DE}"/>
                </a:ext>
              </a:extLst>
            </p:cNvPr>
            <p:cNvSpPr txBox="1"/>
            <p:nvPr/>
          </p:nvSpPr>
          <p:spPr>
            <a:xfrm>
              <a:off x="3335344" y="4187961"/>
              <a:ext cx="425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215.5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A7A79A63-02BF-011E-B33F-B3DF1FA9AF90}"/>
                </a:ext>
              </a:extLst>
            </p:cNvPr>
            <p:cNvSpPr txBox="1"/>
            <p:nvPr/>
          </p:nvSpPr>
          <p:spPr>
            <a:xfrm>
              <a:off x="3320624" y="5081479"/>
              <a:ext cx="4283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162.6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2001705F-C5FB-349D-CD32-08DC76A2D1CB}"/>
                </a:ext>
              </a:extLst>
            </p:cNvPr>
            <p:cNvSpPr txBox="1"/>
            <p:nvPr/>
          </p:nvSpPr>
          <p:spPr>
            <a:xfrm>
              <a:off x="3320624" y="5724158"/>
              <a:ext cx="4315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105.6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70A9B638-4C1A-1EF9-BDE3-053675388870}"/>
                </a:ext>
              </a:extLst>
            </p:cNvPr>
            <p:cNvSpPr txBox="1"/>
            <p:nvPr/>
          </p:nvSpPr>
          <p:spPr>
            <a:xfrm>
              <a:off x="3345522" y="6106918"/>
              <a:ext cx="3129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45</a:t>
              </a: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2D943DB7-5615-BAE5-6437-68CA2EE79B88}"/>
              </a:ext>
            </a:extLst>
          </p:cNvPr>
          <p:cNvSpPr/>
          <p:nvPr/>
        </p:nvSpPr>
        <p:spPr>
          <a:xfrm>
            <a:off x="1112484" y="6076956"/>
            <a:ext cx="409638" cy="191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5849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Jonathan </a:t>
            </a:r>
            <a:r>
              <a:rPr lang="fr-FR" dirty="0" err="1"/>
              <a:t>Bequet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314036"/>
            <a:ext cx="10177462" cy="871827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Physics</a:t>
            </a:r>
            <a:r>
              <a:rPr lang="fr-FR" dirty="0"/>
              <a:t> motivation for the </a:t>
            </a:r>
            <a:r>
              <a:rPr lang="fr-FR" dirty="0" err="1"/>
              <a:t>study</a:t>
            </a:r>
            <a:r>
              <a:rPr lang="fr-FR" dirty="0"/>
              <a:t> of MNT: The </a:t>
            </a:r>
            <a:r>
              <a:rPr lang="fr-FR" dirty="0" err="1"/>
              <a:t>island</a:t>
            </a:r>
            <a:r>
              <a:rPr lang="fr-FR" dirty="0"/>
              <a:t> of </a:t>
            </a:r>
            <a:r>
              <a:rPr lang="fr-FR" dirty="0" err="1"/>
              <a:t>stability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B6A2B72-8C9B-E546-21E1-B840B92B3116}"/>
              </a:ext>
            </a:extLst>
          </p:cNvPr>
          <p:cNvGrpSpPr/>
          <p:nvPr/>
        </p:nvGrpSpPr>
        <p:grpSpPr>
          <a:xfrm>
            <a:off x="188220" y="1331335"/>
            <a:ext cx="9387580" cy="5012315"/>
            <a:chOff x="-987641" y="5748669"/>
            <a:chExt cx="17362798" cy="9774838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55FC3810-C668-4D97-D829-11205075104E}"/>
                </a:ext>
              </a:extLst>
            </p:cNvPr>
            <p:cNvGrpSpPr/>
            <p:nvPr/>
          </p:nvGrpSpPr>
          <p:grpSpPr>
            <a:xfrm>
              <a:off x="-987641" y="5748669"/>
              <a:ext cx="17362798" cy="9774838"/>
              <a:chOff x="232057" y="5699760"/>
              <a:chExt cx="17362798" cy="9774838"/>
            </a:xfrm>
          </p:grpSpPr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D387001C-1B69-0DDA-513B-15296E5D97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9364" y="5699760"/>
                <a:ext cx="1717" cy="913136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482D149F-7670-981E-E12E-8F1F62E22A21}"/>
                  </a:ext>
                </a:extLst>
              </p:cNvPr>
              <p:cNvGrpSpPr/>
              <p:nvPr/>
            </p:nvGrpSpPr>
            <p:grpSpPr>
              <a:xfrm>
                <a:off x="232057" y="7712889"/>
                <a:ext cx="16327313" cy="7294950"/>
                <a:chOff x="232057" y="7712889"/>
                <a:chExt cx="16327313" cy="7294950"/>
              </a:xfrm>
            </p:grpSpPr>
            <p:grpSp>
              <p:nvGrpSpPr>
                <p:cNvPr id="25" name="Groupe 24">
                  <a:extLst>
                    <a:ext uri="{FF2B5EF4-FFF2-40B4-BE49-F238E27FC236}">
                      <a16:creationId xmlns:a16="http://schemas.microsoft.com/office/drawing/2014/main" id="{632EB373-011E-0D1F-A25C-D5C3B8D4A6F8}"/>
                    </a:ext>
                  </a:extLst>
                </p:cNvPr>
                <p:cNvGrpSpPr/>
                <p:nvPr/>
              </p:nvGrpSpPr>
              <p:grpSpPr>
                <a:xfrm>
                  <a:off x="232057" y="7712889"/>
                  <a:ext cx="14798785" cy="7294950"/>
                  <a:chOff x="-1322940" y="6914873"/>
                  <a:chExt cx="18833805" cy="9283983"/>
                </a:xfrm>
              </p:grpSpPr>
              <p:pic>
                <p:nvPicPr>
                  <p:cNvPr id="50" name="Image 49">
                    <a:extLst>
                      <a:ext uri="{FF2B5EF4-FFF2-40B4-BE49-F238E27FC236}">
                        <a16:creationId xmlns:a16="http://schemas.microsoft.com/office/drawing/2014/main" id="{7A85B15B-F5E1-869D-2611-DE4D3FDF5D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22940" y="6914873"/>
                    <a:ext cx="18465381" cy="9283983"/>
                  </a:xfrm>
                  <a:prstGeom prst="rect">
                    <a:avLst/>
                  </a:prstGeom>
                </p:spPr>
              </p:pic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65813BDD-3603-FDC5-A77F-7CC788F504BA}"/>
                      </a:ext>
                    </a:extLst>
                  </p:cNvPr>
                  <p:cNvSpPr/>
                  <p:nvPr/>
                </p:nvSpPr>
                <p:spPr>
                  <a:xfrm>
                    <a:off x="12943202" y="12710545"/>
                    <a:ext cx="4567663" cy="347538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288"/>
                  </a:p>
                </p:txBody>
              </p:sp>
            </p:grpSp>
            <p:cxnSp>
              <p:nvCxnSpPr>
                <p:cNvPr id="43" name="Connecteur droit avec flèche 42">
                  <a:extLst>
                    <a:ext uri="{FF2B5EF4-FFF2-40B4-BE49-F238E27FC236}">
                      <a16:creationId xmlns:a16="http://schemas.microsoft.com/office/drawing/2014/main" id="{7E73BA72-0C80-E890-E01A-8E0C1B444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9364" y="14807359"/>
                  <a:ext cx="14360006" cy="149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7CE86205-5F0E-DF28-DFDA-0C09B87AD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72420" y="12619741"/>
                <a:ext cx="3646783" cy="2083875"/>
              </a:xfrm>
              <a:prstGeom prst="rect">
                <a:avLst/>
              </a:prstGeom>
            </p:spPr>
          </p:pic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2B9BEAA-B144-63B4-2F93-A8ED499D07E7}"/>
                  </a:ext>
                </a:extLst>
              </p:cNvPr>
              <p:cNvSpPr txBox="1"/>
              <p:nvPr/>
            </p:nvSpPr>
            <p:spPr>
              <a:xfrm>
                <a:off x="1727461" y="5817231"/>
                <a:ext cx="1497321" cy="561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>
                    <a:latin typeface="+mj-lt"/>
                    <a:ea typeface="Brush Script MT" panose="03060802040406070304" pitchFamily="66" charset="-122"/>
                    <a:cs typeface="Brush Script MT" panose="03060802040406070304" pitchFamily="66" charset="-122"/>
                  </a:rPr>
                  <a:t>Z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77F93B04-2B07-CC08-5202-AC59FF431597}"/>
                  </a:ext>
                </a:extLst>
              </p:cNvPr>
              <p:cNvSpPr txBox="1"/>
              <p:nvPr/>
            </p:nvSpPr>
            <p:spPr>
              <a:xfrm>
                <a:off x="16097534" y="14912943"/>
                <a:ext cx="1497321" cy="561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>
                    <a:latin typeface="+mj-lt"/>
                    <a:ea typeface="Brush Script MT" panose="03060802040406070304" pitchFamily="66" charset="-122"/>
                    <a:cs typeface="Brush Script MT" panose="03060802040406070304" pitchFamily="66" charset="-122"/>
                  </a:rPr>
                  <a:t>N</a:t>
                </a:r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340379B-1EE1-823E-2204-3830EE59FA3E}"/>
                </a:ext>
              </a:extLst>
            </p:cNvPr>
            <p:cNvSpPr txBox="1"/>
            <p:nvPr/>
          </p:nvSpPr>
          <p:spPr>
            <a:xfrm>
              <a:off x="960917" y="14752527"/>
              <a:ext cx="328968" cy="51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100" dirty="0">
                <a:solidFill>
                  <a:schemeClr val="accent1"/>
                </a:solidFill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endParaRPr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FE15AA3-9EE4-146B-C214-41430A3D4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F20E65-064A-94F2-3163-354F92B36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35627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Ɣ-Ɣ </a:t>
            </a:r>
            <a:r>
              <a:rPr lang="fr-FR" dirty="0" err="1"/>
              <a:t>Correlations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799D02-4DAD-26C2-3A8E-A83A10EF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8B11E93-8B8D-1747-B709-F264F89D0E7F}"/>
              </a:ext>
            </a:extLst>
          </p:cNvPr>
          <p:cNvSpPr/>
          <p:nvPr/>
        </p:nvSpPr>
        <p:spPr>
          <a:xfrm>
            <a:off x="4386517" y="2783671"/>
            <a:ext cx="1297541" cy="129065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aseline="30000" dirty="0"/>
              <a:t>240</a:t>
            </a:r>
            <a:r>
              <a:rPr lang="fr-FR" dirty="0"/>
              <a:t>U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8ED90C5-6CC5-685D-CA35-E4833B641758}"/>
              </a:ext>
            </a:extLst>
          </p:cNvPr>
          <p:cNvCxnSpPr>
            <a:stCxn id="3" idx="6"/>
          </p:cNvCxnSpPr>
          <p:nvPr/>
        </p:nvCxnSpPr>
        <p:spPr>
          <a:xfrm>
            <a:off x="5684058" y="3429000"/>
            <a:ext cx="159913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F3CC200-4EE9-3652-A4A9-8AEACD8445E7}"/>
              </a:ext>
            </a:extLst>
          </p:cNvPr>
          <p:cNvCxnSpPr/>
          <p:nvPr/>
        </p:nvCxnSpPr>
        <p:spPr>
          <a:xfrm flipH="1">
            <a:off x="1736798" y="6290254"/>
            <a:ext cx="111774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7F8DF372-F9C3-41F7-8AD5-C06FC660C157}"/>
              </a:ext>
            </a:extLst>
          </p:cNvPr>
          <p:cNvGrpSpPr/>
          <p:nvPr/>
        </p:nvGrpSpPr>
        <p:grpSpPr>
          <a:xfrm rot="15352162">
            <a:off x="5185335" y="2237403"/>
            <a:ext cx="600091" cy="490890"/>
            <a:chOff x="5205984" y="1962912"/>
            <a:chExt cx="1048512" cy="694221"/>
          </a:xfrm>
        </p:grpSpPr>
        <p:cxnSp>
          <p:nvCxnSpPr>
            <p:cNvPr id="8" name="Connecteur en arc 7">
              <a:extLst>
                <a:ext uri="{FF2B5EF4-FFF2-40B4-BE49-F238E27FC236}">
                  <a16:creationId xmlns:a16="http://schemas.microsoft.com/office/drawing/2014/main" id="{52F2890B-7500-B998-029D-4A1B681B17AD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en arc 9">
              <a:extLst>
                <a:ext uri="{FF2B5EF4-FFF2-40B4-BE49-F238E27FC236}">
                  <a16:creationId xmlns:a16="http://schemas.microsoft.com/office/drawing/2014/main" id="{EB48898D-B66C-A597-FB35-3D1A3B09D2AD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en arc 10">
              <a:extLst>
                <a:ext uri="{FF2B5EF4-FFF2-40B4-BE49-F238E27FC236}">
                  <a16:creationId xmlns:a16="http://schemas.microsoft.com/office/drawing/2014/main" id="{DF1FB0F9-AFC3-CCC7-3919-233C625F7304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E33933F2-A7F1-7FB4-991C-10F7E2AB45EB}"/>
              </a:ext>
            </a:extLst>
          </p:cNvPr>
          <p:cNvSpPr txBox="1"/>
          <p:nvPr/>
        </p:nvSpPr>
        <p:spPr>
          <a:xfrm>
            <a:off x="5494731" y="2405573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2D72B91-F801-0FF6-4EA1-2342FC0B5252}"/>
              </a:ext>
            </a:extLst>
          </p:cNvPr>
          <p:cNvGrpSpPr/>
          <p:nvPr/>
        </p:nvGrpSpPr>
        <p:grpSpPr>
          <a:xfrm rot="9042714">
            <a:off x="3672429" y="3089219"/>
            <a:ext cx="600091" cy="490890"/>
            <a:chOff x="5205984" y="1962912"/>
            <a:chExt cx="1048512" cy="694221"/>
          </a:xfrm>
        </p:grpSpPr>
        <p:cxnSp>
          <p:nvCxnSpPr>
            <p:cNvPr id="14" name="Connecteur en arc 13">
              <a:extLst>
                <a:ext uri="{FF2B5EF4-FFF2-40B4-BE49-F238E27FC236}">
                  <a16:creationId xmlns:a16="http://schemas.microsoft.com/office/drawing/2014/main" id="{B12CDC99-2798-3709-B20E-45B6DFCA4AD1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en arc 14">
              <a:extLst>
                <a:ext uri="{FF2B5EF4-FFF2-40B4-BE49-F238E27FC236}">
                  <a16:creationId xmlns:a16="http://schemas.microsoft.com/office/drawing/2014/main" id="{01C48848-7BCA-AFB0-EF4D-62ADB27DC6A6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en arc 15">
              <a:extLst>
                <a:ext uri="{FF2B5EF4-FFF2-40B4-BE49-F238E27FC236}">
                  <a16:creationId xmlns:a16="http://schemas.microsoft.com/office/drawing/2014/main" id="{EBA1B4E9-E990-3EEB-BF5B-AE457E2A5DE6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4AF4A34D-9345-D102-D7C9-86F70F5A28CF}"/>
              </a:ext>
            </a:extLst>
          </p:cNvPr>
          <p:cNvSpPr txBox="1"/>
          <p:nvPr/>
        </p:nvSpPr>
        <p:spPr>
          <a:xfrm>
            <a:off x="3817542" y="2885105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FEA4609-073E-5CB8-B2D2-159DDFD12CC7}"/>
              </a:ext>
            </a:extLst>
          </p:cNvPr>
          <p:cNvGrpSpPr/>
          <p:nvPr/>
        </p:nvGrpSpPr>
        <p:grpSpPr>
          <a:xfrm rot="4448791">
            <a:off x="4417166" y="4214624"/>
            <a:ext cx="600091" cy="490890"/>
            <a:chOff x="5205984" y="1962912"/>
            <a:chExt cx="1048512" cy="694221"/>
          </a:xfrm>
        </p:grpSpPr>
        <p:cxnSp>
          <p:nvCxnSpPr>
            <p:cNvPr id="19" name="Connecteur en arc 18">
              <a:extLst>
                <a:ext uri="{FF2B5EF4-FFF2-40B4-BE49-F238E27FC236}">
                  <a16:creationId xmlns:a16="http://schemas.microsoft.com/office/drawing/2014/main" id="{84D9282F-3D58-F7B1-3459-9831C73CDB6F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en arc 26">
              <a:extLst>
                <a:ext uri="{FF2B5EF4-FFF2-40B4-BE49-F238E27FC236}">
                  <a16:creationId xmlns:a16="http://schemas.microsoft.com/office/drawing/2014/main" id="{6FF49067-F85A-F399-CF0F-BBAB76BB2AA1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en arc 28">
              <a:extLst>
                <a:ext uri="{FF2B5EF4-FFF2-40B4-BE49-F238E27FC236}">
                  <a16:creationId xmlns:a16="http://schemas.microsoft.com/office/drawing/2014/main" id="{204C36C7-768C-F6D5-4886-2D48E9F6B494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6F41CE5A-91ED-5747-27EB-004AAF7F737E}"/>
              </a:ext>
            </a:extLst>
          </p:cNvPr>
          <p:cNvSpPr txBox="1"/>
          <p:nvPr/>
        </p:nvSpPr>
        <p:spPr>
          <a:xfrm>
            <a:off x="4396331" y="4074329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19A001E-90B8-C194-4519-E5FA2F1F7CA0}"/>
              </a:ext>
            </a:extLst>
          </p:cNvPr>
          <p:cNvGrpSpPr/>
          <p:nvPr/>
        </p:nvGrpSpPr>
        <p:grpSpPr>
          <a:xfrm rot="948388">
            <a:off x="5440398" y="3986100"/>
            <a:ext cx="600091" cy="490890"/>
            <a:chOff x="5205984" y="1962912"/>
            <a:chExt cx="1048512" cy="694221"/>
          </a:xfrm>
        </p:grpSpPr>
        <p:cxnSp>
          <p:nvCxnSpPr>
            <p:cNvPr id="32" name="Connecteur en arc 31">
              <a:extLst>
                <a:ext uri="{FF2B5EF4-FFF2-40B4-BE49-F238E27FC236}">
                  <a16:creationId xmlns:a16="http://schemas.microsoft.com/office/drawing/2014/main" id="{1B218378-32FA-CAC1-A5E4-5707881FB0DB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en arc 32">
              <a:extLst>
                <a:ext uri="{FF2B5EF4-FFF2-40B4-BE49-F238E27FC236}">
                  <a16:creationId xmlns:a16="http://schemas.microsoft.com/office/drawing/2014/main" id="{6BBC1CF3-87C7-6A61-1E38-6E1ABC04E3CA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en arc 33">
              <a:extLst>
                <a:ext uri="{FF2B5EF4-FFF2-40B4-BE49-F238E27FC236}">
                  <a16:creationId xmlns:a16="http://schemas.microsoft.com/office/drawing/2014/main" id="{A575488E-E31D-5F21-B748-39F89E03C014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54658D24-7E08-6B4A-900C-570A89C0C337}"/>
              </a:ext>
            </a:extLst>
          </p:cNvPr>
          <p:cNvSpPr txBox="1"/>
          <p:nvPr/>
        </p:nvSpPr>
        <p:spPr>
          <a:xfrm>
            <a:off x="5746930" y="3876540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720504C-9629-E1FF-2BCF-184742FF754C}"/>
              </a:ext>
            </a:extLst>
          </p:cNvPr>
          <p:cNvGrpSpPr/>
          <p:nvPr/>
        </p:nvGrpSpPr>
        <p:grpSpPr>
          <a:xfrm rot="12399182">
            <a:off x="4322253" y="2175721"/>
            <a:ext cx="600091" cy="490890"/>
            <a:chOff x="5205984" y="1962912"/>
            <a:chExt cx="1048512" cy="694221"/>
          </a:xfrm>
        </p:grpSpPr>
        <p:cxnSp>
          <p:nvCxnSpPr>
            <p:cNvPr id="37" name="Connecteur en arc 36">
              <a:extLst>
                <a:ext uri="{FF2B5EF4-FFF2-40B4-BE49-F238E27FC236}">
                  <a16:creationId xmlns:a16="http://schemas.microsoft.com/office/drawing/2014/main" id="{B63CF25B-0E49-E1A6-52E7-67C235752769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en arc 37">
              <a:extLst>
                <a:ext uri="{FF2B5EF4-FFF2-40B4-BE49-F238E27FC236}">
                  <a16:creationId xmlns:a16="http://schemas.microsoft.com/office/drawing/2014/main" id="{70A22CE3-14E8-A642-7901-648A0D5C4BD8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en arc 38">
              <a:extLst>
                <a:ext uri="{FF2B5EF4-FFF2-40B4-BE49-F238E27FC236}">
                  <a16:creationId xmlns:a16="http://schemas.microsoft.com/office/drawing/2014/main" id="{D02EE64B-1171-F926-6911-CD8981A4AD7A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B7144D8C-4C61-4D1A-5F46-C77594D431CA}"/>
              </a:ext>
            </a:extLst>
          </p:cNvPr>
          <p:cNvSpPr txBox="1"/>
          <p:nvPr/>
        </p:nvSpPr>
        <p:spPr>
          <a:xfrm>
            <a:off x="4645056" y="2014968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18551606-488C-0D4B-7A9C-62F55D61DB7A}"/>
              </a:ext>
            </a:extLst>
          </p:cNvPr>
          <p:cNvGrpSpPr/>
          <p:nvPr/>
        </p:nvGrpSpPr>
        <p:grpSpPr>
          <a:xfrm rot="6324420">
            <a:off x="3789956" y="3789264"/>
            <a:ext cx="600091" cy="490890"/>
            <a:chOff x="5205984" y="1962912"/>
            <a:chExt cx="1048512" cy="694221"/>
          </a:xfrm>
        </p:grpSpPr>
        <p:cxnSp>
          <p:nvCxnSpPr>
            <p:cNvPr id="42" name="Connecteur en arc 41">
              <a:extLst>
                <a:ext uri="{FF2B5EF4-FFF2-40B4-BE49-F238E27FC236}">
                  <a16:creationId xmlns:a16="http://schemas.microsoft.com/office/drawing/2014/main" id="{91725863-4A45-0A7E-BA3A-82EA12C8A31A}"/>
                </a:ext>
              </a:extLst>
            </p:cNvPr>
            <p:cNvCxnSpPr>
              <a:cxnSpLocks/>
            </p:cNvCxnSpPr>
            <p:nvPr/>
          </p:nvCxnSpPr>
          <p:spPr>
            <a:xfrm>
              <a:off x="5205984" y="196291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en arc 42">
              <a:extLst>
                <a:ext uri="{FF2B5EF4-FFF2-40B4-BE49-F238E27FC236}">
                  <a16:creationId xmlns:a16="http://schemas.microsoft.com/office/drawing/2014/main" id="{BF973AF2-AF30-4709-DE7B-6E9F2237B9D7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96" y="2202102"/>
              <a:ext cx="326136" cy="23919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en arc 43">
              <a:extLst>
                <a:ext uri="{FF2B5EF4-FFF2-40B4-BE49-F238E27FC236}">
                  <a16:creationId xmlns:a16="http://schemas.microsoft.com/office/drawing/2014/main" id="{7DFC4367-CB4D-AD14-5AC4-ACD7B05882C4}"/>
                </a:ext>
              </a:extLst>
            </p:cNvPr>
            <p:cNvCxnSpPr/>
            <p:nvPr/>
          </p:nvCxnSpPr>
          <p:spPr>
            <a:xfrm>
              <a:off x="5864352" y="2441292"/>
              <a:ext cx="390144" cy="215841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C0058CA1-131D-9E1E-A3D0-81A7B1BA1E45}"/>
              </a:ext>
            </a:extLst>
          </p:cNvPr>
          <p:cNvSpPr txBox="1"/>
          <p:nvPr/>
        </p:nvSpPr>
        <p:spPr>
          <a:xfrm>
            <a:off x="3746600" y="3553392"/>
            <a:ext cx="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Ɣ</a:t>
            </a:r>
            <a:endParaRPr lang="fr-FR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C6BD366-B917-F25D-1D30-3257B36EB64B}"/>
              </a:ext>
            </a:extLst>
          </p:cNvPr>
          <p:cNvSpPr txBox="1"/>
          <p:nvPr/>
        </p:nvSpPr>
        <p:spPr>
          <a:xfrm>
            <a:off x="8256354" y="1728477"/>
            <a:ext cx="26388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All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Ɣ</a:t>
            </a:r>
            <a:r>
              <a:rPr lang="fr-FR" dirty="0"/>
              <a:t> are </a:t>
            </a:r>
            <a:r>
              <a:rPr lang="fr-FR" dirty="0" err="1"/>
              <a:t>emitted</a:t>
            </a:r>
            <a:r>
              <a:rPr lang="fr-FR" dirty="0"/>
              <a:t> at a </a:t>
            </a:r>
            <a:r>
              <a:rPr lang="fr-FR" dirty="0" err="1"/>
              <a:t>sub-nanosecond</a:t>
            </a:r>
            <a:r>
              <a:rPr lang="fr-FR" dirty="0"/>
              <a:t> </a:t>
            </a:r>
            <a:r>
              <a:rPr lang="fr-FR" dirty="0" err="1"/>
              <a:t>scale</a:t>
            </a:r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→ </a:t>
            </a:r>
            <a:r>
              <a:rPr lang="fr-FR" dirty="0" err="1"/>
              <a:t>They</a:t>
            </a:r>
            <a:r>
              <a:rPr lang="fr-FR" dirty="0"/>
              <a:t> are </a:t>
            </a:r>
            <a:r>
              <a:rPr lang="fr-FR" dirty="0" err="1"/>
              <a:t>detected</a:t>
            </a:r>
            <a:r>
              <a:rPr lang="fr-FR" dirty="0"/>
              <a:t> ∼ at the </a:t>
            </a:r>
            <a:r>
              <a:rPr lang="fr-FR" dirty="0" err="1"/>
              <a:t>same</a:t>
            </a:r>
            <a:r>
              <a:rPr lang="fr-FR" dirty="0"/>
              <a:t> time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→ </a:t>
            </a:r>
            <a:r>
              <a:rPr lang="fr-FR" dirty="0" err="1"/>
              <a:t>Correlate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and look at the pairs (E</a:t>
            </a:r>
            <a:r>
              <a:rPr lang="fr-FR" baseline="-25000" dirty="0"/>
              <a:t>1 </a:t>
            </a:r>
            <a:r>
              <a:rPr lang="fr-FR" dirty="0"/>
              <a:t>, E</a:t>
            </a:r>
            <a:r>
              <a:rPr lang="fr-FR" baseline="-25000" dirty="0"/>
              <a:t>2</a:t>
            </a:r>
            <a:r>
              <a:rPr lang="fr-FR" dirty="0"/>
              <a:t>)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created</a:t>
            </a:r>
            <a:endParaRPr lang="fr-FR" dirty="0"/>
          </a:p>
        </p:txBody>
      </p:sp>
      <p:sp>
        <p:nvSpPr>
          <p:cNvPr id="48" name="Espace réservé du numéro de diapositive 8">
            <a:extLst>
              <a:ext uri="{FF2B5EF4-FFF2-40B4-BE49-F238E27FC236}">
                <a16:creationId xmlns:a16="http://schemas.microsoft.com/office/drawing/2014/main" id="{3505C4DC-8BD7-514F-23DA-B9126CEB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r>
              <a:rPr lang="fr-FR" dirty="0"/>
              <a:t>14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9F79FB0-2BCB-07AF-8002-6AE0F90E97CE}"/>
              </a:ext>
            </a:extLst>
          </p:cNvPr>
          <p:cNvGrpSpPr/>
          <p:nvPr/>
        </p:nvGrpSpPr>
        <p:grpSpPr>
          <a:xfrm>
            <a:off x="768697" y="804099"/>
            <a:ext cx="982605" cy="5539551"/>
            <a:chOff x="2905000" y="819372"/>
            <a:chExt cx="982605" cy="5539551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FC1D8B16-8704-04D2-657A-FDD0333B6B52}"/>
                </a:ext>
              </a:extLst>
            </p:cNvPr>
            <p:cNvGrpSpPr/>
            <p:nvPr/>
          </p:nvGrpSpPr>
          <p:grpSpPr>
            <a:xfrm>
              <a:off x="2905000" y="819372"/>
              <a:ext cx="982605" cy="5539551"/>
              <a:chOff x="2905000" y="819372"/>
              <a:chExt cx="982605" cy="5539551"/>
            </a:xfrm>
          </p:grpSpPr>
          <p:grpSp>
            <p:nvGrpSpPr>
              <p:cNvPr id="55" name="Groupe 54">
                <a:extLst>
                  <a:ext uri="{FF2B5EF4-FFF2-40B4-BE49-F238E27FC236}">
                    <a16:creationId xmlns:a16="http://schemas.microsoft.com/office/drawing/2014/main" id="{CF01CDB9-CF2D-2FB5-F997-36F47E728296}"/>
                  </a:ext>
                </a:extLst>
              </p:cNvPr>
              <p:cNvGrpSpPr/>
              <p:nvPr/>
            </p:nvGrpSpPr>
            <p:grpSpPr>
              <a:xfrm>
                <a:off x="3050276" y="1020810"/>
                <a:ext cx="734580" cy="5282141"/>
                <a:chOff x="3050276" y="1020810"/>
                <a:chExt cx="734580" cy="5282141"/>
              </a:xfrm>
            </p:grpSpPr>
            <p:cxnSp>
              <p:nvCxnSpPr>
                <p:cNvPr id="70" name="Connecteur droit 69">
                  <a:extLst>
                    <a:ext uri="{FF2B5EF4-FFF2-40B4-BE49-F238E27FC236}">
                      <a16:creationId xmlns:a16="http://schemas.microsoft.com/office/drawing/2014/main" id="{3454B983-6727-2A90-CC8F-0994A3DADEA7}"/>
                    </a:ext>
                  </a:extLst>
                </p:cNvPr>
                <p:cNvCxnSpPr/>
                <p:nvPr/>
              </p:nvCxnSpPr>
              <p:spPr>
                <a:xfrm>
                  <a:off x="3050276" y="1020810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110A5835-A2BE-DD93-BAB1-C803192308BE}"/>
                    </a:ext>
                  </a:extLst>
                </p:cNvPr>
                <p:cNvCxnSpPr/>
                <p:nvPr/>
              </p:nvCxnSpPr>
              <p:spPr>
                <a:xfrm>
                  <a:off x="3050276" y="2492140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cteur droit 71">
                  <a:extLst>
                    <a:ext uri="{FF2B5EF4-FFF2-40B4-BE49-F238E27FC236}">
                      <a16:creationId xmlns:a16="http://schemas.microsoft.com/office/drawing/2014/main" id="{58207130-EF27-DC78-B507-8E161AF75729}"/>
                    </a:ext>
                  </a:extLst>
                </p:cNvPr>
                <p:cNvCxnSpPr/>
                <p:nvPr/>
              </p:nvCxnSpPr>
              <p:spPr>
                <a:xfrm>
                  <a:off x="3050276" y="3760198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necteur droit 72">
                  <a:extLst>
                    <a:ext uri="{FF2B5EF4-FFF2-40B4-BE49-F238E27FC236}">
                      <a16:creationId xmlns:a16="http://schemas.microsoft.com/office/drawing/2014/main" id="{2A789C39-F43C-6767-82C0-DE958AC38B9E}"/>
                    </a:ext>
                  </a:extLst>
                </p:cNvPr>
                <p:cNvCxnSpPr/>
                <p:nvPr/>
              </p:nvCxnSpPr>
              <p:spPr>
                <a:xfrm>
                  <a:off x="3050276" y="4800602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cteur droit 73">
                  <a:extLst>
                    <a:ext uri="{FF2B5EF4-FFF2-40B4-BE49-F238E27FC236}">
                      <a16:creationId xmlns:a16="http://schemas.microsoft.com/office/drawing/2014/main" id="{134CED74-C8B3-36F8-9A33-534143EA2921}"/>
                    </a:ext>
                  </a:extLst>
                </p:cNvPr>
                <p:cNvCxnSpPr/>
                <p:nvPr/>
              </p:nvCxnSpPr>
              <p:spPr>
                <a:xfrm>
                  <a:off x="3050276" y="5559425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cteur droit 74">
                  <a:extLst>
                    <a:ext uri="{FF2B5EF4-FFF2-40B4-BE49-F238E27FC236}">
                      <a16:creationId xmlns:a16="http://schemas.microsoft.com/office/drawing/2014/main" id="{B2019DD8-7737-53A1-6232-C8AC9DB3D2FA}"/>
                    </a:ext>
                  </a:extLst>
                </p:cNvPr>
                <p:cNvCxnSpPr/>
                <p:nvPr/>
              </p:nvCxnSpPr>
              <p:spPr>
                <a:xfrm>
                  <a:off x="3050276" y="6076956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necteur droit 75">
                  <a:extLst>
                    <a:ext uri="{FF2B5EF4-FFF2-40B4-BE49-F238E27FC236}">
                      <a16:creationId xmlns:a16="http://schemas.microsoft.com/office/drawing/2014/main" id="{C4BD2BAE-F512-A237-0FA2-2ADF0E9E7008}"/>
                    </a:ext>
                  </a:extLst>
                </p:cNvPr>
                <p:cNvCxnSpPr/>
                <p:nvPr/>
              </p:nvCxnSpPr>
              <p:spPr>
                <a:xfrm>
                  <a:off x="3050276" y="6302951"/>
                  <a:ext cx="73458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55818F53-3A10-B365-8B3D-BE3E0233CD98}"/>
                  </a:ext>
                </a:extLst>
              </p:cNvPr>
              <p:cNvSpPr txBox="1"/>
              <p:nvPr/>
            </p:nvSpPr>
            <p:spPr>
              <a:xfrm>
                <a:off x="2919846" y="819372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(12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15117BD-9887-5AE4-92C1-69D4292BA573}"/>
                  </a:ext>
                </a:extLst>
              </p:cNvPr>
              <p:cNvSpPr txBox="1"/>
              <p:nvPr/>
            </p:nvSpPr>
            <p:spPr>
              <a:xfrm>
                <a:off x="2919846" y="2294553"/>
                <a:ext cx="42030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(10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833D4B0A-FC7A-283D-9452-EC0D8514C5D9}"/>
                  </a:ext>
                </a:extLst>
              </p:cNvPr>
              <p:cNvSpPr txBox="1"/>
              <p:nvPr/>
            </p:nvSpPr>
            <p:spPr>
              <a:xfrm>
                <a:off x="2905000" y="3553870"/>
                <a:ext cx="3882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(8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59A27EFA-8641-DF5B-8483-594EAF24AFB8}"/>
                  </a:ext>
                </a:extLst>
              </p:cNvPr>
              <p:cNvSpPr txBox="1"/>
              <p:nvPr/>
            </p:nvSpPr>
            <p:spPr>
              <a:xfrm>
                <a:off x="2917114" y="4617211"/>
                <a:ext cx="3898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(6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BD6C55DB-5A48-07EA-4BBD-004F6652682C}"/>
                  </a:ext>
                </a:extLst>
              </p:cNvPr>
              <p:cNvSpPr txBox="1"/>
              <p:nvPr/>
            </p:nvSpPr>
            <p:spPr>
              <a:xfrm>
                <a:off x="2917114" y="5372708"/>
                <a:ext cx="3882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(4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E1919CC4-1E71-9F38-43F2-DCEFF68FC426}"/>
                  </a:ext>
                </a:extLst>
              </p:cNvPr>
              <p:cNvSpPr txBox="1"/>
              <p:nvPr/>
            </p:nvSpPr>
            <p:spPr>
              <a:xfrm>
                <a:off x="2905000" y="5882374"/>
                <a:ext cx="38343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(2</a:t>
                </a:r>
                <a:r>
                  <a:rPr lang="fr-FR" sz="800" baseline="30000" dirty="0"/>
                  <a:t>+</a:t>
                </a:r>
                <a:r>
                  <a:rPr lang="fr-FR" sz="800" dirty="0"/>
                  <a:t>)</a:t>
                </a:r>
              </a:p>
            </p:txBody>
          </p: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83893632-7352-CB78-11E0-D6C7C0246924}"/>
                  </a:ext>
                </a:extLst>
              </p:cNvPr>
              <p:cNvSpPr txBox="1"/>
              <p:nvPr/>
            </p:nvSpPr>
            <p:spPr>
              <a:xfrm>
                <a:off x="2949082" y="6137321"/>
                <a:ext cx="2952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0</a:t>
                </a:r>
                <a:r>
                  <a:rPr lang="fr-FR" sz="800" baseline="30000" dirty="0"/>
                  <a:t>+</a:t>
                </a:r>
                <a:endParaRPr lang="fr-FR" sz="800" dirty="0"/>
              </a:p>
            </p:txBody>
          </p: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948BF132-A9C9-414E-1384-2851560318D2}"/>
                  </a:ext>
                </a:extLst>
              </p:cNvPr>
              <p:cNvSpPr txBox="1"/>
              <p:nvPr/>
            </p:nvSpPr>
            <p:spPr>
              <a:xfrm>
                <a:off x="3417566" y="858139"/>
                <a:ext cx="4619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1100.5</a:t>
                </a:r>
              </a:p>
            </p:txBody>
          </p:sp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BDD9E67B-FBF4-FC8A-B896-4BC733045A43}"/>
                  </a:ext>
                </a:extLst>
              </p:cNvPr>
              <p:cNvSpPr txBox="1"/>
              <p:nvPr/>
            </p:nvSpPr>
            <p:spPr>
              <a:xfrm>
                <a:off x="3432031" y="2319684"/>
                <a:ext cx="4491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792.9</a:t>
                </a:r>
              </a:p>
            </p:txBody>
          </p:sp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7E687779-6E7D-717F-2E4A-A1B6B0F20CD4}"/>
                  </a:ext>
                </a:extLst>
              </p:cNvPr>
              <p:cNvSpPr txBox="1"/>
              <p:nvPr/>
            </p:nvSpPr>
            <p:spPr>
              <a:xfrm>
                <a:off x="3364705" y="3595147"/>
                <a:ext cx="52290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528.69</a:t>
                </a:r>
              </a:p>
            </p:txBody>
          </p:sp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6D677BA2-95A5-FCC7-0268-824E7F09BB8A}"/>
                  </a:ext>
                </a:extLst>
              </p:cNvPr>
              <p:cNvSpPr txBox="1"/>
              <p:nvPr/>
            </p:nvSpPr>
            <p:spPr>
              <a:xfrm>
                <a:off x="3423978" y="4646220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313.19</a:t>
                </a:r>
              </a:p>
            </p:txBody>
          </p:sp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D6252D8F-0750-B412-1B49-AAB10AD0B17C}"/>
                  </a:ext>
                </a:extLst>
              </p:cNvPr>
              <p:cNvSpPr txBox="1"/>
              <p:nvPr/>
            </p:nvSpPr>
            <p:spPr>
              <a:xfrm>
                <a:off x="3387491" y="5406790"/>
                <a:ext cx="49564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150.60</a:t>
                </a:r>
              </a:p>
            </p:txBody>
          </p:sp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C14904A3-3614-1271-37C1-7A1F9F67096B}"/>
                  </a:ext>
                </a:extLst>
              </p:cNvPr>
              <p:cNvSpPr txBox="1"/>
              <p:nvPr/>
            </p:nvSpPr>
            <p:spPr>
              <a:xfrm>
                <a:off x="3565032" y="5917320"/>
                <a:ext cx="31290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45</a:t>
                </a:r>
              </a:p>
            </p:txBody>
          </p:sp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992E0282-B2E3-FC3D-42E0-CA3FBFDB675D}"/>
                  </a:ext>
                </a:extLst>
              </p:cNvPr>
              <p:cNvSpPr txBox="1"/>
              <p:nvPr/>
            </p:nvSpPr>
            <p:spPr>
              <a:xfrm>
                <a:off x="3626155" y="6143479"/>
                <a:ext cx="2487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0</a:t>
                </a:r>
              </a:p>
            </p:txBody>
          </p:sp>
        </p:grp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076BBDBE-0ADC-2A76-95D3-94971C679D51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1073583"/>
              <a:ext cx="0" cy="138297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AD94F624-8C7E-495E-A008-95E176C4FEBD}"/>
                </a:ext>
              </a:extLst>
            </p:cNvPr>
            <p:cNvCxnSpPr>
              <a:cxnSpLocks/>
            </p:cNvCxnSpPr>
            <p:nvPr/>
          </p:nvCxnSpPr>
          <p:spPr>
            <a:xfrm>
              <a:off x="3389599" y="2535128"/>
              <a:ext cx="0" cy="1162377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1F654160-F613-693E-ABA9-2AFB1E77B8AD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3810591"/>
              <a:ext cx="0" cy="967784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5DFCF4B7-4D52-571F-3C0A-9BB4FAD274D1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4861664"/>
              <a:ext cx="0" cy="64914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EFF24D83-8D98-4274-4A19-01FDD01F0F84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0" y="5622234"/>
              <a:ext cx="532" cy="425603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59E8E54B-4ACD-386C-227A-465A9017C1B3}"/>
                </a:ext>
              </a:extLst>
            </p:cNvPr>
            <p:cNvCxnSpPr>
              <a:cxnSpLocks/>
            </p:cNvCxnSpPr>
            <p:nvPr/>
          </p:nvCxnSpPr>
          <p:spPr>
            <a:xfrm>
              <a:off x="3388023" y="6132764"/>
              <a:ext cx="0" cy="148078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37A0C9F2-15C7-6B39-11A3-B548BB36DB9C}"/>
                </a:ext>
              </a:extLst>
            </p:cNvPr>
            <p:cNvSpPr txBox="1"/>
            <p:nvPr/>
          </p:nvSpPr>
          <p:spPr>
            <a:xfrm>
              <a:off x="3324862" y="1659479"/>
              <a:ext cx="4523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307.6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3056C37D-6D70-B0DE-CC4D-6FBDFFE5E56B}"/>
                </a:ext>
              </a:extLst>
            </p:cNvPr>
            <p:cNvSpPr txBox="1"/>
            <p:nvPr/>
          </p:nvSpPr>
          <p:spPr>
            <a:xfrm>
              <a:off x="3352114" y="3024553"/>
              <a:ext cx="42672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264.1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A54B9B8A-9405-8D9F-02AA-A2B765C9D752}"/>
                </a:ext>
              </a:extLst>
            </p:cNvPr>
            <p:cNvSpPr txBox="1"/>
            <p:nvPr/>
          </p:nvSpPr>
          <p:spPr>
            <a:xfrm>
              <a:off x="3335344" y="4187961"/>
              <a:ext cx="425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215.5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44806990-4397-568D-AD56-D4F40AE74B88}"/>
                </a:ext>
              </a:extLst>
            </p:cNvPr>
            <p:cNvSpPr txBox="1"/>
            <p:nvPr/>
          </p:nvSpPr>
          <p:spPr>
            <a:xfrm>
              <a:off x="3320624" y="5081479"/>
              <a:ext cx="4283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162.6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A72473E8-FF0C-6577-7EDD-E5C2149F8C02}"/>
                </a:ext>
              </a:extLst>
            </p:cNvPr>
            <p:cNvSpPr txBox="1"/>
            <p:nvPr/>
          </p:nvSpPr>
          <p:spPr>
            <a:xfrm>
              <a:off x="3320624" y="5724158"/>
              <a:ext cx="4315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105.6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636DF8E8-2FC7-F2C7-3990-3BA511BBCE7C}"/>
                </a:ext>
              </a:extLst>
            </p:cNvPr>
            <p:cNvSpPr txBox="1"/>
            <p:nvPr/>
          </p:nvSpPr>
          <p:spPr>
            <a:xfrm>
              <a:off x="3345522" y="6106918"/>
              <a:ext cx="3129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tx2"/>
                  </a:solidFill>
                </a:rPr>
                <a:t>45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4334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8FAE888E-F08A-EEA3-7CD8-F6BB1612C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1" y="940138"/>
            <a:ext cx="8912212" cy="4918221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Ɣ-Ɣ Matrix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799D02-4DAD-26C2-3A8E-A83A10EF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C56C144-DB7A-BCF8-B0F7-50C4F237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15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978B8B7-BB38-CD83-95B0-830B637B55E6}"/>
              </a:ext>
            </a:extLst>
          </p:cNvPr>
          <p:cNvSpPr txBox="1"/>
          <p:nvPr/>
        </p:nvSpPr>
        <p:spPr>
          <a:xfrm>
            <a:off x="9084396" y="1655070"/>
            <a:ext cx="273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Select MNT by </a:t>
            </a:r>
            <a:r>
              <a:rPr lang="fr-FR" b="1" dirty="0" err="1"/>
              <a:t>gating</a:t>
            </a:r>
            <a:r>
              <a:rPr lang="fr-FR" b="1" dirty="0"/>
              <a:t> on E1 to look at E2</a:t>
            </a:r>
          </a:p>
        </p:txBody>
      </p:sp>
    </p:spTree>
    <p:extLst>
      <p:ext uri="{BB962C8B-B14F-4D97-AF65-F5344CB8AC3E}">
        <p14:creationId xmlns:p14="http://schemas.microsoft.com/office/powerpoint/2010/main" val="640326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6651226C-9C48-D903-CFCD-019C4313A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14376" y="-547476"/>
            <a:ext cx="5250081" cy="8133322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aseline="30000" dirty="0"/>
              <a:t>240</a:t>
            </a:r>
            <a:r>
              <a:rPr lang="fr-FR" dirty="0"/>
              <a:t>U identification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799D02-4DAD-26C2-3A8E-A83A10EF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C56C144-DB7A-BCF8-B0F7-50C4F237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415B9C-C9C2-F5B3-455B-341C69C267B3}"/>
              </a:ext>
            </a:extLst>
          </p:cNvPr>
          <p:cNvSpPr txBox="1"/>
          <p:nvPr/>
        </p:nvSpPr>
        <p:spPr>
          <a:xfrm>
            <a:off x="7287239" y="1051813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>
                <a:solidFill>
                  <a:srgbClr val="FF0000"/>
                </a:solidFill>
              </a:rPr>
              <a:t>240</a:t>
            </a:r>
            <a:r>
              <a:rPr lang="fr-FR" dirty="0">
                <a:solidFill>
                  <a:srgbClr val="FF0000"/>
                </a:solidFill>
              </a:rPr>
              <a:t>U: 20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  <a:r>
              <a:rPr lang="fr-FR" dirty="0">
                <a:solidFill>
                  <a:srgbClr val="FF0000"/>
                </a:solidFill>
              </a:rPr>
              <a:t>-&gt;18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03C64B6-4540-C4F2-64A9-6A8BA99CA6AB}"/>
              </a:ext>
            </a:extLst>
          </p:cNvPr>
          <p:cNvSpPr txBox="1"/>
          <p:nvPr/>
        </p:nvSpPr>
        <p:spPr>
          <a:xfrm>
            <a:off x="4247115" y="1015956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>
                <a:solidFill>
                  <a:srgbClr val="FF0000"/>
                </a:solidFill>
              </a:rPr>
              <a:t>240</a:t>
            </a:r>
            <a:r>
              <a:rPr lang="fr-FR" dirty="0">
                <a:solidFill>
                  <a:srgbClr val="FF0000"/>
                </a:solidFill>
              </a:rPr>
              <a:t>U: 16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  <a:r>
              <a:rPr lang="fr-FR" dirty="0">
                <a:solidFill>
                  <a:srgbClr val="FF0000"/>
                </a:solidFill>
              </a:rPr>
              <a:t>-&gt;14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6D1C994-B3F5-9FD9-8216-F701AA1B1232}"/>
              </a:ext>
            </a:extLst>
          </p:cNvPr>
          <p:cNvCxnSpPr>
            <a:cxnSpLocks/>
          </p:cNvCxnSpPr>
          <p:nvPr/>
        </p:nvCxnSpPr>
        <p:spPr>
          <a:xfrm flipV="1">
            <a:off x="6824468" y="3647433"/>
            <a:ext cx="0" cy="22390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18C59153-B3B9-556E-DEF4-DFBD8C005292}"/>
              </a:ext>
            </a:extLst>
          </p:cNvPr>
          <p:cNvSpPr txBox="1"/>
          <p:nvPr/>
        </p:nvSpPr>
        <p:spPr>
          <a:xfrm>
            <a:off x="6874648" y="381537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>
                <a:solidFill>
                  <a:srgbClr val="FF0000"/>
                </a:solidFill>
              </a:rPr>
              <a:t>240</a:t>
            </a:r>
            <a:r>
              <a:rPr lang="fr-FR" dirty="0">
                <a:solidFill>
                  <a:srgbClr val="FF0000"/>
                </a:solidFill>
              </a:rPr>
              <a:t>U: 18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  <a:r>
              <a:rPr lang="fr-FR" dirty="0">
                <a:solidFill>
                  <a:srgbClr val="FF0000"/>
                </a:solidFill>
              </a:rPr>
              <a:t>-&gt;16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F5BB8C-C6A0-CF61-524E-6FCA68ECBF32}"/>
              </a:ext>
            </a:extLst>
          </p:cNvPr>
          <p:cNvSpPr txBox="1"/>
          <p:nvPr/>
        </p:nvSpPr>
        <p:spPr>
          <a:xfrm rot="19570528">
            <a:off x="2146205" y="1200622"/>
            <a:ext cx="2182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896811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9E60A5EE-6771-E11F-0F1E-6E3712AB1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97383" y="-507716"/>
            <a:ext cx="5188198" cy="8037454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aseline="30000" dirty="0"/>
              <a:t>240</a:t>
            </a:r>
            <a:r>
              <a:rPr lang="fr-FR" dirty="0"/>
              <a:t>U identification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799D02-4DAD-26C2-3A8E-A83A10EF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C56C144-DB7A-BCF8-B0F7-50C4F237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17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415B9C-C9C2-F5B3-455B-341C69C267B3}"/>
              </a:ext>
            </a:extLst>
          </p:cNvPr>
          <p:cNvSpPr txBox="1"/>
          <p:nvPr/>
        </p:nvSpPr>
        <p:spPr>
          <a:xfrm>
            <a:off x="8184514" y="1120467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>
                <a:solidFill>
                  <a:srgbClr val="FF0000"/>
                </a:solidFill>
              </a:rPr>
              <a:t>240</a:t>
            </a:r>
            <a:r>
              <a:rPr lang="fr-FR" dirty="0">
                <a:solidFill>
                  <a:srgbClr val="FF0000"/>
                </a:solidFill>
              </a:rPr>
              <a:t>U: 16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  <a:r>
              <a:rPr lang="fr-FR" dirty="0">
                <a:solidFill>
                  <a:srgbClr val="FF0000"/>
                </a:solidFill>
              </a:rPr>
              <a:t>-&gt;14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03C64B6-4540-C4F2-64A9-6A8BA99CA6AB}"/>
              </a:ext>
            </a:extLst>
          </p:cNvPr>
          <p:cNvSpPr txBox="1"/>
          <p:nvPr/>
        </p:nvSpPr>
        <p:spPr>
          <a:xfrm>
            <a:off x="2899859" y="1120467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>
                <a:solidFill>
                  <a:srgbClr val="FF0000"/>
                </a:solidFill>
              </a:rPr>
              <a:t>240</a:t>
            </a:r>
            <a:r>
              <a:rPr lang="fr-FR" dirty="0">
                <a:solidFill>
                  <a:srgbClr val="FF0000"/>
                </a:solidFill>
              </a:rPr>
              <a:t>U: 12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  <a:r>
              <a:rPr lang="fr-FR" dirty="0">
                <a:solidFill>
                  <a:srgbClr val="FF0000"/>
                </a:solidFill>
              </a:rPr>
              <a:t>-&gt;10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6D1C994-B3F5-9FD9-8216-F701AA1B1232}"/>
              </a:ext>
            </a:extLst>
          </p:cNvPr>
          <p:cNvCxnSpPr>
            <a:cxnSpLocks/>
          </p:cNvCxnSpPr>
          <p:nvPr/>
        </p:nvCxnSpPr>
        <p:spPr>
          <a:xfrm flipV="1">
            <a:off x="5735499" y="3620277"/>
            <a:ext cx="0" cy="225649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18C59153-B3B9-556E-DEF4-DFBD8C005292}"/>
              </a:ext>
            </a:extLst>
          </p:cNvPr>
          <p:cNvSpPr txBox="1"/>
          <p:nvPr/>
        </p:nvSpPr>
        <p:spPr>
          <a:xfrm>
            <a:off x="5791482" y="376494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>
                <a:solidFill>
                  <a:srgbClr val="FF0000"/>
                </a:solidFill>
              </a:rPr>
              <a:t>240</a:t>
            </a:r>
            <a:r>
              <a:rPr lang="fr-FR" dirty="0">
                <a:solidFill>
                  <a:srgbClr val="FF0000"/>
                </a:solidFill>
              </a:rPr>
              <a:t>U: 14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  <a:r>
              <a:rPr lang="fr-FR" dirty="0">
                <a:solidFill>
                  <a:srgbClr val="FF0000"/>
                </a:solidFill>
              </a:rPr>
              <a:t>-&gt;12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F5BB8C-C6A0-CF61-524E-6FCA68ECBF32}"/>
              </a:ext>
            </a:extLst>
          </p:cNvPr>
          <p:cNvSpPr txBox="1"/>
          <p:nvPr/>
        </p:nvSpPr>
        <p:spPr>
          <a:xfrm rot="19570528">
            <a:off x="2809840" y="1739239"/>
            <a:ext cx="2182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5047714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F08D566-973E-65C8-1869-AC4CB59B2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11719" y="-504627"/>
            <a:ext cx="5176952" cy="8020032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aseline="30000" dirty="0"/>
              <a:t>240</a:t>
            </a:r>
            <a:r>
              <a:rPr lang="fr-FR" dirty="0"/>
              <a:t>U identification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799D02-4DAD-26C2-3A8E-A83A10EF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C56C144-DB7A-BCF8-B0F7-50C4F237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415B9C-C9C2-F5B3-455B-341C69C267B3}"/>
              </a:ext>
            </a:extLst>
          </p:cNvPr>
          <p:cNvSpPr txBox="1"/>
          <p:nvPr/>
        </p:nvSpPr>
        <p:spPr>
          <a:xfrm>
            <a:off x="7123373" y="115562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>
                <a:solidFill>
                  <a:srgbClr val="FF0000"/>
                </a:solidFill>
              </a:rPr>
              <a:t>240</a:t>
            </a:r>
            <a:r>
              <a:rPr lang="fr-FR" dirty="0">
                <a:solidFill>
                  <a:srgbClr val="FF0000"/>
                </a:solidFill>
              </a:rPr>
              <a:t>U: 14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  <a:r>
              <a:rPr lang="fr-FR" dirty="0">
                <a:solidFill>
                  <a:srgbClr val="FF0000"/>
                </a:solidFill>
              </a:rPr>
              <a:t>-&gt;12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03C64B6-4540-C4F2-64A9-6A8BA99CA6AB}"/>
              </a:ext>
            </a:extLst>
          </p:cNvPr>
          <p:cNvSpPr txBox="1"/>
          <p:nvPr/>
        </p:nvSpPr>
        <p:spPr>
          <a:xfrm>
            <a:off x="3106280" y="1095661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>
                <a:solidFill>
                  <a:srgbClr val="FF0000"/>
                </a:solidFill>
              </a:rPr>
              <a:t>240</a:t>
            </a:r>
            <a:r>
              <a:rPr lang="fr-FR" dirty="0">
                <a:solidFill>
                  <a:srgbClr val="FF0000"/>
                </a:solidFill>
              </a:rPr>
              <a:t>U: 10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  <a:r>
              <a:rPr lang="fr-FR" dirty="0">
                <a:solidFill>
                  <a:srgbClr val="FF0000"/>
                </a:solidFill>
              </a:rPr>
              <a:t>-&gt;8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6D1C994-B3F5-9FD9-8216-F701AA1B1232}"/>
              </a:ext>
            </a:extLst>
          </p:cNvPr>
          <p:cNvCxnSpPr>
            <a:cxnSpLocks/>
          </p:cNvCxnSpPr>
          <p:nvPr/>
        </p:nvCxnSpPr>
        <p:spPr>
          <a:xfrm flipH="1" flipV="1">
            <a:off x="5156200" y="3612107"/>
            <a:ext cx="4298" cy="223101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18C59153-B3B9-556E-DEF4-DFBD8C005292}"/>
              </a:ext>
            </a:extLst>
          </p:cNvPr>
          <p:cNvSpPr txBox="1"/>
          <p:nvPr/>
        </p:nvSpPr>
        <p:spPr>
          <a:xfrm>
            <a:off x="5192099" y="3644205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>
                <a:solidFill>
                  <a:srgbClr val="FF0000"/>
                </a:solidFill>
              </a:rPr>
              <a:t>240</a:t>
            </a:r>
            <a:r>
              <a:rPr lang="fr-FR" dirty="0">
                <a:solidFill>
                  <a:srgbClr val="FF0000"/>
                </a:solidFill>
              </a:rPr>
              <a:t>U: 12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  <a:r>
              <a:rPr lang="fr-FR" dirty="0">
                <a:solidFill>
                  <a:srgbClr val="FF0000"/>
                </a:solidFill>
              </a:rPr>
              <a:t>-&gt;10</a:t>
            </a:r>
            <a:r>
              <a:rPr lang="fr-FR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F5BB8C-C6A0-CF61-524E-6FCA68ECBF32}"/>
              </a:ext>
            </a:extLst>
          </p:cNvPr>
          <p:cNvSpPr txBox="1"/>
          <p:nvPr/>
        </p:nvSpPr>
        <p:spPr>
          <a:xfrm rot="19570528">
            <a:off x="4889399" y="1382104"/>
            <a:ext cx="2182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8786952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Conclusion</a:t>
            </a:r>
            <a:r>
              <a:rPr lang="da-DK" dirty="0"/>
              <a:t> and </a:t>
            </a:r>
            <a:r>
              <a:rPr lang="da-DK" dirty="0" err="1"/>
              <a:t>outlooks</a:t>
            </a:r>
            <a:endParaRPr lang="da-DK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DEDDD-0160-F99C-E8EB-AD5F9AC0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8775" lvl="1"/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F8F73621-4993-A8EE-5167-A1B29457C1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4892E9-B147-9D3A-90A2-208EDC52B0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2225516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Conclusion and </a:t>
            </a:r>
            <a:r>
              <a:rPr lang="fr-FR" dirty="0" err="1"/>
              <a:t>outlooks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1CA4500-7C03-CD6E-E35D-7E42FEA41490}"/>
              </a:ext>
            </a:extLst>
          </p:cNvPr>
          <p:cNvSpPr txBox="1"/>
          <p:nvPr/>
        </p:nvSpPr>
        <p:spPr>
          <a:xfrm>
            <a:off x="731838" y="1245237"/>
            <a:ext cx="1026749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MNT </a:t>
            </a:r>
            <a:r>
              <a:rPr lang="fr-FR" dirty="0" err="1"/>
              <a:t>reactions</a:t>
            </a:r>
            <a:r>
              <a:rPr lang="fr-FR" dirty="0"/>
              <a:t> </a:t>
            </a:r>
            <a:r>
              <a:rPr lang="fr-FR" dirty="0" err="1"/>
              <a:t>imply</a:t>
            </a:r>
            <a:r>
              <a:rPr lang="fr-FR" dirty="0"/>
              <a:t> </a:t>
            </a:r>
            <a:r>
              <a:rPr lang="fr-FR" dirty="0" err="1"/>
              <a:t>transfer</a:t>
            </a:r>
            <a:r>
              <a:rPr lang="fr-FR" dirty="0"/>
              <a:t> of </a:t>
            </a:r>
            <a:r>
              <a:rPr lang="fr-FR" dirty="0" err="1"/>
              <a:t>nucleons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dirty="0" err="1"/>
              <a:t>partners</a:t>
            </a:r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It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a </a:t>
            </a:r>
            <a:r>
              <a:rPr lang="fr-FR" dirty="0" err="1"/>
              <a:t>complementary</a:t>
            </a:r>
            <a:r>
              <a:rPr lang="fr-FR" dirty="0"/>
              <a:t> </a:t>
            </a:r>
            <a:r>
              <a:rPr lang="fr-FR" dirty="0" err="1"/>
              <a:t>mechanism</a:t>
            </a:r>
            <a:r>
              <a:rPr lang="fr-FR" dirty="0"/>
              <a:t> to fusion-</a:t>
            </a:r>
            <a:r>
              <a:rPr lang="fr-FR" dirty="0" err="1"/>
              <a:t>evaporation</a:t>
            </a:r>
            <a:r>
              <a:rPr lang="fr-FR" dirty="0"/>
              <a:t> to </a:t>
            </a:r>
            <a:r>
              <a:rPr lang="fr-FR" dirty="0" err="1"/>
              <a:t>produce</a:t>
            </a:r>
            <a:r>
              <a:rPr lang="fr-FR" dirty="0"/>
              <a:t> new neutron-</a:t>
            </a:r>
            <a:r>
              <a:rPr lang="fr-FR" dirty="0" err="1"/>
              <a:t>rich</a:t>
            </a:r>
            <a:r>
              <a:rPr lang="fr-FR" dirty="0"/>
              <a:t> </a:t>
            </a:r>
            <a:r>
              <a:rPr lang="fr-FR" dirty="0" err="1"/>
              <a:t>heavy</a:t>
            </a:r>
            <a:r>
              <a:rPr lang="fr-FR" dirty="0"/>
              <a:t> and </a:t>
            </a:r>
            <a:r>
              <a:rPr lang="fr-FR" dirty="0" err="1"/>
              <a:t>superheavy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An </a:t>
            </a:r>
            <a:r>
              <a:rPr lang="fr-FR" dirty="0" err="1"/>
              <a:t>experiment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last </a:t>
            </a:r>
            <a:r>
              <a:rPr lang="fr-FR" dirty="0" err="1"/>
              <a:t>October</a:t>
            </a:r>
            <a:r>
              <a:rPr lang="fr-FR" dirty="0"/>
              <a:t> to </a:t>
            </a:r>
            <a:r>
              <a:rPr lang="fr-FR" dirty="0" err="1"/>
              <a:t>study</a:t>
            </a:r>
            <a:r>
              <a:rPr lang="fr-FR" dirty="0"/>
              <a:t> MNT </a:t>
            </a:r>
            <a:r>
              <a:rPr lang="fr-FR" dirty="0" err="1"/>
              <a:t>products</a:t>
            </a:r>
            <a:r>
              <a:rPr lang="fr-FR" dirty="0"/>
              <a:t> 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baseline="30000" dirty="0"/>
              <a:t>136</a:t>
            </a:r>
            <a:r>
              <a:rPr lang="fr-FR" dirty="0"/>
              <a:t>Xe+</a:t>
            </a:r>
            <a:r>
              <a:rPr lang="fr-FR" baseline="30000" dirty="0"/>
              <a:t>238</a:t>
            </a:r>
            <a:r>
              <a:rPr lang="fr-FR" dirty="0"/>
              <a:t>U </a:t>
            </a:r>
            <a:r>
              <a:rPr lang="fr-FR" dirty="0" err="1"/>
              <a:t>reaction</a:t>
            </a:r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First </a:t>
            </a:r>
            <a:r>
              <a:rPr lang="fr-FR" dirty="0" err="1"/>
              <a:t>preliminary</a:t>
            </a:r>
            <a:r>
              <a:rPr lang="fr-FR" dirty="0"/>
              <a:t> </a:t>
            </a:r>
            <a:r>
              <a:rPr lang="fr-FR" dirty="0" err="1"/>
              <a:t>result</a:t>
            </a:r>
            <a:r>
              <a:rPr lang="fr-FR" dirty="0"/>
              <a:t>: </a:t>
            </a:r>
            <a:r>
              <a:rPr lang="fr-FR" dirty="0" err="1"/>
              <a:t>hints</a:t>
            </a:r>
            <a:r>
              <a:rPr lang="fr-FR" dirty="0"/>
              <a:t> for the production of </a:t>
            </a:r>
            <a:r>
              <a:rPr lang="fr-FR" baseline="30000" dirty="0"/>
              <a:t>240</a:t>
            </a:r>
            <a:r>
              <a:rPr lang="fr-FR" dirty="0"/>
              <a:t>U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reaction</a:t>
            </a:r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This </a:t>
            </a:r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a first </a:t>
            </a:r>
            <a:r>
              <a:rPr lang="fr-FR" dirty="0" err="1"/>
              <a:t>step</a:t>
            </a:r>
            <a:r>
              <a:rPr lang="fr-FR" dirty="0"/>
              <a:t> </a:t>
            </a:r>
            <a:r>
              <a:rPr lang="fr-FR" dirty="0" err="1"/>
              <a:t>towards</a:t>
            </a:r>
            <a:r>
              <a:rPr lang="fr-FR" dirty="0"/>
              <a:t>  the production of </a:t>
            </a:r>
            <a:r>
              <a:rPr lang="fr-FR" dirty="0" err="1"/>
              <a:t>heavier</a:t>
            </a:r>
            <a:r>
              <a:rPr lang="fr-FR" dirty="0"/>
              <a:t> neutron-</a:t>
            </a:r>
            <a:r>
              <a:rPr lang="fr-FR" dirty="0" err="1"/>
              <a:t>rich</a:t>
            </a:r>
            <a:r>
              <a:rPr lang="fr-FR" dirty="0"/>
              <a:t> isotopes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/</a:t>
            </a:r>
            <a:r>
              <a:rPr lang="fr-FR" dirty="0" err="1"/>
              <a:t>target</a:t>
            </a:r>
            <a:r>
              <a:rPr lang="fr-FR" dirty="0"/>
              <a:t> combinations.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lvl="1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aseline="-250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683677-D850-DE21-29F1-F29087732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0CDA6C-A688-D67A-A876-8C2DC1E56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2381808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E7C6220-27BF-EE46-598B-6D39D773A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3449638"/>
            <a:ext cx="3829012" cy="703262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br>
              <a:rPr lang="fr-FR" dirty="0"/>
            </a:br>
            <a:r>
              <a:rPr lang="fr-FR" dirty="0"/>
              <a:t>for </a:t>
            </a:r>
            <a:r>
              <a:rPr lang="fr-FR" dirty="0" err="1"/>
              <a:t>your</a:t>
            </a:r>
            <a:r>
              <a:rPr lang="fr-FR" dirty="0"/>
              <a:t> attention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740812-C113-8309-5E42-54DE5900BC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7" y="5320354"/>
            <a:ext cx="2040802" cy="11448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157FF3-40AC-2733-A810-CAA98CA4C3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849" y="5473700"/>
            <a:ext cx="2328909" cy="10267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0BFC68-7C8C-4DA4-1C1E-91555BE896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751" y="5212389"/>
            <a:ext cx="1802412" cy="136082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97CD02-ECB1-F565-4058-875E76F41A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556" y="5473700"/>
            <a:ext cx="1638300" cy="1231900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5C06C1AD-C206-9068-1666-0461833958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5654" y="4508500"/>
            <a:ext cx="3001963" cy="1930400"/>
          </a:xfrm>
        </p:spPr>
        <p:txBody>
          <a:bodyPr>
            <a:normAutofit/>
          </a:bodyPr>
          <a:lstStyle/>
          <a:p>
            <a:r>
              <a:rPr lang="fr-FR" b="1" dirty="0"/>
              <a:t>CEA SACLAY</a:t>
            </a:r>
          </a:p>
          <a:p>
            <a:r>
              <a:rPr lang="fr-FR" dirty="0"/>
              <a:t>91191 Gif-sur-Yvette Cedex</a:t>
            </a:r>
          </a:p>
          <a:p>
            <a:r>
              <a:rPr lang="fr-FR" dirty="0"/>
              <a:t>France</a:t>
            </a:r>
          </a:p>
          <a:p>
            <a:r>
              <a:rPr lang="fr-FR" dirty="0" err="1"/>
              <a:t>jonathan.bequet@cea.fr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4C2B70-8DE2-D197-7710-5719BB5BD5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751" y="765412"/>
            <a:ext cx="38100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245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Backup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DEDDD-0160-F99C-E8EB-AD5F9AC0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44525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D26474E-0D49-C074-99A3-DF485E936D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ACCDBA-51F3-8A92-3647-4F1103E2BF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52789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>
            <a:extLst>
              <a:ext uri="{FF2B5EF4-FFF2-40B4-BE49-F238E27FC236}">
                <a16:creationId xmlns:a16="http://schemas.microsoft.com/office/drawing/2014/main" id="{36CFC9DA-8469-4572-372A-35BED7408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4" y="805369"/>
            <a:ext cx="6033575" cy="3239166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Jonathan </a:t>
            </a:r>
            <a:r>
              <a:rPr lang="fr-FR" dirty="0" err="1"/>
              <a:t>Bequet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Selecting</a:t>
            </a:r>
            <a:r>
              <a:rPr lang="fr-FR" dirty="0"/>
              <a:t> relevant </a:t>
            </a:r>
            <a:r>
              <a:rPr lang="fr-FR" dirty="0" err="1"/>
              <a:t>events</a:t>
            </a:r>
            <a:endParaRPr lang="fr-FR" dirty="0"/>
          </a:p>
        </p:txBody>
      </p:sp>
      <p:sp>
        <p:nvSpPr>
          <p:cNvPr id="10" name="Virage 9">
            <a:extLst>
              <a:ext uri="{FF2B5EF4-FFF2-40B4-BE49-F238E27FC236}">
                <a16:creationId xmlns:a16="http://schemas.microsoft.com/office/drawing/2014/main" id="{472C2325-3E15-9F4D-9C65-060A8D5BE00F}"/>
              </a:ext>
            </a:extLst>
          </p:cNvPr>
          <p:cNvSpPr/>
          <p:nvPr/>
        </p:nvSpPr>
        <p:spPr>
          <a:xfrm rot="10800000" flipH="1">
            <a:off x="3496999" y="3962400"/>
            <a:ext cx="2504329" cy="1330036"/>
          </a:xfrm>
          <a:prstGeom prst="bentArrow">
            <a:avLst>
              <a:gd name="adj1" fmla="val 25000"/>
              <a:gd name="adj2" fmla="val 28487"/>
              <a:gd name="adj3" fmla="val 25000"/>
              <a:gd name="adj4" fmla="val 43750"/>
            </a:avLst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ED716C1-D64E-DBAF-2417-824EBF2B67B0}"/>
              </a:ext>
            </a:extLst>
          </p:cNvPr>
          <p:cNvSpPr txBox="1"/>
          <p:nvPr/>
        </p:nvSpPr>
        <p:spPr>
          <a:xfrm>
            <a:off x="1707799" y="5158268"/>
            <a:ext cx="250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E</a:t>
            </a:r>
            <a:r>
              <a:rPr lang="fr-FR" baseline="-25000" dirty="0" err="1">
                <a:solidFill>
                  <a:srgbClr val="FF0000"/>
                </a:solidFill>
              </a:rPr>
              <a:t>dssd</a:t>
            </a:r>
            <a:r>
              <a:rPr lang="fr-FR" dirty="0">
                <a:solidFill>
                  <a:srgbClr val="FF0000"/>
                </a:solidFill>
              </a:rPr>
              <a:t> &gt; 110 MeV</a:t>
            </a:r>
          </a:p>
          <a:p>
            <a:r>
              <a:rPr lang="fr-FR" dirty="0">
                <a:solidFill>
                  <a:srgbClr val="FF0000"/>
                </a:solidFill>
              </a:rPr>
              <a:t>-128 &lt; </a:t>
            </a:r>
            <a:r>
              <a:rPr lang="fr-FR" dirty="0" err="1">
                <a:solidFill>
                  <a:srgbClr val="FF0000"/>
                </a:solidFill>
              </a:rPr>
              <a:t>ToF</a:t>
            </a:r>
            <a:r>
              <a:rPr lang="fr-FR" dirty="0">
                <a:solidFill>
                  <a:srgbClr val="FF0000"/>
                </a:solidFill>
              </a:rPr>
              <a:t> &lt; -116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DD01BA8-A977-A649-0AD0-4DF3440A3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F3B61C-1FA8-CD3E-7018-95EB3C045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1092E6-D484-F553-03BA-8CD10ED15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74796" y="1572478"/>
            <a:ext cx="3229925" cy="600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12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314036"/>
            <a:ext cx="10177462" cy="871827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Physics</a:t>
            </a:r>
            <a:r>
              <a:rPr lang="fr-FR" dirty="0"/>
              <a:t> motivation for the </a:t>
            </a:r>
            <a:r>
              <a:rPr lang="fr-FR" dirty="0" err="1"/>
              <a:t>study</a:t>
            </a:r>
            <a:r>
              <a:rPr lang="fr-FR" dirty="0"/>
              <a:t> of MNT: The </a:t>
            </a:r>
            <a:r>
              <a:rPr lang="fr-FR" dirty="0" err="1"/>
              <a:t>island</a:t>
            </a:r>
            <a:r>
              <a:rPr lang="fr-FR" dirty="0"/>
              <a:t> of </a:t>
            </a:r>
            <a:r>
              <a:rPr lang="fr-FR" dirty="0" err="1"/>
              <a:t>stability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B6A2B72-8C9B-E546-21E1-B840B92B3116}"/>
              </a:ext>
            </a:extLst>
          </p:cNvPr>
          <p:cNvGrpSpPr/>
          <p:nvPr/>
        </p:nvGrpSpPr>
        <p:grpSpPr>
          <a:xfrm>
            <a:off x="188220" y="1332623"/>
            <a:ext cx="9387580" cy="5012315"/>
            <a:chOff x="-987641" y="5748669"/>
            <a:chExt cx="17362798" cy="9774838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55FC3810-C668-4D97-D829-11205075104E}"/>
                </a:ext>
              </a:extLst>
            </p:cNvPr>
            <p:cNvGrpSpPr/>
            <p:nvPr/>
          </p:nvGrpSpPr>
          <p:grpSpPr>
            <a:xfrm>
              <a:off x="-987641" y="5748669"/>
              <a:ext cx="17362798" cy="9774838"/>
              <a:chOff x="232057" y="5699760"/>
              <a:chExt cx="17362798" cy="9774838"/>
            </a:xfrm>
          </p:grpSpPr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D387001C-1B69-0DDA-513B-15296E5D97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9364" y="5699760"/>
                <a:ext cx="1717" cy="913136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482D149F-7670-981E-E12E-8F1F62E22A21}"/>
                  </a:ext>
                </a:extLst>
              </p:cNvPr>
              <p:cNvGrpSpPr/>
              <p:nvPr/>
            </p:nvGrpSpPr>
            <p:grpSpPr>
              <a:xfrm>
                <a:off x="232057" y="7712889"/>
                <a:ext cx="16327313" cy="7294950"/>
                <a:chOff x="232057" y="7712889"/>
                <a:chExt cx="16327313" cy="7294950"/>
              </a:xfrm>
            </p:grpSpPr>
            <p:grpSp>
              <p:nvGrpSpPr>
                <p:cNvPr id="25" name="Groupe 24">
                  <a:extLst>
                    <a:ext uri="{FF2B5EF4-FFF2-40B4-BE49-F238E27FC236}">
                      <a16:creationId xmlns:a16="http://schemas.microsoft.com/office/drawing/2014/main" id="{632EB373-011E-0D1F-A25C-D5C3B8D4A6F8}"/>
                    </a:ext>
                  </a:extLst>
                </p:cNvPr>
                <p:cNvGrpSpPr/>
                <p:nvPr/>
              </p:nvGrpSpPr>
              <p:grpSpPr>
                <a:xfrm>
                  <a:off x="232057" y="7712889"/>
                  <a:ext cx="14798785" cy="7294950"/>
                  <a:chOff x="-1322940" y="6914873"/>
                  <a:chExt cx="18833805" cy="9283983"/>
                </a:xfrm>
              </p:grpSpPr>
              <p:pic>
                <p:nvPicPr>
                  <p:cNvPr id="50" name="Image 49">
                    <a:extLst>
                      <a:ext uri="{FF2B5EF4-FFF2-40B4-BE49-F238E27FC236}">
                        <a16:creationId xmlns:a16="http://schemas.microsoft.com/office/drawing/2014/main" id="{7A85B15B-F5E1-869D-2611-DE4D3FDF5D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22940" y="6914873"/>
                    <a:ext cx="18465381" cy="9283983"/>
                  </a:xfrm>
                  <a:prstGeom prst="rect">
                    <a:avLst/>
                  </a:prstGeom>
                </p:spPr>
              </p:pic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65813BDD-3603-FDC5-A77F-7CC788F504BA}"/>
                      </a:ext>
                    </a:extLst>
                  </p:cNvPr>
                  <p:cNvSpPr/>
                  <p:nvPr/>
                </p:nvSpPr>
                <p:spPr>
                  <a:xfrm>
                    <a:off x="12943202" y="12710545"/>
                    <a:ext cx="4567663" cy="347538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288"/>
                  </a:p>
                </p:txBody>
              </p:sp>
            </p:grpSp>
            <p:cxnSp>
              <p:nvCxnSpPr>
                <p:cNvPr id="26" name="Connecteur droit 25">
                  <a:extLst>
                    <a:ext uri="{FF2B5EF4-FFF2-40B4-BE49-F238E27FC236}">
                      <a16:creationId xmlns:a16="http://schemas.microsoft.com/office/drawing/2014/main" id="{A520932B-0445-79E2-148C-07572730F8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9364" y="14594266"/>
                  <a:ext cx="975719" cy="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18830468-0479-680F-8CD4-CD77E4225A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1489" y="14057300"/>
                  <a:ext cx="0" cy="747773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CF0232E-2FD1-63EC-413F-41EADAB9AF24}"/>
                    </a:ext>
                  </a:extLst>
                </p:cNvPr>
                <p:cNvSpPr txBox="1"/>
                <p:nvPr/>
              </p:nvSpPr>
              <p:spPr>
                <a:xfrm>
                  <a:off x="1728773" y="14361507"/>
                  <a:ext cx="1497322" cy="510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dirty="0">
                      <a:solidFill>
                        <a:schemeClr val="accent1"/>
                      </a:solidFill>
                      <a:latin typeface="+mj-lt"/>
                      <a:ea typeface="Brush Script MT" panose="03060802040406070304" pitchFamily="66" charset="-122"/>
                      <a:cs typeface="Brush Script MT" panose="03060802040406070304" pitchFamily="66" charset="-122"/>
                    </a:rPr>
                    <a:t>2</a:t>
                  </a:r>
                </a:p>
              </p:txBody>
            </p:sp>
            <p:cxnSp>
              <p:nvCxnSpPr>
                <p:cNvPr id="29" name="Connecteur droit 28">
                  <a:extLst>
                    <a:ext uri="{FF2B5EF4-FFF2-40B4-BE49-F238E27FC236}">
                      <a16:creationId xmlns:a16="http://schemas.microsoft.com/office/drawing/2014/main" id="{C12B37B2-674C-9BC2-638E-C3C35D9118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3417" y="14261088"/>
                  <a:ext cx="1851474" cy="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cteur droit 29">
                  <a:extLst>
                    <a:ext uri="{FF2B5EF4-FFF2-40B4-BE49-F238E27FC236}">
                      <a16:creationId xmlns:a16="http://schemas.microsoft.com/office/drawing/2014/main" id="{1C03B080-38CC-3E60-5319-708EFFBC85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7045" y="13579329"/>
                  <a:ext cx="2781165" cy="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C6266B12-09A8-5740-C765-C3BE48E09A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23426" y="13138946"/>
                  <a:ext cx="3772369" cy="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F0BD64B5-3E7B-1F70-A7C5-5A3C1F4859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19828" y="11902654"/>
                  <a:ext cx="6029385" cy="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FDFB3AA3-5B92-C804-4548-F4544C6690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9364" y="10097965"/>
                  <a:ext cx="8437203" cy="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572DEC81-B1A8-FFD4-8DE6-AB8BE74B4EE5}"/>
                    </a:ext>
                  </a:extLst>
                </p:cNvPr>
                <p:cNvSpPr txBox="1"/>
                <p:nvPr/>
              </p:nvSpPr>
              <p:spPr>
                <a:xfrm>
                  <a:off x="1728773" y="13988234"/>
                  <a:ext cx="1497322" cy="510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dirty="0">
                      <a:solidFill>
                        <a:schemeClr val="accent1"/>
                      </a:solidFill>
                      <a:latin typeface="+mj-lt"/>
                      <a:ea typeface="Brush Script MT" panose="03060802040406070304" pitchFamily="66" charset="-122"/>
                      <a:cs typeface="Brush Script MT" panose="03060802040406070304" pitchFamily="66" charset="-122"/>
                    </a:rPr>
                    <a:t>8</a:t>
                  </a:r>
                </a:p>
              </p:txBody>
            </p:sp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DB7B9FF8-FEA2-A316-9AFA-0A3FB6F16CAF}"/>
                    </a:ext>
                  </a:extLst>
                </p:cNvPr>
                <p:cNvSpPr txBox="1"/>
                <p:nvPr/>
              </p:nvSpPr>
              <p:spPr>
                <a:xfrm>
                  <a:off x="1589585" y="13295588"/>
                  <a:ext cx="1497322" cy="510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dirty="0">
                      <a:solidFill>
                        <a:schemeClr val="accent1"/>
                      </a:solidFill>
                      <a:latin typeface="+mj-lt"/>
                      <a:ea typeface="Brush Script MT" panose="03060802040406070304" pitchFamily="66" charset="-122"/>
                      <a:cs typeface="Brush Script MT" panose="03060802040406070304" pitchFamily="66" charset="-122"/>
                    </a:rPr>
                    <a:t>20</a:t>
                  </a:r>
                </a:p>
              </p:txBody>
            </p:sp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7B66159B-192C-D340-C1BF-DCC9193BBE28}"/>
                    </a:ext>
                  </a:extLst>
                </p:cNvPr>
                <p:cNvSpPr txBox="1"/>
                <p:nvPr/>
              </p:nvSpPr>
              <p:spPr>
                <a:xfrm>
                  <a:off x="1653487" y="12872980"/>
                  <a:ext cx="1497322" cy="510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dirty="0">
                      <a:solidFill>
                        <a:schemeClr val="accent1"/>
                      </a:solidFill>
                      <a:latin typeface="+mj-lt"/>
                      <a:ea typeface="Brush Script MT" panose="03060802040406070304" pitchFamily="66" charset="-122"/>
                      <a:cs typeface="Brush Script MT" panose="03060802040406070304" pitchFamily="66" charset="-122"/>
                    </a:rPr>
                    <a:t>28</a:t>
                  </a:r>
                </a:p>
              </p:txBody>
            </p:sp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6A4E3490-857F-798F-9EE2-56F5DAFC548F}"/>
                    </a:ext>
                  </a:extLst>
                </p:cNvPr>
                <p:cNvSpPr txBox="1"/>
                <p:nvPr/>
              </p:nvSpPr>
              <p:spPr>
                <a:xfrm>
                  <a:off x="1574295" y="11628845"/>
                  <a:ext cx="1497322" cy="510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dirty="0">
                      <a:solidFill>
                        <a:schemeClr val="accent1"/>
                      </a:solidFill>
                      <a:latin typeface="+mj-lt"/>
                      <a:ea typeface="Brush Script MT" panose="03060802040406070304" pitchFamily="66" charset="-122"/>
                      <a:cs typeface="Brush Script MT" panose="03060802040406070304" pitchFamily="66" charset="-122"/>
                    </a:rPr>
                    <a:t>50</a:t>
                  </a:r>
                </a:p>
              </p:txBody>
            </p: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001CD5D0-AE1E-AE5F-4135-0029A0890B4A}"/>
                    </a:ext>
                  </a:extLst>
                </p:cNvPr>
                <p:cNvSpPr txBox="1"/>
                <p:nvPr/>
              </p:nvSpPr>
              <p:spPr>
                <a:xfrm>
                  <a:off x="1599784" y="9850434"/>
                  <a:ext cx="1497322" cy="510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dirty="0">
                      <a:solidFill>
                        <a:schemeClr val="accent1"/>
                      </a:solidFill>
                      <a:latin typeface="+mj-lt"/>
                      <a:ea typeface="Brush Script MT" panose="03060802040406070304" pitchFamily="66" charset="-122"/>
                      <a:cs typeface="Brush Script MT" panose="03060802040406070304" pitchFamily="66" charset="-122"/>
                    </a:rPr>
                    <a:t>82</a:t>
                  </a:r>
                </a:p>
              </p:txBody>
            </p: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69972B15-8BC8-6FBD-848A-AB261A47B8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24242" y="13779383"/>
                  <a:ext cx="0" cy="1025689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4FBE9844-FB9A-3500-5912-139860AA5C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97452" y="12954537"/>
                  <a:ext cx="0" cy="1850534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avec flèche 42">
                  <a:extLst>
                    <a:ext uri="{FF2B5EF4-FFF2-40B4-BE49-F238E27FC236}">
                      <a16:creationId xmlns:a16="http://schemas.microsoft.com/office/drawing/2014/main" id="{7E73BA72-0C80-E890-E01A-8E0C1B444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9364" y="14807359"/>
                  <a:ext cx="14360006" cy="149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2E15B6CE-F1D1-DBD2-0A55-C6B1C01872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41335" y="12612532"/>
                  <a:ext cx="0" cy="2184463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013A3FB5-C493-A506-81F9-6EE562FB93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76578" y="11529690"/>
                  <a:ext cx="0" cy="3267304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C8D43577-B49A-5566-28B1-63E15236CB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972" y="9893816"/>
                  <a:ext cx="0" cy="4903178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9959E8C5-1E5D-167C-2585-E97C64DC58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36928" y="9134247"/>
                  <a:ext cx="0" cy="5662747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7CE86205-5F0E-DF28-DFDA-0C09B87AD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72420" y="12619741"/>
                <a:ext cx="3646783" cy="2083875"/>
              </a:xfrm>
              <a:prstGeom prst="rect">
                <a:avLst/>
              </a:prstGeom>
            </p:spPr>
          </p:pic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2B9BEAA-B144-63B4-2F93-A8ED499D07E7}"/>
                  </a:ext>
                </a:extLst>
              </p:cNvPr>
              <p:cNvSpPr txBox="1"/>
              <p:nvPr/>
            </p:nvSpPr>
            <p:spPr>
              <a:xfrm>
                <a:off x="1727461" y="5817231"/>
                <a:ext cx="1497321" cy="561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>
                    <a:latin typeface="+mj-lt"/>
                    <a:ea typeface="Brush Script MT" panose="03060802040406070304" pitchFamily="66" charset="-122"/>
                    <a:cs typeface="Brush Script MT" panose="03060802040406070304" pitchFamily="66" charset="-122"/>
                  </a:rPr>
                  <a:t>Z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77F93B04-2B07-CC08-5202-AC59FF431597}"/>
                  </a:ext>
                </a:extLst>
              </p:cNvPr>
              <p:cNvSpPr txBox="1"/>
              <p:nvPr/>
            </p:nvSpPr>
            <p:spPr>
              <a:xfrm>
                <a:off x="16097534" y="14912943"/>
                <a:ext cx="1497321" cy="561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>
                    <a:latin typeface="+mj-lt"/>
                    <a:ea typeface="Brush Script MT" panose="03060802040406070304" pitchFamily="66" charset="-122"/>
                    <a:cs typeface="Brush Script MT" panose="03060802040406070304" pitchFamily="66" charset="-122"/>
                  </a:rPr>
                  <a:t>N</a:t>
                </a:r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340379B-1EE1-823E-2204-3830EE59FA3E}"/>
                </a:ext>
              </a:extLst>
            </p:cNvPr>
            <p:cNvSpPr txBox="1"/>
            <p:nvPr/>
          </p:nvSpPr>
          <p:spPr>
            <a:xfrm>
              <a:off x="944865" y="14817091"/>
              <a:ext cx="328968" cy="51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accent1"/>
                  </a:solidFill>
                  <a:latin typeface="+mj-lt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2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5164F2F-F511-63DF-7ECE-0FAB0B526DAF}"/>
                </a:ext>
              </a:extLst>
            </p:cNvPr>
            <p:cNvSpPr txBox="1"/>
            <p:nvPr/>
          </p:nvSpPr>
          <p:spPr>
            <a:xfrm>
              <a:off x="1307673" y="14824613"/>
              <a:ext cx="359730" cy="51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accent1"/>
                  </a:solidFill>
                  <a:latin typeface="+mj-lt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8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FA28C11-0F37-D313-C1BA-423CB362E62A}"/>
                </a:ext>
              </a:extLst>
            </p:cNvPr>
            <p:cNvSpPr txBox="1"/>
            <p:nvPr/>
          </p:nvSpPr>
          <p:spPr>
            <a:xfrm>
              <a:off x="1857126" y="14828927"/>
              <a:ext cx="1497322" cy="51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accent1"/>
                  </a:solidFill>
                  <a:latin typeface="+mj-lt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20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0E46D1B-AA9E-F0A1-DD30-7D24D93C1935}"/>
                </a:ext>
              </a:extLst>
            </p:cNvPr>
            <p:cNvSpPr txBox="1"/>
            <p:nvPr/>
          </p:nvSpPr>
          <p:spPr>
            <a:xfrm>
              <a:off x="2311982" y="14827304"/>
              <a:ext cx="1497322" cy="51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accent1"/>
                  </a:solidFill>
                  <a:latin typeface="+mj-lt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28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B9103ED-BC52-67E4-DF90-211D8F534113}"/>
                </a:ext>
              </a:extLst>
            </p:cNvPr>
            <p:cNvSpPr txBox="1"/>
            <p:nvPr/>
          </p:nvSpPr>
          <p:spPr>
            <a:xfrm>
              <a:off x="3548560" y="14824615"/>
              <a:ext cx="1497322" cy="51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accent1"/>
                  </a:solidFill>
                  <a:latin typeface="+mj-lt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50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A12DF5F-3974-1B2C-0176-6C6713023626}"/>
                </a:ext>
              </a:extLst>
            </p:cNvPr>
            <p:cNvSpPr txBox="1"/>
            <p:nvPr/>
          </p:nvSpPr>
          <p:spPr>
            <a:xfrm>
              <a:off x="5321146" y="14836439"/>
              <a:ext cx="1497322" cy="51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accent1"/>
                  </a:solidFill>
                  <a:latin typeface="+mj-lt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82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18487DF-1740-C108-892C-DE5343DFF903}"/>
                </a:ext>
              </a:extLst>
            </p:cNvPr>
            <p:cNvSpPr txBox="1"/>
            <p:nvPr/>
          </p:nvSpPr>
          <p:spPr>
            <a:xfrm>
              <a:off x="7697527" y="14828927"/>
              <a:ext cx="1497322" cy="51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accent1"/>
                  </a:solidFill>
                  <a:latin typeface="+mj-lt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126</a:t>
              </a:r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FE15AA3-9EE4-146B-C214-41430A3D4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F20E65-064A-94F2-3163-354F92B36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DB4F900-4A65-5852-1634-20B55B715726}"/>
              </a:ext>
            </a:extLst>
          </p:cNvPr>
          <p:cNvSpPr txBox="1"/>
          <p:nvPr/>
        </p:nvSpPr>
        <p:spPr>
          <a:xfrm>
            <a:off x="6968444" y="1032541"/>
            <a:ext cx="5217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Magic </a:t>
            </a:r>
            <a:r>
              <a:rPr lang="fr-FR" sz="1600" b="1" dirty="0" err="1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number</a:t>
            </a:r>
            <a:r>
              <a:rPr lang="fr-FR" sz="1600" b="1" dirty="0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:  </a:t>
            </a:r>
            <a:r>
              <a:rPr lang="fr-FR" sz="1200" b="1" dirty="0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the nucleus has an </a:t>
            </a:r>
            <a:r>
              <a:rPr lang="fr-FR" sz="1200" b="1" dirty="0" err="1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enhanced</a:t>
            </a:r>
            <a:r>
              <a:rPr lang="fr-FR" sz="1200" b="1" dirty="0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 		                        </a:t>
            </a:r>
            <a:r>
              <a:rPr lang="fr-FR" sz="1200" b="1" dirty="0" err="1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stability</a:t>
            </a:r>
            <a:r>
              <a:rPr lang="fr-FR" sz="1200" b="1" dirty="0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fr-FR" sz="1200" b="1" dirty="0" err="1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compared</a:t>
            </a:r>
            <a:r>
              <a:rPr lang="fr-FR" sz="1200" b="1" dirty="0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 to </a:t>
            </a:r>
            <a:r>
              <a:rPr lang="fr-FR" sz="1200" b="1" dirty="0" err="1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its</a:t>
            </a:r>
            <a:r>
              <a:rPr lang="fr-FR" sz="1200" b="1" dirty="0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 close </a:t>
            </a:r>
            <a:r>
              <a:rPr lang="fr-FR" sz="1200" b="1" dirty="0" err="1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neighbours</a:t>
            </a:r>
            <a:r>
              <a:rPr lang="fr-FR" sz="1200" b="1" dirty="0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84887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DACA54-C025-68BB-83AE-A2A31C61C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92A7C78-7460-8549-CA84-66FB54BBC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Best </a:t>
            </a:r>
            <a:r>
              <a:rPr lang="fr-FR" dirty="0" err="1"/>
              <a:t>energy</a:t>
            </a:r>
            <a:r>
              <a:rPr lang="fr-FR" dirty="0"/>
              <a:t> for MNT </a:t>
            </a:r>
            <a:r>
              <a:rPr lang="fr-FR" dirty="0" err="1"/>
              <a:t>reactions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8F7DEB7-E0B8-8F5F-E48D-AC6833A82F84}"/>
              </a:ext>
            </a:extLst>
          </p:cNvPr>
          <p:cNvSpPr txBox="1"/>
          <p:nvPr/>
        </p:nvSpPr>
        <p:spPr>
          <a:xfrm rot="5400000">
            <a:off x="9271773" y="3321454"/>
            <a:ext cx="3322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/>
              <a:t>V. F. Comas, S. Heinz; EPJA </a:t>
            </a:r>
            <a:r>
              <a:rPr lang="fr-FR" sz="900" dirty="0">
                <a:solidFill>
                  <a:srgbClr val="111111"/>
                </a:solidFill>
                <a:effectLst/>
              </a:rPr>
              <a:t>i2013-13112-x  </a:t>
            </a:r>
            <a:r>
              <a:rPr lang="fr-FR" sz="900" dirty="0"/>
              <a:t>(2013)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360DD57-5556-AA90-9B65-DFE16BC823BA}"/>
              </a:ext>
            </a:extLst>
          </p:cNvPr>
          <p:cNvSpPr txBox="1"/>
          <p:nvPr/>
        </p:nvSpPr>
        <p:spPr>
          <a:xfrm>
            <a:off x="984250" y="1594931"/>
            <a:ext cx="511175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MNT </a:t>
            </a:r>
            <a:r>
              <a:rPr lang="fr-FR" dirty="0" err="1"/>
              <a:t>experiments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SHIP@GSI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energies</a:t>
            </a:r>
            <a:r>
              <a:rPr lang="fr-FR" dirty="0"/>
              <a:t> </a:t>
            </a:r>
            <a:r>
              <a:rPr lang="fr-FR" dirty="0" err="1"/>
              <a:t>tested</a:t>
            </a:r>
            <a:r>
              <a:rPr lang="fr-FR" dirty="0"/>
              <a:t> </a:t>
            </a:r>
            <a:r>
              <a:rPr lang="fr-FR" dirty="0" err="1"/>
              <a:t>near</a:t>
            </a:r>
            <a:r>
              <a:rPr lang="fr-FR" dirty="0"/>
              <a:t> the Coulomb </a:t>
            </a:r>
            <a:r>
              <a:rPr lang="fr-FR" dirty="0" err="1"/>
              <a:t>barrier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Seems</a:t>
            </a:r>
            <a:r>
              <a:rPr lang="fr-FR" dirty="0"/>
              <a:t> to </a:t>
            </a:r>
            <a:r>
              <a:rPr lang="fr-FR" dirty="0" err="1"/>
              <a:t>confirm</a:t>
            </a:r>
            <a:r>
              <a:rPr lang="fr-FR" dirty="0"/>
              <a:t> the cross-section </a:t>
            </a:r>
            <a:r>
              <a:rPr lang="fr-FR" dirty="0" err="1"/>
              <a:t>enhancement</a:t>
            </a:r>
            <a:r>
              <a:rPr lang="fr-FR" dirty="0"/>
              <a:t> </a:t>
            </a:r>
            <a:r>
              <a:rPr lang="fr-FR" dirty="0" err="1"/>
              <a:t>near</a:t>
            </a:r>
            <a:r>
              <a:rPr lang="fr-FR" dirty="0"/>
              <a:t> 1.1 </a:t>
            </a:r>
            <a:r>
              <a:rPr lang="fr-FR" dirty="0" err="1"/>
              <a:t>Vc</a:t>
            </a:r>
            <a:endParaRPr lang="fr-FR" dirty="0"/>
          </a:p>
          <a:p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Necessity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carrefull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choosing</a:t>
            </a:r>
            <a:r>
              <a:rPr lang="fr-FR" dirty="0"/>
              <a:t> the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energy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aseline="-25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1D32F1C-6933-A506-D44F-0D338993E5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633" y="530090"/>
            <a:ext cx="3551776" cy="581356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E7FF1FD-A9F9-B091-A26A-AA445E3ED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B23090E-6BAD-44BF-699D-702FD4704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13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8BCE4A2-F940-4EBB-91A9-FD0F3C1D5982}"/>
              </a:ext>
            </a:extLst>
          </p:cNvPr>
          <p:cNvCxnSpPr/>
          <p:nvPr/>
        </p:nvCxnSpPr>
        <p:spPr>
          <a:xfrm>
            <a:off x="8412480" y="880110"/>
            <a:ext cx="0" cy="494919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C89B5F8-110E-764E-174A-33BF89C53CD2}"/>
              </a:ext>
            </a:extLst>
          </p:cNvPr>
          <p:cNvSpPr txBox="1"/>
          <p:nvPr/>
        </p:nvSpPr>
        <p:spPr>
          <a:xfrm>
            <a:off x="8361365" y="1410265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Coulomb </a:t>
            </a:r>
            <a:r>
              <a:rPr lang="fr-FR" dirty="0" err="1">
                <a:solidFill>
                  <a:schemeClr val="accent1"/>
                </a:solidFill>
              </a:rPr>
              <a:t>barrier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24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C28978DC-9B72-27A0-9BDE-0543857CE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33"/>
          <a:stretch/>
        </p:blipFill>
        <p:spPr>
          <a:xfrm rot="5400000">
            <a:off x="2330493" y="-694495"/>
            <a:ext cx="4559076" cy="8319791"/>
          </a:xfr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Coulombian</a:t>
            </a:r>
            <a:r>
              <a:rPr lang="fr-FR" dirty="0"/>
              <a:t> </a:t>
            </a:r>
            <a:r>
              <a:rPr lang="fr-FR" dirty="0" err="1"/>
              <a:t>barrier</a:t>
            </a:r>
            <a:r>
              <a:rPr lang="fr-FR" dirty="0"/>
              <a:t> of the </a:t>
            </a:r>
            <a:r>
              <a:rPr lang="fr-FR" baseline="30000" dirty="0"/>
              <a:t>136</a:t>
            </a:r>
            <a:r>
              <a:rPr lang="fr-FR" dirty="0"/>
              <a:t>Xe+</a:t>
            </a:r>
            <a:r>
              <a:rPr lang="fr-FR" baseline="30000" dirty="0"/>
              <a:t>238</a:t>
            </a:r>
            <a:r>
              <a:rPr lang="fr-FR" dirty="0"/>
              <a:t>U </a:t>
            </a:r>
            <a:r>
              <a:rPr lang="fr-FR" dirty="0" err="1"/>
              <a:t>reaction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0C0C50-ACD1-F7D5-A9B6-0A2815D6BE24}"/>
              </a:ext>
            </a:extLst>
          </p:cNvPr>
          <p:cNvSpPr txBox="1"/>
          <p:nvPr/>
        </p:nvSpPr>
        <p:spPr>
          <a:xfrm>
            <a:off x="8432304" y="1628358"/>
            <a:ext cx="3441178" cy="4339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Coulombian</a:t>
            </a:r>
            <a:r>
              <a:rPr lang="fr-FR" dirty="0"/>
              <a:t> </a:t>
            </a:r>
            <a:r>
              <a:rPr lang="fr-FR" dirty="0" err="1"/>
              <a:t>Barrier</a:t>
            </a:r>
            <a:r>
              <a:rPr lang="fr-FR" dirty="0"/>
              <a:t> </a:t>
            </a:r>
            <a:r>
              <a:rPr lang="fr-FR" dirty="0" err="1"/>
              <a:t>computed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formulas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B050"/>
                </a:solidFill>
              </a:rPr>
              <a:t>Should</a:t>
            </a:r>
            <a:r>
              <a:rPr lang="fr-FR" dirty="0">
                <a:solidFill>
                  <a:srgbClr val="00B050"/>
                </a:solidFill>
              </a:rPr>
              <a:t> use the Bass one </a:t>
            </a:r>
            <a:r>
              <a:rPr lang="fr-FR" dirty="0" err="1">
                <a:solidFill>
                  <a:srgbClr val="00B050"/>
                </a:solidFill>
              </a:rPr>
              <a:t>according</a:t>
            </a:r>
            <a:r>
              <a:rPr lang="fr-FR" dirty="0">
                <a:solidFill>
                  <a:srgbClr val="00B050"/>
                </a:solidFill>
              </a:rPr>
              <a:t> to </a:t>
            </a:r>
            <a:r>
              <a:rPr lang="fr-FR" dirty="0" err="1">
                <a:solidFill>
                  <a:srgbClr val="00B050"/>
                </a:solidFill>
              </a:rPr>
              <a:t>literature</a:t>
            </a:r>
            <a:endParaRPr lang="fr-FR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chemeClr val="tx2"/>
                </a:solidFill>
              </a:rPr>
              <a:t>With</a:t>
            </a:r>
            <a:r>
              <a:rPr lang="fr-FR" b="1" dirty="0">
                <a:solidFill>
                  <a:schemeClr val="tx2"/>
                </a:solidFill>
              </a:rPr>
              <a:t> </a:t>
            </a:r>
            <a:r>
              <a:rPr lang="fr-FR" b="1" dirty="0" err="1">
                <a:solidFill>
                  <a:schemeClr val="tx2"/>
                </a:solidFill>
              </a:rPr>
              <a:t>E</a:t>
            </a:r>
            <a:r>
              <a:rPr lang="fr-FR" b="1" baseline="-25000" dirty="0" err="1">
                <a:solidFill>
                  <a:schemeClr val="tx2"/>
                </a:solidFill>
              </a:rPr>
              <a:t>beam</a:t>
            </a:r>
            <a:r>
              <a:rPr lang="fr-FR" b="1" baseline="-25000" dirty="0">
                <a:solidFill>
                  <a:schemeClr val="tx2"/>
                </a:solidFill>
              </a:rPr>
              <a:t> </a:t>
            </a:r>
            <a:r>
              <a:rPr lang="fr-FR" b="1" dirty="0">
                <a:solidFill>
                  <a:schemeClr val="tx2"/>
                </a:solidFill>
              </a:rPr>
              <a:t>= 750 MeV (or more) </a:t>
            </a:r>
            <a:r>
              <a:rPr lang="fr-FR" b="1" dirty="0" err="1">
                <a:solidFill>
                  <a:schemeClr val="tx2"/>
                </a:solidFill>
              </a:rPr>
              <a:t>we</a:t>
            </a:r>
            <a:r>
              <a:rPr lang="fr-FR" b="1" dirty="0">
                <a:solidFill>
                  <a:schemeClr val="tx2"/>
                </a:solidFill>
              </a:rPr>
              <a:t> </a:t>
            </a:r>
            <a:r>
              <a:rPr lang="fr-FR" b="1" dirty="0" err="1">
                <a:solidFill>
                  <a:schemeClr val="tx2"/>
                </a:solidFill>
              </a:rPr>
              <a:t>should</a:t>
            </a:r>
            <a:r>
              <a:rPr lang="fr-FR" b="1" dirty="0">
                <a:solidFill>
                  <a:schemeClr val="tx2"/>
                </a:solidFill>
              </a:rPr>
              <a:t> </a:t>
            </a:r>
            <a:r>
              <a:rPr lang="fr-FR" b="1" dirty="0" err="1">
                <a:solidFill>
                  <a:schemeClr val="tx2"/>
                </a:solidFill>
              </a:rPr>
              <a:t>find</a:t>
            </a:r>
            <a:r>
              <a:rPr lang="fr-FR" b="1" dirty="0">
                <a:solidFill>
                  <a:schemeClr val="tx2"/>
                </a:solidFill>
              </a:rPr>
              <a:t> </a:t>
            </a:r>
            <a:r>
              <a:rPr lang="fr-FR" b="1" dirty="0" err="1">
                <a:solidFill>
                  <a:schemeClr val="tx2"/>
                </a:solidFill>
              </a:rPr>
              <a:t>better</a:t>
            </a:r>
            <a:r>
              <a:rPr lang="fr-FR" b="1" dirty="0">
                <a:solidFill>
                  <a:schemeClr val="tx2"/>
                </a:solidFill>
              </a:rPr>
              <a:t> cross-sections </a:t>
            </a:r>
            <a:endParaRPr lang="fr-FR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aseline="-2500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5B01DB6-3B41-D740-48CC-C4024477A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85E047E-ACEF-63A7-358D-49A0FE7D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F498CD-08A8-C83D-509C-7D942DFDA294}"/>
              </a:ext>
            </a:extLst>
          </p:cNvPr>
          <p:cNvSpPr/>
          <p:nvPr/>
        </p:nvSpPr>
        <p:spPr>
          <a:xfrm>
            <a:off x="1328286" y="2329314"/>
            <a:ext cx="6987940" cy="1176688"/>
          </a:xfrm>
          <a:prstGeom prst="rect">
            <a:avLst/>
          </a:prstGeom>
          <a:solidFill>
            <a:schemeClr val="tx2">
              <a:alpha val="5049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3595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7D7DABA-ED15-1F81-C90A-999CF10B8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4FE17178-6F05-5F73-7299-B3DBDC0C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Cross-sections for </a:t>
            </a:r>
            <a:r>
              <a:rPr lang="fr-FR" baseline="30000" dirty="0"/>
              <a:t>136</a:t>
            </a:r>
            <a:r>
              <a:rPr lang="fr-FR" dirty="0"/>
              <a:t>Xe+</a:t>
            </a:r>
            <a:r>
              <a:rPr lang="fr-FR" baseline="30000" dirty="0"/>
              <a:t>238</a:t>
            </a:r>
            <a:r>
              <a:rPr lang="fr-FR" dirty="0"/>
              <a:t>U at </a:t>
            </a:r>
            <a:r>
              <a:rPr lang="fr-FR" dirty="0" err="1"/>
              <a:t>forward</a:t>
            </a:r>
            <a:r>
              <a:rPr lang="fr-FR" dirty="0"/>
              <a:t> angles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335944-1C25-C303-6714-1F2384C88C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0671" y="399839"/>
            <a:ext cx="7729728" cy="539470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00D0498-85A4-E2C5-AB7A-6715A093F1B2}"/>
              </a:ext>
            </a:extLst>
          </p:cNvPr>
          <p:cNvSpPr txBox="1"/>
          <p:nvPr/>
        </p:nvSpPr>
        <p:spPr>
          <a:xfrm>
            <a:off x="1163940" y="5669379"/>
            <a:ext cx="43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/>
              <a:t>Theoretical</a:t>
            </a:r>
            <a:r>
              <a:rPr lang="fr-FR" sz="1000" dirty="0"/>
              <a:t> </a:t>
            </a:r>
            <a:r>
              <a:rPr lang="fr-FR" sz="1000" dirty="0" err="1"/>
              <a:t>predictions</a:t>
            </a:r>
            <a:r>
              <a:rPr lang="fr-FR" sz="1000" dirty="0"/>
              <a:t> (Karpov, </a:t>
            </a:r>
            <a:r>
              <a:rPr lang="fr-FR" sz="1000" dirty="0" err="1"/>
              <a:t>private</a:t>
            </a:r>
            <a:r>
              <a:rPr lang="fr-FR" sz="1000" dirty="0"/>
              <a:t> communication)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7C1AF0F6-F77E-684A-77D0-014821EDD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C52D0295-CABE-4D66-1C9E-4B8235D5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15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5E9C6B7-9ADE-2B99-AC9E-401E870AEA2B}"/>
              </a:ext>
            </a:extLst>
          </p:cNvPr>
          <p:cNvSpPr txBox="1"/>
          <p:nvPr/>
        </p:nvSpPr>
        <p:spPr>
          <a:xfrm>
            <a:off x="6670623" y="1943030"/>
            <a:ext cx="5022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Cross sections distribution at </a:t>
            </a:r>
            <a:r>
              <a:rPr lang="fr-FR" dirty="0" err="1"/>
              <a:t>forward</a:t>
            </a:r>
            <a:r>
              <a:rPr lang="fr-FR" dirty="0"/>
              <a:t> angles for Quasi-Target </a:t>
            </a:r>
            <a:r>
              <a:rPr lang="fr-FR" dirty="0" err="1"/>
              <a:t>products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baseline="30000" dirty="0"/>
              <a:t>136</a:t>
            </a:r>
            <a:r>
              <a:rPr lang="fr-FR" dirty="0"/>
              <a:t>Xe+</a:t>
            </a:r>
            <a:r>
              <a:rPr lang="fr-FR" baseline="30000" dirty="0"/>
              <a:t>238</a:t>
            </a:r>
            <a:r>
              <a:rPr lang="fr-FR" dirty="0"/>
              <a:t>U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E</a:t>
            </a:r>
            <a:r>
              <a:rPr lang="fr-FR" baseline="-25000" dirty="0" err="1"/>
              <a:t>beam</a:t>
            </a:r>
            <a:r>
              <a:rPr lang="fr-FR" dirty="0"/>
              <a:t> ≈ 800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Calculations</a:t>
            </a:r>
            <a:r>
              <a:rPr lang="fr-FR" dirty="0"/>
              <a:t> are </a:t>
            </a:r>
            <a:r>
              <a:rPr lang="fr-FR" dirty="0" err="1"/>
              <a:t>done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the </a:t>
            </a:r>
            <a:r>
              <a:rPr lang="fr-FR" dirty="0" err="1"/>
              <a:t>Langevin’s</a:t>
            </a:r>
            <a:r>
              <a:rPr lang="fr-FR" dirty="0"/>
              <a:t> model first </a:t>
            </a:r>
            <a:r>
              <a:rPr lang="fr-FR" dirty="0" err="1"/>
              <a:t>developped</a:t>
            </a:r>
            <a:r>
              <a:rPr lang="fr-FR" dirty="0"/>
              <a:t> by </a:t>
            </a:r>
            <a:r>
              <a:rPr lang="fr-FR" dirty="0" err="1"/>
              <a:t>Zagrebaev</a:t>
            </a:r>
            <a:r>
              <a:rPr lang="fr-FR" dirty="0"/>
              <a:t> and Greiner</a:t>
            </a:r>
          </a:p>
        </p:txBody>
      </p:sp>
    </p:spTree>
    <p:extLst>
      <p:ext uri="{BB962C8B-B14F-4D97-AF65-F5344CB8AC3E}">
        <p14:creationId xmlns:p14="http://schemas.microsoft.com/office/powerpoint/2010/main" val="19253175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F071CC1-281A-FB75-5193-9F9F592AE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268" y="906959"/>
            <a:ext cx="6388732" cy="433848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7D7DABA-ED15-1F81-C90A-999CF10B8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4FE17178-6F05-5F73-7299-B3DBDC0C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Cross-sections for </a:t>
            </a:r>
            <a:r>
              <a:rPr lang="fr-FR" baseline="30000" dirty="0"/>
              <a:t>136</a:t>
            </a:r>
            <a:r>
              <a:rPr lang="fr-FR" dirty="0"/>
              <a:t>Xe+</a:t>
            </a:r>
            <a:r>
              <a:rPr lang="fr-FR" baseline="30000" dirty="0"/>
              <a:t>238</a:t>
            </a:r>
            <a:r>
              <a:rPr lang="fr-FR" dirty="0"/>
              <a:t>U at </a:t>
            </a:r>
            <a:r>
              <a:rPr lang="fr-FR" dirty="0" err="1"/>
              <a:t>forward</a:t>
            </a:r>
            <a:r>
              <a:rPr lang="fr-FR" dirty="0"/>
              <a:t> angles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90604ED-AB15-FF91-29C6-840B6386D96D}"/>
              </a:ext>
            </a:extLst>
          </p:cNvPr>
          <p:cNvSpPr txBox="1"/>
          <p:nvPr/>
        </p:nvSpPr>
        <p:spPr>
          <a:xfrm>
            <a:off x="6687556" y="5669379"/>
            <a:ext cx="4632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DIT code (</a:t>
            </a:r>
            <a:r>
              <a:rPr lang="fr-FR" sz="1000" dirty="0" err="1"/>
              <a:t>my</a:t>
            </a:r>
            <a:r>
              <a:rPr lang="fr-FR" sz="1000" dirty="0"/>
              <a:t> </a:t>
            </a:r>
            <a:r>
              <a:rPr lang="fr-FR" sz="1000" dirty="0" err="1"/>
              <a:t>work</a:t>
            </a:r>
            <a:r>
              <a:rPr lang="fr-FR" sz="1000" dirty="0"/>
              <a:t>)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7C1AF0F6-F77E-684A-77D0-014821EDD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C52D0295-CABE-4D66-1C9E-4B8235D5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16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68341D0-CDC1-5870-CE06-D40D72290E55}"/>
              </a:ext>
            </a:extLst>
          </p:cNvPr>
          <p:cNvSpPr txBox="1"/>
          <p:nvPr/>
        </p:nvSpPr>
        <p:spPr>
          <a:xfrm>
            <a:off x="780819" y="2274838"/>
            <a:ext cx="5022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Cross sections distribution at </a:t>
            </a:r>
            <a:r>
              <a:rPr lang="fr-FR" dirty="0" err="1"/>
              <a:t>forward</a:t>
            </a:r>
            <a:r>
              <a:rPr lang="fr-FR" dirty="0"/>
              <a:t> angles for Quasi-Target </a:t>
            </a:r>
            <a:r>
              <a:rPr lang="fr-FR" dirty="0" err="1"/>
              <a:t>products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baseline="30000" dirty="0"/>
              <a:t>136</a:t>
            </a:r>
            <a:r>
              <a:rPr lang="fr-FR" dirty="0"/>
              <a:t>Xe+</a:t>
            </a:r>
            <a:r>
              <a:rPr lang="fr-FR" baseline="30000" dirty="0"/>
              <a:t>238</a:t>
            </a:r>
            <a:r>
              <a:rPr lang="fr-FR" dirty="0"/>
              <a:t>U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E</a:t>
            </a:r>
            <a:r>
              <a:rPr lang="fr-FR" baseline="-25000" dirty="0" err="1"/>
              <a:t>beam</a:t>
            </a:r>
            <a:r>
              <a:rPr lang="fr-FR" dirty="0"/>
              <a:t> = 804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Calculations</a:t>
            </a:r>
            <a:r>
              <a:rPr lang="fr-FR" dirty="0"/>
              <a:t> are </a:t>
            </a:r>
            <a:r>
              <a:rPr lang="fr-FR" dirty="0" err="1"/>
              <a:t>done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the semi-</a:t>
            </a:r>
            <a:r>
              <a:rPr lang="fr-FR" dirty="0" err="1"/>
              <a:t>classical</a:t>
            </a:r>
            <a:r>
              <a:rPr lang="fr-FR" dirty="0"/>
              <a:t> simulation code DIT (</a:t>
            </a:r>
            <a:r>
              <a:rPr lang="fr-FR" dirty="0" err="1"/>
              <a:t>special</a:t>
            </a:r>
            <a:r>
              <a:rPr lang="fr-FR" dirty="0"/>
              <a:t> </a:t>
            </a:r>
            <a:r>
              <a:rPr lang="fr-FR" dirty="0" err="1"/>
              <a:t>thanks</a:t>
            </a:r>
            <a:r>
              <a:rPr lang="fr-FR" dirty="0"/>
              <a:t> to </a:t>
            </a:r>
            <a:r>
              <a:rPr lang="fr-FR" dirty="0" err="1"/>
              <a:t>Iulian</a:t>
            </a:r>
            <a:r>
              <a:rPr lang="fr-FR" dirty="0"/>
              <a:t> Stefan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IJCLab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14023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F071CC1-281A-FB75-5193-9F9F592AE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268" y="906959"/>
            <a:ext cx="6388732" cy="433848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7D7DABA-ED15-1F81-C90A-999CF10B8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4FE17178-6F05-5F73-7299-B3DBDC0C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Cross-sections for </a:t>
            </a:r>
            <a:r>
              <a:rPr lang="fr-FR" baseline="30000" dirty="0"/>
              <a:t>136</a:t>
            </a:r>
            <a:r>
              <a:rPr lang="fr-FR" dirty="0"/>
              <a:t>Xe+</a:t>
            </a:r>
            <a:r>
              <a:rPr lang="fr-FR" baseline="30000" dirty="0"/>
              <a:t>238</a:t>
            </a:r>
            <a:r>
              <a:rPr lang="fr-FR" dirty="0"/>
              <a:t>U at </a:t>
            </a:r>
            <a:r>
              <a:rPr lang="fr-FR" dirty="0" err="1"/>
              <a:t>forward</a:t>
            </a:r>
            <a:r>
              <a:rPr lang="fr-FR" dirty="0"/>
              <a:t> angles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90604ED-AB15-FF91-29C6-840B6386D96D}"/>
              </a:ext>
            </a:extLst>
          </p:cNvPr>
          <p:cNvSpPr txBox="1"/>
          <p:nvPr/>
        </p:nvSpPr>
        <p:spPr>
          <a:xfrm>
            <a:off x="6713421" y="1095526"/>
            <a:ext cx="4632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DIT code (</a:t>
            </a:r>
            <a:r>
              <a:rPr lang="fr-FR" sz="1000" dirty="0" err="1"/>
              <a:t>my</a:t>
            </a:r>
            <a:r>
              <a:rPr lang="fr-FR" sz="1000" dirty="0"/>
              <a:t> </a:t>
            </a:r>
            <a:r>
              <a:rPr lang="fr-FR" sz="1000" dirty="0" err="1"/>
              <a:t>work</a:t>
            </a:r>
            <a:r>
              <a:rPr lang="fr-FR" sz="1000" dirty="0"/>
              <a:t>)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7C1AF0F6-F77E-684A-77D0-014821EDD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C52D0295-CABE-4D66-1C9E-4B8235D5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17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0D92B9-7B4E-F1E4-E67A-840698121D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0671" y="399839"/>
            <a:ext cx="7729728" cy="539470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E5CE739-40A9-A8DF-A66E-9C3F0BE9447E}"/>
              </a:ext>
            </a:extLst>
          </p:cNvPr>
          <p:cNvSpPr txBox="1"/>
          <p:nvPr/>
        </p:nvSpPr>
        <p:spPr>
          <a:xfrm>
            <a:off x="466046" y="806927"/>
            <a:ext cx="43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/>
              <a:t>Theoretical</a:t>
            </a:r>
            <a:r>
              <a:rPr lang="fr-FR" sz="1000" dirty="0"/>
              <a:t> </a:t>
            </a:r>
            <a:r>
              <a:rPr lang="fr-FR" sz="1000" dirty="0" err="1"/>
              <a:t>predictions</a:t>
            </a:r>
            <a:r>
              <a:rPr lang="fr-FR" sz="1000" dirty="0"/>
              <a:t> (Karpov, </a:t>
            </a:r>
            <a:r>
              <a:rPr lang="fr-FR" sz="1000" dirty="0" err="1"/>
              <a:t>private</a:t>
            </a:r>
            <a:r>
              <a:rPr lang="fr-FR" sz="1000" dirty="0"/>
              <a:t> communication)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8E06B80-0903-AA84-7429-60B674E4BA45}"/>
              </a:ext>
            </a:extLst>
          </p:cNvPr>
          <p:cNvSpPr txBox="1"/>
          <p:nvPr/>
        </p:nvSpPr>
        <p:spPr>
          <a:xfrm>
            <a:off x="311133" y="5535996"/>
            <a:ext cx="1148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Our semi-</a:t>
            </a:r>
            <a:r>
              <a:rPr lang="fr-FR" dirty="0" err="1"/>
              <a:t>classical</a:t>
            </a:r>
            <a:r>
              <a:rPr lang="fr-FR" dirty="0"/>
              <a:t> code </a:t>
            </a:r>
            <a:r>
              <a:rPr lang="fr-FR" dirty="0" err="1"/>
              <a:t>is</a:t>
            </a:r>
            <a:r>
              <a:rPr lang="fr-FR" dirty="0"/>
              <a:t> consistent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theoretical</a:t>
            </a:r>
            <a:r>
              <a:rPr lang="fr-FR" dirty="0"/>
              <a:t> </a:t>
            </a:r>
            <a:r>
              <a:rPr lang="fr-FR" dirty="0" err="1"/>
              <a:t>predictions</a:t>
            </a:r>
            <a:r>
              <a:rPr lang="fr-FR" dirty="0"/>
              <a:t>: </a:t>
            </a:r>
            <a:r>
              <a:rPr lang="fr-FR" b="1" dirty="0" err="1"/>
              <a:t>same</a:t>
            </a:r>
            <a:r>
              <a:rPr lang="fr-FR" b="1" dirty="0"/>
              <a:t> trend for the cross-section distribution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1 </a:t>
            </a:r>
            <a:r>
              <a:rPr lang="fr-FR" dirty="0" err="1"/>
              <a:t>order</a:t>
            </a:r>
            <a:r>
              <a:rPr lang="fr-FR" dirty="0"/>
              <a:t> of magnitude of </a:t>
            </a:r>
            <a:r>
              <a:rPr lang="fr-FR" dirty="0" err="1"/>
              <a:t>difference</a:t>
            </a:r>
            <a:r>
              <a:rPr lang="fr-FR" dirty="0"/>
              <a:t> </a:t>
            </a:r>
            <a:r>
              <a:rPr lang="fr-FR" dirty="0" err="1"/>
              <a:t>overall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65362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F9F9485-9EFF-9EA2-72DB-058AD520A5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991"/>
          <a:stretch/>
        </p:blipFill>
        <p:spPr>
          <a:xfrm rot="5400000">
            <a:off x="5031171" y="439065"/>
            <a:ext cx="5944440" cy="5694382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dirty="0" err="1"/>
              <a:t>kinematic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F50663D-4959-6BFC-0CE5-ABE78AF14C2E}"/>
              </a:ext>
            </a:extLst>
          </p:cNvPr>
          <p:cNvSpPr txBox="1"/>
          <p:nvPr/>
        </p:nvSpPr>
        <p:spPr>
          <a:xfrm>
            <a:off x="646965" y="1716595"/>
            <a:ext cx="45092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predict</a:t>
            </a:r>
            <a:r>
              <a:rPr lang="fr-FR" dirty="0"/>
              <a:t> the (large) Energy range for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dirty="0" err="1"/>
              <a:t>partners</a:t>
            </a:r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At a </a:t>
            </a:r>
            <a:r>
              <a:rPr lang="fr-FR" dirty="0" err="1"/>
              <a:t>given</a:t>
            </a:r>
            <a:r>
              <a:rPr lang="fr-FR" dirty="0"/>
              <a:t> angle the minimum corresponds to TKE = </a:t>
            </a:r>
            <a:r>
              <a:rPr lang="fr-FR" dirty="0" err="1"/>
              <a:t>B</a:t>
            </a:r>
            <a:r>
              <a:rPr lang="fr-FR" baseline="-25000" dirty="0" err="1"/>
              <a:t>c</a:t>
            </a:r>
            <a:r>
              <a:rPr lang="fr-FR" baseline="-25000" dirty="0"/>
              <a:t> </a:t>
            </a:r>
            <a:r>
              <a:rPr lang="fr-FR" dirty="0"/>
              <a:t>for the di-</a:t>
            </a:r>
            <a:r>
              <a:rPr lang="fr-FR" dirty="0" err="1"/>
              <a:t>nuclear</a:t>
            </a:r>
            <a:r>
              <a:rPr lang="fr-FR" dirty="0"/>
              <a:t> system</a:t>
            </a:r>
            <a:endParaRPr lang="fr-FR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The maximum come </a:t>
            </a:r>
            <a:r>
              <a:rPr lang="fr-FR" dirty="0" err="1"/>
              <a:t>from</a:t>
            </a:r>
            <a:r>
              <a:rPr lang="fr-FR" dirty="0"/>
              <a:t> an </a:t>
            </a:r>
            <a:r>
              <a:rPr lang="fr-FR" dirty="0" err="1"/>
              <a:t>elastic</a:t>
            </a:r>
            <a:r>
              <a:rPr lang="fr-FR" dirty="0"/>
              <a:t> </a:t>
            </a:r>
            <a:r>
              <a:rPr lang="fr-FR" dirty="0" err="1"/>
              <a:t>reaction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9F7773-7042-8461-650C-C4F227AB7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70A5DC-C397-D181-7BDB-7104CFB9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5233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Magnetic </a:t>
            </a:r>
            <a:r>
              <a:rPr lang="fr-FR" dirty="0" err="1"/>
              <a:t>rigidity</a:t>
            </a:r>
            <a:r>
              <a:rPr lang="fr-FR" dirty="0"/>
              <a:t> for </a:t>
            </a:r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dirty="0" err="1"/>
              <a:t>products</a:t>
            </a:r>
            <a:r>
              <a:rPr lang="fr-FR" dirty="0"/>
              <a:t> and </a:t>
            </a:r>
            <a:r>
              <a:rPr lang="fr-FR" dirty="0" err="1"/>
              <a:t>unreacted</a:t>
            </a:r>
            <a:r>
              <a:rPr lang="fr-FR" dirty="0"/>
              <a:t> </a:t>
            </a:r>
            <a:r>
              <a:rPr lang="fr-FR" dirty="0" err="1"/>
              <a:t>beam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E0C3555-D6E5-3F84-1042-7CF206ECD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96255" y="126260"/>
            <a:ext cx="3268317" cy="526882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17C5BE2-50F3-C407-EA71-43B914386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38764" y="211004"/>
            <a:ext cx="3296535" cy="507111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F0DB2D9-C9BD-638E-B448-9B51F2FB9769}"/>
              </a:ext>
            </a:extLst>
          </p:cNvPr>
          <p:cNvSpPr txBox="1"/>
          <p:nvPr/>
        </p:nvSpPr>
        <p:spPr>
          <a:xfrm>
            <a:off x="4791960" y="1126514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baseline="30000" dirty="0"/>
              <a:t>136</a:t>
            </a:r>
            <a:r>
              <a:rPr lang="fr-FR" b="1" dirty="0"/>
              <a:t>Xe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5873314-AE2C-D261-244A-2370EBD63BF3}"/>
              </a:ext>
            </a:extLst>
          </p:cNvPr>
          <p:cNvSpPr txBox="1"/>
          <p:nvPr/>
        </p:nvSpPr>
        <p:spPr>
          <a:xfrm>
            <a:off x="10158856" y="1156187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baseline="30000" dirty="0"/>
              <a:t>238</a:t>
            </a:r>
            <a:r>
              <a:rPr lang="fr-FR" b="1" dirty="0"/>
              <a:t>U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E09CA7-625C-6166-E164-F8B03CE58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F0DF3DC-3297-7454-0114-443F82ACD6B4}"/>
              </a:ext>
            </a:extLst>
          </p:cNvPr>
          <p:cNvSpPr txBox="1"/>
          <p:nvPr/>
        </p:nvSpPr>
        <p:spPr>
          <a:xfrm>
            <a:off x="1291590" y="4630577"/>
            <a:ext cx="2800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Compilation of </a:t>
            </a:r>
            <a:r>
              <a:rPr lang="fr-FR" dirty="0" err="1"/>
              <a:t>most</a:t>
            </a:r>
            <a:r>
              <a:rPr lang="fr-FR" dirty="0"/>
              <a:t> of the </a:t>
            </a:r>
            <a:r>
              <a:rPr lang="fr-FR" dirty="0" err="1"/>
              <a:t>models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for B⍴ in Gas-</a:t>
            </a:r>
            <a:r>
              <a:rPr lang="fr-FR" dirty="0" err="1"/>
              <a:t>filled</a:t>
            </a:r>
            <a:r>
              <a:rPr lang="fr-FR" dirty="0"/>
              <a:t> </a:t>
            </a:r>
            <a:r>
              <a:rPr lang="fr-FR" dirty="0" err="1"/>
              <a:t>separators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958F79-672D-6C0F-4BEA-5AAFC127D2BC}"/>
              </a:ext>
            </a:extLst>
          </p:cNvPr>
          <p:cNvSpPr txBox="1"/>
          <p:nvPr/>
        </p:nvSpPr>
        <p:spPr>
          <a:xfrm>
            <a:off x="4491988" y="4630577"/>
            <a:ext cx="2268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At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energies</a:t>
            </a:r>
            <a:r>
              <a:rPr lang="fr-FR" dirty="0"/>
              <a:t>, B⍴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depending</a:t>
            </a:r>
            <a:r>
              <a:rPr lang="fr-FR" dirty="0"/>
              <a:t> on the model </a:t>
            </a:r>
            <a:r>
              <a:rPr lang="fr-FR" dirty="0" err="1"/>
              <a:t>used</a:t>
            </a:r>
            <a:r>
              <a:rPr lang="fr-FR" dirty="0"/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497553B-0696-AC24-A530-42EC433FEBF3}"/>
              </a:ext>
            </a:extLst>
          </p:cNvPr>
          <p:cNvSpPr txBox="1"/>
          <p:nvPr/>
        </p:nvSpPr>
        <p:spPr>
          <a:xfrm>
            <a:off x="7160892" y="4630577"/>
            <a:ext cx="3308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Most of the </a:t>
            </a:r>
            <a:r>
              <a:rPr lang="fr-FR" dirty="0" err="1"/>
              <a:t>experimental</a:t>
            </a:r>
            <a:r>
              <a:rPr lang="fr-FR" dirty="0"/>
              <a:t> data </a:t>
            </a:r>
            <a:r>
              <a:rPr lang="fr-FR" dirty="0" err="1"/>
              <a:t>used</a:t>
            </a:r>
            <a:r>
              <a:rPr lang="fr-FR" dirty="0"/>
              <a:t> to fit </a:t>
            </a:r>
            <a:r>
              <a:rPr lang="fr-FR" dirty="0" err="1"/>
              <a:t>such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have far </a:t>
            </a:r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kinetic</a:t>
            </a:r>
            <a:r>
              <a:rPr lang="fr-FR" dirty="0"/>
              <a:t> </a:t>
            </a:r>
            <a:r>
              <a:rPr lang="fr-FR" dirty="0" err="1"/>
              <a:t>energies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for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experiment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F94965-3847-6AEE-D69D-6C5D5999A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8451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49809B2-C224-20CD-4799-5BD5896537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17"/>
          <a:stretch/>
        </p:blipFill>
        <p:spPr>
          <a:xfrm rot="5400000">
            <a:off x="6956706" y="-184792"/>
            <a:ext cx="3262918" cy="588553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E563477-F466-59F6-6214-B649351B7C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24233" y="364365"/>
            <a:ext cx="3262916" cy="4792937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Magnetic </a:t>
            </a:r>
            <a:r>
              <a:rPr lang="fr-FR" dirty="0" err="1"/>
              <a:t>rigidity</a:t>
            </a:r>
            <a:r>
              <a:rPr lang="fr-FR" dirty="0"/>
              <a:t> for </a:t>
            </a:r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dirty="0" err="1"/>
              <a:t>products</a:t>
            </a:r>
            <a:r>
              <a:rPr lang="fr-FR" dirty="0"/>
              <a:t> and </a:t>
            </a:r>
            <a:r>
              <a:rPr lang="fr-FR" dirty="0" err="1"/>
              <a:t>unreacted</a:t>
            </a:r>
            <a:r>
              <a:rPr lang="fr-FR" dirty="0"/>
              <a:t> </a:t>
            </a:r>
            <a:r>
              <a:rPr lang="fr-FR" dirty="0" err="1"/>
              <a:t>beam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F0DB2D9-C9BD-638E-B448-9B51F2FB9769}"/>
              </a:ext>
            </a:extLst>
          </p:cNvPr>
          <p:cNvSpPr txBox="1"/>
          <p:nvPr/>
        </p:nvSpPr>
        <p:spPr>
          <a:xfrm>
            <a:off x="4791960" y="1126514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baseline="30000" dirty="0"/>
              <a:t>136</a:t>
            </a:r>
            <a:r>
              <a:rPr lang="fr-FR" b="1" dirty="0"/>
              <a:t>Xe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5873314-AE2C-D261-244A-2370EBD63BF3}"/>
              </a:ext>
            </a:extLst>
          </p:cNvPr>
          <p:cNvSpPr txBox="1"/>
          <p:nvPr/>
        </p:nvSpPr>
        <p:spPr>
          <a:xfrm>
            <a:off x="10469878" y="1119070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baseline="30000" dirty="0"/>
              <a:t>238</a:t>
            </a:r>
            <a:r>
              <a:rPr lang="fr-FR" b="1" dirty="0"/>
              <a:t>U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E09CA7-625C-6166-E164-F8B03CE58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F0DF3DC-3297-7454-0114-443F82ACD6B4}"/>
              </a:ext>
            </a:extLst>
          </p:cNvPr>
          <p:cNvSpPr txBox="1"/>
          <p:nvPr/>
        </p:nvSpPr>
        <p:spPr>
          <a:xfrm>
            <a:off x="1291590" y="4630577"/>
            <a:ext cx="970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Here</a:t>
            </a:r>
            <a:r>
              <a:rPr lang="fr-FR" dirty="0"/>
              <a:t> are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selected</a:t>
            </a:r>
            <a:r>
              <a:rPr lang="fr-FR" dirty="0"/>
              <a:t> the </a:t>
            </a:r>
            <a:r>
              <a:rPr lang="fr-FR" dirty="0" err="1"/>
              <a:t>models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compatible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experiment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4D7FA4-BDD1-DDA0-3327-F1189FF0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6523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Yields</a:t>
            </a:r>
            <a:r>
              <a:rPr lang="fr-FR" dirty="0"/>
              <a:t> at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energies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F50663D-4959-6BFC-0CE5-ABE78AF14C2E}"/>
              </a:ext>
            </a:extLst>
          </p:cNvPr>
          <p:cNvSpPr txBox="1"/>
          <p:nvPr/>
        </p:nvSpPr>
        <p:spPr>
          <a:xfrm>
            <a:off x="731838" y="1185863"/>
            <a:ext cx="29327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Comparison</a:t>
            </a:r>
            <a:r>
              <a:rPr lang="fr-FR" dirty="0"/>
              <a:t> of the </a:t>
            </a:r>
            <a:r>
              <a:rPr lang="fr-FR" dirty="0" err="1"/>
              <a:t>yields</a:t>
            </a:r>
            <a:r>
              <a:rPr lang="fr-FR" dirty="0"/>
              <a:t> for Uranium isotopes </a:t>
            </a:r>
            <a:r>
              <a:rPr lang="fr-FR" dirty="0" err="1"/>
              <a:t>from</a:t>
            </a:r>
            <a:r>
              <a:rPr lang="fr-FR" dirty="0"/>
              <a:t> DIT at 800 and 900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DIT </a:t>
            </a:r>
            <a:r>
              <a:rPr lang="fr-FR" dirty="0" err="1"/>
              <a:t>predicts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yields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800 MeV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the best one </a:t>
            </a:r>
            <a:r>
              <a:rPr lang="fr-FR" dirty="0" err="1"/>
              <a:t>according</a:t>
            </a:r>
            <a:r>
              <a:rPr lang="fr-FR" dirty="0"/>
              <a:t> to </a:t>
            </a:r>
            <a:r>
              <a:rPr lang="fr-FR" dirty="0" err="1"/>
              <a:t>Zagrebaev’s</a:t>
            </a:r>
            <a:r>
              <a:rPr lang="fr-FR" dirty="0"/>
              <a:t> </a:t>
            </a:r>
            <a:r>
              <a:rPr lang="fr-FR" dirty="0" err="1"/>
              <a:t>theory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53B9BBC-85B0-17CF-E243-DDD0A20CB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43252" y="-545369"/>
            <a:ext cx="4389853" cy="810764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F12295-5323-2E74-58C4-F61991DB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EFE8CB-CF45-218B-38B8-1DCF6798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5461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029C36CE-E91C-487F-F4E9-F98F3EB9E1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596" y="813584"/>
            <a:ext cx="8144805" cy="4875478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D5D7C015-615A-387E-AEE9-48AFB85C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135" y="59496"/>
            <a:ext cx="9053728" cy="908720"/>
          </a:xfrm>
        </p:spPr>
        <p:txBody>
          <a:bodyPr/>
          <a:lstStyle/>
          <a:p>
            <a:pPr algn="ctr"/>
            <a:r>
              <a:rPr lang="fr-FR" dirty="0"/>
              <a:t>Gas </a:t>
            </a:r>
            <a:r>
              <a:rPr lang="fr-FR" dirty="0" err="1"/>
              <a:t>filled</a:t>
            </a:r>
            <a:r>
              <a:rPr lang="fr-FR" dirty="0"/>
              <a:t> </a:t>
            </a:r>
            <a:r>
              <a:rPr lang="fr-FR" dirty="0" err="1"/>
              <a:t>separator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7DFF19F-B91D-0FAC-F46C-4266FA72C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C7EF5D3-AF36-D1B5-DE6E-33F242507495}"/>
              </a:ext>
            </a:extLst>
          </p:cNvPr>
          <p:cNvSpPr txBox="1"/>
          <p:nvPr/>
        </p:nvSpPr>
        <p:spPr>
          <a:xfrm>
            <a:off x="3550919" y="5843694"/>
            <a:ext cx="509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Greenlees</a:t>
            </a:r>
            <a:r>
              <a:rPr lang="fr-FR" sz="1200" dirty="0"/>
              <a:t>, P. </a:t>
            </a:r>
            <a:r>
              <a:rPr lang="fr-FR" sz="1200" i="1" dirty="0" err="1"/>
              <a:t>Identication</a:t>
            </a:r>
            <a:r>
              <a:rPr lang="fr-FR" sz="1200" i="1" dirty="0"/>
              <a:t> of </a:t>
            </a:r>
            <a:r>
              <a:rPr lang="fr-FR" sz="1200" i="1" dirty="0" err="1"/>
              <a:t>Excited</a:t>
            </a:r>
            <a:r>
              <a:rPr lang="fr-FR" sz="1200" i="1" dirty="0"/>
              <a:t> States and Evidence for </a:t>
            </a:r>
            <a:r>
              <a:rPr lang="fr-FR" sz="1200" i="1" dirty="0" err="1"/>
              <a:t>Octupole</a:t>
            </a:r>
            <a:r>
              <a:rPr lang="fr-FR" sz="1200" i="1" dirty="0"/>
              <a:t> </a:t>
            </a:r>
            <a:endParaRPr lang="fr-FR" sz="1200" dirty="0"/>
          </a:p>
          <a:p>
            <a:r>
              <a:rPr lang="fr-FR" sz="1200" i="1" dirty="0" err="1"/>
              <a:t>Deformation</a:t>
            </a:r>
            <a:r>
              <a:rPr lang="fr-FR" sz="1200" i="1" dirty="0"/>
              <a:t> in </a:t>
            </a:r>
            <a:r>
              <a:rPr lang="fr-FR" sz="1200" dirty="0"/>
              <a:t>226</a:t>
            </a:r>
            <a:r>
              <a:rPr lang="fr-FR" sz="1200" i="1" dirty="0"/>
              <a:t>U. </a:t>
            </a:r>
            <a:r>
              <a:rPr lang="fr-FR" sz="1200" dirty="0"/>
              <a:t>PhD </a:t>
            </a:r>
            <a:r>
              <a:rPr lang="fr-FR" sz="1200" dirty="0" err="1"/>
              <a:t>thesis</a:t>
            </a:r>
            <a:r>
              <a:rPr lang="fr-FR" sz="1200" dirty="0"/>
              <a:t> (</a:t>
            </a:r>
            <a:r>
              <a:rPr lang="fr-FR" sz="1200" dirty="0" err="1"/>
              <a:t>University</a:t>
            </a:r>
            <a:r>
              <a:rPr lang="fr-FR" sz="1200" dirty="0"/>
              <a:t> of Liverpool, 1999). </a:t>
            </a:r>
          </a:p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789A28E-E749-BB06-0A5F-751555C2E6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BA31119-D943-E227-0192-51C60D91D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59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5176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314036"/>
            <a:ext cx="10177462" cy="871827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Physics</a:t>
            </a:r>
            <a:r>
              <a:rPr lang="fr-FR" dirty="0"/>
              <a:t> motivation for the </a:t>
            </a:r>
            <a:r>
              <a:rPr lang="fr-FR" dirty="0" err="1"/>
              <a:t>study</a:t>
            </a:r>
            <a:r>
              <a:rPr lang="fr-FR" dirty="0"/>
              <a:t> of MNT: The </a:t>
            </a:r>
            <a:r>
              <a:rPr lang="fr-FR" dirty="0" err="1"/>
              <a:t>island</a:t>
            </a:r>
            <a:r>
              <a:rPr lang="fr-FR" dirty="0"/>
              <a:t> of </a:t>
            </a:r>
            <a:r>
              <a:rPr lang="fr-FR" dirty="0" err="1"/>
              <a:t>stability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B6A2B72-8C9B-E546-21E1-B840B92B3116}"/>
              </a:ext>
            </a:extLst>
          </p:cNvPr>
          <p:cNvGrpSpPr/>
          <p:nvPr/>
        </p:nvGrpSpPr>
        <p:grpSpPr>
          <a:xfrm>
            <a:off x="188220" y="1332623"/>
            <a:ext cx="9387580" cy="5012315"/>
            <a:chOff x="-987641" y="5748669"/>
            <a:chExt cx="17362798" cy="9774838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55FC3810-C668-4D97-D829-11205075104E}"/>
                </a:ext>
              </a:extLst>
            </p:cNvPr>
            <p:cNvGrpSpPr/>
            <p:nvPr/>
          </p:nvGrpSpPr>
          <p:grpSpPr>
            <a:xfrm>
              <a:off x="-987641" y="5748669"/>
              <a:ext cx="17362798" cy="9774838"/>
              <a:chOff x="232057" y="5699760"/>
              <a:chExt cx="17362798" cy="9774838"/>
            </a:xfrm>
          </p:grpSpPr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D387001C-1B69-0DDA-513B-15296E5D97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9364" y="5699760"/>
                <a:ext cx="1717" cy="913136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482D149F-7670-981E-E12E-8F1F62E22A21}"/>
                  </a:ext>
                </a:extLst>
              </p:cNvPr>
              <p:cNvGrpSpPr/>
              <p:nvPr/>
            </p:nvGrpSpPr>
            <p:grpSpPr>
              <a:xfrm>
                <a:off x="232057" y="7712889"/>
                <a:ext cx="16327313" cy="7294950"/>
                <a:chOff x="232057" y="7712889"/>
                <a:chExt cx="16327313" cy="7294950"/>
              </a:xfrm>
            </p:grpSpPr>
            <p:grpSp>
              <p:nvGrpSpPr>
                <p:cNvPr id="25" name="Groupe 24">
                  <a:extLst>
                    <a:ext uri="{FF2B5EF4-FFF2-40B4-BE49-F238E27FC236}">
                      <a16:creationId xmlns:a16="http://schemas.microsoft.com/office/drawing/2014/main" id="{632EB373-011E-0D1F-A25C-D5C3B8D4A6F8}"/>
                    </a:ext>
                  </a:extLst>
                </p:cNvPr>
                <p:cNvGrpSpPr/>
                <p:nvPr/>
              </p:nvGrpSpPr>
              <p:grpSpPr>
                <a:xfrm>
                  <a:off x="232057" y="7712889"/>
                  <a:ext cx="14798785" cy="7294950"/>
                  <a:chOff x="-1322940" y="6914873"/>
                  <a:chExt cx="18833805" cy="9283983"/>
                </a:xfrm>
              </p:grpSpPr>
              <p:pic>
                <p:nvPicPr>
                  <p:cNvPr id="50" name="Image 49">
                    <a:extLst>
                      <a:ext uri="{FF2B5EF4-FFF2-40B4-BE49-F238E27FC236}">
                        <a16:creationId xmlns:a16="http://schemas.microsoft.com/office/drawing/2014/main" id="{7A85B15B-F5E1-869D-2611-DE4D3FDF5D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22940" y="6914873"/>
                    <a:ext cx="18465381" cy="9283983"/>
                  </a:xfrm>
                  <a:prstGeom prst="rect">
                    <a:avLst/>
                  </a:prstGeom>
                </p:spPr>
              </p:pic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65813BDD-3603-FDC5-A77F-7CC788F504BA}"/>
                      </a:ext>
                    </a:extLst>
                  </p:cNvPr>
                  <p:cNvSpPr/>
                  <p:nvPr/>
                </p:nvSpPr>
                <p:spPr>
                  <a:xfrm>
                    <a:off x="12943202" y="12710545"/>
                    <a:ext cx="4567663" cy="347538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288"/>
                  </a:p>
                </p:txBody>
              </p:sp>
            </p:grpSp>
            <p:cxnSp>
              <p:nvCxnSpPr>
                <p:cNvPr id="26" name="Connecteur droit 25">
                  <a:extLst>
                    <a:ext uri="{FF2B5EF4-FFF2-40B4-BE49-F238E27FC236}">
                      <a16:creationId xmlns:a16="http://schemas.microsoft.com/office/drawing/2014/main" id="{A520932B-0445-79E2-148C-07572730F8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9364" y="14594266"/>
                  <a:ext cx="975719" cy="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18830468-0479-680F-8CD4-CD77E4225A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1489" y="14057300"/>
                  <a:ext cx="0" cy="747773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CF0232E-2FD1-63EC-413F-41EADAB9AF24}"/>
                    </a:ext>
                  </a:extLst>
                </p:cNvPr>
                <p:cNvSpPr txBox="1"/>
                <p:nvPr/>
              </p:nvSpPr>
              <p:spPr>
                <a:xfrm>
                  <a:off x="1728773" y="14361507"/>
                  <a:ext cx="1497322" cy="510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dirty="0">
                      <a:solidFill>
                        <a:schemeClr val="accent1"/>
                      </a:solidFill>
                      <a:latin typeface="+mj-lt"/>
                      <a:ea typeface="Brush Script MT" panose="03060802040406070304" pitchFamily="66" charset="-122"/>
                      <a:cs typeface="Brush Script MT" panose="03060802040406070304" pitchFamily="66" charset="-122"/>
                    </a:rPr>
                    <a:t>2</a:t>
                  </a:r>
                </a:p>
              </p:txBody>
            </p:sp>
            <p:cxnSp>
              <p:nvCxnSpPr>
                <p:cNvPr id="29" name="Connecteur droit 28">
                  <a:extLst>
                    <a:ext uri="{FF2B5EF4-FFF2-40B4-BE49-F238E27FC236}">
                      <a16:creationId xmlns:a16="http://schemas.microsoft.com/office/drawing/2014/main" id="{C12B37B2-674C-9BC2-638E-C3C35D9118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3417" y="14261088"/>
                  <a:ext cx="1851474" cy="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cteur droit 29">
                  <a:extLst>
                    <a:ext uri="{FF2B5EF4-FFF2-40B4-BE49-F238E27FC236}">
                      <a16:creationId xmlns:a16="http://schemas.microsoft.com/office/drawing/2014/main" id="{1C03B080-38CC-3E60-5319-708EFFBC85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7045" y="13579329"/>
                  <a:ext cx="2781165" cy="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C6266B12-09A8-5740-C765-C3BE48E09A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23426" y="13138946"/>
                  <a:ext cx="3772369" cy="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F0BD64B5-3E7B-1F70-A7C5-5A3C1F4859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19828" y="11902654"/>
                  <a:ext cx="6029385" cy="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FDFB3AA3-5B92-C804-4548-F4544C6690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9364" y="10097965"/>
                  <a:ext cx="8437203" cy="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572DEC81-B1A8-FFD4-8DE6-AB8BE74B4EE5}"/>
                    </a:ext>
                  </a:extLst>
                </p:cNvPr>
                <p:cNvSpPr txBox="1"/>
                <p:nvPr/>
              </p:nvSpPr>
              <p:spPr>
                <a:xfrm>
                  <a:off x="1728773" y="13988234"/>
                  <a:ext cx="1497322" cy="510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dirty="0">
                      <a:solidFill>
                        <a:schemeClr val="accent1"/>
                      </a:solidFill>
                      <a:latin typeface="+mj-lt"/>
                      <a:ea typeface="Brush Script MT" panose="03060802040406070304" pitchFamily="66" charset="-122"/>
                      <a:cs typeface="Brush Script MT" panose="03060802040406070304" pitchFamily="66" charset="-122"/>
                    </a:rPr>
                    <a:t>8</a:t>
                  </a:r>
                </a:p>
              </p:txBody>
            </p:sp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DB7B9FF8-FEA2-A316-9AFA-0A3FB6F16CAF}"/>
                    </a:ext>
                  </a:extLst>
                </p:cNvPr>
                <p:cNvSpPr txBox="1"/>
                <p:nvPr/>
              </p:nvSpPr>
              <p:spPr>
                <a:xfrm>
                  <a:off x="1589585" y="13295588"/>
                  <a:ext cx="1497322" cy="510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dirty="0">
                      <a:solidFill>
                        <a:schemeClr val="accent1"/>
                      </a:solidFill>
                      <a:latin typeface="+mj-lt"/>
                      <a:ea typeface="Brush Script MT" panose="03060802040406070304" pitchFamily="66" charset="-122"/>
                      <a:cs typeface="Brush Script MT" panose="03060802040406070304" pitchFamily="66" charset="-122"/>
                    </a:rPr>
                    <a:t>20</a:t>
                  </a:r>
                </a:p>
              </p:txBody>
            </p:sp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7B66159B-192C-D340-C1BF-DCC9193BBE28}"/>
                    </a:ext>
                  </a:extLst>
                </p:cNvPr>
                <p:cNvSpPr txBox="1"/>
                <p:nvPr/>
              </p:nvSpPr>
              <p:spPr>
                <a:xfrm>
                  <a:off x="1653487" y="12872980"/>
                  <a:ext cx="1497322" cy="510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dirty="0">
                      <a:solidFill>
                        <a:schemeClr val="accent1"/>
                      </a:solidFill>
                      <a:latin typeface="+mj-lt"/>
                      <a:ea typeface="Brush Script MT" panose="03060802040406070304" pitchFamily="66" charset="-122"/>
                      <a:cs typeface="Brush Script MT" panose="03060802040406070304" pitchFamily="66" charset="-122"/>
                    </a:rPr>
                    <a:t>28</a:t>
                  </a:r>
                </a:p>
              </p:txBody>
            </p:sp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6A4E3490-857F-798F-9EE2-56F5DAFC548F}"/>
                    </a:ext>
                  </a:extLst>
                </p:cNvPr>
                <p:cNvSpPr txBox="1"/>
                <p:nvPr/>
              </p:nvSpPr>
              <p:spPr>
                <a:xfrm>
                  <a:off x="1574295" y="11628845"/>
                  <a:ext cx="1497322" cy="510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dirty="0">
                      <a:solidFill>
                        <a:schemeClr val="accent1"/>
                      </a:solidFill>
                      <a:latin typeface="+mj-lt"/>
                      <a:ea typeface="Brush Script MT" panose="03060802040406070304" pitchFamily="66" charset="-122"/>
                      <a:cs typeface="Brush Script MT" panose="03060802040406070304" pitchFamily="66" charset="-122"/>
                    </a:rPr>
                    <a:t>50</a:t>
                  </a:r>
                </a:p>
              </p:txBody>
            </p: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001CD5D0-AE1E-AE5F-4135-0029A0890B4A}"/>
                    </a:ext>
                  </a:extLst>
                </p:cNvPr>
                <p:cNvSpPr txBox="1"/>
                <p:nvPr/>
              </p:nvSpPr>
              <p:spPr>
                <a:xfrm>
                  <a:off x="1599784" y="9850434"/>
                  <a:ext cx="1497322" cy="510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dirty="0">
                      <a:solidFill>
                        <a:schemeClr val="accent1"/>
                      </a:solidFill>
                      <a:latin typeface="+mj-lt"/>
                      <a:ea typeface="Brush Script MT" panose="03060802040406070304" pitchFamily="66" charset="-122"/>
                      <a:cs typeface="Brush Script MT" panose="03060802040406070304" pitchFamily="66" charset="-122"/>
                    </a:rPr>
                    <a:t>82</a:t>
                  </a:r>
                </a:p>
              </p:txBody>
            </p: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69972B15-8BC8-6FBD-848A-AB261A47B8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24242" y="13779383"/>
                  <a:ext cx="0" cy="1025689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4FBE9844-FB9A-3500-5912-139860AA5C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97452" y="12954537"/>
                  <a:ext cx="0" cy="1850534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avec flèche 42">
                  <a:extLst>
                    <a:ext uri="{FF2B5EF4-FFF2-40B4-BE49-F238E27FC236}">
                      <a16:creationId xmlns:a16="http://schemas.microsoft.com/office/drawing/2014/main" id="{7E73BA72-0C80-E890-E01A-8E0C1B444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9364" y="14807359"/>
                  <a:ext cx="14360006" cy="149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2E15B6CE-F1D1-DBD2-0A55-C6B1C01872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41335" y="12612532"/>
                  <a:ext cx="0" cy="2184463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013A3FB5-C493-A506-81F9-6EE562FB93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76578" y="11529690"/>
                  <a:ext cx="0" cy="3267304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C8D43577-B49A-5566-28B1-63E15236CB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972" y="9893816"/>
                  <a:ext cx="0" cy="4903178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9959E8C5-1E5D-167C-2585-E97C64DC58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36928" y="9134247"/>
                  <a:ext cx="0" cy="5662747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7CE86205-5F0E-DF28-DFDA-0C09B87AD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72420" y="12619741"/>
                <a:ext cx="3646783" cy="2083875"/>
              </a:xfrm>
              <a:prstGeom prst="rect">
                <a:avLst/>
              </a:prstGeom>
            </p:spPr>
          </p:pic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2B9BEAA-B144-63B4-2F93-A8ED499D07E7}"/>
                  </a:ext>
                </a:extLst>
              </p:cNvPr>
              <p:cNvSpPr txBox="1"/>
              <p:nvPr/>
            </p:nvSpPr>
            <p:spPr>
              <a:xfrm>
                <a:off x="1727461" y="5817231"/>
                <a:ext cx="1497321" cy="561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>
                    <a:latin typeface="+mj-lt"/>
                    <a:ea typeface="Brush Script MT" panose="03060802040406070304" pitchFamily="66" charset="-122"/>
                    <a:cs typeface="Brush Script MT" panose="03060802040406070304" pitchFamily="66" charset="-122"/>
                  </a:rPr>
                  <a:t>Z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77F93B04-2B07-CC08-5202-AC59FF431597}"/>
                  </a:ext>
                </a:extLst>
              </p:cNvPr>
              <p:cNvSpPr txBox="1"/>
              <p:nvPr/>
            </p:nvSpPr>
            <p:spPr>
              <a:xfrm>
                <a:off x="16097534" y="14912943"/>
                <a:ext cx="1497321" cy="561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>
                    <a:latin typeface="+mj-lt"/>
                    <a:ea typeface="Brush Script MT" panose="03060802040406070304" pitchFamily="66" charset="-122"/>
                    <a:cs typeface="Brush Script MT" panose="03060802040406070304" pitchFamily="66" charset="-122"/>
                  </a:rPr>
                  <a:t>N</a:t>
                </a:r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340379B-1EE1-823E-2204-3830EE59FA3E}"/>
                </a:ext>
              </a:extLst>
            </p:cNvPr>
            <p:cNvSpPr txBox="1"/>
            <p:nvPr/>
          </p:nvSpPr>
          <p:spPr>
            <a:xfrm>
              <a:off x="944865" y="14817091"/>
              <a:ext cx="328968" cy="51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accent1"/>
                  </a:solidFill>
                  <a:latin typeface="+mj-lt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2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5164F2F-F511-63DF-7ECE-0FAB0B526DAF}"/>
                </a:ext>
              </a:extLst>
            </p:cNvPr>
            <p:cNvSpPr txBox="1"/>
            <p:nvPr/>
          </p:nvSpPr>
          <p:spPr>
            <a:xfrm>
              <a:off x="1307673" y="14824613"/>
              <a:ext cx="359730" cy="51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accent1"/>
                  </a:solidFill>
                  <a:latin typeface="+mj-lt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8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FA28C11-0F37-D313-C1BA-423CB362E62A}"/>
                </a:ext>
              </a:extLst>
            </p:cNvPr>
            <p:cNvSpPr txBox="1"/>
            <p:nvPr/>
          </p:nvSpPr>
          <p:spPr>
            <a:xfrm>
              <a:off x="1857126" y="14828927"/>
              <a:ext cx="1497322" cy="51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accent1"/>
                  </a:solidFill>
                  <a:latin typeface="+mj-lt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20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0E46D1B-AA9E-F0A1-DD30-7D24D93C1935}"/>
                </a:ext>
              </a:extLst>
            </p:cNvPr>
            <p:cNvSpPr txBox="1"/>
            <p:nvPr/>
          </p:nvSpPr>
          <p:spPr>
            <a:xfrm>
              <a:off x="2311982" y="14827304"/>
              <a:ext cx="1497322" cy="51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accent1"/>
                  </a:solidFill>
                  <a:latin typeface="+mj-lt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28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B9103ED-BC52-67E4-DF90-211D8F534113}"/>
                </a:ext>
              </a:extLst>
            </p:cNvPr>
            <p:cNvSpPr txBox="1"/>
            <p:nvPr/>
          </p:nvSpPr>
          <p:spPr>
            <a:xfrm>
              <a:off x="3548560" y="14824615"/>
              <a:ext cx="1497322" cy="51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accent1"/>
                  </a:solidFill>
                  <a:latin typeface="+mj-lt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50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A12DF5F-3974-1B2C-0176-6C6713023626}"/>
                </a:ext>
              </a:extLst>
            </p:cNvPr>
            <p:cNvSpPr txBox="1"/>
            <p:nvPr/>
          </p:nvSpPr>
          <p:spPr>
            <a:xfrm>
              <a:off x="5321146" y="14836439"/>
              <a:ext cx="1497322" cy="51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accent1"/>
                  </a:solidFill>
                  <a:latin typeface="+mj-lt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82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18487DF-1740-C108-892C-DE5343DFF903}"/>
                </a:ext>
              </a:extLst>
            </p:cNvPr>
            <p:cNvSpPr txBox="1"/>
            <p:nvPr/>
          </p:nvSpPr>
          <p:spPr>
            <a:xfrm>
              <a:off x="7697527" y="14828927"/>
              <a:ext cx="1497322" cy="51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accent1"/>
                  </a:solidFill>
                  <a:latin typeface="+mj-lt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126</a:t>
              </a:r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FE15AA3-9EE4-146B-C214-41430A3D4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F20E65-064A-94F2-3163-354F92B36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30ECA79-F10D-2599-D66A-F318E02B3933}"/>
              </a:ext>
            </a:extLst>
          </p:cNvPr>
          <p:cNvSpPr txBox="1"/>
          <p:nvPr/>
        </p:nvSpPr>
        <p:spPr>
          <a:xfrm>
            <a:off x="6968444" y="1032541"/>
            <a:ext cx="5217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Magic </a:t>
            </a:r>
            <a:r>
              <a:rPr lang="fr-FR" sz="1600" b="1" dirty="0" err="1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number</a:t>
            </a:r>
            <a:r>
              <a:rPr lang="fr-FR" sz="1600" b="1" dirty="0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:  </a:t>
            </a:r>
            <a:r>
              <a:rPr lang="fr-FR" sz="1200" b="1" dirty="0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the nucleus has an </a:t>
            </a:r>
            <a:r>
              <a:rPr lang="fr-FR" sz="1200" b="1" dirty="0" err="1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enhanced</a:t>
            </a:r>
            <a:r>
              <a:rPr lang="fr-FR" sz="1200" b="1" dirty="0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 		                        </a:t>
            </a:r>
            <a:r>
              <a:rPr lang="fr-FR" sz="1200" b="1" dirty="0" err="1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stability</a:t>
            </a:r>
            <a:r>
              <a:rPr lang="fr-FR" sz="1200" b="1" dirty="0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fr-FR" sz="1200" b="1" dirty="0" err="1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compared</a:t>
            </a:r>
            <a:r>
              <a:rPr lang="fr-FR" sz="1200" b="1" dirty="0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 to </a:t>
            </a:r>
            <a:r>
              <a:rPr lang="fr-FR" sz="1200" b="1" dirty="0" err="1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its</a:t>
            </a:r>
            <a:r>
              <a:rPr lang="fr-FR" sz="1200" b="1" dirty="0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 close </a:t>
            </a:r>
            <a:r>
              <a:rPr lang="fr-FR" sz="1200" b="1" dirty="0" err="1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neighbours</a:t>
            </a:r>
            <a:r>
              <a:rPr lang="fr-FR" sz="1200" b="1" dirty="0">
                <a:solidFill>
                  <a:schemeClr val="accent1"/>
                </a:solidFill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468EE9B-0D2B-C49D-E939-D9D5D2C6C4EB}"/>
              </a:ext>
            </a:extLst>
          </p:cNvPr>
          <p:cNvCxnSpPr>
            <a:cxnSpLocks/>
          </p:cNvCxnSpPr>
          <p:nvPr/>
        </p:nvCxnSpPr>
        <p:spPr>
          <a:xfrm>
            <a:off x="1260083" y="2549230"/>
            <a:ext cx="6336000" cy="0"/>
          </a:xfrm>
          <a:prstGeom prst="line">
            <a:avLst/>
          </a:prstGeom>
          <a:ln w="330200">
            <a:solidFill>
              <a:srgbClr val="C00000">
                <a:alpha val="59889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B56F6B27-8FDA-D763-0AAC-CB9628A6EC16}"/>
              </a:ext>
            </a:extLst>
          </p:cNvPr>
          <p:cNvSpPr txBox="1"/>
          <p:nvPr/>
        </p:nvSpPr>
        <p:spPr>
          <a:xfrm>
            <a:off x="0" y="2401340"/>
            <a:ext cx="1776562" cy="288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C00000"/>
                </a:solidFill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114, 120 or 126?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FCA8C7E-52C7-7FB6-EE81-B3DE32D6DB2B}"/>
              </a:ext>
            </a:extLst>
          </p:cNvPr>
          <p:cNvCxnSpPr>
            <a:cxnSpLocks/>
          </p:cNvCxnSpPr>
          <p:nvPr/>
        </p:nvCxnSpPr>
        <p:spPr>
          <a:xfrm flipV="1">
            <a:off x="6883260" y="1847789"/>
            <a:ext cx="0" cy="414840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49022AAD-EBF4-7683-E72E-0952A094527E}"/>
              </a:ext>
            </a:extLst>
          </p:cNvPr>
          <p:cNvSpPr txBox="1"/>
          <p:nvPr/>
        </p:nvSpPr>
        <p:spPr>
          <a:xfrm>
            <a:off x="6665134" y="6029037"/>
            <a:ext cx="1776562" cy="288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C00000"/>
                </a:solidFill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184?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FBDB70A-FE7F-FC6E-82AA-77B82DF675B7}"/>
              </a:ext>
            </a:extLst>
          </p:cNvPr>
          <p:cNvSpPr txBox="1"/>
          <p:nvPr/>
        </p:nvSpPr>
        <p:spPr>
          <a:xfrm>
            <a:off x="6968443" y="1967454"/>
            <a:ext cx="503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Island of </a:t>
            </a:r>
            <a:r>
              <a:rPr lang="fr-FR" sz="1600" b="1" dirty="0" err="1">
                <a:solidFill>
                  <a:srgbClr val="C00000"/>
                </a:solidFill>
              </a:rPr>
              <a:t>stability</a:t>
            </a:r>
            <a:r>
              <a:rPr lang="fr-FR" sz="1600" b="1" dirty="0">
                <a:solidFill>
                  <a:srgbClr val="C00000"/>
                </a:solidFill>
              </a:rPr>
              <a:t>: </a:t>
            </a:r>
            <a:r>
              <a:rPr lang="fr-FR" sz="1200" b="1" dirty="0">
                <a:solidFill>
                  <a:srgbClr val="C00000"/>
                </a:solidFill>
              </a:rPr>
              <a:t>Next </a:t>
            </a:r>
            <a:r>
              <a:rPr lang="fr-FR" sz="1200" b="1" dirty="0" err="1">
                <a:solidFill>
                  <a:srgbClr val="C00000"/>
                </a:solidFill>
              </a:rPr>
              <a:t>magic</a:t>
            </a:r>
            <a:r>
              <a:rPr lang="fr-FR" sz="1200" b="1" dirty="0">
                <a:solidFill>
                  <a:srgbClr val="C00000"/>
                </a:solidFill>
              </a:rPr>
              <a:t> </a:t>
            </a:r>
            <a:r>
              <a:rPr lang="fr-FR" sz="1200" b="1" dirty="0" err="1">
                <a:solidFill>
                  <a:srgbClr val="C00000"/>
                </a:solidFill>
              </a:rPr>
              <a:t>numbers</a:t>
            </a:r>
            <a:r>
              <a:rPr lang="fr-FR" sz="1200" b="1" dirty="0">
                <a:solidFill>
                  <a:srgbClr val="C00000"/>
                </a:solidFill>
              </a:rPr>
              <a:t> </a:t>
            </a:r>
            <a:r>
              <a:rPr lang="fr-FR" sz="1200" b="1" dirty="0" err="1">
                <a:solidFill>
                  <a:srgbClr val="C00000"/>
                </a:solidFill>
              </a:rPr>
              <a:t>according</a:t>
            </a:r>
            <a:r>
              <a:rPr lang="fr-FR" sz="1200" b="1" dirty="0">
                <a:solidFill>
                  <a:srgbClr val="C00000"/>
                </a:solidFill>
              </a:rPr>
              <a:t> to 	  	                      </a:t>
            </a:r>
            <a:r>
              <a:rPr lang="fr-FR" sz="1200" b="1" dirty="0" err="1">
                <a:solidFill>
                  <a:srgbClr val="C00000"/>
                </a:solidFill>
              </a:rPr>
              <a:t>theoretical</a:t>
            </a:r>
            <a:r>
              <a:rPr lang="fr-FR" sz="1200" b="1" dirty="0">
                <a:solidFill>
                  <a:srgbClr val="C00000"/>
                </a:solidFill>
              </a:rPr>
              <a:t> </a:t>
            </a:r>
            <a:r>
              <a:rPr lang="fr-FR" sz="1200" b="1" dirty="0" err="1">
                <a:solidFill>
                  <a:srgbClr val="C00000"/>
                </a:solidFill>
              </a:rPr>
              <a:t>predictions</a:t>
            </a:r>
            <a:endParaRPr lang="fr-FR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167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E765519-33B3-BDBF-A707-C5BC8EAC12A3}"/>
              </a:ext>
            </a:extLst>
          </p:cNvPr>
          <p:cNvCxnSpPr>
            <a:cxnSpLocks/>
          </p:cNvCxnSpPr>
          <p:nvPr/>
        </p:nvCxnSpPr>
        <p:spPr>
          <a:xfrm>
            <a:off x="1989936" y="4788962"/>
            <a:ext cx="4473926" cy="0"/>
          </a:xfrm>
          <a:prstGeom prst="line">
            <a:avLst/>
          </a:prstGeom>
          <a:ln w="222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16742" y="55941"/>
            <a:ext cx="8758516" cy="908720"/>
          </a:xfrm>
        </p:spPr>
        <p:txBody>
          <a:bodyPr/>
          <a:lstStyle/>
          <a:p>
            <a:pPr algn="ctr"/>
            <a:r>
              <a:rPr lang="fr-FR" dirty="0"/>
              <a:t>GRAZING ANGLE AND ANGULAR DISTRIBUTION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100003" y="6465733"/>
            <a:ext cx="1757295" cy="324000"/>
          </a:xfrm>
        </p:spPr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457B49B-DDA9-22ED-FEB2-5D112B9E2B8B}"/>
              </a:ext>
            </a:extLst>
          </p:cNvPr>
          <p:cNvSpPr txBox="1"/>
          <p:nvPr/>
        </p:nvSpPr>
        <p:spPr>
          <a:xfrm>
            <a:off x="7406361" y="1717934"/>
            <a:ext cx="2138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A313DA2E-F4A0-7B6F-D1FC-41B25547D9BE}"/>
              </a:ext>
            </a:extLst>
          </p:cNvPr>
          <p:cNvSpPr txBox="1"/>
          <p:nvPr/>
        </p:nvSpPr>
        <p:spPr>
          <a:xfrm>
            <a:off x="-5444836" y="-1496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514E917-34AD-5B63-660F-7EE085A7F68F}"/>
              </a:ext>
            </a:extLst>
          </p:cNvPr>
          <p:cNvSpPr/>
          <p:nvPr/>
        </p:nvSpPr>
        <p:spPr>
          <a:xfrm>
            <a:off x="1665180" y="1491092"/>
            <a:ext cx="617957" cy="5764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736F613-1C0B-B2E9-DA6A-142F1BE2FB60}"/>
              </a:ext>
            </a:extLst>
          </p:cNvPr>
          <p:cNvSpPr/>
          <p:nvPr/>
        </p:nvSpPr>
        <p:spPr>
          <a:xfrm>
            <a:off x="5003712" y="4050950"/>
            <a:ext cx="1297541" cy="129065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B034D3BD-C40F-1E95-47D7-89AAAE206876}"/>
              </a:ext>
            </a:extLst>
          </p:cNvPr>
          <p:cNvSpPr txBox="1"/>
          <p:nvPr/>
        </p:nvSpPr>
        <p:spPr>
          <a:xfrm>
            <a:off x="1665180" y="1127068"/>
            <a:ext cx="111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beam</a:t>
            </a:r>
            <a:endParaRPr lang="fr-FR" dirty="0"/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FF62925E-3B31-F3B5-46A1-70AF8B5FB255}"/>
              </a:ext>
            </a:extLst>
          </p:cNvPr>
          <p:cNvSpPr txBox="1"/>
          <p:nvPr/>
        </p:nvSpPr>
        <p:spPr>
          <a:xfrm>
            <a:off x="5346058" y="5318919"/>
            <a:ext cx="111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target</a:t>
            </a:r>
            <a:endParaRPr lang="fr-FR" dirty="0"/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682D3018-97F3-262D-9655-CF212EFBC4F8}"/>
              </a:ext>
            </a:extLst>
          </p:cNvPr>
          <p:cNvCxnSpPr>
            <a:cxnSpLocks/>
            <a:stCxn id="17" idx="6"/>
          </p:cNvCxnSpPr>
          <p:nvPr/>
        </p:nvCxnSpPr>
        <p:spPr>
          <a:xfrm>
            <a:off x="2283136" y="1779336"/>
            <a:ext cx="4881810" cy="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4FB19AA5-D121-611B-B403-16B7ABDE10B3}"/>
              </a:ext>
            </a:extLst>
          </p:cNvPr>
          <p:cNvCxnSpPr>
            <a:cxnSpLocks/>
          </p:cNvCxnSpPr>
          <p:nvPr/>
        </p:nvCxnSpPr>
        <p:spPr>
          <a:xfrm>
            <a:off x="1989936" y="1779336"/>
            <a:ext cx="4473926" cy="0"/>
          </a:xfrm>
          <a:prstGeom prst="line">
            <a:avLst/>
          </a:prstGeom>
          <a:ln w="222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244C973D-89A0-5494-F28E-DF020DCA3B65}"/>
              </a:ext>
            </a:extLst>
          </p:cNvPr>
          <p:cNvCxnSpPr>
            <a:cxnSpLocks/>
          </p:cNvCxnSpPr>
          <p:nvPr/>
        </p:nvCxnSpPr>
        <p:spPr>
          <a:xfrm>
            <a:off x="3636135" y="1779336"/>
            <a:ext cx="0" cy="3009626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1F19565D-55AF-CDDC-2E99-1C789801AAD7}"/>
              </a:ext>
            </a:extLst>
          </p:cNvPr>
          <p:cNvSpPr txBox="1"/>
          <p:nvPr/>
        </p:nvSpPr>
        <p:spPr>
          <a:xfrm>
            <a:off x="2100004" y="2960983"/>
            <a:ext cx="14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impact </a:t>
            </a:r>
            <a:r>
              <a:rPr lang="fr-FR" dirty="0" err="1"/>
              <a:t>parameter</a:t>
            </a:r>
            <a:endParaRPr lang="fr-FR" dirty="0"/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7910A862-2149-E188-2019-53BD8173A2AE}"/>
              </a:ext>
            </a:extLst>
          </p:cNvPr>
          <p:cNvSpPr txBox="1"/>
          <p:nvPr/>
        </p:nvSpPr>
        <p:spPr>
          <a:xfrm>
            <a:off x="7406360" y="1717933"/>
            <a:ext cx="23507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For an high </a:t>
            </a:r>
            <a:r>
              <a:rPr lang="fr-FR" dirty="0" err="1"/>
              <a:t>enough</a:t>
            </a:r>
            <a:r>
              <a:rPr lang="fr-FR" dirty="0"/>
              <a:t> impact </a:t>
            </a:r>
            <a:r>
              <a:rPr lang="fr-FR" dirty="0" err="1"/>
              <a:t>parameter</a:t>
            </a:r>
            <a:r>
              <a:rPr lang="fr-FR" dirty="0"/>
              <a:t> the </a:t>
            </a:r>
            <a:r>
              <a:rPr lang="fr-FR" dirty="0" err="1"/>
              <a:t>nuclei</a:t>
            </a:r>
            <a:r>
              <a:rPr lang="fr-FR" dirty="0"/>
              <a:t> </a:t>
            </a:r>
            <a:r>
              <a:rPr lang="fr-FR" dirty="0" err="1"/>
              <a:t>won’t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scattered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F766F8-785D-9C2F-DB11-40A6920B86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B9592E-7FB0-5CF7-6CCC-7ECD5B77A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60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27810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rc 38">
            <a:extLst>
              <a:ext uri="{FF2B5EF4-FFF2-40B4-BE49-F238E27FC236}">
                <a16:creationId xmlns:a16="http://schemas.microsoft.com/office/drawing/2014/main" id="{E845B491-1806-BD7B-0BE7-32766382CB64}"/>
              </a:ext>
            </a:extLst>
          </p:cNvPr>
          <p:cNvSpPr/>
          <p:nvPr/>
        </p:nvSpPr>
        <p:spPr>
          <a:xfrm rot="5400000">
            <a:off x="1608173" y="-2213481"/>
            <a:ext cx="4666414" cy="5383204"/>
          </a:xfrm>
          <a:prstGeom prst="arc">
            <a:avLst>
              <a:gd name="adj1" fmla="val 18628578"/>
              <a:gd name="adj2" fmla="val 21518898"/>
            </a:avLst>
          </a:prstGeom>
          <a:noFill/>
          <a:ln w="38100"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E765519-33B3-BDBF-A707-C5BC8EAC12A3}"/>
              </a:ext>
            </a:extLst>
          </p:cNvPr>
          <p:cNvCxnSpPr>
            <a:cxnSpLocks/>
          </p:cNvCxnSpPr>
          <p:nvPr/>
        </p:nvCxnSpPr>
        <p:spPr>
          <a:xfrm>
            <a:off x="1989936" y="4788962"/>
            <a:ext cx="4473926" cy="0"/>
          </a:xfrm>
          <a:prstGeom prst="line">
            <a:avLst/>
          </a:prstGeom>
          <a:ln w="222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100003" y="6465733"/>
            <a:ext cx="1757295" cy="324000"/>
          </a:xfrm>
        </p:spPr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457B49B-DDA9-22ED-FEB2-5D112B9E2B8B}"/>
              </a:ext>
            </a:extLst>
          </p:cNvPr>
          <p:cNvSpPr txBox="1"/>
          <p:nvPr/>
        </p:nvSpPr>
        <p:spPr>
          <a:xfrm>
            <a:off x="7406361" y="1717933"/>
            <a:ext cx="23840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/>
              <a:t>lower</a:t>
            </a:r>
            <a:r>
              <a:rPr lang="fr-FR" dirty="0"/>
              <a:t> the impact </a:t>
            </a:r>
            <a:r>
              <a:rPr lang="fr-FR" dirty="0" err="1"/>
              <a:t>parameter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, the </a:t>
            </a:r>
            <a:r>
              <a:rPr lang="fr-FR" dirty="0" err="1"/>
              <a:t>higher</a:t>
            </a:r>
            <a:r>
              <a:rPr lang="fr-FR" dirty="0"/>
              <a:t> the </a:t>
            </a:r>
            <a:r>
              <a:rPr lang="fr-FR" dirty="0" err="1"/>
              <a:t>scattering</a:t>
            </a:r>
            <a:r>
              <a:rPr lang="fr-FR" dirty="0"/>
              <a:t> angle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A313DA2E-F4A0-7B6F-D1FC-41B25547D9BE}"/>
              </a:ext>
            </a:extLst>
          </p:cNvPr>
          <p:cNvSpPr txBox="1"/>
          <p:nvPr/>
        </p:nvSpPr>
        <p:spPr>
          <a:xfrm>
            <a:off x="-5444836" y="-1496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514E917-34AD-5B63-660F-7EE085A7F68F}"/>
              </a:ext>
            </a:extLst>
          </p:cNvPr>
          <p:cNvSpPr/>
          <p:nvPr/>
        </p:nvSpPr>
        <p:spPr>
          <a:xfrm>
            <a:off x="2288148" y="2514733"/>
            <a:ext cx="617957" cy="5764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736F613-1C0B-B2E9-DA6A-142F1BE2FB60}"/>
              </a:ext>
            </a:extLst>
          </p:cNvPr>
          <p:cNvSpPr/>
          <p:nvPr/>
        </p:nvSpPr>
        <p:spPr>
          <a:xfrm>
            <a:off x="5003712" y="4050950"/>
            <a:ext cx="1297541" cy="129065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B034D3BD-C40F-1E95-47D7-89AAAE206876}"/>
              </a:ext>
            </a:extLst>
          </p:cNvPr>
          <p:cNvSpPr txBox="1"/>
          <p:nvPr/>
        </p:nvSpPr>
        <p:spPr>
          <a:xfrm>
            <a:off x="1616041" y="2058861"/>
            <a:ext cx="202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beam</a:t>
            </a:r>
            <a:endParaRPr lang="fr-FR" dirty="0"/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FF62925E-3B31-F3B5-46A1-70AF8B5FB255}"/>
              </a:ext>
            </a:extLst>
          </p:cNvPr>
          <p:cNvSpPr txBox="1"/>
          <p:nvPr/>
        </p:nvSpPr>
        <p:spPr>
          <a:xfrm>
            <a:off x="5346058" y="5318919"/>
            <a:ext cx="111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target</a:t>
            </a:r>
            <a:endParaRPr lang="fr-FR" dirty="0"/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3F8830EC-CEE2-18E8-4458-BDEEE2EE7A21}"/>
              </a:ext>
            </a:extLst>
          </p:cNvPr>
          <p:cNvCxnSpPr>
            <a:cxnSpLocks/>
            <a:endCxn id="17" idx="6"/>
          </p:cNvCxnSpPr>
          <p:nvPr/>
        </p:nvCxnSpPr>
        <p:spPr>
          <a:xfrm flipH="1" flipV="1">
            <a:off x="2906104" y="2802977"/>
            <a:ext cx="1105108" cy="1670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682D3018-97F3-262D-9655-CF212EFBC4F8}"/>
              </a:ext>
            </a:extLst>
          </p:cNvPr>
          <p:cNvCxnSpPr>
            <a:cxnSpLocks/>
          </p:cNvCxnSpPr>
          <p:nvPr/>
        </p:nvCxnSpPr>
        <p:spPr>
          <a:xfrm flipV="1">
            <a:off x="5837880" y="1169749"/>
            <a:ext cx="1161364" cy="965604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4FB19AA5-D121-611B-B403-16B7ABDE10B3}"/>
              </a:ext>
            </a:extLst>
          </p:cNvPr>
          <p:cNvCxnSpPr>
            <a:cxnSpLocks/>
          </p:cNvCxnSpPr>
          <p:nvPr/>
        </p:nvCxnSpPr>
        <p:spPr>
          <a:xfrm>
            <a:off x="1940797" y="2819679"/>
            <a:ext cx="4473926" cy="0"/>
          </a:xfrm>
          <a:prstGeom prst="line">
            <a:avLst/>
          </a:prstGeom>
          <a:ln w="222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244C973D-89A0-5494-F28E-DF020DCA3B65}"/>
              </a:ext>
            </a:extLst>
          </p:cNvPr>
          <p:cNvCxnSpPr/>
          <p:nvPr/>
        </p:nvCxnSpPr>
        <p:spPr>
          <a:xfrm>
            <a:off x="3636135" y="2802976"/>
            <a:ext cx="0" cy="1985986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1F19565D-55AF-CDDC-2E99-1C789801AAD7}"/>
              </a:ext>
            </a:extLst>
          </p:cNvPr>
          <p:cNvSpPr txBox="1"/>
          <p:nvPr/>
        </p:nvSpPr>
        <p:spPr>
          <a:xfrm>
            <a:off x="1861464" y="3616926"/>
            <a:ext cx="1693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impact </a:t>
            </a:r>
            <a:r>
              <a:rPr lang="fr-FR" dirty="0" err="1"/>
              <a:t>parameter</a:t>
            </a:r>
            <a:endParaRPr lang="fr-FR" dirty="0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B4093829-8245-6F74-7C2A-390CC3038DB5}"/>
              </a:ext>
            </a:extLst>
          </p:cNvPr>
          <p:cNvSpPr/>
          <p:nvPr/>
        </p:nvSpPr>
        <p:spPr>
          <a:xfrm rot="1816942">
            <a:off x="5134379" y="2107714"/>
            <a:ext cx="929603" cy="920797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25055C8-77A9-3750-AE7C-B5BBEDD9AAD1}"/>
              </a:ext>
            </a:extLst>
          </p:cNvPr>
          <p:cNvSpPr txBox="1"/>
          <p:nvPr/>
        </p:nvSpPr>
        <p:spPr>
          <a:xfrm>
            <a:off x="6096001" y="2209574"/>
            <a:ext cx="3187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θ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4504D08-67DC-B42D-E680-9C85C24211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99FF2864-1675-711A-D70C-57D66839FC67}"/>
              </a:ext>
            </a:extLst>
          </p:cNvPr>
          <p:cNvSpPr txBox="1">
            <a:spLocks/>
          </p:cNvSpPr>
          <p:nvPr/>
        </p:nvSpPr>
        <p:spPr>
          <a:xfrm>
            <a:off x="1716742" y="55941"/>
            <a:ext cx="8758516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/>
              <a:t>GRAZING ANGLE AND ANGULAR DISTRIBUTION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8C3E08-557C-FBA9-1DDF-262645362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61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7023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rc 38">
            <a:extLst>
              <a:ext uri="{FF2B5EF4-FFF2-40B4-BE49-F238E27FC236}">
                <a16:creationId xmlns:a16="http://schemas.microsoft.com/office/drawing/2014/main" id="{E845B491-1806-BD7B-0BE7-32766382CB64}"/>
              </a:ext>
            </a:extLst>
          </p:cNvPr>
          <p:cNvSpPr/>
          <p:nvPr/>
        </p:nvSpPr>
        <p:spPr>
          <a:xfrm rot="5400000">
            <a:off x="531431" y="-2687165"/>
            <a:ext cx="6819898" cy="5383204"/>
          </a:xfrm>
          <a:prstGeom prst="arc">
            <a:avLst>
              <a:gd name="adj1" fmla="val 18628578"/>
              <a:gd name="adj2" fmla="val 21518898"/>
            </a:avLst>
          </a:prstGeom>
          <a:noFill/>
          <a:ln w="38100"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E765519-33B3-BDBF-A707-C5BC8EAC12A3}"/>
              </a:ext>
            </a:extLst>
          </p:cNvPr>
          <p:cNvCxnSpPr>
            <a:cxnSpLocks/>
          </p:cNvCxnSpPr>
          <p:nvPr/>
        </p:nvCxnSpPr>
        <p:spPr>
          <a:xfrm>
            <a:off x="1989936" y="4788962"/>
            <a:ext cx="4473926" cy="0"/>
          </a:xfrm>
          <a:prstGeom prst="line">
            <a:avLst/>
          </a:prstGeom>
          <a:ln w="222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100003" y="6465733"/>
            <a:ext cx="1757295" cy="324000"/>
          </a:xfrm>
        </p:spPr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457B49B-DDA9-22ED-FEB2-5D112B9E2B8B}"/>
              </a:ext>
            </a:extLst>
          </p:cNvPr>
          <p:cNvSpPr txBox="1"/>
          <p:nvPr/>
        </p:nvSpPr>
        <p:spPr>
          <a:xfrm>
            <a:off x="7406361" y="1717934"/>
            <a:ext cx="4785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/>
              <a:t>grazing</a:t>
            </a:r>
            <a:r>
              <a:rPr lang="fr-FR" dirty="0"/>
              <a:t> angle </a:t>
            </a:r>
            <a:r>
              <a:rPr lang="fr-FR" dirty="0" err="1"/>
              <a:t>is</a:t>
            </a:r>
            <a:r>
              <a:rPr lang="fr-FR" dirty="0"/>
              <a:t> the value for </a:t>
            </a:r>
            <a:r>
              <a:rPr lang="fr-FR" dirty="0" err="1"/>
              <a:t>which</a:t>
            </a:r>
            <a:r>
              <a:rPr lang="fr-FR" dirty="0"/>
              <a:t> the Rutherford </a:t>
            </a:r>
            <a:r>
              <a:rPr lang="fr-FR" dirty="0" err="1"/>
              <a:t>scattering</a:t>
            </a:r>
            <a:r>
              <a:rPr lang="fr-FR" dirty="0"/>
              <a:t> cross-section </a:t>
            </a:r>
            <a:r>
              <a:rPr lang="fr-FR" dirty="0" err="1"/>
              <a:t>goes</a:t>
            </a:r>
            <a:r>
              <a:rPr lang="fr-FR" dirty="0"/>
              <a:t> down to ¼ of </a:t>
            </a:r>
            <a:r>
              <a:rPr lang="fr-FR" dirty="0" err="1"/>
              <a:t>its</a:t>
            </a:r>
            <a:r>
              <a:rPr lang="fr-FR" dirty="0"/>
              <a:t> maximum value </a:t>
            </a:r>
          </a:p>
          <a:p>
            <a:endParaRPr lang="fr-FR" dirty="0"/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A313DA2E-F4A0-7B6F-D1FC-41B25547D9BE}"/>
              </a:ext>
            </a:extLst>
          </p:cNvPr>
          <p:cNvSpPr txBox="1"/>
          <p:nvPr/>
        </p:nvSpPr>
        <p:spPr>
          <a:xfrm>
            <a:off x="-5444836" y="-1496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514E917-34AD-5B63-660F-7EE085A7F68F}"/>
              </a:ext>
            </a:extLst>
          </p:cNvPr>
          <p:cNvSpPr/>
          <p:nvPr/>
        </p:nvSpPr>
        <p:spPr>
          <a:xfrm>
            <a:off x="2288148" y="3117791"/>
            <a:ext cx="617957" cy="5764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736F613-1C0B-B2E9-DA6A-142F1BE2FB60}"/>
              </a:ext>
            </a:extLst>
          </p:cNvPr>
          <p:cNvSpPr/>
          <p:nvPr/>
        </p:nvSpPr>
        <p:spPr>
          <a:xfrm>
            <a:off x="5003712" y="4050950"/>
            <a:ext cx="1297541" cy="129065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B034D3BD-C40F-1E95-47D7-89AAAE206876}"/>
              </a:ext>
            </a:extLst>
          </p:cNvPr>
          <p:cNvSpPr txBox="1"/>
          <p:nvPr/>
        </p:nvSpPr>
        <p:spPr>
          <a:xfrm>
            <a:off x="1616041" y="2661919"/>
            <a:ext cx="138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beam</a:t>
            </a:r>
            <a:endParaRPr lang="fr-FR" dirty="0"/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FF62925E-3B31-F3B5-46A1-70AF8B5FB255}"/>
              </a:ext>
            </a:extLst>
          </p:cNvPr>
          <p:cNvSpPr txBox="1"/>
          <p:nvPr/>
        </p:nvSpPr>
        <p:spPr>
          <a:xfrm>
            <a:off x="5346058" y="5318919"/>
            <a:ext cx="111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target</a:t>
            </a:r>
            <a:endParaRPr lang="fr-FR" dirty="0"/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3F8830EC-CEE2-18E8-4458-BDEEE2EE7A21}"/>
              </a:ext>
            </a:extLst>
          </p:cNvPr>
          <p:cNvCxnSpPr>
            <a:cxnSpLocks/>
            <a:endCxn id="17" idx="6"/>
          </p:cNvCxnSpPr>
          <p:nvPr/>
        </p:nvCxnSpPr>
        <p:spPr>
          <a:xfrm flipH="1" flipV="1">
            <a:off x="2906104" y="3406035"/>
            <a:ext cx="1105108" cy="1670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682D3018-97F3-262D-9655-CF212EFBC4F8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6173766" y="1108382"/>
            <a:ext cx="459217" cy="801097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4FB19AA5-D121-611B-B403-16B7ABDE10B3}"/>
              </a:ext>
            </a:extLst>
          </p:cNvPr>
          <p:cNvCxnSpPr>
            <a:cxnSpLocks/>
          </p:cNvCxnSpPr>
          <p:nvPr/>
        </p:nvCxnSpPr>
        <p:spPr>
          <a:xfrm>
            <a:off x="1940797" y="3422737"/>
            <a:ext cx="4473926" cy="0"/>
          </a:xfrm>
          <a:prstGeom prst="line">
            <a:avLst/>
          </a:prstGeom>
          <a:ln w="222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244C973D-89A0-5494-F28E-DF020DCA3B65}"/>
              </a:ext>
            </a:extLst>
          </p:cNvPr>
          <p:cNvCxnSpPr>
            <a:cxnSpLocks/>
          </p:cNvCxnSpPr>
          <p:nvPr/>
        </p:nvCxnSpPr>
        <p:spPr>
          <a:xfrm>
            <a:off x="3636135" y="3429000"/>
            <a:ext cx="0" cy="135996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1F19565D-55AF-CDDC-2E99-1C789801AAD7}"/>
              </a:ext>
            </a:extLst>
          </p:cNvPr>
          <p:cNvSpPr txBox="1"/>
          <p:nvPr/>
        </p:nvSpPr>
        <p:spPr>
          <a:xfrm>
            <a:off x="2100003" y="3875900"/>
            <a:ext cx="1571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Impact </a:t>
            </a:r>
            <a:r>
              <a:rPr lang="fr-FR" dirty="0" err="1"/>
              <a:t>parameter</a:t>
            </a:r>
            <a:endParaRPr lang="fr-FR" dirty="0"/>
          </a:p>
          <a:p>
            <a:r>
              <a:rPr lang="fr-FR" dirty="0"/>
              <a:t>≃ 1 </a:t>
            </a:r>
            <a:r>
              <a:rPr lang="fr-FR" dirty="0" err="1"/>
              <a:t>fm</a:t>
            </a:r>
            <a:endParaRPr lang="fr-FR" dirty="0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B4093829-8245-6F74-7C2A-390CC3038DB5}"/>
              </a:ext>
            </a:extLst>
          </p:cNvPr>
          <p:cNvSpPr/>
          <p:nvPr/>
        </p:nvSpPr>
        <p:spPr>
          <a:xfrm rot="2161654">
            <a:off x="4938195" y="2531323"/>
            <a:ext cx="1174344" cy="1047160"/>
          </a:xfrm>
          <a:prstGeom prst="arc">
            <a:avLst>
              <a:gd name="adj1" fmla="val 15479668"/>
              <a:gd name="adj2" fmla="val 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25055C8-77A9-3750-AE7C-B5BBEDD9AAD1}"/>
              </a:ext>
            </a:extLst>
          </p:cNvPr>
          <p:cNvSpPr txBox="1"/>
          <p:nvPr/>
        </p:nvSpPr>
        <p:spPr>
          <a:xfrm>
            <a:off x="6131910" y="2645255"/>
            <a:ext cx="12744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θ</a:t>
            </a:r>
            <a:r>
              <a:rPr lang="fr-FR" baseline="-25000" dirty="0" err="1"/>
              <a:t>GRAZING</a:t>
            </a:r>
            <a:endParaRPr lang="fr-FR" baseline="-250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0DD53-3458-7731-B858-90052F7738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56084F83-C42F-8D36-8B48-4A578DAA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742" y="55941"/>
            <a:ext cx="8758516" cy="908720"/>
          </a:xfrm>
        </p:spPr>
        <p:txBody>
          <a:bodyPr/>
          <a:lstStyle/>
          <a:p>
            <a:pPr algn="ctr"/>
            <a:r>
              <a:rPr lang="fr-FR" dirty="0"/>
              <a:t>GRAZING ANGLE AND ANGULAR DISTRIBUTION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3D5865-3254-4FFD-A022-838796214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62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46516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rc 38">
            <a:extLst>
              <a:ext uri="{FF2B5EF4-FFF2-40B4-BE49-F238E27FC236}">
                <a16:creationId xmlns:a16="http://schemas.microsoft.com/office/drawing/2014/main" id="{E845B491-1806-BD7B-0BE7-32766382CB64}"/>
              </a:ext>
            </a:extLst>
          </p:cNvPr>
          <p:cNvSpPr/>
          <p:nvPr/>
        </p:nvSpPr>
        <p:spPr>
          <a:xfrm rot="5400000">
            <a:off x="531431" y="-2687165"/>
            <a:ext cx="6819898" cy="5383204"/>
          </a:xfrm>
          <a:prstGeom prst="arc">
            <a:avLst>
              <a:gd name="adj1" fmla="val 18628578"/>
              <a:gd name="adj2" fmla="val 21317075"/>
            </a:avLst>
          </a:prstGeom>
          <a:noFill/>
          <a:ln w="38100"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E765519-33B3-BDBF-A707-C5BC8EAC12A3}"/>
              </a:ext>
            </a:extLst>
          </p:cNvPr>
          <p:cNvCxnSpPr>
            <a:cxnSpLocks/>
          </p:cNvCxnSpPr>
          <p:nvPr/>
        </p:nvCxnSpPr>
        <p:spPr>
          <a:xfrm>
            <a:off x="1989936" y="4788962"/>
            <a:ext cx="4473926" cy="0"/>
          </a:xfrm>
          <a:prstGeom prst="line">
            <a:avLst/>
          </a:prstGeom>
          <a:ln w="222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100003" y="6465733"/>
            <a:ext cx="1757295" cy="324000"/>
          </a:xfrm>
        </p:spPr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A313DA2E-F4A0-7B6F-D1FC-41B25547D9BE}"/>
              </a:ext>
            </a:extLst>
          </p:cNvPr>
          <p:cNvSpPr txBox="1"/>
          <p:nvPr/>
        </p:nvSpPr>
        <p:spPr>
          <a:xfrm>
            <a:off x="-5444836" y="-1496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514E917-34AD-5B63-660F-7EE085A7F68F}"/>
              </a:ext>
            </a:extLst>
          </p:cNvPr>
          <p:cNvSpPr/>
          <p:nvPr/>
        </p:nvSpPr>
        <p:spPr>
          <a:xfrm>
            <a:off x="4124572" y="3130317"/>
            <a:ext cx="617957" cy="5764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736F613-1C0B-B2E9-DA6A-142F1BE2FB60}"/>
              </a:ext>
            </a:extLst>
          </p:cNvPr>
          <p:cNvSpPr/>
          <p:nvPr/>
        </p:nvSpPr>
        <p:spPr>
          <a:xfrm>
            <a:off x="5003712" y="4050950"/>
            <a:ext cx="1297541" cy="129065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B034D3BD-C40F-1E95-47D7-89AAAE206876}"/>
              </a:ext>
            </a:extLst>
          </p:cNvPr>
          <p:cNvSpPr txBox="1"/>
          <p:nvPr/>
        </p:nvSpPr>
        <p:spPr>
          <a:xfrm>
            <a:off x="3368838" y="2764080"/>
            <a:ext cx="138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beam</a:t>
            </a:r>
            <a:endParaRPr lang="fr-FR" dirty="0"/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FF62925E-3B31-F3B5-46A1-70AF8B5FB255}"/>
              </a:ext>
            </a:extLst>
          </p:cNvPr>
          <p:cNvSpPr txBox="1"/>
          <p:nvPr/>
        </p:nvSpPr>
        <p:spPr>
          <a:xfrm>
            <a:off x="5346058" y="5318919"/>
            <a:ext cx="111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target</a:t>
            </a:r>
            <a:endParaRPr lang="fr-FR" dirty="0"/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682D3018-97F3-262D-9655-CF212EFBC4F8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6173765" y="1108382"/>
            <a:ext cx="459218" cy="801096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4FB19AA5-D121-611B-B403-16B7ABDE10B3}"/>
              </a:ext>
            </a:extLst>
          </p:cNvPr>
          <p:cNvCxnSpPr>
            <a:cxnSpLocks/>
          </p:cNvCxnSpPr>
          <p:nvPr/>
        </p:nvCxnSpPr>
        <p:spPr>
          <a:xfrm>
            <a:off x="1989936" y="3422737"/>
            <a:ext cx="4473926" cy="0"/>
          </a:xfrm>
          <a:prstGeom prst="line">
            <a:avLst/>
          </a:prstGeom>
          <a:ln w="222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244C973D-89A0-5494-F28E-DF020DCA3B65}"/>
              </a:ext>
            </a:extLst>
          </p:cNvPr>
          <p:cNvCxnSpPr>
            <a:cxnSpLocks/>
          </p:cNvCxnSpPr>
          <p:nvPr/>
        </p:nvCxnSpPr>
        <p:spPr>
          <a:xfrm>
            <a:off x="3636135" y="3429000"/>
            <a:ext cx="0" cy="135996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1F19565D-55AF-CDDC-2E99-1C789801AAD7}"/>
              </a:ext>
            </a:extLst>
          </p:cNvPr>
          <p:cNvSpPr txBox="1"/>
          <p:nvPr/>
        </p:nvSpPr>
        <p:spPr>
          <a:xfrm>
            <a:off x="2100003" y="3875900"/>
            <a:ext cx="1571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Impact </a:t>
            </a:r>
            <a:r>
              <a:rPr lang="fr-FR" dirty="0" err="1"/>
              <a:t>parameter</a:t>
            </a:r>
            <a:endParaRPr lang="fr-FR" dirty="0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B4093829-8245-6F74-7C2A-390CC3038DB5}"/>
              </a:ext>
            </a:extLst>
          </p:cNvPr>
          <p:cNvSpPr/>
          <p:nvPr/>
        </p:nvSpPr>
        <p:spPr>
          <a:xfrm rot="2161654">
            <a:off x="4938195" y="2531323"/>
            <a:ext cx="1174344" cy="1047160"/>
          </a:xfrm>
          <a:prstGeom prst="arc">
            <a:avLst>
              <a:gd name="adj1" fmla="val 15479668"/>
              <a:gd name="adj2" fmla="val 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25055C8-77A9-3750-AE7C-B5BBEDD9AAD1}"/>
              </a:ext>
            </a:extLst>
          </p:cNvPr>
          <p:cNvSpPr txBox="1"/>
          <p:nvPr/>
        </p:nvSpPr>
        <p:spPr>
          <a:xfrm>
            <a:off x="6131910" y="2645255"/>
            <a:ext cx="12744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θ</a:t>
            </a:r>
            <a:r>
              <a:rPr lang="fr-FR" baseline="-25000" dirty="0" err="1"/>
              <a:t>GRAZING</a:t>
            </a:r>
            <a:endParaRPr lang="fr-FR" baseline="-250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0DD53-3458-7731-B858-90052F7738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56084F83-C42F-8D36-8B48-4A578DAA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742" y="55941"/>
            <a:ext cx="8758516" cy="908720"/>
          </a:xfrm>
        </p:spPr>
        <p:txBody>
          <a:bodyPr/>
          <a:lstStyle/>
          <a:p>
            <a:pPr algn="ctr"/>
            <a:r>
              <a:rPr lang="fr-FR" dirty="0"/>
              <a:t>GRAZING ANGLE AND ANGULAR DISTRIBUTION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3605797-DF6D-69C5-6462-FE865840FC66}"/>
              </a:ext>
            </a:extLst>
          </p:cNvPr>
          <p:cNvCxnSpPr/>
          <p:nvPr/>
        </p:nvCxnSpPr>
        <p:spPr>
          <a:xfrm flipH="1" flipV="1">
            <a:off x="4549698" y="3706806"/>
            <a:ext cx="546409" cy="50835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82B037F-6CD1-844D-4CF8-4FAA2E78DCBC}"/>
              </a:ext>
            </a:extLst>
          </p:cNvPr>
          <p:cNvCxnSpPr>
            <a:cxnSpLocks/>
          </p:cNvCxnSpPr>
          <p:nvPr/>
        </p:nvCxnSpPr>
        <p:spPr>
          <a:xfrm>
            <a:off x="4677765" y="3641654"/>
            <a:ext cx="604570" cy="51074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A95A25-A795-E0B2-1692-F183E584D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63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90564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rc 38">
            <a:extLst>
              <a:ext uri="{FF2B5EF4-FFF2-40B4-BE49-F238E27FC236}">
                <a16:creationId xmlns:a16="http://schemas.microsoft.com/office/drawing/2014/main" id="{E845B491-1806-BD7B-0BE7-32766382CB64}"/>
              </a:ext>
            </a:extLst>
          </p:cNvPr>
          <p:cNvSpPr/>
          <p:nvPr/>
        </p:nvSpPr>
        <p:spPr>
          <a:xfrm rot="9045414" flipH="1" flipV="1">
            <a:off x="714638" y="3984702"/>
            <a:ext cx="6819898" cy="5383204"/>
          </a:xfrm>
          <a:prstGeom prst="arc">
            <a:avLst>
              <a:gd name="adj1" fmla="val 18598638"/>
              <a:gd name="adj2" fmla="val 21317075"/>
            </a:avLst>
          </a:prstGeom>
          <a:noFill/>
          <a:ln w="38100"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E765519-33B3-BDBF-A707-C5BC8EAC12A3}"/>
              </a:ext>
            </a:extLst>
          </p:cNvPr>
          <p:cNvCxnSpPr>
            <a:cxnSpLocks/>
          </p:cNvCxnSpPr>
          <p:nvPr/>
        </p:nvCxnSpPr>
        <p:spPr>
          <a:xfrm>
            <a:off x="1989936" y="4788962"/>
            <a:ext cx="4473926" cy="0"/>
          </a:xfrm>
          <a:prstGeom prst="line">
            <a:avLst/>
          </a:prstGeom>
          <a:ln w="222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100003" y="6465733"/>
            <a:ext cx="1757295" cy="324000"/>
          </a:xfrm>
        </p:spPr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A313DA2E-F4A0-7B6F-D1FC-41B25547D9BE}"/>
              </a:ext>
            </a:extLst>
          </p:cNvPr>
          <p:cNvSpPr txBox="1"/>
          <p:nvPr/>
        </p:nvSpPr>
        <p:spPr>
          <a:xfrm>
            <a:off x="-5444836" y="-1496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514E917-34AD-5B63-660F-7EE085A7F68F}"/>
              </a:ext>
            </a:extLst>
          </p:cNvPr>
          <p:cNvSpPr/>
          <p:nvPr/>
        </p:nvSpPr>
        <p:spPr>
          <a:xfrm>
            <a:off x="4124587" y="3523533"/>
            <a:ext cx="617957" cy="5764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736F613-1C0B-B2E9-DA6A-142F1BE2FB60}"/>
              </a:ext>
            </a:extLst>
          </p:cNvPr>
          <p:cNvSpPr/>
          <p:nvPr/>
        </p:nvSpPr>
        <p:spPr>
          <a:xfrm>
            <a:off x="5003712" y="4050950"/>
            <a:ext cx="1297541" cy="129065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B034D3BD-C40F-1E95-47D7-89AAAE206876}"/>
              </a:ext>
            </a:extLst>
          </p:cNvPr>
          <p:cNvSpPr txBox="1"/>
          <p:nvPr/>
        </p:nvSpPr>
        <p:spPr>
          <a:xfrm>
            <a:off x="3377786" y="3129172"/>
            <a:ext cx="138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beam</a:t>
            </a:r>
            <a:endParaRPr lang="fr-FR" dirty="0"/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FF62925E-3B31-F3B5-46A1-70AF8B5FB255}"/>
              </a:ext>
            </a:extLst>
          </p:cNvPr>
          <p:cNvSpPr txBox="1"/>
          <p:nvPr/>
        </p:nvSpPr>
        <p:spPr>
          <a:xfrm>
            <a:off x="5346058" y="5318919"/>
            <a:ext cx="111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target</a:t>
            </a:r>
            <a:endParaRPr lang="fr-FR" dirty="0"/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682D3018-97F3-262D-9655-CF212EFBC4F8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6947178" y="4775414"/>
            <a:ext cx="686633" cy="912837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4FB19AA5-D121-611B-B403-16B7ABDE10B3}"/>
              </a:ext>
            </a:extLst>
          </p:cNvPr>
          <p:cNvCxnSpPr>
            <a:cxnSpLocks/>
          </p:cNvCxnSpPr>
          <p:nvPr/>
        </p:nvCxnSpPr>
        <p:spPr>
          <a:xfrm>
            <a:off x="1989951" y="3815953"/>
            <a:ext cx="4473926" cy="0"/>
          </a:xfrm>
          <a:prstGeom prst="line">
            <a:avLst/>
          </a:prstGeom>
          <a:ln w="222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244C973D-89A0-5494-F28E-DF020DCA3B65}"/>
              </a:ext>
            </a:extLst>
          </p:cNvPr>
          <p:cNvCxnSpPr>
            <a:cxnSpLocks/>
          </p:cNvCxnSpPr>
          <p:nvPr/>
        </p:nvCxnSpPr>
        <p:spPr>
          <a:xfrm>
            <a:off x="3636135" y="3815953"/>
            <a:ext cx="0" cy="973009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1F19565D-55AF-CDDC-2E99-1C789801AAD7}"/>
              </a:ext>
            </a:extLst>
          </p:cNvPr>
          <p:cNvSpPr txBox="1"/>
          <p:nvPr/>
        </p:nvSpPr>
        <p:spPr>
          <a:xfrm>
            <a:off x="2100003" y="3875900"/>
            <a:ext cx="1571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Impact </a:t>
            </a:r>
            <a:r>
              <a:rPr lang="fr-FR" dirty="0" err="1"/>
              <a:t>parameter</a:t>
            </a:r>
            <a:endParaRPr lang="fr-FR" dirty="0"/>
          </a:p>
          <a:p>
            <a:r>
              <a:rPr lang="fr-FR" dirty="0"/>
              <a:t>≃ 1 </a:t>
            </a:r>
            <a:r>
              <a:rPr lang="fr-FR" dirty="0" err="1"/>
              <a:t>fm</a:t>
            </a:r>
            <a:endParaRPr lang="fr-FR" dirty="0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B4093829-8245-6F74-7C2A-390CC3038DB5}"/>
              </a:ext>
            </a:extLst>
          </p:cNvPr>
          <p:cNvSpPr/>
          <p:nvPr/>
        </p:nvSpPr>
        <p:spPr>
          <a:xfrm rot="5753045">
            <a:off x="5257040" y="3359991"/>
            <a:ext cx="1174344" cy="1047160"/>
          </a:xfrm>
          <a:prstGeom prst="arc">
            <a:avLst>
              <a:gd name="adj1" fmla="val 15479668"/>
              <a:gd name="adj2" fmla="val 17859952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25055C8-77A9-3750-AE7C-B5BBEDD9AAD1}"/>
              </a:ext>
            </a:extLst>
          </p:cNvPr>
          <p:cNvSpPr txBox="1"/>
          <p:nvPr/>
        </p:nvSpPr>
        <p:spPr>
          <a:xfrm>
            <a:off x="6395932" y="3884356"/>
            <a:ext cx="12744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θ</a:t>
            </a:r>
            <a:endParaRPr lang="fr-FR" baseline="-250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0DD53-3458-7731-B858-90052F7738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56084F83-C42F-8D36-8B48-4A578DAA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742" y="55941"/>
            <a:ext cx="8758516" cy="908720"/>
          </a:xfrm>
        </p:spPr>
        <p:txBody>
          <a:bodyPr/>
          <a:lstStyle/>
          <a:p>
            <a:pPr algn="ctr"/>
            <a:r>
              <a:rPr lang="fr-FR" dirty="0"/>
              <a:t>GRAZING ANGLE AND ANGULAR DISTRIBUTION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3605797-DF6D-69C5-6462-FE865840FC66}"/>
              </a:ext>
            </a:extLst>
          </p:cNvPr>
          <p:cNvCxnSpPr>
            <a:cxnSpLocks/>
          </p:cNvCxnSpPr>
          <p:nvPr/>
        </p:nvCxnSpPr>
        <p:spPr>
          <a:xfrm flipH="1" flipV="1">
            <a:off x="4677765" y="4071542"/>
            <a:ext cx="380613" cy="298755"/>
          </a:xfrm>
          <a:prstGeom prst="straightConnector1">
            <a:avLst/>
          </a:prstGeom>
          <a:ln w="635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82B037F-6CD1-844D-4CF8-4FAA2E78DCBC}"/>
              </a:ext>
            </a:extLst>
          </p:cNvPr>
          <p:cNvCxnSpPr>
            <a:cxnSpLocks/>
          </p:cNvCxnSpPr>
          <p:nvPr/>
        </p:nvCxnSpPr>
        <p:spPr>
          <a:xfrm>
            <a:off x="4766202" y="3965624"/>
            <a:ext cx="326468" cy="272046"/>
          </a:xfrm>
          <a:prstGeom prst="straightConnector1">
            <a:avLst/>
          </a:prstGeom>
          <a:ln w="635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F9C4D7-E955-6773-90D4-785E85C86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64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18135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8217E0E-4AEB-0C3C-822A-7E90E8243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Level</a:t>
            </a:r>
            <a:r>
              <a:rPr lang="fr-FR" dirty="0"/>
              <a:t> </a:t>
            </a:r>
            <a:r>
              <a:rPr lang="fr-FR" dirty="0" err="1"/>
              <a:t>schemes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22F807-B0E5-F00B-56A4-0E11E2EE6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47C857A-9954-F80F-1F70-44ACAE63FE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352807" y="988203"/>
            <a:ext cx="1277637" cy="550426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B5571D4-9B6F-1A8A-F434-0DEAB74886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4526" y="961473"/>
            <a:ext cx="863731" cy="550426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A21169E-7483-06B1-FC90-2D1CED8BE0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743" y="961473"/>
            <a:ext cx="785733" cy="547753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2D5CF74-7BC5-2578-BE91-074643137DF4}"/>
              </a:ext>
            </a:extLst>
          </p:cNvPr>
          <p:cNvSpPr txBox="1"/>
          <p:nvPr/>
        </p:nvSpPr>
        <p:spPr>
          <a:xfrm>
            <a:off x="2378423" y="1095270"/>
            <a:ext cx="806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/>
              <a:t>236</a:t>
            </a:r>
            <a:r>
              <a:rPr lang="fr-FR" dirty="0"/>
              <a:t>U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98989D6-9390-7DA6-C197-6BCF2B1C45FF}"/>
              </a:ext>
            </a:extLst>
          </p:cNvPr>
          <p:cNvSpPr txBox="1"/>
          <p:nvPr/>
        </p:nvSpPr>
        <p:spPr>
          <a:xfrm>
            <a:off x="4851402" y="1095270"/>
            <a:ext cx="806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/>
              <a:t>238</a:t>
            </a:r>
            <a:r>
              <a:rPr lang="fr-FR" dirty="0"/>
              <a:t>U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9A39307-0DFE-8EA2-0DBC-4608A4CE3BAC}"/>
              </a:ext>
            </a:extLst>
          </p:cNvPr>
          <p:cNvSpPr txBox="1"/>
          <p:nvPr/>
        </p:nvSpPr>
        <p:spPr>
          <a:xfrm>
            <a:off x="7531942" y="1095270"/>
            <a:ext cx="806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/>
              <a:t>240</a:t>
            </a:r>
            <a:r>
              <a:rPr lang="fr-FR" dirty="0"/>
              <a:t>U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462DB0A-DDA1-6C2D-166B-D782C413CE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01AE73-D873-8737-0444-AC5631449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65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52561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heisen\Proposals\LoI Agata 2013\Deep\LEE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105" y="2742167"/>
            <a:ext cx="2781337" cy="3414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605678" y="4918619"/>
            <a:ext cx="536557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</a:rPr>
              <a:t>D. Lee et al. PRC 25 (1982) 286 : </a:t>
            </a:r>
            <a:r>
              <a:rPr lang="en-US" sz="1400" baseline="30000" dirty="0">
                <a:solidFill>
                  <a:prstClr val="black"/>
                </a:solidFill>
              </a:rPr>
              <a:t>16</a:t>
            </a:r>
            <a:r>
              <a:rPr lang="en-US" sz="1400" dirty="0">
                <a:solidFill>
                  <a:prstClr val="black"/>
                </a:solidFill>
              </a:rPr>
              <a:t>O, </a:t>
            </a:r>
            <a:r>
              <a:rPr lang="en-US" sz="1400" baseline="30000" dirty="0">
                <a:solidFill>
                  <a:prstClr val="black"/>
                </a:solidFill>
              </a:rPr>
              <a:t>18</a:t>
            </a:r>
            <a:r>
              <a:rPr lang="en-US" sz="1400" dirty="0">
                <a:solidFill>
                  <a:prstClr val="black"/>
                </a:solidFill>
              </a:rPr>
              <a:t>O, </a:t>
            </a:r>
            <a:r>
              <a:rPr lang="en-US" sz="1400" baseline="30000" dirty="0">
                <a:solidFill>
                  <a:prstClr val="black"/>
                </a:solidFill>
              </a:rPr>
              <a:t>20</a:t>
            </a:r>
            <a:r>
              <a:rPr lang="en-US" sz="1400" dirty="0">
                <a:solidFill>
                  <a:prstClr val="black"/>
                </a:solidFill>
              </a:rPr>
              <a:t>Ne, </a:t>
            </a:r>
            <a:r>
              <a:rPr lang="en-US" sz="1400" baseline="30000" dirty="0">
                <a:solidFill>
                  <a:prstClr val="black"/>
                </a:solidFill>
              </a:rPr>
              <a:t>22</a:t>
            </a:r>
            <a:r>
              <a:rPr lang="en-US" sz="1400" dirty="0">
                <a:solidFill>
                  <a:prstClr val="black"/>
                </a:solidFill>
              </a:rPr>
              <a:t>Ne + </a:t>
            </a:r>
            <a:r>
              <a:rPr lang="en-US" sz="1400" baseline="30000" dirty="0">
                <a:solidFill>
                  <a:prstClr val="black"/>
                </a:solidFill>
              </a:rPr>
              <a:t>248</a:t>
            </a:r>
            <a:r>
              <a:rPr lang="en-US" sz="1400" dirty="0">
                <a:solidFill>
                  <a:prstClr val="black"/>
                </a:solidFill>
              </a:rPr>
              <a:t>Cm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</a:rPr>
              <a:t>D. Lee et al. PRC 27 (1983) 2656 : </a:t>
            </a:r>
            <a:r>
              <a:rPr lang="en-US" sz="1400" baseline="30000" dirty="0">
                <a:solidFill>
                  <a:prstClr val="black"/>
                </a:solidFill>
              </a:rPr>
              <a:t>18</a:t>
            </a:r>
            <a:r>
              <a:rPr lang="en-US" sz="1400" dirty="0">
                <a:solidFill>
                  <a:prstClr val="black"/>
                </a:solidFill>
              </a:rPr>
              <a:t>O + </a:t>
            </a:r>
            <a:r>
              <a:rPr lang="en-US" sz="1400" baseline="30000" dirty="0">
                <a:solidFill>
                  <a:prstClr val="black"/>
                </a:solidFill>
              </a:rPr>
              <a:t>248</a:t>
            </a:r>
            <a:r>
              <a:rPr lang="en-US" sz="1400" dirty="0">
                <a:solidFill>
                  <a:prstClr val="black"/>
                </a:solidFill>
              </a:rPr>
              <a:t>Cm, </a:t>
            </a:r>
            <a:r>
              <a:rPr lang="en-US" sz="1400" baseline="30000" dirty="0">
                <a:solidFill>
                  <a:prstClr val="black"/>
                </a:solidFill>
              </a:rPr>
              <a:t>249</a:t>
            </a:r>
            <a:r>
              <a:rPr lang="en-US" sz="1400" dirty="0">
                <a:solidFill>
                  <a:prstClr val="black"/>
                </a:solidFill>
              </a:rPr>
              <a:t>Cf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</a:rPr>
              <a:t>K.J. Moody et al. PRC 33 (1986) 1315 : </a:t>
            </a:r>
            <a:r>
              <a:rPr lang="en-US" sz="1400" baseline="30000" dirty="0">
                <a:solidFill>
                  <a:prstClr val="black"/>
                </a:solidFill>
              </a:rPr>
              <a:t>18</a:t>
            </a:r>
            <a:r>
              <a:rPr lang="en-US" sz="1400" dirty="0">
                <a:solidFill>
                  <a:prstClr val="black"/>
                </a:solidFill>
              </a:rPr>
              <a:t>O, </a:t>
            </a:r>
            <a:r>
              <a:rPr lang="en-US" sz="1400" baseline="30000" dirty="0">
                <a:solidFill>
                  <a:prstClr val="black"/>
                </a:solidFill>
              </a:rPr>
              <a:t>86</a:t>
            </a:r>
            <a:r>
              <a:rPr lang="en-US" sz="1400" dirty="0">
                <a:solidFill>
                  <a:prstClr val="black"/>
                </a:solidFill>
              </a:rPr>
              <a:t>Kr, </a:t>
            </a:r>
            <a:r>
              <a:rPr lang="en-US" sz="1400" baseline="30000" dirty="0">
                <a:solidFill>
                  <a:prstClr val="black"/>
                </a:solidFill>
              </a:rPr>
              <a:t>136</a:t>
            </a:r>
            <a:r>
              <a:rPr lang="en-US" sz="1400" dirty="0">
                <a:solidFill>
                  <a:prstClr val="black"/>
                </a:solidFill>
              </a:rPr>
              <a:t>Xe + </a:t>
            </a:r>
            <a:r>
              <a:rPr lang="en-US" sz="1400" baseline="30000" dirty="0">
                <a:solidFill>
                  <a:prstClr val="black"/>
                </a:solidFill>
              </a:rPr>
              <a:t>248</a:t>
            </a:r>
            <a:r>
              <a:rPr lang="en-US" sz="1400" dirty="0">
                <a:solidFill>
                  <a:prstClr val="black"/>
                </a:solidFill>
              </a:rPr>
              <a:t>Cm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</a:rPr>
              <a:t>M. </a:t>
            </a:r>
            <a:r>
              <a:rPr lang="en-US" sz="1400" dirty="0" err="1">
                <a:solidFill>
                  <a:prstClr val="black"/>
                </a:solidFill>
              </a:rPr>
              <a:t>Schädel</a:t>
            </a:r>
            <a:r>
              <a:rPr lang="en-US" sz="1400" dirty="0">
                <a:solidFill>
                  <a:prstClr val="black"/>
                </a:solidFill>
              </a:rPr>
              <a:t> et al. Phys. Rev. </a:t>
            </a:r>
            <a:r>
              <a:rPr lang="en-US" sz="1400" dirty="0" err="1">
                <a:solidFill>
                  <a:prstClr val="black"/>
                </a:solidFill>
              </a:rPr>
              <a:t>Lett</a:t>
            </a:r>
            <a:r>
              <a:rPr lang="en-US" sz="1400" dirty="0">
                <a:solidFill>
                  <a:prstClr val="black"/>
                </a:solidFill>
              </a:rPr>
              <a:t>. 48, 852 (1982): </a:t>
            </a:r>
            <a:r>
              <a:rPr lang="en-US" sz="1400" baseline="30000" dirty="0">
                <a:solidFill>
                  <a:prstClr val="black"/>
                </a:solidFill>
              </a:rPr>
              <a:t>238</a:t>
            </a:r>
            <a:r>
              <a:rPr lang="en-US" sz="1400" dirty="0">
                <a:solidFill>
                  <a:prstClr val="black"/>
                </a:solidFill>
              </a:rPr>
              <a:t>U+ </a:t>
            </a:r>
            <a:r>
              <a:rPr lang="en-US" sz="1400" baseline="30000" dirty="0">
                <a:solidFill>
                  <a:prstClr val="black"/>
                </a:solidFill>
              </a:rPr>
              <a:t>248</a:t>
            </a:r>
            <a:r>
              <a:rPr lang="en-US" sz="1400" dirty="0">
                <a:solidFill>
                  <a:prstClr val="black"/>
                </a:solidFill>
              </a:rPr>
              <a:t>Cm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sz="1400" dirty="0" err="1">
                <a:solidFill>
                  <a:prstClr val="black"/>
                </a:solidFill>
              </a:rPr>
              <a:t>Türler</a:t>
            </a:r>
            <a:r>
              <a:rPr lang="en-US" sz="1400" dirty="0">
                <a:solidFill>
                  <a:prstClr val="black"/>
                </a:solidFill>
              </a:rPr>
              <a:t> et al. PRC 46 (1992) 1364 :</a:t>
            </a:r>
            <a:r>
              <a:rPr lang="en-US" sz="1400" baseline="30000" dirty="0">
                <a:solidFill>
                  <a:prstClr val="black"/>
                </a:solidFill>
              </a:rPr>
              <a:t>40,44,48</a:t>
            </a:r>
            <a:r>
              <a:rPr lang="en-US" sz="1400" dirty="0">
                <a:solidFill>
                  <a:prstClr val="black"/>
                </a:solidFill>
              </a:rPr>
              <a:t>Ca + </a:t>
            </a:r>
            <a:r>
              <a:rPr lang="en-US" sz="1400" baseline="30000" dirty="0">
                <a:solidFill>
                  <a:prstClr val="black"/>
                </a:solidFill>
              </a:rPr>
              <a:t>248</a:t>
            </a:r>
            <a:r>
              <a:rPr lang="en-US" sz="1400" dirty="0">
                <a:solidFill>
                  <a:prstClr val="black"/>
                </a:solidFill>
              </a:rPr>
              <a:t>Cm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</a:rPr>
              <a:t>...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077797" y="1082646"/>
            <a:ext cx="6709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sym typeface="Wingdings"/>
              </a:rPr>
              <a:t></a:t>
            </a:r>
            <a:r>
              <a:rPr lang="en-US" sz="2000" dirty="0">
                <a:solidFill>
                  <a:prstClr val="black"/>
                </a:solidFill>
              </a:rPr>
              <a:t>Chemical separation methods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sym typeface="Wingdings"/>
              </a:rPr>
              <a:t>is</a:t>
            </a:r>
            <a:r>
              <a:rPr lang="en-US" sz="2000" dirty="0">
                <a:solidFill>
                  <a:prstClr val="black"/>
                </a:solidFill>
              </a:rPr>
              <a:t>otope identification via radioactive decay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sym typeface="Wingdings"/>
              </a:rPr>
              <a:t></a:t>
            </a:r>
            <a:r>
              <a:rPr lang="en" sz="2000" dirty="0">
                <a:solidFill>
                  <a:prstClr val="black"/>
                </a:solidFill>
                <a:sym typeface="Wingdings"/>
              </a:rPr>
              <a:t>timescale of the fastest radiochemical separation techniques </a:t>
            </a:r>
            <a:r>
              <a:rPr lang="en-US" sz="2000" dirty="0">
                <a:solidFill>
                  <a:prstClr val="black"/>
                </a:solidFill>
                <a:sym typeface="Wingdings"/>
              </a:rPr>
              <a:t>long lived isotope ≈ 10 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sym typeface="Wingdings"/>
              </a:rPr>
              <a:t>Nuclei produced: Z=101, N=157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" name="Image 1" descr="Capture d'écran 2018-02-05 10.48.59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9536" y="1002968"/>
            <a:ext cx="3024336" cy="366357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 rot="16200000">
            <a:off x="243955" y="2764725"/>
            <a:ext cx="28217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prstClr val="white">
                    <a:lumMod val="50000"/>
                  </a:prstClr>
                </a:solidFill>
                <a:latin typeface="Arial" charset="0"/>
              </a:rPr>
              <a:t>B. Welch et al. Phys. Rev. C </a:t>
            </a:r>
            <a:r>
              <a:rPr lang="en-GB" sz="1100" dirty="0" err="1">
                <a:solidFill>
                  <a:prstClr val="white">
                    <a:lumMod val="50000"/>
                  </a:prstClr>
                </a:solidFill>
                <a:latin typeface="Arial" charset="0"/>
              </a:rPr>
              <a:t>Vol</a:t>
            </a:r>
            <a:r>
              <a:rPr lang="en-GB" sz="1100" dirty="0">
                <a:solidFill>
                  <a:prstClr val="white">
                    <a:lumMod val="50000"/>
                  </a:prstClr>
                </a:solidFill>
                <a:latin typeface="Arial" charset="0"/>
              </a:rPr>
              <a:t> 35 (1987)</a:t>
            </a:r>
          </a:p>
        </p:txBody>
      </p:sp>
      <p:sp>
        <p:nvSpPr>
          <p:cNvPr id="10" name="Titre 5">
            <a:extLst>
              <a:ext uri="{FF2B5EF4-FFF2-40B4-BE49-F238E27FC236}">
                <a16:creationId xmlns:a16="http://schemas.microsoft.com/office/drawing/2014/main" id="{C3613AAA-DD03-D2E4-C3BB-5D311001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Brief </a:t>
            </a:r>
            <a:r>
              <a:rPr lang="fr-FR" dirty="0" err="1"/>
              <a:t>history</a:t>
            </a:r>
            <a:r>
              <a:rPr lang="fr-FR" dirty="0"/>
              <a:t> of MNT: </a:t>
            </a:r>
            <a:r>
              <a:rPr lang="fr-FR" dirty="0" err="1"/>
              <a:t>radiochemistry</a:t>
            </a:r>
            <a:endParaRPr lang="fr-FR" dirty="0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4824E65F-ABAC-8B0A-29FB-A2F0EBDF4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05AE089-6D94-416A-8C37-2A5151DFD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3C9E99-AECF-1480-7F35-74CE55C7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768443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287" y="777216"/>
            <a:ext cx="4508499" cy="313301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 rot="16200000">
            <a:off x="-436426" y="2294914"/>
            <a:ext cx="29514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900" dirty="0">
                <a:solidFill>
                  <a:prstClr val="black"/>
                </a:solidFill>
              </a:rPr>
              <a:t>V. </a:t>
            </a:r>
            <a:r>
              <a:rPr lang="en-GB" sz="900" dirty="0" err="1">
                <a:solidFill>
                  <a:prstClr val="black"/>
                </a:solidFill>
              </a:rPr>
              <a:t>Zagrebaev,W</a:t>
            </a:r>
            <a:r>
              <a:rPr lang="en-GB" sz="900" dirty="0">
                <a:solidFill>
                  <a:prstClr val="black"/>
                </a:solidFill>
              </a:rPr>
              <a:t>. Greiner, </a:t>
            </a:r>
            <a:r>
              <a:rPr lang="en-GB" sz="900" dirty="0" err="1">
                <a:solidFill>
                  <a:prstClr val="black"/>
                </a:solidFill>
              </a:rPr>
              <a:t>Nulc</a:t>
            </a:r>
            <a:r>
              <a:rPr lang="en-GB" sz="900" dirty="0">
                <a:solidFill>
                  <a:prstClr val="black"/>
                </a:solidFill>
              </a:rPr>
              <a:t>. Phys. A 944 (2015)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1311715" y="2277007"/>
            <a:ext cx="324000" cy="0"/>
          </a:xfrm>
          <a:prstGeom prst="line">
            <a:avLst/>
          </a:prstGeom>
          <a:ln w="6350" cmpd="sng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1434867" y="2454039"/>
            <a:ext cx="69273" cy="76969"/>
          </a:xfrm>
          <a:prstGeom prst="ellipse">
            <a:avLst/>
          </a:prstGeom>
          <a:noFill/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B2412D-2021-EE4A-87BE-4C76E80427D2}"/>
              </a:ext>
            </a:extLst>
          </p:cNvPr>
          <p:cNvSpPr txBox="1"/>
          <p:nvPr/>
        </p:nvSpPr>
        <p:spPr>
          <a:xfrm>
            <a:off x="6020664" y="1184011"/>
            <a:ext cx="58963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Zagrebaev</a:t>
            </a:r>
            <a:r>
              <a:rPr lang="fr-FR" sz="1600" dirty="0"/>
              <a:t> and Greiner </a:t>
            </a:r>
            <a:r>
              <a:rPr lang="fr-FR" sz="1600" dirty="0" err="1"/>
              <a:t>developed</a:t>
            </a:r>
            <a:r>
              <a:rPr lang="fr-FR" sz="1600" dirty="0"/>
              <a:t> a model </a:t>
            </a:r>
            <a:r>
              <a:rPr lang="fr-FR" sz="1600" dirty="0" err="1"/>
              <a:t>using</a:t>
            </a:r>
            <a:r>
              <a:rPr lang="fr-FR" sz="1600" dirty="0"/>
              <a:t> </a:t>
            </a:r>
            <a:r>
              <a:rPr lang="fr-FR" sz="1600" b="1" dirty="0" err="1"/>
              <a:t>multidimensional</a:t>
            </a:r>
            <a:r>
              <a:rPr lang="fr-FR" sz="1600" b="1" dirty="0"/>
              <a:t> </a:t>
            </a:r>
            <a:r>
              <a:rPr lang="fr-FR" sz="1600" b="1" dirty="0" err="1"/>
              <a:t>langevin</a:t>
            </a:r>
            <a:r>
              <a:rPr lang="fr-FR" sz="1600" b="1" dirty="0"/>
              <a:t> </a:t>
            </a:r>
            <a:r>
              <a:rPr lang="fr-FR" sz="1600" b="1" dirty="0" err="1"/>
              <a:t>equations</a:t>
            </a:r>
            <a:r>
              <a:rPr lang="fr-FR" sz="1600" b="1" dirty="0"/>
              <a:t> </a:t>
            </a:r>
            <a:r>
              <a:rPr lang="fr-FR" sz="1600" dirty="0"/>
              <a:t>to </a:t>
            </a:r>
            <a:r>
              <a:rPr lang="fr-FR" sz="1600" dirty="0" err="1"/>
              <a:t>describe</a:t>
            </a:r>
            <a:r>
              <a:rPr lang="fr-FR" sz="1600" dirty="0"/>
              <a:t> the </a:t>
            </a:r>
            <a:r>
              <a:rPr lang="fr-FR" sz="1600" dirty="0" err="1"/>
              <a:t>dynamics</a:t>
            </a:r>
            <a:r>
              <a:rPr lang="fr-FR" sz="1600" dirty="0"/>
              <a:t> of MNT at </a:t>
            </a:r>
            <a:r>
              <a:rPr lang="fr-FR" sz="1600" dirty="0" err="1"/>
              <a:t>low</a:t>
            </a:r>
            <a:r>
              <a:rPr lang="fr-FR" sz="1600" dirty="0"/>
              <a:t> </a:t>
            </a:r>
            <a:r>
              <a:rPr lang="fr-FR" sz="1600" dirty="0" err="1"/>
              <a:t>energy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Arial" panose="020B0604020202020204" pitchFamily="34" charset="0"/>
              </a:rPr>
              <a:t>They theorized t</a:t>
            </a:r>
            <a:r>
              <a:rPr lang="en" sz="1600" dirty="0">
                <a:cs typeface="Arial" panose="020B0604020202020204" pitchFamily="34" charset="0"/>
              </a:rPr>
              <a:t>hat if MNT reactions were run near the barrier [∼1.1Vb] shell effects would be preserved and large transfers would occur at forward angles.</a:t>
            </a:r>
            <a:endParaRPr lang="en-GB" sz="1600" dirty="0">
              <a:cs typeface="Arial" panose="020B0604020202020204" pitchFamily="34" charset="0"/>
            </a:endParaRPr>
          </a:p>
          <a:p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Adamian</a:t>
            </a:r>
            <a:r>
              <a:rPr lang="fr-FR" sz="1600" dirty="0"/>
              <a:t> et al. </a:t>
            </a:r>
            <a:r>
              <a:rPr lang="fr-FR" sz="1600" dirty="0" err="1"/>
              <a:t>describe</a:t>
            </a:r>
            <a:r>
              <a:rPr lang="fr-FR" sz="1600" dirty="0"/>
              <a:t> </a:t>
            </a:r>
            <a:r>
              <a:rPr lang="fr-FR" sz="1600" dirty="0" err="1"/>
              <a:t>such</a:t>
            </a:r>
            <a:r>
              <a:rPr lang="fr-FR" sz="1600" dirty="0"/>
              <a:t> </a:t>
            </a:r>
            <a:r>
              <a:rPr lang="fr-FR" sz="1600" dirty="0" err="1"/>
              <a:t>reactions</a:t>
            </a:r>
            <a:r>
              <a:rPr lang="fr-FR" sz="1600" dirty="0"/>
              <a:t> as the </a:t>
            </a:r>
            <a:r>
              <a:rPr lang="fr-FR" sz="1600" dirty="0" err="1"/>
              <a:t>evolution</a:t>
            </a:r>
            <a:r>
              <a:rPr lang="fr-FR" sz="1600" dirty="0"/>
              <a:t> of a </a:t>
            </a:r>
            <a:r>
              <a:rPr lang="fr-FR" sz="1600" b="1" dirty="0" err="1"/>
              <a:t>dinuclear</a:t>
            </a:r>
            <a:r>
              <a:rPr lang="fr-FR" sz="1600" b="1" dirty="0"/>
              <a:t> system</a:t>
            </a:r>
            <a:r>
              <a:rPr lang="fr-FR" sz="1600" dirty="0"/>
              <a:t>.</a:t>
            </a:r>
          </a:p>
          <a:p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Contrary</a:t>
            </a:r>
            <a:r>
              <a:rPr lang="fr-FR" sz="1600" dirty="0"/>
              <a:t> to Langevin model, </a:t>
            </a:r>
            <a:r>
              <a:rPr lang="fr-FR" sz="1600" dirty="0" err="1"/>
              <a:t>lighter</a:t>
            </a:r>
            <a:r>
              <a:rPr lang="fr-FR" sz="1600" dirty="0"/>
              <a:t> </a:t>
            </a:r>
            <a:r>
              <a:rPr lang="fr-FR" sz="1600" dirty="0" err="1"/>
              <a:t>beams</a:t>
            </a:r>
            <a:r>
              <a:rPr lang="fr-FR" sz="1600" dirty="0"/>
              <a:t> are </a:t>
            </a:r>
            <a:r>
              <a:rPr lang="fr-FR" sz="1600" dirty="0" err="1"/>
              <a:t>favored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err="1">
                <a:solidFill>
                  <a:schemeClr val="tx2"/>
                </a:solidFill>
              </a:rPr>
              <a:t>Different</a:t>
            </a:r>
            <a:r>
              <a:rPr lang="fr-FR" sz="1600" b="1" dirty="0">
                <a:solidFill>
                  <a:schemeClr val="tx2"/>
                </a:solidFill>
              </a:rPr>
              <a:t> </a:t>
            </a:r>
            <a:r>
              <a:rPr lang="fr-FR" sz="1600" b="1" dirty="0" err="1">
                <a:solidFill>
                  <a:schemeClr val="tx2"/>
                </a:solidFill>
              </a:rPr>
              <a:t>models</a:t>
            </a:r>
            <a:r>
              <a:rPr lang="fr-FR" sz="1600" b="1" dirty="0">
                <a:solidFill>
                  <a:schemeClr val="tx2"/>
                </a:solidFill>
              </a:rPr>
              <a:t> </a:t>
            </a:r>
            <a:r>
              <a:rPr lang="fr-FR" sz="1600" b="1" dirty="0" err="1">
                <a:solidFill>
                  <a:schemeClr val="tx2"/>
                </a:solidFill>
              </a:rPr>
              <a:t>predict</a:t>
            </a:r>
            <a:r>
              <a:rPr lang="fr-FR" sz="1600" b="1" dirty="0">
                <a:solidFill>
                  <a:schemeClr val="tx2"/>
                </a:solidFill>
              </a:rPr>
              <a:t> </a:t>
            </a:r>
            <a:r>
              <a:rPr lang="fr-FR" sz="1600" b="1" dirty="0" err="1">
                <a:solidFill>
                  <a:schemeClr val="tx2"/>
                </a:solidFill>
              </a:rPr>
              <a:t>reasonable</a:t>
            </a:r>
            <a:r>
              <a:rPr lang="fr-FR" sz="1600" b="1" dirty="0">
                <a:solidFill>
                  <a:schemeClr val="tx2"/>
                </a:solidFill>
              </a:rPr>
              <a:t> cross-sections for the production of </a:t>
            </a:r>
            <a:r>
              <a:rPr lang="fr-FR" sz="1600" b="1" dirty="0" err="1">
                <a:solidFill>
                  <a:schemeClr val="tx2"/>
                </a:solidFill>
              </a:rPr>
              <a:t>superheavy</a:t>
            </a:r>
            <a:r>
              <a:rPr lang="fr-FR" sz="1600" b="1" dirty="0">
                <a:solidFill>
                  <a:schemeClr val="tx2"/>
                </a:solidFill>
              </a:rPr>
              <a:t> </a:t>
            </a:r>
            <a:r>
              <a:rPr lang="fr-FR" sz="1600" b="1" dirty="0" err="1">
                <a:solidFill>
                  <a:schemeClr val="tx2"/>
                </a:solidFill>
              </a:rPr>
              <a:t>nuclei</a:t>
            </a:r>
            <a:endParaRPr lang="fr-FR" sz="16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14" name="Titre 5">
            <a:extLst>
              <a:ext uri="{FF2B5EF4-FFF2-40B4-BE49-F238E27FC236}">
                <a16:creationId xmlns:a16="http://schemas.microsoft.com/office/drawing/2014/main" id="{C171B547-37AF-FE64-340A-0BCE0AC4E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Brief </a:t>
            </a:r>
            <a:r>
              <a:rPr lang="fr-FR" dirty="0" err="1"/>
              <a:t>history</a:t>
            </a:r>
            <a:r>
              <a:rPr lang="fr-FR" dirty="0"/>
              <a:t> of MNT: a </a:t>
            </a:r>
            <a:r>
              <a:rPr lang="fr-FR" dirty="0" err="1"/>
              <a:t>renewed</a:t>
            </a:r>
            <a:r>
              <a:rPr lang="fr-FR" dirty="0"/>
              <a:t> </a:t>
            </a:r>
            <a:r>
              <a:rPr lang="fr-FR" dirty="0" err="1"/>
              <a:t>interest</a:t>
            </a:r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DC1F3E7-B32D-A6D6-79DC-9CD308FBA8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295" y="3822392"/>
            <a:ext cx="5457537" cy="233242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E363865-7C87-FF23-1768-8752A48EB856}"/>
              </a:ext>
            </a:extLst>
          </p:cNvPr>
          <p:cNvSpPr txBox="1"/>
          <p:nvPr/>
        </p:nvSpPr>
        <p:spPr>
          <a:xfrm>
            <a:off x="3025064" y="4280973"/>
            <a:ext cx="3693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aseline="30000" dirty="0">
                <a:solidFill>
                  <a:srgbClr val="282323"/>
                </a:solidFill>
                <a:effectLst/>
                <a:latin typeface="Times" pitchFamily="2" charset="0"/>
              </a:rPr>
              <a:t>48</a:t>
            </a:r>
            <a:r>
              <a:rPr lang="fr-FR" sz="1200" dirty="0">
                <a:solidFill>
                  <a:srgbClr val="282323"/>
                </a:solidFill>
                <a:effectLst/>
                <a:latin typeface="Times" pitchFamily="2" charset="0"/>
              </a:rPr>
              <a:t>Ca+</a:t>
            </a:r>
            <a:r>
              <a:rPr lang="fr-FR" sz="1200" baseline="30000" dirty="0">
                <a:solidFill>
                  <a:srgbClr val="282323"/>
                </a:solidFill>
                <a:effectLst/>
                <a:latin typeface="Times" pitchFamily="2" charset="0"/>
              </a:rPr>
              <a:t>244</a:t>
            </a:r>
            <a:r>
              <a:rPr lang="fr-FR" sz="1200" baseline="30000" dirty="0">
                <a:solidFill>
                  <a:srgbClr val="282323"/>
                </a:solidFill>
                <a:effectLst/>
                <a:latin typeface="MTMI"/>
              </a:rPr>
              <a:t>,</a:t>
            </a:r>
            <a:r>
              <a:rPr lang="fr-FR" sz="1200" baseline="30000" dirty="0">
                <a:solidFill>
                  <a:srgbClr val="282323"/>
                </a:solidFill>
                <a:effectLst/>
                <a:latin typeface="Times" pitchFamily="2" charset="0"/>
              </a:rPr>
              <a:t>246</a:t>
            </a:r>
            <a:r>
              <a:rPr lang="fr-FR" sz="1200" baseline="30000" dirty="0">
                <a:solidFill>
                  <a:srgbClr val="282323"/>
                </a:solidFill>
                <a:effectLst/>
                <a:latin typeface="MTMI"/>
              </a:rPr>
              <a:t>,</a:t>
            </a:r>
            <a:r>
              <a:rPr lang="fr-FR" sz="1200" baseline="30000" dirty="0">
                <a:solidFill>
                  <a:srgbClr val="282323"/>
                </a:solidFill>
                <a:effectLst/>
                <a:latin typeface="Times" pitchFamily="2" charset="0"/>
              </a:rPr>
              <a:t>248</a:t>
            </a:r>
            <a:r>
              <a:rPr lang="fr-FR" sz="1200" dirty="0">
                <a:solidFill>
                  <a:srgbClr val="282323"/>
                </a:solidFill>
                <a:effectLst/>
                <a:latin typeface="Times" pitchFamily="2" charset="0"/>
              </a:rPr>
              <a:t>Cm (</a:t>
            </a:r>
            <a:r>
              <a:rPr lang="fr-FR" sz="1200" dirty="0" err="1">
                <a:solidFill>
                  <a:srgbClr val="282323"/>
                </a:solidFill>
                <a:effectLst/>
                <a:latin typeface="MTMI"/>
              </a:rPr>
              <a:t>E</a:t>
            </a:r>
            <a:r>
              <a:rPr lang="fr-FR" sz="1200" baseline="-25000" dirty="0" err="1">
                <a:solidFill>
                  <a:srgbClr val="282323"/>
                </a:solidFill>
                <a:effectLst/>
                <a:latin typeface="Times" pitchFamily="2" charset="0"/>
              </a:rPr>
              <a:t>c</a:t>
            </a:r>
            <a:r>
              <a:rPr lang="fr-FR" sz="1200" baseline="-25000" dirty="0" err="1">
                <a:solidFill>
                  <a:srgbClr val="282323"/>
                </a:solidFill>
                <a:effectLst/>
                <a:latin typeface="MTMI"/>
              </a:rPr>
              <a:t>.</a:t>
            </a:r>
            <a:r>
              <a:rPr lang="fr-FR" sz="1200" baseline="-25000" dirty="0" err="1">
                <a:solidFill>
                  <a:srgbClr val="282323"/>
                </a:solidFill>
                <a:effectLst/>
                <a:latin typeface="Times" pitchFamily="2" charset="0"/>
              </a:rPr>
              <a:t>m</a:t>
            </a:r>
            <a:r>
              <a:rPr lang="fr-FR" sz="1200" baseline="-25000" dirty="0">
                <a:solidFill>
                  <a:srgbClr val="282323"/>
                </a:solidFill>
                <a:effectLst/>
                <a:latin typeface="MTMI"/>
              </a:rPr>
              <a:t>. </a:t>
            </a:r>
            <a:r>
              <a:rPr lang="fr-FR" sz="1200" dirty="0">
                <a:solidFill>
                  <a:srgbClr val="282323"/>
                </a:solidFill>
                <a:latin typeface="MTSY"/>
              </a:rPr>
              <a:t>≈</a:t>
            </a:r>
            <a:r>
              <a:rPr lang="fr-FR" sz="1200" dirty="0">
                <a:solidFill>
                  <a:srgbClr val="282323"/>
                </a:solidFill>
                <a:effectLst/>
                <a:latin typeface="MTSY"/>
              </a:rPr>
              <a:t> </a:t>
            </a:r>
            <a:r>
              <a:rPr lang="fr-FR" sz="1200" dirty="0">
                <a:solidFill>
                  <a:srgbClr val="282323"/>
                </a:solidFill>
                <a:effectLst/>
                <a:latin typeface="Times" pitchFamily="2" charset="0"/>
              </a:rPr>
              <a:t>205 MeV) </a:t>
            </a:r>
            <a:endParaRPr lang="fr-FR" sz="1200" dirty="0"/>
          </a:p>
          <a:p>
            <a:endParaRPr lang="fr-FR" sz="12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215A6DC-6437-A5E7-3EBB-99D457D14405}"/>
              </a:ext>
            </a:extLst>
          </p:cNvPr>
          <p:cNvSpPr txBox="1"/>
          <p:nvPr/>
        </p:nvSpPr>
        <p:spPr>
          <a:xfrm rot="16200000">
            <a:off x="-1091876" y="4483365"/>
            <a:ext cx="321273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900" dirty="0">
                <a:solidFill>
                  <a:prstClr val="black"/>
                </a:solidFill>
              </a:rPr>
              <a:t>G. G. </a:t>
            </a:r>
            <a:r>
              <a:rPr lang="en-GB" sz="900" dirty="0" err="1">
                <a:solidFill>
                  <a:prstClr val="black"/>
                </a:solidFill>
              </a:rPr>
              <a:t>Adamian</a:t>
            </a:r>
            <a:r>
              <a:rPr lang="en-GB" sz="900" dirty="0">
                <a:solidFill>
                  <a:prstClr val="black"/>
                </a:solidFill>
              </a:rPr>
              <a:t> , </a:t>
            </a:r>
            <a:r>
              <a:rPr lang="fr-FR" sz="900" dirty="0">
                <a:solidFill>
                  <a:srgbClr val="282323"/>
                </a:solidFill>
                <a:effectLst/>
              </a:rPr>
              <a:t>PHYSICAL REVIEW C </a:t>
            </a:r>
            <a:r>
              <a:rPr lang="fr-FR" sz="900" b="1" dirty="0">
                <a:solidFill>
                  <a:srgbClr val="282323"/>
                </a:solidFill>
                <a:effectLst/>
              </a:rPr>
              <a:t>71</a:t>
            </a:r>
            <a:r>
              <a:rPr lang="fr-FR" sz="900" dirty="0">
                <a:solidFill>
                  <a:srgbClr val="282323"/>
                </a:solidFill>
                <a:effectLst/>
              </a:rPr>
              <a:t>, 034603 (2005)</a:t>
            </a:r>
            <a:br>
              <a:rPr lang="fr-FR" sz="900" dirty="0">
                <a:solidFill>
                  <a:srgbClr val="282323"/>
                </a:solidFill>
                <a:effectLst/>
              </a:rPr>
            </a:br>
            <a:endParaRPr lang="fr-FR" sz="90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9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" name="Espace réservé du pied de page 24">
            <a:extLst>
              <a:ext uri="{FF2B5EF4-FFF2-40B4-BE49-F238E27FC236}">
                <a16:creationId xmlns:a16="http://schemas.microsoft.com/office/drawing/2014/main" id="{E7C408C2-B3F0-1F88-77BB-12947A9D2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0A366E-6AD6-1099-47E7-A731BD48507F}"/>
              </a:ext>
            </a:extLst>
          </p:cNvPr>
          <p:cNvSpPr txBox="1"/>
          <p:nvPr/>
        </p:nvSpPr>
        <p:spPr>
          <a:xfrm>
            <a:off x="5422986" y="6162402"/>
            <a:ext cx="942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Z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65573B-B83C-9602-0582-CC59C7A627A1}"/>
              </a:ext>
            </a:extLst>
          </p:cNvPr>
          <p:cNvSpPr txBox="1"/>
          <p:nvPr/>
        </p:nvSpPr>
        <p:spPr>
          <a:xfrm>
            <a:off x="1907159" y="6154813"/>
            <a:ext cx="942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102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7F4EBF-FBC9-2F49-AC4E-682E26ED62B1}"/>
              </a:ext>
            </a:extLst>
          </p:cNvPr>
          <p:cNvSpPr txBox="1"/>
          <p:nvPr/>
        </p:nvSpPr>
        <p:spPr>
          <a:xfrm>
            <a:off x="2900911" y="6154812"/>
            <a:ext cx="942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104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1235175-4EFE-1A7C-3AF2-8984DD52109B}"/>
              </a:ext>
            </a:extLst>
          </p:cNvPr>
          <p:cNvSpPr txBox="1"/>
          <p:nvPr/>
        </p:nvSpPr>
        <p:spPr>
          <a:xfrm>
            <a:off x="3874090" y="6162402"/>
            <a:ext cx="942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106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535F546-CAED-653C-6F9F-7C335F90EF6A}"/>
              </a:ext>
            </a:extLst>
          </p:cNvPr>
          <p:cNvSpPr txBox="1"/>
          <p:nvPr/>
        </p:nvSpPr>
        <p:spPr>
          <a:xfrm>
            <a:off x="4827877" y="6154812"/>
            <a:ext cx="942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108</a:t>
            </a:r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2B5701C7-28A4-4D59-8A94-8BC7B5A2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09EBE6C0-DD2C-DD6F-25BF-2237F4167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754881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Capture d'écran 2018-02-05 09.59.58.pn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902" b="-13902"/>
          <a:stretch/>
        </p:blipFill>
        <p:spPr>
          <a:xfrm>
            <a:off x="140830" y="1228100"/>
            <a:ext cx="6113436" cy="4521692"/>
          </a:xfrm>
        </p:spPr>
      </p:pic>
      <p:sp>
        <p:nvSpPr>
          <p:cNvPr id="8" name="ZoneTexte 7"/>
          <p:cNvSpPr txBox="1"/>
          <p:nvPr/>
        </p:nvSpPr>
        <p:spPr>
          <a:xfrm rot="16200000">
            <a:off x="-1428437" y="3069796"/>
            <a:ext cx="31385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dirty="0">
                <a:solidFill>
                  <a:prstClr val="black"/>
                </a:solidFill>
                <a:latin typeface="Arial" charset="0"/>
              </a:rPr>
              <a:t>J.S. Barrett et al. Phys. Rev. C 91, 064615 (2015)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40830" y="1153765"/>
            <a:ext cx="978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aseline="30000" dirty="0">
                <a:solidFill>
                  <a:prstClr val="black"/>
                </a:solidFill>
              </a:rPr>
              <a:t>136</a:t>
            </a:r>
            <a:r>
              <a:rPr lang="en-GB" dirty="0">
                <a:solidFill>
                  <a:prstClr val="black"/>
                </a:solidFill>
              </a:rPr>
              <a:t>Xe+</a:t>
            </a:r>
            <a:r>
              <a:rPr lang="en-GB" baseline="30000" dirty="0">
                <a:solidFill>
                  <a:prstClr val="black"/>
                </a:solidFill>
              </a:rPr>
              <a:t>208</a:t>
            </a:r>
            <a:r>
              <a:rPr lang="en-GB" dirty="0">
                <a:solidFill>
                  <a:prstClr val="black"/>
                </a:solidFill>
              </a:rPr>
              <a:t>Pb</a:t>
            </a:r>
            <a:r>
              <a:rPr lang="en-GB" sz="1200" dirty="0">
                <a:solidFill>
                  <a:prstClr val="black"/>
                </a:solidFill>
              </a:rPr>
              <a:t> (</a:t>
            </a:r>
            <a:r>
              <a:rPr lang="en-GB" sz="1200" dirty="0" err="1">
                <a:solidFill>
                  <a:prstClr val="black"/>
                </a:solidFill>
              </a:rPr>
              <a:t>E</a:t>
            </a:r>
            <a:r>
              <a:rPr lang="en-GB" sz="1200" baseline="-25000" dirty="0" err="1">
                <a:solidFill>
                  <a:prstClr val="black"/>
                </a:solidFill>
              </a:rPr>
              <a:t>beam</a:t>
            </a:r>
            <a:r>
              <a:rPr lang="en-GB" sz="1200" dirty="0">
                <a:solidFill>
                  <a:prstClr val="black"/>
                </a:solidFill>
              </a:rPr>
              <a:t>= 785 </a:t>
            </a:r>
            <a:r>
              <a:rPr lang="en-GB" sz="1200" dirty="0" err="1">
                <a:solidFill>
                  <a:prstClr val="black"/>
                </a:solidFill>
              </a:rPr>
              <a:t>meV</a:t>
            </a:r>
            <a:r>
              <a:rPr lang="en-GB" sz="1200" dirty="0">
                <a:solidFill>
                  <a:prstClr val="black"/>
                </a:solidFill>
              </a:rPr>
              <a:t>)</a:t>
            </a:r>
            <a:r>
              <a:rPr lang="en-GB" dirty="0">
                <a:solidFill>
                  <a:prstClr val="black"/>
                </a:solidFill>
              </a:rPr>
              <a:t> @ </a:t>
            </a:r>
            <a:r>
              <a:rPr lang="en-GB" dirty="0" err="1">
                <a:solidFill>
                  <a:prstClr val="black"/>
                </a:solidFill>
              </a:rPr>
              <a:t>Gammasphere</a:t>
            </a:r>
            <a:r>
              <a:rPr lang="en-GB" dirty="0">
                <a:solidFill>
                  <a:prstClr val="black"/>
                </a:solidFill>
              </a:rPr>
              <a:t>: the beam was stopped in a thick target;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0830" y="5316972"/>
            <a:ext cx="10075194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117 target like produced from Yb (Z=70) to Ra (Z=88).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The cross section  follow the trend predicted by </a:t>
            </a:r>
            <a:r>
              <a:rPr lang="en-US" dirty="0" err="1">
                <a:solidFill>
                  <a:prstClr val="black"/>
                </a:solidFill>
              </a:rPr>
              <a:t>Zagrebaev</a:t>
            </a:r>
            <a:r>
              <a:rPr lang="en-US" dirty="0">
                <a:solidFill>
                  <a:prstClr val="black"/>
                </a:solidFill>
              </a:rPr>
              <a:t> for the target like products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prstClr val="black"/>
                </a:solidFill>
                <a:latin typeface="Arial" charset="0"/>
              </a:rPr>
              <a:t>V. </a:t>
            </a:r>
            <a:r>
              <a:rPr lang="en-US" sz="700" dirty="0" err="1">
                <a:solidFill>
                  <a:prstClr val="black"/>
                </a:solidFill>
                <a:latin typeface="Arial" charset="0"/>
              </a:rPr>
              <a:t>Zagrebaev</a:t>
            </a:r>
            <a:r>
              <a:rPr lang="en-US" sz="700" dirty="0">
                <a:solidFill>
                  <a:prstClr val="black"/>
                </a:solidFill>
                <a:latin typeface="Arial" charset="0"/>
              </a:rPr>
              <a:t>, and W. Greiner, Physical Review C 83, 044618 (2011).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6254266" y="1700808"/>
            <a:ext cx="4988808" cy="3933056"/>
            <a:chOff x="5312621" y="1700808"/>
            <a:chExt cx="3831379" cy="3933056"/>
          </a:xfrm>
        </p:grpSpPr>
        <p:pic>
          <p:nvPicPr>
            <p:cNvPr id="12" name="Image 11" descr="Capture d'écran 2018-02-05 10.24.19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2621" y="1700808"/>
              <a:ext cx="3831379" cy="393305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452320" y="4293096"/>
              <a:ext cx="1008112" cy="21602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6858000" y="2997200"/>
              <a:ext cx="1960880" cy="2001520"/>
            </a:xfrm>
            <a:custGeom>
              <a:avLst/>
              <a:gdLst>
                <a:gd name="connsiteX0" fmla="*/ 182880 w 1960880"/>
                <a:gd name="connsiteY0" fmla="*/ 1879600 h 2001520"/>
                <a:gd name="connsiteX1" fmla="*/ 101600 w 1960880"/>
                <a:gd name="connsiteY1" fmla="*/ 2001520 h 2001520"/>
                <a:gd name="connsiteX2" fmla="*/ 0 w 1960880"/>
                <a:gd name="connsiteY2" fmla="*/ 1920240 h 2001520"/>
                <a:gd name="connsiteX3" fmla="*/ 1056640 w 1960880"/>
                <a:gd name="connsiteY3" fmla="*/ 0 h 2001520"/>
                <a:gd name="connsiteX4" fmla="*/ 1645920 w 1960880"/>
                <a:gd name="connsiteY4" fmla="*/ 0 h 2001520"/>
                <a:gd name="connsiteX5" fmla="*/ 1930400 w 1960880"/>
                <a:gd name="connsiteY5" fmla="*/ 650240 h 2001520"/>
                <a:gd name="connsiteX6" fmla="*/ 1960880 w 1960880"/>
                <a:gd name="connsiteY6" fmla="*/ 1076960 h 2001520"/>
                <a:gd name="connsiteX7" fmla="*/ 1940560 w 1960880"/>
                <a:gd name="connsiteY7" fmla="*/ 1310640 h 2001520"/>
                <a:gd name="connsiteX8" fmla="*/ 1686560 w 1960880"/>
                <a:gd name="connsiteY8" fmla="*/ 1107440 h 2001520"/>
                <a:gd name="connsiteX9" fmla="*/ 1503680 w 1960880"/>
                <a:gd name="connsiteY9" fmla="*/ 477520 h 2001520"/>
                <a:gd name="connsiteX10" fmla="*/ 1036320 w 1960880"/>
                <a:gd name="connsiteY10" fmla="*/ 640080 h 2001520"/>
                <a:gd name="connsiteX11" fmla="*/ 711200 w 1960880"/>
                <a:gd name="connsiteY11" fmla="*/ 1046480 h 2001520"/>
                <a:gd name="connsiteX12" fmla="*/ 447040 w 1960880"/>
                <a:gd name="connsiteY12" fmla="*/ 1584960 h 2001520"/>
                <a:gd name="connsiteX13" fmla="*/ 182880 w 1960880"/>
                <a:gd name="connsiteY13" fmla="*/ 1879600 h 200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60880" h="2001520">
                  <a:moveTo>
                    <a:pt x="182880" y="1879600"/>
                  </a:moveTo>
                  <a:lnTo>
                    <a:pt x="101600" y="2001520"/>
                  </a:lnTo>
                  <a:lnTo>
                    <a:pt x="0" y="1920240"/>
                  </a:lnTo>
                  <a:lnTo>
                    <a:pt x="1056640" y="0"/>
                  </a:lnTo>
                  <a:lnTo>
                    <a:pt x="1645920" y="0"/>
                  </a:lnTo>
                  <a:lnTo>
                    <a:pt x="1930400" y="650240"/>
                  </a:lnTo>
                  <a:lnTo>
                    <a:pt x="1960880" y="1076960"/>
                  </a:lnTo>
                  <a:lnTo>
                    <a:pt x="1940560" y="1310640"/>
                  </a:lnTo>
                  <a:lnTo>
                    <a:pt x="1686560" y="1107440"/>
                  </a:lnTo>
                  <a:lnTo>
                    <a:pt x="1503680" y="477520"/>
                  </a:lnTo>
                  <a:lnTo>
                    <a:pt x="1036320" y="640080"/>
                  </a:lnTo>
                  <a:lnTo>
                    <a:pt x="711200" y="1046480"/>
                  </a:lnTo>
                  <a:lnTo>
                    <a:pt x="447040" y="1584960"/>
                  </a:lnTo>
                  <a:lnTo>
                    <a:pt x="182880" y="187960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2" name="Titre 5">
            <a:extLst>
              <a:ext uri="{FF2B5EF4-FFF2-40B4-BE49-F238E27FC236}">
                <a16:creationId xmlns:a16="http://schemas.microsoft.com/office/drawing/2014/main" id="{72C7E609-79BB-74DA-A559-11193F93BF62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Test of models of MNT reaction: </a:t>
            </a:r>
            <a:r>
              <a:rPr lang="en-GB" sz="3200" baseline="30000" dirty="0"/>
              <a:t>136</a:t>
            </a:r>
            <a:r>
              <a:rPr lang="en-GB" sz="3200" dirty="0"/>
              <a:t>Xe+</a:t>
            </a:r>
            <a:r>
              <a:rPr lang="en-GB" sz="3200" baseline="30000" dirty="0"/>
              <a:t>208</a:t>
            </a:r>
            <a:r>
              <a:rPr lang="en-GB" sz="3200" dirty="0"/>
              <a:t>Pb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C1D809-E0EE-2111-4E2D-9C0E31DDA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14C19DA-7880-4CBA-C982-40A20EE2D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0ED09C-EA9C-FA03-318C-B1941384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12245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72C7E609-79BB-74DA-A559-11193F93BF62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Examples of successful MNT experiments for heavy elements @ 0° 		</a:t>
            </a:r>
            <a:endParaRPr lang="en-US" sz="3200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AC1C5F3-CAA2-1E1A-C590-A97C8E8B1979}"/>
              </a:ext>
            </a:extLst>
          </p:cNvPr>
          <p:cNvGrpSpPr/>
          <p:nvPr/>
        </p:nvGrpSpPr>
        <p:grpSpPr>
          <a:xfrm>
            <a:off x="11231" y="1392294"/>
            <a:ext cx="6084769" cy="3840803"/>
            <a:chOff x="773231" y="1717756"/>
            <a:chExt cx="7754113" cy="462117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95109EA-6CE0-C5E2-CC9D-C99DC06E5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231" y="1717756"/>
              <a:ext cx="7754113" cy="4169124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9156AF2-6935-B095-A44E-ADAEAEFDB45E}"/>
                </a:ext>
              </a:extLst>
            </p:cNvPr>
            <p:cNvSpPr txBox="1"/>
            <p:nvPr/>
          </p:nvSpPr>
          <p:spPr>
            <a:xfrm>
              <a:off x="1544916" y="6005648"/>
              <a:ext cx="5849131" cy="333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u="sng" dirty="0">
                  <a:solidFill>
                    <a:prstClr val="black"/>
                  </a:solidFill>
                </a:rPr>
                <a:t>S. Heinz</a:t>
              </a:r>
              <a:r>
                <a:rPr lang="fr-FR" sz="1200" dirty="0">
                  <a:solidFill>
                    <a:prstClr val="black"/>
                  </a:solidFill>
                </a:rPr>
                <a:t>, et al. </a:t>
              </a:r>
              <a:r>
                <a:rPr lang="fr-FR" sz="1200" dirty="0" err="1">
                  <a:solidFill>
                    <a:prstClr val="black"/>
                  </a:solidFill>
                </a:rPr>
                <a:t>Eur</a:t>
              </a:r>
              <a:r>
                <a:rPr lang="fr-FR" sz="1200" dirty="0">
                  <a:solidFill>
                    <a:prstClr val="black"/>
                  </a:solidFill>
                </a:rPr>
                <a:t>. Phys. J. A (2016) 52: 278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0BAEB699-8E0D-0EA9-2BE8-0E488B90CE97}"/>
                </a:ext>
              </a:extLst>
            </p:cNvPr>
            <p:cNvSpPr/>
            <p:nvPr/>
          </p:nvSpPr>
          <p:spPr>
            <a:xfrm>
              <a:off x="2831126" y="2838362"/>
              <a:ext cx="157352" cy="1584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highlight>
                  <a:srgbClr val="800000"/>
                </a:highlight>
                <a:latin typeface="Calibri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49A6DFE3-1CD8-AD12-B2CE-990C641174D5}"/>
                </a:ext>
              </a:extLst>
            </p:cNvPr>
            <p:cNvSpPr/>
            <p:nvPr/>
          </p:nvSpPr>
          <p:spPr>
            <a:xfrm>
              <a:off x="3872397" y="2838362"/>
              <a:ext cx="157352" cy="1584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highlight>
                  <a:srgbClr val="800000"/>
                </a:highlight>
                <a:latin typeface="Calibri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34B02DD-8845-C50A-DEE7-39345AC1B3FF}"/>
                </a:ext>
              </a:extLst>
            </p:cNvPr>
            <p:cNvSpPr/>
            <p:nvPr/>
          </p:nvSpPr>
          <p:spPr>
            <a:xfrm>
              <a:off x="4269782" y="2517218"/>
              <a:ext cx="157352" cy="1584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highlight>
                  <a:srgbClr val="800000"/>
                </a:highlight>
                <a:latin typeface="Calibri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69F9181C-D89B-DBDE-86D0-C689EA375F8E}"/>
                </a:ext>
              </a:extLst>
            </p:cNvPr>
            <p:cNvSpPr/>
            <p:nvPr/>
          </p:nvSpPr>
          <p:spPr>
            <a:xfrm>
              <a:off x="2509859" y="3231056"/>
              <a:ext cx="157352" cy="1584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highlight>
                  <a:srgbClr val="800000"/>
                </a:highlight>
                <a:latin typeface="Calibri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F427451B-4FC3-55CD-AB72-C9F3321FAB44}"/>
                </a:ext>
              </a:extLst>
            </p:cNvPr>
            <p:cNvSpPr/>
            <p:nvPr/>
          </p:nvSpPr>
          <p:spPr>
            <a:xfrm>
              <a:off x="2140994" y="3389552"/>
              <a:ext cx="157352" cy="1584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highlight>
                  <a:srgbClr val="800000"/>
                </a:highlight>
                <a:latin typeface="Calibri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CD2D4338-AF5B-1AD2-4999-97CBE274D9B9}"/>
                </a:ext>
              </a:extLst>
            </p:cNvPr>
            <p:cNvSpPr/>
            <p:nvPr/>
          </p:nvSpPr>
          <p:spPr>
            <a:xfrm>
              <a:off x="5280884" y="5647970"/>
              <a:ext cx="157352" cy="1584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highlight>
                  <a:srgbClr val="800000"/>
                </a:highlight>
                <a:latin typeface="Calibri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216243-04E1-9BBA-A7A4-30E599E327E0}"/>
              </a:ext>
            </a:extLst>
          </p:cNvPr>
          <p:cNvSpPr/>
          <p:nvPr/>
        </p:nvSpPr>
        <p:spPr>
          <a:xfrm>
            <a:off x="181070" y="5218351"/>
            <a:ext cx="5722628" cy="1166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prstClr val="black"/>
                </a:solidFill>
              </a:rPr>
              <a:t>SHIP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Mass identification via alpha decay correlation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Max corr. Time 1s; Small angular acceptance 0.3%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prstClr val="black"/>
                </a:solidFill>
                <a:sym typeface="Wingdings"/>
              </a:rPr>
              <a:t>only central collision  with small angular momenta  </a:t>
            </a:r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A72AA3F-3418-1CF9-EDDD-F136EBD565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073" y="1948955"/>
            <a:ext cx="4844116" cy="313404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E623E72-1557-6102-1A94-7996E49B39B1}"/>
              </a:ext>
            </a:extLst>
          </p:cNvPr>
          <p:cNvSpPr txBox="1"/>
          <p:nvPr/>
        </p:nvSpPr>
        <p:spPr>
          <a:xfrm>
            <a:off x="7158073" y="1158293"/>
            <a:ext cx="4648956" cy="36933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800" baseline="30000" dirty="0">
                <a:solidFill>
                  <a:prstClr val="black"/>
                </a:solidFill>
              </a:rPr>
              <a:t>50</a:t>
            </a:r>
            <a:r>
              <a:rPr lang="fr-FR" sz="1800" dirty="0">
                <a:solidFill>
                  <a:prstClr val="black"/>
                </a:solidFill>
              </a:rPr>
              <a:t>Ti+</a:t>
            </a:r>
            <a:r>
              <a:rPr lang="fr-FR" sz="1800" baseline="30000" dirty="0">
                <a:solidFill>
                  <a:prstClr val="black"/>
                </a:solidFill>
              </a:rPr>
              <a:t>249</a:t>
            </a:r>
            <a:r>
              <a:rPr lang="fr-FR" sz="1800" dirty="0">
                <a:solidFill>
                  <a:prstClr val="black"/>
                </a:solidFill>
              </a:rPr>
              <a:t>Cf @ (6.1 MeV/n) At TASCA (GSI)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E92E89-6380-B0DD-3401-EC3E32A54BB5}"/>
              </a:ext>
            </a:extLst>
          </p:cNvPr>
          <p:cNvSpPr/>
          <p:nvPr/>
        </p:nvSpPr>
        <p:spPr>
          <a:xfrm>
            <a:off x="6798471" y="5172312"/>
            <a:ext cx="5591895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800" dirty="0">
                <a:solidFill>
                  <a:prstClr val="black"/>
                </a:solidFill>
              </a:rPr>
              <a:t>TASCA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sz="1600" dirty="0" err="1">
                <a:solidFill>
                  <a:prstClr val="black"/>
                </a:solidFill>
              </a:rPr>
              <a:t>Gas-filled</a:t>
            </a:r>
            <a:r>
              <a:rPr lang="en-GB" sz="1600" dirty="0">
                <a:solidFill>
                  <a:prstClr val="black"/>
                </a:solidFill>
              </a:rPr>
              <a:t> separator – short </a:t>
            </a:r>
            <a:r>
              <a:rPr lang="en-GB" sz="1600" dirty="0" err="1">
                <a:solidFill>
                  <a:prstClr val="black"/>
                </a:solidFill>
              </a:rPr>
              <a:t>lenght</a:t>
            </a:r>
            <a:endParaRPr lang="en-GB" sz="1600" dirty="0">
              <a:solidFill>
                <a:prstClr val="black"/>
              </a:solidFill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Mass identification via alpha decay correlations.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2F7725C-351A-88C3-EC26-5CF05513227E}"/>
              </a:ext>
            </a:extLst>
          </p:cNvPr>
          <p:cNvSpPr txBox="1"/>
          <p:nvPr/>
        </p:nvSpPr>
        <p:spPr>
          <a:xfrm>
            <a:off x="8572171" y="5181707"/>
            <a:ext cx="4131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u="sng" baseline="30000" dirty="0">
                <a:solidFill>
                  <a:prstClr val="black"/>
                </a:solidFill>
              </a:rPr>
              <a:t>1</a:t>
            </a:r>
            <a:r>
              <a:rPr lang="fr-FR" sz="1200" u="sng" dirty="0">
                <a:solidFill>
                  <a:prstClr val="black"/>
                </a:solidFill>
              </a:rPr>
              <a:t>A. Di </a:t>
            </a:r>
            <a:r>
              <a:rPr lang="fr-FR" sz="1200" u="sng" dirty="0" err="1">
                <a:solidFill>
                  <a:prstClr val="black"/>
                </a:solidFill>
              </a:rPr>
              <a:t>Nitto</a:t>
            </a:r>
            <a:r>
              <a:rPr lang="fr-FR" sz="1200" dirty="0">
                <a:solidFill>
                  <a:prstClr val="black"/>
                </a:solidFill>
              </a:rPr>
              <a:t>, et al. PLB 784 (2018)199–205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C83F54-ABFC-800F-8322-5BD8C09C9F33}"/>
              </a:ext>
            </a:extLst>
          </p:cNvPr>
          <p:cNvSpPr txBox="1"/>
          <p:nvPr/>
        </p:nvSpPr>
        <p:spPr>
          <a:xfrm>
            <a:off x="583202" y="1207628"/>
            <a:ext cx="4918364" cy="36933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prstClr val="black"/>
                </a:solidFill>
                <a:latin typeface="Latin Modern Roman 12" pitchFamily="2" charset="77"/>
              </a:rPr>
              <a:t>48Ca+248Cm @ (</a:t>
            </a:r>
            <a:r>
              <a:rPr lang="fr-FR" sz="1800" dirty="0">
                <a:solidFill>
                  <a:prstClr val="black"/>
                </a:solidFill>
              </a:rPr>
              <a:t>5.3</a:t>
            </a:r>
            <a:r>
              <a:rPr lang="fr-FR" sz="1800" dirty="0">
                <a:solidFill>
                  <a:prstClr val="black"/>
                </a:solidFill>
                <a:latin typeface="Latin Modern Roman 12" pitchFamily="2" charset="77"/>
              </a:rPr>
              <a:t> MeV/n) At SHIP (GSI) </a:t>
            </a:r>
          </a:p>
        </p:txBody>
      </p:sp>
      <p:sp>
        <p:nvSpPr>
          <p:cNvPr id="29" name="Espace réservé du pied de page 28">
            <a:extLst>
              <a:ext uri="{FF2B5EF4-FFF2-40B4-BE49-F238E27FC236}">
                <a16:creationId xmlns:a16="http://schemas.microsoft.com/office/drawing/2014/main" id="{886A1342-4B0C-3130-D5DA-551DF9A4C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A039C7F-3A4E-4FEE-871D-6CF0D6BEB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3AD2BD-2BD5-9047-8686-467F028EC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04065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53">
            <a:extLst>
              <a:ext uri="{FF2B5EF4-FFF2-40B4-BE49-F238E27FC236}">
                <a16:creationId xmlns:a16="http://schemas.microsoft.com/office/drawing/2014/main" id="{AA3399AF-7A9A-7CFA-08D9-2AB6F1B824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5" t="15093" b="22892"/>
          <a:stretch/>
        </p:blipFill>
        <p:spPr>
          <a:xfrm>
            <a:off x="235527" y="1131127"/>
            <a:ext cx="10924006" cy="5056502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Tow</a:t>
            </a:r>
            <a:r>
              <a:rPr lang="fr-FR" dirty="0"/>
              <a:t>	</a:t>
            </a:r>
            <a:r>
              <a:rPr lang="fr-FR" dirty="0" err="1"/>
              <a:t>ards</a:t>
            </a:r>
            <a:r>
              <a:rPr lang="fr-FR" dirty="0"/>
              <a:t> </a:t>
            </a:r>
            <a:r>
              <a:rPr lang="fr-FR" dirty="0" err="1"/>
              <a:t>heavier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: fusion-</a:t>
            </a:r>
            <a:r>
              <a:rPr lang="fr-FR" dirty="0" err="1"/>
              <a:t>evaporation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42BBEBF8-09A8-E072-8D61-59D739E24EC5}"/>
              </a:ext>
            </a:extLst>
          </p:cNvPr>
          <p:cNvCxnSpPr>
            <a:cxnSpLocks/>
          </p:cNvCxnSpPr>
          <p:nvPr/>
        </p:nvCxnSpPr>
        <p:spPr>
          <a:xfrm>
            <a:off x="526472" y="5887838"/>
            <a:ext cx="6733310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DA3597F7-ECA4-4ABE-F040-2B421A9D144B}"/>
              </a:ext>
            </a:extLst>
          </p:cNvPr>
          <p:cNvCxnSpPr>
            <a:cxnSpLocks/>
          </p:cNvCxnSpPr>
          <p:nvPr/>
        </p:nvCxnSpPr>
        <p:spPr>
          <a:xfrm flipV="1">
            <a:off x="4458710" y="3711474"/>
            <a:ext cx="0" cy="2422317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2C2782CF-4A60-9376-18C3-E58933843F76}"/>
              </a:ext>
            </a:extLst>
          </p:cNvPr>
          <p:cNvCxnSpPr>
            <a:cxnSpLocks/>
          </p:cNvCxnSpPr>
          <p:nvPr/>
        </p:nvCxnSpPr>
        <p:spPr>
          <a:xfrm flipV="1">
            <a:off x="524018" y="1185863"/>
            <a:ext cx="0" cy="49496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1B6CA38F-37DC-6C59-B1D7-7DE3293F83F8}"/>
              </a:ext>
            </a:extLst>
          </p:cNvPr>
          <p:cNvCxnSpPr>
            <a:cxnSpLocks/>
          </p:cNvCxnSpPr>
          <p:nvPr/>
        </p:nvCxnSpPr>
        <p:spPr>
          <a:xfrm>
            <a:off x="511200" y="6133791"/>
            <a:ext cx="81515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8572526D-065E-7584-32BA-87C7E23984CD}"/>
              </a:ext>
            </a:extLst>
          </p:cNvPr>
          <p:cNvSpPr txBox="1"/>
          <p:nvPr/>
        </p:nvSpPr>
        <p:spPr>
          <a:xfrm>
            <a:off x="327057" y="963851"/>
            <a:ext cx="809560" cy="288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Z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1E592314-F49C-ACE0-165F-DFFC4371FAED}"/>
              </a:ext>
            </a:extLst>
          </p:cNvPr>
          <p:cNvSpPr txBox="1"/>
          <p:nvPr/>
        </p:nvSpPr>
        <p:spPr>
          <a:xfrm>
            <a:off x="8539827" y="6152892"/>
            <a:ext cx="809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N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6B7B6D85-DCB2-B27D-20FD-63AD143A3E61}"/>
              </a:ext>
            </a:extLst>
          </p:cNvPr>
          <p:cNvSpPr txBox="1"/>
          <p:nvPr/>
        </p:nvSpPr>
        <p:spPr>
          <a:xfrm>
            <a:off x="199751" y="5775038"/>
            <a:ext cx="809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accent1"/>
                </a:solidFill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82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34FE456A-19B6-B443-91B5-71ECAA4E939F}"/>
              </a:ext>
            </a:extLst>
          </p:cNvPr>
          <p:cNvSpPr txBox="1"/>
          <p:nvPr/>
        </p:nvSpPr>
        <p:spPr>
          <a:xfrm>
            <a:off x="4280918" y="6146988"/>
            <a:ext cx="809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accent1"/>
                </a:solidFill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126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24C2428-C018-CAE8-D2B2-66C13044A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8B7380-48C6-604D-9247-EE23B6AB6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2561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53">
            <a:extLst>
              <a:ext uri="{FF2B5EF4-FFF2-40B4-BE49-F238E27FC236}">
                <a16:creationId xmlns:a16="http://schemas.microsoft.com/office/drawing/2014/main" id="{AA3399AF-7A9A-7CFA-08D9-2AB6F1B824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5" t="15093" b="22892"/>
          <a:stretch/>
        </p:blipFill>
        <p:spPr>
          <a:xfrm>
            <a:off x="235527" y="1131127"/>
            <a:ext cx="10924006" cy="5056502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Tow</a:t>
            </a:r>
            <a:r>
              <a:rPr lang="fr-FR" dirty="0"/>
              <a:t>	</a:t>
            </a:r>
            <a:r>
              <a:rPr lang="fr-FR" dirty="0" err="1"/>
              <a:t>ards</a:t>
            </a:r>
            <a:r>
              <a:rPr lang="fr-FR" dirty="0"/>
              <a:t> </a:t>
            </a:r>
            <a:r>
              <a:rPr lang="fr-FR" dirty="0" err="1"/>
              <a:t>heavier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: fusion-</a:t>
            </a:r>
            <a:r>
              <a:rPr lang="fr-FR" dirty="0" err="1"/>
              <a:t>evaporation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42BBEBF8-09A8-E072-8D61-59D739E24EC5}"/>
              </a:ext>
            </a:extLst>
          </p:cNvPr>
          <p:cNvCxnSpPr>
            <a:cxnSpLocks/>
          </p:cNvCxnSpPr>
          <p:nvPr/>
        </p:nvCxnSpPr>
        <p:spPr>
          <a:xfrm>
            <a:off x="526472" y="5887838"/>
            <a:ext cx="6733310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DA3597F7-ECA4-4ABE-F040-2B421A9D144B}"/>
              </a:ext>
            </a:extLst>
          </p:cNvPr>
          <p:cNvCxnSpPr>
            <a:cxnSpLocks/>
          </p:cNvCxnSpPr>
          <p:nvPr/>
        </p:nvCxnSpPr>
        <p:spPr>
          <a:xfrm flipV="1">
            <a:off x="4458710" y="3711474"/>
            <a:ext cx="0" cy="2422317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2C2782CF-4A60-9376-18C3-E58933843F76}"/>
              </a:ext>
            </a:extLst>
          </p:cNvPr>
          <p:cNvCxnSpPr>
            <a:cxnSpLocks/>
          </p:cNvCxnSpPr>
          <p:nvPr/>
        </p:nvCxnSpPr>
        <p:spPr>
          <a:xfrm flipV="1">
            <a:off x="524018" y="1185863"/>
            <a:ext cx="0" cy="49496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1B6CA38F-37DC-6C59-B1D7-7DE3293F83F8}"/>
              </a:ext>
            </a:extLst>
          </p:cNvPr>
          <p:cNvCxnSpPr>
            <a:cxnSpLocks/>
          </p:cNvCxnSpPr>
          <p:nvPr/>
        </p:nvCxnSpPr>
        <p:spPr>
          <a:xfrm>
            <a:off x="511200" y="6133791"/>
            <a:ext cx="81515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8572526D-065E-7584-32BA-87C7E23984CD}"/>
              </a:ext>
            </a:extLst>
          </p:cNvPr>
          <p:cNvSpPr txBox="1"/>
          <p:nvPr/>
        </p:nvSpPr>
        <p:spPr>
          <a:xfrm>
            <a:off x="327057" y="963851"/>
            <a:ext cx="809560" cy="288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Z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1E592314-F49C-ACE0-165F-DFFC4371FAED}"/>
              </a:ext>
            </a:extLst>
          </p:cNvPr>
          <p:cNvSpPr txBox="1"/>
          <p:nvPr/>
        </p:nvSpPr>
        <p:spPr>
          <a:xfrm>
            <a:off x="8539827" y="6152892"/>
            <a:ext cx="809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N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6B7B6D85-DCB2-B27D-20FD-63AD143A3E61}"/>
              </a:ext>
            </a:extLst>
          </p:cNvPr>
          <p:cNvSpPr txBox="1"/>
          <p:nvPr/>
        </p:nvSpPr>
        <p:spPr>
          <a:xfrm>
            <a:off x="199751" y="5775038"/>
            <a:ext cx="809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accent1"/>
                </a:solidFill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82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34FE456A-19B6-B443-91B5-71ECAA4E939F}"/>
              </a:ext>
            </a:extLst>
          </p:cNvPr>
          <p:cNvSpPr txBox="1"/>
          <p:nvPr/>
        </p:nvSpPr>
        <p:spPr>
          <a:xfrm>
            <a:off x="4280918" y="6146988"/>
            <a:ext cx="809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accent1"/>
                </a:solidFill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126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1F17889-F691-9867-ABC1-FF95574308BF}"/>
              </a:ext>
            </a:extLst>
          </p:cNvPr>
          <p:cNvSpPr/>
          <p:nvPr/>
        </p:nvSpPr>
        <p:spPr>
          <a:xfrm rot="20101962">
            <a:off x="6984924" y="1778660"/>
            <a:ext cx="4360766" cy="1372161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A7499E6-D746-F463-021F-3B32DA368FE5}"/>
              </a:ext>
            </a:extLst>
          </p:cNvPr>
          <p:cNvSpPr txBox="1"/>
          <p:nvPr/>
        </p:nvSpPr>
        <p:spPr>
          <a:xfrm>
            <a:off x="6012049" y="1756001"/>
            <a:ext cx="24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Fusion-Evaporation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8FF243-032F-6F61-CC38-5E4765501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9DBE8F9-C7D2-5E73-791D-5A3132D4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1803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Jonathan Bequet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Tow</a:t>
            </a:r>
            <a:r>
              <a:rPr lang="fr-FR" dirty="0"/>
              <a:t>	</a:t>
            </a:r>
            <a:r>
              <a:rPr lang="fr-FR" dirty="0" err="1"/>
              <a:t>ards</a:t>
            </a:r>
            <a:r>
              <a:rPr lang="fr-FR" dirty="0"/>
              <a:t> </a:t>
            </a:r>
            <a:r>
              <a:rPr lang="fr-FR" dirty="0" err="1"/>
              <a:t>heavier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: fusion-</a:t>
            </a:r>
            <a:r>
              <a:rPr lang="fr-FR" dirty="0" err="1"/>
              <a:t>evaporation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A2C7E-EE8E-47E3-F637-16F184AD1CF4}"/>
              </a:ext>
            </a:extLst>
          </p:cNvPr>
          <p:cNvSpPr txBox="1"/>
          <p:nvPr/>
        </p:nvSpPr>
        <p:spPr>
          <a:xfrm>
            <a:off x="3697297" y="670371"/>
            <a:ext cx="184731" cy="13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8" dirty="0"/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799A69F7-A534-345F-2CC6-428EA4690C4A}"/>
              </a:ext>
            </a:extLst>
          </p:cNvPr>
          <p:cNvGrpSpPr/>
          <p:nvPr/>
        </p:nvGrpSpPr>
        <p:grpSpPr>
          <a:xfrm>
            <a:off x="1705723" y="1564561"/>
            <a:ext cx="1201255" cy="590651"/>
            <a:chOff x="989170" y="1637712"/>
            <a:chExt cx="1201255" cy="590651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14D6F431-FC96-F456-E919-C17F4F6C18DB}"/>
                </a:ext>
              </a:extLst>
            </p:cNvPr>
            <p:cNvSpPr/>
            <p:nvPr/>
          </p:nvSpPr>
          <p:spPr>
            <a:xfrm>
              <a:off x="989170" y="1637712"/>
              <a:ext cx="221349" cy="22121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33EDF1C9-C922-7370-503A-39E47F6270D3}"/>
                </a:ext>
              </a:extLst>
            </p:cNvPr>
            <p:cNvSpPr/>
            <p:nvPr/>
          </p:nvSpPr>
          <p:spPr>
            <a:xfrm>
              <a:off x="1733602" y="1756474"/>
              <a:ext cx="456823" cy="47188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2E0B70CA-6786-7A17-71B4-A965D21B35CE}"/>
                </a:ext>
              </a:extLst>
            </p:cNvPr>
            <p:cNvCxnSpPr>
              <a:stCxn id="71" idx="6"/>
            </p:cNvCxnSpPr>
            <p:nvPr/>
          </p:nvCxnSpPr>
          <p:spPr>
            <a:xfrm>
              <a:off x="1210519" y="1748321"/>
              <a:ext cx="380836" cy="815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E6CA1D28-A092-9321-34AE-27754FC26538}"/>
              </a:ext>
            </a:extLst>
          </p:cNvPr>
          <p:cNvSpPr txBox="1"/>
          <p:nvPr/>
        </p:nvSpPr>
        <p:spPr>
          <a:xfrm>
            <a:off x="922746" y="1185863"/>
            <a:ext cx="124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Beam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B23B037D-5AB5-9B24-6053-83B6381AC01F}"/>
              </a:ext>
            </a:extLst>
          </p:cNvPr>
          <p:cNvSpPr txBox="1"/>
          <p:nvPr/>
        </p:nvSpPr>
        <p:spPr>
          <a:xfrm>
            <a:off x="2738700" y="2141050"/>
            <a:ext cx="111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Target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B9E4709-FBB1-490F-4636-C4CB008DC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16/05/24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F29DE8-4966-84D2-42C6-9A5261342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762231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 POPINS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 Popins.potx" id="{CEA50F67-8F53-45DA-B803-EE6BE10B31FD}" vid="{3F48513A-73ED-4410-AE75-75F2D02C2A7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91130d52-d7c5-4e9c-ae1e-8e8e5c28245c" xsi:nil="true"/>
    <CollabTypeDocument xmlns="98091354-8d82-4ad1-b5dd-6b09eb5ff196">Procédure</CollabTypeDocument>
    <CollabDate xmlns="91130d52-d7c5-4e9c-ae1e-8e8e5c28245c">2023-05-16T22:00:00+00:00</CollabDate>
    <CollabObjetResume xmlns="98091354-8d82-4ad1-b5dd-6b09eb5ff196" xsi:nil="true"/>
    <g65f1e9585ce45a29a8379f50f13cd0c xmlns="98091354-8d82-4ad1-b5dd-6b09eb5ff196">
      <Terms xmlns="http://schemas.microsoft.com/office/infopath/2007/PartnerControls">
        <TermInfo xmlns="http://schemas.microsoft.com/office/infopath/2007/PartnerControls">
          <TermName xmlns="http://schemas.microsoft.com/office/infopath/2007/PartnerControls">DCOM</TermName>
          <TermId xmlns="http://schemas.microsoft.com/office/infopath/2007/PartnerControls">5d454b4e-7aaa-470d-be17-032317e26456</TermId>
        </TermInfo>
      </Terms>
    </g65f1e9585ce45a29a8379f50f13cd0c>
    <TaxCatchAll xmlns="98091354-8d82-4ad1-b5dd-6b09eb5ff196">
      <Value>16</Value>
    </TaxCatchAll>
    <CollabExternalReferences xmlns="91130d52-d7c5-4e9c-ae1e-8e8e5c28245c">Masque-de-presentation-Poppins-PPTX</CollabExternalReferences>
    <CollabEnVigueur xmlns="98091354-8d82-4ad1-b5dd-6b09eb5ff196">true</CollabEnVigueur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 référentiel" ma:contentTypeID="0x010100108A61D7BE634F76874FDC084DD0BD15009E39C29C26594BAC90AC8ED3FDFD77E000BCE28098BA0F0B45BA4517838BD1AEEF" ma:contentTypeVersion="33" ma:contentTypeDescription="" ma:contentTypeScope="" ma:versionID="4c5be590388616a1b551115da05bc43b">
  <xsd:schema xmlns:xsd="http://www.w3.org/2001/XMLSchema" xmlns:xs="http://www.w3.org/2001/XMLSchema" xmlns:p="http://schemas.microsoft.com/office/2006/metadata/properties" xmlns:ns1="98091354-8d82-4ad1-b5dd-6b09eb5ff196" xmlns:ns3="91130d52-d7c5-4e9c-ae1e-8e8e5c28245c" targetNamespace="http://schemas.microsoft.com/office/2006/metadata/properties" ma:root="true" ma:fieldsID="44338b7d3fa432cfa170dc216eb8433d" ns1:_="" ns3:_="">
    <xsd:import namespace="98091354-8d82-4ad1-b5dd-6b09eb5ff196"/>
    <xsd:import namespace="91130d52-d7c5-4e9c-ae1e-8e8e5c28245c"/>
    <xsd:element name="properties">
      <xsd:complexType>
        <xsd:sequence>
          <xsd:element name="documentManagement">
            <xsd:complexType>
              <xsd:all>
                <xsd:element ref="ns1:CollabTypeDocument"/>
                <xsd:element ref="ns1:CollabObjetResume" minOccurs="0"/>
                <xsd:element ref="ns3:CollabExternalReferences"/>
                <xsd:element ref="ns3:CollabDate"/>
                <xsd:element ref="ns3:CollabComments" minOccurs="0"/>
                <xsd:element ref="ns1:CollabEnVigueur" minOccurs="0"/>
                <xsd:element ref="ns1:g65f1e9585ce45a29a8379f50f13cd0c" minOccurs="0"/>
                <xsd:element ref="ns1:TaxCatchAll" minOccurs="0"/>
                <xsd:element ref="ns1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91354-8d82-4ad1-b5dd-6b09eb5ff196" elementFormDefault="qualified">
    <xsd:import namespace="http://schemas.microsoft.com/office/2006/documentManagement/types"/>
    <xsd:import namespace="http://schemas.microsoft.com/office/infopath/2007/PartnerControls"/>
    <xsd:element name="CollabTypeDocument" ma:index="0" ma:displayName="Type de document" ma:format="Dropdown" ma:internalName="CollabTypeDocument">
      <xsd:simpleType>
        <xsd:restriction base="dms:Choice">
          <xsd:enumeration value="Accord"/>
          <xsd:enumeration value="Circulaire"/>
          <xsd:enumeration value="Consigne"/>
          <xsd:enumeration value="Contrat objectifs"/>
          <xsd:enumeration value="Convention"/>
          <xsd:enumeration value="Dossier processus"/>
          <xsd:enumeration value="Fiche processus"/>
          <xsd:enumeration value="Formulaire"/>
          <xsd:enumeration value="Guide"/>
          <xsd:enumeration value="Lettre de mission"/>
          <xsd:enumeration value="Liste"/>
          <xsd:enumeration value="Liste Documents Applicables"/>
          <xsd:enumeration value="Logo"/>
          <xsd:enumeration value="Manuel opérateur"/>
          <xsd:enumeration value="Mode opératoire"/>
          <xsd:enumeration value="Note Instruction Générale (NIG)"/>
          <xsd:enumeration value="Note Instruction Générale CEA (NIGCEA)"/>
          <xsd:enumeration value="Note Instruction Générale groupe (NIGG)"/>
          <xsd:enumeration value="Note Instruction Particulière (NIP)"/>
          <xsd:enumeration value="Note"/>
          <xsd:enumeration value="Note Administrateur Général (Note AG)"/>
          <xsd:enumeration value="Note application"/>
          <xsd:enumeration value="Note nomination"/>
          <xsd:enumeration value="Note organisation"/>
          <xsd:enumeration value="Organigramme"/>
          <xsd:enumeration value="Plan Qualité"/>
          <xsd:enumeration value="Procédure"/>
          <xsd:enumeration value="Rapport"/>
          <xsd:enumeration value="Tableau de gestion"/>
        </xsd:restriction>
      </xsd:simpleType>
    </xsd:element>
    <xsd:element name="CollabObjetResume" ma:index="3" nillable="true" ma:displayName="Objet - Résumé" ma:internalName="CollabObjetResume" ma:readOnly="false">
      <xsd:simpleType>
        <xsd:restriction base="dms:Note"/>
      </xsd:simpleType>
    </xsd:element>
    <xsd:element name="CollabEnVigueur" ma:index="8" nillable="true" ma:displayName="En vigueur" ma:default="1" ma:internalName="CollabEnVigueur" ma:readOnly="false">
      <xsd:simpleType>
        <xsd:restriction base="dms:Boolean"/>
      </xsd:simpleType>
    </xsd:element>
    <xsd:element name="g65f1e9585ce45a29a8379f50f13cd0c" ma:index="14" ma:taxonomy="true" ma:internalName="g65f1e9585ce45a29a8379f50f13cd0c" ma:taxonomyFieldName="CollabEmetteur" ma:displayName="Emetteur" ma:readOnly="false" ma:default="" ma:fieldId="{065f1e95-85ce-45a2-9a83-79f50f13cd0c}" ma:taxonomyMulti="true" ma:sspId="ea6c1742-5521-40b5-9022-00c35f6f2763" ma:termSetId="b0eb54bb-5d02-4f03-af81-45912abcbe3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2fcd52ac-d771-4543-96ea-276209a03e87}" ma:internalName="TaxCatchAll" ma:showField="CatchAllData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2fcd52ac-d771-4543-96ea-276209a03e87}" ma:internalName="TaxCatchAllLabel" ma:readOnly="true" ma:showField="CatchAllDataLabel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30d52-d7c5-4e9c-ae1e-8e8e5c28245c" elementFormDefault="qualified">
    <xsd:import namespace="http://schemas.microsoft.com/office/2006/documentManagement/types"/>
    <xsd:import namespace="http://schemas.microsoft.com/office/infopath/2007/PartnerControls"/>
    <xsd:element name="CollabExternalReferences" ma:index="4" ma:displayName="Référence" ma:internalName="CollabExternalReferences" ma:readOnly="false">
      <xsd:simpleType>
        <xsd:restriction base="dms:Text">
          <xsd:maxLength value="255"/>
        </xsd:restriction>
      </xsd:simpleType>
    </xsd:element>
    <xsd:element name="CollabDate" ma:index="5" ma:displayName="Date édition" ma:format="DateOnly" ma:LCID="1036" ma:internalName="CollabDate" ma:readOnly="false">
      <xsd:simpleType>
        <xsd:restriction base="dms:DateTime"/>
      </xsd:simpleType>
    </xsd:element>
    <xsd:element name="CollabComments" ma:index="7" nillable="true" ma:displayName="Observation(s)" ma:internalName="CollabComment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2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073848-9A95-4BC6-BAFE-D8608551CC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66022F-324B-45B8-A0D1-844D0C3E1411}">
  <ds:schemaRefs>
    <ds:schemaRef ds:uri="http://schemas.microsoft.com/office/2006/metadata/properties"/>
    <ds:schemaRef ds:uri="http://schemas.microsoft.com/office/infopath/2007/PartnerControls"/>
    <ds:schemaRef ds:uri="91130d52-d7c5-4e9c-ae1e-8e8e5c28245c"/>
    <ds:schemaRef ds:uri="98091354-8d82-4ad1-b5dd-6b09eb5ff196"/>
  </ds:schemaRefs>
</ds:datastoreItem>
</file>

<file path=customXml/itemProps3.xml><?xml version="1.0" encoding="utf-8"?>
<ds:datastoreItem xmlns:ds="http://schemas.openxmlformats.org/officeDocument/2006/customXml" ds:itemID="{EAED3ED2-6056-4B83-8240-AF7E9CD652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091354-8d82-4ad1-b5dd-6b09eb5ff196"/>
    <ds:schemaRef ds:uri="91130d52-d7c5-4e9c-ae1e-8e8e5c282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 Poppins</Template>
  <TotalTime>66376</TotalTime>
  <Words>2925</Words>
  <Application>Microsoft Macintosh PowerPoint</Application>
  <PresentationFormat>Grand écran</PresentationFormat>
  <Paragraphs>933</Paragraphs>
  <Slides>69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84" baseType="lpstr">
      <vt:lpstr>Calibri</vt:lpstr>
      <vt:lpstr>Wingdings</vt:lpstr>
      <vt:lpstr>Poppins Black</vt:lpstr>
      <vt:lpstr>MTMI</vt:lpstr>
      <vt:lpstr>Arial</vt:lpstr>
      <vt:lpstr>Arial Black</vt:lpstr>
      <vt:lpstr>Poppins</vt:lpstr>
      <vt:lpstr>Verdana</vt:lpstr>
      <vt:lpstr>Brush Script MT</vt:lpstr>
      <vt:lpstr>MTSY</vt:lpstr>
      <vt:lpstr>Latin Modern Roman 12</vt:lpstr>
      <vt:lpstr>Times</vt:lpstr>
      <vt:lpstr>LM Roman 12</vt:lpstr>
      <vt:lpstr>Cambria Math</vt:lpstr>
      <vt:lpstr>Thème Office</vt:lpstr>
      <vt:lpstr>New paths for the study of heavy nuclei</vt:lpstr>
      <vt:lpstr>New paths for the study of heavy nuclei</vt:lpstr>
      <vt:lpstr>Introduction to MNT and motivations</vt:lpstr>
      <vt:lpstr>Physics motivation for the study of MNT: The island of stability</vt:lpstr>
      <vt:lpstr>Physics motivation for the study of MNT: The island of stability</vt:lpstr>
      <vt:lpstr>Physics motivation for the study of MNT: The island of stability</vt:lpstr>
      <vt:lpstr>Tow ards heavier nuclei : fusion-evaporation</vt:lpstr>
      <vt:lpstr>Tow ards heavier nuclei : fusion-evaporation</vt:lpstr>
      <vt:lpstr>Tow ards heavier nuclei : fusion-evaporation</vt:lpstr>
      <vt:lpstr>Tow ards heavier nuclei : fusion-evaporation</vt:lpstr>
      <vt:lpstr>Tow ards heavier nuclei : fusion-evaporation</vt:lpstr>
      <vt:lpstr>Tow ards heavier nuclei : fusion-evaporation</vt:lpstr>
      <vt:lpstr>Tow ards heavier nuclei : fusion-evaporation</vt:lpstr>
      <vt:lpstr>Tow ards heavier nuclei : fusion-evaporation</vt:lpstr>
      <vt:lpstr>MNT: a complementary mechanism</vt:lpstr>
      <vt:lpstr>MNT: a complementary mechanism </vt:lpstr>
      <vt:lpstr>MNT: a complementary mechanism</vt:lpstr>
      <vt:lpstr>MNT: a complementary mechanism</vt:lpstr>
      <vt:lpstr>MNT: a complementary mechanism</vt:lpstr>
      <vt:lpstr>MNT: a complementary mechanism</vt:lpstr>
      <vt:lpstr>The 136Xe+238U MNT experiment @ANL</vt:lpstr>
      <vt:lpstr>MNT using 238U</vt:lpstr>
      <vt:lpstr>The experimental setup: 136Xe+238U</vt:lpstr>
      <vt:lpstr>The experimental setup: 136Xe+238U</vt:lpstr>
      <vt:lpstr>The experimental setup: 136Xe+238U</vt:lpstr>
      <vt:lpstr>The experimental setup: 136Xe+238U</vt:lpstr>
      <vt:lpstr>The experimental setup: 136Xe+238U</vt:lpstr>
      <vt:lpstr>The experimental setup: 136Xe+238U</vt:lpstr>
      <vt:lpstr>Observables for the analysis</vt:lpstr>
      <vt:lpstr>Observables for the analysis</vt:lpstr>
      <vt:lpstr>Observables for the analysis</vt:lpstr>
      <vt:lpstr>Observables for the analysis</vt:lpstr>
      <vt:lpstr>Recoil correlated spectrum</vt:lpstr>
      <vt:lpstr>Ɣ-Ɣ Correlations</vt:lpstr>
      <vt:lpstr>Ɣ-Ɣ Correlations</vt:lpstr>
      <vt:lpstr>Ɣ-Ɣ Correlations</vt:lpstr>
      <vt:lpstr>Ɣ-Ɣ Correlations</vt:lpstr>
      <vt:lpstr>Ɣ-Ɣ Correlations</vt:lpstr>
      <vt:lpstr>Ɣ-Ɣ Correlations</vt:lpstr>
      <vt:lpstr>Ɣ-Ɣ Correlations</vt:lpstr>
      <vt:lpstr>Ɣ-Ɣ Matrix</vt:lpstr>
      <vt:lpstr>240U identification</vt:lpstr>
      <vt:lpstr>240U identification</vt:lpstr>
      <vt:lpstr>240U identification</vt:lpstr>
      <vt:lpstr>Conclusion and outlooks</vt:lpstr>
      <vt:lpstr>Conclusion and outlooks</vt:lpstr>
      <vt:lpstr>Thank you for your attention</vt:lpstr>
      <vt:lpstr>Backup</vt:lpstr>
      <vt:lpstr>Selecting relevant events</vt:lpstr>
      <vt:lpstr>Best energy for MNT reactions</vt:lpstr>
      <vt:lpstr>Coulombian barrier of the 136Xe+238U reaction</vt:lpstr>
      <vt:lpstr>Cross-sections for 136Xe+238U at forward angles</vt:lpstr>
      <vt:lpstr>Cross-sections for 136Xe+238U at forward angles</vt:lpstr>
      <vt:lpstr>Cross-sections for 136Xe+238U at forward angles</vt:lpstr>
      <vt:lpstr>Reaction kinematic</vt:lpstr>
      <vt:lpstr>Magnetic rigidity for reaction products and unreacted beam</vt:lpstr>
      <vt:lpstr>Magnetic rigidity for reaction products and unreacted beam</vt:lpstr>
      <vt:lpstr>Yields at different energies</vt:lpstr>
      <vt:lpstr>Gas filled separator</vt:lpstr>
      <vt:lpstr>GRAZING ANGLE AND ANGULAR DISTRIBUTION</vt:lpstr>
      <vt:lpstr>Présentation PowerPoint</vt:lpstr>
      <vt:lpstr>GRAZING ANGLE AND ANGULAR DISTRIBUTION</vt:lpstr>
      <vt:lpstr>GRAZING ANGLE AND ANGULAR DISTRIBUTION</vt:lpstr>
      <vt:lpstr>GRAZING ANGLE AND ANGULAR DISTRIBUTION</vt:lpstr>
      <vt:lpstr>Level schemes</vt:lpstr>
      <vt:lpstr>Brief history of MNT: radiochemistry</vt:lpstr>
      <vt:lpstr>Brief history of MNT: a renewed interest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Masque-de-presentation-Poppins-PPTX</dc:title>
  <dc:creator>HARTMANN Marion</dc:creator>
  <cp:lastModifiedBy>Microsoft Office User</cp:lastModifiedBy>
  <cp:revision>67</cp:revision>
  <cp:lastPrinted>2024-05-13T16:33:23Z</cp:lastPrinted>
  <dcterms:created xsi:type="dcterms:W3CDTF">2023-02-14T14:24:13Z</dcterms:created>
  <dcterms:modified xsi:type="dcterms:W3CDTF">2024-05-15T16:05:29Z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0x010100108A61D7BE634F76874FDC084DD0BD15009E39C29C26594BAC90AC8ED3FDFD77E000BCE28098BA0F0B45BA4517838BD1AEEF</vt:lpwstr>
  </property>
  <property fmtid="{D5CDD505-2E9C-101B-9397-08002B2CF9AE}" pid="3" name="CollabXmlContent">
    <vt:lpwstr>&lt;CollabItems&gt;_x000d_
  &lt;CollabItem&gt;_x000d_
    &lt;FileLeafRef&gt;Masque-de-presentation-Poppins-PPTX.pptx&lt;/FileLeafRef&gt;_x000d_
    &lt;Title&gt;Masque-de-presentation-Poppins-PPTX&lt;/Title&gt;_x000d_
    &lt;CollabTypeDocument&gt;Procédure&lt;/CollabTypeDocument&gt;_x000d_
    &lt;CollabObjetResume /&gt;_x000d_
    &lt;CollabExternalReferences&gt;Masque-de-presentation-Poppins-PPTX&lt;/CollabExternalReferences&gt;_x000d_
    &lt;CollabDate&gt;17/05/2023&lt;/CollabDate&gt;_x000d_
    &lt;CollabEmetteur&gt;DCOM|&lt;/CollabEmetteur&gt;_x000d_
    &lt;CollabComments /&gt;_x000d_
    &lt;CollabEnVigueur&gt;true&lt;/CollabEnVigueur&gt;_x000d_
    &lt;ContentType&gt;Document référentiel&lt;/ContentType&gt;_x000d_
    &lt;Created&gt;17/05/2023&lt;/Created&gt;_x000d_
    &lt;Author&gt;ANDRE-DAVID Francine&lt;/Author&gt;_x000d_
    &lt;Modified&gt;17/05/2023&lt;/Modified&gt;_x000d_
    &lt;Editor&gt;ANDRE-DAVID Francine&lt;/Editor&gt;_x000d_
    &lt;DocIcon&gt;pptx&lt;/DocIcon&gt;_x000d_
    &lt;EncodedAbsUrl&gt;https://referentiel-fonctionnel.intra.cea.fr/communication/Documents%20partages/Chartes%20graphiques/Présentation%20du%20CEA/En%20vigueur/Masque-de-presentation-Poppins-PPTX.pptx&lt;/EncodedAbsUrl&gt;_x000d_
    &lt;FileSizeDisplay&gt;5154093&lt;/FileSizeDisplay&gt;_x000d_
    &lt;_UIVersionString&gt;1.0&lt;/_UIVersionString&gt;_x000d_
  &lt;/CollabItem&gt;_x000d_
&lt;/CollabItems&gt;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bb36ce6d-0f69-46d8-b0d4-d9bf5a87d995</vt:lpwstr>
  </property>
  <property fmtid="{D5CDD505-2E9C-101B-9397-08002B2CF9AE}" pid="8" name="I2ISITECODE">
    <vt:lpwstr/>
  </property>
</Properties>
</file>