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88" r:id="rId2"/>
  </p:sldMasterIdLst>
  <p:notesMasterIdLst>
    <p:notesMasterId r:id="rId18"/>
  </p:notesMasterIdLst>
  <p:handoutMasterIdLst>
    <p:handoutMasterId r:id="rId19"/>
  </p:handoutMasterIdLst>
  <p:sldIdLst>
    <p:sldId id="909" r:id="rId3"/>
    <p:sldId id="2744" r:id="rId4"/>
    <p:sldId id="2743" r:id="rId5"/>
    <p:sldId id="1135" r:id="rId6"/>
    <p:sldId id="1134" r:id="rId7"/>
    <p:sldId id="1124" r:id="rId8"/>
    <p:sldId id="1127" r:id="rId9"/>
    <p:sldId id="1126" r:id="rId10"/>
    <p:sldId id="1128" r:id="rId11"/>
    <p:sldId id="1133" r:id="rId12"/>
    <p:sldId id="1005" r:id="rId13"/>
    <p:sldId id="1502" r:id="rId14"/>
    <p:sldId id="1503" r:id="rId15"/>
    <p:sldId id="1116" r:id="rId16"/>
    <p:sldId id="273" r:id="rId1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A66"/>
    <a:srgbClr val="D7007F"/>
    <a:srgbClr val="59BFCE"/>
    <a:srgbClr val="FF9100"/>
    <a:srgbClr val="B0B8C9"/>
    <a:srgbClr val="F5C3E0"/>
    <a:srgbClr val="F2C8DA"/>
    <a:srgbClr val="383638"/>
    <a:srgbClr val="ED7D31"/>
    <a:srgbClr val="9E4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1" autoAdjust="0"/>
    <p:restoredTop sz="91121" autoAdjust="0"/>
  </p:normalViewPr>
  <p:slideViewPr>
    <p:cSldViewPr snapToGrid="0" snapToObjects="1">
      <p:cViewPr varScale="1">
        <p:scale>
          <a:sx n="90" d="100"/>
          <a:sy n="90" d="100"/>
        </p:scale>
        <p:origin x="269" y="62"/>
      </p:cViewPr>
      <p:guideLst>
        <p:guide orient="horz" pos="143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054"/>
    </p:cViewPr>
  </p:sorterViewPr>
  <p:notesViewPr>
    <p:cSldViewPr snapToGrid="0" snapToObjects="1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2ECBDD4-30F7-0046-B4E1-01FE68ED6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044BD3-7727-3746-9F76-EC8D6FDB67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99562-0263-FC43-BD41-0B11AA74EC45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E6A9F6-A883-CA40-8CC6-F35DF496A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4178DE-1EAD-CA4D-A170-C50028539C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FCD2E-60D6-1546-8DF1-A7ABFBCE22E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72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A1A28-F7EE-B749-8100-363805CFCEBF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7261D-F29F-2840-A9F0-EA88AB290FE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7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7261D-F29F-2840-A9F0-EA88AB290FE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61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C1DAA-FC0D-174D-9C56-6D1E42F400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64CBE9-6B9A-A340-B152-00FF6739D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244" y="2345616"/>
            <a:ext cx="6957508" cy="21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ations_de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FF9100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0115A88-D1DB-7F43-8B8C-17F882FC7462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59F0C8A-51B1-0645-A4BF-0ED079A228E5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19219B4-B4CB-074B-A6EF-360443777FA8}"/>
              </a:ext>
            </a:extLst>
          </p:cNvPr>
          <p:cNvSpPr/>
          <p:nvPr userDrawn="1"/>
        </p:nvSpPr>
        <p:spPr>
          <a:xfrm>
            <a:off x="8968000" y="6716478"/>
            <a:ext cx="1543204" cy="141522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C8F9C9-3C11-5B4D-BC84-0FA6F1D31793}"/>
              </a:ext>
            </a:extLst>
          </p:cNvPr>
          <p:cNvSpPr/>
          <p:nvPr userDrawn="1"/>
        </p:nvSpPr>
        <p:spPr>
          <a:xfrm>
            <a:off x="10511204" y="6716478"/>
            <a:ext cx="1680796" cy="141522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8F1B71EB-C1C8-A945-9C6A-82E60C8F39E0}"/>
              </a:ext>
            </a:extLst>
          </p:cNvPr>
          <p:cNvSpPr/>
          <p:nvPr userDrawn="1"/>
        </p:nvSpPr>
        <p:spPr>
          <a:xfrm>
            <a:off x="8936108" y="6716478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FEB4A408-AB4B-E94B-9356-97A2A613E88C}"/>
              </a:ext>
            </a:extLst>
          </p:cNvPr>
          <p:cNvSpPr/>
          <p:nvPr userDrawn="1"/>
        </p:nvSpPr>
        <p:spPr>
          <a:xfrm>
            <a:off x="10467975" y="6716478"/>
            <a:ext cx="175113" cy="141522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9FA51A3B-D688-534C-8EF6-40DBE4A9DB2C}"/>
              </a:ext>
            </a:extLst>
          </p:cNvPr>
          <p:cNvSpPr/>
          <p:nvPr userDrawn="1"/>
        </p:nvSpPr>
        <p:spPr>
          <a:xfrm>
            <a:off x="8940381" y="6716478"/>
            <a:ext cx="158495" cy="141522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23A1A1-BDC7-A648-8E3B-422E2B0B616F}"/>
              </a:ext>
            </a:extLst>
          </p:cNvPr>
          <p:cNvSpPr/>
          <p:nvPr userDrawn="1"/>
        </p:nvSpPr>
        <p:spPr>
          <a:xfrm>
            <a:off x="1441890" y="6716478"/>
            <a:ext cx="7525101" cy="141522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2" name="Délai  21">
            <a:extLst>
              <a:ext uri="{FF2B5EF4-FFF2-40B4-BE49-F238E27FC236}">
                <a16:creationId xmlns:a16="http://schemas.microsoft.com/office/drawing/2014/main" id="{43221CFE-B746-9B46-ADA5-CEC82CAD17B8}"/>
              </a:ext>
            </a:extLst>
          </p:cNvPr>
          <p:cNvSpPr/>
          <p:nvPr userDrawn="1"/>
        </p:nvSpPr>
        <p:spPr>
          <a:xfrm>
            <a:off x="1390430" y="6716478"/>
            <a:ext cx="158495" cy="141522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990E9B-3BCE-DE4A-8EB8-BEC918203BBA}"/>
              </a:ext>
            </a:extLst>
          </p:cNvPr>
          <p:cNvSpPr/>
          <p:nvPr userDrawn="1"/>
        </p:nvSpPr>
        <p:spPr>
          <a:xfrm>
            <a:off x="-20890" y="6716478"/>
            <a:ext cx="1419552" cy="141522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98BCCDD6-85E7-5049-A309-8473FF6B0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2685157-F9BB-F445-B657-EA989D20A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6131B539-72A2-43D9-A0AC-B92F8563D83E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6E898A34-0759-9943-AB50-14A63ED0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4A6F19EF-9DF8-C744-8610-1347060825B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38B94E9-F47A-774A-86B1-4FBDE3B1E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78F4CE8-7977-604E-98FF-EB3C545A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ations_de_servic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FF9100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C579F40-8E86-EB47-BED2-638F48AAFB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100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FF9100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FF9100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F37E0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F37E0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0115A88-D1DB-7F43-8B8C-17F882FC7462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59F0C8A-51B1-0645-A4BF-0ED079A228E5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19219B4-B4CB-074B-A6EF-360443777FA8}"/>
              </a:ext>
            </a:extLst>
          </p:cNvPr>
          <p:cNvSpPr/>
          <p:nvPr userDrawn="1"/>
        </p:nvSpPr>
        <p:spPr>
          <a:xfrm>
            <a:off x="8968000" y="6716478"/>
            <a:ext cx="1543204" cy="141522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C8F9C9-3C11-5B4D-BC84-0FA6F1D31793}"/>
              </a:ext>
            </a:extLst>
          </p:cNvPr>
          <p:cNvSpPr/>
          <p:nvPr userDrawn="1"/>
        </p:nvSpPr>
        <p:spPr>
          <a:xfrm>
            <a:off x="10511204" y="6716478"/>
            <a:ext cx="1680796" cy="141522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8F1B71EB-C1C8-A945-9C6A-82E60C8F39E0}"/>
              </a:ext>
            </a:extLst>
          </p:cNvPr>
          <p:cNvSpPr/>
          <p:nvPr userDrawn="1"/>
        </p:nvSpPr>
        <p:spPr>
          <a:xfrm>
            <a:off x="8936108" y="6716478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FEB4A408-AB4B-E94B-9356-97A2A613E88C}"/>
              </a:ext>
            </a:extLst>
          </p:cNvPr>
          <p:cNvSpPr/>
          <p:nvPr userDrawn="1"/>
        </p:nvSpPr>
        <p:spPr>
          <a:xfrm>
            <a:off x="10467975" y="6716478"/>
            <a:ext cx="175113" cy="141522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9FA51A3B-D688-534C-8EF6-40DBE4A9DB2C}"/>
              </a:ext>
            </a:extLst>
          </p:cNvPr>
          <p:cNvSpPr/>
          <p:nvPr userDrawn="1"/>
        </p:nvSpPr>
        <p:spPr>
          <a:xfrm>
            <a:off x="8940381" y="6716478"/>
            <a:ext cx="158495" cy="141522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23A1A1-BDC7-A648-8E3B-422E2B0B616F}"/>
              </a:ext>
            </a:extLst>
          </p:cNvPr>
          <p:cNvSpPr/>
          <p:nvPr userDrawn="1"/>
        </p:nvSpPr>
        <p:spPr>
          <a:xfrm>
            <a:off x="1441890" y="6716478"/>
            <a:ext cx="7525101" cy="141522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2" name="Délai  21">
            <a:extLst>
              <a:ext uri="{FF2B5EF4-FFF2-40B4-BE49-F238E27FC236}">
                <a16:creationId xmlns:a16="http://schemas.microsoft.com/office/drawing/2014/main" id="{43221CFE-B746-9B46-ADA5-CEC82CAD17B8}"/>
              </a:ext>
            </a:extLst>
          </p:cNvPr>
          <p:cNvSpPr/>
          <p:nvPr userDrawn="1"/>
        </p:nvSpPr>
        <p:spPr>
          <a:xfrm>
            <a:off x="1390430" y="6716478"/>
            <a:ext cx="158495" cy="141522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990E9B-3BCE-DE4A-8EB8-BEC918203BBA}"/>
              </a:ext>
            </a:extLst>
          </p:cNvPr>
          <p:cNvSpPr/>
          <p:nvPr userDrawn="1"/>
        </p:nvSpPr>
        <p:spPr>
          <a:xfrm>
            <a:off x="-20890" y="6716478"/>
            <a:ext cx="1419552" cy="141522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98BCCDD6-85E7-5049-A309-8473FF6B0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2685157-F9BB-F445-B657-EA989D20A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166FDC4B-FBE9-4FD7-A084-404BFBE89F1D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6E898A34-0759-9943-AB50-14A63ED0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29C76A1-ADFD-EF48-88D0-641F04025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F273483-A872-2F47-B4BA-351BA2BA7C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_entreprises_laborato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D7007F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635B15-E778-F541-942A-A25F4207C3DD}"/>
              </a:ext>
            </a:extLst>
          </p:cNvPr>
          <p:cNvSpPr/>
          <p:nvPr userDrawn="1"/>
        </p:nvSpPr>
        <p:spPr>
          <a:xfrm>
            <a:off x="11370549" y="65645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FF74FB7-EFF7-0D41-8BD8-A3D7D5C7801A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92D7D-D3D4-3146-96DB-F6805A16A9E8}"/>
              </a:ext>
            </a:extLst>
          </p:cNvPr>
          <p:cNvSpPr/>
          <p:nvPr userDrawn="1"/>
        </p:nvSpPr>
        <p:spPr>
          <a:xfrm>
            <a:off x="4531712" y="6714120"/>
            <a:ext cx="7660288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B5A423-673A-FF44-AF28-385816CA7A7B}"/>
              </a:ext>
            </a:extLst>
          </p:cNvPr>
          <p:cNvSpPr/>
          <p:nvPr userDrawn="1"/>
        </p:nvSpPr>
        <p:spPr>
          <a:xfrm>
            <a:off x="2970700" y="6714120"/>
            <a:ext cx="1541059" cy="146237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2B816-B804-4D4A-9782-555A0427AC2B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7" name="Délai  16">
            <a:extLst>
              <a:ext uri="{FF2B5EF4-FFF2-40B4-BE49-F238E27FC236}">
                <a16:creationId xmlns:a16="http://schemas.microsoft.com/office/drawing/2014/main" id="{9D1EB939-789F-9145-9A4D-A036D632DD99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EA170F-CE78-F24F-BE0A-399A999A4C86}"/>
              </a:ext>
            </a:extLst>
          </p:cNvPr>
          <p:cNvSpPr/>
          <p:nvPr userDrawn="1"/>
        </p:nvSpPr>
        <p:spPr>
          <a:xfrm>
            <a:off x="-9159" y="6714120"/>
            <a:ext cx="1441713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B860BDD6-B8FF-294F-84A9-CABB2A8ABFF9}"/>
              </a:ext>
            </a:extLst>
          </p:cNvPr>
          <p:cNvSpPr/>
          <p:nvPr userDrawn="1"/>
        </p:nvSpPr>
        <p:spPr>
          <a:xfrm>
            <a:off x="1387245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EA87ED4A-46C8-E440-9ED5-D736609AB2E5}"/>
              </a:ext>
            </a:extLst>
          </p:cNvPr>
          <p:cNvSpPr/>
          <p:nvPr userDrawn="1"/>
        </p:nvSpPr>
        <p:spPr>
          <a:xfrm>
            <a:off x="4476233" y="6714120"/>
            <a:ext cx="163776" cy="146237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B8AD68F-BF32-9445-8E2E-CB775552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38946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F811793-BAEE-0544-9318-6CDAA502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647" y="64884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5604450E-A13E-4F59-A1D5-1A4C9D58B849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EC4423B-C64F-2544-9C87-3EBB377C1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816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77219D27-14F4-FC49-83D0-C1A42086CB8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571EE12-45D3-9C42-AFC6-A277831CD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7EFC1C-45DD-FA49-A7C1-926C74FC5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_entreprises_laboratoir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D7007F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C579F40-8E86-EB47-BED2-638F48AAFB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7007F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D7007F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D7007F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D9116F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D9116F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635B15-E778-F541-942A-A25F4207C3DD}"/>
              </a:ext>
            </a:extLst>
          </p:cNvPr>
          <p:cNvSpPr/>
          <p:nvPr userDrawn="1"/>
        </p:nvSpPr>
        <p:spPr>
          <a:xfrm>
            <a:off x="11472149" y="657094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FF74FB7-EFF7-0D41-8BD8-A3D7D5C7801A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92D7D-D3D4-3146-96DB-F6805A16A9E8}"/>
              </a:ext>
            </a:extLst>
          </p:cNvPr>
          <p:cNvSpPr/>
          <p:nvPr userDrawn="1"/>
        </p:nvSpPr>
        <p:spPr>
          <a:xfrm>
            <a:off x="4531712" y="6714120"/>
            <a:ext cx="7660288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B5A423-673A-FF44-AF28-385816CA7A7B}"/>
              </a:ext>
            </a:extLst>
          </p:cNvPr>
          <p:cNvSpPr/>
          <p:nvPr userDrawn="1"/>
        </p:nvSpPr>
        <p:spPr>
          <a:xfrm>
            <a:off x="2970700" y="6714120"/>
            <a:ext cx="1541059" cy="146237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2B816-B804-4D4A-9782-555A0427AC2B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7" name="Délai  16">
            <a:extLst>
              <a:ext uri="{FF2B5EF4-FFF2-40B4-BE49-F238E27FC236}">
                <a16:creationId xmlns:a16="http://schemas.microsoft.com/office/drawing/2014/main" id="{9D1EB939-789F-9145-9A4D-A036D632DD99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EA170F-CE78-F24F-BE0A-399A999A4C86}"/>
              </a:ext>
            </a:extLst>
          </p:cNvPr>
          <p:cNvSpPr/>
          <p:nvPr userDrawn="1"/>
        </p:nvSpPr>
        <p:spPr>
          <a:xfrm>
            <a:off x="-9159" y="6714120"/>
            <a:ext cx="1441713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B860BDD6-B8FF-294F-84A9-CABB2A8ABFF9}"/>
              </a:ext>
            </a:extLst>
          </p:cNvPr>
          <p:cNvSpPr/>
          <p:nvPr userDrawn="1"/>
        </p:nvSpPr>
        <p:spPr>
          <a:xfrm>
            <a:off x="1387245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EA87ED4A-46C8-E440-9ED5-D736609AB2E5}"/>
              </a:ext>
            </a:extLst>
          </p:cNvPr>
          <p:cNvSpPr/>
          <p:nvPr userDrawn="1"/>
        </p:nvSpPr>
        <p:spPr>
          <a:xfrm>
            <a:off x="4476233" y="6714120"/>
            <a:ext cx="163776" cy="146237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B8AD68F-BF32-9445-8E2E-CB775552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032" y="64531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F811793-BAEE-0544-9318-6CDAA502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4796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46B2FC12-CE92-4F11-B2B2-184798CB06E8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EC4423B-C64F-2544-9C87-3EBB377C1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96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34E9128-2C29-C84A-8AC2-C6DE1ED5D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97E24B9-5DB7-C04E-9467-07F99CBC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7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C1DAA-FC0D-174D-9C56-6D1E42F400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64CBE9-6B9A-A340-B152-00FF6739D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244" y="2345616"/>
            <a:ext cx="6957508" cy="21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7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E30201C-9DB4-6A4B-8C34-BB9660A88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594" y="2349773"/>
            <a:ext cx="6930809" cy="21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4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20934B6-4E0D-D449-8F2D-15CEC632C019}"/>
              </a:ext>
            </a:extLst>
          </p:cNvPr>
          <p:cNvSpPr/>
          <p:nvPr userDrawn="1"/>
        </p:nvSpPr>
        <p:spPr>
          <a:xfrm>
            <a:off x="-159026" y="-159026"/>
            <a:ext cx="12647805" cy="7329847"/>
          </a:xfrm>
          <a:prstGeom prst="rect">
            <a:avLst/>
          </a:prstGeom>
          <a:solidFill>
            <a:srgbClr val="22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83" y="-7224703"/>
            <a:ext cx="14085290" cy="186043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99DB91-A5C8-DE4F-841C-48BD6FE6B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642" y="343512"/>
            <a:ext cx="6787275" cy="2749884"/>
          </a:xfrm>
          <a:prstGeom prst="rect">
            <a:avLst/>
          </a:prstGeom>
        </p:spPr>
        <p:txBody>
          <a:bodyPr anchor="b"/>
          <a:lstStyle>
            <a:lvl1pPr algn="r">
              <a:defRPr sz="4000" cap="all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6B1332-5E8D-D54B-BF9C-134C78429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641" y="3729188"/>
            <a:ext cx="6787275" cy="202958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800" cap="all" baseline="0">
                <a:solidFill>
                  <a:schemeClr val="bg1"/>
                </a:solidFill>
                <a:latin typeface="Tw Cen MT" panose="020B0602020104020603" pitchFamily="34" charset="77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AJOUTER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5C967-403E-BB4E-8EA0-543594CA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40768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917CD2FC-5D16-4781-816C-FE2E7616D4CF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F4291-E6DC-2443-80C4-064AB2FD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33775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4DE151D-1B24-2246-8A01-311D716537ED}"/>
              </a:ext>
            </a:extLst>
          </p:cNvPr>
          <p:cNvCxnSpPr>
            <a:cxnSpLocks/>
          </p:cNvCxnSpPr>
          <p:nvPr userDrawn="1"/>
        </p:nvCxnSpPr>
        <p:spPr>
          <a:xfrm>
            <a:off x="-169333" y="3429000"/>
            <a:ext cx="7014976" cy="0"/>
          </a:xfrm>
          <a:prstGeom prst="line">
            <a:avLst/>
          </a:prstGeom>
          <a:ln w="63500">
            <a:solidFill>
              <a:srgbClr val="86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2871069D-524F-0D4D-88F9-A6F2F8EF64EE}"/>
              </a:ext>
            </a:extLst>
          </p:cNvPr>
          <p:cNvSpPr/>
          <p:nvPr userDrawn="1"/>
        </p:nvSpPr>
        <p:spPr>
          <a:xfrm>
            <a:off x="11370549" y="6556130"/>
            <a:ext cx="68224" cy="682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F1C64E8-7046-D74C-A993-81E32D29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768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51412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18" y="-7515253"/>
            <a:ext cx="14085154" cy="186041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99DB91-A5C8-DE4F-841C-48BD6FE6B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642" y="343512"/>
            <a:ext cx="6787275" cy="2749884"/>
          </a:xfrm>
          <a:prstGeom prst="rect">
            <a:avLst/>
          </a:prstGeom>
        </p:spPr>
        <p:txBody>
          <a:bodyPr anchor="b"/>
          <a:lstStyle>
            <a:lvl1pPr algn="r">
              <a:defRPr sz="40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MODIFIER LE TEXTE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6B1332-5E8D-D54B-BF9C-134C78429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641" y="3729188"/>
            <a:ext cx="6787275" cy="202958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800" cap="all" baseline="0">
                <a:solidFill>
                  <a:srgbClr val="223A66"/>
                </a:solidFill>
                <a:latin typeface="Tw Cen MT" panose="020B0602020104020603" pitchFamily="34" charset="77"/>
                <a:ea typeface="Gulim" panose="020B0600000101010101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AJOUTER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5C967-403E-BB4E-8EA0-543594CA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0C977D3C-0AA4-49D5-8388-2288FCD60606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F4291-E6DC-2443-80C4-064AB2FD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16842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4DE151D-1B24-2246-8A01-311D716537ED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6845643" cy="0"/>
          </a:xfrm>
          <a:prstGeom prst="line">
            <a:avLst/>
          </a:prstGeom>
          <a:ln w="63500">
            <a:solidFill>
              <a:srgbClr val="86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2871069D-524F-0D4D-88F9-A6F2F8EF64EE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F1C64E8-7046-D74C-A993-81E32D29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3719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76A7326-DEB0-9747-88B0-B4F71AD17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E0D22-B096-6A49-8B65-890E217D040D}"/>
              </a:ext>
            </a:extLst>
          </p:cNvPr>
          <p:cNvSpPr/>
          <p:nvPr userDrawn="1"/>
        </p:nvSpPr>
        <p:spPr>
          <a:xfrm>
            <a:off x="2773256" y="6716478"/>
            <a:ext cx="3181350" cy="149190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91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87F69-54CB-C241-AC2E-E8600E5AB3A6}"/>
              </a:ext>
            </a:extLst>
          </p:cNvPr>
          <p:cNvSpPr/>
          <p:nvPr userDrawn="1"/>
        </p:nvSpPr>
        <p:spPr>
          <a:xfrm>
            <a:off x="5969113" y="6716478"/>
            <a:ext cx="3025613" cy="149190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8FEF-CF0A-1A4D-994E-8DCCE1AF3EE0}"/>
              </a:ext>
            </a:extLst>
          </p:cNvPr>
          <p:cNvSpPr/>
          <p:nvPr userDrawn="1"/>
        </p:nvSpPr>
        <p:spPr>
          <a:xfrm>
            <a:off x="9009233" y="6716478"/>
            <a:ext cx="3182767" cy="149190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7007F"/>
              </a:solidFill>
            </a:endParaRPr>
          </a:p>
        </p:txBody>
      </p:sp>
      <p:sp>
        <p:nvSpPr>
          <p:cNvPr id="14" name="Délai  13">
            <a:extLst>
              <a:ext uri="{FF2B5EF4-FFF2-40B4-BE49-F238E27FC236}">
                <a16:creationId xmlns:a16="http://schemas.microsoft.com/office/drawing/2014/main" id="{EE70850A-B7F1-F446-8B09-04FEE16EF71A}"/>
              </a:ext>
            </a:extLst>
          </p:cNvPr>
          <p:cNvSpPr/>
          <p:nvPr userDrawn="1"/>
        </p:nvSpPr>
        <p:spPr>
          <a:xfrm>
            <a:off x="2882117" y="6716478"/>
            <a:ext cx="167083" cy="149190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5" name="Délai  14">
            <a:extLst>
              <a:ext uri="{FF2B5EF4-FFF2-40B4-BE49-F238E27FC236}">
                <a16:creationId xmlns:a16="http://schemas.microsoft.com/office/drawing/2014/main" id="{68B0A2E8-C441-B941-8D15-8857F1A98248}"/>
              </a:ext>
            </a:extLst>
          </p:cNvPr>
          <p:cNvSpPr/>
          <p:nvPr userDrawn="1"/>
        </p:nvSpPr>
        <p:spPr>
          <a:xfrm>
            <a:off x="5928917" y="6716478"/>
            <a:ext cx="167083" cy="149190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6" name="Délai  15">
            <a:extLst>
              <a:ext uri="{FF2B5EF4-FFF2-40B4-BE49-F238E27FC236}">
                <a16:creationId xmlns:a16="http://schemas.microsoft.com/office/drawing/2014/main" id="{246D38D1-8A50-1942-BD1D-EE070E8D4954}"/>
              </a:ext>
            </a:extLst>
          </p:cNvPr>
          <p:cNvSpPr/>
          <p:nvPr userDrawn="1"/>
        </p:nvSpPr>
        <p:spPr>
          <a:xfrm>
            <a:off x="8974632" y="6716478"/>
            <a:ext cx="167083" cy="149190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BFB25-9E6A-3940-99F4-92841C78037A}"/>
              </a:ext>
            </a:extLst>
          </p:cNvPr>
          <p:cNvSpPr/>
          <p:nvPr userDrawn="1"/>
        </p:nvSpPr>
        <p:spPr>
          <a:xfrm>
            <a:off x="0" y="6716478"/>
            <a:ext cx="2919307" cy="149190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23A66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0B1361-0059-7B4F-A1EA-CAFFBB888FB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A21E6D4-1E93-B643-8911-66721B080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B9379D2-CC5A-E14E-9144-071049BDC34C}"/>
              </a:ext>
            </a:extLst>
          </p:cNvPr>
          <p:cNvCxnSpPr>
            <a:cxnSpLocks/>
          </p:cNvCxnSpPr>
          <p:nvPr userDrawn="1"/>
        </p:nvCxnSpPr>
        <p:spPr>
          <a:xfrm>
            <a:off x="-53788" y="927426"/>
            <a:ext cx="7470588" cy="0"/>
          </a:xfrm>
          <a:prstGeom prst="line">
            <a:avLst/>
          </a:prstGeom>
          <a:ln w="53975">
            <a:solidFill>
              <a:srgbClr val="86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D01A1726-10D6-5C4A-A779-482655D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E019F8CF-B22A-4294-979A-630F8C00BDF1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4FCFC437-5AA2-9243-A1FF-1A43CF4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6D889AA5-D3D1-D442-9D71-A8B5F6F8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D6D7E06A-9D07-6B4B-8362-4AD01DC8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738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76A7326-DEB0-9747-88B0-B4F71AD17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E0D22-B096-6A49-8B65-890E217D040D}"/>
              </a:ext>
            </a:extLst>
          </p:cNvPr>
          <p:cNvSpPr/>
          <p:nvPr userDrawn="1"/>
        </p:nvSpPr>
        <p:spPr>
          <a:xfrm>
            <a:off x="2773256" y="6716478"/>
            <a:ext cx="3181350" cy="149190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91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87F69-54CB-C241-AC2E-E8600E5AB3A6}"/>
              </a:ext>
            </a:extLst>
          </p:cNvPr>
          <p:cNvSpPr/>
          <p:nvPr userDrawn="1"/>
        </p:nvSpPr>
        <p:spPr>
          <a:xfrm>
            <a:off x="5969113" y="6716478"/>
            <a:ext cx="3025613" cy="149190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8FEF-CF0A-1A4D-994E-8DCCE1AF3EE0}"/>
              </a:ext>
            </a:extLst>
          </p:cNvPr>
          <p:cNvSpPr/>
          <p:nvPr userDrawn="1"/>
        </p:nvSpPr>
        <p:spPr>
          <a:xfrm>
            <a:off x="9009233" y="6716478"/>
            <a:ext cx="3182767" cy="149190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7007F"/>
              </a:solidFill>
            </a:endParaRPr>
          </a:p>
        </p:txBody>
      </p:sp>
      <p:sp>
        <p:nvSpPr>
          <p:cNvPr id="14" name="Délai  13">
            <a:extLst>
              <a:ext uri="{FF2B5EF4-FFF2-40B4-BE49-F238E27FC236}">
                <a16:creationId xmlns:a16="http://schemas.microsoft.com/office/drawing/2014/main" id="{EE70850A-B7F1-F446-8B09-04FEE16EF71A}"/>
              </a:ext>
            </a:extLst>
          </p:cNvPr>
          <p:cNvSpPr/>
          <p:nvPr userDrawn="1"/>
        </p:nvSpPr>
        <p:spPr>
          <a:xfrm>
            <a:off x="2882117" y="6716478"/>
            <a:ext cx="167083" cy="149190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5" name="Délai  14">
            <a:extLst>
              <a:ext uri="{FF2B5EF4-FFF2-40B4-BE49-F238E27FC236}">
                <a16:creationId xmlns:a16="http://schemas.microsoft.com/office/drawing/2014/main" id="{68B0A2E8-C441-B941-8D15-8857F1A98248}"/>
              </a:ext>
            </a:extLst>
          </p:cNvPr>
          <p:cNvSpPr/>
          <p:nvPr userDrawn="1"/>
        </p:nvSpPr>
        <p:spPr>
          <a:xfrm>
            <a:off x="5928917" y="6716478"/>
            <a:ext cx="167083" cy="149190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6" name="Délai  15">
            <a:extLst>
              <a:ext uri="{FF2B5EF4-FFF2-40B4-BE49-F238E27FC236}">
                <a16:creationId xmlns:a16="http://schemas.microsoft.com/office/drawing/2014/main" id="{246D38D1-8A50-1942-BD1D-EE070E8D4954}"/>
              </a:ext>
            </a:extLst>
          </p:cNvPr>
          <p:cNvSpPr/>
          <p:nvPr userDrawn="1"/>
        </p:nvSpPr>
        <p:spPr>
          <a:xfrm>
            <a:off x="8974632" y="6716478"/>
            <a:ext cx="167083" cy="149190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BFB25-9E6A-3940-99F4-92841C78037A}"/>
              </a:ext>
            </a:extLst>
          </p:cNvPr>
          <p:cNvSpPr/>
          <p:nvPr userDrawn="1"/>
        </p:nvSpPr>
        <p:spPr>
          <a:xfrm>
            <a:off x="0" y="6716478"/>
            <a:ext cx="2919307" cy="149190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23A66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0B1361-0059-7B4F-A1EA-CAFFBB888FB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B9379D2-CC5A-E14E-9144-071049BDC34C}"/>
              </a:ext>
            </a:extLst>
          </p:cNvPr>
          <p:cNvCxnSpPr>
            <a:cxnSpLocks/>
          </p:cNvCxnSpPr>
          <p:nvPr userDrawn="1"/>
        </p:nvCxnSpPr>
        <p:spPr>
          <a:xfrm>
            <a:off x="-53788" y="927426"/>
            <a:ext cx="7470588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D01A1726-10D6-5C4A-A779-482655D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0D701B2C-CDE6-4A4A-A640-EEAE61D405EE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4FCFC437-5AA2-9243-A1FF-1A43CF4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6D889AA5-D3D1-D442-9D71-A8B5F6F8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3732297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8200" y="3107515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8200" y="2482733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38200" y="1857951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3135AD6-57C0-1C4A-B1F7-B6C33DE3D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E30201C-9DB4-6A4B-8C34-BB9660A88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594" y="2349773"/>
            <a:ext cx="6930809" cy="21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FEC40B7-2207-8F47-BE98-8889C13516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223A66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76A7326-DEB0-9747-88B0-B4F71AD17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E0D22-B096-6A49-8B65-890E217D040D}"/>
              </a:ext>
            </a:extLst>
          </p:cNvPr>
          <p:cNvSpPr/>
          <p:nvPr userDrawn="1"/>
        </p:nvSpPr>
        <p:spPr>
          <a:xfrm>
            <a:off x="2773256" y="6716478"/>
            <a:ext cx="3181350" cy="149190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91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87F69-54CB-C241-AC2E-E8600E5AB3A6}"/>
              </a:ext>
            </a:extLst>
          </p:cNvPr>
          <p:cNvSpPr/>
          <p:nvPr userDrawn="1"/>
        </p:nvSpPr>
        <p:spPr>
          <a:xfrm>
            <a:off x="5969113" y="6716478"/>
            <a:ext cx="3025613" cy="149190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8FEF-CF0A-1A4D-994E-8DCCE1AF3EE0}"/>
              </a:ext>
            </a:extLst>
          </p:cNvPr>
          <p:cNvSpPr/>
          <p:nvPr userDrawn="1"/>
        </p:nvSpPr>
        <p:spPr>
          <a:xfrm>
            <a:off x="9009233" y="6716478"/>
            <a:ext cx="3182767" cy="149190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7007F"/>
              </a:solidFill>
            </a:endParaRPr>
          </a:p>
        </p:txBody>
      </p:sp>
      <p:sp>
        <p:nvSpPr>
          <p:cNvPr id="14" name="Délai  13">
            <a:extLst>
              <a:ext uri="{FF2B5EF4-FFF2-40B4-BE49-F238E27FC236}">
                <a16:creationId xmlns:a16="http://schemas.microsoft.com/office/drawing/2014/main" id="{EE70850A-B7F1-F446-8B09-04FEE16EF71A}"/>
              </a:ext>
            </a:extLst>
          </p:cNvPr>
          <p:cNvSpPr/>
          <p:nvPr userDrawn="1"/>
        </p:nvSpPr>
        <p:spPr>
          <a:xfrm>
            <a:off x="2882117" y="6716478"/>
            <a:ext cx="167083" cy="149190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5" name="Délai  14">
            <a:extLst>
              <a:ext uri="{FF2B5EF4-FFF2-40B4-BE49-F238E27FC236}">
                <a16:creationId xmlns:a16="http://schemas.microsoft.com/office/drawing/2014/main" id="{68B0A2E8-C441-B941-8D15-8857F1A98248}"/>
              </a:ext>
            </a:extLst>
          </p:cNvPr>
          <p:cNvSpPr/>
          <p:nvPr userDrawn="1"/>
        </p:nvSpPr>
        <p:spPr>
          <a:xfrm>
            <a:off x="5928917" y="6716478"/>
            <a:ext cx="167083" cy="149190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6" name="Délai  15">
            <a:extLst>
              <a:ext uri="{FF2B5EF4-FFF2-40B4-BE49-F238E27FC236}">
                <a16:creationId xmlns:a16="http://schemas.microsoft.com/office/drawing/2014/main" id="{246D38D1-8A50-1942-BD1D-EE070E8D4954}"/>
              </a:ext>
            </a:extLst>
          </p:cNvPr>
          <p:cNvSpPr/>
          <p:nvPr userDrawn="1"/>
        </p:nvSpPr>
        <p:spPr>
          <a:xfrm>
            <a:off x="8974632" y="6716478"/>
            <a:ext cx="167083" cy="149190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BFB25-9E6A-3940-99F4-92841C78037A}"/>
              </a:ext>
            </a:extLst>
          </p:cNvPr>
          <p:cNvSpPr/>
          <p:nvPr userDrawn="1"/>
        </p:nvSpPr>
        <p:spPr>
          <a:xfrm>
            <a:off x="0" y="6716478"/>
            <a:ext cx="2919307" cy="149190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23A66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0B1361-0059-7B4F-A1EA-CAFFBB888FB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B9379D2-CC5A-E14E-9144-071049BDC34C}"/>
              </a:ext>
            </a:extLst>
          </p:cNvPr>
          <p:cNvCxnSpPr>
            <a:cxnSpLocks/>
          </p:cNvCxnSpPr>
          <p:nvPr userDrawn="1"/>
        </p:nvCxnSpPr>
        <p:spPr>
          <a:xfrm>
            <a:off x="-53788" y="927426"/>
            <a:ext cx="7470588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D01A1726-10D6-5C4A-A779-482655D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5A876882-DF2B-42C9-8F9B-36F86C972F2A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4FCFC437-5AA2-9243-A1FF-1A43CF4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6D889AA5-D3D1-D442-9D71-A8B5F6F8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B67CF79-3016-D547-9809-76FE5BEB6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5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ation_de_pro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59BFCE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68C65B7-1C27-5148-88EF-2F3693C5BB13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1B20DB-C52F-0347-A83B-C396EEED40A8}"/>
              </a:ext>
            </a:extLst>
          </p:cNvPr>
          <p:cNvSpPr/>
          <p:nvPr userDrawn="1"/>
        </p:nvSpPr>
        <p:spPr>
          <a:xfrm>
            <a:off x="10511204" y="6714120"/>
            <a:ext cx="1680796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grpSp>
        <p:nvGrpSpPr>
          <p:cNvPr id="14" name="Grouper 4">
            <a:extLst>
              <a:ext uri="{FF2B5EF4-FFF2-40B4-BE49-F238E27FC236}">
                <a16:creationId xmlns:a16="http://schemas.microsoft.com/office/drawing/2014/main" id="{6DFE8DCE-B306-1448-8675-8A0920F48CC6}"/>
              </a:ext>
            </a:extLst>
          </p:cNvPr>
          <p:cNvGrpSpPr/>
          <p:nvPr userDrawn="1"/>
        </p:nvGrpSpPr>
        <p:grpSpPr>
          <a:xfrm>
            <a:off x="3026181" y="6714120"/>
            <a:ext cx="7611238" cy="146237"/>
            <a:chOff x="3026181" y="6518742"/>
            <a:chExt cx="7611238" cy="146237"/>
          </a:xfrm>
          <a:solidFill>
            <a:srgbClr val="59BFCE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14604-C7BC-DC40-AE87-E92CE61EA91B}"/>
                </a:ext>
              </a:extLst>
            </p:cNvPr>
            <p:cNvSpPr/>
            <p:nvPr/>
          </p:nvSpPr>
          <p:spPr>
            <a:xfrm>
              <a:off x="3026181" y="6518742"/>
              <a:ext cx="7485023" cy="146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CD3CE"/>
                </a:solidFill>
              </a:endParaRPr>
            </a:p>
          </p:txBody>
        </p:sp>
        <p:sp>
          <p:nvSpPr>
            <p:cNvPr id="16" name="Délai  15">
              <a:extLst>
                <a:ext uri="{FF2B5EF4-FFF2-40B4-BE49-F238E27FC236}">
                  <a16:creationId xmlns:a16="http://schemas.microsoft.com/office/drawing/2014/main" id="{81BD0074-5ACD-3F4D-BBB2-462ACAB782C3}"/>
                </a:ext>
              </a:extLst>
            </p:cNvPr>
            <p:cNvSpPr/>
            <p:nvPr/>
          </p:nvSpPr>
          <p:spPr>
            <a:xfrm>
              <a:off x="10473643" y="6518742"/>
              <a:ext cx="163776" cy="146237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9084C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83C8D-754C-6E46-815B-6B484D6D32FE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F90C8FDB-D219-B54F-BC42-132B5653142B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4F7EF2-DDD8-464D-BFD8-BB617EECEC0E}"/>
              </a:ext>
            </a:extLst>
          </p:cNvPr>
          <p:cNvSpPr/>
          <p:nvPr userDrawn="1"/>
        </p:nvSpPr>
        <p:spPr>
          <a:xfrm>
            <a:off x="0" y="6714120"/>
            <a:ext cx="1414770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B7B563DF-86A9-1C46-A8EB-05B8A1E3CF0E}"/>
              </a:ext>
            </a:extLst>
          </p:cNvPr>
          <p:cNvSpPr/>
          <p:nvPr userDrawn="1"/>
        </p:nvSpPr>
        <p:spPr>
          <a:xfrm>
            <a:off x="1379244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C4E6D4F-C72D-BF4D-83F0-EBAD5ECAC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631B2BCF-82E6-6F42-B87D-1B1CB3F28015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C70A4396-5880-2840-8BCD-9CF0F59A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806FB6DB-1CF9-449B-8B37-7CD075176168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FB97D44C-7BA6-504D-903E-DB71D6DA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9AB96A9C-2B24-C54F-9C9F-B5C74475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19259F39-B3A6-2E4F-A885-B62C96D2A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07BE816-AE22-E249-A8C5-5C4E2D01A1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6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ation_de_proje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59BFCE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BAFE69D-481C-8D4D-919C-2DFA8D4D3E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9BFCE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59BFCE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59BFCE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3CA8B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3CA8B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68C65B7-1C27-5148-88EF-2F3693C5BB13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1B20DB-C52F-0347-A83B-C396EEED40A8}"/>
              </a:ext>
            </a:extLst>
          </p:cNvPr>
          <p:cNvSpPr/>
          <p:nvPr userDrawn="1"/>
        </p:nvSpPr>
        <p:spPr>
          <a:xfrm>
            <a:off x="10511204" y="6714120"/>
            <a:ext cx="1680796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grpSp>
        <p:nvGrpSpPr>
          <p:cNvPr id="14" name="Grouper 4">
            <a:extLst>
              <a:ext uri="{FF2B5EF4-FFF2-40B4-BE49-F238E27FC236}">
                <a16:creationId xmlns:a16="http://schemas.microsoft.com/office/drawing/2014/main" id="{6DFE8DCE-B306-1448-8675-8A0920F48CC6}"/>
              </a:ext>
            </a:extLst>
          </p:cNvPr>
          <p:cNvGrpSpPr/>
          <p:nvPr userDrawn="1"/>
        </p:nvGrpSpPr>
        <p:grpSpPr>
          <a:xfrm>
            <a:off x="3026181" y="6714120"/>
            <a:ext cx="7611238" cy="146237"/>
            <a:chOff x="3026181" y="6518742"/>
            <a:chExt cx="7611238" cy="146237"/>
          </a:xfrm>
          <a:solidFill>
            <a:srgbClr val="59BFCE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14604-C7BC-DC40-AE87-E92CE61EA91B}"/>
                </a:ext>
              </a:extLst>
            </p:cNvPr>
            <p:cNvSpPr/>
            <p:nvPr/>
          </p:nvSpPr>
          <p:spPr>
            <a:xfrm>
              <a:off x="3026181" y="6518742"/>
              <a:ext cx="7485023" cy="146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CD3CE"/>
                </a:solidFill>
              </a:endParaRPr>
            </a:p>
          </p:txBody>
        </p:sp>
        <p:sp>
          <p:nvSpPr>
            <p:cNvPr id="16" name="Délai  15">
              <a:extLst>
                <a:ext uri="{FF2B5EF4-FFF2-40B4-BE49-F238E27FC236}">
                  <a16:creationId xmlns:a16="http://schemas.microsoft.com/office/drawing/2014/main" id="{81BD0074-5ACD-3F4D-BBB2-462ACAB782C3}"/>
                </a:ext>
              </a:extLst>
            </p:cNvPr>
            <p:cNvSpPr/>
            <p:nvPr/>
          </p:nvSpPr>
          <p:spPr>
            <a:xfrm>
              <a:off x="10473643" y="6518742"/>
              <a:ext cx="163776" cy="146237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9084C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83C8D-754C-6E46-815B-6B484D6D32FE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F90C8FDB-D219-B54F-BC42-132B5653142B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4F7EF2-DDD8-464D-BFD8-BB617EECEC0E}"/>
              </a:ext>
            </a:extLst>
          </p:cNvPr>
          <p:cNvSpPr/>
          <p:nvPr userDrawn="1"/>
        </p:nvSpPr>
        <p:spPr>
          <a:xfrm>
            <a:off x="0" y="6714120"/>
            <a:ext cx="1414770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B7B563DF-86A9-1C46-A8EB-05B8A1E3CF0E}"/>
              </a:ext>
            </a:extLst>
          </p:cNvPr>
          <p:cNvSpPr/>
          <p:nvPr userDrawn="1"/>
        </p:nvSpPr>
        <p:spPr>
          <a:xfrm>
            <a:off x="1379244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31B2BCF-82E6-6F42-B87D-1B1CB3F28015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C70A4396-5880-2840-8BCD-9CF0F59A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D0BF7FFD-A2B4-4073-B664-19FE7381BEDA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FB97D44C-7BA6-504D-903E-DB71D6DA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9AB96A9C-2B24-C54F-9C9F-B5C74475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A7FB661-1212-9743-BD6D-1D711D450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C8C2AB3-67F0-EA47-870A-BD7819C02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ations_de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FF9100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0115A88-D1DB-7F43-8B8C-17F882FC7462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59F0C8A-51B1-0645-A4BF-0ED079A228E5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19219B4-B4CB-074B-A6EF-360443777FA8}"/>
              </a:ext>
            </a:extLst>
          </p:cNvPr>
          <p:cNvSpPr/>
          <p:nvPr userDrawn="1"/>
        </p:nvSpPr>
        <p:spPr>
          <a:xfrm>
            <a:off x="8968000" y="6716478"/>
            <a:ext cx="1543204" cy="141522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C8F9C9-3C11-5B4D-BC84-0FA6F1D31793}"/>
              </a:ext>
            </a:extLst>
          </p:cNvPr>
          <p:cNvSpPr/>
          <p:nvPr userDrawn="1"/>
        </p:nvSpPr>
        <p:spPr>
          <a:xfrm>
            <a:off x="10511204" y="6716478"/>
            <a:ext cx="1680796" cy="141522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8F1B71EB-C1C8-A945-9C6A-82E60C8F39E0}"/>
              </a:ext>
            </a:extLst>
          </p:cNvPr>
          <p:cNvSpPr/>
          <p:nvPr userDrawn="1"/>
        </p:nvSpPr>
        <p:spPr>
          <a:xfrm>
            <a:off x="8936108" y="6716478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FEB4A408-AB4B-E94B-9356-97A2A613E88C}"/>
              </a:ext>
            </a:extLst>
          </p:cNvPr>
          <p:cNvSpPr/>
          <p:nvPr userDrawn="1"/>
        </p:nvSpPr>
        <p:spPr>
          <a:xfrm>
            <a:off x="10467975" y="6716478"/>
            <a:ext cx="175113" cy="141522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9FA51A3B-D688-534C-8EF6-40DBE4A9DB2C}"/>
              </a:ext>
            </a:extLst>
          </p:cNvPr>
          <p:cNvSpPr/>
          <p:nvPr userDrawn="1"/>
        </p:nvSpPr>
        <p:spPr>
          <a:xfrm>
            <a:off x="8940381" y="6716478"/>
            <a:ext cx="158495" cy="141522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23A1A1-BDC7-A648-8E3B-422E2B0B616F}"/>
              </a:ext>
            </a:extLst>
          </p:cNvPr>
          <p:cNvSpPr/>
          <p:nvPr userDrawn="1"/>
        </p:nvSpPr>
        <p:spPr>
          <a:xfrm>
            <a:off x="1441890" y="6716478"/>
            <a:ext cx="7525101" cy="141522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2" name="Délai  21">
            <a:extLst>
              <a:ext uri="{FF2B5EF4-FFF2-40B4-BE49-F238E27FC236}">
                <a16:creationId xmlns:a16="http://schemas.microsoft.com/office/drawing/2014/main" id="{43221CFE-B746-9B46-ADA5-CEC82CAD17B8}"/>
              </a:ext>
            </a:extLst>
          </p:cNvPr>
          <p:cNvSpPr/>
          <p:nvPr userDrawn="1"/>
        </p:nvSpPr>
        <p:spPr>
          <a:xfrm>
            <a:off x="1390430" y="6716478"/>
            <a:ext cx="158495" cy="141522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990E9B-3BCE-DE4A-8EB8-BEC918203BBA}"/>
              </a:ext>
            </a:extLst>
          </p:cNvPr>
          <p:cNvSpPr/>
          <p:nvPr userDrawn="1"/>
        </p:nvSpPr>
        <p:spPr>
          <a:xfrm>
            <a:off x="-20890" y="6716478"/>
            <a:ext cx="1419552" cy="141522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98BCCDD6-85E7-5049-A309-8473FF6B0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2685157-F9BB-F445-B657-EA989D20A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5BD4E3E9-C11E-4D7F-B338-6EFE18157286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6E898A34-0759-9943-AB50-14A63ED0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4A6F19EF-9DF8-C744-8610-1347060825B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38B94E9-F47A-774A-86B1-4FBDE3B1E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78F4CE8-7977-604E-98FF-EB3C545A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9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ations_de_servic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FF9100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C579F40-8E86-EB47-BED2-638F48AAFB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100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FF9100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FF9100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F37E0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F37E0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0115A88-D1DB-7F43-8B8C-17F882FC7462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59F0C8A-51B1-0645-A4BF-0ED079A228E5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19219B4-B4CB-074B-A6EF-360443777FA8}"/>
              </a:ext>
            </a:extLst>
          </p:cNvPr>
          <p:cNvSpPr/>
          <p:nvPr userDrawn="1"/>
        </p:nvSpPr>
        <p:spPr>
          <a:xfrm>
            <a:off x="8968000" y="6716478"/>
            <a:ext cx="1543204" cy="141522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C8F9C9-3C11-5B4D-BC84-0FA6F1D31793}"/>
              </a:ext>
            </a:extLst>
          </p:cNvPr>
          <p:cNvSpPr/>
          <p:nvPr userDrawn="1"/>
        </p:nvSpPr>
        <p:spPr>
          <a:xfrm>
            <a:off x="10511204" y="6716478"/>
            <a:ext cx="1680796" cy="141522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8F1B71EB-C1C8-A945-9C6A-82E60C8F39E0}"/>
              </a:ext>
            </a:extLst>
          </p:cNvPr>
          <p:cNvSpPr/>
          <p:nvPr userDrawn="1"/>
        </p:nvSpPr>
        <p:spPr>
          <a:xfrm>
            <a:off x="8936108" y="6716478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FEB4A408-AB4B-E94B-9356-97A2A613E88C}"/>
              </a:ext>
            </a:extLst>
          </p:cNvPr>
          <p:cNvSpPr/>
          <p:nvPr userDrawn="1"/>
        </p:nvSpPr>
        <p:spPr>
          <a:xfrm>
            <a:off x="10467975" y="6716478"/>
            <a:ext cx="175113" cy="141522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9FA51A3B-D688-534C-8EF6-40DBE4A9DB2C}"/>
              </a:ext>
            </a:extLst>
          </p:cNvPr>
          <p:cNvSpPr/>
          <p:nvPr userDrawn="1"/>
        </p:nvSpPr>
        <p:spPr>
          <a:xfrm>
            <a:off x="8940381" y="6716478"/>
            <a:ext cx="158495" cy="141522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23A1A1-BDC7-A648-8E3B-422E2B0B616F}"/>
              </a:ext>
            </a:extLst>
          </p:cNvPr>
          <p:cNvSpPr/>
          <p:nvPr userDrawn="1"/>
        </p:nvSpPr>
        <p:spPr>
          <a:xfrm>
            <a:off x="1441890" y="6716478"/>
            <a:ext cx="7525101" cy="141522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2" name="Délai  21">
            <a:extLst>
              <a:ext uri="{FF2B5EF4-FFF2-40B4-BE49-F238E27FC236}">
                <a16:creationId xmlns:a16="http://schemas.microsoft.com/office/drawing/2014/main" id="{43221CFE-B746-9B46-ADA5-CEC82CAD17B8}"/>
              </a:ext>
            </a:extLst>
          </p:cNvPr>
          <p:cNvSpPr/>
          <p:nvPr userDrawn="1"/>
        </p:nvSpPr>
        <p:spPr>
          <a:xfrm>
            <a:off x="1390430" y="6716478"/>
            <a:ext cx="158495" cy="141522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990E9B-3BCE-DE4A-8EB8-BEC918203BBA}"/>
              </a:ext>
            </a:extLst>
          </p:cNvPr>
          <p:cNvSpPr/>
          <p:nvPr userDrawn="1"/>
        </p:nvSpPr>
        <p:spPr>
          <a:xfrm>
            <a:off x="-20890" y="6716478"/>
            <a:ext cx="1419552" cy="141522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98BCCDD6-85E7-5049-A309-8473FF6B0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2685157-F9BB-F445-B657-EA989D20A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856E9D4-1CAE-4AFB-BCB4-9C19FC7B0C46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6E898A34-0759-9943-AB50-14A63ED0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29C76A1-ADFD-EF48-88D0-641F04025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F273483-A872-2F47-B4BA-351BA2BA7C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4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_entreprises_laborato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D7007F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635B15-E778-F541-942A-A25F4207C3D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FF74FB7-EFF7-0D41-8BD8-A3D7D5C7801A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92D7D-D3D4-3146-96DB-F6805A16A9E8}"/>
              </a:ext>
            </a:extLst>
          </p:cNvPr>
          <p:cNvSpPr/>
          <p:nvPr userDrawn="1"/>
        </p:nvSpPr>
        <p:spPr>
          <a:xfrm>
            <a:off x="4531712" y="6714120"/>
            <a:ext cx="7660288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B5A423-673A-FF44-AF28-385816CA7A7B}"/>
              </a:ext>
            </a:extLst>
          </p:cNvPr>
          <p:cNvSpPr/>
          <p:nvPr userDrawn="1"/>
        </p:nvSpPr>
        <p:spPr>
          <a:xfrm>
            <a:off x="2970700" y="6714120"/>
            <a:ext cx="1541059" cy="146237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2B816-B804-4D4A-9782-555A0427AC2B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7" name="Délai  16">
            <a:extLst>
              <a:ext uri="{FF2B5EF4-FFF2-40B4-BE49-F238E27FC236}">
                <a16:creationId xmlns:a16="http://schemas.microsoft.com/office/drawing/2014/main" id="{9D1EB939-789F-9145-9A4D-A036D632DD99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EA170F-CE78-F24F-BE0A-399A999A4C86}"/>
              </a:ext>
            </a:extLst>
          </p:cNvPr>
          <p:cNvSpPr/>
          <p:nvPr userDrawn="1"/>
        </p:nvSpPr>
        <p:spPr>
          <a:xfrm>
            <a:off x="-9159" y="6714120"/>
            <a:ext cx="1441713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B860BDD6-B8FF-294F-84A9-CABB2A8ABFF9}"/>
              </a:ext>
            </a:extLst>
          </p:cNvPr>
          <p:cNvSpPr/>
          <p:nvPr userDrawn="1"/>
        </p:nvSpPr>
        <p:spPr>
          <a:xfrm>
            <a:off x="1387245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EA87ED4A-46C8-E440-9ED5-D736609AB2E5}"/>
              </a:ext>
            </a:extLst>
          </p:cNvPr>
          <p:cNvSpPr/>
          <p:nvPr userDrawn="1"/>
        </p:nvSpPr>
        <p:spPr>
          <a:xfrm>
            <a:off x="4476233" y="6714120"/>
            <a:ext cx="163776" cy="146237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B8AD68F-BF32-9445-8E2E-CB775552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F811793-BAEE-0544-9318-6CDAA502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422E44B0-AD11-4F7B-B8F7-593F8E8E1E51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EC4423B-C64F-2544-9C87-3EBB377C1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77219D27-14F4-FC49-83D0-C1A42086CB8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571EE12-45D3-9C42-AFC6-A277831CD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7EFC1C-45DD-FA49-A7C1-926C74FC5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16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_entreprises_laboratoir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D7007F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C579F40-8E86-EB47-BED2-638F48AAFB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7007F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D7007F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D7007F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D9116F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D9116F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635B15-E778-F541-942A-A25F4207C3D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FF74FB7-EFF7-0D41-8BD8-A3D7D5C7801A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92D7D-D3D4-3146-96DB-F6805A16A9E8}"/>
              </a:ext>
            </a:extLst>
          </p:cNvPr>
          <p:cNvSpPr/>
          <p:nvPr userDrawn="1"/>
        </p:nvSpPr>
        <p:spPr>
          <a:xfrm>
            <a:off x="4531712" y="6714120"/>
            <a:ext cx="7660288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B5A423-673A-FF44-AF28-385816CA7A7B}"/>
              </a:ext>
            </a:extLst>
          </p:cNvPr>
          <p:cNvSpPr/>
          <p:nvPr userDrawn="1"/>
        </p:nvSpPr>
        <p:spPr>
          <a:xfrm>
            <a:off x="2970700" y="6714120"/>
            <a:ext cx="1541059" cy="146237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2B816-B804-4D4A-9782-555A0427AC2B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7" name="Délai  16">
            <a:extLst>
              <a:ext uri="{FF2B5EF4-FFF2-40B4-BE49-F238E27FC236}">
                <a16:creationId xmlns:a16="http://schemas.microsoft.com/office/drawing/2014/main" id="{9D1EB939-789F-9145-9A4D-A036D632DD99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EA170F-CE78-F24F-BE0A-399A999A4C86}"/>
              </a:ext>
            </a:extLst>
          </p:cNvPr>
          <p:cNvSpPr/>
          <p:nvPr userDrawn="1"/>
        </p:nvSpPr>
        <p:spPr>
          <a:xfrm>
            <a:off x="-9159" y="6714120"/>
            <a:ext cx="1441713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9" name="Délai  18">
            <a:extLst>
              <a:ext uri="{FF2B5EF4-FFF2-40B4-BE49-F238E27FC236}">
                <a16:creationId xmlns:a16="http://schemas.microsoft.com/office/drawing/2014/main" id="{B860BDD6-B8FF-294F-84A9-CABB2A8ABFF9}"/>
              </a:ext>
            </a:extLst>
          </p:cNvPr>
          <p:cNvSpPr/>
          <p:nvPr userDrawn="1"/>
        </p:nvSpPr>
        <p:spPr>
          <a:xfrm>
            <a:off x="1387245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EA87ED4A-46C8-E440-9ED5-D736609AB2E5}"/>
              </a:ext>
            </a:extLst>
          </p:cNvPr>
          <p:cNvSpPr/>
          <p:nvPr userDrawn="1"/>
        </p:nvSpPr>
        <p:spPr>
          <a:xfrm>
            <a:off x="4476233" y="6714120"/>
            <a:ext cx="163776" cy="146237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B8AD68F-BF32-9445-8E2E-CB775552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F811793-BAEE-0544-9318-6CDAA502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16361A07-DC38-4CC0-8F52-C95A006F7702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EC4423B-C64F-2544-9C87-3EBB377C1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34E9128-2C29-C84A-8AC2-C6DE1ED5D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97E24B9-5DB7-C04E-9467-07F99CBC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20934B6-4E0D-D449-8F2D-15CEC632C019}"/>
              </a:ext>
            </a:extLst>
          </p:cNvPr>
          <p:cNvSpPr/>
          <p:nvPr userDrawn="1"/>
        </p:nvSpPr>
        <p:spPr>
          <a:xfrm>
            <a:off x="-159026" y="-159026"/>
            <a:ext cx="12647805" cy="7329847"/>
          </a:xfrm>
          <a:prstGeom prst="rect">
            <a:avLst/>
          </a:prstGeom>
          <a:solidFill>
            <a:srgbClr val="22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183" y="-135174"/>
            <a:ext cx="11633596" cy="73298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99DB91-A5C8-DE4F-841C-48BD6FE6B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642" y="343512"/>
            <a:ext cx="6787275" cy="2749884"/>
          </a:xfrm>
          <a:prstGeom prst="rect">
            <a:avLst/>
          </a:prstGeom>
        </p:spPr>
        <p:txBody>
          <a:bodyPr anchor="b"/>
          <a:lstStyle>
            <a:lvl1pPr algn="r">
              <a:defRPr sz="4000" cap="all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6B1332-5E8D-D54B-BF9C-134C78429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641" y="3729188"/>
            <a:ext cx="6787275" cy="202958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800" cap="all" baseline="0">
                <a:solidFill>
                  <a:schemeClr val="bg1"/>
                </a:solidFill>
                <a:latin typeface="Tw Cen MT" panose="020B0602020104020603" pitchFamily="34" charset="77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AJOUTER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5C967-403E-BB4E-8EA0-543594CA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102" y="64792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6F9F6D3F-AD8B-41D5-A838-F18B66F09A26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F4291-E6DC-2443-80C4-064AB2FD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81481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4DE151D-1B24-2246-8A01-311D716537ED}"/>
              </a:ext>
            </a:extLst>
          </p:cNvPr>
          <p:cNvCxnSpPr>
            <a:cxnSpLocks/>
          </p:cNvCxnSpPr>
          <p:nvPr userDrawn="1"/>
        </p:nvCxnSpPr>
        <p:spPr>
          <a:xfrm>
            <a:off x="-169333" y="3429000"/>
            <a:ext cx="7014976" cy="0"/>
          </a:xfrm>
          <a:prstGeom prst="line">
            <a:avLst/>
          </a:prstGeom>
          <a:ln w="63500">
            <a:solidFill>
              <a:srgbClr val="86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2871069D-524F-0D4D-88F9-A6F2F8EF64EE}"/>
              </a:ext>
            </a:extLst>
          </p:cNvPr>
          <p:cNvSpPr/>
          <p:nvPr userDrawn="1"/>
        </p:nvSpPr>
        <p:spPr>
          <a:xfrm>
            <a:off x="11370549" y="6579983"/>
            <a:ext cx="68224" cy="682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F1C64E8-7046-D74C-A993-81E32D29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28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00247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072" y="0"/>
            <a:ext cx="1133992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99DB91-A5C8-DE4F-841C-48BD6FE6B8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642" y="343512"/>
            <a:ext cx="6787275" cy="2749884"/>
          </a:xfrm>
          <a:prstGeom prst="rect">
            <a:avLst/>
          </a:prstGeom>
        </p:spPr>
        <p:txBody>
          <a:bodyPr anchor="b"/>
          <a:lstStyle>
            <a:lvl1pPr algn="r">
              <a:defRPr sz="40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MODIFIER LE TEXTE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6B1332-5E8D-D54B-BF9C-134C78429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641" y="3729188"/>
            <a:ext cx="6787275" cy="202958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800" cap="all" baseline="0">
                <a:solidFill>
                  <a:srgbClr val="223A66"/>
                </a:solidFill>
                <a:latin typeface="Tw Cen MT" panose="020B0602020104020603" pitchFamily="34" charset="77"/>
                <a:ea typeface="Gulim" panose="020B0600000101010101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AJOUTER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5C967-403E-BB4E-8EA0-543594CA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E83E02E4-0B30-4078-86E9-3D34CE9DC469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F4291-E6DC-2443-80C4-064AB2FD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16842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4DE151D-1B24-2246-8A01-311D716537ED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6845643" cy="0"/>
          </a:xfrm>
          <a:prstGeom prst="line">
            <a:avLst/>
          </a:prstGeom>
          <a:ln w="63500">
            <a:solidFill>
              <a:srgbClr val="86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2871069D-524F-0D4D-88F9-A6F2F8EF64EE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F1C64E8-7046-D74C-A993-81E32D29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77319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76A7326-DEB0-9747-88B0-B4F71AD17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1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0B1361-0059-7B4F-A1EA-CAFFBB888FB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A21E6D4-1E93-B643-8911-66721B080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D01A1726-10D6-5C4A-A779-482655D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4FCFC437-5AA2-9243-A1FF-1A43CF4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D6D7E06A-9D07-6B4B-8362-4AD01DC8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FC3745-0DB4-4C36-8B2C-A1A65BA4B374}"/>
              </a:ext>
            </a:extLst>
          </p:cNvPr>
          <p:cNvSpPr/>
          <p:nvPr userDrawn="1"/>
        </p:nvSpPr>
        <p:spPr>
          <a:xfrm>
            <a:off x="754402" y="896359"/>
            <a:ext cx="587287" cy="105888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09951EAD-1671-4159-8CD4-81F1BD2844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67095" y="5210290"/>
            <a:ext cx="1511944" cy="2568483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CFEDAE99-1EF0-493C-825B-CCAC41544F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75039">
            <a:off x="11700997" y="2701829"/>
            <a:ext cx="1511944" cy="2568483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F5095440-D8DC-4016-9A69-656BF2A131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266134">
            <a:off x="7574739" y="5583036"/>
            <a:ext cx="1735647" cy="29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76A7326-DEB0-9747-88B0-B4F71AD17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E0D22-B096-6A49-8B65-890E217D040D}"/>
              </a:ext>
            </a:extLst>
          </p:cNvPr>
          <p:cNvSpPr/>
          <p:nvPr userDrawn="1"/>
        </p:nvSpPr>
        <p:spPr>
          <a:xfrm>
            <a:off x="2773256" y="6716478"/>
            <a:ext cx="3181350" cy="149190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91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87F69-54CB-C241-AC2E-E8600E5AB3A6}"/>
              </a:ext>
            </a:extLst>
          </p:cNvPr>
          <p:cNvSpPr/>
          <p:nvPr userDrawn="1"/>
        </p:nvSpPr>
        <p:spPr>
          <a:xfrm>
            <a:off x="5969113" y="6716478"/>
            <a:ext cx="3025613" cy="149190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8FEF-CF0A-1A4D-994E-8DCCE1AF3EE0}"/>
              </a:ext>
            </a:extLst>
          </p:cNvPr>
          <p:cNvSpPr/>
          <p:nvPr userDrawn="1"/>
        </p:nvSpPr>
        <p:spPr>
          <a:xfrm>
            <a:off x="9009233" y="6716478"/>
            <a:ext cx="3182767" cy="149190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7007F"/>
              </a:solidFill>
            </a:endParaRPr>
          </a:p>
        </p:txBody>
      </p:sp>
      <p:sp>
        <p:nvSpPr>
          <p:cNvPr id="14" name="Délai  13">
            <a:extLst>
              <a:ext uri="{FF2B5EF4-FFF2-40B4-BE49-F238E27FC236}">
                <a16:creationId xmlns:a16="http://schemas.microsoft.com/office/drawing/2014/main" id="{EE70850A-B7F1-F446-8B09-04FEE16EF71A}"/>
              </a:ext>
            </a:extLst>
          </p:cNvPr>
          <p:cNvSpPr/>
          <p:nvPr userDrawn="1"/>
        </p:nvSpPr>
        <p:spPr>
          <a:xfrm>
            <a:off x="2882117" y="6716478"/>
            <a:ext cx="167083" cy="149190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5" name="Délai  14">
            <a:extLst>
              <a:ext uri="{FF2B5EF4-FFF2-40B4-BE49-F238E27FC236}">
                <a16:creationId xmlns:a16="http://schemas.microsoft.com/office/drawing/2014/main" id="{68B0A2E8-C441-B941-8D15-8857F1A98248}"/>
              </a:ext>
            </a:extLst>
          </p:cNvPr>
          <p:cNvSpPr/>
          <p:nvPr userDrawn="1"/>
        </p:nvSpPr>
        <p:spPr>
          <a:xfrm>
            <a:off x="5928917" y="6716478"/>
            <a:ext cx="167083" cy="149190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6" name="Délai  15">
            <a:extLst>
              <a:ext uri="{FF2B5EF4-FFF2-40B4-BE49-F238E27FC236}">
                <a16:creationId xmlns:a16="http://schemas.microsoft.com/office/drawing/2014/main" id="{246D38D1-8A50-1942-BD1D-EE070E8D4954}"/>
              </a:ext>
            </a:extLst>
          </p:cNvPr>
          <p:cNvSpPr/>
          <p:nvPr userDrawn="1"/>
        </p:nvSpPr>
        <p:spPr>
          <a:xfrm>
            <a:off x="8974632" y="6716478"/>
            <a:ext cx="167083" cy="149190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BFB25-9E6A-3940-99F4-92841C78037A}"/>
              </a:ext>
            </a:extLst>
          </p:cNvPr>
          <p:cNvSpPr/>
          <p:nvPr userDrawn="1"/>
        </p:nvSpPr>
        <p:spPr>
          <a:xfrm>
            <a:off x="0" y="6716478"/>
            <a:ext cx="2919307" cy="149190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23A66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0B1361-0059-7B4F-A1EA-CAFFBB888FB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B9379D2-CC5A-E14E-9144-071049BDC34C}"/>
              </a:ext>
            </a:extLst>
          </p:cNvPr>
          <p:cNvCxnSpPr>
            <a:cxnSpLocks/>
          </p:cNvCxnSpPr>
          <p:nvPr userDrawn="1"/>
        </p:nvCxnSpPr>
        <p:spPr>
          <a:xfrm>
            <a:off x="-53788" y="927426"/>
            <a:ext cx="7470588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D01A1726-10D6-5C4A-A779-482655D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A447016A-ACC7-4D1F-B7ED-A23DFA50BCE9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4FCFC437-5AA2-9243-A1FF-1A43CF4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6D889AA5-D3D1-D442-9D71-A8B5F6F8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3732297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8200" y="3107515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8200" y="2482733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AA8E2203-6A87-1845-A5F7-04EA2C4EC86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38200" y="1857951"/>
            <a:ext cx="10515600" cy="5126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pitchFamily="2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3135AD6-57C0-1C4A-B1F7-B6C33DE3D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FEC40B7-2207-8F47-BE98-8889C13516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23A66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223A66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223A66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223A66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F76A7326-DEB0-9747-88B0-B4F71AD17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E0D22-B096-6A49-8B65-890E217D040D}"/>
              </a:ext>
            </a:extLst>
          </p:cNvPr>
          <p:cNvSpPr/>
          <p:nvPr userDrawn="1"/>
        </p:nvSpPr>
        <p:spPr>
          <a:xfrm>
            <a:off x="2773256" y="6716478"/>
            <a:ext cx="3181350" cy="149190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91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87F69-54CB-C241-AC2E-E8600E5AB3A6}"/>
              </a:ext>
            </a:extLst>
          </p:cNvPr>
          <p:cNvSpPr/>
          <p:nvPr userDrawn="1"/>
        </p:nvSpPr>
        <p:spPr>
          <a:xfrm>
            <a:off x="5969113" y="6716478"/>
            <a:ext cx="3025613" cy="149190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8FEF-CF0A-1A4D-994E-8DCCE1AF3EE0}"/>
              </a:ext>
            </a:extLst>
          </p:cNvPr>
          <p:cNvSpPr/>
          <p:nvPr userDrawn="1"/>
        </p:nvSpPr>
        <p:spPr>
          <a:xfrm>
            <a:off x="9009233" y="6716478"/>
            <a:ext cx="3182767" cy="149190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7007F"/>
              </a:solidFill>
            </a:endParaRPr>
          </a:p>
        </p:txBody>
      </p:sp>
      <p:sp>
        <p:nvSpPr>
          <p:cNvPr id="14" name="Délai  13">
            <a:extLst>
              <a:ext uri="{FF2B5EF4-FFF2-40B4-BE49-F238E27FC236}">
                <a16:creationId xmlns:a16="http://schemas.microsoft.com/office/drawing/2014/main" id="{EE70850A-B7F1-F446-8B09-04FEE16EF71A}"/>
              </a:ext>
            </a:extLst>
          </p:cNvPr>
          <p:cNvSpPr/>
          <p:nvPr userDrawn="1"/>
        </p:nvSpPr>
        <p:spPr>
          <a:xfrm>
            <a:off x="2882117" y="6716478"/>
            <a:ext cx="167083" cy="149190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5" name="Délai  14">
            <a:extLst>
              <a:ext uri="{FF2B5EF4-FFF2-40B4-BE49-F238E27FC236}">
                <a16:creationId xmlns:a16="http://schemas.microsoft.com/office/drawing/2014/main" id="{68B0A2E8-C441-B941-8D15-8857F1A98248}"/>
              </a:ext>
            </a:extLst>
          </p:cNvPr>
          <p:cNvSpPr/>
          <p:nvPr userDrawn="1"/>
        </p:nvSpPr>
        <p:spPr>
          <a:xfrm>
            <a:off x="5928917" y="6716478"/>
            <a:ext cx="167083" cy="149190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6" name="Délai  15">
            <a:extLst>
              <a:ext uri="{FF2B5EF4-FFF2-40B4-BE49-F238E27FC236}">
                <a16:creationId xmlns:a16="http://schemas.microsoft.com/office/drawing/2014/main" id="{246D38D1-8A50-1942-BD1D-EE070E8D4954}"/>
              </a:ext>
            </a:extLst>
          </p:cNvPr>
          <p:cNvSpPr/>
          <p:nvPr userDrawn="1"/>
        </p:nvSpPr>
        <p:spPr>
          <a:xfrm>
            <a:off x="8974632" y="6716478"/>
            <a:ext cx="167083" cy="149190"/>
          </a:xfrm>
          <a:prstGeom prst="flowChartDelay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BFB25-9E6A-3940-99F4-92841C78037A}"/>
              </a:ext>
            </a:extLst>
          </p:cNvPr>
          <p:cNvSpPr/>
          <p:nvPr userDrawn="1"/>
        </p:nvSpPr>
        <p:spPr>
          <a:xfrm>
            <a:off x="0" y="6716478"/>
            <a:ext cx="2919307" cy="149190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23A66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0B1361-0059-7B4F-A1EA-CAFFBB888FBD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B9379D2-CC5A-E14E-9144-071049BDC34C}"/>
              </a:ext>
            </a:extLst>
          </p:cNvPr>
          <p:cNvCxnSpPr>
            <a:cxnSpLocks/>
          </p:cNvCxnSpPr>
          <p:nvPr userDrawn="1"/>
        </p:nvCxnSpPr>
        <p:spPr>
          <a:xfrm>
            <a:off x="-53788" y="927426"/>
            <a:ext cx="7470588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D01A1726-10D6-5C4A-A779-482655DF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A3BBB5F1-7ED1-4D3E-A00E-6F7AB6191236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4FCFC437-5AA2-9243-A1FF-1A43CF4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6D889AA5-D3D1-D442-9D71-A8B5F6F8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B67CF79-3016-D547-9809-76FE5BEB6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ation_de_pro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59BFCE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68C65B7-1C27-5148-88EF-2F3693C5BB13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1B20DB-C52F-0347-A83B-C396EEED40A8}"/>
              </a:ext>
            </a:extLst>
          </p:cNvPr>
          <p:cNvSpPr/>
          <p:nvPr userDrawn="1"/>
        </p:nvSpPr>
        <p:spPr>
          <a:xfrm>
            <a:off x="10511204" y="6714120"/>
            <a:ext cx="1680796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grpSp>
        <p:nvGrpSpPr>
          <p:cNvPr id="14" name="Grouper 4">
            <a:extLst>
              <a:ext uri="{FF2B5EF4-FFF2-40B4-BE49-F238E27FC236}">
                <a16:creationId xmlns:a16="http://schemas.microsoft.com/office/drawing/2014/main" id="{6DFE8DCE-B306-1448-8675-8A0920F48CC6}"/>
              </a:ext>
            </a:extLst>
          </p:cNvPr>
          <p:cNvGrpSpPr/>
          <p:nvPr userDrawn="1"/>
        </p:nvGrpSpPr>
        <p:grpSpPr>
          <a:xfrm>
            <a:off x="3026181" y="6714120"/>
            <a:ext cx="7611238" cy="146237"/>
            <a:chOff x="3026181" y="6518742"/>
            <a:chExt cx="7611238" cy="146237"/>
          </a:xfrm>
          <a:solidFill>
            <a:srgbClr val="59BFCE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14604-C7BC-DC40-AE87-E92CE61EA91B}"/>
                </a:ext>
              </a:extLst>
            </p:cNvPr>
            <p:cNvSpPr/>
            <p:nvPr/>
          </p:nvSpPr>
          <p:spPr>
            <a:xfrm>
              <a:off x="3026181" y="6518742"/>
              <a:ext cx="7485023" cy="146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CD3CE"/>
                </a:solidFill>
              </a:endParaRPr>
            </a:p>
          </p:txBody>
        </p:sp>
        <p:sp>
          <p:nvSpPr>
            <p:cNvPr id="16" name="Délai  15">
              <a:extLst>
                <a:ext uri="{FF2B5EF4-FFF2-40B4-BE49-F238E27FC236}">
                  <a16:creationId xmlns:a16="http://schemas.microsoft.com/office/drawing/2014/main" id="{81BD0074-5ACD-3F4D-BBB2-462ACAB782C3}"/>
                </a:ext>
              </a:extLst>
            </p:cNvPr>
            <p:cNvSpPr/>
            <p:nvPr/>
          </p:nvSpPr>
          <p:spPr>
            <a:xfrm>
              <a:off x="10473643" y="6518742"/>
              <a:ext cx="163776" cy="146237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9084C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83C8D-754C-6E46-815B-6B484D6D32FE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F90C8FDB-D219-B54F-BC42-132B5653142B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4F7EF2-DDD8-464D-BFD8-BB617EECEC0E}"/>
              </a:ext>
            </a:extLst>
          </p:cNvPr>
          <p:cNvSpPr/>
          <p:nvPr userDrawn="1"/>
        </p:nvSpPr>
        <p:spPr>
          <a:xfrm>
            <a:off x="0" y="6714120"/>
            <a:ext cx="1414770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B7B563DF-86A9-1C46-A8EB-05B8A1E3CF0E}"/>
              </a:ext>
            </a:extLst>
          </p:cNvPr>
          <p:cNvSpPr/>
          <p:nvPr userDrawn="1"/>
        </p:nvSpPr>
        <p:spPr>
          <a:xfrm>
            <a:off x="1379244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C4E6D4F-C72D-BF4D-83F0-EBAD5ECAC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631B2BCF-82E6-6F42-B87D-1B1CB3F28015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C70A4396-5880-2840-8BCD-9CF0F59A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12B3297A-4553-491A-ADB1-A5B907F14BB6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FB97D44C-7BA6-504D-903E-DB71D6DA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9AB96A9C-2B24-C54F-9C9F-B5C74475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19259F39-B3A6-2E4F-A885-B62C96D2A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485" y="1348158"/>
            <a:ext cx="10453031" cy="459079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07BE816-AE22-E249-A8C5-5C4E2D01A1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uration_de_proje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9064BA3-3FB4-524C-A88E-4719C3EEF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6756401" cy="100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 cap="all" baseline="0">
                <a:solidFill>
                  <a:srgbClr val="59BFCE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BAFE69D-481C-8D4D-919C-2DFA8D4D3E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0326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9BFCE"/>
              </a:buClr>
              <a:buSzPct val="90000"/>
              <a:buFont typeface="ZapfDingbatsITC" charset="0"/>
              <a:buChar char="➤"/>
              <a:defRPr sz="18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1pPr>
            <a:lvl2pPr marL="685800" indent="-228600">
              <a:buClr>
                <a:srgbClr val="59BFCE"/>
              </a:buClr>
              <a:buFont typeface="LucidaGrande" panose="020B0600040502020204" pitchFamily="34" charset="0"/>
              <a:buChar char="◦"/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2pPr>
            <a:lvl3pPr>
              <a:buClr>
                <a:srgbClr val="59BFCE"/>
              </a:buClr>
              <a:defRPr sz="140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defRPr>
            </a:lvl3pPr>
            <a:lvl4pPr>
              <a:buClr>
                <a:srgbClr val="3CA8B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buClr>
                <a:srgbClr val="3CA8B9"/>
              </a:buClr>
              <a:defRPr sz="1400">
                <a:latin typeface="Gulim" panose="020B0600000101010101" pitchFamily="34" charset="-127"/>
                <a:ea typeface="Gulim" panose="020B0600000101010101" pitchFamily="34" charset="-127"/>
              </a:defRPr>
            </a:lvl5pPr>
          </a:lstStyle>
          <a:p>
            <a:pPr lvl="0"/>
            <a:r>
              <a:rPr lang="fr-FR" dirty="0"/>
              <a:t>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68C65B7-1C27-5148-88EF-2F3693C5BB13}"/>
              </a:ext>
            </a:extLst>
          </p:cNvPr>
          <p:cNvCxnSpPr>
            <a:cxnSpLocks/>
          </p:cNvCxnSpPr>
          <p:nvPr userDrawn="1"/>
        </p:nvCxnSpPr>
        <p:spPr>
          <a:xfrm>
            <a:off x="-53009" y="927426"/>
            <a:ext cx="7469809" cy="0"/>
          </a:xfrm>
          <a:prstGeom prst="line">
            <a:avLst/>
          </a:prstGeom>
          <a:ln w="53975">
            <a:solidFill>
              <a:srgbClr val="849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1B20DB-C52F-0347-A83B-C396EEED40A8}"/>
              </a:ext>
            </a:extLst>
          </p:cNvPr>
          <p:cNvSpPr/>
          <p:nvPr userDrawn="1"/>
        </p:nvSpPr>
        <p:spPr>
          <a:xfrm>
            <a:off x="10511204" y="6714120"/>
            <a:ext cx="1680796" cy="146237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grpSp>
        <p:nvGrpSpPr>
          <p:cNvPr id="14" name="Grouper 4">
            <a:extLst>
              <a:ext uri="{FF2B5EF4-FFF2-40B4-BE49-F238E27FC236}">
                <a16:creationId xmlns:a16="http://schemas.microsoft.com/office/drawing/2014/main" id="{6DFE8DCE-B306-1448-8675-8A0920F48CC6}"/>
              </a:ext>
            </a:extLst>
          </p:cNvPr>
          <p:cNvGrpSpPr/>
          <p:nvPr userDrawn="1"/>
        </p:nvGrpSpPr>
        <p:grpSpPr>
          <a:xfrm>
            <a:off x="3026181" y="6714120"/>
            <a:ext cx="7611238" cy="146237"/>
            <a:chOff x="3026181" y="6518742"/>
            <a:chExt cx="7611238" cy="146237"/>
          </a:xfrm>
          <a:solidFill>
            <a:srgbClr val="59BFCE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14604-C7BC-DC40-AE87-E92CE61EA91B}"/>
                </a:ext>
              </a:extLst>
            </p:cNvPr>
            <p:cNvSpPr/>
            <p:nvPr/>
          </p:nvSpPr>
          <p:spPr>
            <a:xfrm>
              <a:off x="3026181" y="6518742"/>
              <a:ext cx="7485023" cy="146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CD3CE"/>
                </a:solidFill>
              </a:endParaRPr>
            </a:p>
          </p:txBody>
        </p:sp>
        <p:sp>
          <p:nvSpPr>
            <p:cNvPr id="16" name="Délai  15">
              <a:extLst>
                <a:ext uri="{FF2B5EF4-FFF2-40B4-BE49-F238E27FC236}">
                  <a16:creationId xmlns:a16="http://schemas.microsoft.com/office/drawing/2014/main" id="{81BD0074-5ACD-3F4D-BBB2-462ACAB782C3}"/>
                </a:ext>
              </a:extLst>
            </p:cNvPr>
            <p:cNvSpPr/>
            <p:nvPr/>
          </p:nvSpPr>
          <p:spPr>
            <a:xfrm>
              <a:off x="10473643" y="6518742"/>
              <a:ext cx="163776" cy="146237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9084C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83C8D-754C-6E46-815B-6B484D6D32FE}"/>
              </a:ext>
            </a:extLst>
          </p:cNvPr>
          <p:cNvSpPr/>
          <p:nvPr userDrawn="1"/>
        </p:nvSpPr>
        <p:spPr>
          <a:xfrm>
            <a:off x="1441892" y="6714120"/>
            <a:ext cx="1541059" cy="146237"/>
          </a:xfrm>
          <a:prstGeom prst="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18" name="Délai  17">
            <a:extLst>
              <a:ext uri="{FF2B5EF4-FFF2-40B4-BE49-F238E27FC236}">
                <a16:creationId xmlns:a16="http://schemas.microsoft.com/office/drawing/2014/main" id="{F90C8FDB-D219-B54F-BC42-132B5653142B}"/>
              </a:ext>
            </a:extLst>
          </p:cNvPr>
          <p:cNvSpPr/>
          <p:nvPr userDrawn="1"/>
        </p:nvSpPr>
        <p:spPr>
          <a:xfrm>
            <a:off x="2947425" y="6714120"/>
            <a:ext cx="163776" cy="146237"/>
          </a:xfrm>
          <a:prstGeom prst="flowChartDelay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4F7EF2-DDD8-464D-BFD8-BB617EECEC0E}"/>
              </a:ext>
            </a:extLst>
          </p:cNvPr>
          <p:cNvSpPr/>
          <p:nvPr userDrawn="1"/>
        </p:nvSpPr>
        <p:spPr>
          <a:xfrm>
            <a:off x="0" y="6714120"/>
            <a:ext cx="1414770" cy="146237"/>
          </a:xfrm>
          <a:prstGeom prst="rect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CD3CE"/>
              </a:solidFill>
            </a:endParaRPr>
          </a:p>
        </p:txBody>
      </p:sp>
      <p:sp>
        <p:nvSpPr>
          <p:cNvPr id="20" name="Délai  19">
            <a:extLst>
              <a:ext uri="{FF2B5EF4-FFF2-40B4-BE49-F238E27FC236}">
                <a16:creationId xmlns:a16="http://schemas.microsoft.com/office/drawing/2014/main" id="{B7B563DF-86A9-1C46-A8EB-05B8A1E3CF0E}"/>
              </a:ext>
            </a:extLst>
          </p:cNvPr>
          <p:cNvSpPr/>
          <p:nvPr userDrawn="1"/>
        </p:nvSpPr>
        <p:spPr>
          <a:xfrm>
            <a:off x="1379244" y="6714120"/>
            <a:ext cx="163776" cy="146237"/>
          </a:xfrm>
          <a:prstGeom prst="flowChartDelay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9084C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31B2BCF-82E6-6F42-B87D-1B1CB3F28015}"/>
              </a:ext>
            </a:extLst>
          </p:cNvPr>
          <p:cNvSpPr/>
          <p:nvPr userDrawn="1"/>
        </p:nvSpPr>
        <p:spPr>
          <a:xfrm>
            <a:off x="11370549" y="6539197"/>
            <a:ext cx="68224" cy="68224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C70A4396-5880-2840-8BCD-9CF0F59A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00A807EC-8457-4FDF-9C26-3A13688A736C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FB97D44C-7BA6-504D-903E-DB71D6DA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fld id="{391108DE-7E93-864B-8D87-8C182F01D05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9AB96A9C-2B24-C54F-9C9F-B5C74475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223A66"/>
                </a:solidFill>
                <a:latin typeface="Tw Cen MT" panose="020B0602020104020603" pitchFamily="34" charset="77"/>
              </a:defRPr>
            </a:lvl1pPr>
          </a:lstStyle>
          <a:p>
            <a:r>
              <a:rPr lang="fr-FR" dirty="0"/>
              <a:t>Confidentiel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A7FB661-1212-9743-BD6D-1D711D450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8" y="268141"/>
            <a:ext cx="514093" cy="5140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C8C2AB3-67F0-EA47-870A-BD7819C02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9" y="317300"/>
            <a:ext cx="1847967" cy="5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4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1" r:id="rId2"/>
    <p:sldLayoutId id="2147483658" r:id="rId3"/>
    <p:sldLayoutId id="2147483672" r:id="rId4"/>
    <p:sldLayoutId id="2147483674" r:id="rId5"/>
    <p:sldLayoutId id="2147483686" r:id="rId6"/>
    <p:sldLayoutId id="2147483687" r:id="rId7"/>
    <p:sldLayoutId id="2147483675" r:id="rId8"/>
    <p:sldLayoutId id="2147483685" r:id="rId9"/>
    <p:sldLayoutId id="2147483683" r:id="rId10"/>
    <p:sldLayoutId id="2147483677" r:id="rId11"/>
    <p:sldLayoutId id="2147483679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23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turation@satt-paris-saclay.fr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att-paris-saclay.fr/nos-appels-a-proje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3" Type="http://schemas.openxmlformats.org/officeDocument/2006/relationships/image" Target="../media/image22.svg"/><Relationship Id="rId21" Type="http://schemas.openxmlformats.org/officeDocument/2006/relationships/image" Target="../media/image40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jpeg"/><Relationship Id="rId20" Type="http://schemas.openxmlformats.org/officeDocument/2006/relationships/image" Target="../media/image3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png"/><Relationship Id="rId7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38.jpeg"/><Relationship Id="rId4" Type="http://schemas.openxmlformats.org/officeDocument/2006/relationships/image" Target="../media/image39.gif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png"/><Relationship Id="rId7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38.jpeg"/><Relationship Id="rId10" Type="http://schemas.openxmlformats.org/officeDocument/2006/relationships/image" Target="../media/image51.png"/><Relationship Id="rId4" Type="http://schemas.openxmlformats.org/officeDocument/2006/relationships/image" Target="../media/image39.gif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DD45696-83A6-EB5A-7ED5-EDC54807CCFF}"/>
              </a:ext>
            </a:extLst>
          </p:cNvPr>
          <p:cNvSpPr txBox="1"/>
          <p:nvPr/>
        </p:nvSpPr>
        <p:spPr>
          <a:xfrm>
            <a:off x="2139327" y="5431399"/>
            <a:ext cx="8415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PHENIICS Doctoral </a:t>
            </a:r>
            <a:r>
              <a:rPr lang="fr-FR" sz="2400" b="1" dirty="0" err="1">
                <a:solidFill>
                  <a:schemeClr val="bg1"/>
                </a:solidFill>
              </a:rPr>
              <a:t>School</a:t>
            </a:r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PHENIICS </a:t>
            </a:r>
            <a:r>
              <a:rPr lang="fr-FR" sz="2400" b="1" dirty="0" err="1">
                <a:solidFill>
                  <a:schemeClr val="bg1"/>
                </a:solidFill>
              </a:rPr>
              <a:t>Fest</a:t>
            </a:r>
            <a:r>
              <a:rPr lang="fr-FR" sz="2400" b="1" dirty="0">
                <a:solidFill>
                  <a:schemeClr val="bg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93475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60E55D-4CF7-699B-4694-6092B0B1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AF71A-601D-4BD7-C797-6C0DF8C1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223A66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79A9D2A-8848-6E53-2E88-8ABB21AC8502}"/>
              </a:ext>
            </a:extLst>
          </p:cNvPr>
          <p:cNvSpPr txBox="1">
            <a:spLocks/>
          </p:cNvSpPr>
          <p:nvPr/>
        </p:nvSpPr>
        <p:spPr>
          <a:xfrm>
            <a:off x="2717800" y="1413343"/>
            <a:ext cx="6756400" cy="4547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Protection and publication do not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exclude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each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other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b="1" dirty="0">
              <a:solidFill>
                <a:srgbClr val="002060"/>
              </a:solidFill>
              <a:latin typeface="Raleway SemiBold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Protection must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occur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before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publishing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b="1" dirty="0">
              <a:solidFill>
                <a:srgbClr val="002060"/>
              </a:solidFill>
              <a:latin typeface="Raleway SemiBold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If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you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need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advice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you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may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contact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you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valorisation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department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or the SATT.</a:t>
            </a:r>
          </a:p>
        </p:txBody>
      </p:sp>
      <p:pic>
        <p:nvPicPr>
          <p:cNvPr id="11" name="Picture 6" descr="Résultat de recherche d'images pour &quot;brevet&quot;">
            <a:extLst>
              <a:ext uri="{FF2B5EF4-FFF2-40B4-BE49-F238E27FC236}">
                <a16:creationId xmlns:a16="http://schemas.microsoft.com/office/drawing/2014/main" id="{91E419D2-28D8-13B2-6589-CCAE3FEC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1" y="2534447"/>
            <a:ext cx="1162049" cy="11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B4DEDF83-6EB7-D536-E4D2-0B6937C3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</p:spPr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7CDE3F2-E7D6-3DD4-5CEF-28C9697D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6572608" cy="1002247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D7007F"/>
                </a:solidFill>
              </a:rPr>
              <a:t>Key point: </a:t>
            </a:r>
            <a:r>
              <a:rPr lang="fr-FR" dirty="0" err="1"/>
              <a:t>protecting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knowledge</a:t>
            </a:r>
            <a:endParaRPr lang="fr-FR" b="1" dirty="0">
              <a:solidFill>
                <a:srgbClr val="D70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5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2F24E5D-FEF1-403E-A47A-0FB503E4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8654517" cy="1002247"/>
          </a:xfrm>
        </p:spPr>
        <p:txBody>
          <a:bodyPr/>
          <a:lstStyle/>
          <a:p>
            <a:r>
              <a:rPr lang="fr-FR" dirty="0"/>
              <a:t>PhD Transfer : </a:t>
            </a:r>
            <a:r>
              <a:rPr lang="fr-FR" dirty="0">
                <a:solidFill>
                  <a:srgbClr val="D7007F"/>
                </a:solidFill>
              </a:rPr>
              <a:t>A program for </a:t>
            </a:r>
            <a:r>
              <a:rPr lang="fr-FR" dirty="0" err="1">
                <a:solidFill>
                  <a:srgbClr val="D7007F"/>
                </a:solidFill>
              </a:rPr>
              <a:t>young</a:t>
            </a:r>
            <a:r>
              <a:rPr lang="fr-FR" dirty="0">
                <a:solidFill>
                  <a:srgbClr val="D7007F"/>
                </a:solidFill>
              </a:rPr>
              <a:t> </a:t>
            </a:r>
            <a:r>
              <a:rPr lang="fr-FR" dirty="0" err="1">
                <a:solidFill>
                  <a:srgbClr val="D7007F"/>
                </a:solidFill>
              </a:rPr>
              <a:t>PhDs</a:t>
            </a:r>
            <a:endParaRPr lang="fr-FR" dirty="0">
              <a:solidFill>
                <a:srgbClr val="59BFCE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FFAF16-25D9-4731-A043-1AE05F376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03" y="3531430"/>
            <a:ext cx="5672924" cy="25284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70945C-F5D5-4A66-B2D9-7047F8192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16" y="4017134"/>
            <a:ext cx="1103506" cy="14732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B98C28-0C30-3C07-8EE2-6229E4FEE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663" y="1225038"/>
            <a:ext cx="2560530" cy="9881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F245E7-7EC8-0475-1DAC-EA5EB894B3E1}"/>
              </a:ext>
            </a:extLst>
          </p:cNvPr>
          <p:cNvSpPr txBox="1"/>
          <p:nvPr/>
        </p:nvSpPr>
        <p:spPr>
          <a:xfrm>
            <a:off x="9801205" y="2383200"/>
            <a:ext cx="194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D7007F"/>
                </a:solidFill>
              </a:rPr>
              <a:t>Fundraising</a:t>
            </a:r>
            <a:r>
              <a:rPr lang="fr-FR" sz="1600" b="1" dirty="0">
                <a:solidFill>
                  <a:srgbClr val="D7007F"/>
                </a:solidFill>
              </a:rPr>
              <a:t> 2023</a:t>
            </a:r>
          </a:p>
          <a:p>
            <a:pPr algn="ctr"/>
            <a:r>
              <a:rPr lang="fr-FR" sz="1600" b="1" dirty="0">
                <a:solidFill>
                  <a:srgbClr val="D7007F"/>
                </a:solidFill>
              </a:rPr>
              <a:t>4 M€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D573F87-1C33-CD61-A766-FD5C69945F8F}"/>
              </a:ext>
            </a:extLst>
          </p:cNvPr>
          <p:cNvSpPr txBox="1"/>
          <p:nvPr/>
        </p:nvSpPr>
        <p:spPr>
          <a:xfrm>
            <a:off x="3385851" y="249092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D7007F"/>
                </a:solidFill>
              </a:rPr>
              <a:t>100 k€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B582A5-29BF-5CB5-EB85-9FFEC1BAF666}"/>
              </a:ext>
            </a:extLst>
          </p:cNvPr>
          <p:cNvSpPr txBox="1"/>
          <p:nvPr/>
        </p:nvSpPr>
        <p:spPr>
          <a:xfrm>
            <a:off x="6780886" y="250704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D7007F"/>
                </a:solidFill>
              </a:rPr>
              <a:t>565 k€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04ABA03-E801-99F4-D62A-F710BED6B168}"/>
              </a:ext>
            </a:extLst>
          </p:cNvPr>
          <p:cNvSpPr txBox="1"/>
          <p:nvPr/>
        </p:nvSpPr>
        <p:spPr>
          <a:xfrm>
            <a:off x="3414396" y="12425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18B88BB-37F2-F524-CCF5-3E726071616D}"/>
              </a:ext>
            </a:extLst>
          </p:cNvPr>
          <p:cNvSpPr txBox="1"/>
          <p:nvPr/>
        </p:nvSpPr>
        <p:spPr>
          <a:xfrm>
            <a:off x="6676814" y="128537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2020-2022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141101-E727-0B02-DBB9-03FCF439D1EB}"/>
              </a:ext>
            </a:extLst>
          </p:cNvPr>
          <p:cNvSpPr/>
          <p:nvPr/>
        </p:nvSpPr>
        <p:spPr>
          <a:xfrm>
            <a:off x="2877082" y="1176057"/>
            <a:ext cx="6541267" cy="1756965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2F561FB-37D9-0931-248D-989338C91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932" y="1619440"/>
            <a:ext cx="1301676" cy="80855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5C9A9C6-84B4-E8B0-C890-4D8459975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444" y="1656873"/>
            <a:ext cx="1364722" cy="79533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669C5DA-7083-E16E-CFFB-77EECDE832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238" y="1710693"/>
            <a:ext cx="921320" cy="59985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86B7DD3-C1A4-E4F8-A3E6-8C593B7C07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741" y="1710692"/>
            <a:ext cx="901578" cy="59995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F124330-216F-19CD-A493-586DE944A094}"/>
              </a:ext>
            </a:extLst>
          </p:cNvPr>
          <p:cNvSpPr txBox="1"/>
          <p:nvPr/>
        </p:nvSpPr>
        <p:spPr>
          <a:xfrm>
            <a:off x="8325773" y="250704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D7007F"/>
                </a:solidFill>
              </a:rPr>
              <a:t>600 k€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11341B9-2919-1014-D0B0-10F330D6DC44}"/>
              </a:ext>
            </a:extLst>
          </p:cNvPr>
          <p:cNvSpPr txBox="1"/>
          <p:nvPr/>
        </p:nvSpPr>
        <p:spPr>
          <a:xfrm>
            <a:off x="8258401" y="1365027"/>
            <a:ext cx="966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Grand prix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5E5D448-531E-F2A3-B1BC-4F708D2ABBEF}"/>
              </a:ext>
            </a:extLst>
          </p:cNvPr>
          <p:cNvSpPr txBox="1"/>
          <p:nvPr/>
        </p:nvSpPr>
        <p:spPr>
          <a:xfrm>
            <a:off x="5115032" y="1353256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Lauréat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7793FD7-9005-FDA9-6E61-16A11DD4E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017" y="2304760"/>
            <a:ext cx="1109199" cy="1109199"/>
          </a:xfrm>
          <a:prstGeom prst="rect">
            <a:avLst/>
          </a:prstGeom>
        </p:spPr>
      </p:pic>
      <p:pic>
        <p:nvPicPr>
          <p:cNvPr id="34" name="Image 3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687A58B-F716-A652-94EE-8573D7B6DC0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9" t="-673" r="53305" b="7231"/>
          <a:stretch/>
        </p:blipFill>
        <p:spPr>
          <a:xfrm>
            <a:off x="489969" y="1099345"/>
            <a:ext cx="1873814" cy="1109199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BC5091FE-7E5E-D4AA-8E9B-0A7AB0840E66}"/>
              </a:ext>
            </a:extLst>
          </p:cNvPr>
          <p:cNvSpPr/>
          <p:nvPr/>
        </p:nvSpPr>
        <p:spPr>
          <a:xfrm>
            <a:off x="3054568" y="931175"/>
            <a:ext cx="1402293" cy="2185080"/>
          </a:xfrm>
          <a:prstGeom prst="ellipse">
            <a:avLst/>
          </a:prstGeom>
          <a:noFill/>
          <a:ln w="38100">
            <a:solidFill>
              <a:srgbClr val="FF9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10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E649-736D-DF85-F416-EE923810A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DBD781F-4D59-29B6-24EE-AE0DD3CC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8654517" cy="1002247"/>
          </a:xfrm>
        </p:spPr>
        <p:txBody>
          <a:bodyPr/>
          <a:lstStyle/>
          <a:p>
            <a:r>
              <a:rPr lang="fr-FR" dirty="0"/>
              <a:t>SATT </a:t>
            </a:r>
            <a:r>
              <a:rPr lang="fr-FR" dirty="0" err="1"/>
              <a:t>ProjeCt</a:t>
            </a:r>
            <a:r>
              <a:rPr lang="fr-FR" dirty="0"/>
              <a:t> in </a:t>
            </a:r>
            <a:r>
              <a:rPr lang="fr-FR" dirty="0" err="1"/>
              <a:t>progress</a:t>
            </a:r>
            <a:r>
              <a:rPr lang="fr-FR" dirty="0"/>
              <a:t> : </a:t>
            </a:r>
            <a:r>
              <a:rPr lang="fr-FR" dirty="0">
                <a:solidFill>
                  <a:srgbClr val="D7007F"/>
                </a:solidFill>
              </a:rPr>
              <a:t>mita-</a:t>
            </a:r>
            <a:r>
              <a:rPr lang="fr-FR" dirty="0" err="1">
                <a:solidFill>
                  <a:srgbClr val="D7007F"/>
                </a:solidFill>
              </a:rPr>
              <a:t>opalis</a:t>
            </a:r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07365-5E23-C772-34DB-A7C8731E8DA4}"/>
              </a:ext>
            </a:extLst>
          </p:cNvPr>
          <p:cNvSpPr/>
          <p:nvPr/>
        </p:nvSpPr>
        <p:spPr>
          <a:xfrm>
            <a:off x="9737202" y="1493107"/>
            <a:ext cx="577850" cy="27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:a16="http://schemas.microsoft.com/office/drawing/2014/main" id="{860F2923-2371-481C-3A00-1C08C157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</p:spPr>
        <p:txBody>
          <a:bodyPr/>
          <a:lstStyle/>
          <a:p>
            <a:fld id="{391108DE-7E93-864B-8D87-8C182F01D05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2" name="Espace réservé de la date 2">
            <a:extLst>
              <a:ext uri="{FF2B5EF4-FFF2-40B4-BE49-F238E27FC236}">
                <a16:creationId xmlns:a16="http://schemas.microsoft.com/office/drawing/2014/main" id="{A9CB50CC-E7D4-6645-9F6E-EAA0C6A1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</p:spPr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DAB5CA1F-B54E-58BA-B42F-ABF74EEBA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545" y="1391603"/>
            <a:ext cx="1413266" cy="635176"/>
          </a:xfrm>
          <a:prstGeom prst="rect">
            <a:avLst/>
          </a:prstGeom>
        </p:spPr>
      </p:pic>
      <p:pic>
        <p:nvPicPr>
          <p:cNvPr id="44" name="Image 43" descr="Une image contenant Police, cercle, Graphique, logo&#10;&#10;Description générée automatiquement">
            <a:extLst>
              <a:ext uri="{FF2B5EF4-FFF2-40B4-BE49-F238E27FC236}">
                <a16:creationId xmlns:a16="http://schemas.microsoft.com/office/drawing/2014/main" id="{45186565-5F3B-3AE3-A4C3-E147EF4AA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78" y="1492645"/>
            <a:ext cx="518751" cy="5187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BFE87E1-32EE-29CD-D803-429879E4D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" y="1414533"/>
            <a:ext cx="1659951" cy="1293977"/>
          </a:xfrm>
          <a:prstGeom prst="rect">
            <a:avLst/>
          </a:prstGeom>
        </p:spPr>
      </p:pic>
      <p:pic>
        <p:nvPicPr>
          <p:cNvPr id="13" name="Image 1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1BB9E61-C331-22A2-0155-3363CE916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97" y="2079189"/>
            <a:ext cx="1659951" cy="62932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8B03D1E-FCDE-F2DF-FA9A-F7169767E47A}"/>
              </a:ext>
            </a:extLst>
          </p:cNvPr>
          <p:cNvSpPr txBox="1"/>
          <p:nvPr/>
        </p:nvSpPr>
        <p:spPr>
          <a:xfrm>
            <a:off x="7788526" y="1891478"/>
            <a:ext cx="278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Darine</a:t>
            </a:r>
            <a:r>
              <a:rPr lang="fr-FR" sz="2000" b="1" dirty="0"/>
              <a:t> Abi </a:t>
            </a:r>
            <a:r>
              <a:rPr lang="fr-FR" sz="2000" b="1" dirty="0" err="1"/>
              <a:t>Haidar</a:t>
            </a:r>
            <a:endParaRPr lang="fr-FR" sz="2000" b="1" dirty="0"/>
          </a:p>
        </p:txBody>
      </p:sp>
      <p:pic>
        <p:nvPicPr>
          <p:cNvPr id="9" name="Graphique 8" descr="Employée de bureau avec un remplissage uni">
            <a:extLst>
              <a:ext uri="{FF2B5EF4-FFF2-40B4-BE49-F238E27FC236}">
                <a16:creationId xmlns:a16="http://schemas.microsoft.com/office/drawing/2014/main" id="{FE80373D-50D6-2D49-C0EC-BA6423B0F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2243" y="1569579"/>
            <a:ext cx="914400" cy="914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EF3ACA-9665-5728-7C4D-6C8AF803D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65" y="2956506"/>
            <a:ext cx="8586455" cy="36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77807-353A-FE88-999E-014A17D5D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140AC1E-C77E-5D0D-AA08-03BBA5BA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8654517" cy="1002247"/>
          </a:xfrm>
        </p:spPr>
        <p:txBody>
          <a:bodyPr/>
          <a:lstStyle/>
          <a:p>
            <a:r>
              <a:rPr lang="fr-FR" dirty="0" err="1"/>
              <a:t>Satt</a:t>
            </a:r>
            <a:r>
              <a:rPr lang="fr-FR" dirty="0"/>
              <a:t> Project in </a:t>
            </a:r>
            <a:r>
              <a:rPr lang="fr-FR" dirty="0" err="1"/>
              <a:t>progress</a:t>
            </a:r>
            <a:r>
              <a:rPr lang="fr-FR" dirty="0"/>
              <a:t> : </a:t>
            </a:r>
            <a:r>
              <a:rPr lang="fr-FR" dirty="0">
                <a:solidFill>
                  <a:srgbClr val="D7007F"/>
                </a:solidFill>
              </a:rPr>
              <a:t>mita-</a:t>
            </a:r>
            <a:r>
              <a:rPr lang="fr-FR" dirty="0" err="1">
                <a:solidFill>
                  <a:srgbClr val="D7007F"/>
                </a:solidFill>
              </a:rPr>
              <a:t>opalis</a:t>
            </a:r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546AF-C8DB-8CA2-9E02-47D2EEB7C319}"/>
              </a:ext>
            </a:extLst>
          </p:cNvPr>
          <p:cNvSpPr/>
          <p:nvPr/>
        </p:nvSpPr>
        <p:spPr>
          <a:xfrm>
            <a:off x="9737202" y="1493107"/>
            <a:ext cx="577850" cy="27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:a16="http://schemas.microsoft.com/office/drawing/2014/main" id="{A690F8B9-5905-0AFE-D0FF-5752D223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402328"/>
            <a:ext cx="846667" cy="404375"/>
          </a:xfrm>
        </p:spPr>
        <p:txBody>
          <a:bodyPr/>
          <a:lstStyle/>
          <a:p>
            <a:fld id="{391108DE-7E93-864B-8D87-8C182F01D05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2" name="Espace réservé de la date 2">
            <a:extLst>
              <a:ext uri="{FF2B5EF4-FFF2-40B4-BE49-F238E27FC236}">
                <a16:creationId xmlns:a16="http://schemas.microsoft.com/office/drawing/2014/main" id="{611709DF-8B46-4902-74C3-C0317894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</p:spPr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DCA1EFFB-56B7-B2AA-9E73-64F86E65C8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545" y="1391603"/>
            <a:ext cx="1413266" cy="635176"/>
          </a:xfrm>
          <a:prstGeom prst="rect">
            <a:avLst/>
          </a:prstGeom>
        </p:spPr>
      </p:pic>
      <p:pic>
        <p:nvPicPr>
          <p:cNvPr id="44" name="Image 43" descr="Une image contenant Police, cercle, Graphique, logo&#10;&#10;Description générée automatiquement">
            <a:extLst>
              <a:ext uri="{FF2B5EF4-FFF2-40B4-BE49-F238E27FC236}">
                <a16:creationId xmlns:a16="http://schemas.microsoft.com/office/drawing/2014/main" id="{57461BE4-0C2A-1E94-3961-4D29B178A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78" y="1492645"/>
            <a:ext cx="518751" cy="5187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4F500E9-9856-ACC7-85AD-B2D7CC189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" y="1414533"/>
            <a:ext cx="1659951" cy="1293977"/>
          </a:xfrm>
          <a:prstGeom prst="rect">
            <a:avLst/>
          </a:prstGeom>
        </p:spPr>
      </p:pic>
      <p:pic>
        <p:nvPicPr>
          <p:cNvPr id="13" name="Image 1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BAADD74-A3FD-61D7-86B6-5272FE852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97" y="2079189"/>
            <a:ext cx="1659951" cy="62932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7A3037A-B408-B82E-3317-CF185100116D}"/>
              </a:ext>
            </a:extLst>
          </p:cNvPr>
          <p:cNvSpPr txBox="1"/>
          <p:nvPr/>
        </p:nvSpPr>
        <p:spPr>
          <a:xfrm>
            <a:off x="7788526" y="1891478"/>
            <a:ext cx="278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Darine</a:t>
            </a:r>
            <a:r>
              <a:rPr lang="fr-FR" sz="2000" b="1" dirty="0"/>
              <a:t> Abi </a:t>
            </a:r>
            <a:r>
              <a:rPr lang="fr-FR" sz="2000" b="1" dirty="0" err="1"/>
              <a:t>Haidar</a:t>
            </a:r>
            <a:endParaRPr lang="fr-FR" sz="20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46349A-C2F8-4D4C-CE3C-692D4287C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3" y="2978380"/>
            <a:ext cx="9001101" cy="3423948"/>
          </a:xfrm>
          <a:prstGeom prst="rect">
            <a:avLst/>
          </a:prstGeom>
        </p:spPr>
      </p:pic>
      <p:pic>
        <p:nvPicPr>
          <p:cNvPr id="7" name="Graphique 6" descr="Employée de bureau avec un remplissage uni">
            <a:extLst>
              <a:ext uri="{FF2B5EF4-FFF2-40B4-BE49-F238E27FC236}">
                <a16:creationId xmlns:a16="http://schemas.microsoft.com/office/drawing/2014/main" id="{B9552A2F-1D32-A906-D026-8A3B0865F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2243" y="15695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e Playground Paris-Saclay logo">
            <a:extLst>
              <a:ext uri="{FF2B5EF4-FFF2-40B4-BE49-F238E27FC236}">
                <a16:creationId xmlns:a16="http://schemas.microsoft.com/office/drawing/2014/main" id="{4F44B7AA-E38C-4B1F-E6D2-280B5108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26" y="2842269"/>
            <a:ext cx="1063329" cy="10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5FA904-C39B-1E69-4A7A-88BAD112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More info about </a:t>
            </a:r>
            <a:r>
              <a:rPr lang="fr-FR" dirty="0" err="1"/>
              <a:t>deeptech</a:t>
            </a:r>
            <a:r>
              <a:rPr lang="fr-FR" dirty="0"/>
              <a:t> or valorisation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D6CE35-FAAD-F0A5-67D6-D4CB2CB2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546FB9-FF5D-6EFD-2B2E-66551799A1A0}"/>
              </a:ext>
            </a:extLst>
          </p:cNvPr>
          <p:cNvSpPr/>
          <p:nvPr/>
        </p:nvSpPr>
        <p:spPr>
          <a:xfrm>
            <a:off x="660400" y="1240797"/>
            <a:ext cx="2823946" cy="738664"/>
          </a:xfrm>
          <a:prstGeom prst="rect">
            <a:avLst/>
          </a:prstGeom>
          <a:solidFill>
            <a:srgbClr val="FF91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Wish to </a:t>
            </a:r>
            <a:r>
              <a:rPr lang="en-US" sz="1400" b="1" u="sng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know</a:t>
            </a: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 more about </a:t>
            </a:r>
            <a:r>
              <a:rPr lang="en-US" sz="1400" dirty="0" err="1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Valorisation</a:t>
            </a: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 or </a:t>
            </a:r>
            <a:r>
              <a:rPr lang="en-US" sz="1400" dirty="0" err="1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Deeptech</a:t>
            </a: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 Entrepreneurship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07E680-7A81-BC72-1854-35655962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2" y="4853359"/>
            <a:ext cx="4640530" cy="15276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CB05AD-3AD0-08CC-A638-7534507C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16" y="2970016"/>
            <a:ext cx="3720465" cy="17123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C528EC-1BF7-15DA-34BA-71C0386809F0}"/>
              </a:ext>
            </a:extLst>
          </p:cNvPr>
          <p:cNvSpPr/>
          <p:nvPr/>
        </p:nvSpPr>
        <p:spPr>
          <a:xfrm>
            <a:off x="5137905" y="1240797"/>
            <a:ext cx="2823946" cy="523220"/>
          </a:xfrm>
          <a:prstGeom prst="rect">
            <a:avLst/>
          </a:prstGeom>
          <a:solidFill>
            <a:srgbClr val="59BFCE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Wish to </a:t>
            </a:r>
            <a:r>
              <a:rPr lang="en-US" sz="1400" u="sng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hear</a:t>
            </a: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 more about </a:t>
            </a:r>
            <a:r>
              <a:rPr lang="en-US" sz="1400" dirty="0" err="1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Deeptech</a:t>
            </a: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 Entrepreneurship 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E053FA0-F10A-16A2-D04E-91FB147F7B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913"/>
          <a:stretch/>
        </p:blipFill>
        <p:spPr>
          <a:xfrm>
            <a:off x="5137905" y="3503266"/>
            <a:ext cx="3260803" cy="1712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E2C879-0067-A74D-3DEE-FB0FF96224CA}"/>
              </a:ext>
            </a:extLst>
          </p:cNvPr>
          <p:cNvSpPr/>
          <p:nvPr/>
        </p:nvSpPr>
        <p:spPr>
          <a:xfrm>
            <a:off x="9081054" y="1218785"/>
            <a:ext cx="2823946" cy="523220"/>
          </a:xfrm>
          <a:prstGeom prst="rect">
            <a:avLst/>
          </a:prstGeom>
          <a:solidFill>
            <a:srgbClr val="D7007F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Wish to </a:t>
            </a:r>
            <a:r>
              <a:rPr lang="en-US" sz="1400" u="sng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see</a:t>
            </a: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 more about </a:t>
            </a:r>
            <a:r>
              <a:rPr lang="en-US" sz="1400" dirty="0" err="1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Deeptech</a:t>
            </a:r>
            <a:r>
              <a:rPr lang="en-US" sz="1400" dirty="0">
                <a:solidFill>
                  <a:schemeClr val="bg1"/>
                </a:solidFill>
                <a:latin typeface="Raleway SemiBold" panose="020B0703030101060003" pitchFamily="34" charset="0"/>
                <a:cs typeface="Calibri" panose="020F0502020204030204" pitchFamily="34" charset="0"/>
              </a:rPr>
              <a:t> Entrepreneurship ?</a:t>
            </a:r>
          </a:p>
        </p:txBody>
      </p:sp>
      <p:pic>
        <p:nvPicPr>
          <p:cNvPr id="2050" name="Picture 2" descr="No alternative text description for this image">
            <a:extLst>
              <a:ext uri="{FF2B5EF4-FFF2-40B4-BE49-F238E27FC236}">
                <a16:creationId xmlns:a16="http://schemas.microsoft.com/office/drawing/2014/main" id="{FAB2E133-12ED-4070-3494-898A6BBB6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8"/>
          <a:stretch/>
        </p:blipFill>
        <p:spPr bwMode="auto">
          <a:xfrm>
            <a:off x="8831827" y="3905598"/>
            <a:ext cx="3235633" cy="18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672F56-1BCE-6E7C-C50D-793AA774ECCA}"/>
              </a:ext>
            </a:extLst>
          </p:cNvPr>
          <p:cNvSpPr txBox="1"/>
          <p:nvPr/>
        </p:nvSpPr>
        <p:spPr>
          <a:xfrm>
            <a:off x="5212833" y="5437971"/>
            <a:ext cx="311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Subscribe</a:t>
            </a:r>
            <a:r>
              <a:rPr lang="fr-FR" dirty="0"/>
              <a:t> to </a:t>
            </a:r>
            <a:r>
              <a:rPr lang="fr-FR" dirty="0" err="1"/>
              <a:t>our</a:t>
            </a:r>
            <a:r>
              <a:rPr lang="fr-FR" dirty="0"/>
              <a:t> newsletter and follow us on LinkedIn to not miss </a:t>
            </a:r>
            <a:r>
              <a:rPr lang="fr-FR" dirty="0" err="1"/>
              <a:t>anything</a:t>
            </a:r>
            <a:r>
              <a:rPr lang="fr-FR" dirty="0"/>
              <a:t>.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BAE65307-93C2-AD29-F58A-81F5B9A4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</p:spPr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F8A03C-D8EC-9EAD-4672-DF5498EBAB38}"/>
              </a:ext>
            </a:extLst>
          </p:cNvPr>
          <p:cNvSpPr txBox="1"/>
          <p:nvPr/>
        </p:nvSpPr>
        <p:spPr>
          <a:xfrm>
            <a:off x="5137905" y="1958852"/>
            <a:ext cx="3110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Watch </a:t>
            </a:r>
            <a:r>
              <a:rPr lang="fr-FR" dirty="0" err="1"/>
              <a:t>some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SATT webinars ! </a:t>
            </a:r>
            <a:r>
              <a:rPr lang="fr-FR" dirty="0" err="1"/>
              <a:t>We</a:t>
            </a:r>
            <a:r>
              <a:rPr lang="fr-FR" dirty="0"/>
              <a:t> have, </a:t>
            </a:r>
            <a:r>
              <a:rPr lang="fr-FR" dirty="0" err="1"/>
              <a:t>each</a:t>
            </a:r>
            <a:r>
              <a:rPr lang="fr-FR" dirty="0"/>
              <a:t> time, a </a:t>
            </a:r>
            <a:r>
              <a:rPr lang="fr-FR" dirty="0" err="1"/>
              <a:t>researcher</a:t>
            </a:r>
            <a:r>
              <a:rPr lang="fr-FR" dirty="0"/>
              <a:t> </a:t>
            </a:r>
            <a:r>
              <a:rPr lang="fr-FR" dirty="0" err="1"/>
              <a:t>testimony</a:t>
            </a:r>
            <a:r>
              <a:rPr lang="fr-FR" dirty="0"/>
              <a:t> about </a:t>
            </a:r>
            <a:r>
              <a:rPr lang="fr-FR" dirty="0" err="1"/>
              <a:t>her</a:t>
            </a:r>
            <a:r>
              <a:rPr lang="fr-FR" dirty="0"/>
              <a:t>/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6E3C93-B9F7-DB55-4512-B042DFC055EB}"/>
              </a:ext>
            </a:extLst>
          </p:cNvPr>
          <p:cNvSpPr txBox="1"/>
          <p:nvPr/>
        </p:nvSpPr>
        <p:spPr>
          <a:xfrm>
            <a:off x="660400" y="2137401"/>
            <a:ext cx="291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Search</a:t>
            </a:r>
            <a:r>
              <a:rPr lang="fr-FR" dirty="0"/>
              <a:t> for ADUM courses about </a:t>
            </a:r>
            <a:r>
              <a:rPr lang="fr-FR" dirty="0" err="1"/>
              <a:t>it</a:t>
            </a:r>
            <a:r>
              <a:rPr lang="fr-FR" dirty="0"/>
              <a:t>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718698-860B-C749-34F5-E3850366805A}"/>
              </a:ext>
            </a:extLst>
          </p:cNvPr>
          <p:cNvSpPr txBox="1"/>
          <p:nvPr/>
        </p:nvSpPr>
        <p:spPr>
          <a:xfrm>
            <a:off x="9081054" y="1973499"/>
            <a:ext cx="311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You can have a tour </a:t>
            </a:r>
            <a:r>
              <a:rPr lang="fr-FR" dirty="0" err="1"/>
              <a:t>around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technological</a:t>
            </a:r>
            <a:r>
              <a:rPr lang="fr-FR" dirty="0"/>
              <a:t> showroom at « </a:t>
            </a:r>
            <a:r>
              <a:rPr lang="fr-FR" dirty="0" err="1"/>
              <a:t>PlayGround</a:t>
            </a:r>
            <a:r>
              <a:rPr lang="fr-FR" dirty="0"/>
              <a:t> Paris-Saclay » !</a:t>
            </a:r>
          </a:p>
        </p:txBody>
      </p:sp>
    </p:spTree>
    <p:extLst>
      <p:ext uri="{BB962C8B-B14F-4D97-AF65-F5344CB8AC3E}">
        <p14:creationId xmlns:p14="http://schemas.microsoft.com/office/powerpoint/2010/main" val="179242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909B04-98C2-45B3-847A-7A6234435238}"/>
              </a:ext>
            </a:extLst>
          </p:cNvPr>
          <p:cNvSpPr/>
          <p:nvPr/>
        </p:nvSpPr>
        <p:spPr>
          <a:xfrm>
            <a:off x="-3" y="-118980"/>
            <a:ext cx="12192000" cy="6325298"/>
          </a:xfrm>
          <a:prstGeom prst="rect">
            <a:avLst/>
          </a:prstGeom>
          <a:solidFill>
            <a:srgbClr val="22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4D7C3-14EF-7C43-8065-B8778176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3F4526C6-77EC-2B43-ADA5-56F3FA37216C}" type="datetime2">
              <a:rPr lang="fr-FR" smtClean="0"/>
              <a:t>lundi 6 mai 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4C8615-6F2F-CC43-B561-B6EE87DE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91108DE-7E93-864B-8D87-8C182F01D05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0C222C-58E8-BC41-B135-094ED507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223A66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1D89726-07EC-46FD-B7E2-BE27F849B9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152" y="410496"/>
            <a:ext cx="3415695" cy="10041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B55303E-B733-4E90-A9ED-BA2A684AE1A6}"/>
              </a:ext>
            </a:extLst>
          </p:cNvPr>
          <p:cNvSpPr txBox="1"/>
          <p:nvPr/>
        </p:nvSpPr>
        <p:spPr>
          <a:xfrm>
            <a:off x="1147607" y="3542484"/>
            <a:ext cx="9896780" cy="1689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Raleway ExtraBold" panose="020B0903030101060003" pitchFamily="34" charset="0"/>
              </a:rPr>
              <a:t> </a:t>
            </a:r>
            <a:endParaRPr lang="fr-FR" sz="1600" dirty="0">
              <a:solidFill>
                <a:schemeClr val="bg1"/>
              </a:solidFill>
              <a:latin typeface="Raleway Light" panose="020B04030301010600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Raleway ExtraBold" panose="020B0903030101060003" pitchFamily="34" charset="0"/>
              </a:rPr>
              <a:t>Yacine BENTALEB </a:t>
            </a:r>
            <a:r>
              <a:rPr lang="fr-FR" sz="1600" dirty="0">
                <a:solidFill>
                  <a:schemeClr val="bg1"/>
                </a:solidFill>
                <a:latin typeface="Raleway Light" panose="020B0403030101060003" pitchFamily="34" charset="0"/>
              </a:rPr>
              <a:t>| Chef de projet Catalyseur | Pôle Ingénierie et Numérique | SATT Paris-Saclay</a:t>
            </a:r>
          </a:p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Raleway ExtraBold" panose="020B0903030101060003" pitchFamily="34" charset="0"/>
              </a:rPr>
              <a:t>Denis KUZZAY </a:t>
            </a:r>
            <a:r>
              <a:rPr lang="fr-FR" sz="1600" dirty="0">
                <a:solidFill>
                  <a:schemeClr val="bg1"/>
                </a:solidFill>
                <a:latin typeface="Raleway Light" panose="020B0403030101060003" pitchFamily="34" charset="0"/>
              </a:rPr>
              <a:t>| Chef de projet Catalyseur | Pôle Ingénierie et Numérique | SATT Paris-Saclay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  <a:latin typeface="Raleway ExtraBold" panose="020B09030301010600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maturation@satt-paris-saclay.fr</a:t>
            </a:r>
            <a:endParaRPr lang="fr-FR" sz="2400" b="1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0AF8E-5A4B-4309-97B4-8EAC6BD4A5CF}"/>
              </a:ext>
            </a:extLst>
          </p:cNvPr>
          <p:cNvSpPr/>
          <p:nvPr/>
        </p:nvSpPr>
        <p:spPr>
          <a:xfrm>
            <a:off x="4388151" y="2751763"/>
            <a:ext cx="3297269" cy="746620"/>
          </a:xfrm>
          <a:prstGeom prst="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Raleway Black" panose="020B0A03030101060003" pitchFamily="34" charset="0"/>
              </a:rPr>
              <a:t>CONTACT</a:t>
            </a:r>
            <a:endParaRPr lang="en-GB" sz="4400" b="1" dirty="0">
              <a:latin typeface="Raleway Black" panose="020B0A030301010600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32A9B-E5CF-461A-9186-F9EEFD9AF604}"/>
              </a:ext>
            </a:extLst>
          </p:cNvPr>
          <p:cNvSpPr/>
          <p:nvPr/>
        </p:nvSpPr>
        <p:spPr>
          <a:xfrm>
            <a:off x="-2" y="5696125"/>
            <a:ext cx="12192000" cy="1161874"/>
          </a:xfrm>
          <a:prstGeom prst="rect">
            <a:avLst/>
          </a:prstGeom>
          <a:solidFill>
            <a:srgbClr val="59BFCE"/>
          </a:solidFill>
          <a:ln>
            <a:solidFill>
              <a:srgbClr val="5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C27B94-E738-4755-8912-C6EF05B6371F}"/>
              </a:ext>
            </a:extLst>
          </p:cNvPr>
          <p:cNvSpPr/>
          <p:nvPr/>
        </p:nvSpPr>
        <p:spPr>
          <a:xfrm>
            <a:off x="527106" y="6142936"/>
            <a:ext cx="10869336" cy="746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aleway" panose="020B05030301010600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www.satt-paris-saclay.fr</a:t>
            </a:r>
            <a:endParaRPr lang="en-GB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endParaRPr lang="fr-FR" sz="2800" b="1" dirty="0">
              <a:solidFill>
                <a:srgbClr val="59BFCE"/>
              </a:solidFill>
              <a:latin typeface="Raleway" panose="020B05030301010600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457984-0F13-4FD7-ADC0-C9D9122DBE55}"/>
              </a:ext>
            </a:extLst>
          </p:cNvPr>
          <p:cNvSpPr/>
          <p:nvPr/>
        </p:nvSpPr>
        <p:spPr>
          <a:xfrm>
            <a:off x="5084424" y="5518714"/>
            <a:ext cx="1754699" cy="354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59BFCE"/>
                </a:solidFill>
                <a:latin typeface="Raleway Black" panose="020B0A03030101060003" pitchFamily="34" charset="0"/>
              </a:rPr>
              <a:t>+ d’infos</a:t>
            </a:r>
            <a:endParaRPr lang="en-GB" sz="2400" b="1" dirty="0">
              <a:solidFill>
                <a:srgbClr val="59BFCE"/>
              </a:solidFill>
              <a:latin typeface="Raleway Black" panose="020B0A030301010600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84C86D-44BE-94C7-DA9F-7922B59F996A}"/>
              </a:ext>
            </a:extLst>
          </p:cNvPr>
          <p:cNvSpPr txBox="1"/>
          <p:nvPr/>
        </p:nvSpPr>
        <p:spPr>
          <a:xfrm>
            <a:off x="2114332" y="1599536"/>
            <a:ext cx="7881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Do not </a:t>
            </a:r>
            <a:r>
              <a:rPr lang="fr-FR" sz="2400" b="1" dirty="0" err="1">
                <a:solidFill>
                  <a:schemeClr val="bg1"/>
                </a:solidFill>
                <a:latin typeface="Raleway" pitchFamily="2" charset="0"/>
              </a:rPr>
              <a:t>hesitate</a:t>
            </a:r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 to contact us!</a:t>
            </a:r>
          </a:p>
          <a:p>
            <a:pPr algn="ctr"/>
            <a:r>
              <a:rPr lang="fr-FR" sz="2400" b="1" dirty="0" err="1">
                <a:solidFill>
                  <a:schemeClr val="bg1"/>
                </a:solidFill>
                <a:latin typeface="Raleway" pitchFamily="2" charset="0"/>
              </a:rPr>
              <a:t>We</a:t>
            </a:r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Raleway" pitchFamily="2" charset="0"/>
              </a:rPr>
              <a:t>remain</a:t>
            </a:r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Raleway" pitchFamily="2" charset="0"/>
              </a:rPr>
              <a:t>available</a:t>
            </a:r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Raleway" pitchFamily="2" charset="0"/>
              </a:rPr>
              <a:t>should</a:t>
            </a:r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Raleway" pitchFamily="2" charset="0"/>
              </a:rPr>
              <a:t>you</a:t>
            </a:r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 have </a:t>
            </a:r>
            <a:r>
              <a:rPr lang="fr-FR" sz="2400" b="1" dirty="0" err="1">
                <a:solidFill>
                  <a:schemeClr val="bg1"/>
                </a:solidFill>
                <a:latin typeface="Raleway" pitchFamily="2" charset="0"/>
              </a:rPr>
              <a:t>any</a:t>
            </a:r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 questions.</a:t>
            </a:r>
          </a:p>
        </p:txBody>
      </p:sp>
    </p:spTree>
    <p:extLst>
      <p:ext uri="{BB962C8B-B14F-4D97-AF65-F5344CB8AC3E}">
        <p14:creationId xmlns:p14="http://schemas.microsoft.com/office/powerpoint/2010/main" val="360979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EF484F-59C3-684A-9DC5-7414FAA0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A58D-025D-42A9-98A9-844649A4615C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24E8D3-A861-744A-80A9-E404932B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EE8C4FCD-1311-4069-B54F-332B0905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SATT PARIS-SACLAY: </a:t>
            </a:r>
            <a:r>
              <a:rPr lang="fr-FR" dirty="0">
                <a:solidFill>
                  <a:srgbClr val="D7007F"/>
                </a:solidFill>
              </a:rPr>
              <a:t>in short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B1BF64C-BC1A-43E1-87EF-634EAE62E709}"/>
              </a:ext>
            </a:extLst>
          </p:cNvPr>
          <p:cNvCxnSpPr>
            <a:cxnSpLocks/>
          </p:cNvCxnSpPr>
          <p:nvPr/>
        </p:nvCxnSpPr>
        <p:spPr>
          <a:xfrm>
            <a:off x="466685" y="1128045"/>
            <a:ext cx="2039" cy="5170782"/>
          </a:xfrm>
          <a:prstGeom prst="line">
            <a:avLst/>
          </a:prstGeom>
          <a:ln>
            <a:solidFill>
              <a:srgbClr val="223A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0989977B-A301-4BDE-978C-87B3DA2F1490}"/>
              </a:ext>
            </a:extLst>
          </p:cNvPr>
          <p:cNvSpPr txBox="1"/>
          <p:nvPr/>
        </p:nvSpPr>
        <p:spPr>
          <a:xfrm flipH="1">
            <a:off x="772004" y="1948233"/>
            <a:ext cx="2027177" cy="276999"/>
          </a:xfrm>
          <a:prstGeom prst="rect">
            <a:avLst/>
          </a:prstGeom>
          <a:solidFill>
            <a:srgbClr val="223A66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Creation </a:t>
            </a:r>
            <a:r>
              <a:rPr kumimoji="0" lang="fr-FR" sz="120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| July 2014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B1711AD-E1E4-4247-B1E4-98EDF39770B1}"/>
              </a:ext>
            </a:extLst>
          </p:cNvPr>
          <p:cNvSpPr txBox="1"/>
          <p:nvPr/>
        </p:nvSpPr>
        <p:spPr>
          <a:xfrm flipH="1">
            <a:off x="773294" y="3016289"/>
            <a:ext cx="2464421" cy="276999"/>
          </a:xfrm>
          <a:prstGeom prst="rect">
            <a:avLst/>
          </a:prstGeom>
          <a:solidFill>
            <a:srgbClr val="8692A7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Headcount </a:t>
            </a:r>
            <a:r>
              <a:rPr kumimoji="0" lang="fr-FR" sz="120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| +50 employees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33E0674-A20F-4C70-ABF9-B0547D22484E}"/>
              </a:ext>
            </a:extLst>
          </p:cNvPr>
          <p:cNvSpPr txBox="1"/>
          <p:nvPr/>
        </p:nvSpPr>
        <p:spPr>
          <a:xfrm flipH="1">
            <a:off x="773224" y="4075936"/>
            <a:ext cx="3013149" cy="276999"/>
          </a:xfrm>
          <a:prstGeom prst="rect">
            <a:avLst/>
          </a:prstGeom>
          <a:solidFill>
            <a:srgbClr val="FF91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FR" sz="1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Investment capacity </a:t>
            </a:r>
            <a:r>
              <a:rPr kumimoji="0" lang="fr-FR" sz="120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| € </a:t>
            </a:r>
            <a:r>
              <a:rPr lang="fr-FR" sz="1200" dirty="0">
                <a:solidFill>
                  <a:prstClr val="white"/>
                </a:solidFill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79 M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B0EF811-7B6A-4FA3-8AD7-6B0D52D6D29C}"/>
              </a:ext>
            </a:extLst>
          </p:cNvPr>
          <p:cNvSpPr txBox="1"/>
          <p:nvPr/>
        </p:nvSpPr>
        <p:spPr>
          <a:xfrm flipH="1">
            <a:off x="773297" y="2482261"/>
            <a:ext cx="2212495" cy="276999"/>
          </a:xfrm>
          <a:prstGeom prst="rect">
            <a:avLst/>
          </a:prstGeom>
          <a:solidFill>
            <a:srgbClr val="D7007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FR" sz="1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Location </a:t>
            </a:r>
            <a:r>
              <a:rPr kumimoji="0" lang="fr-FR" sz="120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| </a:t>
            </a:r>
            <a:r>
              <a:rPr lang="fr-FR" sz="1200" dirty="0">
                <a:solidFill>
                  <a:prstClr val="white"/>
                </a:solidFill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Orsay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244170E-9904-4E8F-9413-33C06684CB16}"/>
              </a:ext>
            </a:extLst>
          </p:cNvPr>
          <p:cNvSpPr txBox="1"/>
          <p:nvPr/>
        </p:nvSpPr>
        <p:spPr>
          <a:xfrm flipH="1">
            <a:off x="773297" y="3546113"/>
            <a:ext cx="2744340" cy="276999"/>
          </a:xfrm>
          <a:prstGeom prst="rect">
            <a:avLst/>
          </a:prstGeom>
          <a:solidFill>
            <a:srgbClr val="59BFCE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FR" sz="1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Investment executed  </a:t>
            </a:r>
            <a:r>
              <a:rPr kumimoji="0" lang="fr-FR" sz="1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| € 46</a:t>
            </a:r>
            <a:r>
              <a:rPr lang="fr-FR" sz="1200" dirty="0">
                <a:solidFill>
                  <a:schemeClr val="bg1"/>
                </a:solidFill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 M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FFB9012A-B933-47CA-844A-3E8DF71CCADF}"/>
              </a:ext>
            </a:extLst>
          </p:cNvPr>
          <p:cNvCxnSpPr>
            <a:cxnSpLocks/>
            <a:stCxn id="44" idx="3"/>
          </p:cNvCxnSpPr>
          <p:nvPr/>
        </p:nvCxnSpPr>
        <p:spPr>
          <a:xfrm flipH="1">
            <a:off x="471666" y="2086733"/>
            <a:ext cx="300338" cy="1"/>
          </a:xfrm>
          <a:prstGeom prst="line">
            <a:avLst/>
          </a:prstGeom>
          <a:ln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CDE6CF3F-9F24-4D09-97DD-8009CC772B4D}"/>
              </a:ext>
            </a:extLst>
          </p:cNvPr>
          <p:cNvSpPr/>
          <p:nvPr/>
        </p:nvSpPr>
        <p:spPr>
          <a:xfrm flipH="1">
            <a:off x="422026" y="2045530"/>
            <a:ext cx="103624" cy="102636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57C44AD-B2AA-4A09-AC1C-1C46BF713DA3}"/>
              </a:ext>
            </a:extLst>
          </p:cNvPr>
          <p:cNvSpPr/>
          <p:nvPr/>
        </p:nvSpPr>
        <p:spPr>
          <a:xfrm flipH="1">
            <a:off x="422026" y="2578774"/>
            <a:ext cx="103624" cy="102636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5C922F2-29FC-4A11-882F-F5DF80030B16}"/>
              </a:ext>
            </a:extLst>
          </p:cNvPr>
          <p:cNvCxnSpPr>
            <a:cxnSpLocks/>
          </p:cNvCxnSpPr>
          <p:nvPr/>
        </p:nvCxnSpPr>
        <p:spPr>
          <a:xfrm flipH="1">
            <a:off x="467978" y="2620761"/>
            <a:ext cx="300343" cy="0"/>
          </a:xfrm>
          <a:prstGeom prst="line">
            <a:avLst/>
          </a:prstGeom>
          <a:ln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A298009-E096-40F6-A3F2-C421899B5ABC}"/>
              </a:ext>
            </a:extLst>
          </p:cNvPr>
          <p:cNvCxnSpPr>
            <a:cxnSpLocks/>
          </p:cNvCxnSpPr>
          <p:nvPr/>
        </p:nvCxnSpPr>
        <p:spPr>
          <a:xfrm flipH="1">
            <a:off x="471663" y="3154789"/>
            <a:ext cx="300343" cy="0"/>
          </a:xfrm>
          <a:prstGeom prst="line">
            <a:avLst/>
          </a:prstGeom>
          <a:ln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0D097E41-EE29-4687-923C-1CD619096666}"/>
              </a:ext>
            </a:extLst>
          </p:cNvPr>
          <p:cNvSpPr/>
          <p:nvPr/>
        </p:nvSpPr>
        <p:spPr>
          <a:xfrm flipH="1">
            <a:off x="422026" y="3112801"/>
            <a:ext cx="103624" cy="102636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9423F34-C1F6-410D-8D93-49A05A8ED3D4}"/>
              </a:ext>
            </a:extLst>
          </p:cNvPr>
          <p:cNvCxnSpPr>
            <a:cxnSpLocks/>
          </p:cNvCxnSpPr>
          <p:nvPr/>
        </p:nvCxnSpPr>
        <p:spPr>
          <a:xfrm flipH="1">
            <a:off x="470947" y="3684613"/>
            <a:ext cx="300343" cy="0"/>
          </a:xfrm>
          <a:prstGeom prst="line">
            <a:avLst/>
          </a:prstGeom>
          <a:ln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486EF2BA-6CE7-446D-AEF2-3C87D24D8E10}"/>
              </a:ext>
            </a:extLst>
          </p:cNvPr>
          <p:cNvSpPr/>
          <p:nvPr/>
        </p:nvSpPr>
        <p:spPr>
          <a:xfrm flipH="1">
            <a:off x="422026" y="3642625"/>
            <a:ext cx="103624" cy="102636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EDF59EC9-69C7-4234-8DD0-D13EF7E021E8}"/>
              </a:ext>
            </a:extLst>
          </p:cNvPr>
          <p:cNvCxnSpPr>
            <a:cxnSpLocks/>
          </p:cNvCxnSpPr>
          <p:nvPr/>
        </p:nvCxnSpPr>
        <p:spPr>
          <a:xfrm flipH="1">
            <a:off x="471591" y="4220559"/>
            <a:ext cx="300343" cy="0"/>
          </a:xfrm>
          <a:prstGeom prst="line">
            <a:avLst/>
          </a:prstGeom>
          <a:ln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0DA9C488-FD6D-4567-8783-7780D5AC83A8}"/>
              </a:ext>
            </a:extLst>
          </p:cNvPr>
          <p:cNvSpPr/>
          <p:nvPr/>
        </p:nvSpPr>
        <p:spPr>
          <a:xfrm flipH="1">
            <a:off x="421954" y="4178571"/>
            <a:ext cx="103624" cy="102636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86567D1-D2EF-4F9E-8424-CEAED0174DDD}"/>
              </a:ext>
            </a:extLst>
          </p:cNvPr>
          <p:cNvSpPr txBox="1"/>
          <p:nvPr/>
        </p:nvSpPr>
        <p:spPr>
          <a:xfrm flipH="1">
            <a:off x="768319" y="4605757"/>
            <a:ext cx="3346475" cy="276999"/>
          </a:xfrm>
          <a:prstGeom prst="rect">
            <a:avLst/>
          </a:prstGeom>
          <a:solidFill>
            <a:srgbClr val="223A66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1200" b="1" dirty="0">
                <a:solidFill>
                  <a:prstClr val="white"/>
                </a:solidFill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Quality c</a:t>
            </a:r>
            <a:r>
              <a:rPr kumimoji="0" lang="fr-FR" sz="1200" b="1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ertification</a:t>
            </a:r>
            <a:r>
              <a:rPr kumimoji="0" lang="fr-FR" sz="1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 | </a:t>
            </a:r>
            <a:r>
              <a:rPr kumimoji="0" lang="fr-FR" sz="120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ISO 9001: 2015</a:t>
            </a:r>
            <a:endParaRPr lang="fr-FR" sz="1200" dirty="0">
              <a:solidFill>
                <a:prstClr val="white"/>
              </a:solidFill>
              <a:latin typeface="Raleway" panose="020B05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F76F4964-C474-4B91-A0D5-3CBC6E627956}"/>
              </a:ext>
            </a:extLst>
          </p:cNvPr>
          <p:cNvCxnSpPr>
            <a:cxnSpLocks/>
          </p:cNvCxnSpPr>
          <p:nvPr/>
        </p:nvCxnSpPr>
        <p:spPr>
          <a:xfrm flipH="1">
            <a:off x="466685" y="4750380"/>
            <a:ext cx="300343" cy="0"/>
          </a:xfrm>
          <a:prstGeom prst="line">
            <a:avLst/>
          </a:prstGeom>
          <a:ln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6B7F92A0-6DFB-4DEB-8A11-37B69240D667}"/>
              </a:ext>
            </a:extLst>
          </p:cNvPr>
          <p:cNvSpPr/>
          <p:nvPr/>
        </p:nvSpPr>
        <p:spPr>
          <a:xfrm flipH="1">
            <a:off x="417048" y="4708392"/>
            <a:ext cx="103624" cy="102636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0D61D438-6DFC-416F-8613-FD60C21E3360}"/>
              </a:ext>
            </a:extLst>
          </p:cNvPr>
          <p:cNvSpPr txBox="1"/>
          <p:nvPr/>
        </p:nvSpPr>
        <p:spPr>
          <a:xfrm>
            <a:off x="1758756" y="5429894"/>
            <a:ext cx="1194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23A66"/>
                </a:solidFill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Shareholders </a:t>
            </a:r>
            <a:endParaRPr lang="fr-FR" sz="700" dirty="0">
              <a:solidFill>
                <a:srgbClr val="223A66"/>
              </a:solidFill>
              <a:latin typeface="Raleway" panose="020B05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15D2CDD-2A99-4372-A858-5DA525C49785}"/>
              </a:ext>
            </a:extLst>
          </p:cNvPr>
          <p:cNvCxnSpPr>
            <a:cxnSpLocks/>
          </p:cNvCxnSpPr>
          <p:nvPr/>
        </p:nvCxnSpPr>
        <p:spPr>
          <a:xfrm>
            <a:off x="1333144" y="5568546"/>
            <a:ext cx="445641" cy="0"/>
          </a:xfrm>
          <a:prstGeom prst="line">
            <a:avLst/>
          </a:prstGeom>
          <a:ln w="3175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CD5DE4B2-9A62-44FE-A8F8-D45FD62A31E8}"/>
              </a:ext>
            </a:extLst>
          </p:cNvPr>
          <p:cNvCxnSpPr>
            <a:cxnSpLocks/>
          </p:cNvCxnSpPr>
          <p:nvPr/>
        </p:nvCxnSpPr>
        <p:spPr>
          <a:xfrm>
            <a:off x="2902013" y="5568393"/>
            <a:ext cx="445641" cy="0"/>
          </a:xfrm>
          <a:prstGeom prst="line">
            <a:avLst/>
          </a:prstGeom>
          <a:ln w="3175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E4E70AFC-8784-7820-1A7B-A792E725D1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6" y="5722425"/>
            <a:ext cx="3828779" cy="410893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3B4D2FA-BEBA-48EE-F72E-4AD4751172D6}"/>
              </a:ext>
            </a:extLst>
          </p:cNvPr>
          <p:cNvSpPr/>
          <p:nvPr/>
        </p:nvSpPr>
        <p:spPr>
          <a:xfrm>
            <a:off x="5295899" y="1347199"/>
            <a:ext cx="1856763" cy="229075"/>
          </a:xfrm>
          <a:prstGeom prst="roundRect">
            <a:avLst/>
          </a:prstGeom>
          <a:solidFill>
            <a:srgbClr val="F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BEC548-66F1-4868-6D84-BC56A555CCBA}"/>
              </a:ext>
            </a:extLst>
          </p:cNvPr>
          <p:cNvSpPr txBox="1"/>
          <p:nvPr/>
        </p:nvSpPr>
        <p:spPr>
          <a:xfrm flipH="1">
            <a:off x="5280995" y="1328917"/>
            <a:ext cx="1895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#</a:t>
            </a:r>
            <a:r>
              <a:rPr lang="fr-FR" sz="1200" b="1" dirty="0">
                <a:solidFill>
                  <a:prstClr val="white"/>
                </a:solidFill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Consultancy S</a:t>
            </a:r>
            <a:r>
              <a:rPr kumimoji="0" lang="fr-FR" sz="1200" b="1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ervices</a:t>
            </a:r>
            <a:endParaRPr kumimoji="0" lang="fr-FR" sz="12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9423E00-A497-9CAD-DCA2-C8F5FF9EFCAC}"/>
              </a:ext>
            </a:extLst>
          </p:cNvPr>
          <p:cNvSpPr/>
          <p:nvPr/>
        </p:nvSpPr>
        <p:spPr>
          <a:xfrm>
            <a:off x="7219784" y="1347199"/>
            <a:ext cx="2170537" cy="229075"/>
          </a:xfrm>
          <a:prstGeom prst="roundRect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084D3BD-69CE-84CA-C37B-408BCBE99159}"/>
              </a:ext>
            </a:extLst>
          </p:cNvPr>
          <p:cNvSpPr txBox="1"/>
          <p:nvPr/>
        </p:nvSpPr>
        <p:spPr>
          <a:xfrm flipH="1">
            <a:off x="7208125" y="1323236"/>
            <a:ext cx="2129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#Technologic Transfer</a:t>
            </a:r>
            <a:endParaRPr kumimoji="0" lang="fr-FR" sz="12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672CEB9-FBA9-4546-B265-A89FCB8F45A0}"/>
              </a:ext>
            </a:extLst>
          </p:cNvPr>
          <p:cNvSpPr/>
          <p:nvPr/>
        </p:nvSpPr>
        <p:spPr>
          <a:xfrm>
            <a:off x="9444032" y="1347199"/>
            <a:ext cx="1036865" cy="229075"/>
          </a:xfrm>
          <a:prstGeom prst="round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26A4B6-46A6-C9D5-1553-268A254AE717}"/>
              </a:ext>
            </a:extLst>
          </p:cNvPr>
          <p:cNvSpPr txBox="1"/>
          <p:nvPr/>
        </p:nvSpPr>
        <p:spPr>
          <a:xfrm flipH="1">
            <a:off x="9487777" y="1324592"/>
            <a:ext cx="949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#Start-up</a:t>
            </a:r>
            <a:endParaRPr kumimoji="0" lang="fr-FR" sz="120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048496-DB96-64A7-8FF4-1BB3966EC279}"/>
              </a:ext>
            </a:extLst>
          </p:cNvPr>
          <p:cNvSpPr txBox="1"/>
          <p:nvPr/>
        </p:nvSpPr>
        <p:spPr>
          <a:xfrm>
            <a:off x="4457700" y="1737222"/>
            <a:ext cx="7182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dirty="0">
                <a:solidFill>
                  <a:srgbClr val="223A66"/>
                </a:solidFill>
                <a:latin typeface="Raleway" panose="020B0503030101060003" pitchFamily="34" charset="0"/>
              </a:rPr>
              <a:t>Created in 2014 and stemming from the “Investissements d’Avenir” (“Investing in the Future”) Program, SATT Paris-Saclay is the Technology Transfer Accelerator Office of the Paris-Saclay Cluster.</a:t>
            </a:r>
            <a:endParaRPr lang="fr-FR" sz="1200" dirty="0">
              <a:solidFill>
                <a:srgbClr val="223A66"/>
              </a:solidFill>
              <a:latin typeface="Raleway" panose="020B0503030101060003" pitchFamily="34" charset="0"/>
            </a:endParaRPr>
          </a:p>
          <a:p>
            <a:pPr algn="just"/>
            <a:r>
              <a:rPr lang="en-US" sz="1200" dirty="0">
                <a:solidFill>
                  <a:srgbClr val="223A66"/>
                </a:solidFill>
                <a:latin typeface="Raleway" panose="020B0503030101060003" pitchFamily="34" charset="0"/>
              </a:rPr>
              <a:t>SATT has an investment capacity of € 79 million over 11 years </a:t>
            </a:r>
            <a:r>
              <a:rPr lang="en-US" sz="1200" b="1" dirty="0">
                <a:solidFill>
                  <a:srgbClr val="223A66"/>
                </a:solidFill>
                <a:latin typeface="Raleway" panose="020B0503030101060003" pitchFamily="34" charset="0"/>
              </a:rPr>
              <a:t>to fund and support the development of research work </a:t>
            </a:r>
            <a:r>
              <a:rPr lang="en-US" sz="1200" dirty="0">
                <a:solidFill>
                  <a:srgbClr val="223A66"/>
                </a:solidFill>
                <a:latin typeface="Raleway" panose="020B0503030101060003" pitchFamily="34" charset="0"/>
              </a:rPr>
              <a:t>carried out in the territory and </a:t>
            </a:r>
            <a:r>
              <a:rPr lang="en-US" sz="1200" b="1" dirty="0">
                <a:solidFill>
                  <a:srgbClr val="223A66"/>
                </a:solidFill>
                <a:latin typeface="Raleway" panose="020B0503030101060003" pitchFamily="34" charset="0"/>
              </a:rPr>
              <a:t>ensure the transfer of technologies to the market.</a:t>
            </a:r>
            <a:endParaRPr lang="fr-FR" sz="1200" b="1" dirty="0">
              <a:solidFill>
                <a:srgbClr val="223A66"/>
              </a:solidFill>
              <a:latin typeface="Raleway" panose="020B0503030101060003" pitchFamily="34" charset="0"/>
            </a:endParaRPr>
          </a:p>
        </p:txBody>
      </p:sp>
      <p:pic>
        <p:nvPicPr>
          <p:cNvPr id="2" name="Image 1" descr="Une image contenant habits, personne, sourire, plein air&#10;&#10;Description générée automatiquement">
            <a:extLst>
              <a:ext uri="{FF2B5EF4-FFF2-40B4-BE49-F238E27FC236}">
                <a16:creationId xmlns:a16="http://schemas.microsoft.com/office/drawing/2014/main" id="{32C80359-7120-CDEE-1DE4-98B9C0ACA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06" y="3050837"/>
            <a:ext cx="7556679" cy="3160964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F6733B0-18DE-EF01-F86A-54E6AC0DA5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64" y="269823"/>
            <a:ext cx="1036865" cy="6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6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EEFC8-A4D9-4397-96A6-9D968D54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95" y="0"/>
            <a:ext cx="8892958" cy="1002247"/>
          </a:xfrm>
        </p:spPr>
        <p:txBody>
          <a:bodyPr/>
          <a:lstStyle/>
          <a:p>
            <a:r>
              <a:rPr lang="fr-FR" b="1" dirty="0"/>
              <a:t>Paris-saclay: a cluster </a:t>
            </a:r>
            <a:r>
              <a:rPr lang="fr-FR" b="1" dirty="0">
                <a:solidFill>
                  <a:srgbClr val="D7007F"/>
                </a:solidFill>
              </a:rPr>
              <a:t>dedicated to innovation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A49EA7-D0B8-4234-BFB6-940A3F4D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DE1-7710-4916-8058-9D01A18E5567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5A28CC-B33D-4473-8B0A-235CED79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A897025F-C427-4409-9132-96D49CAE1E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50988" y="1632565"/>
            <a:ext cx="1734302" cy="239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 descr="Une image contenant texte, transport, ballon, aéronef&#10;&#10;Description générée automatiquement">
            <a:extLst>
              <a:ext uri="{FF2B5EF4-FFF2-40B4-BE49-F238E27FC236}">
                <a16:creationId xmlns:a16="http://schemas.microsoft.com/office/drawing/2014/main" id="{2CBBF8E4-3D64-4CFE-A652-CBF878CDC8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964" y="5478894"/>
            <a:ext cx="457304" cy="71747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958026CC-D33B-4C15-918C-964CE7F275E4}"/>
              </a:ext>
            </a:extLst>
          </p:cNvPr>
          <p:cNvSpPr/>
          <p:nvPr/>
        </p:nvSpPr>
        <p:spPr>
          <a:xfrm>
            <a:off x="1741594" y="2049877"/>
            <a:ext cx="219474" cy="219474"/>
          </a:xfrm>
          <a:prstGeom prst="ellipse">
            <a:avLst/>
          </a:prstGeom>
          <a:noFill/>
          <a:ln w="57150">
            <a:solidFill>
              <a:srgbClr val="223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CF87BD1-E26C-4049-AB74-18000DBBC179}"/>
              </a:ext>
            </a:extLst>
          </p:cNvPr>
          <p:cNvSpPr/>
          <p:nvPr/>
        </p:nvSpPr>
        <p:spPr>
          <a:xfrm>
            <a:off x="1716358" y="4877859"/>
            <a:ext cx="219474" cy="219474"/>
          </a:xfrm>
          <a:prstGeom prst="ellipse">
            <a:avLst/>
          </a:prstGeom>
          <a:noFill/>
          <a:ln w="57150">
            <a:solidFill>
              <a:srgbClr val="223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A7512085-3058-479D-AFDE-DC8460155F5D}"/>
              </a:ext>
            </a:extLst>
          </p:cNvPr>
          <p:cNvSpPr/>
          <p:nvPr/>
        </p:nvSpPr>
        <p:spPr>
          <a:xfrm>
            <a:off x="1730019" y="3473647"/>
            <a:ext cx="219474" cy="219474"/>
          </a:xfrm>
          <a:prstGeom prst="ellipse">
            <a:avLst/>
          </a:prstGeom>
          <a:noFill/>
          <a:ln w="57150">
            <a:solidFill>
              <a:srgbClr val="223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8" name="Picture 2" descr="Logos Ã©tablissements 2020">
            <a:extLst>
              <a:ext uri="{FF2B5EF4-FFF2-40B4-BE49-F238E27FC236}">
                <a16:creationId xmlns:a16="http://schemas.microsoft.com/office/drawing/2014/main" id="{6F4C65B0-CEC1-47B7-BDEC-E3CFE44EB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5707" y="4763982"/>
            <a:ext cx="1018233" cy="4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F1C9BD64-AD36-4C80-A0EA-1B695A815A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807" y="1799620"/>
            <a:ext cx="1413266" cy="635176"/>
          </a:xfrm>
          <a:prstGeom prst="rect">
            <a:avLst/>
          </a:prstGeom>
        </p:spPr>
      </p:pic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52E975D5-F286-478B-9F1B-A65F63B5C856}"/>
              </a:ext>
            </a:extLst>
          </p:cNvPr>
          <p:cNvCxnSpPr/>
          <p:nvPr/>
        </p:nvCxnSpPr>
        <p:spPr>
          <a:xfrm>
            <a:off x="3889245" y="1799620"/>
            <a:ext cx="0" cy="717477"/>
          </a:xfrm>
          <a:prstGeom prst="line">
            <a:avLst/>
          </a:prstGeom>
          <a:ln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Image 81" descr="Une image contenant table&#10;&#10;Description générée automatiquement">
            <a:extLst>
              <a:ext uri="{FF2B5EF4-FFF2-40B4-BE49-F238E27FC236}">
                <a16:creationId xmlns:a16="http://schemas.microsoft.com/office/drawing/2014/main" id="{164C8309-01E6-40DF-887C-35BEB92D20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845" y="1856996"/>
            <a:ext cx="1021438" cy="622930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040C9DF7-4A93-41EC-B050-7385A88390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396" y="1887840"/>
            <a:ext cx="1021438" cy="561243"/>
          </a:xfrm>
          <a:prstGeom prst="rect">
            <a:avLst/>
          </a:prstGeom>
        </p:spPr>
      </p:pic>
      <p:pic>
        <p:nvPicPr>
          <p:cNvPr id="84" name="Image 83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BE9A476D-0E2D-489F-8B34-E98E1B6937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298" y="1905390"/>
            <a:ext cx="537228" cy="526142"/>
          </a:xfrm>
          <a:prstGeom prst="rect">
            <a:avLst/>
          </a:prstGeom>
        </p:spPr>
      </p:pic>
      <p:pic>
        <p:nvPicPr>
          <p:cNvPr id="85" name="Image 8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CAC987-99A6-43BE-A00B-403E1267B4D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219" y="1925045"/>
            <a:ext cx="867507" cy="467997"/>
          </a:xfrm>
          <a:prstGeom prst="rect">
            <a:avLst/>
          </a:prstGeom>
        </p:spPr>
      </p:pic>
      <p:pic>
        <p:nvPicPr>
          <p:cNvPr id="86" name="Image 8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4579463-2679-4B86-8F24-1EAE0CACA3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770" y="1906851"/>
            <a:ext cx="714027" cy="523220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00783026-E9F3-4972-80B8-477A5DC5DBA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73" y="2769475"/>
            <a:ext cx="700239" cy="291226"/>
          </a:xfrm>
          <a:prstGeom prst="rect">
            <a:avLst/>
          </a:prstGeom>
        </p:spPr>
      </p:pic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5233C7AF-AD85-4E76-B897-360B72258D67}"/>
              </a:ext>
            </a:extLst>
          </p:cNvPr>
          <p:cNvCxnSpPr/>
          <p:nvPr/>
        </p:nvCxnSpPr>
        <p:spPr>
          <a:xfrm>
            <a:off x="4041849" y="3235021"/>
            <a:ext cx="0" cy="717477"/>
          </a:xfrm>
          <a:prstGeom prst="line">
            <a:avLst/>
          </a:prstGeom>
          <a:ln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Image 88">
            <a:extLst>
              <a:ext uri="{FF2B5EF4-FFF2-40B4-BE49-F238E27FC236}">
                <a16:creationId xmlns:a16="http://schemas.microsoft.com/office/drawing/2014/main" id="{B63AD4EC-FC29-4FF8-8797-63B5E2D2B6D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958" y="3366121"/>
            <a:ext cx="1517583" cy="455275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D31F2D93-C5FD-4BB3-B724-EB3B98157C2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512" y="3268315"/>
            <a:ext cx="468082" cy="650886"/>
          </a:xfrm>
          <a:prstGeom prst="rect">
            <a:avLst/>
          </a:prstGeom>
        </p:spPr>
      </p:pic>
      <p:pic>
        <p:nvPicPr>
          <p:cNvPr id="91" name="Image 90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963F0F46-6BDE-4A0F-B9F7-7C3846FD138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095" y="3235019"/>
            <a:ext cx="523274" cy="717477"/>
          </a:xfrm>
          <a:prstGeom prst="rect">
            <a:avLst/>
          </a:prstGeom>
        </p:spPr>
      </p:pic>
      <p:pic>
        <p:nvPicPr>
          <p:cNvPr id="92" name="Image 91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DF9C57FC-A3C2-46A4-A5A8-7EC7F215D63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509" y="3186688"/>
            <a:ext cx="728756" cy="806555"/>
          </a:xfrm>
          <a:prstGeom prst="rect">
            <a:avLst/>
          </a:prstGeom>
        </p:spPr>
      </p:pic>
      <p:pic>
        <p:nvPicPr>
          <p:cNvPr id="93" name="Image 92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5A458170-2775-476B-899E-800DC42B0BA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1782" y="3216881"/>
            <a:ext cx="537222" cy="746168"/>
          </a:xfrm>
          <a:prstGeom prst="rect">
            <a:avLst/>
          </a:prstGeom>
        </p:spPr>
      </p:pic>
      <p:pic>
        <p:nvPicPr>
          <p:cNvPr id="94" name="Image 93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096F7C6E-37D0-4794-ABE4-7EC25DF9B1F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9295" y="3205059"/>
            <a:ext cx="584549" cy="770130"/>
          </a:xfrm>
          <a:prstGeom prst="rect">
            <a:avLst/>
          </a:prstGeom>
        </p:spPr>
      </p:pic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7D7FCEDA-ED18-4C2F-90BB-AFAB241281CF}"/>
              </a:ext>
            </a:extLst>
          </p:cNvPr>
          <p:cNvCxnSpPr/>
          <p:nvPr/>
        </p:nvCxnSpPr>
        <p:spPr>
          <a:xfrm>
            <a:off x="4468059" y="4725131"/>
            <a:ext cx="0" cy="717477"/>
          </a:xfrm>
          <a:prstGeom prst="line">
            <a:avLst/>
          </a:prstGeom>
          <a:ln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>
            <a:extLst>
              <a:ext uri="{FF2B5EF4-FFF2-40B4-BE49-F238E27FC236}">
                <a16:creationId xmlns:a16="http://schemas.microsoft.com/office/drawing/2014/main" id="{8503C658-2EE8-42E7-92E2-4EF395A26EC4}"/>
              </a:ext>
            </a:extLst>
          </p:cNvPr>
          <p:cNvSpPr txBox="1"/>
          <p:nvPr/>
        </p:nvSpPr>
        <p:spPr>
          <a:xfrm>
            <a:off x="1913894" y="4789428"/>
            <a:ext cx="23478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rgbClr val="223A66"/>
                </a:solidFill>
                <a:latin typeface="Raleway" panose="020B0503030101060003" pitchFamily="34" charset="0"/>
              </a:rPr>
              <a:t>French national </a:t>
            </a:r>
          </a:p>
          <a:p>
            <a:pPr algn="r"/>
            <a:r>
              <a:rPr lang="fr-FR" sz="1400" b="1" dirty="0">
                <a:solidFill>
                  <a:srgbClr val="223A66"/>
                </a:solidFill>
                <a:latin typeface="Raleway" panose="020B0503030101060003" pitchFamily="34" charset="0"/>
              </a:rPr>
              <a:t>research organizations</a:t>
            </a:r>
          </a:p>
        </p:txBody>
      </p:sp>
      <p:pic>
        <p:nvPicPr>
          <p:cNvPr id="97" name="Image 96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61B2BCF-187C-478F-BA6D-571CA228DAC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149" y="4832379"/>
            <a:ext cx="537223" cy="437318"/>
          </a:xfrm>
          <a:prstGeom prst="rect">
            <a:avLst/>
          </a:prstGeom>
        </p:spPr>
      </p:pic>
      <p:pic>
        <p:nvPicPr>
          <p:cNvPr id="98" name="Image 97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AB7346A6-CCD6-43C6-A46B-2B612383068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071" y="4817556"/>
            <a:ext cx="466964" cy="466964"/>
          </a:xfrm>
          <a:prstGeom prst="rect">
            <a:avLst/>
          </a:prstGeom>
        </p:spPr>
      </p:pic>
      <p:pic>
        <p:nvPicPr>
          <p:cNvPr id="99" name="Image 98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F4F0B572-B897-4A40-9E25-CD63CB49E374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234" y="4818131"/>
            <a:ext cx="953818" cy="451566"/>
          </a:xfrm>
          <a:prstGeom prst="rect">
            <a:avLst/>
          </a:prstGeom>
        </p:spPr>
      </p:pic>
      <p:pic>
        <p:nvPicPr>
          <p:cNvPr id="100" name="Image 99" descr="Une image contenant objet, lampe&#10;&#10;Description générée automatiquement">
            <a:extLst>
              <a:ext uri="{FF2B5EF4-FFF2-40B4-BE49-F238E27FC236}">
                <a16:creationId xmlns:a16="http://schemas.microsoft.com/office/drawing/2014/main" id="{EB4BBC87-C860-4383-A7E2-95C4B110CEE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768" y="4859853"/>
            <a:ext cx="853495" cy="301071"/>
          </a:xfrm>
          <a:prstGeom prst="rect">
            <a:avLst/>
          </a:prstGeom>
        </p:spPr>
      </p:pic>
      <p:pic>
        <p:nvPicPr>
          <p:cNvPr id="101" name="Image 10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B82C8E1-87AC-463F-82DB-C6F9CDA50060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84" y="4854854"/>
            <a:ext cx="1256077" cy="357982"/>
          </a:xfrm>
          <a:prstGeom prst="rect">
            <a:avLst/>
          </a:prstGeom>
        </p:spPr>
      </p:pic>
      <p:pic>
        <p:nvPicPr>
          <p:cNvPr id="102" name="Image 101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1EED5162-4758-4F49-B74F-7430213C5AB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886" y="1856996"/>
            <a:ext cx="925254" cy="570931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53D182AB-EBB9-422D-BD72-E5096B8FD2F1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837" y="2005703"/>
            <a:ext cx="1197816" cy="332611"/>
          </a:xfrm>
          <a:prstGeom prst="rect">
            <a:avLst/>
          </a:prstGeom>
        </p:spPr>
      </p:pic>
      <p:sp>
        <p:nvSpPr>
          <p:cNvPr id="104" name="ZoneTexte 103">
            <a:extLst>
              <a:ext uri="{FF2B5EF4-FFF2-40B4-BE49-F238E27FC236}">
                <a16:creationId xmlns:a16="http://schemas.microsoft.com/office/drawing/2014/main" id="{479415DB-4C1F-4126-90BC-04A7D0BC6400}"/>
              </a:ext>
            </a:extLst>
          </p:cNvPr>
          <p:cNvSpPr txBox="1"/>
          <p:nvPr/>
        </p:nvSpPr>
        <p:spPr>
          <a:xfrm>
            <a:off x="2640035" y="1226719"/>
            <a:ext cx="69431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D7007F"/>
                </a:solidFill>
                <a:latin typeface="Raleway ExtraBold" panose="020B0903030101060003" pitchFamily="34" charset="0"/>
              </a:rPr>
              <a:t>SATT Paris-Saclay, a common actor for technology transfer</a:t>
            </a:r>
          </a:p>
        </p:txBody>
      </p: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61479788-CCF7-427F-809B-E1739BF56200}"/>
              </a:ext>
            </a:extLst>
          </p:cNvPr>
          <p:cNvCxnSpPr>
            <a:cxnSpLocks/>
          </p:cNvCxnSpPr>
          <p:nvPr/>
        </p:nvCxnSpPr>
        <p:spPr>
          <a:xfrm>
            <a:off x="1328209" y="1404542"/>
            <a:ext cx="1680462" cy="0"/>
          </a:xfrm>
          <a:prstGeom prst="line">
            <a:avLst/>
          </a:prstGeom>
          <a:ln>
            <a:solidFill>
              <a:srgbClr val="D70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4FB59098-7E2D-490C-929C-14DD340F08F1}"/>
              </a:ext>
            </a:extLst>
          </p:cNvPr>
          <p:cNvCxnSpPr>
            <a:cxnSpLocks/>
          </p:cNvCxnSpPr>
          <p:nvPr/>
        </p:nvCxnSpPr>
        <p:spPr>
          <a:xfrm>
            <a:off x="9173497" y="1402619"/>
            <a:ext cx="1685842" cy="0"/>
          </a:xfrm>
          <a:prstGeom prst="line">
            <a:avLst/>
          </a:prstGeom>
          <a:ln>
            <a:solidFill>
              <a:srgbClr val="D70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9F7BDBC-2AF8-4104-B0B6-977AC0CA643E}"/>
              </a:ext>
            </a:extLst>
          </p:cNvPr>
          <p:cNvCxnSpPr>
            <a:cxnSpLocks/>
            <a:endCxn id="14" idx="2"/>
          </p:cNvCxnSpPr>
          <p:nvPr/>
        </p:nvCxnSpPr>
        <p:spPr>
          <a:xfrm flipH="1">
            <a:off x="416163" y="3110949"/>
            <a:ext cx="1035700" cy="917800"/>
          </a:xfrm>
          <a:prstGeom prst="line">
            <a:avLst/>
          </a:prstGeom>
          <a:ln w="38100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58240DCA-1C5A-4C6F-8B8F-18B73F1EF336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16163" y="4028749"/>
            <a:ext cx="936447" cy="424420"/>
          </a:xfrm>
          <a:prstGeom prst="line">
            <a:avLst/>
          </a:prstGeom>
          <a:ln w="38100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D9014376-6984-43C3-AF8A-C8B4EB8ED86E}"/>
              </a:ext>
            </a:extLst>
          </p:cNvPr>
          <p:cNvCxnSpPr>
            <a:cxnSpLocks/>
            <a:stCxn id="73" idx="2"/>
            <a:endCxn id="14" idx="2"/>
          </p:cNvCxnSpPr>
          <p:nvPr/>
        </p:nvCxnSpPr>
        <p:spPr>
          <a:xfrm flipH="1">
            <a:off x="416163" y="3583384"/>
            <a:ext cx="1313856" cy="445365"/>
          </a:xfrm>
          <a:prstGeom prst="line">
            <a:avLst/>
          </a:prstGeom>
          <a:ln w="38100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8DAAC315-260F-4B9D-8A86-2A69F5B00236}"/>
              </a:ext>
            </a:extLst>
          </p:cNvPr>
          <p:cNvSpPr/>
          <p:nvPr/>
        </p:nvSpPr>
        <p:spPr>
          <a:xfrm>
            <a:off x="571" y="3964184"/>
            <a:ext cx="1352039" cy="265107"/>
          </a:xfrm>
          <a:prstGeom prst="rect">
            <a:avLst/>
          </a:prstGeom>
          <a:solidFill>
            <a:srgbClr val="223A6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aleway" panose="020B0503030101060003" pitchFamily="34" charset="0"/>
              </a:rPr>
              <a:t>PARIS-SACLAY</a:t>
            </a:r>
          </a:p>
        </p:txBody>
      </p: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0680674B-4C08-4A31-A7A5-5F48EED7DBE5}"/>
              </a:ext>
            </a:extLst>
          </p:cNvPr>
          <p:cNvCxnSpPr>
            <a:cxnSpLocks/>
          </p:cNvCxnSpPr>
          <p:nvPr/>
        </p:nvCxnSpPr>
        <p:spPr>
          <a:xfrm>
            <a:off x="1334130" y="4440586"/>
            <a:ext cx="395889" cy="456831"/>
          </a:xfrm>
          <a:prstGeom prst="line">
            <a:avLst/>
          </a:prstGeom>
          <a:ln w="38100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0356438B-F735-4027-AD15-FB1AFB68F109}"/>
              </a:ext>
            </a:extLst>
          </p:cNvPr>
          <p:cNvCxnSpPr>
            <a:cxnSpLocks/>
          </p:cNvCxnSpPr>
          <p:nvPr/>
        </p:nvCxnSpPr>
        <p:spPr>
          <a:xfrm flipH="1">
            <a:off x="1447758" y="2199043"/>
            <a:ext cx="293836" cy="925277"/>
          </a:xfrm>
          <a:prstGeom prst="line">
            <a:avLst/>
          </a:prstGeom>
          <a:ln w="38100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4DCD888-0E89-4794-AE53-C4E3998C6732}"/>
              </a:ext>
            </a:extLst>
          </p:cNvPr>
          <p:cNvCxnSpPr>
            <a:cxnSpLocks/>
          </p:cNvCxnSpPr>
          <p:nvPr/>
        </p:nvCxnSpPr>
        <p:spPr>
          <a:xfrm>
            <a:off x="1281146" y="5888482"/>
            <a:ext cx="4070507" cy="0"/>
          </a:xfrm>
          <a:prstGeom prst="line">
            <a:avLst/>
          </a:prstGeom>
          <a:ln>
            <a:solidFill>
              <a:srgbClr val="D70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673B2F4-7F71-4109-812C-F719FCCFB0EE}"/>
              </a:ext>
            </a:extLst>
          </p:cNvPr>
          <p:cNvCxnSpPr>
            <a:cxnSpLocks/>
          </p:cNvCxnSpPr>
          <p:nvPr/>
        </p:nvCxnSpPr>
        <p:spPr>
          <a:xfrm>
            <a:off x="6165035" y="5868074"/>
            <a:ext cx="4647241" cy="0"/>
          </a:xfrm>
          <a:prstGeom prst="line">
            <a:avLst/>
          </a:prstGeom>
          <a:ln>
            <a:solidFill>
              <a:srgbClr val="D70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8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DC300-96F7-9D38-55B4-3AD0C200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PHd</a:t>
            </a:r>
            <a:r>
              <a:rPr lang="fr-FR" dirty="0"/>
              <a:t>: </a:t>
            </a:r>
            <a:r>
              <a:rPr lang="fr-FR" dirty="0" err="1"/>
              <a:t>What’s</a:t>
            </a:r>
            <a:r>
              <a:rPr lang="fr-FR" dirty="0"/>
              <a:t> </a:t>
            </a:r>
            <a:r>
              <a:rPr lang="fr-FR" dirty="0" err="1">
                <a:solidFill>
                  <a:srgbClr val="D7007F"/>
                </a:solidFill>
              </a:rPr>
              <a:t>next</a:t>
            </a:r>
            <a:r>
              <a:rPr lang="fr-FR" dirty="0"/>
              <a:t>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E227F5-D775-50F5-5344-388779EF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C69495-8F69-1B44-1B43-06ECB6EE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AABFE924-7DFA-0BF0-5D35-AD7C4B386769}"/>
              </a:ext>
            </a:extLst>
          </p:cNvPr>
          <p:cNvSpPr/>
          <p:nvPr/>
        </p:nvSpPr>
        <p:spPr>
          <a:xfrm rot="3655016">
            <a:off x="4336015" y="1847729"/>
            <a:ext cx="480985" cy="2162668"/>
          </a:xfrm>
          <a:prstGeom prst="upArrow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A831406B-B148-9D65-E57D-3EA0F32CEAB1}"/>
              </a:ext>
            </a:extLst>
          </p:cNvPr>
          <p:cNvSpPr/>
          <p:nvPr/>
        </p:nvSpPr>
        <p:spPr>
          <a:xfrm rot="7140261">
            <a:off x="4337114" y="3303451"/>
            <a:ext cx="480985" cy="2250811"/>
          </a:xfrm>
          <a:prstGeom prst="upArrow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F9E3653-BEA7-210F-1160-F339339CB3AB}"/>
              </a:ext>
            </a:extLst>
          </p:cNvPr>
          <p:cNvSpPr/>
          <p:nvPr/>
        </p:nvSpPr>
        <p:spPr>
          <a:xfrm>
            <a:off x="5720395" y="1711362"/>
            <a:ext cx="1697183" cy="768928"/>
          </a:xfrm>
          <a:prstGeom prst="ellipse">
            <a:avLst/>
          </a:prstGeom>
          <a:noFill/>
          <a:ln w="38100">
            <a:solidFill>
              <a:srgbClr val="FF9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31539E-ECDA-FDA0-F638-A204E2F98710}"/>
              </a:ext>
            </a:extLst>
          </p:cNvPr>
          <p:cNvSpPr txBox="1"/>
          <p:nvPr/>
        </p:nvSpPr>
        <p:spPr>
          <a:xfrm>
            <a:off x="5678476" y="4914520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Company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E62D069-A35F-6C5A-6CDF-793B601C9BC0}"/>
              </a:ext>
            </a:extLst>
          </p:cNvPr>
          <p:cNvSpPr/>
          <p:nvPr/>
        </p:nvSpPr>
        <p:spPr>
          <a:xfrm>
            <a:off x="5762945" y="4729796"/>
            <a:ext cx="1697183" cy="768928"/>
          </a:xfrm>
          <a:prstGeom prst="ellipse">
            <a:avLst/>
          </a:prstGeom>
          <a:noFill/>
          <a:ln w="38100">
            <a:solidFill>
              <a:srgbClr val="FF9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3684F08-C645-1AE3-C043-6FFBB7D677E5}"/>
              </a:ext>
            </a:extLst>
          </p:cNvPr>
          <p:cNvSpPr txBox="1"/>
          <p:nvPr/>
        </p:nvSpPr>
        <p:spPr>
          <a:xfrm>
            <a:off x="5625261" y="1896524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Postdoc</a:t>
            </a:r>
          </a:p>
        </p:txBody>
      </p:sp>
      <p:sp>
        <p:nvSpPr>
          <p:cNvPr id="27" name="Flèche : haut 26">
            <a:extLst>
              <a:ext uri="{FF2B5EF4-FFF2-40B4-BE49-F238E27FC236}">
                <a16:creationId xmlns:a16="http://schemas.microsoft.com/office/drawing/2014/main" id="{B76E60B1-FFAE-8F3F-99EF-D30935B087F4}"/>
              </a:ext>
            </a:extLst>
          </p:cNvPr>
          <p:cNvSpPr/>
          <p:nvPr/>
        </p:nvSpPr>
        <p:spPr>
          <a:xfrm rot="5400000">
            <a:off x="4336846" y="2748627"/>
            <a:ext cx="480985" cy="1850227"/>
          </a:xfrm>
          <a:prstGeom prst="upArrow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012681B-72F2-98F2-049C-68900DB111E8}"/>
              </a:ext>
            </a:extLst>
          </p:cNvPr>
          <p:cNvSpPr/>
          <p:nvPr/>
        </p:nvSpPr>
        <p:spPr>
          <a:xfrm>
            <a:off x="5750413" y="3251752"/>
            <a:ext cx="1697183" cy="768928"/>
          </a:xfrm>
          <a:prstGeom prst="ellipse">
            <a:avLst/>
          </a:prstGeom>
          <a:noFill/>
          <a:ln w="38100">
            <a:solidFill>
              <a:srgbClr val="FF9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5A81827-1A5E-30DC-6C24-2C7CB1024ED6}"/>
              </a:ext>
            </a:extLst>
          </p:cNvPr>
          <p:cNvSpPr txBox="1"/>
          <p:nvPr/>
        </p:nvSpPr>
        <p:spPr>
          <a:xfrm>
            <a:off x="5642053" y="3436695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Teaching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Flèche : haut 29">
            <a:extLst>
              <a:ext uri="{FF2B5EF4-FFF2-40B4-BE49-F238E27FC236}">
                <a16:creationId xmlns:a16="http://schemas.microsoft.com/office/drawing/2014/main" id="{5A366D5A-0BC0-3387-752D-B0B3B6B38170}"/>
              </a:ext>
            </a:extLst>
          </p:cNvPr>
          <p:cNvSpPr/>
          <p:nvPr/>
        </p:nvSpPr>
        <p:spPr>
          <a:xfrm rot="6294158">
            <a:off x="8218934" y="1637488"/>
            <a:ext cx="480985" cy="1695738"/>
          </a:xfrm>
          <a:prstGeom prst="upArrow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haut 30">
            <a:extLst>
              <a:ext uri="{FF2B5EF4-FFF2-40B4-BE49-F238E27FC236}">
                <a16:creationId xmlns:a16="http://schemas.microsoft.com/office/drawing/2014/main" id="{17A5EA66-52FD-FFFA-FE77-777893FCBA6C}"/>
              </a:ext>
            </a:extLst>
          </p:cNvPr>
          <p:cNvSpPr/>
          <p:nvPr/>
        </p:nvSpPr>
        <p:spPr>
          <a:xfrm rot="4427110">
            <a:off x="8214001" y="880522"/>
            <a:ext cx="480985" cy="1687456"/>
          </a:xfrm>
          <a:prstGeom prst="upArrow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1CE6CBC-4C51-1F51-4638-868AFDFC85DB}"/>
              </a:ext>
            </a:extLst>
          </p:cNvPr>
          <p:cNvSpPr/>
          <p:nvPr/>
        </p:nvSpPr>
        <p:spPr>
          <a:xfrm>
            <a:off x="9486433" y="2315639"/>
            <a:ext cx="1697183" cy="768928"/>
          </a:xfrm>
          <a:prstGeom prst="ellipse">
            <a:avLst/>
          </a:prstGeom>
          <a:noFill/>
          <a:ln w="38100">
            <a:solidFill>
              <a:srgbClr val="D700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EEEB060-F5C1-F109-842B-8FE731C5AE00}"/>
              </a:ext>
            </a:extLst>
          </p:cNvPr>
          <p:cNvSpPr txBox="1"/>
          <p:nvPr/>
        </p:nvSpPr>
        <p:spPr>
          <a:xfrm>
            <a:off x="9378073" y="2500585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Valorisation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6EE1CDB-A177-8DB1-E2A3-BC019B8DBC6F}"/>
              </a:ext>
            </a:extLst>
          </p:cNvPr>
          <p:cNvSpPr/>
          <p:nvPr/>
        </p:nvSpPr>
        <p:spPr>
          <a:xfrm>
            <a:off x="9486433" y="1044391"/>
            <a:ext cx="1697183" cy="768928"/>
          </a:xfrm>
          <a:prstGeom prst="ellipse">
            <a:avLst/>
          </a:prstGeom>
          <a:noFill/>
          <a:ln w="38100">
            <a:solidFill>
              <a:srgbClr val="FF9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CED03AF-D814-3417-B3B6-AD5F96529A88}"/>
              </a:ext>
            </a:extLst>
          </p:cNvPr>
          <p:cNvSpPr txBox="1"/>
          <p:nvPr/>
        </p:nvSpPr>
        <p:spPr>
          <a:xfrm>
            <a:off x="9379060" y="1234168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Research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 6" descr="Une image contenant livre, illustration&#10;&#10;Description générée automatiquement">
            <a:extLst>
              <a:ext uri="{FF2B5EF4-FFF2-40B4-BE49-F238E27FC236}">
                <a16:creationId xmlns:a16="http://schemas.microsoft.com/office/drawing/2014/main" id="{9DCFBFF5-48FB-D42A-1076-07DE9381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41" y="2315639"/>
            <a:ext cx="2166120" cy="24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DC300-96F7-9D38-55B4-3AD0C200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Research</a:t>
            </a:r>
            <a:r>
              <a:rPr lang="fr-FR" dirty="0"/>
              <a:t> valorisation: </a:t>
            </a:r>
            <a:r>
              <a:rPr lang="fr-FR" dirty="0">
                <a:solidFill>
                  <a:srgbClr val="D7007F"/>
                </a:solidFill>
              </a:rPr>
              <a:t>A </a:t>
            </a:r>
            <a:r>
              <a:rPr lang="fr-FR" dirty="0" err="1">
                <a:solidFill>
                  <a:srgbClr val="D7007F"/>
                </a:solidFill>
              </a:rPr>
              <a:t>schematic</a:t>
            </a:r>
            <a:r>
              <a:rPr lang="fr-FR" dirty="0">
                <a:solidFill>
                  <a:srgbClr val="D7007F"/>
                </a:solidFill>
              </a:rPr>
              <a:t> model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E227F5-D775-50F5-5344-388779EF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C69495-8F69-1B44-1B43-06ECB6EE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5F05A98-0330-7E23-3B69-6FA99B1B1082}"/>
              </a:ext>
            </a:extLst>
          </p:cNvPr>
          <p:cNvSpPr/>
          <p:nvPr/>
        </p:nvSpPr>
        <p:spPr>
          <a:xfrm>
            <a:off x="739739" y="1397285"/>
            <a:ext cx="2495297" cy="4993462"/>
          </a:xfrm>
          <a:prstGeom prst="ellipse">
            <a:avLst/>
          </a:prstGeom>
          <a:noFill/>
          <a:ln w="38100">
            <a:solidFill>
              <a:srgbClr val="FF9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DAD767-86EA-CEBC-FEE3-1B335B4AE103}"/>
              </a:ext>
            </a:extLst>
          </p:cNvPr>
          <p:cNvSpPr txBox="1"/>
          <p:nvPr/>
        </p:nvSpPr>
        <p:spPr>
          <a:xfrm>
            <a:off x="1038079" y="2782669"/>
            <a:ext cx="19119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Academic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world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Universities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Grandes Écoles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labs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1035775-F8F4-262E-8E14-66E8DC938B0A}"/>
              </a:ext>
            </a:extLst>
          </p:cNvPr>
          <p:cNvSpPr/>
          <p:nvPr/>
        </p:nvSpPr>
        <p:spPr>
          <a:xfrm>
            <a:off x="8506704" y="1397285"/>
            <a:ext cx="2495297" cy="4993462"/>
          </a:xfrm>
          <a:prstGeom prst="ellipse">
            <a:avLst/>
          </a:prstGeom>
          <a:noFill/>
          <a:ln w="38100">
            <a:solidFill>
              <a:srgbClr val="FF9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7C69D3-7678-60AA-2850-7E8F3A0C5B2D}"/>
              </a:ext>
            </a:extLst>
          </p:cNvPr>
          <p:cNvSpPr txBox="1"/>
          <p:nvPr/>
        </p:nvSpPr>
        <p:spPr>
          <a:xfrm>
            <a:off x="8781574" y="2782669"/>
            <a:ext cx="19119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Socioeconomic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world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Companies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Markets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FAFACB7E-06F3-109C-AC17-E871C62BB8B1}"/>
              </a:ext>
            </a:extLst>
          </p:cNvPr>
          <p:cNvSpPr/>
          <p:nvPr/>
        </p:nvSpPr>
        <p:spPr>
          <a:xfrm>
            <a:off x="3482454" y="3893536"/>
            <a:ext cx="4718989" cy="900545"/>
          </a:xfrm>
          <a:prstGeom prst="rightArrow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Knowledge</a:t>
            </a:r>
            <a:endParaRPr lang="fr-FR" dirty="0"/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900E456A-6540-6980-FE12-BFFD8825CC3D}"/>
              </a:ext>
            </a:extLst>
          </p:cNvPr>
          <p:cNvSpPr/>
          <p:nvPr/>
        </p:nvSpPr>
        <p:spPr>
          <a:xfrm flipH="1">
            <a:off x="3427273" y="2608450"/>
            <a:ext cx="4718990" cy="900545"/>
          </a:xfrm>
          <a:prstGeom prst="rightArrow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€€€</a:t>
            </a:r>
          </a:p>
        </p:txBody>
      </p:sp>
    </p:spTree>
    <p:extLst>
      <p:ext uri="{BB962C8B-B14F-4D97-AF65-F5344CB8AC3E}">
        <p14:creationId xmlns:p14="http://schemas.microsoft.com/office/powerpoint/2010/main" val="176084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F3F140DE-FA7C-AD6F-6282-7173C32DC31A}"/>
              </a:ext>
            </a:extLst>
          </p:cNvPr>
          <p:cNvSpPr/>
          <p:nvPr/>
        </p:nvSpPr>
        <p:spPr>
          <a:xfrm>
            <a:off x="6059342" y="5324356"/>
            <a:ext cx="2549646" cy="532434"/>
          </a:xfrm>
          <a:prstGeom prst="ellipse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DC300-96F7-9D38-55B4-3AD0C200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Research</a:t>
            </a:r>
            <a:r>
              <a:rPr lang="fr-FR" dirty="0"/>
              <a:t> valorisation: </a:t>
            </a:r>
            <a:r>
              <a:rPr lang="fr-FR" dirty="0">
                <a:solidFill>
                  <a:srgbClr val="D7007F"/>
                </a:solidFill>
              </a:rPr>
              <a:t>A </a:t>
            </a:r>
            <a:r>
              <a:rPr lang="fr-FR" dirty="0" err="1">
                <a:solidFill>
                  <a:srgbClr val="D7007F"/>
                </a:solidFill>
              </a:rPr>
              <a:t>schematic</a:t>
            </a:r>
            <a:r>
              <a:rPr lang="fr-FR" dirty="0">
                <a:solidFill>
                  <a:srgbClr val="D7007F"/>
                </a:solidFill>
              </a:rPr>
              <a:t> model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E227F5-D775-50F5-5344-388779EF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C69495-8F69-1B44-1B43-06ECB6EE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5F05A98-0330-7E23-3B69-6FA99B1B1082}"/>
              </a:ext>
            </a:extLst>
          </p:cNvPr>
          <p:cNvSpPr/>
          <p:nvPr/>
        </p:nvSpPr>
        <p:spPr>
          <a:xfrm>
            <a:off x="739739" y="1397285"/>
            <a:ext cx="2495297" cy="4993462"/>
          </a:xfrm>
          <a:prstGeom prst="ellipse">
            <a:avLst/>
          </a:prstGeom>
          <a:noFill/>
          <a:ln w="38100">
            <a:solidFill>
              <a:srgbClr val="FF9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1035775-F8F4-262E-8E14-66E8DC938B0A}"/>
              </a:ext>
            </a:extLst>
          </p:cNvPr>
          <p:cNvSpPr/>
          <p:nvPr/>
        </p:nvSpPr>
        <p:spPr>
          <a:xfrm>
            <a:off x="8506704" y="1397285"/>
            <a:ext cx="2495297" cy="4993462"/>
          </a:xfrm>
          <a:prstGeom prst="ellipse">
            <a:avLst/>
          </a:prstGeom>
          <a:noFill/>
          <a:ln w="38100">
            <a:solidFill>
              <a:srgbClr val="FF9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 : double flèche horizontale 11">
            <a:extLst>
              <a:ext uri="{FF2B5EF4-FFF2-40B4-BE49-F238E27FC236}">
                <a16:creationId xmlns:a16="http://schemas.microsoft.com/office/drawing/2014/main" id="{012008BB-BEA0-BE74-69EF-6C008C7BAC85}"/>
              </a:ext>
            </a:extLst>
          </p:cNvPr>
          <p:cNvSpPr/>
          <p:nvPr/>
        </p:nvSpPr>
        <p:spPr>
          <a:xfrm>
            <a:off x="3429010" y="2597725"/>
            <a:ext cx="4793677" cy="900545"/>
          </a:xfrm>
          <a:prstGeom prst="leftRightArrow">
            <a:avLst/>
          </a:prstGeom>
          <a:solidFill>
            <a:srgbClr val="59BFC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Partnerships (collab, presta, CIFRE, …)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572092C-2BED-2268-EE12-6E30FA149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456" y="4615595"/>
            <a:ext cx="1792809" cy="5258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E7D1EBD-601E-5398-5B37-697C8F6B5A9D}"/>
              </a:ext>
            </a:extLst>
          </p:cNvPr>
          <p:cNvSpPr txBox="1"/>
          <p:nvPr/>
        </p:nvSpPr>
        <p:spPr>
          <a:xfrm>
            <a:off x="6209352" y="5396951"/>
            <a:ext cx="235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Intellectual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property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5B5A7DF-91FD-3DD1-E5FF-4761A9CFEDB2}"/>
              </a:ext>
            </a:extLst>
          </p:cNvPr>
          <p:cNvSpPr/>
          <p:nvPr/>
        </p:nvSpPr>
        <p:spPr>
          <a:xfrm>
            <a:off x="3503698" y="3896342"/>
            <a:ext cx="4718989" cy="900545"/>
          </a:xfrm>
          <a:prstGeom prst="rightArrow">
            <a:avLst/>
          </a:prstGeom>
          <a:solidFill>
            <a:srgbClr val="59BF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transfer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08BAE1-EF06-E7FA-3259-76C2BBC72AF5}"/>
              </a:ext>
            </a:extLst>
          </p:cNvPr>
          <p:cNvSpPr txBox="1"/>
          <p:nvPr/>
        </p:nvSpPr>
        <p:spPr>
          <a:xfrm>
            <a:off x="1038079" y="2782669"/>
            <a:ext cx="19119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Academic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world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Universities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Grandes Écoles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labs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FDE420-1A92-DCCC-7EF6-1C46AE1F7D97}"/>
              </a:ext>
            </a:extLst>
          </p:cNvPr>
          <p:cNvSpPr txBox="1"/>
          <p:nvPr/>
        </p:nvSpPr>
        <p:spPr>
          <a:xfrm>
            <a:off x="8781574" y="2782669"/>
            <a:ext cx="19119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Socioeconomic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world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Companies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Markets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E227F5-D775-50F5-5344-388779EF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C69495-8F69-1B44-1B43-06ECB6EE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48B7045-0610-AC76-4313-9623135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7560553" cy="1001713"/>
          </a:xfrm>
        </p:spPr>
        <p:txBody>
          <a:bodyPr>
            <a:normAutofit/>
          </a:bodyPr>
          <a:lstStyle/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idea</a:t>
            </a:r>
            <a:r>
              <a:rPr lang="fr-FR" dirty="0"/>
              <a:t> to </a:t>
            </a:r>
            <a:r>
              <a:rPr lang="fr-FR" dirty="0" err="1"/>
              <a:t>market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>
                <a:solidFill>
                  <a:srgbClr val="D7007F"/>
                </a:solidFill>
              </a:rPr>
              <a:t>AN </a:t>
            </a:r>
            <a:r>
              <a:rPr lang="fr-FR" dirty="0" err="1">
                <a:solidFill>
                  <a:srgbClr val="D7007F"/>
                </a:solidFill>
              </a:rPr>
              <a:t>accompaniment</a:t>
            </a:r>
            <a:r>
              <a:rPr lang="fr-FR" dirty="0">
                <a:solidFill>
                  <a:srgbClr val="D7007F"/>
                </a:solidFill>
              </a:rPr>
              <a:t> continuum </a:t>
            </a:r>
            <a:r>
              <a:rPr lang="fr-FR" dirty="0"/>
              <a:t>on PARIS-SACLAY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73115A3-D5A7-A901-9908-323456AAEDA2}"/>
              </a:ext>
            </a:extLst>
          </p:cNvPr>
          <p:cNvCxnSpPr>
            <a:cxnSpLocks/>
          </p:cNvCxnSpPr>
          <p:nvPr/>
        </p:nvCxnSpPr>
        <p:spPr>
          <a:xfrm>
            <a:off x="715817" y="3754582"/>
            <a:ext cx="8116295" cy="0"/>
          </a:xfrm>
          <a:prstGeom prst="line">
            <a:avLst/>
          </a:prstGeom>
          <a:ln w="127000" cap="sq">
            <a:solidFill>
              <a:srgbClr val="223A6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76FFDC9-8C02-0F18-3B7B-8D564B20D01D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1786408" y="3908470"/>
            <a:ext cx="0" cy="408349"/>
          </a:xfrm>
          <a:prstGeom prst="line">
            <a:avLst/>
          </a:prstGeom>
          <a:ln>
            <a:solidFill>
              <a:srgbClr val="59BFC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4501E5C-2B99-7CB9-63C2-AF1E66E919DA}"/>
              </a:ext>
            </a:extLst>
          </p:cNvPr>
          <p:cNvSpPr txBox="1"/>
          <p:nvPr/>
        </p:nvSpPr>
        <p:spPr>
          <a:xfrm>
            <a:off x="801906" y="3600693"/>
            <a:ext cx="1969004" cy="307777"/>
          </a:xfrm>
          <a:prstGeom prst="rect">
            <a:avLst/>
          </a:prstGeom>
          <a:solidFill>
            <a:srgbClr val="59BFCE"/>
          </a:solidFill>
          <a:effectLst>
            <a:outerShdw blurRad="50800" dist="38100" dir="5400000" algn="t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Lab</a:t>
            </a:r>
            <a:r>
              <a:rPr lang="fr-FR" sz="1400" dirty="0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research</a:t>
            </a:r>
            <a:endParaRPr lang="fr-FR" sz="500" dirty="0">
              <a:solidFill>
                <a:schemeClr val="bg1"/>
              </a:solidFill>
              <a:latin typeface="Raleway SemiBold" panose="020B07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BF2D17A-2183-575C-6734-E7FC8574D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8" y="1835427"/>
            <a:ext cx="1038999" cy="46696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A6CFC9D-1D3F-F011-1CF2-643ABA82F6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15" y="2514927"/>
            <a:ext cx="1243524" cy="373057"/>
          </a:xfrm>
          <a:prstGeom prst="rect">
            <a:avLst/>
          </a:prstGeom>
        </p:spPr>
      </p:pic>
      <p:pic>
        <p:nvPicPr>
          <p:cNvPr id="33" name="Image 32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890926BC-6286-B420-2124-CB3B4FED70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263" y="1766031"/>
            <a:ext cx="466964" cy="466964"/>
          </a:xfrm>
          <a:prstGeom prst="rect">
            <a:avLst/>
          </a:prstGeom>
        </p:spPr>
      </p:pic>
      <p:pic>
        <p:nvPicPr>
          <p:cNvPr id="34" name="Image 3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07EA6617-A09C-6453-8969-723DA6918F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298" y="2450666"/>
            <a:ext cx="537223" cy="43731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41BA13BC-50C8-A914-751F-BA18EBF05F64}"/>
              </a:ext>
            </a:extLst>
          </p:cNvPr>
          <p:cNvSpPr txBox="1"/>
          <p:nvPr/>
        </p:nvSpPr>
        <p:spPr>
          <a:xfrm>
            <a:off x="3626970" y="3600693"/>
            <a:ext cx="1969004" cy="307777"/>
          </a:xfrm>
          <a:prstGeom prst="rect">
            <a:avLst/>
          </a:prstGeom>
          <a:solidFill>
            <a:srgbClr val="59BFCE"/>
          </a:solidFill>
          <a:effectLst>
            <a:outerShdw blurRad="50800" dist="38100" dir="5400000" algn="t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Prematuration</a:t>
            </a:r>
            <a:endParaRPr lang="fr-FR" sz="500" dirty="0">
              <a:solidFill>
                <a:schemeClr val="bg1"/>
              </a:solidFill>
              <a:latin typeface="Raleway SemiBold" panose="020B07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F8E1924-DB34-8E15-0126-5E13B8CC086B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4611472" y="3908470"/>
            <a:ext cx="0" cy="408349"/>
          </a:xfrm>
          <a:prstGeom prst="line">
            <a:avLst/>
          </a:prstGeom>
          <a:ln>
            <a:solidFill>
              <a:srgbClr val="59BFC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 descr="Une image contenant texte, Police, logo, blanc&#10;&#10;Description générée automatiquement">
            <a:extLst>
              <a:ext uri="{FF2B5EF4-FFF2-40B4-BE49-F238E27FC236}">
                <a16:creationId xmlns:a16="http://schemas.microsoft.com/office/drawing/2014/main" id="{4065C07C-64A7-795E-4E75-8F7752EDB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001" y="2446073"/>
            <a:ext cx="1152526" cy="30777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800EC5C9-F882-7C31-F1FE-CAEA4057F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208" y="1882969"/>
            <a:ext cx="1460463" cy="33590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110285B-F25D-D322-2934-ABD789F74C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2060" y="2146423"/>
            <a:ext cx="936134" cy="392984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D4ECF4EA-5FBB-8B44-6727-69178E1A5B14}"/>
              </a:ext>
            </a:extLst>
          </p:cNvPr>
          <p:cNvSpPr txBox="1"/>
          <p:nvPr/>
        </p:nvSpPr>
        <p:spPr>
          <a:xfrm>
            <a:off x="6329216" y="3600693"/>
            <a:ext cx="1969004" cy="307777"/>
          </a:xfrm>
          <a:prstGeom prst="rect">
            <a:avLst/>
          </a:prstGeom>
          <a:solidFill>
            <a:srgbClr val="59BFCE"/>
          </a:solidFill>
          <a:effectLst>
            <a:outerShdw blurRad="50800" dist="38100" dir="5400000" algn="t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Maturation</a:t>
            </a:r>
            <a:endParaRPr lang="fr-FR" sz="500" dirty="0">
              <a:solidFill>
                <a:schemeClr val="bg1"/>
              </a:solidFill>
              <a:latin typeface="Raleway SemiBold" panose="020B07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83A66CA-B3AD-91FE-9876-DC94340FA419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7313718" y="3908470"/>
            <a:ext cx="0" cy="408349"/>
          </a:xfrm>
          <a:prstGeom prst="line">
            <a:avLst/>
          </a:prstGeom>
          <a:ln>
            <a:solidFill>
              <a:srgbClr val="59BFC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 51">
            <a:extLst>
              <a:ext uri="{FF2B5EF4-FFF2-40B4-BE49-F238E27FC236}">
                <a16:creationId xmlns:a16="http://schemas.microsoft.com/office/drawing/2014/main" id="{EDFA1464-618F-BC6C-41B3-3581DB4033E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832" y="2002445"/>
            <a:ext cx="2244214" cy="658302"/>
          </a:xfrm>
          <a:prstGeom prst="rect">
            <a:avLst/>
          </a:prstGeom>
        </p:spPr>
      </p:pic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9533E2F5-8718-3094-D4A9-8A3BFDDD5EA5}"/>
              </a:ext>
            </a:extLst>
          </p:cNvPr>
          <p:cNvCxnSpPr>
            <a:cxnSpLocks/>
          </p:cNvCxnSpPr>
          <p:nvPr/>
        </p:nvCxnSpPr>
        <p:spPr>
          <a:xfrm flipV="1">
            <a:off x="8832112" y="2998381"/>
            <a:ext cx="0" cy="1555856"/>
          </a:xfrm>
          <a:prstGeom prst="line">
            <a:avLst/>
          </a:prstGeom>
          <a:ln w="127000" cap="sq">
            <a:solidFill>
              <a:srgbClr val="223A6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B9EE1A5-3464-C601-F37C-BC9C9EF1CD1A}"/>
              </a:ext>
            </a:extLst>
          </p:cNvPr>
          <p:cNvCxnSpPr>
            <a:cxnSpLocks/>
          </p:cNvCxnSpPr>
          <p:nvPr/>
        </p:nvCxnSpPr>
        <p:spPr>
          <a:xfrm flipH="1" flipV="1">
            <a:off x="8832112" y="2994855"/>
            <a:ext cx="971107" cy="3526"/>
          </a:xfrm>
          <a:prstGeom prst="line">
            <a:avLst/>
          </a:prstGeom>
          <a:ln w="127000" cap="sq">
            <a:solidFill>
              <a:srgbClr val="223A6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FA8C8171-F563-B2E9-CBBC-94E5D47E2192}"/>
              </a:ext>
            </a:extLst>
          </p:cNvPr>
          <p:cNvCxnSpPr>
            <a:cxnSpLocks/>
          </p:cNvCxnSpPr>
          <p:nvPr/>
        </p:nvCxnSpPr>
        <p:spPr>
          <a:xfrm flipH="1">
            <a:off x="8832112" y="4556009"/>
            <a:ext cx="971107" cy="0"/>
          </a:xfrm>
          <a:prstGeom prst="line">
            <a:avLst/>
          </a:prstGeom>
          <a:ln w="127000" cap="sq">
            <a:solidFill>
              <a:srgbClr val="223A6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EC6677AE-6B3D-A33A-74BE-65D739C5AE1D}"/>
              </a:ext>
            </a:extLst>
          </p:cNvPr>
          <p:cNvSpPr txBox="1"/>
          <p:nvPr/>
        </p:nvSpPr>
        <p:spPr>
          <a:xfrm>
            <a:off x="10027641" y="2825578"/>
            <a:ext cx="1857984" cy="338554"/>
          </a:xfrm>
          <a:prstGeom prst="rect">
            <a:avLst/>
          </a:prstGeom>
          <a:solidFill>
            <a:schemeClr val="bg1"/>
          </a:solidFill>
          <a:ln>
            <a:solidFill>
              <a:srgbClr val="D700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D7007F"/>
                </a:solidFill>
                <a:latin typeface="Raleway Black" panose="020B0A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START-UP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5D008AB-04FE-F26E-F565-A1BE9E981A68}"/>
              </a:ext>
            </a:extLst>
          </p:cNvPr>
          <p:cNvSpPr txBox="1"/>
          <p:nvPr/>
        </p:nvSpPr>
        <p:spPr>
          <a:xfrm>
            <a:off x="10022959" y="4261849"/>
            <a:ext cx="1857985" cy="584775"/>
          </a:xfrm>
          <a:prstGeom prst="rect">
            <a:avLst/>
          </a:prstGeom>
          <a:solidFill>
            <a:schemeClr val="bg1"/>
          </a:solidFill>
          <a:ln>
            <a:solidFill>
              <a:srgbClr val="D700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D7007F"/>
                </a:solidFill>
                <a:latin typeface="Raleway Black" panose="020B0A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EXISTING COMPANY</a:t>
            </a:r>
            <a:endParaRPr lang="fr-FR" sz="600" b="1" dirty="0">
              <a:solidFill>
                <a:srgbClr val="D7007F"/>
              </a:solidFill>
              <a:latin typeface="Raleway Black" panose="020B0A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sp>
        <p:nvSpPr>
          <p:cNvPr id="81" name="Accolade ouvrante 80">
            <a:extLst>
              <a:ext uri="{FF2B5EF4-FFF2-40B4-BE49-F238E27FC236}">
                <a16:creationId xmlns:a16="http://schemas.microsoft.com/office/drawing/2014/main" id="{B55109CB-D861-05E0-21D8-0F7377DA06BF}"/>
              </a:ext>
            </a:extLst>
          </p:cNvPr>
          <p:cNvSpPr/>
          <p:nvPr/>
        </p:nvSpPr>
        <p:spPr>
          <a:xfrm rot="5400000">
            <a:off x="4457582" y="2392002"/>
            <a:ext cx="307778" cy="1969003"/>
          </a:xfrm>
          <a:prstGeom prst="leftBrace">
            <a:avLst>
              <a:gd name="adj1" fmla="val 8333"/>
              <a:gd name="adj2" fmla="val 49640"/>
            </a:avLst>
          </a:prstGeom>
          <a:ln>
            <a:solidFill>
              <a:srgbClr val="FF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82" name="Accolade ouvrante 81">
            <a:extLst>
              <a:ext uri="{FF2B5EF4-FFF2-40B4-BE49-F238E27FC236}">
                <a16:creationId xmlns:a16="http://schemas.microsoft.com/office/drawing/2014/main" id="{002CF909-E185-AD0A-968B-850AE57699CC}"/>
              </a:ext>
            </a:extLst>
          </p:cNvPr>
          <p:cNvSpPr/>
          <p:nvPr/>
        </p:nvSpPr>
        <p:spPr>
          <a:xfrm rot="5400000">
            <a:off x="1632519" y="2409485"/>
            <a:ext cx="307778" cy="1969003"/>
          </a:xfrm>
          <a:prstGeom prst="leftBrace">
            <a:avLst>
              <a:gd name="adj1" fmla="val 8333"/>
              <a:gd name="adj2" fmla="val 49640"/>
            </a:avLst>
          </a:prstGeom>
          <a:ln>
            <a:solidFill>
              <a:srgbClr val="FF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83" name="Accolade ouvrante 82">
            <a:extLst>
              <a:ext uri="{FF2B5EF4-FFF2-40B4-BE49-F238E27FC236}">
                <a16:creationId xmlns:a16="http://schemas.microsoft.com/office/drawing/2014/main" id="{FE4ACEE3-1E5F-0C4A-A671-2E53C07106F0}"/>
              </a:ext>
            </a:extLst>
          </p:cNvPr>
          <p:cNvSpPr/>
          <p:nvPr/>
        </p:nvSpPr>
        <p:spPr>
          <a:xfrm rot="5400000">
            <a:off x="7152742" y="2396367"/>
            <a:ext cx="307778" cy="1969003"/>
          </a:xfrm>
          <a:prstGeom prst="leftBrace">
            <a:avLst>
              <a:gd name="adj1" fmla="val 8333"/>
              <a:gd name="adj2" fmla="val 49640"/>
            </a:avLst>
          </a:prstGeom>
          <a:ln>
            <a:solidFill>
              <a:srgbClr val="FF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E0467C7-F820-6ADE-EAFF-B513F9653CC7}"/>
              </a:ext>
            </a:extLst>
          </p:cNvPr>
          <p:cNvSpPr txBox="1"/>
          <p:nvPr/>
        </p:nvSpPr>
        <p:spPr>
          <a:xfrm>
            <a:off x="3626969" y="4515816"/>
            <a:ext cx="2185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Proof of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59BFCE"/>
                </a:solidFill>
              </a:rPr>
              <a:t>Market</a:t>
            </a:r>
            <a:r>
              <a:rPr lang="fr-FR" sz="1400" dirty="0">
                <a:solidFill>
                  <a:srgbClr val="59BFCE"/>
                </a:solidFill>
              </a:rPr>
              <a:t> </a:t>
            </a:r>
            <a:r>
              <a:rPr lang="fr-FR" sz="1400" dirty="0" err="1">
                <a:solidFill>
                  <a:srgbClr val="59BFCE"/>
                </a:solidFill>
              </a:rPr>
              <a:t>analysis</a:t>
            </a:r>
            <a:endParaRPr lang="fr-FR" sz="1400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59BFCE"/>
                </a:solidFill>
              </a:rPr>
              <a:t>Technical</a:t>
            </a:r>
            <a:r>
              <a:rPr lang="fr-FR" sz="1400" dirty="0">
                <a:solidFill>
                  <a:srgbClr val="59BFCE"/>
                </a:solidFill>
              </a:rPr>
              <a:t> and </a:t>
            </a:r>
            <a:r>
              <a:rPr lang="fr-FR" sz="1400">
                <a:solidFill>
                  <a:srgbClr val="59BFCE"/>
                </a:solidFill>
              </a:rPr>
              <a:t>economic </a:t>
            </a:r>
            <a:r>
              <a:rPr lang="fr-FR" sz="1400" dirty="0" err="1">
                <a:solidFill>
                  <a:srgbClr val="59BFCE"/>
                </a:solidFill>
              </a:rPr>
              <a:t>analysis</a:t>
            </a:r>
            <a:endParaRPr lang="fr-FR" sz="1400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IP </a:t>
            </a:r>
            <a:r>
              <a:rPr lang="fr-FR" sz="1400" dirty="0" err="1">
                <a:solidFill>
                  <a:srgbClr val="59BFCE"/>
                </a:solidFill>
              </a:rPr>
              <a:t>creation</a:t>
            </a:r>
            <a:endParaRPr lang="fr-FR" sz="1400" dirty="0">
              <a:solidFill>
                <a:srgbClr val="59BFCE"/>
              </a:solidFill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F67707A2-4B78-7AA0-431A-4B9DE4A65453}"/>
              </a:ext>
            </a:extLst>
          </p:cNvPr>
          <p:cNvSpPr txBox="1"/>
          <p:nvPr/>
        </p:nvSpPr>
        <p:spPr>
          <a:xfrm>
            <a:off x="6300863" y="4500855"/>
            <a:ext cx="2233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59BFCE"/>
                </a:solidFill>
              </a:rPr>
              <a:t>Demonstration</a:t>
            </a:r>
            <a:r>
              <a:rPr lang="fr-FR" sz="1400" dirty="0">
                <a:solidFill>
                  <a:srgbClr val="59BFCE"/>
                </a:solidFill>
              </a:rPr>
              <a:t> of a prototype in </a:t>
            </a:r>
            <a:r>
              <a:rPr lang="fr-FR" sz="1400" dirty="0" err="1">
                <a:solidFill>
                  <a:srgbClr val="59BFCE"/>
                </a:solidFill>
              </a:rPr>
              <a:t>operational</a:t>
            </a:r>
            <a:r>
              <a:rPr lang="fr-FR" sz="1400" dirty="0">
                <a:solidFill>
                  <a:srgbClr val="59BFCE"/>
                </a:solidFill>
              </a:rPr>
              <a:t>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Consolidation of </a:t>
            </a:r>
            <a:r>
              <a:rPr lang="fr-FR" sz="1400" dirty="0" err="1">
                <a:solidFill>
                  <a:srgbClr val="59BFCE"/>
                </a:solidFill>
              </a:rPr>
              <a:t>prematuration</a:t>
            </a:r>
            <a:r>
              <a:rPr lang="fr-FR" sz="1400" dirty="0">
                <a:solidFill>
                  <a:srgbClr val="59BFCE"/>
                </a:solidFill>
              </a:rPr>
              <a:t> </a:t>
            </a:r>
            <a:r>
              <a:rPr lang="fr-FR" sz="1400" dirty="0" err="1">
                <a:solidFill>
                  <a:srgbClr val="59BFCE"/>
                </a:solidFill>
              </a:rPr>
              <a:t>results</a:t>
            </a:r>
            <a:endParaRPr lang="fr-FR" sz="1400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Validation the </a:t>
            </a:r>
            <a:r>
              <a:rPr lang="fr-FR" sz="1400" dirty="0" err="1">
                <a:solidFill>
                  <a:srgbClr val="59BFCE"/>
                </a:solidFill>
              </a:rPr>
              <a:t>transfer</a:t>
            </a:r>
            <a:r>
              <a:rPr lang="fr-FR" sz="1400" dirty="0">
                <a:solidFill>
                  <a:srgbClr val="59BFCE"/>
                </a:solidFill>
              </a:rPr>
              <a:t> </a:t>
            </a:r>
            <a:r>
              <a:rPr lang="fr-FR" sz="1400" dirty="0" err="1">
                <a:solidFill>
                  <a:srgbClr val="59BFCE"/>
                </a:solidFill>
              </a:rPr>
              <a:t>strategy</a:t>
            </a:r>
            <a:endParaRPr lang="fr-FR" sz="1400" dirty="0">
              <a:solidFill>
                <a:srgbClr val="59BFCE"/>
              </a:solidFill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C558FAD-1602-7EBF-21A6-C0D9A8B7A900}"/>
              </a:ext>
            </a:extLst>
          </p:cNvPr>
          <p:cNvSpPr txBox="1"/>
          <p:nvPr/>
        </p:nvSpPr>
        <p:spPr>
          <a:xfrm>
            <a:off x="699471" y="4510784"/>
            <a:ext cx="2233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Description of </a:t>
            </a:r>
            <a:r>
              <a:rPr lang="fr-FR" sz="1400" dirty="0" err="1">
                <a:solidFill>
                  <a:srgbClr val="59BFCE"/>
                </a:solidFill>
              </a:rPr>
              <a:t>technical</a:t>
            </a:r>
            <a:r>
              <a:rPr lang="fr-FR" sz="1400" dirty="0">
                <a:solidFill>
                  <a:srgbClr val="59BFCE"/>
                </a:solidFill>
              </a:rPr>
              <a:t> </a:t>
            </a:r>
            <a:r>
              <a:rPr lang="fr-FR" sz="1400" dirty="0" err="1">
                <a:solidFill>
                  <a:srgbClr val="59BFCE"/>
                </a:solidFill>
              </a:rPr>
              <a:t>principles</a:t>
            </a:r>
            <a:endParaRPr lang="fr-FR" sz="1400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Formulation of a concept for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59BFCE"/>
                </a:solidFill>
              </a:rPr>
              <a:t>Invention </a:t>
            </a:r>
            <a:r>
              <a:rPr lang="fr-FR" sz="1400" b="1" dirty="0" err="1">
                <a:solidFill>
                  <a:srgbClr val="59BFCE"/>
                </a:solidFill>
              </a:rPr>
              <a:t>disclosure</a:t>
            </a:r>
            <a:endParaRPr lang="fr-FR" sz="1400" b="1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59BFCE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9EA621-22E1-7706-174E-AB04C5AD00D6}"/>
              </a:ext>
            </a:extLst>
          </p:cNvPr>
          <p:cNvSpPr txBox="1"/>
          <p:nvPr/>
        </p:nvSpPr>
        <p:spPr>
          <a:xfrm>
            <a:off x="4787671" y="4063221"/>
            <a:ext cx="109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59BFCE"/>
                </a:solidFill>
              </a:rPr>
              <a:t>50 – 100 k€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1BFCD2-F2BC-F141-197A-8EBC4E17A560}"/>
              </a:ext>
            </a:extLst>
          </p:cNvPr>
          <p:cNvSpPr txBox="1"/>
          <p:nvPr/>
        </p:nvSpPr>
        <p:spPr>
          <a:xfrm>
            <a:off x="7533459" y="4063221"/>
            <a:ext cx="10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59BFCE"/>
                </a:solidFill>
              </a:rPr>
              <a:t>100 - 500 k€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A489C3F-6F21-576A-0D5D-6EFB75C4EACC}"/>
              </a:ext>
            </a:extLst>
          </p:cNvPr>
          <p:cNvCxnSpPr>
            <a:cxnSpLocks/>
          </p:cNvCxnSpPr>
          <p:nvPr/>
        </p:nvCxnSpPr>
        <p:spPr>
          <a:xfrm>
            <a:off x="647307" y="1400413"/>
            <a:ext cx="112383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A690882-8782-3480-6E10-8E26F626E98D}"/>
              </a:ext>
            </a:extLst>
          </p:cNvPr>
          <p:cNvSpPr txBox="1"/>
          <p:nvPr/>
        </p:nvSpPr>
        <p:spPr>
          <a:xfrm>
            <a:off x="1421481" y="1281055"/>
            <a:ext cx="817739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INVENT</a:t>
            </a:r>
            <a:endParaRPr lang="fr-FR" sz="1100" b="1" dirty="0">
              <a:solidFill>
                <a:schemeClr val="tx2">
                  <a:lumMod val="7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9101467-F0BA-9AFE-DFF9-552286DF138D}"/>
              </a:ext>
            </a:extLst>
          </p:cNvPr>
          <p:cNvSpPr txBox="1"/>
          <p:nvPr/>
        </p:nvSpPr>
        <p:spPr>
          <a:xfrm>
            <a:off x="4102897" y="1145342"/>
            <a:ext cx="1125662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PROTECT</a:t>
            </a:r>
          </a:p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ANALYSE</a:t>
            </a:r>
          </a:p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POSITION</a:t>
            </a:r>
            <a:endParaRPr lang="fr-FR" sz="1100" b="1" dirty="0">
              <a:solidFill>
                <a:schemeClr val="tx2">
                  <a:lumMod val="7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E0BBA5-A8A0-D36F-6A72-220A673FBC0F}"/>
              </a:ext>
            </a:extLst>
          </p:cNvPr>
          <p:cNvSpPr txBox="1"/>
          <p:nvPr/>
        </p:nvSpPr>
        <p:spPr>
          <a:xfrm>
            <a:off x="6942661" y="1277302"/>
            <a:ext cx="808957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MATURE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7A8202D-02C4-A457-0FA0-5FDFCD5BA2DE}"/>
              </a:ext>
            </a:extLst>
          </p:cNvPr>
          <p:cNvSpPr txBox="1"/>
          <p:nvPr/>
        </p:nvSpPr>
        <p:spPr>
          <a:xfrm>
            <a:off x="9700591" y="1277967"/>
            <a:ext cx="1311966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FUND &amp; DEVELOP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247D43-0A3E-8478-8FE9-70B1C6EDFC0F}"/>
              </a:ext>
            </a:extLst>
          </p:cNvPr>
          <p:cNvSpPr txBox="1"/>
          <p:nvPr/>
        </p:nvSpPr>
        <p:spPr>
          <a:xfrm>
            <a:off x="2126425" y="3017885"/>
            <a:ext cx="95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305649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DB6D1-2C37-72F9-49B7-65618285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6572608" cy="1002247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D7007F"/>
                </a:solidFill>
              </a:rPr>
              <a:t>Key point: </a:t>
            </a:r>
            <a:r>
              <a:rPr lang="fr-FR" dirty="0" err="1"/>
              <a:t>protecting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knowledge</a:t>
            </a:r>
            <a:endParaRPr lang="fr-FR" b="1" dirty="0">
              <a:solidFill>
                <a:srgbClr val="D7007F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60E55D-4CF7-699B-4694-6092B0B1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AF71A-601D-4BD7-C797-6C0DF8C1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74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223A66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79A9D2A-8848-6E53-2E88-8ABB21AC8502}"/>
              </a:ext>
            </a:extLst>
          </p:cNvPr>
          <p:cNvSpPr txBox="1">
            <a:spLocks/>
          </p:cNvSpPr>
          <p:nvPr/>
        </p:nvSpPr>
        <p:spPr>
          <a:xfrm>
            <a:off x="2717800" y="2748805"/>
            <a:ext cx="6756400" cy="6801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Your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technology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must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be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protected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in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order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to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be</a:t>
            </a:r>
            <a:r>
              <a:rPr lang="fr-FR" b="1" dirty="0">
                <a:solidFill>
                  <a:srgbClr val="002060"/>
                </a:solidFill>
                <a:latin typeface="Raleway SemiBold" pitchFamily="2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Raleway SemiBold" pitchFamily="2" charset="0"/>
              </a:rPr>
              <a:t>transferred</a:t>
            </a:r>
            <a:endParaRPr lang="fr-FR" b="1" dirty="0">
              <a:solidFill>
                <a:srgbClr val="002060"/>
              </a:solidFill>
              <a:latin typeface="Raleway SemiBold" pitchFamily="2" charset="0"/>
            </a:endParaRPr>
          </a:p>
        </p:txBody>
      </p:sp>
      <p:pic>
        <p:nvPicPr>
          <p:cNvPr id="11" name="Picture 6" descr="Résultat de recherche d'images pour &quot;brevet&quot;">
            <a:extLst>
              <a:ext uri="{FF2B5EF4-FFF2-40B4-BE49-F238E27FC236}">
                <a16:creationId xmlns:a16="http://schemas.microsoft.com/office/drawing/2014/main" id="{91E419D2-28D8-13B2-6589-CCAE3FEC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1" y="2534447"/>
            <a:ext cx="1162049" cy="11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A14DB-7C26-058A-71A4-E4BB2216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641" y="6390747"/>
            <a:ext cx="2743200" cy="365125"/>
          </a:xfrm>
        </p:spPr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4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E227F5-D775-50F5-5344-388779EF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57C1-C896-4982-9092-C0F6C2984D33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C69495-8F69-1B44-1B43-06ECB6EE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08DE-7E93-864B-8D87-8C182F01D05D}" type="slidenum">
              <a:rPr lang="fr-FR" smtClean="0"/>
              <a:pPr/>
              <a:t>9</a:t>
            </a:fld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73115A3-D5A7-A901-9908-323456AAEDA2}"/>
              </a:ext>
            </a:extLst>
          </p:cNvPr>
          <p:cNvCxnSpPr>
            <a:cxnSpLocks/>
          </p:cNvCxnSpPr>
          <p:nvPr/>
        </p:nvCxnSpPr>
        <p:spPr>
          <a:xfrm>
            <a:off x="715817" y="3754582"/>
            <a:ext cx="8116295" cy="0"/>
          </a:xfrm>
          <a:prstGeom prst="line">
            <a:avLst/>
          </a:prstGeom>
          <a:ln w="127000" cap="sq">
            <a:solidFill>
              <a:srgbClr val="223A6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76FFDC9-8C02-0F18-3B7B-8D564B20D01D}"/>
              </a:ext>
            </a:extLst>
          </p:cNvPr>
          <p:cNvCxnSpPr>
            <a:cxnSpLocks/>
          </p:cNvCxnSpPr>
          <p:nvPr/>
        </p:nvCxnSpPr>
        <p:spPr>
          <a:xfrm flipV="1">
            <a:off x="1786408" y="3908470"/>
            <a:ext cx="0" cy="408349"/>
          </a:xfrm>
          <a:prstGeom prst="line">
            <a:avLst/>
          </a:prstGeom>
          <a:ln>
            <a:solidFill>
              <a:srgbClr val="59BFC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7BF2D17A-2183-575C-6734-E7FC8574D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8" y="1835427"/>
            <a:ext cx="1038999" cy="46696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A6CFC9D-1D3F-F011-1CF2-643ABA82F6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15" y="2514927"/>
            <a:ext cx="1243524" cy="373057"/>
          </a:xfrm>
          <a:prstGeom prst="rect">
            <a:avLst/>
          </a:prstGeom>
        </p:spPr>
      </p:pic>
      <p:pic>
        <p:nvPicPr>
          <p:cNvPr id="33" name="Image 32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890926BC-6286-B420-2124-CB3B4FED70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263" y="1766031"/>
            <a:ext cx="466964" cy="466964"/>
          </a:xfrm>
          <a:prstGeom prst="rect">
            <a:avLst/>
          </a:prstGeom>
        </p:spPr>
      </p:pic>
      <p:pic>
        <p:nvPicPr>
          <p:cNvPr id="34" name="Image 3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07EA6617-A09C-6453-8969-723DA6918F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298" y="2450666"/>
            <a:ext cx="537223" cy="437318"/>
          </a:xfrm>
          <a:prstGeom prst="rect">
            <a:avLst/>
          </a:prstGeom>
        </p:spPr>
      </p:pic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F8E1924-DB34-8E15-0126-5E13B8CC086B}"/>
              </a:ext>
            </a:extLst>
          </p:cNvPr>
          <p:cNvCxnSpPr>
            <a:cxnSpLocks/>
          </p:cNvCxnSpPr>
          <p:nvPr/>
        </p:nvCxnSpPr>
        <p:spPr>
          <a:xfrm flipV="1">
            <a:off x="4611472" y="3908470"/>
            <a:ext cx="0" cy="408349"/>
          </a:xfrm>
          <a:prstGeom prst="line">
            <a:avLst/>
          </a:prstGeom>
          <a:ln>
            <a:solidFill>
              <a:srgbClr val="59BFC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 descr="Une image contenant texte, Police, logo, blanc&#10;&#10;Description générée automatiquement">
            <a:extLst>
              <a:ext uri="{FF2B5EF4-FFF2-40B4-BE49-F238E27FC236}">
                <a16:creationId xmlns:a16="http://schemas.microsoft.com/office/drawing/2014/main" id="{4065C07C-64A7-795E-4E75-8F7752EDB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001" y="2446073"/>
            <a:ext cx="1152526" cy="30777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800EC5C9-F882-7C31-F1FE-CAEA4057F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208" y="1882969"/>
            <a:ext cx="1460463" cy="33590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110285B-F25D-D322-2934-ABD789F74C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2060" y="2146423"/>
            <a:ext cx="936134" cy="392984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83A66CA-B3AD-91FE-9876-DC94340FA419}"/>
              </a:ext>
            </a:extLst>
          </p:cNvPr>
          <p:cNvCxnSpPr>
            <a:cxnSpLocks/>
          </p:cNvCxnSpPr>
          <p:nvPr/>
        </p:nvCxnSpPr>
        <p:spPr>
          <a:xfrm flipV="1">
            <a:off x="7313718" y="3908470"/>
            <a:ext cx="0" cy="408349"/>
          </a:xfrm>
          <a:prstGeom prst="line">
            <a:avLst/>
          </a:prstGeom>
          <a:ln>
            <a:solidFill>
              <a:srgbClr val="59BFC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 51">
            <a:extLst>
              <a:ext uri="{FF2B5EF4-FFF2-40B4-BE49-F238E27FC236}">
                <a16:creationId xmlns:a16="http://schemas.microsoft.com/office/drawing/2014/main" id="{EDFA1464-618F-BC6C-41B3-3581DB4033E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832" y="2002445"/>
            <a:ext cx="2244214" cy="658302"/>
          </a:xfrm>
          <a:prstGeom prst="rect">
            <a:avLst/>
          </a:prstGeom>
        </p:spPr>
      </p:pic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9533E2F5-8718-3094-D4A9-8A3BFDDD5EA5}"/>
              </a:ext>
            </a:extLst>
          </p:cNvPr>
          <p:cNvCxnSpPr>
            <a:cxnSpLocks/>
          </p:cNvCxnSpPr>
          <p:nvPr/>
        </p:nvCxnSpPr>
        <p:spPr>
          <a:xfrm flipV="1">
            <a:off x="8832112" y="2998381"/>
            <a:ext cx="0" cy="1555856"/>
          </a:xfrm>
          <a:prstGeom prst="line">
            <a:avLst/>
          </a:prstGeom>
          <a:ln w="127000" cap="sq">
            <a:solidFill>
              <a:srgbClr val="223A6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9B9EE1A5-3464-C601-F37C-BC9C9EF1CD1A}"/>
              </a:ext>
            </a:extLst>
          </p:cNvPr>
          <p:cNvCxnSpPr>
            <a:cxnSpLocks/>
          </p:cNvCxnSpPr>
          <p:nvPr/>
        </p:nvCxnSpPr>
        <p:spPr>
          <a:xfrm flipH="1" flipV="1">
            <a:off x="8832112" y="2994855"/>
            <a:ext cx="971107" cy="3526"/>
          </a:xfrm>
          <a:prstGeom prst="line">
            <a:avLst/>
          </a:prstGeom>
          <a:ln w="127000" cap="sq">
            <a:solidFill>
              <a:srgbClr val="223A6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FA8C8171-F563-B2E9-CBBC-94E5D47E2192}"/>
              </a:ext>
            </a:extLst>
          </p:cNvPr>
          <p:cNvCxnSpPr>
            <a:cxnSpLocks/>
          </p:cNvCxnSpPr>
          <p:nvPr/>
        </p:nvCxnSpPr>
        <p:spPr>
          <a:xfrm flipH="1">
            <a:off x="8832112" y="4556009"/>
            <a:ext cx="971107" cy="0"/>
          </a:xfrm>
          <a:prstGeom prst="line">
            <a:avLst/>
          </a:prstGeom>
          <a:ln w="127000" cap="sq">
            <a:solidFill>
              <a:srgbClr val="223A6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EC6677AE-6B3D-A33A-74BE-65D739C5AE1D}"/>
              </a:ext>
            </a:extLst>
          </p:cNvPr>
          <p:cNvSpPr txBox="1"/>
          <p:nvPr/>
        </p:nvSpPr>
        <p:spPr>
          <a:xfrm>
            <a:off x="10027641" y="2825578"/>
            <a:ext cx="1857984" cy="338554"/>
          </a:xfrm>
          <a:prstGeom prst="rect">
            <a:avLst/>
          </a:prstGeom>
          <a:solidFill>
            <a:schemeClr val="bg1"/>
          </a:solidFill>
          <a:ln>
            <a:solidFill>
              <a:srgbClr val="D700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D7007F"/>
                </a:solidFill>
                <a:latin typeface="Raleway Black" panose="020B0A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START-UP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5D008AB-04FE-F26E-F565-A1BE9E981A68}"/>
              </a:ext>
            </a:extLst>
          </p:cNvPr>
          <p:cNvSpPr txBox="1"/>
          <p:nvPr/>
        </p:nvSpPr>
        <p:spPr>
          <a:xfrm>
            <a:off x="10022959" y="4261849"/>
            <a:ext cx="1857985" cy="584775"/>
          </a:xfrm>
          <a:prstGeom prst="rect">
            <a:avLst/>
          </a:prstGeom>
          <a:solidFill>
            <a:schemeClr val="bg1"/>
          </a:solidFill>
          <a:ln>
            <a:solidFill>
              <a:srgbClr val="D700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D7007F"/>
                </a:solidFill>
                <a:latin typeface="Raleway Black" panose="020B0A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INDUSTRIEL EXISTANT</a:t>
            </a:r>
            <a:endParaRPr lang="fr-FR" sz="600" b="1" dirty="0">
              <a:solidFill>
                <a:srgbClr val="D7007F"/>
              </a:solidFill>
              <a:latin typeface="Raleway Black" panose="020B0A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sp>
        <p:nvSpPr>
          <p:cNvPr id="81" name="Accolade ouvrante 80">
            <a:extLst>
              <a:ext uri="{FF2B5EF4-FFF2-40B4-BE49-F238E27FC236}">
                <a16:creationId xmlns:a16="http://schemas.microsoft.com/office/drawing/2014/main" id="{B55109CB-D861-05E0-21D8-0F7377DA06BF}"/>
              </a:ext>
            </a:extLst>
          </p:cNvPr>
          <p:cNvSpPr/>
          <p:nvPr/>
        </p:nvSpPr>
        <p:spPr>
          <a:xfrm rot="5400000">
            <a:off x="4457582" y="2392002"/>
            <a:ext cx="307778" cy="1969003"/>
          </a:xfrm>
          <a:prstGeom prst="leftBrace">
            <a:avLst>
              <a:gd name="adj1" fmla="val 8333"/>
              <a:gd name="adj2" fmla="val 49640"/>
            </a:avLst>
          </a:prstGeom>
          <a:ln>
            <a:solidFill>
              <a:srgbClr val="FF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82" name="Accolade ouvrante 81">
            <a:extLst>
              <a:ext uri="{FF2B5EF4-FFF2-40B4-BE49-F238E27FC236}">
                <a16:creationId xmlns:a16="http://schemas.microsoft.com/office/drawing/2014/main" id="{002CF909-E185-AD0A-968B-850AE57699CC}"/>
              </a:ext>
            </a:extLst>
          </p:cNvPr>
          <p:cNvSpPr/>
          <p:nvPr/>
        </p:nvSpPr>
        <p:spPr>
          <a:xfrm rot="5400000">
            <a:off x="1632519" y="2409485"/>
            <a:ext cx="307778" cy="1969003"/>
          </a:xfrm>
          <a:prstGeom prst="leftBrace">
            <a:avLst>
              <a:gd name="adj1" fmla="val 8333"/>
              <a:gd name="adj2" fmla="val 49640"/>
            </a:avLst>
          </a:prstGeom>
          <a:ln>
            <a:solidFill>
              <a:srgbClr val="FF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sp>
        <p:nvSpPr>
          <p:cNvPr id="83" name="Accolade ouvrante 82">
            <a:extLst>
              <a:ext uri="{FF2B5EF4-FFF2-40B4-BE49-F238E27FC236}">
                <a16:creationId xmlns:a16="http://schemas.microsoft.com/office/drawing/2014/main" id="{FE4ACEE3-1E5F-0C4A-A671-2E53C07106F0}"/>
              </a:ext>
            </a:extLst>
          </p:cNvPr>
          <p:cNvSpPr/>
          <p:nvPr/>
        </p:nvSpPr>
        <p:spPr>
          <a:xfrm rot="5400000">
            <a:off x="7152742" y="2396367"/>
            <a:ext cx="307778" cy="1969003"/>
          </a:xfrm>
          <a:prstGeom prst="leftBrace">
            <a:avLst>
              <a:gd name="adj1" fmla="val 8333"/>
              <a:gd name="adj2" fmla="val 49640"/>
            </a:avLst>
          </a:prstGeom>
          <a:ln>
            <a:solidFill>
              <a:srgbClr val="FF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9BFCE"/>
              </a:solidFill>
            </a:endParaRPr>
          </a:p>
        </p:txBody>
      </p:sp>
      <p:pic>
        <p:nvPicPr>
          <p:cNvPr id="5" name="Graphique 4" descr="Avertissement avec un remplissage uni">
            <a:extLst>
              <a:ext uri="{FF2B5EF4-FFF2-40B4-BE49-F238E27FC236}">
                <a16:creationId xmlns:a16="http://schemas.microsoft.com/office/drawing/2014/main" id="{A5CC4E5E-2B0E-3941-4049-688FAD4ABB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0460" y="5895778"/>
            <a:ext cx="713147" cy="7131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B29CE3-1467-86CD-E0E6-BB665119B09B}"/>
              </a:ext>
            </a:extLst>
          </p:cNvPr>
          <p:cNvSpPr txBox="1"/>
          <p:nvPr/>
        </p:nvSpPr>
        <p:spPr>
          <a:xfrm>
            <a:off x="2482499" y="6074986"/>
            <a:ext cx="548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Disclosures</a:t>
            </a:r>
            <a:r>
              <a:rPr lang="fr-FR" sz="2400" dirty="0">
                <a:solidFill>
                  <a:srgbClr val="FF0000"/>
                </a:solidFill>
              </a:rPr>
              <a:t> (publications, </a:t>
            </a:r>
            <a:r>
              <a:rPr lang="fr-FR" sz="2400" dirty="0" err="1">
                <a:solidFill>
                  <a:srgbClr val="FF0000"/>
                </a:solidFill>
              </a:rPr>
              <a:t>conferences</a:t>
            </a:r>
            <a:r>
              <a:rPr lang="fr-FR" sz="2400" dirty="0">
                <a:solidFill>
                  <a:srgbClr val="FF0000"/>
                </a:solidFill>
              </a:rPr>
              <a:t>, …)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FFEBE6-7708-EFE1-40E9-96C93AD66DA0}"/>
              </a:ext>
            </a:extLst>
          </p:cNvPr>
          <p:cNvSpPr txBox="1"/>
          <p:nvPr/>
        </p:nvSpPr>
        <p:spPr>
          <a:xfrm>
            <a:off x="4787671" y="4063221"/>
            <a:ext cx="109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59BFCE"/>
                </a:solidFill>
              </a:rPr>
              <a:t>50 – 100 k€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207C845-76AF-8B33-1C03-C07CCEA87728}"/>
              </a:ext>
            </a:extLst>
          </p:cNvPr>
          <p:cNvCxnSpPr>
            <a:cxnSpLocks/>
          </p:cNvCxnSpPr>
          <p:nvPr/>
        </p:nvCxnSpPr>
        <p:spPr>
          <a:xfrm>
            <a:off x="647307" y="1400413"/>
            <a:ext cx="112383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EAC8755-A812-2594-DE0E-E134887F14AB}"/>
              </a:ext>
            </a:extLst>
          </p:cNvPr>
          <p:cNvSpPr txBox="1"/>
          <p:nvPr/>
        </p:nvSpPr>
        <p:spPr>
          <a:xfrm>
            <a:off x="7533459" y="4063221"/>
            <a:ext cx="10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59BFCE"/>
                </a:solidFill>
              </a:rPr>
              <a:t>100 - 500 k€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CB82D0DF-3004-65DF-B697-2FCC665B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0"/>
            <a:ext cx="7560553" cy="1001713"/>
          </a:xfrm>
        </p:spPr>
        <p:txBody>
          <a:bodyPr>
            <a:normAutofit/>
          </a:bodyPr>
          <a:lstStyle/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idea</a:t>
            </a:r>
            <a:r>
              <a:rPr lang="fr-FR" dirty="0"/>
              <a:t> to </a:t>
            </a:r>
            <a:r>
              <a:rPr lang="fr-FR" dirty="0" err="1"/>
              <a:t>market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>
                <a:solidFill>
                  <a:srgbClr val="D7007F"/>
                </a:solidFill>
              </a:rPr>
              <a:t>AN </a:t>
            </a:r>
            <a:r>
              <a:rPr lang="fr-FR" dirty="0" err="1">
                <a:solidFill>
                  <a:srgbClr val="D7007F"/>
                </a:solidFill>
              </a:rPr>
              <a:t>accompaniment</a:t>
            </a:r>
            <a:r>
              <a:rPr lang="fr-FR" dirty="0">
                <a:solidFill>
                  <a:srgbClr val="D7007F"/>
                </a:solidFill>
              </a:rPr>
              <a:t> continuum </a:t>
            </a:r>
            <a:r>
              <a:rPr lang="fr-FR" dirty="0"/>
              <a:t>on PARIS-SACLAY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619F8AB-95F6-7584-50D3-C79BE436FCD8}"/>
              </a:ext>
            </a:extLst>
          </p:cNvPr>
          <p:cNvSpPr txBox="1"/>
          <p:nvPr/>
        </p:nvSpPr>
        <p:spPr>
          <a:xfrm>
            <a:off x="6329216" y="3600693"/>
            <a:ext cx="1969004" cy="307777"/>
          </a:xfrm>
          <a:prstGeom prst="rect">
            <a:avLst/>
          </a:prstGeom>
          <a:solidFill>
            <a:srgbClr val="59BFCE"/>
          </a:solidFill>
          <a:effectLst>
            <a:outerShdw blurRad="50800" dist="38100" dir="5400000" algn="t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Maturation</a:t>
            </a:r>
            <a:endParaRPr lang="fr-FR" sz="500" dirty="0">
              <a:solidFill>
                <a:schemeClr val="bg1"/>
              </a:solidFill>
              <a:latin typeface="Raleway SemiBold" panose="020B07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E0D5E65-09ED-0385-5F86-58A7BBBB6704}"/>
              </a:ext>
            </a:extLst>
          </p:cNvPr>
          <p:cNvSpPr txBox="1"/>
          <p:nvPr/>
        </p:nvSpPr>
        <p:spPr>
          <a:xfrm>
            <a:off x="801906" y="3600693"/>
            <a:ext cx="1969004" cy="307777"/>
          </a:xfrm>
          <a:prstGeom prst="rect">
            <a:avLst/>
          </a:prstGeom>
          <a:solidFill>
            <a:srgbClr val="59BFCE"/>
          </a:solidFill>
          <a:effectLst>
            <a:outerShdw blurRad="50800" dist="38100" dir="5400000" algn="t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Lab</a:t>
            </a:r>
            <a:r>
              <a:rPr lang="fr-FR" sz="1400" dirty="0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research</a:t>
            </a:r>
            <a:endParaRPr lang="fr-FR" sz="500" dirty="0">
              <a:solidFill>
                <a:schemeClr val="bg1"/>
              </a:solidFill>
              <a:latin typeface="Raleway SemiBold" panose="020B07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AD23442-C56D-67EB-5BD0-787FC887AFA5}"/>
              </a:ext>
            </a:extLst>
          </p:cNvPr>
          <p:cNvSpPr txBox="1"/>
          <p:nvPr/>
        </p:nvSpPr>
        <p:spPr>
          <a:xfrm>
            <a:off x="3626970" y="3600693"/>
            <a:ext cx="1969004" cy="307777"/>
          </a:xfrm>
          <a:prstGeom prst="rect">
            <a:avLst/>
          </a:prstGeom>
          <a:solidFill>
            <a:srgbClr val="59BFCE"/>
          </a:solidFill>
          <a:effectLst>
            <a:outerShdw blurRad="50800" dist="38100" dir="5400000" algn="t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  <a:latin typeface="Raleway SemiBold" panose="020B0703030101060003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Prematuration</a:t>
            </a:r>
            <a:endParaRPr lang="fr-FR" sz="500" dirty="0">
              <a:solidFill>
                <a:schemeClr val="bg1"/>
              </a:solidFill>
              <a:latin typeface="Raleway SemiBold" panose="020B0703030101060003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703BC5D-0048-1278-A5D4-831EF2F91B33}"/>
              </a:ext>
            </a:extLst>
          </p:cNvPr>
          <p:cNvSpPr txBox="1"/>
          <p:nvPr/>
        </p:nvSpPr>
        <p:spPr>
          <a:xfrm>
            <a:off x="3626969" y="4515816"/>
            <a:ext cx="2185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Proof of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59BFCE"/>
                </a:solidFill>
              </a:rPr>
              <a:t>Market</a:t>
            </a:r>
            <a:r>
              <a:rPr lang="fr-FR" sz="1400" dirty="0">
                <a:solidFill>
                  <a:srgbClr val="59BFCE"/>
                </a:solidFill>
              </a:rPr>
              <a:t> </a:t>
            </a:r>
            <a:r>
              <a:rPr lang="fr-FR" sz="1400" dirty="0" err="1">
                <a:solidFill>
                  <a:srgbClr val="59BFCE"/>
                </a:solidFill>
              </a:rPr>
              <a:t>analysis</a:t>
            </a:r>
            <a:endParaRPr lang="fr-FR" sz="1400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59BFCE"/>
                </a:solidFill>
              </a:rPr>
              <a:t>Technicoal</a:t>
            </a:r>
            <a:r>
              <a:rPr lang="fr-FR" sz="1400" dirty="0">
                <a:solidFill>
                  <a:srgbClr val="59BFCE"/>
                </a:solidFill>
              </a:rPr>
              <a:t> and </a:t>
            </a:r>
            <a:r>
              <a:rPr lang="fr-FR" sz="1400" dirty="0" err="1">
                <a:solidFill>
                  <a:srgbClr val="59BFCE"/>
                </a:solidFill>
              </a:rPr>
              <a:t>economical</a:t>
            </a:r>
            <a:r>
              <a:rPr lang="fr-FR" sz="1400" dirty="0">
                <a:solidFill>
                  <a:srgbClr val="59BFCE"/>
                </a:solidFill>
              </a:rPr>
              <a:t> </a:t>
            </a:r>
            <a:r>
              <a:rPr lang="fr-FR" sz="1400" dirty="0" err="1">
                <a:solidFill>
                  <a:srgbClr val="59BFCE"/>
                </a:solidFill>
              </a:rPr>
              <a:t>analysis</a:t>
            </a:r>
            <a:endParaRPr lang="fr-FR" sz="1400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IP </a:t>
            </a:r>
            <a:r>
              <a:rPr lang="fr-FR" sz="1400" dirty="0" err="1">
                <a:solidFill>
                  <a:srgbClr val="59BFCE"/>
                </a:solidFill>
              </a:rPr>
              <a:t>creation</a:t>
            </a:r>
            <a:endParaRPr lang="fr-FR" sz="1400" dirty="0">
              <a:solidFill>
                <a:srgbClr val="59BFCE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3F22CF8-767E-D0DD-6CA3-40FD25EB07DB}"/>
              </a:ext>
            </a:extLst>
          </p:cNvPr>
          <p:cNvSpPr txBox="1"/>
          <p:nvPr/>
        </p:nvSpPr>
        <p:spPr>
          <a:xfrm>
            <a:off x="6300863" y="4500855"/>
            <a:ext cx="2233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59BFCE"/>
                </a:solidFill>
              </a:rPr>
              <a:t>Demonstration</a:t>
            </a:r>
            <a:r>
              <a:rPr lang="fr-FR" sz="1400" dirty="0">
                <a:solidFill>
                  <a:srgbClr val="59BFCE"/>
                </a:solidFill>
              </a:rPr>
              <a:t> of a prototype in </a:t>
            </a:r>
            <a:r>
              <a:rPr lang="fr-FR" sz="1400" dirty="0" err="1">
                <a:solidFill>
                  <a:srgbClr val="59BFCE"/>
                </a:solidFill>
              </a:rPr>
              <a:t>operational</a:t>
            </a:r>
            <a:r>
              <a:rPr lang="fr-FR" sz="1400" dirty="0">
                <a:solidFill>
                  <a:srgbClr val="59BFCE"/>
                </a:solidFill>
              </a:rPr>
              <a:t>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Consolidation of </a:t>
            </a:r>
            <a:r>
              <a:rPr lang="fr-FR" sz="1400" dirty="0" err="1">
                <a:solidFill>
                  <a:srgbClr val="59BFCE"/>
                </a:solidFill>
              </a:rPr>
              <a:t>prematuration</a:t>
            </a:r>
            <a:r>
              <a:rPr lang="fr-FR" sz="1400" dirty="0">
                <a:solidFill>
                  <a:srgbClr val="59BFCE"/>
                </a:solidFill>
              </a:rPr>
              <a:t> </a:t>
            </a:r>
            <a:r>
              <a:rPr lang="fr-FR" sz="1400" dirty="0" err="1">
                <a:solidFill>
                  <a:srgbClr val="59BFCE"/>
                </a:solidFill>
              </a:rPr>
              <a:t>results</a:t>
            </a:r>
            <a:endParaRPr lang="fr-FR" sz="1400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Validation the </a:t>
            </a:r>
            <a:r>
              <a:rPr lang="fr-FR" sz="1400" dirty="0" err="1">
                <a:solidFill>
                  <a:srgbClr val="59BFCE"/>
                </a:solidFill>
              </a:rPr>
              <a:t>transfer</a:t>
            </a:r>
            <a:r>
              <a:rPr lang="fr-FR" sz="1400" dirty="0">
                <a:solidFill>
                  <a:srgbClr val="59BFCE"/>
                </a:solidFill>
              </a:rPr>
              <a:t> </a:t>
            </a:r>
            <a:r>
              <a:rPr lang="fr-FR" sz="1400" dirty="0" err="1">
                <a:solidFill>
                  <a:srgbClr val="59BFCE"/>
                </a:solidFill>
              </a:rPr>
              <a:t>strategy</a:t>
            </a:r>
            <a:endParaRPr lang="fr-FR" sz="1400" dirty="0">
              <a:solidFill>
                <a:srgbClr val="59BFCE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A76A3B0-145D-37B1-7730-412821953102}"/>
              </a:ext>
            </a:extLst>
          </p:cNvPr>
          <p:cNvSpPr txBox="1"/>
          <p:nvPr/>
        </p:nvSpPr>
        <p:spPr>
          <a:xfrm>
            <a:off x="699471" y="4510784"/>
            <a:ext cx="2233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Description of </a:t>
            </a:r>
            <a:r>
              <a:rPr lang="fr-FR" sz="1400" dirty="0" err="1">
                <a:solidFill>
                  <a:srgbClr val="59BFCE"/>
                </a:solidFill>
              </a:rPr>
              <a:t>technical</a:t>
            </a:r>
            <a:r>
              <a:rPr lang="fr-FR" sz="1400" dirty="0">
                <a:solidFill>
                  <a:srgbClr val="59BFCE"/>
                </a:solidFill>
              </a:rPr>
              <a:t> </a:t>
            </a:r>
            <a:r>
              <a:rPr lang="fr-FR" sz="1400" dirty="0" err="1">
                <a:solidFill>
                  <a:srgbClr val="59BFCE"/>
                </a:solidFill>
              </a:rPr>
              <a:t>principles</a:t>
            </a:r>
            <a:endParaRPr lang="fr-FR" sz="1400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BFCE"/>
                </a:solidFill>
              </a:rPr>
              <a:t>Formulation of a concept for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59BFCE"/>
                </a:solidFill>
              </a:rPr>
              <a:t>Invention </a:t>
            </a:r>
            <a:r>
              <a:rPr lang="fr-FR" sz="1400" b="1" dirty="0" err="1">
                <a:solidFill>
                  <a:srgbClr val="59BFCE"/>
                </a:solidFill>
              </a:rPr>
              <a:t>disclosure</a:t>
            </a:r>
            <a:endParaRPr lang="fr-FR" sz="1400" b="1" dirty="0">
              <a:solidFill>
                <a:srgbClr val="59BF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59BFCE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1D077CA-7A0F-40F4-066E-1C3269CB18D5}"/>
              </a:ext>
            </a:extLst>
          </p:cNvPr>
          <p:cNvSpPr txBox="1"/>
          <p:nvPr/>
        </p:nvSpPr>
        <p:spPr>
          <a:xfrm>
            <a:off x="1421481" y="1281055"/>
            <a:ext cx="817739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INVENT</a:t>
            </a:r>
            <a:endParaRPr lang="fr-FR" sz="1100" b="1" dirty="0">
              <a:solidFill>
                <a:schemeClr val="tx2">
                  <a:lumMod val="7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4890776-0C57-45E8-9F8A-74C16559A5BE}"/>
              </a:ext>
            </a:extLst>
          </p:cNvPr>
          <p:cNvSpPr txBox="1"/>
          <p:nvPr/>
        </p:nvSpPr>
        <p:spPr>
          <a:xfrm>
            <a:off x="4102897" y="1145342"/>
            <a:ext cx="1125662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PROTECT</a:t>
            </a:r>
          </a:p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ANALYSE</a:t>
            </a:r>
          </a:p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POSITION</a:t>
            </a:r>
            <a:endParaRPr lang="fr-FR" sz="1100" b="1" dirty="0">
              <a:solidFill>
                <a:schemeClr val="tx2">
                  <a:lumMod val="75000"/>
                </a:schemeClr>
              </a:solidFill>
              <a:latin typeface="Raleway SemiBold" pitchFamily="2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76B3F1C-1899-BECA-1B93-DA5EEC21B414}"/>
              </a:ext>
            </a:extLst>
          </p:cNvPr>
          <p:cNvSpPr txBox="1"/>
          <p:nvPr/>
        </p:nvSpPr>
        <p:spPr>
          <a:xfrm>
            <a:off x="6942661" y="1277302"/>
            <a:ext cx="808957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MATURE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F2E43FB-E8F3-48A2-5792-B919B9787E3E}"/>
              </a:ext>
            </a:extLst>
          </p:cNvPr>
          <p:cNvSpPr txBox="1"/>
          <p:nvPr/>
        </p:nvSpPr>
        <p:spPr>
          <a:xfrm>
            <a:off x="2126425" y="3017885"/>
            <a:ext cx="95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and more…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8053107-659B-D953-4A6D-98F4C7D5C6A5}"/>
              </a:ext>
            </a:extLst>
          </p:cNvPr>
          <p:cNvCxnSpPr>
            <a:cxnSpLocks/>
          </p:cNvCxnSpPr>
          <p:nvPr/>
        </p:nvCxnSpPr>
        <p:spPr>
          <a:xfrm flipV="1">
            <a:off x="3626969" y="1882969"/>
            <a:ext cx="2151225" cy="3859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8CA334A-5093-9C66-0DA4-16DDCC145D90}"/>
              </a:ext>
            </a:extLst>
          </p:cNvPr>
          <p:cNvCxnSpPr>
            <a:cxnSpLocks/>
          </p:cNvCxnSpPr>
          <p:nvPr/>
        </p:nvCxnSpPr>
        <p:spPr>
          <a:xfrm flipH="1" flipV="1">
            <a:off x="3327208" y="1882969"/>
            <a:ext cx="2485257" cy="3859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5234C2F-A3F6-795A-1DEF-16A5208E7811}"/>
              </a:ext>
            </a:extLst>
          </p:cNvPr>
          <p:cNvCxnSpPr>
            <a:cxnSpLocks/>
          </p:cNvCxnSpPr>
          <p:nvPr/>
        </p:nvCxnSpPr>
        <p:spPr>
          <a:xfrm flipV="1">
            <a:off x="6363246" y="1882975"/>
            <a:ext cx="2151225" cy="3859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EA247DA-D926-8141-F0E5-7370F37C6B9A}"/>
              </a:ext>
            </a:extLst>
          </p:cNvPr>
          <p:cNvCxnSpPr>
            <a:cxnSpLocks/>
          </p:cNvCxnSpPr>
          <p:nvPr/>
        </p:nvCxnSpPr>
        <p:spPr>
          <a:xfrm flipH="1" flipV="1">
            <a:off x="6063485" y="1882975"/>
            <a:ext cx="2485257" cy="3859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B17F547-7510-D95E-1686-3E0E6DEE3AB7}"/>
              </a:ext>
            </a:extLst>
          </p:cNvPr>
          <p:cNvCxnSpPr>
            <a:cxnSpLocks/>
          </p:cNvCxnSpPr>
          <p:nvPr/>
        </p:nvCxnSpPr>
        <p:spPr>
          <a:xfrm flipV="1">
            <a:off x="9750689" y="1903759"/>
            <a:ext cx="2151225" cy="3859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8AE5C49-59CA-1A7D-B30D-EDF6342BCDB1}"/>
              </a:ext>
            </a:extLst>
          </p:cNvPr>
          <p:cNvCxnSpPr>
            <a:cxnSpLocks/>
          </p:cNvCxnSpPr>
          <p:nvPr/>
        </p:nvCxnSpPr>
        <p:spPr>
          <a:xfrm flipH="1" flipV="1">
            <a:off x="9450928" y="1903759"/>
            <a:ext cx="2485257" cy="3859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7C99798-F0DB-BCE9-05A1-05DB5B442A09}"/>
              </a:ext>
            </a:extLst>
          </p:cNvPr>
          <p:cNvSpPr txBox="1"/>
          <p:nvPr/>
        </p:nvSpPr>
        <p:spPr>
          <a:xfrm>
            <a:off x="9700591" y="1277967"/>
            <a:ext cx="1311966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  <a:latin typeface="Raleway SemiBold" pitchFamily="2" charset="0"/>
              </a:rPr>
              <a:t>FUND &amp; DEVELOP</a:t>
            </a:r>
          </a:p>
        </p:txBody>
      </p:sp>
    </p:spTree>
    <p:extLst>
      <p:ext uri="{BB962C8B-B14F-4D97-AF65-F5344CB8AC3E}">
        <p14:creationId xmlns:p14="http://schemas.microsoft.com/office/powerpoint/2010/main" val="40996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19663</TotalTime>
  <Words>639</Words>
  <Application>Microsoft Office PowerPoint</Application>
  <PresentationFormat>Widescreen</PresentationFormat>
  <Paragraphs>172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Gulim</vt:lpstr>
      <vt:lpstr>Arial</vt:lpstr>
      <vt:lpstr>Calibri</vt:lpstr>
      <vt:lpstr>LucidaGrande</vt:lpstr>
      <vt:lpstr>Raleway</vt:lpstr>
      <vt:lpstr>Raleway Black</vt:lpstr>
      <vt:lpstr>Raleway ExtraBold</vt:lpstr>
      <vt:lpstr>Raleway Light</vt:lpstr>
      <vt:lpstr>Raleway SemiBold</vt:lpstr>
      <vt:lpstr>Tw Cen MT</vt:lpstr>
      <vt:lpstr>ZapfDingbatsITC</vt:lpstr>
      <vt:lpstr>Conception personnalisée</vt:lpstr>
      <vt:lpstr>1_Conception personnalisée</vt:lpstr>
      <vt:lpstr>PowerPoint Presentation</vt:lpstr>
      <vt:lpstr>SATT PARIS-SACLAY: in short</vt:lpstr>
      <vt:lpstr>Paris-saclay: a cluster dedicated to innovation</vt:lpstr>
      <vt:lpstr>After your PHd: What’s next?</vt:lpstr>
      <vt:lpstr>Research valorisation: A schematic model</vt:lpstr>
      <vt:lpstr>Research valorisation: A schematic model</vt:lpstr>
      <vt:lpstr>From idea to market:  AN accompaniment continuum on PARIS-SACLAY</vt:lpstr>
      <vt:lpstr>Key point: protecting your knowledge</vt:lpstr>
      <vt:lpstr>From idea to market:  AN accompaniment continuum on PARIS-SACLAY</vt:lpstr>
      <vt:lpstr>Key point: protecting your knowledge</vt:lpstr>
      <vt:lpstr>PhD Transfer : A program for young PhDs</vt:lpstr>
      <vt:lpstr>SATT ProjeCt in progress : mita-opalis</vt:lpstr>
      <vt:lpstr>Satt Project in progress : mita-opalis</vt:lpstr>
      <vt:lpstr>More info about deeptech or valorisation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Hilgros</dc:creator>
  <cp:lastModifiedBy>rasha abukeshek</cp:lastModifiedBy>
  <cp:revision>1076</cp:revision>
  <cp:lastPrinted>2018-08-02T09:01:57Z</cp:lastPrinted>
  <dcterms:created xsi:type="dcterms:W3CDTF">2018-03-23T11:31:51Z</dcterms:created>
  <dcterms:modified xsi:type="dcterms:W3CDTF">2024-05-06T07:58:33Z</dcterms:modified>
</cp:coreProperties>
</file>