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30" r:id="rId3"/>
    <p:sldId id="331" r:id="rId4"/>
    <p:sldId id="324" r:id="rId5"/>
    <p:sldId id="287" r:id="rId6"/>
    <p:sldId id="281" r:id="rId7"/>
    <p:sldId id="284" r:id="rId8"/>
    <p:sldId id="321" r:id="rId9"/>
    <p:sldId id="318" r:id="rId10"/>
    <p:sldId id="320" r:id="rId11"/>
    <p:sldId id="337" r:id="rId12"/>
    <p:sldId id="336" r:id="rId13"/>
    <p:sldId id="327" r:id="rId14"/>
    <p:sldId id="328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009A00"/>
    <a:srgbClr val="FF9119"/>
    <a:srgbClr val="660066"/>
    <a:srgbClr val="00CC00"/>
    <a:srgbClr val="99CCFF"/>
    <a:srgbClr val="0000CC"/>
    <a:srgbClr val="00FF00"/>
    <a:srgbClr val="DC0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7343" autoAdjust="0"/>
  </p:normalViewPr>
  <p:slideViewPr>
    <p:cSldViewPr snapToGrid="0">
      <p:cViewPr varScale="1">
        <p:scale>
          <a:sx n="112" d="100"/>
          <a:sy n="112" d="100"/>
        </p:scale>
        <p:origin x="150" y="288"/>
      </p:cViewPr>
      <p:guideLst/>
    </p:cSldViewPr>
  </p:slideViewPr>
  <p:outlineViewPr>
    <p:cViewPr>
      <p:scale>
        <a:sx n="33" d="100"/>
        <a:sy n="33" d="100"/>
      </p:scale>
      <p:origin x="0" y="-2341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2646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72B8B-4B3C-432A-9874-C5D54841322B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B689C-68D6-4A6E-9A83-53528270C2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49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 err="1" smtClean="0"/>
                  <a:t>These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ingredients</a:t>
                </a:r>
                <a:r>
                  <a:rPr lang="fr-FR" dirty="0" smtClean="0"/>
                  <a:t> manage the gamma cascade and are key </a:t>
                </a:r>
                <a:r>
                  <a:rPr lang="fr-FR" dirty="0" err="1" smtClean="0"/>
                  <a:t>elements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predict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reaction</a:t>
                </a:r>
                <a:r>
                  <a:rPr lang="fr-FR" dirty="0" smtClean="0"/>
                  <a:t> cross sections</a:t>
                </a:r>
              </a:p>
              <a:p>
                <a:r>
                  <a:rPr lang="en-US" dirty="0" smtClean="0"/>
                  <a:t>γ -ray strength function (γ SF) and nuclear level density (NLD) describe the nuclear structure in the region of the </a:t>
                </a:r>
                <a:r>
                  <a:rPr lang="en-US" dirty="0" err="1" smtClean="0"/>
                  <a:t>quasicontinuum</a:t>
                </a:r>
                <a:endParaRPr lang="fr-FR" dirty="0" smtClean="0"/>
              </a:p>
              <a:p>
                <a:r>
                  <a:rPr lang="en-US" dirty="0" smtClean="0"/>
                  <a:t>The strength of transitions for γ rays of certain energies is directly related to the transition probability and is expressed in a function called the γ ray strength function.</a:t>
                </a:r>
              </a:p>
              <a:p>
                <a:r>
                  <a:rPr lang="en-US" dirty="0" smtClean="0"/>
                  <a:t>the </a:t>
                </a:r>
                <a:r>
                  <a:rPr lang="en-US" dirty="0" err="1" smtClean="0"/>
                  <a:t>γSF</a:t>
                </a:r>
                <a:r>
                  <a:rPr lang="en-US" dirty="0" smtClean="0"/>
                  <a:t> characterizes the average electromagnetic properties and is related to radiative decay and </a:t>
                </a:r>
                <a:r>
                  <a:rPr lang="en-US" dirty="0" err="1" smtClean="0"/>
                  <a:t>photoabsorption</a:t>
                </a:r>
                <a:r>
                  <a:rPr lang="en-US" dirty="0" smtClean="0"/>
                  <a:t> processes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La fonction de force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γ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gère les probabilités d’émission de photons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γ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dans une cascade radiative et la densité de niveaux permet de déterminer le nombre de niveaux d’énergie par unité d’énergie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532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New </a:t>
            </a:r>
            <a:r>
              <a:rPr lang="fr-FR" dirty="0" err="1" smtClean="0"/>
              <a:t>calculation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QRPA-FAM or matriciel QRPA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53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MCMC: NLD and GSF are </a:t>
            </a:r>
            <a:r>
              <a:rPr lang="fr-FR" dirty="0" err="1" smtClean="0"/>
              <a:t>described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,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are </a:t>
            </a:r>
            <a:r>
              <a:rPr lang="fr-FR" dirty="0" err="1" smtClean="0"/>
              <a:t>randomly</a:t>
            </a:r>
            <a:r>
              <a:rPr lang="fr-FR" dirty="0" smtClean="0"/>
              <a:t> </a:t>
            </a:r>
            <a:r>
              <a:rPr lang="fr-FR" dirty="0" err="1" smtClean="0"/>
              <a:t>determined</a:t>
            </a:r>
            <a:r>
              <a:rPr lang="fr-FR" dirty="0" smtClean="0"/>
              <a:t> at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iteration</a:t>
            </a:r>
            <a:r>
              <a:rPr lang="fr-FR" dirty="0" smtClean="0"/>
              <a:t> </a:t>
            </a:r>
            <a:r>
              <a:rPr lang="fr-FR" dirty="0" err="1" smtClean="0"/>
              <a:t>following</a:t>
            </a:r>
            <a:r>
              <a:rPr lang="fr-FR" dirty="0" smtClean="0"/>
              <a:t> a </a:t>
            </a:r>
            <a:r>
              <a:rPr lang="fr-FR" dirty="0" err="1" smtClean="0"/>
              <a:t>probability</a:t>
            </a:r>
            <a:r>
              <a:rPr lang="fr-FR" dirty="0" smtClean="0"/>
              <a:t> distribution, </a:t>
            </a:r>
            <a:r>
              <a:rPr lang="fr-FR" dirty="0" err="1" smtClean="0"/>
              <a:t>theoritical</a:t>
            </a:r>
            <a:r>
              <a:rPr lang="fr-FR" dirty="0" smtClean="0"/>
              <a:t> </a:t>
            </a:r>
            <a:r>
              <a:rPr lang="fr-FR" dirty="0" err="1" smtClean="0"/>
              <a:t>spectra</a:t>
            </a:r>
            <a:r>
              <a:rPr lang="fr-FR" dirty="0" smtClean="0"/>
              <a:t> are </a:t>
            </a:r>
            <a:r>
              <a:rPr lang="fr-FR" dirty="0" err="1" smtClean="0"/>
              <a:t>calculated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compared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chi2, new </a:t>
            </a:r>
            <a:r>
              <a:rPr lang="fr-FR" baseline="0" dirty="0" err="1" smtClean="0"/>
              <a:t>parameters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accepted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rejected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following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acceptance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depending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previous</a:t>
            </a:r>
            <a:r>
              <a:rPr lang="fr-FR" baseline="0" dirty="0" smtClean="0"/>
              <a:t> and new chi2.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probability</a:t>
            </a:r>
            <a:r>
              <a:rPr lang="fr-FR" baseline="0" dirty="0" smtClean="0"/>
              <a:t> distribution of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parameters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96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La fonction de force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γ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gère les probabilités d’émission de photons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γ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dans une cascade radiative et la densité de niveaux permet de déterminer le nombre de niveaux d’énergie par unité d’énergie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03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Gamma </a:t>
            </a:r>
            <a:r>
              <a:rPr lang="fr-FR" dirty="0" err="1" smtClean="0"/>
              <a:t>spectra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depends</a:t>
            </a:r>
            <a:r>
              <a:rPr lang="fr-FR" dirty="0" smtClean="0"/>
              <a:t> on the </a:t>
            </a:r>
            <a:r>
              <a:rPr lang="fr-FR" dirty="0" err="1" smtClean="0"/>
              <a:t>gsf</a:t>
            </a:r>
            <a:r>
              <a:rPr lang="fr-FR" dirty="0" smtClean="0"/>
              <a:t> and the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14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Threshold</a:t>
            </a:r>
            <a:r>
              <a:rPr lang="fr-FR" dirty="0" smtClean="0"/>
              <a:t> issues at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76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61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Triangular</a:t>
            </a:r>
            <a:r>
              <a:rPr lang="fr-FR" dirty="0" smtClean="0"/>
              <a:t> matrix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384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075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Hypothèse de Brink-Axel : la fonction de force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est indépendant des énergies, des spins et des parités des niveaux initiaux et finaux, elle ne dépend que de l’énergie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.</a:t>
                </a:r>
              </a:p>
              <a:p>
                <a:endParaRPr lang="fr-FR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Hypothèse de Brink-Axel : la fonction de force </a:t>
                </a:r>
                <a:r>
                  <a:rPr lang="fr-FR" b="0" i="0" smtClean="0">
                    <a:latin typeface="Cambria Math" panose="02040503050406030204" pitchFamily="18" charset="0"/>
                  </a:rPr>
                  <a:t>γ</a:t>
                </a:r>
                <a:r>
                  <a:rPr lang="fr-FR" dirty="0" smtClean="0"/>
                  <a:t> est indépendant des énergies, des spins et des parités des niveaux initiaux et finaux, elle ne dépend que de l’énergie </a:t>
                </a:r>
                <a:r>
                  <a:rPr lang="fr-FR" b="0" i="0" smtClean="0">
                    <a:latin typeface="Cambria Math" panose="02040503050406030204" pitchFamily="18" charset="0"/>
                  </a:rPr>
                  <a:t>γ</a:t>
                </a:r>
                <a:r>
                  <a:rPr lang="fr-FR" dirty="0" smtClean="0"/>
                  <a:t>.</a:t>
                </a:r>
              </a:p>
              <a:p>
                <a:endParaRPr lang="fr-FR" dirty="0" smtClean="0"/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89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689C-68D6-4A6E-9A83-53528270C2F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71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1087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533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54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3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782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710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061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43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4213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65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73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942816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159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443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3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50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460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462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80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051856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169703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04464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2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455756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98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47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65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440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774376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564263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19589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4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305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335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2492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2149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6274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37.png"/><Relationship Id="rId7" Type="http://schemas.openxmlformats.org/officeDocument/2006/relationships/image" Target="../media/image8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100.png"/><Relationship Id="rId4" Type="http://schemas.openxmlformats.org/officeDocument/2006/relationships/image" Target="../media/image38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54.png"/><Relationship Id="rId4" Type="http://schemas.openxmlformats.org/officeDocument/2006/relationships/image" Target="../media/image5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3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5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76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0394787" cy="1587501"/>
          </a:xfrm>
        </p:spPr>
        <p:txBody>
          <a:bodyPr anchor="ctr">
            <a:normAutofit/>
          </a:bodyPr>
          <a:lstStyle/>
          <a:p>
            <a:r>
              <a:rPr lang="fr-FR" b="1" dirty="0"/>
              <a:t>R</a:t>
            </a:r>
            <a:r>
              <a:rPr lang="fr-FR" b="1" dirty="0" smtClean="0"/>
              <a:t>adiative </a:t>
            </a:r>
            <a:r>
              <a:rPr lang="fr-FR" b="1" dirty="0" err="1" smtClean="0"/>
              <a:t>deexcitation</a:t>
            </a:r>
            <a:r>
              <a:rPr lang="fr-FR" b="1" dirty="0" smtClean="0"/>
              <a:t> of </a:t>
            </a:r>
            <a:r>
              <a:rPr lang="fr-FR" b="1" baseline="30000" dirty="0" smtClean="0"/>
              <a:t>177</a:t>
            </a:r>
            <a:r>
              <a:rPr lang="fr-FR" b="1" dirty="0" smtClean="0"/>
              <a:t>Lu</a:t>
            </a:r>
            <a:endParaRPr lang="fr-FR" i="1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200" dirty="0" smtClean="0"/>
              <a:t>Mathilde POTTIER (2</a:t>
            </a:r>
            <a:r>
              <a:rPr lang="fr-FR" sz="2200" baseline="30000" dirty="0" smtClean="0"/>
              <a:t>nd</a:t>
            </a:r>
            <a:r>
              <a:rPr lang="fr-FR" sz="2200" dirty="0"/>
              <a:t>-</a:t>
            </a:r>
            <a:r>
              <a:rPr lang="fr-FR" sz="2200" dirty="0" smtClean="0"/>
              <a:t>year PhD)</a:t>
            </a:r>
          </a:p>
          <a:p>
            <a:r>
              <a:rPr lang="fr-FR" sz="1600" dirty="0" smtClean="0"/>
              <a:t>Olivier ROIG, Laurent GAUDEFROY, Vincent </a:t>
            </a:r>
            <a:r>
              <a:rPr lang="fr-FR" sz="1600" dirty="0" smtClean="0"/>
              <a:t>MEOT</a:t>
            </a:r>
          </a:p>
          <a:p>
            <a:r>
              <a:rPr lang="fr-FR" sz="1500" i="1" dirty="0" smtClean="0"/>
              <a:t>CEA/LMCE</a:t>
            </a:r>
            <a:endParaRPr lang="fr-FR" sz="1500" i="1" dirty="0" smtClean="0"/>
          </a:p>
          <a:p>
            <a:endParaRPr lang="fr-FR" sz="1500" dirty="0"/>
          </a:p>
          <a:p>
            <a:r>
              <a:rPr lang="fr-FR" sz="1500" b="1" dirty="0" smtClean="0"/>
              <a:t>PHENIICS </a:t>
            </a:r>
            <a:r>
              <a:rPr lang="fr-FR" sz="1500" b="1" dirty="0" err="1" smtClean="0"/>
              <a:t>Fest</a:t>
            </a:r>
            <a:endParaRPr lang="fr-FR" sz="1500" b="1" dirty="0" smtClean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FC5D75-42D1-4FD6-A210-EEC599B5F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smtClean="0"/>
              <a:t>May 2024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56" y="661195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b="1" dirty="0"/>
                  <a:t>Primary 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b="1" dirty="0"/>
                  <a:t> extraction</a:t>
                </a:r>
                <a:endParaRPr lang="fr-FR" dirty="0"/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3" t="-139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250" y="1537459"/>
            <a:ext cx="4753389" cy="39434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283" y="1537459"/>
            <a:ext cx="4660634" cy="38637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81608" y="5460544"/>
            <a:ext cx="368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Unfolded</a:t>
            </a:r>
            <a:r>
              <a:rPr lang="fr-FR" dirty="0" smtClean="0"/>
              <a:t> </a:t>
            </a:r>
            <a:r>
              <a:rPr lang="fr-FR" baseline="30000" dirty="0" smtClean="0"/>
              <a:t>177</a:t>
            </a:r>
            <a:r>
              <a:rPr lang="fr-FR" dirty="0" smtClean="0"/>
              <a:t>Lu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824095" y="5460544"/>
                <a:ext cx="3665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Primary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baseline="30000" dirty="0" smtClean="0"/>
                  <a:t>177</a:t>
                </a:r>
                <a:r>
                  <a:rPr lang="fr-FR" dirty="0" smtClean="0"/>
                  <a:t>Lu</a:t>
                </a:r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095" y="5460544"/>
                <a:ext cx="3665837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/>
          <p:cNvGrpSpPr/>
          <p:nvPr/>
        </p:nvGrpSpPr>
        <p:grpSpPr>
          <a:xfrm>
            <a:off x="149247" y="2048584"/>
            <a:ext cx="2163003" cy="2250993"/>
            <a:chOff x="145381" y="1283478"/>
            <a:chExt cx="2135559" cy="2148394"/>
          </a:xfrm>
        </p:grpSpPr>
        <p:cxnSp>
          <p:nvCxnSpPr>
            <p:cNvPr id="12" name="Connecteur droit 11"/>
            <p:cNvCxnSpPr/>
            <p:nvPr/>
          </p:nvCxnSpPr>
          <p:spPr>
            <a:xfrm flipV="1">
              <a:off x="506186" y="1389575"/>
              <a:ext cx="136615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506186" y="1661718"/>
              <a:ext cx="136615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506186" y="1884875"/>
              <a:ext cx="136615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506186" y="2140689"/>
              <a:ext cx="136615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506186" y="2559789"/>
              <a:ext cx="136615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566059" y="1389575"/>
              <a:ext cx="0" cy="4941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H="1">
              <a:off x="566060" y="1883124"/>
              <a:ext cx="0" cy="67666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>
              <a:off x="974273" y="1390359"/>
              <a:ext cx="2" cy="29040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H="1">
              <a:off x="974273" y="1663470"/>
              <a:ext cx="2" cy="23773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>
              <a:off x="974273" y="1893916"/>
              <a:ext cx="2" cy="24677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974273" y="2122472"/>
              <a:ext cx="0" cy="43731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1605637" y="1389425"/>
              <a:ext cx="0" cy="11720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145381" y="1283478"/>
              <a:ext cx="359228" cy="22505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300" dirty="0"/>
                <a:t>n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H="1">
              <a:off x="194961" y="2783158"/>
              <a:ext cx="2" cy="29040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/>
                <p:cNvSpPr txBox="1"/>
                <p:nvPr/>
              </p:nvSpPr>
              <p:spPr>
                <a:xfrm>
                  <a:off x="365055" y="2813836"/>
                  <a:ext cx="1915885" cy="22505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300" b="0" dirty="0" err="1" smtClean="0"/>
                    <a:t>primary</a:t>
                  </a:r>
                  <a:r>
                    <a:rPr lang="fr-FR" sz="1300" b="0" dirty="0" smtClean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fr-FR" sz="1300" dirty="0" smtClean="0"/>
                    <a:t> </a:t>
                  </a:r>
                  <a:r>
                    <a:rPr lang="fr-FR" sz="1300" dirty="0" err="1" smtClean="0"/>
                    <a:t>from</a:t>
                  </a:r>
                  <a:r>
                    <a:rPr lang="fr-FR" sz="1300" dirty="0" smtClean="0"/>
                    <a:t> </a:t>
                  </a:r>
                  <a:r>
                    <a:rPr lang="fr-FR" sz="1300" dirty="0" err="1" smtClean="0"/>
                    <a:t>level</a:t>
                  </a:r>
                  <a:r>
                    <a:rPr lang="fr-FR" sz="1300" dirty="0" smtClean="0"/>
                    <a:t> n</a:t>
                  </a:r>
                  <a:endParaRPr lang="fr-FR" sz="1300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55" y="2813836"/>
                  <a:ext cx="1915885" cy="225052"/>
                </a:xfrm>
                <a:prstGeom prst="rect">
                  <a:avLst/>
                </a:prstGeom>
                <a:blipFill>
                  <a:blip r:embed="rId6"/>
                  <a:stretch>
                    <a:fillRect l="-314" t="-2564" b="-4359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Connecteur droit avec flèche 26"/>
            <p:cNvCxnSpPr/>
            <p:nvPr/>
          </p:nvCxnSpPr>
          <p:spPr>
            <a:xfrm flipH="1">
              <a:off x="1123508" y="1662966"/>
              <a:ext cx="0" cy="89682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1295396" y="1658997"/>
              <a:ext cx="0" cy="49802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1295396" y="2150672"/>
              <a:ext cx="2" cy="40277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194961" y="3164758"/>
              <a:ext cx="0" cy="26711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65051" y="3121380"/>
                  <a:ext cx="1350703" cy="225052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300" dirty="0" err="1" smtClean="0">
                      <a:solidFill>
                        <a:prstClr val="black"/>
                      </a:solidFill>
                    </a:rPr>
                    <a:t>other</a:t>
                  </a:r>
                  <a:r>
                    <a:rPr lang="fr-FR" sz="1300" dirty="0" smtClean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fr-FR" sz="13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fr-FR" sz="1300" dirty="0" err="1" smtClean="0">
                      <a:solidFill>
                        <a:prstClr val="black"/>
                      </a:solidFill>
                    </a:rPr>
                    <a:t>from</a:t>
                  </a:r>
                  <a:r>
                    <a:rPr lang="fr-FR" sz="13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fr-FR" sz="1300" dirty="0" err="1" smtClean="0">
                      <a:solidFill>
                        <a:prstClr val="black"/>
                      </a:solidFill>
                    </a:rPr>
                    <a:t>level</a:t>
                  </a:r>
                  <a:r>
                    <a:rPr lang="fr-FR" sz="1300" dirty="0" smtClean="0">
                      <a:solidFill>
                        <a:prstClr val="black"/>
                      </a:solidFill>
                    </a:rPr>
                    <a:t> n</a:t>
                  </a:r>
                  <a:endParaRPr lang="fr-FR" sz="1300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51" y="3121380"/>
                  <a:ext cx="1350703" cy="225052"/>
                </a:xfrm>
                <a:prstGeom prst="rect">
                  <a:avLst/>
                </a:prstGeom>
                <a:blipFill>
                  <a:blip r:embed="rId7"/>
                  <a:stretch>
                    <a:fillRect l="-446" t="-2564" r="-17411" b="-4359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-81916" y="4426330"/>
                <a:ext cx="239416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3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300" dirty="0" smtClean="0"/>
                  <a:t> cascade </a:t>
                </a:r>
                <a:r>
                  <a:rPr lang="fr-FR" sz="1300" dirty="0" err="1" smtClean="0"/>
                  <a:t>from</a:t>
                </a:r>
                <a:r>
                  <a:rPr lang="fr-FR" sz="1300" dirty="0" smtClean="0"/>
                  <a:t> excitation </a:t>
                </a:r>
                <a:r>
                  <a:rPr lang="fr-FR" sz="1300" dirty="0" err="1" smtClean="0"/>
                  <a:t>energy</a:t>
                </a:r>
                <a:r>
                  <a:rPr lang="fr-FR" sz="1300" dirty="0" smtClean="0"/>
                  <a:t> </a:t>
                </a:r>
                <a:r>
                  <a:rPr lang="fr-FR" sz="1300" dirty="0" err="1" smtClean="0"/>
                  <a:t>level</a:t>
                </a:r>
                <a:r>
                  <a:rPr lang="fr-FR" sz="1300" dirty="0" smtClean="0"/>
                  <a:t> n</a:t>
                </a:r>
                <a:endParaRPr lang="fr-FR" sz="1300" dirty="0"/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916" y="4426330"/>
                <a:ext cx="2394166" cy="492443"/>
              </a:xfrm>
              <a:prstGeom prst="rect">
                <a:avLst/>
              </a:prstGeom>
              <a:blipFill>
                <a:blip r:embed="rId8"/>
                <a:stretch>
                  <a:fillRect t="-1235" b="-98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336864" y="934512"/>
                <a:ext cx="11152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 smtClean="0"/>
                  <a:t>For </a:t>
                </a:r>
                <a:r>
                  <a:rPr lang="fr-FR" dirty="0" err="1" smtClean="0"/>
                  <a:t>each</a:t>
                </a:r>
                <a:r>
                  <a:rPr lang="fr-FR" dirty="0" smtClean="0"/>
                  <a:t> excitation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range, </a:t>
                </a:r>
                <a:r>
                  <a:rPr lang="fr-FR" dirty="0" err="1" smtClean="0"/>
                  <a:t>primary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matrix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extracted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unfolded</a:t>
                </a:r>
                <a:r>
                  <a:rPr lang="fr-FR" dirty="0" smtClean="0"/>
                  <a:t> matrix</a:t>
                </a:r>
                <a:r>
                  <a:rPr lang="fr-FR" baseline="30000" dirty="0" smtClean="0"/>
                  <a:t>[1]</a:t>
                </a:r>
                <a:r>
                  <a:rPr lang="fr-FR" dirty="0" smtClean="0"/>
                  <a:t>.</a:t>
                </a: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64" y="934512"/>
                <a:ext cx="11152665" cy="369332"/>
              </a:xfrm>
              <a:prstGeom prst="rect">
                <a:avLst/>
              </a:prstGeom>
              <a:blipFill>
                <a:blip r:embed="rId9"/>
                <a:stretch>
                  <a:fillRect l="-437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73826" y="592004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[1] </a:t>
            </a:r>
            <a:r>
              <a:rPr lang="fr-FR" sz="1000" dirty="0" smtClean="0"/>
              <a:t>M</a:t>
            </a:r>
            <a:r>
              <a:rPr lang="fr-FR" sz="1000" dirty="0"/>
              <a:t>. </a:t>
            </a:r>
            <a:r>
              <a:rPr lang="fr-FR" sz="1000" dirty="0" err="1" smtClean="0"/>
              <a:t>Guttormsen</a:t>
            </a:r>
            <a:r>
              <a:rPr lang="fr-FR" sz="1000" dirty="0" smtClean="0"/>
              <a:t> </a:t>
            </a:r>
            <a:r>
              <a:rPr lang="fr-FR" sz="1000" i="1" dirty="0" smtClean="0"/>
              <a:t>et al.</a:t>
            </a:r>
            <a:r>
              <a:rPr lang="fr-FR" sz="1000" dirty="0" smtClean="0"/>
              <a:t>, </a:t>
            </a:r>
            <a:r>
              <a:rPr lang="fr-FR" sz="1000" dirty="0" err="1"/>
              <a:t>Nucl</a:t>
            </a:r>
            <a:r>
              <a:rPr lang="fr-FR" sz="1000" dirty="0"/>
              <a:t>. </a:t>
            </a:r>
            <a:r>
              <a:rPr lang="fr-FR" sz="1000" dirty="0" err="1"/>
              <a:t>Instrum</a:t>
            </a:r>
            <a:r>
              <a:rPr lang="fr-FR" sz="1000" dirty="0" smtClean="0"/>
              <a:t>. </a:t>
            </a:r>
            <a:r>
              <a:rPr lang="fr-FR" sz="1000" dirty="0" err="1" smtClean="0"/>
              <a:t>Methods</a:t>
            </a:r>
            <a:r>
              <a:rPr lang="fr-FR" sz="1000" dirty="0" smtClean="0"/>
              <a:t> </a:t>
            </a:r>
            <a:r>
              <a:rPr lang="fr-FR" sz="1000" dirty="0"/>
              <a:t>Phys. </a:t>
            </a:r>
            <a:r>
              <a:rPr lang="fr-FR" sz="1000" dirty="0" err="1"/>
              <a:t>Res</a:t>
            </a:r>
            <a:r>
              <a:rPr lang="fr-FR" sz="1000" dirty="0"/>
              <a:t>., Sect. A 255, 518 (1987).</a:t>
            </a:r>
          </a:p>
        </p:txBody>
      </p:sp>
    </p:spTree>
    <p:extLst>
      <p:ext uri="{BB962C8B-B14F-4D97-AF65-F5344CB8AC3E}">
        <p14:creationId xmlns:p14="http://schemas.microsoft.com/office/powerpoint/2010/main" val="2421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b="1" dirty="0" err="1" smtClean="0"/>
                  <a:t>Nuclear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level</a:t>
                </a:r>
                <a:r>
                  <a:rPr lang="fr-FR" b="1" dirty="0" smtClean="0"/>
                  <a:t> </a:t>
                </a:r>
                <a:r>
                  <a:rPr lang="fr-FR" b="1" dirty="0" err="1"/>
                  <a:t>density</a:t>
                </a:r>
                <a:r>
                  <a:rPr lang="fr-FR" b="1" dirty="0" smtClean="0"/>
                  <a:t> and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b="1" dirty="0" smtClean="0"/>
                  <a:t> </a:t>
                </a:r>
                <a:r>
                  <a:rPr lang="fr-FR" b="1" dirty="0" err="1" smtClean="0"/>
                  <a:t>strength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function</a:t>
                </a:r>
                <a:endParaRPr lang="fr-FR" b="1" dirty="0"/>
              </a:p>
            </p:txBody>
          </p:sp>
        </mc:Choice>
        <mc:Fallback xmlns="">
          <p:sp>
            <p:nvSpPr>
              <p:cNvPr id="5" name="Titr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73" t="-139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15491" y="762245"/>
                <a:ext cx="11906936" cy="1211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Oslo </a:t>
                </a:r>
                <a:r>
                  <a:rPr lang="fr-FR" b="1" dirty="0" err="1" smtClean="0"/>
                  <a:t>method</a:t>
                </a:r>
                <a:r>
                  <a:rPr lang="fr-FR" baseline="30000" dirty="0" smtClean="0"/>
                  <a:t>[1]</a:t>
                </a:r>
                <a:endParaRPr lang="fr-FR" dirty="0"/>
              </a:p>
              <a:p>
                <a:r>
                  <a:rPr lang="fr-FR" sz="1700" dirty="0" smtClean="0"/>
                  <a:t>Brink-Axel </a:t>
                </a:r>
                <a:r>
                  <a:rPr lang="fr-FR" sz="1700" dirty="0" err="1" smtClean="0"/>
                  <a:t>hypothesis</a:t>
                </a:r>
                <a:r>
                  <a:rPr lang="fr-FR" sz="1700" dirty="0" smtClean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7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700" dirty="0" smtClean="0"/>
                  <a:t> </a:t>
                </a:r>
                <a:r>
                  <a:rPr lang="fr-FR" sz="1700" dirty="0" err="1" smtClean="0"/>
                  <a:t>strength</a:t>
                </a:r>
                <a:r>
                  <a:rPr lang="fr-FR" sz="1700" dirty="0" smtClean="0"/>
                  <a:t> </a:t>
                </a:r>
                <a:r>
                  <a:rPr lang="fr-FR" sz="1700" dirty="0" err="1" smtClean="0"/>
                  <a:t>function</a:t>
                </a:r>
                <a:r>
                  <a:rPr lang="fr-FR" sz="1700" dirty="0" smtClean="0"/>
                  <a:t> </a:t>
                </a:r>
                <a:r>
                  <a:rPr lang="fr-FR" sz="1700" dirty="0" err="1" smtClean="0"/>
                  <a:t>is</a:t>
                </a:r>
                <a:r>
                  <a:rPr lang="fr-FR" sz="1700" dirty="0" smtClean="0"/>
                  <a:t> </a:t>
                </a:r>
                <a:r>
                  <a:rPr lang="fr-FR" sz="1700" dirty="0" err="1" smtClean="0"/>
                  <a:t>independant</a:t>
                </a:r>
                <a:r>
                  <a:rPr lang="fr-FR" sz="1700" dirty="0" smtClean="0"/>
                  <a:t> of the </a:t>
                </a:r>
                <a:r>
                  <a:rPr lang="fr-FR" sz="1700" dirty="0" err="1" smtClean="0"/>
                  <a:t>energies</a:t>
                </a:r>
                <a:r>
                  <a:rPr lang="fr-FR" sz="1700" dirty="0" smtClean="0"/>
                  <a:t>, spins and </a:t>
                </a:r>
                <a:r>
                  <a:rPr lang="fr-FR" sz="1700" dirty="0" err="1" smtClean="0"/>
                  <a:t>parities</a:t>
                </a:r>
                <a:r>
                  <a:rPr lang="fr-FR" sz="1700" dirty="0" smtClean="0"/>
                  <a:t> of initial and final </a:t>
                </a:r>
                <a:r>
                  <a:rPr lang="fr-FR" sz="1700" dirty="0" err="1" smtClean="0"/>
                  <a:t>levels</a:t>
                </a:r>
                <a:r>
                  <a:rPr lang="fr-FR" sz="1700" dirty="0" smtClean="0"/>
                  <a:t>, </a:t>
                </a:r>
                <a:r>
                  <a:rPr lang="fr-FR" sz="1700" dirty="0" err="1" smtClean="0"/>
                  <a:t>it</a:t>
                </a:r>
                <a:r>
                  <a:rPr lang="fr-FR" sz="1700" dirty="0" smtClean="0"/>
                  <a:t> </a:t>
                </a:r>
                <a:r>
                  <a:rPr lang="fr-FR" sz="1700" dirty="0" err="1" smtClean="0"/>
                  <a:t>depends</a:t>
                </a:r>
                <a:r>
                  <a:rPr lang="fr-FR" sz="1700" dirty="0" smtClean="0"/>
                  <a:t> </a:t>
                </a:r>
                <a:r>
                  <a:rPr lang="fr-FR" sz="1700" dirty="0" err="1" smtClean="0"/>
                  <a:t>only</a:t>
                </a:r>
                <a:r>
                  <a:rPr lang="fr-FR" sz="1700" dirty="0" smtClean="0"/>
                  <a:t> on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7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700" dirty="0" smtClean="0"/>
                  <a:t> </a:t>
                </a:r>
                <a:r>
                  <a:rPr lang="fr-FR" sz="1700" dirty="0" err="1" smtClean="0"/>
                  <a:t>energy</a:t>
                </a:r>
                <a:r>
                  <a:rPr lang="fr-FR" sz="1700" dirty="0" smtClean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𝒆𝒙</m:t>
                              </m:r>
                            </m:sub>
                          </m:sSub>
                        </m:e>
                      </m:d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e>
                      </m:d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𝒆𝒙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1" y="762245"/>
                <a:ext cx="11906936" cy="1211807"/>
              </a:xfrm>
              <a:prstGeom prst="rect">
                <a:avLst/>
              </a:prstGeom>
              <a:blipFill>
                <a:blip r:embed="rId4"/>
                <a:stretch>
                  <a:fillRect l="-409" t="-2513" b="-20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e 21"/>
          <p:cNvGrpSpPr/>
          <p:nvPr/>
        </p:nvGrpSpPr>
        <p:grpSpPr>
          <a:xfrm>
            <a:off x="8042992" y="2652002"/>
            <a:ext cx="3962694" cy="3197387"/>
            <a:chOff x="7778073" y="2657496"/>
            <a:chExt cx="3962694" cy="319738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/>
            <a:srcRect t="2884"/>
            <a:stretch/>
          </p:blipFill>
          <p:spPr>
            <a:xfrm>
              <a:off x="7778073" y="2657496"/>
              <a:ext cx="3962694" cy="3197387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 rot="20263272">
              <a:off x="10184159" y="4602568"/>
              <a:ext cx="149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 smtClean="0">
                  <a:solidFill>
                    <a:schemeClr val="bg1">
                      <a:lumMod val="85000"/>
                    </a:schemeClr>
                  </a:solidFill>
                </a:rPr>
                <a:t>preliminary</a:t>
              </a:r>
              <a:endParaRPr lang="fr-FR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057281" y="2603247"/>
            <a:ext cx="3908370" cy="3294896"/>
            <a:chOff x="3355346" y="2605849"/>
            <a:chExt cx="3908370" cy="329489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5346" y="2605849"/>
              <a:ext cx="3898742" cy="3294896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 rot="20263272">
              <a:off x="5769024" y="4606990"/>
              <a:ext cx="149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 smtClean="0">
                  <a:solidFill>
                    <a:schemeClr val="bg1">
                      <a:lumMod val="85000"/>
                    </a:schemeClr>
                  </a:solidFill>
                </a:rPr>
                <a:t>preliminary</a:t>
              </a:r>
              <a:endParaRPr lang="fr-FR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15491" y="2098981"/>
            <a:ext cx="6630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Normalization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/>
              <a:t> </a:t>
            </a:r>
            <a:r>
              <a:rPr lang="fr-FR" dirty="0" smtClean="0"/>
              <a:t>at </a:t>
            </a:r>
            <a:r>
              <a:rPr lang="fr-FR" dirty="0" err="1" smtClean="0"/>
              <a:t>low</a:t>
            </a:r>
            <a:r>
              <a:rPr lang="fr-FR" dirty="0" smtClean="0"/>
              <a:t> and high </a:t>
            </a:r>
            <a:r>
              <a:rPr lang="fr-FR" dirty="0" err="1" smtClean="0"/>
              <a:t>energy</a:t>
            </a:r>
            <a:r>
              <a:rPr lang="fr-FR" dirty="0" smtClean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5491" y="5999087"/>
            <a:ext cx="47323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000" dirty="0">
                <a:solidFill>
                  <a:srgbClr val="262626"/>
                </a:solidFill>
              </a:rPr>
              <a:t>[1] A. Schiller </a:t>
            </a:r>
            <a:r>
              <a:rPr lang="fr-FR" sz="1000" i="1" dirty="0">
                <a:solidFill>
                  <a:srgbClr val="262626"/>
                </a:solidFill>
              </a:rPr>
              <a:t>et al.</a:t>
            </a:r>
            <a:r>
              <a:rPr lang="fr-FR" sz="1000" dirty="0">
                <a:solidFill>
                  <a:srgbClr val="262626"/>
                </a:solidFill>
              </a:rPr>
              <a:t>, </a:t>
            </a:r>
            <a:r>
              <a:rPr lang="fr-FR" sz="1000" dirty="0" err="1">
                <a:solidFill>
                  <a:srgbClr val="262626"/>
                </a:solidFill>
              </a:rPr>
              <a:t>Nucl</a:t>
            </a:r>
            <a:r>
              <a:rPr lang="fr-FR" sz="1000" dirty="0">
                <a:solidFill>
                  <a:srgbClr val="262626"/>
                </a:solidFill>
              </a:rPr>
              <a:t>. </a:t>
            </a:r>
            <a:r>
              <a:rPr lang="fr-FR" sz="1000" dirty="0" err="1">
                <a:solidFill>
                  <a:srgbClr val="262626"/>
                </a:solidFill>
              </a:rPr>
              <a:t>Instrum</a:t>
            </a:r>
            <a:r>
              <a:rPr lang="fr-FR" sz="1000" dirty="0">
                <a:solidFill>
                  <a:srgbClr val="262626"/>
                </a:solidFill>
              </a:rPr>
              <a:t>. </a:t>
            </a:r>
            <a:r>
              <a:rPr lang="fr-FR" sz="1000" dirty="0" err="1">
                <a:solidFill>
                  <a:srgbClr val="262626"/>
                </a:solidFill>
              </a:rPr>
              <a:t>Methods</a:t>
            </a:r>
            <a:r>
              <a:rPr lang="fr-FR" sz="1000" dirty="0">
                <a:solidFill>
                  <a:srgbClr val="262626"/>
                </a:solidFill>
              </a:rPr>
              <a:t> Phys. </a:t>
            </a:r>
            <a:r>
              <a:rPr lang="fr-FR" sz="1000" dirty="0" err="1">
                <a:solidFill>
                  <a:srgbClr val="262626"/>
                </a:solidFill>
              </a:rPr>
              <a:t>Res</a:t>
            </a:r>
            <a:r>
              <a:rPr lang="fr-FR" sz="1000" dirty="0">
                <a:solidFill>
                  <a:srgbClr val="262626"/>
                </a:solidFill>
              </a:rPr>
              <a:t>., Sect. A 447, 498 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56955" y="5285385"/>
                <a:ext cx="36301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dirty="0" smtClean="0"/>
                  <a:t>Primary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5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500" dirty="0" smtClean="0"/>
                  <a:t> spectra: </a:t>
                </a:r>
                <a:r>
                  <a:rPr lang="fr-FR" sz="1500" dirty="0" err="1" smtClean="0"/>
                  <a:t>theoritical</a:t>
                </a:r>
                <a:r>
                  <a:rPr lang="fr-FR" sz="1500" dirty="0" smtClean="0"/>
                  <a:t> and </a:t>
                </a:r>
                <a:r>
                  <a:rPr lang="fr-FR" sz="1500" dirty="0" err="1" smtClean="0"/>
                  <a:t>experimental</a:t>
                </a:r>
                <a:endParaRPr lang="fr-FR" sz="1500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55" y="5285385"/>
                <a:ext cx="3630116" cy="553998"/>
              </a:xfrm>
              <a:prstGeom prst="rect">
                <a:avLst/>
              </a:prstGeom>
              <a:blipFill>
                <a:blip r:embed="rId7"/>
                <a:stretch>
                  <a:fillRect t="-2198" b="-120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/>
          <p:cNvGrpSpPr/>
          <p:nvPr/>
        </p:nvGrpSpPr>
        <p:grpSpPr>
          <a:xfrm>
            <a:off x="179614" y="2593242"/>
            <a:ext cx="3755152" cy="2725116"/>
            <a:chOff x="179614" y="2593242"/>
            <a:chExt cx="3755152" cy="2725116"/>
          </a:xfrm>
        </p:grpSpPr>
        <p:grpSp>
          <p:nvGrpSpPr>
            <p:cNvPr id="33" name="Groupe 32"/>
            <p:cNvGrpSpPr>
              <a:grpSpLocks noChangeAspect="1"/>
            </p:cNvGrpSpPr>
            <p:nvPr/>
          </p:nvGrpSpPr>
          <p:grpSpPr>
            <a:xfrm>
              <a:off x="179614" y="2593242"/>
              <a:ext cx="3755152" cy="2725116"/>
              <a:chOff x="215491" y="2652002"/>
              <a:chExt cx="3755152" cy="2725116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491" y="2698112"/>
                <a:ext cx="3707457" cy="2679006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3845607" y="2652002"/>
                <a:ext cx="125036" cy="1253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861309" y="2998800"/>
                  <a:ext cx="723334" cy="26962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fr-FR" sz="1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𝐭𝐡</m:t>
                          </m:r>
                        </m:sub>
                      </m:sSub>
                      <m:d>
                        <m:dPr>
                          <m:ctrlPr>
                            <a:rPr lang="fr-FR" sz="1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b>
                              <m:r>
                                <a:rPr lang="fr-FR" sz="1000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𝛄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fr-FR" sz="1000" dirty="0" smtClean="0">
                      <a:solidFill>
                        <a:srgbClr val="000000"/>
                      </a:solidFill>
                    </a:rPr>
                    <a:t> </a:t>
                  </a:r>
                  <a:endParaRPr lang="fr-FR" sz="1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309" y="2998800"/>
                  <a:ext cx="723334" cy="26962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2864349" y="2729174"/>
                  <a:ext cx="754450" cy="26962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fr-FR" sz="10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sub>
                      </m:sSub>
                      <m:d>
                        <m:dPr>
                          <m:ctrlPr>
                            <a:rPr lang="fr-FR" sz="1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b>
                              <m:r>
                                <a:rPr lang="fr-FR" sz="1000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𝛄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fr-FR" sz="1000" dirty="0" smtClean="0">
                      <a:solidFill>
                        <a:srgbClr val="000000"/>
                      </a:solidFill>
                    </a:rPr>
                    <a:t> </a:t>
                  </a:r>
                  <a:endParaRPr lang="fr-FR" sz="1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4349" y="2729174"/>
                  <a:ext cx="754450" cy="26962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2270113" y="3366110"/>
                  <a:ext cx="14524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ex</m:t>
                            </m:r>
                          </m:sub>
                        </m:sSub>
                        <m:r>
                          <a:rPr lang="fr-FR" sz="1400" b="0" i="0" smtClean="0">
                            <a:latin typeface="Cambria Math" panose="02040503050406030204" pitchFamily="18" charset="0"/>
                          </a:rPr>
                          <m:t>=6450 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113" y="3366110"/>
                  <a:ext cx="1452449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19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Nuclear </a:t>
            </a:r>
            <a:r>
              <a:rPr lang="fr-FR" b="1" dirty="0" err="1" smtClean="0"/>
              <a:t>level</a:t>
            </a:r>
            <a:r>
              <a:rPr lang="fr-FR" b="1" dirty="0" smtClean="0"/>
              <a:t> </a:t>
            </a:r>
            <a:r>
              <a:rPr lang="fr-FR" b="1" dirty="0" err="1" smtClean="0"/>
              <a:t>density</a:t>
            </a:r>
            <a:endParaRPr lang="fr-FR" dirty="0"/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5156200" y="1066490"/>
            <a:ext cx="5207183" cy="4598183"/>
            <a:chOff x="2771663" y="666881"/>
            <a:chExt cx="5557838" cy="490782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663" y="666881"/>
              <a:ext cx="5557838" cy="4907828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 rot="20263272">
              <a:off x="6828758" y="4060078"/>
              <a:ext cx="1481309" cy="394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 smtClean="0">
                  <a:solidFill>
                    <a:schemeClr val="bg1">
                      <a:lumMod val="85000"/>
                    </a:schemeClr>
                  </a:solidFill>
                </a:rPr>
                <a:t>preliminary</a:t>
              </a:r>
              <a:endParaRPr lang="fr-FR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78565" y="2439448"/>
            <a:ext cx="415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and </a:t>
            </a:r>
            <a:r>
              <a:rPr lang="fr-FR" dirty="0" err="1" smtClean="0"/>
              <a:t>calculation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TALYS 1.97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reaction</a:t>
            </a:r>
            <a:r>
              <a:rPr lang="fr-FR" dirty="0" smtClean="0"/>
              <a:t> code </a:t>
            </a:r>
            <a:r>
              <a:rPr lang="fr-FR" dirty="0" err="1" smtClean="0"/>
              <a:t>using</a:t>
            </a:r>
            <a:r>
              <a:rPr lang="fr-FR" dirty="0"/>
              <a:t> the Hartree-</a:t>
            </a:r>
            <a:r>
              <a:rPr lang="fr-FR" dirty="0" err="1"/>
              <a:t>Fock</a:t>
            </a:r>
            <a:r>
              <a:rPr lang="fr-FR" dirty="0"/>
              <a:t>-</a:t>
            </a:r>
            <a:r>
              <a:rPr lang="fr-FR" dirty="0" err="1"/>
              <a:t>Bogolyubov</a:t>
            </a:r>
            <a:r>
              <a:rPr lang="fr-FR" dirty="0"/>
              <a:t> </a:t>
            </a:r>
            <a:r>
              <a:rPr lang="fr-FR" dirty="0" smtClean="0"/>
              <a:t>(HFB) </a:t>
            </a:r>
            <a:r>
              <a:rPr lang="fr-FR" dirty="0" err="1" smtClean="0"/>
              <a:t>approach</a:t>
            </a:r>
            <a:r>
              <a:rPr lang="fr-FR" dirty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61486" y="5819495"/>
            <a:ext cx="606902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Quite</a:t>
            </a:r>
            <a:r>
              <a:rPr lang="fr-FR" dirty="0" smtClean="0"/>
              <a:t> good agreement, </a:t>
            </a:r>
            <a:r>
              <a:rPr lang="fr-FR" dirty="0" err="1" smtClean="0"/>
              <a:t>differences</a:t>
            </a:r>
            <a:r>
              <a:rPr lang="fr-FR" dirty="0" smtClean="0"/>
              <a:t> at </a:t>
            </a:r>
            <a:r>
              <a:rPr lang="fr-FR" dirty="0" err="1" smtClean="0"/>
              <a:t>low</a:t>
            </a:r>
            <a:r>
              <a:rPr lang="fr-FR" dirty="0" smtClean="0"/>
              <a:t> and high </a:t>
            </a:r>
            <a:r>
              <a:rPr lang="fr-FR" dirty="0" err="1" smtClean="0"/>
              <a:t>energy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4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b="1" dirty="0"/>
                  <a:t> </a:t>
                </a:r>
                <a:r>
                  <a:rPr lang="fr-FR" b="1" dirty="0" err="1"/>
                  <a:t>strength</a:t>
                </a:r>
                <a:r>
                  <a:rPr lang="fr-FR" b="1" dirty="0"/>
                  <a:t> </a:t>
                </a:r>
                <a:r>
                  <a:rPr lang="fr-FR" b="1" dirty="0" err="1"/>
                  <a:t>function</a:t>
                </a:r>
                <a:endParaRPr lang="fr-FR" dirty="0"/>
              </a:p>
            </p:txBody>
          </p:sp>
        </mc:Choice>
        <mc:Fallback xmlns="">
          <p:sp>
            <p:nvSpPr>
              <p:cNvPr id="5" name="Titr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57" t="-139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au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5017337"/>
                  </p:ext>
                </p:extLst>
              </p:nvPr>
            </p:nvGraphicFramePr>
            <p:xfrm>
              <a:off x="6869970" y="3606577"/>
              <a:ext cx="4464000" cy="130943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40000">
                      <a:extLst>
                        <a:ext uri="{9D8B030D-6E8A-4147-A177-3AD203B41FA5}">
                          <a16:colId xmlns:a16="http://schemas.microsoft.com/office/drawing/2014/main" val="1339011969"/>
                        </a:ext>
                      </a:extLst>
                    </a:gridCol>
                    <a:gridCol w="1008000">
                      <a:extLst>
                        <a:ext uri="{9D8B030D-6E8A-4147-A177-3AD203B41FA5}">
                          <a16:colId xmlns:a16="http://schemas.microsoft.com/office/drawing/2014/main" val="37778087"/>
                        </a:ext>
                      </a:extLst>
                    </a:gridCol>
                    <a:gridCol w="1008000">
                      <a:extLst>
                        <a:ext uri="{9D8B030D-6E8A-4147-A177-3AD203B41FA5}">
                          <a16:colId xmlns:a16="http://schemas.microsoft.com/office/drawing/2014/main" val="2592156411"/>
                        </a:ext>
                      </a:extLst>
                    </a:gridCol>
                    <a:gridCol w="1008000">
                      <a:extLst>
                        <a:ext uri="{9D8B030D-6E8A-4147-A177-3AD203B41FA5}">
                          <a16:colId xmlns:a16="http://schemas.microsoft.com/office/drawing/2014/main" val="4162800252"/>
                        </a:ext>
                      </a:extLst>
                    </a:gridCol>
                  </a:tblGrid>
                  <a:tr h="327358">
                    <a:tc>
                      <a:txBody>
                        <a:bodyPr/>
                        <a:lstStyle/>
                        <a:p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fr-FR" sz="1400" b="0" i="0" baseline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oMath>
                          </a14:m>
                          <a:r>
                            <a:rPr lang="fr-FR" sz="1400" i="0" baseline="0" dirty="0" smtClean="0">
                              <a:latin typeface="+mn-lt"/>
                            </a:rPr>
                            <a:t> (MeV)</a:t>
                          </a:r>
                          <a:endParaRPr lang="fr-FR" sz="1400" i="0" baseline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fr-FR" sz="1400" b="0" i="0" baseline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fr-FR" sz="1400" i="0" baseline="0" dirty="0" smtClean="0">
                              <a:latin typeface="+mn-lt"/>
                            </a:rPr>
                            <a:t> (MeV)</a:t>
                          </a:r>
                          <a:endParaRPr lang="fr-FR" sz="1400" i="0" baseline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fr-FR" sz="1400" b="0" i="0" baseline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fr-FR" sz="1400" i="0" baseline="0" dirty="0" smtClean="0">
                              <a:latin typeface="+mn-lt"/>
                            </a:rPr>
                            <a:t> (mb)</a:t>
                          </a:r>
                          <a:endParaRPr lang="fr-FR" sz="1400" i="0" baseline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8951477"/>
                      </a:ext>
                    </a:extLst>
                  </a:tr>
                  <a:tr h="327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baseline="0" dirty="0" smtClean="0">
                              <a:latin typeface="+mn-lt"/>
                            </a:rPr>
                            <a:t>This </a:t>
                          </a:r>
                          <a:r>
                            <a:rPr lang="fr-FR" sz="1400" i="0" baseline="0" dirty="0" err="1" smtClean="0">
                              <a:latin typeface="+mn-lt"/>
                            </a:rPr>
                            <a:t>work</a:t>
                          </a:r>
                          <a:endParaRPr lang="fr-FR" sz="1400" i="0" baseline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3.71</a:t>
                          </a:r>
                          <a14:m>
                            <m:oMath xmlns:m="http://schemas.openxmlformats.org/officeDocument/2006/math"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fr-FR" sz="1400" i="0" dirty="0" smtClean="0">
                              <a:latin typeface="+mn-lt"/>
                            </a:rPr>
                            <a:t>0.04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1.01</a:t>
                          </a:r>
                          <a14:m>
                            <m:oMath xmlns:m="http://schemas.openxmlformats.org/officeDocument/2006/math"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fr-FR" sz="1400" i="0" dirty="0" smtClean="0">
                              <a:latin typeface="+mn-lt"/>
                            </a:rPr>
                            <a:t>0.08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i="0" dirty="0" smtClean="0">
                              <a:latin typeface="+mn-lt"/>
                            </a:rPr>
                            <a:t>0.61</a:t>
                          </a:r>
                          <a14:m>
                            <m:oMath xmlns:m="http://schemas.openxmlformats.org/officeDocument/2006/math"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fr-FR" sz="1400" i="0" dirty="0" smtClean="0">
                              <a:latin typeface="+mn-lt"/>
                            </a:rPr>
                            <a:t>0.04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8242901"/>
                      </a:ext>
                    </a:extLst>
                  </a:tr>
                  <a:tr h="327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baseline="0" dirty="0" smtClean="0">
                              <a:latin typeface="+mn-lt"/>
                            </a:rPr>
                            <a:t>D. Denis-Petit</a:t>
                          </a:r>
                          <a:r>
                            <a:rPr lang="fr-FR" sz="1400" i="0" baseline="30000" dirty="0" smtClean="0">
                              <a:latin typeface="+mn-lt"/>
                            </a:rPr>
                            <a:t>[1]</a:t>
                          </a:r>
                          <a:endParaRPr lang="fr-FR" sz="1400" i="0" baseline="300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4.25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2.0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i="0" dirty="0" smtClean="0">
                              <a:latin typeface="+mn-lt"/>
                            </a:rPr>
                            <a:t>3.75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1122854"/>
                      </a:ext>
                    </a:extLst>
                  </a:tr>
                  <a:tr h="327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baseline="0" dirty="0" smtClean="0">
                              <a:latin typeface="+mn-lt"/>
                            </a:rPr>
                            <a:t>S. </a:t>
                          </a:r>
                          <a:r>
                            <a:rPr lang="fr-FR" sz="1400" i="0" baseline="0" dirty="0" err="1" smtClean="0">
                              <a:latin typeface="+mn-lt"/>
                            </a:rPr>
                            <a:t>Valenta</a:t>
                          </a:r>
                          <a:r>
                            <a:rPr lang="fr-FR" sz="1400" i="0" baseline="30000" dirty="0" smtClean="0">
                              <a:latin typeface="+mn-lt"/>
                            </a:rPr>
                            <a:t>[2]</a:t>
                          </a:r>
                          <a:endParaRPr lang="fr-FR" sz="1400" i="0" baseline="300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4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1.0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i="0" dirty="0" smtClean="0">
                              <a:latin typeface="+mn-lt"/>
                            </a:rPr>
                            <a:t>3.0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53346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au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5017337"/>
                  </p:ext>
                </p:extLst>
              </p:nvPr>
            </p:nvGraphicFramePr>
            <p:xfrm>
              <a:off x="6869970" y="3606577"/>
              <a:ext cx="4464000" cy="130943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40000">
                      <a:extLst>
                        <a:ext uri="{9D8B030D-6E8A-4147-A177-3AD203B41FA5}">
                          <a16:colId xmlns:a16="http://schemas.microsoft.com/office/drawing/2014/main" val="1339011969"/>
                        </a:ext>
                      </a:extLst>
                    </a:gridCol>
                    <a:gridCol w="1008000">
                      <a:extLst>
                        <a:ext uri="{9D8B030D-6E8A-4147-A177-3AD203B41FA5}">
                          <a16:colId xmlns:a16="http://schemas.microsoft.com/office/drawing/2014/main" val="37778087"/>
                        </a:ext>
                      </a:extLst>
                    </a:gridCol>
                    <a:gridCol w="1008000">
                      <a:extLst>
                        <a:ext uri="{9D8B030D-6E8A-4147-A177-3AD203B41FA5}">
                          <a16:colId xmlns:a16="http://schemas.microsoft.com/office/drawing/2014/main" val="2592156411"/>
                        </a:ext>
                      </a:extLst>
                    </a:gridCol>
                    <a:gridCol w="1008000">
                      <a:extLst>
                        <a:ext uri="{9D8B030D-6E8A-4147-A177-3AD203B41FA5}">
                          <a16:colId xmlns:a16="http://schemas.microsoft.com/office/drawing/2014/main" val="4162800252"/>
                        </a:ext>
                      </a:extLst>
                    </a:gridCol>
                  </a:tblGrid>
                  <a:tr h="327358">
                    <a:tc>
                      <a:txBody>
                        <a:bodyPr/>
                        <a:lstStyle/>
                        <a:p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3373" t="-1852" r="-200602" b="-3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4848" t="-1852" r="-101818" b="-3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2771" t="-1852" r="-1205" b="-3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8951477"/>
                      </a:ext>
                    </a:extLst>
                  </a:tr>
                  <a:tr h="327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baseline="0" dirty="0" smtClean="0">
                              <a:latin typeface="+mn-lt"/>
                            </a:rPr>
                            <a:t>This </a:t>
                          </a:r>
                          <a:r>
                            <a:rPr lang="fr-FR" sz="1400" i="0" baseline="0" dirty="0" err="1" smtClean="0">
                              <a:latin typeface="+mn-lt"/>
                            </a:rPr>
                            <a:t>work</a:t>
                          </a:r>
                          <a:endParaRPr lang="fr-FR" sz="1400" i="0" baseline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3373" t="-101852" r="-200602" b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4848" t="-101852" r="-101818" b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2771" t="-101852" r="-1205" b="-2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8242901"/>
                      </a:ext>
                    </a:extLst>
                  </a:tr>
                  <a:tr h="327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baseline="0" dirty="0" smtClean="0">
                              <a:latin typeface="+mn-lt"/>
                            </a:rPr>
                            <a:t>D. </a:t>
                          </a:r>
                          <a:r>
                            <a:rPr lang="fr-FR" sz="1400" i="0" baseline="0" dirty="0" smtClean="0">
                              <a:latin typeface="+mn-lt"/>
                            </a:rPr>
                            <a:t>Denis-Petit</a:t>
                          </a:r>
                          <a:r>
                            <a:rPr lang="fr-FR" sz="1400" i="0" baseline="30000" dirty="0" smtClean="0">
                              <a:latin typeface="+mn-lt"/>
                            </a:rPr>
                            <a:t>[1]</a:t>
                          </a:r>
                          <a:endParaRPr lang="fr-FR" sz="1400" i="0" baseline="300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4.25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2.0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i="0" dirty="0" smtClean="0">
                              <a:latin typeface="+mn-lt"/>
                            </a:rPr>
                            <a:t>3.75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1122854"/>
                      </a:ext>
                    </a:extLst>
                  </a:tr>
                  <a:tr h="327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baseline="0" dirty="0" smtClean="0">
                              <a:latin typeface="+mn-lt"/>
                            </a:rPr>
                            <a:t>S. </a:t>
                          </a:r>
                          <a:r>
                            <a:rPr lang="fr-FR" sz="1400" i="0" baseline="0" dirty="0" err="1" smtClean="0">
                              <a:latin typeface="+mn-lt"/>
                            </a:rPr>
                            <a:t>Valenta</a:t>
                          </a:r>
                          <a:r>
                            <a:rPr lang="fr-FR" sz="1400" i="0" baseline="30000" dirty="0" smtClean="0">
                              <a:latin typeface="+mn-lt"/>
                            </a:rPr>
                            <a:t>[2]</a:t>
                          </a:r>
                          <a:endParaRPr lang="fr-FR" sz="1400" i="0" baseline="300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4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i="0" dirty="0" smtClean="0">
                              <a:latin typeface="+mn-lt"/>
                            </a:rPr>
                            <a:t>1.0</a:t>
                          </a:r>
                          <a:endParaRPr lang="fr-FR" sz="1400" i="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i="0" dirty="0" smtClean="0">
                              <a:latin typeface="+mn-lt"/>
                            </a:rPr>
                            <a:t>3.0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53346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1" name="Rectangle 30"/>
          <p:cNvSpPr/>
          <p:nvPr/>
        </p:nvSpPr>
        <p:spPr>
          <a:xfrm>
            <a:off x="188009" y="5834959"/>
            <a:ext cx="8398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[1] </a:t>
            </a:r>
            <a:r>
              <a:rPr lang="fr-FR" sz="1000" dirty="0"/>
              <a:t>D. Denis-Petit </a:t>
            </a:r>
            <a:r>
              <a:rPr lang="fr-FR" sz="1000" i="1" dirty="0"/>
              <a:t>et al</a:t>
            </a:r>
            <a:r>
              <a:rPr lang="fr-FR" sz="1000" dirty="0"/>
              <a:t>., Phys. </a:t>
            </a:r>
            <a:r>
              <a:rPr lang="fr-FR" sz="1000" dirty="0" err="1"/>
              <a:t>Rev</a:t>
            </a:r>
            <a:r>
              <a:rPr lang="fr-FR" sz="1000" dirty="0"/>
              <a:t>. C 94, 054612 (2016</a:t>
            </a:r>
            <a:r>
              <a:rPr lang="fr-FR" sz="1000" dirty="0" smtClean="0"/>
              <a:t>).</a:t>
            </a:r>
          </a:p>
          <a:p>
            <a:r>
              <a:rPr lang="fr-FR" sz="1000" dirty="0" smtClean="0"/>
              <a:t>[</a:t>
            </a:r>
            <a:r>
              <a:rPr lang="fr-FR" sz="1000" dirty="0"/>
              <a:t>2</a:t>
            </a:r>
            <a:r>
              <a:rPr lang="fr-FR" sz="1000" dirty="0" smtClean="0"/>
              <a:t>] </a:t>
            </a:r>
            <a:r>
              <a:rPr lang="en-US" sz="1000" dirty="0" smtClean="0"/>
              <a:t>S</a:t>
            </a:r>
            <a:r>
              <a:rPr lang="en-US" sz="1000" dirty="0"/>
              <a:t>. </a:t>
            </a:r>
            <a:r>
              <a:rPr lang="en-US" sz="1000" dirty="0" err="1"/>
              <a:t>Valenta</a:t>
            </a:r>
            <a:r>
              <a:rPr lang="en-US" sz="1000" dirty="0"/>
              <a:t>, </a:t>
            </a:r>
            <a:r>
              <a:rPr lang="fr-FR" sz="1000" dirty="0"/>
              <a:t>Dipl. </a:t>
            </a:r>
            <a:r>
              <a:rPr lang="fr-FR" sz="1000" dirty="0" err="1"/>
              <a:t>thesis</a:t>
            </a:r>
            <a:r>
              <a:rPr lang="fr-FR" sz="1000" dirty="0"/>
              <a:t>, Charles </a:t>
            </a:r>
            <a:r>
              <a:rPr lang="fr-FR" sz="1000" dirty="0" err="1"/>
              <a:t>Univ</a:t>
            </a:r>
            <a:r>
              <a:rPr lang="fr-FR" sz="1000" dirty="0"/>
              <a:t>., Prague (2010).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564960" y="1548764"/>
                <a:ext cx="507992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 smtClean="0"/>
                  <a:t>Previous </a:t>
                </a:r>
                <a:r>
                  <a:rPr lang="fr-FR" dirty="0" err="1" smtClean="0"/>
                  <a:t>works</a:t>
                </a:r>
                <a:r>
                  <a:rPr lang="fr-FR" dirty="0" smtClean="0"/>
                  <a:t>, </a:t>
                </a:r>
                <a:r>
                  <a:rPr lang="fr-FR" dirty="0" err="1" smtClean="0"/>
                  <a:t>adjustement</a:t>
                </a:r>
                <a:r>
                  <a:rPr lang="fr-FR" dirty="0" smtClean="0"/>
                  <a:t> on </a:t>
                </a:r>
                <a:r>
                  <a:rPr lang="fr-FR" dirty="0" err="1"/>
                  <a:t>experimental</a:t>
                </a:r>
                <a:r>
                  <a:rPr lang="fr-FR" dirty="0"/>
                  <a:t> </a:t>
                </a:r>
                <a:r>
                  <a:rPr lang="fr-FR" dirty="0" err="1"/>
                  <a:t>spectra</a:t>
                </a:r>
                <a:r>
                  <a:rPr lang="fr-FR" dirty="0"/>
                  <a:t> </a:t>
                </a:r>
                <a:r>
                  <a:rPr lang="fr-FR" dirty="0" smtClean="0"/>
                  <a:t>of </a:t>
                </a:r>
                <a:r>
                  <a:rPr lang="fr-FR" dirty="0" err="1" smtClean="0"/>
                  <a:t>simulated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spectra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-cascade code + GSF </a:t>
                </a:r>
                <a:r>
                  <a:rPr lang="fr-FR" dirty="0" err="1" smtClean="0"/>
                  <a:t>models</a:t>
                </a:r>
                <a:r>
                  <a:rPr lang="fr-FR" dirty="0" smtClean="0"/>
                  <a:t> for E1, M1 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/>
                  <a:t>Denis-Petit: EVITA </a:t>
                </a:r>
                <a:r>
                  <a:rPr lang="fr-FR" dirty="0" smtClean="0"/>
                  <a:t>+ EGLO + SLO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Valenta</a:t>
                </a:r>
                <a:r>
                  <a:rPr lang="fr-FR" dirty="0" smtClean="0"/>
                  <a:t>: DICEBOX + KMF + SF</a:t>
                </a: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960" y="1548764"/>
                <a:ext cx="5079923" cy="1477328"/>
              </a:xfrm>
              <a:prstGeom prst="rect">
                <a:avLst/>
              </a:prstGeom>
              <a:blipFill>
                <a:blip r:embed="rId5"/>
                <a:stretch>
                  <a:fillRect l="-1080" t="-2066" r="-960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91" y="1347462"/>
            <a:ext cx="5985909" cy="42638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 rot="20263272">
            <a:off x="4471243" y="4168552"/>
            <a:ext cx="149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>
                    <a:lumMod val="85000"/>
                  </a:schemeClr>
                </a:solidFill>
              </a:rPr>
              <a:t>preliminary</a:t>
            </a:r>
            <a:endParaRPr lang="fr-FR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99229" y="5445163"/>
            <a:ext cx="540548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QRPA </a:t>
            </a:r>
            <a:r>
              <a:rPr lang="fr-FR" dirty="0" err="1" smtClean="0"/>
              <a:t>does</a:t>
            </a:r>
            <a:r>
              <a:rPr lang="fr-FR" dirty="0" smtClean="0"/>
              <a:t> not show the </a:t>
            </a:r>
            <a:r>
              <a:rPr lang="fr-FR" dirty="0" err="1" smtClean="0"/>
              <a:t>resonance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4 MeV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6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042590" y="1013585"/>
                <a:ext cx="9145284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tx2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Extract</a:t>
                </a:r>
                <a:r>
                  <a:rPr lang="fr-FR" dirty="0" smtClean="0"/>
                  <a:t> </a:t>
                </a:r>
                <a:r>
                  <a:rPr lang="fr-FR" dirty="0" err="1"/>
                  <a:t>nuclear</a:t>
                </a:r>
                <a:r>
                  <a:rPr lang="fr-FR" dirty="0"/>
                  <a:t> </a:t>
                </a:r>
                <a:r>
                  <a:rPr lang="fr-FR" dirty="0" err="1"/>
                  <a:t>level</a:t>
                </a:r>
                <a:r>
                  <a:rPr lang="fr-FR" dirty="0"/>
                  <a:t> </a:t>
                </a:r>
                <a:r>
                  <a:rPr lang="fr-FR" dirty="0" err="1"/>
                  <a:t>density</a:t>
                </a:r>
                <a:r>
                  <a:rPr lang="fr-FR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strength</a:t>
                </a:r>
                <a:r>
                  <a:rPr lang="fr-FR" dirty="0"/>
                  <a:t> </a:t>
                </a:r>
                <a:r>
                  <a:rPr lang="fr-FR" dirty="0" err="1"/>
                  <a:t>function</a:t>
                </a:r>
                <a:r>
                  <a:rPr lang="fr-FR" dirty="0"/>
                  <a:t> of </a:t>
                </a:r>
                <a:r>
                  <a:rPr lang="fr-FR" baseline="30000" dirty="0" smtClean="0"/>
                  <a:t>177</a:t>
                </a:r>
                <a:r>
                  <a:rPr lang="fr-FR" dirty="0" smtClean="0"/>
                  <a:t>Lu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a </a:t>
                </a:r>
                <a:r>
                  <a:rPr lang="fr-FR" dirty="0" err="1" smtClean="0"/>
                  <a:t>different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method</a:t>
                </a:r>
                <a:r>
                  <a:rPr lang="fr-FR" dirty="0" smtClean="0"/>
                  <a:t>: </a:t>
                </a:r>
                <a:r>
                  <a:rPr lang="fr-FR" b="1" dirty="0" smtClean="0"/>
                  <a:t>Monte-Carlo Markov </a:t>
                </a:r>
                <a:r>
                  <a:rPr lang="fr-FR" b="1" dirty="0" err="1" smtClean="0"/>
                  <a:t>chain</a:t>
                </a:r>
                <a:endParaRPr lang="fr-FR" b="1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Clr>
                    <a:schemeClr val="tx2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Confrontation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models</a:t>
                </a:r>
                <a:r>
                  <a:rPr lang="fr-FR" dirty="0" smtClean="0"/>
                  <a:t> (new </a:t>
                </a:r>
                <a:r>
                  <a:rPr lang="fr-FR" dirty="0" err="1" smtClean="0"/>
                  <a:t>calculation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QRPA…)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 algn="just">
                  <a:buClr>
                    <a:schemeClr val="tx2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New </a:t>
                </a:r>
                <a:r>
                  <a:rPr lang="fr-FR" dirty="0" err="1" smtClean="0"/>
                  <a:t>evaluation</a:t>
                </a:r>
                <a:r>
                  <a:rPr lang="fr-FR" dirty="0" smtClean="0"/>
                  <a:t> of </a:t>
                </a:r>
                <a:r>
                  <a:rPr lang="fr-FR" baseline="30000" dirty="0" smtClean="0"/>
                  <a:t>177</a:t>
                </a:r>
                <a:r>
                  <a:rPr lang="fr-FR" dirty="0" smtClean="0"/>
                  <a:t>Lu (cross sections </a:t>
                </a:r>
                <a:r>
                  <a:rPr lang="fr-FR" dirty="0" err="1" smtClean="0"/>
                  <a:t>determination</a:t>
                </a:r>
                <a:r>
                  <a:rPr lang="fr-FR" dirty="0" smtClean="0"/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90" y="1013585"/>
                <a:ext cx="9145284" cy="4801314"/>
              </a:xfrm>
              <a:prstGeom prst="rect">
                <a:avLst/>
              </a:prstGeom>
              <a:blipFill>
                <a:blip r:embed="rId3"/>
                <a:stretch>
                  <a:fillRect l="-1133" t="-2919" r="-600" b="-2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01" y="1799956"/>
            <a:ext cx="2948297" cy="2385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08869" y="4075919"/>
                <a:ext cx="31277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random </a:t>
                </a:r>
                <a:r>
                  <a:rPr lang="fr-FR" sz="1400" dirty="0" err="1" smtClean="0"/>
                  <a:t>generation</a:t>
                </a:r>
                <a:r>
                  <a:rPr lang="fr-FR" sz="1400" dirty="0" smtClean="0"/>
                  <a:t> of </a:t>
                </a:r>
                <a:r>
                  <a:rPr lang="fr-FR" sz="1400" dirty="0" err="1" smtClean="0"/>
                  <a:t>parameters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describing</a:t>
                </a:r>
                <a:r>
                  <a:rPr lang="fr-FR" sz="1400" dirty="0" smtClean="0"/>
                  <a:t> NLD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400" dirty="0" smtClean="0"/>
                  <a:t>SF</a:t>
                </a:r>
                <a:endParaRPr lang="fr-FR" sz="14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69" y="4075919"/>
                <a:ext cx="3127760" cy="523220"/>
              </a:xfrm>
              <a:prstGeom prst="rect">
                <a:avLst/>
              </a:prstGeom>
              <a:blipFill>
                <a:blip r:embed="rId5"/>
                <a:stretch>
                  <a:fillRect t="-2353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4575975" y="4075919"/>
            <a:ext cx="380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after</a:t>
            </a:r>
            <a:r>
              <a:rPr lang="fr-FR" sz="1400" dirty="0" smtClean="0"/>
              <a:t> convergence: </a:t>
            </a:r>
            <a:r>
              <a:rPr lang="fr-FR" sz="1400" dirty="0" err="1" smtClean="0"/>
              <a:t>probability</a:t>
            </a:r>
            <a:r>
              <a:rPr lang="fr-FR" sz="1400" dirty="0" smtClean="0"/>
              <a:t> distribution of </a:t>
            </a:r>
            <a:r>
              <a:rPr lang="fr-FR" sz="1400" dirty="0" err="1" smtClean="0"/>
              <a:t>each</a:t>
            </a:r>
            <a:r>
              <a:rPr lang="fr-FR" sz="1400" dirty="0" smtClean="0"/>
              <a:t> </a:t>
            </a:r>
            <a:r>
              <a:rPr lang="fr-FR" sz="1400" dirty="0" err="1" smtClean="0"/>
              <a:t>parameter</a:t>
            </a:r>
            <a:endParaRPr lang="fr-FR" sz="1400" dirty="0"/>
          </a:p>
        </p:txBody>
      </p:sp>
      <p:grpSp>
        <p:nvGrpSpPr>
          <p:cNvPr id="19" name="Groupe 18"/>
          <p:cNvGrpSpPr>
            <a:grpSpLocks noChangeAspect="1"/>
          </p:cNvGrpSpPr>
          <p:nvPr/>
        </p:nvGrpSpPr>
        <p:grpSpPr>
          <a:xfrm>
            <a:off x="4803612" y="1518129"/>
            <a:ext cx="3577395" cy="2615519"/>
            <a:chOff x="4332719" y="1432669"/>
            <a:chExt cx="3577395" cy="261551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2719" y="1721168"/>
              <a:ext cx="2937053" cy="23270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62558" y="3560832"/>
              <a:ext cx="2123152" cy="19843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8516" y="1432669"/>
              <a:ext cx="2271598" cy="1865168"/>
            </a:xfrm>
            <a:prstGeom prst="rect">
              <a:avLst/>
            </a:prstGeom>
          </p:spPr>
        </p:pic>
        <p:cxnSp>
          <p:nvCxnSpPr>
            <p:cNvPr id="12" name="Connecteur droit avec flèche 11"/>
            <p:cNvCxnSpPr>
              <a:stCxn id="9" idx="0"/>
            </p:cNvCxnSpPr>
            <p:nvPr/>
          </p:nvCxnSpPr>
          <p:spPr>
            <a:xfrm flipV="1">
              <a:off x="5924134" y="3018406"/>
              <a:ext cx="889062" cy="54242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lèche droite 19"/>
          <p:cNvSpPr/>
          <p:nvPr/>
        </p:nvSpPr>
        <p:spPr>
          <a:xfrm>
            <a:off x="8514670" y="2879104"/>
            <a:ext cx="435835" cy="222190"/>
          </a:xfrm>
          <a:prstGeom prst="rightArrow">
            <a:avLst>
              <a:gd name="adj1" fmla="val 50000"/>
              <a:gd name="adj2" fmla="val 10769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8920885" y="2574700"/>
                <a:ext cx="29911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Construction of </a:t>
                </a:r>
                <a:r>
                  <a:rPr lang="fr-FR" sz="1600" dirty="0" err="1" smtClean="0"/>
                  <a:t>probability</a:t>
                </a:r>
                <a:r>
                  <a:rPr lang="fr-FR" sz="1600" dirty="0" smtClean="0"/>
                  <a:t> distribution of </a:t>
                </a:r>
                <a:r>
                  <a:rPr lang="fr-FR" sz="1600" dirty="0" err="1" smtClean="0"/>
                  <a:t>nuclear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level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density</a:t>
                </a:r>
                <a:r>
                  <a:rPr lang="fr-FR" sz="160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err="1" smtClean="0"/>
                  <a:t>strength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function</a:t>
                </a:r>
                <a:endParaRPr lang="fr-FR" sz="1600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885" y="2574700"/>
                <a:ext cx="2991140" cy="830997"/>
              </a:xfrm>
              <a:prstGeom prst="rect">
                <a:avLst/>
              </a:prstGeom>
              <a:blipFill>
                <a:blip r:embed="rId8"/>
                <a:stretch>
                  <a:fillRect t="-2190" b="-80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2073891" y="2879104"/>
            <a:ext cx="218984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 err="1" smtClean="0"/>
              <a:t>comparison</a:t>
            </a:r>
            <a:r>
              <a:rPr lang="fr-FR" sz="1400" dirty="0" smtClean="0"/>
              <a:t> of </a:t>
            </a:r>
            <a:r>
              <a:rPr lang="fr-FR" sz="1400" dirty="0" err="1" smtClean="0"/>
              <a:t>theoritical</a:t>
            </a:r>
            <a:r>
              <a:rPr lang="fr-FR" sz="1400" dirty="0" smtClean="0"/>
              <a:t> </a:t>
            </a:r>
            <a:r>
              <a:rPr lang="fr-FR" sz="1400" dirty="0" err="1" smtClean="0"/>
              <a:t>spectra</a:t>
            </a:r>
            <a:r>
              <a:rPr lang="fr-FR" sz="1400" dirty="0" smtClean="0"/>
              <a:t> and </a:t>
            </a:r>
            <a:r>
              <a:rPr lang="fr-FR" sz="1400" dirty="0" err="1" smtClean="0"/>
              <a:t>experimental</a:t>
            </a:r>
            <a:r>
              <a:rPr lang="fr-FR" sz="1400" dirty="0" smtClean="0"/>
              <a:t> </a:t>
            </a:r>
            <a:r>
              <a:rPr lang="fr-FR" sz="1400" dirty="0" err="1" smtClean="0"/>
              <a:t>spectra</a:t>
            </a:r>
            <a:r>
              <a:rPr lang="fr-FR" sz="1400" dirty="0" smtClean="0"/>
              <a:t> at </a:t>
            </a:r>
            <a:r>
              <a:rPr lang="fr-FR" sz="1400" dirty="0" err="1" smtClean="0"/>
              <a:t>each</a:t>
            </a:r>
            <a:r>
              <a:rPr lang="fr-FR" sz="1400" dirty="0" smtClean="0"/>
              <a:t> </a:t>
            </a:r>
            <a:r>
              <a:rPr lang="fr-FR" sz="1400" dirty="0" err="1" smtClean="0"/>
              <a:t>iteration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949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3449638"/>
            <a:ext cx="7394247" cy="70326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981E43-5EFD-0A82-A79F-0FD5D9C0A8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C2D0F8-D014-0864-D901-ABE68887C8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0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ZoneTexte 146"/>
              <p:cNvSpPr txBox="1"/>
              <p:nvPr/>
            </p:nvSpPr>
            <p:spPr>
              <a:xfrm>
                <a:off x="465346" y="1577035"/>
                <a:ext cx="57193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 err="1" smtClean="0"/>
                  <a:t>Constraining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models</a:t>
                </a:r>
                <a:r>
                  <a:rPr lang="fr-FR" dirty="0" smtClean="0"/>
                  <a:t> by </a:t>
                </a:r>
                <a:r>
                  <a:rPr lang="fr-FR" dirty="0" err="1" smtClean="0"/>
                  <a:t>determining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essential </a:t>
                </a:r>
                <a:r>
                  <a:rPr lang="fr-FR" dirty="0" err="1" smtClean="0"/>
                  <a:t>ingredients</a:t>
                </a:r>
                <a:r>
                  <a:rPr lang="fr-FR" dirty="0" smtClean="0"/>
                  <a:t>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b="0" dirty="0" smtClean="0"/>
                  <a:t>-strength function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Nuclear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levels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density</a:t>
                </a:r>
                <a:endParaRPr lang="fr-FR" dirty="0" smtClean="0"/>
              </a:p>
            </p:txBody>
          </p:sp>
        </mc:Choice>
        <mc:Fallback xmlns="">
          <p:sp>
            <p:nvSpPr>
              <p:cNvPr id="147" name="ZoneTexte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46" y="1577035"/>
                <a:ext cx="5719363" cy="1200329"/>
              </a:xfrm>
              <a:prstGeom prst="rect">
                <a:avLst/>
              </a:prstGeom>
              <a:blipFill>
                <a:blip r:embed="rId3"/>
                <a:stretch>
                  <a:fillRect l="-852" t="-3046" r="-852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ZoneTexte 150"/>
          <p:cNvSpPr txBox="1"/>
          <p:nvPr/>
        </p:nvSpPr>
        <p:spPr>
          <a:xfrm>
            <a:off x="475325" y="3741612"/>
            <a:ext cx="486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Target nucleus: </a:t>
            </a:r>
            <a:r>
              <a:rPr lang="fr-FR" baseline="30000" dirty="0" smtClean="0"/>
              <a:t>176</a:t>
            </a:r>
            <a:r>
              <a:rPr lang="fr-FR" dirty="0" smtClean="0"/>
              <a:t>Lu</a:t>
            </a:r>
            <a:endParaRPr lang="fr-FR" baseline="30000" dirty="0" smtClean="0"/>
          </a:p>
        </p:txBody>
      </p:sp>
      <p:grpSp>
        <p:nvGrpSpPr>
          <p:cNvPr id="191" name="Groupe 190"/>
          <p:cNvGrpSpPr/>
          <p:nvPr/>
        </p:nvGrpSpPr>
        <p:grpSpPr>
          <a:xfrm>
            <a:off x="5755294" y="2064271"/>
            <a:ext cx="3655798" cy="1535575"/>
            <a:chOff x="6679833" y="1466664"/>
            <a:chExt cx="3655798" cy="1535575"/>
          </a:xfrm>
        </p:grpSpPr>
        <p:grpSp>
          <p:nvGrpSpPr>
            <p:cNvPr id="87" name="Groupe 86"/>
            <p:cNvGrpSpPr/>
            <p:nvPr/>
          </p:nvGrpSpPr>
          <p:grpSpPr>
            <a:xfrm>
              <a:off x="9095465" y="1653009"/>
              <a:ext cx="705867" cy="699898"/>
              <a:chOff x="1833785" y="3983146"/>
              <a:chExt cx="662083" cy="668178"/>
            </a:xfrm>
            <a:effectLst>
              <a:glow rad="101600">
                <a:srgbClr val="87000A">
                  <a:satMod val="175000"/>
                  <a:alpha val="40000"/>
                </a:srgbClr>
              </a:glow>
            </a:effectLst>
          </p:grpSpPr>
          <p:sp>
            <p:nvSpPr>
              <p:cNvPr id="93" name="Ellipse 92"/>
              <p:cNvSpPr/>
              <p:nvPr/>
            </p:nvSpPr>
            <p:spPr>
              <a:xfrm>
                <a:off x="2351852" y="4315661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2100126" y="4329064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Ellipse 94"/>
              <p:cNvSpPr/>
              <p:nvPr/>
            </p:nvSpPr>
            <p:spPr>
              <a:xfrm>
                <a:off x="2221313" y="412435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1907704" y="407707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1988096" y="4005064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Ellipse 97"/>
              <p:cNvSpPr/>
              <p:nvPr/>
            </p:nvSpPr>
            <p:spPr>
              <a:xfrm>
                <a:off x="2077297" y="398314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1965594" y="418504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1833785" y="424930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2120040" y="4401072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2275760" y="444902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Ellipse 102"/>
              <p:cNvSpPr/>
              <p:nvPr/>
            </p:nvSpPr>
            <p:spPr>
              <a:xfrm>
                <a:off x="2347768" y="424930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Ellipse 103"/>
              <p:cNvSpPr/>
              <p:nvPr/>
            </p:nvSpPr>
            <p:spPr>
              <a:xfrm>
                <a:off x="1992564" y="4379997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Ellipse 104"/>
              <p:cNvSpPr/>
              <p:nvPr/>
            </p:nvSpPr>
            <p:spPr>
              <a:xfrm>
                <a:off x="1845975" y="4363292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Ellipse 105"/>
              <p:cNvSpPr/>
              <p:nvPr/>
            </p:nvSpPr>
            <p:spPr>
              <a:xfrm>
                <a:off x="1986376" y="4496039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Ellipse 106"/>
              <p:cNvSpPr/>
              <p:nvPr/>
            </p:nvSpPr>
            <p:spPr>
              <a:xfrm>
                <a:off x="2207836" y="4352023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Ellipse 107"/>
              <p:cNvSpPr/>
              <p:nvPr/>
            </p:nvSpPr>
            <p:spPr>
              <a:xfrm>
                <a:off x="2339752" y="4149080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Ellipse 108"/>
              <p:cNvSpPr/>
              <p:nvPr/>
            </p:nvSpPr>
            <p:spPr>
              <a:xfrm>
                <a:off x="2097857" y="450730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2195819" y="4165011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2265629" y="4249302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2121613" y="4098323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2329772" y="4379997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2203752" y="4496799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2176536" y="4005064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1867777" y="4144581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2269838" y="404818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1917099" y="444592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1984296" y="4170331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1951384" y="4302267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2168507" y="4280015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2039582" y="410528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2109889" y="418504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Ellipse 123"/>
              <p:cNvSpPr/>
              <p:nvPr/>
            </p:nvSpPr>
            <p:spPr>
              <a:xfrm>
                <a:off x="2064572" y="4379997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Ellipse 124"/>
              <p:cNvSpPr/>
              <p:nvPr/>
            </p:nvSpPr>
            <p:spPr>
              <a:xfrm>
                <a:off x="2048027" y="425705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1893586" y="4237019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Ellipse 126"/>
              <p:cNvSpPr/>
              <p:nvPr/>
            </p:nvSpPr>
            <p:spPr>
              <a:xfrm>
                <a:off x="2189624" y="4420070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8" name="Forme libre 87"/>
            <p:cNvSpPr/>
            <p:nvPr/>
          </p:nvSpPr>
          <p:spPr>
            <a:xfrm>
              <a:off x="9550010" y="2432421"/>
              <a:ext cx="305493" cy="569818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orme libre 88"/>
            <p:cNvSpPr/>
            <p:nvPr/>
          </p:nvSpPr>
          <p:spPr>
            <a:xfrm rot="17038354">
              <a:off x="9991260" y="1648121"/>
              <a:ext cx="247567" cy="441175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orme libre 89"/>
            <p:cNvSpPr/>
            <p:nvPr/>
          </p:nvSpPr>
          <p:spPr>
            <a:xfrm rot="19790765">
              <a:off x="9940597" y="2161736"/>
              <a:ext cx="255917" cy="485493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orme libre 90"/>
            <p:cNvSpPr/>
            <p:nvPr/>
          </p:nvSpPr>
          <p:spPr>
            <a:xfrm rot="3084907">
              <a:off x="9101007" y="2417055"/>
              <a:ext cx="261622" cy="398203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Ellipse 91"/>
            <p:cNvSpPr/>
            <p:nvPr/>
          </p:nvSpPr>
          <p:spPr>
            <a:xfrm>
              <a:off x="9258343" y="2029338"/>
              <a:ext cx="153540" cy="150853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glow rad="63500">
                <a:srgbClr val="0091C3">
                  <a:satMod val="175000"/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6679833" y="1887602"/>
              <a:ext cx="108000" cy="10799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6897616" y="1939949"/>
              <a:ext cx="346487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èche droite 12"/>
            <p:cNvSpPr/>
            <p:nvPr/>
          </p:nvSpPr>
          <p:spPr>
            <a:xfrm>
              <a:off x="8420857" y="1869116"/>
              <a:ext cx="336659" cy="165310"/>
            </a:xfrm>
            <a:prstGeom prst="rightArrow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fr-FR" sz="1800" kern="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90" name="Image 1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831" y="1466664"/>
              <a:ext cx="932769" cy="95105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75325" y="923988"/>
            <a:ext cx="11510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err="1" smtClean="0"/>
              <a:t>Improve</a:t>
            </a:r>
            <a:r>
              <a:rPr lang="fr-FR" b="1" dirty="0" smtClean="0"/>
              <a:t> the </a:t>
            </a:r>
            <a:r>
              <a:rPr lang="fr-FR" b="1" dirty="0" err="1" smtClean="0"/>
              <a:t>evaluation</a:t>
            </a:r>
            <a:r>
              <a:rPr lang="fr-FR" b="1" dirty="0" smtClean="0"/>
              <a:t> of radiative neutron capture cross-sections in neutron-</a:t>
            </a:r>
            <a:r>
              <a:rPr lang="fr-FR" b="1" dirty="0" err="1" smtClean="0"/>
              <a:t>rich</a:t>
            </a:r>
            <a:r>
              <a:rPr lang="fr-FR" b="1" dirty="0" smtClean="0"/>
              <a:t> </a:t>
            </a:r>
            <a:r>
              <a:rPr lang="fr-FR" b="1" dirty="0" err="1" smtClean="0"/>
              <a:t>nuclei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755294" y="3697921"/>
                <a:ext cx="36938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Radiative </a:t>
                </a:r>
                <a:r>
                  <a:rPr lang="fr-FR" sz="1600" dirty="0" smtClean="0"/>
                  <a:t>capture 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600" dirty="0" smtClean="0"/>
                  <a:t>)</a:t>
                </a:r>
                <a:endParaRPr lang="fr-FR" sz="16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294" y="3697921"/>
                <a:ext cx="3693884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9787126" y="1529392"/>
            <a:ext cx="2026501" cy="3365527"/>
            <a:chOff x="10159949" y="1493295"/>
            <a:chExt cx="1711414" cy="2842243"/>
          </a:xfrm>
        </p:grpSpPr>
        <p:grpSp>
          <p:nvGrpSpPr>
            <p:cNvPr id="53" name="Groupe 52"/>
            <p:cNvGrpSpPr/>
            <p:nvPr/>
          </p:nvGrpSpPr>
          <p:grpSpPr>
            <a:xfrm>
              <a:off x="10547847" y="1519551"/>
              <a:ext cx="956484" cy="2785915"/>
              <a:chOff x="1353979" y="2344066"/>
              <a:chExt cx="1275311" cy="3714552"/>
            </a:xfrm>
          </p:grpSpPr>
          <p:grpSp>
            <p:nvGrpSpPr>
              <p:cNvPr id="54" name="Groupe 53"/>
              <p:cNvGrpSpPr/>
              <p:nvPr/>
            </p:nvGrpSpPr>
            <p:grpSpPr>
              <a:xfrm>
                <a:off x="1355897" y="2451371"/>
                <a:ext cx="1273393" cy="3607247"/>
                <a:chOff x="4140345" y="4499583"/>
                <a:chExt cx="597199" cy="1761113"/>
              </a:xfrm>
            </p:grpSpPr>
            <p:sp>
              <p:nvSpPr>
                <p:cNvPr id="56" name="Rectangle 55"/>
                <p:cNvSpPr/>
                <p:nvPr/>
              </p:nvSpPr>
              <p:spPr bwMode="auto">
                <a:xfrm>
                  <a:off x="4147391" y="4591659"/>
                  <a:ext cx="568325" cy="710185"/>
                </a:xfrm>
                <a:prstGeom prst="rect">
                  <a:avLst/>
                </a:prstGeom>
                <a:pattFill prst="narHorz">
                  <a:fgClr>
                    <a:srgbClr val="DC0528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6857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" name="Connecteur droit avec flèche 56"/>
                <p:cNvCxnSpPr/>
                <p:nvPr/>
              </p:nvCxnSpPr>
              <p:spPr bwMode="auto">
                <a:xfrm>
                  <a:off x="4648931" y="4589058"/>
                  <a:ext cx="0" cy="4175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58" name="Connecteur droit 57"/>
                <p:cNvCxnSpPr/>
                <p:nvPr/>
              </p:nvCxnSpPr>
              <p:spPr bwMode="auto">
                <a:xfrm>
                  <a:off x="4161282" y="4589058"/>
                  <a:ext cx="57626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>
                      <a:lumMod val="90000"/>
                      <a:lumOff val="10000"/>
                    </a:schemeClr>
                  </a:solidFill>
                  <a:prstDash val="sysDot"/>
                </a:ln>
                <a:effectLst/>
              </p:spPr>
            </p:cxnSp>
            <p:cxnSp>
              <p:nvCxnSpPr>
                <p:cNvPr id="60" name="Connecteur droit 59"/>
                <p:cNvCxnSpPr/>
                <p:nvPr/>
              </p:nvCxnSpPr>
              <p:spPr bwMode="auto">
                <a:xfrm>
                  <a:off x="4152044" y="5539971"/>
                  <a:ext cx="57626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</p:cxnSp>
            <p:cxnSp>
              <p:nvCxnSpPr>
                <p:cNvPr id="62" name="Connecteur droit 61"/>
                <p:cNvCxnSpPr/>
                <p:nvPr/>
              </p:nvCxnSpPr>
              <p:spPr bwMode="auto">
                <a:xfrm>
                  <a:off x="4150456" y="5611408"/>
                  <a:ext cx="57626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3" name="Connecteur droit 62"/>
                <p:cNvCxnSpPr/>
                <p:nvPr/>
              </p:nvCxnSpPr>
              <p:spPr bwMode="auto">
                <a:xfrm>
                  <a:off x="4145694" y="5670146"/>
                  <a:ext cx="57626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/>
                <p:cNvCxnSpPr/>
                <p:nvPr/>
              </p:nvCxnSpPr>
              <p:spPr bwMode="auto">
                <a:xfrm>
                  <a:off x="4145694" y="5760633"/>
                  <a:ext cx="57626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65" name="Connecteur droit 64"/>
                <p:cNvCxnSpPr/>
                <p:nvPr/>
              </p:nvCxnSpPr>
              <p:spPr bwMode="auto">
                <a:xfrm>
                  <a:off x="4145694" y="5920971"/>
                  <a:ext cx="57626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6" name="Connecteur droit 65"/>
                <p:cNvCxnSpPr/>
                <p:nvPr/>
              </p:nvCxnSpPr>
              <p:spPr bwMode="auto">
                <a:xfrm>
                  <a:off x="4155219" y="5990821"/>
                  <a:ext cx="57626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7" name="Connecteur droit 66"/>
                <p:cNvCxnSpPr/>
                <p:nvPr/>
              </p:nvCxnSpPr>
              <p:spPr bwMode="auto">
                <a:xfrm>
                  <a:off x="4149310" y="6113058"/>
                  <a:ext cx="57626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68" name="Connecteur droit 67"/>
                <p:cNvCxnSpPr/>
                <p:nvPr/>
              </p:nvCxnSpPr>
              <p:spPr bwMode="auto">
                <a:xfrm>
                  <a:off x="4145694" y="5870171"/>
                  <a:ext cx="57626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69" name="Connecteur droit 68"/>
                <p:cNvCxnSpPr/>
                <p:nvPr/>
              </p:nvCxnSpPr>
              <p:spPr bwMode="auto">
                <a:xfrm>
                  <a:off x="4156806" y="5366933"/>
                  <a:ext cx="57626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70" name="Connecteur droit avec flèche 69"/>
                <p:cNvCxnSpPr/>
                <p:nvPr/>
              </p:nvCxnSpPr>
              <p:spPr bwMode="auto">
                <a:xfrm>
                  <a:off x="4364769" y="5026508"/>
                  <a:ext cx="0" cy="5080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1" name="Connecteur droit avec flèche 70"/>
                <p:cNvCxnSpPr/>
                <p:nvPr/>
              </p:nvCxnSpPr>
              <p:spPr bwMode="auto">
                <a:xfrm>
                  <a:off x="4271106" y="5670146"/>
                  <a:ext cx="0" cy="200025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2" name="Connecteur droit avec flèche 71"/>
                <p:cNvCxnSpPr/>
                <p:nvPr/>
              </p:nvCxnSpPr>
              <p:spPr bwMode="auto">
                <a:xfrm>
                  <a:off x="4626706" y="5208183"/>
                  <a:ext cx="0" cy="401638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0000FF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3" name="Connecteur droit avec flèche 72"/>
                <p:cNvCxnSpPr/>
                <p:nvPr/>
              </p:nvCxnSpPr>
              <p:spPr bwMode="auto">
                <a:xfrm>
                  <a:off x="4558444" y="5760633"/>
                  <a:ext cx="0" cy="1127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0000FF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4" name="Connecteur droit avec flèche 73"/>
                <p:cNvCxnSpPr/>
                <p:nvPr/>
              </p:nvCxnSpPr>
              <p:spPr bwMode="auto">
                <a:xfrm>
                  <a:off x="4442556" y="5878108"/>
                  <a:ext cx="0" cy="10795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5" name="Connecteur droit avec flèche 74"/>
                <p:cNvCxnSpPr/>
                <p:nvPr/>
              </p:nvCxnSpPr>
              <p:spPr bwMode="auto">
                <a:xfrm>
                  <a:off x="4540981" y="5990821"/>
                  <a:ext cx="0" cy="117475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6" name="Connecteur droit avec flèche 75"/>
                <p:cNvCxnSpPr/>
                <p:nvPr/>
              </p:nvCxnSpPr>
              <p:spPr bwMode="auto">
                <a:xfrm>
                  <a:off x="4266344" y="5920971"/>
                  <a:ext cx="0" cy="177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0000FF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8" name="Connecteur droit 77"/>
                <p:cNvCxnSpPr/>
                <p:nvPr/>
              </p:nvCxnSpPr>
              <p:spPr bwMode="auto">
                <a:xfrm>
                  <a:off x="4156806" y="6260696"/>
                  <a:ext cx="57467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79" name="Connecteur droit 78"/>
                <p:cNvCxnSpPr/>
                <p:nvPr/>
              </p:nvCxnSpPr>
              <p:spPr bwMode="auto">
                <a:xfrm>
                  <a:off x="4155219" y="6165446"/>
                  <a:ext cx="576262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80" name="Connecteur droit avec flèche 79"/>
                <p:cNvCxnSpPr/>
                <p:nvPr/>
              </p:nvCxnSpPr>
              <p:spPr bwMode="auto">
                <a:xfrm>
                  <a:off x="4337781" y="6113058"/>
                  <a:ext cx="0" cy="5556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81" name="Connecteur droit avec flèche 80"/>
                <p:cNvCxnSpPr/>
                <p:nvPr/>
              </p:nvCxnSpPr>
              <p:spPr bwMode="auto">
                <a:xfrm>
                  <a:off x="4569556" y="6112742"/>
                  <a:ext cx="0" cy="138535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0000FF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82" name="Connecteur droit avec flèche 81"/>
                <p:cNvCxnSpPr/>
                <p:nvPr/>
              </p:nvCxnSpPr>
              <p:spPr bwMode="auto">
                <a:xfrm>
                  <a:off x="4418744" y="6165446"/>
                  <a:ext cx="0" cy="90487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781469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83" name="Connecteur droit avec flèche 82"/>
                <p:cNvCxnSpPr/>
                <p:nvPr/>
              </p:nvCxnSpPr>
              <p:spPr bwMode="auto">
                <a:xfrm flipH="1">
                  <a:off x="4271106" y="4600171"/>
                  <a:ext cx="0" cy="20955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C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84" name="Connecteur droit avec flèche 83"/>
                <p:cNvCxnSpPr/>
                <p:nvPr/>
              </p:nvCxnSpPr>
              <p:spPr bwMode="auto">
                <a:xfrm>
                  <a:off x="4583844" y="4801783"/>
                  <a:ext cx="0" cy="206375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C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85" name="Connecteur droit avec flèche 84"/>
                <p:cNvCxnSpPr/>
                <p:nvPr/>
              </p:nvCxnSpPr>
              <p:spPr bwMode="auto">
                <a:xfrm>
                  <a:off x="4466369" y="5035146"/>
                  <a:ext cx="0" cy="168275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C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86" name="Connecteur droit 85"/>
                <p:cNvCxnSpPr/>
                <p:nvPr/>
              </p:nvCxnSpPr>
              <p:spPr bwMode="auto">
                <a:xfrm>
                  <a:off x="4140345" y="4499583"/>
                  <a:ext cx="576262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DC0528"/>
                  </a:solidFill>
                  <a:prstDash val="solid"/>
                </a:ln>
                <a:effectLst/>
              </p:spPr>
            </p:cxnSp>
          </p:grpSp>
          <p:cxnSp>
            <p:nvCxnSpPr>
              <p:cNvPr id="55" name="Connecteur droit 54"/>
              <p:cNvCxnSpPr/>
              <p:nvPr/>
            </p:nvCxnSpPr>
            <p:spPr bwMode="auto">
              <a:xfrm>
                <a:off x="1353979" y="2344066"/>
                <a:ext cx="122874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DC0528"/>
                </a:solidFill>
                <a:prstDash val="solid"/>
              </a:ln>
              <a:effectLst/>
            </p:spPr>
          </p:cxnSp>
        </p:grpSp>
        <p:sp>
          <p:nvSpPr>
            <p:cNvPr id="128" name="Rectangle 127"/>
            <p:cNvSpPr/>
            <p:nvPr/>
          </p:nvSpPr>
          <p:spPr>
            <a:xfrm>
              <a:off x="11463173" y="1495975"/>
              <a:ext cx="408190" cy="2839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0159949" y="1493295"/>
              <a:ext cx="408190" cy="2839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0222276" y="1608284"/>
              <a:ext cx="314344" cy="25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</a:rPr>
                <a:t>S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</a:rPr>
                <a:t>n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677158" y="4506232"/>
            <a:ext cx="4958083" cy="1444516"/>
            <a:chOff x="259067" y="4056714"/>
            <a:chExt cx="4958083" cy="1444516"/>
          </a:xfrm>
        </p:grpSpPr>
        <p:sp>
          <p:nvSpPr>
            <p:cNvPr id="131" name="Rectangle 130"/>
            <p:cNvSpPr/>
            <p:nvPr/>
          </p:nvSpPr>
          <p:spPr>
            <a:xfrm>
              <a:off x="259067" y="4056714"/>
              <a:ext cx="1440000" cy="1440000"/>
            </a:xfrm>
            <a:prstGeom prst="rect">
              <a:avLst/>
            </a:prstGeom>
            <a:solidFill>
              <a:sysClr val="windowText" lastClr="000000"/>
            </a:solidFill>
            <a:ln w="31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 baseline="30000" dirty="0">
                <a:solidFill>
                  <a:prstClr val="white"/>
                </a:solidFill>
              </a:endParaRPr>
            </a:p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 baseline="30000" dirty="0">
                <a:solidFill>
                  <a:prstClr val="white"/>
                </a:solidFill>
              </a:endParaRPr>
            </a:p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175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Lu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97.41 %</a:t>
              </a:r>
            </a:p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3320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2020773" y="4062832"/>
              <a:ext cx="1440000" cy="1438398"/>
              <a:chOff x="2020773" y="4062832"/>
              <a:chExt cx="1440000" cy="143839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020773" y="4062832"/>
                <a:ext cx="1440000" cy="1438398"/>
              </a:xfrm>
              <a:prstGeom prst="rect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176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Lu</a:t>
                </a: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2.59 %</a:t>
                </a: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740773" y="4853230"/>
                <a:ext cx="720000" cy="648000"/>
              </a:xfrm>
              <a:prstGeom prst="rect">
                <a:avLst/>
              </a:prstGeom>
              <a:solidFill>
                <a:srgbClr val="6FCBD7"/>
              </a:solidFill>
              <a:ln w="31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kern="0" dirty="0"/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3.8 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10</a:t>
                </a:r>
                <a:r>
                  <a:rPr kumimoji="0" lang="en-US" sz="1100" b="0" i="0" u="none" strike="noStrike" kern="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</a:rPr>
                  <a:t>10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y</a:t>
                </a: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020773" y="4853230"/>
                <a:ext cx="720000" cy="648000"/>
              </a:xfrm>
              <a:prstGeom prst="rect">
                <a:avLst/>
              </a:prstGeom>
              <a:solidFill>
                <a:srgbClr val="6FCBD7"/>
              </a:solidFill>
              <a:ln w="31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    </a:t>
                </a: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kern="0" dirty="0">
                  <a:solidFill>
                    <a:prstClr val="black"/>
                  </a:solidFill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3.68 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</a:t>
                </a: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Forme libre 140"/>
              <p:cNvSpPr/>
              <p:nvPr/>
            </p:nvSpPr>
            <p:spPr>
              <a:xfrm>
                <a:off x="2020773" y="4853230"/>
                <a:ext cx="333556" cy="325654"/>
              </a:xfrm>
              <a:custGeom>
                <a:avLst/>
                <a:gdLst>
                  <a:gd name="connsiteX0" fmla="*/ 174171 w 174171"/>
                  <a:gd name="connsiteY0" fmla="*/ 0 h 214811"/>
                  <a:gd name="connsiteX1" fmla="*/ 0 w 174171"/>
                  <a:gd name="connsiteY1" fmla="*/ 214811 h 214811"/>
                  <a:gd name="connsiteX2" fmla="*/ 0 w 174171"/>
                  <a:gd name="connsiteY2" fmla="*/ 0 h 214811"/>
                  <a:gd name="connsiteX3" fmla="*/ 174171 w 174171"/>
                  <a:gd name="connsiteY3" fmla="*/ 0 h 21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71" h="214811">
                    <a:moveTo>
                      <a:pt x="174171" y="0"/>
                    </a:moveTo>
                    <a:lnTo>
                      <a:pt x="0" y="214811"/>
                    </a:lnTo>
                    <a:lnTo>
                      <a:pt x="0" y="0"/>
                    </a:lnTo>
                    <a:lnTo>
                      <a:pt x="174171" y="0"/>
                    </a:lnTo>
                    <a:close/>
                  </a:path>
                </a:pathLst>
              </a:custGeom>
              <a:solidFill>
                <a:srgbClr val="FF939B">
                  <a:alpha val="98000"/>
                </a:srgbClr>
              </a:solidFill>
              <a:ln w="31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3777150" y="4061230"/>
              <a:ext cx="1440000" cy="1440000"/>
              <a:chOff x="3385771" y="2253109"/>
              <a:chExt cx="1440000" cy="1440000"/>
            </a:xfrm>
          </p:grpSpPr>
          <p:sp>
            <p:nvSpPr>
              <p:cNvPr id="134" name="Rectangle 133"/>
              <p:cNvSpPr/>
              <p:nvPr/>
            </p:nvSpPr>
            <p:spPr>
              <a:xfrm>
                <a:off x="3385771" y="2253109"/>
                <a:ext cx="1440000" cy="1440000"/>
              </a:xfrm>
              <a:prstGeom prst="rect">
                <a:avLst/>
              </a:prstGeom>
              <a:solidFill>
                <a:srgbClr val="6FCBD7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177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Lu</a:t>
                </a: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105771" y="3045109"/>
                <a:ext cx="720000" cy="648000"/>
              </a:xfrm>
              <a:prstGeom prst="rect">
                <a:avLst/>
              </a:prstGeom>
              <a:solidFill>
                <a:srgbClr val="6FCBD7"/>
              </a:solidFill>
              <a:ln w="31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6.71 d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Forme libre 136"/>
              <p:cNvSpPr/>
              <p:nvPr/>
            </p:nvSpPr>
            <p:spPr>
              <a:xfrm>
                <a:off x="3385771" y="3044465"/>
                <a:ext cx="719995" cy="648000"/>
              </a:xfrm>
              <a:custGeom>
                <a:avLst/>
                <a:gdLst>
                  <a:gd name="connsiteX0" fmla="*/ 174171 w 174171"/>
                  <a:gd name="connsiteY0" fmla="*/ 0 h 214811"/>
                  <a:gd name="connsiteX1" fmla="*/ 0 w 174171"/>
                  <a:gd name="connsiteY1" fmla="*/ 214811 h 214811"/>
                  <a:gd name="connsiteX2" fmla="*/ 0 w 174171"/>
                  <a:gd name="connsiteY2" fmla="*/ 0 h 214811"/>
                  <a:gd name="connsiteX3" fmla="*/ 174171 w 174171"/>
                  <a:gd name="connsiteY3" fmla="*/ 0 h 21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71" h="214811">
                    <a:moveTo>
                      <a:pt x="174171" y="0"/>
                    </a:moveTo>
                    <a:lnTo>
                      <a:pt x="0" y="214811"/>
                    </a:lnTo>
                    <a:lnTo>
                      <a:pt x="0" y="0"/>
                    </a:lnTo>
                    <a:lnTo>
                      <a:pt x="17417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36000" tIns="36000" rIns="36000" bIns="36000" rtlCol="0" anchor="t"/>
              <a:lstStyle/>
              <a:p>
                <a:pPr marL="0" marR="0" lvl="0" indent="0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160.1 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</a:t>
                </a: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33200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52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otivations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66618" y="5496005"/>
            <a:ext cx="82250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[1] www-phynu.cea.fr</a:t>
            </a:r>
            <a:endParaRPr lang="fr-FR" sz="1000" dirty="0"/>
          </a:p>
          <a:p>
            <a:r>
              <a:rPr lang="fr-FR" sz="1000" dirty="0" smtClean="0"/>
              <a:t>[</a:t>
            </a:r>
            <a:r>
              <a:rPr lang="fr-FR" sz="1000" dirty="0"/>
              <a:t>2</a:t>
            </a:r>
            <a:r>
              <a:rPr lang="fr-FR" sz="1000" dirty="0" smtClean="0"/>
              <a:t>] </a:t>
            </a:r>
            <a:r>
              <a:rPr lang="en-US" sz="1000" dirty="0"/>
              <a:t>S. </a:t>
            </a:r>
            <a:r>
              <a:rPr lang="en-US" sz="1000" dirty="0" err="1"/>
              <a:t>Valenta</a:t>
            </a:r>
            <a:r>
              <a:rPr lang="en-US" sz="1000" dirty="0"/>
              <a:t>, </a:t>
            </a:r>
            <a:r>
              <a:rPr lang="fr-FR" sz="1000" dirty="0"/>
              <a:t>Dipl</a:t>
            </a:r>
            <a:r>
              <a:rPr lang="fr-FR" sz="1000" dirty="0" smtClean="0"/>
              <a:t>. </a:t>
            </a:r>
            <a:r>
              <a:rPr lang="fr-FR" sz="1000" dirty="0" err="1" smtClean="0"/>
              <a:t>thesis</a:t>
            </a:r>
            <a:r>
              <a:rPr lang="fr-FR" sz="1000" dirty="0"/>
              <a:t>, Charles </a:t>
            </a:r>
            <a:r>
              <a:rPr lang="fr-FR" sz="1000" dirty="0" err="1"/>
              <a:t>Univ</a:t>
            </a:r>
            <a:r>
              <a:rPr lang="fr-FR" sz="1000" dirty="0"/>
              <a:t>., Prague (</a:t>
            </a:r>
            <a:r>
              <a:rPr lang="fr-FR" sz="1000" dirty="0" smtClean="0"/>
              <a:t>2010).</a:t>
            </a:r>
          </a:p>
          <a:p>
            <a:r>
              <a:rPr lang="fr-FR" sz="1000" dirty="0" smtClean="0"/>
              <a:t>[3] D. Denis-Petit </a:t>
            </a:r>
            <a:r>
              <a:rPr lang="fr-FR" sz="1000" i="1" dirty="0" smtClean="0"/>
              <a:t>et al</a:t>
            </a:r>
            <a:r>
              <a:rPr lang="fr-FR" sz="1000" dirty="0" smtClean="0"/>
              <a:t>., Phys. </a:t>
            </a:r>
            <a:r>
              <a:rPr lang="fr-FR" sz="1000" dirty="0" err="1" smtClean="0"/>
              <a:t>Rev</a:t>
            </a:r>
            <a:r>
              <a:rPr lang="fr-FR" sz="1000" dirty="0" smtClean="0"/>
              <a:t>. C 94, 054612 (2016).</a:t>
            </a:r>
          </a:p>
          <a:p>
            <a:r>
              <a:rPr lang="da-DK" sz="1000" dirty="0" smtClean="0"/>
              <a:t>[4] M</a:t>
            </a:r>
            <a:r>
              <a:rPr lang="da-DK" sz="1000" dirty="0"/>
              <a:t>. Heil </a:t>
            </a:r>
            <a:r>
              <a:rPr lang="da-DK" sz="1000" i="1" dirty="0"/>
              <a:t>et al</a:t>
            </a:r>
            <a:r>
              <a:rPr lang="da-DK" sz="1000" dirty="0"/>
              <a:t>., ApJ, 673, 434 (2008</a:t>
            </a:r>
            <a:r>
              <a:rPr lang="da-DK" sz="1000" dirty="0" smtClean="0"/>
              <a:t>).</a:t>
            </a:r>
          </a:p>
          <a:p>
            <a:r>
              <a:rPr lang="fr-FR" sz="1000" dirty="0" smtClean="0"/>
              <a:t>[5] M. </a:t>
            </a:r>
            <a:r>
              <a:rPr lang="fr-FR" sz="1000" dirty="0" err="1"/>
              <a:t>Busso</a:t>
            </a:r>
            <a:r>
              <a:rPr lang="fr-FR" sz="1000" dirty="0"/>
              <a:t> </a:t>
            </a:r>
            <a:r>
              <a:rPr lang="fr-FR" sz="1000" i="1" dirty="0"/>
              <a:t>et </a:t>
            </a:r>
            <a:r>
              <a:rPr lang="fr-FR" sz="1000" i="1" dirty="0" smtClean="0"/>
              <a:t>al</a:t>
            </a:r>
            <a:r>
              <a:rPr lang="fr-FR" sz="1000" dirty="0" smtClean="0"/>
              <a:t>, </a:t>
            </a:r>
            <a:r>
              <a:rPr lang="fr-FR" sz="1000" dirty="0" err="1" smtClean="0"/>
              <a:t>ApJ</a:t>
            </a:r>
            <a:r>
              <a:rPr lang="fr-FR" sz="1000" dirty="0" smtClean="0"/>
              <a:t>, 908, 55 (2021).</a:t>
            </a:r>
            <a:endParaRPr lang="fr-FR" sz="10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8438183" y="584790"/>
            <a:ext cx="3254889" cy="2035546"/>
            <a:chOff x="8657948" y="3007306"/>
            <a:chExt cx="3254889" cy="2035546"/>
          </a:xfrm>
        </p:grpSpPr>
        <p:grpSp>
          <p:nvGrpSpPr>
            <p:cNvPr id="20" name="Groupe 19"/>
            <p:cNvGrpSpPr>
              <a:grpSpLocks noChangeAspect="1"/>
            </p:cNvGrpSpPr>
            <p:nvPr/>
          </p:nvGrpSpPr>
          <p:grpSpPr>
            <a:xfrm>
              <a:off x="8657948" y="3007306"/>
              <a:ext cx="3254889" cy="2035546"/>
              <a:chOff x="5042951" y="443506"/>
              <a:chExt cx="5120548" cy="3202292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2951" y="526067"/>
                <a:ext cx="5120548" cy="311973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6430538" y="443506"/>
                    <a:ext cx="2837557" cy="3873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lvl="0" algn="ctr"/>
                    <a:r>
                      <a:rPr lang="fr-FR" sz="1000" dirty="0" smtClean="0">
                        <a:solidFill>
                          <a:srgbClr val="262626"/>
                        </a:solidFill>
                      </a:rPr>
                      <a:t>M1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a14:m>
                    <a:r>
                      <a:rPr lang="fr-FR" sz="1000" dirty="0" smtClean="0">
                        <a:solidFill>
                          <a:srgbClr val="262626"/>
                        </a:solidFill>
                      </a:rPr>
                      <a:t>SF for </a:t>
                    </a:r>
                    <a:r>
                      <a:rPr lang="fr-FR" sz="1000" dirty="0" err="1" smtClean="0">
                        <a:solidFill>
                          <a:srgbClr val="262626"/>
                        </a:solidFill>
                      </a:rPr>
                      <a:t>various</a:t>
                    </a:r>
                    <a:r>
                      <a:rPr lang="fr-FR" sz="1000" dirty="0" smtClean="0">
                        <a:solidFill>
                          <a:srgbClr val="262626"/>
                        </a:solidFill>
                      </a:rPr>
                      <a:t> </a:t>
                    </a:r>
                    <a:r>
                      <a:rPr lang="fr-FR" sz="1000" dirty="0" err="1" smtClean="0">
                        <a:solidFill>
                          <a:srgbClr val="262626"/>
                        </a:solidFill>
                      </a:rPr>
                      <a:t>nuclei</a:t>
                    </a:r>
                    <a:r>
                      <a:rPr lang="fr-FR" sz="1000" dirty="0" smtClean="0">
                        <a:solidFill>
                          <a:srgbClr val="262626"/>
                        </a:solidFill>
                      </a:rPr>
                      <a:t> [2]</a:t>
                    </a:r>
                    <a:endParaRPr lang="fr-FR" sz="1000" dirty="0">
                      <a:solidFill>
                        <a:srgbClr val="26262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0538" y="443506"/>
                    <a:ext cx="2837557" cy="38735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12"/>
            <p:cNvSpPr/>
            <p:nvPr/>
          </p:nvSpPr>
          <p:spPr>
            <a:xfrm>
              <a:off x="8987289" y="3291997"/>
              <a:ext cx="338666" cy="315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74590" y="3279298"/>
              <a:ext cx="101678" cy="157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26" name="Image 25"/>
            <p:cNvPicPr>
              <a:picLocks/>
            </p:cNvPicPr>
            <p:nvPr/>
          </p:nvPicPr>
          <p:blipFill rotWithShape="1">
            <a:blip r:embed="rId3"/>
            <a:srcRect l="14367" t="11928" r="78722" b="74715"/>
            <a:stretch/>
          </p:blipFill>
          <p:spPr>
            <a:xfrm>
              <a:off x="9292246" y="3305287"/>
              <a:ext cx="334354" cy="507759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8955655" y="3253527"/>
              <a:ext cx="503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aseline="30000" dirty="0" smtClean="0"/>
                <a:t>177</a:t>
              </a:r>
              <a:r>
                <a:rPr lang="fr-FR" sz="800" dirty="0" smtClean="0"/>
                <a:t>Lu</a:t>
              </a:r>
            </a:p>
            <a:p>
              <a:r>
                <a:rPr lang="fr-FR" sz="800" baseline="30000" dirty="0" smtClean="0"/>
                <a:t>168</a:t>
              </a:r>
              <a:r>
                <a:rPr lang="fr-FR" sz="800" dirty="0" smtClean="0"/>
                <a:t>Er</a:t>
              </a:r>
            </a:p>
            <a:p>
              <a:r>
                <a:rPr lang="fr-FR" sz="800" baseline="30000" dirty="0" smtClean="0"/>
                <a:t>163</a:t>
              </a:r>
              <a:r>
                <a:rPr lang="fr-FR" sz="800" dirty="0" smtClean="0"/>
                <a:t>Dy</a:t>
              </a:r>
            </a:p>
            <a:p>
              <a:r>
                <a:rPr lang="fr-FR" sz="800" baseline="30000" dirty="0" smtClean="0"/>
                <a:t>160</a:t>
              </a:r>
              <a:r>
                <a:rPr lang="fr-FR" sz="800" dirty="0" smtClean="0"/>
                <a:t>Tb</a:t>
              </a:r>
              <a:endParaRPr lang="fr-FR" sz="800" baseline="30000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8936857" y="3724460"/>
            <a:ext cx="2703480" cy="2161976"/>
            <a:chOff x="8989592" y="3851578"/>
            <a:chExt cx="2703480" cy="2161976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5"/>
            <a:srcRect l="4920" t="2482" r="10905" b="4406"/>
            <a:stretch/>
          </p:blipFill>
          <p:spPr>
            <a:xfrm>
              <a:off x="9114419" y="3851578"/>
              <a:ext cx="2345744" cy="2086287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8989592" y="4902855"/>
              <a:ext cx="923609" cy="263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smtClean="0">
                  <a:solidFill>
                    <a:schemeClr val="accent4">
                      <a:lumMod val="75000"/>
                    </a:schemeClr>
                  </a:solidFill>
                </a:rPr>
                <a:t>s-</a:t>
              </a:r>
              <a:r>
                <a:rPr lang="fr-FR" sz="8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process</a:t>
              </a:r>
              <a:endParaRPr lang="fr-FR" sz="8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082519" y="5798110"/>
              <a:ext cx="161055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b="1" dirty="0" err="1" smtClean="0">
                  <a:solidFill>
                    <a:srgbClr val="0000FF"/>
                  </a:solidFill>
                </a:rPr>
                <a:t>fast</a:t>
              </a:r>
              <a:r>
                <a:rPr lang="fr-FR" sz="800" b="1" dirty="0" smtClean="0">
                  <a:solidFill>
                    <a:srgbClr val="0000FF"/>
                  </a:solidFill>
                </a:rPr>
                <a:t> </a:t>
              </a:r>
              <a:r>
                <a:rPr lang="fr-FR" sz="800" b="1" dirty="0" err="1" smtClean="0">
                  <a:solidFill>
                    <a:srgbClr val="0000FF"/>
                  </a:solidFill>
                </a:rPr>
                <a:t>decays</a:t>
              </a:r>
              <a:r>
                <a:rPr lang="fr-FR" sz="800" b="1" dirty="0" smtClean="0">
                  <a:solidFill>
                    <a:srgbClr val="0000FF"/>
                  </a:solidFill>
                </a:rPr>
                <a:t> </a:t>
              </a:r>
              <a:r>
                <a:rPr lang="fr-FR" sz="800" b="1" dirty="0" err="1" smtClean="0">
                  <a:solidFill>
                    <a:srgbClr val="0000FF"/>
                  </a:solidFill>
                </a:rPr>
                <a:t>from</a:t>
              </a:r>
              <a:r>
                <a:rPr lang="fr-FR" sz="800" b="1" dirty="0" smtClean="0">
                  <a:solidFill>
                    <a:srgbClr val="0000FF"/>
                  </a:solidFill>
                </a:rPr>
                <a:t> r-</a:t>
              </a:r>
              <a:r>
                <a:rPr lang="fr-FR" sz="800" b="1" dirty="0" err="1" smtClean="0">
                  <a:solidFill>
                    <a:srgbClr val="0000FF"/>
                  </a:solidFill>
                </a:rPr>
                <a:t>process</a:t>
              </a:r>
              <a:endParaRPr lang="fr-FR" sz="800" b="1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space réservé du contenu 6"/>
              <p:cNvSpPr txBox="1">
                <a:spLocks/>
              </p:cNvSpPr>
              <p:nvPr/>
            </p:nvSpPr>
            <p:spPr>
              <a:xfrm>
                <a:off x="441277" y="915475"/>
                <a:ext cx="10728325" cy="552610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Why </a:t>
                </a:r>
                <a:r>
                  <a:rPr kumimoji="0" lang="en-US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176</a:t>
                </a:r>
                <a:r>
                  <a:rPr kumimoji="0" lang="en-US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Lu(</a:t>
                </a:r>
                <a:r>
                  <a:rPr lang="en-US" dirty="0" smtClean="0">
                    <a:solidFill>
                      <a:srgbClr val="262626"/>
                    </a:solidFill>
                  </a:rPr>
                  <a:t>n</a:t>
                </a:r>
                <a:r>
                  <a:rPr kumimoji="0" lang="en-US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0" lang="en-US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)</a:t>
                </a:r>
                <a:r>
                  <a:rPr kumimoji="0" lang="en-US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177</a:t>
                </a:r>
                <a:r>
                  <a:rPr kumimoji="0" lang="en-US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Lu reaction?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Clr>
                    <a:srgbClr val="E50019"/>
                  </a:buClr>
                  <a:buSzPct val="1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Nuclear structure</a:t>
                </a:r>
                <a:endPara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5524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6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176</a:t>
                </a:r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Lu target is one of the heaviest naturally odd-even nucleus (Z=71, N=105)</a:t>
                </a:r>
              </a:p>
              <a:p>
                <a:pPr marL="827088" marR="0" lvl="2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Multiple configuration possible, high level density</a:t>
                </a:r>
                <a:endPara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5524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High spins reached (</a:t>
                </a:r>
                <a:r>
                  <a:rPr kumimoji="0" lang="en-US" sz="16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177</a:t>
                </a:r>
                <a:r>
                  <a:rPr kumimoji="0" lang="en-US" sz="1600" b="0" u="none" strike="noStrike" kern="1200" cap="none" spc="0" normalizeH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Lu,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π</m:t>
                        </m:r>
                      </m:sup>
                    </m:sSup>
                    <m:r>
                      <a:rPr kumimoji="0" lang="fr-FR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=13/2</m:t>
                    </m:r>
                  </m:oMath>
                </a14:m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fr-FR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15/</m:t>
                    </m:r>
                    <m:sSup>
                      <m:sSup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) from one of highest spin of the ground state (</a:t>
                </a:r>
                <a:r>
                  <a:rPr kumimoji="0" lang="en-US" sz="16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176</a:t>
                </a:r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Lu,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π</m:t>
                        </m:r>
                      </m:sup>
                    </m:sSup>
                    <m:r>
                      <a:rPr kumimoji="0" lang="fr-FR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e>
                      <m:sup>
                        <m:r>
                          <a:rPr kumimoji="0" lang="fr-FR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)</a:t>
                </a:r>
              </a:p>
              <a:p>
                <a:pPr marL="827088" lvl="2" indent="-285750">
                  <a:buFont typeface="Wingdings" panose="05000000000000000000" pitchFamily="2" charset="2"/>
                  <a:buChar char="ü"/>
                </a:pPr>
                <a:r>
                  <a:rPr lang="en-US" sz="1500" dirty="0">
                    <a:solidFill>
                      <a:srgbClr val="00B050"/>
                    </a:solidFill>
                  </a:rPr>
                  <a:t>S</a:t>
                </a:r>
                <a:r>
                  <a:rPr lang="en-US" sz="1500" dirty="0" smtClean="0">
                    <a:solidFill>
                      <a:srgbClr val="00B050"/>
                    </a:solidFill>
                  </a:rPr>
                  <a:t>pecial </a:t>
                </a:r>
                <a:r>
                  <a:rPr lang="en-US" sz="1500" dirty="0">
                    <a:solidFill>
                      <a:srgbClr val="00B050"/>
                    </a:solidFill>
                  </a:rPr>
                  <a:t>decay </a:t>
                </a:r>
                <a:r>
                  <a:rPr lang="en-US" sz="1500" dirty="0" smtClean="0">
                    <a:solidFill>
                      <a:srgbClr val="00B050"/>
                    </a:solidFill>
                  </a:rPr>
                  <a:t>scheme, presence </a:t>
                </a:r>
                <a:r>
                  <a:rPr lang="en-US" sz="1500" dirty="0">
                    <a:solidFill>
                      <a:srgbClr val="00B050"/>
                    </a:solidFill>
                  </a:rPr>
                  <a:t>of </a:t>
                </a:r>
                <a:r>
                  <a:rPr lang="en-US" sz="1500" dirty="0" smtClean="0">
                    <a:solidFill>
                      <a:srgbClr val="00B050"/>
                    </a:solidFill>
                  </a:rPr>
                  <a:t>isomers</a:t>
                </a:r>
                <a:endPara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endParaRPr>
              </a:p>
              <a:p>
                <a:pPr marL="5524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Among the most deformed nuclei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β</m:t>
                    </m:r>
                    <m:r>
                      <a:rPr kumimoji="0" lang="fr-FR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=0.3</m:t>
                    </m:r>
                  </m:oMath>
                </a14:m>
                <a:r>
                  <a:rPr kumimoji="0" lang="en-US" sz="16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[1]</a:t>
                </a:r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) </a:t>
                </a:r>
              </a:p>
              <a:p>
                <a:pPr marL="827088" marR="0" lvl="2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5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Collective excitation expected, NLD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US" sz="15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SF affected</a:t>
                </a:r>
                <a:r>
                  <a:rPr kumimoji="0" lang="en-US" sz="15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[2][3]</a:t>
                </a:r>
                <a:r>
                  <a:rPr kumimoji="0" lang="en-US" sz="15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(M1 scissor mode, …)</a:t>
                </a:r>
              </a:p>
              <a:p>
                <a:pPr marL="827088" marR="0" lvl="2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Char char="ü"/>
                  <a:tabLst/>
                  <a:defRPr/>
                </a:pPr>
                <a:endPara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Clr>
                    <a:srgbClr val="E50019"/>
                  </a:buClr>
                  <a:buSzPct val="1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Nuclear reaction</a:t>
                </a:r>
                <a:endPara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5524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6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176</a:t>
                </a:r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Lu(n,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US" sz="16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) is an important reaction for applications in astrophysics with nucleosynthesis</a:t>
                </a:r>
              </a:p>
              <a:p>
                <a:pPr marL="827088" lvl="2" indent="-285750">
                  <a:buFont typeface="Wingdings" panose="05000000000000000000" pitchFamily="2" charset="2"/>
                  <a:buChar char=""/>
                </a:pPr>
                <a:r>
                  <a:rPr kumimoji="0" lang="en-US" sz="15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Associated to </a:t>
                </a:r>
                <a:r>
                  <a:rPr kumimoji="0" lang="en-US" sz="15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176</a:t>
                </a:r>
                <a:r>
                  <a:rPr kumimoji="0" lang="en-US" sz="15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Hf, one of the powerful tool to measure the temperature of stars/sites as </a:t>
                </a:r>
                <a:br>
                  <a:rPr kumimoji="0" lang="en-US" sz="15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</a:br>
                <a:r>
                  <a:rPr kumimoji="0" lang="en-US" sz="1500" b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cosmothermometer</a:t>
                </a:r>
                <a:r>
                  <a:rPr kumimoji="0" lang="en-US" sz="1500" b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[4]</a:t>
                </a:r>
                <a:r>
                  <a:rPr lang="en-US" sz="1500" dirty="0" smtClean="0">
                    <a:solidFill>
                      <a:srgbClr val="00B050"/>
                    </a:solidFill>
                  </a:rPr>
                  <a:t> or the </a:t>
                </a:r>
                <a:r>
                  <a:rPr lang="en-US" sz="1500" dirty="0">
                    <a:solidFill>
                      <a:srgbClr val="00B050"/>
                    </a:solidFill>
                  </a:rPr>
                  <a:t>age of astrophysical events as </a:t>
                </a:r>
                <a:r>
                  <a:rPr lang="en-US" sz="1500" dirty="0" err="1" smtClean="0">
                    <a:solidFill>
                      <a:srgbClr val="00B050"/>
                    </a:solidFill>
                  </a:rPr>
                  <a:t>cosmochronometer</a:t>
                </a:r>
                <a:r>
                  <a:rPr lang="en-US" sz="1500" baseline="30000" dirty="0" smtClean="0">
                    <a:solidFill>
                      <a:srgbClr val="00B050"/>
                    </a:solidFill>
                  </a:rPr>
                  <a:t>[5]</a:t>
                </a:r>
                <a:endParaRPr kumimoji="0" lang="en-US" sz="1500" b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Espace réservé du conten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77" y="915475"/>
                <a:ext cx="10728325" cy="5526101"/>
              </a:xfrm>
              <a:prstGeom prst="rect">
                <a:avLst/>
              </a:prstGeom>
              <a:blipFill>
                <a:blip r:embed="rId6"/>
                <a:stretch>
                  <a:fillRect l="-1761" t="-5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0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 9"/>
          <p:cNvPicPr>
            <a:picLocks noChangeAspect="1"/>
          </p:cNvPicPr>
          <p:nvPr/>
        </p:nvPicPr>
        <p:blipFill>
          <a:blip r:embed="rId3"/>
          <a:srcRect l="18339" r="17339" b="5149"/>
          <a:stretch/>
        </p:blipFill>
        <p:spPr>
          <a:xfrm rot="16200000">
            <a:off x="9048506" y="3587670"/>
            <a:ext cx="2682273" cy="2636506"/>
          </a:xfrm>
          <a:prstGeom prst="rect">
            <a:avLst/>
          </a:prstGeom>
          <a:ln w="57240">
            <a:noFill/>
          </a:ln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Transfer </a:t>
            </a:r>
            <a:r>
              <a:rPr lang="fr-FR" dirty="0" err="1" smtClean="0"/>
              <a:t>reaction</a:t>
            </a:r>
            <a:r>
              <a:rPr lang="fr-FR" dirty="0" smtClean="0"/>
              <a:t>: </a:t>
            </a:r>
            <a:r>
              <a:rPr lang="fr-FR" baseline="30000" dirty="0" smtClean="0"/>
              <a:t>176</a:t>
            </a:r>
            <a:r>
              <a:rPr lang="fr-FR" dirty="0" smtClean="0"/>
              <a:t>Lu(</a:t>
            </a:r>
            <a:r>
              <a:rPr lang="fr-FR" dirty="0" err="1" smtClean="0"/>
              <a:t>d,p</a:t>
            </a:r>
            <a:r>
              <a:rPr lang="fr-FR" dirty="0" smtClean="0"/>
              <a:t>)</a:t>
            </a:r>
            <a:r>
              <a:rPr lang="fr-FR" baseline="30000" dirty="0" smtClean="0"/>
              <a:t>177</a:t>
            </a:r>
            <a:r>
              <a:rPr lang="fr-FR" dirty="0" smtClean="0"/>
              <a:t>Lu*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ZoneTexte 292"/>
              <p:cNvSpPr txBox="1"/>
              <p:nvPr/>
            </p:nvSpPr>
            <p:spPr>
              <a:xfrm>
                <a:off x="158549" y="3399272"/>
                <a:ext cx="542185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600" dirty="0" err="1" smtClean="0"/>
                  <a:t>Experiment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using</a:t>
                </a:r>
                <a:r>
                  <a:rPr lang="fr-FR" sz="1600" dirty="0" smtClean="0"/>
                  <a:t> </a:t>
                </a:r>
                <a:r>
                  <a:rPr lang="fr-FR" sz="1600" b="1" dirty="0" smtClean="0"/>
                  <a:t>SF</a:t>
                </a:r>
                <a14:m>
                  <m:oMath xmlns:m="http://schemas.openxmlformats.org/officeDocument/2006/math">
                    <m:r>
                      <a:rPr lang="fr-FR" sz="1600" b="1" i="0" smtClean="0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sz="1600" b="1" dirty="0" smtClean="0"/>
                  <a:t>NCS detector</a:t>
                </a:r>
                <a:r>
                  <a:rPr lang="fr-FR" sz="1600" dirty="0" smtClean="0"/>
                  <a:t>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 err="1" smtClean="0"/>
                  <a:t>Detection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emitted</a:t>
                </a:r>
                <a:r>
                  <a:rPr lang="fr-FR" sz="1600" dirty="0" smtClean="0"/>
                  <a:t> </a:t>
                </a:r>
                <a:r>
                  <a:rPr lang="fr-FR" sz="1600" b="1" dirty="0" smtClean="0"/>
                  <a:t>protons</a:t>
                </a:r>
                <a:r>
                  <a:rPr lang="fr-FR" sz="1600" dirty="0" smtClean="0"/>
                  <a:t> (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emission</a:t>
                </a:r>
                <a:r>
                  <a:rPr lang="fr-FR" sz="1600" dirty="0" smtClean="0"/>
                  <a:t> angle) to </a:t>
                </a:r>
                <a:r>
                  <a:rPr lang="fr-FR" sz="1600" dirty="0" err="1" smtClean="0"/>
                  <a:t>compute</a:t>
                </a:r>
                <a:r>
                  <a:rPr lang="fr-FR" sz="1600" dirty="0" smtClean="0"/>
                  <a:t> excitation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(</a:t>
                </a:r>
                <a:r>
                  <a:rPr lang="fr-FR" sz="1600" spc="-1" dirty="0">
                    <a:solidFill>
                      <a:srgbClr val="000000"/>
                    </a:solidFill>
                  </a:rPr>
                  <a:t>2 </a:t>
                </a:r>
                <a:r>
                  <a:rPr lang="fr-FR" sz="1600" spc="-1" dirty="0" err="1" smtClean="0">
                    <a:solidFill>
                      <a:srgbClr val="000000"/>
                    </a:solidFill>
                  </a:rPr>
                  <a:t>segmented</a:t>
                </a:r>
                <a:r>
                  <a:rPr lang="fr-FR" sz="1600" spc="-1" dirty="0" smtClean="0">
                    <a:solidFill>
                      <a:srgbClr val="000000"/>
                    </a:solidFill>
                  </a:rPr>
                  <a:t> Si  </a:t>
                </a:r>
                <a:r>
                  <a:rPr lang="fr-FR" sz="1600" spc="-1" dirty="0">
                    <a:solidFill>
                      <a:srgbClr val="000000"/>
                    </a:solidFill>
                  </a:rPr>
                  <a:t>detectors in </a:t>
                </a:r>
                <a:r>
                  <a:rPr lang="fr-FR" sz="1600" spc="-1" dirty="0" err="1">
                    <a:solidFill>
                      <a:srgbClr val="000000"/>
                    </a:solidFill>
                  </a:rPr>
                  <a:t>telescope</a:t>
                </a:r>
                <a:r>
                  <a:rPr lang="fr-FR" sz="1600" spc="-1" dirty="0">
                    <a:solidFill>
                      <a:srgbClr val="000000"/>
                    </a:solidFill>
                  </a:rPr>
                  <a:t> </a:t>
                </a:r>
                <a:r>
                  <a:rPr lang="fr-FR" sz="1600" spc="-1" dirty="0" smtClean="0">
                    <a:solidFill>
                      <a:srgbClr val="000000"/>
                    </a:solidFill>
                  </a:rPr>
                  <a:t>configuration)</a:t>
                </a:r>
                <a:endParaRPr lang="fr-FR" sz="16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 err="1" smtClean="0"/>
                  <a:t>Detection</a:t>
                </a:r>
                <a:r>
                  <a:rPr lang="fr-FR" sz="1600" dirty="0" smtClean="0"/>
                  <a:t> of </a:t>
                </a:r>
                <a14:m>
                  <m:oMath xmlns:m="http://schemas.openxmlformats.org/officeDocument/2006/math">
                    <m:r>
                      <a:rPr lang="fr-FR" sz="1600" b="1" i="0" smtClean="0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sz="1600" b="1" dirty="0" smtClean="0"/>
                  <a:t> cascade in </a:t>
                </a:r>
                <a:r>
                  <a:rPr lang="fr-FR" sz="1600" b="1" dirty="0" err="1" smtClean="0"/>
                  <a:t>coincidence</a:t>
                </a:r>
                <a:r>
                  <a:rPr lang="fr-FR" sz="1600" b="1" dirty="0" smtClean="0"/>
                  <a:t>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protons (</a:t>
                </a:r>
                <a:r>
                  <a:rPr lang="fr-FR" sz="1600" dirty="0" err="1" smtClean="0"/>
                  <a:t>sphere</a:t>
                </a:r>
                <a:r>
                  <a:rPr lang="fr-FR" sz="1600" dirty="0" smtClean="0"/>
                  <a:t> of </a:t>
                </a:r>
                <a:r>
                  <a:rPr lang="fr-FR" sz="1600" spc="-1" dirty="0">
                    <a:solidFill>
                      <a:srgbClr val="000000"/>
                    </a:solidFill>
                  </a:rPr>
                  <a:t>60 </a:t>
                </a:r>
                <a:r>
                  <a:rPr lang="fr-FR" sz="1600" spc="-1" dirty="0" err="1">
                    <a:solidFill>
                      <a:srgbClr val="000000"/>
                    </a:solidFill>
                  </a:rPr>
                  <a:t>NaI</a:t>
                </a:r>
                <a:r>
                  <a:rPr lang="fr-FR" sz="1600" spc="-1" dirty="0">
                    <a:solidFill>
                      <a:srgbClr val="000000"/>
                    </a:solidFill>
                  </a:rPr>
                  <a:t>(Tl) </a:t>
                </a:r>
                <a:r>
                  <a:rPr lang="fr-FR" sz="1600" spc="-1" dirty="0" smtClean="0">
                    <a:solidFill>
                      <a:srgbClr val="000000"/>
                    </a:solidFill>
                  </a:rPr>
                  <a:t>detectors)</a:t>
                </a:r>
                <a:endParaRPr lang="fr-FR" sz="1600" dirty="0"/>
              </a:p>
            </p:txBody>
          </p:sp>
        </mc:Choice>
        <mc:Fallback xmlns="">
          <p:sp>
            <p:nvSpPr>
              <p:cNvPr id="293" name="ZoneTexte 2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49" y="3399272"/>
                <a:ext cx="5421855" cy="1569660"/>
              </a:xfrm>
              <a:prstGeom prst="rect">
                <a:avLst/>
              </a:prstGeom>
              <a:blipFill>
                <a:blip r:embed="rId4"/>
                <a:stretch>
                  <a:fillRect l="-562" t="-1167" r="-675" b="-42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164405" y="900637"/>
                <a:ext cx="52838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600" dirty="0" err="1" smtClean="0"/>
                  <a:t>Experiment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principle</a:t>
                </a:r>
                <a:r>
                  <a:rPr lang="fr-FR" sz="1600" dirty="0" smtClean="0"/>
                  <a:t>: </a:t>
                </a:r>
                <a:r>
                  <a:rPr lang="fr-FR" sz="1600" dirty="0" err="1" smtClean="0"/>
                  <a:t>populate</a:t>
                </a:r>
                <a:r>
                  <a:rPr lang="fr-FR" sz="1600" dirty="0" smtClean="0"/>
                  <a:t> </a:t>
                </a:r>
                <a:r>
                  <a:rPr lang="fr-FR" sz="1600" baseline="30000" dirty="0" smtClean="0"/>
                  <a:t>177</a:t>
                </a:r>
                <a:r>
                  <a:rPr lang="fr-FR" sz="1600" dirty="0" smtClean="0"/>
                  <a:t>Lu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a </a:t>
                </a:r>
                <a:r>
                  <a:rPr lang="fr-FR" sz="1600" dirty="0" err="1" smtClean="0"/>
                  <a:t>known</a:t>
                </a:r>
                <a:r>
                  <a:rPr lang="fr-FR" sz="1600" dirty="0" smtClean="0"/>
                  <a:t> excitation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under</a:t>
                </a:r>
                <a:r>
                  <a:rPr lang="fr-FR" sz="1600" dirty="0" smtClean="0"/>
                  <a:t> neutron </a:t>
                </a:r>
                <a:r>
                  <a:rPr lang="fr-FR" sz="1600" dirty="0" err="1" smtClean="0"/>
                  <a:t>emission</a:t>
                </a:r>
                <a:r>
                  <a:rPr lang="fr-FR" sz="1600" dirty="0" smtClean="0"/>
                  <a:t>, and </a:t>
                </a:r>
                <a:r>
                  <a:rPr lang="fr-FR" sz="1600" dirty="0" err="1" smtClean="0"/>
                  <a:t>measure</a:t>
                </a:r>
                <a:r>
                  <a:rPr lang="fr-FR" sz="1600" dirty="0" smtClean="0"/>
                  <a:t> the </a:t>
                </a:r>
                <a:r>
                  <a:rPr lang="fr-FR" sz="1600" dirty="0" err="1" smtClean="0"/>
                  <a:t>corresponding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600" dirty="0" smtClean="0"/>
                  <a:t> de-excitation.</a:t>
                </a:r>
                <a:endParaRPr lang="fr-FR" sz="160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05" y="900637"/>
                <a:ext cx="5283873" cy="830997"/>
              </a:xfrm>
              <a:prstGeom prst="rect">
                <a:avLst/>
              </a:prstGeom>
              <a:blipFill>
                <a:blip r:embed="rId5"/>
                <a:stretch>
                  <a:fillRect l="-692" t="-2206" r="-577"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8" name="Groupe 287"/>
          <p:cNvGrpSpPr>
            <a:grpSpLocks noChangeAspect="1"/>
          </p:cNvGrpSpPr>
          <p:nvPr/>
        </p:nvGrpSpPr>
        <p:grpSpPr>
          <a:xfrm>
            <a:off x="1832730" y="1928820"/>
            <a:ext cx="2417511" cy="1197591"/>
            <a:chOff x="586014" y="1829405"/>
            <a:chExt cx="3655798" cy="1811016"/>
          </a:xfrm>
        </p:grpSpPr>
        <p:grpSp>
          <p:nvGrpSpPr>
            <p:cNvPr id="33" name="Groupe 32"/>
            <p:cNvGrpSpPr/>
            <p:nvPr/>
          </p:nvGrpSpPr>
          <p:grpSpPr>
            <a:xfrm>
              <a:off x="3001646" y="2291191"/>
              <a:ext cx="705867" cy="699898"/>
              <a:chOff x="1833785" y="3983146"/>
              <a:chExt cx="662083" cy="668178"/>
            </a:xfrm>
            <a:effectLst>
              <a:glow rad="101600">
                <a:srgbClr val="87000A">
                  <a:satMod val="175000"/>
                  <a:alpha val="40000"/>
                </a:srgbClr>
              </a:glow>
            </a:effectLst>
          </p:grpSpPr>
          <p:sp>
            <p:nvSpPr>
              <p:cNvPr id="43" name="Ellipse 42"/>
              <p:cNvSpPr/>
              <p:nvPr/>
            </p:nvSpPr>
            <p:spPr>
              <a:xfrm>
                <a:off x="2351852" y="4315661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2100126" y="4329064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2221313" y="412435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1907704" y="407707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1988096" y="4005064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2077297" y="398314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1965594" y="418504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1833785" y="424930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2120040" y="4401072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2275760" y="444902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2347768" y="4249302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992564" y="4379997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845975" y="4363292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986376" y="4496039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2207836" y="4352023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2339752" y="4149080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2097857" y="450730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2195819" y="4165011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2265629" y="4249302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2121613" y="4098323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2329772" y="4379997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2203752" y="4496799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2176536" y="4005064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1867777" y="4144581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2269838" y="404818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1917099" y="444592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1984296" y="4170331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1951384" y="4302267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2168507" y="4280015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0091C3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2039582" y="410528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2109889" y="4185048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2064572" y="4379997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2048027" y="4257056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1893586" y="4237019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Ellipse 76"/>
              <p:cNvSpPr/>
              <p:nvPr/>
            </p:nvSpPr>
            <p:spPr>
              <a:xfrm>
                <a:off x="2189624" y="4420070"/>
                <a:ext cx="144016" cy="144016"/>
              </a:xfrm>
              <a:prstGeom prst="ellipse">
                <a:avLst/>
              </a:prstGeom>
              <a:solidFill>
                <a:srgbClr val="DC0528"/>
              </a:solidFill>
              <a:ln w="25400" cap="flat" cmpd="sng" algn="ctr">
                <a:noFill/>
                <a:prstDash val="solid"/>
              </a:ln>
              <a:effectLst>
                <a:glow rad="63500">
                  <a:srgbClr val="87000A">
                    <a:satMod val="175000"/>
                    <a:alpha val="40000"/>
                  </a:srgb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4" name="Forme libre 33"/>
            <p:cNvSpPr/>
            <p:nvPr/>
          </p:nvSpPr>
          <p:spPr>
            <a:xfrm>
              <a:off x="3456191" y="3070603"/>
              <a:ext cx="305493" cy="569818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 rot="17038354">
              <a:off x="3897441" y="2286303"/>
              <a:ext cx="247567" cy="441175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 rot="19790765">
              <a:off x="3846778" y="2799918"/>
              <a:ext cx="255917" cy="485493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orme libre 36"/>
            <p:cNvSpPr/>
            <p:nvPr/>
          </p:nvSpPr>
          <p:spPr>
            <a:xfrm rot="3084907">
              <a:off x="3007188" y="3055237"/>
              <a:ext cx="261622" cy="398203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3164524" y="2667520"/>
              <a:ext cx="153540" cy="150853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glow rad="63500">
                <a:srgbClr val="0091C3">
                  <a:satMod val="175000"/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586014" y="2525784"/>
              <a:ext cx="108000" cy="10799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803797" y="2578131"/>
              <a:ext cx="346487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èche droite 40"/>
            <p:cNvSpPr/>
            <p:nvPr/>
          </p:nvSpPr>
          <p:spPr>
            <a:xfrm>
              <a:off x="2327038" y="2507298"/>
              <a:ext cx="336659" cy="165310"/>
            </a:xfrm>
            <a:prstGeom prst="rightArrow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fr-FR" sz="1800" kern="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0012" y="2104846"/>
              <a:ext cx="932769" cy="951058"/>
            </a:xfrm>
            <a:prstGeom prst="rect">
              <a:avLst/>
            </a:prstGeom>
          </p:spPr>
        </p:pic>
        <p:sp>
          <p:nvSpPr>
            <p:cNvPr id="79" name="Ellipse 78"/>
            <p:cNvSpPr/>
            <p:nvPr/>
          </p:nvSpPr>
          <p:spPr>
            <a:xfrm>
              <a:off x="642278" y="2453666"/>
              <a:ext cx="108000" cy="107999"/>
            </a:xfrm>
            <a:prstGeom prst="ellipse">
              <a:avLst/>
            </a:prstGeom>
            <a:solidFill>
              <a:srgbClr val="DC0528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6" name="Ellipse 115"/>
            <p:cNvSpPr/>
            <p:nvPr/>
          </p:nvSpPr>
          <p:spPr>
            <a:xfrm>
              <a:off x="2387367" y="1829405"/>
              <a:ext cx="108000" cy="107999"/>
            </a:xfrm>
            <a:prstGeom prst="ellipse">
              <a:avLst/>
            </a:prstGeom>
            <a:solidFill>
              <a:srgbClr val="DC0528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17" name="Connecteur droit avec flèche 116"/>
            <p:cNvCxnSpPr/>
            <p:nvPr/>
          </p:nvCxnSpPr>
          <p:spPr>
            <a:xfrm flipV="1">
              <a:off x="2133600" y="2035952"/>
              <a:ext cx="174749" cy="162143"/>
            </a:xfrm>
            <a:prstGeom prst="straightConnector1">
              <a:avLst/>
            </a:prstGeom>
            <a:ln>
              <a:solidFill>
                <a:srgbClr val="DC052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490148" y="2790255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baseline="30000" dirty="0" smtClean="0"/>
              <a:t>176</a:t>
            </a:r>
            <a:r>
              <a:rPr lang="fr-FR" sz="2000" b="1" dirty="0" smtClean="0"/>
              <a:t>Lu(</a:t>
            </a:r>
            <a:r>
              <a:rPr lang="fr-FR" sz="2000" b="1" dirty="0" err="1" smtClean="0"/>
              <a:t>d,p</a:t>
            </a:r>
            <a:r>
              <a:rPr lang="fr-FR" sz="2000" b="1" dirty="0" smtClean="0"/>
              <a:t>)</a:t>
            </a:r>
            <a:r>
              <a:rPr lang="fr-FR" sz="2000" b="1" baseline="30000" dirty="0" smtClean="0"/>
              <a:t>177</a:t>
            </a:r>
            <a:r>
              <a:rPr lang="fr-FR" sz="2000" b="1" dirty="0" smtClean="0"/>
              <a:t>Lu*</a:t>
            </a:r>
            <a:endParaRPr lang="fr-FR" sz="2000" b="1" dirty="0"/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389" y="811323"/>
            <a:ext cx="2673168" cy="2234995"/>
          </a:xfrm>
          <a:prstGeom prst="rect">
            <a:avLst/>
          </a:prstGeom>
        </p:spPr>
      </p:pic>
      <p:sp>
        <p:nvSpPr>
          <p:cNvPr id="129" name="CustomShape 7"/>
          <p:cNvSpPr/>
          <p:nvPr/>
        </p:nvSpPr>
        <p:spPr>
          <a:xfrm>
            <a:off x="9031212" y="4791808"/>
            <a:ext cx="438104" cy="45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8"/>
          <p:cNvSpPr/>
          <p:nvPr/>
        </p:nvSpPr>
        <p:spPr>
          <a:xfrm>
            <a:off x="8193205" y="4472683"/>
            <a:ext cx="838007" cy="4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300" b="0" strike="noStrike" spc="-1" dirty="0" err="1" smtClean="0">
                <a:solidFill>
                  <a:srgbClr val="000000"/>
                </a:solidFill>
              </a:rPr>
              <a:t>NaI</a:t>
            </a:r>
            <a:r>
              <a:rPr lang="fr-FR" sz="1300" b="0" strike="noStrike" spc="-1" dirty="0" smtClean="0">
                <a:solidFill>
                  <a:srgbClr val="000000"/>
                </a:solidFill>
              </a:rPr>
              <a:t> detector</a:t>
            </a:r>
            <a:endParaRPr lang="fr-FR" sz="1300" b="0" strike="noStrike" spc="-1" dirty="0"/>
          </a:p>
        </p:txBody>
      </p: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5775324" y="3439783"/>
            <a:ext cx="2439727" cy="2848212"/>
            <a:chOff x="4792174" y="2633089"/>
            <a:chExt cx="2747880" cy="3207960"/>
          </a:xfrm>
        </p:grpSpPr>
        <p:pic>
          <p:nvPicPr>
            <p:cNvPr id="127" name="Image 10"/>
            <p:cNvPicPr/>
            <p:nvPr/>
          </p:nvPicPr>
          <p:blipFill>
            <a:blip r:embed="rId8"/>
            <a:srcRect t="6933" b="5509"/>
            <a:stretch/>
          </p:blipFill>
          <p:spPr>
            <a:xfrm>
              <a:off x="4792174" y="2633089"/>
              <a:ext cx="2747880" cy="3207960"/>
            </a:xfrm>
            <a:prstGeom prst="rect">
              <a:avLst/>
            </a:prstGeom>
            <a:ln w="57240">
              <a:noFill/>
            </a:ln>
          </p:spPr>
        </p:pic>
        <p:sp>
          <p:nvSpPr>
            <p:cNvPr id="133" name="CustomShape 11"/>
            <p:cNvSpPr/>
            <p:nvPr/>
          </p:nvSpPr>
          <p:spPr>
            <a:xfrm rot="752400">
              <a:off x="6050609" y="4464975"/>
              <a:ext cx="371160" cy="169200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4" name="CustomShape 12"/>
          <p:cNvSpPr/>
          <p:nvPr/>
        </p:nvSpPr>
        <p:spPr>
          <a:xfrm flipH="1">
            <a:off x="7063202" y="3180454"/>
            <a:ext cx="84482" cy="18634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ZoneTexte 136"/>
          <p:cNvSpPr txBox="1"/>
          <p:nvPr/>
        </p:nvSpPr>
        <p:spPr>
          <a:xfrm>
            <a:off x="9617060" y="3595395"/>
            <a:ext cx="26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5117428" y="1018696"/>
            <a:ext cx="3598056" cy="2281170"/>
            <a:chOff x="7587783" y="2334174"/>
            <a:chExt cx="4318324" cy="2737820"/>
          </a:xfrm>
        </p:grpSpPr>
        <p:grpSp>
          <p:nvGrpSpPr>
            <p:cNvPr id="139" name="Groupe 138"/>
            <p:cNvGrpSpPr>
              <a:grpSpLocks noChangeAspect="1"/>
            </p:cNvGrpSpPr>
            <p:nvPr/>
          </p:nvGrpSpPr>
          <p:grpSpPr>
            <a:xfrm flipH="1">
              <a:off x="8064907" y="2334174"/>
              <a:ext cx="3841200" cy="2648301"/>
              <a:chOff x="8659462" y="10683079"/>
              <a:chExt cx="4520510" cy="3100870"/>
            </a:xfrm>
          </p:grpSpPr>
          <p:grpSp>
            <p:nvGrpSpPr>
              <p:cNvPr id="140" name="Groupe 139"/>
              <p:cNvGrpSpPr/>
              <p:nvPr/>
            </p:nvGrpSpPr>
            <p:grpSpPr>
              <a:xfrm>
                <a:off x="8659462" y="10683079"/>
                <a:ext cx="4090240" cy="3100870"/>
                <a:chOff x="12033282" y="10840734"/>
                <a:chExt cx="4090240" cy="3100870"/>
              </a:xfrm>
            </p:grpSpPr>
            <p:grpSp>
              <p:nvGrpSpPr>
                <p:cNvPr id="145" name="Groupe 144"/>
                <p:cNvGrpSpPr/>
                <p:nvPr/>
              </p:nvGrpSpPr>
              <p:grpSpPr>
                <a:xfrm>
                  <a:off x="12033282" y="10840734"/>
                  <a:ext cx="4090240" cy="3100870"/>
                  <a:chOff x="12033282" y="10840734"/>
                  <a:chExt cx="4090240" cy="3100870"/>
                </a:xfrm>
              </p:grpSpPr>
              <p:grpSp>
                <p:nvGrpSpPr>
                  <p:cNvPr id="147" name="Groupe 146"/>
                  <p:cNvGrpSpPr/>
                  <p:nvPr/>
                </p:nvGrpSpPr>
                <p:grpSpPr>
                  <a:xfrm>
                    <a:off x="12033282" y="10840734"/>
                    <a:ext cx="4090240" cy="3100870"/>
                    <a:chOff x="12033282" y="10840734"/>
                    <a:chExt cx="4090240" cy="3100870"/>
                  </a:xfrm>
                </p:grpSpPr>
                <p:grpSp>
                  <p:nvGrpSpPr>
                    <p:cNvPr id="152" name="Groupe 151"/>
                    <p:cNvGrpSpPr/>
                    <p:nvPr/>
                  </p:nvGrpSpPr>
                  <p:grpSpPr>
                    <a:xfrm>
                      <a:off x="12033282" y="10840734"/>
                      <a:ext cx="3935837" cy="3100870"/>
                      <a:chOff x="7739915" y="17703605"/>
                      <a:chExt cx="3935837" cy="3100870"/>
                    </a:xfrm>
                  </p:grpSpPr>
                  <p:pic>
                    <p:nvPicPr>
                      <p:cNvPr id="161" name="Image 160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35169" b="98757" l="28622" r="84335">
                                    <a14:foregroundMark x1="46879" y1="47780" x2="63486" y2="44405"/>
                                    <a14:foregroundMark x1="65960" y1="46004" x2="63840" y2="59503"/>
                                    <a14:foregroundMark x1="46996" y1="57194" x2="50294" y2="54352"/>
                                    <a14:foregroundMark x1="50530" y1="53996" x2="54064" y2="52220"/>
                                    <a14:foregroundMark x1="55006" y1="52220" x2="56890" y2="52220"/>
                                    <a14:backgroundMark x1="64429" y1="79574" x2="47821" y2="85435"/>
                                    <a14:backgroundMark x1="39929" y1="78863" x2="39929" y2="78863"/>
                                    <a14:backgroundMark x1="40754" y1="79751" x2="35218" y2="80284"/>
                                    <a14:backgroundMark x1="32155" y1="53996" x2="29093" y2="62522"/>
                                    <a14:backgroundMark x1="33451" y1="54885" x2="30271" y2="62522"/>
                                    <a14:backgroundMark x1="33451" y1="55240" x2="30035" y2="69982"/>
                                    <a14:backgroundMark x1="53239" y1="57726" x2="47703" y2="63055"/>
                                    <a14:backgroundMark x1="50294" y1="55062" x2="48645" y2="58082"/>
                                    <a14:backgroundMark x1="48528" y1="56661" x2="47703" y2="58082"/>
                                    <a14:backgroundMark x1="50294" y1="54885" x2="49117" y2="55417"/>
                                    <a14:backgroundMark x1="50412" y1="54529" x2="49823" y2="55240"/>
                                    <a14:backgroundMark x1="48410" y1="56483" x2="47232" y2="57726"/>
                                    <a14:backgroundMark x1="56655" y1="62167" x2="55477" y2="63233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16" t="28172" r="16155" b="-452"/>
                      <a:stretch/>
                    </p:blipFill>
                    <p:spPr>
                      <a:xfrm rot="20128782">
                        <a:off x="7739915" y="17703605"/>
                        <a:ext cx="3144142" cy="246131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62" name="Image 16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40024" b="82409" l="19149" r="78546">
                                    <a14:foregroundMark x1="48936" y1="42621" x2="51064" y2="42503"/>
                                    <a14:backgroundMark x1="47163" y1="57615" x2="46809" y2="60331"/>
                                    <a14:backgroundMark x1="48227" y1="57025" x2="50532" y2="58205"/>
                                    <a14:backgroundMark x1="49468" y1="58205" x2="48936" y2="58796"/>
                                    <a14:backgroundMark x1="21809" y1="77922" x2="29610" y2="75915"/>
                                    <a14:backgroundMark x1="66667" y1="63400" x2="71809" y2="62102"/>
                                    <a14:backgroundMark x1="66312" y1="63164" x2="66312" y2="64109"/>
                                    <a14:backgroundMark x1="65603" y1="66942" x2="64362" y2="68005"/>
                                    <a14:backgroundMark x1="34752" y1="79103" x2="41312" y2="79811"/>
                                    <a14:backgroundMark x1="34752" y1="44864" x2="46986" y2="42503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970" t="41529" r="24799" b="21623"/>
                      <a:stretch/>
                    </p:blipFill>
                    <p:spPr>
                      <a:xfrm>
                        <a:off x="8507277" y="18031504"/>
                        <a:ext cx="3168475" cy="2772971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53" name="Explosion 1 152"/>
                    <p:cNvSpPr/>
                    <p:nvPr/>
                  </p:nvSpPr>
                  <p:spPr>
                    <a:xfrm>
                      <a:off x="15186148" y="12857582"/>
                      <a:ext cx="937374" cy="559837"/>
                    </a:xfrm>
                    <a:prstGeom prst="irregularSeal1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55" name="Connecteur droit avec flèche 154"/>
                    <p:cNvCxnSpPr/>
                    <p:nvPr/>
                  </p:nvCxnSpPr>
                  <p:spPr>
                    <a:xfrm flipH="1" flipV="1">
                      <a:off x="13016025" y="12379802"/>
                      <a:ext cx="449268" cy="139845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3"/>
                      </a:solidFill>
                      <a:tailEnd type="arrow"/>
                    </a:ln>
                  </p:spPr>
                  <p:style>
                    <a:lnRef idx="3">
                      <a:schemeClr val="accent4"/>
                    </a:lnRef>
                    <a:fillRef idx="0">
                      <a:schemeClr val="accent4"/>
                    </a:fillRef>
                    <a:effectRef idx="2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eur droit 155"/>
                    <p:cNvCxnSpPr/>
                    <p:nvPr/>
                  </p:nvCxnSpPr>
                  <p:spPr>
                    <a:xfrm flipH="1" flipV="1">
                      <a:off x="14490080" y="12415905"/>
                      <a:ext cx="1178753" cy="75405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/>
                    <p:cNvCxnSpPr/>
                    <p:nvPr/>
                  </p:nvCxnSpPr>
                  <p:spPr>
                    <a:xfrm flipH="1" flipV="1">
                      <a:off x="14184554" y="12719650"/>
                      <a:ext cx="1290876" cy="361870"/>
                    </a:xfrm>
                    <a:prstGeom prst="line">
                      <a:avLst/>
                    </a:prstGeom>
                    <a:ln w="28575">
                      <a:solidFill>
                        <a:schemeClr val="accent3"/>
                      </a:solidFill>
                    </a:ln>
                  </p:spPr>
                  <p:style>
                    <a:lnRef idx="3">
                      <a:schemeClr val="accent4"/>
                    </a:lnRef>
                    <a:fillRef idx="0">
                      <a:schemeClr val="accent4"/>
                    </a:fillRef>
                    <a:effectRef idx="2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9" name="ZoneTexte 158"/>
                    <p:cNvSpPr txBox="1"/>
                    <p:nvPr/>
                  </p:nvSpPr>
                  <p:spPr>
                    <a:xfrm>
                      <a:off x="13678677" y="12652310"/>
                      <a:ext cx="80389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fr-FR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" name="ZoneTexte 159"/>
                    <p:cNvSpPr txBox="1"/>
                    <p:nvPr/>
                  </p:nvSpPr>
                  <p:spPr>
                    <a:xfrm>
                      <a:off x="12730065" y="12282193"/>
                      <a:ext cx="40743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148" name="Connecteur droit 147"/>
                  <p:cNvCxnSpPr/>
                  <p:nvPr/>
                </p:nvCxnSpPr>
                <p:spPr>
                  <a:xfrm flipH="1" flipV="1">
                    <a:off x="13645019" y="11882867"/>
                    <a:ext cx="845061" cy="53303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Connecteur droit 148"/>
                  <p:cNvCxnSpPr/>
                  <p:nvPr/>
                </p:nvCxnSpPr>
                <p:spPr>
                  <a:xfrm flipH="1" flipV="1">
                    <a:off x="13432669" y="11722522"/>
                    <a:ext cx="221016" cy="151677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149"/>
                  <p:cNvCxnSpPr/>
                  <p:nvPr/>
                </p:nvCxnSpPr>
                <p:spPr>
                  <a:xfrm flipH="1" flipV="1">
                    <a:off x="12886630" y="11367162"/>
                    <a:ext cx="541706" cy="359693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Connecteur droit 150"/>
                  <p:cNvCxnSpPr/>
                  <p:nvPr/>
                </p:nvCxnSpPr>
                <p:spPr>
                  <a:xfrm flipH="1" flipV="1">
                    <a:off x="12340590" y="11037805"/>
                    <a:ext cx="550373" cy="333692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6" name="Connecteur droit 145"/>
                <p:cNvCxnSpPr/>
                <p:nvPr/>
              </p:nvCxnSpPr>
              <p:spPr>
                <a:xfrm flipH="1" flipV="1">
                  <a:off x="13529388" y="12540343"/>
                  <a:ext cx="671805" cy="186612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1" name="ZoneTexte 140"/>
              <p:cNvSpPr txBox="1"/>
              <p:nvPr/>
            </p:nvSpPr>
            <p:spPr>
              <a:xfrm>
                <a:off x="12159832" y="12397463"/>
                <a:ext cx="707411" cy="434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dirty="0"/>
                  <a:t>E*</a:t>
                </a:r>
                <a:endParaRPr lang="en-US" dirty="0"/>
              </a:p>
            </p:txBody>
          </p:sp>
          <p:cxnSp>
            <p:nvCxnSpPr>
              <p:cNvPr id="143" name="Connecteur droit 142"/>
              <p:cNvCxnSpPr/>
              <p:nvPr/>
            </p:nvCxnSpPr>
            <p:spPr>
              <a:xfrm flipH="1" flipV="1">
                <a:off x="12363544" y="13073343"/>
                <a:ext cx="816428" cy="548196"/>
              </a:xfrm>
              <a:prstGeom prst="line">
                <a:avLst/>
              </a:prstGeom>
              <a:ln w="28575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63" name="Forme libre 162"/>
            <p:cNvSpPr/>
            <p:nvPr/>
          </p:nvSpPr>
          <p:spPr>
            <a:xfrm>
              <a:off x="8861633" y="4577231"/>
              <a:ext cx="157065" cy="376141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orme libre 163"/>
            <p:cNvSpPr/>
            <p:nvPr/>
          </p:nvSpPr>
          <p:spPr>
            <a:xfrm rot="18880498" flipH="1" flipV="1">
              <a:off x="7955809" y="4069017"/>
              <a:ext cx="337179" cy="387598"/>
            </a:xfrm>
            <a:custGeom>
              <a:avLst/>
              <a:gdLst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92468 w 729465"/>
                <a:gd name="connsiteY4" fmla="*/ 143956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95209 w 729465"/>
                <a:gd name="connsiteY5" fmla="*/ 236423 h 781036"/>
                <a:gd name="connsiteX6" fmla="*/ 256854 w 729465"/>
                <a:gd name="connsiteY6" fmla="*/ 205600 h 781036"/>
                <a:gd name="connsiteX7" fmla="*/ 308225 w 729465"/>
                <a:gd name="connsiteY7" fmla="*/ 215875 h 781036"/>
                <a:gd name="connsiteX8" fmla="*/ 328773 w 729465"/>
                <a:gd name="connsiteY8" fmla="*/ 298068 h 781036"/>
                <a:gd name="connsiteX9" fmla="*/ 297951 w 729465"/>
                <a:gd name="connsiteY9" fmla="*/ 318616 h 781036"/>
                <a:gd name="connsiteX10" fmla="*/ 287677 w 729465"/>
                <a:gd name="connsiteY10" fmla="*/ 359713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56854 w 729465"/>
                <a:gd name="connsiteY7" fmla="*/ 205600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297951 w 729465"/>
                <a:gd name="connsiteY10" fmla="*/ 318616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287677 w 729465"/>
                <a:gd name="connsiteY11" fmla="*/ 359713 h 781036"/>
                <a:gd name="connsiteX12" fmla="*/ 318499 w 729465"/>
                <a:gd name="connsiteY12" fmla="*/ 431632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93160 w 729465"/>
                <a:gd name="connsiteY12" fmla="*/ 441906 h 781036"/>
                <a:gd name="connsiteX13" fmla="*/ 482886 w 729465"/>
                <a:gd name="connsiteY13" fmla="*/ 513825 h 781036"/>
                <a:gd name="connsiteX14" fmla="*/ 472611 w 729465"/>
                <a:gd name="connsiteY14" fmla="*/ 565196 h 781036"/>
                <a:gd name="connsiteX15" fmla="*/ 482886 w 729465"/>
                <a:gd name="connsiteY15" fmla="*/ 596018 h 781036"/>
                <a:gd name="connsiteX16" fmla="*/ 513708 w 729465"/>
                <a:gd name="connsiteY16" fmla="*/ 606293 h 781036"/>
                <a:gd name="connsiteX17" fmla="*/ 554805 w 729465"/>
                <a:gd name="connsiteY17" fmla="*/ 626841 h 781036"/>
                <a:gd name="connsiteX18" fmla="*/ 636998 w 729465"/>
                <a:gd name="connsiteY18" fmla="*/ 637115 h 781036"/>
                <a:gd name="connsiteX19" fmla="*/ 647272 w 729465"/>
                <a:gd name="connsiteY19" fmla="*/ 667938 h 781036"/>
                <a:gd name="connsiteX20" fmla="*/ 657546 w 729465"/>
                <a:gd name="connsiteY20" fmla="*/ 739857 h 781036"/>
                <a:gd name="connsiteX21" fmla="*/ 708917 w 729465"/>
                <a:gd name="connsiteY21" fmla="*/ 750131 h 781036"/>
                <a:gd name="connsiteX22" fmla="*/ 729465 w 729465"/>
                <a:gd name="connsiteY22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18499 w 729465"/>
                <a:gd name="connsiteY11" fmla="*/ 431632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493160 w 729465"/>
                <a:gd name="connsiteY13" fmla="*/ 441906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482886 w 729465"/>
                <a:gd name="connsiteY14" fmla="*/ 513825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482886 w 729465"/>
                <a:gd name="connsiteY16" fmla="*/ 596018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29465"/>
                <a:gd name="connsiteY0" fmla="*/ 10391 h 781036"/>
                <a:gd name="connsiteX1" fmla="*/ 92468 w 729465"/>
                <a:gd name="connsiteY1" fmla="*/ 10391 h 781036"/>
                <a:gd name="connsiteX2" fmla="*/ 123290 w 729465"/>
                <a:gd name="connsiteY2" fmla="*/ 41214 h 781036"/>
                <a:gd name="connsiteX3" fmla="*/ 113016 w 729465"/>
                <a:gd name="connsiteY3" fmla="*/ 113133 h 781036"/>
                <a:gd name="connsiteX4" fmla="*/ 128631 w 729465"/>
                <a:gd name="connsiteY4" fmla="*/ 159454 h 781036"/>
                <a:gd name="connsiteX5" fmla="*/ 138440 w 729465"/>
                <a:gd name="connsiteY5" fmla="*/ 205775 h 781036"/>
                <a:gd name="connsiteX6" fmla="*/ 195209 w 729465"/>
                <a:gd name="connsiteY6" fmla="*/ 236423 h 781036"/>
                <a:gd name="connsiteX7" fmla="*/ 262020 w 729465"/>
                <a:gd name="connsiteY7" fmla="*/ 221098 h 781036"/>
                <a:gd name="connsiteX8" fmla="*/ 308225 w 729465"/>
                <a:gd name="connsiteY8" fmla="*/ 215875 h 781036"/>
                <a:gd name="connsiteX9" fmla="*/ 328773 w 729465"/>
                <a:gd name="connsiteY9" fmla="*/ 298068 h 781036"/>
                <a:gd name="connsiteX10" fmla="*/ 328948 w 729465"/>
                <a:gd name="connsiteY10" fmla="*/ 323782 h 781036"/>
                <a:gd name="connsiteX11" fmla="*/ 359827 w 729465"/>
                <a:gd name="connsiteY11" fmla="*/ 416134 h 781036"/>
                <a:gd name="connsiteX12" fmla="*/ 401911 w 729465"/>
                <a:gd name="connsiteY12" fmla="*/ 443415 h 781036"/>
                <a:gd name="connsiteX13" fmla="*/ 539655 w 729465"/>
                <a:gd name="connsiteY13" fmla="*/ 467737 h 781036"/>
                <a:gd name="connsiteX14" fmla="*/ 570709 w 729465"/>
                <a:gd name="connsiteY14" fmla="*/ 534489 h 781036"/>
                <a:gd name="connsiteX15" fmla="*/ 472611 w 729465"/>
                <a:gd name="connsiteY15" fmla="*/ 565196 h 781036"/>
                <a:gd name="connsiteX16" fmla="*/ 565544 w 729465"/>
                <a:gd name="connsiteY16" fmla="*/ 616683 h 781036"/>
                <a:gd name="connsiteX17" fmla="*/ 513708 w 729465"/>
                <a:gd name="connsiteY17" fmla="*/ 606293 h 781036"/>
                <a:gd name="connsiteX18" fmla="*/ 554805 w 729465"/>
                <a:gd name="connsiteY18" fmla="*/ 626841 h 781036"/>
                <a:gd name="connsiteX19" fmla="*/ 636998 w 729465"/>
                <a:gd name="connsiteY19" fmla="*/ 637115 h 781036"/>
                <a:gd name="connsiteX20" fmla="*/ 647272 w 729465"/>
                <a:gd name="connsiteY20" fmla="*/ 667938 h 781036"/>
                <a:gd name="connsiteX21" fmla="*/ 657546 w 729465"/>
                <a:gd name="connsiteY21" fmla="*/ 739857 h 781036"/>
                <a:gd name="connsiteX22" fmla="*/ 708917 w 729465"/>
                <a:gd name="connsiteY22" fmla="*/ 750131 h 781036"/>
                <a:gd name="connsiteX23" fmla="*/ 729465 w 729465"/>
                <a:gd name="connsiteY23" fmla="*/ 780953 h 781036"/>
                <a:gd name="connsiteX0" fmla="*/ 0 w 730103"/>
                <a:gd name="connsiteY0" fmla="*/ 10391 h 787548"/>
                <a:gd name="connsiteX1" fmla="*/ 92468 w 730103"/>
                <a:gd name="connsiteY1" fmla="*/ 10391 h 787548"/>
                <a:gd name="connsiteX2" fmla="*/ 123290 w 730103"/>
                <a:gd name="connsiteY2" fmla="*/ 41214 h 787548"/>
                <a:gd name="connsiteX3" fmla="*/ 113016 w 730103"/>
                <a:gd name="connsiteY3" fmla="*/ 113133 h 787548"/>
                <a:gd name="connsiteX4" fmla="*/ 128631 w 730103"/>
                <a:gd name="connsiteY4" fmla="*/ 159454 h 787548"/>
                <a:gd name="connsiteX5" fmla="*/ 138440 w 730103"/>
                <a:gd name="connsiteY5" fmla="*/ 205775 h 787548"/>
                <a:gd name="connsiteX6" fmla="*/ 195209 w 730103"/>
                <a:gd name="connsiteY6" fmla="*/ 236423 h 787548"/>
                <a:gd name="connsiteX7" fmla="*/ 262020 w 730103"/>
                <a:gd name="connsiteY7" fmla="*/ 221098 h 787548"/>
                <a:gd name="connsiteX8" fmla="*/ 308225 w 730103"/>
                <a:gd name="connsiteY8" fmla="*/ 215875 h 787548"/>
                <a:gd name="connsiteX9" fmla="*/ 328773 w 730103"/>
                <a:gd name="connsiteY9" fmla="*/ 298068 h 787548"/>
                <a:gd name="connsiteX10" fmla="*/ 328948 w 730103"/>
                <a:gd name="connsiteY10" fmla="*/ 323782 h 787548"/>
                <a:gd name="connsiteX11" fmla="*/ 359827 w 730103"/>
                <a:gd name="connsiteY11" fmla="*/ 416134 h 787548"/>
                <a:gd name="connsiteX12" fmla="*/ 401911 w 730103"/>
                <a:gd name="connsiteY12" fmla="*/ 443415 h 787548"/>
                <a:gd name="connsiteX13" fmla="*/ 539655 w 730103"/>
                <a:gd name="connsiteY13" fmla="*/ 467737 h 787548"/>
                <a:gd name="connsiteX14" fmla="*/ 570709 w 730103"/>
                <a:gd name="connsiteY14" fmla="*/ 534489 h 787548"/>
                <a:gd name="connsiteX15" fmla="*/ 472611 w 730103"/>
                <a:gd name="connsiteY15" fmla="*/ 565196 h 787548"/>
                <a:gd name="connsiteX16" fmla="*/ 565544 w 730103"/>
                <a:gd name="connsiteY16" fmla="*/ 616683 h 787548"/>
                <a:gd name="connsiteX17" fmla="*/ 513708 w 730103"/>
                <a:gd name="connsiteY17" fmla="*/ 606293 h 787548"/>
                <a:gd name="connsiteX18" fmla="*/ 554805 w 730103"/>
                <a:gd name="connsiteY18" fmla="*/ 626841 h 787548"/>
                <a:gd name="connsiteX19" fmla="*/ 729988 w 730103"/>
                <a:gd name="connsiteY19" fmla="*/ 786932 h 787548"/>
                <a:gd name="connsiteX20" fmla="*/ 647272 w 730103"/>
                <a:gd name="connsiteY20" fmla="*/ 667938 h 787548"/>
                <a:gd name="connsiteX21" fmla="*/ 657546 w 730103"/>
                <a:gd name="connsiteY21" fmla="*/ 739857 h 787548"/>
                <a:gd name="connsiteX22" fmla="*/ 708917 w 730103"/>
                <a:gd name="connsiteY22" fmla="*/ 750131 h 787548"/>
                <a:gd name="connsiteX23" fmla="*/ 729465 w 730103"/>
                <a:gd name="connsiteY23" fmla="*/ 780953 h 787548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47272 w 853451"/>
                <a:gd name="connsiteY20" fmla="*/ 667938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13708 w 853451"/>
                <a:gd name="connsiteY17" fmla="*/ 60629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472611 w 853451"/>
                <a:gd name="connsiteY15" fmla="*/ 565196 h 842946"/>
                <a:gd name="connsiteX16" fmla="*/ 565544 w 853451"/>
                <a:gd name="connsiteY16" fmla="*/ 616683 h 842946"/>
                <a:gd name="connsiteX17" fmla="*/ 570535 w 853451"/>
                <a:gd name="connsiteY17" fmla="*/ 626958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70535 w 853451"/>
                <a:gd name="connsiteY18" fmla="*/ 626958 h 842946"/>
                <a:gd name="connsiteX19" fmla="*/ 554805 w 853451"/>
                <a:gd name="connsiteY19" fmla="*/ 626841 h 842946"/>
                <a:gd name="connsiteX20" fmla="*/ 729988 w 853451"/>
                <a:gd name="connsiteY20" fmla="*/ 786932 h 842946"/>
                <a:gd name="connsiteX21" fmla="*/ 657546 w 853451"/>
                <a:gd name="connsiteY21" fmla="*/ 739857 h 842946"/>
                <a:gd name="connsiteX22" fmla="*/ 708917 w 853451"/>
                <a:gd name="connsiteY22" fmla="*/ 750131 h 842946"/>
                <a:gd name="connsiteX23" fmla="*/ 853451 w 853451"/>
                <a:gd name="connsiteY2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554805 w 853451"/>
                <a:gd name="connsiteY18" fmla="*/ 626841 h 842946"/>
                <a:gd name="connsiteX19" fmla="*/ 729988 w 853451"/>
                <a:gd name="connsiteY19" fmla="*/ 786932 h 842946"/>
                <a:gd name="connsiteX20" fmla="*/ 657546 w 853451"/>
                <a:gd name="connsiteY20" fmla="*/ 739857 h 842946"/>
                <a:gd name="connsiteX21" fmla="*/ 708917 w 853451"/>
                <a:gd name="connsiteY21" fmla="*/ 750131 h 842946"/>
                <a:gd name="connsiteX22" fmla="*/ 853451 w 853451"/>
                <a:gd name="connsiteY22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565544 w 853451"/>
                <a:gd name="connsiteY17" fmla="*/ 616683 h 842946"/>
                <a:gd name="connsiteX18" fmla="*/ 729988 w 853451"/>
                <a:gd name="connsiteY18" fmla="*/ 786932 h 842946"/>
                <a:gd name="connsiteX19" fmla="*/ 657546 w 853451"/>
                <a:gd name="connsiteY19" fmla="*/ 739857 h 842946"/>
                <a:gd name="connsiteX20" fmla="*/ 708917 w 853451"/>
                <a:gd name="connsiteY20" fmla="*/ 750131 h 842946"/>
                <a:gd name="connsiteX21" fmla="*/ 853451 w 853451"/>
                <a:gd name="connsiteY21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472611 w 853451"/>
                <a:gd name="connsiteY16" fmla="*/ 565196 h 842946"/>
                <a:gd name="connsiteX17" fmla="*/ 729988 w 853451"/>
                <a:gd name="connsiteY17" fmla="*/ 786932 h 842946"/>
                <a:gd name="connsiteX18" fmla="*/ 657546 w 853451"/>
                <a:gd name="connsiteY18" fmla="*/ 739857 h 842946"/>
                <a:gd name="connsiteX19" fmla="*/ 708917 w 853451"/>
                <a:gd name="connsiteY19" fmla="*/ 750131 h 842946"/>
                <a:gd name="connsiteX20" fmla="*/ 853451 w 853451"/>
                <a:gd name="connsiteY20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38440 w 853451"/>
                <a:gd name="connsiteY5" fmla="*/ 205775 h 842946"/>
                <a:gd name="connsiteX6" fmla="*/ 195209 w 853451"/>
                <a:gd name="connsiteY6" fmla="*/ 236423 h 842946"/>
                <a:gd name="connsiteX7" fmla="*/ 262020 w 853451"/>
                <a:gd name="connsiteY7" fmla="*/ 221098 h 842946"/>
                <a:gd name="connsiteX8" fmla="*/ 308225 w 853451"/>
                <a:gd name="connsiteY8" fmla="*/ 215875 h 842946"/>
                <a:gd name="connsiteX9" fmla="*/ 328773 w 853451"/>
                <a:gd name="connsiteY9" fmla="*/ 298068 h 842946"/>
                <a:gd name="connsiteX10" fmla="*/ 328948 w 853451"/>
                <a:gd name="connsiteY10" fmla="*/ 323782 h 842946"/>
                <a:gd name="connsiteX11" fmla="*/ 359827 w 853451"/>
                <a:gd name="connsiteY11" fmla="*/ 416134 h 842946"/>
                <a:gd name="connsiteX12" fmla="*/ 401911 w 853451"/>
                <a:gd name="connsiteY12" fmla="*/ 443415 h 842946"/>
                <a:gd name="connsiteX13" fmla="*/ 539655 w 853451"/>
                <a:gd name="connsiteY13" fmla="*/ 467737 h 842946"/>
                <a:gd name="connsiteX14" fmla="*/ 570709 w 853451"/>
                <a:gd name="connsiteY14" fmla="*/ 534489 h 842946"/>
                <a:gd name="connsiteX15" fmla="*/ 525898 w 853451"/>
                <a:gd name="connsiteY15" fmla="*/ 650059 h 842946"/>
                <a:gd name="connsiteX16" fmla="*/ 729988 w 853451"/>
                <a:gd name="connsiteY16" fmla="*/ 786932 h 842946"/>
                <a:gd name="connsiteX17" fmla="*/ 657546 w 853451"/>
                <a:gd name="connsiteY17" fmla="*/ 739857 h 842946"/>
                <a:gd name="connsiteX18" fmla="*/ 708917 w 853451"/>
                <a:gd name="connsiteY18" fmla="*/ 750131 h 842946"/>
                <a:gd name="connsiteX19" fmla="*/ 853451 w 853451"/>
                <a:gd name="connsiteY19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13016 w 853451"/>
                <a:gd name="connsiteY3" fmla="*/ 113133 h 842946"/>
                <a:gd name="connsiteX4" fmla="*/ 128631 w 853451"/>
                <a:gd name="connsiteY4" fmla="*/ 159454 h 842946"/>
                <a:gd name="connsiteX5" fmla="*/ 195209 w 853451"/>
                <a:gd name="connsiteY5" fmla="*/ 236423 h 842946"/>
                <a:gd name="connsiteX6" fmla="*/ 262020 w 853451"/>
                <a:gd name="connsiteY6" fmla="*/ 221098 h 842946"/>
                <a:gd name="connsiteX7" fmla="*/ 308225 w 853451"/>
                <a:gd name="connsiteY7" fmla="*/ 215875 h 842946"/>
                <a:gd name="connsiteX8" fmla="*/ 328773 w 853451"/>
                <a:gd name="connsiteY8" fmla="*/ 298068 h 842946"/>
                <a:gd name="connsiteX9" fmla="*/ 328948 w 853451"/>
                <a:gd name="connsiteY9" fmla="*/ 323782 h 842946"/>
                <a:gd name="connsiteX10" fmla="*/ 359827 w 853451"/>
                <a:gd name="connsiteY10" fmla="*/ 416134 h 842946"/>
                <a:gd name="connsiteX11" fmla="*/ 401911 w 853451"/>
                <a:gd name="connsiteY11" fmla="*/ 443415 h 842946"/>
                <a:gd name="connsiteX12" fmla="*/ 539655 w 853451"/>
                <a:gd name="connsiteY12" fmla="*/ 467737 h 842946"/>
                <a:gd name="connsiteX13" fmla="*/ 570709 w 853451"/>
                <a:gd name="connsiteY13" fmla="*/ 534489 h 842946"/>
                <a:gd name="connsiteX14" fmla="*/ 525898 w 853451"/>
                <a:gd name="connsiteY14" fmla="*/ 650059 h 842946"/>
                <a:gd name="connsiteX15" fmla="*/ 729988 w 853451"/>
                <a:gd name="connsiteY15" fmla="*/ 786932 h 842946"/>
                <a:gd name="connsiteX16" fmla="*/ 657546 w 853451"/>
                <a:gd name="connsiteY16" fmla="*/ 739857 h 842946"/>
                <a:gd name="connsiteX17" fmla="*/ 708917 w 853451"/>
                <a:gd name="connsiteY17" fmla="*/ 750131 h 842946"/>
                <a:gd name="connsiteX18" fmla="*/ 853451 w 853451"/>
                <a:gd name="connsiteY18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08225 w 853451"/>
                <a:gd name="connsiteY6" fmla="*/ 215875 h 842946"/>
                <a:gd name="connsiteX7" fmla="*/ 328773 w 853451"/>
                <a:gd name="connsiteY7" fmla="*/ 298068 h 842946"/>
                <a:gd name="connsiteX8" fmla="*/ 328948 w 853451"/>
                <a:gd name="connsiteY8" fmla="*/ 323782 h 842946"/>
                <a:gd name="connsiteX9" fmla="*/ 359827 w 853451"/>
                <a:gd name="connsiteY9" fmla="*/ 416134 h 842946"/>
                <a:gd name="connsiteX10" fmla="*/ 401911 w 853451"/>
                <a:gd name="connsiteY10" fmla="*/ 443415 h 842946"/>
                <a:gd name="connsiteX11" fmla="*/ 539655 w 853451"/>
                <a:gd name="connsiteY11" fmla="*/ 467737 h 842946"/>
                <a:gd name="connsiteX12" fmla="*/ 570709 w 853451"/>
                <a:gd name="connsiteY12" fmla="*/ 534489 h 842946"/>
                <a:gd name="connsiteX13" fmla="*/ 525898 w 853451"/>
                <a:gd name="connsiteY13" fmla="*/ 650059 h 842946"/>
                <a:gd name="connsiteX14" fmla="*/ 729988 w 853451"/>
                <a:gd name="connsiteY14" fmla="*/ 786932 h 842946"/>
                <a:gd name="connsiteX15" fmla="*/ 657546 w 853451"/>
                <a:gd name="connsiteY15" fmla="*/ 739857 h 842946"/>
                <a:gd name="connsiteX16" fmla="*/ 708917 w 853451"/>
                <a:gd name="connsiteY16" fmla="*/ 750131 h 842946"/>
                <a:gd name="connsiteX17" fmla="*/ 853451 w 853451"/>
                <a:gd name="connsiteY17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262020 w 853451"/>
                <a:gd name="connsiteY5" fmla="*/ 221098 h 842946"/>
                <a:gd name="connsiteX6" fmla="*/ 328773 w 853451"/>
                <a:gd name="connsiteY6" fmla="*/ 298068 h 842946"/>
                <a:gd name="connsiteX7" fmla="*/ 328948 w 853451"/>
                <a:gd name="connsiteY7" fmla="*/ 323782 h 842946"/>
                <a:gd name="connsiteX8" fmla="*/ 359827 w 853451"/>
                <a:gd name="connsiteY8" fmla="*/ 416134 h 842946"/>
                <a:gd name="connsiteX9" fmla="*/ 401911 w 853451"/>
                <a:gd name="connsiteY9" fmla="*/ 443415 h 842946"/>
                <a:gd name="connsiteX10" fmla="*/ 539655 w 853451"/>
                <a:gd name="connsiteY10" fmla="*/ 467737 h 842946"/>
                <a:gd name="connsiteX11" fmla="*/ 570709 w 853451"/>
                <a:gd name="connsiteY11" fmla="*/ 534489 h 842946"/>
                <a:gd name="connsiteX12" fmla="*/ 525898 w 853451"/>
                <a:gd name="connsiteY12" fmla="*/ 650059 h 842946"/>
                <a:gd name="connsiteX13" fmla="*/ 729988 w 853451"/>
                <a:gd name="connsiteY13" fmla="*/ 786932 h 842946"/>
                <a:gd name="connsiteX14" fmla="*/ 657546 w 853451"/>
                <a:gd name="connsiteY14" fmla="*/ 739857 h 842946"/>
                <a:gd name="connsiteX15" fmla="*/ 708917 w 853451"/>
                <a:gd name="connsiteY15" fmla="*/ 750131 h 842946"/>
                <a:gd name="connsiteX16" fmla="*/ 853451 w 853451"/>
                <a:gd name="connsiteY16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28948 w 853451"/>
                <a:gd name="connsiteY6" fmla="*/ 323782 h 842946"/>
                <a:gd name="connsiteX7" fmla="*/ 359827 w 853451"/>
                <a:gd name="connsiteY7" fmla="*/ 416134 h 842946"/>
                <a:gd name="connsiteX8" fmla="*/ 401911 w 853451"/>
                <a:gd name="connsiteY8" fmla="*/ 443415 h 842946"/>
                <a:gd name="connsiteX9" fmla="*/ 539655 w 853451"/>
                <a:gd name="connsiteY9" fmla="*/ 467737 h 842946"/>
                <a:gd name="connsiteX10" fmla="*/ 570709 w 853451"/>
                <a:gd name="connsiteY10" fmla="*/ 534489 h 842946"/>
                <a:gd name="connsiteX11" fmla="*/ 525898 w 853451"/>
                <a:gd name="connsiteY11" fmla="*/ 650059 h 842946"/>
                <a:gd name="connsiteX12" fmla="*/ 729988 w 853451"/>
                <a:gd name="connsiteY12" fmla="*/ 786932 h 842946"/>
                <a:gd name="connsiteX13" fmla="*/ 657546 w 853451"/>
                <a:gd name="connsiteY13" fmla="*/ 739857 h 842946"/>
                <a:gd name="connsiteX14" fmla="*/ 708917 w 853451"/>
                <a:gd name="connsiteY14" fmla="*/ 750131 h 842946"/>
                <a:gd name="connsiteX15" fmla="*/ 853451 w 853451"/>
                <a:gd name="connsiteY15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401911 w 853451"/>
                <a:gd name="connsiteY7" fmla="*/ 443415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128631 w 853451"/>
                <a:gd name="connsiteY3" fmla="*/ 159454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195209 w 853451"/>
                <a:gd name="connsiteY4" fmla="*/ 236423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28773 w 853451"/>
                <a:gd name="connsiteY5" fmla="*/ 298068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359827 w 853451"/>
                <a:gd name="connsiteY6" fmla="*/ 416134 h 842946"/>
                <a:gd name="connsiteX7" fmla="*/ 539655 w 853451"/>
                <a:gd name="connsiteY7" fmla="*/ 467737 h 842946"/>
                <a:gd name="connsiteX8" fmla="*/ 570709 w 853451"/>
                <a:gd name="connsiteY8" fmla="*/ 534489 h 842946"/>
                <a:gd name="connsiteX9" fmla="*/ 525898 w 853451"/>
                <a:gd name="connsiteY9" fmla="*/ 650059 h 842946"/>
                <a:gd name="connsiteX10" fmla="*/ 729988 w 853451"/>
                <a:gd name="connsiteY10" fmla="*/ 786932 h 842946"/>
                <a:gd name="connsiteX11" fmla="*/ 657546 w 853451"/>
                <a:gd name="connsiteY11" fmla="*/ 739857 h 842946"/>
                <a:gd name="connsiteX12" fmla="*/ 708917 w 853451"/>
                <a:gd name="connsiteY12" fmla="*/ 750131 h 842946"/>
                <a:gd name="connsiteX13" fmla="*/ 853451 w 853451"/>
                <a:gd name="connsiteY13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359827 w 853451"/>
                <a:gd name="connsiteY7" fmla="*/ 416134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539655 w 853451"/>
                <a:gd name="connsiteY8" fmla="*/ 467737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570709 w 853451"/>
                <a:gd name="connsiteY9" fmla="*/ 534489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10391 h 842946"/>
                <a:gd name="connsiteX1" fmla="*/ 92468 w 853451"/>
                <a:gd name="connsiteY1" fmla="*/ 10391 h 842946"/>
                <a:gd name="connsiteX2" fmla="*/ 123290 w 853451"/>
                <a:gd name="connsiteY2" fmla="*/ 41214 h 842946"/>
                <a:gd name="connsiteX3" fmla="*/ 92468 w 853451"/>
                <a:gd name="connsiteY3" fmla="*/ 169787 h 842946"/>
                <a:gd name="connsiteX4" fmla="*/ 200375 w 853451"/>
                <a:gd name="connsiteY4" fmla="*/ 226091 h 842946"/>
                <a:gd name="connsiteX5" fmla="*/ 318441 w 853451"/>
                <a:gd name="connsiteY5" fmla="*/ 241240 h 842946"/>
                <a:gd name="connsiteX6" fmla="*/ 293423 w 853451"/>
                <a:gd name="connsiteY6" fmla="*/ 314263 h 842946"/>
                <a:gd name="connsiteX7" fmla="*/ 272004 w 853451"/>
                <a:gd name="connsiteY7" fmla="*/ 436798 h 842946"/>
                <a:gd name="connsiteX8" fmla="*/ 436333 w 853451"/>
                <a:gd name="connsiteY8" fmla="*/ 431574 h 842946"/>
                <a:gd name="connsiteX9" fmla="*/ 482885 w 853451"/>
                <a:gd name="connsiteY9" fmla="*/ 467330 h 842946"/>
                <a:gd name="connsiteX10" fmla="*/ 525898 w 853451"/>
                <a:gd name="connsiteY10" fmla="*/ 650059 h 842946"/>
                <a:gd name="connsiteX11" fmla="*/ 729988 w 853451"/>
                <a:gd name="connsiteY11" fmla="*/ 786932 h 842946"/>
                <a:gd name="connsiteX12" fmla="*/ 657546 w 853451"/>
                <a:gd name="connsiteY12" fmla="*/ 739857 h 842946"/>
                <a:gd name="connsiteX13" fmla="*/ 708917 w 853451"/>
                <a:gd name="connsiteY13" fmla="*/ 750131 h 842946"/>
                <a:gd name="connsiteX14" fmla="*/ 853451 w 853451"/>
                <a:gd name="connsiteY14" fmla="*/ 842946 h 842946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92468 w 853451"/>
                <a:gd name="connsiteY2" fmla="*/ 159396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200375 w 853451"/>
                <a:gd name="connsiteY3" fmla="*/ 21570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318441 w 853451"/>
                <a:gd name="connsiteY4" fmla="*/ 230849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93423 w 853451"/>
                <a:gd name="connsiteY5" fmla="*/ 303872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272004 w 853451"/>
                <a:gd name="connsiteY6" fmla="*/ 426407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436333 w 853451"/>
                <a:gd name="connsiteY7" fmla="*/ 421183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482885 w 853451"/>
                <a:gd name="connsiteY8" fmla="*/ 456939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525898 w 853451"/>
                <a:gd name="connsiteY9" fmla="*/ 639668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657546 w 853451"/>
                <a:gd name="connsiteY11" fmla="*/ 729466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912 w 853451"/>
                <a:gd name="connsiteY11" fmla="*/ 641643 h 832555"/>
                <a:gd name="connsiteX12" fmla="*/ 708917 w 853451"/>
                <a:gd name="connsiteY12" fmla="*/ 739740 h 832555"/>
                <a:gd name="connsiteX13" fmla="*/ 853451 w 853451"/>
                <a:gd name="connsiteY13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708917 w 853451"/>
                <a:gd name="connsiteY11" fmla="*/ 739740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357623 w 853451"/>
                <a:gd name="connsiteY11" fmla="*/ 662249 h 832555"/>
                <a:gd name="connsiteX12" fmla="*/ 853451 w 853451"/>
                <a:gd name="connsiteY12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729988 w 853451"/>
                <a:gd name="connsiteY10" fmla="*/ 77654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853451 w 853451"/>
                <a:gd name="connsiteY11" fmla="*/ 832555 h 832555"/>
                <a:gd name="connsiteX0" fmla="*/ 0 w 853451"/>
                <a:gd name="connsiteY0" fmla="*/ 0 h 832555"/>
                <a:gd name="connsiteX1" fmla="*/ 123290 w 853451"/>
                <a:gd name="connsiteY1" fmla="*/ 30823 h 832555"/>
                <a:gd name="connsiteX2" fmla="*/ 45973 w 853451"/>
                <a:gd name="connsiteY2" fmla="*/ 138732 h 832555"/>
                <a:gd name="connsiteX3" fmla="*/ 179710 w 853451"/>
                <a:gd name="connsiteY3" fmla="*/ 148540 h 832555"/>
                <a:gd name="connsiteX4" fmla="*/ 111797 w 853451"/>
                <a:gd name="connsiteY4" fmla="*/ 261846 h 832555"/>
                <a:gd name="connsiteX5" fmla="*/ 246928 w 853451"/>
                <a:gd name="connsiteY5" fmla="*/ 262543 h 832555"/>
                <a:gd name="connsiteX6" fmla="*/ 189346 w 853451"/>
                <a:gd name="connsiteY6" fmla="*/ 385078 h 832555"/>
                <a:gd name="connsiteX7" fmla="*/ 327845 w 853451"/>
                <a:gd name="connsiteY7" fmla="*/ 379854 h 832555"/>
                <a:gd name="connsiteX8" fmla="*/ 260743 w 853451"/>
                <a:gd name="connsiteY8" fmla="*/ 529264 h 832555"/>
                <a:gd name="connsiteX9" fmla="*/ 396745 w 853451"/>
                <a:gd name="connsiteY9" fmla="*/ 526014 h 832555"/>
                <a:gd name="connsiteX10" fmla="*/ 373527 w 853451"/>
                <a:gd name="connsiteY10" fmla="*/ 683551 h 832555"/>
                <a:gd name="connsiteX11" fmla="*/ 463904 w 853451"/>
                <a:gd name="connsiteY11" fmla="*/ 686163 h 832555"/>
                <a:gd name="connsiteX12" fmla="*/ 853451 w 853451"/>
                <a:gd name="connsiteY12" fmla="*/ 832555 h 832555"/>
                <a:gd name="connsiteX0" fmla="*/ 0 w 553817"/>
                <a:gd name="connsiteY0" fmla="*/ 0 h 811891"/>
                <a:gd name="connsiteX1" fmla="*/ 123290 w 553817"/>
                <a:gd name="connsiteY1" fmla="*/ 30823 h 811891"/>
                <a:gd name="connsiteX2" fmla="*/ 45973 w 553817"/>
                <a:gd name="connsiteY2" fmla="*/ 138732 h 811891"/>
                <a:gd name="connsiteX3" fmla="*/ 179710 w 553817"/>
                <a:gd name="connsiteY3" fmla="*/ 148540 h 811891"/>
                <a:gd name="connsiteX4" fmla="*/ 111797 w 553817"/>
                <a:gd name="connsiteY4" fmla="*/ 261846 h 811891"/>
                <a:gd name="connsiteX5" fmla="*/ 246928 w 553817"/>
                <a:gd name="connsiteY5" fmla="*/ 262543 h 811891"/>
                <a:gd name="connsiteX6" fmla="*/ 189346 w 553817"/>
                <a:gd name="connsiteY6" fmla="*/ 385078 h 811891"/>
                <a:gd name="connsiteX7" fmla="*/ 327845 w 553817"/>
                <a:gd name="connsiteY7" fmla="*/ 379854 h 811891"/>
                <a:gd name="connsiteX8" fmla="*/ 260743 w 553817"/>
                <a:gd name="connsiteY8" fmla="*/ 529264 h 811891"/>
                <a:gd name="connsiteX9" fmla="*/ 396745 w 553817"/>
                <a:gd name="connsiteY9" fmla="*/ 526014 h 811891"/>
                <a:gd name="connsiteX10" fmla="*/ 373527 w 553817"/>
                <a:gd name="connsiteY10" fmla="*/ 683551 h 811891"/>
                <a:gd name="connsiteX11" fmla="*/ 463904 w 553817"/>
                <a:gd name="connsiteY11" fmla="*/ 686163 h 811891"/>
                <a:gd name="connsiteX12" fmla="*/ 553817 w 553817"/>
                <a:gd name="connsiteY12" fmla="*/ 811891 h 8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817" h="811891">
                  <a:moveTo>
                    <a:pt x="0" y="0"/>
                  </a:moveTo>
                  <a:cubicBezTo>
                    <a:pt x="25686" y="6422"/>
                    <a:pt x="107879" y="4257"/>
                    <a:pt x="123290" y="30823"/>
                  </a:cubicBezTo>
                  <a:cubicBezTo>
                    <a:pt x="138701" y="57389"/>
                    <a:pt x="36570" y="119112"/>
                    <a:pt x="45973" y="138732"/>
                  </a:cubicBezTo>
                  <a:cubicBezTo>
                    <a:pt x="55376" y="158352"/>
                    <a:pt x="157478" y="138266"/>
                    <a:pt x="179710" y="148540"/>
                  </a:cubicBezTo>
                  <a:cubicBezTo>
                    <a:pt x="244063" y="109648"/>
                    <a:pt x="100594" y="242846"/>
                    <a:pt x="111797" y="261846"/>
                  </a:cubicBezTo>
                  <a:cubicBezTo>
                    <a:pt x="123000" y="280847"/>
                    <a:pt x="240030" y="233394"/>
                    <a:pt x="246928" y="262543"/>
                  </a:cubicBezTo>
                  <a:cubicBezTo>
                    <a:pt x="253826" y="291692"/>
                    <a:pt x="156057" y="356916"/>
                    <a:pt x="189346" y="385078"/>
                  </a:cubicBezTo>
                  <a:cubicBezTo>
                    <a:pt x="222636" y="413240"/>
                    <a:pt x="292698" y="360128"/>
                    <a:pt x="327845" y="379854"/>
                  </a:cubicBezTo>
                  <a:cubicBezTo>
                    <a:pt x="362992" y="399580"/>
                    <a:pt x="249260" y="504904"/>
                    <a:pt x="260743" y="529264"/>
                  </a:cubicBezTo>
                  <a:cubicBezTo>
                    <a:pt x="272226" y="553624"/>
                    <a:pt x="370199" y="483940"/>
                    <a:pt x="396745" y="526014"/>
                  </a:cubicBezTo>
                  <a:cubicBezTo>
                    <a:pt x="423291" y="568088"/>
                    <a:pt x="361473" y="649971"/>
                    <a:pt x="373527" y="683551"/>
                  </a:cubicBezTo>
                  <a:cubicBezTo>
                    <a:pt x="385581" y="717131"/>
                    <a:pt x="383917" y="661329"/>
                    <a:pt x="463904" y="686163"/>
                  </a:cubicBezTo>
                  <a:cubicBezTo>
                    <a:pt x="543891" y="710997"/>
                    <a:pt x="489754" y="794381"/>
                    <a:pt x="553817" y="811891"/>
                  </a:cubicBezTo>
                </a:path>
              </a:pathLst>
            </a:custGeom>
            <a:noFill/>
            <a:ln w="25400" cap="flat" cmpd="sng" algn="ctr">
              <a:solidFill>
                <a:srgbClr val="DC0528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>
              <a:glow rad="63500">
                <a:srgbClr val="87000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ZoneTexte 164"/>
                <p:cNvSpPr txBox="1"/>
                <p:nvPr/>
              </p:nvSpPr>
              <p:spPr>
                <a:xfrm>
                  <a:off x="8404075" y="4748829"/>
                  <a:ext cx="70766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5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oMath>
                    </m:oMathPara>
                  </a14:m>
                  <a:endParaRPr lang="fr-FR" sz="1500" b="1" dirty="0" smtClean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ZoneTexte 1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4075" y="4748829"/>
                  <a:ext cx="707666" cy="323165"/>
                </a:xfrm>
                <a:prstGeom prst="rect">
                  <a:avLst/>
                </a:prstGeom>
                <a:blipFill>
                  <a:blip r:embed="rId14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ZoneTexte 165"/>
                <p:cNvSpPr txBox="1"/>
                <p:nvPr/>
              </p:nvSpPr>
              <p:spPr>
                <a:xfrm>
                  <a:off x="7587783" y="3772956"/>
                  <a:ext cx="70766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5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oMath>
                    </m:oMathPara>
                  </a14:m>
                  <a:endParaRPr lang="fr-FR" sz="1500" b="1" dirty="0" smtClean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ZoneTexte 1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783" y="3772956"/>
                  <a:ext cx="707666" cy="323165"/>
                </a:xfrm>
                <a:prstGeom prst="rect">
                  <a:avLst/>
                </a:prstGeom>
                <a:blipFill>
                  <a:blip r:embed="rId15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Flèche droite 10"/>
          <p:cNvSpPr/>
          <p:nvPr/>
        </p:nvSpPr>
        <p:spPr>
          <a:xfrm>
            <a:off x="8433851" y="1651270"/>
            <a:ext cx="574023" cy="277550"/>
          </a:xfrm>
          <a:prstGeom prst="rightArrow">
            <a:avLst>
              <a:gd name="adj1" fmla="val 50000"/>
              <a:gd name="adj2" fmla="val 9118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3" name="Flèche droite 12"/>
          <p:cNvSpPr/>
          <p:nvPr/>
        </p:nvSpPr>
        <p:spPr>
          <a:xfrm rot="16200000">
            <a:off x="10320371" y="3124485"/>
            <a:ext cx="392066" cy="309055"/>
          </a:xfrm>
          <a:prstGeom prst="rightArrow">
            <a:avLst>
              <a:gd name="adj1" fmla="val 50000"/>
              <a:gd name="adj2" fmla="val 721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353005" y="518205"/>
                <a:ext cx="2240527" cy="393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ex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dirty="0" smtClean="0"/>
                  <a:t> matrix</a:t>
                </a:r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005" y="518205"/>
                <a:ext cx="2240527" cy="393056"/>
              </a:xfrm>
              <a:prstGeom prst="rect">
                <a:avLst/>
              </a:prstGeom>
              <a:blipFill>
                <a:blip r:embed="rId16"/>
                <a:stretch>
                  <a:fillRect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158549" y="5093547"/>
                <a:ext cx="3456985" cy="1098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 err="1" smtClean="0"/>
                  <a:t>Resolution</a:t>
                </a:r>
                <a:r>
                  <a:rPr lang="fr-FR" sz="1600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ex</m:t>
                        </m:r>
                      </m:sub>
                    </m:sSub>
                  </m:oMath>
                </a14:m>
                <a:r>
                  <a:rPr lang="fr-FR" sz="1600" dirty="0"/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i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fr-FR" sz="1600" dirty="0"/>
                  <a:t> = 35 </a:t>
                </a:r>
                <a:r>
                  <a:rPr lang="fr-FR" sz="1600" dirty="0" err="1"/>
                  <a:t>keV</a:t>
                </a: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γ</m:t>
                        </m:r>
                      </m:sub>
                    </m:sSub>
                  </m:oMath>
                </a14:m>
                <a:r>
                  <a:rPr lang="fr-FR" sz="1600" dirty="0"/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i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fr-FR" sz="1600" dirty="0"/>
                  <a:t> = </a:t>
                </a:r>
                <a:r>
                  <a:rPr lang="fr-FR" sz="1600" dirty="0" smtClean="0"/>
                  <a:t>24 </a:t>
                </a:r>
                <a:r>
                  <a:rPr lang="fr-FR" sz="1600" dirty="0" err="1"/>
                  <a:t>keV</a:t>
                </a:r>
                <a:r>
                  <a:rPr lang="fr-FR" sz="1600" dirty="0"/>
                  <a:t> (at 870 </a:t>
                </a:r>
                <a:r>
                  <a:rPr lang="fr-FR" sz="1600" dirty="0" err="1"/>
                  <a:t>keV</a:t>
                </a:r>
                <a:r>
                  <a:rPr lang="fr-FR" sz="1600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NaI</m:t>
                        </m:r>
                      </m:sub>
                    </m:sSub>
                  </m:oMath>
                </a14:m>
                <a:r>
                  <a:rPr lang="fr-FR" sz="1600" dirty="0" smtClean="0"/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fr-FR" sz="1600" dirty="0" smtClean="0"/>
                  <a:t> = 2 ns</a:t>
                </a:r>
                <a:endParaRPr lang="fr-FR" sz="1600" dirty="0"/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49" y="5093547"/>
                <a:ext cx="3456985" cy="1098249"/>
              </a:xfrm>
              <a:prstGeom prst="rect">
                <a:avLst/>
              </a:prstGeom>
              <a:blipFill>
                <a:blip r:embed="rId17"/>
                <a:stretch>
                  <a:fillRect l="-882" t="-1667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7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21" y="2285615"/>
            <a:ext cx="4331454" cy="355306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Simulations </a:t>
            </a:r>
            <a:r>
              <a:rPr lang="fr-FR" dirty="0" err="1" smtClean="0"/>
              <a:t>with</a:t>
            </a:r>
            <a:r>
              <a:rPr lang="fr-FR" dirty="0" smtClean="0"/>
              <a:t> GEANT4 </a:t>
            </a:r>
            <a:endParaRPr lang="fr-FR" dirty="0"/>
          </a:p>
        </p:txBody>
      </p:sp>
      <p:sp>
        <p:nvSpPr>
          <p:cNvPr id="8" name="TextShape 4"/>
          <p:cNvSpPr txBox="1"/>
          <p:nvPr/>
        </p:nvSpPr>
        <p:spPr>
          <a:xfrm>
            <a:off x="465324" y="863999"/>
            <a:ext cx="11414675" cy="11091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700" spc="-1" dirty="0" smtClean="0"/>
              <a:t>Determining </a:t>
            </a:r>
            <a:r>
              <a:rPr lang="en-US" sz="1700" spc="-1" dirty="0"/>
              <a:t>the </a:t>
            </a:r>
            <a:r>
              <a:rPr lang="en-US" sz="1700" spc="-1" dirty="0" smtClean="0"/>
              <a:t>detector </a:t>
            </a:r>
            <a:r>
              <a:rPr lang="en-US" sz="1700" spc="-1" dirty="0"/>
              <a:t>response </a:t>
            </a:r>
            <a:r>
              <a:rPr lang="en-US" sz="1700" spc="-1" dirty="0" smtClean="0"/>
              <a:t>matrix. </a:t>
            </a:r>
          </a:p>
          <a:p>
            <a:r>
              <a:rPr lang="fr-FR" sz="1700" spc="-1" dirty="0" smtClean="0"/>
              <a:t>Source and background </a:t>
            </a:r>
            <a:r>
              <a:rPr lang="fr-FR" sz="1700" spc="-1" dirty="0" err="1" smtClean="0"/>
              <a:t>measurements</a:t>
            </a:r>
            <a:r>
              <a:rPr lang="fr-FR" sz="1700" spc="-1" dirty="0" smtClean="0"/>
              <a:t> to </a:t>
            </a:r>
            <a:r>
              <a:rPr lang="fr-FR" sz="1700" spc="-1" dirty="0" err="1" smtClean="0"/>
              <a:t>adjust</a:t>
            </a:r>
            <a:r>
              <a:rPr lang="fr-FR" sz="1700" spc="-1" dirty="0" smtClean="0"/>
              <a:t> simulation on </a:t>
            </a:r>
            <a:r>
              <a:rPr lang="fr-FR" sz="1700" spc="-1" dirty="0" err="1" smtClean="0"/>
              <a:t>experiment</a:t>
            </a:r>
            <a:r>
              <a:rPr lang="fr-FR" sz="1700" spc="-1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Shape 6"/>
              <p:cNvSpPr txBox="1"/>
              <p:nvPr/>
            </p:nvSpPr>
            <p:spPr>
              <a:xfrm>
                <a:off x="9575800" y="3222424"/>
                <a:ext cx="2355247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pPr algn="ctr"/>
                <a:r>
                  <a:rPr lang="fr-FR" sz="1300" b="0" strike="noStrike" spc="-1" dirty="0" err="1" smtClean="0">
                    <a:latin typeface="Arial"/>
                  </a:rPr>
                  <a:t>Simulated</a:t>
                </a:r>
                <a:r>
                  <a:rPr lang="fr-FR" sz="1300" b="0" strike="noStrike" spc="-1" dirty="0" smtClean="0">
                    <a:latin typeface="Arial"/>
                  </a:rPr>
                  <a:t> SF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300" b="0" i="0" strike="noStrike" spc="-1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300" b="0" strike="noStrike" spc="-1" dirty="0" smtClean="0">
                    <a:latin typeface="Arial"/>
                  </a:rPr>
                  <a:t>NCS detector</a:t>
                </a:r>
                <a:endParaRPr lang="fr-FR" sz="13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9" name="TextShap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800" y="3222424"/>
                <a:ext cx="2355247" cy="346320"/>
              </a:xfrm>
              <a:prstGeom prst="rect">
                <a:avLst/>
              </a:prstGeom>
              <a:blipFill>
                <a:blip r:embed="rId4"/>
                <a:stretch>
                  <a:fillRect t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575801" y="879281"/>
            <a:ext cx="2355246" cy="2309835"/>
          </a:xfrm>
          <a:prstGeom prst="rect">
            <a:avLst/>
          </a:prstGeom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731838" y="4790597"/>
            <a:ext cx="41075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aseline="30000" dirty="0" smtClean="0"/>
              <a:t>207</a:t>
            </a:r>
            <a:r>
              <a:rPr lang="fr-FR" sz="1500" dirty="0" smtClean="0"/>
              <a:t>Bi source</a:t>
            </a:r>
            <a:endParaRPr lang="fr-FR" sz="15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73" y="1613046"/>
            <a:ext cx="4836948" cy="322652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460351" y="5767998"/>
            <a:ext cx="345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err="1" smtClean="0"/>
              <a:t>Response</a:t>
            </a:r>
            <a:r>
              <a:rPr lang="fr-FR" sz="1500" dirty="0" smtClean="0"/>
              <a:t> matrix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26836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Target and </a:t>
            </a:r>
            <a:r>
              <a:rPr lang="fr-FR" b="1" dirty="0" err="1" smtClean="0"/>
              <a:t>beam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077808" y="1072076"/>
            <a:ext cx="41460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 err="1" smtClean="0"/>
              <a:t>Experiment</a:t>
            </a:r>
            <a:r>
              <a:rPr lang="fr-FR" sz="1700" b="1" dirty="0" smtClean="0"/>
              <a:t> in </a:t>
            </a:r>
            <a:r>
              <a:rPr lang="fr-FR" sz="1700" b="1" dirty="0" err="1" smtClean="0"/>
              <a:t>June</a:t>
            </a:r>
            <a:r>
              <a:rPr lang="fr-FR" sz="1700" b="1" dirty="0" smtClean="0"/>
              <a:t> 2023</a:t>
            </a:r>
          </a:p>
          <a:p>
            <a:pPr algn="just"/>
            <a:r>
              <a:rPr lang="fr-FR" sz="1700" dirty="0" err="1" smtClean="0"/>
              <a:t>Deuteron</a:t>
            </a:r>
            <a:r>
              <a:rPr lang="fr-FR" sz="1700" dirty="0" smtClean="0"/>
              <a:t> </a:t>
            </a:r>
            <a:r>
              <a:rPr lang="fr-FR" sz="1700" dirty="0" err="1" smtClean="0"/>
              <a:t>beam</a:t>
            </a:r>
            <a:r>
              <a:rPr lang="fr-FR" sz="1700" dirty="0" smtClean="0"/>
              <a:t> </a:t>
            </a:r>
            <a:r>
              <a:rPr lang="fr-FR" sz="1700" dirty="0" err="1" smtClean="0"/>
              <a:t>with</a:t>
            </a:r>
            <a:r>
              <a:rPr lang="fr-FR" sz="1700" dirty="0" smtClean="0"/>
              <a:t> an </a:t>
            </a:r>
            <a:r>
              <a:rPr lang="fr-FR" sz="1700" dirty="0" err="1" smtClean="0"/>
              <a:t>intensity</a:t>
            </a:r>
            <a:r>
              <a:rPr lang="fr-FR" sz="1700" dirty="0" smtClean="0"/>
              <a:t> of a few </a:t>
            </a:r>
            <a:r>
              <a:rPr lang="fr-FR" sz="1700" dirty="0" err="1" smtClean="0"/>
              <a:t>nA</a:t>
            </a:r>
            <a:r>
              <a:rPr lang="fr-FR" sz="1700" dirty="0" smtClean="0"/>
              <a:t> and 12 MeV </a:t>
            </a:r>
            <a:r>
              <a:rPr lang="fr-FR" sz="1700" dirty="0" err="1" smtClean="0"/>
              <a:t>energy</a:t>
            </a:r>
            <a:r>
              <a:rPr lang="fr-FR" sz="1700" dirty="0" smtClean="0"/>
              <a:t> </a:t>
            </a:r>
            <a:r>
              <a:rPr lang="fr-FR" sz="1700" dirty="0" err="1" smtClean="0"/>
              <a:t>with</a:t>
            </a:r>
            <a:r>
              <a:rPr lang="fr-FR" sz="1700" dirty="0" smtClean="0"/>
              <a:t> NENUPHAR </a:t>
            </a:r>
            <a:r>
              <a:rPr lang="fr-FR" sz="1700" dirty="0" err="1" smtClean="0"/>
              <a:t>accelerator</a:t>
            </a:r>
            <a:r>
              <a:rPr lang="fr-FR" sz="1700" dirty="0" smtClean="0"/>
              <a:t> at CEA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230208" y="2840258"/>
            <a:ext cx="3769126" cy="2856715"/>
            <a:chOff x="1222787" y="1062349"/>
            <a:chExt cx="3769126" cy="2856715"/>
          </a:xfrm>
        </p:grpSpPr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787" y="1062349"/>
              <a:ext cx="3769126" cy="25127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ZoneTexte 1"/>
                <p:cNvSpPr txBox="1"/>
                <p:nvPr/>
              </p:nvSpPr>
              <p:spPr>
                <a:xfrm>
                  <a:off x="1222787" y="3595899"/>
                  <a:ext cx="376912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SF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500" b="0" i="1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fr-FR" sz="1500" dirty="0" smtClean="0"/>
                    <a:t>NCS detector on </a:t>
                  </a:r>
                  <a:r>
                    <a:rPr lang="fr-FR" sz="1500" dirty="0" err="1" smtClean="0"/>
                    <a:t>beamline</a:t>
                  </a:r>
                  <a:endParaRPr lang="fr-FR" sz="1500" dirty="0"/>
                </a:p>
              </p:txBody>
            </p:sp>
          </mc:Choice>
          <mc:Fallback xmlns="">
            <p:sp>
              <p:nvSpPr>
                <p:cNvPr id="2" name="ZoneText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787" y="3595899"/>
                  <a:ext cx="3769126" cy="323165"/>
                </a:xfrm>
                <a:prstGeom prst="rect">
                  <a:avLst/>
                </a:prstGeom>
                <a:blipFill>
                  <a:blip r:embed="rId4"/>
                  <a:stretch>
                    <a:fillRect t="-5660" b="-1886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ZoneTexte 25"/>
          <p:cNvSpPr txBox="1"/>
          <p:nvPr/>
        </p:nvSpPr>
        <p:spPr>
          <a:xfrm>
            <a:off x="316194" y="3928413"/>
            <a:ext cx="601623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700" dirty="0" smtClean="0"/>
              <a:t>Target made at SIDONIE isotopes </a:t>
            </a:r>
            <a:r>
              <a:rPr lang="fr-FR" sz="1700" dirty="0" err="1" smtClean="0"/>
              <a:t>separator</a:t>
            </a:r>
            <a:r>
              <a:rPr lang="fr-FR" sz="1700" dirty="0" smtClean="0"/>
              <a:t> in Orsay</a:t>
            </a:r>
          </a:p>
          <a:p>
            <a:pPr algn="just"/>
            <a:r>
              <a:rPr lang="fr-FR" sz="1700" dirty="0" err="1" smtClean="0"/>
              <a:t>Isotopic</a:t>
            </a:r>
            <a:r>
              <a:rPr lang="fr-FR" sz="1700" dirty="0" smtClean="0"/>
              <a:t> </a:t>
            </a:r>
            <a:r>
              <a:rPr lang="fr-FR" sz="1700" dirty="0" err="1" smtClean="0"/>
              <a:t>enrichment</a:t>
            </a:r>
            <a:r>
              <a:rPr lang="fr-FR" sz="1700" dirty="0" smtClean="0"/>
              <a:t> </a:t>
            </a:r>
            <a:r>
              <a:rPr lang="fr-FR" sz="1700" dirty="0" err="1" smtClean="0"/>
              <a:t>from</a:t>
            </a:r>
            <a:r>
              <a:rPr lang="fr-FR" sz="1700" dirty="0" smtClean="0"/>
              <a:t> </a:t>
            </a:r>
            <a:r>
              <a:rPr lang="fr-FR" sz="1700" dirty="0" err="1" smtClean="0"/>
              <a:t>natural</a:t>
            </a:r>
            <a:r>
              <a:rPr lang="fr-FR" sz="1700" dirty="0" smtClean="0"/>
              <a:t> (2.59 %) to </a:t>
            </a:r>
            <a:r>
              <a:rPr lang="fr-FR" sz="1700" b="1" dirty="0" smtClean="0"/>
              <a:t>99.9 % of </a:t>
            </a:r>
            <a:r>
              <a:rPr lang="fr-FR" sz="1700" b="1" baseline="30000" dirty="0" smtClean="0"/>
              <a:t>176</a:t>
            </a:r>
            <a:r>
              <a:rPr lang="fr-FR" sz="1700" b="1" dirty="0" smtClean="0"/>
              <a:t>Lu</a:t>
            </a:r>
            <a:r>
              <a:rPr lang="fr-FR" sz="1700" dirty="0" smtClean="0"/>
              <a:t>.</a:t>
            </a:r>
            <a:endParaRPr lang="fr-FR" sz="1700" dirty="0"/>
          </a:p>
          <a:p>
            <a:pPr algn="just"/>
            <a:r>
              <a:rPr lang="fr-FR" sz="1700" dirty="0" err="1" smtClean="0"/>
              <a:t>Details</a:t>
            </a:r>
            <a:r>
              <a:rPr lang="fr-FR" sz="1700" dirty="0" smtClean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700" dirty="0" smtClean="0"/>
              <a:t>243 µg/cm</a:t>
            </a:r>
            <a:r>
              <a:rPr lang="fr-FR" sz="1700" baseline="30000" dirty="0" smtClean="0"/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700" dirty="0" err="1" smtClean="0"/>
              <a:t>Carbon</a:t>
            </a:r>
            <a:r>
              <a:rPr lang="fr-FR" sz="1700" dirty="0" smtClean="0"/>
              <a:t> </a:t>
            </a:r>
            <a:r>
              <a:rPr lang="fr-FR" sz="1700" dirty="0" err="1" smtClean="0"/>
              <a:t>backing</a:t>
            </a:r>
            <a:r>
              <a:rPr lang="fr-FR" sz="1700" dirty="0" smtClean="0"/>
              <a:t>, 100 µg/cm</a:t>
            </a:r>
            <a:r>
              <a:rPr lang="fr-FR" sz="1700" baseline="30000" dirty="0" smtClean="0"/>
              <a:t>2</a:t>
            </a:r>
            <a:endParaRPr lang="fr-FR" sz="17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700" dirty="0" smtClean="0"/>
              <a:t>Total </a:t>
            </a:r>
            <a:r>
              <a:rPr lang="fr-FR" sz="1700" dirty="0" err="1" smtClean="0"/>
              <a:t>width</a:t>
            </a:r>
            <a:r>
              <a:rPr lang="fr-FR" sz="1700" dirty="0" smtClean="0"/>
              <a:t>: 691 nm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700" dirty="0" err="1" smtClean="0"/>
              <a:t>diameter</a:t>
            </a:r>
            <a:r>
              <a:rPr lang="fr-FR" sz="1700" dirty="0" smtClean="0"/>
              <a:t>: 12 mm</a:t>
            </a:r>
            <a:endParaRPr lang="fr-FR" sz="1700" dirty="0"/>
          </a:p>
        </p:txBody>
      </p: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1403214" y="1066595"/>
            <a:ext cx="3422555" cy="2826003"/>
            <a:chOff x="7017981" y="3992724"/>
            <a:chExt cx="2914554" cy="2406547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5"/>
            <a:srcRect l="39550" t="66398" r="47850" b="27271"/>
            <a:stretch/>
          </p:blipFill>
          <p:spPr>
            <a:xfrm>
              <a:off x="7017981" y="3992724"/>
              <a:ext cx="2787573" cy="2100850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7017981" y="6124073"/>
              <a:ext cx="2914554" cy="27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aseline="30000" dirty="0" smtClean="0"/>
                <a:t>176</a:t>
              </a:r>
              <a:r>
                <a:rPr lang="fr-FR" sz="1500" dirty="0" smtClean="0"/>
                <a:t>Lu </a:t>
              </a:r>
              <a:r>
                <a:rPr lang="fr-FR" sz="1500" dirty="0" err="1" smtClean="0"/>
                <a:t>target</a:t>
              </a:r>
              <a:endParaRPr lang="fr-FR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71" y="1342769"/>
            <a:ext cx="6005422" cy="502104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b="1" dirty="0" smtClean="0"/>
                  <a:t>Excitation </a:t>
                </a:r>
                <a:r>
                  <a:rPr lang="fr-FR" b="1" dirty="0" err="1" smtClean="0"/>
                  <a:t>energy</a:t>
                </a:r>
                <a:r>
                  <a:rPr lang="fr-FR" b="1" dirty="0" smtClean="0"/>
                  <a:t> -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b="1" dirty="0" smtClean="0"/>
                  <a:t> </a:t>
                </a:r>
                <a:r>
                  <a:rPr lang="fr-FR" b="1" dirty="0" err="1" smtClean="0"/>
                  <a:t>energy</a:t>
                </a:r>
                <a:r>
                  <a:rPr lang="fr-FR" b="1" dirty="0" smtClean="0"/>
                  <a:t> matrix</a:t>
                </a:r>
                <a:endParaRPr lang="fr-FR" b="1" dirty="0"/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273" t="-139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6238158" y="1104921"/>
            <a:ext cx="463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aseline="30000" dirty="0" smtClean="0"/>
              <a:t>177</a:t>
            </a:r>
            <a:r>
              <a:rPr lang="fr-FR" sz="1600" dirty="0" smtClean="0"/>
              <a:t>Lu, matrix </a:t>
            </a:r>
            <a:r>
              <a:rPr lang="fr-FR" sz="1600" dirty="0" err="1" smtClean="0"/>
              <a:t>with</a:t>
            </a:r>
            <a:r>
              <a:rPr lang="fr-FR" sz="1600" dirty="0" smtClean="0"/>
              <a:t> background </a:t>
            </a:r>
            <a:r>
              <a:rPr lang="fr-FR" sz="1600" dirty="0" err="1" smtClean="0"/>
              <a:t>substraction</a:t>
            </a:r>
            <a:endParaRPr lang="fr-FR" sz="1600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6300529" y="4890976"/>
            <a:ext cx="952500" cy="14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76" y="2572913"/>
            <a:ext cx="3962082" cy="3172590"/>
          </a:xfrm>
          <a:prstGeom prst="rect">
            <a:avLst/>
          </a:prstGeom>
        </p:spPr>
      </p:pic>
      <p:cxnSp>
        <p:nvCxnSpPr>
          <p:cNvPr id="14" name="Connecteur droit avec flèche 13"/>
          <p:cNvCxnSpPr>
            <a:stCxn id="9" idx="1"/>
          </p:cNvCxnSpPr>
          <p:nvPr/>
        </p:nvCxnSpPr>
        <p:spPr>
          <a:xfrm flipH="1">
            <a:off x="4477617" y="4962976"/>
            <a:ext cx="1822912" cy="93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845856" y="2081415"/>
                <a:ext cx="367066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5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500" dirty="0" smtClean="0"/>
                  <a:t> </a:t>
                </a:r>
                <a:r>
                  <a:rPr lang="fr-FR" sz="1500" dirty="0" err="1" smtClean="0"/>
                  <a:t>spectrum</a:t>
                </a:r>
                <a:r>
                  <a:rPr lang="fr-FR" sz="1500" dirty="0" smtClean="0"/>
                  <a:t> projection for excitation </a:t>
                </a:r>
                <a:r>
                  <a:rPr lang="fr-FR" sz="1500" dirty="0" err="1" smtClean="0"/>
                  <a:t>energy</a:t>
                </a:r>
                <a:r>
                  <a:rPr lang="fr-FR" sz="1500" dirty="0" smtClean="0"/>
                  <a:t> </a:t>
                </a:r>
                <a:r>
                  <a:rPr lang="fr-FR" sz="1500" dirty="0" err="1" smtClean="0"/>
                  <a:t>between</a:t>
                </a:r>
                <a:r>
                  <a:rPr lang="fr-FR" sz="1500" dirty="0" smtClean="0"/>
                  <a:t> 1290 </a:t>
                </a:r>
                <a:r>
                  <a:rPr lang="fr-FR" sz="1500" dirty="0" err="1" smtClean="0"/>
                  <a:t>keV</a:t>
                </a:r>
                <a:r>
                  <a:rPr lang="fr-FR" sz="1500" dirty="0" smtClean="0"/>
                  <a:t> and 1390 </a:t>
                </a:r>
                <a:r>
                  <a:rPr lang="fr-FR" sz="1500" dirty="0" err="1" smtClean="0"/>
                  <a:t>keV</a:t>
                </a:r>
                <a:endParaRPr lang="fr-FR" sz="15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56" y="2081415"/>
                <a:ext cx="3670663" cy="553998"/>
              </a:xfrm>
              <a:prstGeom prst="rect">
                <a:avLst/>
              </a:prstGeom>
              <a:blipFill>
                <a:blip r:embed="rId6"/>
                <a:stretch>
                  <a:fillRect t="-2198" b="-120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408479" y="1120309"/>
                <a:ext cx="49124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spectrum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available</a:t>
                </a:r>
                <a:r>
                  <a:rPr lang="fr-FR" dirty="0" smtClean="0"/>
                  <a:t> </a:t>
                </a:r>
                <a:r>
                  <a:rPr lang="fr-FR" dirty="0"/>
                  <a:t>for </a:t>
                </a:r>
                <a:r>
                  <a:rPr lang="fr-FR" dirty="0" err="1" smtClean="0"/>
                  <a:t>each</a:t>
                </a:r>
                <a:r>
                  <a:rPr lang="fr-FR" dirty="0" smtClean="0"/>
                  <a:t> excitation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range.</a:t>
                </a: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79" y="1120309"/>
                <a:ext cx="4912460" cy="646331"/>
              </a:xfrm>
              <a:prstGeom prst="rect">
                <a:avLst/>
              </a:prstGeom>
              <a:blipFill>
                <a:blip r:embed="rId7"/>
                <a:stretch>
                  <a:fillRect l="-993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2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Analysis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texte 5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342900" indent="-342900">
                  <a:buSzPct val="130000"/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Unfolding </a:t>
                </a:r>
                <a:r>
                  <a:rPr lang="fr-FR" dirty="0" err="1" smtClean="0"/>
                  <a:t>using</a:t>
                </a:r>
                <a:r>
                  <a:rPr lang="fr-FR" dirty="0" smtClean="0"/>
                  <a:t> GEANT4 simulations</a:t>
                </a:r>
              </a:p>
              <a:p>
                <a:pPr marL="342900" indent="-342900">
                  <a:buSzPct val="130000"/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Primary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matrix extraction</a:t>
                </a:r>
              </a:p>
              <a:p>
                <a:pPr marL="342900" indent="-342900">
                  <a:buSzPct val="130000"/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NLD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SF extraction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Oslo </a:t>
                </a:r>
                <a:r>
                  <a:rPr lang="fr-FR" dirty="0" err="1" smtClean="0"/>
                  <a:t>method</a:t>
                </a:r>
                <a:endParaRPr lang="fr-FR" dirty="0"/>
              </a:p>
            </p:txBody>
          </p:sp>
        </mc:Choice>
        <mc:Fallback xmlns="">
          <p:sp>
            <p:nvSpPr>
              <p:cNvPr id="6" name="Espace réservé du text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696" t="-10526" b="-6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2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1" y="1668266"/>
            <a:ext cx="4546540" cy="380041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298" y="1594963"/>
            <a:ext cx="4538875" cy="3833546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May 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Mathilde POTTIER                                                                  PHENIICS Fest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>
              <a:xfrm>
                <a:off x="731838" y="314036"/>
                <a:ext cx="9293611" cy="8718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fr-FR" b="1" dirty="0"/>
                  <a:t> </a:t>
                </a:r>
                <a:r>
                  <a:rPr lang="fr-FR" b="1" dirty="0" err="1"/>
                  <a:t>spectra</a:t>
                </a:r>
                <a:r>
                  <a:rPr lang="fr-FR" b="1" dirty="0"/>
                  <a:t> </a:t>
                </a:r>
                <a:r>
                  <a:rPr lang="fr-FR" b="1" dirty="0" err="1"/>
                  <a:t>unfolding</a:t>
                </a:r>
                <a:endParaRPr lang="fr-FR" b="1" dirty="0"/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1838" y="314036"/>
                <a:ext cx="9293611" cy="871827"/>
              </a:xfrm>
              <a:blipFill>
                <a:blip r:embed="rId5"/>
                <a:stretch>
                  <a:fillRect l="-66" t="-139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/>
              <p:nvPr/>
            </p:nvSpPr>
            <p:spPr>
              <a:xfrm>
                <a:off x="459898" y="929643"/>
                <a:ext cx="113503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 smtClean="0"/>
                  <a:t>For </a:t>
                </a:r>
                <a:r>
                  <a:rPr lang="fr-FR" dirty="0" err="1" smtClean="0"/>
                  <a:t>each</a:t>
                </a:r>
                <a:r>
                  <a:rPr lang="fr-FR" dirty="0" smtClean="0"/>
                  <a:t> excitation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range, the </a:t>
                </a:r>
                <a:r>
                  <a:rPr lang="fr-FR" dirty="0" err="1" smtClean="0"/>
                  <a:t>measured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 smtClean="0"/>
                  <a:t> spectrum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unfolded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get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emitted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spectrum</a:t>
                </a:r>
                <a:r>
                  <a:rPr lang="fr-FR" dirty="0" smtClean="0"/>
                  <a:t> (</a:t>
                </a:r>
                <a:r>
                  <a:rPr lang="fr-FR" dirty="0" err="1" smtClean="0"/>
                  <a:t>unfolding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methods</a:t>
                </a:r>
                <a:r>
                  <a:rPr lang="fr-FR" baseline="30000" dirty="0" smtClean="0"/>
                  <a:t>[1][2]</a:t>
                </a:r>
                <a:r>
                  <a:rPr lang="fr-FR" dirty="0" smtClean="0"/>
                  <a:t>).</a:t>
                </a:r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98" y="929643"/>
                <a:ext cx="11350390" cy="646331"/>
              </a:xfrm>
              <a:prstGeom prst="rect">
                <a:avLst/>
              </a:prstGeom>
              <a:blipFill>
                <a:blip r:embed="rId6"/>
                <a:stretch>
                  <a:fillRect l="-430" t="-5660" r="-483" b="-13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 flipV="1">
            <a:off x="819661" y="2577044"/>
            <a:ext cx="3307958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5" name="Rectangle 64"/>
          <p:cNvSpPr/>
          <p:nvPr/>
        </p:nvSpPr>
        <p:spPr>
          <a:xfrm>
            <a:off x="8162331" y="2570428"/>
            <a:ext cx="334408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t="3447" r="2950"/>
          <a:stretch/>
        </p:blipFill>
        <p:spPr>
          <a:xfrm>
            <a:off x="4650505" y="1457799"/>
            <a:ext cx="2869642" cy="19456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/>
          <a:srcRect t="9040"/>
          <a:stretch/>
        </p:blipFill>
        <p:spPr>
          <a:xfrm>
            <a:off x="4670925" y="3836220"/>
            <a:ext cx="2867870" cy="1904314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stCxn id="9" idx="3"/>
          </p:cNvCxnSpPr>
          <p:nvPr/>
        </p:nvCxnSpPr>
        <p:spPr>
          <a:xfrm flipV="1">
            <a:off x="4127619" y="2450510"/>
            <a:ext cx="759414" cy="14453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65" idx="1"/>
          </p:cNvCxnSpPr>
          <p:nvPr/>
        </p:nvCxnSpPr>
        <p:spPr>
          <a:xfrm flipH="1">
            <a:off x="7443387" y="2588428"/>
            <a:ext cx="718944" cy="234249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907528" y="5480269"/>
            <a:ext cx="301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baseline="30000" dirty="0" smtClean="0"/>
              <a:t>177</a:t>
            </a:r>
            <a:r>
              <a:rPr lang="fr-FR" dirty="0" smtClean="0"/>
              <a:t>Lu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8340372" y="5488507"/>
            <a:ext cx="29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Unfolded</a:t>
            </a:r>
            <a:r>
              <a:rPr lang="fr-FR" dirty="0" smtClean="0"/>
              <a:t> </a:t>
            </a:r>
            <a:r>
              <a:rPr lang="fr-FR" baseline="30000" dirty="0" smtClean="0"/>
              <a:t>177</a:t>
            </a:r>
            <a:r>
              <a:rPr lang="fr-FR" dirty="0" smtClean="0"/>
              <a:t>Lu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69519" y="585783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smtClean="0"/>
              <a:t>[1] R</a:t>
            </a:r>
            <a:r>
              <a:rPr lang="de-DE" sz="1000" dirty="0" smtClean="0"/>
              <a:t>. Gold, ANL 6984 (1964).</a:t>
            </a:r>
            <a:endParaRPr lang="fr-FR" sz="1000" dirty="0" smtClean="0"/>
          </a:p>
          <a:p>
            <a:r>
              <a:rPr lang="fr-FR" sz="1000" dirty="0" smtClean="0"/>
              <a:t>[2] M</a:t>
            </a:r>
            <a:r>
              <a:rPr lang="fr-FR" sz="1000" dirty="0"/>
              <a:t>. </a:t>
            </a:r>
            <a:r>
              <a:rPr lang="fr-FR" sz="1000" dirty="0" err="1" smtClean="0"/>
              <a:t>Guttormsen</a:t>
            </a:r>
            <a:r>
              <a:rPr lang="fr-FR" sz="1000" dirty="0" smtClean="0"/>
              <a:t> </a:t>
            </a:r>
            <a:r>
              <a:rPr lang="fr-FR" sz="1000" i="1" dirty="0" smtClean="0"/>
              <a:t>et al.</a:t>
            </a:r>
            <a:r>
              <a:rPr lang="fr-FR" sz="1000" dirty="0" smtClean="0"/>
              <a:t>, </a:t>
            </a:r>
            <a:r>
              <a:rPr lang="fr-FR" sz="1000" dirty="0" err="1"/>
              <a:t>Nucl</a:t>
            </a:r>
            <a:r>
              <a:rPr lang="fr-FR" sz="1000" dirty="0"/>
              <a:t>. </a:t>
            </a:r>
            <a:r>
              <a:rPr lang="fr-FR" sz="1000" dirty="0" err="1"/>
              <a:t>Instrum</a:t>
            </a:r>
            <a:r>
              <a:rPr lang="fr-FR" sz="1000" dirty="0"/>
              <a:t>. </a:t>
            </a:r>
            <a:r>
              <a:rPr lang="fr-FR" sz="1000" dirty="0" err="1"/>
              <a:t>Methods</a:t>
            </a:r>
            <a:r>
              <a:rPr lang="fr-FR" sz="1000" dirty="0"/>
              <a:t> Phys. </a:t>
            </a:r>
            <a:r>
              <a:rPr lang="fr-FR" sz="1000" dirty="0" err="1"/>
              <a:t>Res</a:t>
            </a:r>
            <a:r>
              <a:rPr lang="fr-FR" sz="1000" dirty="0"/>
              <a:t>., Sect. A 374, </a:t>
            </a:r>
            <a:r>
              <a:rPr lang="fr-FR" sz="1000" dirty="0" smtClean="0"/>
              <a:t>371 (</a:t>
            </a:r>
            <a:r>
              <a:rPr lang="fr-FR" sz="1000" dirty="0"/>
              <a:t>1996</a:t>
            </a:r>
            <a:r>
              <a:rPr lang="fr-FR" sz="1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012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7006</TotalTime>
  <Words>1446</Words>
  <Application>Microsoft Office PowerPoint</Application>
  <PresentationFormat>Grand écran</PresentationFormat>
  <Paragraphs>242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Cambria Math</vt:lpstr>
      <vt:lpstr>Symbol</vt:lpstr>
      <vt:lpstr>Wingdings</vt:lpstr>
      <vt:lpstr>1_Thème Office</vt:lpstr>
      <vt:lpstr>Radiative deexcitation of 177Lu</vt:lpstr>
      <vt:lpstr>Introduction</vt:lpstr>
      <vt:lpstr>Motivations</vt:lpstr>
      <vt:lpstr>Transfer reaction: 176Lu(d,p)177Lu*</vt:lpstr>
      <vt:lpstr>Simulations with GEANT4 </vt:lpstr>
      <vt:lpstr>Target and beam</vt:lpstr>
      <vt:lpstr>Excitation energy - γ energy matrix</vt:lpstr>
      <vt:lpstr>Analysis</vt:lpstr>
      <vt:lpstr>γ spectra unfolding</vt:lpstr>
      <vt:lpstr>Primary γ extraction</vt:lpstr>
      <vt:lpstr>Nuclear level density and γ strength function</vt:lpstr>
      <vt:lpstr>Nuclear level density</vt:lpstr>
      <vt:lpstr>γ strength function</vt:lpstr>
      <vt:lpstr>Perspectives</vt:lpstr>
      <vt:lpstr>Thank you for your attention</vt:lpstr>
    </vt:vector>
  </TitlesOfParts>
  <Company>CEA/DAM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POTTIER Mathilde 267948</dc:creator>
  <cp:lastModifiedBy>POTTIER Mathilde 267948</cp:lastModifiedBy>
  <cp:revision>482</cp:revision>
  <dcterms:created xsi:type="dcterms:W3CDTF">2023-08-31T12:27:05Z</dcterms:created>
  <dcterms:modified xsi:type="dcterms:W3CDTF">2024-05-15T13:35:04Z</dcterms:modified>
</cp:coreProperties>
</file>