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17" r:id="rId3"/>
    <p:sldId id="319" r:id="rId4"/>
    <p:sldId id="320" r:id="rId5"/>
    <p:sldId id="280" r:id="rId6"/>
    <p:sldId id="318" r:id="rId7"/>
    <p:sldId id="310" r:id="rId8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7"/>
    <p:restoredTop sz="96463" autoAdjust="0"/>
  </p:normalViewPr>
  <p:slideViewPr>
    <p:cSldViewPr>
      <p:cViewPr varScale="1">
        <p:scale>
          <a:sx n="122" d="100"/>
          <a:sy n="122" d="100"/>
        </p:scale>
        <p:origin x="208" y="5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F5F805E-9282-C84B-0597-62D6070E970D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3456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F5F805E-9282-C84B-0597-62D6070E970D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018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F5F805E-9282-C84B-0597-62D6070E970D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2254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Vectorisation</a:t>
            </a:r>
            <a:r>
              <a:rPr dirty="0"/>
              <a:t> : 5 participants </a:t>
            </a:r>
          </a:p>
          <a:p>
            <a:pPr>
              <a:defRPr/>
            </a:pPr>
            <a:r>
              <a:rPr dirty="0"/>
              <a:t>Vector Annealing : 10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F5F805E-9282-C84B-0597-62D6070E970D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F5F805E-9282-C84B-0597-62D6070E970D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037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48DF695-BEDF-A956-C26C-55ACD0D45D21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20/05/2024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‹N°›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904312" y="11452"/>
            <a:ext cx="2952328" cy="922603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20/05/2024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‹N°›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20/05/2024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‹N°›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R Bulle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3"/>
          </p:nvPr>
        </p:nvSpPr>
        <p:spPr bwMode="auto"/>
        <p:txBody>
          <a:bodyPr/>
          <a:lstStyle/>
          <a:p>
            <a:pPr>
              <a:defRPr/>
            </a:pPr>
            <a:fld id="{4FCAB8EC-89C6-42EC-AF76-B216470EC65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20/05/2024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‹N°›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904312" y="0"/>
            <a:ext cx="2988976" cy="934055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20/05/2024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‹N°›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20/05/2024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‹N°›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20/05/2024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‹N°›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20/05/2024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‹N°›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20/05/2024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‹N°›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20/05/2024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‹N°›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20/05/2024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‹N°›</a:t>
            </a:fld>
            <a:endParaRPr lang="en-US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fr-FR"/>
              <a:t>20/05/2024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FF0000"/>
                </a:solidFill>
              </a:rPr>
              <a:t>XXX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4.png"/><Relationship Id="rId21" Type="http://schemas.openxmlformats.org/officeDocument/2006/relationships/image" Target="../media/image3.emf"/><Relationship Id="rId34" Type="http://schemas.openxmlformats.org/officeDocument/2006/relationships/image" Target="../media/image32.em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3.png"/><Relationship Id="rId33" Type="http://schemas.openxmlformats.org/officeDocument/2006/relationships/image" Target="../media/image31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jpg"/><Relationship Id="rId20" Type="http://schemas.openxmlformats.org/officeDocument/2006/relationships/package" Target="../embeddings/Document_Microsoft_Word.docx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2.svg"/><Relationship Id="rId32" Type="http://schemas.openxmlformats.org/officeDocument/2006/relationships/image" Target="../media/image30.png"/><Relationship Id="rId37" Type="http://schemas.openxmlformats.org/officeDocument/2006/relationships/image" Target="../media/image35.jp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10.png"/><Relationship Id="rId19" Type="http://schemas.openxmlformats.org/officeDocument/2006/relationships/image" Target="../media/image19.jpg"/><Relationship Id="rId31" Type="http://schemas.openxmlformats.org/officeDocument/2006/relationships/image" Target="../media/image2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Relationship Id="rId22" Type="http://schemas.openxmlformats.org/officeDocument/2006/relationships/image" Target="../media/image20.jp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emf"/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xauroratsubasa.sakura.ne.jp/Documentation#SD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gmplot.univ-reims.f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901280" y="6349804"/>
            <a:ext cx="2743200" cy="365125"/>
          </a:xfrm>
        </p:spPr>
        <p:txBody>
          <a:bodyPr/>
          <a:lstStyle/>
          <a:p>
            <a:pPr>
              <a:defRPr/>
            </a:pPr>
            <a:fld id="{DA78BAC5-336C-4EBC-9EB9-97D079B54FFF}" type="datetime1">
              <a:rPr lang="fr-FR"/>
              <a:t>20/05/2024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1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840043" y="1952429"/>
            <a:ext cx="4248663" cy="43227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559544" y="5402644"/>
            <a:ext cx="411973" cy="41197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146671" y="3156103"/>
            <a:ext cx="347941" cy="34794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200711" y="4726038"/>
            <a:ext cx="522336" cy="52233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38392" y="3810337"/>
            <a:ext cx="347941" cy="34794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021883" y="4587161"/>
            <a:ext cx="241112" cy="2411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6685945" y="4647750"/>
            <a:ext cx="194096" cy="19409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000597" y="2557701"/>
            <a:ext cx="554141" cy="55414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460696" y="2634148"/>
            <a:ext cx="510770" cy="51077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203882" y="4849849"/>
            <a:ext cx="575065" cy="57506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880041" y="3810337"/>
            <a:ext cx="241112" cy="24111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7575978" y="3504043"/>
            <a:ext cx="175071" cy="17507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117308" y="5519415"/>
            <a:ext cx="377304" cy="37730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475240" y="2528643"/>
            <a:ext cx="411973" cy="41197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531950" y="4086232"/>
            <a:ext cx="350233" cy="35023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761518" y="3874585"/>
            <a:ext cx="386763" cy="38676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272054" y="2977349"/>
            <a:ext cx="474105" cy="47410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717848" y="4830968"/>
            <a:ext cx="474105" cy="47410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789114" y="3749108"/>
            <a:ext cx="364703" cy="36470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124297" y="2197726"/>
            <a:ext cx="332324" cy="33232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5878686" y="5693958"/>
            <a:ext cx="202761" cy="202761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2461372" y="4658941"/>
            <a:ext cx="677232" cy="29458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989965" y="5093999"/>
            <a:ext cx="693267" cy="40186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2478777" y="4087757"/>
            <a:ext cx="642423" cy="391721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 bwMode="auto">
          <a:xfrm>
            <a:off x="803285" y="3606572"/>
            <a:ext cx="1066629" cy="551122"/>
            <a:chOff x="823424" y="4095470"/>
            <a:chExt cx="1066629" cy="551122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958040" y="4095470"/>
              <a:ext cx="640616" cy="404806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6"/>
            <a:srcRect t="12725" b="27042"/>
            <a:stretch/>
          </p:blipFill>
          <p:spPr bwMode="auto">
            <a:xfrm>
              <a:off x="823424" y="4491954"/>
              <a:ext cx="1066629" cy="154638"/>
            </a:xfrm>
            <a:prstGeom prst="rect">
              <a:avLst/>
            </a:prstGeom>
          </p:spPr>
        </p:pic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739799" y="1700808"/>
            <a:ext cx="2490246" cy="924409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1083151" y="2921060"/>
            <a:ext cx="506896" cy="47493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>
            <a:off x="839222" y="4369745"/>
            <a:ext cx="994754" cy="512204"/>
          </a:xfrm>
          <a:prstGeom prst="rect">
            <a:avLst/>
          </a:prstGeom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2417947" y="2945626"/>
          <a:ext cx="764082" cy="42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oleObj" r:id="rId20" imgW="5765800" imgH="3213100" progId="Word.Document.12">
                  <p:embed/>
                </p:oleObj>
              </mc:Choice>
              <mc:Fallback>
                <p:oleObj name="oleObj" r:id="rId20" imgW="5765800" imgH="3213100" progId="Word.Document.12">
                  <p:embed/>
                  <p:pic>
                    <p:nvPicPr>
                      <p:cNvPr id="2053090175" name=""/>
                      <p:cNvPicPr/>
                      <p:nvPr/>
                    </p:nvPicPr>
                    <p:blipFill>
                      <a:blip r:embed="rId21"/>
                      <a:stretch/>
                    </p:blipFill>
                    <p:spPr bwMode="auto">
                      <a:xfrm>
                        <a:off x="2417947" y="2945626"/>
                        <a:ext cx="764082" cy="425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Image 38"/>
          <p:cNvPicPr>
            <a:picLocks noChangeAspect="1"/>
          </p:cNvPicPr>
          <p:nvPr/>
        </p:nvPicPr>
        <p:blipFill>
          <a:blip r:embed="rId22"/>
          <a:stretch/>
        </p:blipFill>
        <p:spPr bwMode="auto">
          <a:xfrm>
            <a:off x="2392713" y="5132985"/>
            <a:ext cx="814550" cy="350042"/>
          </a:xfrm>
          <a:prstGeom prst="rect">
            <a:avLst/>
          </a:prstGeom>
        </p:spPr>
      </p:pic>
      <p:pic>
        <p:nvPicPr>
          <p:cNvPr id="40" name="Graphique 152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/>
        </p:blipFill>
        <p:spPr bwMode="auto">
          <a:xfrm>
            <a:off x="979799" y="5707909"/>
            <a:ext cx="713601" cy="185008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25"/>
          <a:stretch/>
        </p:blipFill>
        <p:spPr bwMode="auto">
          <a:xfrm>
            <a:off x="10664798" y="4926774"/>
            <a:ext cx="606987" cy="48173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26"/>
          <a:stretch/>
        </p:blipFill>
        <p:spPr bwMode="auto">
          <a:xfrm>
            <a:off x="8811558" y="4321870"/>
            <a:ext cx="662012" cy="468615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27"/>
          <a:stretch/>
        </p:blipFill>
        <p:spPr bwMode="auto">
          <a:xfrm>
            <a:off x="10572011" y="5599343"/>
            <a:ext cx="792559" cy="493953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28"/>
          <a:stretch/>
        </p:blipFill>
        <p:spPr bwMode="auto">
          <a:xfrm>
            <a:off x="8707018" y="5129276"/>
            <a:ext cx="871092" cy="201452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29"/>
          <a:stretch/>
        </p:blipFill>
        <p:spPr bwMode="auto">
          <a:xfrm>
            <a:off x="8637420" y="5669519"/>
            <a:ext cx="1010288" cy="353601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0"/>
          <a:srcRect l="18876" t="27845" r="17836" b="25569"/>
          <a:stretch/>
        </p:blipFill>
        <p:spPr bwMode="auto">
          <a:xfrm>
            <a:off x="10466529" y="4366609"/>
            <a:ext cx="1003523" cy="369332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1"/>
          <a:stretch/>
        </p:blipFill>
        <p:spPr bwMode="auto">
          <a:xfrm>
            <a:off x="10666176" y="3571548"/>
            <a:ext cx="604228" cy="604228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2"/>
          <a:stretch/>
        </p:blipFill>
        <p:spPr bwMode="auto">
          <a:xfrm>
            <a:off x="10620818" y="3028147"/>
            <a:ext cx="694946" cy="352568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33"/>
          <a:stretch/>
        </p:blipFill>
        <p:spPr bwMode="auto">
          <a:xfrm>
            <a:off x="2325666" y="5662492"/>
            <a:ext cx="948644" cy="321254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4"/>
          <a:stretch/>
        </p:blipFill>
        <p:spPr bwMode="auto">
          <a:xfrm>
            <a:off x="8812039" y="3035094"/>
            <a:ext cx="661050" cy="338675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5"/>
          <a:stretch/>
        </p:blipFill>
        <p:spPr bwMode="auto">
          <a:xfrm>
            <a:off x="8831705" y="3712560"/>
            <a:ext cx="621719" cy="27051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6"/>
          <a:stretch/>
        </p:blipFill>
        <p:spPr bwMode="auto">
          <a:xfrm>
            <a:off x="2272880" y="3582932"/>
            <a:ext cx="1092629" cy="318052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7"/>
          <a:stretch/>
        </p:blipFill>
        <p:spPr bwMode="auto">
          <a:xfrm>
            <a:off x="3667464" y="167130"/>
            <a:ext cx="5048977" cy="15778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/>
          </p:nvPr>
        </p:nvSpPr>
        <p:spPr bwMode="auto">
          <a:xfrm>
            <a:off x="924120" y="1492200"/>
            <a:ext cx="10838160" cy="507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914400" lvl="2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defRPr/>
            </a:pPr>
            <a:endParaRPr lang="en-US" sz="1400" b="0" strike="noStrike" spc="-1" dirty="0">
              <a:solidFill>
                <a:schemeClr val="dk1"/>
              </a:solidFill>
              <a:latin typeface="Calibri"/>
            </a:endParaRPr>
          </a:p>
          <a:p>
            <a:pPr marL="228600" indent="-228600" defTabSz="312120">
              <a:lnSpc>
                <a:spcPct val="100000"/>
              </a:lnSpc>
              <a:spcBef>
                <a:spcPts val="791"/>
              </a:spcBef>
              <a:buClr>
                <a:srgbClr val="000000"/>
              </a:buClr>
              <a:buFont typeface="Arial"/>
              <a:buChar char="•"/>
              <a:defRPr/>
            </a:pPr>
            <a:endParaRPr sz="1400" b="0" strike="noStrike" spc="0" dirty="0">
              <a:solidFill>
                <a:schemeClr val="dk1"/>
              </a:solidFill>
              <a:latin typeface="Calibri"/>
            </a:endParaRPr>
          </a:p>
          <a:p>
            <a:pPr marL="154440" lvl="1" indent="-228600" defTabSz="31212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400" b="0" strike="noStrike" spc="0" dirty="0">
              <a:solidFill>
                <a:schemeClr val="dk1"/>
              </a:solidFill>
              <a:latin typeface="Calibri"/>
            </a:endParaRPr>
          </a:p>
          <a:p>
            <a:pPr marL="914400" lvl="2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defRPr/>
            </a:pPr>
            <a:endParaRPr lang="en-US" sz="1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4" name="PlaceHolder 2"/>
          <p:cNvSpPr>
            <a:spLocks noGrp="1"/>
          </p:cNvSpPr>
          <p:nvPr>
            <p:ph type="sldNum" idx="4294967295"/>
          </p:nvPr>
        </p:nvSpPr>
        <p:spPr bwMode="auto">
          <a:xfrm>
            <a:off x="10732680" y="6500880"/>
            <a:ext cx="88920" cy="13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2591EC06-D98B-41AB-B356-8BA31F5F0655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675" name="Connecteur droit 15"/>
          <p:cNvCxnSpPr>
            <a:cxnSpLocks/>
          </p:cNvCxnSpPr>
          <p:nvPr/>
        </p:nvCxnSpPr>
        <p:spPr bwMode="auto">
          <a:xfrm>
            <a:off x="924120" y="1114200"/>
            <a:ext cx="11268000" cy="0"/>
          </a:xfrm>
          <a:prstGeom prst="straightConnector1">
            <a:avLst/>
          </a:prstGeom>
          <a:ln w="28575">
            <a:solidFill>
              <a:srgbClr val="E75384"/>
            </a:solidFill>
          </a:ln>
        </p:spPr>
      </p:cxnSp>
      <p:sp>
        <p:nvSpPr>
          <p:cNvPr id="676" name="Titre 1"/>
          <p:cNvSpPr/>
          <p:nvPr/>
        </p:nvSpPr>
        <p:spPr bwMode="auto">
          <a:xfrm>
            <a:off x="376200" y="286920"/>
            <a:ext cx="7114320" cy="668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90000"/>
              </a:lnSpc>
              <a:defRPr/>
            </a:pPr>
            <a:r>
              <a:rPr lang="fr-FR" sz="2400" b="0" strike="noStrike" spc="-1">
                <a:solidFill>
                  <a:srgbClr val="E75384"/>
                </a:solidFill>
                <a:latin typeface="Arial"/>
                <a:ea typeface="Arial"/>
              </a:rPr>
              <a:t>Machine Vectorielle Mesonet : Boréale (CRIANN)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45BA88-6481-D346-9E77-0BC43D6B8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748597"/>
            <a:ext cx="7936174" cy="396808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8AC6923-C494-BD4E-8042-AFADF4F75D69}"/>
              </a:ext>
            </a:extLst>
          </p:cNvPr>
          <p:cNvSpPr txBox="1"/>
          <p:nvPr/>
        </p:nvSpPr>
        <p:spPr>
          <a:xfrm>
            <a:off x="839416" y="124673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Cibles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D476AC8-AF06-554D-A70C-93C0A2BECF1D}"/>
              </a:ext>
            </a:extLst>
          </p:cNvPr>
          <p:cNvSpPr txBox="1"/>
          <p:nvPr/>
        </p:nvSpPr>
        <p:spPr>
          <a:xfrm flipH="1">
            <a:off x="7896200" y="1688216"/>
            <a:ext cx="350153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C/C++/FORTRAN, </a:t>
            </a:r>
            <a:r>
              <a:rPr lang="fr-FR" sz="1600" dirty="0" err="1"/>
              <a:t>OpenMP</a:t>
            </a:r>
            <a:r>
              <a:rPr lang="fr-FR" sz="1600" dirty="0"/>
              <a:t>, MPI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Python : </a:t>
            </a:r>
            <a:r>
              <a:rPr lang="fr-FR" sz="1600" dirty="0" err="1"/>
              <a:t>Numpy</a:t>
            </a:r>
            <a:r>
              <a:rPr lang="fr-FR" sz="1600" dirty="0"/>
              <a:t> porté par NEC (</a:t>
            </a:r>
            <a:r>
              <a:rPr lang="fr-FR" sz="1600" dirty="0" err="1"/>
              <a:t>NCLPy</a:t>
            </a:r>
            <a:r>
              <a:rPr lang="fr-FR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r>
              <a:rPr lang="fr-FR" sz="1600" dirty="0"/>
              <a:t>SDK </a:t>
            </a:r>
          </a:p>
          <a:p>
            <a:r>
              <a:rPr lang="fr-FR" sz="1600" dirty="0">
                <a:hlinkClick r:id="rId4"/>
              </a:rPr>
              <a:t>https://sxauroratsubasa.sakura.ne.jp/Documentation#SDK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Parmi les applications les plus connues dotées d’un version « Aurora » efficace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VASP 6.x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Quantum </a:t>
            </a:r>
            <a:r>
              <a:rPr lang="fr-FR" sz="1600" dirty="0" err="1"/>
              <a:t>Espresso</a:t>
            </a:r>
            <a:r>
              <a:rPr lang="fr-FR" sz="1600" dirty="0"/>
              <a:t> 6.4.1 et 7.1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NEMO (circulation océanique)</a:t>
            </a:r>
          </a:p>
          <a:p>
            <a:endParaRPr lang="fr-FR" sz="1600" dirty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945706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/>
          </p:nvPr>
        </p:nvSpPr>
        <p:spPr bwMode="auto">
          <a:xfrm>
            <a:off x="924120" y="1492200"/>
            <a:ext cx="10838160" cy="507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914400" marR="0" lvl="2" defTabSz="312120" eaLnBrk="1" fontAlgn="auto" latinLnBrk="0" hangingPunct="1">
              <a:lnSpc>
                <a:spcPct val="100000"/>
              </a:lnSpc>
              <a:spcBef>
                <a:spcPts val="794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fr-FR" sz="1400" spc="-1" dirty="0">
              <a:solidFill>
                <a:srgbClr val="000000"/>
              </a:solidFill>
              <a:latin typeface="Arial"/>
            </a:endParaRPr>
          </a:p>
          <a:p>
            <a:pPr lvl="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defRPr/>
            </a:pPr>
            <a:endParaRPr lang="en-US" sz="1400" spc="-1" dirty="0">
              <a:solidFill>
                <a:srgbClr val="000000"/>
              </a:solidFill>
              <a:latin typeface="Calibri"/>
            </a:endParaRPr>
          </a:p>
          <a:p>
            <a:pPr marL="228600" lvl="1" indent="-228600" defTabSz="312120"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00" spc="-1" dirty="0">
              <a:solidFill>
                <a:prstClr val="black"/>
              </a:solidFill>
              <a:latin typeface="Calibri"/>
            </a:endParaRPr>
          </a:p>
          <a:p>
            <a:pPr marL="914400" lvl="2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defRPr/>
            </a:pPr>
            <a:endParaRPr lang="fr-FR" sz="1400" spc="-1" dirty="0">
              <a:solidFill>
                <a:srgbClr val="000000"/>
              </a:solidFill>
              <a:latin typeface="Arial"/>
            </a:endParaRPr>
          </a:p>
          <a:p>
            <a:pPr marL="914400" lvl="2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defRPr/>
            </a:pPr>
            <a:endParaRPr lang="fr-FR" sz="4000" spc="-1" dirty="0">
              <a:solidFill>
                <a:srgbClr val="000000"/>
              </a:solidFill>
              <a:latin typeface="Arial"/>
            </a:endParaRPr>
          </a:p>
          <a:p>
            <a:pPr marL="914400" lvl="2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defRPr/>
            </a:pPr>
            <a:endParaRPr lang="fr-FR" sz="4000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400" b="0" strike="noStrike" spc="-1" dirty="0">
              <a:solidFill>
                <a:schemeClr val="dk1"/>
              </a:solidFill>
              <a:latin typeface="Calibri"/>
            </a:endParaRPr>
          </a:p>
          <a:p>
            <a:pPr marL="228600" indent="-228600" defTabSz="312120">
              <a:lnSpc>
                <a:spcPct val="100000"/>
              </a:lnSpc>
              <a:spcBef>
                <a:spcPts val="791"/>
              </a:spcBef>
              <a:buClr>
                <a:srgbClr val="000000"/>
              </a:buClr>
              <a:buFont typeface="Arial"/>
              <a:buChar char="•"/>
              <a:defRPr/>
            </a:pPr>
            <a:endParaRPr sz="1400" b="0" strike="noStrike" spc="0" dirty="0">
              <a:solidFill>
                <a:schemeClr val="dk1"/>
              </a:solidFill>
              <a:latin typeface="Calibri"/>
            </a:endParaRPr>
          </a:p>
          <a:p>
            <a:pPr lvl="1" defTabSz="31212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defRPr/>
            </a:pPr>
            <a:endParaRPr lang="en-US" sz="1400" b="0" strike="noStrike" spc="0" dirty="0">
              <a:solidFill>
                <a:schemeClr val="dk1"/>
              </a:solidFill>
              <a:latin typeface="Calibri"/>
            </a:endParaRPr>
          </a:p>
          <a:p>
            <a:pPr marL="1143000" lvl="2" indent="-22860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4" name="PlaceHolder 2"/>
          <p:cNvSpPr>
            <a:spLocks noGrp="1"/>
          </p:cNvSpPr>
          <p:nvPr>
            <p:ph type="sldNum" idx="4294967295"/>
          </p:nvPr>
        </p:nvSpPr>
        <p:spPr bwMode="auto">
          <a:xfrm>
            <a:off x="10732680" y="6500880"/>
            <a:ext cx="88920" cy="13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2591EC06-D98B-41AB-B356-8BA31F5F0655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675" name="Connecteur droit 15"/>
          <p:cNvCxnSpPr>
            <a:cxnSpLocks/>
          </p:cNvCxnSpPr>
          <p:nvPr/>
        </p:nvCxnSpPr>
        <p:spPr bwMode="auto">
          <a:xfrm>
            <a:off x="924120" y="1114200"/>
            <a:ext cx="11268000" cy="0"/>
          </a:xfrm>
          <a:prstGeom prst="straightConnector1">
            <a:avLst/>
          </a:prstGeom>
          <a:ln w="28575">
            <a:solidFill>
              <a:srgbClr val="E75384"/>
            </a:solidFill>
          </a:ln>
        </p:spPr>
      </p:cxnSp>
      <p:sp>
        <p:nvSpPr>
          <p:cNvPr id="676" name="Titre 1"/>
          <p:cNvSpPr/>
          <p:nvPr/>
        </p:nvSpPr>
        <p:spPr bwMode="auto">
          <a:xfrm>
            <a:off x="376200" y="286920"/>
            <a:ext cx="7114320" cy="668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90000"/>
              </a:lnSpc>
              <a:defRPr/>
            </a:pPr>
            <a:r>
              <a:rPr lang="fr-FR" sz="2400" b="0" strike="noStrike" spc="-1" dirty="0">
                <a:solidFill>
                  <a:srgbClr val="E75384"/>
                </a:solidFill>
                <a:latin typeface="Arial"/>
                <a:ea typeface="Arial"/>
              </a:rPr>
              <a:t>Machine Vectorielle </a:t>
            </a:r>
            <a:r>
              <a:rPr lang="fr-FR" sz="2400" b="0" strike="noStrike" spc="-1" dirty="0" err="1">
                <a:solidFill>
                  <a:srgbClr val="E75384"/>
                </a:solidFill>
                <a:latin typeface="Arial"/>
                <a:ea typeface="Arial"/>
              </a:rPr>
              <a:t>Mesonet</a:t>
            </a:r>
            <a:r>
              <a:rPr lang="fr-FR" sz="2400" b="0" strike="noStrike" spc="-1" dirty="0">
                <a:solidFill>
                  <a:srgbClr val="E75384"/>
                </a:solidFill>
                <a:latin typeface="Arial"/>
                <a:ea typeface="Arial"/>
              </a:rPr>
              <a:t> : Boréale (CRIANN)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1BC8F5B-2227-994F-97CC-0B3AF9489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599977"/>
              </p:ext>
            </p:extLst>
          </p:nvPr>
        </p:nvGraphicFramePr>
        <p:xfrm>
          <a:off x="924120" y="1288872"/>
          <a:ext cx="9566777" cy="493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8908">
                  <a:extLst>
                    <a:ext uri="{9D8B030D-6E8A-4147-A177-3AD203B41FA5}">
                      <a16:colId xmlns:a16="http://schemas.microsoft.com/office/drawing/2014/main" val="2904763097"/>
                    </a:ext>
                  </a:extLst>
                </a:gridCol>
                <a:gridCol w="2737869">
                  <a:extLst>
                    <a:ext uri="{9D8B030D-6E8A-4147-A177-3AD203B41FA5}">
                      <a16:colId xmlns:a16="http://schemas.microsoft.com/office/drawing/2014/main" val="2230321433"/>
                    </a:ext>
                  </a:extLst>
                </a:gridCol>
              </a:tblGrid>
              <a:tr h="475841">
                <a:tc>
                  <a:txBody>
                    <a:bodyPr/>
                    <a:lstStyle/>
                    <a:p>
                      <a:r>
                        <a:rPr lang="fr-FR" sz="1600" baseline="0" dirty="0"/>
                        <a:t>Projet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/>
                        <a:t>Laboratoire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297505"/>
                  </a:ext>
                </a:extLst>
              </a:tr>
              <a:tr h="342366">
                <a:tc>
                  <a:txBody>
                    <a:bodyPr/>
                    <a:lstStyle/>
                    <a:p>
                      <a:r>
                        <a:rPr lang="fr-FR" sz="1600" baseline="0"/>
                        <a:t>Performances du modèle communautaire NEMO sur machine vectorielle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/>
                        <a:t>CERFACS</a:t>
                      </a:r>
                      <a:endParaRPr lang="fr-FR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90048"/>
                  </a:ext>
                </a:extLst>
              </a:tr>
              <a:tr h="633436">
                <a:tc>
                  <a:txBody>
                    <a:bodyPr/>
                    <a:lstStyle/>
                    <a:p>
                      <a:r>
                        <a:rPr lang="fr-FR" sz="1600" baseline="0" dirty="0"/>
                        <a:t>VmaxCart3D - comparaison de la performance des opérations de stencil sur maillages cartésien sur différents accélérateurs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/>
                        <a:t>EDF R&amp;D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843580"/>
                  </a:ext>
                </a:extLst>
              </a:tr>
              <a:tr h="785637">
                <a:tc>
                  <a:txBody>
                    <a:bodyPr/>
                    <a:lstStyle/>
                    <a:p>
                      <a:r>
                        <a:rPr lang="fr-FR" sz="1600" baseline="0" dirty="0" err="1"/>
                        <a:t>Multiscale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modelling</a:t>
                      </a:r>
                      <a:r>
                        <a:rPr lang="fr-FR" sz="1600" baseline="0" dirty="0"/>
                        <a:t> of phase transformation in </a:t>
                      </a:r>
                      <a:r>
                        <a:rPr lang="fr-FR" sz="1600" baseline="0" dirty="0" err="1"/>
                        <a:t>metallic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binary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alloys</a:t>
                      </a:r>
                      <a:endParaRPr lang="fr-FR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/>
                        <a:t>GPM – UMR 6634 CNRS – </a:t>
                      </a:r>
                      <a:r>
                        <a:rPr lang="fr-FR" sz="1600" baseline="0" dirty="0" err="1"/>
                        <a:t>Insa</a:t>
                      </a:r>
                      <a:r>
                        <a:rPr lang="fr-FR" sz="1600" baseline="0" dirty="0"/>
                        <a:t> et </a:t>
                      </a:r>
                      <a:r>
                        <a:rPr lang="fr-FR" sz="1600" baseline="0" dirty="0" err="1"/>
                        <a:t>Univ</a:t>
                      </a:r>
                      <a:r>
                        <a:rPr lang="fr-FR" sz="1600" baseline="0" dirty="0"/>
                        <a:t>. Rouen Normandie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73343"/>
                  </a:ext>
                </a:extLst>
              </a:tr>
              <a:tr h="339514">
                <a:tc>
                  <a:txBody>
                    <a:bodyPr/>
                    <a:lstStyle/>
                    <a:p>
                      <a:r>
                        <a:rPr lang="fr-FR" sz="1600" baseline="0" dirty="0" err="1"/>
                        <a:t>Zeolitic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ice</a:t>
                      </a:r>
                      <a:r>
                        <a:rPr lang="fr-FR" sz="1600" baseline="0" dirty="0"/>
                        <a:t> for </a:t>
                      </a:r>
                      <a:r>
                        <a:rPr lang="fr-FR" sz="1600" baseline="0" dirty="0" err="1"/>
                        <a:t>energy</a:t>
                      </a:r>
                      <a:r>
                        <a:rPr lang="fr-FR" sz="1600" baseline="0" dirty="0"/>
                        <a:t> 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/>
                        <a:t>LCS UMR 6506 - </a:t>
                      </a:r>
                      <a:r>
                        <a:rPr lang="fr-FR" sz="1600" baseline="0" dirty="0" err="1"/>
                        <a:t>Ensicaen</a:t>
                      </a:r>
                      <a:endParaRPr lang="fr-FR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896878"/>
                  </a:ext>
                </a:extLst>
              </a:tr>
              <a:tr h="552856">
                <a:tc>
                  <a:txBody>
                    <a:bodyPr/>
                    <a:lstStyle/>
                    <a:p>
                      <a:r>
                        <a:rPr lang="fr-FR" sz="1600" baseline="0" dirty="0"/>
                        <a:t>Exploration of vectorisation for </a:t>
                      </a:r>
                      <a:r>
                        <a:rPr lang="fr-FR" sz="1600" baseline="0" dirty="0" err="1"/>
                        <a:t>numerical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methods</a:t>
                      </a:r>
                      <a:endParaRPr lang="fr-FR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/>
                        <a:t>LMRS – UMR 6085 – </a:t>
                      </a:r>
                      <a:r>
                        <a:rPr lang="fr-FR" sz="1600" baseline="0" dirty="0" err="1"/>
                        <a:t>Univ</a:t>
                      </a:r>
                      <a:r>
                        <a:rPr lang="fr-FR" sz="1600" baseline="0" dirty="0"/>
                        <a:t>. Rouen Normandie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641125"/>
                  </a:ext>
                </a:extLst>
              </a:tr>
              <a:tr h="339514">
                <a:tc>
                  <a:txBody>
                    <a:bodyPr/>
                    <a:lstStyle/>
                    <a:p>
                      <a:r>
                        <a:rPr lang="fr-FR" sz="1600" baseline="0" dirty="0"/>
                        <a:t>Spectral </a:t>
                      </a:r>
                      <a:r>
                        <a:rPr lang="fr-FR" sz="1600" baseline="0" dirty="0" err="1"/>
                        <a:t>methods</a:t>
                      </a:r>
                      <a:r>
                        <a:rPr lang="fr-FR" sz="1600" baseline="0" dirty="0"/>
                        <a:t> for </a:t>
                      </a:r>
                      <a:r>
                        <a:rPr lang="fr-FR" sz="1600" baseline="0" dirty="0" err="1"/>
                        <a:t>numerical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relativity</a:t>
                      </a:r>
                      <a:endParaRPr lang="fr-FR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/>
                        <a:t>OBSPM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426765"/>
                  </a:ext>
                </a:extLst>
              </a:tr>
              <a:tr h="552856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aseline="0" dirty="0"/>
                        <a:t>Vec</a:t>
                      </a:r>
                      <a:r>
                        <a:rPr lang="fr-FR" sz="16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torisation d’un code de calcul 3D implicite (Firestar3D)</a:t>
                      </a:r>
                      <a:endParaRPr lang="fr-FR" sz="1600" baseline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/>
                        <a:t>IMATH – UMR 6085 – Université de Toulon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013522"/>
                  </a:ext>
                </a:extLst>
              </a:tr>
              <a:tr h="339514">
                <a:tc>
                  <a:txBody>
                    <a:bodyPr/>
                    <a:lstStyle/>
                    <a:p>
                      <a:r>
                        <a:rPr lang="fr-FR" sz="1600" baseline="0" dirty="0"/>
                        <a:t>Test de </a:t>
                      </a:r>
                      <a:r>
                        <a:rPr lang="fr-FR" sz="1600" baseline="0" dirty="0" err="1"/>
                        <a:t>Meso</a:t>
                      </a:r>
                      <a:r>
                        <a:rPr lang="fr-FR" sz="1600" baseline="0" dirty="0"/>
                        <a:t>-NH sur TURPAN BOREALE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/>
                        <a:t>LAERO – UMR 5560 – CNRS - </a:t>
                      </a:r>
                      <a:r>
                        <a:rPr lang="fr-FR" sz="1600" baseline="0" dirty="0" err="1"/>
                        <a:t>Univ</a:t>
                      </a:r>
                      <a:r>
                        <a:rPr lang="fr-FR" sz="1600" baseline="0" dirty="0"/>
                        <a:t>. Toulouse 3 - IRD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756180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89D222CE-2006-184A-9361-40B1BCD66B39}"/>
              </a:ext>
            </a:extLst>
          </p:cNvPr>
          <p:cNvSpPr txBox="1"/>
          <p:nvPr/>
        </p:nvSpPr>
        <p:spPr>
          <a:xfrm>
            <a:off x="7824192" y="692696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Projets depuis l’ouverture</a:t>
            </a:r>
          </a:p>
        </p:txBody>
      </p:sp>
    </p:spTree>
    <p:extLst>
      <p:ext uri="{BB962C8B-B14F-4D97-AF65-F5344CB8AC3E}">
        <p14:creationId xmlns:p14="http://schemas.microsoft.com/office/powerpoint/2010/main" val="177159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/>
          </p:nvPr>
        </p:nvSpPr>
        <p:spPr bwMode="auto">
          <a:xfrm>
            <a:off x="924120" y="1492200"/>
            <a:ext cx="10838160" cy="507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914400" marR="0" lvl="2" defTabSz="312120" eaLnBrk="1" fontAlgn="auto" latinLnBrk="0" hangingPunct="1">
              <a:lnSpc>
                <a:spcPct val="100000"/>
              </a:lnSpc>
              <a:spcBef>
                <a:spcPts val="794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fr-FR" sz="1400" spc="-1" dirty="0">
              <a:solidFill>
                <a:srgbClr val="000000"/>
              </a:solidFill>
              <a:latin typeface="Arial"/>
            </a:endParaRPr>
          </a:p>
          <a:p>
            <a:pPr lvl="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defRPr/>
            </a:pPr>
            <a:endParaRPr lang="en-US" sz="1400" spc="-1" dirty="0">
              <a:solidFill>
                <a:srgbClr val="000000"/>
              </a:solidFill>
              <a:latin typeface="Calibri"/>
            </a:endParaRPr>
          </a:p>
          <a:p>
            <a:pPr marL="228600" lvl="1" indent="-228600" defTabSz="312120"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00" spc="-1" dirty="0">
              <a:solidFill>
                <a:prstClr val="black"/>
              </a:solidFill>
              <a:latin typeface="Calibri"/>
            </a:endParaRPr>
          </a:p>
          <a:p>
            <a:pPr marL="914400" lvl="2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defRPr/>
            </a:pPr>
            <a:endParaRPr lang="fr-FR" sz="1400" spc="-1" dirty="0">
              <a:solidFill>
                <a:srgbClr val="000000"/>
              </a:solidFill>
              <a:latin typeface="Arial"/>
            </a:endParaRPr>
          </a:p>
          <a:p>
            <a:pPr marL="914400" lvl="2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defRPr/>
            </a:pPr>
            <a:endParaRPr lang="fr-FR" sz="4000" spc="-1" dirty="0">
              <a:solidFill>
                <a:srgbClr val="000000"/>
              </a:solidFill>
              <a:latin typeface="Arial"/>
            </a:endParaRPr>
          </a:p>
          <a:p>
            <a:pPr marL="914400" lvl="2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defRPr/>
            </a:pPr>
            <a:endParaRPr lang="fr-FR" sz="4000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400" b="0" strike="noStrike" spc="-1" dirty="0">
              <a:solidFill>
                <a:schemeClr val="dk1"/>
              </a:solidFill>
              <a:latin typeface="Calibri"/>
            </a:endParaRPr>
          </a:p>
          <a:p>
            <a:pPr marL="228600" indent="-228600" defTabSz="312120">
              <a:lnSpc>
                <a:spcPct val="100000"/>
              </a:lnSpc>
              <a:spcBef>
                <a:spcPts val="791"/>
              </a:spcBef>
              <a:buClr>
                <a:srgbClr val="000000"/>
              </a:buClr>
              <a:buFont typeface="Arial"/>
              <a:buChar char="•"/>
              <a:defRPr/>
            </a:pPr>
            <a:endParaRPr sz="1400" b="0" strike="noStrike" spc="0" dirty="0">
              <a:solidFill>
                <a:schemeClr val="dk1"/>
              </a:solidFill>
              <a:latin typeface="Calibri"/>
            </a:endParaRPr>
          </a:p>
          <a:p>
            <a:pPr lvl="1" defTabSz="31212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defRPr/>
            </a:pPr>
            <a:endParaRPr lang="en-US" sz="1400" b="0" strike="noStrike" spc="0" dirty="0">
              <a:solidFill>
                <a:schemeClr val="dk1"/>
              </a:solidFill>
              <a:latin typeface="Calibri"/>
            </a:endParaRPr>
          </a:p>
          <a:p>
            <a:pPr marL="1143000" lvl="2" indent="-22860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4" name="PlaceHolder 2"/>
          <p:cNvSpPr>
            <a:spLocks noGrp="1"/>
          </p:cNvSpPr>
          <p:nvPr>
            <p:ph type="sldNum" idx="4294967295"/>
          </p:nvPr>
        </p:nvSpPr>
        <p:spPr bwMode="auto">
          <a:xfrm>
            <a:off x="10732680" y="6500880"/>
            <a:ext cx="88920" cy="13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2591EC06-D98B-41AB-B356-8BA31F5F0655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675" name="Connecteur droit 15"/>
          <p:cNvCxnSpPr>
            <a:cxnSpLocks/>
          </p:cNvCxnSpPr>
          <p:nvPr/>
        </p:nvCxnSpPr>
        <p:spPr bwMode="auto">
          <a:xfrm>
            <a:off x="924120" y="1114200"/>
            <a:ext cx="11268000" cy="0"/>
          </a:xfrm>
          <a:prstGeom prst="straightConnector1">
            <a:avLst/>
          </a:prstGeom>
          <a:ln w="28575">
            <a:solidFill>
              <a:srgbClr val="E75384"/>
            </a:solidFill>
          </a:ln>
        </p:spPr>
      </p:cxnSp>
      <p:sp>
        <p:nvSpPr>
          <p:cNvPr id="676" name="Titre 1"/>
          <p:cNvSpPr/>
          <p:nvPr/>
        </p:nvSpPr>
        <p:spPr bwMode="auto">
          <a:xfrm>
            <a:off x="376200" y="286920"/>
            <a:ext cx="7114320" cy="668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90000"/>
              </a:lnSpc>
              <a:defRPr/>
            </a:pPr>
            <a:r>
              <a:rPr lang="fr-FR" sz="2400" b="0" strike="noStrike" spc="-1" dirty="0">
                <a:solidFill>
                  <a:srgbClr val="E75384"/>
                </a:solidFill>
                <a:latin typeface="Arial"/>
                <a:ea typeface="Arial"/>
              </a:rPr>
              <a:t>Machine Vectorielle </a:t>
            </a:r>
            <a:r>
              <a:rPr lang="fr-FR" sz="2400" b="0" strike="noStrike" spc="-1" dirty="0" err="1">
                <a:solidFill>
                  <a:srgbClr val="E75384"/>
                </a:solidFill>
                <a:latin typeface="Arial"/>
                <a:ea typeface="Arial"/>
              </a:rPr>
              <a:t>Mesonet</a:t>
            </a:r>
            <a:r>
              <a:rPr lang="fr-FR" sz="2400" b="0" strike="noStrike" spc="-1" dirty="0">
                <a:solidFill>
                  <a:srgbClr val="E75384"/>
                </a:solidFill>
                <a:latin typeface="Arial"/>
                <a:ea typeface="Arial"/>
              </a:rPr>
              <a:t> : Boréale (CRIANN)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1BC8F5B-2227-994F-97CC-0B3AF9489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47065"/>
              </p:ext>
            </p:extLst>
          </p:nvPr>
        </p:nvGraphicFramePr>
        <p:xfrm>
          <a:off x="942600" y="1333132"/>
          <a:ext cx="9566777" cy="2390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8908">
                  <a:extLst>
                    <a:ext uri="{9D8B030D-6E8A-4147-A177-3AD203B41FA5}">
                      <a16:colId xmlns:a16="http://schemas.microsoft.com/office/drawing/2014/main" val="2904763097"/>
                    </a:ext>
                  </a:extLst>
                </a:gridCol>
                <a:gridCol w="2737869">
                  <a:extLst>
                    <a:ext uri="{9D8B030D-6E8A-4147-A177-3AD203B41FA5}">
                      <a16:colId xmlns:a16="http://schemas.microsoft.com/office/drawing/2014/main" val="2230321433"/>
                    </a:ext>
                  </a:extLst>
                </a:gridCol>
              </a:tblGrid>
              <a:tr h="552856">
                <a:tc>
                  <a:txBody>
                    <a:bodyPr/>
                    <a:lstStyle/>
                    <a:p>
                      <a:r>
                        <a:rPr lang="fr-FR" sz="1600" baseline="0" dirty="0"/>
                        <a:t>Projet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/>
                        <a:t>Laboratoire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641125"/>
                  </a:ext>
                </a:extLst>
              </a:tr>
              <a:tr h="339514">
                <a:tc>
                  <a:txBody>
                    <a:bodyPr/>
                    <a:lstStyle/>
                    <a:p>
                      <a:r>
                        <a:rPr lang="fr-FR" sz="1600" baseline="0" dirty="0" err="1"/>
                        <a:t>Vector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annealing</a:t>
                      </a:r>
                      <a:r>
                        <a:rPr lang="fr-FR" sz="1600" baseline="0" dirty="0"/>
                        <a:t> (projet de formation)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010522"/>
                  </a:ext>
                </a:extLst>
              </a:tr>
              <a:tr h="339514">
                <a:tc>
                  <a:txBody>
                    <a:bodyPr/>
                    <a:lstStyle/>
                    <a:p>
                      <a:r>
                        <a:rPr lang="fr-FR" sz="1600" baseline="0" dirty="0"/>
                        <a:t>Veille technologique IDRIS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/>
                        <a:t>IDRIS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426765"/>
                  </a:ext>
                </a:extLst>
              </a:tr>
              <a:tr h="552856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aseline="0" dirty="0"/>
                        <a:t>Calcul haute performance </a:t>
                      </a:r>
                      <a:r>
                        <a:rPr lang="fr-FR" sz="1600" dirty="0"/>
                        <a:t>d'écoulement diphasique avec interactions d'onde de choc et de bulles</a:t>
                      </a:r>
                      <a:endParaRPr lang="fr-FR" sz="1600" baseline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/>
                        <a:t>Institut </a:t>
                      </a:r>
                      <a:r>
                        <a:rPr lang="fr-FR" sz="1600" baseline="0" dirty="0" err="1"/>
                        <a:t>Pprime</a:t>
                      </a:r>
                      <a:r>
                        <a:rPr lang="fr-FR" sz="1600" baseline="0" dirty="0"/>
                        <a:t> – Poitiers - CNRS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013522"/>
                  </a:ext>
                </a:extLst>
              </a:tr>
              <a:tr h="339514">
                <a:tc>
                  <a:txBody>
                    <a:bodyPr/>
                    <a:lstStyle/>
                    <a:p>
                      <a:r>
                        <a:rPr lang="fr-FR" sz="1600" baseline="0" dirty="0" err="1"/>
                        <a:t>IGMPlot</a:t>
                      </a:r>
                      <a:r>
                        <a:rPr lang="fr-FR" sz="1600" baseline="0" dirty="0"/>
                        <a:t> – programme de chimie théorique à porter sur architecture vectorielle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/>
                        <a:t>ICMR – Reims – UMR 7323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756180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89D222CE-2006-184A-9361-40B1BCD66B39}"/>
              </a:ext>
            </a:extLst>
          </p:cNvPr>
          <p:cNvSpPr txBox="1"/>
          <p:nvPr/>
        </p:nvSpPr>
        <p:spPr>
          <a:xfrm>
            <a:off x="7824192" y="692696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Projets depuis l’ouverture</a:t>
            </a:r>
          </a:p>
        </p:txBody>
      </p:sp>
    </p:spTree>
    <p:extLst>
      <p:ext uri="{BB962C8B-B14F-4D97-AF65-F5344CB8AC3E}">
        <p14:creationId xmlns:p14="http://schemas.microsoft.com/office/powerpoint/2010/main" val="240283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/>
          </p:nvPr>
        </p:nvSpPr>
        <p:spPr bwMode="auto">
          <a:xfrm>
            <a:off x="4871864" y="1492200"/>
            <a:ext cx="7022880" cy="475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defTabSz="312120">
              <a:lnSpc>
                <a:spcPts val="2673"/>
              </a:lnSpc>
              <a:spcBef>
                <a:spcPts val="2109"/>
              </a:spcBef>
              <a:buClr>
                <a:srgbClr val="000000"/>
              </a:buClr>
              <a:defRPr/>
            </a:pPr>
            <a:r>
              <a:rPr lang="en-US" sz="1800" b="0" strike="noStrike" spc="-1" dirty="0" err="1">
                <a:solidFill>
                  <a:schemeClr val="dk1"/>
                </a:solidFill>
                <a:latin typeface="Calibri"/>
              </a:rPr>
              <a:t>Réalisations</a:t>
            </a:r>
            <a:r>
              <a:rPr lang="en-US" sz="1800" b="0" strike="noStrike" spc="-1" dirty="0">
                <a:solidFill>
                  <a:schemeClr val="dk1"/>
                </a:solidFill>
                <a:latin typeface="Calibri"/>
              </a:rPr>
              <a:t> 2023</a:t>
            </a:r>
          </a:p>
          <a:p>
            <a:pPr marL="228600" indent="-22860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VSR de la machine finalisée en janvier</a:t>
            </a:r>
            <a:endParaRPr lang="en-US" sz="1400" b="0" strike="noStrike" spc="-1" dirty="0">
              <a:solidFill>
                <a:schemeClr val="dk1"/>
              </a:solidFill>
              <a:latin typeface="Calibri"/>
            </a:endParaRPr>
          </a:p>
          <a:p>
            <a:pPr marL="1143000" lvl="2" indent="-22860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~10 participants sur 9 projets (académiques et industriels)</a:t>
            </a:r>
            <a:endParaRPr lang="en-US" sz="1400" b="0" strike="noStrike" spc="-1" dirty="0">
              <a:solidFill>
                <a:schemeClr val="dk1"/>
              </a:solidFill>
              <a:latin typeface="Calibri"/>
            </a:endParaRPr>
          </a:p>
          <a:p>
            <a:pPr marL="1143000" lvl="2" indent="-22860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Accès laissés ouverts pour la poursuite des travaux</a:t>
            </a:r>
            <a:endParaRPr lang="en-US" sz="1400" b="0" strike="noStrike" spc="-1" dirty="0">
              <a:solidFill>
                <a:schemeClr val="dk1"/>
              </a:solidFill>
              <a:latin typeface="Calibri"/>
            </a:endParaRPr>
          </a:p>
          <a:p>
            <a:pPr marL="228600" indent="-228600" defTabSz="312120">
              <a:lnSpc>
                <a:spcPct val="100000"/>
              </a:lnSpc>
              <a:spcBef>
                <a:spcPts val="79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2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présentations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scientifiques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aux JCAD 2023 (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Institut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Pprime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et Idris)</a:t>
            </a:r>
            <a:endParaRPr lang="en-US" sz="1400" b="0" strike="noStrike" spc="-1" dirty="0">
              <a:solidFill>
                <a:schemeClr val="dk1"/>
              </a:solidFill>
              <a:latin typeface="Calibri"/>
            </a:endParaRPr>
          </a:p>
          <a:p>
            <a:pPr marL="154440" lvl="1" indent="-228600" defTabSz="31212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400" b="1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Formations</a:t>
            </a:r>
            <a:r>
              <a:rPr lang="fr-FR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1400" b="0" strike="noStrike" spc="0" dirty="0">
              <a:solidFill>
                <a:schemeClr val="dk1"/>
              </a:solidFill>
              <a:latin typeface="Calibri"/>
            </a:endParaRPr>
          </a:p>
          <a:p>
            <a:pPr marL="554490" lvl="2" indent="-228600" defTabSz="312120">
              <a:lnSpc>
                <a:spcPct val="100000"/>
              </a:lnSpc>
              <a:spcBef>
                <a:spcPts val="793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Vectorisation (4 jours) en janvier</a:t>
            </a:r>
            <a:endParaRPr sz="1400" b="0" strike="noStrike" spc="0" dirty="0">
              <a:solidFill>
                <a:schemeClr val="dk1"/>
              </a:solidFill>
              <a:latin typeface="Calibri"/>
            </a:endParaRPr>
          </a:p>
          <a:p>
            <a:pPr marL="554490" lvl="2" indent="-228600" defTabSz="31212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Solution de recuit quantique NEC </a:t>
            </a:r>
            <a:r>
              <a:rPr lang="fr-FR" sz="14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Vector</a:t>
            </a:r>
            <a:r>
              <a:rPr lang="fr-FR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14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Annealing</a:t>
            </a:r>
            <a:r>
              <a:rPr lang="fr-FR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(1 jour) en octobre</a:t>
            </a:r>
            <a:endParaRPr sz="1400" b="0" strike="noStrike" spc="0" dirty="0">
              <a:solidFill>
                <a:srgbClr val="000000"/>
              </a:solidFill>
              <a:latin typeface="Arial"/>
              <a:ea typeface="Arial"/>
            </a:endParaRPr>
          </a:p>
          <a:p>
            <a:pPr marL="154440" lvl="1" indent="-22860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fr-FR" sz="1400" b="1" strike="noStrike" spc="-1" dirty="0">
              <a:solidFill>
                <a:srgbClr val="000000"/>
              </a:solidFill>
              <a:latin typeface="Arial"/>
              <a:ea typeface="Arial"/>
            </a:endParaRPr>
          </a:p>
          <a:p>
            <a:pPr marL="154440" lvl="1" indent="-22860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Fermeture des bureaux de NEC en France en février</a:t>
            </a:r>
            <a:endParaRPr lang="en-US" sz="1400" b="0" strike="noStrike" spc="-1" dirty="0">
              <a:solidFill>
                <a:schemeClr val="dk1"/>
              </a:solidFill>
              <a:latin typeface="Calibri"/>
            </a:endParaRPr>
          </a:p>
          <a:p>
            <a:pPr marL="1143000" lvl="2" indent="-22860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Nouveaux interlocuteurs NEC Allemagne</a:t>
            </a:r>
            <a:endParaRPr lang="en-US" sz="1400" b="0" strike="noStrike" spc="-1" dirty="0">
              <a:solidFill>
                <a:schemeClr val="dk1"/>
              </a:solidFill>
              <a:latin typeface="Calibri"/>
            </a:endParaRPr>
          </a:p>
          <a:p>
            <a:pPr marL="154440" lvl="1" indent="-228600" defTabSz="31212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400" b="1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Projet de deuxième tranche </a:t>
            </a:r>
            <a:r>
              <a:rPr lang="fr-FR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lang="fr-FR" sz="1400" b="0" i="0" u="none" strike="noStrike" cap="none" spc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554490" lvl="2" indent="-228600" defTabSz="31212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4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Extension en VE30 (projet initial</a:t>
            </a:r>
            <a:r>
              <a:rPr lang="fr-FR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) non compatible avec le refroidissement par air </a:t>
            </a:r>
            <a:endParaRPr sz="1400" b="0" i="0" u="none" strike="noStrike" cap="none" spc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554490" lvl="2" indent="-228600" defTabSz="31212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Report du budget (750k€) sur ressources GPU pour la formation (à effectuer)</a:t>
            </a:r>
            <a:endParaRPr sz="1400" b="0" strike="noStrike" spc="0" dirty="0">
              <a:solidFill>
                <a:schemeClr val="dk1"/>
              </a:solidFill>
              <a:latin typeface="Calibri"/>
            </a:endParaRPr>
          </a:p>
          <a:p>
            <a:pPr marL="154440" lvl="1" indent="-228600" defTabSz="31212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400" b="0" strike="noStrike" spc="0" dirty="0">
              <a:solidFill>
                <a:schemeClr val="dk1"/>
              </a:solidFill>
              <a:latin typeface="Calibri"/>
            </a:endParaRPr>
          </a:p>
          <a:p>
            <a:pPr marL="1143000" lvl="2" indent="-22860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4" name="PlaceHolder 2"/>
          <p:cNvSpPr>
            <a:spLocks noGrp="1"/>
          </p:cNvSpPr>
          <p:nvPr>
            <p:ph type="sldNum" idx="4294967295"/>
          </p:nvPr>
        </p:nvSpPr>
        <p:spPr bwMode="auto">
          <a:xfrm>
            <a:off x="10732680" y="6500880"/>
            <a:ext cx="88920" cy="13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2591EC06-D98B-41AB-B356-8BA31F5F0655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675" name="Connecteur droit 15"/>
          <p:cNvCxnSpPr>
            <a:cxnSpLocks/>
          </p:cNvCxnSpPr>
          <p:nvPr/>
        </p:nvCxnSpPr>
        <p:spPr bwMode="auto">
          <a:xfrm>
            <a:off x="924000" y="1124744"/>
            <a:ext cx="11268000" cy="0"/>
          </a:xfrm>
          <a:prstGeom prst="straightConnector1">
            <a:avLst/>
          </a:prstGeom>
          <a:ln w="28575">
            <a:solidFill>
              <a:srgbClr val="E75384"/>
            </a:solidFill>
          </a:ln>
        </p:spPr>
      </p:cxnSp>
      <p:sp>
        <p:nvSpPr>
          <p:cNvPr id="676" name="Titre 1"/>
          <p:cNvSpPr/>
          <p:nvPr/>
        </p:nvSpPr>
        <p:spPr bwMode="auto">
          <a:xfrm>
            <a:off x="376200" y="286920"/>
            <a:ext cx="7114320" cy="668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90000"/>
              </a:lnSpc>
              <a:defRPr/>
            </a:pPr>
            <a:r>
              <a:rPr lang="fr-FR" sz="2400" b="0" strike="noStrike" spc="-1">
                <a:solidFill>
                  <a:srgbClr val="E75384"/>
                </a:solidFill>
                <a:latin typeface="Arial"/>
                <a:ea typeface="Arial"/>
              </a:rPr>
              <a:t>Machine Vectorielle Mesonet : Boréale (CRIANN)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6741436" name="PlaceHolder 1"/>
          <p:cNvSpPr>
            <a:spLocks noGrp="1"/>
          </p:cNvSpPr>
          <p:nvPr>
            <p:ph type="title"/>
          </p:nvPr>
        </p:nvSpPr>
        <p:spPr bwMode="auto">
          <a:xfrm>
            <a:off x="506279" y="1492200"/>
            <a:ext cx="4358599" cy="475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1400" b="1" strike="noStrike" spc="0">
                <a:solidFill>
                  <a:srgbClr val="E75384"/>
                </a:solidFill>
                <a:latin typeface="Arial"/>
                <a:ea typeface="Arial"/>
              </a:rPr>
              <a:t>Boreale</a:t>
            </a:r>
            <a:br>
              <a:rPr lang="fr-FR" sz="1400" b="1" strike="noStrike" spc="0">
                <a:solidFill>
                  <a:srgbClr val="E75384"/>
                </a:solidFill>
                <a:latin typeface="Arial"/>
                <a:ea typeface="Arial"/>
              </a:rPr>
            </a:br>
            <a:r>
              <a:rPr lang="fr-FR" sz="1400" b="1" strike="noStrike" spc="0">
                <a:solidFill>
                  <a:srgbClr val="E75384"/>
                </a:solidFill>
                <a:latin typeface="Arial"/>
                <a:ea typeface="Arial"/>
              </a:rPr>
              <a:t>Puissance crête vectorielle 177 TFlop/s</a:t>
            </a:r>
            <a:br>
              <a:rPr lang="fr-FR" sz="1400" b="1" strike="noStrike" spc="0">
                <a:solidFill>
                  <a:srgbClr val="E75384"/>
                </a:solidFill>
                <a:latin typeface="Arial"/>
                <a:ea typeface="Arial"/>
              </a:rPr>
            </a:br>
            <a:br>
              <a:rPr lang="fr-FR" sz="1400" b="1" strike="noStrike" spc="0">
                <a:solidFill>
                  <a:srgbClr val="E75384"/>
                </a:solidFill>
                <a:latin typeface="Arial"/>
                <a:ea typeface="Arial"/>
              </a:rPr>
            </a:br>
            <a:r>
              <a:rPr lang="fr-FR" sz="1400" b="1" strike="noStrike" spc="0">
                <a:solidFill>
                  <a:srgbClr val="E75384"/>
                </a:solidFill>
                <a:latin typeface="Arial"/>
                <a:ea typeface="Arial"/>
              </a:rPr>
              <a:t>72 Vector Engines NEC SX Aurora Tsubasa 20b</a:t>
            </a:r>
            <a:endParaRPr lang="en-US" sz="1400" b="0" strike="noStrike" spc="0">
              <a:solidFill>
                <a:schemeClr val="dk1"/>
              </a:solidFill>
              <a:latin typeface="Arial"/>
            </a:endParaRPr>
          </a:p>
          <a:p>
            <a:pPr marL="239821" indent="-239821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fr-FR" sz="1400" b="1" i="0" u="none" strike="noStrike" cap="none" spc="0">
                <a:solidFill>
                  <a:srgbClr val="E75384"/>
                </a:solidFill>
                <a:latin typeface="Arial"/>
                <a:ea typeface="Arial"/>
                <a:cs typeface="Arial"/>
              </a:rPr>
              <a:t>Par VE : 8 cœurs 1.6 GHz et 48 Go HBM2</a:t>
            </a:r>
            <a:endParaRPr lang="en-US" sz="1400" b="0" strike="noStrike" spc="0">
              <a:solidFill>
                <a:schemeClr val="dk1"/>
              </a:solidFill>
              <a:latin typeface="Arial"/>
            </a:endParaRPr>
          </a:p>
          <a:p>
            <a:pPr marL="171360" indent="-171360" defTabSz="914400">
              <a:lnSpc>
                <a:spcPct val="90000"/>
              </a:lnSpc>
              <a:spcBef>
                <a:spcPts val="1000"/>
              </a:spcBef>
              <a:buClr>
                <a:srgbClr val="E75384"/>
              </a:buClr>
              <a:buFont typeface="Arial"/>
              <a:buChar char="•"/>
              <a:defRPr/>
            </a:pPr>
            <a:r>
              <a:rPr lang="fr-FR" sz="1400" b="1" i="0" u="none" strike="noStrike" cap="none" spc="0">
                <a:solidFill>
                  <a:srgbClr val="E75384"/>
                </a:solidFill>
                <a:latin typeface="Arial"/>
                <a:ea typeface="Arial"/>
                <a:cs typeface="Arial"/>
              </a:rPr>
              <a:t>Par cœur : 64 registres vectoriels de 256 éléments DP</a:t>
            </a:r>
            <a:endParaRPr lang="en-US" sz="1400" b="0" strike="noStrike" spc="0">
              <a:solidFill>
                <a:schemeClr val="dk1"/>
              </a:solidFill>
              <a:latin typeface="Arial"/>
            </a:endParaRPr>
          </a:p>
          <a:p>
            <a:pPr marL="171360" indent="-171360" defTabSz="914400">
              <a:lnSpc>
                <a:spcPct val="90000"/>
              </a:lnSpc>
              <a:spcBef>
                <a:spcPts val="1000"/>
              </a:spcBef>
              <a:buClr>
                <a:srgbClr val="E75384"/>
              </a:buClr>
              <a:buFont typeface="Arial"/>
              <a:buChar char="•"/>
              <a:defRPr/>
            </a:pPr>
            <a:r>
              <a:rPr lang="fr-FR" sz="1400" b="1" strike="noStrike" spc="0">
                <a:solidFill>
                  <a:srgbClr val="E75384"/>
                </a:solidFill>
                <a:latin typeface="Arial"/>
                <a:ea typeface="Arial"/>
              </a:rPr>
              <a:t>Sur 9 nœuds de calcul Intel Xeon Icelake 6326</a:t>
            </a:r>
            <a:br>
              <a:rPr lang="fr-FR" sz="1400" b="1" strike="noStrike" spc="0">
                <a:solidFill>
                  <a:srgbClr val="E75384"/>
                </a:solidFill>
                <a:latin typeface="Arial"/>
                <a:ea typeface="Arial"/>
              </a:rPr>
            </a:br>
            <a:r>
              <a:rPr lang="fr-FR" sz="1400" b="1" strike="noStrike" spc="0">
                <a:solidFill>
                  <a:srgbClr val="E75384"/>
                </a:solidFill>
                <a:latin typeface="Arial"/>
                <a:ea typeface="Arial"/>
              </a:rPr>
              <a:t>2 x 16 cœurs 2.9 GHz </a:t>
            </a:r>
            <a:br>
              <a:rPr lang="fr-FR" sz="1400" b="1" strike="noStrike" spc="0">
                <a:solidFill>
                  <a:srgbClr val="E75384"/>
                </a:solidFill>
                <a:latin typeface="Arial"/>
                <a:ea typeface="Arial"/>
              </a:rPr>
            </a:br>
            <a:r>
              <a:rPr lang="fr-FR" sz="1400" b="1" strike="noStrike" spc="0">
                <a:solidFill>
                  <a:srgbClr val="E75384"/>
                </a:solidFill>
                <a:latin typeface="Arial"/>
                <a:ea typeface="Arial"/>
              </a:rPr>
              <a:t>256 Go DDR4 - 960 Go NVMe</a:t>
            </a:r>
            <a:br>
              <a:rPr lang="fr-FR" sz="1400" b="1" strike="noStrike" spc="0">
                <a:solidFill>
                  <a:srgbClr val="E75384"/>
                </a:solidFill>
                <a:latin typeface="Arial"/>
                <a:ea typeface="Arial"/>
              </a:rPr>
            </a:br>
            <a:endParaRPr sz="1400" b="0" strike="noStrike" spc="0">
              <a:solidFill>
                <a:schemeClr val="dk1"/>
              </a:solidFill>
              <a:latin typeface="Arial"/>
            </a:endParaRPr>
          </a:p>
          <a:p>
            <a:pPr marL="239821" indent="-239821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fr-FR" sz="1400" b="1" i="0" u="none" strike="noStrike" cap="none" spc="0">
                <a:solidFill>
                  <a:srgbClr val="E75384"/>
                </a:solidFill>
                <a:latin typeface="Arial"/>
                <a:ea typeface="Arial"/>
                <a:cs typeface="Arial"/>
              </a:rPr>
              <a:t>Interconnexion InfiniBand 200 Gbit/s</a:t>
            </a:r>
            <a:br>
              <a:rPr lang="fr-FR" sz="1400" b="1" i="0" u="none" strike="noStrike" cap="none" spc="0">
                <a:solidFill>
                  <a:srgbClr val="E75384"/>
                </a:solidFill>
                <a:latin typeface="Arial"/>
                <a:ea typeface="Arial"/>
                <a:cs typeface="Arial"/>
              </a:rPr>
            </a:br>
            <a:br>
              <a:rPr lang="fr-FR" sz="1400" b="1" i="0" u="none" strike="noStrike" cap="none" spc="0">
                <a:solidFill>
                  <a:srgbClr val="E75384"/>
                </a:solidFill>
                <a:latin typeface="Arial"/>
                <a:ea typeface="Arial"/>
                <a:cs typeface="Arial"/>
              </a:rPr>
            </a:br>
            <a:r>
              <a:rPr lang="fr-FR" sz="1400" b="1" i="0" u="none" strike="noStrike" cap="none" spc="0">
                <a:solidFill>
                  <a:srgbClr val="E75384"/>
                </a:solidFill>
                <a:latin typeface="Arial"/>
                <a:ea typeface="Arial"/>
                <a:cs typeface="Arial"/>
              </a:rPr>
              <a:t>Stockage 510 To utile (NEC GXFS)</a:t>
            </a:r>
            <a:br>
              <a:rPr lang="fr-FR" sz="1400" b="1" i="0" u="none" strike="noStrike" cap="none" spc="0">
                <a:solidFill>
                  <a:srgbClr val="E75384"/>
                </a:solidFill>
                <a:latin typeface="Arial"/>
                <a:ea typeface="Arial"/>
                <a:cs typeface="Arial"/>
              </a:rPr>
            </a:br>
            <a:br>
              <a:rPr sz="1400"/>
            </a:br>
            <a:r>
              <a:rPr lang="fr-FR" sz="1400" b="1" strike="noStrike" spc="0">
                <a:solidFill>
                  <a:srgbClr val="E75384"/>
                </a:solidFill>
                <a:latin typeface="Arial"/>
                <a:ea typeface="Arial"/>
              </a:rPr>
              <a:t>Frontale de connexion </a:t>
            </a:r>
            <a:r>
              <a:rPr lang="fr-FR" sz="1400" b="1" i="0" u="none" strike="noStrike" cap="none" spc="0">
                <a:solidFill>
                  <a:srgbClr val="E75384"/>
                </a:solidFill>
                <a:latin typeface="Arial"/>
                <a:ea typeface="Arial"/>
                <a:cs typeface="Arial"/>
              </a:rPr>
              <a:t>(#1) </a:t>
            </a:r>
            <a:br>
              <a:rPr sz="1400"/>
            </a:br>
            <a:r>
              <a:rPr lang="fr-FR" sz="1400" b="1" strike="noStrike" spc="0">
                <a:solidFill>
                  <a:srgbClr val="E75384"/>
                </a:solidFill>
                <a:latin typeface="Arial"/>
                <a:ea typeface="Arial"/>
              </a:rPr>
              <a:t>Serveur de pré et post-traitement (#1)</a:t>
            </a:r>
            <a:br>
              <a:rPr sz="1400"/>
            </a:br>
            <a:br>
              <a:rPr sz="1400"/>
            </a:br>
            <a:br>
              <a:rPr sz="1400"/>
            </a:br>
            <a:endParaRPr sz="1400" b="0" strike="noStrike" spc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/>
          </p:nvPr>
        </p:nvSpPr>
        <p:spPr bwMode="auto">
          <a:xfrm>
            <a:off x="924120" y="1492200"/>
            <a:ext cx="10838160" cy="507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defRPr/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2024</a:t>
            </a:r>
          </a:p>
          <a:p>
            <a:pPr marL="228600" indent="-22860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Portages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prévus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pour les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semaines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venir</a:t>
            </a:r>
            <a:endParaRPr lang="en-US" sz="1400" b="0" strike="noStrike" spc="-1" dirty="0">
              <a:solidFill>
                <a:schemeClr val="dk1"/>
              </a:solidFill>
              <a:latin typeface="Calibri"/>
            </a:endParaRPr>
          </a:p>
          <a:p>
            <a:pPr marL="1143000" lvl="2" indent="-22860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400" spc="-1" dirty="0">
                <a:solidFill>
                  <a:srgbClr val="000000"/>
                </a:solidFill>
                <a:latin typeface="Arial"/>
              </a:rPr>
              <a:t>Code de dynamique moléculaire </a:t>
            </a:r>
            <a:r>
              <a:rPr lang="fr-FR" sz="1400" spc="-1" dirty="0" err="1">
                <a:solidFill>
                  <a:srgbClr val="000000"/>
                </a:solidFill>
                <a:latin typeface="Arial"/>
              </a:rPr>
              <a:t>IGMPlot</a:t>
            </a:r>
            <a:r>
              <a:rPr lang="fr-FR" sz="1400" spc="-1" dirty="0">
                <a:solidFill>
                  <a:srgbClr val="000000"/>
                </a:solidFill>
                <a:latin typeface="Arial"/>
              </a:rPr>
              <a:t> (</a:t>
            </a:r>
            <a:r>
              <a:rPr lang="fr-FR" sz="1400" spc="-1" dirty="0">
                <a:solidFill>
                  <a:srgbClr val="000000"/>
                </a:solidFill>
                <a:latin typeface="Arial"/>
                <a:hlinkClick r:id="rId3"/>
              </a:rPr>
              <a:t>http://igmplot.univ-reims.fr/</a:t>
            </a:r>
            <a:r>
              <a:rPr lang="fr-FR" sz="1400" spc="-1" dirty="0">
                <a:solidFill>
                  <a:srgbClr val="000000"/>
                </a:solidFill>
                <a:latin typeface="Arial"/>
              </a:rPr>
              <a:t>) (projet M24033)</a:t>
            </a:r>
          </a:p>
          <a:p>
            <a:pPr marL="1143000" lvl="2" indent="-22860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fr-FR" sz="1400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400" spc="-1" dirty="0">
                <a:solidFill>
                  <a:srgbClr val="000000"/>
                </a:solidFill>
                <a:latin typeface="Arial"/>
              </a:rPr>
              <a:t>Application de traitement statistique, post-solveur d’une équipe du CORIA</a:t>
            </a:r>
          </a:p>
          <a:p>
            <a:pPr marL="1719000" lvl="2" indent="-22860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400" spc="-1" dirty="0">
                <a:solidFill>
                  <a:srgbClr val="000000"/>
                </a:solidFill>
                <a:latin typeface="Arial"/>
              </a:rPr>
              <a:t>aujourd’hui sur GPU (NVIDIA et AMD), </a:t>
            </a:r>
            <a:r>
              <a:rPr lang="fr-FR" sz="1400" spc="-1" dirty="0" err="1">
                <a:solidFill>
                  <a:srgbClr val="000000"/>
                </a:solidFill>
                <a:latin typeface="Arial"/>
              </a:rPr>
              <a:t>FORTRAN+OpenACC</a:t>
            </a:r>
            <a:endParaRPr lang="fr-FR" sz="1400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fr-FR" sz="1400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400" spc="-1" dirty="0">
                <a:solidFill>
                  <a:srgbClr val="000000"/>
                </a:solidFill>
                <a:latin typeface="Arial"/>
              </a:rPr>
              <a:t>Autres pistes potentielles avec d’autres équipes (après premiers échanges à développer)</a:t>
            </a:r>
          </a:p>
          <a:p>
            <a:pPr marL="228600" lvl="0" indent="-22860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400" spc="-1" dirty="0">
              <a:solidFill>
                <a:srgbClr val="000000"/>
              </a:solidFill>
            </a:endParaRPr>
          </a:p>
          <a:p>
            <a:pPr marL="228600" lvl="0" indent="-22860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1400" spc="-1" dirty="0">
                <a:solidFill>
                  <a:srgbClr val="000000"/>
                </a:solidFill>
                <a:latin typeface="Arial"/>
              </a:rPr>
              <a:t>Formations</a:t>
            </a:r>
          </a:p>
          <a:p>
            <a:pPr marL="1143000" marR="0" lvl="2" indent="-228600" defTabSz="312120" eaLnBrk="1" fontAlgn="auto" latinLnBrk="0" hangingPunct="1">
              <a:lnSpc>
                <a:spcPct val="100000"/>
              </a:lnSpc>
              <a:spcBef>
                <a:spcPts val="794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lang="fr-FR" sz="1400" spc="-1" dirty="0" err="1">
                <a:solidFill>
                  <a:srgbClr val="000000"/>
                </a:solidFill>
                <a:latin typeface="Arial"/>
              </a:rPr>
              <a:t>Webinar</a:t>
            </a:r>
            <a:r>
              <a:rPr lang="fr-FR" sz="1400" spc="-1" dirty="0">
                <a:solidFill>
                  <a:srgbClr val="000000"/>
                </a:solidFill>
                <a:latin typeface="Arial"/>
              </a:rPr>
              <a:t> d’information / prise en main </a:t>
            </a:r>
            <a:r>
              <a:rPr lang="fr-FR" sz="1400" spc="-1">
                <a:solidFill>
                  <a:srgbClr val="000000"/>
                </a:solidFill>
                <a:latin typeface="Arial"/>
              </a:rPr>
              <a:t>rapide à </a:t>
            </a:r>
            <a:r>
              <a:rPr lang="fr-FR" sz="1400" spc="-1" dirty="0">
                <a:solidFill>
                  <a:srgbClr val="000000"/>
                </a:solidFill>
                <a:latin typeface="Arial"/>
              </a:rPr>
              <a:t>planifier (fin juin à début juillet envisagé)</a:t>
            </a:r>
          </a:p>
          <a:p>
            <a:pPr marL="228600" lvl="1" indent="-228600" defTabSz="312120"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fr-FR" sz="1400" spc="-1" dirty="0">
              <a:solidFill>
                <a:srgbClr val="000000"/>
              </a:solidFill>
              <a:latin typeface="Arial"/>
            </a:endParaRPr>
          </a:p>
          <a:p>
            <a:pPr marL="914400" lvl="2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defRPr/>
            </a:pPr>
            <a:endParaRPr lang="fr-FR" sz="4000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400" b="0" strike="noStrike" spc="-1" dirty="0">
              <a:solidFill>
                <a:schemeClr val="dk1"/>
              </a:solidFill>
              <a:latin typeface="Calibri"/>
            </a:endParaRPr>
          </a:p>
          <a:p>
            <a:pPr marL="228600" indent="-228600" defTabSz="312120">
              <a:lnSpc>
                <a:spcPct val="100000"/>
              </a:lnSpc>
              <a:spcBef>
                <a:spcPts val="791"/>
              </a:spcBef>
              <a:buClr>
                <a:srgbClr val="000000"/>
              </a:buClr>
              <a:buFont typeface="Arial"/>
              <a:buChar char="•"/>
              <a:defRPr/>
            </a:pPr>
            <a:endParaRPr sz="1400" b="0" strike="noStrike" spc="0" dirty="0">
              <a:solidFill>
                <a:schemeClr val="dk1"/>
              </a:solidFill>
              <a:latin typeface="Calibri"/>
            </a:endParaRPr>
          </a:p>
          <a:p>
            <a:pPr marL="154440" lvl="1" indent="-228600" defTabSz="31212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400" b="0" strike="noStrike" spc="0" dirty="0">
              <a:solidFill>
                <a:schemeClr val="dk1"/>
              </a:solidFill>
              <a:latin typeface="Calibri"/>
            </a:endParaRPr>
          </a:p>
          <a:p>
            <a:pPr marL="1143000" lvl="2" indent="-228600" defTabSz="31212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4" name="PlaceHolder 2"/>
          <p:cNvSpPr>
            <a:spLocks noGrp="1"/>
          </p:cNvSpPr>
          <p:nvPr>
            <p:ph type="sldNum" idx="4294967295"/>
          </p:nvPr>
        </p:nvSpPr>
        <p:spPr bwMode="auto">
          <a:xfrm>
            <a:off x="10732680" y="6500880"/>
            <a:ext cx="88920" cy="13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2591EC06-D98B-41AB-B356-8BA31F5F0655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675" name="Connecteur droit 15"/>
          <p:cNvCxnSpPr>
            <a:cxnSpLocks/>
          </p:cNvCxnSpPr>
          <p:nvPr/>
        </p:nvCxnSpPr>
        <p:spPr bwMode="auto">
          <a:xfrm>
            <a:off x="924120" y="1114200"/>
            <a:ext cx="11268000" cy="0"/>
          </a:xfrm>
          <a:prstGeom prst="straightConnector1">
            <a:avLst/>
          </a:prstGeom>
          <a:ln w="28575">
            <a:solidFill>
              <a:srgbClr val="E75384"/>
            </a:solidFill>
          </a:ln>
        </p:spPr>
      </p:cxnSp>
      <p:sp>
        <p:nvSpPr>
          <p:cNvPr id="676" name="Titre 1"/>
          <p:cNvSpPr/>
          <p:nvPr/>
        </p:nvSpPr>
        <p:spPr bwMode="auto">
          <a:xfrm>
            <a:off x="376200" y="286920"/>
            <a:ext cx="7114320" cy="668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90000"/>
              </a:lnSpc>
              <a:defRPr/>
            </a:pPr>
            <a:r>
              <a:rPr lang="fr-FR" sz="2400" b="0" strike="noStrike" spc="-1">
                <a:solidFill>
                  <a:srgbClr val="E75384"/>
                </a:solidFill>
                <a:latin typeface="Arial"/>
                <a:ea typeface="Arial"/>
              </a:rPr>
              <a:t>Machine Vectorielle Mesonet : Boréale (CRIANN)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41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0243180" name="Title 1"/>
          <p:cNvSpPr>
            <a:spLocks noGrp="1"/>
          </p:cNvSpPr>
          <p:nvPr>
            <p:ph type="ctrTitle"/>
          </p:nvPr>
        </p:nvSpPr>
        <p:spPr bwMode="auto">
          <a:xfrm>
            <a:off x="1523998" y="1122363"/>
            <a:ext cx="9144000" cy="238759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 sz="5200" b="0" i="0" u="none" dirty="0">
                <a:solidFill>
                  <a:srgbClr val="E65182"/>
                </a:solidFill>
                <a:latin typeface="Arial"/>
                <a:ea typeface="Arial"/>
                <a:cs typeface="Arial"/>
              </a:rPr>
              <a:t>Questions</a:t>
            </a:r>
            <a:endParaRPr dirty="0">
              <a:solidFill>
                <a:srgbClr val="E65182"/>
              </a:solidFill>
            </a:endParaRPr>
          </a:p>
        </p:txBody>
      </p:sp>
      <p:sp>
        <p:nvSpPr>
          <p:cNvPr id="141444308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650388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2A0580-3464-8EA0-62D4-F963C913C411}" type="slidenum">
              <a:rPr/>
              <a:t>7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</TotalTime>
  <Words>593</Words>
  <Application>Microsoft Macintosh PowerPoint</Application>
  <DocSecurity>0</DocSecurity>
  <PresentationFormat>Grand écran</PresentationFormat>
  <Paragraphs>115</Paragraphs>
  <Slides>7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oleObj</vt:lpstr>
      <vt:lpstr>Présentation PowerPoint</vt:lpstr>
      <vt:lpstr>Présentation PowerPoint</vt:lpstr>
      <vt:lpstr>Présentation PowerPoint</vt:lpstr>
      <vt:lpstr>Présentation PowerPoint</vt:lpstr>
      <vt:lpstr>Boreale Puissance crête vectorielle 177 TFlop/s  72 Vector Engines NEC SX Aurora Tsubasa 20b Par VE : 8 cœurs 1.6 GHz et 48 Go HBM2 Par cœur : 64 registres vectoriels de 256 éléments DP Sur 9 nœuds de calcul Intel Xeon Icelake 6326 2 x 16 cœurs 2.9 GHz  256 Go DDR4 - 960 Go NVMe  Interconnexion InfiniBand 200 Gbit/s  Stockage 510 To utile (NEC GXFS)  Frontale de connexion (#1)  Serveur de pré et post-traitement (#1)   </vt:lpstr>
      <vt:lpstr>Présentation PowerPoint</vt:lpstr>
      <vt:lpstr>Questions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Arnaud Renard</dc:creator>
  <cp:keywords/>
  <dc:description/>
  <cp:lastModifiedBy>Microsoft Office User</cp:lastModifiedBy>
  <cp:revision>336</cp:revision>
  <dcterms:created xsi:type="dcterms:W3CDTF">2012-12-03T06:56:55Z</dcterms:created>
  <dcterms:modified xsi:type="dcterms:W3CDTF">2024-05-20T16:59:19Z</dcterms:modified>
  <cp:category/>
  <dc:identifier/>
  <cp:contentStatus/>
  <dc:language/>
  <cp:version/>
</cp:coreProperties>
</file>