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9"/>
  </p:notesMasterIdLst>
  <p:handoutMasterIdLst>
    <p:handoutMasterId r:id="rId40"/>
  </p:handoutMasterIdLst>
  <p:sldIdLst>
    <p:sldId id="3079" r:id="rId2"/>
    <p:sldId id="3267" r:id="rId3"/>
    <p:sldId id="3277" r:id="rId4"/>
    <p:sldId id="3246" r:id="rId5"/>
    <p:sldId id="3209" r:id="rId6"/>
    <p:sldId id="3182" r:id="rId7"/>
    <p:sldId id="2994" r:id="rId8"/>
    <p:sldId id="3184" r:id="rId9"/>
    <p:sldId id="3216" r:id="rId10"/>
    <p:sldId id="3256" r:id="rId11"/>
    <p:sldId id="3272" r:id="rId12"/>
    <p:sldId id="3276" r:id="rId13"/>
    <p:sldId id="3278" r:id="rId14"/>
    <p:sldId id="3247" r:id="rId15"/>
    <p:sldId id="3263" r:id="rId16"/>
    <p:sldId id="3105" r:id="rId17"/>
    <p:sldId id="3191" r:id="rId18"/>
    <p:sldId id="3224" r:id="rId19"/>
    <p:sldId id="3279" r:id="rId20"/>
    <p:sldId id="3117" r:id="rId21"/>
    <p:sldId id="3244" r:id="rId22"/>
    <p:sldId id="3242" r:id="rId23"/>
    <p:sldId id="3163" r:id="rId24"/>
    <p:sldId id="3172" r:id="rId25"/>
    <p:sldId id="3275" r:id="rId26"/>
    <p:sldId id="3269" r:id="rId27"/>
    <p:sldId id="3248" r:id="rId28"/>
    <p:sldId id="3218" r:id="rId29"/>
    <p:sldId id="3219" r:id="rId30"/>
    <p:sldId id="3192" r:id="rId31"/>
    <p:sldId id="3189" r:id="rId32"/>
    <p:sldId id="3220" r:id="rId33"/>
    <p:sldId id="3221" r:id="rId34"/>
    <p:sldId id="3222" r:id="rId35"/>
    <p:sldId id="3217" r:id="rId36"/>
    <p:sldId id="3190" r:id="rId37"/>
    <p:sldId id="3116" r:id="rId38"/>
  </p:sldIdLst>
  <p:sldSz cx="9144000" cy="6858000" type="screen4x3"/>
  <p:notesSz cx="7315200" cy="96012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5"/>
    <p:restoredTop sz="94648"/>
  </p:normalViewPr>
  <p:slideViewPr>
    <p:cSldViewPr>
      <p:cViewPr varScale="1">
        <p:scale>
          <a:sx n="149" d="100"/>
          <a:sy n="149" d="100"/>
        </p:scale>
        <p:origin x="-96" y="-144"/>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tags" Target="tags/tag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233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17" tIns="45708" rIns="91417" bIns="45708"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14234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4234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17" tIns="45708" rIns="91417" bIns="45708" numCol="1" anchor="b" anchorCtr="0" compatLnSpc="1">
            <a:prstTxWarp prst="textNoShape">
              <a:avLst/>
            </a:prstTxWarp>
          </a:bodyPr>
          <a:lstStyle>
            <a:lvl1pPr algn="r" eaLnBrk="1" hangingPunct="1">
              <a:defRPr sz="1200"/>
            </a:lvl1pPr>
          </a:lstStyle>
          <a:p>
            <a:pPr>
              <a:defRPr/>
            </a:pPr>
            <a:fld id="{EAAD2426-0743-1841-A7F2-77000D85494A}" type="slidenum">
              <a:rPr lang="en-US"/>
              <a:pPr>
                <a:defRPr/>
              </a:pPr>
              <a:t>‹#›</a:t>
            </a:fld>
            <a:endParaRPr lang="en-US"/>
          </a:p>
        </p:txBody>
      </p:sp>
    </p:spTree>
    <p:extLst>
      <p:ext uri="{BB962C8B-B14F-4D97-AF65-F5344CB8AC3E}">
        <p14:creationId xmlns:p14="http://schemas.microsoft.com/office/powerpoint/2010/main" val="32005491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6788" eaLnBrk="1" hangingPunct="1">
              <a:defRPr sz="1300">
                <a:latin typeface="Arial" charset="0"/>
                <a:ea typeface="ＭＳ Ｐゴシック" charset="0"/>
                <a:cs typeface="ＭＳ Ｐゴシック"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6788" eaLnBrk="1" hangingPunct="1">
              <a:defRPr sz="1300">
                <a:latin typeface="Arial" charset="0"/>
                <a:ea typeface="ＭＳ Ｐゴシック" charset="0"/>
                <a:cs typeface="ＭＳ Ｐゴシック" charset="0"/>
              </a:defRPr>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6788" eaLnBrk="1" hangingPunct="1">
              <a:defRPr sz="1300"/>
            </a:lvl1pPr>
          </a:lstStyle>
          <a:p>
            <a:pPr>
              <a:defRPr/>
            </a:pPr>
            <a:fld id="{E5151825-1E5E-6549-A8C1-7A465F1AAA99}" type="slidenum">
              <a:rPr lang="en-US"/>
              <a:pPr>
                <a:defRPr/>
              </a:pPr>
              <a:t>‹#›</a:t>
            </a:fld>
            <a:endParaRPr lang="en-US"/>
          </a:p>
        </p:txBody>
      </p:sp>
    </p:spTree>
    <p:extLst>
      <p:ext uri="{BB962C8B-B14F-4D97-AF65-F5344CB8AC3E}">
        <p14:creationId xmlns:p14="http://schemas.microsoft.com/office/powerpoint/2010/main" val="18292997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sz="80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ChangeArrowheads="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Lorenz invariant amplitudes </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5B3F37B-BAD0-D544-9AC7-6624C0031EC2}" type="slidenum">
              <a:rPr lang="en-US" sz="1300"/>
              <a:pPr/>
              <a:t>26</a:t>
            </a:fld>
            <a:endParaRPr 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ChangeArrowheads="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Lorenz invariant amplitudes </a:t>
            </a: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30CAC15-DA51-274F-94D8-B5918470966A}" type="slidenum">
              <a:rPr lang="en-US" sz="1300"/>
              <a:pPr/>
              <a:t>31</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300"/>
          </a:p>
        </p:txBody>
      </p:sp>
      <p:sp>
        <p:nvSpPr>
          <p:cNvPr id="21506" name="Rectangle 2"/>
          <p:cNvSpPr>
            <a:spLocks noGrp="1" noRot="1" noChangeAspect="1" noChangeArrowheads="1" noTextEdit="1"/>
          </p:cNvSpPr>
          <p:nvPr>
            <p:ph type="sldImg"/>
          </p:nvPr>
        </p:nvSpPr>
        <p:spPr>
          <a:xfrm>
            <a:off x="1268413" y="727075"/>
            <a:ext cx="4786312" cy="3589338"/>
          </a:xfrm>
          <a:ln/>
        </p:spPr>
      </p:sp>
      <p:sp>
        <p:nvSpPr>
          <p:cNvPr id="21507" name="Rectangle 3"/>
          <p:cNvSpPr>
            <a:spLocks noGrp="1" noChangeArrowheads="1"/>
          </p:cNvSpPr>
          <p:nvPr>
            <p:ph type="body" idx="1"/>
          </p:nvPr>
        </p:nvSpPr>
        <p:spPr>
          <a:xfrm>
            <a:off x="976313" y="4560888"/>
            <a:ext cx="536257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sz="160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136E3C6-2098-904B-9BD2-3ABD5730AE04}" type="slidenum">
              <a:rPr lang="en-US" sz="1300"/>
              <a:pPr/>
              <a:t>6</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ChangeArrowheads="1" noTextEdit="1"/>
          </p:cNvSpPr>
          <p:nvPr>
            <p:ph type="sldImg"/>
          </p:nvPr>
        </p:nvSpPr>
        <p:spPr>
          <a:ln/>
        </p:spPr>
      </p:sp>
      <p:sp>
        <p:nvSpPr>
          <p:cNvPr id="26626"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26627"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484E3AC-0B3C-4340-A3A4-1FC473863A98}" type="slidenum">
              <a:rPr lang="en-US" sz="1300"/>
              <a:pPr/>
              <a:t>7</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929ED0B-8F9E-3A49-ABA9-64519006BF88}" type="slidenum">
              <a:rPr lang="en-US" sz="1300"/>
              <a:pPr/>
              <a:t>12</a:t>
            </a:fld>
            <a:endParaRPr lang="en-US" sz="1300"/>
          </a:p>
        </p:txBody>
      </p:sp>
      <p:sp>
        <p:nvSpPr>
          <p:cNvPr id="135170" name="Rectangle 2"/>
          <p:cNvSpPr>
            <a:spLocks noGrp="1" noRot="1" noChangeAspect="1" noChangeArrowheads="1" noTextEdit="1"/>
          </p:cNvSpPr>
          <p:nvPr>
            <p:ph type="sldImg"/>
          </p:nvPr>
        </p:nvSpPr>
        <p:spPr>
          <a:xfrm>
            <a:off x="1268413" y="727075"/>
            <a:ext cx="4786312" cy="3589338"/>
          </a:xfrm>
          <a:ln/>
        </p:spPr>
      </p:sp>
      <p:sp>
        <p:nvSpPr>
          <p:cNvPr id="135171" name="Rectangle 3"/>
          <p:cNvSpPr>
            <a:spLocks noGrp="1" noChangeArrowheads="1"/>
          </p:cNvSpPr>
          <p:nvPr>
            <p:ph type="body" idx="1"/>
          </p:nvPr>
        </p:nvSpPr>
        <p:spPr>
          <a:xfrm>
            <a:off x="976313" y="4560888"/>
            <a:ext cx="5362575"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ChangeArrowheads="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MS PGothic" charset="0"/>
              </a:rPr>
              <a:t>Lorenz invariant amplitudes </a:t>
            </a: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charset="0"/>
                <a:ea typeface="MS PGothic" charset="0"/>
                <a:cs typeface="MS PGothic" charset="0"/>
              </a:defRPr>
            </a:lvl1pPr>
            <a:lvl2pPr marL="742950" indent="-285750" defTabSz="966788">
              <a:defRPr sz="2400">
                <a:solidFill>
                  <a:schemeClr val="tx1"/>
                </a:solidFill>
                <a:latin typeface="Arial" charset="0"/>
                <a:ea typeface="MS PGothic" charset="0"/>
                <a:cs typeface="MS PGothic" charset="0"/>
              </a:defRPr>
            </a:lvl2pPr>
            <a:lvl3pPr marL="1143000" indent="-228600" defTabSz="966788">
              <a:defRPr sz="2400">
                <a:solidFill>
                  <a:schemeClr val="tx1"/>
                </a:solidFill>
                <a:latin typeface="Arial" charset="0"/>
                <a:ea typeface="MS PGothic" charset="0"/>
                <a:cs typeface="MS PGothic" charset="0"/>
              </a:defRPr>
            </a:lvl3pPr>
            <a:lvl4pPr marL="1600200" indent="-228600" defTabSz="966788">
              <a:defRPr sz="2400">
                <a:solidFill>
                  <a:schemeClr val="tx1"/>
                </a:solidFill>
                <a:latin typeface="Arial" charset="0"/>
                <a:ea typeface="MS PGothic" charset="0"/>
                <a:cs typeface="MS PGothic" charset="0"/>
              </a:defRPr>
            </a:lvl4pPr>
            <a:lvl5pPr marL="2057400" indent="-228600" defTabSz="966788">
              <a:defRPr sz="2400">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BD31B32-5AD5-C14A-A45F-D1FD6894613F}" type="slidenum">
              <a:rPr lang="en-US" sz="1300"/>
              <a:pPr/>
              <a:t>13</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xfrm>
            <a:off x="1041400" y="4789488"/>
            <a:ext cx="5719763"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00" dirty="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EBDCE84-0855-AE47-B576-6DA170F64632}" type="slidenum">
              <a:rPr lang="en-US"/>
              <a:pPr>
                <a:defRPr/>
              </a:pPr>
              <a:t>‹#›</a:t>
            </a:fld>
            <a:endParaRPr lang="en-US"/>
          </a:p>
        </p:txBody>
      </p:sp>
    </p:spTree>
    <p:extLst>
      <p:ext uri="{BB962C8B-B14F-4D97-AF65-F5344CB8AC3E}">
        <p14:creationId xmlns:p14="http://schemas.microsoft.com/office/powerpoint/2010/main" val="156376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DB4236B7-32AB-D64B-B8D2-EDE21AA59BDD}" type="slidenum">
              <a:rPr lang="en-US"/>
              <a:pPr>
                <a:defRPr/>
              </a:pPr>
              <a:t>‹#›</a:t>
            </a:fld>
            <a:endParaRPr lang="en-US"/>
          </a:p>
        </p:txBody>
      </p:sp>
    </p:spTree>
    <p:extLst>
      <p:ext uri="{BB962C8B-B14F-4D97-AF65-F5344CB8AC3E}">
        <p14:creationId xmlns:p14="http://schemas.microsoft.com/office/powerpoint/2010/main" val="77422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057B7EA1-C043-D84B-8E78-E54CC01C6325}" type="slidenum">
              <a:rPr lang="en-US"/>
              <a:pPr>
                <a:defRPr/>
              </a:pPr>
              <a:t>‹#›</a:t>
            </a:fld>
            <a:endParaRPr lang="en-US"/>
          </a:p>
        </p:txBody>
      </p:sp>
    </p:spTree>
    <p:extLst>
      <p:ext uri="{BB962C8B-B14F-4D97-AF65-F5344CB8AC3E}">
        <p14:creationId xmlns:p14="http://schemas.microsoft.com/office/powerpoint/2010/main" val="340573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61E7C6A-EC2A-5246-9AA7-18D884548B8E}" type="slidenum">
              <a:rPr lang="en-US"/>
              <a:pPr>
                <a:defRPr/>
              </a:pPr>
              <a:t>‹#›</a:t>
            </a:fld>
            <a:endParaRPr lang="en-US"/>
          </a:p>
        </p:txBody>
      </p:sp>
    </p:spTree>
    <p:extLst>
      <p:ext uri="{BB962C8B-B14F-4D97-AF65-F5344CB8AC3E}">
        <p14:creationId xmlns:p14="http://schemas.microsoft.com/office/powerpoint/2010/main" val="331018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E793DED6-19D8-B640-9020-90C5A05F30BF}" type="slidenum">
              <a:rPr lang="en-US"/>
              <a:pPr>
                <a:defRPr/>
              </a:pPr>
              <a:t>‹#›</a:t>
            </a:fld>
            <a:endParaRPr lang="en-US"/>
          </a:p>
        </p:txBody>
      </p:sp>
    </p:spTree>
    <p:extLst>
      <p:ext uri="{BB962C8B-B14F-4D97-AF65-F5344CB8AC3E}">
        <p14:creationId xmlns:p14="http://schemas.microsoft.com/office/powerpoint/2010/main" val="421569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F31FCC52-F9DB-5743-B667-FF438D86AF90}" type="slidenum">
              <a:rPr lang="en-US"/>
              <a:pPr>
                <a:defRPr/>
              </a:pPr>
              <a:t>‹#›</a:t>
            </a:fld>
            <a:endParaRPr lang="en-US"/>
          </a:p>
        </p:txBody>
      </p:sp>
    </p:spTree>
    <p:extLst>
      <p:ext uri="{BB962C8B-B14F-4D97-AF65-F5344CB8AC3E}">
        <p14:creationId xmlns:p14="http://schemas.microsoft.com/office/powerpoint/2010/main" val="361247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EFEE454C-9F68-8840-895B-473BBB284C4B}" type="slidenum">
              <a:rPr lang="en-US"/>
              <a:pPr>
                <a:defRPr/>
              </a:pPr>
              <a:t>‹#›</a:t>
            </a:fld>
            <a:endParaRPr lang="en-US"/>
          </a:p>
        </p:txBody>
      </p:sp>
    </p:spTree>
    <p:extLst>
      <p:ext uri="{BB962C8B-B14F-4D97-AF65-F5344CB8AC3E}">
        <p14:creationId xmlns:p14="http://schemas.microsoft.com/office/powerpoint/2010/main" val="274725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3A636046-1D80-E146-97C4-3641F08D5C8D}" type="slidenum">
              <a:rPr lang="en-US"/>
              <a:pPr>
                <a:defRPr/>
              </a:pPr>
              <a:t>‹#›</a:t>
            </a:fld>
            <a:endParaRPr lang="en-US"/>
          </a:p>
        </p:txBody>
      </p:sp>
    </p:spTree>
    <p:extLst>
      <p:ext uri="{BB962C8B-B14F-4D97-AF65-F5344CB8AC3E}">
        <p14:creationId xmlns:p14="http://schemas.microsoft.com/office/powerpoint/2010/main" val="374793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D105C046-74D3-4F45-AF27-F452DBD77A7C}" type="slidenum">
              <a:rPr lang="en-US"/>
              <a:pPr>
                <a:defRPr/>
              </a:pPr>
              <a:t>‹#›</a:t>
            </a:fld>
            <a:endParaRPr lang="en-US"/>
          </a:p>
        </p:txBody>
      </p:sp>
    </p:spTree>
    <p:extLst>
      <p:ext uri="{BB962C8B-B14F-4D97-AF65-F5344CB8AC3E}">
        <p14:creationId xmlns:p14="http://schemas.microsoft.com/office/powerpoint/2010/main" val="359466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4B34048E-3BFB-2E4C-A6AA-2723DD2D4D3B}" type="slidenum">
              <a:rPr lang="en-US"/>
              <a:pPr>
                <a:defRPr/>
              </a:pPr>
              <a:t>‹#›</a:t>
            </a:fld>
            <a:endParaRPr lang="en-US"/>
          </a:p>
        </p:txBody>
      </p:sp>
    </p:spTree>
    <p:extLst>
      <p:ext uri="{BB962C8B-B14F-4D97-AF65-F5344CB8AC3E}">
        <p14:creationId xmlns:p14="http://schemas.microsoft.com/office/powerpoint/2010/main" val="222877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it-IT" smtClean="0"/>
              <a:t>H. Avakian, HP2030, Nov 7</a:t>
            </a: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BB8C0A62-9B14-7A4D-BC0B-A26ED9AF93AB}" type="slidenum">
              <a:rPr lang="en-US"/>
              <a:pPr>
                <a:defRPr/>
              </a:pPr>
              <a:t>‹#›</a:t>
            </a:fld>
            <a:endParaRPr lang="en-US"/>
          </a:p>
        </p:txBody>
      </p:sp>
    </p:spTree>
    <p:extLst>
      <p:ext uri="{BB962C8B-B14F-4D97-AF65-F5344CB8AC3E}">
        <p14:creationId xmlns:p14="http://schemas.microsoft.com/office/powerpoint/2010/main" val="18358914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9144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ftr" sz="quarter" idx="3"/>
          </p:nvPr>
        </p:nvSpPr>
        <p:spPr bwMode="auto">
          <a:xfrm>
            <a:off x="3124200" y="65659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r>
              <a:rPr lang="it-IT" smtClean="0"/>
              <a:t>H. Avakian, HP2030, Nov 7</a:t>
            </a:r>
            <a:endParaRPr lang="en-US"/>
          </a:p>
        </p:txBody>
      </p:sp>
      <p:sp>
        <p:nvSpPr>
          <p:cNvPr id="4101" name="Rectangle 5"/>
          <p:cNvSpPr>
            <a:spLocks noGrp="1" noChangeArrowheads="1"/>
          </p:cNvSpPr>
          <p:nvPr>
            <p:ph type="sldNum" sz="quarter" idx="4"/>
          </p:nvPr>
        </p:nvSpPr>
        <p:spPr bwMode="auto">
          <a:xfrm>
            <a:off x="8458200" y="6464300"/>
            <a:ext cx="685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E26FDBA-5A37-414A-9DBB-EFDFE4A2BC4E}" type="slidenum">
              <a:rPr lang="en-US"/>
              <a:pPr>
                <a:defRPr/>
              </a:pPr>
              <a:t>‹#›</a:t>
            </a:fld>
            <a:endParaRPr lang="en-US"/>
          </a:p>
        </p:txBody>
      </p:sp>
      <p:pic>
        <p:nvPicPr>
          <p:cNvPr id="1030" name="Picture 6" descr="JLab_logo_whit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77000"/>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1800" y="6497638"/>
            <a:ext cx="7620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8"/>
          <p:cNvSpPr>
            <a:spLocks noChangeShapeType="1"/>
          </p:cNvSpPr>
          <p:nvPr/>
        </p:nvSpPr>
        <p:spPr bwMode="auto">
          <a:xfrm>
            <a:off x="0" y="6477000"/>
            <a:ext cx="9144000" cy="0"/>
          </a:xfrm>
          <a:prstGeom prst="line">
            <a:avLst/>
          </a:prstGeom>
          <a:noFill/>
          <a:ln w="762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Line 9"/>
          <p:cNvSpPr>
            <a:spLocks noChangeShapeType="1"/>
          </p:cNvSpPr>
          <p:nvPr userDrawn="1"/>
        </p:nvSpPr>
        <p:spPr bwMode="auto">
          <a:xfrm>
            <a:off x="0" y="762000"/>
            <a:ext cx="9144000" cy="0"/>
          </a:xfrm>
          <a:prstGeom prst="line">
            <a:avLst/>
          </a:prstGeom>
          <a:noFill/>
          <a:ln w="762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dt="0"/>
  <p:txStyles>
    <p:titleStyle>
      <a:lvl1pPr algn="ctr" rtl="0" eaLnBrk="0" fontAlgn="base" hangingPunct="0">
        <a:spcBef>
          <a:spcPct val="0"/>
        </a:spcBef>
        <a:spcAft>
          <a:spcPct val="0"/>
        </a:spcAft>
        <a:defRPr sz="36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11.xml.rels><?xml version="1.0" encoding="UTF-8" standalone="yes"?>
<Relationships xmlns="http://schemas.openxmlformats.org/package/2006/relationships"><Relationship Id="rId11" Type="http://schemas.openxmlformats.org/officeDocument/2006/relationships/image" Target="../media/image54.png"/><Relationship Id="rId12" Type="http://schemas.openxmlformats.org/officeDocument/2006/relationships/image" Target="../media/image55.emf"/><Relationship Id="rId13" Type="http://schemas.openxmlformats.org/officeDocument/2006/relationships/image" Target="../media/image56.emf"/><Relationship Id="rId1" Type="http://schemas.openxmlformats.org/officeDocument/2006/relationships/tags" Target="../tags/tag2.xml"/><Relationship Id="rId2" Type="http://schemas.openxmlformats.org/officeDocument/2006/relationships/slideLayout" Target="../slideLayouts/slideLayout4.xml"/><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7.jpeg"/><Relationship Id="rId5" Type="http://schemas.openxmlformats.org/officeDocument/2006/relationships/image" Target="../media/image58.emf"/><Relationship Id="rId6" Type="http://schemas.openxmlformats.org/officeDocument/2006/relationships/image" Target="../media/image59.emf"/><Relationship Id="rId7" Type="http://schemas.openxmlformats.org/officeDocument/2006/relationships/image" Target="../media/image8.gif"/><Relationship Id="rId8" Type="http://schemas.openxmlformats.org/officeDocument/2006/relationships/image" Target="../media/image6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61.png"/><Relationship Id="rId5" Type="http://schemas.openxmlformats.org/officeDocument/2006/relationships/image" Target="../media/image62.emf"/><Relationship Id="rId6" Type="http://schemas.openxmlformats.org/officeDocument/2006/relationships/image" Target="../media/image36.png"/><Relationship Id="rId7"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47.png"/><Relationship Id="rId5" Type="http://schemas.openxmlformats.org/officeDocument/2006/relationships/image" Target="../media/image67.jpeg"/><Relationship Id="rId6" Type="http://schemas.openxmlformats.org/officeDocument/2006/relationships/image" Target="../media/image68.png"/><Relationship Id="rId1" Type="http://schemas.openxmlformats.org/officeDocument/2006/relationships/slideLayout" Target="../slideLayouts/slideLayout4.xml"/><Relationship Id="rId2"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4.xml"/><Relationship Id="rId2"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1" Type="http://schemas.openxmlformats.org/officeDocument/2006/relationships/slideLayout" Target="../slideLayouts/slideLayout4.xml"/><Relationship Id="rId2" Type="http://schemas.openxmlformats.org/officeDocument/2006/relationships/image" Target="../media/image7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2.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png"/><Relationship Id="rId13" Type="http://schemas.openxmlformats.org/officeDocument/2006/relationships/image" Target="../media/image14.jpeg"/><Relationship Id="rId1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gif"/><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 Id="rId3" Type="http://schemas.openxmlformats.org/officeDocument/2006/relationships/image" Target="../media/image7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1" Type="http://schemas.openxmlformats.org/officeDocument/2006/relationships/slideLayout" Target="../slideLayouts/slideLayout4.xml"/><Relationship Id="rId2" Type="http://schemas.openxmlformats.org/officeDocument/2006/relationships/image" Target="../media/image8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png"/><Relationship Id="rId3" Type="http://schemas.openxmlformats.org/officeDocument/2006/relationships/image" Target="../media/image89.png"/></Relationships>
</file>

<file path=ppt/slides/_rels/slide26.xml.rels><?xml version="1.0" encoding="UTF-8" standalone="yes"?>
<Relationships xmlns="http://schemas.openxmlformats.org/package/2006/relationships"><Relationship Id="rId11" Type="http://schemas.openxmlformats.org/officeDocument/2006/relationships/image" Target="../media/image97.png"/><Relationship Id="rId12" Type="http://schemas.openxmlformats.org/officeDocument/2006/relationships/image" Target="../media/image98.png"/><Relationship Id="rId13" Type="http://schemas.openxmlformats.org/officeDocument/2006/relationships/image" Target="../media/image99.png"/><Relationship Id="rId14"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0.pn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 Id="rId7" Type="http://schemas.openxmlformats.org/officeDocument/2006/relationships/image" Target="../media/image94.png"/><Relationship Id="rId8" Type="http://schemas.openxmlformats.org/officeDocument/2006/relationships/image" Target="../media/image95.png"/><Relationship Id="rId9" Type="http://schemas.openxmlformats.org/officeDocument/2006/relationships/image" Target="../media/image37.png"/><Relationship Id="rId10" Type="http://schemas.openxmlformats.org/officeDocument/2006/relationships/image" Target="../media/image9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2.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7.jpeg"/><Relationship Id="rId8" Type="http://schemas.openxmlformats.org/officeDocument/2006/relationships/image" Target="../media/image8.gif"/><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png"/><Relationship Id="rId5" Type="http://schemas.openxmlformats.org/officeDocument/2006/relationships/image" Target="../media/image108.png"/><Relationship Id="rId6" Type="http://schemas.openxmlformats.org/officeDocument/2006/relationships/image" Target="../media/image109.png"/><Relationship Id="rId7" Type="http://schemas.openxmlformats.org/officeDocument/2006/relationships/image" Target="../media/image110.png"/><Relationship Id="rId8" Type="http://schemas.openxmlformats.org/officeDocument/2006/relationships/image" Target="../media/image111.png"/><Relationship Id="rId9" Type="http://schemas.openxmlformats.org/officeDocument/2006/relationships/image" Target="../media/image112.png"/><Relationship Id="rId10" Type="http://schemas.openxmlformats.org/officeDocument/2006/relationships/image" Target="../media/image113.png"/><Relationship Id="rId11" Type="http://schemas.openxmlformats.org/officeDocument/2006/relationships/image" Target="../media/image1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e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7"/>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A13FDDD-B97F-614F-ACA4-ACB649091D76}" type="slidenum">
              <a:rPr lang="en-US" sz="1400"/>
              <a:pPr/>
              <a:t>1</a:t>
            </a:fld>
            <a:endParaRPr lang="en-US" sz="1400"/>
          </a:p>
        </p:txBody>
      </p:sp>
      <p:sp>
        <p:nvSpPr>
          <p:cNvPr id="16386" name="Footer Placeholder 8"/>
          <p:cNvSpPr>
            <a:spLocks noGrp="1"/>
          </p:cNvSpPr>
          <p:nvPr>
            <p:ph type="ftr" sz="quarter" idx="10"/>
          </p:nvPr>
        </p:nvSpPr>
        <p:spPr>
          <a:xfrm>
            <a:off x="3124200" y="6565900"/>
            <a:ext cx="32766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smtClean="0"/>
              <a:t>H. Avakian, HP2030, Nov 7</a:t>
            </a:r>
            <a:endParaRPr lang="en-US" sz="1400"/>
          </a:p>
        </p:txBody>
      </p:sp>
      <p:sp>
        <p:nvSpPr>
          <p:cNvPr id="16387" name="TextBox 2"/>
          <p:cNvSpPr txBox="1">
            <a:spLocks noChangeArrowheads="1"/>
          </p:cNvSpPr>
          <p:nvPr/>
        </p:nvSpPr>
        <p:spPr bwMode="auto">
          <a:xfrm>
            <a:off x="34664" y="3657600"/>
            <a:ext cx="90487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MS PGothic" charset="0"/>
                <a:cs typeface="MS PGothic" charset="0"/>
              </a:defRPr>
            </a:lvl1pPr>
            <a:lvl2pPr marL="800100" indent="-342900">
              <a:defRPr sz="24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1">
              <a:buFont typeface="Arial" charset="0"/>
              <a:buChar char="•"/>
            </a:pPr>
            <a:r>
              <a:rPr lang="en-US" altLang="ja-JP" sz="1800" dirty="0" err="1" smtClean="0">
                <a:ea typeface="ＭＳ Ｐゴシック" charset="0"/>
                <a:cs typeface="ＭＳ Ｐゴシック" charset="0"/>
              </a:rPr>
              <a:t>L</a:t>
            </a:r>
            <a:r>
              <a:rPr lang="en-US" altLang="ja-JP" sz="1800" dirty="0" err="1" smtClean="0">
                <a:ea typeface="ＭＳ Ｐゴシック" charset="0"/>
                <a:cs typeface="ＭＳ Ｐゴシック" charset="0"/>
              </a:rPr>
              <a:t>eptoproduction</a:t>
            </a:r>
            <a:r>
              <a:rPr lang="en-US" altLang="ja-JP" sz="1800" dirty="0" smtClean="0">
                <a:ea typeface="ＭＳ Ｐゴシック" charset="0"/>
                <a:cs typeface="ＭＳ Ｐゴシック" charset="0"/>
              </a:rPr>
              <a:t>: processes of interest</a:t>
            </a:r>
          </a:p>
          <a:p>
            <a:pPr lvl="1">
              <a:buFont typeface="Arial" charset="0"/>
              <a:buChar char="•"/>
            </a:pPr>
            <a:r>
              <a:rPr lang="en-US" altLang="ja-JP" sz="1800" dirty="0" smtClean="0">
                <a:ea typeface="ＭＳ Ｐゴシック" charset="0"/>
                <a:cs typeface="ＭＳ Ｐゴシック" charset="0"/>
              </a:rPr>
              <a:t>Beam SSAs as a tool to separate contributions</a:t>
            </a:r>
            <a:endParaRPr lang="en-US" altLang="ja-JP" sz="1800" dirty="0" smtClean="0">
              <a:ea typeface="ＭＳ Ｐゴシック" charset="0"/>
              <a:cs typeface="ＭＳ Ｐゴシック" charset="0"/>
            </a:endParaRPr>
          </a:p>
          <a:p>
            <a:pPr lvl="1">
              <a:buFont typeface="Arial" charset="0"/>
              <a:buChar char="•"/>
            </a:pPr>
            <a:r>
              <a:rPr lang="en-US" altLang="ja-JP" sz="1800" dirty="0">
                <a:ea typeface="ＭＳ Ｐゴシック" charset="0"/>
                <a:cs typeface="ＭＳ Ｐゴシック" charset="0"/>
              </a:rPr>
              <a:t>S</a:t>
            </a:r>
            <a:r>
              <a:rPr lang="en-US" altLang="ja-JP" sz="1800" dirty="0" smtClean="0">
                <a:ea typeface="ＭＳ Ｐゴシック" charset="0"/>
                <a:cs typeface="ＭＳ Ｐゴシック" charset="0"/>
              </a:rPr>
              <a:t>tudies </a:t>
            </a:r>
            <a:r>
              <a:rPr lang="en-US" altLang="ja-JP" sz="1800" dirty="0">
                <a:ea typeface="ＭＳ Ｐゴシック" charset="0"/>
                <a:cs typeface="ＭＳ Ｐゴシック" charset="0"/>
              </a:rPr>
              <a:t>of </a:t>
            </a:r>
            <a:r>
              <a:rPr lang="en-US" altLang="ja-JP" sz="1800" dirty="0" err="1">
                <a:ea typeface="ＭＳ Ｐゴシック" charset="0"/>
                <a:cs typeface="ＭＳ Ｐゴシック" charset="0"/>
              </a:rPr>
              <a:t>hadronic</a:t>
            </a:r>
            <a:r>
              <a:rPr lang="en-US" altLang="ja-JP" sz="1800" dirty="0">
                <a:ea typeface="ＭＳ Ｐゴシック" charset="0"/>
                <a:cs typeface="ＭＳ Ｐゴシック" charset="0"/>
              </a:rPr>
              <a:t> correlations going from </a:t>
            </a:r>
            <a:r>
              <a:rPr lang="en-US" sz="1800" dirty="0" err="1">
                <a:ea typeface="ＭＳ Ｐゴシック" charset="0"/>
                <a:cs typeface="ＭＳ Ｐゴシック" charset="0"/>
              </a:rPr>
              <a:t>ep</a:t>
            </a:r>
            <a:r>
              <a:rPr lang="en-US" sz="1800" dirty="0" err="1">
                <a:ea typeface="ＭＳ Ｐゴシック" charset="0"/>
                <a:cs typeface="ＭＳ Ｐゴシック" charset="0"/>
                <a:sym typeface="Wingdings" charset="0"/>
              </a:rPr>
              <a:t>e’</a:t>
            </a:r>
            <a:r>
              <a:rPr lang="en-US" altLang="ja-JP" sz="1800" dirty="0" err="1">
                <a:latin typeface="Symbol" charset="0"/>
                <a:ea typeface="ＭＳ Ｐゴシック" charset="0"/>
                <a:cs typeface="ＭＳ Ｐゴシック" charset="0"/>
                <a:sym typeface="Wingdings" charset="0"/>
              </a:rPr>
              <a:t>p</a:t>
            </a:r>
            <a:r>
              <a:rPr lang="en-US" altLang="ja-JP" sz="1800" dirty="0" err="1">
                <a:ea typeface="ＭＳ Ｐゴシック" charset="0"/>
                <a:cs typeface="ＭＳ Ｐゴシック" charset="0"/>
              </a:rPr>
              <a:t>X</a:t>
            </a:r>
            <a:r>
              <a:rPr lang="en-US" altLang="ja-JP" sz="1800" dirty="0">
                <a:ea typeface="ＭＳ Ｐゴシック" charset="0"/>
                <a:cs typeface="ＭＳ Ｐゴシック" charset="0"/>
              </a:rPr>
              <a:t> to  </a:t>
            </a:r>
            <a:r>
              <a:rPr lang="en-US" sz="1600" dirty="0" err="1">
                <a:ea typeface="ＭＳ Ｐゴシック" charset="0"/>
                <a:cs typeface="ＭＳ Ｐゴシック" charset="0"/>
              </a:rPr>
              <a:t>ep</a:t>
            </a:r>
            <a:r>
              <a:rPr lang="en-US" sz="1600" dirty="0" err="1">
                <a:ea typeface="ＭＳ Ｐゴシック" charset="0"/>
                <a:cs typeface="ＭＳ Ｐゴシック" charset="0"/>
                <a:sym typeface="Wingdings" charset="0"/>
              </a:rPr>
              <a:t>e’</a:t>
            </a:r>
            <a:r>
              <a:rPr lang="en-US" sz="1600" dirty="0" err="1">
                <a:latin typeface="Symbol" charset="0"/>
                <a:ea typeface="ＭＳ Ｐゴシック" charset="0"/>
                <a:cs typeface="ＭＳ Ｐゴシック" charset="0"/>
                <a:sym typeface="Wingdings" charset="0"/>
              </a:rPr>
              <a:t>pp</a:t>
            </a:r>
            <a:r>
              <a:rPr lang="en-US" sz="1600" dirty="0" err="1">
                <a:ea typeface="ＭＳ Ｐゴシック" charset="0"/>
                <a:cs typeface="ＭＳ Ｐゴシック" charset="0"/>
              </a:rPr>
              <a:t>X</a:t>
            </a:r>
            <a:r>
              <a:rPr lang="en-US" sz="1600" dirty="0">
                <a:ea typeface="ＭＳ Ｐゴシック" charset="0"/>
                <a:cs typeface="ＭＳ Ｐゴシック" charset="0"/>
              </a:rPr>
              <a:t> and </a:t>
            </a:r>
            <a:r>
              <a:rPr lang="en-US" sz="1600" dirty="0" err="1">
                <a:ea typeface="ＭＳ Ｐゴシック" charset="0"/>
                <a:cs typeface="ＭＳ Ｐゴシック" charset="0"/>
              </a:rPr>
              <a:t>ep</a:t>
            </a:r>
            <a:r>
              <a:rPr lang="en-US" sz="1600" dirty="0" err="1">
                <a:ea typeface="ＭＳ Ｐゴシック" charset="0"/>
                <a:cs typeface="ＭＳ Ｐゴシック" charset="0"/>
                <a:sym typeface="Wingdings" charset="0"/>
              </a:rPr>
              <a:t>e’p</a:t>
            </a:r>
            <a:r>
              <a:rPr lang="en-US" sz="1600" dirty="0" err="1">
                <a:latin typeface="Symbol" charset="0"/>
                <a:ea typeface="ＭＳ Ｐゴシック" charset="0"/>
                <a:cs typeface="ＭＳ Ｐゴシック" charset="0"/>
                <a:sym typeface="Wingdings" charset="0"/>
              </a:rPr>
              <a:t>p</a:t>
            </a:r>
            <a:r>
              <a:rPr lang="en-US" sz="1600" dirty="0" err="1">
                <a:ea typeface="ＭＳ Ｐゴシック" charset="0"/>
                <a:cs typeface="ＭＳ Ｐゴシック" charset="0"/>
              </a:rPr>
              <a:t>X</a:t>
            </a:r>
            <a:endParaRPr lang="en-US" sz="1600" dirty="0">
              <a:ea typeface="ＭＳ Ｐゴシック" charset="0"/>
              <a:cs typeface="ＭＳ Ｐゴシック" charset="0"/>
            </a:endParaRPr>
          </a:p>
          <a:p>
            <a:pPr lvl="1">
              <a:buFont typeface="Arial" charset="0"/>
              <a:buChar char="•"/>
            </a:pPr>
            <a:r>
              <a:rPr lang="en-US" altLang="ja-JP" sz="1800" dirty="0" smtClean="0">
                <a:ea typeface="ＭＳ Ｐゴシック" charset="0"/>
                <a:cs typeface="ＭＳ Ｐゴシック" charset="0"/>
              </a:rPr>
              <a:t>New SIDIS </a:t>
            </a:r>
            <a:r>
              <a:rPr lang="en-US" altLang="ja-JP" sz="1800" dirty="0" smtClean="0">
                <a:ea typeface="ＭＳ Ｐゴシック" charset="0"/>
                <a:cs typeface="ＭＳ Ｐゴシック" charset="0"/>
              </a:rPr>
              <a:t>observables</a:t>
            </a:r>
            <a:endParaRPr lang="en-US" altLang="ja-JP" sz="1800" dirty="0">
              <a:ea typeface="ＭＳ Ｐゴシック" charset="0"/>
              <a:cs typeface="ＭＳ Ｐゴシック" charset="0"/>
            </a:endParaRPr>
          </a:p>
          <a:p>
            <a:pPr lvl="1">
              <a:buFont typeface="Arial" charset="0"/>
              <a:buChar char="•"/>
            </a:pPr>
            <a:r>
              <a:rPr lang="en-US" altLang="ja-JP" sz="1800" dirty="0" smtClean="0">
                <a:ea typeface="ＭＳ Ｐゴシック" charset="0"/>
                <a:cs typeface="ＭＳ Ｐゴシック" charset="0"/>
              </a:rPr>
              <a:t>Summary</a:t>
            </a:r>
            <a:endParaRPr lang="en-US" altLang="ja-JP" sz="1800" dirty="0">
              <a:ea typeface="ＭＳ Ｐゴシック" charset="0"/>
              <a:cs typeface="ＭＳ Ｐゴシック" charset="0"/>
            </a:endParaRPr>
          </a:p>
        </p:txBody>
      </p:sp>
      <p:sp>
        <p:nvSpPr>
          <p:cNvPr id="16388" name="Rectangle 1"/>
          <p:cNvSpPr>
            <a:spLocks noChangeArrowheads="1"/>
          </p:cNvSpPr>
          <p:nvPr/>
        </p:nvSpPr>
        <p:spPr bwMode="auto">
          <a:xfrm>
            <a:off x="95250" y="3505200"/>
            <a:ext cx="9067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endParaRPr lang="en-US"/>
          </a:p>
          <a:p>
            <a:endParaRPr lang="en-US"/>
          </a:p>
          <a:p>
            <a:endParaRPr lang="en-US"/>
          </a:p>
          <a:p>
            <a:endParaRPr lang="en-US"/>
          </a:p>
        </p:txBody>
      </p:sp>
      <p:sp>
        <p:nvSpPr>
          <p:cNvPr id="16389" name="TextBox 5"/>
          <p:cNvSpPr txBox="1">
            <a:spLocks noChangeArrowheads="1"/>
          </p:cNvSpPr>
          <p:nvPr/>
        </p:nvSpPr>
        <p:spPr bwMode="auto">
          <a:xfrm>
            <a:off x="5334000" y="2514600"/>
            <a:ext cx="353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dirty="0">
                <a:solidFill>
                  <a:srgbClr val="FF0000"/>
                </a:solidFill>
              </a:rPr>
              <a:t>Harut </a:t>
            </a:r>
            <a:r>
              <a:rPr lang="en-US" sz="2800" dirty="0" err="1">
                <a:solidFill>
                  <a:srgbClr val="FF0000"/>
                </a:solidFill>
              </a:rPr>
              <a:t>Avakian</a:t>
            </a:r>
            <a:r>
              <a:rPr lang="en-US" sz="2800" dirty="0">
                <a:solidFill>
                  <a:srgbClr val="FF0000"/>
                </a:solidFill>
              </a:rPr>
              <a:t> (JLab)</a:t>
            </a:r>
          </a:p>
        </p:txBody>
      </p:sp>
      <p:sp>
        <p:nvSpPr>
          <p:cNvPr id="16390" name="Rectangle 1"/>
          <p:cNvSpPr>
            <a:spLocks noChangeArrowheads="1"/>
          </p:cNvSpPr>
          <p:nvPr/>
        </p:nvSpPr>
        <p:spPr bwMode="auto">
          <a:xfrm>
            <a:off x="4419600" y="152400"/>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dirty="0"/>
              <a:t>Target fragments in SIDIS and connection with exclusive </a:t>
            </a:r>
            <a:r>
              <a:rPr lang="en-US" sz="3600" dirty="0" smtClean="0"/>
              <a:t>processes</a:t>
            </a:r>
            <a:endParaRPr lang="en-US" sz="3600" dirty="0"/>
          </a:p>
        </p:txBody>
      </p:sp>
      <p:sp>
        <p:nvSpPr>
          <p:cNvPr id="16391" name="TextBox 2"/>
          <p:cNvSpPr txBox="1">
            <a:spLocks noChangeArrowheads="1"/>
          </p:cNvSpPr>
          <p:nvPr/>
        </p:nvSpPr>
        <p:spPr bwMode="auto">
          <a:xfrm>
            <a:off x="5562600" y="3124200"/>
            <a:ext cx="2520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smtClean="0"/>
              <a:t>HP2030,  </a:t>
            </a:r>
            <a:r>
              <a:rPr lang="en-US" sz="1800" dirty="0" smtClean="0"/>
              <a:t>Nov  </a:t>
            </a:r>
            <a:r>
              <a:rPr lang="en-US" sz="1800" dirty="0" smtClean="0"/>
              <a:t>7, </a:t>
            </a:r>
            <a:r>
              <a:rPr lang="en-US" sz="1800" dirty="0"/>
              <a:t>2024 </a:t>
            </a:r>
          </a:p>
        </p:txBody>
      </p:sp>
      <p:pic>
        <p:nvPicPr>
          <p:cNvPr id="2" name="Picture 1"/>
          <p:cNvPicPr>
            <a:picLocks noChangeAspect="1"/>
          </p:cNvPicPr>
          <p:nvPr/>
        </p:nvPicPr>
        <p:blipFill>
          <a:blip r:embed="rId3"/>
          <a:stretch>
            <a:fillRect/>
          </a:stretch>
        </p:blipFill>
        <p:spPr>
          <a:xfrm>
            <a:off x="17438" y="76200"/>
            <a:ext cx="4272781" cy="281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u2fuu-rho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2" y="990600"/>
            <a:ext cx="4540817" cy="4038600"/>
          </a:xfrm>
          <a:prstGeom prst="rect">
            <a:avLst/>
          </a:prstGeom>
        </p:spPr>
      </p:pic>
      <p:sp>
        <p:nvSpPr>
          <p:cNvPr id="29697" name="Title 1"/>
          <p:cNvSpPr>
            <a:spLocks noGrp="1"/>
          </p:cNvSpPr>
          <p:nvPr>
            <p:ph type="title"/>
          </p:nvPr>
        </p:nvSpPr>
        <p:spPr/>
        <p:txBody>
          <a:bodyPr/>
          <a:lstStyle/>
          <a:p>
            <a:r>
              <a:rPr lang="en-US" dirty="0" smtClean="0">
                <a:latin typeface="Arial" charset="0"/>
                <a:ea typeface="MS PGothic" charset="0"/>
              </a:rPr>
              <a:t>Separating the “diffractive” kinematics</a:t>
            </a:r>
            <a:endParaRPr lang="en-US" dirty="0">
              <a:latin typeface="Arial" charset="0"/>
              <a:ea typeface="MS PGothic" charset="0"/>
            </a:endParaRPr>
          </a:p>
        </p:txBody>
      </p:sp>
      <p:sp>
        <p:nvSpPr>
          <p:cNvPr id="5" name="Footer Placeholder 4"/>
          <p:cNvSpPr>
            <a:spLocks noGrp="1"/>
          </p:cNvSpPr>
          <p:nvPr>
            <p:ph type="ftr" sz="quarter" idx="10"/>
          </p:nvPr>
        </p:nvSpPr>
        <p:spPr/>
        <p:txBody>
          <a:bodyPr/>
          <a:lstStyle/>
          <a:p>
            <a:pPr>
              <a:defRPr/>
            </a:pPr>
            <a:r>
              <a:rPr lang="it-IT" smtClean="0"/>
              <a:t>H. Avakian, HP2030, Nov 7</a:t>
            </a:r>
            <a:endParaRPr lang="en-US"/>
          </a:p>
        </p:txBody>
      </p:sp>
      <p:sp>
        <p:nvSpPr>
          <p:cNvPr id="296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F727F91-1D5A-5648-B155-BA59E0BA0155}" type="slidenum">
              <a:rPr lang="en-US" sz="1400"/>
              <a:pPr/>
              <a:t>10</a:t>
            </a:fld>
            <a:endParaRPr lang="en-US" sz="1400"/>
          </a:p>
        </p:txBody>
      </p:sp>
      <p:sp>
        <p:nvSpPr>
          <p:cNvPr id="29700" name="TextBox 2"/>
          <p:cNvSpPr txBox="1">
            <a:spLocks noChangeArrowheads="1"/>
          </p:cNvSpPr>
          <p:nvPr/>
        </p:nvSpPr>
        <p:spPr bwMode="auto">
          <a:xfrm>
            <a:off x="4648200" y="4267200"/>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dirty="0" smtClean="0">
                <a:solidFill>
                  <a:srgbClr val="FF0000"/>
                </a:solidFill>
              </a:rPr>
              <a:t>Diffractive </a:t>
            </a:r>
            <a:r>
              <a:rPr lang="en-US" dirty="0">
                <a:solidFill>
                  <a:srgbClr val="FF0000"/>
                </a:solidFill>
              </a:rPr>
              <a:t>VMs </a:t>
            </a:r>
            <a:r>
              <a:rPr lang="en-US" dirty="0" smtClean="0">
                <a:solidFill>
                  <a:srgbClr val="FF0000"/>
                </a:solidFill>
              </a:rPr>
              <a:t>(</a:t>
            </a:r>
            <a:r>
              <a:rPr lang="en-US" dirty="0" smtClean="0">
                <a:solidFill>
                  <a:srgbClr val="FF0000"/>
                </a:solidFill>
                <a:latin typeface="Symbol"/>
              </a:rPr>
              <a:t>r</a:t>
            </a:r>
            <a:r>
              <a:rPr lang="en-US" baseline="30000" dirty="0" smtClean="0">
                <a:solidFill>
                  <a:srgbClr val="FF0000"/>
                </a:solidFill>
              </a:rPr>
              <a:t>0</a:t>
            </a:r>
            <a:r>
              <a:rPr lang="en-US" dirty="0">
                <a:solidFill>
                  <a:srgbClr val="FF0000"/>
                </a:solidFill>
              </a:rPr>
              <a:t>)</a:t>
            </a:r>
          </a:p>
        </p:txBody>
      </p:sp>
      <p:sp>
        <p:nvSpPr>
          <p:cNvPr id="29701" name="TextBox 6"/>
          <p:cNvSpPr txBox="1">
            <a:spLocks noChangeArrowheads="1"/>
          </p:cNvSpPr>
          <p:nvPr/>
        </p:nvSpPr>
        <p:spPr bwMode="auto">
          <a:xfrm>
            <a:off x="4648200" y="5029200"/>
            <a:ext cx="449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smtClean="0"/>
              <a:t>At higher energies (COMPASS/HERMES)  no major effect were observed, as high resolution and multidimensional measurements are critical !!!</a:t>
            </a:r>
            <a:endParaRPr lang="en-US" sz="1800" dirty="0"/>
          </a:p>
        </p:txBody>
      </p:sp>
      <p:pic>
        <p:nvPicPr>
          <p:cNvPr id="29703" name="Picture 1" descr="Screen Shot 2019-06-18 at 3.13.2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2400"/>
            <a:ext cx="984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3"/>
          <p:cNvSpPr txBox="1">
            <a:spLocks noChangeArrowheads="1"/>
          </p:cNvSpPr>
          <p:nvPr/>
        </p:nvSpPr>
        <p:spPr bwMode="auto">
          <a:xfrm>
            <a:off x="152400" y="4724400"/>
            <a:ext cx="42672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800" dirty="0"/>
          </a:p>
          <a:p>
            <a:r>
              <a:rPr lang="en-US" sz="1600" dirty="0" smtClean="0"/>
              <a:t>+preliminary data </a:t>
            </a:r>
            <a:r>
              <a:rPr lang="en-US" sz="1600" dirty="0"/>
              <a:t>on </a:t>
            </a:r>
            <a:r>
              <a:rPr lang="en-US" sz="1600" dirty="0" err="1"/>
              <a:t>ep</a:t>
            </a:r>
            <a:r>
              <a:rPr lang="en-US" sz="1600" dirty="0" err="1">
                <a:sym typeface="Wingdings"/>
              </a:rPr>
              <a:t>e’p</a:t>
            </a:r>
            <a:r>
              <a:rPr lang="en-US" sz="1600" dirty="0" err="1">
                <a:latin typeface="Symbol"/>
                <a:sym typeface="Wingdings"/>
              </a:rPr>
              <a:t>f</a:t>
            </a:r>
            <a:r>
              <a:rPr lang="en-US" sz="1600" dirty="0">
                <a:sym typeface="Wingdings"/>
              </a:rPr>
              <a:t> (</a:t>
            </a:r>
            <a:r>
              <a:rPr lang="en-US" sz="1600" dirty="0"/>
              <a:t>A</a:t>
            </a:r>
            <a:r>
              <a:rPr lang="en-US" sz="1600" baseline="-25000" dirty="0"/>
              <a:t>LU</a:t>
            </a:r>
            <a:r>
              <a:rPr lang="en-US" sz="1600" dirty="0"/>
              <a:t>=-0.084+/-</a:t>
            </a:r>
            <a:r>
              <a:rPr lang="en-US" sz="1600" dirty="0" smtClean="0"/>
              <a:t>0.038)</a:t>
            </a:r>
            <a:endParaRPr lang="en-US" sz="1600" dirty="0"/>
          </a:p>
          <a:p>
            <a:pPr marL="285750" indent="-285750">
              <a:buFont typeface="Arial"/>
              <a:buChar char="•"/>
            </a:pPr>
            <a:r>
              <a:rPr lang="en-US" sz="1800" dirty="0" smtClean="0"/>
              <a:t>Beam SSA can be used to separate dynamical contributions</a:t>
            </a:r>
            <a:endParaRPr lang="en-US" sz="1800" dirty="0"/>
          </a:p>
        </p:txBody>
      </p:sp>
      <p:sp>
        <p:nvSpPr>
          <p:cNvPr id="2" name="Rectangle 1"/>
          <p:cNvSpPr/>
          <p:nvPr/>
        </p:nvSpPr>
        <p:spPr>
          <a:xfrm>
            <a:off x="4534156" y="838200"/>
            <a:ext cx="4572000" cy="3170099"/>
          </a:xfrm>
          <a:prstGeom prst="rect">
            <a:avLst/>
          </a:prstGeom>
        </p:spPr>
        <p:txBody>
          <a:bodyPr>
            <a:spAutoFit/>
          </a:bodyPr>
          <a:lstStyle/>
          <a:p>
            <a:pPr marL="342900" indent="-342900">
              <a:buFont typeface="Arial"/>
              <a:buChar char="•"/>
            </a:pPr>
            <a:r>
              <a:rPr lang="en-US" sz="2000" dirty="0"/>
              <a:t>Comparison </a:t>
            </a:r>
            <a:r>
              <a:rPr lang="en-US" sz="2000" dirty="0" smtClean="0"/>
              <a:t>with  </a:t>
            </a:r>
            <a:r>
              <a:rPr lang="en-US" sz="2000" dirty="0"/>
              <a:t>exclusive </a:t>
            </a:r>
            <a:r>
              <a:rPr lang="en-US" sz="2000" dirty="0" smtClean="0">
                <a:solidFill>
                  <a:srgbClr val="0000FF"/>
                </a:solidFill>
                <a:latin typeface="Symbol"/>
              </a:rPr>
              <a:t>r+</a:t>
            </a:r>
            <a:r>
              <a:rPr lang="en-US" sz="2000" dirty="0" smtClean="0">
                <a:solidFill>
                  <a:srgbClr val="FF0000"/>
                </a:solidFill>
                <a:latin typeface="Symbol"/>
              </a:rPr>
              <a:t> </a:t>
            </a:r>
            <a:r>
              <a:rPr lang="en-US" sz="2000" dirty="0" smtClean="0"/>
              <a:t>and other non-diffractive channels clearly </a:t>
            </a:r>
            <a:r>
              <a:rPr lang="en-US" sz="2000" dirty="0"/>
              <a:t>indicates the kinematics where the “diffractive rho0” shows up (increases at higher energies</a:t>
            </a:r>
            <a:r>
              <a:rPr lang="en-US" sz="2000" dirty="0" smtClean="0"/>
              <a:t>)</a:t>
            </a:r>
          </a:p>
          <a:p>
            <a:pPr marL="342900" indent="-342900">
              <a:buFont typeface="Arial"/>
              <a:buChar char="•"/>
            </a:pPr>
            <a:r>
              <a:rPr lang="en-US" sz="2000" dirty="0" smtClean="0"/>
              <a:t>Comparison with other exclusive states, including the </a:t>
            </a:r>
            <a:r>
              <a:rPr lang="en-US" sz="2000" dirty="0" smtClean="0">
                <a:solidFill>
                  <a:srgbClr val="FF0000"/>
                </a:solidFill>
                <a:latin typeface="Symbol"/>
              </a:rPr>
              <a:t>r</a:t>
            </a:r>
            <a:r>
              <a:rPr lang="en-US" sz="2000" baseline="30000" dirty="0" smtClean="0"/>
              <a:t>0</a:t>
            </a:r>
            <a:r>
              <a:rPr lang="en-US" sz="2000" dirty="0" smtClean="0"/>
              <a:t> at higher t, indicate the contributions from quark exchange mechanisms negligible in large z kinematics </a:t>
            </a:r>
            <a:endParaRPr lang="en-US" sz="2000" dirty="0"/>
          </a:p>
        </p:txBody>
      </p:sp>
      <p:sp>
        <p:nvSpPr>
          <p:cNvPr id="12" name="Left Brace 11"/>
          <p:cNvSpPr/>
          <p:nvPr/>
        </p:nvSpPr>
        <p:spPr>
          <a:xfrm rot="16200000" flipH="1">
            <a:off x="3886200" y="3429000"/>
            <a:ext cx="381000" cy="838200"/>
          </a:xfrm>
          <a:prstGeom prst="leftBrace">
            <a:avLst/>
          </a:prstGeom>
          <a:ln>
            <a:solidFill>
              <a:srgbClr val="FF0000"/>
            </a:solidFill>
          </a:ln>
          <a:effectLst>
            <a:outerShdw blurRad="40000" dist="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descr="fl2fuu-all-pa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040884"/>
            <a:ext cx="4554300" cy="3988316"/>
          </a:xfrm>
          <a:prstGeom prst="rect">
            <a:avLst/>
          </a:prstGeom>
        </p:spPr>
      </p:pic>
      <p:sp>
        <p:nvSpPr>
          <p:cNvPr id="6" name="TextBox 5"/>
          <p:cNvSpPr txBox="1"/>
          <p:nvPr/>
        </p:nvSpPr>
        <p:spPr>
          <a:xfrm>
            <a:off x="1066800" y="1143000"/>
            <a:ext cx="3327954" cy="369332"/>
          </a:xfrm>
          <a:prstGeom prst="rect">
            <a:avLst/>
          </a:prstGeom>
          <a:noFill/>
        </p:spPr>
        <p:txBody>
          <a:bodyPr wrap="none" rtlCol="0">
            <a:spAutoFit/>
          </a:bodyPr>
          <a:lstStyle/>
          <a:p>
            <a:r>
              <a:rPr lang="en-US" dirty="0" smtClean="0"/>
              <a:t>Beam SSA for exclusive states</a:t>
            </a:r>
            <a:endParaRPr lang="en-US" dirty="0"/>
          </a:p>
        </p:txBody>
      </p:sp>
      <p:sp>
        <p:nvSpPr>
          <p:cNvPr id="16" name="Left Brace 15"/>
          <p:cNvSpPr/>
          <p:nvPr/>
        </p:nvSpPr>
        <p:spPr>
          <a:xfrm rot="5400000" flipH="1">
            <a:off x="3848100" y="3695700"/>
            <a:ext cx="457200" cy="990600"/>
          </a:xfrm>
          <a:prstGeom prst="leftBrace">
            <a:avLst/>
          </a:prstGeom>
          <a:ln>
            <a:solidFill>
              <a:srgbClr val="FF0000"/>
            </a:solidFill>
          </a:ln>
          <a:effectLst>
            <a:outerShdw blurRad="40000" dist="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0810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6" name="Picture 13" descr="Screen Shot 2024-05-30 at 1.26.5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667000"/>
            <a:ext cx="318697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9" name="Title 1"/>
          <p:cNvSpPr>
            <a:spLocks noGrp="1"/>
          </p:cNvSpPr>
          <p:nvPr>
            <p:ph type="title"/>
          </p:nvPr>
        </p:nvSpPr>
        <p:spPr>
          <a:xfrm>
            <a:off x="0" y="152400"/>
            <a:ext cx="9067800" cy="563563"/>
          </a:xfrm>
        </p:spPr>
        <p:txBody>
          <a:bodyPr/>
          <a:lstStyle/>
          <a:p>
            <a:r>
              <a:rPr lang="en-US" sz="3200" dirty="0" smtClean="0">
                <a:latin typeface="Arial" charset="0"/>
              </a:rPr>
              <a:t>Longitudinal Beam  SSA in CFR/TFR</a:t>
            </a:r>
            <a:endParaRPr lang="en-US" sz="3200" dirty="0">
              <a:latin typeface="Arial" charset="0"/>
            </a:endParaRPr>
          </a:p>
        </p:txBody>
      </p:sp>
      <p:sp>
        <p:nvSpPr>
          <p:cNvPr id="5" name="Footer Placeholder 4"/>
          <p:cNvSpPr>
            <a:spLocks noGrp="1"/>
          </p:cNvSpPr>
          <p:nvPr>
            <p:ph type="ftr" sz="quarter" idx="10"/>
          </p:nvPr>
        </p:nvSpPr>
        <p:spPr/>
        <p:txBody>
          <a:bodyPr/>
          <a:lstStyle/>
          <a:p>
            <a:pPr>
              <a:defRPr/>
            </a:pPr>
            <a:r>
              <a:rPr lang="en-US" smtClean="0"/>
              <a:t>H. Avakian, HP2030, Nov 7</a:t>
            </a:r>
            <a:endParaRPr lang="en-US"/>
          </a:p>
        </p:txBody>
      </p:sp>
      <p:sp>
        <p:nvSpPr>
          <p:cNvPr id="4813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F6C53BC-BD23-E14D-91B3-1CB85DD4F0D3}" type="slidenum">
              <a:rPr lang="en-US" sz="1400">
                <a:cs typeface="MS PGothic" charset="0"/>
              </a:rPr>
              <a:pPr/>
              <a:t>11</a:t>
            </a:fld>
            <a:endParaRPr lang="en-US" sz="1400">
              <a:cs typeface="MS PGothic" charset="0"/>
            </a:endParaRPr>
          </a:p>
        </p:txBody>
      </p:sp>
      <p:grpSp>
        <p:nvGrpSpPr>
          <p:cNvPr id="48133" name="Group 10"/>
          <p:cNvGrpSpPr>
            <a:grpSpLocks/>
          </p:cNvGrpSpPr>
          <p:nvPr/>
        </p:nvGrpSpPr>
        <p:grpSpPr bwMode="auto">
          <a:xfrm>
            <a:off x="7097359" y="1120778"/>
            <a:ext cx="1895475" cy="1546222"/>
            <a:chOff x="6270548" y="769540"/>
            <a:chExt cx="2835997" cy="1792628"/>
          </a:xfrm>
        </p:grpSpPr>
        <p:pic>
          <p:nvPicPr>
            <p:cNvPr id="4813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548" y="769540"/>
              <a:ext cx="2835997" cy="17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TextBox 30"/>
            <p:cNvSpPr txBox="1">
              <a:spLocks noChangeArrowheads="1"/>
            </p:cNvSpPr>
            <p:nvPr/>
          </p:nvSpPr>
          <p:spPr bwMode="auto">
            <a:xfrm>
              <a:off x="6284205" y="818856"/>
              <a:ext cx="473206" cy="25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600" b="1">
                  <a:cs typeface="MS PGothic" charset="0"/>
                </a:rPr>
                <a:t>N/q</a:t>
              </a:r>
            </a:p>
          </p:txBody>
        </p:sp>
      </p:grpSp>
      <p:sp>
        <p:nvSpPr>
          <p:cNvPr id="48134" name="TextBox 2"/>
          <p:cNvSpPr txBox="1">
            <a:spLocks noChangeArrowheads="1"/>
          </p:cNvSpPr>
          <p:nvPr/>
        </p:nvSpPr>
        <p:spPr bwMode="auto">
          <a:xfrm>
            <a:off x="3200400" y="5791200"/>
            <a:ext cx="5867400"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smtClean="0"/>
              <a:t>Longitudinally polarized quarks most likely responsible for observed Single Beam Spin asymmetries</a:t>
            </a:r>
            <a:endParaRPr lang="en-US" sz="1800" baseline="30000" dirty="0">
              <a:latin typeface="Symbol" charset="0"/>
            </a:endParaRPr>
          </a:p>
        </p:txBody>
      </p:sp>
      <p:pic>
        <p:nvPicPr>
          <p:cNvPr id="481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838200"/>
            <a:ext cx="23496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a:spLocks noChangeArrowheads="1"/>
          </p:cNvSpPr>
          <p:nvPr/>
        </p:nvSpPr>
        <p:spPr bwMode="auto">
          <a:xfrm>
            <a:off x="7772400" y="1600200"/>
            <a:ext cx="310796" cy="330201"/>
          </a:xfrm>
          <a:prstGeom prst="ellipse">
            <a:avLst/>
          </a:prstGeom>
          <a:noFill/>
          <a:ln w="2540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grpSp>
        <p:nvGrpSpPr>
          <p:cNvPr id="14" name="Group 40"/>
          <p:cNvGrpSpPr>
            <a:grpSpLocks/>
          </p:cNvGrpSpPr>
          <p:nvPr/>
        </p:nvGrpSpPr>
        <p:grpSpPr bwMode="auto">
          <a:xfrm>
            <a:off x="228600" y="838200"/>
            <a:ext cx="2438400" cy="1447800"/>
            <a:chOff x="5891298" y="3352800"/>
            <a:chExt cx="4445334" cy="1535083"/>
          </a:xfrm>
        </p:grpSpPr>
        <p:pic>
          <p:nvPicPr>
            <p:cNvPr id="15" name="Picture 5" descr="txp_fi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891298" y="3733800"/>
              <a:ext cx="3100302" cy="11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9"/>
            <p:cNvSpPr txBox="1">
              <a:spLocks noChangeArrowheads="1"/>
            </p:cNvSpPr>
            <p:nvPr/>
          </p:nvSpPr>
          <p:spPr bwMode="auto">
            <a:xfrm>
              <a:off x="5891298" y="3352800"/>
              <a:ext cx="4445334" cy="39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err="1" smtClean="0"/>
                <a:t>CFR</a:t>
              </a:r>
              <a:r>
                <a:rPr lang="en-US" sz="1200" dirty="0" err="1" smtClean="0">
                  <a:sym typeface="Wingdings"/>
                </a:rPr>
                <a:t></a:t>
              </a:r>
              <a:r>
                <a:rPr lang="en-US" sz="1200" dirty="0" err="1" smtClean="0"/>
                <a:t>Higher</a:t>
              </a:r>
              <a:r>
                <a:rPr lang="en-US" sz="1200" dirty="0" smtClean="0"/>
                <a:t> </a:t>
              </a:r>
              <a:r>
                <a:rPr lang="en-US" sz="1200" dirty="0"/>
                <a:t>Twist TMDs</a:t>
              </a:r>
            </a:p>
          </p:txBody>
        </p:sp>
      </p:gr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9176" y="1066800"/>
            <a:ext cx="188942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9"/>
          <p:cNvSpPr txBox="1">
            <a:spLocks noChangeArrowheads="1"/>
          </p:cNvSpPr>
          <p:nvPr/>
        </p:nvSpPr>
        <p:spPr bwMode="auto">
          <a:xfrm>
            <a:off x="2438400" y="838200"/>
            <a:ext cx="28039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err="1"/>
              <a:t>T</a:t>
            </a:r>
            <a:r>
              <a:rPr lang="en-US" sz="1200" dirty="0" err="1" smtClean="0"/>
              <a:t>FR</a:t>
            </a:r>
            <a:r>
              <a:rPr lang="en-US" sz="1200" dirty="0" err="1" smtClean="0">
                <a:sym typeface="Wingdings"/>
              </a:rPr>
              <a:t></a:t>
            </a:r>
            <a:r>
              <a:rPr lang="en-US" sz="1200" dirty="0" err="1" smtClean="0"/>
              <a:t>Higher</a:t>
            </a:r>
            <a:r>
              <a:rPr lang="en-US" sz="1200" dirty="0" smtClean="0"/>
              <a:t> Twist Fracture Functions</a:t>
            </a:r>
            <a:endParaRPr lang="en-US" sz="1200" dirty="0"/>
          </a:p>
        </p:txBody>
      </p:sp>
      <p:sp>
        <p:nvSpPr>
          <p:cNvPr id="19" name="Oval 18"/>
          <p:cNvSpPr>
            <a:spLocks noChangeArrowheads="1"/>
          </p:cNvSpPr>
          <p:nvPr/>
        </p:nvSpPr>
        <p:spPr bwMode="auto">
          <a:xfrm>
            <a:off x="2819400" y="1371600"/>
            <a:ext cx="347663" cy="295275"/>
          </a:xfrm>
          <a:prstGeom prst="ellipse">
            <a:avLst/>
          </a:prstGeom>
          <a:noFill/>
          <a:ln w="25400">
            <a:solidFill>
              <a:srgbClr val="C0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cxnSp>
        <p:nvCxnSpPr>
          <p:cNvPr id="20" name="Straight Connector 19"/>
          <p:cNvCxnSpPr>
            <a:cxnSpLocks/>
          </p:cNvCxnSpPr>
          <p:nvPr/>
        </p:nvCxnSpPr>
        <p:spPr bwMode="auto">
          <a:xfrm flipH="1" flipV="1">
            <a:off x="3048000" y="1600200"/>
            <a:ext cx="609600" cy="1066800"/>
          </a:xfrm>
          <a:prstGeom prst="line">
            <a:avLst/>
          </a:prstGeom>
          <a:noFill/>
          <a:ln w="25400">
            <a:solidFill>
              <a:srgbClr val="FF0000"/>
            </a:solidFill>
            <a:round/>
            <a:headEnd type="stealth"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 name="Oval 21"/>
          <p:cNvSpPr>
            <a:spLocks noChangeArrowheads="1"/>
          </p:cNvSpPr>
          <p:nvPr/>
        </p:nvSpPr>
        <p:spPr bwMode="auto">
          <a:xfrm>
            <a:off x="871537" y="1457325"/>
            <a:ext cx="347663" cy="295275"/>
          </a:xfrm>
          <a:prstGeom prst="ellipse">
            <a:avLst/>
          </a:prstGeom>
          <a:noFill/>
          <a:ln w="25400">
            <a:solidFill>
              <a:srgbClr val="C0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cxnSp>
        <p:nvCxnSpPr>
          <p:cNvPr id="23" name="Straight Connector 22"/>
          <p:cNvCxnSpPr>
            <a:cxnSpLocks/>
          </p:cNvCxnSpPr>
          <p:nvPr/>
        </p:nvCxnSpPr>
        <p:spPr bwMode="auto">
          <a:xfrm flipV="1">
            <a:off x="914400" y="1600200"/>
            <a:ext cx="0" cy="990600"/>
          </a:xfrm>
          <a:prstGeom prst="line">
            <a:avLst/>
          </a:prstGeom>
          <a:noFill/>
          <a:ln w="25400">
            <a:solidFill>
              <a:srgbClr val="FF0000"/>
            </a:solidFill>
            <a:round/>
            <a:headEnd type="stealth"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 name="TextBox 39"/>
          <p:cNvSpPr txBox="1">
            <a:spLocks noChangeArrowheads="1"/>
          </p:cNvSpPr>
          <p:nvPr/>
        </p:nvSpPr>
        <p:spPr bwMode="auto">
          <a:xfrm>
            <a:off x="5791200" y="838200"/>
            <a:ext cx="32624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t>TFR/</a:t>
            </a:r>
            <a:r>
              <a:rPr lang="en-US" sz="1200" dirty="0" err="1" smtClean="0"/>
              <a:t>CFR</a:t>
            </a:r>
            <a:r>
              <a:rPr lang="en-US" sz="1200" dirty="0" err="1" smtClean="0">
                <a:sym typeface="Wingdings"/>
              </a:rPr>
              <a:t>Leading</a:t>
            </a:r>
            <a:r>
              <a:rPr lang="en-US" sz="1200" dirty="0" smtClean="0"/>
              <a:t> Twist Fracture Functions</a:t>
            </a:r>
            <a:endParaRPr lang="en-US" sz="1200" dirty="0"/>
          </a:p>
        </p:txBody>
      </p:sp>
      <p:pic>
        <p:nvPicPr>
          <p:cNvPr id="31" name="Picture 2" descr="Screen shot 2012-10-18 at 10.54.30 A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667000"/>
            <a:ext cx="2362200" cy="240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 descr="Screen Shot 2023-08-24 at 5.44.34 P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667000"/>
            <a:ext cx="28956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1" y="5545604"/>
            <a:ext cx="2971800" cy="71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p:cNvCxnSpPr>
            <a:cxnSpLocks/>
          </p:cNvCxnSpPr>
          <p:nvPr/>
        </p:nvCxnSpPr>
        <p:spPr bwMode="auto">
          <a:xfrm flipV="1">
            <a:off x="6629400" y="1905000"/>
            <a:ext cx="1219200" cy="533400"/>
          </a:xfrm>
          <a:prstGeom prst="line">
            <a:avLst/>
          </a:prstGeom>
          <a:noFill/>
          <a:ln w="25400">
            <a:solidFill>
              <a:srgbClr val="FF0000"/>
            </a:solidFill>
            <a:round/>
            <a:headEnd type="stealth"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TextBox 5"/>
          <p:cNvSpPr txBox="1"/>
          <p:nvPr/>
        </p:nvSpPr>
        <p:spPr>
          <a:xfrm>
            <a:off x="5410200" y="2362200"/>
            <a:ext cx="1905000" cy="523220"/>
          </a:xfrm>
          <a:prstGeom prst="rect">
            <a:avLst/>
          </a:prstGeom>
          <a:noFill/>
        </p:spPr>
        <p:txBody>
          <a:bodyPr wrap="square" rtlCol="0">
            <a:spAutoFit/>
          </a:bodyPr>
          <a:lstStyle/>
          <a:p>
            <a:r>
              <a:rPr lang="en-US" sz="1400" dirty="0" smtClean="0"/>
              <a:t>LT longitudinally pol. quarks in Unp. proton</a:t>
            </a:r>
            <a:endParaRPr lang="en-US" sz="1400" dirty="0"/>
          </a:p>
        </p:txBody>
      </p:sp>
      <p:pic>
        <p:nvPicPr>
          <p:cNvPr id="37" name="Picture 5" descr="Screen Shot 2023-08-24 at 5.42.35 PM.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2819400"/>
            <a:ext cx="990600" cy="35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6600" y="3016466"/>
            <a:ext cx="1143000" cy="194553"/>
          </a:xfrm>
          <a:prstGeom prst="rect">
            <a:avLst/>
          </a:prstGeom>
        </p:spPr>
      </p:pic>
      <p:pic>
        <p:nvPicPr>
          <p:cNvPr id="27" name="Picture 26"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2514600"/>
            <a:ext cx="1418494" cy="228600"/>
          </a:xfrm>
          <a:prstGeom prst="rect">
            <a:avLst/>
          </a:prstGeom>
        </p:spPr>
      </p:pic>
    </p:spTree>
    <p:extLst>
      <p:ext uri="{BB962C8B-B14F-4D97-AF65-F5344CB8AC3E}">
        <p14:creationId xmlns:p14="http://schemas.microsoft.com/office/powerpoint/2010/main" val="32528943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3" descr="Screen Shot 2023-08-25 at 5.35.3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1600200"/>
            <a:ext cx="29289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46" name="Group 61"/>
          <p:cNvGrpSpPr>
            <a:grpSpLocks/>
          </p:cNvGrpSpPr>
          <p:nvPr/>
        </p:nvGrpSpPr>
        <p:grpSpPr bwMode="auto">
          <a:xfrm>
            <a:off x="933450" y="1592263"/>
            <a:ext cx="4316413" cy="2417762"/>
            <a:chOff x="762000" y="1533525"/>
            <a:chExt cx="5943600" cy="2733675"/>
          </a:xfrm>
        </p:grpSpPr>
        <p:grpSp>
          <p:nvGrpSpPr>
            <p:cNvPr id="134187" name="Group 74"/>
            <p:cNvGrpSpPr>
              <a:grpSpLocks/>
            </p:cNvGrpSpPr>
            <p:nvPr/>
          </p:nvGrpSpPr>
          <p:grpSpPr bwMode="auto">
            <a:xfrm>
              <a:off x="762000" y="1533525"/>
              <a:ext cx="5943600" cy="2733675"/>
              <a:chOff x="762000" y="1533144"/>
              <a:chExt cx="5943600" cy="2734056"/>
            </a:xfrm>
          </p:grpSpPr>
          <p:pic>
            <p:nvPicPr>
              <p:cNvPr id="134195" name="Picture 4" descr="targetfr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33144"/>
                <a:ext cx="5943600" cy="273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ounded Rectangle 72"/>
              <p:cNvSpPr/>
              <p:nvPr/>
            </p:nvSpPr>
            <p:spPr>
              <a:xfrm>
                <a:off x="2819400" y="3505200"/>
                <a:ext cx="609600" cy="762000"/>
              </a:xfrm>
              <a:prstGeom prst="roundRect">
                <a:avLst/>
              </a:prstGeom>
              <a:solidFill>
                <a:schemeClr val="accent2">
                  <a:lumMod val="20000"/>
                  <a:lumOff val="80000"/>
                </a:schemeClr>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grpSp>
        <p:grpSp>
          <p:nvGrpSpPr>
            <p:cNvPr id="134188" name="Group 79"/>
            <p:cNvGrpSpPr>
              <a:grpSpLocks/>
            </p:cNvGrpSpPr>
            <p:nvPr/>
          </p:nvGrpSpPr>
          <p:grpSpPr bwMode="auto">
            <a:xfrm>
              <a:off x="3863639" y="2152437"/>
              <a:ext cx="231778" cy="546391"/>
              <a:chOff x="4778039" y="2762096"/>
              <a:chExt cx="231778" cy="545939"/>
            </a:xfrm>
          </p:grpSpPr>
          <p:cxnSp>
            <p:nvCxnSpPr>
              <p:cNvPr id="50" name="Curved Connector 49"/>
              <p:cNvCxnSpPr>
                <a:cxnSpLocks noChangeShapeType="1"/>
              </p:cNvCxnSpPr>
              <p:nvPr/>
            </p:nvCxnSpPr>
            <p:spPr bwMode="auto">
              <a:xfrm rot="5400000">
                <a:off x="4857837" y="2838063"/>
                <a:ext cx="227768" cy="76509"/>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Curved Connector 50"/>
              <p:cNvCxnSpPr>
                <a:cxnSpLocks noChangeShapeType="1"/>
              </p:cNvCxnSpPr>
              <p:nvPr/>
            </p:nvCxnSpPr>
            <p:spPr bwMode="auto">
              <a:xfrm rot="5400000">
                <a:off x="4720766" y="3171448"/>
                <a:ext cx="193692" cy="78694"/>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34189" name="Group 79"/>
            <p:cNvGrpSpPr>
              <a:grpSpLocks/>
            </p:cNvGrpSpPr>
            <p:nvPr/>
          </p:nvGrpSpPr>
          <p:grpSpPr bwMode="auto">
            <a:xfrm>
              <a:off x="3637451" y="2684798"/>
              <a:ext cx="242620" cy="588994"/>
              <a:chOff x="4780451" y="2721861"/>
              <a:chExt cx="242620" cy="588504"/>
            </a:xfrm>
          </p:grpSpPr>
          <p:cxnSp>
            <p:nvCxnSpPr>
              <p:cNvPr id="59" name="Curved Connector 58"/>
              <p:cNvCxnSpPr>
                <a:cxnSpLocks noChangeShapeType="1"/>
              </p:cNvCxnSpPr>
              <p:nvPr/>
            </p:nvCxnSpPr>
            <p:spPr bwMode="auto">
              <a:xfrm rot="5400000">
                <a:off x="4870225" y="2798755"/>
                <a:ext cx="229560" cy="74322"/>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Curved Connector 59"/>
              <p:cNvCxnSpPr>
                <a:cxnSpLocks noChangeShapeType="1"/>
              </p:cNvCxnSpPr>
              <p:nvPr/>
            </p:nvCxnSpPr>
            <p:spPr bwMode="auto">
              <a:xfrm rot="5400000">
                <a:off x="4721130" y="3174088"/>
                <a:ext cx="195485" cy="78694"/>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61" name="Curved Connector 60"/>
            <p:cNvCxnSpPr>
              <a:cxnSpLocks noChangeShapeType="1"/>
            </p:cNvCxnSpPr>
            <p:nvPr/>
          </p:nvCxnSpPr>
          <p:spPr bwMode="auto">
            <a:xfrm rot="5400000">
              <a:off x="3507903" y="3326098"/>
              <a:ext cx="193852" cy="76508"/>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34147" name="Text Box 32"/>
          <p:cNvSpPr txBox="1">
            <a:spLocks noChangeArrowheads="1"/>
          </p:cNvSpPr>
          <p:nvPr/>
        </p:nvSpPr>
        <p:spPr bwMode="auto">
          <a:xfrm>
            <a:off x="5238750" y="1447800"/>
            <a:ext cx="315913"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800" b="1"/>
              <a:t>h</a:t>
            </a:r>
          </a:p>
        </p:txBody>
      </p:sp>
      <p:sp>
        <p:nvSpPr>
          <p:cNvPr id="34829" name="TextBox 69"/>
          <p:cNvSpPr txBox="1">
            <a:spLocks noChangeArrowheads="1"/>
          </p:cNvSpPr>
          <p:nvPr/>
        </p:nvSpPr>
        <p:spPr bwMode="auto">
          <a:xfrm>
            <a:off x="3300413" y="2563813"/>
            <a:ext cx="439737" cy="306387"/>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350" dirty="0">
                <a:cs typeface="+mn-cs"/>
              </a:rPr>
              <a:t>FSI</a:t>
            </a:r>
          </a:p>
        </p:txBody>
      </p:sp>
      <p:sp>
        <p:nvSpPr>
          <p:cNvPr id="81" name="Rounded Rectangle 80"/>
          <p:cNvSpPr/>
          <p:nvPr/>
        </p:nvSpPr>
        <p:spPr bwMode="auto">
          <a:xfrm>
            <a:off x="4283262" y="1550814"/>
            <a:ext cx="438555" cy="740373"/>
          </a:xfrm>
          <a:prstGeom prst="roundRect">
            <a:avLst/>
          </a:prstGeom>
          <a:solidFill>
            <a:schemeClr val="accent2">
              <a:lumMod val="20000"/>
              <a:lumOff val="80000"/>
            </a:schemeClr>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cxnSp>
        <p:nvCxnSpPr>
          <p:cNvPr id="43" name="Curved Connector 42"/>
          <p:cNvCxnSpPr>
            <a:cxnSpLocks noChangeShapeType="1"/>
          </p:cNvCxnSpPr>
          <p:nvPr/>
        </p:nvCxnSpPr>
        <p:spPr bwMode="auto">
          <a:xfrm rot="5400000">
            <a:off x="3195638" y="2360613"/>
            <a:ext cx="149225" cy="53975"/>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Curved Connector 51"/>
          <p:cNvCxnSpPr>
            <a:cxnSpLocks noChangeShapeType="1"/>
          </p:cNvCxnSpPr>
          <p:nvPr/>
        </p:nvCxnSpPr>
        <p:spPr bwMode="auto">
          <a:xfrm rot="5400000">
            <a:off x="3030538" y="2851150"/>
            <a:ext cx="147637" cy="55563"/>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Curved Connector 61"/>
          <p:cNvCxnSpPr>
            <a:cxnSpLocks noChangeShapeType="1"/>
          </p:cNvCxnSpPr>
          <p:nvPr/>
        </p:nvCxnSpPr>
        <p:spPr bwMode="auto">
          <a:xfrm rot="5400000">
            <a:off x="2871787" y="3327401"/>
            <a:ext cx="149225" cy="57150"/>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4155" name="Text Box 30"/>
          <p:cNvSpPr txBox="1">
            <a:spLocks noChangeArrowheads="1"/>
          </p:cNvSpPr>
          <p:nvPr/>
        </p:nvSpPr>
        <p:spPr bwMode="auto">
          <a:xfrm>
            <a:off x="3659188" y="838200"/>
            <a:ext cx="18859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500"/>
              <a:t>x</a:t>
            </a:r>
            <a:r>
              <a:rPr lang="en-US" sz="1500" baseline="-25000"/>
              <a:t>F</a:t>
            </a:r>
            <a:r>
              <a:rPr lang="en-US" sz="1500"/>
              <a:t>&gt;0 (current fragmentation)</a:t>
            </a:r>
          </a:p>
        </p:txBody>
      </p:sp>
      <p:sp>
        <p:nvSpPr>
          <p:cNvPr id="134156" name="Text Box 31"/>
          <p:cNvSpPr txBox="1">
            <a:spLocks noChangeArrowheads="1"/>
          </p:cNvSpPr>
          <p:nvPr/>
        </p:nvSpPr>
        <p:spPr bwMode="auto">
          <a:xfrm>
            <a:off x="1830388" y="2755900"/>
            <a:ext cx="1200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1200"/>
              <a:t>x</a:t>
            </a:r>
            <a:r>
              <a:rPr lang="en-US" sz="1200" baseline="-25000"/>
              <a:t>F</a:t>
            </a:r>
            <a:r>
              <a:rPr lang="en-US" sz="1200"/>
              <a:t>&lt;0 (target fragmentation)</a:t>
            </a:r>
          </a:p>
        </p:txBody>
      </p:sp>
      <p:sp>
        <p:nvSpPr>
          <p:cNvPr id="134157" name="Rectangle 15"/>
          <p:cNvSpPr>
            <a:spLocks noChangeArrowheads="1"/>
          </p:cNvSpPr>
          <p:nvPr/>
        </p:nvSpPr>
        <p:spPr bwMode="auto">
          <a:xfrm>
            <a:off x="228600" y="5486400"/>
            <a:ext cx="7239000" cy="923925"/>
          </a:xfrm>
          <a:prstGeom prst="rect">
            <a:avLst/>
          </a:prstGeom>
          <a:solidFill>
            <a:srgbClr val="FFFF00"/>
          </a:solidFill>
          <a:ln w="9525">
            <a:solidFill>
              <a:schemeClr val="tx1"/>
            </a:solidFill>
            <a:miter lim="800000"/>
            <a:headEnd/>
            <a:tailEnd/>
          </a:ln>
        </p:spPr>
        <p:txBody>
          <a:bodyPr>
            <a:spAutoFit/>
          </a:bodyPr>
          <a:lstStyle/>
          <a:p>
            <a:pPr eaLnBrk="1" hangingPunct="1"/>
            <a:r>
              <a:rPr lang="en-US"/>
              <a:t>Correlations of the spin of the target or/and the momentum and the spin of quarks, combined with final state interactions  define the azimuthal distributions of produced particles in exclusive limit</a:t>
            </a:r>
          </a:p>
        </p:txBody>
      </p:sp>
      <p:sp>
        <p:nvSpPr>
          <p:cNvPr id="134158" name="Text Box 28"/>
          <p:cNvSpPr txBox="1">
            <a:spLocks noChangeArrowheads="1"/>
          </p:cNvSpPr>
          <p:nvPr/>
        </p:nvSpPr>
        <p:spPr bwMode="auto">
          <a:xfrm>
            <a:off x="76200" y="1295400"/>
            <a:ext cx="222885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200" i="1"/>
              <a:t>x</a:t>
            </a:r>
            <a:r>
              <a:rPr lang="en-US" sz="1200" i="1" baseline="-25000"/>
              <a:t>F</a:t>
            </a:r>
            <a:r>
              <a:rPr lang="en-US" sz="1200" baseline="-25000"/>
              <a:t> </a:t>
            </a:r>
            <a:r>
              <a:rPr lang="en-US" sz="1200"/>
              <a:t>– fractional momentum in the CM frame</a:t>
            </a:r>
          </a:p>
        </p:txBody>
      </p:sp>
      <p:sp>
        <p:nvSpPr>
          <p:cNvPr id="134159" name="Footer Placeholder 2"/>
          <p:cNvSpPr>
            <a:spLocks noGrp="1" noChangeArrowheads="1"/>
          </p:cNvSpPr>
          <p:nvPr>
            <p:ph type="ftr" sz="quarter" idx="10"/>
          </p:nvPr>
        </p:nvSpPr>
        <p:spPr>
          <a:xfrm>
            <a:off x="2895600" y="6556375"/>
            <a:ext cx="28956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r>
              <a:rPr lang="it-IT" sz="1400" smtClean="0"/>
              <a:t>H. Avakian, HP2030, Nov 7</a:t>
            </a:r>
            <a:endParaRPr lang="en-US" sz="1400"/>
          </a:p>
        </p:txBody>
      </p:sp>
      <p:sp>
        <p:nvSpPr>
          <p:cNvPr id="134160" name="TextBox 12"/>
          <p:cNvSpPr txBox="1">
            <a:spLocks noChangeArrowheads="1"/>
          </p:cNvSpPr>
          <p:nvPr/>
        </p:nvSpPr>
        <p:spPr bwMode="auto">
          <a:xfrm>
            <a:off x="3711575" y="1690688"/>
            <a:ext cx="390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b="1">
                <a:solidFill>
                  <a:srgbClr val="00FF33"/>
                </a:solidFill>
              </a:rPr>
              <a:t>q’</a:t>
            </a:r>
          </a:p>
        </p:txBody>
      </p:sp>
      <p:sp>
        <p:nvSpPr>
          <p:cNvPr id="134161" name="TextBox 62"/>
          <p:cNvSpPr txBox="1">
            <a:spLocks noChangeArrowheads="1"/>
          </p:cNvSpPr>
          <p:nvPr/>
        </p:nvSpPr>
        <p:spPr bwMode="auto">
          <a:xfrm>
            <a:off x="381000" y="141288"/>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3200"/>
              <a:t>Exclusive hadron production in hard scattering</a:t>
            </a:r>
          </a:p>
        </p:txBody>
      </p:sp>
      <p:grpSp>
        <p:nvGrpSpPr>
          <p:cNvPr id="134162" name="Group 50"/>
          <p:cNvGrpSpPr>
            <a:grpSpLocks/>
          </p:cNvGrpSpPr>
          <p:nvPr/>
        </p:nvGrpSpPr>
        <p:grpSpPr bwMode="auto">
          <a:xfrm>
            <a:off x="3049588" y="3594100"/>
            <a:ext cx="957262" cy="1296988"/>
            <a:chOff x="6858000" y="3565588"/>
            <a:chExt cx="1295400" cy="1324070"/>
          </a:xfrm>
        </p:grpSpPr>
        <p:grpSp>
          <p:nvGrpSpPr>
            <p:cNvPr id="134178" name="Group 5"/>
            <p:cNvGrpSpPr>
              <a:grpSpLocks/>
            </p:cNvGrpSpPr>
            <p:nvPr/>
          </p:nvGrpSpPr>
          <p:grpSpPr bwMode="auto">
            <a:xfrm>
              <a:off x="6858000" y="3565588"/>
              <a:ext cx="1295400" cy="1232643"/>
              <a:chOff x="5459413" y="4062428"/>
              <a:chExt cx="1614487" cy="1500444"/>
            </a:xfrm>
          </p:grpSpPr>
          <p:sp>
            <p:nvSpPr>
              <p:cNvPr id="67" name="Oval 66"/>
              <p:cNvSpPr>
                <a:spLocks noChangeArrowheads="1"/>
              </p:cNvSpPr>
              <p:nvPr/>
            </p:nvSpPr>
            <p:spPr bwMode="auto">
              <a:xfrm>
                <a:off x="5713768" y="4800235"/>
                <a:ext cx="1143262" cy="153874"/>
              </a:xfrm>
              <a:prstGeom prst="ellipse">
                <a:avLst/>
              </a:prstGeom>
              <a:noFill/>
              <a:ln w="9525">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sz="1350">
                  <a:solidFill>
                    <a:schemeClr val="lt1"/>
                  </a:solidFill>
                  <a:latin typeface="Arial" panose="020B0604020202020204" pitchFamily="34" charset="0"/>
                  <a:ea typeface="ＭＳ Ｐゴシック" panose="020B0600070205080204" pitchFamily="34" charset="-128"/>
                  <a:cs typeface="+mn-cs"/>
                </a:endParaRPr>
              </a:p>
            </p:txBody>
          </p:sp>
          <p:cxnSp>
            <p:nvCxnSpPr>
              <p:cNvPr id="68" name="Straight Connector 67"/>
              <p:cNvCxnSpPr>
                <a:cxnSpLocks noChangeShapeType="1"/>
              </p:cNvCxnSpPr>
              <p:nvPr/>
            </p:nvCxnSpPr>
            <p:spPr bwMode="auto">
              <a:xfrm rot="10800000">
                <a:off x="5638800" y="5029074"/>
                <a:ext cx="532809" cy="1973"/>
              </a:xfrm>
              <a:prstGeom prst="line">
                <a:avLst/>
              </a:prstGeom>
              <a:noFill/>
              <a:ln w="2540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flipV="1">
                <a:off x="6629447" y="4062428"/>
                <a:ext cx="0" cy="814745"/>
              </a:xfrm>
              <a:prstGeom prst="line">
                <a:avLst/>
              </a:prstGeom>
              <a:noFill/>
              <a:ln w="149225">
                <a:solidFill>
                  <a:srgbClr val="0000FF"/>
                </a:solidFill>
                <a:round/>
                <a:headEnd/>
                <a:tailEnd type="triangle" w="sm"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flipV="1">
                <a:off x="5869058" y="4062428"/>
                <a:ext cx="0" cy="814745"/>
              </a:xfrm>
              <a:prstGeom prst="line">
                <a:avLst/>
              </a:prstGeom>
              <a:noFill/>
              <a:ln w="149225">
                <a:solidFill>
                  <a:srgbClr val="0000FF"/>
                </a:solidFill>
                <a:round/>
                <a:headEnd/>
                <a:tailEnd type="triangle" w="sm"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rot="5400000">
                <a:off x="5905995" y="5220431"/>
                <a:ext cx="686516" cy="0"/>
              </a:xfrm>
              <a:prstGeom prst="line">
                <a:avLst/>
              </a:prstGeom>
              <a:noFill/>
              <a:ln w="92075">
                <a:solidFill>
                  <a:srgbClr val="008000"/>
                </a:solidFill>
                <a:round/>
                <a:headEnd/>
                <a:tailEnd type="triangle" w="sm"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34185" name="Picture 12"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343400"/>
                <a:ext cx="215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86" name="Picture 13"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59413" y="4446588"/>
                <a:ext cx="20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4179" name="TextBox 52"/>
            <p:cNvSpPr txBox="1">
              <a:spLocks noChangeArrowheads="1"/>
            </p:cNvSpPr>
            <p:nvPr/>
          </p:nvSpPr>
          <p:spPr bwMode="auto">
            <a:xfrm>
              <a:off x="7543799" y="4343400"/>
              <a:ext cx="464926" cy="54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100" i="1">
                  <a:solidFill>
                    <a:srgbClr val="008000"/>
                  </a:solidFill>
                </a:rPr>
                <a:t>L</a:t>
              </a:r>
            </a:p>
          </p:txBody>
        </p:sp>
      </p:grpSp>
      <p:pic>
        <p:nvPicPr>
          <p:cNvPr id="134163"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3363" y="2143125"/>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64" name="Slide Number Placeholder 1"/>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A53648-7AC3-044E-895D-D3BD6C8DD379}" type="slidenum">
              <a:rPr lang="en-US" sz="1400"/>
              <a:pPr/>
              <a:t>12</a:t>
            </a:fld>
            <a:endParaRPr lang="en-US" sz="1400"/>
          </a:p>
        </p:txBody>
      </p:sp>
      <p:cxnSp>
        <p:nvCxnSpPr>
          <p:cNvPr id="3" name="Straight Arrow Connector 2"/>
          <p:cNvCxnSpPr>
            <a:cxnSpLocks noChangeShapeType="1"/>
          </p:cNvCxnSpPr>
          <p:nvPr/>
        </p:nvCxnSpPr>
        <p:spPr bwMode="auto">
          <a:xfrm>
            <a:off x="2820988" y="1219200"/>
            <a:ext cx="838200" cy="914400"/>
          </a:xfrm>
          <a:prstGeom prst="straightConnector1">
            <a:avLst/>
          </a:prstGeom>
          <a:noFill/>
          <a:ln w="25400">
            <a:solidFill>
              <a:srgbClr val="008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34166" name="TextBox 3"/>
          <p:cNvSpPr txBox="1">
            <a:spLocks noChangeArrowheads="1"/>
          </p:cNvSpPr>
          <p:nvPr/>
        </p:nvSpPr>
        <p:spPr bwMode="auto">
          <a:xfrm>
            <a:off x="1525588" y="838200"/>
            <a:ext cx="1763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polarized quark</a:t>
            </a:r>
          </a:p>
        </p:txBody>
      </p:sp>
      <p:sp>
        <p:nvSpPr>
          <p:cNvPr id="134167" name="TextBox 1"/>
          <p:cNvSpPr txBox="1">
            <a:spLocks noChangeArrowheads="1"/>
          </p:cNvSpPr>
          <p:nvPr/>
        </p:nvSpPr>
        <p:spPr bwMode="auto">
          <a:xfrm>
            <a:off x="2133600" y="48006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Quark qluon correlations described by higher twist 3D PDFs</a:t>
            </a:r>
          </a:p>
        </p:txBody>
      </p:sp>
      <p:sp>
        <p:nvSpPr>
          <p:cNvPr id="134168" name="TextBox 62"/>
          <p:cNvSpPr txBox="1">
            <a:spLocks noChangeArrowheads="1"/>
          </p:cNvSpPr>
          <p:nvPr/>
        </p:nvSpPr>
        <p:spPr bwMode="auto">
          <a:xfrm>
            <a:off x="6096000" y="1295400"/>
            <a:ext cx="151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Twist3 GPDs</a:t>
            </a:r>
          </a:p>
        </p:txBody>
      </p:sp>
      <p:sp>
        <p:nvSpPr>
          <p:cNvPr id="75" name="Oval 74"/>
          <p:cNvSpPr>
            <a:spLocks noChangeArrowheads="1"/>
          </p:cNvSpPr>
          <p:nvPr/>
        </p:nvSpPr>
        <p:spPr bwMode="auto">
          <a:xfrm>
            <a:off x="7315200" y="2209800"/>
            <a:ext cx="609600" cy="533400"/>
          </a:xfrm>
          <a:prstGeom prst="ellipse">
            <a:avLst/>
          </a:prstGeom>
          <a:noFill/>
          <a:ln w="952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76" name="Oval 75"/>
          <p:cNvSpPr>
            <a:spLocks noChangeArrowheads="1"/>
          </p:cNvSpPr>
          <p:nvPr/>
        </p:nvSpPr>
        <p:spPr bwMode="auto">
          <a:xfrm>
            <a:off x="6553200" y="2590800"/>
            <a:ext cx="609600" cy="533400"/>
          </a:xfrm>
          <a:prstGeom prst="ellipse">
            <a:avLst/>
          </a:prstGeom>
          <a:noFill/>
          <a:ln w="9525">
            <a:solidFill>
              <a:srgbClr val="FF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4171" name="TextBox 4"/>
          <p:cNvSpPr txBox="1">
            <a:spLocks noChangeArrowheads="1"/>
          </p:cNvSpPr>
          <p:nvPr/>
        </p:nvSpPr>
        <p:spPr bwMode="auto">
          <a:xfrm>
            <a:off x="7569200" y="3471863"/>
            <a:ext cx="7112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OAM</a:t>
            </a:r>
          </a:p>
        </p:txBody>
      </p:sp>
      <p:cxnSp>
        <p:nvCxnSpPr>
          <p:cNvPr id="7" name="Straight Arrow Connector 6"/>
          <p:cNvCxnSpPr>
            <a:cxnSpLocks noChangeShapeType="1"/>
            <a:stCxn id="134171" idx="1"/>
          </p:cNvCxnSpPr>
          <p:nvPr/>
        </p:nvCxnSpPr>
        <p:spPr bwMode="auto">
          <a:xfrm flipH="1" flipV="1">
            <a:off x="7035800" y="3090863"/>
            <a:ext cx="533400" cy="568325"/>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34173" name="Picture 4" descr="Screen Shot 2023-08-31 at 9.53.28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886200"/>
            <a:ext cx="276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74" name="Rectangle 5"/>
          <p:cNvSpPr>
            <a:spLocks noChangeArrowheads="1"/>
          </p:cNvSpPr>
          <p:nvPr/>
        </p:nvSpPr>
        <p:spPr bwMode="auto">
          <a:xfrm>
            <a:off x="6096000" y="4343400"/>
            <a:ext cx="297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a:t>  </a:t>
            </a:r>
            <a:r>
              <a:rPr lang="de-DE" sz="1400"/>
              <a:t>Lorce&amp;Pasquini, arXiv:1208.3065</a:t>
            </a:r>
            <a:endParaRPr lang="en-US" sz="1400"/>
          </a:p>
        </p:txBody>
      </p:sp>
      <p:sp>
        <p:nvSpPr>
          <p:cNvPr id="134175" name="TextBox 1"/>
          <p:cNvSpPr txBox="1">
            <a:spLocks noChangeArrowheads="1"/>
          </p:cNvSpPr>
          <p:nvPr/>
        </p:nvSpPr>
        <p:spPr bwMode="auto">
          <a:xfrm flipH="1">
            <a:off x="6373813" y="3529013"/>
            <a:ext cx="1806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100"/>
              <a:t>M.Engelhardt</a:t>
            </a:r>
          </a:p>
        </p:txBody>
      </p:sp>
      <p:sp>
        <p:nvSpPr>
          <p:cNvPr id="134176" name="TextBox 3"/>
          <p:cNvSpPr txBox="1">
            <a:spLocks noChangeArrowheads="1"/>
          </p:cNvSpPr>
          <p:nvPr/>
        </p:nvSpPr>
        <p:spPr bwMode="auto">
          <a:xfrm flipH="1">
            <a:off x="7661275" y="1303338"/>
            <a:ext cx="18049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100"/>
              <a:t>M.Constantinou</a:t>
            </a:r>
          </a:p>
        </p:txBody>
      </p:sp>
      <p:cxnSp>
        <p:nvCxnSpPr>
          <p:cNvPr id="5" name="Straight Arrow Connector 4"/>
          <p:cNvCxnSpPr>
            <a:cxnSpLocks noChangeShapeType="1"/>
          </p:cNvCxnSpPr>
          <p:nvPr/>
        </p:nvCxnSpPr>
        <p:spPr bwMode="auto">
          <a:xfrm flipH="1">
            <a:off x="7783513" y="1536700"/>
            <a:ext cx="427037" cy="638175"/>
          </a:xfrm>
          <a:prstGeom prst="straightConnector1">
            <a:avLst/>
          </a:prstGeom>
          <a:noFill/>
          <a:ln w="25400">
            <a:solidFill>
              <a:srgbClr val="00B05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935860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u2fuu-rh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200"/>
            <a:ext cx="4419600" cy="4343400"/>
          </a:xfrm>
          <a:prstGeom prst="rect">
            <a:avLst/>
          </a:prstGeom>
        </p:spPr>
      </p:pic>
      <p:pic>
        <p:nvPicPr>
          <p:cNvPr id="9" name="Picture 8" descr="Screen Shot 2024-09-20 at 10.53.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199" y="914400"/>
            <a:ext cx="4461933" cy="3733800"/>
          </a:xfrm>
          <a:prstGeom prst="rect">
            <a:avLst/>
          </a:prstGeom>
        </p:spPr>
      </p:pic>
      <p:sp>
        <p:nvSpPr>
          <p:cNvPr id="30723" name="Slide Number Placeholder 4"/>
          <p:cNvSpPr>
            <a:spLocks noGrp="1"/>
          </p:cNvSpPr>
          <p:nvPr>
            <p:ph type="sldNum" sz="quarter" idx="11"/>
          </p:nvPr>
        </p:nvSpPr>
        <p:spPr>
          <a:xfrm>
            <a:off x="8458200" y="65881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835FA59-6645-7045-8534-77A606FB0123}" type="slidenum">
              <a:rPr lang="en-US" sz="1400"/>
              <a:pPr/>
              <a:t>13</a:t>
            </a:fld>
            <a:endParaRPr lang="en-US" sz="1400"/>
          </a:p>
        </p:txBody>
      </p:sp>
      <p:sp>
        <p:nvSpPr>
          <p:cNvPr id="30724" name="Rectangle 2"/>
          <p:cNvSpPr>
            <a:spLocks noGrp="1" noChangeArrowheads="1"/>
          </p:cNvSpPr>
          <p:nvPr>
            <p:ph type="title"/>
          </p:nvPr>
        </p:nvSpPr>
        <p:spPr>
          <a:xfrm>
            <a:off x="444500" y="198438"/>
            <a:ext cx="8229600" cy="563562"/>
          </a:xfrm>
        </p:spPr>
        <p:txBody>
          <a:bodyPr/>
          <a:lstStyle/>
          <a:p>
            <a:pPr eaLnBrk="1" hangingPunct="1"/>
            <a:r>
              <a:rPr lang="en-US" sz="3200" dirty="0">
                <a:latin typeface="Arial" charset="0"/>
                <a:ea typeface="MS PGothic" charset="0"/>
              </a:rPr>
              <a:t>C</a:t>
            </a:r>
            <a:r>
              <a:rPr lang="en-US" sz="3200" dirty="0" smtClean="0">
                <a:latin typeface="Arial" charset="0"/>
                <a:ea typeface="MS PGothic" charset="0"/>
              </a:rPr>
              <a:t>ontributions of “diffractive rho0s” in SIDIS</a:t>
            </a:r>
            <a:endParaRPr lang="en-US" sz="3200" dirty="0">
              <a:latin typeface="Arial" charset="0"/>
              <a:ea typeface="MS PGothic" charset="0"/>
            </a:endParaRPr>
          </a:p>
        </p:txBody>
      </p:sp>
      <p:sp>
        <p:nvSpPr>
          <p:cNvPr id="30725" name="Footer Placeholder 9"/>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smtClean="0"/>
              <a:t>H. Avakian, JLab, Nov 6</a:t>
            </a:r>
            <a:endParaRPr lang="en-US" sz="1400"/>
          </a:p>
        </p:txBody>
      </p:sp>
      <p:sp>
        <p:nvSpPr>
          <p:cNvPr id="30726" name="Text Box 16"/>
          <p:cNvSpPr txBox="1">
            <a:spLocks noChangeArrowheads="1"/>
          </p:cNvSpPr>
          <p:nvPr/>
        </p:nvSpPr>
        <p:spPr bwMode="auto">
          <a:xfrm>
            <a:off x="685800" y="5562600"/>
            <a:ext cx="8305800" cy="707886"/>
          </a:xfrm>
          <a:prstGeom prst="rect">
            <a:avLst/>
          </a:prstGeom>
          <a:solidFill>
            <a:srgbClr val="FFFF99"/>
          </a:solidFill>
          <a:ln w="9525">
            <a:solidFill>
              <a:schemeClr val="tx1"/>
            </a:solidFill>
            <a:miter lim="800000"/>
            <a:headEnd/>
            <a:tailEnd/>
          </a:ln>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eaLnBrk="1" hangingPunct="1"/>
            <a:r>
              <a:rPr lang="en-US" sz="2000" dirty="0" smtClean="0"/>
              <a:t>The “diffractive” rho will bias </a:t>
            </a:r>
            <a:r>
              <a:rPr lang="en-US" sz="2000" dirty="0" smtClean="0"/>
              <a:t>extractions </a:t>
            </a:r>
            <a:r>
              <a:rPr lang="en-US" sz="2000" dirty="0" smtClean="0"/>
              <a:t>of TMDs, unless properly subtracted in multidimensional space of SIDIS measurements. </a:t>
            </a:r>
            <a:endParaRPr lang="en-US" sz="2000" dirty="0"/>
          </a:p>
        </p:txBody>
      </p:sp>
      <p:sp>
        <p:nvSpPr>
          <p:cNvPr id="30727" name="TextBox 2"/>
          <p:cNvSpPr txBox="1">
            <a:spLocks noChangeArrowheads="1"/>
          </p:cNvSpPr>
          <p:nvPr/>
        </p:nvSpPr>
        <p:spPr bwMode="auto">
          <a:xfrm>
            <a:off x="1079500" y="1074738"/>
            <a:ext cx="2425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800"/>
              <a:t>G.Matousek (Duke) &amp; N.Trotta (UCONN)</a:t>
            </a:r>
          </a:p>
        </p:txBody>
      </p:sp>
      <p:pic>
        <p:nvPicPr>
          <p:cNvPr id="30729" name="Picture 9"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181600"/>
            <a:ext cx="137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 descr="Screen Shot 2019-06-18 at 3.13.29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505200"/>
            <a:ext cx="78267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Box 18"/>
          <p:cNvSpPr txBox="1">
            <a:spLocks noChangeArrowheads="1"/>
          </p:cNvSpPr>
          <p:nvPr/>
        </p:nvSpPr>
        <p:spPr bwMode="auto">
          <a:xfrm>
            <a:off x="7848600" y="1066800"/>
            <a:ext cx="96906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100" dirty="0" smtClean="0"/>
              <a:t>0.18&lt;x&lt;0.22</a:t>
            </a:r>
          </a:p>
          <a:p>
            <a:r>
              <a:rPr lang="en-US" sz="1100" dirty="0" smtClean="0"/>
              <a:t>0.5&lt;z0.7</a:t>
            </a:r>
          </a:p>
          <a:p>
            <a:r>
              <a:rPr lang="en-US" sz="1100" dirty="0" smtClean="0"/>
              <a:t>Q</a:t>
            </a:r>
            <a:r>
              <a:rPr lang="en-US" sz="1100" baseline="30000" dirty="0" smtClean="0"/>
              <a:t>2</a:t>
            </a:r>
            <a:r>
              <a:rPr lang="en-US" sz="1100" dirty="0" smtClean="0"/>
              <a:t>=2 GeV</a:t>
            </a:r>
            <a:r>
              <a:rPr lang="en-US" sz="1100" baseline="30000" dirty="0" smtClean="0"/>
              <a:t>2</a:t>
            </a:r>
          </a:p>
        </p:txBody>
      </p:sp>
      <p:sp>
        <p:nvSpPr>
          <p:cNvPr id="2" name="Rectangle 1"/>
          <p:cNvSpPr/>
          <p:nvPr/>
        </p:nvSpPr>
        <p:spPr>
          <a:xfrm>
            <a:off x="4800600" y="4648200"/>
            <a:ext cx="4191000" cy="646331"/>
          </a:xfrm>
          <a:prstGeom prst="rect">
            <a:avLst/>
          </a:prstGeom>
        </p:spPr>
        <p:txBody>
          <a:bodyPr wrap="square">
            <a:spAutoFit/>
          </a:bodyPr>
          <a:lstStyle/>
          <a:p>
            <a:r>
              <a:rPr lang="en-US" dirty="0"/>
              <a:t>Estimated ~20% contributions from rho, </a:t>
            </a:r>
            <a:r>
              <a:rPr lang="en-US" dirty="0" smtClean="0"/>
              <a:t>mainly show up at low P</a:t>
            </a:r>
            <a:r>
              <a:rPr lang="en-US" baseline="-25000" dirty="0" smtClean="0"/>
              <a:t>T</a:t>
            </a:r>
            <a:r>
              <a:rPr lang="en-US" dirty="0" smtClean="0"/>
              <a:t> in SIDIS</a:t>
            </a:r>
            <a:endParaRPr lang="en-US" dirty="0"/>
          </a:p>
        </p:txBody>
      </p:sp>
      <p:sp>
        <p:nvSpPr>
          <p:cNvPr id="6" name="TextBox 5"/>
          <p:cNvSpPr txBox="1"/>
          <p:nvPr/>
        </p:nvSpPr>
        <p:spPr>
          <a:xfrm>
            <a:off x="7391400" y="2057400"/>
            <a:ext cx="1230625" cy="369332"/>
          </a:xfrm>
          <a:prstGeom prst="rect">
            <a:avLst/>
          </a:prstGeom>
          <a:noFill/>
        </p:spPr>
        <p:txBody>
          <a:bodyPr wrap="none" rtlCol="0">
            <a:spAutoFit/>
          </a:bodyPr>
          <a:lstStyle/>
          <a:p>
            <a:r>
              <a:rPr lang="en-US" dirty="0" smtClean="0"/>
              <a:t>total </a:t>
            </a:r>
            <a:r>
              <a:rPr lang="en-US" dirty="0" err="1" smtClean="0"/>
              <a:t>e</a:t>
            </a:r>
            <a:r>
              <a:rPr lang="en-US" dirty="0" err="1" smtClean="0">
                <a:latin typeface="Symbol"/>
              </a:rPr>
              <a:t>p</a:t>
            </a:r>
            <a:r>
              <a:rPr lang="en-US" dirty="0" err="1" smtClean="0"/>
              <a:t>+X</a:t>
            </a:r>
            <a:endParaRPr lang="en-US" dirty="0"/>
          </a:p>
        </p:txBody>
      </p:sp>
      <p:sp>
        <p:nvSpPr>
          <p:cNvPr id="12" name="Left Brace 11"/>
          <p:cNvSpPr/>
          <p:nvPr/>
        </p:nvSpPr>
        <p:spPr>
          <a:xfrm rot="5400000" flipH="1">
            <a:off x="3695700" y="3390900"/>
            <a:ext cx="457200" cy="990600"/>
          </a:xfrm>
          <a:prstGeom prst="leftBrace">
            <a:avLst/>
          </a:prstGeom>
          <a:ln>
            <a:solidFill>
              <a:srgbClr val="FF0000"/>
            </a:solidFill>
          </a:ln>
          <a:effectLst>
            <a:outerShdw blurRad="40000" dist="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6" name="Picture 15" descr="Screen shot 2013-05-30 at 10.41.11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19601" y="3886200"/>
            <a:ext cx="838200" cy="87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rot="19032760">
            <a:off x="5957789" y="1588384"/>
            <a:ext cx="664571" cy="23901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9032760">
            <a:off x="5466112" y="1553773"/>
            <a:ext cx="168026" cy="467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cxnSpLocks/>
          </p:cNvCxnSpPr>
          <p:nvPr/>
        </p:nvCxnSpPr>
        <p:spPr bwMode="auto">
          <a:xfrm flipV="1">
            <a:off x="4572000" y="2362200"/>
            <a:ext cx="1371600" cy="144780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41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5" presetClass="exit" presetSubtype="10" fill="hold" grpId="0" nodeType="withEffect">
                                  <p:stCondLst>
                                    <p:cond delay="0"/>
                                  </p:stCondLst>
                                  <p:childTnLst>
                                    <p:animEffect transition="out" filter="checkerboard(across)">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5" presetClass="exit" presetSubtype="10" fill="hold" grpId="0" nodeType="withEffect">
                                  <p:stCondLst>
                                    <p:cond delay="0"/>
                                  </p:stCondLst>
                                  <p:childTnLst>
                                    <p:animEffect transition="out" filter="checkerboard(across)">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P spid="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563563"/>
          </a:xfrm>
        </p:spPr>
        <p:txBody>
          <a:bodyPr/>
          <a:lstStyle/>
          <a:p>
            <a:r>
              <a:rPr lang="en-US" dirty="0" smtClean="0"/>
              <a:t>Excluding the “diffractive” rho from SIDIS</a:t>
            </a:r>
            <a:endParaRPr lang="en-US" dirty="0"/>
          </a:p>
        </p:txBody>
      </p:sp>
      <p:sp>
        <p:nvSpPr>
          <p:cNvPr id="4" name="Footer Placeholder 3"/>
          <p:cNvSpPr>
            <a:spLocks noGrp="1"/>
          </p:cNvSpPr>
          <p:nvPr>
            <p:ph type="ftr" sz="quarter" idx="10"/>
          </p:nvPr>
        </p:nvSpPr>
        <p:spPr/>
        <p:txBody>
          <a:bodyPr/>
          <a:lstStyle/>
          <a:p>
            <a:pPr>
              <a:defRPr/>
            </a:pPr>
            <a:r>
              <a:rPr lang="it-IT" smtClean="0"/>
              <a:t>H. Avakian, HP2030, Nov 7</a:t>
            </a:r>
            <a:endParaRPr lang="en-US"/>
          </a:p>
        </p:txBody>
      </p:sp>
      <p:sp>
        <p:nvSpPr>
          <p:cNvPr id="5" name="Slide Number Placeholder 4"/>
          <p:cNvSpPr>
            <a:spLocks noGrp="1"/>
          </p:cNvSpPr>
          <p:nvPr>
            <p:ph type="sldNum" sz="quarter" idx="11"/>
          </p:nvPr>
        </p:nvSpPr>
        <p:spPr/>
        <p:txBody>
          <a:bodyPr/>
          <a:lstStyle/>
          <a:p>
            <a:pPr>
              <a:defRPr/>
            </a:pPr>
            <a:fld id="{361E7C6A-EC2A-5246-9AA7-18D884548B8E}" type="slidenum">
              <a:rPr lang="en-US" smtClean="0"/>
              <a:pPr>
                <a:defRPr/>
              </a:pPr>
              <a:t>14</a:t>
            </a:fld>
            <a:endParaRPr lang="en-US"/>
          </a:p>
        </p:txBody>
      </p:sp>
      <p:sp>
        <p:nvSpPr>
          <p:cNvPr id="6" name="TextBox 5"/>
          <p:cNvSpPr txBox="1"/>
          <p:nvPr/>
        </p:nvSpPr>
        <p:spPr>
          <a:xfrm>
            <a:off x="76200" y="838200"/>
            <a:ext cx="8610600" cy="646331"/>
          </a:xfrm>
          <a:prstGeom prst="rect">
            <a:avLst/>
          </a:prstGeom>
          <a:noFill/>
        </p:spPr>
        <p:txBody>
          <a:bodyPr wrap="square" rtlCol="0">
            <a:spAutoFit/>
          </a:bodyPr>
          <a:lstStyle/>
          <a:p>
            <a:r>
              <a:rPr lang="en-US" dirty="0" smtClean="0"/>
              <a:t>Depending on how we exclude the exclusive rho we can have several versions of experimental samples of inclusive hadrons, each with their own bias:</a:t>
            </a:r>
            <a:endParaRPr lang="en-US" dirty="0"/>
          </a:p>
        </p:txBody>
      </p:sp>
      <p:sp>
        <p:nvSpPr>
          <p:cNvPr id="7" name="TextBox 6"/>
          <p:cNvSpPr txBox="1"/>
          <p:nvPr/>
        </p:nvSpPr>
        <p:spPr>
          <a:xfrm>
            <a:off x="0" y="1524000"/>
            <a:ext cx="8839200" cy="1077218"/>
          </a:xfrm>
          <a:prstGeom prst="rect">
            <a:avLst/>
          </a:prstGeom>
          <a:noFill/>
        </p:spPr>
        <p:txBody>
          <a:bodyPr wrap="square" rtlCol="0">
            <a:spAutoFit/>
          </a:bodyPr>
          <a:lstStyle/>
          <a:p>
            <a:r>
              <a:rPr lang="en-US" sz="1600" dirty="0" smtClean="0"/>
              <a:t>1) Standard SIDIS (</a:t>
            </a:r>
            <a:r>
              <a:rPr lang="en-US" sz="1600" dirty="0" err="1" smtClean="0"/>
              <a:t>eN</a:t>
            </a:r>
            <a:r>
              <a:rPr lang="en-US" sz="1600" dirty="0" err="1" smtClean="0">
                <a:sym typeface="Wingdings"/>
              </a:rPr>
              <a:t>ehX</a:t>
            </a:r>
            <a:r>
              <a:rPr lang="en-US" sz="1600" dirty="0" smtClean="0">
                <a:sym typeface="Wingdings"/>
              </a:rPr>
              <a:t>, h=</a:t>
            </a:r>
            <a:r>
              <a:rPr lang="en-US" sz="1600" dirty="0" err="1" smtClean="0">
                <a:latin typeface="Symbol"/>
                <a:sym typeface="Wingdings"/>
              </a:rPr>
              <a:t>p</a:t>
            </a:r>
            <a:r>
              <a:rPr lang="en-US" sz="1600" dirty="0" err="1" smtClean="0">
                <a:sym typeface="Wingdings"/>
              </a:rPr>
              <a:t>,K</a:t>
            </a:r>
            <a:r>
              <a:rPr lang="en-US" sz="1600" dirty="0" smtClean="0">
                <a:sym typeface="Wingdings"/>
              </a:rPr>
              <a:t>,..) within the full accessible kinematics, corrected for acceptance and RC, measured in the multidimensional space</a:t>
            </a:r>
          </a:p>
          <a:p>
            <a:pPr lvl="1"/>
            <a:r>
              <a:rPr lang="en-US" sz="1600" dirty="0" smtClean="0">
                <a:solidFill>
                  <a:srgbClr val="FF0000"/>
                </a:solidFill>
                <a:sym typeface="Wingdings"/>
              </a:rPr>
              <a:t></a:t>
            </a:r>
            <a:r>
              <a:rPr lang="en-US" sz="1600" dirty="0" err="1" smtClean="0">
                <a:solidFill>
                  <a:srgbClr val="FF0000"/>
                </a:solidFill>
                <a:sym typeface="Wingdings"/>
              </a:rPr>
              <a:t>e</a:t>
            </a:r>
            <a:r>
              <a:rPr lang="en-US" sz="1600" dirty="0" err="1" smtClean="0">
                <a:solidFill>
                  <a:srgbClr val="FF0000"/>
                </a:solidFill>
                <a:latin typeface="Symbol"/>
                <a:sym typeface="Wingdings"/>
              </a:rPr>
              <a:t>p</a:t>
            </a:r>
            <a:r>
              <a:rPr lang="en-US" sz="1600" dirty="0" err="1" smtClean="0">
                <a:solidFill>
                  <a:srgbClr val="FF0000"/>
                </a:solidFill>
                <a:sym typeface="Wingdings"/>
              </a:rPr>
              <a:t>X</a:t>
            </a:r>
            <a:r>
              <a:rPr lang="en-US" sz="1600" dirty="0" smtClean="0">
                <a:solidFill>
                  <a:srgbClr val="FF0000"/>
                </a:solidFill>
                <a:sym typeface="Wingdings"/>
              </a:rPr>
              <a:t> biased with respect to theory by presence of contributions from diffractive rho, contributing to ~20% of counts, in low P</a:t>
            </a:r>
            <a:r>
              <a:rPr lang="en-US" sz="1600" baseline="-25000" dirty="0" smtClean="0">
                <a:solidFill>
                  <a:srgbClr val="FF0000"/>
                </a:solidFill>
                <a:sym typeface="Wingdings"/>
              </a:rPr>
              <a:t>T</a:t>
            </a:r>
            <a:r>
              <a:rPr lang="en-US" sz="1600" dirty="0" smtClean="0">
                <a:solidFill>
                  <a:srgbClr val="FF0000"/>
                </a:solidFill>
                <a:sym typeface="Wingdings"/>
              </a:rPr>
              <a:t>, with contributions to SSA ~10 times higher</a:t>
            </a:r>
            <a:endParaRPr lang="en-US" sz="1600" dirty="0">
              <a:solidFill>
                <a:srgbClr val="FF0000"/>
              </a:solidFill>
            </a:endParaRPr>
          </a:p>
        </p:txBody>
      </p:sp>
      <p:sp>
        <p:nvSpPr>
          <p:cNvPr id="8" name="TextBox 7"/>
          <p:cNvSpPr txBox="1"/>
          <p:nvPr/>
        </p:nvSpPr>
        <p:spPr>
          <a:xfrm>
            <a:off x="0" y="2590800"/>
            <a:ext cx="9067800" cy="1569660"/>
          </a:xfrm>
          <a:prstGeom prst="rect">
            <a:avLst/>
          </a:prstGeom>
          <a:noFill/>
        </p:spPr>
        <p:txBody>
          <a:bodyPr wrap="square" rtlCol="0">
            <a:spAutoFit/>
          </a:bodyPr>
          <a:lstStyle/>
          <a:p>
            <a:r>
              <a:rPr lang="en-US" sz="1600" dirty="0" smtClean="0"/>
              <a:t>2) Standard SIDIS (</a:t>
            </a:r>
            <a:r>
              <a:rPr lang="en-US" sz="1600" dirty="0" err="1" smtClean="0"/>
              <a:t>eN</a:t>
            </a:r>
            <a:r>
              <a:rPr lang="en-US" sz="1600" dirty="0" err="1" smtClean="0">
                <a:sym typeface="Wingdings"/>
              </a:rPr>
              <a:t>e</a:t>
            </a:r>
            <a:r>
              <a:rPr lang="en-US" sz="1600" dirty="0" err="1" smtClean="0">
                <a:latin typeface="Symbol"/>
                <a:sym typeface="Wingdings"/>
              </a:rPr>
              <a:t>p</a:t>
            </a:r>
            <a:r>
              <a:rPr lang="en-US" sz="1600" dirty="0" err="1" smtClean="0">
                <a:sym typeface="Wingdings"/>
              </a:rPr>
              <a:t>X</a:t>
            </a:r>
            <a:r>
              <a:rPr lang="en-US" sz="1600" dirty="0" smtClean="0">
                <a:sym typeface="Wingdings"/>
              </a:rPr>
              <a:t>) within the full accessible kinematics, corrected for acceptance and RC, measured in the multidimensional space, with subtracted in multi-D bins for rho0 contributions </a:t>
            </a:r>
            <a:r>
              <a:rPr lang="en-US" sz="1600" dirty="0" smtClean="0">
                <a:solidFill>
                  <a:srgbClr val="3366FF"/>
                </a:solidFill>
                <a:sym typeface="Wingdings"/>
              </a:rPr>
              <a:t>(“rho-subtracted SIDIS”)</a:t>
            </a:r>
          </a:p>
          <a:p>
            <a:pPr lvl="1"/>
            <a:r>
              <a:rPr lang="en-US" sz="1600" dirty="0" smtClean="0">
                <a:solidFill>
                  <a:srgbClr val="FF0000"/>
                </a:solidFill>
                <a:sym typeface="Wingdings"/>
              </a:rPr>
              <a:t>requires measurements of </a:t>
            </a:r>
            <a:r>
              <a:rPr lang="en-US" sz="1600" dirty="0" err="1" smtClean="0">
                <a:solidFill>
                  <a:srgbClr val="FF0000"/>
                </a:solidFill>
                <a:sym typeface="Wingdings"/>
              </a:rPr>
              <a:t>pions</a:t>
            </a:r>
            <a:r>
              <a:rPr lang="en-US" sz="1600" dirty="0" smtClean="0">
                <a:solidFill>
                  <a:srgbClr val="FF0000"/>
                </a:solidFill>
                <a:sym typeface="Wingdings"/>
              </a:rPr>
              <a:t> from diffractive rho in multidimensional space, means detailed studies of SDMEs of </a:t>
            </a:r>
            <a:r>
              <a:rPr lang="en-US" sz="1600" dirty="0" err="1" smtClean="0">
                <a:solidFill>
                  <a:srgbClr val="FF0000"/>
                </a:solidFill>
                <a:sym typeface="Wingdings"/>
              </a:rPr>
              <a:t>rhos</a:t>
            </a:r>
            <a:r>
              <a:rPr lang="en-US" sz="1600" dirty="0" smtClean="0">
                <a:solidFill>
                  <a:srgbClr val="FF0000"/>
                </a:solidFill>
                <a:sym typeface="Wingdings"/>
              </a:rPr>
              <a:t>, requiring good precisions and huge statistics, also for all polarization observables, extensive validation needed, little known RC</a:t>
            </a:r>
            <a:endParaRPr lang="en-US" sz="1600" dirty="0">
              <a:solidFill>
                <a:srgbClr val="FF0000"/>
              </a:solidFill>
            </a:endParaRPr>
          </a:p>
        </p:txBody>
      </p:sp>
      <p:sp>
        <p:nvSpPr>
          <p:cNvPr id="9" name="TextBox 8"/>
          <p:cNvSpPr txBox="1"/>
          <p:nvPr/>
        </p:nvSpPr>
        <p:spPr>
          <a:xfrm>
            <a:off x="0" y="4191000"/>
            <a:ext cx="8839200" cy="1877437"/>
          </a:xfrm>
          <a:prstGeom prst="rect">
            <a:avLst/>
          </a:prstGeom>
          <a:noFill/>
        </p:spPr>
        <p:txBody>
          <a:bodyPr wrap="square" rtlCol="0">
            <a:spAutoFit/>
          </a:bodyPr>
          <a:lstStyle/>
          <a:p>
            <a:pPr marL="342900" indent="-342900">
              <a:buAutoNum type="arabicParenR" startAt="3"/>
            </a:pPr>
            <a:r>
              <a:rPr lang="en-US" sz="1600" dirty="0" smtClean="0"/>
              <a:t>SIDIS subsamples (</a:t>
            </a:r>
            <a:r>
              <a:rPr lang="en-US" sz="1600" dirty="0" err="1" smtClean="0"/>
              <a:t>eN</a:t>
            </a:r>
            <a:r>
              <a:rPr lang="en-US" sz="1600" dirty="0" err="1" smtClean="0">
                <a:sym typeface="Wingdings"/>
              </a:rPr>
              <a:t>ep</a:t>
            </a:r>
            <a:r>
              <a:rPr lang="en-US" sz="1600" dirty="0" err="1">
                <a:latin typeface="Symbol"/>
                <a:sym typeface="Wingdings"/>
              </a:rPr>
              <a:t>p</a:t>
            </a:r>
            <a:r>
              <a:rPr lang="en-US" sz="1600" dirty="0" err="1" smtClean="0">
                <a:sym typeface="Wingdings"/>
              </a:rPr>
              <a:t>X</a:t>
            </a:r>
            <a:r>
              <a:rPr lang="en-US" sz="1600" dirty="0" smtClean="0">
                <a:sym typeface="Wingdings"/>
              </a:rPr>
              <a:t>, </a:t>
            </a:r>
            <a:r>
              <a:rPr lang="en-US" sz="1600" dirty="0" err="1"/>
              <a:t>eN</a:t>
            </a:r>
            <a:r>
              <a:rPr lang="en-US" sz="1600" dirty="0" err="1">
                <a:sym typeface="Wingdings"/>
              </a:rPr>
              <a:t></a:t>
            </a:r>
            <a:r>
              <a:rPr lang="en-US" sz="1600" dirty="0" err="1" smtClean="0">
                <a:sym typeface="Wingdings"/>
              </a:rPr>
              <a:t>e</a:t>
            </a:r>
            <a:r>
              <a:rPr lang="en-US" sz="1600" dirty="0" err="1" smtClean="0">
                <a:latin typeface="Symbol"/>
                <a:sym typeface="Wingdings"/>
              </a:rPr>
              <a:t>pp</a:t>
            </a:r>
            <a:r>
              <a:rPr lang="en-US" sz="1600" dirty="0" err="1" smtClean="0">
                <a:sym typeface="Wingdings"/>
              </a:rPr>
              <a:t>X</a:t>
            </a:r>
            <a:r>
              <a:rPr lang="en-US" sz="1600" dirty="0" smtClean="0">
                <a:sym typeface="Wingdings"/>
              </a:rPr>
              <a:t>) within the full accessible kinematics, allowing clear </a:t>
            </a:r>
            <a:r>
              <a:rPr lang="en-US" sz="1600" dirty="0" err="1" smtClean="0">
                <a:sym typeface="Wingdings"/>
              </a:rPr>
              <a:t>eliminiation</a:t>
            </a:r>
            <a:r>
              <a:rPr lang="en-US" sz="1600" dirty="0" smtClean="0">
                <a:sym typeface="Wingdings"/>
              </a:rPr>
              <a:t> of rho0 contributions using cuts on missing masses of </a:t>
            </a:r>
            <a:r>
              <a:rPr lang="en-US" sz="1600" dirty="0" err="1" smtClean="0">
                <a:sym typeface="Wingdings"/>
              </a:rPr>
              <a:t>epX</a:t>
            </a:r>
            <a:r>
              <a:rPr lang="en-US" sz="1600" dirty="0" smtClean="0">
                <a:sym typeface="Wingdings"/>
              </a:rPr>
              <a:t> or </a:t>
            </a:r>
            <a:r>
              <a:rPr lang="en-US" sz="1600" dirty="0" err="1" smtClean="0">
                <a:sym typeface="Wingdings"/>
              </a:rPr>
              <a:t>e</a:t>
            </a:r>
            <a:r>
              <a:rPr lang="en-US" sz="1600" dirty="0" err="1" smtClean="0">
                <a:latin typeface="Symbol"/>
                <a:sym typeface="Wingdings"/>
              </a:rPr>
              <a:t>pp</a:t>
            </a:r>
            <a:r>
              <a:rPr lang="en-US" sz="1600" dirty="0" err="1" smtClean="0">
                <a:sym typeface="Wingdings"/>
              </a:rPr>
              <a:t>X</a:t>
            </a:r>
            <a:endParaRPr lang="en-US" sz="1600" dirty="0" smtClean="0">
              <a:sym typeface="Wingdings"/>
            </a:endParaRPr>
          </a:p>
          <a:p>
            <a:r>
              <a:rPr lang="en-US" sz="1600" dirty="0" smtClean="0">
                <a:solidFill>
                  <a:srgbClr val="3366FF"/>
                </a:solidFill>
                <a:sym typeface="Wingdings"/>
              </a:rPr>
              <a:t>(</a:t>
            </a:r>
            <a:r>
              <a:rPr lang="en-US" sz="1600" dirty="0">
                <a:solidFill>
                  <a:srgbClr val="3366FF"/>
                </a:solidFill>
                <a:sym typeface="Wingdings"/>
              </a:rPr>
              <a:t>“rho</a:t>
            </a:r>
            <a:r>
              <a:rPr lang="en-US" sz="1600" dirty="0" smtClean="0">
                <a:solidFill>
                  <a:srgbClr val="3366FF"/>
                </a:solidFill>
                <a:sym typeface="Wingdings"/>
              </a:rPr>
              <a:t>-free </a:t>
            </a:r>
            <a:r>
              <a:rPr lang="en-US" sz="1600" dirty="0">
                <a:solidFill>
                  <a:srgbClr val="3366FF"/>
                </a:solidFill>
                <a:sym typeface="Wingdings"/>
              </a:rPr>
              <a:t>SIDIS”</a:t>
            </a:r>
            <a:r>
              <a:rPr lang="en-US" sz="1600" dirty="0" smtClean="0">
                <a:solidFill>
                  <a:srgbClr val="3366FF"/>
                </a:solidFill>
                <a:sym typeface="Wingdings"/>
              </a:rPr>
              <a:t>)</a:t>
            </a:r>
            <a:endParaRPr lang="en-US" sz="1600" dirty="0" smtClean="0">
              <a:sym typeface="Wingdings"/>
            </a:endParaRPr>
          </a:p>
          <a:p>
            <a:pPr lvl="1"/>
            <a:r>
              <a:rPr lang="en-US" sz="1600" dirty="0" smtClean="0">
                <a:solidFill>
                  <a:srgbClr val="FF0000"/>
                </a:solidFill>
                <a:sym typeface="Wingdings"/>
              </a:rPr>
              <a:t>biased by the presence of additional hadron in TFR (</a:t>
            </a:r>
            <a:r>
              <a:rPr lang="en-US" sz="1600" dirty="0" err="1" smtClean="0">
                <a:solidFill>
                  <a:srgbClr val="FF0000"/>
                </a:solidFill>
                <a:sym typeface="Wingdings"/>
              </a:rPr>
              <a:t>epX</a:t>
            </a:r>
            <a:r>
              <a:rPr lang="en-US" sz="1600" dirty="0" smtClean="0">
                <a:solidFill>
                  <a:srgbClr val="FF0000"/>
                </a:solidFill>
                <a:sym typeface="Wingdings"/>
              </a:rPr>
              <a:t>) or CFR (</a:t>
            </a:r>
            <a:r>
              <a:rPr lang="en-US" sz="1600" dirty="0" err="1" smtClean="0">
                <a:solidFill>
                  <a:srgbClr val="FF0000"/>
                </a:solidFill>
                <a:sym typeface="Wingdings"/>
              </a:rPr>
              <a:t>eppX</a:t>
            </a:r>
            <a:r>
              <a:rPr lang="en-US" sz="1600" dirty="0" smtClean="0">
                <a:solidFill>
                  <a:srgbClr val="FF0000"/>
                </a:solidFill>
                <a:sym typeface="Wingdings"/>
              </a:rPr>
              <a:t>), may need a new phenomenology</a:t>
            </a:r>
          </a:p>
          <a:p>
            <a:pPr lvl="1"/>
            <a:r>
              <a:rPr lang="en-US" sz="1600" dirty="0" smtClean="0">
                <a:sym typeface="Wingdings"/>
              </a:rPr>
              <a:t>requires measurements of dependence on </a:t>
            </a:r>
            <a:r>
              <a:rPr lang="en-US" sz="2000" dirty="0" smtClean="0">
                <a:sym typeface="Wingdings"/>
              </a:rPr>
              <a:t>M</a:t>
            </a:r>
            <a:r>
              <a:rPr lang="en-US" sz="2000" baseline="-25000" dirty="0" smtClean="0">
                <a:sym typeface="Wingdings"/>
              </a:rPr>
              <a:t>X</a:t>
            </a:r>
            <a:r>
              <a:rPr lang="en-US" sz="1600" dirty="0" smtClean="0">
                <a:sym typeface="Wingdings"/>
              </a:rPr>
              <a:t> to understand the bias,</a:t>
            </a:r>
          </a:p>
          <a:p>
            <a:pPr lvl="1"/>
            <a:r>
              <a:rPr lang="en-US" sz="1600" dirty="0" smtClean="0">
                <a:sym typeface="Wingdings"/>
              </a:rPr>
              <a:t>Theory should be able to evaluate the bias from the presence of an additional hadron</a:t>
            </a:r>
          </a:p>
        </p:txBody>
      </p:sp>
    </p:spTree>
    <p:extLst>
      <p:ext uri="{BB962C8B-B14F-4D97-AF65-F5344CB8AC3E}">
        <p14:creationId xmlns:p14="http://schemas.microsoft.com/office/powerpoint/2010/main" val="42775815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noChangeArrowheads="1"/>
          </p:cNvSpPr>
          <p:nvPr>
            <p:ph type="title"/>
          </p:nvPr>
        </p:nvSpPr>
        <p:spPr>
          <a:xfrm>
            <a:off x="0" y="23813"/>
            <a:ext cx="8686800" cy="563562"/>
          </a:xfrm>
        </p:spPr>
        <p:txBody>
          <a:bodyPr/>
          <a:lstStyle/>
          <a:p>
            <a:r>
              <a:rPr lang="en-US" dirty="0">
                <a:latin typeface="Arial" charset="0"/>
                <a:ea typeface="MS PGothic" charset="0"/>
              </a:rPr>
              <a:t> “rho-free” SIDIS and possible bias</a:t>
            </a:r>
          </a:p>
        </p:txBody>
      </p:sp>
      <p:sp>
        <p:nvSpPr>
          <p:cNvPr id="40962" name="Slide Number Placeholder 5"/>
          <p:cNvSpPr>
            <a:spLocks noGrp="1"/>
          </p:cNvSpPr>
          <p:nvPr>
            <p:ph type="sldNum" sz="quarter" idx="11"/>
          </p:nvPr>
        </p:nvSpPr>
        <p:spPr>
          <a:xfrm>
            <a:off x="8458200" y="71469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7E6D0ED-C186-294B-A767-F4DAD415F688}" type="slidenum">
              <a:rPr lang="en-US" sz="1400"/>
              <a:pPr/>
              <a:t>15</a:t>
            </a:fld>
            <a:endParaRPr lang="en-US" sz="1400"/>
          </a:p>
        </p:txBody>
      </p:sp>
      <p:sp>
        <p:nvSpPr>
          <p:cNvPr id="40963" name="TextBox 14"/>
          <p:cNvSpPr txBox="1">
            <a:spLocks noChangeArrowheads="1"/>
          </p:cNvSpPr>
          <p:nvPr/>
        </p:nvSpPr>
        <p:spPr bwMode="auto">
          <a:xfrm>
            <a:off x="0" y="4724400"/>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800" b="1" dirty="0"/>
              <a:t>Exclusive rho-0s have very significant impact on kinematic dependences of SIDIS SSAs, </a:t>
            </a:r>
            <a:r>
              <a:rPr lang="en-US" sz="1800" b="1" dirty="0">
                <a:solidFill>
                  <a:srgbClr val="FF0000"/>
                </a:solidFill>
              </a:rPr>
              <a:t>in particular at low P</a:t>
            </a:r>
            <a:r>
              <a:rPr lang="en-US" sz="1800" b="1" baseline="-25000" dirty="0">
                <a:solidFill>
                  <a:srgbClr val="FF0000"/>
                </a:solidFill>
              </a:rPr>
              <a:t>T</a:t>
            </a:r>
          </a:p>
          <a:p>
            <a:pPr>
              <a:buFontTx/>
              <a:buChar char="•"/>
            </a:pPr>
            <a:r>
              <a:rPr lang="en-US" sz="1800" b="1" dirty="0"/>
              <a:t>While VM contributions are ~20% in multiplicities </a:t>
            </a:r>
            <a:r>
              <a:rPr lang="en-US" sz="1800" b="1" dirty="0">
                <a:solidFill>
                  <a:srgbClr val="FF0000"/>
                </a:solidFill>
              </a:rPr>
              <a:t>in SSA they can be &gt;100%</a:t>
            </a:r>
          </a:p>
          <a:p>
            <a:pPr>
              <a:buFontTx/>
              <a:buChar char="•"/>
            </a:pPr>
            <a:r>
              <a:rPr lang="en-US" sz="1800" b="1" dirty="0"/>
              <a:t>Detection of the target proton introduces </a:t>
            </a:r>
            <a:r>
              <a:rPr lang="en-US" sz="1800" b="1" dirty="0">
                <a:solidFill>
                  <a:srgbClr val="FF0000"/>
                </a:solidFill>
              </a:rPr>
              <a:t>much smaller bias on the inclusive charged pion SSA, than the exclusive rho contributions</a:t>
            </a:r>
            <a:endParaRPr lang="en-US" sz="1800" b="1" baseline="-25000" dirty="0">
              <a:solidFill>
                <a:srgbClr val="FF0000"/>
              </a:solidFill>
            </a:endParaRPr>
          </a:p>
        </p:txBody>
      </p:sp>
      <p:sp>
        <p:nvSpPr>
          <p:cNvPr id="3" name="Footer Placeholder 2"/>
          <p:cNvSpPr>
            <a:spLocks noGrp="1"/>
          </p:cNvSpPr>
          <p:nvPr>
            <p:ph type="ftr" sz="quarter" idx="10"/>
          </p:nvPr>
        </p:nvSpPr>
        <p:spPr>
          <a:xfrm>
            <a:off x="3124200" y="6565900"/>
            <a:ext cx="3276600" cy="268287"/>
          </a:xfrm>
        </p:spPr>
        <p:txBody>
          <a:bodyPr/>
          <a:lstStyle/>
          <a:p>
            <a:pPr>
              <a:defRPr/>
            </a:pPr>
            <a:r>
              <a:rPr lang="en-US" smtClean="0"/>
              <a:t>H. Avakian, HP2030, Nov 7</a:t>
            </a:r>
            <a:endParaRPr lang="en-US" dirty="0"/>
          </a:p>
        </p:txBody>
      </p:sp>
      <p:sp>
        <p:nvSpPr>
          <p:cNvPr id="40965" name="TextBox 5"/>
          <p:cNvSpPr txBox="1">
            <a:spLocks noChangeArrowheads="1"/>
          </p:cNvSpPr>
          <p:nvPr/>
        </p:nvSpPr>
        <p:spPr bwMode="auto">
          <a:xfrm>
            <a:off x="0" y="7620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Use sample of </a:t>
            </a:r>
            <a:r>
              <a:rPr lang="en-US" sz="1800" dirty="0" err="1"/>
              <a:t>ep</a:t>
            </a:r>
            <a:r>
              <a:rPr lang="en-US" sz="1800" dirty="0" err="1">
                <a:sym typeface="Wingdings" charset="0"/>
              </a:rPr>
              <a:t>e’p</a:t>
            </a:r>
            <a:r>
              <a:rPr lang="en-US" sz="1800" dirty="0">
                <a:sym typeface="Wingdings" charset="0"/>
              </a:rPr>
              <a:t> </a:t>
            </a:r>
            <a:r>
              <a:rPr lang="en-US" sz="1800" dirty="0">
                <a:latin typeface="Symbol" charset="0"/>
                <a:sym typeface="Wingdings" charset="0"/>
              </a:rPr>
              <a:t>p</a:t>
            </a:r>
            <a:r>
              <a:rPr lang="en-US" sz="1800" dirty="0">
                <a:sym typeface="Wingdings" charset="0"/>
              </a:rPr>
              <a:t>- X and and make plots with and without M</a:t>
            </a:r>
            <a:r>
              <a:rPr lang="en-US" sz="1800" baseline="-25000" dirty="0">
                <a:sym typeface="Wingdings" charset="0"/>
              </a:rPr>
              <a:t>X</a:t>
            </a:r>
            <a:r>
              <a:rPr lang="en-US" sz="1800" dirty="0">
                <a:sym typeface="Wingdings" charset="0"/>
              </a:rPr>
              <a:t> cut(</a:t>
            </a:r>
            <a:r>
              <a:rPr lang="en-US" sz="1800" dirty="0" err="1">
                <a:sym typeface="Wingdings" charset="0"/>
              </a:rPr>
              <a:t>epX</a:t>
            </a:r>
            <a:r>
              <a:rPr lang="en-US" sz="1800" dirty="0">
                <a:sym typeface="Wingdings" charset="0"/>
              </a:rPr>
              <a:t>) 1.35 GeV</a:t>
            </a:r>
            <a:endParaRPr lang="en-US" sz="1800" dirty="0"/>
          </a:p>
        </p:txBody>
      </p:sp>
      <p:sp>
        <p:nvSpPr>
          <p:cNvPr id="9" name="Rectangle 8"/>
          <p:cNvSpPr/>
          <p:nvPr/>
        </p:nvSpPr>
        <p:spPr>
          <a:xfrm>
            <a:off x="5486400" y="1447800"/>
            <a:ext cx="3657600" cy="2739211"/>
          </a:xfrm>
          <a:prstGeom prst="rect">
            <a:avLst/>
          </a:prstGeom>
        </p:spPr>
        <p:txBody>
          <a:bodyPr wrap="square">
            <a:spAutoFit/>
          </a:bodyPr>
          <a:lstStyle/>
          <a:p>
            <a:r>
              <a:rPr lang="en-US" sz="1600" dirty="0"/>
              <a:t>All point include </a:t>
            </a:r>
          </a:p>
          <a:p>
            <a:r>
              <a:rPr lang="en-US" sz="1600" dirty="0"/>
              <a:t>M</a:t>
            </a:r>
            <a:r>
              <a:rPr lang="en-US" sz="1600" baseline="-25000" dirty="0"/>
              <a:t>X</a:t>
            </a:r>
            <a:r>
              <a:rPr lang="en-US" sz="1600" dirty="0"/>
              <a:t>(</a:t>
            </a:r>
            <a:r>
              <a:rPr lang="en-US" sz="1600" dirty="0" err="1"/>
              <a:t>e’</a:t>
            </a:r>
            <a:r>
              <a:rPr lang="en-US" sz="1600" dirty="0" err="1">
                <a:latin typeface="Symbol" charset="0"/>
                <a:sym typeface="Wingdings" charset="0"/>
              </a:rPr>
              <a:t>p</a:t>
            </a:r>
            <a:r>
              <a:rPr lang="en-US" sz="1600" dirty="0">
                <a:sym typeface="Wingdings" charset="0"/>
              </a:rPr>
              <a:t>-</a:t>
            </a:r>
            <a:r>
              <a:rPr lang="en-US" sz="1600" dirty="0"/>
              <a:t>X)&gt;1.8 GeV </a:t>
            </a:r>
          </a:p>
          <a:p>
            <a:r>
              <a:rPr lang="en-US" sz="1600" dirty="0">
                <a:sym typeface="Wingdings"/>
              </a:rPr>
              <a:t></a:t>
            </a:r>
            <a:r>
              <a:rPr lang="en-US" sz="1600" dirty="0"/>
              <a:t>out of resonance region</a:t>
            </a:r>
            <a:endParaRPr lang="en-US" sz="1600" dirty="0">
              <a:highlight>
                <a:srgbClr val="FFFF00"/>
              </a:highlight>
            </a:endParaRPr>
          </a:p>
          <a:p>
            <a:endParaRPr lang="en-US" sz="2000" dirty="0"/>
          </a:p>
          <a:p>
            <a:r>
              <a:rPr lang="en-US" sz="2000" dirty="0"/>
              <a:t>Blue squares  </a:t>
            </a:r>
          </a:p>
          <a:p>
            <a:r>
              <a:rPr lang="en-US" sz="2000" dirty="0"/>
              <a:t>M</a:t>
            </a:r>
            <a:r>
              <a:rPr lang="en-US" sz="2000" baseline="-25000" dirty="0"/>
              <a:t>X</a:t>
            </a:r>
            <a:r>
              <a:rPr lang="en-US" sz="2000" dirty="0">
                <a:sym typeface="Wingdings" charset="0"/>
              </a:rPr>
              <a:t>(</a:t>
            </a:r>
            <a:r>
              <a:rPr lang="en-US" sz="2000" dirty="0" err="1">
                <a:sym typeface="Wingdings" charset="0"/>
              </a:rPr>
              <a:t>epX</a:t>
            </a:r>
            <a:r>
              <a:rPr lang="en-US" sz="2000" dirty="0">
                <a:sym typeface="Wingdings" charset="0"/>
              </a:rPr>
              <a:t>) </a:t>
            </a:r>
            <a:r>
              <a:rPr lang="en-US" sz="2000" dirty="0"/>
              <a:t>&gt;1.35 GeV (rho-free), significantly different and will impose much less challenge for phenomenology</a:t>
            </a:r>
          </a:p>
        </p:txBody>
      </p:sp>
      <p:pic>
        <p:nvPicPr>
          <p:cNvPr id="6" name="Picture 3">
            <a:extLst>
              <a:ext uri="{FF2B5EF4-FFF2-40B4-BE49-F238E27FC236}">
                <a16:creationId xmlns="" xmlns:a16="http://schemas.microsoft.com/office/drawing/2014/main" id="{6029D0F3-C386-31BA-30D5-786E1B8AB5B1}"/>
              </a:ext>
            </a:extLst>
          </p:cNvPr>
          <p:cNvPicPr>
            <a:picLocks noChangeAspect="1"/>
          </p:cNvPicPr>
          <p:nvPr/>
        </p:nvPicPr>
        <p:blipFill>
          <a:blip r:embed="rId2"/>
          <a:srcRect/>
          <a:stretch/>
        </p:blipFill>
        <p:spPr bwMode="auto">
          <a:xfrm>
            <a:off x="0" y="1237901"/>
            <a:ext cx="5320990" cy="348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563068D4-0E84-7E92-F516-81DDE82D063B}"/>
              </a:ext>
            </a:extLst>
          </p:cNvPr>
          <p:cNvSpPr txBox="1"/>
          <p:nvPr/>
        </p:nvSpPr>
        <p:spPr>
          <a:xfrm>
            <a:off x="1371600" y="1981200"/>
            <a:ext cx="2596673" cy="307777"/>
          </a:xfrm>
          <a:prstGeom prst="rect">
            <a:avLst/>
          </a:prstGeom>
          <a:noFill/>
        </p:spPr>
        <p:txBody>
          <a:bodyPr wrap="none" rtlCol="0">
            <a:spAutoFit/>
          </a:bodyPr>
          <a:lstStyle/>
          <a:p>
            <a:r>
              <a:rPr lang="en-US" sz="1400" dirty="0" err="1"/>
              <a:t>COMPASS</a:t>
            </a:r>
            <a:r>
              <a:rPr lang="en-US" sz="1400" dirty="0" err="1">
                <a:sym typeface="Wingdings" panose="05000000000000000000" pitchFamily="2" charset="2"/>
              </a:rPr>
              <a:t></a:t>
            </a:r>
            <a:r>
              <a:rPr lang="en-US" sz="1400" dirty="0" err="1"/>
              <a:t>“Positive</a:t>
            </a:r>
            <a:r>
              <a:rPr lang="en-US" sz="1400" dirty="0"/>
              <a:t> trend”?</a:t>
            </a:r>
          </a:p>
        </p:txBody>
      </p:sp>
    </p:spTree>
    <p:extLst>
      <p:ext uri="{BB962C8B-B14F-4D97-AF65-F5344CB8AC3E}">
        <p14:creationId xmlns:p14="http://schemas.microsoft.com/office/powerpoint/2010/main" val="22210732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noChangeArrowheads="1"/>
          </p:cNvSpPr>
          <p:nvPr>
            <p:ph type="title"/>
          </p:nvPr>
        </p:nvSpPr>
        <p:spPr>
          <a:xfrm>
            <a:off x="-22226" y="0"/>
            <a:ext cx="9166225" cy="563563"/>
          </a:xfrm>
        </p:spPr>
        <p:txBody>
          <a:bodyPr/>
          <a:lstStyle/>
          <a:p>
            <a:r>
              <a:rPr lang="en-US" sz="2800" dirty="0">
                <a:latin typeface="Arial" charset="0"/>
                <a:ea typeface="MS PGothic" charset="0"/>
              </a:rPr>
              <a:t>Longitudinally polarized </a:t>
            </a:r>
            <a:r>
              <a:rPr lang="en-US" sz="2800" dirty="0" smtClean="0">
                <a:latin typeface="Arial" charset="0"/>
                <a:ea typeface="MS PGothic" charset="0"/>
              </a:rPr>
              <a:t>quarks &amp; protons  in </a:t>
            </a:r>
            <a:r>
              <a:rPr lang="en-US" sz="2800" dirty="0">
                <a:latin typeface="Arial" charset="0"/>
                <a:ea typeface="MS PGothic" charset="0"/>
              </a:rPr>
              <a:t>SIDIS</a:t>
            </a:r>
          </a:p>
        </p:txBody>
      </p:sp>
      <p:sp>
        <p:nvSpPr>
          <p:cNvPr id="52226" name="Slide Number Placeholder 5"/>
          <p:cNvSpPr>
            <a:spLocks noGrp="1"/>
          </p:cNvSpPr>
          <p:nvPr>
            <p:ph type="sldNum" sz="quarter" idx="11"/>
          </p:nvPr>
        </p:nvSpPr>
        <p:spPr>
          <a:xfrm>
            <a:off x="8458200" y="71469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4E87F2B-0FEB-324A-9799-0E512C5927DF}" type="slidenum">
              <a:rPr lang="en-US" sz="1400"/>
              <a:pPr/>
              <a:t>16</a:t>
            </a:fld>
            <a:endParaRPr lang="en-US" sz="1400"/>
          </a:p>
        </p:txBody>
      </p:sp>
      <p:sp>
        <p:nvSpPr>
          <p:cNvPr id="52227" name="TextBox 14"/>
          <p:cNvSpPr txBox="1">
            <a:spLocks noChangeArrowheads="1"/>
          </p:cNvSpPr>
          <p:nvPr/>
        </p:nvSpPr>
        <p:spPr bwMode="auto">
          <a:xfrm>
            <a:off x="42863" y="4945063"/>
            <a:ext cx="50990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400"/>
              <a:t>Differences in A</a:t>
            </a:r>
            <a:r>
              <a:rPr lang="en-US" sz="1400" baseline="-25000"/>
              <a:t>LL </a:t>
            </a:r>
            <a:r>
              <a:rPr lang="en-US" sz="1400"/>
              <a:t>, due to different weights on PDFs  can provide additional info on impact of possible ingredients</a:t>
            </a:r>
          </a:p>
          <a:p>
            <a:pPr>
              <a:buFontTx/>
              <a:buChar char="•"/>
            </a:pPr>
            <a:r>
              <a:rPr lang="en-US" sz="1400"/>
              <a:t>Measurements of A</a:t>
            </a:r>
            <a:r>
              <a:rPr lang="en-US" sz="1400" baseline="-25000"/>
              <a:t>LL</a:t>
            </a:r>
            <a:r>
              <a:rPr lang="en-US" sz="1400"/>
              <a:t> for </a:t>
            </a:r>
            <a:r>
              <a:rPr lang="en-US" sz="1400">
                <a:latin typeface="Symbol" charset="0"/>
              </a:rPr>
              <a:t>r</a:t>
            </a:r>
            <a:r>
              <a:rPr lang="en-US" sz="1400" baseline="30000"/>
              <a:t>0</a:t>
            </a:r>
            <a:r>
              <a:rPr lang="en-US" sz="1400"/>
              <a:t> indicate very small values, and can be one of the reasons for higher A</a:t>
            </a:r>
            <a:r>
              <a:rPr lang="en-US" sz="1400" baseline="-25000"/>
              <a:t>LL</a:t>
            </a:r>
            <a:r>
              <a:rPr lang="en-US" sz="1400"/>
              <a:t> with protons with a M</a:t>
            </a:r>
            <a:r>
              <a:rPr lang="en-US" sz="1400" baseline="-25000"/>
              <a:t>X</a:t>
            </a:r>
            <a:r>
              <a:rPr lang="en-US" sz="1400"/>
              <a:t> cuts above 1.5 GeV (excluding exclusive </a:t>
            </a:r>
            <a:r>
              <a:rPr lang="en-US" sz="1400">
                <a:latin typeface="Symbol" charset="0"/>
              </a:rPr>
              <a:t>r</a:t>
            </a:r>
            <a:r>
              <a:rPr lang="en-US" sz="1400" baseline="30000"/>
              <a:t>0</a:t>
            </a:r>
            <a:r>
              <a:rPr lang="en-US" sz="1400"/>
              <a:t> )</a:t>
            </a:r>
          </a:p>
        </p:txBody>
      </p:sp>
      <p:grpSp>
        <p:nvGrpSpPr>
          <p:cNvPr id="52229" name="Group 7"/>
          <p:cNvGrpSpPr>
            <a:grpSpLocks/>
          </p:cNvGrpSpPr>
          <p:nvPr/>
        </p:nvGrpSpPr>
        <p:grpSpPr bwMode="auto">
          <a:xfrm>
            <a:off x="5141913" y="3375025"/>
            <a:ext cx="4002087" cy="2949575"/>
            <a:chOff x="4876800" y="2362200"/>
            <a:chExt cx="4025900" cy="2949931"/>
          </a:xfrm>
        </p:grpSpPr>
        <p:pic>
          <p:nvPicPr>
            <p:cNvPr id="52242"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59531"/>
              <a:ext cx="381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362200"/>
              <a:ext cx="402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4" name="TextBox 29"/>
            <p:cNvSpPr txBox="1">
              <a:spLocks noChangeArrowheads="1"/>
            </p:cNvSpPr>
            <p:nvPr/>
          </p:nvSpPr>
          <p:spPr bwMode="auto">
            <a:xfrm>
              <a:off x="7696200" y="3810000"/>
              <a:ext cx="78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x</a:t>
              </a:r>
              <a:r>
                <a:rPr lang="en-US" sz="1800" baseline="-25000"/>
                <a:t>F</a:t>
              </a:r>
              <a:r>
                <a:rPr lang="en-US" sz="1800"/>
                <a:t>&lt;0</a:t>
              </a:r>
            </a:p>
          </p:txBody>
        </p:sp>
        <p:sp>
          <p:nvSpPr>
            <p:cNvPr id="52245" name="Rectangle 31"/>
            <p:cNvSpPr>
              <a:spLocks noChangeArrowheads="1"/>
            </p:cNvSpPr>
            <p:nvPr/>
          </p:nvSpPr>
          <p:spPr bwMode="auto">
            <a:xfrm>
              <a:off x="5867400" y="4876800"/>
              <a:ext cx="1104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FF0000"/>
                  </a:solidFill>
                </a:rPr>
                <a:t>ep</a:t>
              </a:r>
              <a:r>
                <a:rPr lang="en-US" sz="1100">
                  <a:solidFill>
                    <a:srgbClr val="FF0000"/>
                  </a:solidFill>
                  <a:sym typeface="Wingdings" charset="0"/>
                </a:rPr>
                <a:t>e’p</a:t>
              </a:r>
              <a:r>
                <a:rPr lang="en-US" sz="1100">
                  <a:solidFill>
                    <a:srgbClr val="FF0000"/>
                  </a:solidFill>
                  <a:latin typeface="Symbol" charset="0"/>
                  <a:sym typeface="Wingdings" charset="0"/>
                </a:rPr>
                <a:t>p</a:t>
              </a:r>
              <a:r>
                <a:rPr lang="en-US" sz="1100" baseline="30000">
                  <a:solidFill>
                    <a:srgbClr val="FF0000"/>
                  </a:solidFill>
                  <a:sym typeface="Wingdings" charset="0"/>
                </a:rPr>
                <a:t>0</a:t>
              </a:r>
              <a:r>
                <a:rPr lang="en-US" sz="1100">
                  <a:solidFill>
                    <a:srgbClr val="FF0000"/>
                  </a:solidFill>
                </a:rPr>
                <a:t> </a:t>
              </a:r>
            </a:p>
          </p:txBody>
        </p:sp>
        <p:sp>
          <p:nvSpPr>
            <p:cNvPr id="52246" name="Rectangle 32"/>
            <p:cNvSpPr>
              <a:spLocks noChangeArrowheads="1"/>
            </p:cNvSpPr>
            <p:nvPr/>
          </p:nvSpPr>
          <p:spPr bwMode="auto">
            <a:xfrm>
              <a:off x="6035675" y="3862388"/>
              <a:ext cx="1127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FF0000"/>
                  </a:solidFill>
                </a:rPr>
                <a:t>ep</a:t>
              </a:r>
              <a:r>
                <a:rPr lang="en-US" sz="1100">
                  <a:solidFill>
                    <a:srgbClr val="FF0000"/>
                  </a:solidFill>
                  <a:sym typeface="Wingdings" charset="0"/>
                </a:rPr>
                <a:t>e’p</a:t>
              </a:r>
              <a:r>
                <a:rPr lang="en-US" sz="1100">
                  <a:solidFill>
                    <a:srgbClr val="FF0000"/>
                  </a:solidFill>
                  <a:latin typeface="Symbol" charset="0"/>
                  <a:sym typeface="Wingdings" charset="0"/>
                </a:rPr>
                <a:t>r</a:t>
              </a:r>
              <a:r>
                <a:rPr lang="en-US" sz="1100" baseline="30000">
                  <a:solidFill>
                    <a:srgbClr val="FF0000"/>
                  </a:solidFill>
                  <a:sym typeface="Wingdings" charset="0"/>
                </a:rPr>
                <a:t>0</a:t>
              </a:r>
              <a:r>
                <a:rPr lang="en-US" sz="1100">
                  <a:solidFill>
                    <a:srgbClr val="FF0000"/>
                  </a:solidFill>
                </a:rPr>
                <a:t> </a:t>
              </a:r>
              <a:r>
                <a:rPr lang="en-US" sz="1100">
                  <a:solidFill>
                    <a:srgbClr val="FF0000"/>
                  </a:solidFill>
                  <a:latin typeface="Symbol" charset="0"/>
                  <a:sym typeface="Wingdings" charset="0"/>
                </a:rPr>
                <a:t>/w</a:t>
              </a:r>
              <a:endParaRPr lang="en-US" sz="1100">
                <a:solidFill>
                  <a:srgbClr val="FF0000"/>
                </a:solidFill>
              </a:endParaRPr>
            </a:p>
          </p:txBody>
        </p:sp>
        <p:cxnSp>
          <p:nvCxnSpPr>
            <p:cNvPr id="14" name="Straight Arrow Connector 13"/>
            <p:cNvCxnSpPr>
              <a:cxnSpLocks/>
            </p:cNvCxnSpPr>
            <p:nvPr/>
          </p:nvCxnSpPr>
          <p:spPr bwMode="auto">
            <a:xfrm flipH="1">
              <a:off x="5715000" y="5029522"/>
              <a:ext cx="127000" cy="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p:cNvCxnSpPr>
            <p:nvPr/>
          </p:nvCxnSpPr>
          <p:spPr bwMode="auto">
            <a:xfrm flipH="1">
              <a:off x="5943600" y="3962593"/>
              <a:ext cx="139700" cy="338179"/>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Arrow Connector 17"/>
            <p:cNvCxnSpPr>
              <a:cxnSpLocks/>
            </p:cNvCxnSpPr>
            <p:nvPr/>
          </p:nvCxnSpPr>
          <p:spPr bwMode="auto">
            <a:xfrm flipH="1" flipV="1">
              <a:off x="5867400" y="2971874"/>
              <a:ext cx="228600" cy="99072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a:stCxn id="52245" idx="1"/>
            </p:cNvCxnSpPr>
            <p:nvPr/>
          </p:nvCxnSpPr>
          <p:spPr bwMode="auto">
            <a:xfrm flipH="1" flipV="1">
              <a:off x="5638800" y="3352920"/>
              <a:ext cx="228600" cy="1654375"/>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2251" name="Rectangle 3"/>
            <p:cNvSpPr>
              <a:spLocks noChangeArrowheads="1"/>
            </p:cNvSpPr>
            <p:nvPr/>
          </p:nvSpPr>
          <p:spPr bwMode="auto">
            <a:xfrm>
              <a:off x="5869453" y="2525713"/>
              <a:ext cx="204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latin typeface="Symbol" charset="0"/>
                  <a:sym typeface="Wingdings" charset="0"/>
                </a:rPr>
                <a:t>f</a:t>
              </a:r>
              <a:endParaRPr lang="en-US"/>
            </a:p>
          </p:txBody>
        </p:sp>
        <p:sp>
          <p:nvSpPr>
            <p:cNvPr id="52252" name="Rectangle 4"/>
            <p:cNvSpPr>
              <a:spLocks noChangeArrowheads="1"/>
            </p:cNvSpPr>
            <p:nvPr/>
          </p:nvSpPr>
          <p:spPr bwMode="auto">
            <a:xfrm>
              <a:off x="6021853" y="2438400"/>
              <a:ext cx="347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FF0000"/>
                  </a:solidFill>
                </a:rPr>
                <a:t>f</a:t>
              </a:r>
              <a:r>
                <a:rPr lang="en-US" baseline="-25000">
                  <a:solidFill>
                    <a:srgbClr val="FF0000"/>
                  </a:solidFill>
                </a:rPr>
                <a:t>2</a:t>
              </a:r>
              <a:endParaRPr lang="en-US" baseline="-25000"/>
            </a:p>
          </p:txBody>
        </p:sp>
        <p:cxnSp>
          <p:nvCxnSpPr>
            <p:cNvPr id="23" name="Straight Arrow Connector 22"/>
            <p:cNvCxnSpPr>
              <a:cxnSpLocks/>
            </p:cNvCxnSpPr>
            <p:nvPr/>
          </p:nvCxnSpPr>
          <p:spPr bwMode="auto">
            <a:xfrm>
              <a:off x="6592887" y="3864156"/>
              <a:ext cx="609600" cy="0"/>
            </a:xfrm>
            <a:prstGeom prst="straightConnector1">
              <a:avLst/>
            </a:prstGeom>
            <a:noFill/>
            <a:ln w="25400">
              <a:solidFill>
                <a:srgbClr val="FF0000"/>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2254" name="TextBox 37903"/>
            <p:cNvSpPr txBox="1">
              <a:spLocks noChangeArrowheads="1"/>
            </p:cNvSpPr>
            <p:nvPr/>
          </p:nvSpPr>
          <p:spPr bwMode="auto">
            <a:xfrm>
              <a:off x="7126287" y="3604685"/>
              <a:ext cx="1480343" cy="3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b="1"/>
                <a:t>SIDIS (“</a:t>
              </a:r>
              <a:r>
                <a:rPr lang="en-US" altLang="ja-JP" sz="1400">
                  <a:latin typeface="Symbol" charset="0"/>
                  <a:sym typeface="Wingdings" charset="0"/>
                </a:rPr>
                <a:t>r</a:t>
              </a:r>
              <a:r>
                <a:rPr lang="en-US" altLang="ja-JP" sz="1400" b="1"/>
                <a:t> free</a:t>
              </a:r>
              <a:r>
                <a:rPr lang="en-US" sz="1400" b="1"/>
                <a:t>”</a:t>
              </a:r>
              <a:r>
                <a:rPr lang="en-US" altLang="ja-JP" sz="1400" b="1"/>
                <a:t>)</a:t>
              </a:r>
              <a:endParaRPr lang="en-US" sz="1400" b="1"/>
            </a:p>
          </p:txBody>
        </p:sp>
        <p:sp>
          <p:nvSpPr>
            <p:cNvPr id="52255" name="TextBox 63"/>
            <p:cNvSpPr txBox="1">
              <a:spLocks noChangeArrowheads="1"/>
            </p:cNvSpPr>
            <p:nvPr/>
          </p:nvSpPr>
          <p:spPr bwMode="auto">
            <a:xfrm>
              <a:off x="5982939" y="3581400"/>
              <a:ext cx="774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a:t>HEMP</a:t>
              </a:r>
            </a:p>
          </p:txBody>
        </p:sp>
      </p:grpSp>
      <p:grpSp>
        <p:nvGrpSpPr>
          <p:cNvPr id="52230" name="Group 10"/>
          <p:cNvGrpSpPr>
            <a:grpSpLocks/>
          </p:cNvGrpSpPr>
          <p:nvPr/>
        </p:nvGrpSpPr>
        <p:grpSpPr bwMode="auto">
          <a:xfrm>
            <a:off x="7315200" y="1187450"/>
            <a:ext cx="1833563" cy="1449388"/>
            <a:chOff x="6270548" y="769540"/>
            <a:chExt cx="2835997" cy="1792628"/>
          </a:xfrm>
        </p:grpSpPr>
        <p:pic>
          <p:nvPicPr>
            <p:cNvPr id="5223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548" y="769540"/>
              <a:ext cx="2835997" cy="17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TextBox 30"/>
            <p:cNvSpPr txBox="1">
              <a:spLocks noChangeArrowheads="1"/>
            </p:cNvSpPr>
            <p:nvPr/>
          </p:nvSpPr>
          <p:spPr bwMode="auto">
            <a:xfrm>
              <a:off x="6284205" y="818856"/>
              <a:ext cx="473206" cy="25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600" b="1"/>
                <a:t>N/q</a:t>
              </a:r>
            </a:p>
          </p:txBody>
        </p:sp>
        <p:sp>
          <p:nvSpPr>
            <p:cNvPr id="29" name="Oval 28"/>
            <p:cNvSpPr>
              <a:spLocks noChangeArrowheads="1"/>
            </p:cNvSpPr>
            <p:nvPr/>
          </p:nvSpPr>
          <p:spPr bwMode="auto">
            <a:xfrm>
              <a:off x="7373027" y="1745374"/>
              <a:ext cx="464071" cy="353421"/>
            </a:xfrm>
            <a:prstGeom prst="ellipse">
              <a:avLst/>
            </a:prstGeom>
            <a:noFill/>
            <a:ln w="2540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grpSp>
      <p:sp>
        <p:nvSpPr>
          <p:cNvPr id="3" name="Footer Placeholder 2"/>
          <p:cNvSpPr>
            <a:spLocks noGrp="1"/>
          </p:cNvSpPr>
          <p:nvPr>
            <p:ph type="ftr" sz="quarter" idx="10"/>
          </p:nvPr>
        </p:nvSpPr>
        <p:spPr/>
        <p:txBody>
          <a:bodyPr/>
          <a:lstStyle/>
          <a:p>
            <a:pPr>
              <a:defRPr/>
            </a:pPr>
            <a:r>
              <a:rPr lang="it-IT" smtClean="0"/>
              <a:t>H. Avakian, HP2030, Nov 7</a:t>
            </a:r>
            <a:endParaRPr lang="en-US"/>
          </a:p>
        </p:txBody>
      </p:sp>
      <p:sp>
        <p:nvSpPr>
          <p:cNvPr id="52233" name="TextBox 3"/>
          <p:cNvSpPr txBox="1">
            <a:spLocks noChangeArrowheads="1"/>
          </p:cNvSpPr>
          <p:nvPr/>
        </p:nvSpPr>
        <p:spPr bwMode="auto">
          <a:xfrm>
            <a:off x="7239000" y="5715000"/>
            <a:ext cx="1662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M</a:t>
            </a:r>
            <a:r>
              <a:rPr lang="en-US" sz="1800" baseline="-25000"/>
              <a:t>X</a:t>
            </a:r>
            <a:r>
              <a:rPr lang="en-US" sz="1800" baseline="30000"/>
              <a:t>2</a:t>
            </a:r>
            <a:r>
              <a:rPr lang="en-US" sz="1800"/>
              <a:t>(ep</a:t>
            </a:r>
            <a:r>
              <a:rPr lang="en-US" sz="1800">
                <a:sym typeface="Wingdings" charset="0"/>
              </a:rPr>
              <a:t>e’pX)</a:t>
            </a:r>
            <a:endParaRPr lang="en-US" sz="1800"/>
          </a:p>
        </p:txBody>
      </p:sp>
      <p:sp>
        <p:nvSpPr>
          <p:cNvPr id="52234" name="TextBox 4"/>
          <p:cNvSpPr txBox="1">
            <a:spLocks noChangeArrowheads="1"/>
          </p:cNvSpPr>
          <p:nvPr/>
        </p:nvSpPr>
        <p:spPr bwMode="auto">
          <a:xfrm rot="-5400000">
            <a:off x="4557712" y="4970463"/>
            <a:ext cx="13128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Beam SSA</a:t>
            </a:r>
          </a:p>
        </p:txBody>
      </p:sp>
      <p:sp>
        <p:nvSpPr>
          <p:cNvPr id="52235" name="TextBox 5"/>
          <p:cNvSpPr txBox="1">
            <a:spLocks noChangeArrowheads="1"/>
          </p:cNvSpPr>
          <p:nvPr/>
        </p:nvSpPr>
        <p:spPr bwMode="auto">
          <a:xfrm>
            <a:off x="5267325" y="3076575"/>
            <a:ext cx="3876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Detection of proton allows elimination of exclusive rho!</a:t>
            </a:r>
          </a:p>
        </p:txBody>
      </p:sp>
      <p:sp>
        <p:nvSpPr>
          <p:cNvPr id="52236" name="TextBox 7"/>
          <p:cNvSpPr txBox="1">
            <a:spLocks noChangeArrowheads="1"/>
          </p:cNvSpPr>
          <p:nvPr/>
        </p:nvSpPr>
        <p:spPr bwMode="auto">
          <a:xfrm>
            <a:off x="-22225" y="3817938"/>
            <a:ext cx="5116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200" b="1"/>
              <a:t>Formalism based on fracture functions (Anselmino, Barone, Kotzinian (back-to-back, b2b, hadron production, DSIDIS)</a:t>
            </a:r>
          </a:p>
          <a:p>
            <a:pPr>
              <a:buFontTx/>
              <a:buChar char="•"/>
            </a:pPr>
            <a:r>
              <a:rPr lang="en-US" sz="1200" b="1"/>
              <a:t>Semi-exclusive processes, involving GPDs/GTMDs on proton side (TFR)  and FFs on pion side (CFR)  Yuan and Guo</a:t>
            </a:r>
          </a:p>
        </p:txBody>
      </p:sp>
      <p:sp>
        <p:nvSpPr>
          <p:cNvPr id="52237" name="TextBox 8"/>
          <p:cNvSpPr txBox="1">
            <a:spLocks noChangeArrowheads="1"/>
          </p:cNvSpPr>
          <p:nvPr/>
        </p:nvSpPr>
        <p:spPr bwMode="auto">
          <a:xfrm>
            <a:off x="5181600" y="838200"/>
            <a:ext cx="1127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err="1"/>
              <a:t>ep</a:t>
            </a:r>
            <a:r>
              <a:rPr lang="en-US" sz="1800" dirty="0" err="1">
                <a:sym typeface="Wingdings" charset="0"/>
              </a:rPr>
              <a:t></a:t>
            </a:r>
            <a:r>
              <a:rPr lang="en-US" sz="1800" dirty="0" err="1" smtClean="0">
                <a:sym typeface="Wingdings" charset="0"/>
              </a:rPr>
              <a:t>e’</a:t>
            </a:r>
            <a:r>
              <a:rPr lang="en-US" sz="1800" dirty="0" err="1" smtClean="0">
                <a:latin typeface="Symbol" charset="0"/>
                <a:sym typeface="Wingdings" charset="0"/>
              </a:rPr>
              <a:t>p</a:t>
            </a:r>
            <a:r>
              <a:rPr lang="en-US" sz="1800" dirty="0" err="1" smtClean="0">
                <a:sym typeface="Wingdings" charset="0"/>
              </a:rPr>
              <a:t>X</a:t>
            </a:r>
            <a:endParaRPr lang="en-US" sz="1800" dirty="0"/>
          </a:p>
        </p:txBody>
      </p:sp>
      <p:sp>
        <p:nvSpPr>
          <p:cNvPr id="52238" name="TextBox 1"/>
          <p:cNvSpPr txBox="1">
            <a:spLocks noChangeArrowheads="1"/>
          </p:cNvSpPr>
          <p:nvPr/>
        </p:nvSpPr>
        <p:spPr bwMode="auto">
          <a:xfrm>
            <a:off x="28575" y="3581400"/>
            <a:ext cx="2379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Possible theory formalisms:</a:t>
            </a:r>
          </a:p>
        </p:txBody>
      </p:sp>
      <p:sp>
        <p:nvSpPr>
          <p:cNvPr id="33" name="TextBox 8"/>
          <p:cNvSpPr txBox="1">
            <a:spLocks noChangeArrowheads="1"/>
          </p:cNvSpPr>
          <p:nvPr/>
        </p:nvSpPr>
        <p:spPr bwMode="auto">
          <a:xfrm>
            <a:off x="7391400" y="762000"/>
            <a:ext cx="1256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err="1"/>
              <a:t>ep</a:t>
            </a:r>
            <a:r>
              <a:rPr lang="en-US" sz="1800" dirty="0" err="1">
                <a:sym typeface="Wingdings" charset="0"/>
              </a:rPr>
              <a:t>e’p</a:t>
            </a:r>
            <a:r>
              <a:rPr lang="en-US" sz="1800" dirty="0" err="1">
                <a:latin typeface="Symbol" charset="0"/>
                <a:sym typeface="Wingdings" charset="0"/>
              </a:rPr>
              <a:t>p</a:t>
            </a:r>
            <a:r>
              <a:rPr lang="en-US" sz="1800" dirty="0" err="1">
                <a:sym typeface="Wingdings" charset="0"/>
              </a:rPr>
              <a:t>X</a:t>
            </a:r>
            <a:endParaRPr lang="en-US" sz="1800" dirty="0"/>
          </a:p>
        </p:txBody>
      </p:sp>
      <p:pic>
        <p:nvPicPr>
          <p:cNvPr id="34" name="Picture 32" descr="screenshot_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295400"/>
            <a:ext cx="1524000" cy="13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p:cNvSpPr>
            <a:spLocks noChangeArrowheads="1"/>
          </p:cNvSpPr>
          <p:nvPr/>
        </p:nvSpPr>
        <p:spPr bwMode="auto">
          <a:xfrm>
            <a:off x="5791200" y="1981200"/>
            <a:ext cx="300037" cy="285750"/>
          </a:xfrm>
          <a:prstGeom prst="ellipse">
            <a:avLst/>
          </a:prstGeom>
          <a:noFill/>
          <a:ln w="25400">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solidFill>
                <a:schemeClr val="lt1"/>
              </a:solidFill>
              <a:latin typeface="+mn-lt"/>
              <a:ea typeface="+mn-ea"/>
              <a:cs typeface="+mn-cs"/>
            </a:endParaRPr>
          </a:p>
        </p:txBody>
      </p:sp>
      <p:sp>
        <p:nvSpPr>
          <p:cNvPr id="2" name="TextBox 1"/>
          <p:cNvSpPr txBox="1"/>
          <p:nvPr/>
        </p:nvSpPr>
        <p:spPr>
          <a:xfrm>
            <a:off x="5257800" y="2667000"/>
            <a:ext cx="1143000" cy="261610"/>
          </a:xfrm>
          <a:prstGeom prst="rect">
            <a:avLst/>
          </a:prstGeom>
          <a:noFill/>
        </p:spPr>
        <p:txBody>
          <a:bodyPr wrap="square" rtlCol="0">
            <a:spAutoFit/>
          </a:bodyPr>
          <a:lstStyle/>
          <a:p>
            <a:r>
              <a:rPr lang="en-US" sz="1100" dirty="0" smtClean="0"/>
              <a:t>standard SIDIS</a:t>
            </a:r>
            <a:endParaRPr lang="en-US" sz="1100" dirty="0"/>
          </a:p>
        </p:txBody>
      </p:sp>
      <p:sp>
        <p:nvSpPr>
          <p:cNvPr id="37" name="TextBox 36"/>
          <p:cNvSpPr txBox="1"/>
          <p:nvPr/>
        </p:nvSpPr>
        <p:spPr>
          <a:xfrm>
            <a:off x="7620000" y="2743200"/>
            <a:ext cx="1143000" cy="261610"/>
          </a:xfrm>
          <a:prstGeom prst="rect">
            <a:avLst/>
          </a:prstGeom>
          <a:noFill/>
        </p:spPr>
        <p:txBody>
          <a:bodyPr wrap="square" rtlCol="0">
            <a:spAutoFit/>
          </a:bodyPr>
          <a:lstStyle/>
          <a:p>
            <a:r>
              <a:rPr lang="en-US" sz="1100" dirty="0" smtClean="0"/>
              <a:t>b2b SIDIS</a:t>
            </a:r>
            <a:endParaRPr lang="en-US" sz="1100" dirty="0"/>
          </a:p>
        </p:txBody>
      </p:sp>
      <p:pic>
        <p:nvPicPr>
          <p:cNvPr id="38" name="Picture 37" descr="Screen Shot 2024-11-07 at 9.22.0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762000"/>
            <a:ext cx="4267200" cy="28812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24-08-15 at 12.05.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352800"/>
            <a:ext cx="3886200" cy="2590800"/>
          </a:xfrm>
          <a:prstGeom prst="rect">
            <a:avLst/>
          </a:prstGeom>
        </p:spPr>
      </p:pic>
      <p:pic>
        <p:nvPicPr>
          <p:cNvPr id="7" name="Picture 6" descr="Screen Shot 2024-08-15 at 12.21.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447800"/>
            <a:ext cx="3499563" cy="2362200"/>
          </a:xfrm>
          <a:prstGeom prst="rect">
            <a:avLst/>
          </a:prstGeom>
        </p:spPr>
      </p:pic>
      <p:sp>
        <p:nvSpPr>
          <p:cNvPr id="53249" name="Title 1"/>
          <p:cNvSpPr>
            <a:spLocks noGrp="1" noChangeArrowheads="1"/>
          </p:cNvSpPr>
          <p:nvPr>
            <p:ph type="title"/>
          </p:nvPr>
        </p:nvSpPr>
        <p:spPr>
          <a:xfrm>
            <a:off x="0" y="23813"/>
            <a:ext cx="9144000" cy="563562"/>
          </a:xfrm>
        </p:spPr>
        <p:txBody>
          <a:bodyPr/>
          <a:lstStyle/>
          <a:p>
            <a:r>
              <a:rPr lang="en-US" sz="2400" dirty="0">
                <a:latin typeface="Arial" charset="0"/>
                <a:ea typeface="MS PGothic" charset="0"/>
              </a:rPr>
              <a:t>Studies of  </a:t>
            </a:r>
            <a:r>
              <a:rPr lang="en-US" sz="2400" dirty="0">
                <a:latin typeface="Symbol" charset="0"/>
                <a:ea typeface="MS PGothic" charset="0"/>
              </a:rPr>
              <a:t>r</a:t>
            </a:r>
            <a:r>
              <a:rPr lang="en-US" sz="2400" baseline="30000" dirty="0">
                <a:latin typeface="Arial" charset="0"/>
                <a:ea typeface="MS PGothic" charset="0"/>
              </a:rPr>
              <a:t>0</a:t>
            </a:r>
            <a:r>
              <a:rPr lang="en-US" sz="2400" dirty="0">
                <a:latin typeface="Arial" charset="0"/>
                <a:ea typeface="MS PGothic" charset="0"/>
              </a:rPr>
              <a:t> impact with longitudinally polarized NH</a:t>
            </a:r>
            <a:r>
              <a:rPr lang="en-US" sz="2400" baseline="-25000" dirty="0">
                <a:latin typeface="Arial" charset="0"/>
                <a:ea typeface="MS PGothic" charset="0"/>
              </a:rPr>
              <a:t>3</a:t>
            </a:r>
            <a:r>
              <a:rPr lang="en-US" sz="2400" dirty="0">
                <a:latin typeface="Arial" charset="0"/>
                <a:ea typeface="MS PGothic" charset="0"/>
              </a:rPr>
              <a:t> target</a:t>
            </a:r>
          </a:p>
        </p:txBody>
      </p:sp>
      <p:sp>
        <p:nvSpPr>
          <p:cNvPr id="53250" name="Slide Number Placeholder 5"/>
          <p:cNvSpPr>
            <a:spLocks noGrp="1"/>
          </p:cNvSpPr>
          <p:nvPr>
            <p:ph type="sldNum" sz="quarter" idx="11"/>
          </p:nvPr>
        </p:nvSpPr>
        <p:spPr>
          <a:xfrm>
            <a:off x="8458200" y="71469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DBED031-2CD2-414B-AFD6-104DA72A6FDF}" type="slidenum">
              <a:rPr lang="en-US" sz="1400"/>
              <a:pPr/>
              <a:t>17</a:t>
            </a:fld>
            <a:endParaRPr lang="en-US" sz="1400"/>
          </a:p>
        </p:txBody>
      </p:sp>
      <p:sp>
        <p:nvSpPr>
          <p:cNvPr id="53251" name="TextBox 14"/>
          <p:cNvSpPr txBox="1">
            <a:spLocks noChangeArrowheads="1"/>
          </p:cNvSpPr>
          <p:nvPr/>
        </p:nvSpPr>
        <p:spPr bwMode="auto">
          <a:xfrm>
            <a:off x="0" y="3886200"/>
            <a:ext cx="464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a:buChar char="•"/>
            </a:pPr>
            <a:r>
              <a:rPr lang="en-US" sz="1600" dirty="0"/>
              <a:t>Require the angle of negative </a:t>
            </a:r>
            <a:r>
              <a:rPr lang="en-US" sz="1600" dirty="0" err="1"/>
              <a:t>pions</a:t>
            </a:r>
            <a:r>
              <a:rPr lang="en-US" sz="1600" dirty="0"/>
              <a:t> is within a degree from calculated from e’,</a:t>
            </a:r>
            <a:r>
              <a:rPr lang="en-US" sz="1600" dirty="0" err="1"/>
              <a:t>p,</a:t>
            </a:r>
            <a:r>
              <a:rPr lang="en-US" sz="1600" dirty="0" err="1">
                <a:latin typeface="Symbol" charset="0"/>
              </a:rPr>
              <a:t>p</a:t>
            </a:r>
            <a:r>
              <a:rPr lang="en-US" sz="1600" dirty="0"/>
              <a:t>+ assuming exclusive e’,</a:t>
            </a:r>
            <a:r>
              <a:rPr lang="en-US" sz="1600" dirty="0" err="1"/>
              <a:t>p,</a:t>
            </a:r>
            <a:r>
              <a:rPr lang="en-US" sz="1600" dirty="0" err="1">
                <a:latin typeface="Symbol" charset="0"/>
              </a:rPr>
              <a:t>p</a:t>
            </a:r>
            <a:r>
              <a:rPr lang="en-US" sz="1600" dirty="0" err="1"/>
              <a:t>+</a:t>
            </a:r>
            <a:r>
              <a:rPr lang="en-US" sz="1600" dirty="0" err="1">
                <a:latin typeface="Symbol" charset="0"/>
              </a:rPr>
              <a:t>p</a:t>
            </a:r>
            <a:r>
              <a:rPr lang="en-US" sz="1600" dirty="0"/>
              <a:t>- event.</a:t>
            </a:r>
          </a:p>
          <a:p>
            <a:pPr>
              <a:buFont typeface="Arial"/>
              <a:buChar char="•"/>
            </a:pPr>
            <a:endParaRPr lang="en-US" sz="1600" dirty="0"/>
          </a:p>
          <a:p>
            <a:pPr>
              <a:buFont typeface="Arial"/>
              <a:buChar char="•"/>
            </a:pPr>
            <a:r>
              <a:rPr lang="en-US" sz="1600" dirty="0"/>
              <a:t>Measurements of A</a:t>
            </a:r>
            <a:r>
              <a:rPr lang="en-US" sz="1600" baseline="-25000" dirty="0"/>
              <a:t>LL</a:t>
            </a:r>
            <a:r>
              <a:rPr lang="en-US" sz="1600" dirty="0"/>
              <a:t> for </a:t>
            </a:r>
            <a:r>
              <a:rPr lang="en-US" sz="1600" dirty="0">
                <a:latin typeface="Symbol" charset="0"/>
              </a:rPr>
              <a:t>r</a:t>
            </a:r>
            <a:r>
              <a:rPr lang="en-US" sz="1600" baseline="30000" dirty="0"/>
              <a:t>0</a:t>
            </a:r>
            <a:r>
              <a:rPr lang="en-US" sz="1600" dirty="0"/>
              <a:t> indicate very small values (with ~10-20% </a:t>
            </a:r>
            <a:r>
              <a:rPr lang="en-US" sz="1600" dirty="0" err="1"/>
              <a:t>bck</a:t>
            </a:r>
            <a:r>
              <a:rPr lang="en-US" sz="1600" dirty="0"/>
              <a:t>, likely negative ~    -2-10% ), and can be one of the reasons for higher A</a:t>
            </a:r>
            <a:r>
              <a:rPr lang="en-US" sz="1600" baseline="-25000" dirty="0"/>
              <a:t>LL</a:t>
            </a:r>
            <a:r>
              <a:rPr lang="en-US" sz="1600" dirty="0"/>
              <a:t> with protons with a M</a:t>
            </a:r>
            <a:r>
              <a:rPr lang="en-US" sz="1600" baseline="-25000" dirty="0"/>
              <a:t>X</a:t>
            </a:r>
            <a:r>
              <a:rPr lang="en-US" sz="1600" dirty="0"/>
              <a:t> cuts above 1.35 GeV (excluding exclusive </a:t>
            </a:r>
            <a:r>
              <a:rPr lang="en-US" sz="1600" dirty="0">
                <a:latin typeface="Symbol" charset="0"/>
              </a:rPr>
              <a:t>r</a:t>
            </a:r>
            <a:r>
              <a:rPr lang="en-US" sz="1600" baseline="30000" dirty="0"/>
              <a:t>0</a:t>
            </a:r>
            <a:r>
              <a:rPr lang="en-US" sz="1600" dirty="0"/>
              <a:t> )</a:t>
            </a:r>
          </a:p>
        </p:txBody>
      </p:sp>
      <p:sp>
        <p:nvSpPr>
          <p:cNvPr id="3" name="Footer Placeholder 2"/>
          <p:cNvSpPr>
            <a:spLocks noGrp="1"/>
          </p:cNvSpPr>
          <p:nvPr>
            <p:ph type="ftr" sz="quarter" idx="10"/>
          </p:nvPr>
        </p:nvSpPr>
        <p:spPr/>
        <p:txBody>
          <a:bodyPr/>
          <a:lstStyle/>
          <a:p>
            <a:pPr>
              <a:defRPr/>
            </a:pPr>
            <a:r>
              <a:rPr lang="it-IT" smtClean="0"/>
              <a:t>H. Avakian, HP2030, Nov 7</a:t>
            </a:r>
            <a:endParaRPr lang="en-US"/>
          </a:p>
        </p:txBody>
      </p:sp>
      <p:sp>
        <p:nvSpPr>
          <p:cNvPr id="53256" name="TextBox 1"/>
          <p:cNvSpPr txBox="1">
            <a:spLocks noChangeArrowheads="1"/>
          </p:cNvSpPr>
          <p:nvPr/>
        </p:nvSpPr>
        <p:spPr bwMode="auto">
          <a:xfrm>
            <a:off x="381000" y="990600"/>
            <a:ext cx="3392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Separating exclusive dihadrons</a:t>
            </a:r>
          </a:p>
        </p:txBody>
      </p:sp>
      <p:sp>
        <p:nvSpPr>
          <p:cNvPr id="53260" name="TextBox 5"/>
          <p:cNvSpPr txBox="1">
            <a:spLocks noChangeArrowheads="1"/>
          </p:cNvSpPr>
          <p:nvPr/>
        </p:nvSpPr>
        <p:spPr bwMode="auto">
          <a:xfrm>
            <a:off x="4343400" y="5867400"/>
            <a:ext cx="4800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a:t>Need clear separation of hydrogen from NH</a:t>
            </a:r>
            <a:r>
              <a:rPr lang="en-US" sz="1600" baseline="-25000" dirty="0"/>
              <a:t>3</a:t>
            </a:r>
          </a:p>
          <a:p>
            <a:r>
              <a:rPr lang="en-US" sz="1600" dirty="0"/>
              <a:t>and diffractive exclusive </a:t>
            </a:r>
            <a:r>
              <a:rPr lang="en-US" sz="1600" dirty="0">
                <a:latin typeface="Symbol"/>
              </a:rPr>
              <a:t>r</a:t>
            </a:r>
            <a:r>
              <a:rPr lang="en-US" sz="1600" dirty="0"/>
              <a:t>0s from exclusive </a:t>
            </a:r>
            <a:r>
              <a:rPr lang="en-US" sz="1600" dirty="0" err="1">
                <a:latin typeface="Symbol"/>
              </a:rPr>
              <a:t>p+p</a:t>
            </a:r>
            <a:r>
              <a:rPr lang="en-US" sz="1600" dirty="0">
                <a:latin typeface="Symbol"/>
              </a:rPr>
              <a:t>-</a:t>
            </a:r>
            <a:endParaRPr lang="en-US" sz="1600" baseline="-25000" dirty="0"/>
          </a:p>
        </p:txBody>
      </p:sp>
      <p:cxnSp>
        <p:nvCxnSpPr>
          <p:cNvPr id="8" name="Straight Arrow Connector 7"/>
          <p:cNvCxnSpPr/>
          <p:nvPr/>
        </p:nvCxnSpPr>
        <p:spPr>
          <a:xfrm flipH="1">
            <a:off x="533400" y="2438400"/>
            <a:ext cx="3048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descr="Screen Shot 2024-08-15 at 12.02.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838200"/>
            <a:ext cx="4207285" cy="2601502"/>
          </a:xfrm>
          <a:prstGeom prst="rect">
            <a:avLst/>
          </a:prstGeom>
        </p:spPr>
      </p:pic>
      <p:cxnSp>
        <p:nvCxnSpPr>
          <p:cNvPr id="5" name="Straight Connector 4"/>
          <p:cNvCxnSpPr/>
          <p:nvPr/>
        </p:nvCxnSpPr>
        <p:spPr>
          <a:xfrm>
            <a:off x="5029200" y="2590800"/>
            <a:ext cx="3352800" cy="11628"/>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53254" name="TextBox 1"/>
          <p:cNvSpPr txBox="1">
            <a:spLocks noChangeArrowheads="1"/>
          </p:cNvSpPr>
          <p:nvPr/>
        </p:nvSpPr>
        <p:spPr bwMode="auto">
          <a:xfrm>
            <a:off x="6096000" y="990600"/>
            <a:ext cx="2262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i="1" dirty="0"/>
              <a:t>CLAS12 Preliminary</a:t>
            </a:r>
          </a:p>
        </p:txBody>
      </p:sp>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876800"/>
            <a:ext cx="838200" cy="6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3"/>
          <p:cNvSpPr/>
          <p:nvPr/>
        </p:nvSpPr>
        <p:spPr>
          <a:xfrm rot="19924127">
            <a:off x="2550011" y="1927472"/>
            <a:ext cx="228600" cy="5334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1905000" y="2057400"/>
            <a:ext cx="1143000" cy="53340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endCxn id="24" idx="0"/>
          </p:cNvCxnSpPr>
          <p:nvPr/>
        </p:nvCxnSpPr>
        <p:spPr>
          <a:xfrm flipV="1">
            <a:off x="1905000" y="1958540"/>
            <a:ext cx="634386" cy="63226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19843080">
            <a:off x="2432521" y="1881760"/>
            <a:ext cx="313044" cy="369332"/>
          </a:xfrm>
          <a:prstGeom prst="rect">
            <a:avLst/>
          </a:prstGeom>
          <a:noFill/>
        </p:spPr>
        <p:txBody>
          <a:bodyPr wrap="none" rtlCol="0">
            <a:spAutoFit/>
          </a:bodyPr>
          <a:lstStyle/>
          <a:p>
            <a:r>
              <a:rPr lang="en-US" dirty="0">
                <a:latin typeface="Symbol"/>
              </a:rPr>
              <a:t>q</a:t>
            </a:r>
          </a:p>
        </p:txBody>
      </p:sp>
      <p:sp>
        <p:nvSpPr>
          <p:cNvPr id="28" name="TextBox 27"/>
          <p:cNvSpPr txBox="1"/>
          <p:nvPr/>
        </p:nvSpPr>
        <p:spPr>
          <a:xfrm>
            <a:off x="1345654" y="2514599"/>
            <a:ext cx="2133600" cy="461665"/>
          </a:xfrm>
          <a:prstGeom prst="rect">
            <a:avLst/>
          </a:prstGeom>
          <a:noFill/>
        </p:spPr>
        <p:txBody>
          <a:bodyPr wrap="square" rtlCol="0">
            <a:spAutoFit/>
          </a:bodyPr>
          <a:lstStyle/>
          <a:p>
            <a:r>
              <a:rPr lang="en-US" sz="1200" dirty="0"/>
              <a:t>cut on </a:t>
            </a:r>
            <a:r>
              <a:rPr lang="en-US" sz="1200" dirty="0" err="1">
                <a:latin typeface="Symbol"/>
              </a:rPr>
              <a:t>Dq</a:t>
            </a:r>
            <a:r>
              <a:rPr lang="en-US" sz="1200" dirty="0">
                <a:latin typeface="Symbol"/>
              </a:rPr>
              <a:t> &lt;</a:t>
            </a:r>
            <a:r>
              <a:rPr lang="en-US" sz="1200" dirty="0"/>
              <a:t>1</a:t>
            </a:r>
            <a:r>
              <a:rPr lang="en-US" sz="1200" baseline="30000" dirty="0"/>
              <a:t>o</a:t>
            </a:r>
            <a:r>
              <a:rPr lang="en-US" sz="1200" dirty="0"/>
              <a:t> </a:t>
            </a:r>
            <a:r>
              <a:rPr lang="en-US" sz="1200" dirty="0" err="1"/>
              <a:t>beetween</a:t>
            </a:r>
            <a:r>
              <a:rPr lang="en-US" sz="1200" dirty="0"/>
              <a:t> measured and calculated </a:t>
            </a:r>
            <a:r>
              <a:rPr lang="en-US" sz="1200" dirty="0">
                <a:latin typeface="Symbol"/>
              </a:rPr>
              <a:t>p-</a:t>
            </a:r>
          </a:p>
        </p:txBody>
      </p:sp>
      <p:sp>
        <p:nvSpPr>
          <p:cNvPr id="29" name="TextBox 28"/>
          <p:cNvSpPr txBox="1"/>
          <p:nvPr/>
        </p:nvSpPr>
        <p:spPr>
          <a:xfrm>
            <a:off x="3003118" y="2666999"/>
            <a:ext cx="184666" cy="215444"/>
          </a:xfrm>
          <a:prstGeom prst="rect">
            <a:avLst/>
          </a:prstGeom>
          <a:noFill/>
        </p:spPr>
        <p:txBody>
          <a:bodyPr wrap="none" rtlCol="0">
            <a:spAutoFit/>
          </a:bodyPr>
          <a:lstStyle/>
          <a:p>
            <a:endParaRPr lang="en-US" sz="1200" baseline="30000" dirty="0"/>
          </a:p>
        </p:txBody>
      </p:sp>
      <p:sp>
        <p:nvSpPr>
          <p:cNvPr id="11" name="TextBox 10"/>
          <p:cNvSpPr txBox="1"/>
          <p:nvPr/>
        </p:nvSpPr>
        <p:spPr>
          <a:xfrm>
            <a:off x="2743200" y="1828800"/>
            <a:ext cx="754922" cy="246221"/>
          </a:xfrm>
          <a:prstGeom prst="rect">
            <a:avLst/>
          </a:prstGeom>
          <a:noFill/>
        </p:spPr>
        <p:txBody>
          <a:bodyPr wrap="none" rtlCol="0">
            <a:spAutoFit/>
          </a:bodyPr>
          <a:lstStyle/>
          <a:p>
            <a:r>
              <a:rPr lang="en-US" sz="1000" dirty="0"/>
              <a:t>measured</a:t>
            </a:r>
          </a:p>
        </p:txBody>
      </p:sp>
      <p:sp>
        <p:nvSpPr>
          <p:cNvPr id="30" name="TextBox 29"/>
          <p:cNvSpPr txBox="1"/>
          <p:nvPr/>
        </p:nvSpPr>
        <p:spPr>
          <a:xfrm>
            <a:off x="1600200" y="1905000"/>
            <a:ext cx="762123" cy="246221"/>
          </a:xfrm>
          <a:prstGeom prst="rect">
            <a:avLst/>
          </a:prstGeom>
          <a:noFill/>
        </p:spPr>
        <p:txBody>
          <a:bodyPr wrap="none" rtlCol="0">
            <a:spAutoFit/>
          </a:bodyPr>
          <a:lstStyle/>
          <a:p>
            <a:r>
              <a:rPr lang="en-US" sz="1000" dirty="0"/>
              <a:t>calculated</a:t>
            </a:r>
          </a:p>
        </p:txBody>
      </p:sp>
      <p:sp>
        <p:nvSpPr>
          <p:cNvPr id="53258" name="TextBox 4"/>
          <p:cNvSpPr txBox="1">
            <a:spLocks noChangeArrowheads="1"/>
          </p:cNvSpPr>
          <p:nvPr/>
        </p:nvSpPr>
        <p:spPr bwMode="auto">
          <a:xfrm>
            <a:off x="5105400" y="2590800"/>
            <a:ext cx="1419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err="1"/>
              <a:t>ep</a:t>
            </a:r>
            <a:r>
              <a:rPr lang="en-US" sz="1800" dirty="0"/>
              <a:t>-&gt;</a:t>
            </a:r>
            <a:r>
              <a:rPr lang="en-US" sz="1800" dirty="0" err="1"/>
              <a:t>e’p’</a:t>
            </a:r>
            <a:r>
              <a:rPr lang="en-US" altLang="ja-JP" sz="1800" dirty="0" err="1">
                <a:latin typeface="Symbol" charset="0"/>
              </a:rPr>
              <a:t>p</a:t>
            </a:r>
            <a:r>
              <a:rPr lang="en-US" altLang="ja-JP" sz="1800" baseline="30000" dirty="0" err="1">
                <a:latin typeface="Symbol" charset="0"/>
              </a:rPr>
              <a:t>+</a:t>
            </a:r>
            <a:r>
              <a:rPr lang="en-US" altLang="ja-JP" sz="1800" dirty="0" err="1">
                <a:latin typeface="Symbol" charset="0"/>
              </a:rPr>
              <a:t>p</a:t>
            </a:r>
            <a:r>
              <a:rPr lang="en-US" altLang="ja-JP" sz="1800" baseline="30000" dirty="0">
                <a:latin typeface="Symbol" charset="0"/>
              </a:rPr>
              <a:t>-</a:t>
            </a:r>
            <a:endParaRPr lang="en-US" sz="1800" baseline="30000" dirty="0"/>
          </a:p>
        </p:txBody>
      </p:sp>
      <p:cxnSp>
        <p:nvCxnSpPr>
          <p:cNvPr id="10" name="Straight Arrow Connector 9"/>
          <p:cNvCxnSpPr/>
          <p:nvPr/>
        </p:nvCxnSpPr>
        <p:spPr>
          <a:xfrm>
            <a:off x="6172200" y="2209800"/>
            <a:ext cx="10668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10200" y="4648200"/>
            <a:ext cx="5334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cxnSpLocks/>
          </p:cNvCxnSpPr>
          <p:nvPr/>
        </p:nvCxnSpPr>
        <p:spPr>
          <a:xfrm>
            <a:off x="5440680" y="5257800"/>
            <a:ext cx="228600" cy="0"/>
          </a:xfrm>
          <a:prstGeom prst="straightConnector1">
            <a:avLst/>
          </a:prstGeom>
          <a:ln w="317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1901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343DB4A7-5CD0-704A-9A7C-9CAFFEAC5A74}"/>
              </a:ext>
            </a:extLst>
          </p:cNvPr>
          <p:cNvPicPr>
            <a:picLocks noChangeAspect="1"/>
          </p:cNvPicPr>
          <p:nvPr/>
        </p:nvPicPr>
        <p:blipFill>
          <a:blip r:embed="rId2"/>
          <a:stretch>
            <a:fillRect/>
          </a:stretch>
        </p:blipFill>
        <p:spPr>
          <a:xfrm>
            <a:off x="4800600" y="914400"/>
            <a:ext cx="4276807" cy="2362200"/>
          </a:xfrm>
          <a:prstGeom prst="rect">
            <a:avLst/>
          </a:prstGeom>
        </p:spPr>
      </p:pic>
      <p:sp>
        <p:nvSpPr>
          <p:cNvPr id="53249" name="Title 1"/>
          <p:cNvSpPr>
            <a:spLocks noGrp="1" noChangeArrowheads="1"/>
          </p:cNvSpPr>
          <p:nvPr>
            <p:ph type="title"/>
          </p:nvPr>
        </p:nvSpPr>
        <p:spPr>
          <a:xfrm>
            <a:off x="0" y="23813"/>
            <a:ext cx="9144000" cy="563562"/>
          </a:xfrm>
        </p:spPr>
        <p:txBody>
          <a:bodyPr/>
          <a:lstStyle/>
          <a:p>
            <a:r>
              <a:rPr lang="en-US" dirty="0">
                <a:latin typeface="Arial" charset="0"/>
                <a:ea typeface="MS PGothic" charset="0"/>
              </a:rPr>
              <a:t>A</a:t>
            </a:r>
            <a:r>
              <a:rPr lang="en-US" baseline="-25000" dirty="0">
                <a:latin typeface="Arial" charset="0"/>
                <a:ea typeface="MS PGothic" charset="0"/>
              </a:rPr>
              <a:t>LL</a:t>
            </a:r>
            <a:r>
              <a:rPr lang="en-US" dirty="0">
                <a:latin typeface="Arial" charset="0"/>
                <a:ea typeface="MS PGothic" charset="0"/>
              </a:rPr>
              <a:t> studies of exclusive  </a:t>
            </a:r>
            <a:r>
              <a:rPr lang="en-US" dirty="0">
                <a:latin typeface="Symbol" charset="0"/>
                <a:ea typeface="MS PGothic" charset="0"/>
              </a:rPr>
              <a:t>r</a:t>
            </a:r>
            <a:r>
              <a:rPr lang="en-US" baseline="30000" dirty="0">
                <a:latin typeface="Arial" charset="0"/>
                <a:ea typeface="MS PGothic" charset="0"/>
              </a:rPr>
              <a:t>0</a:t>
            </a:r>
            <a:r>
              <a:rPr lang="en-US" dirty="0">
                <a:latin typeface="Arial" charset="0"/>
                <a:ea typeface="MS PGothic" charset="0"/>
              </a:rPr>
              <a:t> : HERMES</a:t>
            </a:r>
          </a:p>
        </p:txBody>
      </p:sp>
      <p:sp>
        <p:nvSpPr>
          <p:cNvPr id="53250" name="Slide Number Placeholder 5"/>
          <p:cNvSpPr>
            <a:spLocks noGrp="1"/>
          </p:cNvSpPr>
          <p:nvPr>
            <p:ph type="sldNum" sz="quarter" idx="11"/>
          </p:nvPr>
        </p:nvSpPr>
        <p:spPr>
          <a:xfrm>
            <a:off x="8458200" y="71469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DBED031-2CD2-414B-AFD6-104DA72A6FDF}" type="slidenum">
              <a:rPr lang="en-US" sz="1400"/>
              <a:pPr/>
              <a:t>18</a:t>
            </a:fld>
            <a:endParaRPr lang="en-US" sz="1400"/>
          </a:p>
        </p:txBody>
      </p:sp>
      <p:sp>
        <p:nvSpPr>
          <p:cNvPr id="3" name="Footer Placeholder 2"/>
          <p:cNvSpPr>
            <a:spLocks noGrp="1"/>
          </p:cNvSpPr>
          <p:nvPr>
            <p:ph type="ftr" sz="quarter" idx="10"/>
          </p:nvPr>
        </p:nvSpPr>
        <p:spPr/>
        <p:txBody>
          <a:bodyPr/>
          <a:lstStyle/>
          <a:p>
            <a:pPr>
              <a:defRPr/>
            </a:pPr>
            <a:r>
              <a:rPr lang="it-IT" smtClean="0"/>
              <a:t>H. Avakian, HP2030, Nov 7</a:t>
            </a:r>
            <a:endParaRPr lang="en-US"/>
          </a:p>
        </p:txBody>
      </p:sp>
      <p:sp>
        <p:nvSpPr>
          <p:cNvPr id="53260" name="TextBox 5"/>
          <p:cNvSpPr txBox="1">
            <a:spLocks noChangeArrowheads="1"/>
          </p:cNvSpPr>
          <p:nvPr/>
        </p:nvSpPr>
        <p:spPr bwMode="auto">
          <a:xfrm>
            <a:off x="4648200" y="3429000"/>
            <a:ext cx="449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smtClean="0"/>
              <a:t>1D plots can be really misleading need multi</a:t>
            </a:r>
            <a:r>
              <a:rPr lang="en-US" sz="1600" dirty="0"/>
              <a:t>-D</a:t>
            </a:r>
            <a:endParaRPr lang="en-US" sz="1600" baseline="-25000" dirty="0"/>
          </a:p>
        </p:txBody>
      </p:sp>
      <p:pic>
        <p:nvPicPr>
          <p:cNvPr id="13" name="Picture 12">
            <a:extLst>
              <a:ext uri="{FF2B5EF4-FFF2-40B4-BE49-F238E27FC236}">
                <a16:creationId xmlns:a16="http://schemas.microsoft.com/office/drawing/2014/main" xmlns="" id="{C14A2C5D-3590-9844-A8BC-FC2652186FC9}"/>
              </a:ext>
            </a:extLst>
          </p:cNvPr>
          <p:cNvPicPr>
            <a:picLocks noChangeAspect="1"/>
          </p:cNvPicPr>
          <p:nvPr/>
        </p:nvPicPr>
        <p:blipFill>
          <a:blip r:embed="rId3"/>
          <a:stretch>
            <a:fillRect/>
          </a:stretch>
        </p:blipFill>
        <p:spPr>
          <a:xfrm>
            <a:off x="4321593" y="4038600"/>
            <a:ext cx="4800600" cy="1987550"/>
          </a:xfrm>
          <a:prstGeom prst="rect">
            <a:avLst/>
          </a:prstGeom>
        </p:spPr>
      </p:pic>
      <p:sp>
        <p:nvSpPr>
          <p:cNvPr id="33" name="TextBox 5">
            <a:extLst>
              <a:ext uri="{FF2B5EF4-FFF2-40B4-BE49-F238E27FC236}">
                <a16:creationId xmlns:a16="http://schemas.microsoft.com/office/drawing/2014/main" xmlns="" id="{D384C14E-C023-DC46-A786-97322B921279}"/>
              </a:ext>
            </a:extLst>
          </p:cNvPr>
          <p:cNvSpPr txBox="1">
            <a:spLocks noChangeArrowheads="1"/>
          </p:cNvSpPr>
          <p:nvPr/>
        </p:nvSpPr>
        <p:spPr bwMode="auto">
          <a:xfrm>
            <a:off x="34664" y="3886200"/>
            <a:ext cx="4267200" cy="1261884"/>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a:t>For a proper extraction of multiplicities and spin-azimuthal modulations of  exclusive</a:t>
            </a:r>
            <a:r>
              <a:rPr lang="en-US" sz="2000" dirty="0"/>
              <a:t> </a:t>
            </a:r>
            <a:r>
              <a:rPr lang="en-US" sz="2000" b="1" dirty="0" err="1">
                <a:latin typeface="Symbol"/>
              </a:rPr>
              <a:t>r</a:t>
            </a:r>
            <a:r>
              <a:rPr lang="en-US" sz="1600" dirty="0" err="1"/>
              <a:t>s</a:t>
            </a:r>
            <a:r>
              <a:rPr lang="en-US" sz="1600" dirty="0"/>
              <a:t>, clean separation  is needed for </a:t>
            </a:r>
            <a:r>
              <a:rPr lang="en-US" sz="2000" b="1" dirty="0">
                <a:solidFill>
                  <a:srgbClr val="000000"/>
                </a:solidFill>
                <a:latin typeface="Symbol"/>
              </a:rPr>
              <a:t>r</a:t>
            </a:r>
            <a:r>
              <a:rPr lang="en-US" sz="2000" b="1" baseline="30000" dirty="0">
                <a:solidFill>
                  <a:srgbClr val="000000"/>
                </a:solidFill>
                <a:latin typeface="Symbol"/>
              </a:rPr>
              <a:t>0</a:t>
            </a:r>
            <a:r>
              <a:rPr lang="en-US" sz="1600" dirty="0"/>
              <a:t>, and longitudinally polarized </a:t>
            </a:r>
            <a:r>
              <a:rPr lang="en-US" sz="2000" b="1" dirty="0">
                <a:latin typeface="Symbol"/>
              </a:rPr>
              <a:t>r</a:t>
            </a:r>
            <a:r>
              <a:rPr lang="en-US" sz="2000" b="1" baseline="30000" dirty="0">
                <a:latin typeface="Symbol"/>
              </a:rPr>
              <a:t>0</a:t>
            </a:r>
            <a:r>
              <a:rPr lang="en-US" sz="1600" b="1" baseline="30000" dirty="0">
                <a:latin typeface="Symbol"/>
              </a:rPr>
              <a:t> </a:t>
            </a:r>
            <a:r>
              <a:rPr lang="en-US" sz="1600" dirty="0"/>
              <a:t>signal, in particular</a:t>
            </a:r>
            <a:endParaRPr lang="en-US" sz="1600" baseline="-25000" dirty="0"/>
          </a:p>
        </p:txBody>
      </p:sp>
      <p:sp>
        <p:nvSpPr>
          <p:cNvPr id="16" name="Rectangle 15">
            <a:extLst>
              <a:ext uri="{FF2B5EF4-FFF2-40B4-BE49-F238E27FC236}">
                <a16:creationId xmlns:a16="http://schemas.microsoft.com/office/drawing/2014/main" xmlns="" id="{A8AAA61C-7D1A-C94F-B579-6EE0D0D8DF0B}"/>
              </a:ext>
            </a:extLst>
          </p:cNvPr>
          <p:cNvSpPr/>
          <p:nvPr/>
        </p:nvSpPr>
        <p:spPr>
          <a:xfrm>
            <a:off x="6934200" y="1066800"/>
            <a:ext cx="1781257" cy="276999"/>
          </a:xfrm>
          <a:prstGeom prst="rect">
            <a:avLst/>
          </a:prstGeom>
        </p:spPr>
        <p:txBody>
          <a:bodyPr wrap="none">
            <a:spAutoFit/>
          </a:bodyPr>
          <a:lstStyle/>
          <a:p>
            <a:r>
              <a:rPr lang="en-US" sz="1200" dirty="0"/>
              <a:t>A</a:t>
            </a:r>
            <a:r>
              <a:rPr lang="en-US" sz="1200" baseline="-25000" dirty="0"/>
              <a:t>1</a:t>
            </a:r>
            <a:r>
              <a:rPr lang="el-GR" sz="1200" baseline="-25000" dirty="0"/>
              <a:t>ρ</a:t>
            </a:r>
            <a:r>
              <a:rPr lang="en-US" sz="1200" dirty="0"/>
              <a:t>=</a:t>
            </a:r>
            <a:r>
              <a:rPr lang="el-GR" sz="1200" dirty="0"/>
              <a:t>0.23 ± 0.14±0.02</a:t>
            </a:r>
            <a:endParaRPr lang="en-US" sz="1200" dirty="0"/>
          </a:p>
        </p:txBody>
      </p:sp>
      <p:sp>
        <p:nvSpPr>
          <p:cNvPr id="19" name="TextBox 18">
            <a:extLst>
              <a:ext uri="{FF2B5EF4-FFF2-40B4-BE49-F238E27FC236}">
                <a16:creationId xmlns:a16="http://schemas.microsoft.com/office/drawing/2014/main" xmlns="" id="{244EF00A-3C5F-CB4F-928F-C535EDFCAA74}"/>
              </a:ext>
            </a:extLst>
          </p:cNvPr>
          <p:cNvSpPr txBox="1"/>
          <p:nvPr/>
        </p:nvSpPr>
        <p:spPr>
          <a:xfrm>
            <a:off x="381000" y="5410200"/>
            <a:ext cx="3726378" cy="523220"/>
          </a:xfrm>
          <a:prstGeom prst="rect">
            <a:avLst/>
          </a:prstGeom>
          <a:noFill/>
        </p:spPr>
        <p:txBody>
          <a:bodyPr wrap="square" rtlCol="0">
            <a:spAutoFit/>
          </a:bodyPr>
          <a:lstStyle/>
          <a:p>
            <a:r>
              <a:rPr lang="en-US" sz="1400" dirty="0"/>
              <a:t>At low P</a:t>
            </a:r>
            <a:r>
              <a:rPr lang="en-US" sz="1400" baseline="-25000" dirty="0"/>
              <a:t>T</a:t>
            </a:r>
            <a:r>
              <a:rPr lang="en-US" sz="1400" dirty="0"/>
              <a:t>, where the background is smaller, the asymmetry indeed tend to be negative</a:t>
            </a:r>
          </a:p>
        </p:txBody>
      </p:sp>
      <p:pic>
        <p:nvPicPr>
          <p:cNvPr id="4" name="Picture 3">
            <a:extLst>
              <a:ext uri="{FF2B5EF4-FFF2-40B4-BE49-F238E27FC236}">
                <a16:creationId xmlns:a16="http://schemas.microsoft.com/office/drawing/2014/main" xmlns="" id="{AD7E064E-7E41-BD42-A381-61DFDB6EF7CF}"/>
              </a:ext>
            </a:extLst>
          </p:cNvPr>
          <p:cNvPicPr>
            <a:picLocks noChangeAspect="1"/>
          </p:cNvPicPr>
          <p:nvPr/>
        </p:nvPicPr>
        <p:blipFill>
          <a:blip r:embed="rId4"/>
          <a:stretch>
            <a:fillRect/>
          </a:stretch>
        </p:blipFill>
        <p:spPr>
          <a:xfrm>
            <a:off x="82715" y="961896"/>
            <a:ext cx="4249799" cy="2695704"/>
          </a:xfrm>
          <a:prstGeom prst="rect">
            <a:avLst/>
          </a:prstGeom>
        </p:spPr>
      </p:pic>
      <p:pic>
        <p:nvPicPr>
          <p:cNvPr id="15" name="Picture 14">
            <a:extLst>
              <a:ext uri="{FF2B5EF4-FFF2-40B4-BE49-F238E27FC236}">
                <a16:creationId xmlns:a16="http://schemas.microsoft.com/office/drawing/2014/main" xmlns="" id="{B7D0E265-2BFB-AD4F-9DB8-6AB7D2313422}"/>
              </a:ext>
            </a:extLst>
          </p:cNvPr>
          <p:cNvPicPr>
            <a:picLocks noChangeAspect="1"/>
          </p:cNvPicPr>
          <p:nvPr/>
        </p:nvPicPr>
        <p:blipFill>
          <a:blip r:embed="rId5"/>
          <a:stretch>
            <a:fillRect/>
          </a:stretch>
        </p:blipFill>
        <p:spPr>
          <a:xfrm>
            <a:off x="762000" y="1066800"/>
            <a:ext cx="1443441" cy="1524000"/>
          </a:xfrm>
          <a:prstGeom prst="rect">
            <a:avLst/>
          </a:prstGeom>
        </p:spPr>
      </p:pic>
      <p:cxnSp>
        <p:nvCxnSpPr>
          <p:cNvPr id="14" name="Straight Arrow Connector 13"/>
          <p:cNvCxnSpPr/>
          <p:nvPr/>
        </p:nvCxnSpPr>
        <p:spPr>
          <a:xfrm flipV="1">
            <a:off x="5410200" y="1524000"/>
            <a:ext cx="914400" cy="1981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3886200" y="5181600"/>
            <a:ext cx="8382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2400" y="6096000"/>
            <a:ext cx="7420095" cy="369332"/>
          </a:xfrm>
          <a:prstGeom prst="rect">
            <a:avLst/>
          </a:prstGeom>
          <a:noFill/>
        </p:spPr>
        <p:txBody>
          <a:bodyPr wrap="none" rtlCol="0">
            <a:spAutoFit/>
          </a:bodyPr>
          <a:lstStyle/>
          <a:p>
            <a:r>
              <a:rPr lang="en-US" dirty="0" smtClean="0"/>
              <a:t>Accounting of </a:t>
            </a:r>
            <a:r>
              <a:rPr lang="en-US" b="1" dirty="0" smtClean="0">
                <a:latin typeface="Symbol"/>
              </a:rPr>
              <a:t>r</a:t>
            </a:r>
            <a:r>
              <a:rPr lang="en-US" b="1" baseline="30000" dirty="0" smtClean="0">
                <a:latin typeface="Symbol"/>
              </a:rPr>
              <a:t>0 </a:t>
            </a:r>
            <a:r>
              <a:rPr lang="en-US" dirty="0" smtClean="0"/>
              <a:t>will change the phenomenology of </a:t>
            </a:r>
            <a:r>
              <a:rPr lang="en-US" dirty="0" err="1" smtClean="0"/>
              <a:t>helicity</a:t>
            </a:r>
            <a:r>
              <a:rPr lang="en-US" dirty="0" smtClean="0"/>
              <a:t> distributions </a:t>
            </a:r>
            <a:endParaRPr lang="en-US" dirty="0"/>
          </a:p>
        </p:txBody>
      </p:sp>
    </p:spTree>
    <p:extLst>
      <p:ext uri="{BB962C8B-B14F-4D97-AF65-F5344CB8AC3E}">
        <p14:creationId xmlns:p14="http://schemas.microsoft.com/office/powerpoint/2010/main" val="12133689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0" y="152400"/>
            <a:ext cx="9067800" cy="563563"/>
          </a:xfrm>
        </p:spPr>
        <p:txBody>
          <a:bodyPr/>
          <a:lstStyle/>
          <a:p>
            <a:r>
              <a:rPr lang="en-US" sz="2800">
                <a:latin typeface="Arial" charset="0"/>
                <a:ea typeface="MS PGothic" charset="0"/>
              </a:rPr>
              <a:t>Understanding the QCD</a:t>
            </a:r>
            <a:r>
              <a:rPr lang="en-US" sz="2400">
                <a:latin typeface="Arial" charset="0"/>
                <a:ea typeface="MS PGothic" charset="0"/>
              </a:rPr>
              <a:t>: from observables to QCD dynamics</a:t>
            </a:r>
            <a:endParaRPr lang="en-US" sz="3200">
              <a:latin typeface="Arial" charset="0"/>
              <a:ea typeface="MS PGothic" charset="0"/>
            </a:endParaRPr>
          </a:p>
        </p:txBody>
      </p:sp>
      <p:sp>
        <p:nvSpPr>
          <p:cNvPr id="18434" name="Content Placeholder 2"/>
          <p:cNvSpPr>
            <a:spLocks noGrp="1" noChangeArrowheads="1"/>
          </p:cNvSpPr>
          <p:nvPr>
            <p:ph idx="1"/>
          </p:nvPr>
        </p:nvSpPr>
        <p:spPr>
          <a:xfrm>
            <a:off x="10432" y="4343400"/>
            <a:ext cx="9067800" cy="1289013"/>
          </a:xfrm>
        </p:spPr>
        <p:txBody>
          <a:bodyPr/>
          <a:lstStyle/>
          <a:p>
            <a:r>
              <a:rPr lang="en-US" sz="1800" dirty="0" smtClean="0">
                <a:latin typeface="Arial" charset="0"/>
                <a:ea typeface="MS PGothic" charset="0"/>
              </a:rPr>
              <a:t>Understanding of hard scattering data at Q</a:t>
            </a:r>
            <a:r>
              <a:rPr lang="en-US" sz="1800" baseline="30000" dirty="0" smtClean="0">
                <a:latin typeface="Arial" charset="0"/>
                <a:ea typeface="MS PGothic" charset="0"/>
              </a:rPr>
              <a:t>2</a:t>
            </a:r>
            <a:r>
              <a:rPr lang="en-US" sz="1800" dirty="0" smtClean="0">
                <a:latin typeface="Arial" charset="0"/>
                <a:ea typeface="MS PGothic" charset="0"/>
              </a:rPr>
              <a:t>&lt;10 GeV</a:t>
            </a:r>
            <a:r>
              <a:rPr lang="en-US" sz="1800" baseline="30000" dirty="0" smtClean="0">
                <a:latin typeface="Arial" charset="0"/>
                <a:ea typeface="MS PGothic" charset="0"/>
              </a:rPr>
              <a:t>2</a:t>
            </a:r>
            <a:r>
              <a:rPr lang="en-US" sz="1800" dirty="0" smtClean="0">
                <a:latin typeface="Arial" charset="0"/>
                <a:ea typeface="MS PGothic" charset="0"/>
              </a:rPr>
              <a:t> </a:t>
            </a:r>
            <a:r>
              <a:rPr lang="en-US" sz="1800" dirty="0" smtClean="0">
                <a:latin typeface="Arial" charset="0"/>
                <a:ea typeface="MS PGothic" charset="0"/>
              </a:rPr>
              <a:t>critical for multidimensional measurements, needed for understanding the QCD dynamics</a:t>
            </a:r>
            <a:endParaRPr lang="en-US" sz="1800" dirty="0" smtClean="0">
              <a:latin typeface="Arial" charset="0"/>
              <a:ea typeface="MS PGothic" charset="0"/>
            </a:endParaRPr>
          </a:p>
          <a:p>
            <a:r>
              <a:rPr lang="en-US" sz="1800" dirty="0" smtClean="0">
                <a:latin typeface="Arial" charset="0"/>
                <a:ea typeface="MS PGothic" charset="0"/>
              </a:rPr>
              <a:t>The </a:t>
            </a:r>
            <a:r>
              <a:rPr lang="en-US" sz="1800" dirty="0" err="1" smtClean="0">
                <a:latin typeface="Arial" charset="0"/>
                <a:ea typeface="MS PGothic" charset="0"/>
              </a:rPr>
              <a:t>leptoproduction</a:t>
            </a:r>
            <a:r>
              <a:rPr lang="en-US" sz="1800" dirty="0" smtClean="0">
                <a:latin typeface="Arial" charset="0"/>
                <a:ea typeface="MS PGothic" charset="0"/>
              </a:rPr>
              <a:t>, </a:t>
            </a:r>
            <a:r>
              <a:rPr lang="en-US" sz="1800" dirty="0">
                <a:latin typeface="Arial" charset="0"/>
                <a:ea typeface="MS PGothic" charset="0"/>
              </a:rPr>
              <a:t>with hadrons detected in the final state, from experimental point of view, </a:t>
            </a:r>
            <a:r>
              <a:rPr lang="en-US" sz="1800" dirty="0" smtClean="0">
                <a:latin typeface="Arial" charset="0"/>
                <a:ea typeface="MS PGothic" charset="0"/>
              </a:rPr>
              <a:t>in </a:t>
            </a:r>
            <a:r>
              <a:rPr lang="en-US" sz="1800" dirty="0" smtClean="0">
                <a:latin typeface="Arial" charset="0"/>
                <a:ea typeface="MS PGothic" charset="0"/>
              </a:rPr>
              <a:t>simplest </a:t>
            </a:r>
            <a:r>
              <a:rPr lang="en-US" sz="1800" dirty="0" smtClean="0">
                <a:latin typeface="Arial" charset="0"/>
                <a:ea typeface="MS PGothic" charset="0"/>
              </a:rPr>
              <a:t>case of a single hadron, is </a:t>
            </a:r>
            <a:r>
              <a:rPr lang="en-US" sz="1800" dirty="0">
                <a:latin typeface="Arial" charset="0"/>
                <a:ea typeface="MS PGothic" charset="0"/>
              </a:rPr>
              <a:t>a measurement of observables in 5D space (x,Q</a:t>
            </a:r>
            <a:r>
              <a:rPr lang="en-US" sz="1800" baseline="30000" dirty="0">
                <a:latin typeface="Arial" charset="0"/>
                <a:ea typeface="MS PGothic" charset="0"/>
              </a:rPr>
              <a:t>2</a:t>
            </a:r>
            <a:r>
              <a:rPr lang="en-US" sz="1800" dirty="0">
                <a:latin typeface="Arial" charset="0"/>
                <a:ea typeface="MS PGothic" charset="0"/>
              </a:rPr>
              <a:t>,z,P</a:t>
            </a:r>
            <a:r>
              <a:rPr lang="en-US" sz="1800" baseline="-25000" dirty="0">
                <a:latin typeface="Arial" charset="0"/>
                <a:ea typeface="MS PGothic" charset="0"/>
              </a:rPr>
              <a:t>T</a:t>
            </a:r>
            <a:r>
              <a:rPr lang="en-US" sz="1800" dirty="0">
                <a:latin typeface="Arial" charset="0"/>
                <a:ea typeface="MS PGothic" charset="0"/>
              </a:rPr>
              <a:t>,</a:t>
            </a:r>
            <a:r>
              <a:rPr lang="en-US" sz="1800" dirty="0">
                <a:latin typeface="Symbol" charset="0"/>
                <a:ea typeface="MS PGothic" charset="0"/>
              </a:rPr>
              <a:t>f</a:t>
            </a:r>
            <a:r>
              <a:rPr lang="en-US" sz="1800" dirty="0">
                <a:latin typeface="Arial" charset="0"/>
                <a:ea typeface="MS PGothic" charset="0"/>
              </a:rPr>
              <a:t>), 6D for transverse target,</a:t>
            </a:r>
            <a:r>
              <a:rPr lang="en-US" sz="1800" dirty="0">
                <a:latin typeface="Symbol" charset="0"/>
                <a:ea typeface="MS PGothic" charset="0"/>
              </a:rPr>
              <a:t> +</a:t>
            </a:r>
            <a:r>
              <a:rPr lang="en-US" sz="1800" dirty="0" err="1">
                <a:latin typeface="Symbol" charset="0"/>
                <a:ea typeface="MS PGothic" charset="0"/>
              </a:rPr>
              <a:t>f</a:t>
            </a:r>
            <a:r>
              <a:rPr lang="en-US" sz="1800" baseline="-25000" dirty="0" err="1">
                <a:latin typeface="Arial" charset="0"/>
                <a:ea typeface="MS PGothic" charset="0"/>
              </a:rPr>
              <a:t>S</a:t>
            </a:r>
            <a:endParaRPr lang="en-US" sz="1800" baseline="-25000" dirty="0">
              <a:latin typeface="Arial" charset="0"/>
              <a:ea typeface="MS PGothic" charset="0"/>
            </a:endParaRPr>
          </a:p>
          <a:p>
            <a:pPr lvl="1"/>
            <a:r>
              <a:rPr lang="en-US" sz="1600" dirty="0">
                <a:latin typeface="Arial" charset="0"/>
                <a:ea typeface="MS PGothic" charset="0"/>
              </a:rPr>
              <a:t>Collinear </a:t>
            </a:r>
            <a:r>
              <a:rPr lang="en-US" sz="1600" dirty="0" smtClean="0">
                <a:latin typeface="Arial" charset="0"/>
                <a:ea typeface="MS PGothic" charset="0"/>
              </a:rPr>
              <a:t>SIDIS (last 50 years), </a:t>
            </a:r>
            <a:r>
              <a:rPr lang="en-US" sz="1600" dirty="0">
                <a:latin typeface="Arial" charset="0"/>
                <a:ea typeface="MS PGothic" charset="0"/>
              </a:rPr>
              <a:t>is just the proper integration of observables, over </a:t>
            </a:r>
            <a:r>
              <a:rPr lang="en-US" sz="1600" dirty="0" err="1">
                <a:latin typeface="Arial" charset="0"/>
                <a:ea typeface="MS PGothic" charset="0"/>
              </a:rPr>
              <a:t>P</a:t>
            </a:r>
            <a:r>
              <a:rPr lang="en-US" sz="1600" baseline="-25000" dirty="0" err="1">
                <a:latin typeface="Arial" charset="0"/>
                <a:ea typeface="MS PGothic" charset="0"/>
              </a:rPr>
              <a:t>T</a:t>
            </a:r>
            <a:r>
              <a:rPr lang="en-US" sz="1600" dirty="0" err="1">
                <a:latin typeface="Arial" charset="0"/>
                <a:ea typeface="MS PGothic" charset="0"/>
              </a:rPr>
              <a:t>,</a:t>
            </a:r>
            <a:r>
              <a:rPr lang="en-US" sz="1600" dirty="0" err="1">
                <a:latin typeface="Symbol" charset="0"/>
                <a:ea typeface="MS PGothic" charset="0"/>
              </a:rPr>
              <a:t>f,f</a:t>
            </a:r>
            <a:r>
              <a:rPr lang="en-US" sz="1600" baseline="-25000" dirty="0" err="1">
                <a:latin typeface="Arial" charset="0"/>
                <a:ea typeface="MS PGothic" charset="0"/>
              </a:rPr>
              <a:t>S</a:t>
            </a:r>
            <a:endParaRPr lang="en-US" sz="1600" baseline="-25000" dirty="0">
              <a:latin typeface="Arial" charset="0"/>
              <a:ea typeface="MS PGothic" charset="0"/>
            </a:endParaRPr>
          </a:p>
          <a:p>
            <a:pPr marL="457200" lvl="1" indent="0">
              <a:buNone/>
            </a:pPr>
            <a:endParaRPr lang="en-US" sz="1600" dirty="0">
              <a:latin typeface="Symbol" charset="0"/>
              <a:ea typeface="MS PGothic" charset="0"/>
            </a:endParaRPr>
          </a:p>
        </p:txBody>
      </p:sp>
      <p:sp>
        <p:nvSpPr>
          <p:cNvPr id="18435" name="Slide Number Placeholder 4"/>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63333F-890B-0F4B-B84A-053BF317FECD}" type="slidenum">
              <a:rPr lang="en-US" sz="1400"/>
              <a:pPr/>
              <a:t>19</a:t>
            </a:fld>
            <a:endParaRPr lang="en-US" sz="1400"/>
          </a:p>
        </p:txBody>
      </p:sp>
      <p:sp>
        <p:nvSpPr>
          <p:cNvPr id="18436" name="Footer Placeholder 1"/>
          <p:cNvSpPr>
            <a:spLocks noGrp="1" noChangeArrowheads="1"/>
          </p:cNvSpPr>
          <p:nvPr>
            <p:ph type="ftr" sz="quarter" idx="10"/>
          </p:nvPr>
        </p:nvSpPr>
        <p:spPr>
          <a:xfrm>
            <a:off x="3124200" y="6946900"/>
            <a:ext cx="3429000" cy="139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fi-FI" sz="1400" smtClean="0"/>
              <a:t>H. Avakian, JLab, Nov 6</a:t>
            </a:r>
            <a:endParaRPr lang="en-US" sz="1400"/>
          </a:p>
        </p:txBody>
      </p:sp>
      <p:sp>
        <p:nvSpPr>
          <p:cNvPr id="4" name="Rectangle 3"/>
          <p:cNvSpPr/>
          <p:nvPr/>
        </p:nvSpPr>
        <p:spPr>
          <a:xfrm>
            <a:off x="0" y="2362200"/>
            <a:ext cx="8839200" cy="1754327"/>
          </a:xfrm>
          <a:prstGeom prst="rect">
            <a:avLst/>
          </a:prstGeom>
        </p:spPr>
        <p:txBody>
          <a:bodyPr wrap="square">
            <a:spAutoFit/>
          </a:bodyPr>
          <a:lstStyle/>
          <a:p>
            <a:r>
              <a:rPr lang="en-US" dirty="0">
                <a:solidFill>
                  <a:srgbClr val="0000FF"/>
                </a:solidFill>
              </a:rPr>
              <a:t>JLAB uniqueness: </a:t>
            </a:r>
          </a:p>
          <a:p>
            <a:r>
              <a:rPr lang="en-US" dirty="0"/>
              <a:t>The superior luminosity of CEBAF, high resolutions of detectors, and ability for multidimensional and </a:t>
            </a:r>
            <a:r>
              <a:rPr lang="en-US" dirty="0" err="1"/>
              <a:t>multiparticle</a:t>
            </a:r>
            <a:r>
              <a:rPr lang="en-US" dirty="0"/>
              <a:t> detection, makes the  JLab unique in disentangling the genuine intrinsic transverse structure of hadrons encoded in 3D partonic distributions (TMDs and GPDs)  with controlled systematics in the kinematics dominated by valence quarks.</a:t>
            </a:r>
          </a:p>
        </p:txBody>
      </p:sp>
      <p:sp>
        <p:nvSpPr>
          <p:cNvPr id="5" name="TextBox 4"/>
          <p:cNvSpPr txBox="1"/>
          <p:nvPr/>
        </p:nvSpPr>
        <p:spPr>
          <a:xfrm>
            <a:off x="152401" y="990600"/>
            <a:ext cx="4724400" cy="646331"/>
          </a:xfrm>
          <a:prstGeom prst="rect">
            <a:avLst/>
          </a:prstGeom>
          <a:noFill/>
        </p:spPr>
        <p:txBody>
          <a:bodyPr wrap="square" rtlCol="0">
            <a:spAutoFit/>
          </a:bodyPr>
          <a:lstStyle/>
          <a:p>
            <a:r>
              <a:rPr lang="en-US" dirty="0">
                <a:solidFill>
                  <a:srgbClr val="0000FF"/>
                </a:solidFill>
              </a:rPr>
              <a:t>Main goal to study the non-</a:t>
            </a:r>
            <a:r>
              <a:rPr lang="en-US" dirty="0" err="1">
                <a:solidFill>
                  <a:srgbClr val="0000FF"/>
                </a:solidFill>
              </a:rPr>
              <a:t>perturbative</a:t>
            </a:r>
            <a:r>
              <a:rPr lang="en-US" dirty="0">
                <a:solidFill>
                  <a:srgbClr val="0000FF"/>
                </a:solidFill>
              </a:rPr>
              <a:t> QCD dynamics in 3D space in details</a:t>
            </a: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795338"/>
            <a:ext cx="29908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6705600" y="1828800"/>
            <a:ext cx="228600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19629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oter Placeholder 3"/>
          <p:cNvSpPr>
            <a:spLocks noGrp="1"/>
          </p:cNvSpPr>
          <p:nvPr>
            <p:ph type="ftr" sz="quarter" idx="10"/>
          </p:nvPr>
        </p:nvSpPr>
        <p:spPr>
          <a:xfrm>
            <a:off x="3124200" y="6565900"/>
            <a:ext cx="4006850" cy="24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smtClean="0"/>
              <a:t>H. Avakian, HP2030, Nov 7</a:t>
            </a:r>
            <a:endParaRPr lang="en-US" sz="1400"/>
          </a:p>
        </p:txBody>
      </p:sp>
      <p:sp>
        <p:nvSpPr>
          <p:cNvPr id="204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50E59F8-BB5E-5C47-85AC-9744F64DB43A}" type="slidenum">
              <a:rPr lang="en-US" sz="1400"/>
              <a:pPr/>
              <a:t>2</a:t>
            </a:fld>
            <a:endParaRPr lang="en-US" sz="1400"/>
          </a:p>
        </p:txBody>
      </p:sp>
      <p:sp>
        <p:nvSpPr>
          <p:cNvPr id="448532" name="Rectangle 20"/>
          <p:cNvSpPr>
            <a:spLocks noGrp="1" noChangeArrowheads="1"/>
          </p:cNvSpPr>
          <p:nvPr>
            <p:ph type="title"/>
          </p:nvPr>
        </p:nvSpPr>
        <p:spPr>
          <a:xfrm>
            <a:off x="-304800" y="152400"/>
            <a:ext cx="9296400" cy="457200"/>
          </a:xfrm>
        </p:spPr>
        <p:txBody>
          <a:bodyPr/>
          <a:lstStyle/>
          <a:p>
            <a:pPr eaLnBrk="1" hangingPunct="1">
              <a:defRPr/>
            </a:pPr>
            <a:r>
              <a:rPr lang="en-US" sz="3200" dirty="0">
                <a:latin typeface="Arial" charset="0"/>
                <a:ea typeface="MS PGothic" charset="0"/>
              </a:rPr>
              <a:t> </a:t>
            </a:r>
            <a:r>
              <a:rPr lang="en-US" sz="3200" dirty="0" smtClean="0">
                <a:latin typeface="Arial" charset="0"/>
                <a:ea typeface="MS PGothic" charset="0"/>
              </a:rPr>
              <a:t>Polarized </a:t>
            </a:r>
            <a:r>
              <a:rPr lang="en-US" sz="3200" dirty="0" err="1" smtClean="0">
                <a:latin typeface="Arial" charset="0"/>
                <a:ea typeface="MS PGothic" charset="0"/>
              </a:rPr>
              <a:t>Leptoproduction</a:t>
            </a:r>
            <a:endParaRPr lang="en-US" sz="3200" dirty="0">
              <a:effectLst>
                <a:outerShdw blurRad="38100" dist="38100" dir="2700000" algn="tl">
                  <a:srgbClr val="DDDDDD"/>
                </a:outerShdw>
              </a:effectLst>
              <a:latin typeface="Arial" charset="0"/>
              <a:ea typeface="MS PGothic" charset="0"/>
            </a:endParaRPr>
          </a:p>
        </p:txBody>
      </p:sp>
      <p:pic>
        <p:nvPicPr>
          <p:cNvPr id="20489" name="Picture 12" descr="Screen Shot 2015-09-02 at 1.35.1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33713"/>
            <a:ext cx="363220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13 1"/>
          <p:cNvSpPr txBox="1">
            <a:spLocks noChangeArrowheads="1"/>
          </p:cNvSpPr>
          <p:nvPr/>
        </p:nvSpPr>
        <p:spPr bwMode="auto">
          <a:xfrm>
            <a:off x="7131050" y="4013200"/>
            <a:ext cx="647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100"/>
              <a:t>JLab12</a:t>
            </a:r>
          </a:p>
        </p:txBody>
      </p:sp>
      <p:sp>
        <p:nvSpPr>
          <p:cNvPr id="20491" name="TextBox 14"/>
          <p:cNvSpPr txBox="1">
            <a:spLocks noChangeArrowheads="1"/>
          </p:cNvSpPr>
          <p:nvPr/>
        </p:nvSpPr>
        <p:spPr bwMode="auto">
          <a:xfrm>
            <a:off x="7321550" y="3679825"/>
            <a:ext cx="1292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100"/>
              <a:t>HERMES/JLab24</a:t>
            </a:r>
          </a:p>
        </p:txBody>
      </p:sp>
      <p:sp>
        <p:nvSpPr>
          <p:cNvPr id="17441" name="TextBox 15"/>
          <p:cNvSpPr txBox="1">
            <a:spLocks noChangeArrowheads="1"/>
          </p:cNvSpPr>
          <p:nvPr/>
        </p:nvSpPr>
        <p:spPr bwMode="auto">
          <a:xfrm>
            <a:off x="7521575" y="3302000"/>
            <a:ext cx="892175" cy="261938"/>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r>
              <a:rPr lang="en-US" altLang="en-US" sz="1050" dirty="0">
                <a:cs typeface="+mn-cs"/>
              </a:rPr>
              <a:t>COMPASS</a:t>
            </a:r>
          </a:p>
        </p:txBody>
      </p:sp>
      <p:pic>
        <p:nvPicPr>
          <p:cNvPr id="20493" name="Picture 74" descr="Screen Shot 2018-12-06 at 8.50.35 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38" y="4965700"/>
            <a:ext cx="308133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Box 13 2"/>
          <p:cNvSpPr txBox="1">
            <a:spLocks noChangeArrowheads="1"/>
          </p:cNvSpPr>
          <p:nvPr/>
        </p:nvSpPr>
        <p:spPr bwMode="auto">
          <a:xfrm>
            <a:off x="7577138" y="5135563"/>
            <a:ext cx="1309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t>JLab7/9/11</a:t>
            </a:r>
          </a:p>
        </p:txBody>
      </p:sp>
      <p:pic>
        <p:nvPicPr>
          <p:cNvPr id="204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835025"/>
            <a:ext cx="3976687"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29"/>
          <p:cNvSpPr txBox="1">
            <a:spLocks noChangeArrowheads="1"/>
          </p:cNvSpPr>
          <p:nvPr/>
        </p:nvSpPr>
        <p:spPr bwMode="auto">
          <a:xfrm>
            <a:off x="2286000" y="762000"/>
            <a:ext cx="266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r>
              <a:rPr lang="en-US" sz="1200" dirty="0" err="1"/>
              <a:t>x</a:t>
            </a:r>
            <a:r>
              <a:rPr lang="en-US" sz="1200" baseline="-25000" dirty="0" err="1"/>
              <a:t>F</a:t>
            </a:r>
            <a:r>
              <a:rPr lang="en-US" sz="1200" dirty="0"/>
              <a:t>&gt;0 (current fragmentation, CFR)</a:t>
            </a:r>
          </a:p>
        </p:txBody>
      </p:sp>
      <p:sp>
        <p:nvSpPr>
          <p:cNvPr id="29" name="Text Box 33"/>
          <p:cNvSpPr txBox="1">
            <a:spLocks noChangeArrowheads="1"/>
          </p:cNvSpPr>
          <p:nvPr/>
        </p:nvSpPr>
        <p:spPr bwMode="auto">
          <a:xfrm>
            <a:off x="76200" y="3124200"/>
            <a:ext cx="272736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r>
              <a:rPr lang="en-US" sz="1400" dirty="0" err="1"/>
              <a:t>x</a:t>
            </a:r>
            <a:r>
              <a:rPr lang="en-US" sz="1400" baseline="-25000" dirty="0" err="1"/>
              <a:t>F</a:t>
            </a:r>
            <a:r>
              <a:rPr lang="en-US" sz="1400" dirty="0"/>
              <a:t>&lt;0 (target </a:t>
            </a:r>
            <a:r>
              <a:rPr lang="en-US" sz="1400" dirty="0" err="1"/>
              <a:t>fragmentation,TFR</a:t>
            </a:r>
            <a:r>
              <a:rPr lang="en-US" sz="1400" dirty="0"/>
              <a:t>)</a:t>
            </a:r>
          </a:p>
        </p:txBody>
      </p:sp>
      <p:grpSp>
        <p:nvGrpSpPr>
          <p:cNvPr id="34" name="Group 33"/>
          <p:cNvGrpSpPr/>
          <p:nvPr/>
        </p:nvGrpSpPr>
        <p:grpSpPr>
          <a:xfrm>
            <a:off x="381000" y="914400"/>
            <a:ext cx="3790950" cy="2316163"/>
            <a:chOff x="3238500" y="1444625"/>
            <a:chExt cx="3790950" cy="2316163"/>
          </a:xfrm>
        </p:grpSpPr>
        <p:grpSp>
          <p:nvGrpSpPr>
            <p:cNvPr id="35" name="Group 61"/>
            <p:cNvGrpSpPr>
              <a:grpSpLocks/>
            </p:cNvGrpSpPr>
            <p:nvPr/>
          </p:nvGrpSpPr>
          <p:grpSpPr bwMode="auto">
            <a:xfrm>
              <a:off x="3238500" y="1541463"/>
              <a:ext cx="3314700" cy="1984375"/>
              <a:chOff x="762000" y="1533525"/>
              <a:chExt cx="5943600" cy="2733675"/>
            </a:xfrm>
          </p:grpSpPr>
          <p:grpSp>
            <p:nvGrpSpPr>
              <p:cNvPr id="42" name="Group 74"/>
              <p:cNvGrpSpPr>
                <a:grpSpLocks/>
              </p:cNvGrpSpPr>
              <p:nvPr/>
            </p:nvGrpSpPr>
            <p:grpSpPr bwMode="auto">
              <a:xfrm>
                <a:off x="762000" y="1533525"/>
                <a:ext cx="5943600" cy="2733675"/>
                <a:chOff x="762000" y="1533144"/>
                <a:chExt cx="5943600" cy="2734056"/>
              </a:xfrm>
            </p:grpSpPr>
            <p:pic>
              <p:nvPicPr>
                <p:cNvPr id="50" name="Picture 4" descr="targetfr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533144"/>
                  <a:ext cx="5943600" cy="273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ounded Rectangle 72"/>
                <p:cNvSpPr/>
                <p:nvPr/>
              </p:nvSpPr>
              <p:spPr>
                <a:xfrm>
                  <a:off x="2819400" y="3505200"/>
                  <a:ext cx="609600" cy="762000"/>
                </a:xfrm>
                <a:prstGeom prst="roundRect">
                  <a:avLst/>
                </a:prstGeom>
                <a:solidFill>
                  <a:schemeClr val="accent2">
                    <a:lumMod val="20000"/>
                    <a:lumOff val="80000"/>
                  </a:schemeClr>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3" name="Group 79"/>
              <p:cNvGrpSpPr>
                <a:grpSpLocks/>
              </p:cNvGrpSpPr>
              <p:nvPr/>
            </p:nvGrpSpPr>
            <p:grpSpPr bwMode="auto">
              <a:xfrm>
                <a:off x="3810000" y="2209800"/>
                <a:ext cx="228600" cy="573088"/>
                <a:chOff x="4724400" y="2819400"/>
                <a:chExt cx="228600" cy="572612"/>
              </a:xfrm>
            </p:grpSpPr>
            <p:cxnSp>
              <p:nvCxnSpPr>
                <p:cNvPr id="48" name="Curved Connector 49"/>
                <p:cNvCxnSpPr>
                  <a:cxnSpLocks noChangeShapeType="1"/>
                </p:cNvCxnSpPr>
                <p:nvPr/>
              </p:nvCxnSpPr>
              <p:spPr bwMode="auto">
                <a:xfrm rot="5400000">
                  <a:off x="4799636" y="2895179"/>
                  <a:ext cx="229438" cy="76858"/>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Curved Connector 50"/>
                <p:cNvCxnSpPr>
                  <a:cxnSpLocks noChangeShapeType="1"/>
                </p:cNvCxnSpPr>
                <p:nvPr/>
              </p:nvCxnSpPr>
              <p:spPr bwMode="auto">
                <a:xfrm rot="5400000">
                  <a:off x="4666248" y="3255726"/>
                  <a:ext cx="194475" cy="76856"/>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44" name="Group 79"/>
              <p:cNvGrpSpPr>
                <a:grpSpLocks/>
              </p:cNvGrpSpPr>
              <p:nvPr/>
            </p:nvGrpSpPr>
            <p:grpSpPr bwMode="auto">
              <a:xfrm>
                <a:off x="3581400" y="2782413"/>
                <a:ext cx="228600" cy="573088"/>
                <a:chOff x="4724400" y="2819400"/>
                <a:chExt cx="228600" cy="572612"/>
              </a:xfrm>
            </p:grpSpPr>
            <p:cxnSp>
              <p:nvCxnSpPr>
                <p:cNvPr id="46" name="Curved Connector 58"/>
                <p:cNvCxnSpPr>
                  <a:cxnSpLocks noChangeShapeType="1"/>
                </p:cNvCxnSpPr>
                <p:nvPr/>
              </p:nvCxnSpPr>
              <p:spPr bwMode="auto">
                <a:xfrm rot="5400000">
                  <a:off x="4800511" y="2895544"/>
                  <a:ext cx="229438" cy="76858"/>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Curved Connector 59"/>
                <p:cNvCxnSpPr>
                  <a:cxnSpLocks noChangeShapeType="1"/>
                </p:cNvCxnSpPr>
                <p:nvPr/>
              </p:nvCxnSpPr>
              <p:spPr bwMode="auto">
                <a:xfrm rot="5400000">
                  <a:off x="4666792" y="3255759"/>
                  <a:ext cx="192291" cy="79704"/>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45" name="Curved Connector 44"/>
              <p:cNvCxnSpPr>
                <a:cxnSpLocks noChangeShapeType="1"/>
              </p:cNvCxnSpPr>
              <p:nvPr/>
            </p:nvCxnSpPr>
            <p:spPr bwMode="auto">
              <a:xfrm rot="5400000">
                <a:off x="3437222" y="3419274"/>
                <a:ext cx="194637" cy="79703"/>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36" name="Text Box 32"/>
            <p:cNvSpPr txBox="1">
              <a:spLocks noChangeArrowheads="1"/>
            </p:cNvSpPr>
            <p:nvPr/>
          </p:nvSpPr>
          <p:spPr bwMode="auto">
            <a:xfrm>
              <a:off x="6478588" y="1444625"/>
              <a:ext cx="28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b="1"/>
                <a:t>h</a:t>
              </a:r>
            </a:p>
          </p:txBody>
        </p:sp>
        <p:sp>
          <p:nvSpPr>
            <p:cNvPr id="37" name="Text Box 32"/>
            <p:cNvSpPr txBox="1">
              <a:spLocks noChangeArrowheads="1"/>
            </p:cNvSpPr>
            <p:nvPr/>
          </p:nvSpPr>
          <p:spPr bwMode="auto">
            <a:xfrm>
              <a:off x="3640138" y="3043238"/>
              <a:ext cx="28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b="1"/>
                <a:t>h</a:t>
              </a:r>
            </a:p>
          </p:txBody>
        </p:sp>
        <p:pic>
          <p:nvPicPr>
            <p:cNvPr id="38"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2263" y="2133600"/>
              <a:ext cx="1627187"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80"/>
            <p:cNvSpPr/>
            <p:nvPr/>
          </p:nvSpPr>
          <p:spPr bwMode="auto">
            <a:xfrm>
              <a:off x="5818190" y="1541463"/>
              <a:ext cx="339096" cy="616443"/>
            </a:xfrm>
            <a:prstGeom prst="roundRect">
              <a:avLst/>
            </a:prstGeom>
            <a:solidFill>
              <a:schemeClr val="accent2">
                <a:lumMod val="20000"/>
                <a:lumOff val="80000"/>
              </a:schemeClr>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cxnSp>
          <p:nvCxnSpPr>
            <p:cNvPr id="40" name="Curved Connector 59"/>
            <p:cNvCxnSpPr>
              <a:cxnSpLocks noChangeShapeType="1"/>
            </p:cNvCxnSpPr>
            <p:nvPr/>
          </p:nvCxnSpPr>
          <p:spPr bwMode="auto">
            <a:xfrm rot="5400000">
              <a:off x="4804752" y="2638425"/>
              <a:ext cx="139700" cy="44450"/>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Curved Connector 59"/>
            <p:cNvCxnSpPr>
              <a:cxnSpLocks noChangeShapeType="1"/>
            </p:cNvCxnSpPr>
            <p:nvPr/>
          </p:nvCxnSpPr>
          <p:spPr bwMode="auto">
            <a:xfrm rot="5400000">
              <a:off x="4923041" y="2249284"/>
              <a:ext cx="139700" cy="44450"/>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27" name="Text Box 28"/>
          <p:cNvSpPr txBox="1">
            <a:spLocks noChangeArrowheads="1"/>
          </p:cNvSpPr>
          <p:nvPr/>
        </p:nvSpPr>
        <p:spPr bwMode="auto">
          <a:xfrm>
            <a:off x="0" y="762000"/>
            <a:ext cx="1905000" cy="461665"/>
          </a:xfrm>
          <a:prstGeom prst="rect">
            <a:avLst/>
          </a:prstGeom>
          <a:noFill/>
          <a:ln>
            <a:noFill/>
          </a:ln>
          <a:effectLst/>
          <a:extLst/>
        </p:spPr>
        <p:txBody>
          <a:bodyPr wrap="squar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defRPr/>
            </a:pPr>
            <a:r>
              <a:rPr lang="en-US" sz="1200" i="1" dirty="0" err="1"/>
              <a:t>x</a:t>
            </a:r>
            <a:r>
              <a:rPr lang="en-US" sz="1200" i="1" baseline="-25000" dirty="0" err="1"/>
              <a:t>F</a:t>
            </a:r>
            <a:r>
              <a:rPr lang="en-US" sz="1200" baseline="-25000" dirty="0"/>
              <a:t> </a:t>
            </a:r>
            <a:r>
              <a:rPr lang="en-US" sz="1200" dirty="0"/>
              <a:t>– fractional momentum in the CM frame</a:t>
            </a:r>
          </a:p>
        </p:txBody>
      </p:sp>
      <p:pic>
        <p:nvPicPr>
          <p:cNvPr id="52" name="Picture 34" descr="new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362200"/>
            <a:ext cx="863600" cy="35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1828800"/>
            <a:ext cx="52541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4" name="Picture 13" descr="hermes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1368136"/>
            <a:ext cx="533400" cy="39398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5" name="Picture 37" descr="EICClog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2895600"/>
            <a:ext cx="74373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Screen Shot 2015-03-25 at 5.46.39 AM.png">
            <a:extLst>
              <a:ext uri="{FF2B5EF4-FFF2-40B4-BE49-F238E27FC236}">
                <a16:creationId xmlns="" xmlns:a16="http://schemas.microsoft.com/office/drawing/2014/main" id="{B113B898-52F3-1746-8BF1-74F6E3E3C52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91000" y="4114800"/>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 descr="semiallb">
            <a:extLst>
              <a:ext uri="{FF2B5EF4-FFF2-40B4-BE49-F238E27FC236}">
                <a16:creationId xmlns="" xmlns:a16="http://schemas.microsoft.com/office/drawing/2014/main" id="{61A31AA4-3A6C-E146-9B7B-FBC0D7C862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3657600"/>
            <a:ext cx="350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10">
            <a:extLst>
              <a:ext uri="{FF2B5EF4-FFF2-40B4-BE49-F238E27FC236}">
                <a16:creationId xmlns="" xmlns:a16="http://schemas.microsoft.com/office/drawing/2014/main" id="{E5C2E46C-404A-D64D-A4CC-3AFE0C0F7583}"/>
              </a:ext>
            </a:extLst>
          </p:cNvPr>
          <p:cNvSpPr txBox="1">
            <a:spLocks noChangeArrowheads="1"/>
          </p:cNvSpPr>
          <p:nvPr/>
        </p:nvSpPr>
        <p:spPr bwMode="auto">
          <a:xfrm>
            <a:off x="1922542" y="6107668"/>
            <a:ext cx="287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b="1" dirty="0">
                <a:latin typeface="Times New Roman" panose="02020603050405020304" pitchFamily="18" charset="0"/>
              </a:rPr>
              <a:t>z</a:t>
            </a:r>
          </a:p>
        </p:txBody>
      </p:sp>
      <p:sp>
        <p:nvSpPr>
          <p:cNvPr id="59" name="Line 9">
            <a:extLst>
              <a:ext uri="{FF2B5EF4-FFF2-40B4-BE49-F238E27FC236}">
                <a16:creationId xmlns="" xmlns:a16="http://schemas.microsoft.com/office/drawing/2014/main" id="{9EE7FB97-43B0-9E4B-927F-5013B9ED1969}"/>
              </a:ext>
            </a:extLst>
          </p:cNvPr>
          <p:cNvSpPr>
            <a:spLocks noChangeShapeType="1"/>
          </p:cNvSpPr>
          <p:nvPr/>
        </p:nvSpPr>
        <p:spPr bwMode="auto">
          <a:xfrm rot="5400000">
            <a:off x="1729268" y="5905500"/>
            <a:ext cx="838200" cy="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 name="Line 5">
            <a:extLst>
              <a:ext uri="{FF2B5EF4-FFF2-40B4-BE49-F238E27FC236}">
                <a16:creationId xmlns="" xmlns:a16="http://schemas.microsoft.com/office/drawing/2014/main" id="{690362C8-226F-3E41-A227-62918FE44035}"/>
              </a:ext>
            </a:extLst>
          </p:cNvPr>
          <p:cNvSpPr>
            <a:spLocks noChangeShapeType="1"/>
          </p:cNvSpPr>
          <p:nvPr/>
        </p:nvSpPr>
        <p:spPr bwMode="auto">
          <a:xfrm flipH="1" flipV="1">
            <a:off x="2400300" y="432435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Line 6">
            <a:extLst>
              <a:ext uri="{FF2B5EF4-FFF2-40B4-BE49-F238E27FC236}">
                <a16:creationId xmlns="" xmlns:a16="http://schemas.microsoft.com/office/drawing/2014/main" id="{58C962C1-B9D7-9143-8521-718CDE486CEB}"/>
              </a:ext>
            </a:extLst>
          </p:cNvPr>
          <p:cNvSpPr>
            <a:spLocks noChangeShapeType="1"/>
          </p:cNvSpPr>
          <p:nvPr/>
        </p:nvSpPr>
        <p:spPr bwMode="auto">
          <a:xfrm flipH="1" flipV="1">
            <a:off x="2400300" y="485775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 name="Line 8">
            <a:extLst>
              <a:ext uri="{FF2B5EF4-FFF2-40B4-BE49-F238E27FC236}">
                <a16:creationId xmlns="" xmlns:a16="http://schemas.microsoft.com/office/drawing/2014/main" id="{CF5401C9-1866-7F40-9F09-EA1CCB3163A7}"/>
              </a:ext>
            </a:extLst>
          </p:cNvPr>
          <p:cNvSpPr>
            <a:spLocks noChangeShapeType="1"/>
          </p:cNvSpPr>
          <p:nvPr/>
        </p:nvSpPr>
        <p:spPr bwMode="auto">
          <a:xfrm flipH="1" flipV="1">
            <a:off x="2628900" y="523875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 name="TextBox 50">
            <a:extLst>
              <a:ext uri="{FF2B5EF4-FFF2-40B4-BE49-F238E27FC236}">
                <a16:creationId xmlns="" xmlns:a16="http://schemas.microsoft.com/office/drawing/2014/main" id="{5F71A5B3-86FD-1242-AC85-DECFCC6CA0AF}"/>
              </a:ext>
            </a:extLst>
          </p:cNvPr>
          <p:cNvSpPr txBox="1">
            <a:spLocks noChangeArrowheads="1"/>
          </p:cNvSpPr>
          <p:nvPr/>
        </p:nvSpPr>
        <p:spPr bwMode="auto">
          <a:xfrm>
            <a:off x="3009900" y="4552950"/>
            <a:ext cx="37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i="1"/>
              <a:t>x</a:t>
            </a:r>
          </a:p>
        </p:txBody>
      </p:sp>
      <p:sp>
        <p:nvSpPr>
          <p:cNvPr id="64" name="TextBox 51">
            <a:extLst>
              <a:ext uri="{FF2B5EF4-FFF2-40B4-BE49-F238E27FC236}">
                <a16:creationId xmlns="" xmlns:a16="http://schemas.microsoft.com/office/drawing/2014/main" id="{C10B8C72-A9A6-E84F-90BE-FF86A98CED12}"/>
              </a:ext>
            </a:extLst>
          </p:cNvPr>
          <p:cNvSpPr txBox="1">
            <a:spLocks noChangeArrowheads="1"/>
          </p:cNvSpPr>
          <p:nvPr/>
        </p:nvSpPr>
        <p:spPr bwMode="auto">
          <a:xfrm>
            <a:off x="2933700" y="4019550"/>
            <a:ext cx="37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i="1"/>
              <a:t>y</a:t>
            </a:r>
          </a:p>
        </p:txBody>
      </p:sp>
      <p:sp>
        <p:nvSpPr>
          <p:cNvPr id="65" name="TextBox 52">
            <a:extLst>
              <a:ext uri="{FF2B5EF4-FFF2-40B4-BE49-F238E27FC236}">
                <a16:creationId xmlns="" xmlns:a16="http://schemas.microsoft.com/office/drawing/2014/main" id="{37B87350-CF97-C34D-B761-71C1E43768F9}"/>
              </a:ext>
            </a:extLst>
          </p:cNvPr>
          <p:cNvSpPr txBox="1">
            <a:spLocks noChangeArrowheads="1"/>
          </p:cNvSpPr>
          <p:nvPr/>
        </p:nvSpPr>
        <p:spPr bwMode="auto">
          <a:xfrm>
            <a:off x="3052763" y="5086350"/>
            <a:ext cx="376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000" i="1"/>
              <a:t>z</a:t>
            </a:r>
          </a:p>
        </p:txBody>
      </p:sp>
      <p:sp>
        <p:nvSpPr>
          <p:cNvPr id="66" name="Line 5">
            <a:extLst>
              <a:ext uri="{FF2B5EF4-FFF2-40B4-BE49-F238E27FC236}">
                <a16:creationId xmlns="" xmlns:a16="http://schemas.microsoft.com/office/drawing/2014/main" id="{690362C8-226F-3E41-A227-62918FE44035}"/>
              </a:ext>
            </a:extLst>
          </p:cNvPr>
          <p:cNvSpPr>
            <a:spLocks noChangeShapeType="1"/>
          </p:cNvSpPr>
          <p:nvPr/>
        </p:nvSpPr>
        <p:spPr bwMode="auto">
          <a:xfrm flipH="1" flipV="1">
            <a:off x="4038600" y="2362200"/>
            <a:ext cx="228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4114800" y="1905000"/>
            <a:ext cx="334459" cy="369332"/>
          </a:xfrm>
          <a:prstGeom prst="rect">
            <a:avLst/>
          </a:prstGeom>
          <a:noFill/>
        </p:spPr>
        <p:txBody>
          <a:bodyPr wrap="none" rtlCol="0">
            <a:spAutoFit/>
          </a:bodyPr>
          <a:lstStyle/>
          <a:p>
            <a:r>
              <a:rPr lang="en-US" dirty="0" smtClean="0"/>
              <a:t>P</a:t>
            </a:r>
            <a:endParaRPr lang="en-US" dirty="0"/>
          </a:p>
        </p:txBody>
      </p:sp>
      <p:sp>
        <p:nvSpPr>
          <p:cNvPr id="3" name="Rectangle 2"/>
          <p:cNvSpPr/>
          <p:nvPr/>
        </p:nvSpPr>
        <p:spPr>
          <a:xfrm>
            <a:off x="3962400" y="5562600"/>
            <a:ext cx="2098952" cy="646331"/>
          </a:xfrm>
          <a:prstGeom prst="rect">
            <a:avLst/>
          </a:prstGeom>
        </p:spPr>
        <p:txBody>
          <a:bodyPr wrap="none">
            <a:spAutoFit/>
          </a:bodyPr>
          <a:lstStyle/>
          <a:p>
            <a:r>
              <a:rPr lang="en-US" dirty="0" smtClean="0"/>
              <a:t>in </a:t>
            </a:r>
            <a:r>
              <a:rPr lang="en-US" dirty="0" err="1" smtClean="0"/>
              <a:t>eN</a:t>
            </a:r>
            <a:r>
              <a:rPr lang="en-US" dirty="0" err="1" smtClean="0">
                <a:sym typeface="Wingdings"/>
              </a:rPr>
              <a:t>e’hX</a:t>
            </a:r>
            <a:endParaRPr lang="en-US" dirty="0" smtClean="0">
              <a:sym typeface="Wingdings"/>
            </a:endParaRPr>
          </a:p>
          <a:p>
            <a:r>
              <a:rPr lang="en-US" dirty="0" smtClean="0"/>
              <a:t>6D </a:t>
            </a:r>
            <a:r>
              <a:rPr lang="en-US" dirty="0"/>
              <a:t>(x,Q</a:t>
            </a:r>
            <a:r>
              <a:rPr lang="en-US" baseline="30000" dirty="0"/>
              <a:t>2</a:t>
            </a:r>
            <a:r>
              <a:rPr lang="en-US" dirty="0"/>
              <a:t>,z,P</a:t>
            </a:r>
            <a:r>
              <a:rPr lang="en-US" baseline="-25000" dirty="0"/>
              <a:t>T</a:t>
            </a:r>
            <a:r>
              <a:rPr lang="en-US" dirty="0"/>
              <a:t>,</a:t>
            </a:r>
            <a:r>
              <a:rPr lang="en-US" dirty="0">
                <a:latin typeface="Symbol"/>
              </a:rPr>
              <a:t>f,f</a:t>
            </a:r>
            <a:r>
              <a:rPr lang="en-US" baseline="-25000" dirty="0"/>
              <a:t>S</a:t>
            </a:r>
            <a:r>
              <a:rPr lang="en-US" dirty="0"/>
              <a:t>) </a:t>
            </a:r>
          </a:p>
        </p:txBody>
      </p:sp>
      <p:pic>
        <p:nvPicPr>
          <p:cNvPr id="67" name="Picture 66"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67200" y="5181600"/>
            <a:ext cx="1103923" cy="256726"/>
          </a:xfrm>
          <a:prstGeom prst="rect">
            <a:avLst/>
          </a:prstGeom>
        </p:spPr>
      </p:pic>
    </p:spTree>
    <p:extLst>
      <p:ext uri="{BB962C8B-B14F-4D97-AF65-F5344CB8AC3E}">
        <p14:creationId xmlns:p14="http://schemas.microsoft.com/office/powerpoint/2010/main" val="36704481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80F7150-455F-F646-952B-ABA5BF95E19E}" type="slidenum">
              <a:rPr lang="en-US" sz="1400"/>
              <a:pPr/>
              <a:t>20</a:t>
            </a:fld>
            <a:endParaRPr lang="en-US" sz="1400"/>
          </a:p>
        </p:txBody>
      </p:sp>
      <p:sp>
        <p:nvSpPr>
          <p:cNvPr id="48130" name="Rectangle 5"/>
          <p:cNvSpPr>
            <a:spLocks noChangeArrowheads="1"/>
          </p:cNvSpPr>
          <p:nvPr/>
        </p:nvSpPr>
        <p:spPr bwMode="auto">
          <a:xfrm>
            <a:off x="152400" y="762000"/>
            <a:ext cx="8458200" cy="56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1" hangingPunct="1">
              <a:buFontTx/>
              <a:buChar char="•"/>
            </a:pPr>
            <a:r>
              <a:rPr lang="en-US" dirty="0" smtClean="0"/>
              <a:t>Detection of additional particles in the Target Fragmentation Region provide access to partonic correlations and allows clear separation of exclusive and semi-inclusive events</a:t>
            </a:r>
          </a:p>
          <a:p>
            <a:pPr marL="342900" indent="-342900" eaLnBrk="1" hangingPunct="1">
              <a:buFontTx/>
              <a:buChar char="•"/>
            </a:pPr>
            <a:r>
              <a:rPr lang="en-US" dirty="0" smtClean="0"/>
              <a:t>Beam SSAs can be used as a tool to separate </a:t>
            </a:r>
            <a:r>
              <a:rPr lang="en-US" dirty="0" err="1" smtClean="0"/>
              <a:t>kineamtical</a:t>
            </a:r>
            <a:r>
              <a:rPr lang="en-US" dirty="0" smtClean="0"/>
              <a:t> regions in SIDIS and also separation of different dynamical contributions</a:t>
            </a:r>
          </a:p>
          <a:p>
            <a:pPr eaLnBrk="1" hangingPunct="1"/>
            <a:r>
              <a:rPr lang="en-US" dirty="0" smtClean="0"/>
              <a:t> </a:t>
            </a:r>
          </a:p>
          <a:p>
            <a:pPr marL="342900" indent="-342900" eaLnBrk="1" hangingPunct="1">
              <a:buFontTx/>
              <a:buChar char="•"/>
            </a:pPr>
            <a:r>
              <a:rPr lang="en-US" dirty="0" smtClean="0"/>
              <a:t>Studies </a:t>
            </a:r>
            <a:r>
              <a:rPr lang="en-US" dirty="0"/>
              <a:t>of QCD dynamics with controlled systematics involving Semi-Inclusive DIS, requires </a:t>
            </a:r>
            <a:r>
              <a:rPr lang="en-US" u="sng" dirty="0"/>
              <a:t>multidimensional measurements of cross sections/multiplicities/asymmetries </a:t>
            </a:r>
            <a:r>
              <a:rPr lang="en-US" dirty="0"/>
              <a:t>as a function of all involved kinematical variables (including P</a:t>
            </a:r>
            <a:r>
              <a:rPr lang="en-US" baseline="-25000" dirty="0"/>
              <a:t>T</a:t>
            </a:r>
            <a:r>
              <a:rPr lang="en-US" dirty="0"/>
              <a:t> and </a:t>
            </a:r>
            <a:r>
              <a:rPr lang="en-US" dirty="0">
                <a:latin typeface="Symbol" charset="0"/>
              </a:rPr>
              <a:t>f</a:t>
            </a:r>
            <a:r>
              <a:rPr lang="en-US" dirty="0" smtClean="0"/>
              <a:t>). </a:t>
            </a:r>
            <a:r>
              <a:rPr lang="en-US" dirty="0" smtClean="0">
                <a:solidFill>
                  <a:srgbClr val="FF0000"/>
                </a:solidFill>
              </a:rPr>
              <a:t>Need reform in  theory-phenomenology-experiment coordination</a:t>
            </a:r>
            <a:endParaRPr lang="en-US" dirty="0">
              <a:solidFill>
                <a:srgbClr val="FF0000"/>
              </a:solidFill>
            </a:endParaRPr>
          </a:p>
          <a:p>
            <a:pPr marL="342900" indent="-342900" eaLnBrk="1" hangingPunct="1">
              <a:buFontTx/>
              <a:buChar char="•"/>
            </a:pPr>
            <a:endParaRPr lang="en-US" dirty="0"/>
          </a:p>
          <a:p>
            <a:pPr marL="800100" lvl="1" indent="-342900" eaLnBrk="1" hangingPunct="1">
              <a:buFontTx/>
              <a:buChar char="•"/>
            </a:pPr>
            <a:r>
              <a:rPr lang="en-US" dirty="0"/>
              <a:t>For interpretation of the SIDIS data it is critical to </a:t>
            </a:r>
            <a:r>
              <a:rPr lang="en-US" u="sng" dirty="0"/>
              <a:t>separate contributions from different structure functions, as well as separation of different production mechanisms in a given structure function (including VMs)</a:t>
            </a:r>
          </a:p>
          <a:p>
            <a:pPr marL="342900" indent="-342900" eaLnBrk="1" hangingPunct="1">
              <a:buFontTx/>
              <a:buChar char="•"/>
            </a:pPr>
            <a:endParaRPr lang="en-US" dirty="0"/>
          </a:p>
          <a:p>
            <a:pPr marL="800100" lvl="1" indent="-342900" eaLnBrk="1" hangingPunct="1">
              <a:buFontTx/>
              <a:buChar char="•"/>
            </a:pPr>
            <a:r>
              <a:rPr lang="en-US" dirty="0"/>
              <a:t>The diffractive VM contributions, violate the factorized picture of SIDIS based on the dominance of the leading twist contributions,  and the “rho free SIDIS” may help to address the challenges of phenomenology</a:t>
            </a:r>
          </a:p>
          <a:p>
            <a:pPr marL="342900" indent="-342900" eaLnBrk="1" hangingPunct="1">
              <a:buFontTx/>
              <a:buChar char="•"/>
            </a:pPr>
            <a:endParaRPr lang="en-US" dirty="0"/>
          </a:p>
          <a:p>
            <a:pPr marL="342900" indent="-342900" eaLnBrk="1" hangingPunct="1">
              <a:buFontTx/>
              <a:buChar char="•"/>
            </a:pPr>
            <a:endParaRPr lang="en-US" dirty="0"/>
          </a:p>
        </p:txBody>
      </p:sp>
      <p:sp>
        <p:nvSpPr>
          <p:cNvPr id="48131" name="TextBox 9"/>
          <p:cNvSpPr txBox="1">
            <a:spLocks noChangeArrowheads="1"/>
          </p:cNvSpPr>
          <p:nvPr/>
        </p:nvSpPr>
        <p:spPr bwMode="auto">
          <a:xfrm>
            <a:off x="1905000" y="93663"/>
            <a:ext cx="2527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600"/>
              <a:t>SUMMARY</a:t>
            </a:r>
          </a:p>
        </p:txBody>
      </p:sp>
      <p:sp>
        <p:nvSpPr>
          <p:cNvPr id="2" name="Footer Placeholder 1"/>
          <p:cNvSpPr>
            <a:spLocks noGrp="1"/>
          </p:cNvSpPr>
          <p:nvPr>
            <p:ph type="ftr" sz="quarter" idx="10"/>
          </p:nvPr>
        </p:nvSpPr>
        <p:spPr/>
        <p:txBody>
          <a:bodyPr/>
          <a:lstStyle/>
          <a:p>
            <a:pPr>
              <a:defRPr/>
            </a:pPr>
            <a:r>
              <a:rPr lang="it-IT" smtClean="0"/>
              <a:t>H. Avakian, HP2030, Nov 7</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x-section</a:t>
            </a:r>
            <a:endParaRPr lang="en-US" dirty="0"/>
          </a:p>
        </p:txBody>
      </p:sp>
      <p:sp>
        <p:nvSpPr>
          <p:cNvPr id="4" name="Footer Placeholder 3"/>
          <p:cNvSpPr>
            <a:spLocks noGrp="1"/>
          </p:cNvSpPr>
          <p:nvPr>
            <p:ph type="ftr" sz="quarter" idx="10"/>
          </p:nvPr>
        </p:nvSpPr>
        <p:spPr/>
        <p:txBody>
          <a:bodyPr/>
          <a:lstStyle/>
          <a:p>
            <a:pPr>
              <a:defRPr/>
            </a:pPr>
            <a:r>
              <a:rPr lang="it-IT" smtClean="0"/>
              <a:t>H. Avakian, HP2030, Nov 7</a:t>
            </a:r>
            <a:endParaRPr lang="en-US"/>
          </a:p>
        </p:txBody>
      </p:sp>
      <p:sp>
        <p:nvSpPr>
          <p:cNvPr id="5" name="Slide Number Placeholder 4"/>
          <p:cNvSpPr>
            <a:spLocks noGrp="1"/>
          </p:cNvSpPr>
          <p:nvPr>
            <p:ph type="sldNum" sz="quarter" idx="11"/>
          </p:nvPr>
        </p:nvSpPr>
        <p:spPr/>
        <p:txBody>
          <a:bodyPr/>
          <a:lstStyle/>
          <a:p>
            <a:pPr>
              <a:defRPr/>
            </a:pPr>
            <a:fld id="{361E7C6A-EC2A-5246-9AA7-18D884548B8E}" type="slidenum">
              <a:rPr lang="en-US" smtClean="0"/>
              <a:pPr>
                <a:defRPr/>
              </a:pPr>
              <a:t>21</a:t>
            </a:fld>
            <a:endParaRPr lang="en-US"/>
          </a:p>
        </p:txBody>
      </p:sp>
      <p:pic>
        <p:nvPicPr>
          <p:cNvPr id="6" name="Picture 5" descr="Screen Shot 2024-09-11 at 11.08.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14400"/>
            <a:ext cx="4584700" cy="4786387"/>
          </a:xfrm>
          <a:prstGeom prst="rect">
            <a:avLst/>
          </a:prstGeom>
        </p:spPr>
      </p:pic>
      <p:pic>
        <p:nvPicPr>
          <p:cNvPr id="7" name="Picture 6" descr="Screen Shot 2024-09-11 at 11.41.2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444" y="914400"/>
            <a:ext cx="3740922" cy="5410200"/>
          </a:xfrm>
          <a:prstGeom prst="rect">
            <a:avLst/>
          </a:prstGeom>
        </p:spPr>
      </p:pic>
    </p:spTree>
    <p:extLst>
      <p:ext uri="{BB962C8B-B14F-4D97-AF65-F5344CB8AC3E}">
        <p14:creationId xmlns:p14="http://schemas.microsoft.com/office/powerpoint/2010/main" val="29200946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0" y="160338"/>
            <a:ext cx="8686800" cy="487362"/>
          </a:xfrm>
        </p:spPr>
        <p:txBody>
          <a:bodyPr/>
          <a:lstStyle/>
          <a:p>
            <a:r>
              <a:rPr lang="en-US" altLang="en-US" sz="2800"/>
              <a:t>3D PDF Extraction and VAlidation (EVA) framework</a:t>
            </a:r>
          </a:p>
        </p:txBody>
      </p:sp>
      <p:sp>
        <p:nvSpPr>
          <p:cNvPr id="77826" name="Rectangle 5"/>
          <p:cNvSpPr>
            <a:spLocks noChangeArrowheads="1"/>
          </p:cNvSpPr>
          <p:nvPr/>
        </p:nvSpPr>
        <p:spPr bwMode="auto">
          <a:xfrm>
            <a:off x="152401" y="5486400"/>
            <a:ext cx="8610600" cy="1200329"/>
          </a:xfrm>
          <a:prstGeom prst="rect">
            <a:avLst/>
          </a:prstGeom>
          <a:solidFill>
            <a:srgbClr val="FFFF00"/>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dirty="0" smtClean="0"/>
              <a:t>Direct extraction of a given parameter sets from all steps (marked red) using AI tools techniques </a:t>
            </a:r>
            <a:r>
              <a:rPr lang="en-US" altLang="en-US" sz="1800" dirty="0"/>
              <a:t>for the extraction of 3D PDFs and fragmentation functions from the </a:t>
            </a:r>
            <a:r>
              <a:rPr lang="en-US" altLang="en-US" sz="1800" dirty="0">
                <a:solidFill>
                  <a:srgbClr val="FF0000"/>
                </a:solidFill>
              </a:rPr>
              <a:t>multidimensional</a:t>
            </a:r>
            <a:r>
              <a:rPr lang="en-US" altLang="en-US" sz="1800" dirty="0"/>
              <a:t> experimental observables with controlled systematics requires close collaboration of experiment, theory and computing</a:t>
            </a:r>
          </a:p>
        </p:txBody>
      </p:sp>
      <p:sp>
        <p:nvSpPr>
          <p:cNvPr id="77827" name="TextBox 6"/>
          <p:cNvSpPr txBox="1">
            <a:spLocks noChangeArrowheads="1"/>
          </p:cNvSpPr>
          <p:nvPr/>
        </p:nvSpPr>
        <p:spPr bwMode="auto">
          <a:xfrm>
            <a:off x="76200" y="4038600"/>
            <a:ext cx="2057400" cy="109773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dirty="0"/>
              <a:t>Data </a:t>
            </a:r>
            <a:r>
              <a:rPr lang="en-US" altLang="en-US" sz="1400" dirty="0" smtClean="0"/>
              <a:t>Counts for all combinations of </a:t>
            </a:r>
            <a:r>
              <a:rPr lang="en-US" altLang="en-US" sz="1400" dirty="0" err="1" smtClean="0"/>
              <a:t>helicity</a:t>
            </a:r>
            <a:r>
              <a:rPr lang="en-US" altLang="en-US" sz="1400" dirty="0" smtClean="0"/>
              <a:t> states lepton/proton</a:t>
            </a:r>
          </a:p>
          <a:p>
            <a:pPr eaLnBrk="1" hangingPunct="1">
              <a:spcBef>
                <a:spcPct val="0"/>
              </a:spcBef>
              <a:buFontTx/>
              <a:buNone/>
            </a:pPr>
            <a:r>
              <a:rPr lang="en-US" altLang="en-US" sz="1400" dirty="0" smtClean="0"/>
              <a:t>N</a:t>
            </a:r>
            <a:r>
              <a:rPr lang="en-US" altLang="en-US" sz="1400" baseline="30000" dirty="0" smtClean="0"/>
              <a:t>++</a:t>
            </a:r>
            <a:r>
              <a:rPr lang="en-US" altLang="en-US" sz="1400" dirty="0" smtClean="0"/>
              <a:t>,</a:t>
            </a:r>
            <a:r>
              <a:rPr lang="en-US" altLang="en-US" sz="1400" dirty="0"/>
              <a:t> N</a:t>
            </a:r>
            <a:r>
              <a:rPr lang="en-US" altLang="en-US" sz="1400" baseline="30000" dirty="0" smtClean="0"/>
              <a:t>+-</a:t>
            </a:r>
            <a:r>
              <a:rPr lang="en-US" altLang="en-US" sz="1400" dirty="0" smtClean="0"/>
              <a:t>, N</a:t>
            </a:r>
            <a:r>
              <a:rPr lang="en-US" altLang="en-US" sz="1400" baseline="30000" dirty="0" smtClean="0"/>
              <a:t>-+</a:t>
            </a:r>
            <a:r>
              <a:rPr lang="en-US" altLang="en-US" sz="1400" dirty="0" smtClean="0"/>
              <a:t>,</a:t>
            </a:r>
            <a:r>
              <a:rPr lang="en-US" altLang="en-US" sz="1400" dirty="0"/>
              <a:t> </a:t>
            </a:r>
            <a:r>
              <a:rPr lang="en-US" altLang="en-US" sz="1400" dirty="0" smtClean="0"/>
              <a:t>N</a:t>
            </a:r>
            <a:r>
              <a:rPr lang="en-US" altLang="en-US" sz="1400" baseline="30000" dirty="0" smtClean="0"/>
              <a:t>—(</a:t>
            </a:r>
            <a:r>
              <a:rPr lang="en-US" altLang="en-US" sz="1400" baseline="30000" dirty="0" err="1" smtClean="0"/>
              <a:t>x,y,z,PT,phi</a:t>
            </a:r>
            <a:r>
              <a:rPr lang="en-US" altLang="en-US" sz="1400" baseline="30000" dirty="0" smtClean="0"/>
              <a:t>)</a:t>
            </a:r>
            <a:endParaRPr lang="en-US" altLang="en-US" sz="1400" dirty="0"/>
          </a:p>
        </p:txBody>
      </p:sp>
      <p:sp>
        <p:nvSpPr>
          <p:cNvPr id="77828" name="TextBox 8"/>
          <p:cNvSpPr txBox="1">
            <a:spLocks noChangeArrowheads="1"/>
          </p:cNvSpPr>
          <p:nvPr/>
        </p:nvSpPr>
        <p:spPr bwMode="auto">
          <a:xfrm>
            <a:off x="5029200" y="2057400"/>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600"/>
              <a:t>QCD fundamentals</a:t>
            </a:r>
          </a:p>
        </p:txBody>
      </p:sp>
      <p:sp>
        <p:nvSpPr>
          <p:cNvPr id="77829" name="TextBox 10"/>
          <p:cNvSpPr txBox="1">
            <a:spLocks noChangeArrowheads="1"/>
          </p:cNvSpPr>
          <p:nvPr/>
        </p:nvSpPr>
        <p:spPr bwMode="auto">
          <a:xfrm>
            <a:off x="7162800" y="2057400"/>
            <a:ext cx="16764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t>Library for Structure Function (SF) calculations</a:t>
            </a:r>
          </a:p>
          <a:p>
            <a:pPr eaLnBrk="1" hangingPunct="1">
              <a:spcBef>
                <a:spcPct val="0"/>
              </a:spcBef>
              <a:buFontTx/>
              <a:buNone/>
            </a:pPr>
            <a:endParaRPr lang="en-US" altLang="en-US" sz="1800"/>
          </a:p>
          <a:p>
            <a:pPr eaLnBrk="1" hangingPunct="1">
              <a:spcBef>
                <a:spcPct val="0"/>
              </a:spcBef>
              <a:buFontTx/>
              <a:buNone/>
            </a:pPr>
            <a:r>
              <a:rPr lang="en-US" altLang="en-US" sz="1800"/>
              <a:t>3D PDF and  FF </a:t>
            </a:r>
            <a:r>
              <a:rPr lang="en-US" altLang="en-US" sz="1400"/>
              <a:t>(models,</a:t>
            </a:r>
          </a:p>
          <a:p>
            <a:pPr eaLnBrk="1" hangingPunct="1">
              <a:spcBef>
                <a:spcPct val="0"/>
              </a:spcBef>
              <a:buFontTx/>
              <a:buNone/>
            </a:pPr>
            <a:r>
              <a:rPr lang="en-US" altLang="en-US" sz="1400"/>
              <a:t>parametrizations)</a:t>
            </a:r>
          </a:p>
        </p:txBody>
      </p:sp>
      <p:sp>
        <p:nvSpPr>
          <p:cNvPr id="77830" name="TextBox 12"/>
          <p:cNvSpPr txBox="1">
            <a:spLocks noChangeArrowheads="1"/>
          </p:cNvSpPr>
          <p:nvPr/>
        </p:nvSpPr>
        <p:spPr bwMode="auto">
          <a:xfrm>
            <a:off x="1981200" y="990600"/>
            <a:ext cx="27305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t>Hard Scattering MC (GEANT, FASTMC,</a:t>
            </a:r>
            <a:r>
              <a:rPr lang="is-IS" altLang="en-US" sz="1800"/>
              <a:t>…)</a:t>
            </a:r>
            <a:endParaRPr lang="en-US" altLang="en-US" sz="1800"/>
          </a:p>
        </p:txBody>
      </p:sp>
      <p:sp>
        <p:nvSpPr>
          <p:cNvPr id="77831" name="TextBox 13"/>
          <p:cNvSpPr txBox="1">
            <a:spLocks noChangeArrowheads="1"/>
          </p:cNvSpPr>
          <p:nvPr/>
        </p:nvSpPr>
        <p:spPr bwMode="auto">
          <a:xfrm>
            <a:off x="5105400" y="4343400"/>
            <a:ext cx="1524000" cy="307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t>Extract 3D PDFs</a:t>
            </a:r>
          </a:p>
        </p:txBody>
      </p:sp>
      <p:cxnSp>
        <p:nvCxnSpPr>
          <p:cNvPr id="16" name="Straight Arrow Connector 15"/>
          <p:cNvCxnSpPr/>
          <p:nvPr/>
        </p:nvCxnSpPr>
        <p:spPr>
          <a:xfrm>
            <a:off x="2133600" y="4724400"/>
            <a:ext cx="304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2743200" y="1676400"/>
            <a:ext cx="15240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1524000" y="1676400"/>
            <a:ext cx="53340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7924800" y="4343400"/>
            <a:ext cx="1588" cy="39052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553200" y="2819400"/>
            <a:ext cx="557213"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7837" name="Rectangle 20"/>
          <p:cNvSpPr>
            <a:spLocks noChangeArrowheads="1"/>
          </p:cNvSpPr>
          <p:nvPr/>
        </p:nvSpPr>
        <p:spPr bwMode="auto">
          <a:xfrm>
            <a:off x="5638800" y="838200"/>
            <a:ext cx="2927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dirty="0" smtClean="0"/>
              <a:t>EVA meetings at JLab to finalize goals and coordinate efforts</a:t>
            </a:r>
            <a:endParaRPr lang="en-US" altLang="en-US" sz="1400" dirty="0"/>
          </a:p>
          <a:p>
            <a:pPr eaLnBrk="1" hangingPunct="1">
              <a:spcBef>
                <a:spcPct val="0"/>
              </a:spcBef>
              <a:buFontTx/>
              <a:buNone/>
            </a:pPr>
            <a:endParaRPr lang="en-US" altLang="en-US" sz="1400" dirty="0"/>
          </a:p>
        </p:txBody>
      </p:sp>
      <p:sp>
        <p:nvSpPr>
          <p:cNvPr id="24" name="Rectangle 23"/>
          <p:cNvSpPr/>
          <p:nvPr/>
        </p:nvSpPr>
        <p:spPr>
          <a:xfrm>
            <a:off x="4953000" y="2057400"/>
            <a:ext cx="1752600" cy="2819400"/>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7839" name="TextBox 13"/>
          <p:cNvSpPr txBox="1">
            <a:spLocks noChangeArrowheads="1"/>
          </p:cNvSpPr>
          <p:nvPr/>
        </p:nvSpPr>
        <p:spPr bwMode="auto">
          <a:xfrm>
            <a:off x="2590800" y="2662238"/>
            <a:ext cx="8382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200"/>
              <a:t>Radiative </a:t>
            </a:r>
          </a:p>
          <a:p>
            <a:pPr eaLnBrk="1" hangingPunct="1">
              <a:spcBef>
                <a:spcPct val="0"/>
              </a:spcBef>
              <a:buFontTx/>
              <a:buNone/>
            </a:pPr>
            <a:r>
              <a:rPr lang="en-US" altLang="en-US" sz="1200"/>
              <a:t>x-section</a:t>
            </a:r>
          </a:p>
        </p:txBody>
      </p:sp>
      <p:cxnSp>
        <p:nvCxnSpPr>
          <p:cNvPr id="39" name="Straight Arrow Connector 38"/>
          <p:cNvCxnSpPr/>
          <p:nvPr/>
        </p:nvCxnSpPr>
        <p:spPr>
          <a:xfrm flipV="1">
            <a:off x="6629400" y="4267200"/>
            <a:ext cx="557213" cy="2286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7841" name="TextBox 12"/>
          <p:cNvSpPr txBox="1">
            <a:spLocks noChangeArrowheads="1"/>
          </p:cNvSpPr>
          <p:nvPr/>
        </p:nvSpPr>
        <p:spPr bwMode="auto">
          <a:xfrm>
            <a:off x="0" y="990600"/>
            <a:ext cx="1925638"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t>SIDIS,DY,e+/e-)</a:t>
            </a:r>
          </a:p>
          <a:p>
            <a:pPr eaLnBrk="1" hangingPunct="1">
              <a:spcBef>
                <a:spcPct val="0"/>
              </a:spcBef>
              <a:buFontTx/>
              <a:buNone/>
            </a:pPr>
            <a:r>
              <a:rPr lang="en-US" altLang="en-US" sz="1800"/>
              <a:t>experiments</a:t>
            </a:r>
          </a:p>
        </p:txBody>
      </p:sp>
      <p:cxnSp>
        <p:nvCxnSpPr>
          <p:cNvPr id="43" name="Straight Arrow Connector 42"/>
          <p:cNvCxnSpPr/>
          <p:nvPr/>
        </p:nvCxnSpPr>
        <p:spPr>
          <a:xfrm>
            <a:off x="685800" y="1676400"/>
            <a:ext cx="30480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843" name="TextBox 13"/>
          <p:cNvSpPr txBox="1">
            <a:spLocks noChangeArrowheads="1"/>
          </p:cNvSpPr>
          <p:nvPr/>
        </p:nvSpPr>
        <p:spPr bwMode="auto">
          <a:xfrm>
            <a:off x="3657600" y="2667000"/>
            <a:ext cx="9906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200"/>
              <a:t>x-section  calculations</a:t>
            </a:r>
          </a:p>
        </p:txBody>
      </p:sp>
      <p:sp>
        <p:nvSpPr>
          <p:cNvPr id="77844" name="TextBox 13"/>
          <p:cNvSpPr txBox="1">
            <a:spLocks noChangeArrowheads="1"/>
          </p:cNvSpPr>
          <p:nvPr/>
        </p:nvSpPr>
        <p:spPr bwMode="auto">
          <a:xfrm>
            <a:off x="5257800" y="2667000"/>
            <a:ext cx="11430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200"/>
              <a:t>SF calculations</a:t>
            </a:r>
          </a:p>
        </p:txBody>
      </p:sp>
      <p:cxnSp>
        <p:nvCxnSpPr>
          <p:cNvPr id="28" name="Straight Arrow Connector 27"/>
          <p:cNvCxnSpPr/>
          <p:nvPr/>
        </p:nvCxnSpPr>
        <p:spPr>
          <a:xfrm flipH="1">
            <a:off x="4724400" y="28956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3429000" y="2895600"/>
            <a:ext cx="2286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847" name="TextBox 13"/>
          <p:cNvSpPr txBox="1">
            <a:spLocks noChangeArrowheads="1"/>
          </p:cNvSpPr>
          <p:nvPr/>
        </p:nvSpPr>
        <p:spPr bwMode="auto">
          <a:xfrm>
            <a:off x="5105400" y="3429000"/>
            <a:ext cx="14478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600"/>
              <a:t>Defined set of assumptions</a:t>
            </a:r>
          </a:p>
        </p:txBody>
      </p:sp>
      <p:cxnSp>
        <p:nvCxnSpPr>
          <p:cNvPr id="32" name="Straight Arrow Connector 31"/>
          <p:cNvCxnSpPr/>
          <p:nvPr/>
        </p:nvCxnSpPr>
        <p:spPr>
          <a:xfrm flipV="1">
            <a:off x="5791200" y="3125788"/>
            <a:ext cx="0" cy="3032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886200" y="3124200"/>
            <a:ext cx="0" cy="3032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3124200" y="3124200"/>
            <a:ext cx="0" cy="3032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851" name="TextBox 13"/>
          <p:cNvSpPr txBox="1">
            <a:spLocks noChangeArrowheads="1"/>
          </p:cNvSpPr>
          <p:nvPr/>
        </p:nvSpPr>
        <p:spPr bwMode="auto">
          <a:xfrm>
            <a:off x="3733800" y="4495800"/>
            <a:ext cx="8382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200"/>
              <a:t>Extract SFs</a:t>
            </a:r>
          </a:p>
        </p:txBody>
      </p:sp>
      <p:cxnSp>
        <p:nvCxnSpPr>
          <p:cNvPr id="38" name="Straight Arrow Connector 37"/>
          <p:cNvCxnSpPr/>
          <p:nvPr/>
        </p:nvCxnSpPr>
        <p:spPr>
          <a:xfrm>
            <a:off x="5867400" y="4038600"/>
            <a:ext cx="0" cy="3048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853" name="TextBox 12"/>
          <p:cNvSpPr txBox="1">
            <a:spLocks noChangeArrowheads="1"/>
          </p:cNvSpPr>
          <p:nvPr/>
        </p:nvSpPr>
        <p:spPr bwMode="auto">
          <a:xfrm>
            <a:off x="6858000" y="4724400"/>
            <a:ext cx="2209800" cy="738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t>Validation of extracted SFs or 3D PDFs (for a given set of assumptions)</a:t>
            </a:r>
          </a:p>
        </p:txBody>
      </p:sp>
      <p:cxnSp>
        <p:nvCxnSpPr>
          <p:cNvPr id="41" name="Straight Arrow Connector 40"/>
          <p:cNvCxnSpPr/>
          <p:nvPr/>
        </p:nvCxnSpPr>
        <p:spPr>
          <a:xfrm>
            <a:off x="4572000" y="4648200"/>
            <a:ext cx="381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85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1400" smtClean="0"/>
              <a:t>H. Avakian, HP2030, Nov 7</a:t>
            </a:r>
            <a:endParaRPr lang="en-US" altLang="en-US" sz="1400"/>
          </a:p>
        </p:txBody>
      </p:sp>
      <p:sp>
        <p:nvSpPr>
          <p:cNvPr id="7785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fld id="{7A5FBDA2-9D83-1941-8F53-212DC384A901}" type="slidenum">
              <a:rPr lang="en-US" altLang="en-US" sz="1400"/>
              <a:pPr>
                <a:spcBef>
                  <a:spcPct val="0"/>
                </a:spcBef>
                <a:buFontTx/>
                <a:buNone/>
              </a:pPr>
              <a:t>22</a:t>
            </a:fld>
            <a:endParaRPr lang="en-US" altLang="en-US" sz="1400"/>
          </a:p>
        </p:txBody>
      </p:sp>
      <p:sp>
        <p:nvSpPr>
          <p:cNvPr id="77857" name="TextBox 13"/>
          <p:cNvSpPr txBox="1">
            <a:spLocks noChangeArrowheads="1"/>
          </p:cNvSpPr>
          <p:nvPr/>
        </p:nvSpPr>
        <p:spPr bwMode="auto">
          <a:xfrm>
            <a:off x="2895600" y="3505200"/>
            <a:ext cx="14478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600"/>
              <a:t>Defined set of assumptions</a:t>
            </a:r>
          </a:p>
        </p:txBody>
      </p:sp>
      <p:sp>
        <p:nvSpPr>
          <p:cNvPr id="54" name="Rectangle 53"/>
          <p:cNvSpPr/>
          <p:nvPr/>
        </p:nvSpPr>
        <p:spPr>
          <a:xfrm>
            <a:off x="2286000" y="2057400"/>
            <a:ext cx="2438400" cy="3124200"/>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60" name="Straight Arrow Connector 59"/>
          <p:cNvCxnSpPr/>
          <p:nvPr/>
        </p:nvCxnSpPr>
        <p:spPr>
          <a:xfrm>
            <a:off x="4038600" y="4114800"/>
            <a:ext cx="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048000" y="4114800"/>
            <a:ext cx="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861" name="TextBox 13"/>
          <p:cNvSpPr txBox="1">
            <a:spLocks noChangeArrowheads="1"/>
          </p:cNvSpPr>
          <p:nvPr/>
        </p:nvSpPr>
        <p:spPr bwMode="auto">
          <a:xfrm>
            <a:off x="2438400" y="4495800"/>
            <a:ext cx="838200" cy="461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200"/>
              <a:t>extract </a:t>
            </a:r>
          </a:p>
          <a:p>
            <a:pPr eaLnBrk="1" hangingPunct="1">
              <a:spcBef>
                <a:spcPct val="0"/>
              </a:spcBef>
              <a:buFontTx/>
              <a:buNone/>
            </a:pPr>
            <a:r>
              <a:rPr lang="en-US" altLang="en-US" sz="1200"/>
              <a:t>x-section</a:t>
            </a:r>
          </a:p>
        </p:txBody>
      </p:sp>
      <p:cxnSp>
        <p:nvCxnSpPr>
          <p:cNvPr id="65" name="Straight Arrow Connector 64"/>
          <p:cNvCxnSpPr/>
          <p:nvPr/>
        </p:nvCxnSpPr>
        <p:spPr>
          <a:xfrm>
            <a:off x="3352800" y="4724400"/>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863" name="TextBox 19491"/>
          <p:cNvSpPr txBox="1">
            <a:spLocks noChangeArrowheads="1"/>
          </p:cNvSpPr>
          <p:nvPr/>
        </p:nvSpPr>
        <p:spPr bwMode="auto">
          <a:xfrm>
            <a:off x="2667000" y="2133600"/>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t>Grid operations</a:t>
            </a:r>
          </a:p>
        </p:txBody>
      </p:sp>
      <p:sp>
        <p:nvSpPr>
          <p:cNvPr id="19498" name="Oval 19497"/>
          <p:cNvSpPr/>
          <p:nvPr/>
        </p:nvSpPr>
        <p:spPr>
          <a:xfrm>
            <a:off x="228600" y="2133600"/>
            <a:ext cx="1676400" cy="533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cxnSp>
        <p:nvCxnSpPr>
          <p:cNvPr id="77" name="Straight Arrow Connector 76"/>
          <p:cNvCxnSpPr/>
          <p:nvPr/>
        </p:nvCxnSpPr>
        <p:spPr>
          <a:xfrm>
            <a:off x="1143000" y="2667000"/>
            <a:ext cx="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7866" name="TextBox 19501"/>
          <p:cNvSpPr txBox="1">
            <a:spLocks noChangeArrowheads="1"/>
          </p:cNvSpPr>
          <p:nvPr/>
        </p:nvSpPr>
        <p:spPr bwMode="auto">
          <a:xfrm>
            <a:off x="457200" y="2133600"/>
            <a:ext cx="138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t>event selection</a:t>
            </a:r>
          </a:p>
          <a:p>
            <a:pPr eaLnBrk="1" hangingPunct="1">
              <a:spcBef>
                <a:spcPct val="0"/>
              </a:spcBef>
              <a:buFontTx/>
              <a:buNone/>
            </a:pPr>
            <a:r>
              <a:rPr lang="en-US" altLang="en-US" sz="1400"/>
              <a:t>e</a:t>
            </a:r>
            <a:r>
              <a:rPr lang="ja-JP" altLang="en-US" sz="1400"/>
              <a:t>’</a:t>
            </a:r>
            <a:r>
              <a:rPr lang="en-US" altLang="ja-JP" sz="1400"/>
              <a:t>hX, e</a:t>
            </a:r>
            <a:r>
              <a:rPr lang="ja-JP" altLang="en-US" sz="1400"/>
              <a:t>’</a:t>
            </a:r>
            <a:r>
              <a:rPr lang="en-US" altLang="ja-JP" sz="1400"/>
              <a:t>hhX,..</a:t>
            </a:r>
            <a:endParaRPr lang="en-US" altLang="en-US" sz="1400"/>
          </a:p>
        </p:txBody>
      </p:sp>
      <p:cxnSp>
        <p:nvCxnSpPr>
          <p:cNvPr id="81" name="Straight Arrow Connector 80"/>
          <p:cNvCxnSpPr/>
          <p:nvPr/>
        </p:nvCxnSpPr>
        <p:spPr>
          <a:xfrm>
            <a:off x="4572000" y="4911725"/>
            <a:ext cx="22860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TextBox 6"/>
          <p:cNvSpPr txBox="1">
            <a:spLocks noChangeArrowheads="1"/>
          </p:cNvSpPr>
          <p:nvPr/>
        </p:nvSpPr>
        <p:spPr bwMode="auto">
          <a:xfrm>
            <a:off x="228600" y="3200400"/>
            <a:ext cx="1828800"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dirty="0" smtClean="0"/>
              <a:t>Given Detector response (raw data)</a:t>
            </a:r>
            <a:endParaRPr lang="en-US" altLang="en-US" sz="1400" dirty="0"/>
          </a:p>
        </p:txBody>
      </p:sp>
      <p:cxnSp>
        <p:nvCxnSpPr>
          <p:cNvPr id="49" name="Straight Arrow Connector 48"/>
          <p:cNvCxnSpPr>
            <a:stCxn id="47" idx="2"/>
          </p:cNvCxnSpPr>
          <p:nvPr/>
        </p:nvCxnSpPr>
        <p:spPr>
          <a:xfrm>
            <a:off x="1143000" y="3723620"/>
            <a:ext cx="0" cy="3149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53000" y="1447800"/>
            <a:ext cx="4059562" cy="369332"/>
          </a:xfrm>
          <a:prstGeom prst="rect">
            <a:avLst/>
          </a:prstGeom>
          <a:noFill/>
          <a:ln>
            <a:solidFill>
              <a:srgbClr val="FF0000"/>
            </a:solidFill>
          </a:ln>
        </p:spPr>
        <p:txBody>
          <a:bodyPr wrap="none" rtlCol="0">
            <a:spAutoFit/>
          </a:bodyPr>
          <a:lstStyle/>
          <a:p>
            <a:r>
              <a:rPr lang="en-US" dirty="0" smtClean="0"/>
              <a:t>Generate/train in full parameter space</a:t>
            </a:r>
            <a:endParaRPr lang="en-US" dirty="0"/>
          </a:p>
        </p:txBody>
      </p:sp>
    </p:spTree>
    <p:extLst>
      <p:ext uri="{BB962C8B-B14F-4D97-AF65-F5344CB8AC3E}">
        <p14:creationId xmlns:p14="http://schemas.microsoft.com/office/powerpoint/2010/main" val="41694935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3" descr="Screen Shot 2024-01-29 at 3.25.08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513" y="914400"/>
            <a:ext cx="402748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p:cNvSpPr>
            <a:spLocks noGrp="1" noChangeArrowheads="1"/>
          </p:cNvSpPr>
          <p:nvPr>
            <p:ph type="title"/>
          </p:nvPr>
        </p:nvSpPr>
        <p:spPr>
          <a:xfrm>
            <a:off x="152400" y="76200"/>
            <a:ext cx="9144000" cy="563563"/>
          </a:xfrm>
        </p:spPr>
        <p:txBody>
          <a:bodyPr/>
          <a:lstStyle/>
          <a:p>
            <a:r>
              <a:rPr lang="en-US" sz="3200">
                <a:latin typeface="Arial" charset="0"/>
                <a:ea typeface="MS PGothic" charset="0"/>
              </a:rPr>
              <a:t>Exclusive </a:t>
            </a:r>
            <a:r>
              <a:rPr lang="en-US" sz="3200">
                <a:latin typeface="Symbol" charset="0"/>
                <a:ea typeface="MS PGothic" charset="0"/>
              </a:rPr>
              <a:t>r</a:t>
            </a:r>
            <a:r>
              <a:rPr lang="en-US" sz="3200">
                <a:latin typeface="Arial" charset="0"/>
                <a:ea typeface="MS PGothic" charset="0"/>
              </a:rPr>
              <a:t> contributions to </a:t>
            </a:r>
            <a:r>
              <a:rPr lang="en-US" sz="3200">
                <a:latin typeface="Symbol" charset="0"/>
                <a:ea typeface="MS PGothic" charset="0"/>
              </a:rPr>
              <a:t>p</a:t>
            </a:r>
            <a:r>
              <a:rPr lang="en-US" sz="3200">
                <a:latin typeface="Arial" charset="0"/>
                <a:ea typeface="MS PGothic" charset="0"/>
              </a:rPr>
              <a:t>: z-dependence</a:t>
            </a:r>
          </a:p>
        </p:txBody>
      </p:sp>
      <p:sp>
        <p:nvSpPr>
          <p:cNvPr id="4" name="Footer Placeholder 3"/>
          <p:cNvSpPr>
            <a:spLocks noGrp="1"/>
          </p:cNvSpPr>
          <p:nvPr>
            <p:ph type="ftr" sz="quarter" idx="10"/>
          </p:nvPr>
        </p:nvSpPr>
        <p:spPr/>
        <p:txBody>
          <a:bodyPr/>
          <a:lstStyle/>
          <a:p>
            <a:pPr>
              <a:defRPr/>
            </a:pPr>
            <a:r>
              <a:rPr lang="it-IT" smtClean="0"/>
              <a:t>H. Avakian, HP2030, Nov 7</a:t>
            </a:r>
            <a:endParaRPr lang="en-US"/>
          </a:p>
        </p:txBody>
      </p:sp>
      <p:sp>
        <p:nvSpPr>
          <p:cNvPr id="43012" name="Slide Number Placeholder 4"/>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A788B3-4014-A34B-A36E-E706B9B79473}" type="slidenum">
              <a:rPr lang="en-US" sz="1400"/>
              <a:pPr/>
              <a:t>23</a:t>
            </a:fld>
            <a:endParaRPr lang="en-US" sz="1400"/>
          </a:p>
        </p:txBody>
      </p:sp>
      <p:sp>
        <p:nvSpPr>
          <p:cNvPr id="43013" name="TextBox 6"/>
          <p:cNvSpPr txBox="1">
            <a:spLocks noChangeArrowheads="1"/>
          </p:cNvSpPr>
          <p:nvPr/>
        </p:nvSpPr>
        <p:spPr bwMode="auto">
          <a:xfrm>
            <a:off x="152400" y="5257800"/>
            <a:ext cx="8686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800" dirty="0"/>
              <a:t>Diffractive  rho can change significantly observed pion SSAs</a:t>
            </a:r>
          </a:p>
          <a:p>
            <a:pPr>
              <a:buFontTx/>
              <a:buChar char="•"/>
            </a:pPr>
            <a:r>
              <a:rPr lang="en-US" sz="1800" dirty="0"/>
              <a:t>The same sign and size of </a:t>
            </a:r>
            <a:r>
              <a:rPr lang="en-US" sz="1800" dirty="0">
                <a:latin typeface="Symbol" charset="0"/>
              </a:rPr>
              <a:t>p</a:t>
            </a:r>
            <a:r>
              <a:rPr lang="en-US" sz="1800" dirty="0"/>
              <a:t>+ and </a:t>
            </a:r>
            <a:r>
              <a:rPr lang="en-US" sz="1800" dirty="0">
                <a:latin typeface="Symbol" charset="0"/>
              </a:rPr>
              <a:t>p</a:t>
            </a:r>
            <a:r>
              <a:rPr lang="en-US" sz="1800" dirty="0"/>
              <a:t>- SSA indicates the rho0 may not be properly </a:t>
            </a:r>
            <a:r>
              <a:rPr lang="en-US" sz="1800" dirty="0" smtClean="0"/>
              <a:t>subtracted(require detailed MC studies, which require proper SDMEs)</a:t>
            </a:r>
            <a:endParaRPr lang="en-US" sz="1800" dirty="0"/>
          </a:p>
        </p:txBody>
      </p:sp>
      <p:pic>
        <p:nvPicPr>
          <p:cNvPr id="43014" name="Picture 4" descr="Screen Shot 2024-02-02 at 9.00.12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46736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5" descr="Screen Shot 2024-02-02 at 9.01.39 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23" descr="Screen Shot 2024-01-29 at 3.18.10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725" y="3048000"/>
            <a:ext cx="37750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7" name="TextBox 9"/>
          <p:cNvSpPr txBox="1">
            <a:spLocks noChangeArrowheads="1"/>
          </p:cNvSpPr>
          <p:nvPr/>
        </p:nvSpPr>
        <p:spPr bwMode="auto">
          <a:xfrm>
            <a:off x="1524000" y="1219200"/>
            <a:ext cx="2193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COMPASS (proton)</a:t>
            </a:r>
          </a:p>
        </p:txBody>
      </p:sp>
      <p:sp>
        <p:nvSpPr>
          <p:cNvPr id="11" name="Oval 10"/>
          <p:cNvSpPr>
            <a:spLocks noChangeArrowheads="1"/>
          </p:cNvSpPr>
          <p:nvPr/>
        </p:nvSpPr>
        <p:spPr bwMode="auto">
          <a:xfrm>
            <a:off x="1905000" y="1828800"/>
            <a:ext cx="1676400" cy="1600200"/>
          </a:xfrm>
          <a:prstGeom prst="ellipse">
            <a:avLst/>
          </a:prstGeom>
          <a:noFill/>
          <a:ln w="952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43019" name="TextBox 11"/>
          <p:cNvSpPr txBox="1">
            <a:spLocks noChangeArrowheads="1"/>
          </p:cNvSpPr>
          <p:nvPr/>
        </p:nvSpPr>
        <p:spPr bwMode="auto">
          <a:xfrm>
            <a:off x="1676400" y="3810000"/>
            <a:ext cx="2470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latin typeface="Symbol" charset="0"/>
              </a:rPr>
              <a:t>p-</a:t>
            </a:r>
            <a:r>
              <a:rPr lang="en-US" sz="1200"/>
              <a:t> and </a:t>
            </a:r>
            <a:r>
              <a:rPr lang="en-US" sz="1200">
                <a:latin typeface="Symbol" charset="0"/>
              </a:rPr>
              <a:t>p</a:t>
            </a:r>
            <a:r>
              <a:rPr lang="en-US" sz="1200"/>
              <a:t>+ show similar behavior</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24-08-21 at 8.45.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38400"/>
            <a:ext cx="2667000" cy="2991612"/>
          </a:xfrm>
          <a:prstGeom prst="rect">
            <a:avLst/>
          </a:prstGeom>
        </p:spPr>
      </p:pic>
      <p:pic>
        <p:nvPicPr>
          <p:cNvPr id="14" name="Picture 3" descr="aul-z04-06.x008-0.58pt0.1-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438400"/>
            <a:ext cx="3124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Screen Shot 2024-07-09 at 10.23.5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362200"/>
            <a:ext cx="273995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3" name="Title 1"/>
          <p:cNvSpPr>
            <a:spLocks noGrp="1" noChangeArrowheads="1"/>
          </p:cNvSpPr>
          <p:nvPr>
            <p:ph type="title"/>
          </p:nvPr>
        </p:nvSpPr>
        <p:spPr>
          <a:xfrm>
            <a:off x="0" y="23813"/>
            <a:ext cx="9144000" cy="563562"/>
          </a:xfrm>
        </p:spPr>
        <p:txBody>
          <a:bodyPr/>
          <a:lstStyle/>
          <a:p>
            <a:r>
              <a:rPr lang="en-US" dirty="0">
                <a:latin typeface="Arial" charset="0"/>
                <a:ea typeface="MS PGothic" charset="0"/>
              </a:rPr>
              <a:t>Unique ability to measure target fragments</a:t>
            </a:r>
          </a:p>
        </p:txBody>
      </p:sp>
      <p:sp>
        <p:nvSpPr>
          <p:cNvPr id="38914" name="Slide Number Placeholder 5"/>
          <p:cNvSpPr>
            <a:spLocks noGrp="1"/>
          </p:cNvSpPr>
          <p:nvPr>
            <p:ph type="sldNum" sz="quarter" idx="11"/>
          </p:nvPr>
        </p:nvSpPr>
        <p:spPr>
          <a:xfrm>
            <a:off x="8458200" y="71469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CDAED2B-8A63-0F48-BE3D-80AB441707D6}" type="slidenum">
              <a:rPr lang="en-US" sz="1400"/>
              <a:pPr/>
              <a:t>24</a:t>
            </a:fld>
            <a:endParaRPr lang="en-US" sz="1400"/>
          </a:p>
        </p:txBody>
      </p:sp>
      <p:sp>
        <p:nvSpPr>
          <p:cNvPr id="38915" name="TextBox 14"/>
          <p:cNvSpPr txBox="1">
            <a:spLocks noChangeArrowheads="1"/>
          </p:cNvSpPr>
          <p:nvPr/>
        </p:nvSpPr>
        <p:spPr bwMode="auto">
          <a:xfrm>
            <a:off x="0" y="5638800"/>
            <a:ext cx="9067800" cy="646331"/>
          </a:xfrm>
          <a:prstGeom prst="rect">
            <a:avLst/>
          </a:prstGeom>
          <a:solidFill>
            <a:srgbClr val="FFFF00"/>
          </a:solidFill>
          <a:ln w="9525">
            <a:solidFill>
              <a:srgbClr val="000000"/>
            </a:solidFill>
            <a:miter lim="800000"/>
            <a:headEnd/>
            <a:tailEnd/>
          </a:ln>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US" sz="1800" dirty="0"/>
              <a:t>Exclusive </a:t>
            </a:r>
            <a:r>
              <a:rPr lang="en-US" sz="1800" dirty="0">
                <a:latin typeface="Symbol"/>
              </a:rPr>
              <a:t>r</a:t>
            </a:r>
            <a:r>
              <a:rPr lang="en-US" sz="1800" dirty="0"/>
              <a:t> (possibly f</a:t>
            </a:r>
            <a:r>
              <a:rPr lang="en-US" sz="1800" baseline="-25000" dirty="0"/>
              <a:t>2</a:t>
            </a:r>
            <a:r>
              <a:rPr lang="en-US" sz="1800" dirty="0"/>
              <a:t>) have very significant contributions to all SIDIS observables (ex. beam SSA), which </a:t>
            </a:r>
            <a:r>
              <a:rPr lang="en-US" sz="1800" b="1" dirty="0">
                <a:solidFill>
                  <a:srgbClr val="FF0000"/>
                </a:solidFill>
              </a:rPr>
              <a:t>can be completely eliminated </a:t>
            </a:r>
            <a:r>
              <a:rPr lang="en-US" sz="1800" dirty="0"/>
              <a:t>with detection of the TFR proton</a:t>
            </a:r>
          </a:p>
        </p:txBody>
      </p:sp>
      <p:sp>
        <p:nvSpPr>
          <p:cNvPr id="3" name="Footer Placeholder 2"/>
          <p:cNvSpPr>
            <a:spLocks noGrp="1"/>
          </p:cNvSpPr>
          <p:nvPr>
            <p:ph type="ftr" sz="quarter" idx="10"/>
          </p:nvPr>
        </p:nvSpPr>
        <p:spPr/>
        <p:txBody>
          <a:bodyPr/>
          <a:lstStyle/>
          <a:p>
            <a:pPr>
              <a:defRPr/>
            </a:pPr>
            <a:r>
              <a:rPr lang="it-IT" smtClean="0"/>
              <a:t>H. Avakian, HP2030, Nov 7</a:t>
            </a:r>
            <a:endParaRPr lang="en-US"/>
          </a:p>
        </p:txBody>
      </p:sp>
      <p:cxnSp>
        <p:nvCxnSpPr>
          <p:cNvPr id="2" name="Straight Arrow Connector 1"/>
          <p:cNvCxnSpPr>
            <a:cxnSpLocks/>
          </p:cNvCxnSpPr>
          <p:nvPr/>
        </p:nvCxnSpPr>
        <p:spPr bwMode="auto">
          <a:xfrm>
            <a:off x="7772400" y="2895600"/>
            <a:ext cx="609600" cy="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8919" name="TextBox 3"/>
          <p:cNvSpPr txBox="1">
            <a:spLocks noChangeArrowheads="1"/>
          </p:cNvSpPr>
          <p:nvPr/>
        </p:nvSpPr>
        <p:spPr bwMode="auto">
          <a:xfrm>
            <a:off x="7415167" y="2514600"/>
            <a:ext cx="1741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latin typeface="Symbol" charset="0"/>
                <a:sym typeface="Wingdings" charset="0"/>
              </a:rPr>
              <a:t>“r</a:t>
            </a:r>
            <a:r>
              <a:rPr lang="en-US" sz="1800" dirty="0"/>
              <a:t>-free</a:t>
            </a:r>
            <a:r>
              <a:rPr lang="en-US" sz="1800" dirty="0">
                <a:latin typeface="Symbol" charset="0"/>
                <a:sym typeface="Wingdings" charset="0"/>
              </a:rPr>
              <a:t>” </a:t>
            </a:r>
            <a:r>
              <a:rPr lang="en-US" sz="1800" dirty="0"/>
              <a:t>SIDIS</a:t>
            </a:r>
          </a:p>
        </p:txBody>
      </p:sp>
      <p:pic>
        <p:nvPicPr>
          <p:cNvPr id="3892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838200"/>
            <a:ext cx="20208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8"/>
          <p:cNvSpPr txBox="1">
            <a:spLocks noChangeArrowheads="1"/>
          </p:cNvSpPr>
          <p:nvPr/>
        </p:nvSpPr>
        <p:spPr bwMode="auto">
          <a:xfrm>
            <a:off x="7315200" y="990600"/>
            <a:ext cx="1613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dirty="0" err="1"/>
              <a:t>ep</a:t>
            </a:r>
            <a:r>
              <a:rPr lang="en-US" dirty="0" err="1">
                <a:sym typeface="Wingdings" charset="0"/>
              </a:rPr>
              <a:t>e’p</a:t>
            </a:r>
            <a:r>
              <a:rPr lang="en-US" dirty="0" err="1">
                <a:latin typeface="Symbol"/>
              </a:rPr>
              <a:t>p</a:t>
            </a:r>
            <a:r>
              <a:rPr lang="en-US" dirty="0" err="1">
                <a:sym typeface="Wingdings" charset="0"/>
              </a:rPr>
              <a:t>X</a:t>
            </a:r>
            <a:endParaRPr lang="en-US" dirty="0"/>
          </a:p>
        </p:txBody>
      </p:sp>
      <p:sp>
        <p:nvSpPr>
          <p:cNvPr id="38922" name="TextBox 8"/>
          <p:cNvSpPr txBox="1">
            <a:spLocks noChangeArrowheads="1"/>
          </p:cNvSpPr>
          <p:nvPr/>
        </p:nvSpPr>
        <p:spPr bwMode="auto">
          <a:xfrm>
            <a:off x="1600200" y="4572000"/>
            <a:ext cx="7620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100" dirty="0" err="1"/>
              <a:t>ep</a:t>
            </a:r>
            <a:r>
              <a:rPr lang="en-US" sz="1100" dirty="0" err="1">
                <a:sym typeface="Wingdings" charset="0"/>
              </a:rPr>
              <a:t>e’pX</a:t>
            </a:r>
            <a:endParaRPr lang="en-US" sz="1100" dirty="0"/>
          </a:p>
        </p:txBody>
      </p:sp>
      <p:sp>
        <p:nvSpPr>
          <p:cNvPr id="15" name="TextBox 8"/>
          <p:cNvSpPr txBox="1">
            <a:spLocks noChangeArrowheads="1"/>
          </p:cNvSpPr>
          <p:nvPr/>
        </p:nvSpPr>
        <p:spPr bwMode="auto">
          <a:xfrm>
            <a:off x="0" y="762000"/>
            <a:ext cx="563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Detection of the target nucleons (B2B SIDIS) provide a powerful tool to control the contributions in CFR</a:t>
            </a:r>
          </a:p>
        </p:txBody>
      </p:sp>
      <p:sp>
        <p:nvSpPr>
          <p:cNvPr id="5" name="TextBox 4"/>
          <p:cNvSpPr txBox="1"/>
          <p:nvPr/>
        </p:nvSpPr>
        <p:spPr>
          <a:xfrm>
            <a:off x="19537" y="1371600"/>
            <a:ext cx="1493355" cy="369332"/>
          </a:xfrm>
          <a:prstGeom prst="rect">
            <a:avLst/>
          </a:prstGeom>
          <a:noFill/>
        </p:spPr>
        <p:txBody>
          <a:bodyPr wrap="none" rtlCol="0">
            <a:spAutoFit/>
          </a:bodyPr>
          <a:lstStyle/>
          <a:p>
            <a:r>
              <a:rPr lang="en-US" dirty="0"/>
              <a:t>3 processes:</a:t>
            </a:r>
          </a:p>
        </p:txBody>
      </p:sp>
      <p:sp>
        <p:nvSpPr>
          <p:cNvPr id="6" name="TextBox 5"/>
          <p:cNvSpPr txBox="1"/>
          <p:nvPr/>
        </p:nvSpPr>
        <p:spPr>
          <a:xfrm>
            <a:off x="304800" y="1600200"/>
            <a:ext cx="5546647" cy="1292662"/>
          </a:xfrm>
          <a:prstGeom prst="rect">
            <a:avLst/>
          </a:prstGeom>
          <a:noFill/>
        </p:spPr>
        <p:txBody>
          <a:bodyPr wrap="none" rtlCol="0">
            <a:spAutoFit/>
          </a:bodyPr>
          <a:lstStyle/>
          <a:p>
            <a:r>
              <a:rPr lang="en-US" sz="1400" dirty="0" err="1"/>
              <a:t>ep</a:t>
            </a:r>
            <a:r>
              <a:rPr lang="en-US" sz="1400" dirty="0" err="1">
                <a:sym typeface="Wingdings" charset="0"/>
              </a:rPr>
              <a:t>e’hX</a:t>
            </a:r>
            <a:r>
              <a:rPr lang="en-US" sz="1400" dirty="0">
                <a:sym typeface="Wingdings" charset="0"/>
              </a:rPr>
              <a:t>    (regular SIDIS)</a:t>
            </a:r>
            <a:endParaRPr lang="en-US" sz="1400" dirty="0"/>
          </a:p>
          <a:p>
            <a:r>
              <a:rPr lang="en-US" sz="1400" dirty="0" err="1"/>
              <a:t>ep</a:t>
            </a:r>
            <a:r>
              <a:rPr lang="en-US" sz="1400" dirty="0" err="1">
                <a:sym typeface="Wingdings" charset="0"/>
              </a:rPr>
              <a:t>e’NhX</a:t>
            </a:r>
            <a:r>
              <a:rPr lang="en-US" sz="1400" dirty="0">
                <a:sym typeface="Wingdings" charset="0"/>
              </a:rPr>
              <a:t> (SIDIS+ TFR nucleon, B2B SIDIS)</a:t>
            </a:r>
          </a:p>
          <a:p>
            <a:r>
              <a:rPr lang="en-US" sz="1400" dirty="0" err="1"/>
              <a:t>ep</a:t>
            </a:r>
            <a:r>
              <a:rPr lang="en-US" sz="1400" dirty="0" err="1">
                <a:sym typeface="Wingdings" charset="0"/>
              </a:rPr>
              <a:t>e’NhX</a:t>
            </a:r>
            <a:r>
              <a:rPr lang="en-US" sz="1400" dirty="0">
                <a:sym typeface="Wingdings" charset="0"/>
              </a:rPr>
              <a:t> (SIDIS+ TFR Nucleon + cut on M</a:t>
            </a:r>
            <a:r>
              <a:rPr lang="en-US" sz="1400" baseline="-25000" dirty="0">
                <a:sym typeface="Wingdings" charset="0"/>
              </a:rPr>
              <a:t>X</a:t>
            </a:r>
            <a:r>
              <a:rPr lang="en-US" sz="1400" dirty="0">
                <a:sym typeface="Wingdings" charset="0"/>
              </a:rPr>
              <a:t>(</a:t>
            </a:r>
            <a:r>
              <a:rPr lang="en-US" sz="1400" dirty="0" err="1">
                <a:sym typeface="Wingdings" charset="0"/>
              </a:rPr>
              <a:t>ep</a:t>
            </a:r>
            <a:r>
              <a:rPr lang="en-US" sz="1400" dirty="0" err="1">
                <a:sym typeface="Wingdings"/>
              </a:rPr>
              <a:t>e’NX</a:t>
            </a:r>
            <a:r>
              <a:rPr lang="en-US" sz="1400" dirty="0">
                <a:sym typeface="Wingdings"/>
              </a:rPr>
              <a:t>)&gt;1.35 GeV</a:t>
            </a:r>
            <a:endParaRPr lang="en-US" sz="1400" dirty="0"/>
          </a:p>
          <a:p>
            <a:endParaRPr lang="en-US" dirty="0"/>
          </a:p>
          <a:p>
            <a:endParaRPr lang="en-US" dirty="0"/>
          </a:p>
        </p:txBody>
      </p:sp>
      <p:sp>
        <p:nvSpPr>
          <p:cNvPr id="19" name="TextBox 18"/>
          <p:cNvSpPr txBox="1">
            <a:spLocks noChangeArrowheads="1"/>
          </p:cNvSpPr>
          <p:nvPr/>
        </p:nvSpPr>
        <p:spPr bwMode="auto">
          <a:xfrm>
            <a:off x="3733800" y="4495800"/>
            <a:ext cx="14478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050" dirty="0"/>
              <a:t>0.1&lt;P</a:t>
            </a:r>
            <a:r>
              <a:rPr lang="en-US" sz="1050" baseline="-25000" dirty="0"/>
              <a:t>T</a:t>
            </a:r>
            <a:r>
              <a:rPr lang="en-US" sz="1050" dirty="0"/>
              <a:t>&lt;0.3, 0.4&lt;z&lt;0.6</a:t>
            </a:r>
          </a:p>
        </p:txBody>
      </p:sp>
      <p:sp>
        <p:nvSpPr>
          <p:cNvPr id="20" name="TextBox 21"/>
          <p:cNvSpPr txBox="1">
            <a:spLocks noChangeArrowheads="1"/>
          </p:cNvSpPr>
          <p:nvPr/>
        </p:nvSpPr>
        <p:spPr bwMode="auto">
          <a:xfrm>
            <a:off x="7924800" y="4419600"/>
            <a:ext cx="9652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100" dirty="0"/>
              <a:t>0.5&lt;P</a:t>
            </a:r>
            <a:r>
              <a:rPr lang="en-US" sz="1100" baseline="-25000" dirty="0"/>
              <a:t>T</a:t>
            </a:r>
            <a:r>
              <a:rPr lang="en-US" sz="1100" dirty="0"/>
              <a:t>&lt;0.7, 0.4&lt;z&lt;0.6</a:t>
            </a:r>
          </a:p>
        </p:txBody>
      </p:sp>
      <p:cxnSp>
        <p:nvCxnSpPr>
          <p:cNvPr id="21" name="Straight Arrow Connector 20"/>
          <p:cNvCxnSpPr>
            <a:cxnSpLocks/>
          </p:cNvCxnSpPr>
          <p:nvPr/>
        </p:nvCxnSpPr>
        <p:spPr bwMode="auto">
          <a:xfrm>
            <a:off x="4800600" y="3124200"/>
            <a:ext cx="560144" cy="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 name="TextBox 3"/>
          <p:cNvSpPr txBox="1">
            <a:spLocks noChangeArrowheads="1"/>
          </p:cNvSpPr>
          <p:nvPr/>
        </p:nvSpPr>
        <p:spPr bwMode="auto">
          <a:xfrm>
            <a:off x="4343400" y="2576118"/>
            <a:ext cx="1600200" cy="338554"/>
          </a:xfrm>
          <a:prstGeom prst="rect">
            <a:avLst/>
          </a:prstGeom>
          <a:solidFill>
            <a:schemeClr val="bg1"/>
          </a:solidFill>
          <a:ln>
            <a:noFill/>
          </a:ln>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a:latin typeface="Symbol" charset="0"/>
                <a:sym typeface="Wingdings" charset="0"/>
              </a:rPr>
              <a:t>“r</a:t>
            </a:r>
            <a:r>
              <a:rPr lang="en-US" sz="1600" dirty="0"/>
              <a:t>-free</a:t>
            </a:r>
            <a:r>
              <a:rPr lang="en-US" sz="1600" dirty="0">
                <a:latin typeface="Symbol" charset="0"/>
                <a:sym typeface="Wingdings" charset="0"/>
              </a:rPr>
              <a:t>” </a:t>
            </a:r>
            <a:r>
              <a:rPr lang="en-US" sz="1600" dirty="0"/>
              <a:t>SIDIS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Screen Shot 2024-02-09 at 8.52.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29000"/>
            <a:ext cx="4191000" cy="3029209"/>
          </a:xfrm>
          <a:prstGeom prst="rect">
            <a:avLst/>
          </a:prstGeom>
        </p:spPr>
      </p:pic>
      <p:pic>
        <p:nvPicPr>
          <p:cNvPr id="32" name="Picture 31" descr="Screen Shot 2024-02-08 at 4.17.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4292421" cy="2971800"/>
          </a:xfrm>
          <a:prstGeom prst="rect">
            <a:avLst/>
          </a:prstGeom>
        </p:spPr>
      </p:pic>
      <p:sp>
        <p:nvSpPr>
          <p:cNvPr id="135169" name="Title 1"/>
          <p:cNvSpPr>
            <a:spLocks noGrp="1"/>
          </p:cNvSpPr>
          <p:nvPr>
            <p:ph type="title"/>
          </p:nvPr>
        </p:nvSpPr>
        <p:spPr/>
        <p:txBody>
          <a:bodyPr/>
          <a:lstStyle/>
          <a:p>
            <a:r>
              <a:rPr lang="en-US" dirty="0">
                <a:latin typeface="Arial" charset="0"/>
                <a:ea typeface="MS PGothic" charset="0"/>
              </a:rPr>
              <a:t>Exclusive </a:t>
            </a:r>
            <a:r>
              <a:rPr lang="en-US" dirty="0" smtClean="0">
                <a:latin typeface="Symbol" charset="0"/>
                <a:ea typeface="MS PGothic" charset="0"/>
              </a:rPr>
              <a:t>r</a:t>
            </a:r>
            <a:r>
              <a:rPr lang="en-US" baseline="30000" dirty="0" smtClean="0">
                <a:latin typeface="Arial" charset="0"/>
                <a:ea typeface="MS PGothic" charset="0"/>
              </a:rPr>
              <a:t>0</a:t>
            </a:r>
            <a:r>
              <a:rPr lang="en-US" dirty="0" smtClean="0">
                <a:latin typeface="Arial" charset="0"/>
                <a:ea typeface="MS PGothic" charset="0"/>
              </a:rPr>
              <a:t> (</a:t>
            </a:r>
            <a:r>
              <a:rPr lang="en-US" dirty="0" err="1" smtClean="0">
                <a:latin typeface="Symbol" charset="0"/>
              </a:rPr>
              <a:t>p+p</a:t>
            </a:r>
            <a:r>
              <a:rPr lang="en-US" dirty="0" smtClean="0">
                <a:latin typeface="Symbol" charset="0"/>
              </a:rPr>
              <a:t>-) </a:t>
            </a:r>
            <a:r>
              <a:rPr lang="en-US" dirty="0" smtClean="0">
                <a:latin typeface="Arial" charset="0"/>
                <a:ea typeface="MS PGothic" charset="0"/>
              </a:rPr>
              <a:t>contributions</a:t>
            </a:r>
            <a:endParaRPr lang="en-US" sz="2000" dirty="0">
              <a:latin typeface="Arial" charset="0"/>
              <a:ea typeface="MS PGothic" charset="0"/>
            </a:endParaRPr>
          </a:p>
        </p:txBody>
      </p:sp>
      <p:cxnSp>
        <p:nvCxnSpPr>
          <p:cNvPr id="16" name="Straight Connector 15"/>
          <p:cNvCxnSpPr/>
          <p:nvPr/>
        </p:nvCxnSpPr>
        <p:spPr>
          <a:xfrm>
            <a:off x="3039533" y="3543301"/>
            <a:ext cx="0" cy="2362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994582" y="3517900"/>
            <a:ext cx="7938" cy="2438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6375582" y="3517900"/>
            <a:ext cx="7938" cy="2438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410200" y="4508500"/>
            <a:ext cx="671979" cy="261610"/>
          </a:xfrm>
          <a:prstGeom prst="rect">
            <a:avLst/>
          </a:prstGeom>
          <a:noFill/>
        </p:spPr>
        <p:txBody>
          <a:bodyPr wrap="none" rtlCol="0">
            <a:spAutoFit/>
          </a:bodyPr>
          <a:lstStyle/>
          <a:p>
            <a:r>
              <a:rPr lang="en-US" sz="1050" dirty="0" smtClean="0"/>
              <a:t>6.5GeV</a:t>
            </a:r>
            <a:endParaRPr lang="en-US" sz="1050" dirty="0"/>
          </a:p>
        </p:txBody>
      </p:sp>
      <p:sp>
        <p:nvSpPr>
          <p:cNvPr id="21" name="TextBox 20"/>
          <p:cNvSpPr txBox="1"/>
          <p:nvPr/>
        </p:nvSpPr>
        <p:spPr>
          <a:xfrm>
            <a:off x="5427314" y="5245184"/>
            <a:ext cx="659155" cy="253916"/>
          </a:xfrm>
          <a:prstGeom prst="rect">
            <a:avLst/>
          </a:prstGeom>
          <a:noFill/>
        </p:spPr>
        <p:txBody>
          <a:bodyPr wrap="none" rtlCol="0">
            <a:spAutoFit/>
          </a:bodyPr>
          <a:lstStyle/>
          <a:p>
            <a:r>
              <a:rPr lang="en-US" sz="1050" dirty="0"/>
              <a:t>7</a:t>
            </a:r>
            <a:r>
              <a:rPr lang="en-US" sz="1050" dirty="0" smtClean="0"/>
              <a:t>.5GeV</a:t>
            </a:r>
            <a:endParaRPr lang="en-US" sz="1050" dirty="0"/>
          </a:p>
        </p:txBody>
      </p:sp>
      <p:sp>
        <p:nvSpPr>
          <p:cNvPr id="23" name="TextBox 22"/>
          <p:cNvSpPr txBox="1"/>
          <p:nvPr/>
        </p:nvSpPr>
        <p:spPr>
          <a:xfrm>
            <a:off x="5461182" y="5651500"/>
            <a:ext cx="723275" cy="253916"/>
          </a:xfrm>
          <a:prstGeom prst="rect">
            <a:avLst/>
          </a:prstGeom>
          <a:noFill/>
        </p:spPr>
        <p:txBody>
          <a:bodyPr wrap="none" rtlCol="0">
            <a:spAutoFit/>
          </a:bodyPr>
          <a:lstStyle/>
          <a:p>
            <a:r>
              <a:rPr lang="en-US" sz="1050" dirty="0" smtClean="0"/>
              <a:t>10.5GeV</a:t>
            </a:r>
            <a:endParaRPr lang="en-US" sz="1050" dirty="0"/>
          </a:p>
        </p:txBody>
      </p:sp>
      <p:cxnSp>
        <p:nvCxnSpPr>
          <p:cNvPr id="33" name="Straight Connector 32"/>
          <p:cNvCxnSpPr/>
          <p:nvPr/>
        </p:nvCxnSpPr>
        <p:spPr>
          <a:xfrm>
            <a:off x="1955796" y="3551768"/>
            <a:ext cx="0" cy="23622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762000" y="838200"/>
            <a:ext cx="8153400" cy="707886"/>
          </a:xfrm>
          <a:prstGeom prst="rect">
            <a:avLst/>
          </a:prstGeom>
        </p:spPr>
        <p:txBody>
          <a:bodyPr wrap="square">
            <a:spAutoFit/>
          </a:bodyPr>
          <a:lstStyle/>
          <a:p>
            <a:r>
              <a:rPr lang="en-US" sz="2000" dirty="0" smtClean="0"/>
              <a:t>Given detector resolutions and possible backgrounds the best option for  studies of </a:t>
            </a:r>
            <a:r>
              <a:rPr lang="en-US" sz="2000" dirty="0" err="1" smtClean="0"/>
              <a:t>ep</a:t>
            </a:r>
            <a:r>
              <a:rPr lang="en-US" sz="2000" dirty="0" err="1" smtClean="0">
                <a:sym typeface="Wingdings"/>
              </a:rPr>
              <a:t>e’p</a:t>
            </a:r>
            <a:r>
              <a:rPr lang="en-US" sz="2000" dirty="0" smtClean="0"/>
              <a:t> </a:t>
            </a:r>
            <a:r>
              <a:rPr lang="en-US" sz="2000" dirty="0">
                <a:latin typeface="Symbol" charset="0"/>
              </a:rPr>
              <a:t>r</a:t>
            </a:r>
            <a:r>
              <a:rPr lang="en-US" sz="2000" baseline="30000" dirty="0"/>
              <a:t>0</a:t>
            </a:r>
            <a:r>
              <a:rPr lang="en-US" sz="2000" dirty="0"/>
              <a:t> </a:t>
            </a:r>
            <a:r>
              <a:rPr lang="en-US" sz="2000" dirty="0" smtClean="0"/>
              <a:t>will be detection of all 4 particles </a:t>
            </a:r>
            <a:r>
              <a:rPr lang="en-US" sz="2000" dirty="0" err="1" smtClean="0">
                <a:sym typeface="Wingdings"/>
              </a:rPr>
              <a:t>e’p</a:t>
            </a:r>
            <a:r>
              <a:rPr lang="en-US" sz="2000" dirty="0" err="1">
                <a:sym typeface="Wingdings"/>
              </a:rPr>
              <a:t>,</a:t>
            </a:r>
            <a:r>
              <a:rPr lang="en-US" sz="2000" dirty="0" err="1" smtClean="0">
                <a:latin typeface="Symbol" charset="0"/>
              </a:rPr>
              <a:t>p+,p</a:t>
            </a:r>
            <a:r>
              <a:rPr lang="en-US" sz="2000" dirty="0" smtClean="0">
                <a:latin typeface="Symbol" charset="0"/>
              </a:rPr>
              <a:t>-</a:t>
            </a:r>
            <a:endParaRPr lang="en-US" sz="2000" dirty="0"/>
          </a:p>
        </p:txBody>
      </p:sp>
      <p:sp>
        <p:nvSpPr>
          <p:cNvPr id="31" name="TextBox 30"/>
          <p:cNvSpPr txBox="1"/>
          <p:nvPr/>
        </p:nvSpPr>
        <p:spPr>
          <a:xfrm>
            <a:off x="14777" y="1676400"/>
            <a:ext cx="9109022" cy="646331"/>
          </a:xfrm>
          <a:prstGeom prst="rect">
            <a:avLst/>
          </a:prstGeom>
          <a:noFill/>
        </p:spPr>
        <p:txBody>
          <a:bodyPr wrap="none" rtlCol="0">
            <a:spAutoFit/>
          </a:bodyPr>
          <a:lstStyle/>
          <a:p>
            <a:r>
              <a:rPr lang="en-US" dirty="0" smtClean="0"/>
              <a:t>One can make invariant masses and missing masses of all combinations</a:t>
            </a:r>
          </a:p>
          <a:p>
            <a:r>
              <a:rPr lang="en-US" dirty="0" smtClean="0"/>
              <a:t>ex. M</a:t>
            </a:r>
            <a:r>
              <a:rPr lang="en-US" baseline="-25000" dirty="0" smtClean="0"/>
              <a:t>X</a:t>
            </a:r>
            <a:r>
              <a:rPr lang="en-US" dirty="0" smtClean="0"/>
              <a:t> (</a:t>
            </a:r>
            <a:r>
              <a:rPr lang="en-US" dirty="0" err="1" smtClean="0">
                <a:sym typeface="Wingdings"/>
              </a:rPr>
              <a:t>e’</a:t>
            </a:r>
            <a:r>
              <a:rPr lang="en-US" dirty="0" err="1" smtClean="0">
                <a:latin typeface="Symbol" charset="0"/>
              </a:rPr>
              <a:t>p+p-</a:t>
            </a:r>
            <a:r>
              <a:rPr lang="en-US" dirty="0" err="1" smtClean="0"/>
              <a:t>X</a:t>
            </a:r>
            <a:r>
              <a:rPr lang="en-US" dirty="0" smtClean="0">
                <a:latin typeface="Symbol" charset="0"/>
              </a:rPr>
              <a:t>)  </a:t>
            </a:r>
            <a:r>
              <a:rPr lang="en-US" dirty="0" smtClean="0"/>
              <a:t>or  </a:t>
            </a:r>
            <a:r>
              <a:rPr lang="en-US" dirty="0" err="1" smtClean="0"/>
              <a:t>M</a:t>
            </a:r>
            <a:r>
              <a:rPr lang="en-US" baseline="-25000" dirty="0" err="1" smtClean="0">
                <a:latin typeface="Symbol" charset="0"/>
              </a:rPr>
              <a:t>p</a:t>
            </a:r>
            <a:r>
              <a:rPr lang="en-US" baseline="-25000" dirty="0" smtClean="0">
                <a:latin typeface="Symbol" charset="0"/>
              </a:rPr>
              <a:t>+/p-</a:t>
            </a:r>
            <a:r>
              <a:rPr lang="en-US" dirty="0" smtClean="0">
                <a:latin typeface="Symbol" charset="0"/>
              </a:rPr>
              <a:t> </a:t>
            </a:r>
            <a:r>
              <a:rPr lang="en-US" dirty="0" smtClean="0">
                <a:sym typeface="Wingdings"/>
              </a:rPr>
              <a:t>, M</a:t>
            </a:r>
            <a:r>
              <a:rPr lang="en-US" baseline="-25000" dirty="0" smtClean="0">
                <a:sym typeface="Wingdings"/>
              </a:rPr>
              <a:t>X</a:t>
            </a:r>
            <a:r>
              <a:rPr lang="en-US" dirty="0" smtClean="0">
                <a:sym typeface="Wingdings"/>
              </a:rPr>
              <a:t>(</a:t>
            </a:r>
            <a:r>
              <a:rPr lang="en-US" dirty="0" err="1" smtClean="0">
                <a:sym typeface="Wingdings"/>
              </a:rPr>
              <a:t>e’p</a:t>
            </a:r>
            <a:r>
              <a:rPr lang="en-US" dirty="0" smtClean="0"/>
              <a:t> </a:t>
            </a:r>
            <a:r>
              <a:rPr lang="en-US" dirty="0" smtClean="0">
                <a:latin typeface="Symbol" charset="0"/>
              </a:rPr>
              <a:t>p+), </a:t>
            </a:r>
            <a:r>
              <a:rPr lang="en-US" dirty="0" smtClean="0">
                <a:sym typeface="Wingdings"/>
              </a:rPr>
              <a:t>M</a:t>
            </a:r>
            <a:r>
              <a:rPr lang="en-US" baseline="-25000" dirty="0" smtClean="0">
                <a:sym typeface="Wingdings"/>
              </a:rPr>
              <a:t>X</a:t>
            </a:r>
            <a:r>
              <a:rPr lang="en-US" dirty="0" smtClean="0">
                <a:sym typeface="Wingdings"/>
              </a:rPr>
              <a:t>(</a:t>
            </a:r>
            <a:r>
              <a:rPr lang="en-US" dirty="0" err="1" smtClean="0">
                <a:sym typeface="Wingdings"/>
              </a:rPr>
              <a:t>e’p</a:t>
            </a:r>
            <a:r>
              <a:rPr lang="en-US" dirty="0" smtClean="0"/>
              <a:t> </a:t>
            </a:r>
            <a:r>
              <a:rPr lang="en-US" dirty="0" smtClean="0">
                <a:latin typeface="Symbol" charset="0"/>
              </a:rPr>
              <a:t>p-) </a:t>
            </a:r>
            <a:r>
              <a:rPr lang="en-US" dirty="0" smtClean="0"/>
              <a:t>also cuts calculated </a:t>
            </a:r>
            <a:r>
              <a:rPr lang="en-US" dirty="0" err="1" smtClean="0"/>
              <a:t>vs</a:t>
            </a:r>
            <a:r>
              <a:rPr lang="en-US" dirty="0" smtClean="0"/>
              <a:t> measured </a:t>
            </a:r>
            <a:r>
              <a:rPr lang="en-US" dirty="0" err="1" smtClean="0">
                <a:latin typeface="Symbol"/>
              </a:rPr>
              <a:t>q</a:t>
            </a:r>
            <a:r>
              <a:rPr lang="en-US" dirty="0" err="1" smtClean="0"/>
              <a:t>s</a:t>
            </a:r>
            <a:endParaRPr lang="en-US" dirty="0"/>
          </a:p>
        </p:txBody>
      </p:sp>
      <p:sp>
        <p:nvSpPr>
          <p:cNvPr id="35" name="Oval 34"/>
          <p:cNvSpPr/>
          <p:nvPr/>
        </p:nvSpPr>
        <p:spPr>
          <a:xfrm rot="19924127">
            <a:off x="8188811" y="2384673"/>
            <a:ext cx="228600" cy="5334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7543800" y="2514601"/>
            <a:ext cx="1143000" cy="533400"/>
          </a:xfrm>
          <a:prstGeom prst="line">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35" idx="0"/>
          </p:cNvCxnSpPr>
          <p:nvPr/>
        </p:nvCxnSpPr>
        <p:spPr>
          <a:xfrm flipV="1">
            <a:off x="7543800" y="2415741"/>
            <a:ext cx="634386" cy="6322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19843080">
            <a:off x="8071321" y="2338961"/>
            <a:ext cx="313044" cy="369332"/>
          </a:xfrm>
          <a:prstGeom prst="rect">
            <a:avLst/>
          </a:prstGeom>
          <a:noFill/>
        </p:spPr>
        <p:txBody>
          <a:bodyPr wrap="none" rtlCol="0">
            <a:spAutoFit/>
          </a:bodyPr>
          <a:lstStyle/>
          <a:p>
            <a:r>
              <a:rPr lang="en-US" dirty="0" smtClean="0">
                <a:latin typeface="Symbol"/>
              </a:rPr>
              <a:t>q</a:t>
            </a:r>
            <a:endParaRPr lang="en-US" dirty="0">
              <a:latin typeface="Symbol"/>
            </a:endParaRPr>
          </a:p>
        </p:txBody>
      </p:sp>
      <p:sp>
        <p:nvSpPr>
          <p:cNvPr id="50" name="TextBox 49"/>
          <p:cNvSpPr txBox="1"/>
          <p:nvPr/>
        </p:nvSpPr>
        <p:spPr>
          <a:xfrm>
            <a:off x="6984454" y="2971800"/>
            <a:ext cx="2133600" cy="461665"/>
          </a:xfrm>
          <a:prstGeom prst="rect">
            <a:avLst/>
          </a:prstGeom>
          <a:noFill/>
        </p:spPr>
        <p:txBody>
          <a:bodyPr wrap="square" rtlCol="0">
            <a:spAutoFit/>
          </a:bodyPr>
          <a:lstStyle/>
          <a:p>
            <a:r>
              <a:rPr lang="en-US" sz="1200" dirty="0" smtClean="0"/>
              <a:t>cut on </a:t>
            </a:r>
            <a:r>
              <a:rPr lang="en-US" sz="1200" dirty="0" err="1" smtClean="0">
                <a:latin typeface="Symbol"/>
              </a:rPr>
              <a:t>Dq</a:t>
            </a:r>
            <a:r>
              <a:rPr lang="en-US" sz="1200" dirty="0" smtClean="0">
                <a:latin typeface="Symbol"/>
              </a:rPr>
              <a:t> &lt;</a:t>
            </a:r>
            <a:r>
              <a:rPr lang="en-US" sz="1200" dirty="0" smtClean="0"/>
              <a:t>2</a:t>
            </a:r>
            <a:r>
              <a:rPr lang="en-US" sz="1200" baseline="30000" dirty="0" smtClean="0"/>
              <a:t>o</a:t>
            </a:r>
            <a:r>
              <a:rPr lang="en-US" sz="1200" dirty="0" smtClean="0"/>
              <a:t> </a:t>
            </a:r>
            <a:r>
              <a:rPr lang="en-US" sz="1200" dirty="0" err="1" smtClean="0"/>
              <a:t>beetween</a:t>
            </a:r>
            <a:r>
              <a:rPr lang="en-US" sz="1200" dirty="0" smtClean="0"/>
              <a:t> measured and calculated </a:t>
            </a:r>
            <a:r>
              <a:rPr lang="en-US" sz="1200" dirty="0" smtClean="0">
                <a:latin typeface="Symbol"/>
              </a:rPr>
              <a:t>p-</a:t>
            </a:r>
            <a:endParaRPr lang="en-US" sz="1200" dirty="0">
              <a:latin typeface="Symbol"/>
            </a:endParaRPr>
          </a:p>
        </p:txBody>
      </p:sp>
      <p:sp>
        <p:nvSpPr>
          <p:cNvPr id="42" name="TextBox 41"/>
          <p:cNvSpPr txBox="1"/>
          <p:nvPr/>
        </p:nvSpPr>
        <p:spPr>
          <a:xfrm>
            <a:off x="1219200" y="3124200"/>
            <a:ext cx="2634894" cy="369332"/>
          </a:xfrm>
          <a:prstGeom prst="rect">
            <a:avLst/>
          </a:prstGeom>
          <a:noFill/>
        </p:spPr>
        <p:txBody>
          <a:bodyPr wrap="none" rtlCol="0">
            <a:spAutoFit/>
          </a:bodyPr>
          <a:lstStyle/>
          <a:p>
            <a:r>
              <a:rPr lang="en-US" dirty="0" smtClean="0"/>
              <a:t>cuts on missing masses</a:t>
            </a:r>
            <a:endParaRPr lang="en-US" dirty="0"/>
          </a:p>
        </p:txBody>
      </p:sp>
      <p:sp>
        <p:nvSpPr>
          <p:cNvPr id="52" name="TextBox 51"/>
          <p:cNvSpPr txBox="1"/>
          <p:nvPr/>
        </p:nvSpPr>
        <p:spPr>
          <a:xfrm>
            <a:off x="4419600" y="3124200"/>
            <a:ext cx="2724950" cy="369332"/>
          </a:xfrm>
          <a:prstGeom prst="rect">
            <a:avLst/>
          </a:prstGeom>
          <a:noFill/>
        </p:spPr>
        <p:txBody>
          <a:bodyPr wrap="none" rtlCol="0">
            <a:spAutoFit/>
          </a:bodyPr>
          <a:lstStyle/>
          <a:p>
            <a:r>
              <a:rPr lang="en-US" dirty="0" smtClean="0"/>
              <a:t>cuts on invariant masses</a:t>
            </a:r>
            <a:endParaRPr lang="en-US" dirty="0"/>
          </a:p>
        </p:txBody>
      </p:sp>
      <p:sp>
        <p:nvSpPr>
          <p:cNvPr id="53" name="TextBox 52"/>
          <p:cNvSpPr txBox="1"/>
          <p:nvPr/>
        </p:nvSpPr>
        <p:spPr>
          <a:xfrm>
            <a:off x="3290421" y="4953000"/>
            <a:ext cx="671979" cy="261610"/>
          </a:xfrm>
          <a:prstGeom prst="rect">
            <a:avLst/>
          </a:prstGeom>
          <a:noFill/>
        </p:spPr>
        <p:txBody>
          <a:bodyPr wrap="none" rtlCol="0">
            <a:spAutoFit/>
          </a:bodyPr>
          <a:lstStyle/>
          <a:p>
            <a:r>
              <a:rPr lang="en-US" sz="1050" dirty="0" smtClean="0"/>
              <a:t>6.5GeV</a:t>
            </a:r>
            <a:endParaRPr lang="en-US" sz="1050" dirty="0"/>
          </a:p>
        </p:txBody>
      </p:sp>
      <p:sp>
        <p:nvSpPr>
          <p:cNvPr id="54" name="TextBox 53"/>
          <p:cNvSpPr txBox="1"/>
          <p:nvPr/>
        </p:nvSpPr>
        <p:spPr>
          <a:xfrm>
            <a:off x="2362200" y="5029200"/>
            <a:ext cx="659155" cy="253916"/>
          </a:xfrm>
          <a:prstGeom prst="rect">
            <a:avLst/>
          </a:prstGeom>
          <a:noFill/>
        </p:spPr>
        <p:txBody>
          <a:bodyPr wrap="none" rtlCol="0">
            <a:spAutoFit/>
          </a:bodyPr>
          <a:lstStyle/>
          <a:p>
            <a:r>
              <a:rPr lang="en-US" sz="1050" dirty="0"/>
              <a:t>7</a:t>
            </a:r>
            <a:r>
              <a:rPr lang="en-US" sz="1050" dirty="0" smtClean="0"/>
              <a:t>.5GeV</a:t>
            </a:r>
            <a:endParaRPr lang="en-US" sz="1050" dirty="0"/>
          </a:p>
        </p:txBody>
      </p:sp>
      <p:sp>
        <p:nvSpPr>
          <p:cNvPr id="55" name="TextBox 54"/>
          <p:cNvSpPr txBox="1"/>
          <p:nvPr/>
        </p:nvSpPr>
        <p:spPr>
          <a:xfrm>
            <a:off x="3352800" y="4419600"/>
            <a:ext cx="723275" cy="253916"/>
          </a:xfrm>
          <a:prstGeom prst="rect">
            <a:avLst/>
          </a:prstGeom>
          <a:noFill/>
        </p:spPr>
        <p:txBody>
          <a:bodyPr wrap="none" rtlCol="0">
            <a:spAutoFit/>
          </a:bodyPr>
          <a:lstStyle/>
          <a:p>
            <a:r>
              <a:rPr lang="en-US" sz="1050" dirty="0" smtClean="0"/>
              <a:t>10.5GeV</a:t>
            </a:r>
            <a:endParaRPr lang="en-US" sz="1050" dirty="0"/>
          </a:p>
        </p:txBody>
      </p:sp>
      <p:sp>
        <p:nvSpPr>
          <p:cNvPr id="43" name="TextBox 42"/>
          <p:cNvSpPr txBox="1"/>
          <p:nvPr/>
        </p:nvSpPr>
        <p:spPr>
          <a:xfrm>
            <a:off x="0" y="2590800"/>
            <a:ext cx="7234297" cy="369332"/>
          </a:xfrm>
          <a:prstGeom prst="rect">
            <a:avLst/>
          </a:prstGeom>
          <a:noFill/>
        </p:spPr>
        <p:txBody>
          <a:bodyPr wrap="none" rtlCol="0">
            <a:spAutoFit/>
          </a:bodyPr>
          <a:lstStyle/>
          <a:p>
            <a:r>
              <a:rPr lang="en-US" dirty="0" smtClean="0"/>
              <a:t>Plans: publish x-sections/multiplicities and SSAs of exclusive </a:t>
            </a:r>
            <a:r>
              <a:rPr lang="en-US" dirty="0" smtClean="0">
                <a:latin typeface="Symbol" charset="0"/>
              </a:rPr>
              <a:t>r(</a:t>
            </a:r>
            <a:r>
              <a:rPr lang="en-US" dirty="0" err="1" smtClean="0">
                <a:latin typeface="Symbol" charset="0"/>
              </a:rPr>
              <a:t>p+p</a:t>
            </a:r>
            <a:r>
              <a:rPr lang="en-US" dirty="0" smtClean="0">
                <a:latin typeface="Symbol" charset="0"/>
              </a:rPr>
              <a:t>-)</a:t>
            </a:r>
            <a:r>
              <a:rPr lang="en-US" dirty="0" smtClean="0"/>
              <a:t> </a:t>
            </a:r>
            <a:endParaRPr lang="en-US" dirty="0"/>
          </a:p>
        </p:txBody>
      </p:sp>
      <p:sp>
        <p:nvSpPr>
          <p:cNvPr id="44" name="Footer Placeholder 43"/>
          <p:cNvSpPr>
            <a:spLocks noGrp="1"/>
          </p:cNvSpPr>
          <p:nvPr>
            <p:ph type="ftr" sz="quarter" idx="10"/>
          </p:nvPr>
        </p:nvSpPr>
        <p:spPr/>
        <p:txBody>
          <a:bodyPr/>
          <a:lstStyle/>
          <a:p>
            <a:pPr>
              <a:defRPr/>
            </a:pPr>
            <a:r>
              <a:rPr lang="en-US" smtClean="0"/>
              <a:t>H. Avakian, HP2030, Nov 7</a:t>
            </a:r>
            <a:endParaRPr lang="en-US"/>
          </a:p>
        </p:txBody>
      </p:sp>
      <p:sp>
        <p:nvSpPr>
          <p:cNvPr id="45" name="Slide Number Placeholder 44"/>
          <p:cNvSpPr>
            <a:spLocks noGrp="1"/>
          </p:cNvSpPr>
          <p:nvPr>
            <p:ph type="sldNum" sz="quarter" idx="11"/>
          </p:nvPr>
        </p:nvSpPr>
        <p:spPr/>
        <p:txBody>
          <a:bodyPr/>
          <a:lstStyle/>
          <a:p>
            <a:pPr>
              <a:defRPr/>
            </a:pPr>
            <a:fld id="{C0F7CFC8-974D-2B4E-BB81-C570AB17BA03}" type="slidenum">
              <a:rPr lang="en-US" smtClean="0"/>
              <a:pPr>
                <a:defRPr/>
              </a:pPr>
              <a:t>25</a:t>
            </a:fld>
            <a:endParaRPr lang="en-US"/>
          </a:p>
        </p:txBody>
      </p:sp>
      <p:sp>
        <p:nvSpPr>
          <p:cNvPr id="48" name="TextBox 47"/>
          <p:cNvSpPr txBox="1"/>
          <p:nvPr/>
        </p:nvSpPr>
        <p:spPr>
          <a:xfrm>
            <a:off x="8641918" y="3124200"/>
            <a:ext cx="184666" cy="215444"/>
          </a:xfrm>
          <a:prstGeom prst="rect">
            <a:avLst/>
          </a:prstGeom>
          <a:noFill/>
        </p:spPr>
        <p:txBody>
          <a:bodyPr wrap="none" rtlCol="0">
            <a:spAutoFit/>
          </a:bodyPr>
          <a:lstStyle/>
          <a:p>
            <a:endParaRPr lang="en-US" sz="1200" baseline="30000" dirty="0"/>
          </a:p>
        </p:txBody>
      </p:sp>
      <p:sp>
        <p:nvSpPr>
          <p:cNvPr id="49" name="TextBox 48"/>
          <p:cNvSpPr txBox="1"/>
          <p:nvPr/>
        </p:nvSpPr>
        <p:spPr>
          <a:xfrm>
            <a:off x="7086600" y="4648200"/>
            <a:ext cx="1676400" cy="523220"/>
          </a:xfrm>
          <a:prstGeom prst="rect">
            <a:avLst/>
          </a:prstGeom>
          <a:noFill/>
        </p:spPr>
        <p:txBody>
          <a:bodyPr wrap="square" rtlCol="0">
            <a:spAutoFit/>
          </a:bodyPr>
          <a:lstStyle/>
          <a:p>
            <a:r>
              <a:rPr lang="en-US" sz="1400" dirty="0" smtClean="0"/>
              <a:t>at higher energies </a:t>
            </a:r>
            <a:r>
              <a:rPr lang="en-US" sz="1400" dirty="0" smtClean="0">
                <a:latin typeface="Symbol" charset="0"/>
              </a:rPr>
              <a:t>r</a:t>
            </a:r>
            <a:r>
              <a:rPr lang="en-US" sz="1400" dirty="0" smtClean="0"/>
              <a:t> more dominant</a:t>
            </a:r>
            <a:endParaRPr lang="en-US" sz="1400" dirty="0"/>
          </a:p>
        </p:txBody>
      </p:sp>
    </p:spTree>
    <p:extLst>
      <p:ext uri="{BB962C8B-B14F-4D97-AF65-F5344CB8AC3E}">
        <p14:creationId xmlns:p14="http://schemas.microsoft.com/office/powerpoint/2010/main" val="176761427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Screen Shot 2024-07-09 at 8.31.1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19400"/>
            <a:ext cx="21971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10" descr="Screen Shot 2024-07-09 at 9.14.16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572000"/>
            <a:ext cx="21336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4" descr="Screen Shot 2024-07-09 at 8.48.47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914400"/>
            <a:ext cx="2667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Screen Shot 2024-07-09 at 8.32.47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6670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descr="Screen Shot 2024-07-09 at 9.13.33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4572000"/>
            <a:ext cx="260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3" descr="Screen Shot 2024-07-09 at 8.47.38 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74863" y="914400"/>
            <a:ext cx="25733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Screen Shot 2024-07-09 at 8.43.25 A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9144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Screen Shot 2024-07-09 at 8.27.32 A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57400" y="266700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5" descr="Screen Shot 2024-07-09 at 8.29.43 AM.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88" y="2667000"/>
            <a:ext cx="226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8" descr="Screen Shot 2024-07-09 at 9.12.32 A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572000"/>
            <a:ext cx="23622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 descr="Screen Shot 2024-07-09 at 9.11.22 AM.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4495800"/>
            <a:ext cx="23447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Slide Number Placeholder 4"/>
          <p:cNvSpPr>
            <a:spLocks noGrp="1"/>
          </p:cNvSpPr>
          <p:nvPr>
            <p:ph type="sldNum" sz="quarter" idx="11"/>
          </p:nvPr>
        </p:nvSpPr>
        <p:spPr>
          <a:xfrm>
            <a:off x="8458200" y="65881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ABEFEF5-79F9-924F-9139-A6DEE757101C}" type="slidenum">
              <a:rPr lang="en-US" sz="1400"/>
              <a:pPr/>
              <a:t>26</a:t>
            </a:fld>
            <a:endParaRPr lang="en-US" sz="1400"/>
          </a:p>
        </p:txBody>
      </p:sp>
      <p:sp>
        <p:nvSpPr>
          <p:cNvPr id="32781" name="Rectangle 2"/>
          <p:cNvSpPr>
            <a:spLocks noGrp="1" noChangeArrowheads="1"/>
          </p:cNvSpPr>
          <p:nvPr>
            <p:ph type="title"/>
          </p:nvPr>
        </p:nvSpPr>
        <p:spPr>
          <a:xfrm>
            <a:off x="444500" y="198438"/>
            <a:ext cx="8229600" cy="563562"/>
          </a:xfrm>
        </p:spPr>
        <p:txBody>
          <a:bodyPr/>
          <a:lstStyle/>
          <a:p>
            <a:pPr eaLnBrk="1" hangingPunct="1"/>
            <a:r>
              <a:rPr lang="en-US" sz="3200">
                <a:latin typeface="Arial" charset="0"/>
                <a:ea typeface="MS PGothic" charset="0"/>
              </a:rPr>
              <a:t>Exclusive dihadrons from CLAS12</a:t>
            </a:r>
          </a:p>
        </p:txBody>
      </p:sp>
      <p:sp>
        <p:nvSpPr>
          <p:cNvPr id="32782" name="Footer Placeholder 9"/>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smtClean="0"/>
              <a:t>H. Avakian, HP2030, Nov 7</a:t>
            </a:r>
            <a:endParaRPr lang="en-US" sz="1400"/>
          </a:p>
        </p:txBody>
      </p:sp>
      <p:pic>
        <p:nvPicPr>
          <p:cNvPr id="32783" name="Picture 9" descr="latex-image-1.pd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20000" y="914400"/>
            <a:ext cx="1371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Box 3"/>
          <p:cNvSpPr txBox="1">
            <a:spLocks noChangeArrowheads="1"/>
          </p:cNvSpPr>
          <p:nvPr/>
        </p:nvSpPr>
        <p:spPr bwMode="auto">
          <a:xfrm>
            <a:off x="2514600" y="28956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=3 GeV</a:t>
            </a:r>
            <a:r>
              <a:rPr lang="en-US" sz="1400" baseline="30000"/>
              <a:t>2</a:t>
            </a:r>
          </a:p>
        </p:txBody>
      </p:sp>
      <p:sp>
        <p:nvSpPr>
          <p:cNvPr id="32785" name="TextBox 24"/>
          <p:cNvSpPr txBox="1">
            <a:spLocks noChangeArrowheads="1"/>
          </p:cNvSpPr>
          <p:nvPr/>
        </p:nvSpPr>
        <p:spPr bwMode="auto">
          <a:xfrm>
            <a:off x="5943600" y="28956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=4 GeV</a:t>
            </a:r>
            <a:r>
              <a:rPr lang="en-US" sz="1400" baseline="30000"/>
              <a:t>2</a:t>
            </a:r>
          </a:p>
        </p:txBody>
      </p:sp>
      <p:sp>
        <p:nvSpPr>
          <p:cNvPr id="32786" name="TextBox 25"/>
          <p:cNvSpPr txBox="1">
            <a:spLocks noChangeArrowheads="1"/>
          </p:cNvSpPr>
          <p:nvPr/>
        </p:nvSpPr>
        <p:spPr bwMode="auto">
          <a:xfrm>
            <a:off x="7924800" y="28956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=5 GeV</a:t>
            </a:r>
            <a:r>
              <a:rPr lang="en-US" sz="1400" baseline="30000"/>
              <a:t>2</a:t>
            </a:r>
          </a:p>
        </p:txBody>
      </p:sp>
      <p:sp>
        <p:nvSpPr>
          <p:cNvPr id="32787" name="Rectangle 32"/>
          <p:cNvSpPr>
            <a:spLocks noChangeArrowheads="1"/>
          </p:cNvSpPr>
          <p:nvPr/>
        </p:nvSpPr>
        <p:spPr bwMode="auto">
          <a:xfrm>
            <a:off x="381000" y="121920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x=0.2</a:t>
            </a:r>
          </a:p>
        </p:txBody>
      </p:sp>
      <p:sp>
        <p:nvSpPr>
          <p:cNvPr id="32788" name="TextBox 33"/>
          <p:cNvSpPr txBox="1">
            <a:spLocks noChangeArrowheads="1"/>
          </p:cNvSpPr>
          <p:nvPr/>
        </p:nvSpPr>
        <p:spPr bwMode="auto">
          <a:xfrm>
            <a:off x="457200" y="9906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=2 GeV</a:t>
            </a:r>
            <a:r>
              <a:rPr lang="en-US" sz="1400" baseline="30000"/>
              <a:t>2</a:t>
            </a:r>
          </a:p>
        </p:txBody>
      </p:sp>
      <p:sp>
        <p:nvSpPr>
          <p:cNvPr id="32789" name="TextBox 34"/>
          <p:cNvSpPr txBox="1">
            <a:spLocks noChangeArrowheads="1"/>
          </p:cNvSpPr>
          <p:nvPr/>
        </p:nvSpPr>
        <p:spPr bwMode="auto">
          <a:xfrm>
            <a:off x="3429000" y="9906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=3 GeV</a:t>
            </a:r>
            <a:r>
              <a:rPr lang="en-US" sz="1400" baseline="30000"/>
              <a:t>2</a:t>
            </a:r>
          </a:p>
        </p:txBody>
      </p:sp>
      <p:sp>
        <p:nvSpPr>
          <p:cNvPr id="32790" name="TextBox 35"/>
          <p:cNvSpPr txBox="1">
            <a:spLocks noChangeArrowheads="1"/>
          </p:cNvSpPr>
          <p:nvPr/>
        </p:nvSpPr>
        <p:spPr bwMode="auto">
          <a:xfrm>
            <a:off x="5867400" y="10668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=4 GeV</a:t>
            </a:r>
            <a:r>
              <a:rPr lang="en-US" sz="1400" baseline="30000"/>
              <a:t>2</a:t>
            </a:r>
          </a:p>
        </p:txBody>
      </p:sp>
      <p:sp>
        <p:nvSpPr>
          <p:cNvPr id="32791" name="TextBox 28"/>
          <p:cNvSpPr txBox="1">
            <a:spLocks noChangeArrowheads="1"/>
          </p:cNvSpPr>
          <p:nvPr/>
        </p:nvSpPr>
        <p:spPr bwMode="auto">
          <a:xfrm>
            <a:off x="2895600" y="46482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=3 GeV</a:t>
            </a:r>
            <a:r>
              <a:rPr lang="en-US" sz="1400" baseline="30000"/>
              <a:t>2</a:t>
            </a:r>
          </a:p>
        </p:txBody>
      </p:sp>
      <p:sp>
        <p:nvSpPr>
          <p:cNvPr id="32792" name="TextBox 29"/>
          <p:cNvSpPr txBox="1">
            <a:spLocks noChangeArrowheads="1"/>
          </p:cNvSpPr>
          <p:nvPr/>
        </p:nvSpPr>
        <p:spPr bwMode="auto">
          <a:xfrm>
            <a:off x="6019800" y="45720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=4 GeV</a:t>
            </a:r>
            <a:r>
              <a:rPr lang="en-US" sz="1400" baseline="30000"/>
              <a:t>2</a:t>
            </a:r>
          </a:p>
        </p:txBody>
      </p:sp>
      <p:sp>
        <p:nvSpPr>
          <p:cNvPr id="32793" name="TextBox 30"/>
          <p:cNvSpPr txBox="1">
            <a:spLocks noChangeArrowheads="1"/>
          </p:cNvSpPr>
          <p:nvPr/>
        </p:nvSpPr>
        <p:spPr bwMode="auto">
          <a:xfrm>
            <a:off x="8054975" y="46482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=5 GeV</a:t>
            </a:r>
            <a:r>
              <a:rPr lang="en-US" sz="1400" baseline="30000"/>
              <a:t>2</a:t>
            </a:r>
          </a:p>
        </p:txBody>
      </p:sp>
      <p:sp>
        <p:nvSpPr>
          <p:cNvPr id="32794" name="Rectangle 4"/>
          <p:cNvSpPr>
            <a:spLocks noChangeArrowheads="1"/>
          </p:cNvSpPr>
          <p:nvPr/>
        </p:nvSpPr>
        <p:spPr bwMode="auto">
          <a:xfrm>
            <a:off x="381000" y="335280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x=0.3</a:t>
            </a:r>
          </a:p>
        </p:txBody>
      </p:sp>
      <p:sp>
        <p:nvSpPr>
          <p:cNvPr id="32795" name="TextBox 21"/>
          <p:cNvSpPr txBox="1">
            <a:spLocks noChangeArrowheads="1"/>
          </p:cNvSpPr>
          <p:nvPr/>
        </p:nvSpPr>
        <p:spPr bwMode="auto">
          <a:xfrm>
            <a:off x="381000" y="29718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=2 GeV</a:t>
            </a:r>
            <a:r>
              <a:rPr lang="en-US" sz="1400" baseline="30000"/>
              <a:t>2</a:t>
            </a:r>
          </a:p>
        </p:txBody>
      </p:sp>
      <p:sp>
        <p:nvSpPr>
          <p:cNvPr id="32796" name="Rectangle 26"/>
          <p:cNvSpPr>
            <a:spLocks noChangeArrowheads="1"/>
          </p:cNvSpPr>
          <p:nvPr/>
        </p:nvSpPr>
        <p:spPr bwMode="auto">
          <a:xfrm>
            <a:off x="381000" y="4876800"/>
            <a:ext cx="628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x=0.4</a:t>
            </a:r>
          </a:p>
        </p:txBody>
      </p:sp>
      <p:sp>
        <p:nvSpPr>
          <p:cNvPr id="32797" name="TextBox 27"/>
          <p:cNvSpPr txBox="1">
            <a:spLocks noChangeArrowheads="1"/>
          </p:cNvSpPr>
          <p:nvPr/>
        </p:nvSpPr>
        <p:spPr bwMode="auto">
          <a:xfrm>
            <a:off x="304800" y="46482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=2 GeV</a:t>
            </a:r>
            <a:r>
              <a:rPr lang="en-US" sz="1400" baseline="30000"/>
              <a:t>2</a:t>
            </a:r>
          </a:p>
        </p:txBody>
      </p:sp>
      <p:sp>
        <p:nvSpPr>
          <p:cNvPr id="32798" name="TextBox 12"/>
          <p:cNvSpPr txBox="1">
            <a:spLocks noChangeArrowheads="1"/>
          </p:cNvSpPr>
          <p:nvPr/>
        </p:nvSpPr>
        <p:spPr bwMode="auto">
          <a:xfrm>
            <a:off x="7086600" y="13716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Fraction of rho decreases with Q</a:t>
            </a:r>
            <a:r>
              <a:rPr lang="en-US" sz="1800" baseline="30000"/>
              <a:t>2</a:t>
            </a:r>
          </a:p>
        </p:txBody>
      </p:sp>
    </p:spTree>
    <p:extLst>
      <p:ext uri="{BB962C8B-B14F-4D97-AF65-F5344CB8AC3E}">
        <p14:creationId xmlns:p14="http://schemas.microsoft.com/office/powerpoint/2010/main" val="82618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HP2030, Nov 7</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27</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7343677" cy="461665"/>
          </a:xfrm>
          <a:prstGeom prst="rect">
            <a:avLst/>
          </a:prstGeom>
          <a:noFill/>
        </p:spPr>
        <p:txBody>
          <a:bodyPr wrap="none" rtlCol="0">
            <a:spAutoFit/>
          </a:bodyPr>
          <a:lstStyle/>
          <a:p>
            <a:r>
              <a:rPr lang="en-US" sz="2400" dirty="0"/>
              <a:t>Understanding exclusive </a:t>
            </a:r>
            <a:r>
              <a:rPr lang="en-US" sz="2400" dirty="0" err="1"/>
              <a:t>rhos</a:t>
            </a:r>
            <a:r>
              <a:rPr lang="en-US" sz="2400" dirty="0"/>
              <a:t> and SDME validations</a:t>
            </a:r>
          </a:p>
        </p:txBody>
      </p:sp>
      <p:pic>
        <p:nvPicPr>
          <p:cNvPr id="8" name="Picture 7">
            <a:extLst>
              <a:ext uri="{FF2B5EF4-FFF2-40B4-BE49-F238E27FC236}">
                <a16:creationId xmlns:a16="http://schemas.microsoft.com/office/drawing/2014/main" xmlns="" id="{686EE5CF-F4CD-6843-872E-2E12C6C6EEAD}"/>
              </a:ext>
            </a:extLst>
          </p:cNvPr>
          <p:cNvPicPr>
            <a:picLocks noChangeAspect="1"/>
          </p:cNvPicPr>
          <p:nvPr/>
        </p:nvPicPr>
        <p:blipFill>
          <a:blip r:embed="rId2"/>
          <a:stretch>
            <a:fillRect/>
          </a:stretch>
        </p:blipFill>
        <p:spPr>
          <a:xfrm>
            <a:off x="-26719" y="824477"/>
            <a:ext cx="9144000" cy="5572574"/>
          </a:xfrm>
          <a:prstGeom prst="rect">
            <a:avLst/>
          </a:prstGeom>
        </p:spPr>
      </p:pic>
    </p:spTree>
    <p:extLst>
      <p:ext uri="{BB962C8B-B14F-4D97-AF65-F5344CB8AC3E}">
        <p14:creationId xmlns:p14="http://schemas.microsoft.com/office/powerpoint/2010/main" val="28520768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HP2030, Nov 7</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28</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7343677" cy="461665"/>
          </a:xfrm>
          <a:prstGeom prst="rect">
            <a:avLst/>
          </a:prstGeom>
          <a:noFill/>
        </p:spPr>
        <p:txBody>
          <a:bodyPr wrap="none" rtlCol="0">
            <a:spAutoFit/>
          </a:bodyPr>
          <a:lstStyle/>
          <a:p>
            <a:r>
              <a:rPr lang="en-US" sz="2400" dirty="0"/>
              <a:t>Understanding exclusive </a:t>
            </a:r>
            <a:r>
              <a:rPr lang="en-US" sz="2400" dirty="0" err="1"/>
              <a:t>rhos</a:t>
            </a:r>
            <a:r>
              <a:rPr lang="en-US" sz="2400" dirty="0"/>
              <a:t> and SDME validations</a:t>
            </a:r>
          </a:p>
        </p:txBody>
      </p:sp>
      <p:pic>
        <p:nvPicPr>
          <p:cNvPr id="6" name="Picture 5">
            <a:extLst>
              <a:ext uri="{FF2B5EF4-FFF2-40B4-BE49-F238E27FC236}">
                <a16:creationId xmlns:a16="http://schemas.microsoft.com/office/drawing/2014/main" xmlns="" id="{64F358C3-00BC-DA4D-9A99-276BA37A88B9}"/>
              </a:ext>
            </a:extLst>
          </p:cNvPr>
          <p:cNvPicPr>
            <a:picLocks noChangeAspect="1"/>
          </p:cNvPicPr>
          <p:nvPr/>
        </p:nvPicPr>
        <p:blipFill>
          <a:blip r:embed="rId2"/>
          <a:stretch>
            <a:fillRect/>
          </a:stretch>
        </p:blipFill>
        <p:spPr>
          <a:xfrm>
            <a:off x="0" y="900898"/>
            <a:ext cx="9144000" cy="5563402"/>
          </a:xfrm>
          <a:prstGeom prst="rect">
            <a:avLst/>
          </a:prstGeom>
        </p:spPr>
      </p:pic>
      <p:sp>
        <p:nvSpPr>
          <p:cNvPr id="7" name="Oval 6">
            <a:extLst>
              <a:ext uri="{FF2B5EF4-FFF2-40B4-BE49-F238E27FC236}">
                <a16:creationId xmlns:a16="http://schemas.microsoft.com/office/drawing/2014/main" xmlns="" id="{D06EF347-EB65-D64E-9CB8-CB013C16329D}"/>
              </a:ext>
            </a:extLst>
          </p:cNvPr>
          <p:cNvSpPr/>
          <p:nvPr/>
        </p:nvSpPr>
        <p:spPr>
          <a:xfrm>
            <a:off x="1143000" y="3657600"/>
            <a:ext cx="304800" cy="83820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098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HP2030, Nov 7</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29</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7343677" cy="461665"/>
          </a:xfrm>
          <a:prstGeom prst="rect">
            <a:avLst/>
          </a:prstGeom>
          <a:noFill/>
        </p:spPr>
        <p:txBody>
          <a:bodyPr wrap="none" rtlCol="0">
            <a:spAutoFit/>
          </a:bodyPr>
          <a:lstStyle/>
          <a:p>
            <a:r>
              <a:rPr lang="en-US" sz="2400" dirty="0"/>
              <a:t>Understanding exclusive </a:t>
            </a:r>
            <a:r>
              <a:rPr lang="en-US" sz="2400" dirty="0" err="1"/>
              <a:t>rhos</a:t>
            </a:r>
            <a:r>
              <a:rPr lang="en-US" sz="2400" dirty="0"/>
              <a:t> and SDME validations</a:t>
            </a:r>
          </a:p>
        </p:txBody>
      </p:sp>
      <p:pic>
        <p:nvPicPr>
          <p:cNvPr id="7" name="Picture 6">
            <a:extLst>
              <a:ext uri="{FF2B5EF4-FFF2-40B4-BE49-F238E27FC236}">
                <a16:creationId xmlns:a16="http://schemas.microsoft.com/office/drawing/2014/main" xmlns="" id="{FE816681-D970-1946-8576-462186CCA144}"/>
              </a:ext>
            </a:extLst>
          </p:cNvPr>
          <p:cNvPicPr>
            <a:picLocks noChangeAspect="1"/>
          </p:cNvPicPr>
          <p:nvPr/>
        </p:nvPicPr>
        <p:blipFill>
          <a:blip r:embed="rId2"/>
          <a:stretch>
            <a:fillRect/>
          </a:stretch>
        </p:blipFill>
        <p:spPr>
          <a:xfrm>
            <a:off x="0" y="845842"/>
            <a:ext cx="9144000" cy="5488280"/>
          </a:xfrm>
          <a:prstGeom prst="rect">
            <a:avLst/>
          </a:prstGeom>
        </p:spPr>
      </p:pic>
      <p:sp>
        <p:nvSpPr>
          <p:cNvPr id="8" name="Oval 7">
            <a:extLst>
              <a:ext uri="{FF2B5EF4-FFF2-40B4-BE49-F238E27FC236}">
                <a16:creationId xmlns:a16="http://schemas.microsoft.com/office/drawing/2014/main" xmlns="" id="{0F28F65D-092D-D44F-8CA6-0AA9043E8A60}"/>
              </a:ext>
            </a:extLst>
          </p:cNvPr>
          <p:cNvSpPr/>
          <p:nvPr/>
        </p:nvSpPr>
        <p:spPr>
          <a:xfrm>
            <a:off x="1143000" y="3810000"/>
            <a:ext cx="304800" cy="83820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28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667000"/>
            <a:ext cx="14287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Slide Number Placeholder 35"/>
          <p:cNvSpPr>
            <a:spLocks noGrp="1"/>
          </p:cNvSpPr>
          <p:nvPr>
            <p:ph type="sldNum" sz="quarter" idx="11"/>
          </p:nvPr>
        </p:nvSpPr>
        <p:spPr>
          <a:xfrm>
            <a:off x="6988175" y="6537325"/>
            <a:ext cx="21336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fld id="{DC9A286F-E9A8-9048-90DF-B864D27B75FF}" type="slidenum">
              <a:rPr lang="en-US" sz="1400" smtClean="0"/>
              <a:pPr>
                <a:defRPr/>
              </a:pPr>
              <a:t>3</a:t>
            </a:fld>
            <a:endParaRPr lang="en-US" sz="1400" smtClean="0"/>
          </a:p>
        </p:txBody>
      </p:sp>
      <p:sp>
        <p:nvSpPr>
          <p:cNvPr id="11267" name="Text Box 2"/>
          <p:cNvSpPr txBox="1">
            <a:spLocks noChangeArrowheads="1"/>
          </p:cNvSpPr>
          <p:nvPr/>
        </p:nvSpPr>
        <p:spPr bwMode="auto">
          <a:xfrm>
            <a:off x="1843088" y="914400"/>
            <a:ext cx="777875"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err="1" smtClean="0">
                <a:latin typeface="Symbol"/>
              </a:rPr>
              <a:t>p,r,K</a:t>
            </a:r>
            <a:r>
              <a:rPr lang="en-US" sz="1800" dirty="0">
                <a:latin typeface="Symbol"/>
              </a:rPr>
              <a:t>.</a:t>
            </a:r>
            <a:endParaRPr lang="en-US" sz="1800" dirty="0" smtClean="0"/>
          </a:p>
        </p:txBody>
      </p:sp>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1295400"/>
            <a:ext cx="1828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title"/>
          </p:nvPr>
        </p:nvSpPr>
        <p:spPr>
          <a:xfrm>
            <a:off x="152400" y="152400"/>
            <a:ext cx="8763000" cy="473075"/>
          </a:xfrm>
        </p:spPr>
        <p:txBody>
          <a:bodyPr/>
          <a:lstStyle/>
          <a:p>
            <a:r>
              <a:rPr lang="en-US" sz="3200">
                <a:solidFill>
                  <a:schemeClr val="tx1"/>
                </a:solidFill>
                <a:latin typeface="Arial" charset="0"/>
              </a:rPr>
              <a:t>Hadron production in hard scattering in SIDIS</a:t>
            </a:r>
          </a:p>
        </p:txBody>
      </p:sp>
      <p:sp>
        <p:nvSpPr>
          <p:cNvPr id="11270" name="Rectangle 6"/>
          <p:cNvSpPr>
            <a:spLocks noChangeArrowheads="1"/>
          </p:cNvSpPr>
          <p:nvPr/>
        </p:nvSpPr>
        <p:spPr bwMode="auto">
          <a:xfrm>
            <a:off x="457200" y="3536950"/>
            <a:ext cx="762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MS PGothic" charset="0"/>
              <a:cs typeface="MS PGothic" charset="0"/>
            </a:endParaRPr>
          </a:p>
        </p:txBody>
      </p:sp>
      <p:sp>
        <p:nvSpPr>
          <p:cNvPr id="11271" name="Text Box 9"/>
          <p:cNvSpPr txBox="1">
            <a:spLocks noChangeArrowheads="1"/>
          </p:cNvSpPr>
          <p:nvPr/>
        </p:nvSpPr>
        <p:spPr bwMode="auto">
          <a:xfrm>
            <a:off x="457200" y="5410200"/>
            <a:ext cx="1681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400" dirty="0" smtClean="0"/>
              <a:t>Fracture Functions </a:t>
            </a:r>
          </a:p>
        </p:txBody>
      </p:sp>
      <p:pic>
        <p:nvPicPr>
          <p:cNvPr id="1946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465638"/>
            <a:ext cx="222091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379913"/>
            <a:ext cx="23987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4"/>
          <p:cNvSpPr txBox="1">
            <a:spLocks noChangeArrowheads="1"/>
          </p:cNvSpPr>
          <p:nvPr/>
        </p:nvSpPr>
        <p:spPr bwMode="auto">
          <a:xfrm>
            <a:off x="1676400" y="5065713"/>
            <a:ext cx="354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600" smtClean="0"/>
              <a:t>M</a:t>
            </a:r>
          </a:p>
        </p:txBody>
      </p:sp>
      <p:sp>
        <p:nvSpPr>
          <p:cNvPr id="11278" name="Text Box 16"/>
          <p:cNvSpPr txBox="1">
            <a:spLocks noChangeArrowheads="1"/>
          </p:cNvSpPr>
          <p:nvPr/>
        </p:nvSpPr>
        <p:spPr bwMode="auto">
          <a:xfrm>
            <a:off x="4932363" y="49895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2000" dirty="0" smtClean="0"/>
              <a:t>0</a:t>
            </a:r>
          </a:p>
        </p:txBody>
      </p:sp>
      <p:sp>
        <p:nvSpPr>
          <p:cNvPr id="11284" name="Text Box 22"/>
          <p:cNvSpPr txBox="1">
            <a:spLocks noChangeArrowheads="1"/>
          </p:cNvSpPr>
          <p:nvPr/>
        </p:nvSpPr>
        <p:spPr bwMode="auto">
          <a:xfrm>
            <a:off x="8229600" y="43576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h</a:t>
            </a:r>
          </a:p>
        </p:txBody>
      </p:sp>
      <p:sp>
        <p:nvSpPr>
          <p:cNvPr id="11285" name="Text Box 23"/>
          <p:cNvSpPr txBox="1">
            <a:spLocks noChangeArrowheads="1"/>
          </p:cNvSpPr>
          <p:nvPr/>
        </p:nvSpPr>
        <p:spPr bwMode="auto">
          <a:xfrm>
            <a:off x="7173913" y="5138738"/>
            <a:ext cx="5730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400" dirty="0" smtClean="0"/>
              <a:t>TMD</a:t>
            </a:r>
          </a:p>
        </p:txBody>
      </p:sp>
      <p:sp>
        <p:nvSpPr>
          <p:cNvPr id="11286" name="Text Box 24"/>
          <p:cNvSpPr txBox="1">
            <a:spLocks noChangeArrowheads="1"/>
          </p:cNvSpPr>
          <p:nvPr/>
        </p:nvSpPr>
        <p:spPr bwMode="auto">
          <a:xfrm>
            <a:off x="1233488" y="1782763"/>
            <a:ext cx="6238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600" dirty="0" smtClean="0"/>
              <a:t>GPD</a:t>
            </a:r>
          </a:p>
        </p:txBody>
      </p:sp>
      <p:sp>
        <p:nvSpPr>
          <p:cNvPr id="11287" name="Text Box 27"/>
          <p:cNvSpPr txBox="1">
            <a:spLocks noChangeArrowheads="1"/>
          </p:cNvSpPr>
          <p:nvPr/>
        </p:nvSpPr>
        <p:spPr bwMode="auto">
          <a:xfrm>
            <a:off x="76200" y="5791200"/>
            <a:ext cx="8742363" cy="584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marL="285750" indent="-285750" eaLnBrk="1" hangingPunct="1">
              <a:buFont typeface="Arial"/>
              <a:buChar char="•"/>
              <a:defRPr/>
            </a:pPr>
            <a:r>
              <a:rPr lang="en-US" sz="1600" dirty="0" smtClean="0"/>
              <a:t>Different non-</a:t>
            </a:r>
            <a:r>
              <a:rPr lang="en-US" sz="1600" dirty="0" err="1" smtClean="0"/>
              <a:t>perturbative</a:t>
            </a:r>
            <a:r>
              <a:rPr lang="en-US" sz="1600" dirty="0" smtClean="0"/>
              <a:t> objects may be involved in description, depending on kinematics </a:t>
            </a:r>
          </a:p>
          <a:p>
            <a:pPr marL="285750" indent="-285750" eaLnBrk="1" hangingPunct="1">
              <a:buFont typeface="Arial"/>
              <a:buChar char="•"/>
              <a:defRPr/>
            </a:pPr>
            <a:r>
              <a:rPr lang="en-US" sz="1600" dirty="0" smtClean="0"/>
              <a:t>Semi-Exclusive processes allow mixed descriptions, allowing access to GPDs and GTMDs</a:t>
            </a:r>
          </a:p>
        </p:txBody>
      </p:sp>
      <p:sp>
        <p:nvSpPr>
          <p:cNvPr id="11291" name="Text Box 31"/>
          <p:cNvSpPr txBox="1">
            <a:spLocks noChangeArrowheads="1"/>
          </p:cNvSpPr>
          <p:nvPr/>
        </p:nvSpPr>
        <p:spPr bwMode="auto">
          <a:xfrm>
            <a:off x="7772400" y="319087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400" smtClean="0"/>
              <a:t>PDF</a:t>
            </a:r>
          </a:p>
        </p:txBody>
      </p:sp>
      <p:sp>
        <p:nvSpPr>
          <p:cNvPr id="11292" name="Text Box 32"/>
          <p:cNvSpPr txBox="1">
            <a:spLocks noChangeArrowheads="1"/>
          </p:cNvSpPr>
          <p:nvPr/>
        </p:nvSpPr>
        <p:spPr bwMode="auto">
          <a:xfrm>
            <a:off x="8458200" y="24384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smtClean="0"/>
              <a:t>h</a:t>
            </a:r>
          </a:p>
        </p:txBody>
      </p:sp>
      <p:sp>
        <p:nvSpPr>
          <p:cNvPr id="11293" name="Text Box 26"/>
          <p:cNvSpPr txBox="1">
            <a:spLocks noChangeArrowheads="1"/>
          </p:cNvSpPr>
          <p:nvPr/>
        </p:nvSpPr>
        <p:spPr bwMode="auto">
          <a:xfrm>
            <a:off x="7165975" y="3429000"/>
            <a:ext cx="200501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400" dirty="0" smtClean="0"/>
              <a:t>Semi-exclusive production </a:t>
            </a:r>
          </a:p>
          <a:p>
            <a:pPr eaLnBrk="1" hangingPunct="1">
              <a:defRPr/>
            </a:pPr>
            <a:r>
              <a:rPr lang="en-US" sz="1400" dirty="0" smtClean="0"/>
              <a:t>(Brodsky-Berger) </a:t>
            </a:r>
          </a:p>
        </p:txBody>
      </p:sp>
      <p:sp>
        <p:nvSpPr>
          <p:cNvPr id="2" name="Footer Placeholder 1"/>
          <p:cNvSpPr>
            <a:spLocks noGrp="1"/>
          </p:cNvSpPr>
          <p:nvPr>
            <p:ph type="ftr" sz="quarter" idx="10"/>
          </p:nvPr>
        </p:nvSpPr>
        <p:spPr>
          <a:xfrm>
            <a:off x="3124200" y="6565900"/>
            <a:ext cx="3905250" cy="155575"/>
          </a:xfrm>
        </p:spPr>
        <p:txBody>
          <a:bodyPr/>
          <a:lstStyle/>
          <a:p>
            <a:pPr>
              <a:defRPr/>
            </a:pPr>
            <a:r>
              <a:rPr lang="en-US" smtClean="0"/>
              <a:t>H. Avakian, HP2030, Nov 7</a:t>
            </a:r>
            <a:endParaRPr lang="en-US" dirty="0"/>
          </a:p>
        </p:txBody>
      </p:sp>
      <p:sp>
        <p:nvSpPr>
          <p:cNvPr id="11295" name="Text Box 26"/>
          <p:cNvSpPr txBox="1">
            <a:spLocks noChangeArrowheads="1"/>
          </p:cNvSpPr>
          <p:nvPr/>
        </p:nvSpPr>
        <p:spPr bwMode="auto">
          <a:xfrm>
            <a:off x="1338263" y="968375"/>
            <a:ext cx="46196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200" smtClean="0"/>
              <a:t>DA</a:t>
            </a:r>
            <a:r>
              <a:rPr lang="en-US" sz="1800" smtClean="0"/>
              <a:t> </a:t>
            </a:r>
          </a:p>
        </p:txBody>
      </p:sp>
      <p:sp>
        <p:nvSpPr>
          <p:cNvPr id="11296" name="Text Box 26"/>
          <p:cNvSpPr txBox="1">
            <a:spLocks noChangeArrowheads="1"/>
          </p:cNvSpPr>
          <p:nvPr/>
        </p:nvSpPr>
        <p:spPr bwMode="auto">
          <a:xfrm>
            <a:off x="7889875" y="4460875"/>
            <a:ext cx="4381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200" dirty="0" smtClean="0"/>
              <a:t>FF</a:t>
            </a:r>
            <a:r>
              <a:rPr lang="en-US" sz="1800" dirty="0" smtClean="0"/>
              <a:t> </a:t>
            </a:r>
          </a:p>
        </p:txBody>
      </p:sp>
      <p:sp>
        <p:nvSpPr>
          <p:cNvPr id="11297" name="Text Box 26"/>
          <p:cNvSpPr txBox="1">
            <a:spLocks noChangeArrowheads="1"/>
          </p:cNvSpPr>
          <p:nvPr/>
        </p:nvSpPr>
        <p:spPr bwMode="auto">
          <a:xfrm>
            <a:off x="8131175" y="2422525"/>
            <a:ext cx="46196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200" smtClean="0"/>
              <a:t>DA</a:t>
            </a:r>
            <a:r>
              <a:rPr lang="en-US" sz="1800" smtClean="0"/>
              <a:t> </a:t>
            </a:r>
          </a:p>
        </p:txBody>
      </p:sp>
      <p:sp>
        <p:nvSpPr>
          <p:cNvPr id="19479" name="TextBox 30"/>
          <p:cNvSpPr txBox="1">
            <a:spLocks noChangeArrowheads="1"/>
          </p:cNvSpPr>
          <p:nvPr/>
        </p:nvSpPr>
        <p:spPr bwMode="auto">
          <a:xfrm>
            <a:off x="1579563" y="4752975"/>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t>q</a:t>
            </a:r>
          </a:p>
        </p:txBody>
      </p:sp>
      <p:grpSp>
        <p:nvGrpSpPr>
          <p:cNvPr id="19480" name="Group 61"/>
          <p:cNvGrpSpPr>
            <a:grpSpLocks/>
          </p:cNvGrpSpPr>
          <p:nvPr/>
        </p:nvGrpSpPr>
        <p:grpSpPr bwMode="auto">
          <a:xfrm>
            <a:off x="2895600" y="1905000"/>
            <a:ext cx="3021013" cy="1984375"/>
            <a:chOff x="762000" y="1533525"/>
            <a:chExt cx="5943600" cy="2733675"/>
          </a:xfrm>
        </p:grpSpPr>
        <p:grpSp>
          <p:nvGrpSpPr>
            <p:cNvPr id="19524" name="Group 74"/>
            <p:cNvGrpSpPr>
              <a:grpSpLocks/>
            </p:cNvGrpSpPr>
            <p:nvPr/>
          </p:nvGrpSpPr>
          <p:grpSpPr bwMode="auto">
            <a:xfrm>
              <a:off x="762000" y="1533525"/>
              <a:ext cx="5943600" cy="2733675"/>
              <a:chOff x="762000" y="1533144"/>
              <a:chExt cx="5943600" cy="2734056"/>
            </a:xfrm>
          </p:grpSpPr>
          <p:pic>
            <p:nvPicPr>
              <p:cNvPr id="19532" name="Picture 4" descr="targetfr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533144"/>
                <a:ext cx="5943600" cy="273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ounded Rectangle 72"/>
              <p:cNvSpPr/>
              <p:nvPr/>
            </p:nvSpPr>
            <p:spPr>
              <a:xfrm>
                <a:off x="2819400" y="3505200"/>
                <a:ext cx="609600" cy="762000"/>
              </a:xfrm>
              <a:prstGeom prst="roundRect">
                <a:avLst/>
              </a:prstGeom>
              <a:solidFill>
                <a:schemeClr val="accent2">
                  <a:lumMod val="20000"/>
                  <a:lumOff val="80000"/>
                </a:schemeClr>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19525" name="Group 79"/>
            <p:cNvGrpSpPr>
              <a:grpSpLocks/>
            </p:cNvGrpSpPr>
            <p:nvPr/>
          </p:nvGrpSpPr>
          <p:grpSpPr bwMode="auto">
            <a:xfrm>
              <a:off x="3810000" y="2209800"/>
              <a:ext cx="228600" cy="573088"/>
              <a:chOff x="4724400" y="2819400"/>
              <a:chExt cx="228600" cy="572612"/>
            </a:xfrm>
          </p:grpSpPr>
          <p:cxnSp>
            <p:nvCxnSpPr>
              <p:cNvPr id="64" name="Curved Connector 49"/>
              <p:cNvCxnSpPr>
                <a:cxnSpLocks noChangeShapeType="1"/>
              </p:cNvCxnSpPr>
              <p:nvPr/>
            </p:nvCxnSpPr>
            <p:spPr bwMode="auto">
              <a:xfrm rot="5400000">
                <a:off x="4798960" y="2894569"/>
                <a:ext cx="229437" cy="78083"/>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Curved Connector 50"/>
              <p:cNvCxnSpPr>
                <a:cxnSpLocks noChangeShapeType="1"/>
              </p:cNvCxnSpPr>
              <p:nvPr/>
            </p:nvCxnSpPr>
            <p:spPr bwMode="auto">
              <a:xfrm rot="5400000">
                <a:off x="4666524" y="3255113"/>
                <a:ext cx="194477" cy="78083"/>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19526" name="Group 79"/>
            <p:cNvGrpSpPr>
              <a:grpSpLocks/>
            </p:cNvGrpSpPr>
            <p:nvPr/>
          </p:nvGrpSpPr>
          <p:grpSpPr bwMode="auto">
            <a:xfrm>
              <a:off x="3581400" y="2782413"/>
              <a:ext cx="228600" cy="573088"/>
              <a:chOff x="4724400" y="2819400"/>
              <a:chExt cx="228600" cy="572612"/>
            </a:xfrm>
          </p:grpSpPr>
          <p:cxnSp>
            <p:nvCxnSpPr>
              <p:cNvPr id="62" name="Curved Connector 58"/>
              <p:cNvCxnSpPr>
                <a:cxnSpLocks noChangeShapeType="1"/>
              </p:cNvCxnSpPr>
              <p:nvPr/>
            </p:nvCxnSpPr>
            <p:spPr bwMode="auto">
              <a:xfrm rot="5400000">
                <a:off x="4801120" y="2896495"/>
                <a:ext cx="229437" cy="74959"/>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Curved Connector 59"/>
              <p:cNvCxnSpPr>
                <a:cxnSpLocks noChangeShapeType="1"/>
              </p:cNvCxnSpPr>
              <p:nvPr/>
            </p:nvCxnSpPr>
            <p:spPr bwMode="auto">
              <a:xfrm rot="5400000">
                <a:off x="4668217" y="3256571"/>
                <a:ext cx="192291" cy="78081"/>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61" name="Curved Connector 60"/>
            <p:cNvCxnSpPr>
              <a:cxnSpLocks noChangeShapeType="1"/>
            </p:cNvCxnSpPr>
            <p:nvPr/>
          </p:nvCxnSpPr>
          <p:spPr bwMode="auto">
            <a:xfrm rot="5400000">
              <a:off x="3436592" y="3420085"/>
              <a:ext cx="194638" cy="78081"/>
            </a:xfrm>
            <a:prstGeom prst="curvedConnector3">
              <a:avLst>
                <a:gd name="adj1" fmla="val 50000"/>
              </a:avLst>
            </a:prstGeom>
            <a:noFill/>
            <a:ln w="25400">
              <a:solidFill>
                <a:srgbClr val="FF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9481" name="Text Box 32"/>
          <p:cNvSpPr txBox="1">
            <a:spLocks noChangeArrowheads="1"/>
          </p:cNvSpPr>
          <p:nvPr/>
        </p:nvSpPr>
        <p:spPr bwMode="auto">
          <a:xfrm>
            <a:off x="5842000" y="1808163"/>
            <a:ext cx="28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h</a:t>
            </a:r>
          </a:p>
        </p:txBody>
      </p:sp>
      <p:sp>
        <p:nvSpPr>
          <p:cNvPr id="19482" name="Text Box 32"/>
          <p:cNvSpPr txBox="1">
            <a:spLocks noChangeArrowheads="1"/>
          </p:cNvSpPr>
          <p:nvPr/>
        </p:nvSpPr>
        <p:spPr bwMode="auto">
          <a:xfrm>
            <a:off x="3003550" y="3406775"/>
            <a:ext cx="28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h</a:t>
            </a:r>
          </a:p>
        </p:txBody>
      </p:sp>
      <p:pic>
        <p:nvPicPr>
          <p:cNvPr id="19483"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2514600"/>
            <a:ext cx="1627188"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80"/>
          <p:cNvSpPr/>
          <p:nvPr/>
        </p:nvSpPr>
        <p:spPr bwMode="auto">
          <a:xfrm>
            <a:off x="5181600" y="1905000"/>
            <a:ext cx="339096" cy="616443"/>
          </a:xfrm>
          <a:prstGeom prst="roundRect">
            <a:avLst/>
          </a:prstGeom>
          <a:solidFill>
            <a:schemeClr val="accent2">
              <a:lumMod val="20000"/>
              <a:lumOff val="80000"/>
            </a:schemeClr>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a:bevelB/>
          </a:sp3d>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350"/>
          </a:p>
        </p:txBody>
      </p:sp>
      <p:pic>
        <p:nvPicPr>
          <p:cNvPr id="19487" name="Picture 2" descr="Screen Shot 2023-12-11 at 3.56.32 PM.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5600" y="3417888"/>
            <a:ext cx="1600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3" descr="Screen Shot 2023-12-11 at 3.59.32 P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2819400"/>
            <a:ext cx="17129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1387475" y="3113088"/>
            <a:ext cx="34925" cy="381000"/>
          </a:xfrm>
          <a:prstGeom prst="straightConnector1">
            <a:avLst/>
          </a:prstGeom>
          <a:ln w="3175">
            <a:solidFill>
              <a:schemeClr val="tx2">
                <a:lumMod val="65000"/>
                <a:lumOff val="35000"/>
              </a:schemeClr>
            </a:solidFill>
            <a:tailEnd type="arrow" w="med" len="sm"/>
          </a:ln>
        </p:spPr>
        <p:style>
          <a:lnRef idx="2">
            <a:schemeClr val="accent1"/>
          </a:lnRef>
          <a:fillRef idx="0">
            <a:schemeClr val="accent1"/>
          </a:fillRef>
          <a:effectRef idx="1">
            <a:schemeClr val="accent1"/>
          </a:effectRef>
          <a:fontRef idx="minor">
            <a:schemeClr val="tx1"/>
          </a:fontRef>
        </p:style>
      </p:cxnSp>
      <p:pic>
        <p:nvPicPr>
          <p:cNvPr id="19490" name="Picture 14" descr="Screen Shot 2023-12-11 at 3.59.32 P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11250" y="4340225"/>
            <a:ext cx="1968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Text Box 21"/>
          <p:cNvSpPr txBox="1">
            <a:spLocks noChangeArrowheads="1"/>
          </p:cNvSpPr>
          <p:nvPr/>
        </p:nvSpPr>
        <p:spPr bwMode="auto">
          <a:xfrm>
            <a:off x="2514600" y="48371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smtClean="0"/>
              <a:t>h</a:t>
            </a:r>
          </a:p>
        </p:txBody>
      </p:sp>
      <p:sp>
        <p:nvSpPr>
          <p:cNvPr id="86" name="Text Box 22"/>
          <p:cNvSpPr txBox="1">
            <a:spLocks noChangeArrowheads="1"/>
          </p:cNvSpPr>
          <p:nvPr/>
        </p:nvSpPr>
        <p:spPr bwMode="auto">
          <a:xfrm>
            <a:off x="806450" y="4873625"/>
            <a:ext cx="3508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N</a:t>
            </a:r>
          </a:p>
        </p:txBody>
      </p:sp>
      <p:sp>
        <p:nvSpPr>
          <p:cNvPr id="87" name="Text Box 22"/>
          <p:cNvSpPr txBox="1">
            <a:spLocks noChangeArrowheads="1"/>
          </p:cNvSpPr>
          <p:nvPr/>
        </p:nvSpPr>
        <p:spPr bwMode="auto">
          <a:xfrm>
            <a:off x="2081213" y="1600200"/>
            <a:ext cx="9667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N,</a:t>
            </a:r>
            <a:r>
              <a:rPr lang="en-US" sz="1800" dirty="0" smtClean="0">
                <a:latin typeface="Symbol"/>
              </a:rPr>
              <a:t>D,L,.</a:t>
            </a:r>
            <a:r>
              <a:rPr lang="en-US" sz="1800" dirty="0" smtClean="0"/>
              <a:t>.</a:t>
            </a:r>
          </a:p>
        </p:txBody>
      </p:sp>
      <p:sp>
        <p:nvSpPr>
          <p:cNvPr id="88" name="Text Box 22"/>
          <p:cNvSpPr txBox="1">
            <a:spLocks noChangeArrowheads="1"/>
          </p:cNvSpPr>
          <p:nvPr/>
        </p:nvSpPr>
        <p:spPr bwMode="auto">
          <a:xfrm>
            <a:off x="1651000" y="3341688"/>
            <a:ext cx="3508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N</a:t>
            </a:r>
          </a:p>
        </p:txBody>
      </p:sp>
      <p:sp>
        <p:nvSpPr>
          <p:cNvPr id="89" name="Text Box 22"/>
          <p:cNvSpPr txBox="1">
            <a:spLocks noChangeArrowheads="1"/>
          </p:cNvSpPr>
          <p:nvPr/>
        </p:nvSpPr>
        <p:spPr bwMode="auto">
          <a:xfrm>
            <a:off x="2743200" y="4724400"/>
            <a:ext cx="3381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X</a:t>
            </a:r>
          </a:p>
        </p:txBody>
      </p:sp>
      <p:sp>
        <p:nvSpPr>
          <p:cNvPr id="90" name="Text Box 22"/>
          <p:cNvSpPr txBox="1">
            <a:spLocks noChangeArrowheads="1"/>
          </p:cNvSpPr>
          <p:nvPr/>
        </p:nvSpPr>
        <p:spPr bwMode="auto">
          <a:xfrm>
            <a:off x="1727200" y="3036888"/>
            <a:ext cx="3381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X</a:t>
            </a:r>
          </a:p>
        </p:txBody>
      </p:sp>
      <p:sp>
        <p:nvSpPr>
          <p:cNvPr id="91" name="Text Box 22"/>
          <p:cNvSpPr txBox="1">
            <a:spLocks noChangeArrowheads="1"/>
          </p:cNvSpPr>
          <p:nvPr/>
        </p:nvSpPr>
        <p:spPr bwMode="auto">
          <a:xfrm>
            <a:off x="8153400" y="4945063"/>
            <a:ext cx="33813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X</a:t>
            </a:r>
          </a:p>
        </p:txBody>
      </p:sp>
      <p:sp>
        <p:nvSpPr>
          <p:cNvPr id="92" name="Text Box 22"/>
          <p:cNvSpPr txBox="1">
            <a:spLocks noChangeArrowheads="1"/>
          </p:cNvSpPr>
          <p:nvPr/>
        </p:nvSpPr>
        <p:spPr bwMode="auto">
          <a:xfrm>
            <a:off x="8510588" y="3160713"/>
            <a:ext cx="33813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X</a:t>
            </a:r>
          </a:p>
        </p:txBody>
      </p:sp>
      <p:sp>
        <p:nvSpPr>
          <p:cNvPr id="68" name="Text Box 22"/>
          <p:cNvSpPr txBox="1">
            <a:spLocks noChangeArrowheads="1"/>
          </p:cNvSpPr>
          <p:nvPr/>
        </p:nvSpPr>
        <p:spPr bwMode="auto">
          <a:xfrm>
            <a:off x="2667000" y="41910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h</a:t>
            </a:r>
          </a:p>
        </p:txBody>
      </p:sp>
      <p:sp>
        <p:nvSpPr>
          <p:cNvPr id="79" name="Arc 78"/>
          <p:cNvSpPr/>
          <p:nvPr/>
        </p:nvSpPr>
        <p:spPr>
          <a:xfrm rot="10800000">
            <a:off x="2819400" y="1371600"/>
            <a:ext cx="4495800" cy="3733800"/>
          </a:xfrm>
          <a:prstGeom prst="arc">
            <a:avLst>
              <a:gd name="adj1" fmla="val 16200000"/>
              <a:gd name="adj2" fmla="val 236682"/>
            </a:avLst>
          </a:prstGeom>
          <a:ln w="3175">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0" name="Arc 79"/>
          <p:cNvSpPr/>
          <p:nvPr/>
        </p:nvSpPr>
        <p:spPr>
          <a:xfrm rot="16200000">
            <a:off x="2533650" y="1352550"/>
            <a:ext cx="4381500" cy="3810000"/>
          </a:xfrm>
          <a:prstGeom prst="arc">
            <a:avLst>
              <a:gd name="adj1" fmla="val 16200000"/>
              <a:gd name="adj2" fmla="val 236682"/>
            </a:avLst>
          </a:prstGeom>
          <a:ln w="3175">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1" name="Arc 80"/>
          <p:cNvSpPr/>
          <p:nvPr/>
        </p:nvSpPr>
        <p:spPr>
          <a:xfrm rot="5400000">
            <a:off x="3200400" y="1123950"/>
            <a:ext cx="4076700" cy="3924300"/>
          </a:xfrm>
          <a:prstGeom prst="arc">
            <a:avLst>
              <a:gd name="adj1" fmla="val 16200000"/>
              <a:gd name="adj2" fmla="val 236682"/>
            </a:avLst>
          </a:prstGeom>
          <a:ln w="3175">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2" name="Text Box 11"/>
          <p:cNvSpPr txBox="1">
            <a:spLocks noChangeArrowheads="1"/>
          </p:cNvSpPr>
          <p:nvPr/>
        </p:nvSpPr>
        <p:spPr bwMode="auto">
          <a:xfrm>
            <a:off x="5181600" y="5029200"/>
            <a:ext cx="5111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2800" dirty="0" err="1" smtClean="0"/>
              <a:t>x</a:t>
            </a:r>
            <a:r>
              <a:rPr lang="en-US" sz="2800" baseline="-25000" dirty="0" err="1" smtClean="0"/>
              <a:t>F</a:t>
            </a:r>
            <a:endParaRPr lang="en-US" sz="2800" baseline="-25000" dirty="0" smtClean="0"/>
          </a:p>
        </p:txBody>
      </p:sp>
      <p:cxnSp>
        <p:nvCxnSpPr>
          <p:cNvPr id="9" name="Straight Arrow Connector 8"/>
          <p:cNvCxnSpPr/>
          <p:nvPr/>
        </p:nvCxnSpPr>
        <p:spPr>
          <a:xfrm flipV="1">
            <a:off x="5410200" y="5029200"/>
            <a:ext cx="533400" cy="76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flipV="1">
            <a:off x="4419600" y="5029200"/>
            <a:ext cx="533400" cy="76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3" name="Text Box 11"/>
          <p:cNvSpPr txBox="1">
            <a:spLocks noChangeArrowheads="1"/>
          </p:cNvSpPr>
          <p:nvPr/>
        </p:nvSpPr>
        <p:spPr bwMode="auto">
          <a:xfrm>
            <a:off x="4648200" y="608013"/>
            <a:ext cx="5111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2800" dirty="0" err="1" smtClean="0"/>
              <a:t>x</a:t>
            </a:r>
            <a:r>
              <a:rPr lang="en-US" sz="2800" baseline="-25000" dirty="0" err="1" smtClean="0"/>
              <a:t>F</a:t>
            </a:r>
            <a:endParaRPr lang="en-US" sz="2800" baseline="-25000" dirty="0" smtClean="0"/>
          </a:p>
        </p:txBody>
      </p:sp>
      <p:sp>
        <p:nvSpPr>
          <p:cNvPr id="94" name="Text Box 16"/>
          <p:cNvSpPr txBox="1">
            <a:spLocks noChangeArrowheads="1"/>
          </p:cNvSpPr>
          <p:nvPr/>
        </p:nvSpPr>
        <p:spPr bwMode="auto">
          <a:xfrm>
            <a:off x="3581400" y="838200"/>
            <a:ext cx="4127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2000" dirty="0" smtClean="0"/>
              <a:t>-1</a:t>
            </a:r>
          </a:p>
        </p:txBody>
      </p:sp>
      <p:sp>
        <p:nvSpPr>
          <p:cNvPr id="95" name="Text Box 16"/>
          <p:cNvSpPr txBox="1">
            <a:spLocks noChangeArrowheads="1"/>
          </p:cNvSpPr>
          <p:nvPr/>
        </p:nvSpPr>
        <p:spPr bwMode="auto">
          <a:xfrm>
            <a:off x="5791200" y="838200"/>
            <a:ext cx="4778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2000" dirty="0"/>
              <a:t>+</a:t>
            </a:r>
            <a:r>
              <a:rPr lang="en-US" sz="2000" dirty="0" smtClean="0"/>
              <a:t>1</a:t>
            </a:r>
          </a:p>
        </p:txBody>
      </p:sp>
      <p:sp>
        <p:nvSpPr>
          <p:cNvPr id="96" name="Text Box 22"/>
          <p:cNvSpPr txBox="1">
            <a:spLocks noChangeArrowheads="1"/>
          </p:cNvSpPr>
          <p:nvPr/>
        </p:nvSpPr>
        <p:spPr bwMode="auto">
          <a:xfrm>
            <a:off x="623888" y="1603375"/>
            <a:ext cx="3508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N</a:t>
            </a:r>
          </a:p>
        </p:txBody>
      </p:sp>
      <p:sp>
        <p:nvSpPr>
          <p:cNvPr id="97" name="Text Box 26"/>
          <p:cNvSpPr txBox="1">
            <a:spLocks noChangeArrowheads="1"/>
          </p:cNvSpPr>
          <p:nvPr/>
        </p:nvSpPr>
        <p:spPr bwMode="auto">
          <a:xfrm>
            <a:off x="304800" y="3733800"/>
            <a:ext cx="2209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400" dirty="0" smtClean="0"/>
              <a:t>Semi-exclusive production (</a:t>
            </a:r>
            <a:r>
              <a:rPr lang="en-US" sz="1400" dirty="0" err="1" smtClean="0"/>
              <a:t>Guo</a:t>
            </a:r>
            <a:r>
              <a:rPr lang="en-US" sz="1400" dirty="0" smtClean="0"/>
              <a:t>-Yuan) </a:t>
            </a:r>
          </a:p>
        </p:txBody>
      </p:sp>
      <p:sp>
        <p:nvSpPr>
          <p:cNvPr id="11" name="Oval 10"/>
          <p:cNvSpPr/>
          <p:nvPr/>
        </p:nvSpPr>
        <p:spPr>
          <a:xfrm>
            <a:off x="76200" y="2667000"/>
            <a:ext cx="2667000" cy="1828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512" name="Rectangle 11"/>
          <p:cNvSpPr>
            <a:spLocks noChangeArrowheads="1"/>
          </p:cNvSpPr>
          <p:nvPr/>
        </p:nvSpPr>
        <p:spPr bwMode="auto">
          <a:xfrm>
            <a:off x="766763" y="4114800"/>
            <a:ext cx="1290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sz="1100" dirty="0"/>
              <a:t>arXiv:2312.01008</a:t>
            </a:r>
            <a:endParaRPr lang="en-US" sz="1100" dirty="0"/>
          </a:p>
        </p:txBody>
      </p:sp>
      <p:sp>
        <p:nvSpPr>
          <p:cNvPr id="98" name="Oval 97"/>
          <p:cNvSpPr/>
          <p:nvPr/>
        </p:nvSpPr>
        <p:spPr>
          <a:xfrm>
            <a:off x="6553200" y="2438400"/>
            <a:ext cx="2667000" cy="1905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95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1219200"/>
            <a:ext cx="1828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 Box 24"/>
          <p:cNvSpPr txBox="1">
            <a:spLocks noChangeArrowheads="1"/>
          </p:cNvSpPr>
          <p:nvPr/>
        </p:nvSpPr>
        <p:spPr bwMode="auto">
          <a:xfrm>
            <a:off x="7353300" y="1706563"/>
            <a:ext cx="584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600" dirty="0" smtClean="0"/>
              <a:t>TDA</a:t>
            </a:r>
          </a:p>
        </p:txBody>
      </p:sp>
      <p:sp>
        <p:nvSpPr>
          <p:cNvPr id="102" name="Text Box 26"/>
          <p:cNvSpPr txBox="1">
            <a:spLocks noChangeArrowheads="1"/>
          </p:cNvSpPr>
          <p:nvPr/>
        </p:nvSpPr>
        <p:spPr bwMode="auto">
          <a:xfrm>
            <a:off x="7458075" y="892175"/>
            <a:ext cx="4032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200" dirty="0" smtClean="0"/>
              <a:t>DA</a:t>
            </a:r>
            <a:r>
              <a:rPr lang="en-US" sz="1800" dirty="0" smtClean="0"/>
              <a:t> </a:t>
            </a:r>
          </a:p>
        </p:txBody>
      </p:sp>
      <p:sp>
        <p:nvSpPr>
          <p:cNvPr id="103" name="Text Box 22"/>
          <p:cNvSpPr txBox="1">
            <a:spLocks noChangeArrowheads="1"/>
          </p:cNvSpPr>
          <p:nvPr/>
        </p:nvSpPr>
        <p:spPr bwMode="auto">
          <a:xfrm>
            <a:off x="8201025" y="1524000"/>
            <a:ext cx="65722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err="1" smtClean="0">
                <a:latin typeface="Symbol"/>
              </a:rPr>
              <a:t>p,K</a:t>
            </a:r>
            <a:r>
              <a:rPr lang="en-US" sz="1800" dirty="0" smtClean="0">
                <a:latin typeface="Symbol"/>
              </a:rPr>
              <a:t>.</a:t>
            </a:r>
            <a:r>
              <a:rPr lang="en-US" sz="1800" dirty="0" smtClean="0"/>
              <a:t>.</a:t>
            </a:r>
          </a:p>
        </p:txBody>
      </p:sp>
      <p:sp>
        <p:nvSpPr>
          <p:cNvPr id="104" name="Text Box 22"/>
          <p:cNvSpPr txBox="1">
            <a:spLocks noChangeArrowheads="1"/>
          </p:cNvSpPr>
          <p:nvPr/>
        </p:nvSpPr>
        <p:spPr bwMode="auto">
          <a:xfrm>
            <a:off x="6743700" y="1527175"/>
            <a:ext cx="3508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N</a:t>
            </a:r>
          </a:p>
        </p:txBody>
      </p:sp>
      <p:sp>
        <p:nvSpPr>
          <p:cNvPr id="105" name="Text Box 22"/>
          <p:cNvSpPr txBox="1">
            <a:spLocks noChangeArrowheads="1"/>
          </p:cNvSpPr>
          <p:nvPr/>
        </p:nvSpPr>
        <p:spPr bwMode="auto">
          <a:xfrm>
            <a:off x="7924800" y="914400"/>
            <a:ext cx="9667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N,</a:t>
            </a:r>
            <a:r>
              <a:rPr lang="en-US" sz="1800" dirty="0" smtClean="0">
                <a:latin typeface="Symbol"/>
              </a:rPr>
              <a:t>D,L,.</a:t>
            </a:r>
            <a:r>
              <a:rPr lang="en-US" sz="1800" dirty="0" smtClean="0"/>
              <a:t>.</a:t>
            </a:r>
          </a:p>
        </p:txBody>
      </p:sp>
      <p:sp>
        <p:nvSpPr>
          <p:cNvPr id="5" name="Arc 4"/>
          <p:cNvSpPr/>
          <p:nvPr/>
        </p:nvSpPr>
        <p:spPr>
          <a:xfrm>
            <a:off x="2789238" y="1047750"/>
            <a:ext cx="4419600" cy="3810000"/>
          </a:xfrm>
          <a:prstGeom prst="arc">
            <a:avLst>
              <a:gd name="adj1" fmla="val 16200000"/>
              <a:gd name="adj2" fmla="val 236682"/>
            </a:avLst>
          </a:prstGeom>
          <a:ln w="3175">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9521" name="Rectangle 12"/>
          <p:cNvSpPr>
            <a:spLocks noChangeArrowheads="1"/>
          </p:cNvSpPr>
          <p:nvPr/>
        </p:nvSpPr>
        <p:spPr bwMode="auto">
          <a:xfrm>
            <a:off x="3352800" y="4038600"/>
            <a:ext cx="190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a:t>Target Fragmentation Region (TFR)</a:t>
            </a:r>
          </a:p>
        </p:txBody>
      </p:sp>
      <p:sp>
        <p:nvSpPr>
          <p:cNvPr id="19522" name="Rectangle 105"/>
          <p:cNvSpPr>
            <a:spLocks noChangeArrowheads="1"/>
          </p:cNvSpPr>
          <p:nvPr/>
        </p:nvSpPr>
        <p:spPr bwMode="auto">
          <a:xfrm>
            <a:off x="4572000" y="13716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a:t>Current Fragmentation Region (CFR)</a:t>
            </a:r>
          </a:p>
        </p:txBody>
      </p:sp>
      <p:sp>
        <p:nvSpPr>
          <p:cNvPr id="76" name="Text Box 22"/>
          <p:cNvSpPr txBox="1">
            <a:spLocks noChangeArrowheads="1"/>
          </p:cNvSpPr>
          <p:nvPr/>
        </p:nvSpPr>
        <p:spPr bwMode="auto">
          <a:xfrm>
            <a:off x="1752600" y="266700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800" dirty="0" smtClean="0"/>
              <a:t>h</a:t>
            </a:r>
          </a:p>
        </p:txBody>
      </p:sp>
    </p:spTree>
    <p:extLst>
      <p:ext uri="{BB962C8B-B14F-4D97-AF65-F5344CB8AC3E}">
        <p14:creationId xmlns:p14="http://schemas.microsoft.com/office/powerpoint/2010/main" val="35061897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63563"/>
          </a:xfrm>
        </p:spPr>
        <p:txBody>
          <a:bodyPr/>
          <a:lstStyle/>
          <a:p>
            <a:r>
              <a:rPr lang="en-US" dirty="0" err="1"/>
              <a:t>Radiative</a:t>
            </a:r>
            <a:r>
              <a:rPr lang="en-US" dirty="0"/>
              <a:t> effects: impact on missing mass</a:t>
            </a:r>
          </a:p>
        </p:txBody>
      </p:sp>
      <p:sp>
        <p:nvSpPr>
          <p:cNvPr id="4" name="Footer Placeholder 3"/>
          <p:cNvSpPr>
            <a:spLocks noGrp="1"/>
          </p:cNvSpPr>
          <p:nvPr>
            <p:ph type="ftr" sz="quarter" idx="10"/>
          </p:nvPr>
        </p:nvSpPr>
        <p:spPr/>
        <p:txBody>
          <a:bodyPr/>
          <a:lstStyle/>
          <a:p>
            <a:pPr>
              <a:defRPr/>
            </a:pPr>
            <a:r>
              <a:rPr lang="it-IT" smtClean="0"/>
              <a:t>H. Avakian, HP2030, Nov 7</a:t>
            </a:r>
            <a:endParaRPr lang="en-US"/>
          </a:p>
        </p:txBody>
      </p:sp>
      <p:sp>
        <p:nvSpPr>
          <p:cNvPr id="5" name="Slide Number Placeholder 4"/>
          <p:cNvSpPr>
            <a:spLocks noGrp="1"/>
          </p:cNvSpPr>
          <p:nvPr>
            <p:ph type="sldNum" sz="quarter" idx="11"/>
          </p:nvPr>
        </p:nvSpPr>
        <p:spPr/>
        <p:txBody>
          <a:bodyPr/>
          <a:lstStyle/>
          <a:p>
            <a:pPr>
              <a:defRPr/>
            </a:pPr>
            <a:fld id="{361E7C6A-EC2A-5246-9AA7-18D884548B8E}" type="slidenum">
              <a:rPr lang="en-US" smtClean="0"/>
              <a:pPr>
                <a:defRPr/>
              </a:pPr>
              <a:t>30</a:t>
            </a:fld>
            <a:endParaRPr lang="en-US"/>
          </a:p>
        </p:txBody>
      </p:sp>
      <p:pic>
        <p:nvPicPr>
          <p:cNvPr id="6" name="Picture 5" descr="Screen Shot 2024-08-20 at 8.25.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3000"/>
            <a:ext cx="6705600" cy="4453026"/>
          </a:xfrm>
          <a:prstGeom prst="rect">
            <a:avLst/>
          </a:prstGeom>
        </p:spPr>
      </p:pic>
      <p:sp>
        <p:nvSpPr>
          <p:cNvPr id="7" name="TextBox 6"/>
          <p:cNvSpPr txBox="1"/>
          <p:nvPr/>
        </p:nvSpPr>
        <p:spPr>
          <a:xfrm>
            <a:off x="1066800" y="1295400"/>
            <a:ext cx="3079539" cy="1200329"/>
          </a:xfrm>
          <a:prstGeom prst="rect">
            <a:avLst/>
          </a:prstGeom>
          <a:noFill/>
        </p:spPr>
        <p:txBody>
          <a:bodyPr wrap="none" rtlCol="0">
            <a:spAutoFit/>
          </a:bodyPr>
          <a:lstStyle/>
          <a:p>
            <a:r>
              <a:rPr lang="en-US" dirty="0"/>
              <a:t>solid</a:t>
            </a:r>
            <a:r>
              <a:rPr lang="en-US" dirty="0">
                <a:sym typeface="Wingdings"/>
              </a:rPr>
              <a:t></a:t>
            </a:r>
            <a:r>
              <a:rPr lang="en-US" dirty="0"/>
              <a:t> reconstructed values</a:t>
            </a:r>
          </a:p>
          <a:p>
            <a:r>
              <a:rPr lang="en-US" dirty="0"/>
              <a:t>dashed</a:t>
            </a:r>
            <a:r>
              <a:rPr lang="en-US" dirty="0">
                <a:sym typeface="Wingdings"/>
              </a:rPr>
              <a:t> e- generated</a:t>
            </a:r>
          </a:p>
          <a:p>
            <a:r>
              <a:rPr lang="en-US" dirty="0">
                <a:sym typeface="Wingdings"/>
              </a:rPr>
              <a:t>dotted/dash-dotted</a:t>
            </a:r>
          </a:p>
          <a:p>
            <a:r>
              <a:rPr lang="en-US" dirty="0">
                <a:sym typeface="Wingdings"/>
              </a:rPr>
              <a:t></a:t>
            </a:r>
            <a:r>
              <a:rPr lang="en-US" dirty="0">
                <a:latin typeface="Symbol"/>
                <a:sym typeface="Wingdings"/>
              </a:rPr>
              <a:t>p</a:t>
            </a:r>
            <a:r>
              <a:rPr lang="en-US" dirty="0">
                <a:sym typeface="Wingdings"/>
              </a:rPr>
              <a:t> generated</a:t>
            </a:r>
          </a:p>
        </p:txBody>
      </p:sp>
      <p:pic>
        <p:nvPicPr>
          <p:cNvPr id="8" name="Picture 7" descr="Screen Shot 2024-08-20 at 8.29.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219200"/>
            <a:ext cx="2312218" cy="1765300"/>
          </a:xfrm>
          <a:prstGeom prst="rect">
            <a:avLst/>
          </a:prstGeom>
        </p:spPr>
      </p:pic>
      <p:sp>
        <p:nvSpPr>
          <p:cNvPr id="9" name="TextBox 8"/>
          <p:cNvSpPr txBox="1"/>
          <p:nvPr/>
        </p:nvSpPr>
        <p:spPr>
          <a:xfrm>
            <a:off x="533400" y="5715000"/>
            <a:ext cx="7921159" cy="369332"/>
          </a:xfrm>
          <a:prstGeom prst="rect">
            <a:avLst/>
          </a:prstGeom>
          <a:noFill/>
        </p:spPr>
        <p:txBody>
          <a:bodyPr wrap="none" rtlCol="0">
            <a:spAutoFit/>
          </a:bodyPr>
          <a:lstStyle/>
          <a:p>
            <a:r>
              <a:rPr lang="en-US" dirty="0"/>
              <a:t>Energy loss of final state particles creates a shoulder (mainly e- for CLAS12)</a:t>
            </a:r>
          </a:p>
        </p:txBody>
      </p:sp>
      <p:sp>
        <p:nvSpPr>
          <p:cNvPr id="10" name="TextBox 9"/>
          <p:cNvSpPr txBox="1"/>
          <p:nvPr/>
        </p:nvSpPr>
        <p:spPr>
          <a:xfrm>
            <a:off x="6781800" y="4800600"/>
            <a:ext cx="2438400" cy="646331"/>
          </a:xfrm>
          <a:prstGeom prst="rect">
            <a:avLst/>
          </a:prstGeom>
          <a:noFill/>
        </p:spPr>
        <p:txBody>
          <a:bodyPr wrap="square" rtlCol="0">
            <a:spAutoFit/>
          </a:bodyPr>
          <a:lstStyle/>
          <a:p>
            <a:r>
              <a:rPr lang="en-US" sz="1200" dirty="0"/>
              <a:t>LUND-MC description of the exclusive limit will be important in evaluation of the tail. </a:t>
            </a:r>
          </a:p>
        </p:txBody>
      </p:sp>
      <p:pic>
        <p:nvPicPr>
          <p:cNvPr id="11" name="Picture 10" descr="Screen Shot 2024-08-22 at 9.13.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639" y="3048000"/>
            <a:ext cx="2337361" cy="1676400"/>
          </a:xfrm>
          <a:prstGeom prst="rect">
            <a:avLst/>
          </a:prstGeom>
        </p:spPr>
      </p:pic>
      <p:sp>
        <p:nvSpPr>
          <p:cNvPr id="12" name="TextBox 11"/>
          <p:cNvSpPr txBox="1"/>
          <p:nvPr/>
        </p:nvSpPr>
        <p:spPr>
          <a:xfrm>
            <a:off x="7772400" y="3352800"/>
            <a:ext cx="788184" cy="261610"/>
          </a:xfrm>
          <a:prstGeom prst="rect">
            <a:avLst/>
          </a:prstGeom>
          <a:noFill/>
        </p:spPr>
        <p:txBody>
          <a:bodyPr wrap="none" rtlCol="0">
            <a:spAutoFit/>
          </a:bodyPr>
          <a:lstStyle/>
          <a:p>
            <a:r>
              <a:rPr lang="en-US" sz="1050" dirty="0"/>
              <a:t>HERMES</a:t>
            </a:r>
          </a:p>
        </p:txBody>
      </p:sp>
      <p:sp>
        <p:nvSpPr>
          <p:cNvPr id="13" name="TextBox 12"/>
          <p:cNvSpPr txBox="1"/>
          <p:nvPr/>
        </p:nvSpPr>
        <p:spPr>
          <a:xfrm>
            <a:off x="7010400" y="914400"/>
            <a:ext cx="1689886" cy="276999"/>
          </a:xfrm>
          <a:prstGeom prst="rect">
            <a:avLst/>
          </a:prstGeom>
          <a:noFill/>
        </p:spPr>
        <p:txBody>
          <a:bodyPr wrap="none" rtlCol="0">
            <a:spAutoFit/>
          </a:bodyPr>
          <a:lstStyle/>
          <a:p>
            <a:r>
              <a:rPr lang="en-US" sz="1200" dirty="0"/>
              <a:t>Claim RC is negligible</a:t>
            </a:r>
          </a:p>
        </p:txBody>
      </p:sp>
    </p:spTree>
    <p:extLst>
      <p:ext uri="{BB962C8B-B14F-4D97-AF65-F5344CB8AC3E}">
        <p14:creationId xmlns:p14="http://schemas.microsoft.com/office/powerpoint/2010/main" val="2969614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5" descr="alacom-ratio-x0.3q2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71600"/>
            <a:ext cx="259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Slide Number Placeholder 4"/>
          <p:cNvSpPr>
            <a:spLocks noGrp="1"/>
          </p:cNvSpPr>
          <p:nvPr>
            <p:ph type="sldNum" sz="quarter" idx="11"/>
          </p:nvPr>
        </p:nvSpPr>
        <p:spPr>
          <a:xfrm>
            <a:off x="8458200" y="6588125"/>
            <a:ext cx="6858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B3A7DC-2DE0-124F-A24D-F7755D07C479}" type="slidenum">
              <a:rPr lang="en-US" sz="1400"/>
              <a:pPr/>
              <a:t>31</a:t>
            </a:fld>
            <a:endParaRPr lang="en-US" sz="1400"/>
          </a:p>
        </p:txBody>
      </p:sp>
      <p:sp>
        <p:nvSpPr>
          <p:cNvPr id="34819" name="Rectangle 2"/>
          <p:cNvSpPr>
            <a:spLocks noGrp="1" noChangeArrowheads="1"/>
          </p:cNvSpPr>
          <p:nvPr>
            <p:ph type="title"/>
          </p:nvPr>
        </p:nvSpPr>
        <p:spPr>
          <a:xfrm>
            <a:off x="0" y="198438"/>
            <a:ext cx="8674100" cy="563562"/>
          </a:xfrm>
        </p:spPr>
        <p:txBody>
          <a:bodyPr/>
          <a:lstStyle/>
          <a:p>
            <a:pPr eaLnBrk="1" hangingPunct="1"/>
            <a:r>
              <a:rPr lang="en-US" sz="3200" dirty="0">
                <a:latin typeface="Symbol" charset="0"/>
                <a:sym typeface="Wingdings" charset="0"/>
              </a:rPr>
              <a:t>“r</a:t>
            </a:r>
            <a:r>
              <a:rPr lang="en-US" sz="3200" dirty="0">
                <a:latin typeface="Arial" charset="0"/>
                <a:ea typeface="MS PGothic" charset="0"/>
              </a:rPr>
              <a:t>-free SIDIS” free: target proton bias</a:t>
            </a:r>
          </a:p>
        </p:txBody>
      </p:sp>
      <p:sp>
        <p:nvSpPr>
          <p:cNvPr id="34820" name="Footer Placeholder 9"/>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smtClean="0"/>
              <a:t>H. Avakian, HP2030, Nov 7</a:t>
            </a:r>
            <a:endParaRPr lang="en-US" sz="1400"/>
          </a:p>
        </p:txBody>
      </p:sp>
      <p:sp>
        <p:nvSpPr>
          <p:cNvPr id="34821" name="TextBox 15"/>
          <p:cNvSpPr txBox="1">
            <a:spLocks noChangeArrowheads="1"/>
          </p:cNvSpPr>
          <p:nvPr/>
        </p:nvSpPr>
        <p:spPr bwMode="auto">
          <a:xfrm>
            <a:off x="838200" y="838200"/>
            <a:ext cx="1257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ep</a:t>
            </a:r>
            <a:r>
              <a:rPr lang="en-US" sz="1800">
                <a:sym typeface="Wingdings" charset="0"/>
              </a:rPr>
              <a:t>e’</a:t>
            </a:r>
            <a:r>
              <a:rPr lang="en-US" altLang="ja-JP" sz="1800">
                <a:latin typeface="Symbol" charset="0"/>
                <a:sym typeface="Wingdings" charset="0"/>
              </a:rPr>
              <a:t>pp</a:t>
            </a:r>
            <a:r>
              <a:rPr lang="en-US" altLang="ja-JP" sz="1800">
                <a:sym typeface="Wingdings" charset="0"/>
              </a:rPr>
              <a:t>X</a:t>
            </a:r>
            <a:endParaRPr lang="en-US" sz="1800"/>
          </a:p>
        </p:txBody>
      </p:sp>
      <p:sp>
        <p:nvSpPr>
          <p:cNvPr id="34822" name="TextBox 36"/>
          <p:cNvSpPr txBox="1">
            <a:spLocks noChangeArrowheads="1"/>
          </p:cNvSpPr>
          <p:nvPr/>
        </p:nvSpPr>
        <p:spPr bwMode="auto">
          <a:xfrm>
            <a:off x="3200400" y="838200"/>
            <a:ext cx="1382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err="1"/>
              <a:t>ep</a:t>
            </a:r>
            <a:r>
              <a:rPr lang="en-US" sz="1800" dirty="0" err="1">
                <a:sym typeface="Wingdings" charset="0"/>
              </a:rPr>
              <a:t>e’p</a:t>
            </a:r>
            <a:r>
              <a:rPr lang="en-US" sz="1800" dirty="0" err="1">
                <a:latin typeface="Symbol" charset="0"/>
                <a:sym typeface="Wingdings" charset="0"/>
              </a:rPr>
              <a:t>pp</a:t>
            </a:r>
            <a:r>
              <a:rPr lang="en-US" sz="1800" dirty="0" err="1">
                <a:sym typeface="Wingdings" charset="0"/>
              </a:rPr>
              <a:t>X</a:t>
            </a:r>
            <a:endParaRPr lang="en-US" sz="1800" dirty="0"/>
          </a:p>
        </p:txBody>
      </p:sp>
      <p:sp>
        <p:nvSpPr>
          <p:cNvPr id="34823" name="TextBox 37"/>
          <p:cNvSpPr txBox="1">
            <a:spLocks noChangeArrowheads="1"/>
          </p:cNvSpPr>
          <p:nvPr/>
        </p:nvSpPr>
        <p:spPr bwMode="auto">
          <a:xfrm>
            <a:off x="6248400" y="762000"/>
            <a:ext cx="138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ep</a:t>
            </a:r>
            <a:r>
              <a:rPr lang="en-US" sz="1800">
                <a:sym typeface="Wingdings" charset="0"/>
              </a:rPr>
              <a:t>e’p</a:t>
            </a:r>
            <a:r>
              <a:rPr lang="en-US" sz="1800">
                <a:latin typeface="Symbol" charset="0"/>
                <a:sym typeface="Wingdings" charset="0"/>
              </a:rPr>
              <a:t>pp</a:t>
            </a:r>
            <a:r>
              <a:rPr lang="en-US" sz="1800">
                <a:sym typeface="Wingdings" charset="0"/>
              </a:rPr>
              <a:t>X</a:t>
            </a:r>
            <a:endParaRPr lang="en-US" sz="1800"/>
          </a:p>
        </p:txBody>
      </p:sp>
      <p:sp>
        <p:nvSpPr>
          <p:cNvPr id="34824" name="TextBox 18"/>
          <p:cNvSpPr txBox="1">
            <a:spLocks noChangeArrowheads="1"/>
          </p:cNvSpPr>
          <p:nvPr/>
        </p:nvSpPr>
        <p:spPr bwMode="auto">
          <a:xfrm>
            <a:off x="7510463" y="1066800"/>
            <a:ext cx="1633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 M</a:t>
            </a:r>
            <a:r>
              <a:rPr lang="en-US" sz="1200" baseline="-25000"/>
              <a:t>X</a:t>
            </a:r>
            <a:r>
              <a:rPr lang="en-US" sz="1200"/>
              <a:t>(epX)&gt;1.05 GeV</a:t>
            </a:r>
          </a:p>
        </p:txBody>
      </p:sp>
      <p:sp>
        <p:nvSpPr>
          <p:cNvPr id="34825" name="TextBox 19"/>
          <p:cNvSpPr txBox="1">
            <a:spLocks noChangeArrowheads="1"/>
          </p:cNvSpPr>
          <p:nvPr/>
        </p:nvSpPr>
        <p:spPr bwMode="auto">
          <a:xfrm>
            <a:off x="762000" y="594995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b="1" dirty="0"/>
              <a:t>While the detected proton introduces slight difference in the kinematic distributions, the cut on the proton missing mass makes significant impact (clear at large z). </a:t>
            </a:r>
            <a:endParaRPr lang="en-US" sz="1400" b="1" baseline="30000" dirty="0"/>
          </a:p>
        </p:txBody>
      </p:sp>
      <p:sp>
        <p:nvSpPr>
          <p:cNvPr id="34826" name="TextBox 22"/>
          <p:cNvSpPr txBox="1">
            <a:spLocks noChangeArrowheads="1"/>
          </p:cNvSpPr>
          <p:nvPr/>
        </p:nvSpPr>
        <p:spPr bwMode="auto">
          <a:xfrm>
            <a:off x="4495800" y="838200"/>
            <a:ext cx="1292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 x</a:t>
            </a:r>
            <a:r>
              <a:rPr lang="en-US" sz="1800" baseline="-25000"/>
              <a:t>Fproton</a:t>
            </a:r>
            <a:r>
              <a:rPr lang="en-US" sz="1800"/>
              <a:t>&lt;0</a:t>
            </a:r>
          </a:p>
        </p:txBody>
      </p:sp>
      <p:pic>
        <p:nvPicPr>
          <p:cNvPr id="34827" name="Picture 3" descr="alacomp-x0.3q2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19200"/>
            <a:ext cx="25146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6" descr="alacomp-x0.3.q2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24384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8" descr="alacom-x0.3.q2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343400"/>
            <a:ext cx="23622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Rectangle 4"/>
          <p:cNvSpPr>
            <a:spLocks noChangeArrowheads="1"/>
          </p:cNvSpPr>
          <p:nvPr/>
        </p:nvSpPr>
        <p:spPr bwMode="auto">
          <a:xfrm>
            <a:off x="533400" y="1295400"/>
            <a:ext cx="1506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x=0.3</a:t>
            </a:r>
            <a:r>
              <a:rPr lang="en-US" sz="1100"/>
              <a:t>(0.25&lt;x&lt;0.35)</a:t>
            </a:r>
          </a:p>
        </p:txBody>
      </p:sp>
      <p:sp>
        <p:nvSpPr>
          <p:cNvPr id="34831" name="TextBox 21"/>
          <p:cNvSpPr txBox="1">
            <a:spLocks noChangeArrowheads="1"/>
          </p:cNvSpPr>
          <p:nvPr/>
        </p:nvSpPr>
        <p:spPr bwMode="auto">
          <a:xfrm>
            <a:off x="1219200" y="22860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=2 GeV</a:t>
            </a:r>
            <a:r>
              <a:rPr lang="en-US" sz="1400" baseline="30000"/>
              <a:t>2</a:t>
            </a:r>
          </a:p>
        </p:txBody>
      </p:sp>
      <p:sp>
        <p:nvSpPr>
          <p:cNvPr id="34832" name="TextBox 23"/>
          <p:cNvSpPr txBox="1">
            <a:spLocks noChangeArrowheads="1"/>
          </p:cNvSpPr>
          <p:nvPr/>
        </p:nvSpPr>
        <p:spPr bwMode="auto">
          <a:xfrm>
            <a:off x="1066800" y="38862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=3 GeV</a:t>
            </a:r>
            <a:r>
              <a:rPr lang="en-US" sz="1400" baseline="30000"/>
              <a:t>2</a:t>
            </a:r>
          </a:p>
        </p:txBody>
      </p:sp>
      <p:sp>
        <p:nvSpPr>
          <p:cNvPr id="34833" name="TextBox 24"/>
          <p:cNvSpPr txBox="1">
            <a:spLocks noChangeArrowheads="1"/>
          </p:cNvSpPr>
          <p:nvPr/>
        </p:nvSpPr>
        <p:spPr bwMode="auto">
          <a:xfrm>
            <a:off x="1066800" y="5410200"/>
            <a:ext cx="1071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Q</a:t>
            </a:r>
            <a:r>
              <a:rPr lang="en-US" sz="1400" baseline="30000"/>
              <a:t>2</a:t>
            </a:r>
            <a:r>
              <a:rPr lang="en-US" sz="1400"/>
              <a:t>=4 GeV</a:t>
            </a:r>
            <a:r>
              <a:rPr lang="en-US" sz="1400" baseline="30000"/>
              <a:t>2</a:t>
            </a:r>
          </a:p>
        </p:txBody>
      </p:sp>
      <p:sp>
        <p:nvSpPr>
          <p:cNvPr id="34834" name="Rectangle 11"/>
          <p:cNvSpPr>
            <a:spLocks noChangeArrowheads="1"/>
          </p:cNvSpPr>
          <p:nvPr/>
        </p:nvSpPr>
        <p:spPr bwMode="auto">
          <a:xfrm>
            <a:off x="7848600" y="762000"/>
            <a:ext cx="1046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 x</a:t>
            </a:r>
            <a:r>
              <a:rPr lang="en-US" sz="1400" baseline="-25000"/>
              <a:t>Fproton</a:t>
            </a:r>
            <a:r>
              <a:rPr lang="en-US" sz="1400"/>
              <a:t>&lt;0</a:t>
            </a:r>
          </a:p>
        </p:txBody>
      </p:sp>
      <p:pic>
        <p:nvPicPr>
          <p:cNvPr id="34835" name="Picture 12" descr="alacomp-rat0.x0.3.q2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1219200"/>
            <a:ext cx="29718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14" descr="alacomp-rat0.x0.3.q23.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30500" y="2844800"/>
            <a:ext cx="29845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16" descr="alacomp-ratio-x0.3q23.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2768600"/>
            <a:ext cx="2667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7" descr="alacomp-ratio-x0.3.q24.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368800"/>
            <a:ext cx="2667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9" descr="alacom-rat0.x0.3.q24.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4267200"/>
            <a:ext cx="28956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HP2030, Nov 7</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32</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7343677" cy="461665"/>
          </a:xfrm>
          <a:prstGeom prst="rect">
            <a:avLst/>
          </a:prstGeom>
          <a:noFill/>
        </p:spPr>
        <p:txBody>
          <a:bodyPr wrap="none" rtlCol="0">
            <a:spAutoFit/>
          </a:bodyPr>
          <a:lstStyle/>
          <a:p>
            <a:r>
              <a:rPr lang="en-US" sz="2400" dirty="0"/>
              <a:t>Understanding exclusive </a:t>
            </a:r>
            <a:r>
              <a:rPr lang="en-US" sz="2400" dirty="0" err="1"/>
              <a:t>rhos</a:t>
            </a:r>
            <a:r>
              <a:rPr lang="en-US" sz="2400" dirty="0"/>
              <a:t> and SDME validations</a:t>
            </a:r>
          </a:p>
        </p:txBody>
      </p:sp>
      <p:pic>
        <p:nvPicPr>
          <p:cNvPr id="6" name="Picture 5">
            <a:extLst>
              <a:ext uri="{FF2B5EF4-FFF2-40B4-BE49-F238E27FC236}">
                <a16:creationId xmlns:a16="http://schemas.microsoft.com/office/drawing/2014/main" xmlns="" id="{7AB69100-267B-784B-AD5E-BA09D257531A}"/>
              </a:ext>
            </a:extLst>
          </p:cNvPr>
          <p:cNvPicPr>
            <a:picLocks noChangeAspect="1"/>
          </p:cNvPicPr>
          <p:nvPr/>
        </p:nvPicPr>
        <p:blipFill>
          <a:blip r:embed="rId2"/>
          <a:stretch>
            <a:fillRect/>
          </a:stretch>
        </p:blipFill>
        <p:spPr>
          <a:xfrm>
            <a:off x="0" y="863999"/>
            <a:ext cx="9144000" cy="5451967"/>
          </a:xfrm>
          <a:prstGeom prst="rect">
            <a:avLst/>
          </a:prstGeom>
        </p:spPr>
      </p:pic>
    </p:spTree>
    <p:extLst>
      <p:ext uri="{BB962C8B-B14F-4D97-AF65-F5344CB8AC3E}">
        <p14:creationId xmlns:p14="http://schemas.microsoft.com/office/powerpoint/2010/main" val="1139237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HP2030, Nov 7</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33</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7343677" cy="461665"/>
          </a:xfrm>
          <a:prstGeom prst="rect">
            <a:avLst/>
          </a:prstGeom>
          <a:noFill/>
        </p:spPr>
        <p:txBody>
          <a:bodyPr wrap="none" rtlCol="0">
            <a:spAutoFit/>
          </a:bodyPr>
          <a:lstStyle/>
          <a:p>
            <a:r>
              <a:rPr lang="en-US" sz="2400" dirty="0"/>
              <a:t>Understanding exclusive </a:t>
            </a:r>
            <a:r>
              <a:rPr lang="en-US" sz="2400" dirty="0" err="1"/>
              <a:t>rhos</a:t>
            </a:r>
            <a:r>
              <a:rPr lang="en-US" sz="2400" dirty="0"/>
              <a:t> and SDME validations</a:t>
            </a:r>
          </a:p>
        </p:txBody>
      </p:sp>
      <p:pic>
        <p:nvPicPr>
          <p:cNvPr id="7" name="Picture 6">
            <a:extLst>
              <a:ext uri="{FF2B5EF4-FFF2-40B4-BE49-F238E27FC236}">
                <a16:creationId xmlns:a16="http://schemas.microsoft.com/office/drawing/2014/main" xmlns="" id="{C95BEA13-C194-4E4A-9E01-43E0A8D82F23}"/>
              </a:ext>
            </a:extLst>
          </p:cNvPr>
          <p:cNvPicPr>
            <a:picLocks noChangeAspect="1"/>
          </p:cNvPicPr>
          <p:nvPr/>
        </p:nvPicPr>
        <p:blipFill>
          <a:blip r:embed="rId2"/>
          <a:stretch>
            <a:fillRect/>
          </a:stretch>
        </p:blipFill>
        <p:spPr>
          <a:xfrm>
            <a:off x="0" y="805995"/>
            <a:ext cx="9144000" cy="5567975"/>
          </a:xfrm>
          <a:prstGeom prst="rect">
            <a:avLst/>
          </a:prstGeom>
        </p:spPr>
      </p:pic>
    </p:spTree>
    <p:extLst>
      <p:ext uri="{BB962C8B-B14F-4D97-AF65-F5344CB8AC3E}">
        <p14:creationId xmlns:p14="http://schemas.microsoft.com/office/powerpoint/2010/main" val="299726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HP2030, Nov 7</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34</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7343677" cy="461665"/>
          </a:xfrm>
          <a:prstGeom prst="rect">
            <a:avLst/>
          </a:prstGeom>
          <a:noFill/>
        </p:spPr>
        <p:txBody>
          <a:bodyPr wrap="none" rtlCol="0">
            <a:spAutoFit/>
          </a:bodyPr>
          <a:lstStyle/>
          <a:p>
            <a:r>
              <a:rPr lang="en-US" sz="2400" dirty="0"/>
              <a:t>Understanding exclusive </a:t>
            </a:r>
            <a:r>
              <a:rPr lang="en-US" sz="2400" dirty="0" err="1"/>
              <a:t>rhos</a:t>
            </a:r>
            <a:r>
              <a:rPr lang="en-US" sz="2400" dirty="0"/>
              <a:t> and SDME validations</a:t>
            </a:r>
          </a:p>
        </p:txBody>
      </p:sp>
      <p:pic>
        <p:nvPicPr>
          <p:cNvPr id="6" name="Picture 5">
            <a:extLst>
              <a:ext uri="{FF2B5EF4-FFF2-40B4-BE49-F238E27FC236}">
                <a16:creationId xmlns:a16="http://schemas.microsoft.com/office/drawing/2014/main" xmlns="" id="{9F342DED-DA66-9D48-8FA8-8E73E5E526C7}"/>
              </a:ext>
            </a:extLst>
          </p:cNvPr>
          <p:cNvPicPr>
            <a:picLocks noChangeAspect="1"/>
          </p:cNvPicPr>
          <p:nvPr/>
        </p:nvPicPr>
        <p:blipFill>
          <a:blip r:embed="rId2"/>
          <a:stretch>
            <a:fillRect/>
          </a:stretch>
        </p:blipFill>
        <p:spPr>
          <a:xfrm>
            <a:off x="-14844" y="905055"/>
            <a:ext cx="9144000" cy="5559245"/>
          </a:xfrm>
          <a:prstGeom prst="rect">
            <a:avLst/>
          </a:prstGeom>
        </p:spPr>
      </p:pic>
    </p:spTree>
    <p:extLst>
      <p:ext uri="{BB962C8B-B14F-4D97-AF65-F5344CB8AC3E}">
        <p14:creationId xmlns:p14="http://schemas.microsoft.com/office/powerpoint/2010/main" val="3507918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HP2030, Nov 7</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35</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7343677" cy="461665"/>
          </a:xfrm>
          <a:prstGeom prst="rect">
            <a:avLst/>
          </a:prstGeom>
          <a:noFill/>
        </p:spPr>
        <p:txBody>
          <a:bodyPr wrap="none" rtlCol="0">
            <a:spAutoFit/>
          </a:bodyPr>
          <a:lstStyle/>
          <a:p>
            <a:r>
              <a:rPr lang="en-US" sz="2400" dirty="0"/>
              <a:t>Understanding exclusive </a:t>
            </a:r>
            <a:r>
              <a:rPr lang="en-US" sz="2400" dirty="0" err="1"/>
              <a:t>rhos</a:t>
            </a:r>
            <a:r>
              <a:rPr lang="en-US" sz="2400" dirty="0"/>
              <a:t> and SDME validations</a:t>
            </a:r>
          </a:p>
        </p:txBody>
      </p:sp>
      <p:pic>
        <p:nvPicPr>
          <p:cNvPr id="6" name="Picture 5">
            <a:extLst>
              <a:ext uri="{FF2B5EF4-FFF2-40B4-BE49-F238E27FC236}">
                <a16:creationId xmlns:a16="http://schemas.microsoft.com/office/drawing/2014/main" xmlns="" id="{AA9A63CC-2FCC-9846-879E-DE2A68605D8B}"/>
              </a:ext>
            </a:extLst>
          </p:cNvPr>
          <p:cNvPicPr>
            <a:picLocks noChangeAspect="1"/>
          </p:cNvPicPr>
          <p:nvPr/>
        </p:nvPicPr>
        <p:blipFill>
          <a:blip r:embed="rId2"/>
          <a:stretch>
            <a:fillRect/>
          </a:stretch>
        </p:blipFill>
        <p:spPr>
          <a:xfrm>
            <a:off x="-76200" y="859503"/>
            <a:ext cx="9144000" cy="5692542"/>
          </a:xfrm>
          <a:prstGeom prst="rect">
            <a:avLst/>
          </a:prstGeom>
        </p:spPr>
      </p:pic>
    </p:spTree>
    <p:extLst>
      <p:ext uri="{BB962C8B-B14F-4D97-AF65-F5344CB8AC3E}">
        <p14:creationId xmlns:p14="http://schemas.microsoft.com/office/powerpoint/2010/main" val="1217056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endParaRPr lang="en-US">
              <a:latin typeface="Arial" charset="0"/>
              <a:ea typeface="MS PGothic" charset="0"/>
            </a:endParaRPr>
          </a:p>
        </p:txBody>
      </p:sp>
      <p:sp>
        <p:nvSpPr>
          <p:cNvPr id="4" name="Footer Placeholder 3"/>
          <p:cNvSpPr>
            <a:spLocks noGrp="1"/>
          </p:cNvSpPr>
          <p:nvPr>
            <p:ph type="ftr" sz="quarter" idx="10"/>
          </p:nvPr>
        </p:nvSpPr>
        <p:spPr/>
        <p:txBody>
          <a:bodyPr/>
          <a:lstStyle/>
          <a:p>
            <a:pPr>
              <a:defRPr/>
            </a:pPr>
            <a:r>
              <a:rPr lang="it-IT" smtClean="0"/>
              <a:t>H. Avakian, HP2030, Nov 7</a:t>
            </a:r>
            <a:endParaRPr lang="en-US"/>
          </a:p>
        </p:txBody>
      </p:sp>
      <p:sp>
        <p:nvSpPr>
          <p:cNvPr id="3686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6A2E0D6-A813-7A49-84FB-58280FE18006}" type="slidenum">
              <a:rPr lang="en-US" sz="1400"/>
              <a:pPr/>
              <a:t>36</a:t>
            </a:fld>
            <a:endParaRPr lang="en-US" sz="1400"/>
          </a:p>
        </p:txBody>
      </p:sp>
      <p:pic>
        <p:nvPicPr>
          <p:cNvPr id="36868" name="Picture 5" descr="Screen Shot 2024-07-16 at 7.14.1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0"/>
            <a:ext cx="9144001"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6"/>
          <p:cNvSpPr txBox="1">
            <a:spLocks noChangeArrowheads="1"/>
          </p:cNvSpPr>
          <p:nvPr/>
        </p:nvSpPr>
        <p:spPr bwMode="auto">
          <a:xfrm>
            <a:off x="152400" y="0"/>
            <a:ext cx="318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Studies of rhos at COMPASS</a:t>
            </a:r>
          </a:p>
        </p:txBody>
      </p:sp>
      <p:sp>
        <p:nvSpPr>
          <p:cNvPr id="36870" name="TextBox 7"/>
          <p:cNvSpPr txBox="1">
            <a:spLocks noChangeArrowheads="1"/>
          </p:cNvSpPr>
          <p:nvPr/>
        </p:nvSpPr>
        <p:spPr bwMode="auto">
          <a:xfrm>
            <a:off x="4343400" y="6488113"/>
            <a:ext cx="464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tails may be significant, also because of RC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noChangeArrowheads="1"/>
          </p:cNvSpPr>
          <p:nvPr>
            <p:ph type="title"/>
          </p:nvPr>
        </p:nvSpPr>
        <p:spPr>
          <a:xfrm>
            <a:off x="0" y="152400"/>
            <a:ext cx="9067800" cy="563563"/>
          </a:xfrm>
        </p:spPr>
        <p:txBody>
          <a:bodyPr/>
          <a:lstStyle/>
          <a:p>
            <a:r>
              <a:rPr lang="en-US" sz="3200">
                <a:latin typeface="Arial" charset="0"/>
                <a:ea typeface="MS PGothic" charset="0"/>
              </a:rPr>
              <a:t>What we learned: missing parts of the mosaic</a:t>
            </a:r>
          </a:p>
        </p:txBody>
      </p:sp>
      <p:sp>
        <p:nvSpPr>
          <p:cNvPr id="94210" name="Content Placeholder 2"/>
          <p:cNvSpPr>
            <a:spLocks noGrp="1" noChangeArrowheads="1"/>
          </p:cNvSpPr>
          <p:nvPr>
            <p:ph idx="1"/>
          </p:nvPr>
        </p:nvSpPr>
        <p:spPr>
          <a:xfrm>
            <a:off x="0" y="765175"/>
            <a:ext cx="9067800" cy="4879975"/>
          </a:xfrm>
        </p:spPr>
        <p:txBody>
          <a:bodyPr/>
          <a:lstStyle/>
          <a:p>
            <a:r>
              <a:rPr lang="en-US" sz="1800">
                <a:latin typeface="Arial" charset="0"/>
                <a:ea typeface="MS PGothic" charset="0"/>
              </a:rPr>
              <a:t>SIDIS, with hadrons detected in the final state, from experimental point of view, is a measurement of observables in 5D space (x,Q</a:t>
            </a:r>
            <a:r>
              <a:rPr lang="en-US" sz="1800" baseline="30000">
                <a:latin typeface="Arial" charset="0"/>
                <a:ea typeface="MS PGothic" charset="0"/>
              </a:rPr>
              <a:t>2</a:t>
            </a:r>
            <a:r>
              <a:rPr lang="en-US" sz="1800">
                <a:latin typeface="Arial" charset="0"/>
                <a:ea typeface="MS PGothic" charset="0"/>
              </a:rPr>
              <a:t>,z,P</a:t>
            </a:r>
            <a:r>
              <a:rPr lang="en-US" sz="1800" baseline="-25000">
                <a:latin typeface="Arial" charset="0"/>
                <a:ea typeface="MS PGothic" charset="0"/>
              </a:rPr>
              <a:t>T</a:t>
            </a:r>
            <a:r>
              <a:rPr lang="en-US" sz="1800">
                <a:latin typeface="Arial" charset="0"/>
                <a:ea typeface="MS PGothic" charset="0"/>
              </a:rPr>
              <a:t>,</a:t>
            </a:r>
            <a:r>
              <a:rPr lang="en-US" sz="1800">
                <a:latin typeface="Symbol" charset="0"/>
                <a:ea typeface="MS PGothic" charset="0"/>
              </a:rPr>
              <a:t>f</a:t>
            </a:r>
            <a:r>
              <a:rPr lang="en-US" sz="1800">
                <a:latin typeface="Arial" charset="0"/>
                <a:ea typeface="MS PGothic" charset="0"/>
              </a:rPr>
              <a:t>), 6D for transverse target,</a:t>
            </a:r>
            <a:r>
              <a:rPr lang="en-US" sz="1800">
                <a:latin typeface="Symbol" charset="0"/>
                <a:ea typeface="MS PGothic" charset="0"/>
              </a:rPr>
              <a:t> +f</a:t>
            </a:r>
            <a:r>
              <a:rPr lang="en-US" sz="1800" baseline="-25000">
                <a:latin typeface="Arial" charset="0"/>
                <a:ea typeface="MS PGothic" charset="0"/>
              </a:rPr>
              <a:t>S</a:t>
            </a:r>
            <a:endParaRPr lang="en-US" sz="1800">
              <a:latin typeface="Arial" charset="0"/>
              <a:ea typeface="MS PGothic" charset="0"/>
            </a:endParaRPr>
          </a:p>
          <a:p>
            <a:pPr>
              <a:buFontTx/>
              <a:buNone/>
            </a:pPr>
            <a:r>
              <a:rPr lang="en-US" sz="1800">
                <a:latin typeface="Arial" charset="0"/>
                <a:ea typeface="MS PGothic" charset="0"/>
              </a:rPr>
              <a:t>	Collinear SIDIS, is just the proper integration, over P</a:t>
            </a:r>
            <a:r>
              <a:rPr lang="en-US" sz="1800" baseline="-25000">
                <a:latin typeface="Arial" charset="0"/>
                <a:ea typeface="MS PGothic" charset="0"/>
              </a:rPr>
              <a:t>T</a:t>
            </a:r>
            <a:r>
              <a:rPr lang="en-US" sz="1800">
                <a:latin typeface="Arial" charset="0"/>
                <a:ea typeface="MS PGothic" charset="0"/>
              </a:rPr>
              <a:t>,</a:t>
            </a:r>
            <a:r>
              <a:rPr lang="en-US" sz="1800">
                <a:latin typeface="Symbol" charset="0"/>
                <a:ea typeface="MS PGothic" charset="0"/>
              </a:rPr>
              <a:t>f,f</a:t>
            </a:r>
            <a:r>
              <a:rPr lang="en-US" sz="1800" baseline="-25000">
                <a:latin typeface="Arial" charset="0"/>
                <a:ea typeface="MS PGothic" charset="0"/>
              </a:rPr>
              <a:t>S</a:t>
            </a:r>
            <a:endParaRPr lang="en-US" sz="1800">
              <a:latin typeface="Symbol" charset="0"/>
              <a:ea typeface="MS PGothic" charset="0"/>
            </a:endParaRPr>
          </a:p>
          <a:p>
            <a:r>
              <a:rPr lang="en-US" sz="2400">
                <a:latin typeface="Arial" charset="0"/>
                <a:ea typeface="MS PGothic" charset="0"/>
              </a:rPr>
              <a:t>SIDIS observations relevant for interpretations of experimental results:</a:t>
            </a:r>
          </a:p>
          <a:p>
            <a:pPr marL="800100" lvl="1" indent="-342900">
              <a:buFontTx/>
              <a:buAutoNum type="arabicPeriod"/>
            </a:pPr>
            <a:r>
              <a:rPr lang="en-US" sz="1600">
                <a:latin typeface="Arial" charset="0"/>
                <a:ea typeface="MS PGothic" charset="0"/>
              </a:rPr>
              <a:t>Understanding the kinematic domain where non-perturbative effects of interest are significant (ex. x,P</a:t>
            </a:r>
            <a:r>
              <a:rPr lang="en-US" sz="1600" baseline="-25000">
                <a:latin typeface="Arial" charset="0"/>
                <a:ea typeface="MS PGothic" charset="0"/>
              </a:rPr>
              <a:t>T</a:t>
            </a:r>
            <a:r>
              <a:rPr lang="en-US" sz="1600">
                <a:latin typeface="Arial" charset="0"/>
                <a:ea typeface="MS PGothic" charset="0"/>
              </a:rPr>
              <a:t>-range)</a:t>
            </a:r>
          </a:p>
          <a:p>
            <a:pPr marL="800100" lvl="1" indent="-342900">
              <a:buFontTx/>
              <a:buAutoNum type="arabicPeriod"/>
            </a:pPr>
            <a:r>
              <a:rPr lang="en-US" sz="1600">
                <a:latin typeface="Arial" charset="0"/>
                <a:ea typeface="MS PGothic" charset="0"/>
              </a:rPr>
              <a:t>Understanding of P</a:t>
            </a:r>
            <a:r>
              <a:rPr lang="en-US" sz="1600" baseline="-25000">
                <a:latin typeface="Arial" charset="0"/>
                <a:ea typeface="MS PGothic" charset="0"/>
              </a:rPr>
              <a:t>T</a:t>
            </a:r>
            <a:r>
              <a:rPr lang="en-US" sz="1600">
                <a:latin typeface="Arial" charset="0"/>
                <a:ea typeface="MS PGothic" charset="0"/>
              </a:rPr>
              <a:t>-dependences of observables in the full range of P</a:t>
            </a:r>
            <a:r>
              <a:rPr lang="en-US" sz="1600" baseline="-25000">
                <a:latin typeface="Arial" charset="0"/>
                <a:ea typeface="MS PGothic" charset="0"/>
              </a:rPr>
              <a:t>T</a:t>
            </a:r>
            <a:r>
              <a:rPr lang="en-US" sz="1600">
                <a:latin typeface="Arial" charset="0"/>
                <a:ea typeface="MS PGothic" charset="0"/>
              </a:rPr>
              <a:t> dominated by non-perturbative physics is important</a:t>
            </a:r>
          </a:p>
          <a:p>
            <a:pPr marL="800100" lvl="1" indent="-342900">
              <a:buFontTx/>
              <a:buAutoNum type="arabicPeriod"/>
            </a:pPr>
            <a:r>
              <a:rPr lang="en-US" sz="1600" u="sng">
                <a:latin typeface="Arial" charset="0"/>
                <a:ea typeface="MS PGothic" charset="0"/>
              </a:rPr>
              <a:t>Understanding of phase space effects is important (additional correlations)</a:t>
            </a:r>
          </a:p>
          <a:p>
            <a:pPr marL="800100" lvl="1" indent="-342900">
              <a:buFontTx/>
              <a:buAutoNum type="arabicPeriod"/>
            </a:pPr>
            <a:r>
              <a:rPr lang="en-US" sz="1600" u="sng">
                <a:latin typeface="Arial" charset="0"/>
                <a:ea typeface="MS PGothic" charset="0"/>
              </a:rPr>
              <a:t>Understanding the role of vector mesons is important</a:t>
            </a:r>
          </a:p>
          <a:p>
            <a:pPr marL="800100" lvl="1" indent="-342900">
              <a:buFontTx/>
              <a:buAutoNum type="arabicPeriod"/>
            </a:pPr>
            <a:r>
              <a:rPr lang="en-US" sz="1600" u="sng">
                <a:latin typeface="Arial" charset="0"/>
                <a:ea typeface="MS PGothic" charset="0"/>
              </a:rPr>
              <a:t>Understanding of evolution properties and longitudinal photon contributions</a:t>
            </a:r>
          </a:p>
          <a:p>
            <a:pPr marL="800100" lvl="1" indent="-342900">
              <a:buFontTx/>
              <a:buAutoNum type="arabicPeriod"/>
            </a:pPr>
            <a:r>
              <a:rPr lang="en-US" sz="1600">
                <a:latin typeface="Arial" charset="0"/>
                <a:ea typeface="MS PGothic" charset="0"/>
              </a:rPr>
              <a:t>Understanding of radiative effects may be important for interpretation</a:t>
            </a:r>
          </a:p>
          <a:p>
            <a:pPr marL="800100" lvl="1" indent="-342900">
              <a:buFontTx/>
              <a:buAutoNum type="arabicPeriod"/>
            </a:pPr>
            <a:r>
              <a:rPr lang="en-US" sz="1600">
                <a:latin typeface="Arial" charset="0"/>
                <a:ea typeface="MS PGothic" charset="0"/>
              </a:rPr>
              <a:t>Overlap of modulations (acceptance, RC,…) is important in separation of SFs</a:t>
            </a:r>
          </a:p>
          <a:p>
            <a:pPr marL="800100" lvl="1" indent="-342900">
              <a:buFontTx/>
              <a:buAutoNum type="arabicPeriod"/>
            </a:pPr>
            <a:r>
              <a:rPr lang="en-US" sz="1600">
                <a:solidFill>
                  <a:srgbClr val="C00000"/>
                </a:solidFill>
                <a:latin typeface="Arial" charset="0"/>
                <a:ea typeface="MS PGothic" charset="0"/>
              </a:rPr>
              <a:t>Multidimensional measurements with high statistics, critical for separation of different ingredients</a:t>
            </a:r>
            <a:endParaRPr lang="en-US">
              <a:latin typeface="Arial" charset="0"/>
              <a:ea typeface="MS PGothic" charset="0"/>
            </a:endParaRPr>
          </a:p>
        </p:txBody>
      </p:sp>
      <p:sp>
        <p:nvSpPr>
          <p:cNvPr id="94211" name="Slide Number Placeholder 4"/>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02CB5A2-60C2-7D49-A2A6-EF9ECDDE34C1}" type="slidenum">
              <a:rPr lang="en-US" sz="1400"/>
              <a:pPr/>
              <a:t>37</a:t>
            </a:fld>
            <a:endParaRPr lang="en-US" sz="1400"/>
          </a:p>
        </p:txBody>
      </p:sp>
      <p:sp>
        <p:nvSpPr>
          <p:cNvPr id="94212" name="Footer Placeholder 1"/>
          <p:cNvSpPr>
            <a:spLocks noGrp="1" noChangeArrowheads="1"/>
          </p:cNvSpPr>
          <p:nvPr>
            <p:ph type="ftr" sz="quarter" idx="10"/>
          </p:nvPr>
        </p:nvSpPr>
        <p:spPr>
          <a:xfrm>
            <a:off x="3124200" y="6565900"/>
            <a:ext cx="3429000" cy="139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it-IT" sz="1400" smtClean="0"/>
              <a:t>H. Avakian, HP2030, Nov 7</a:t>
            </a:r>
            <a:endParaRPr lang="en-US" sz="1400"/>
          </a:p>
        </p:txBody>
      </p:sp>
      <p:sp>
        <p:nvSpPr>
          <p:cNvPr id="94213" name="TextBox 6"/>
          <p:cNvSpPr txBox="1">
            <a:spLocks noChangeArrowheads="1"/>
          </p:cNvSpPr>
          <p:nvPr/>
        </p:nvSpPr>
        <p:spPr bwMode="auto">
          <a:xfrm>
            <a:off x="152400" y="5776913"/>
            <a:ext cx="883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1800">
                <a:solidFill>
                  <a:srgbClr val="FF0000"/>
                </a:solidFill>
              </a:rPr>
              <a:t>QCD calculations may be more applicable at lower energies when 1)-7) clarified</a:t>
            </a:r>
          </a:p>
          <a:p>
            <a:pPr>
              <a:buFontTx/>
              <a:buChar char="•"/>
            </a:pPr>
            <a:endParaRPr lang="en-US" sz="1800">
              <a:latin typeface="Symbo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5"/>
          <p:cNvSpPr>
            <a:spLocks noGrp="1" noChangeArrowheads="1"/>
          </p:cNvSpPr>
          <p:nvPr>
            <p:ph type="sldNum" sz="quarter" idx="11"/>
          </p:nvPr>
        </p:nvSpPr>
        <p:spPr>
          <a:xfrm>
            <a:off x="6988175" y="65373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D194705-AD47-A046-8D1E-77D369DDD8F6}" type="slidenum">
              <a:rPr lang="en-US" sz="1400"/>
              <a:pPr/>
              <a:t>4</a:t>
            </a:fld>
            <a:endParaRPr lang="en-US" sz="1400"/>
          </a:p>
        </p:txBody>
      </p:sp>
      <p:sp>
        <p:nvSpPr>
          <p:cNvPr id="23554" name="Rectangle 5"/>
          <p:cNvSpPr>
            <a:spLocks noGrp="1" noChangeArrowheads="1"/>
          </p:cNvSpPr>
          <p:nvPr>
            <p:ph type="title"/>
          </p:nvPr>
        </p:nvSpPr>
        <p:spPr>
          <a:xfrm>
            <a:off x="152400" y="152400"/>
            <a:ext cx="8763000" cy="473075"/>
          </a:xfrm>
        </p:spPr>
        <p:txBody>
          <a:bodyPr/>
          <a:lstStyle/>
          <a:p>
            <a:r>
              <a:rPr lang="en-US" sz="3200" dirty="0">
                <a:solidFill>
                  <a:schemeClr val="tx1"/>
                </a:solidFill>
                <a:latin typeface="Arial" charset="0"/>
                <a:ea typeface="MS PGothic" charset="0"/>
              </a:rPr>
              <a:t>SIDIS as THE theory describes it</a:t>
            </a:r>
          </a:p>
        </p:txBody>
      </p:sp>
      <p:sp>
        <p:nvSpPr>
          <p:cNvPr id="2" name="Footer Placeholder 1"/>
          <p:cNvSpPr>
            <a:spLocks noGrp="1"/>
          </p:cNvSpPr>
          <p:nvPr>
            <p:ph type="ftr" sz="quarter" idx="10"/>
          </p:nvPr>
        </p:nvSpPr>
        <p:spPr>
          <a:xfrm>
            <a:off x="3124200" y="6565900"/>
            <a:ext cx="3905250" cy="155575"/>
          </a:xfrm>
        </p:spPr>
        <p:txBody>
          <a:bodyPr/>
          <a:lstStyle/>
          <a:p>
            <a:pPr>
              <a:defRPr/>
            </a:pPr>
            <a:r>
              <a:rPr lang="it-IT" smtClean="0"/>
              <a:t>H. Avakian, HP2030, Nov 7</a:t>
            </a:r>
            <a:endParaRPr lang="en-US" dirty="0"/>
          </a:p>
        </p:txBody>
      </p:sp>
      <p:grpSp>
        <p:nvGrpSpPr>
          <p:cNvPr id="23556" name="Group 2"/>
          <p:cNvGrpSpPr>
            <a:grpSpLocks/>
          </p:cNvGrpSpPr>
          <p:nvPr/>
        </p:nvGrpSpPr>
        <p:grpSpPr bwMode="auto">
          <a:xfrm>
            <a:off x="304800" y="1176129"/>
            <a:ext cx="3276600" cy="1905000"/>
            <a:chOff x="6400800" y="4343400"/>
            <a:chExt cx="2220913" cy="1058862"/>
          </a:xfrm>
        </p:grpSpPr>
        <p:pic>
          <p:nvPicPr>
            <p:cNvPr id="235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81500"/>
              <a:ext cx="222091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1" name="Text Box 22"/>
            <p:cNvSpPr txBox="1">
              <a:spLocks noChangeArrowheads="1"/>
            </p:cNvSpPr>
            <p:nvPr/>
          </p:nvSpPr>
          <p:spPr bwMode="auto">
            <a:xfrm>
              <a:off x="8235810" y="4343400"/>
              <a:ext cx="323883" cy="36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800"/>
                <a:t>h</a:t>
              </a:r>
            </a:p>
          </p:txBody>
        </p:sp>
        <p:sp>
          <p:nvSpPr>
            <p:cNvPr id="23582" name="Text Box 22"/>
            <p:cNvSpPr txBox="1">
              <a:spLocks noChangeArrowheads="1"/>
            </p:cNvSpPr>
            <p:nvPr/>
          </p:nvSpPr>
          <p:spPr bwMode="auto">
            <a:xfrm>
              <a:off x="7898636" y="4891881"/>
              <a:ext cx="270723" cy="26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a:t>X</a:t>
              </a:r>
            </a:p>
          </p:txBody>
        </p:sp>
      </p:grpSp>
      <p:sp>
        <p:nvSpPr>
          <p:cNvPr id="23557" name="TextBox 9"/>
          <p:cNvSpPr txBox="1">
            <a:spLocks noChangeArrowheads="1"/>
          </p:cNvSpPr>
          <p:nvPr/>
        </p:nvSpPr>
        <p:spPr bwMode="auto">
          <a:xfrm>
            <a:off x="4624544" y="909560"/>
            <a:ext cx="4583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Probability to produce 1 or 2 hadrons in single photon exchange </a:t>
            </a:r>
          </a:p>
        </p:txBody>
      </p:sp>
      <p:cxnSp>
        <p:nvCxnSpPr>
          <p:cNvPr id="15" name="Straight Connector 14"/>
          <p:cNvCxnSpPr>
            <a:cxnSpLocks noChangeShapeType="1"/>
          </p:cNvCxnSpPr>
          <p:nvPr/>
        </p:nvCxnSpPr>
        <p:spPr bwMode="auto">
          <a:xfrm>
            <a:off x="119271" y="1343095"/>
            <a:ext cx="838200" cy="17462"/>
          </a:xfrm>
          <a:prstGeom prst="line">
            <a:avLst/>
          </a:prstGeom>
          <a:noFill/>
          <a:ln w="9525">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9" name="Straight Connector 98"/>
          <p:cNvCxnSpPr>
            <a:cxnSpLocks noChangeShapeType="1"/>
          </p:cNvCxnSpPr>
          <p:nvPr/>
        </p:nvCxnSpPr>
        <p:spPr bwMode="auto">
          <a:xfrm flipV="1">
            <a:off x="957471" y="983080"/>
            <a:ext cx="762000" cy="381000"/>
          </a:xfrm>
          <a:prstGeom prst="line">
            <a:avLst/>
          </a:prstGeom>
          <a:noFill/>
          <a:ln w="9525">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23560" name="Group 4"/>
          <p:cNvGrpSpPr>
            <a:grpSpLocks/>
          </p:cNvGrpSpPr>
          <p:nvPr/>
        </p:nvGrpSpPr>
        <p:grpSpPr bwMode="auto">
          <a:xfrm>
            <a:off x="19050" y="3048000"/>
            <a:ext cx="2619283" cy="1828800"/>
            <a:chOff x="3886200" y="1049338"/>
            <a:chExt cx="5257800" cy="3141662"/>
          </a:xfrm>
        </p:grpSpPr>
        <p:pic>
          <p:nvPicPr>
            <p:cNvPr id="23576" name="Picture 33"/>
            <p:cNvPicPr>
              <a:picLocks noChangeAspect="1" noChangeArrowheads="1"/>
            </p:cNvPicPr>
            <p:nvPr/>
          </p:nvPicPr>
          <p:blipFill>
            <a:blip r:embed="rId4">
              <a:extLst>
                <a:ext uri="{28A0092B-C50C-407E-A947-70E740481C1C}">
                  <a14:useLocalDpi xmlns:a14="http://schemas.microsoft.com/office/drawing/2010/main" val="0"/>
                </a:ext>
              </a:extLst>
            </a:blip>
            <a:srcRect l="5171" r="6735" b="18639"/>
            <a:stretch>
              <a:fillRect/>
            </a:stretch>
          </p:blipFill>
          <p:spPr bwMode="auto">
            <a:xfrm>
              <a:off x="3886200" y="1049338"/>
              <a:ext cx="52578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7" name="Text Box 35"/>
            <p:cNvSpPr txBox="1">
              <a:spLocks noChangeArrowheads="1"/>
            </p:cNvSpPr>
            <p:nvPr/>
          </p:nvSpPr>
          <p:spPr bwMode="auto">
            <a:xfrm>
              <a:off x="4949185" y="3562377"/>
              <a:ext cx="3873500" cy="5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spcBef>
                  <a:spcPct val="50000"/>
                </a:spcBef>
              </a:pPr>
              <a:r>
                <a:rPr lang="it-IT" sz="2000" dirty="0" err="1">
                  <a:solidFill>
                    <a:schemeClr val="accent2"/>
                  </a:solidFill>
                </a:rPr>
                <a:t>P</a:t>
              </a:r>
              <a:r>
                <a:rPr lang="it-IT" sz="2000" baseline="-25000" dirty="0" err="1">
                  <a:solidFill>
                    <a:schemeClr val="accent2"/>
                  </a:solidFill>
                </a:rPr>
                <a:t>hT</a:t>
              </a:r>
              <a:r>
                <a:rPr lang="it-IT" sz="2000" baseline="-25000" dirty="0">
                  <a:solidFill>
                    <a:schemeClr val="accent2"/>
                  </a:solidFill>
                </a:rPr>
                <a:t> </a:t>
              </a:r>
              <a:r>
                <a:rPr lang="it-IT" sz="2000" dirty="0"/>
                <a:t>= </a:t>
              </a:r>
              <a:r>
                <a:rPr lang="it-IT" sz="2000" dirty="0" err="1">
                  <a:solidFill>
                    <a:srgbClr val="FF0000"/>
                  </a:solidFill>
                </a:rPr>
                <a:t>p</a:t>
              </a:r>
              <a:r>
                <a:rPr lang="it-IT" sz="2000" baseline="-25000" dirty="0">
                  <a:solidFill>
                    <a:srgbClr val="FF0000"/>
                  </a:solidFill>
                </a:rPr>
                <a:t>┴</a:t>
              </a:r>
              <a:r>
                <a:rPr lang="it-IT" sz="2000" baseline="-25000" dirty="0"/>
                <a:t> </a:t>
              </a:r>
              <a:r>
                <a:rPr lang="it-IT" sz="2000" dirty="0">
                  <a:solidFill>
                    <a:schemeClr val="accent2"/>
                  </a:solidFill>
                </a:rPr>
                <a:t>+</a:t>
              </a:r>
              <a:r>
                <a:rPr lang="it-IT" sz="2000" dirty="0" err="1">
                  <a:solidFill>
                    <a:schemeClr val="accent2"/>
                  </a:solidFill>
                </a:rPr>
                <a:t>z</a:t>
              </a:r>
              <a:r>
                <a:rPr lang="it-IT" sz="2000" dirty="0"/>
                <a:t> </a:t>
              </a:r>
              <a:r>
                <a:rPr lang="it-IT" sz="2000" dirty="0">
                  <a:solidFill>
                    <a:srgbClr val="FF0000"/>
                  </a:solidFill>
                </a:rPr>
                <a:t>k</a:t>
              </a:r>
              <a:r>
                <a:rPr lang="it-IT" sz="2000" baseline="-25000" dirty="0">
                  <a:solidFill>
                    <a:srgbClr val="FF0000"/>
                  </a:solidFill>
                </a:rPr>
                <a:t>┴</a:t>
              </a:r>
              <a:endParaRPr lang="it-IT" sz="2000" baseline="-25000" dirty="0"/>
            </a:p>
          </p:txBody>
        </p:sp>
        <p:sp>
          <p:nvSpPr>
            <p:cNvPr id="23578" name="Rectangle 59"/>
            <p:cNvSpPr>
              <a:spLocks noChangeArrowheads="1"/>
            </p:cNvSpPr>
            <p:nvPr/>
          </p:nvSpPr>
          <p:spPr bwMode="auto">
            <a:xfrm>
              <a:off x="5638800" y="2449192"/>
              <a:ext cx="529091" cy="35953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sz="1100">
                  <a:solidFill>
                    <a:srgbClr val="FF0000"/>
                  </a:solidFill>
                </a:rPr>
                <a:t>p</a:t>
              </a:r>
              <a:r>
                <a:rPr lang="it-IT" sz="1100" baseline="-25000">
                  <a:solidFill>
                    <a:srgbClr val="FF0000"/>
                  </a:solidFill>
                </a:rPr>
                <a:t>┴</a:t>
              </a:r>
              <a:endParaRPr lang="en-US" sz="1100" baseline="-25000">
                <a:solidFill>
                  <a:srgbClr val="FF0000"/>
                </a:solidFill>
              </a:endParaRPr>
            </a:p>
          </p:txBody>
        </p:sp>
        <p:sp>
          <p:nvSpPr>
            <p:cNvPr id="23579" name="Line 61"/>
            <p:cNvSpPr>
              <a:spLocks noChangeShapeType="1"/>
            </p:cNvSpPr>
            <p:nvPr/>
          </p:nvSpPr>
          <p:spPr bwMode="auto">
            <a:xfrm flipV="1">
              <a:off x="5486400" y="1774825"/>
              <a:ext cx="1600200" cy="881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3561" name="Picture 16" descr="Screen Shot 2024-01-29 at 10.52.00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76400"/>
            <a:ext cx="2133600" cy="51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7" descr="latex-image-1.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600200"/>
            <a:ext cx="95567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27"/>
          <p:cNvSpPr txBox="1">
            <a:spLocks noChangeArrowheads="1"/>
          </p:cNvSpPr>
          <p:nvPr/>
        </p:nvSpPr>
        <p:spPr bwMode="auto">
          <a:xfrm>
            <a:off x="3414621" y="3535934"/>
            <a:ext cx="5638800" cy="1570038"/>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600"/>
              <a:t>Factorization allowing description using distribution functions (TMD-PDF) and fragmentation functions (TMD FF)</a:t>
            </a:r>
          </a:p>
          <a:p>
            <a:pPr eaLnBrk="1" hangingPunct="1"/>
            <a:r>
              <a:rPr lang="en-US" sz="1600"/>
              <a:t>X</a:t>
            </a:r>
            <a:r>
              <a:rPr lang="en-US" sz="1600">
                <a:sym typeface="Wingdings" charset="0"/>
              </a:rPr>
              <a:t> multiplicity of unobserved hadrons LARGE, and x-section doesn’t depend on X (independent fragmentation)</a:t>
            </a:r>
          </a:p>
          <a:p>
            <a:pPr eaLnBrk="1" hangingPunct="1"/>
            <a:r>
              <a:rPr lang="en-US" sz="1600">
                <a:sym typeface="Wingdings" charset="0"/>
              </a:rPr>
              <a:t>Leading twist dominates,</a:t>
            </a:r>
          </a:p>
          <a:p>
            <a:pPr eaLnBrk="1" hangingPunct="1"/>
            <a:endParaRPr lang="en-US" sz="1600">
              <a:sym typeface="Wingdings" charset="0"/>
            </a:endParaRPr>
          </a:p>
        </p:txBody>
      </p:sp>
      <p:pic>
        <p:nvPicPr>
          <p:cNvPr id="23564" name="Picture 20" descr="latex-image-1.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524000"/>
            <a:ext cx="512762"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1" descr="latex-image-1.pd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590800"/>
            <a:ext cx="9906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2" descr="latex-image-1.pd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725713" y="4562275"/>
            <a:ext cx="9144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23" descr="Screen Shot 2024-01-29 at 11.09.48 AM.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78794" y="2286000"/>
            <a:ext cx="6065206"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TextBox 24"/>
          <p:cNvSpPr txBox="1">
            <a:spLocks noChangeArrowheads="1"/>
          </p:cNvSpPr>
          <p:nvPr/>
        </p:nvSpPr>
        <p:spPr bwMode="auto">
          <a:xfrm>
            <a:off x="-53344" y="4919997"/>
            <a:ext cx="369273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endParaRPr lang="en-US" sz="1200" b="1" dirty="0"/>
          </a:p>
          <a:p>
            <a:r>
              <a:rPr lang="en-US" sz="1200" b="1" dirty="0"/>
              <a:t>Conclusions in case of apparent disagreement:</a:t>
            </a:r>
          </a:p>
          <a:p>
            <a:endParaRPr lang="en-US" sz="1200" b="1" dirty="0"/>
          </a:p>
          <a:p>
            <a:pPr>
              <a:buFontTx/>
              <a:buAutoNum type="arabicParenR"/>
            </a:pPr>
            <a:r>
              <a:rPr lang="en-US" sz="1200" b="1" dirty="0"/>
              <a:t>factorization is broken?</a:t>
            </a:r>
          </a:p>
          <a:p>
            <a:pPr>
              <a:buFontTx/>
              <a:buAutoNum type="arabicParenR"/>
            </a:pPr>
            <a:r>
              <a:rPr lang="en-US" sz="1400" b="1" u="sng" dirty="0"/>
              <a:t>unaccounted terms may contribute (assumptions are not good in certain kinematics,</a:t>
            </a:r>
            <a:r>
              <a:rPr lang="is-IS" sz="1400" b="1" u="sng" dirty="0"/>
              <a:t>…</a:t>
            </a:r>
            <a:r>
              <a:rPr lang="en-US" sz="1400" b="1" u="sng" dirty="0"/>
              <a:t>)</a:t>
            </a:r>
          </a:p>
        </p:txBody>
      </p:sp>
      <p:sp>
        <p:nvSpPr>
          <p:cNvPr id="26" name="TextBox 25"/>
          <p:cNvSpPr txBox="1"/>
          <p:nvPr/>
        </p:nvSpPr>
        <p:spPr>
          <a:xfrm>
            <a:off x="2514600" y="1066800"/>
            <a:ext cx="1843088" cy="254000"/>
          </a:xfrm>
          <a:prstGeom prst="rect">
            <a:avLst/>
          </a:prstGeom>
          <a:noFill/>
        </p:spPr>
        <p:txBody>
          <a:bodyPr wrap="none">
            <a:spAutoFit/>
          </a:bodyPr>
          <a:lstStyle/>
          <a:p>
            <a:pPr>
              <a:defRPr/>
            </a:pPr>
            <a:r>
              <a:rPr lang="en-US" sz="1050" dirty="0">
                <a:ea typeface="ＭＳ Ｐゴシック" charset="0"/>
                <a:cs typeface="ＭＳ Ｐゴシック" charset="0"/>
              </a:rPr>
              <a:t>can be measured from </a:t>
            </a:r>
            <a:r>
              <a:rPr lang="en-US" sz="1050" dirty="0" err="1">
                <a:ea typeface="ＭＳ Ｐゴシック" charset="0"/>
                <a:cs typeface="ＭＳ Ｐゴシック" charset="0"/>
              </a:rPr>
              <a:t>e+e</a:t>
            </a:r>
            <a:r>
              <a:rPr lang="en-US" sz="1050" dirty="0">
                <a:ea typeface="ＭＳ Ｐゴシック" charset="0"/>
                <a:cs typeface="ＭＳ Ｐゴシック" charset="0"/>
              </a:rPr>
              <a:t>-</a:t>
            </a:r>
          </a:p>
        </p:txBody>
      </p:sp>
      <p:sp>
        <p:nvSpPr>
          <p:cNvPr id="110" name="TextBox 109"/>
          <p:cNvSpPr txBox="1"/>
          <p:nvPr/>
        </p:nvSpPr>
        <p:spPr>
          <a:xfrm>
            <a:off x="0" y="2286000"/>
            <a:ext cx="1774825" cy="254000"/>
          </a:xfrm>
          <a:prstGeom prst="rect">
            <a:avLst/>
          </a:prstGeom>
          <a:noFill/>
        </p:spPr>
        <p:txBody>
          <a:bodyPr wrap="none">
            <a:spAutoFit/>
          </a:bodyPr>
          <a:lstStyle/>
          <a:p>
            <a:pPr>
              <a:defRPr/>
            </a:pPr>
            <a:r>
              <a:rPr lang="en-US" sz="1050" dirty="0">
                <a:ea typeface="ＭＳ Ｐゴシック" charset="0"/>
                <a:cs typeface="ＭＳ Ｐゴシック" charset="0"/>
              </a:rPr>
              <a:t>can be measured from DY</a:t>
            </a:r>
          </a:p>
        </p:txBody>
      </p:sp>
      <p:grpSp>
        <p:nvGrpSpPr>
          <p:cNvPr id="29" name="Group 28"/>
          <p:cNvGrpSpPr>
            <a:grpSpLocks/>
          </p:cNvGrpSpPr>
          <p:nvPr/>
        </p:nvGrpSpPr>
        <p:grpSpPr bwMode="auto">
          <a:xfrm>
            <a:off x="152400" y="788026"/>
            <a:ext cx="1749425" cy="2361713"/>
            <a:chOff x="152400" y="809663"/>
            <a:chExt cx="1749197" cy="2363449"/>
          </a:xfrm>
        </p:grpSpPr>
        <p:sp>
          <p:nvSpPr>
            <p:cNvPr id="23573" name="TextBox 26"/>
            <p:cNvSpPr txBox="1">
              <a:spLocks noChangeArrowheads="1"/>
            </p:cNvSpPr>
            <p:nvPr/>
          </p:nvSpPr>
          <p:spPr bwMode="auto">
            <a:xfrm>
              <a:off x="152400" y="2896113"/>
              <a:ext cx="17491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+Radiative Corrections</a:t>
              </a:r>
            </a:p>
          </p:txBody>
        </p:sp>
        <p:sp>
          <p:nvSpPr>
            <p:cNvPr id="28" name="Freeform 27"/>
            <p:cNvSpPr>
              <a:spLocks/>
            </p:cNvSpPr>
            <p:nvPr/>
          </p:nvSpPr>
          <p:spPr bwMode="auto">
            <a:xfrm>
              <a:off x="406367" y="974675"/>
              <a:ext cx="331745" cy="398756"/>
            </a:xfrm>
            <a:custGeom>
              <a:avLst/>
              <a:gdLst>
                <a:gd name="T0" fmla="*/ 0 w 331305"/>
                <a:gd name="T1" fmla="*/ 399526 h 397762"/>
                <a:gd name="T2" fmla="*/ 34651 w 331305"/>
                <a:gd name="T3" fmla="*/ 269351 h 397762"/>
                <a:gd name="T4" fmla="*/ 138603 w 331305"/>
                <a:gd name="T5" fmla="*/ 330100 h 397762"/>
                <a:gd name="T6" fmla="*/ 121277 w 331305"/>
                <a:gd name="T7" fmla="*/ 191247 h 397762"/>
                <a:gd name="T8" fmla="*/ 225228 w 331305"/>
                <a:gd name="T9" fmla="*/ 225959 h 397762"/>
                <a:gd name="T10" fmla="*/ 207903 w 331305"/>
                <a:gd name="T11" fmla="*/ 121820 h 397762"/>
                <a:gd name="T12" fmla="*/ 329180 w 331305"/>
                <a:gd name="T13" fmla="*/ 147855 h 397762"/>
                <a:gd name="T14" fmla="*/ 294529 w 331305"/>
                <a:gd name="T15" fmla="*/ 43715 h 397762"/>
                <a:gd name="T16" fmla="*/ 285867 w 331305"/>
                <a:gd name="T17" fmla="*/ 35036 h 397762"/>
                <a:gd name="T18" fmla="*/ 285867 w 331305"/>
                <a:gd name="T19" fmla="*/ 324 h 397762"/>
                <a:gd name="T20" fmla="*/ 303192 w 331305"/>
                <a:gd name="T21" fmla="*/ 17680 h 397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305" h="397762">
                  <a:moveTo>
                    <a:pt x="0" y="397762"/>
                  </a:moveTo>
                  <a:cubicBezTo>
                    <a:pt x="5760" y="338722"/>
                    <a:pt x="11520" y="279682"/>
                    <a:pt x="34559" y="268162"/>
                  </a:cubicBezTo>
                  <a:cubicBezTo>
                    <a:pt x="57598" y="256642"/>
                    <a:pt x="123836" y="341602"/>
                    <a:pt x="138235" y="328642"/>
                  </a:cubicBezTo>
                  <a:cubicBezTo>
                    <a:pt x="152634" y="315682"/>
                    <a:pt x="106556" y="207682"/>
                    <a:pt x="120955" y="190402"/>
                  </a:cubicBezTo>
                  <a:cubicBezTo>
                    <a:pt x="135354" y="173122"/>
                    <a:pt x="210232" y="236482"/>
                    <a:pt x="224631" y="224962"/>
                  </a:cubicBezTo>
                  <a:cubicBezTo>
                    <a:pt x="239031" y="213442"/>
                    <a:pt x="190073" y="134242"/>
                    <a:pt x="207352" y="121282"/>
                  </a:cubicBezTo>
                  <a:cubicBezTo>
                    <a:pt x="224631" y="108322"/>
                    <a:pt x="313908" y="160162"/>
                    <a:pt x="328307" y="147202"/>
                  </a:cubicBezTo>
                  <a:cubicBezTo>
                    <a:pt x="342706" y="134242"/>
                    <a:pt x="300948" y="62242"/>
                    <a:pt x="293748" y="43522"/>
                  </a:cubicBezTo>
                  <a:cubicBezTo>
                    <a:pt x="286548" y="24802"/>
                    <a:pt x="286549" y="42082"/>
                    <a:pt x="285109" y="34882"/>
                  </a:cubicBezTo>
                  <a:cubicBezTo>
                    <a:pt x="283669" y="27682"/>
                    <a:pt x="282229" y="3202"/>
                    <a:pt x="285109" y="322"/>
                  </a:cubicBezTo>
                  <a:cubicBezTo>
                    <a:pt x="287989" y="-2558"/>
                    <a:pt x="300948" y="14722"/>
                    <a:pt x="302388" y="17602"/>
                  </a:cubicBezTo>
                </a:path>
              </a:pathLst>
            </a:custGeom>
            <a:noFill/>
            <a:ln w="3175"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sp>
          <p:nvSpPr>
            <p:cNvPr id="111" name="Freeform 110"/>
            <p:cNvSpPr>
              <a:spLocks/>
            </p:cNvSpPr>
            <p:nvPr/>
          </p:nvSpPr>
          <p:spPr bwMode="auto">
            <a:xfrm rot="20838380">
              <a:off x="1219061" y="809663"/>
              <a:ext cx="331745" cy="397167"/>
            </a:xfrm>
            <a:custGeom>
              <a:avLst/>
              <a:gdLst>
                <a:gd name="T0" fmla="*/ 0 w 331305"/>
                <a:gd name="T1" fmla="*/ 396347 h 397762"/>
                <a:gd name="T2" fmla="*/ 34651 w 331305"/>
                <a:gd name="T3" fmla="*/ 267209 h 397762"/>
                <a:gd name="T4" fmla="*/ 138603 w 331305"/>
                <a:gd name="T5" fmla="*/ 327473 h 397762"/>
                <a:gd name="T6" fmla="*/ 121277 w 331305"/>
                <a:gd name="T7" fmla="*/ 189725 h 397762"/>
                <a:gd name="T8" fmla="*/ 225228 w 331305"/>
                <a:gd name="T9" fmla="*/ 224162 h 397762"/>
                <a:gd name="T10" fmla="*/ 207903 w 331305"/>
                <a:gd name="T11" fmla="*/ 120851 h 397762"/>
                <a:gd name="T12" fmla="*/ 329180 w 331305"/>
                <a:gd name="T13" fmla="*/ 146678 h 397762"/>
                <a:gd name="T14" fmla="*/ 294529 w 331305"/>
                <a:gd name="T15" fmla="*/ 43368 h 397762"/>
                <a:gd name="T16" fmla="*/ 285867 w 331305"/>
                <a:gd name="T17" fmla="*/ 34758 h 397762"/>
                <a:gd name="T18" fmla="*/ 285867 w 331305"/>
                <a:gd name="T19" fmla="*/ 320 h 397762"/>
                <a:gd name="T20" fmla="*/ 303192 w 331305"/>
                <a:gd name="T21" fmla="*/ 17540 h 397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305" h="397762">
                  <a:moveTo>
                    <a:pt x="0" y="397762"/>
                  </a:moveTo>
                  <a:cubicBezTo>
                    <a:pt x="5760" y="338722"/>
                    <a:pt x="11520" y="279682"/>
                    <a:pt x="34559" y="268162"/>
                  </a:cubicBezTo>
                  <a:cubicBezTo>
                    <a:pt x="57598" y="256642"/>
                    <a:pt x="123836" y="341602"/>
                    <a:pt x="138235" y="328642"/>
                  </a:cubicBezTo>
                  <a:cubicBezTo>
                    <a:pt x="152634" y="315682"/>
                    <a:pt x="106556" y="207682"/>
                    <a:pt x="120955" y="190402"/>
                  </a:cubicBezTo>
                  <a:cubicBezTo>
                    <a:pt x="135354" y="173122"/>
                    <a:pt x="210232" y="236482"/>
                    <a:pt x="224631" y="224962"/>
                  </a:cubicBezTo>
                  <a:cubicBezTo>
                    <a:pt x="239031" y="213442"/>
                    <a:pt x="190073" y="134242"/>
                    <a:pt x="207352" y="121282"/>
                  </a:cubicBezTo>
                  <a:cubicBezTo>
                    <a:pt x="224631" y="108322"/>
                    <a:pt x="313908" y="160162"/>
                    <a:pt x="328307" y="147202"/>
                  </a:cubicBezTo>
                  <a:cubicBezTo>
                    <a:pt x="342706" y="134242"/>
                    <a:pt x="300948" y="62242"/>
                    <a:pt x="293748" y="43522"/>
                  </a:cubicBezTo>
                  <a:cubicBezTo>
                    <a:pt x="286548" y="24802"/>
                    <a:pt x="286549" y="42082"/>
                    <a:pt x="285109" y="34882"/>
                  </a:cubicBezTo>
                  <a:cubicBezTo>
                    <a:pt x="283669" y="27682"/>
                    <a:pt x="282229" y="3202"/>
                    <a:pt x="285109" y="322"/>
                  </a:cubicBezTo>
                  <a:cubicBezTo>
                    <a:pt x="287989" y="-2558"/>
                    <a:pt x="300948" y="14722"/>
                    <a:pt x="302388" y="17602"/>
                  </a:cubicBezTo>
                </a:path>
              </a:pathLst>
            </a:custGeom>
            <a:noFill/>
            <a:ln w="3175" cap="flat" cmpd="sng">
              <a:solidFill>
                <a:schemeClr val="tx1"/>
              </a:solidFill>
              <a:prstDash val="solid"/>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en-US"/>
            </a:p>
          </p:txBody>
        </p:sp>
      </p:grpSp>
      <p:sp>
        <p:nvSpPr>
          <p:cNvPr id="3" name="TextBox 2"/>
          <p:cNvSpPr txBox="1"/>
          <p:nvPr/>
        </p:nvSpPr>
        <p:spPr>
          <a:xfrm>
            <a:off x="3252644" y="5486400"/>
            <a:ext cx="5891356" cy="923330"/>
          </a:xfrm>
          <a:prstGeom prst="rect">
            <a:avLst/>
          </a:prstGeom>
          <a:noFill/>
        </p:spPr>
        <p:txBody>
          <a:bodyPr wrap="none">
            <a:spAutoFit/>
          </a:bodyPr>
          <a:lstStyle/>
          <a:p>
            <a:pPr>
              <a:defRPr/>
            </a:pPr>
            <a:r>
              <a:rPr lang="en-US" dirty="0" smtClean="0">
                <a:latin typeface="Arial" panose="020B0604020202020204" pitchFamily="34" charset="0"/>
                <a:ea typeface="MS PGothic" panose="020B0600070205080204" pitchFamily="34" charset="-128"/>
                <a:cs typeface="+mn-cs"/>
              </a:rPr>
              <a:t>Data has it all!!! Dealing </a:t>
            </a:r>
            <a:r>
              <a:rPr lang="en-US" dirty="0">
                <a:latin typeface="Arial" panose="020B0604020202020204" pitchFamily="34" charset="0"/>
                <a:ea typeface="MS PGothic" panose="020B0600070205080204" pitchFamily="34" charset="-128"/>
                <a:cs typeface="+mn-cs"/>
              </a:rPr>
              <a:t>with unaccounted terms:</a:t>
            </a:r>
          </a:p>
          <a:p>
            <a:pPr marL="285750" indent="-285750">
              <a:buFont typeface="Arial" panose="020B0604020202020204" pitchFamily="34" charset="0"/>
              <a:buChar char="•"/>
              <a:defRPr/>
            </a:pPr>
            <a:r>
              <a:rPr lang="en-US" dirty="0">
                <a:latin typeface="Arial" panose="020B0604020202020204" pitchFamily="34" charset="0"/>
                <a:ea typeface="MS PGothic" panose="020B0600070205080204" pitchFamily="34" charset="-128"/>
                <a:cs typeface="+mn-cs"/>
              </a:rPr>
              <a:t>Theory accounts for </a:t>
            </a:r>
            <a:r>
              <a:rPr lang="en-US" dirty="0" smtClean="0">
                <a:latin typeface="Arial" panose="020B0604020202020204" pitchFamily="34" charset="0"/>
                <a:ea typeface="MS PGothic" panose="020B0600070205080204" pitchFamily="34" charset="-128"/>
                <a:cs typeface="+mn-cs"/>
              </a:rPr>
              <a:t>them (ex. VMs)</a:t>
            </a:r>
            <a:endParaRPr lang="en-US" dirty="0">
              <a:latin typeface="Arial" panose="020B0604020202020204" pitchFamily="34" charset="0"/>
              <a:ea typeface="MS PGothic" panose="020B0600070205080204" pitchFamily="34" charset="-128"/>
              <a:cs typeface="+mn-cs"/>
            </a:endParaRPr>
          </a:p>
          <a:p>
            <a:pPr marL="285750" indent="-285750">
              <a:buFont typeface="Arial" panose="020B0604020202020204" pitchFamily="34" charset="0"/>
              <a:buChar char="•"/>
              <a:defRPr/>
            </a:pPr>
            <a:r>
              <a:rPr lang="en-US" dirty="0">
                <a:solidFill>
                  <a:srgbClr val="FF0000"/>
                </a:solidFill>
                <a:latin typeface="Arial" panose="020B0604020202020204" pitchFamily="34" charset="0"/>
                <a:ea typeface="MS PGothic" panose="020B0600070205080204" pitchFamily="34" charset="-128"/>
                <a:cs typeface="+mn-cs"/>
              </a:rPr>
              <a:t>Experiment measures and excludes them!!</a:t>
            </a:r>
            <a:r>
              <a:rPr lang="en-US" dirty="0" smtClean="0">
                <a:solidFill>
                  <a:srgbClr val="FF0000"/>
                </a:solidFill>
                <a:latin typeface="Arial" panose="020B0604020202020204" pitchFamily="34" charset="0"/>
                <a:ea typeface="MS PGothic" panose="020B0600070205080204" pitchFamily="34" charset="-128"/>
                <a:cs typeface="+mn-cs"/>
              </a:rPr>
              <a:t>! (</a:t>
            </a:r>
            <a:r>
              <a:rPr lang="en-US" dirty="0" err="1" smtClean="0">
                <a:solidFill>
                  <a:srgbClr val="FF0000"/>
                </a:solidFill>
                <a:latin typeface="Arial" panose="020B0604020202020204" pitchFamily="34" charset="0"/>
                <a:ea typeface="MS PGothic" panose="020B0600070205080204" pitchFamily="34" charset="-128"/>
                <a:cs typeface="+mn-cs"/>
              </a:rPr>
              <a:t>ex.VMs</a:t>
            </a:r>
            <a:r>
              <a:rPr lang="en-US" dirty="0" smtClean="0">
                <a:solidFill>
                  <a:srgbClr val="FF0000"/>
                </a:solidFill>
                <a:latin typeface="Arial" panose="020B0604020202020204" pitchFamily="34" charset="0"/>
                <a:ea typeface="MS PGothic" panose="020B0600070205080204" pitchFamily="34" charset="-128"/>
                <a:cs typeface="+mn-cs"/>
              </a:rPr>
              <a:t>)</a:t>
            </a:r>
            <a:endParaRPr lang="en-US" dirty="0">
              <a:solidFill>
                <a:srgbClr val="FF0000"/>
              </a:solidFill>
              <a:latin typeface="Arial" panose="020B0604020202020204" pitchFamily="34" charset="0"/>
              <a:ea typeface="MS PGothic" panose="020B0600070205080204" pitchFamily="34" charset="-128"/>
              <a:cs typeface="+mn-cs"/>
            </a:endParaRPr>
          </a:p>
        </p:txBody>
      </p:sp>
      <p:sp>
        <p:nvSpPr>
          <p:cNvPr id="4" name="TextBox 3"/>
          <p:cNvSpPr txBox="1"/>
          <p:nvPr/>
        </p:nvSpPr>
        <p:spPr>
          <a:xfrm>
            <a:off x="2819400" y="3352800"/>
            <a:ext cx="749267" cy="261610"/>
          </a:xfrm>
          <a:prstGeom prst="rect">
            <a:avLst/>
          </a:prstGeom>
          <a:noFill/>
        </p:spPr>
        <p:txBody>
          <a:bodyPr wrap="none" rtlCol="0">
            <a:spAutoFit/>
          </a:bodyPr>
          <a:lstStyle/>
          <a:p>
            <a:r>
              <a:rPr lang="en-US" sz="1100" dirty="0"/>
              <a:t>hard part</a:t>
            </a:r>
          </a:p>
        </p:txBody>
      </p:sp>
      <p:sp>
        <p:nvSpPr>
          <p:cNvPr id="5" name="Rectangle 4">
            <a:extLst>
              <a:ext uri="{FF2B5EF4-FFF2-40B4-BE49-F238E27FC236}">
                <a16:creationId xmlns:a16="http://schemas.microsoft.com/office/drawing/2014/main" xmlns="" id="{CCD1EEB2-3F1D-6D48-9901-DD74E0B51403}"/>
              </a:ext>
            </a:extLst>
          </p:cNvPr>
          <p:cNvSpPr/>
          <p:nvPr/>
        </p:nvSpPr>
        <p:spPr>
          <a:xfrm>
            <a:off x="6725713" y="5117656"/>
            <a:ext cx="3176995" cy="430887"/>
          </a:xfrm>
          <a:prstGeom prst="rect">
            <a:avLst/>
          </a:prstGeom>
        </p:spPr>
        <p:txBody>
          <a:bodyPr wrap="square">
            <a:spAutoFit/>
          </a:bodyPr>
          <a:lstStyle/>
          <a:p>
            <a:r>
              <a:rPr lang="en-US" sz="1100" b="1" dirty="0"/>
              <a:t>“much bigger/smaller” defined in comparison with experiment</a:t>
            </a:r>
          </a:p>
        </p:txBody>
      </p:sp>
    </p:spTree>
    <p:extLst>
      <p:ext uri="{BB962C8B-B14F-4D97-AF65-F5344CB8AC3E}">
        <p14:creationId xmlns:p14="http://schemas.microsoft.com/office/powerpoint/2010/main" val="2578349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152400"/>
            <a:ext cx="9220200" cy="563563"/>
          </a:xfrm>
        </p:spPr>
        <p:txBody>
          <a:bodyPr/>
          <a:lstStyle/>
          <a:p>
            <a:r>
              <a:rPr lang="en-US" sz="3200" dirty="0" smtClean="0">
                <a:latin typeface="Arial" charset="0"/>
                <a:ea typeface="MS PGothic" charset="0"/>
              </a:rPr>
              <a:t>SIDIS in JLab: comments from theory</a:t>
            </a:r>
            <a:endParaRPr lang="en-US" sz="3200" dirty="0">
              <a:latin typeface="Arial" charset="0"/>
              <a:ea typeface="MS PGothic" charset="0"/>
            </a:endParaRPr>
          </a:p>
        </p:txBody>
      </p:sp>
      <p:sp>
        <p:nvSpPr>
          <p:cNvPr id="5" name="Footer Placeholder 4"/>
          <p:cNvSpPr>
            <a:spLocks noGrp="1"/>
          </p:cNvSpPr>
          <p:nvPr>
            <p:ph type="ftr" sz="quarter" idx="10"/>
          </p:nvPr>
        </p:nvSpPr>
        <p:spPr/>
        <p:txBody>
          <a:bodyPr/>
          <a:lstStyle/>
          <a:p>
            <a:pPr>
              <a:defRPr/>
            </a:pPr>
            <a:r>
              <a:rPr lang="it-IT" smtClean="0"/>
              <a:t>H. Avakian, HP2030, Nov 7</a:t>
            </a:r>
            <a:endParaRPr lang="en-US"/>
          </a:p>
        </p:txBody>
      </p:sp>
      <p:sp>
        <p:nvSpPr>
          <p:cNvPr id="2253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6A51314-7407-F043-844B-D57B0C37A073}" type="slidenum">
              <a:rPr lang="en-US" sz="1400"/>
              <a:pPr/>
              <a:t>5</a:t>
            </a:fld>
            <a:endParaRPr lang="en-US" sz="1400"/>
          </a:p>
        </p:txBody>
      </p:sp>
      <p:cxnSp>
        <p:nvCxnSpPr>
          <p:cNvPr id="14" name="Straight Connector 13"/>
          <p:cNvCxnSpPr/>
          <p:nvPr/>
        </p:nvCxnSpPr>
        <p:spPr>
          <a:xfrm>
            <a:off x="5257800" y="2057400"/>
            <a:ext cx="2362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70757" y="847970"/>
            <a:ext cx="8534400" cy="1508105"/>
          </a:xfrm>
          <a:prstGeom prst="rect">
            <a:avLst/>
          </a:prstGeom>
        </p:spPr>
        <p:txBody>
          <a:bodyPr wrap="square">
            <a:spAutoFit/>
          </a:bodyPr>
          <a:lstStyle/>
          <a:p>
            <a:r>
              <a:rPr lang="en-US" sz="2000" dirty="0">
                <a:solidFill>
                  <a:srgbClr val="0000FF"/>
                </a:solidFill>
              </a:rPr>
              <a:t>Statement:</a:t>
            </a:r>
          </a:p>
          <a:p>
            <a:endParaRPr lang="en-US" dirty="0"/>
          </a:p>
          <a:p>
            <a:r>
              <a:rPr lang="en-US" dirty="0"/>
              <a:t>“</a:t>
            </a:r>
            <a:r>
              <a:rPr lang="is-IS" dirty="0"/>
              <a:t>… SIDIS data has shown that there are basic open questions concerning the semi-inclusive pion/kaon production mechanisms at few-GeV </a:t>
            </a:r>
            <a:r>
              <a:rPr lang="is-IS" dirty="0" smtClean="0"/>
              <a:t>energies, regarding e.g vector mesons and longitudinal photons.</a:t>
            </a:r>
            <a:r>
              <a:rPr lang="is-IS" dirty="0"/>
              <a:t>... </a:t>
            </a:r>
            <a:endParaRPr lang="en-US" dirty="0"/>
          </a:p>
        </p:txBody>
      </p:sp>
      <p:sp>
        <p:nvSpPr>
          <p:cNvPr id="6" name="Rectangle 5"/>
          <p:cNvSpPr/>
          <p:nvPr/>
        </p:nvSpPr>
        <p:spPr>
          <a:xfrm>
            <a:off x="42553" y="2596744"/>
            <a:ext cx="8610600" cy="1231106"/>
          </a:xfrm>
          <a:prstGeom prst="rect">
            <a:avLst/>
          </a:prstGeom>
        </p:spPr>
        <p:txBody>
          <a:bodyPr wrap="square">
            <a:spAutoFit/>
          </a:bodyPr>
          <a:lstStyle/>
          <a:p>
            <a:r>
              <a:rPr lang="en-US" sz="2000" dirty="0">
                <a:solidFill>
                  <a:srgbClr val="0000FF"/>
                </a:solidFill>
              </a:rPr>
              <a:t>Meaning:</a:t>
            </a:r>
          </a:p>
          <a:p>
            <a:endParaRPr lang="en-US" dirty="0"/>
          </a:p>
          <a:p>
            <a:r>
              <a:rPr lang="en-US" dirty="0"/>
              <a:t>JLab has problems specific for  </a:t>
            </a:r>
            <a:r>
              <a:rPr lang="en-US" u="sng" dirty="0"/>
              <a:t>low energies</a:t>
            </a:r>
            <a:r>
              <a:rPr lang="en-US" dirty="0"/>
              <a:t>, which should be solved, before  THE theory of TMDs could be applied </a:t>
            </a:r>
            <a:endParaRPr lang="en-US" dirty="0">
              <a:sym typeface="Wingdings"/>
            </a:endParaRPr>
          </a:p>
        </p:txBody>
      </p:sp>
      <p:sp>
        <p:nvSpPr>
          <p:cNvPr id="16" name="Rectangle 15"/>
          <p:cNvSpPr/>
          <p:nvPr/>
        </p:nvSpPr>
        <p:spPr>
          <a:xfrm>
            <a:off x="38100" y="4279088"/>
            <a:ext cx="8610600" cy="1785104"/>
          </a:xfrm>
          <a:prstGeom prst="rect">
            <a:avLst/>
          </a:prstGeom>
        </p:spPr>
        <p:txBody>
          <a:bodyPr wrap="square">
            <a:spAutoFit/>
          </a:bodyPr>
          <a:lstStyle/>
          <a:p>
            <a:r>
              <a:rPr lang="en-US" sz="2000" dirty="0">
                <a:solidFill>
                  <a:srgbClr val="0000FF"/>
                </a:solidFill>
              </a:rPr>
              <a:t>Possible conclusion:</a:t>
            </a:r>
          </a:p>
          <a:p>
            <a:endParaRPr lang="en-US" dirty="0"/>
          </a:p>
          <a:p>
            <a:r>
              <a:rPr lang="en-US" dirty="0"/>
              <a:t>All problems </a:t>
            </a:r>
            <a:r>
              <a:rPr lang="en-US" dirty="0" smtClean="0"/>
              <a:t>are due to “few-GeV”, will magically vanish </a:t>
            </a:r>
            <a:r>
              <a:rPr lang="en-US" dirty="0"/>
              <a:t>at higher energies, and TMDs can be studied in the valence region [in multidimensional space] at higher Q</a:t>
            </a:r>
            <a:r>
              <a:rPr lang="en-US" baseline="30000" dirty="0"/>
              <a:t>2 </a:t>
            </a:r>
            <a:r>
              <a:rPr lang="en-US" dirty="0"/>
              <a:t>using THE theory [no need to deal with higher </a:t>
            </a:r>
            <a:r>
              <a:rPr lang="en-US" dirty="0" smtClean="0"/>
              <a:t>twists/correlations of quarks/hadrons/</a:t>
            </a:r>
            <a:r>
              <a:rPr lang="is-IS" dirty="0" smtClean="0"/>
              <a:t>…....</a:t>
            </a:r>
            <a:r>
              <a:rPr lang="en-US" dirty="0" smtClean="0"/>
              <a:t>]</a:t>
            </a:r>
            <a:endParaRPr lang="en-US" baseline="30000" dirty="0"/>
          </a:p>
        </p:txBody>
      </p:sp>
      <p:cxnSp>
        <p:nvCxnSpPr>
          <p:cNvPr id="17" name="Straight Connector 16"/>
          <p:cNvCxnSpPr/>
          <p:nvPr/>
        </p:nvCxnSpPr>
        <p:spPr>
          <a:xfrm>
            <a:off x="990600" y="3827850"/>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xmlns="" id="{39E4CB83-497D-B543-A01E-81B83E6F4B7D}"/>
              </a:ext>
            </a:extLst>
          </p:cNvPr>
          <p:cNvPicPr>
            <a:picLocks noChangeAspect="1"/>
          </p:cNvPicPr>
          <p:nvPr/>
        </p:nvPicPr>
        <p:blipFill>
          <a:blip r:embed="rId2"/>
          <a:stretch>
            <a:fillRect/>
          </a:stretch>
        </p:blipFill>
        <p:spPr>
          <a:xfrm>
            <a:off x="7855381" y="5444617"/>
            <a:ext cx="851358" cy="851358"/>
          </a:xfrm>
          <a:prstGeom prst="rect">
            <a:avLst/>
          </a:prstGeom>
        </p:spPr>
      </p:pic>
    </p:spTree>
    <p:extLst>
      <p:ext uri="{BB962C8B-B14F-4D97-AF65-F5344CB8AC3E}">
        <p14:creationId xmlns:p14="http://schemas.microsoft.com/office/powerpoint/2010/main" val="2003370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Arial" charset="0"/>
                <a:ea typeface="MS PGothic" charset="0"/>
              </a:rPr>
              <a:t>Addressing PAC/theory comments</a:t>
            </a:r>
          </a:p>
        </p:txBody>
      </p:sp>
      <p:sp>
        <p:nvSpPr>
          <p:cNvPr id="5" name="Footer Placeholder 4"/>
          <p:cNvSpPr>
            <a:spLocks noGrp="1"/>
          </p:cNvSpPr>
          <p:nvPr>
            <p:ph type="ftr" sz="quarter" idx="10"/>
          </p:nvPr>
        </p:nvSpPr>
        <p:spPr/>
        <p:txBody>
          <a:bodyPr/>
          <a:lstStyle/>
          <a:p>
            <a:pPr>
              <a:defRPr/>
            </a:pPr>
            <a:r>
              <a:rPr lang="it-IT" smtClean="0"/>
              <a:t>H. Avakian, HP2030, Nov 7</a:t>
            </a:r>
            <a:endParaRPr lang="en-US"/>
          </a:p>
        </p:txBody>
      </p:sp>
      <p:sp>
        <p:nvSpPr>
          <p:cNvPr id="276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DBD0948-3738-BE44-917B-DC7B441E2050}" type="slidenum">
              <a:rPr lang="en-US" sz="1400"/>
              <a:pPr/>
              <a:t>6</a:t>
            </a:fld>
            <a:endParaRPr lang="en-US" sz="1400"/>
          </a:p>
        </p:txBody>
      </p:sp>
      <p:sp>
        <p:nvSpPr>
          <p:cNvPr id="27652" name="TextBox 1"/>
          <p:cNvSpPr txBox="1">
            <a:spLocks noChangeArrowheads="1"/>
          </p:cNvSpPr>
          <p:nvPr/>
        </p:nvSpPr>
        <p:spPr bwMode="auto">
          <a:xfrm>
            <a:off x="152400" y="838200"/>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What exactly are identified so far sources of “factorization breakdown” in SIDIS </a:t>
            </a:r>
            <a:r>
              <a:rPr lang="en-US" sz="1800">
                <a:solidFill>
                  <a:srgbClr val="FF0000"/>
                </a:solidFill>
              </a:rPr>
              <a:t>and where is the evidence that  “few GeV” matters?</a:t>
            </a:r>
          </a:p>
        </p:txBody>
      </p:sp>
      <p:sp>
        <p:nvSpPr>
          <p:cNvPr id="27653" name="TextBox 2"/>
          <p:cNvSpPr txBox="1">
            <a:spLocks noChangeArrowheads="1"/>
          </p:cNvSpPr>
          <p:nvPr/>
        </p:nvSpPr>
        <p:spPr bwMode="auto">
          <a:xfrm>
            <a:off x="228600" y="2057400"/>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dirty="0">
                <a:solidFill>
                  <a:srgbClr val="FF0000"/>
                </a:solidFill>
              </a:rPr>
              <a:t>1) Longitudinal photon</a:t>
            </a:r>
          </a:p>
        </p:txBody>
      </p:sp>
      <p:pic>
        <p:nvPicPr>
          <p:cNvPr id="2765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838200"/>
            <a:ext cx="24479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5"/>
          <p:cNvSpPr>
            <a:spLocks noChangeArrowheads="1"/>
          </p:cNvSpPr>
          <p:nvPr/>
        </p:nvSpPr>
        <p:spPr bwMode="auto">
          <a:xfrm>
            <a:off x="6324600" y="1524000"/>
            <a:ext cx="304800" cy="457200"/>
          </a:xfrm>
          <a:prstGeom prst="ellipse">
            <a:avLst/>
          </a:prstGeom>
          <a:noFill/>
          <a:ln w="9525">
            <a:solidFill>
              <a:srgbClr val="C00000"/>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latin typeface="+mn-lt"/>
              <a:ea typeface="+mn-ea"/>
              <a:cs typeface="+mn-cs"/>
            </a:endParaRPr>
          </a:p>
        </p:txBody>
      </p:sp>
      <p:grpSp>
        <p:nvGrpSpPr>
          <p:cNvPr id="27656" name="Group 4"/>
          <p:cNvGrpSpPr>
            <a:grpSpLocks/>
          </p:cNvGrpSpPr>
          <p:nvPr/>
        </p:nvGrpSpPr>
        <p:grpSpPr bwMode="auto">
          <a:xfrm>
            <a:off x="5334000" y="2514600"/>
            <a:ext cx="3603625" cy="3429000"/>
            <a:chOff x="325581" y="3048000"/>
            <a:chExt cx="3276601" cy="2514600"/>
          </a:xfrm>
        </p:grpSpPr>
        <p:grpSp>
          <p:nvGrpSpPr>
            <p:cNvPr id="27660" name="Group 32"/>
            <p:cNvGrpSpPr>
              <a:grpSpLocks/>
            </p:cNvGrpSpPr>
            <p:nvPr/>
          </p:nvGrpSpPr>
          <p:grpSpPr bwMode="auto">
            <a:xfrm>
              <a:off x="325581" y="3048000"/>
              <a:ext cx="3276601" cy="2514600"/>
              <a:chOff x="4008185" y="710833"/>
              <a:chExt cx="4572000" cy="3856036"/>
            </a:xfrm>
          </p:grpSpPr>
          <p:pic>
            <p:nvPicPr>
              <p:cNvPr id="276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185" y="710833"/>
                <a:ext cx="4572000" cy="385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Box 64"/>
              <p:cNvSpPr txBox="1">
                <a:spLocks noChangeArrowheads="1"/>
              </p:cNvSpPr>
              <p:nvPr/>
            </p:nvSpPr>
            <p:spPr bwMode="auto">
              <a:xfrm>
                <a:off x="7334693" y="3398374"/>
                <a:ext cx="69215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600" i="1"/>
                  <a:t>x=0.3</a:t>
                </a:r>
              </a:p>
            </p:txBody>
          </p:sp>
          <p:sp>
            <p:nvSpPr>
              <p:cNvPr id="27664" name="TextBox 29"/>
              <p:cNvSpPr txBox="1">
                <a:spLocks noChangeArrowheads="1"/>
              </p:cNvSpPr>
              <p:nvPr/>
            </p:nvSpPr>
            <p:spPr bwMode="auto">
              <a:xfrm>
                <a:off x="4491568" y="2681696"/>
                <a:ext cx="982746" cy="48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400"/>
                  <a:t> </a:t>
                </a:r>
                <a:r>
                  <a:rPr lang="en-US" sz="900"/>
                  <a:t>JLAB12</a:t>
                </a:r>
              </a:p>
            </p:txBody>
          </p:sp>
          <p:sp>
            <p:nvSpPr>
              <p:cNvPr id="33" name="TextBox 32"/>
              <p:cNvSpPr txBox="1">
                <a:spLocks noChangeArrowheads="1"/>
              </p:cNvSpPr>
              <p:nvPr/>
            </p:nvSpPr>
            <p:spPr bwMode="auto">
              <a:xfrm>
                <a:off x="4974952" y="3281524"/>
                <a:ext cx="1975830" cy="419523"/>
              </a:xfrm>
              <a:prstGeom prst="rect">
                <a:avLst/>
              </a:prstGeom>
              <a:noFill/>
              <a:ln>
                <a:noFill/>
              </a:ln>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eaLnBrk="1" hangingPunct="1">
                  <a:defRPr/>
                </a:pPr>
                <a:r>
                  <a:rPr lang="en-US" sz="1050" dirty="0"/>
                  <a:t>JLab24/HERMES</a:t>
                </a:r>
              </a:p>
            </p:txBody>
          </p:sp>
          <p:sp>
            <p:nvSpPr>
              <p:cNvPr id="27666" name="TextBox 31"/>
              <p:cNvSpPr txBox="1">
                <a:spLocks noChangeArrowheads="1"/>
              </p:cNvSpPr>
              <p:nvPr/>
            </p:nvSpPr>
            <p:spPr bwMode="auto">
              <a:xfrm>
                <a:off x="6356622" y="710833"/>
                <a:ext cx="1455489" cy="44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200"/>
                  <a:t>EIC18x275</a:t>
                </a:r>
              </a:p>
            </p:txBody>
          </p:sp>
          <p:sp>
            <p:nvSpPr>
              <p:cNvPr id="27667" name="TextBox 32"/>
              <p:cNvSpPr txBox="1">
                <a:spLocks noChangeArrowheads="1"/>
              </p:cNvSpPr>
              <p:nvPr/>
            </p:nvSpPr>
            <p:spPr bwMode="auto">
              <a:xfrm>
                <a:off x="6803065" y="1438418"/>
                <a:ext cx="1192148" cy="44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200"/>
                  <a:t>EIC5x41</a:t>
                </a:r>
              </a:p>
            </p:txBody>
          </p:sp>
        </p:grpSp>
        <p:sp>
          <p:nvSpPr>
            <p:cNvPr id="29" name="Rectangle 28"/>
            <p:cNvSpPr/>
            <p:nvPr/>
          </p:nvSpPr>
          <p:spPr>
            <a:xfrm>
              <a:off x="1458679" y="3379788"/>
              <a:ext cx="549949" cy="4528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36" name="Straight Arrow Connector 35"/>
          <p:cNvCxnSpPr>
            <a:cxnSpLocks noChangeShapeType="1"/>
          </p:cNvCxnSpPr>
          <p:nvPr/>
        </p:nvCxnSpPr>
        <p:spPr bwMode="auto">
          <a:xfrm flipH="1" flipV="1">
            <a:off x="6224588" y="2819400"/>
            <a:ext cx="23812" cy="1905000"/>
          </a:xfrm>
          <a:prstGeom prst="straightConnector1">
            <a:avLst/>
          </a:prstGeom>
          <a:noFill/>
          <a:ln w="25400">
            <a:solidFill>
              <a:srgbClr val="FF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658" name="TextBox 1"/>
          <p:cNvSpPr txBox="1">
            <a:spLocks noChangeArrowheads="1"/>
          </p:cNvSpPr>
          <p:nvPr/>
        </p:nvSpPr>
        <p:spPr bwMode="auto">
          <a:xfrm>
            <a:off x="-1588" y="3352800"/>
            <a:ext cx="5257801"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Tx/>
              <a:buChar char="•"/>
            </a:pPr>
            <a:r>
              <a:rPr lang="en-US" sz="2000" dirty="0"/>
              <a:t>For a given </a:t>
            </a:r>
            <a:r>
              <a:rPr lang="en-US" dirty="0"/>
              <a:t>x&amp;Q</a:t>
            </a:r>
            <a:r>
              <a:rPr lang="en-US" baseline="30000" dirty="0"/>
              <a:t>2 </a:t>
            </a:r>
            <a:r>
              <a:rPr lang="en-US" sz="2000" dirty="0"/>
              <a:t>the contribution from longitudinal photon increases at  higher energies (ex. at EIC 5 times bigger at Q</a:t>
            </a:r>
            <a:r>
              <a:rPr lang="en-US" sz="2000" baseline="30000" dirty="0"/>
              <a:t>2</a:t>
            </a:r>
            <a:r>
              <a:rPr lang="en-US" sz="2000" dirty="0"/>
              <a:t>~10, x~0.3 than at JLab )</a:t>
            </a:r>
          </a:p>
          <a:p>
            <a:pPr>
              <a:buFontTx/>
              <a:buChar char="•"/>
            </a:pPr>
            <a:endParaRPr lang="en-US" sz="2000" dirty="0"/>
          </a:p>
          <a:p>
            <a:pPr>
              <a:buFontTx/>
              <a:buChar char="•"/>
            </a:pPr>
            <a:r>
              <a:rPr lang="en-US" sz="2000" dirty="0"/>
              <a:t>JLab studies of impact of longitudinal photons </a:t>
            </a:r>
            <a:r>
              <a:rPr lang="en-US" sz="2000" u="sng" dirty="0">
                <a:solidFill>
                  <a:srgbClr val="FF0000"/>
                </a:solidFill>
              </a:rPr>
              <a:t>critical</a:t>
            </a:r>
            <a:r>
              <a:rPr lang="en-US" sz="2000" dirty="0"/>
              <a:t> for interpretation of  polarized SIDIS, including EIC data</a:t>
            </a:r>
          </a:p>
        </p:txBody>
      </p:sp>
      <p:pic>
        <p:nvPicPr>
          <p:cNvPr id="27659" name="Picture 10"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600200"/>
            <a:ext cx="46482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Screen Shot 2023-08-22 at 10.02.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3" descr="Screen Shot 2023-08-21 at 4.12.05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3962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noChangeArrowheads="1"/>
          </p:cNvSpPr>
          <p:nvPr>
            <p:ph type="title"/>
          </p:nvPr>
        </p:nvSpPr>
        <p:spPr>
          <a:xfrm>
            <a:off x="0" y="152400"/>
            <a:ext cx="9144000" cy="563563"/>
          </a:xfrm>
        </p:spPr>
        <p:txBody>
          <a:bodyPr/>
          <a:lstStyle/>
          <a:p>
            <a:r>
              <a:rPr lang="en-US" sz="2400">
                <a:latin typeface="Arial" charset="0"/>
                <a:ea typeface="MS PGothic" charset="0"/>
              </a:rPr>
              <a:t>Beam SSAs as a tool to separate regions and contributions</a:t>
            </a:r>
          </a:p>
        </p:txBody>
      </p:sp>
      <p:sp>
        <p:nvSpPr>
          <p:cNvPr id="25604" name="TextBox 33"/>
          <p:cNvSpPr txBox="1">
            <a:spLocks noChangeArrowheads="1"/>
          </p:cNvSpPr>
          <p:nvPr/>
        </p:nvSpPr>
        <p:spPr bwMode="auto">
          <a:xfrm>
            <a:off x="533400" y="57912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Negative sign of the SSA (plateau) defines the TFR dominance</a:t>
            </a:r>
          </a:p>
        </p:txBody>
      </p:sp>
      <p:sp>
        <p:nvSpPr>
          <p:cNvPr id="2" name="Footer Placeholder 1"/>
          <p:cNvSpPr>
            <a:spLocks noGrp="1"/>
          </p:cNvSpPr>
          <p:nvPr>
            <p:ph type="ftr" sz="quarter" idx="10"/>
          </p:nvPr>
        </p:nvSpPr>
        <p:spPr/>
        <p:txBody>
          <a:bodyPr/>
          <a:lstStyle/>
          <a:p>
            <a:pPr>
              <a:defRPr/>
            </a:pPr>
            <a:r>
              <a:rPr lang="it-IT" smtClean="0"/>
              <a:t>H. Avakian, HP2030, Nov 7</a:t>
            </a:r>
            <a:endParaRPr lang="en-US"/>
          </a:p>
        </p:txBody>
      </p:sp>
      <p:sp>
        <p:nvSpPr>
          <p:cNvPr id="25606" name="Slide Number Placeholder 2"/>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DE38388-5E09-9D4E-B91E-BD7FCB6309BE}" type="slidenum">
              <a:rPr lang="en-US" sz="1400"/>
              <a:pPr/>
              <a:t>7</a:t>
            </a:fld>
            <a:endParaRPr lang="en-US" sz="1400"/>
          </a:p>
        </p:txBody>
      </p:sp>
      <p:sp>
        <p:nvSpPr>
          <p:cNvPr id="25607" name="TextBox 3"/>
          <p:cNvSpPr txBox="1">
            <a:spLocks noChangeArrowheads="1"/>
          </p:cNvSpPr>
          <p:nvPr/>
        </p:nvSpPr>
        <p:spPr bwMode="auto">
          <a:xfrm>
            <a:off x="1231900" y="274320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ep</a:t>
            </a:r>
            <a:r>
              <a:rPr lang="en-US" sz="1800">
                <a:sym typeface="Wingdings" charset="0"/>
              </a:rPr>
              <a:t>e’pX</a:t>
            </a:r>
            <a:endParaRPr lang="en-US" sz="1800"/>
          </a:p>
        </p:txBody>
      </p:sp>
      <p:sp>
        <p:nvSpPr>
          <p:cNvPr id="3" name="TextBox 2"/>
          <p:cNvSpPr txBox="1"/>
          <p:nvPr/>
        </p:nvSpPr>
        <p:spPr>
          <a:xfrm>
            <a:off x="4724400" y="4572000"/>
            <a:ext cx="4276725" cy="1754327"/>
          </a:xfrm>
          <a:prstGeom prst="rect">
            <a:avLst/>
          </a:prstGeom>
          <a:solidFill>
            <a:srgbClr val="FFFF00"/>
          </a:solidFill>
          <a:ln>
            <a:solidFill>
              <a:srgbClr val="002060"/>
            </a:solidFill>
          </a:ln>
        </p:spPr>
        <p:txBody>
          <a:bodyPr>
            <a:spAutoFit/>
          </a:bodyPr>
          <a:lstStyle/>
          <a:p>
            <a:pPr>
              <a:defRPr/>
            </a:pPr>
            <a:r>
              <a:rPr lang="en-US" dirty="0">
                <a:latin typeface="Arial" panose="020B0604020202020204" pitchFamily="34" charset="0"/>
                <a:ea typeface="MS PGothic" panose="020B0600070205080204" pitchFamily="34" charset="-128"/>
                <a:cs typeface="+mn-cs"/>
              </a:rPr>
              <a:t>With beams in polarized SIDIS typically always polarized, beam SSA can serve as a tool to separate </a:t>
            </a:r>
          </a:p>
          <a:p>
            <a:pPr marL="342900" indent="-342900">
              <a:buFontTx/>
              <a:buAutoNum type="arabicParenR"/>
              <a:defRPr/>
            </a:pPr>
            <a:r>
              <a:rPr lang="en-US" dirty="0">
                <a:latin typeface="Arial" panose="020B0604020202020204" pitchFamily="34" charset="0"/>
                <a:ea typeface="MS PGothic" panose="020B0600070205080204" pitchFamily="34" charset="-128"/>
                <a:cs typeface="+mn-cs"/>
              </a:rPr>
              <a:t>kinematical regions (CFR/TFR)</a:t>
            </a:r>
          </a:p>
          <a:p>
            <a:pPr marL="342900" indent="-342900">
              <a:buFontTx/>
              <a:buAutoNum type="arabicParenR"/>
              <a:defRPr/>
            </a:pPr>
            <a:r>
              <a:rPr lang="en-US" dirty="0">
                <a:latin typeface="Arial" panose="020B0604020202020204" pitchFamily="34" charset="0"/>
                <a:ea typeface="MS PGothic" panose="020B0600070205080204" pitchFamily="34" charset="-128"/>
                <a:cs typeface="+mn-cs"/>
              </a:rPr>
              <a:t>dynamical contributions </a:t>
            </a:r>
          </a:p>
          <a:p>
            <a:pPr marL="342900" indent="-342900">
              <a:buFontTx/>
              <a:buAutoNum type="arabicParenR"/>
              <a:defRPr/>
            </a:pPr>
            <a:r>
              <a:rPr lang="en-US" dirty="0">
                <a:solidFill>
                  <a:srgbClr val="FF0000"/>
                </a:solidFill>
                <a:latin typeface="Arial" panose="020B0604020202020204" pitchFamily="34" charset="0"/>
                <a:ea typeface="MS PGothic" panose="020B0600070205080204" pitchFamily="34" charset="-128"/>
                <a:cs typeface="+mn-cs"/>
              </a:rPr>
              <a:t>cut on M</a:t>
            </a:r>
            <a:r>
              <a:rPr lang="en-US" baseline="-25000" dirty="0">
                <a:solidFill>
                  <a:srgbClr val="FF0000"/>
                </a:solidFill>
                <a:latin typeface="Arial" panose="020B0604020202020204" pitchFamily="34" charset="0"/>
                <a:ea typeface="MS PGothic" panose="020B0600070205080204" pitchFamily="34" charset="-128"/>
                <a:cs typeface="+mn-cs"/>
              </a:rPr>
              <a:t>X</a:t>
            </a:r>
            <a:r>
              <a:rPr lang="en-US" dirty="0">
                <a:solidFill>
                  <a:srgbClr val="FF0000"/>
                </a:solidFill>
                <a:latin typeface="Arial" panose="020B0604020202020204" pitchFamily="34" charset="0"/>
                <a:ea typeface="MS PGothic" panose="020B0600070205080204" pitchFamily="34" charset="-128"/>
                <a:cs typeface="+mn-cs"/>
              </a:rPr>
              <a:t> eliminate exclusive VMs</a:t>
            </a:r>
          </a:p>
        </p:txBody>
      </p:sp>
      <p:pic>
        <p:nvPicPr>
          <p:cNvPr id="25609" name="Picture 3" descr="Screen Shot 2024-07-10 at 11.05.22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1363" y="1219200"/>
            <a:ext cx="4511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4"/>
          <p:cNvSpPr txBox="1">
            <a:spLocks noChangeArrowheads="1"/>
          </p:cNvSpPr>
          <p:nvPr/>
        </p:nvSpPr>
        <p:spPr bwMode="auto">
          <a:xfrm>
            <a:off x="5638800" y="914400"/>
            <a:ext cx="330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F. Benmokhtar &amp; Duquesne U.</a:t>
            </a:r>
          </a:p>
        </p:txBody>
      </p:sp>
      <p:sp>
        <p:nvSpPr>
          <p:cNvPr id="25611" name="TextBox 5"/>
          <p:cNvSpPr txBox="1">
            <a:spLocks noChangeArrowheads="1"/>
          </p:cNvSpPr>
          <p:nvPr/>
        </p:nvSpPr>
        <p:spPr bwMode="auto">
          <a:xfrm>
            <a:off x="5334000" y="4114800"/>
            <a:ext cx="357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a:t>Major difference only for protons at small t!</a:t>
            </a:r>
          </a:p>
        </p:txBody>
      </p:sp>
      <p:sp>
        <p:nvSpPr>
          <p:cNvPr id="25612" name="TextBox 16"/>
          <p:cNvSpPr txBox="1">
            <a:spLocks noChangeArrowheads="1"/>
          </p:cNvSpPr>
          <p:nvPr/>
        </p:nvSpPr>
        <p:spPr bwMode="auto">
          <a:xfrm>
            <a:off x="25400" y="762000"/>
            <a:ext cx="502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3) </a:t>
            </a:r>
            <a:r>
              <a:rPr lang="en-US" sz="2000" dirty="0"/>
              <a:t>Separating Target Fragmentation Region TFR from Current fragmentation region (CFR)</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Arial" charset="0"/>
                <a:ea typeface="MS PGothic" charset="0"/>
              </a:rPr>
              <a:t>Addressing PAC/theory comments</a:t>
            </a:r>
          </a:p>
        </p:txBody>
      </p:sp>
      <p:sp>
        <p:nvSpPr>
          <p:cNvPr id="5" name="Footer Placeholder 4"/>
          <p:cNvSpPr>
            <a:spLocks noGrp="1"/>
          </p:cNvSpPr>
          <p:nvPr>
            <p:ph type="ftr" sz="quarter" idx="10"/>
          </p:nvPr>
        </p:nvSpPr>
        <p:spPr/>
        <p:txBody>
          <a:bodyPr/>
          <a:lstStyle/>
          <a:p>
            <a:pPr>
              <a:defRPr/>
            </a:pPr>
            <a:r>
              <a:rPr lang="it-IT" smtClean="0"/>
              <a:t>H. Avakian, HP2030, Nov 7</a:t>
            </a:r>
            <a:endParaRPr lang="en-US"/>
          </a:p>
        </p:txBody>
      </p:sp>
      <p:sp>
        <p:nvSpPr>
          <p:cNvPr id="296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F727F91-1D5A-5648-B155-BA59E0BA0155}" type="slidenum">
              <a:rPr lang="en-US" sz="1400"/>
              <a:pPr/>
              <a:t>8</a:t>
            </a:fld>
            <a:endParaRPr lang="en-US" sz="1400"/>
          </a:p>
        </p:txBody>
      </p:sp>
      <p:sp>
        <p:nvSpPr>
          <p:cNvPr id="29700" name="TextBox 2"/>
          <p:cNvSpPr txBox="1">
            <a:spLocks noChangeArrowheads="1"/>
          </p:cNvSpPr>
          <p:nvPr/>
        </p:nvSpPr>
        <p:spPr bwMode="auto">
          <a:xfrm>
            <a:off x="0" y="20574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dirty="0">
                <a:solidFill>
                  <a:srgbClr val="FF0000"/>
                </a:solidFill>
              </a:rPr>
              <a:t>2) Diffractive VMs (</a:t>
            </a:r>
            <a:r>
              <a:rPr lang="en-US" dirty="0" smtClean="0">
                <a:solidFill>
                  <a:srgbClr val="FF0000"/>
                </a:solidFill>
                <a:latin typeface="Symbol"/>
              </a:rPr>
              <a:t>r</a:t>
            </a:r>
            <a:r>
              <a:rPr lang="en-US" baseline="30000" dirty="0" smtClean="0">
                <a:solidFill>
                  <a:srgbClr val="FF0000"/>
                </a:solidFill>
              </a:rPr>
              <a:t>0</a:t>
            </a:r>
            <a:r>
              <a:rPr lang="en-US" dirty="0">
                <a:solidFill>
                  <a:srgbClr val="FF0000"/>
                </a:solidFill>
              </a:rPr>
              <a:t>)</a:t>
            </a:r>
          </a:p>
        </p:txBody>
      </p:sp>
      <p:sp>
        <p:nvSpPr>
          <p:cNvPr id="29701" name="TextBox 6"/>
          <p:cNvSpPr txBox="1">
            <a:spLocks noChangeArrowheads="1"/>
          </p:cNvSpPr>
          <p:nvPr/>
        </p:nvSpPr>
        <p:spPr bwMode="auto">
          <a:xfrm>
            <a:off x="1371600" y="571500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smtClean="0"/>
              <a:t>Studies of exclusive processes require high resolution and multidimensional measurements !!!</a:t>
            </a:r>
            <a:endParaRPr lang="en-US" sz="1800" dirty="0"/>
          </a:p>
        </p:txBody>
      </p:sp>
      <p:pic>
        <p:nvPicPr>
          <p:cNvPr id="29703" name="Picture 1" descr="Screen Shot 2019-06-18 at 3.13.2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81200"/>
            <a:ext cx="13239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3"/>
          <p:cNvSpPr txBox="1">
            <a:spLocks noChangeArrowheads="1"/>
          </p:cNvSpPr>
          <p:nvPr/>
        </p:nvSpPr>
        <p:spPr bwMode="auto">
          <a:xfrm>
            <a:off x="0" y="3505200"/>
            <a:ext cx="38898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smtClean="0"/>
              <a:t>CLAS12 measurements indicate the 2hadron exclusive sample is dominated by “</a:t>
            </a:r>
            <a:r>
              <a:rPr lang="en-US" sz="1800" dirty="0"/>
              <a:t>diffractive rho0</a:t>
            </a:r>
            <a:r>
              <a:rPr lang="en-US" sz="1800" dirty="0" smtClean="0"/>
              <a:t>”produced at very small </a:t>
            </a:r>
            <a:r>
              <a:rPr lang="en-US" sz="1800" b="1" i="1" dirty="0" smtClean="0"/>
              <a:t>t</a:t>
            </a:r>
            <a:endParaRPr lang="en-US" sz="1800" b="1" i="1" dirty="0"/>
          </a:p>
          <a:p>
            <a:endParaRPr lang="en-US" sz="1800" dirty="0"/>
          </a:p>
        </p:txBody>
      </p:sp>
      <p:sp>
        <p:nvSpPr>
          <p:cNvPr id="29705" name="TextBox 11"/>
          <p:cNvSpPr txBox="1">
            <a:spLocks noChangeArrowheads="1"/>
          </p:cNvSpPr>
          <p:nvPr/>
        </p:nvSpPr>
        <p:spPr bwMode="auto">
          <a:xfrm>
            <a:off x="0" y="762000"/>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What exactly are identified so far sources of “factorization breakdown” in SIDIS </a:t>
            </a:r>
            <a:r>
              <a:rPr lang="en-US" sz="1800" dirty="0">
                <a:solidFill>
                  <a:srgbClr val="FF0000"/>
                </a:solidFill>
              </a:rPr>
              <a:t>and where is the evidence that  “few GeV” matters?</a:t>
            </a:r>
          </a:p>
        </p:txBody>
      </p:sp>
      <p:pic>
        <p:nvPicPr>
          <p:cNvPr id="11" name="Picture 11" descr="Screen Shot 2024-07-09 at 8.43.2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66991" y="129540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2"/>
          <p:cNvSpPr>
            <a:spLocks noChangeArrowheads="1"/>
          </p:cNvSpPr>
          <p:nvPr/>
        </p:nvSpPr>
        <p:spPr bwMode="auto">
          <a:xfrm>
            <a:off x="7400391" y="1524000"/>
            <a:ext cx="565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dirty="0"/>
              <a:t>x=0.2</a:t>
            </a:r>
          </a:p>
        </p:txBody>
      </p:sp>
      <p:sp>
        <p:nvSpPr>
          <p:cNvPr id="15" name="TextBox 33"/>
          <p:cNvSpPr txBox="1">
            <a:spLocks noChangeArrowheads="1"/>
          </p:cNvSpPr>
          <p:nvPr/>
        </p:nvSpPr>
        <p:spPr bwMode="auto">
          <a:xfrm>
            <a:off x="7400391" y="1371600"/>
            <a:ext cx="944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Q</a:t>
            </a:r>
            <a:r>
              <a:rPr lang="en-US" sz="1200" baseline="30000" dirty="0"/>
              <a:t>2</a:t>
            </a:r>
            <a:r>
              <a:rPr lang="en-US" sz="1200" dirty="0"/>
              <a:t>=2 GeV</a:t>
            </a:r>
            <a:r>
              <a:rPr lang="en-US" sz="1200" baseline="30000" dirty="0"/>
              <a:t>2</a:t>
            </a:r>
          </a:p>
        </p:txBody>
      </p:sp>
      <p:sp>
        <p:nvSpPr>
          <p:cNvPr id="2" name="TextBox 1"/>
          <p:cNvSpPr txBox="1"/>
          <p:nvPr/>
        </p:nvSpPr>
        <p:spPr>
          <a:xfrm>
            <a:off x="7705191" y="1066800"/>
            <a:ext cx="757840" cy="276999"/>
          </a:xfrm>
          <a:prstGeom prst="rect">
            <a:avLst/>
          </a:prstGeom>
          <a:noFill/>
        </p:spPr>
        <p:txBody>
          <a:bodyPr wrap="none" rtlCol="0">
            <a:spAutoFit/>
          </a:bodyPr>
          <a:lstStyle/>
          <a:p>
            <a:r>
              <a:rPr lang="en-US" sz="1200" dirty="0" smtClean="0"/>
              <a:t>CLAS12</a:t>
            </a:r>
            <a:endParaRPr lang="en-US" sz="12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591" y="1295400"/>
            <a:ext cx="2117725"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3"/>
          <p:cNvSpPr txBox="1">
            <a:spLocks noChangeArrowheads="1"/>
          </p:cNvSpPr>
          <p:nvPr/>
        </p:nvSpPr>
        <p:spPr bwMode="auto">
          <a:xfrm>
            <a:off x="5342991" y="1066800"/>
            <a:ext cx="1157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a:t>COMPASS 2h</a:t>
            </a:r>
          </a:p>
        </p:txBody>
      </p:sp>
      <p:sp>
        <p:nvSpPr>
          <p:cNvPr id="19" name="Rectangle 18"/>
          <p:cNvSpPr/>
          <p:nvPr/>
        </p:nvSpPr>
        <p:spPr>
          <a:xfrm>
            <a:off x="228600" y="4800600"/>
            <a:ext cx="8763000" cy="923330"/>
          </a:xfrm>
          <a:prstGeom prst="rect">
            <a:avLst/>
          </a:prstGeom>
        </p:spPr>
        <p:txBody>
          <a:bodyPr wrap="square">
            <a:spAutoFit/>
          </a:bodyPr>
          <a:lstStyle/>
          <a:p>
            <a:r>
              <a:rPr lang="en-US" dirty="0" smtClean="0"/>
              <a:t>Consistent </a:t>
            </a:r>
            <a:r>
              <a:rPr lang="en-US" dirty="0"/>
              <a:t>with ~10% of diffractive DIS in inclusive </a:t>
            </a:r>
            <a:r>
              <a:rPr lang="en-US" dirty="0" smtClean="0"/>
              <a:t>DIS, exclusive rho contributes </a:t>
            </a:r>
            <a:r>
              <a:rPr lang="en-US" dirty="0" smtClean="0"/>
              <a:t> </a:t>
            </a:r>
            <a:r>
              <a:rPr lang="en-US" dirty="0"/>
              <a:t>~20% </a:t>
            </a:r>
            <a:r>
              <a:rPr lang="en-US" dirty="0" smtClean="0"/>
              <a:t>to </a:t>
            </a:r>
            <a:r>
              <a:rPr lang="en-US" dirty="0" smtClean="0"/>
              <a:t>charged pion </a:t>
            </a:r>
            <a:r>
              <a:rPr lang="en-US" dirty="0" smtClean="0"/>
              <a:t>SIDIS  making </a:t>
            </a:r>
            <a:r>
              <a:rPr lang="en-US" dirty="0" smtClean="0"/>
              <a:t>studies </a:t>
            </a:r>
            <a:r>
              <a:rPr lang="en-US" dirty="0"/>
              <a:t>of those </a:t>
            </a:r>
            <a:r>
              <a:rPr lang="en-US" dirty="0" err="1"/>
              <a:t>rhos</a:t>
            </a:r>
            <a:r>
              <a:rPr lang="en-US" dirty="0"/>
              <a:t>, </a:t>
            </a:r>
            <a:r>
              <a:rPr lang="en-US" u="sng" dirty="0">
                <a:solidFill>
                  <a:srgbClr val="FF0000"/>
                </a:solidFill>
              </a:rPr>
              <a:t>crucial</a:t>
            </a:r>
            <a:r>
              <a:rPr lang="en-US" dirty="0"/>
              <a:t> </a:t>
            </a:r>
            <a:r>
              <a:rPr lang="en-US" u="sng" dirty="0">
                <a:solidFill>
                  <a:srgbClr val="FF0000"/>
                </a:solidFill>
              </a:rPr>
              <a:t>for interpretation in terms of TMDs of SIDIS </a:t>
            </a:r>
            <a:r>
              <a:rPr lang="en-US" u="sng" dirty="0" smtClean="0">
                <a:solidFill>
                  <a:srgbClr val="FF0000"/>
                </a:solidFill>
              </a:rPr>
              <a:t>data</a:t>
            </a:r>
            <a:r>
              <a:rPr lang="en-US" dirty="0" smtClean="0"/>
              <a:t> </a:t>
            </a:r>
            <a:endParaRPr lang="en-US" dirty="0" smtClean="0"/>
          </a:p>
        </p:txBody>
      </p:sp>
      <p:sp>
        <p:nvSpPr>
          <p:cNvPr id="3" name="Rectangle 2"/>
          <p:cNvSpPr/>
          <p:nvPr/>
        </p:nvSpPr>
        <p:spPr>
          <a:xfrm>
            <a:off x="5410200" y="3581400"/>
            <a:ext cx="3594259" cy="1015663"/>
          </a:xfrm>
          <a:prstGeom prst="rect">
            <a:avLst/>
          </a:prstGeom>
        </p:spPr>
        <p:txBody>
          <a:bodyPr wrap="square">
            <a:spAutoFit/>
          </a:bodyPr>
          <a:lstStyle/>
          <a:p>
            <a:r>
              <a:rPr lang="en-US" dirty="0"/>
              <a:t>indication: </a:t>
            </a:r>
            <a:r>
              <a:rPr lang="en-US" dirty="0" smtClean="0"/>
              <a:t>most of the </a:t>
            </a:r>
            <a:r>
              <a:rPr lang="en-US" dirty="0" smtClean="0">
                <a:solidFill>
                  <a:srgbClr val="FF0000"/>
                </a:solidFill>
                <a:latin typeface="Symbol"/>
              </a:rPr>
              <a:t>r</a:t>
            </a:r>
            <a:r>
              <a:rPr lang="en-US" baseline="30000" dirty="0" smtClean="0">
                <a:solidFill>
                  <a:srgbClr val="FF0000"/>
                </a:solidFill>
              </a:rPr>
              <a:t>0</a:t>
            </a:r>
            <a:r>
              <a:rPr lang="en-US" dirty="0" smtClean="0"/>
              <a:t> are longitudinally </a:t>
            </a:r>
            <a:r>
              <a:rPr lang="en-US" dirty="0"/>
              <a:t>polarized </a:t>
            </a:r>
            <a:endParaRPr lang="en-US" dirty="0" smtClean="0"/>
          </a:p>
          <a:p>
            <a:r>
              <a:rPr lang="en-US" dirty="0" smtClean="0"/>
              <a:t>note</a:t>
            </a:r>
            <a:r>
              <a:rPr lang="en-US" dirty="0"/>
              <a:t>: higher the Q</a:t>
            </a:r>
            <a:r>
              <a:rPr lang="en-US" baseline="30000" dirty="0"/>
              <a:t>2</a:t>
            </a:r>
            <a:r>
              <a:rPr lang="en-US" dirty="0"/>
              <a:t> lower is </a:t>
            </a:r>
            <a:r>
              <a:rPr lang="en-US" sz="2400" dirty="0">
                <a:solidFill>
                  <a:srgbClr val="FF0000"/>
                </a:solidFill>
                <a:latin typeface="Symbol"/>
              </a:rPr>
              <a:t>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ermes-rho-t0.06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209800"/>
            <a:ext cx="3195442" cy="3009900"/>
          </a:xfrm>
          <a:prstGeom prst="rect">
            <a:avLst/>
          </a:prstGeom>
        </p:spPr>
      </p:pic>
      <p:pic>
        <p:nvPicPr>
          <p:cNvPr id="7" name="Picture 6" descr="Screen Shot 2024-09-18 at 10.59.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838200"/>
            <a:ext cx="2697655" cy="1061973"/>
          </a:xfrm>
          <a:prstGeom prst="rect">
            <a:avLst/>
          </a:prstGeom>
        </p:spPr>
      </p:pic>
      <p:sp>
        <p:nvSpPr>
          <p:cNvPr id="2" name="Footer Placeholder 1">
            <a:extLst>
              <a:ext uri="{FF2B5EF4-FFF2-40B4-BE49-F238E27FC236}">
                <a16:creationId xmlns:a16="http://schemas.microsoft.com/office/drawing/2014/main" xmlns="" id="{D69A985D-C60B-FD4E-837B-3E98BDC216C6}"/>
              </a:ext>
            </a:extLst>
          </p:cNvPr>
          <p:cNvSpPr>
            <a:spLocks noGrp="1"/>
          </p:cNvSpPr>
          <p:nvPr>
            <p:ph type="ftr" sz="quarter" idx="10"/>
          </p:nvPr>
        </p:nvSpPr>
        <p:spPr/>
        <p:txBody>
          <a:bodyPr/>
          <a:lstStyle/>
          <a:p>
            <a:pPr>
              <a:defRPr/>
            </a:pPr>
            <a:r>
              <a:rPr lang="it-IT" smtClean="0"/>
              <a:t>H. Avakian, HP2030, Nov 7</a:t>
            </a:r>
            <a:endParaRPr lang="en-US"/>
          </a:p>
        </p:txBody>
      </p:sp>
      <p:sp>
        <p:nvSpPr>
          <p:cNvPr id="3" name="Slide Number Placeholder 2">
            <a:extLst>
              <a:ext uri="{FF2B5EF4-FFF2-40B4-BE49-F238E27FC236}">
                <a16:creationId xmlns:a16="http://schemas.microsoft.com/office/drawing/2014/main" xmlns="" id="{ECC80FC2-75E2-804D-B37E-FCC866A511FC}"/>
              </a:ext>
            </a:extLst>
          </p:cNvPr>
          <p:cNvSpPr>
            <a:spLocks noGrp="1"/>
          </p:cNvSpPr>
          <p:nvPr>
            <p:ph type="sldNum" sz="quarter" idx="11"/>
          </p:nvPr>
        </p:nvSpPr>
        <p:spPr/>
        <p:txBody>
          <a:bodyPr/>
          <a:lstStyle/>
          <a:p>
            <a:pPr>
              <a:defRPr/>
            </a:pPr>
            <a:fld id="{D105C046-74D3-4F45-AF27-F452DBD77A7C}" type="slidenum">
              <a:rPr lang="en-US" smtClean="0"/>
              <a:pPr>
                <a:defRPr/>
              </a:pPr>
              <a:t>9</a:t>
            </a:fld>
            <a:endParaRPr lang="en-US"/>
          </a:p>
        </p:txBody>
      </p:sp>
      <p:sp>
        <p:nvSpPr>
          <p:cNvPr id="4" name="TextBox 3">
            <a:extLst>
              <a:ext uri="{FF2B5EF4-FFF2-40B4-BE49-F238E27FC236}">
                <a16:creationId xmlns:a16="http://schemas.microsoft.com/office/drawing/2014/main" xmlns="" id="{8367057C-30E6-4944-B754-F1F565043922}"/>
              </a:ext>
            </a:extLst>
          </p:cNvPr>
          <p:cNvSpPr txBox="1"/>
          <p:nvPr/>
        </p:nvSpPr>
        <p:spPr>
          <a:xfrm>
            <a:off x="685800" y="152400"/>
            <a:ext cx="7343677" cy="461665"/>
          </a:xfrm>
          <a:prstGeom prst="rect">
            <a:avLst/>
          </a:prstGeom>
          <a:noFill/>
        </p:spPr>
        <p:txBody>
          <a:bodyPr wrap="none" rtlCol="0">
            <a:spAutoFit/>
          </a:bodyPr>
          <a:lstStyle/>
          <a:p>
            <a:r>
              <a:rPr lang="en-US" sz="2400" dirty="0"/>
              <a:t>Understanding exclusive </a:t>
            </a:r>
            <a:r>
              <a:rPr lang="en-US" sz="2400" dirty="0" err="1"/>
              <a:t>rhos</a:t>
            </a:r>
            <a:r>
              <a:rPr lang="en-US" sz="2400" dirty="0"/>
              <a:t> and SDME validations</a:t>
            </a:r>
          </a:p>
        </p:txBody>
      </p:sp>
      <p:sp>
        <p:nvSpPr>
          <p:cNvPr id="5" name="TextBox 4"/>
          <p:cNvSpPr txBox="1"/>
          <p:nvPr/>
        </p:nvSpPr>
        <p:spPr>
          <a:xfrm>
            <a:off x="0" y="914400"/>
            <a:ext cx="5534951" cy="369332"/>
          </a:xfrm>
          <a:prstGeom prst="rect">
            <a:avLst/>
          </a:prstGeom>
          <a:noFill/>
        </p:spPr>
        <p:txBody>
          <a:bodyPr wrap="none" rtlCol="0">
            <a:spAutoFit/>
          </a:bodyPr>
          <a:lstStyle/>
          <a:p>
            <a:r>
              <a:rPr lang="en-US" dirty="0" smtClean="0"/>
              <a:t>Exclusivity condition  defined by the missing Energy: </a:t>
            </a:r>
            <a:endParaRPr lang="en-US" dirty="0"/>
          </a:p>
        </p:txBody>
      </p:sp>
      <p:pic>
        <p:nvPicPr>
          <p:cNvPr id="9" name="Picture 8" descr="Screen Shot 2024-09-18 at 11.01.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295400"/>
            <a:ext cx="3187700" cy="482600"/>
          </a:xfrm>
          <a:prstGeom prst="rect">
            <a:avLst/>
          </a:prstGeom>
        </p:spPr>
      </p:pic>
      <p:pic>
        <p:nvPicPr>
          <p:cNvPr id="11" name="Picture 10" descr="Screen Shot 2024-09-18 at 11.16.0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62200"/>
            <a:ext cx="3124200" cy="2667000"/>
          </a:xfrm>
          <a:prstGeom prst="rect">
            <a:avLst/>
          </a:prstGeom>
        </p:spPr>
      </p:pic>
      <p:pic>
        <p:nvPicPr>
          <p:cNvPr id="13" name="Picture 12" descr="compass-rh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2209800"/>
            <a:ext cx="3124200" cy="2971800"/>
          </a:xfrm>
          <a:prstGeom prst="rect">
            <a:avLst/>
          </a:prstGeom>
        </p:spPr>
      </p:pic>
      <p:sp>
        <p:nvSpPr>
          <p:cNvPr id="14" name="TextBox 13"/>
          <p:cNvSpPr txBox="1"/>
          <p:nvPr/>
        </p:nvSpPr>
        <p:spPr>
          <a:xfrm>
            <a:off x="304800" y="1981200"/>
            <a:ext cx="2782883" cy="369332"/>
          </a:xfrm>
          <a:prstGeom prst="rect">
            <a:avLst/>
          </a:prstGeom>
          <a:noFill/>
        </p:spPr>
        <p:txBody>
          <a:bodyPr wrap="none" rtlCol="0">
            <a:spAutoFit/>
          </a:bodyPr>
          <a:lstStyle/>
          <a:p>
            <a:r>
              <a:rPr lang="en-US" dirty="0" smtClean="0"/>
              <a:t>CLAS12 (width &lt;0.1GeV)</a:t>
            </a:r>
            <a:endParaRPr lang="en-US" dirty="0"/>
          </a:p>
        </p:txBody>
      </p:sp>
      <p:sp>
        <p:nvSpPr>
          <p:cNvPr id="15" name="TextBox 14"/>
          <p:cNvSpPr txBox="1"/>
          <p:nvPr/>
        </p:nvSpPr>
        <p:spPr>
          <a:xfrm>
            <a:off x="3276600" y="1905000"/>
            <a:ext cx="2846565" cy="646331"/>
          </a:xfrm>
          <a:prstGeom prst="rect">
            <a:avLst/>
          </a:prstGeom>
          <a:noFill/>
        </p:spPr>
        <p:txBody>
          <a:bodyPr wrap="none" rtlCol="0">
            <a:spAutoFit/>
          </a:bodyPr>
          <a:lstStyle/>
          <a:p>
            <a:r>
              <a:rPr lang="en-US" dirty="0" smtClean="0"/>
              <a:t>HERMES</a:t>
            </a:r>
            <a:r>
              <a:rPr lang="en-US" dirty="0"/>
              <a:t>(width </a:t>
            </a:r>
            <a:r>
              <a:rPr lang="en-US" dirty="0" smtClean="0"/>
              <a:t>~0.6GeV</a:t>
            </a:r>
            <a:r>
              <a:rPr lang="en-US" dirty="0"/>
              <a:t>)</a:t>
            </a:r>
          </a:p>
          <a:p>
            <a:r>
              <a:rPr lang="en-US" dirty="0" smtClean="0"/>
              <a:t> </a:t>
            </a:r>
            <a:endParaRPr lang="en-US" dirty="0"/>
          </a:p>
        </p:txBody>
      </p:sp>
      <p:sp>
        <p:nvSpPr>
          <p:cNvPr id="16" name="TextBox 15"/>
          <p:cNvSpPr txBox="1"/>
          <p:nvPr/>
        </p:nvSpPr>
        <p:spPr>
          <a:xfrm>
            <a:off x="6172200" y="1905000"/>
            <a:ext cx="2803735" cy="646331"/>
          </a:xfrm>
          <a:prstGeom prst="rect">
            <a:avLst/>
          </a:prstGeom>
          <a:noFill/>
        </p:spPr>
        <p:txBody>
          <a:bodyPr wrap="none" rtlCol="0">
            <a:spAutoFit/>
          </a:bodyPr>
          <a:lstStyle/>
          <a:p>
            <a:r>
              <a:rPr lang="en-US" dirty="0" smtClean="0"/>
              <a:t>COMPASS(</a:t>
            </a:r>
            <a:r>
              <a:rPr lang="en-US" dirty="0"/>
              <a:t>width </a:t>
            </a:r>
            <a:r>
              <a:rPr lang="en-US" dirty="0" smtClean="0"/>
              <a:t>~2GeV</a:t>
            </a:r>
            <a:r>
              <a:rPr lang="en-US" dirty="0"/>
              <a:t>)</a:t>
            </a:r>
          </a:p>
          <a:p>
            <a:r>
              <a:rPr lang="en-US" dirty="0" smtClean="0"/>
              <a:t> </a:t>
            </a:r>
            <a:endParaRPr lang="en-US" dirty="0"/>
          </a:p>
        </p:txBody>
      </p:sp>
      <p:sp>
        <p:nvSpPr>
          <p:cNvPr id="17" name="TextBox 16"/>
          <p:cNvSpPr txBox="1"/>
          <p:nvPr/>
        </p:nvSpPr>
        <p:spPr>
          <a:xfrm>
            <a:off x="0" y="5257800"/>
            <a:ext cx="9161482" cy="1200329"/>
          </a:xfrm>
          <a:prstGeom prst="rect">
            <a:avLst/>
          </a:prstGeom>
          <a:noFill/>
        </p:spPr>
        <p:txBody>
          <a:bodyPr wrap="none" rtlCol="0">
            <a:spAutoFit/>
          </a:bodyPr>
          <a:lstStyle/>
          <a:p>
            <a:pPr marL="285750" indent="-285750">
              <a:buFont typeface="Arial"/>
              <a:buChar char="•"/>
            </a:pPr>
            <a:r>
              <a:rPr lang="en-US" dirty="0" smtClean="0"/>
              <a:t>Guarantying the “exclusivity” requires good resolutions (get worse at higher energies)</a:t>
            </a:r>
          </a:p>
          <a:p>
            <a:pPr marL="285750" indent="-285750">
              <a:buFont typeface="Arial"/>
              <a:buChar char="•"/>
            </a:pPr>
            <a:r>
              <a:rPr lang="en-US" dirty="0" smtClean="0"/>
              <a:t>Subtraction procedure relays on normalization, based on exclusive limit of LUND-MC</a:t>
            </a:r>
          </a:p>
          <a:p>
            <a:pPr marL="285750" indent="-285750">
              <a:buFont typeface="Arial"/>
              <a:buChar char="•"/>
            </a:pPr>
            <a:r>
              <a:rPr lang="en-US" dirty="0" smtClean="0"/>
              <a:t>All distributions have have tails, indicating the RC may not be negligible</a:t>
            </a:r>
          </a:p>
          <a:p>
            <a:pPr marL="285750" indent="-285750">
              <a:buFont typeface="Arial"/>
              <a:buChar char="•"/>
            </a:pPr>
            <a:r>
              <a:rPr lang="en-US" dirty="0" smtClean="0"/>
              <a:t>Extraction of SDMEs, will require validation in the multi-D space (significant samples)</a:t>
            </a:r>
            <a:endParaRPr lang="en-US" dirty="0"/>
          </a:p>
        </p:txBody>
      </p:sp>
      <p:sp>
        <p:nvSpPr>
          <p:cNvPr id="18" name="TextBox 17"/>
          <p:cNvSpPr txBox="1"/>
          <p:nvPr/>
        </p:nvSpPr>
        <p:spPr>
          <a:xfrm>
            <a:off x="533400" y="2438400"/>
            <a:ext cx="1247770" cy="307777"/>
          </a:xfrm>
          <a:prstGeom prst="rect">
            <a:avLst/>
          </a:prstGeom>
          <a:noFill/>
        </p:spPr>
        <p:txBody>
          <a:bodyPr wrap="none" rtlCol="0">
            <a:spAutoFit/>
          </a:bodyPr>
          <a:lstStyle/>
          <a:p>
            <a:r>
              <a:rPr lang="en-US" sz="1400" dirty="0" smtClean="0"/>
              <a:t>~10% of data</a:t>
            </a:r>
            <a:endParaRPr lang="en-US" sz="1400" dirty="0"/>
          </a:p>
        </p:txBody>
      </p:sp>
    </p:spTree>
    <p:extLst>
      <p:ext uri="{BB962C8B-B14F-4D97-AF65-F5344CB8AC3E}">
        <p14:creationId xmlns:p14="http://schemas.microsoft.com/office/powerpoint/2010/main" val="144792452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c:\gs\gs8.14\bin\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722"/>
  <p:tag name="DEFAULTHEIGHT" val="30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12pt]{article}\pagestyle{empty}&#10;%\documentclass{slides}&#10;\input epsf&#10;\usepackage{graphicx}&#10;\usepackage{color}&#10;\begin{document}&#10;\begin{table}&#10;\begin{center}&#10;\begin{tabular}{|c|c|c|c|} \hline&#10;N/q &amp; {\color{blue}U} &amp; {\color{green}L} &amp; {\color{red}T} \\ \hline&#10; {U} &amp; ${ \color{blue}  f^\perp }$   &amp; ${ \color{green} g^\perp }$ &amp; ${ \color{red} h, \bf e }$ \\&#10;\hline&#10;{L} &amp; ${\color{blue} f_L^\perp }$ &amp; ${ \color{green} g_L^\perp }$ &amp;    ${\color{red} {\bf h_{L}},e_L}$ \\&#10;\hline&#10; {T} &amp; ${\color{blue} f_{T},f_T^\perp} $ &amp;  ${\color{green} {\bf g_{T}},g_T^\perp }$ &amp;  ${\color{red} h_T, e_T, h_{T}^\perp, e_T^\perp }$ \\&#10;\hline&#10;\end{tabular}&#10;\end{center}&#10;\end{table}&#10;\end{document}"/>
  <p:tag name="EXTERNALNAME" val="txp_fig"/>
  <p:tag name="BLEND" val="False"/>
  <p:tag name="TRANSPARENT" val="False"/>
  <p:tag name="KEEPFILES" val="False"/>
  <p:tag name="DEBUGPAUSE" val="False"/>
  <p:tag name="RESOLUTION" val="1200"/>
  <p:tag name="TIMEOUT" val="(none)"/>
  <p:tag name="BOXWIDTH" val="663"/>
  <p:tag name="BOXHEIGHT" val="313"/>
  <p:tag name="BOXFONT" val="10"/>
  <p:tag name="BOXWRAP" val="False"/>
  <p:tag name="WORKAROUNDTRANSPARENCYBUG" val="False"/>
  <p:tag name="ALLOWFONTSUBSTITUTION" val="False"/>
  <p:tag name="BITMAPFORMAT" val="png256"/>
  <p:tag name="ORIGWIDTH" val="202"/>
  <p:tag name="PICTUREFILESIZE" val="32768"/>
</p:tagLst>
</file>

<file path=ppt/theme/theme1.xml><?xml version="1.0" encoding="utf-8"?>
<a:theme xmlns:a="http://schemas.openxmlformats.org/drawingml/2006/main" name="harut">
  <a:themeElements>
    <a:clrScheme name="har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r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har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r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r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r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r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r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r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r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r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r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r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r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harut</Template>
  <TotalTime>243955</TotalTime>
  <Words>3658</Words>
  <Application>Microsoft Macintosh PowerPoint</Application>
  <PresentationFormat>On-screen Show (4:3)</PresentationFormat>
  <Paragraphs>474</Paragraphs>
  <Slides>37</Slides>
  <Notes>11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harut</vt:lpstr>
      <vt:lpstr>PowerPoint Presentation</vt:lpstr>
      <vt:lpstr> Polarized Leptoproduction</vt:lpstr>
      <vt:lpstr>Hadron production in hard scattering in SIDIS</vt:lpstr>
      <vt:lpstr>SIDIS as THE theory describes it</vt:lpstr>
      <vt:lpstr>SIDIS in JLab: comments from theory</vt:lpstr>
      <vt:lpstr>Addressing PAC/theory comments</vt:lpstr>
      <vt:lpstr>Beam SSAs as a tool to separate regions and contributions</vt:lpstr>
      <vt:lpstr>Addressing PAC/theory comments</vt:lpstr>
      <vt:lpstr>PowerPoint Presentation</vt:lpstr>
      <vt:lpstr>Separating the “diffractive” kinematics</vt:lpstr>
      <vt:lpstr>Longitudinal Beam  SSA in CFR/TFR</vt:lpstr>
      <vt:lpstr>PowerPoint Presentation</vt:lpstr>
      <vt:lpstr>Contributions of “diffractive rho0s” in SIDIS</vt:lpstr>
      <vt:lpstr>Excluding the “diffractive” rho from SIDIS</vt:lpstr>
      <vt:lpstr> “rho-free” SIDIS and possible bias</vt:lpstr>
      <vt:lpstr>Longitudinally polarized quarks &amp; protons  in SIDIS</vt:lpstr>
      <vt:lpstr>Studies of  r0 impact with longitudinally polarized NH3 target</vt:lpstr>
      <vt:lpstr>ALL studies of exclusive  r0 : HERMES</vt:lpstr>
      <vt:lpstr>Understanding the QCD: from observables to QCD dynamics</vt:lpstr>
      <vt:lpstr>PowerPoint Presentation</vt:lpstr>
      <vt:lpstr>x-section</vt:lpstr>
      <vt:lpstr>3D PDF Extraction and VAlidation (EVA) framework</vt:lpstr>
      <vt:lpstr>Exclusive r contributions to p: z-dependence</vt:lpstr>
      <vt:lpstr>Unique ability to measure target fragments</vt:lpstr>
      <vt:lpstr>Exclusive r0 (p+p-) contributions</vt:lpstr>
      <vt:lpstr>Exclusive dihadrons from CLAS12</vt:lpstr>
      <vt:lpstr>PowerPoint Presentation</vt:lpstr>
      <vt:lpstr>PowerPoint Presentation</vt:lpstr>
      <vt:lpstr>PowerPoint Presentation</vt:lpstr>
      <vt:lpstr>Radiative effects: impact on missing mass</vt:lpstr>
      <vt:lpstr>“r-free SIDIS” free: target proton bias</vt:lpstr>
      <vt:lpstr>PowerPoint Presentation</vt:lpstr>
      <vt:lpstr>PowerPoint Presentation</vt:lpstr>
      <vt:lpstr>PowerPoint Presentation</vt:lpstr>
      <vt:lpstr>PowerPoint Presentation</vt:lpstr>
      <vt:lpstr>PowerPoint Presentation</vt:lpstr>
      <vt:lpstr>What we learned: missing parts of the mosaic</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avakian</dc:creator>
  <cp:lastModifiedBy>Harut Avagyan</cp:lastModifiedBy>
  <cp:revision>1471</cp:revision>
  <cp:lastPrinted>2024-07-16T13:35:03Z</cp:lastPrinted>
  <dcterms:created xsi:type="dcterms:W3CDTF">2012-06-15T14:14:56Z</dcterms:created>
  <dcterms:modified xsi:type="dcterms:W3CDTF">2024-11-07T14:24:13Z</dcterms:modified>
</cp:coreProperties>
</file>