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60" r:id="rId2"/>
    <p:sldMasterId id="2147483672" r:id="rId3"/>
  </p:sldMasterIdLst>
  <p:notesMasterIdLst>
    <p:notesMasterId r:id="rId23"/>
  </p:notesMasterIdLst>
  <p:handoutMasterIdLst>
    <p:handoutMasterId r:id="rId24"/>
  </p:handoutMasterIdLst>
  <p:sldIdLst>
    <p:sldId id="278" r:id="rId4"/>
    <p:sldId id="309" r:id="rId5"/>
    <p:sldId id="301" r:id="rId6"/>
    <p:sldId id="311" r:id="rId7"/>
    <p:sldId id="313" r:id="rId8"/>
    <p:sldId id="314" r:id="rId9"/>
    <p:sldId id="282" r:id="rId10"/>
    <p:sldId id="316" r:id="rId11"/>
    <p:sldId id="310" r:id="rId12"/>
    <p:sldId id="315" r:id="rId13"/>
    <p:sldId id="319" r:id="rId14"/>
    <p:sldId id="318" r:id="rId15"/>
    <p:sldId id="302" r:id="rId16"/>
    <p:sldId id="317" r:id="rId17"/>
    <p:sldId id="304" r:id="rId18"/>
    <p:sldId id="305" r:id="rId19"/>
    <p:sldId id="306" r:id="rId20"/>
    <p:sldId id="307" r:id="rId21"/>
    <p:sldId id="30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FF6600"/>
    <a:srgbClr val="FF5050"/>
    <a:srgbClr val="FF00FF"/>
    <a:srgbClr val="171A51"/>
    <a:srgbClr val="DEDEDE"/>
    <a:srgbClr val="000000"/>
    <a:srgbClr val="FFFFFF"/>
    <a:srgbClr val="0066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0349" autoAdjust="0"/>
  </p:normalViewPr>
  <p:slideViewPr>
    <p:cSldViewPr snapToGrid="0">
      <p:cViewPr varScale="1">
        <p:scale>
          <a:sx n="104" d="100"/>
          <a:sy n="104" d="100"/>
        </p:scale>
        <p:origin x="816" y="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2808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08F2E-5F06-4CE2-A139-452A1382A6F0}" type="datetimeFigureOut">
              <a:rPr lang="en-US"/>
              <a:t>10/15/2024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28588A-5C4E-401A-AECC-B6F63A9DE96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9979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C5DC6-1594-414D-9341-ABA08739246C}" type="datetimeFigureOut">
              <a:rPr lang="en-US"/>
              <a:t>10/15/2024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42409-6A04-4DC6-AC3A-D3758287A8F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1150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62078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9814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6189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6694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323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1653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9510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2047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6446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111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740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924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4297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945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549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389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1202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612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C6798-DF19-4FA5-8E95-692BF67E032D}" type="datetime4">
              <a:rPr lang="en-US" smtClean="0"/>
              <a:t>October 15, 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Benjamin Rienäcker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262CA-D2C0-4992-B933-B529C618AC7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557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7E89-14B6-4AA1-A77C-2B8B35F3F631}" type="datetime4">
              <a:rPr lang="en-US" smtClean="0"/>
              <a:t>October 15, 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Benjamin Rienäcker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635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1E7EB-EA58-4ED6-8298-8D8CA0F033BC}" type="datetime4">
              <a:rPr lang="en-US" smtClean="0"/>
              <a:t>October 15, 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Benjamin Rienäcker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619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806DC-82B3-4E89-89ED-61EFF5E1A4A5}" type="datetime4">
              <a:rPr lang="en-US" smtClean="0"/>
              <a:t>October 15, 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Benjamin Rienäcker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74DBC-3796-4FFA-A6CC-47B09672D55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27683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DD934-DA1B-4559-B397-6F92057B9F56}" type="datetime4">
              <a:rPr lang="en-US" smtClean="0"/>
              <a:t>October 15, 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Benjamin Rienäcker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74DBC-3796-4FFA-A6CC-47B09672D55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15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33B61-61F0-4287-BC2B-C416F22A54D7}" type="datetime4">
              <a:rPr lang="en-US" smtClean="0"/>
              <a:t>October 15, 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Benjamin Rienäcker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74DBC-3796-4FFA-A6CC-47B09672D55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33994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E59BA-1CCF-4F91-821F-D30F1E124BA6}" type="datetime4">
              <a:rPr lang="en-US" smtClean="0"/>
              <a:t>October 15, 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Benjamin Rienäcker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74DBC-3796-4FFA-A6CC-47B09672D55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4646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22F9B-90AF-4578-9F51-0997B536595B}" type="datetime4">
              <a:rPr lang="en-US" smtClean="0"/>
              <a:t>October 15, 2024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Benjamin Rienäcker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74DBC-3796-4FFA-A6CC-47B09672D55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10014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6D51C-6F40-4254-88F9-46844E4F4474}" type="datetime4">
              <a:rPr lang="en-US" smtClean="0"/>
              <a:t>October 15, 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Benjamin Rienäcker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74DBC-3796-4FFA-A6CC-47B09672D55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39713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00013-6B28-4A11-B17A-BF1703A62AD9}" type="datetime4">
              <a:rPr lang="en-US" smtClean="0"/>
              <a:t>October 15, 2024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Benjamin Rienäcker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74DBC-3796-4FFA-A6CC-47B09672D55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41982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C1631-5416-44A9-81B6-33A0EAE02124}" type="datetime4">
              <a:rPr lang="en-US" smtClean="0"/>
              <a:t>October 15, 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Benjamin Rienäcker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74DBC-3796-4FFA-A6CC-47B09672D55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1729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857" y="916174"/>
            <a:ext cx="1216806" cy="95649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9C0EB-A397-4203-B120-14869ACADD6E}" type="datetime4">
              <a:rPr lang="en-US" smtClean="0"/>
              <a:t>October 15, 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Benjamin Rienäcker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de-DE" smtClean="0"/>
              <a:t>‹#›</a:t>
            </a:fld>
            <a:endParaRPr lang="de-DE"/>
          </a:p>
        </p:txBody>
      </p:sp>
      <p:sp>
        <p:nvSpPr>
          <p:cNvPr id="9" name="Rechteck 5"/>
          <p:cNvSpPr/>
          <p:nvPr userDrawn="1"/>
        </p:nvSpPr>
        <p:spPr>
          <a:xfrm flipV="1">
            <a:off x="611559" y="1071154"/>
            <a:ext cx="10429607" cy="53590"/>
          </a:xfrm>
          <a:prstGeom prst="rect">
            <a:avLst/>
          </a:prstGeom>
          <a:gradFill flip="none" rotWithShape="1">
            <a:gsLst>
              <a:gs pos="0">
                <a:srgbClr val="CBCBCB"/>
              </a:gs>
              <a:gs pos="13000">
                <a:srgbClr val="5F5F5F"/>
              </a:gs>
              <a:gs pos="29000">
                <a:srgbClr val="5F5F5F"/>
              </a:gs>
              <a:gs pos="55000">
                <a:srgbClr val="FFFFFF"/>
              </a:gs>
              <a:gs pos="71000">
                <a:srgbClr val="B2B2B2"/>
              </a:gs>
              <a:gs pos="69000">
                <a:srgbClr val="292929"/>
              </a:gs>
              <a:gs pos="82001">
                <a:srgbClr val="777777"/>
              </a:gs>
              <a:gs pos="100000">
                <a:srgbClr val="EAEAEA"/>
              </a:gs>
            </a:gsLst>
            <a:lin ang="0" scaled="1"/>
            <a:tileRect/>
          </a:gradFill>
          <a:ln w="0" cmpd="sng">
            <a:noFill/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842" y="269588"/>
            <a:ext cx="2598821" cy="73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1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FADF3-DB53-4AE0-8979-7C9154ABE62F}" type="datetime4">
              <a:rPr lang="en-US" smtClean="0"/>
              <a:t>October 15, 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Benjamin Rienäcker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74DBC-3796-4FFA-A6CC-47B09672D55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151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58C15-1892-4B07-BD47-8FCA2C1098EF}" type="datetime4">
              <a:rPr lang="en-US" smtClean="0"/>
              <a:t>October 15, 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Benjamin Rienäcker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74DBC-3796-4FFA-A6CC-47B09672D55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0866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62174-94FC-4E80-B391-B74793054397}" type="datetime4">
              <a:rPr lang="en-US" smtClean="0"/>
              <a:t>October 15, 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Benjamin Rienäcker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74DBC-3796-4FFA-A6CC-47B09672D55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29287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857" y="916174"/>
            <a:ext cx="1216806" cy="95649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9C0EB-A397-4203-B120-14869ACADD6E}" type="datetime4">
              <a:rPr lang="en-US" smtClean="0"/>
              <a:t>October 15, 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Benjamin Rienäcker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de-DE" smtClean="0"/>
              <a:t>‹#›</a:t>
            </a:fld>
            <a:endParaRPr lang="de-DE"/>
          </a:p>
        </p:txBody>
      </p:sp>
      <p:sp>
        <p:nvSpPr>
          <p:cNvPr id="9" name="Rechteck 5"/>
          <p:cNvSpPr/>
          <p:nvPr userDrawn="1"/>
        </p:nvSpPr>
        <p:spPr>
          <a:xfrm flipV="1">
            <a:off x="611559" y="1071154"/>
            <a:ext cx="10429607" cy="53590"/>
          </a:xfrm>
          <a:prstGeom prst="rect">
            <a:avLst/>
          </a:prstGeom>
          <a:gradFill flip="none" rotWithShape="1">
            <a:gsLst>
              <a:gs pos="0">
                <a:srgbClr val="CBCBCB"/>
              </a:gs>
              <a:gs pos="13000">
                <a:srgbClr val="5F5F5F"/>
              </a:gs>
              <a:gs pos="29000">
                <a:srgbClr val="5F5F5F"/>
              </a:gs>
              <a:gs pos="55000">
                <a:srgbClr val="FFFFFF"/>
              </a:gs>
              <a:gs pos="71000">
                <a:srgbClr val="B2B2B2"/>
              </a:gs>
              <a:gs pos="69000">
                <a:srgbClr val="292929"/>
              </a:gs>
              <a:gs pos="82001">
                <a:srgbClr val="777777"/>
              </a:gs>
              <a:gs pos="100000">
                <a:srgbClr val="EAEAEA"/>
              </a:gs>
            </a:gsLst>
            <a:lin ang="0" scaled="1"/>
            <a:tileRect/>
          </a:gradFill>
          <a:ln w="0" cmpd="sng">
            <a:noFill/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842" y="269588"/>
            <a:ext cx="2598821" cy="73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77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81203-518B-494A-A97D-6F772B50809A}" type="datetime4">
              <a:rPr lang="en-US" smtClean="0"/>
              <a:t>October 15, 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Benjamin Rienäcker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262CA-D2C0-4992-B933-B529C618AC7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794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621E3-A666-4694-84E8-552D00BE6C49}" type="datetime4">
              <a:rPr lang="en-US" smtClean="0"/>
              <a:t>October 15, 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Benjamin Rienäcker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210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E4CB3-FE3F-42BD-A866-10F80B5DC851}" type="datetime4">
              <a:rPr lang="en-US" smtClean="0"/>
              <a:t>October 15, 2024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Benjamin Rienäcker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585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4DA-F8AA-4EC3-AF29-F1260AF5F866}" type="datetime4">
              <a:rPr lang="en-US" smtClean="0"/>
              <a:t>October 15, 2024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Benjamin Rienäcker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651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E6AD5-2469-491F-B09E-DEC37D45F39E}" type="datetime4">
              <a:rPr lang="en-US" smtClean="0"/>
              <a:t>October 15, 2024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Benjamin Rienäcker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866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F7DE0-8D0C-4512-B713-1817B99D8F24}" type="datetime4">
              <a:rPr lang="en-US" smtClean="0"/>
              <a:t>October 15, 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Benjamin Rienäcker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040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4D90E-9598-47C8-8B65-3FF22FE0CEAC}" type="datetime4">
              <a:rPr lang="en-US" smtClean="0"/>
              <a:t>October 15, 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Benjamin Rienäcker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386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120336-F066-408F-A5AC-483545D8C603}" type="datetime4">
              <a:rPr lang="en-US" smtClean="0"/>
              <a:t>October 15, 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Benjamin Rienäcker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D8D479-8942-46E8-A226-A4E01F7A105C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7708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E6BE57-2DC2-4467-832F-BAE4F4C82A07}" type="datetime4">
              <a:rPr lang="en-US" smtClean="0"/>
              <a:t>October 15, 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Benjamin Rienäcker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74DBC-3796-4FFA-A6CC-47B09672D55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0398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0.png"/><Relationship Id="rId5" Type="http://schemas.openxmlformats.org/officeDocument/2006/relationships/image" Target="../media/image28.png"/><Relationship Id="rId4" Type="http://schemas.openxmlformats.org/officeDocument/2006/relationships/image" Target="../media/image4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4.png"/><Relationship Id="rId4" Type="http://schemas.openxmlformats.org/officeDocument/2006/relationships/image" Target="../media/image1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0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gif"/><Relationship Id="rId4" Type="http://schemas.openxmlformats.org/officeDocument/2006/relationships/image" Target="../media/image29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548" y="73819"/>
            <a:ext cx="1216806" cy="956494"/>
          </a:xfrm>
          <a:prstGeom prst="rect">
            <a:avLst/>
          </a:prstGeom>
        </p:spPr>
      </p:pic>
      <p:sp>
        <p:nvSpPr>
          <p:cNvPr id="15" name="Rechteck 5"/>
          <p:cNvSpPr/>
          <p:nvPr/>
        </p:nvSpPr>
        <p:spPr>
          <a:xfrm flipV="1">
            <a:off x="611559" y="1071154"/>
            <a:ext cx="10429607" cy="53590"/>
          </a:xfrm>
          <a:prstGeom prst="rect">
            <a:avLst/>
          </a:prstGeom>
          <a:gradFill flip="none" rotWithShape="1">
            <a:gsLst>
              <a:gs pos="0">
                <a:srgbClr val="CBCBCB"/>
              </a:gs>
              <a:gs pos="13000">
                <a:srgbClr val="5F5F5F"/>
              </a:gs>
              <a:gs pos="29000">
                <a:srgbClr val="5F5F5F"/>
              </a:gs>
              <a:gs pos="55000">
                <a:srgbClr val="FFFFFF"/>
              </a:gs>
              <a:gs pos="71000">
                <a:srgbClr val="B2B2B2"/>
              </a:gs>
              <a:gs pos="69000">
                <a:srgbClr val="292929"/>
              </a:gs>
              <a:gs pos="82001">
                <a:srgbClr val="777777"/>
              </a:gs>
              <a:gs pos="100000">
                <a:srgbClr val="EAEAEA"/>
              </a:gs>
            </a:gsLst>
            <a:lin ang="0" scaled="1"/>
            <a:tileRect/>
          </a:gradFill>
          <a:ln w="0" cmpd="sng">
            <a:noFill/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344" y="208609"/>
            <a:ext cx="2598821" cy="734817"/>
          </a:xfrm>
          <a:prstGeom prst="rect">
            <a:avLst/>
          </a:prstGeom>
        </p:spPr>
      </p:pic>
      <p:sp>
        <p:nvSpPr>
          <p:cNvPr id="18" name="Rechteck 5"/>
          <p:cNvSpPr/>
          <p:nvPr/>
        </p:nvSpPr>
        <p:spPr>
          <a:xfrm flipV="1">
            <a:off x="611558" y="6280852"/>
            <a:ext cx="10429607" cy="53590"/>
          </a:xfrm>
          <a:prstGeom prst="rect">
            <a:avLst/>
          </a:prstGeom>
          <a:gradFill flip="none" rotWithShape="1">
            <a:gsLst>
              <a:gs pos="0">
                <a:srgbClr val="CBCBCB"/>
              </a:gs>
              <a:gs pos="13000">
                <a:srgbClr val="5F5F5F"/>
              </a:gs>
              <a:gs pos="29000">
                <a:srgbClr val="5F5F5F"/>
              </a:gs>
              <a:gs pos="55000">
                <a:srgbClr val="FFFFFF"/>
              </a:gs>
              <a:gs pos="71000">
                <a:srgbClr val="B2B2B2"/>
              </a:gs>
              <a:gs pos="69000">
                <a:srgbClr val="292929"/>
              </a:gs>
              <a:gs pos="82001">
                <a:srgbClr val="777777"/>
              </a:gs>
              <a:gs pos="100000">
                <a:srgbClr val="EAEAEA"/>
              </a:gs>
            </a:gsLst>
            <a:lin ang="0" scaled="1"/>
            <a:tileRect/>
          </a:gradFill>
          <a:ln w="0" cmpd="sng">
            <a:noFill/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8" y="114715"/>
            <a:ext cx="933601" cy="92266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69" y="206675"/>
            <a:ext cx="904506" cy="6875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87" y="1394421"/>
            <a:ext cx="9464842" cy="298387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363478" y="5532928"/>
            <a:ext cx="7101364" cy="338554"/>
          </a:xfrm>
          <a:prstGeom prst="rect">
            <a:avLst/>
          </a:prstGeom>
          <a:solidFill>
            <a:srgbClr val="FFFFFF">
              <a:alpha val="70980"/>
            </a:srgbClr>
          </a:solidFill>
          <a:ln>
            <a:solidFill>
              <a:srgbClr val="FFFFFF">
                <a:alpha val="69804"/>
              </a:srgb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Benjamin Rienäcker</a:t>
            </a:r>
            <a:r>
              <a:rPr lang="de-DE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| </a:t>
            </a:r>
            <a:r>
              <a:rPr lang="de-DE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Research Associate | University of Liverpool / QUASAR Group</a:t>
            </a:r>
            <a:endParaRPr lang="en-US" sz="1600" i="1" dirty="0">
              <a:solidFill>
                <a:prstClr val="black">
                  <a:lumMod val="65000"/>
                  <a:lumOff val="35000"/>
                </a:prstClr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45159" y="4805023"/>
            <a:ext cx="84812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latin typeface="+mj-lt"/>
              </a:rPr>
              <a:t>The science case for low-energy intense positron beams</a:t>
            </a:r>
            <a:endParaRPr lang="de-DE" sz="2800" b="1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305" y="-6972"/>
            <a:ext cx="2431471" cy="12157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126" y="180376"/>
            <a:ext cx="3067509" cy="78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72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 txBox="1">
            <a:spLocks/>
          </p:cNvSpPr>
          <p:nvPr/>
        </p:nvSpPr>
        <p:spPr>
          <a:xfrm>
            <a:off x="611559" y="19533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3</a:t>
            </a:r>
            <a:r>
              <a:rPr lang="de-DE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/3 – Accelerator sources</a:t>
            </a:r>
            <a:endParaRPr lang="de-DE" sz="36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FC144-9287-432B-B897-38591CB33AC1}" type="datetime4">
              <a:rPr lang="en-US" smtClean="0"/>
              <a:t>October 15, 2024</a:t>
            </a:fld>
            <a:endParaRPr lang="de-DE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Benjamin Rienäcker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de-DE" smtClean="0"/>
              <a:t>10</a:t>
            </a:fld>
            <a:endParaRPr lang="de-DE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8110" t="38953" r="21951" b="35368"/>
          <a:stretch/>
        </p:blipFill>
        <p:spPr>
          <a:xfrm>
            <a:off x="203200" y="1713529"/>
            <a:ext cx="7304005" cy="26416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79948" y="5624096"/>
            <a:ext cx="380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https://cds.cern.ch/record/2722395/files/2006.05966.pdf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40636" t="28973" r="26220" b="27750"/>
          <a:stretch/>
        </p:blipFill>
        <p:spPr>
          <a:xfrm>
            <a:off x="7720181" y="2401129"/>
            <a:ext cx="4145470" cy="304471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910746" y="1680631"/>
            <a:ext cx="1442383" cy="369332"/>
          </a:xfrm>
          <a:prstGeom prst="rect">
            <a:avLst/>
          </a:prstGeom>
          <a:solidFill>
            <a:srgbClr val="FF0000">
              <a:alpha val="17000"/>
            </a:srgbClr>
          </a:solidFill>
          <a:ln>
            <a:solidFill>
              <a:schemeClr val="bg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GBAR (CERN)</a:t>
            </a: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9410264" y="5086486"/>
                <a:ext cx="2535951" cy="33855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de-DE" sz="1600" dirty="0" smtClean="0"/>
                  <a:t>Tungsten mesh: </a:t>
                </a:r>
                <a14:m>
                  <m:oMath xmlns:m="http://schemas.openxmlformats.org/officeDocument/2006/math">
                    <m:r>
                      <a:rPr lang="de-DE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de-DE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&lt;10</m:t>
                        </m:r>
                      </m:e>
                      <m:sup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de-DE" sz="16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0264" y="5086486"/>
                <a:ext cx="2535951" cy="338554"/>
              </a:xfrm>
              <a:prstGeom prst="rect">
                <a:avLst/>
              </a:prstGeom>
              <a:blipFill>
                <a:blip r:embed="rId5"/>
                <a:stretch>
                  <a:fillRect l="-1196" t="-3448" b="-1896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0538691" y="383765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2-300 Hz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015662" y="5014747"/>
                <a:ext cx="13194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=4.2</m:t>
                      </m:r>
                      <m:r>
                        <m:rPr>
                          <m:nor/>
                        </m:rPr>
                        <a:rPr lang="de-DE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eV</m:t>
                      </m:r>
                    </m:oMath>
                  </m:oMathPara>
                </a14:m>
                <a:endParaRPr lang="de-DE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5662" y="5014747"/>
                <a:ext cx="1319464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611559" y="3837649"/>
            <a:ext cx="6895646" cy="2078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703812" y="5014747"/>
                <a:ext cx="26771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de-DE" dirty="0" smtClean="0">
                    <a:solidFill>
                      <a:srgbClr val="FF0000"/>
                    </a:solidFill>
                  </a:rPr>
                  <a:t> e</a:t>
                </a:r>
                <a:r>
                  <a:rPr lang="de-DE" baseline="30000" dirty="0" smtClean="0">
                    <a:solidFill>
                      <a:srgbClr val="FF0000"/>
                    </a:solidFill>
                  </a:rPr>
                  <a:t>+</a:t>
                </a:r>
                <a:r>
                  <a:rPr lang="de-DE" dirty="0" smtClean="0">
                    <a:solidFill>
                      <a:srgbClr val="FF0000"/>
                    </a:solidFill>
                  </a:rPr>
                  <a:t>/s at @ E</a:t>
                </a:r>
                <a:r>
                  <a:rPr lang="de-DE" baseline="-25000" dirty="0">
                    <a:solidFill>
                      <a:srgbClr val="FF0000"/>
                    </a:solidFill>
                  </a:rPr>
                  <a:t>L</a:t>
                </a:r>
                <a:r>
                  <a:rPr lang="de-DE" baseline="-25000" dirty="0" smtClean="0">
                    <a:solidFill>
                      <a:srgbClr val="FF0000"/>
                    </a:solidFill>
                  </a:rPr>
                  <a:t> </a:t>
                </a:r>
                <a:r>
                  <a:rPr lang="de-DE" dirty="0" smtClean="0">
                    <a:solidFill>
                      <a:srgbClr val="FF0000"/>
                    </a:solidFill>
                  </a:rPr>
                  <a:t>= 50eV</a:t>
                </a: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3812" y="5014747"/>
                <a:ext cx="2677143" cy="369332"/>
              </a:xfrm>
              <a:prstGeom prst="rect">
                <a:avLst/>
              </a:prstGeom>
              <a:blipFill>
                <a:blip r:embed="rId7"/>
                <a:stretch>
                  <a:fillRect t="-10000" r="-1136" b="-2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270000" y="4229445"/>
                <a:ext cx="16510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de-DE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0000" y="4229445"/>
                <a:ext cx="165109" cy="369332"/>
              </a:xfrm>
              <a:prstGeom prst="rect">
                <a:avLst/>
              </a:prstGeom>
              <a:blipFill>
                <a:blip r:embed="rId8"/>
                <a:stretch>
                  <a:fillRect l="-37037" r="-44444" b="-5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880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9C0EB-A397-4203-B120-14869ACADD6E}" type="datetime4">
              <a:rPr lang="en-US" smtClean="0"/>
              <a:t>October 15, 2024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Benjamin Rienäcker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de-DE" smtClean="0"/>
              <a:t>11</a:t>
            </a:fld>
            <a:endParaRPr lang="de-DE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611559" y="19533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Positron moderators</a:t>
            </a:r>
            <a:endParaRPr lang="de-DE" sz="36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62319" y="1437566"/>
            <a:ext cx="3430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/>
              <a:t>Positron </a:t>
            </a:r>
            <a:r>
              <a:rPr lang="de-DE" smtClean="0"/>
              <a:t>implantation </a:t>
            </a:r>
            <a:r>
              <a:rPr lang="de-DE" smtClean="0"/>
              <a:t>profile on W</a:t>
            </a:r>
            <a:endParaRPr lang="de-DE" dirty="0" smtClean="0"/>
          </a:p>
          <a:p>
            <a:pPr algn="ctr"/>
            <a:r>
              <a:rPr lang="de-DE" dirty="0" smtClean="0"/>
              <a:t>(Makhov profile)</a:t>
            </a:r>
            <a:endParaRPr lang="de-DE" dirty="0"/>
          </a:p>
        </p:txBody>
      </p:sp>
      <p:sp>
        <p:nvSpPr>
          <p:cNvPr id="8" name="TextBox 7"/>
          <p:cNvSpPr txBox="1"/>
          <p:nvPr/>
        </p:nvSpPr>
        <p:spPr>
          <a:xfrm>
            <a:off x="4893493" y="5265182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1mm</a:t>
            </a:r>
            <a:endParaRPr lang="de-DE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3241" r="5231"/>
          <a:stretch/>
        </p:blipFill>
        <p:spPr>
          <a:xfrm>
            <a:off x="5617933" y="1603820"/>
            <a:ext cx="5735781" cy="19619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1406" y="3498703"/>
            <a:ext cx="5721124" cy="229662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723948" y="5798838"/>
            <a:ext cx="16085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Schultz and Lynn, 1988</a:t>
            </a:r>
            <a:endParaRPr lang="de-DE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5701389" y="5781075"/>
            <a:ext cx="3188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+ some newer materials like 4H/6H-SiC ...</a:t>
            </a:r>
            <a:endParaRPr lang="de-DE" sz="1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833" y="1991564"/>
            <a:ext cx="5047498" cy="332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58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 txBox="1">
            <a:spLocks/>
          </p:cNvSpPr>
          <p:nvPr/>
        </p:nvSpPr>
        <p:spPr>
          <a:xfrm>
            <a:off x="611559" y="19533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Combination positron sources</a:t>
            </a:r>
            <a:endParaRPr lang="de-DE" sz="36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FC144-9287-432B-B897-38591CB33AC1}" type="datetime4">
              <a:rPr lang="en-US" smtClean="0"/>
              <a:t>October 15, 2024</a:t>
            </a:fld>
            <a:endParaRPr lang="de-DE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Benjamin Rienäcker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de-DE" smtClean="0"/>
              <a:t>12</a:t>
            </a:fld>
            <a:endParaRPr lang="de-D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5399" t="32312" r="36275" b="34114"/>
          <a:stretch/>
        </p:blipFill>
        <p:spPr>
          <a:xfrm>
            <a:off x="5306505" y="2080264"/>
            <a:ext cx="4675695" cy="307313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57036" y="1914367"/>
            <a:ext cx="312919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de-DE" dirty="0" smtClean="0"/>
              <a:t>Proton Synchrotron (8-12 MeV)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999396" y="2888843"/>
                <a:ext cx="2044470" cy="307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48</m:t>
                          </m:r>
                        </m:sup>
                        <m:e>
                          <m:r>
                            <m:rPr>
                              <m:nor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Ti</m:t>
                          </m:r>
                        </m:e>
                      </m:sPre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de-DE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 </m:t>
                      </m:r>
                      <m:sPre>
                        <m:sPre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48</m:t>
                          </m:r>
                        </m:sup>
                        <m:e>
                          <m:r>
                            <m:rPr>
                              <m:nor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</m:sPre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9396" y="2888843"/>
                <a:ext cx="2044470" cy="307072"/>
              </a:xfrm>
              <a:prstGeom prst="rect">
                <a:avLst/>
              </a:prstGeom>
              <a:blipFill>
                <a:blip r:embed="rId4"/>
                <a:stretch>
                  <a:fillRect l="-597" r="-1194" b="-22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/>
          <p:nvPr/>
        </p:nvGrpSpPr>
        <p:grpSpPr>
          <a:xfrm>
            <a:off x="1895443" y="3526928"/>
            <a:ext cx="2252375" cy="831872"/>
            <a:chOff x="1588258" y="3717243"/>
            <a:chExt cx="2252375" cy="831872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531" b="74696"/>
            <a:stretch/>
          </p:blipFill>
          <p:spPr>
            <a:xfrm>
              <a:off x="1590917" y="3717243"/>
              <a:ext cx="2249716" cy="831872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100" r="74531" b="4066"/>
            <a:stretch/>
          </p:blipFill>
          <p:spPr>
            <a:xfrm>
              <a:off x="1588258" y="4060899"/>
              <a:ext cx="2249716" cy="323273"/>
            </a:xfrm>
            <a:prstGeom prst="rect">
              <a:avLst/>
            </a:prstGeom>
          </p:spPr>
        </p:pic>
      </p:grpSp>
      <p:sp>
        <p:nvSpPr>
          <p:cNvPr id="22" name="TextBox 21"/>
          <p:cNvSpPr txBox="1"/>
          <p:nvPr/>
        </p:nvSpPr>
        <p:spPr>
          <a:xfrm>
            <a:off x="1457036" y="4923879"/>
            <a:ext cx="3151055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de-DE" dirty="0" smtClean="0"/>
              <a:t>W moderator + magnetic bottle</a:t>
            </a:r>
            <a:endParaRPr lang="de-DE" dirty="0"/>
          </a:p>
        </p:txBody>
      </p:sp>
      <p:sp>
        <p:nvSpPr>
          <p:cNvPr id="23" name="Down Arrow 22"/>
          <p:cNvSpPr/>
          <p:nvPr/>
        </p:nvSpPr>
        <p:spPr>
          <a:xfrm>
            <a:off x="2878292" y="2458519"/>
            <a:ext cx="284018" cy="329392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Down Arrow 24"/>
          <p:cNvSpPr/>
          <p:nvPr/>
        </p:nvSpPr>
        <p:spPr>
          <a:xfrm>
            <a:off x="2878292" y="4396058"/>
            <a:ext cx="284018" cy="329392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extBox 25"/>
          <p:cNvSpPr txBox="1"/>
          <p:nvPr/>
        </p:nvSpPr>
        <p:spPr>
          <a:xfrm>
            <a:off x="5555375" y="5293211"/>
            <a:ext cx="2777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L. Gerchow et </a:t>
            </a:r>
            <a:r>
              <a:rPr lang="de-DE" sz="1200" dirty="0"/>
              <a:t>al</a:t>
            </a:r>
            <a:r>
              <a:rPr lang="de-DE" sz="1200" dirty="0" smtClean="0"/>
              <a:t>., </a:t>
            </a:r>
            <a:r>
              <a:rPr lang="de-DE" sz="1200" i="1" dirty="0"/>
              <a:t>Instruments</a:t>
            </a:r>
            <a:r>
              <a:rPr lang="de-DE" sz="1200" dirty="0"/>
              <a:t> </a:t>
            </a:r>
            <a:r>
              <a:rPr lang="de-DE" sz="1200" b="1" dirty="0"/>
              <a:t>2018</a:t>
            </a:r>
            <a:r>
              <a:rPr lang="de-DE" sz="1200" dirty="0"/>
              <a:t>, </a:t>
            </a:r>
            <a:r>
              <a:rPr lang="de-DE" sz="1200" i="1" dirty="0"/>
              <a:t>2</a:t>
            </a:r>
            <a:r>
              <a:rPr lang="de-DE" sz="1200" dirty="0"/>
              <a:t>, 10</a:t>
            </a:r>
            <a:br>
              <a:rPr lang="de-DE" sz="1200" dirty="0"/>
            </a:br>
            <a:r>
              <a:rPr lang="de-DE" sz="1200" dirty="0" smtClean="0"/>
              <a:t>DOI: 10.3390/instruments2030010 </a:t>
            </a:r>
            <a:endParaRPr lang="de-DE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1635481" y="5377081"/>
                <a:ext cx="27941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de-DE" dirty="0" smtClean="0">
                    <a:solidFill>
                      <a:srgbClr val="FF0000"/>
                    </a:solidFill>
                  </a:rPr>
                  <a:t> e</a:t>
                </a:r>
                <a:r>
                  <a:rPr lang="de-DE" baseline="30000" dirty="0" smtClean="0">
                    <a:solidFill>
                      <a:srgbClr val="FF0000"/>
                    </a:solidFill>
                  </a:rPr>
                  <a:t>+</a:t>
                </a:r>
                <a:r>
                  <a:rPr lang="de-DE" dirty="0" smtClean="0">
                    <a:solidFill>
                      <a:srgbClr val="FF0000"/>
                    </a:solidFill>
                  </a:rPr>
                  <a:t>/s at @ E</a:t>
                </a:r>
                <a:r>
                  <a:rPr lang="de-DE" baseline="-25000" dirty="0">
                    <a:solidFill>
                      <a:srgbClr val="FF0000"/>
                    </a:solidFill>
                  </a:rPr>
                  <a:t>L</a:t>
                </a:r>
                <a:r>
                  <a:rPr lang="de-DE" baseline="-25000" dirty="0" smtClean="0">
                    <a:solidFill>
                      <a:srgbClr val="FF0000"/>
                    </a:solidFill>
                  </a:rPr>
                  <a:t> </a:t>
                </a:r>
                <a:r>
                  <a:rPr lang="de-DE" dirty="0" smtClean="0">
                    <a:solidFill>
                      <a:srgbClr val="FF0000"/>
                    </a:solidFill>
                  </a:rPr>
                  <a:t>= 100eV</a:t>
                </a: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5481" y="5377081"/>
                <a:ext cx="2794163" cy="369332"/>
              </a:xfrm>
              <a:prstGeom prst="rect">
                <a:avLst/>
              </a:prstGeom>
              <a:blipFill>
                <a:blip r:embed="rId6"/>
                <a:stretch>
                  <a:fillRect t="-8197" r="-1089" b="-245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338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 txBox="1">
            <a:spLocks/>
          </p:cNvSpPr>
          <p:nvPr/>
        </p:nvSpPr>
        <p:spPr>
          <a:xfrm>
            <a:off x="611559" y="19533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Low energy positrons in experiments</a:t>
            </a:r>
            <a:endParaRPr lang="de-DE" sz="36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FC144-9287-432B-B897-38591CB33AC1}" type="datetime4">
              <a:rPr lang="en-US" smtClean="0"/>
              <a:t>October 15, 2024</a:t>
            </a:fld>
            <a:endParaRPr lang="de-DE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Benjamin Rienäcker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de-DE" smtClean="0"/>
              <a:t>13</a:t>
            </a:fld>
            <a:endParaRPr lang="de-DE" dirty="0"/>
          </a:p>
        </p:txBody>
      </p:sp>
      <p:grpSp>
        <p:nvGrpSpPr>
          <p:cNvPr id="12" name="Group 11"/>
          <p:cNvGrpSpPr/>
          <p:nvPr/>
        </p:nvGrpSpPr>
        <p:grpSpPr>
          <a:xfrm>
            <a:off x="431137" y="3647073"/>
            <a:ext cx="11101500" cy="2439305"/>
            <a:chOff x="-172594" y="3218941"/>
            <a:chExt cx="11563801" cy="2439305"/>
          </a:xfrm>
        </p:grpSpPr>
        <p:sp>
          <p:nvSpPr>
            <p:cNvPr id="16" name="TextBox 15"/>
            <p:cNvSpPr txBox="1"/>
            <p:nvPr/>
          </p:nvSpPr>
          <p:spPr>
            <a:xfrm>
              <a:off x="-172594" y="4037459"/>
              <a:ext cx="1150703" cy="39429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 anchor="t">
              <a:no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it-IT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r>
                <a:rPr lang="it-IT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beam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074326" y="3218941"/>
              <a:ext cx="3834589" cy="1015663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Applications of slow positrons</a:t>
              </a:r>
            </a:p>
            <a:p>
              <a:pPr marL="574675" indent="53975">
                <a:buFont typeface="Wingdings" panose="05000000000000000000" pitchFamily="2" charset="2"/>
                <a:buChar char="Ø"/>
              </a:pPr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Bulk defect studies </a:t>
              </a:r>
            </a:p>
            <a:p>
              <a:pPr marL="574675" indent="53975">
                <a:buFont typeface="Wingdings" panose="05000000000000000000" pitchFamily="2" charset="2"/>
                <a:buChar char="Ø"/>
              </a:pPr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Surface and dislocation probing</a:t>
              </a:r>
            </a:p>
            <a:p>
              <a:pPr marL="574675" indent="53975">
                <a:buFont typeface="Wingdings" panose="05000000000000000000" pitchFamily="2" charset="2"/>
                <a:buChar char="Ø"/>
              </a:pP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Electronic structures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680944" y="4415606"/>
              <a:ext cx="3710263" cy="1231106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227013"/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Experiments with slow Ps</a:t>
              </a:r>
            </a:p>
            <a:p>
              <a:pPr marL="574675">
                <a:buFont typeface="Wingdings" panose="05000000000000000000" pitchFamily="2" charset="2"/>
                <a:buChar char="Ø"/>
              </a:pP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 Precision tests </a:t>
              </a:r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of QED</a:t>
              </a:r>
            </a:p>
            <a:p>
              <a:pPr marL="574675">
                <a:buFont typeface="Wingdings" panose="05000000000000000000" pitchFamily="2" charset="2"/>
                <a:buChar char="Ø"/>
              </a:pPr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Fundamental </a:t>
              </a:r>
              <a:r>
                <a:rPr lang="en-US" sz="1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symm</a:t>
              </a:r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 (CPT, WEP)</a:t>
              </a:r>
            </a:p>
            <a:p>
              <a:pPr marL="574675">
                <a:buFont typeface="Wingdings" panose="05000000000000000000" pitchFamily="2" charset="2"/>
                <a:buChar char="Ø"/>
              </a:pPr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BEC with Ps</a:t>
              </a:r>
            </a:p>
            <a:p>
              <a:pPr marL="574675">
                <a:buFont typeface="Wingdings" panose="05000000000000000000" pitchFamily="2" charset="2"/>
                <a:buChar char="Ø"/>
              </a:pP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Porosimetry</a:t>
              </a:r>
              <a:endParaRPr lang="en-US" sz="14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071672" y="4427139"/>
              <a:ext cx="1854887" cy="1231107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Conversion into positronium (Ps)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5578623" y="5334505"/>
                  <a:ext cx="94820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</m:t>
                        </m:r>
                        <m:sSup>
                          <m:sSup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10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78623" y="5334505"/>
                  <a:ext cx="948208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4667" t="-2174" r="-4000" b="-869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Right Arrow 20"/>
            <p:cNvSpPr/>
            <p:nvPr/>
          </p:nvSpPr>
          <p:spPr>
            <a:xfrm>
              <a:off x="7001827" y="4843702"/>
              <a:ext cx="603849" cy="374913"/>
            </a:xfrm>
            <a:prstGeom prst="right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ight Arrow 21"/>
            <p:cNvSpPr/>
            <p:nvPr/>
          </p:nvSpPr>
          <p:spPr>
            <a:xfrm rot="20550371">
              <a:off x="4412336" y="3754708"/>
              <a:ext cx="603849" cy="374913"/>
            </a:xfrm>
            <a:prstGeom prst="right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ight Arrow 22"/>
            <p:cNvSpPr/>
            <p:nvPr/>
          </p:nvSpPr>
          <p:spPr>
            <a:xfrm rot="1130443">
              <a:off x="4423463" y="4603456"/>
              <a:ext cx="603849" cy="374913"/>
            </a:xfrm>
            <a:prstGeom prst="right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721632" y="3648414"/>
              <a:ext cx="2606517" cy="1231107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lstStyle/>
            <a:p>
              <a:pPr algn="ctr"/>
              <a:r>
                <a:rPr lang="it-IT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Trapping, cooling, remoderation, bunching</a:t>
              </a:r>
              <a:endParaRPr lang="en-US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2524215" y="4519894"/>
                  <a:ext cx="94820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</m:t>
                        </m:r>
                        <m:sSup>
                          <m:sSup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10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24215" y="4519894"/>
                  <a:ext cx="948208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4667" t="-2222" r="-4000" b="-8889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Right Arrow 14"/>
          <p:cNvSpPr/>
          <p:nvPr/>
        </p:nvSpPr>
        <p:spPr>
          <a:xfrm>
            <a:off x="1612746" y="4480357"/>
            <a:ext cx="579708" cy="374913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540920" y="1558444"/>
            <a:ext cx="11110160" cy="1670645"/>
            <a:chOff x="310509" y="1024760"/>
            <a:chExt cx="11539095" cy="1670645"/>
          </a:xfrm>
        </p:grpSpPr>
        <p:grpSp>
          <p:nvGrpSpPr>
            <p:cNvPr id="27" name="Group 26"/>
            <p:cNvGrpSpPr/>
            <p:nvPr/>
          </p:nvGrpSpPr>
          <p:grpSpPr>
            <a:xfrm>
              <a:off x="310509" y="1029763"/>
              <a:ext cx="11539095" cy="1665642"/>
              <a:chOff x="310509" y="1038470"/>
              <a:chExt cx="11539095" cy="166564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/>
                  <p:cNvSpPr txBox="1"/>
                  <p:nvPr/>
                </p:nvSpPr>
                <p:spPr>
                  <a:xfrm>
                    <a:off x="310509" y="1419743"/>
                    <a:ext cx="4002699" cy="369332"/>
                  </a:xfrm>
                  <a:prstGeom prst="rect">
                    <a:avLst/>
                  </a:prstGeom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Isotope sources (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a14:m>
                    <a:r>
                      <a:rPr lang="en-US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- decay)</a:t>
                    </a:r>
                  </a:p>
                </p:txBody>
              </p:sp>
            </mc:Choice>
            <mc:Fallback xmlns="">
              <p:sp>
                <p:nvSpPr>
                  <p:cNvPr id="6" name="TextBox 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0509" y="1419743"/>
                    <a:ext cx="4002699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0" name="TextBox 29"/>
              <p:cNvSpPr txBox="1"/>
              <p:nvPr/>
            </p:nvSpPr>
            <p:spPr>
              <a:xfrm>
                <a:off x="310509" y="1965448"/>
                <a:ext cx="4002699" cy="738664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400" b="1" u="sng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Pair production with: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Nuclear 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reactor-based </a:t>
                </a:r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sources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u="sng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Accelerator-based sources</a:t>
                </a:r>
                <a:endParaRPr lang="en-US" sz="1400" u="sng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4502347" y="1038470"/>
                <a:ext cx="14285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en-US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with</a:t>
                </a:r>
                <a:b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MeV energy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Right Arrow 31"/>
              <p:cNvSpPr/>
              <p:nvPr/>
            </p:nvSpPr>
            <p:spPr>
              <a:xfrm>
                <a:off x="4914719" y="1739707"/>
                <a:ext cx="603849" cy="374913"/>
              </a:xfrm>
              <a:prstGeom prst="rightArrow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Right Arrow 32"/>
              <p:cNvSpPr/>
              <p:nvPr/>
            </p:nvSpPr>
            <p:spPr>
              <a:xfrm>
                <a:off x="7827262" y="1738386"/>
                <a:ext cx="603849" cy="374913"/>
              </a:xfrm>
              <a:prstGeom prst="rightArrow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34" name="Group 33"/>
              <p:cNvGrpSpPr/>
              <p:nvPr/>
            </p:nvGrpSpPr>
            <p:grpSpPr>
              <a:xfrm>
                <a:off x="6093209" y="1551345"/>
                <a:ext cx="1417858" cy="751636"/>
                <a:chOff x="6267529" y="1536633"/>
                <a:chExt cx="1417858" cy="751636"/>
              </a:xfrm>
            </p:grpSpPr>
            <p:sp>
              <p:nvSpPr>
                <p:cNvPr id="36" name="TextBox 35"/>
                <p:cNvSpPr txBox="1"/>
                <p:nvPr/>
              </p:nvSpPr>
              <p:spPr>
                <a:xfrm>
                  <a:off x="6267529" y="1536633"/>
                  <a:ext cx="1417858" cy="751636"/>
                </a:xfrm>
                <a:prstGeom prst="rect">
                  <a:avLst/>
                </a:prstGeom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wrap="square" rtlCol="0" anchor="t">
                  <a:noAutofit/>
                </a:bodyPr>
                <a:lstStyle/>
                <a:p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Moderator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7" name="TextBox 36"/>
                    <p:cNvSpPr txBox="1"/>
                    <p:nvPr/>
                  </p:nvSpPr>
                  <p:spPr>
                    <a:xfrm>
                      <a:off x="6488239" y="1928943"/>
                      <a:ext cx="961032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≈</m:t>
                            </m:r>
                            <m:sSup>
                              <m:sSupPr>
                                <m:ctrlP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−3</m:t>
                                </m:r>
                              </m:sup>
                            </m:sSup>
                          </m:oMath>
                        </m:oMathPara>
                      </a14:m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37" name="TextBox 3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488239" y="1928943"/>
                      <a:ext cx="961032" cy="276999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l="-4605" t="-2222" r="-3289" b="-888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35" name="TextBox 34"/>
              <p:cNvSpPr txBox="1"/>
              <p:nvPr/>
            </p:nvSpPr>
            <p:spPr>
              <a:xfrm>
                <a:off x="8746587" y="1719009"/>
                <a:ext cx="3103017" cy="39429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 anchor="t">
                <a:noAutofit/>
              </a:bodyPr>
              <a:lstStyle/>
              <a:p>
                <a:pPr algn="ctr"/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Continuous slow e</a:t>
                </a:r>
                <a:r>
                  <a:rPr lang="it-IT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r>
                  <a:rPr lang="it-IT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beam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7511068" y="1024760"/>
              <a:ext cx="12362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US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with</a:t>
              </a:r>
              <a:b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eV energy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9620251" y="4556314"/>
                <a:ext cx="2301658" cy="8309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10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…</m:t>
                      </m:r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10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?</m:t>
                          </m:r>
                        </m:sup>
                      </m:sSup>
                    </m:oMath>
                  </m:oMathPara>
                </a14:m>
                <a:endParaRPr lang="en-GB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GB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GB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0251" y="4556314"/>
                <a:ext cx="2301658" cy="83099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554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 txBox="1">
            <a:spLocks/>
          </p:cNvSpPr>
          <p:nvPr/>
        </p:nvSpPr>
        <p:spPr>
          <a:xfrm>
            <a:off x="611559" y="19533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Physics with slow positrons</a:t>
            </a:r>
            <a:endParaRPr lang="de-DE" sz="36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FC144-9287-432B-B897-38591CB33AC1}" type="datetime4">
              <a:rPr lang="en-US" smtClean="0"/>
              <a:t>October 15, 2024</a:t>
            </a:fld>
            <a:endParaRPr lang="de-DE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Benjamin Rienäcker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de-DE" smtClean="0"/>
              <a:t>14</a:t>
            </a:fld>
            <a:endParaRPr lang="de-DE"/>
          </a:p>
        </p:txBody>
      </p:sp>
      <p:sp>
        <p:nvSpPr>
          <p:cNvPr id="10" name="Rectangle 9"/>
          <p:cNvSpPr/>
          <p:nvPr/>
        </p:nvSpPr>
        <p:spPr>
          <a:xfrm>
            <a:off x="2794133" y="2582159"/>
            <a:ext cx="6862354" cy="2100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u="sng" dirty="0">
                <a:latin typeface="Arial" panose="020B0604020202020204" pitchFamily="34" charset="0"/>
                <a:cs typeface="Arial" panose="020B0604020202020204" pitchFamily="34" charset="0"/>
              </a:rPr>
              <a:t>Low energy positron/positronium physics </a:t>
            </a:r>
            <a:r>
              <a:rPr lang="it-IT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at one glance: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it-IT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Bose-Einstein condensates (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BEC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) with positronium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Fundamental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symmetry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tests (annihilation channels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Precision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QED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studies (Ps spectroscopy) 		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Material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studies (defect studies)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68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 txBox="1">
            <a:spLocks/>
          </p:cNvSpPr>
          <p:nvPr/>
        </p:nvSpPr>
        <p:spPr>
          <a:xfrm>
            <a:off x="611559" y="19533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1/4 Towards Bose-Einstein condensates </a:t>
            </a:r>
            <a:endParaRPr lang="de-DE" sz="36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E125B-F3C0-4909-A64C-6B05CC07DEC5}" type="datetime4">
              <a:rPr lang="en-US" smtClean="0"/>
              <a:t>October 15, 2024</a:t>
            </a:fld>
            <a:endParaRPr lang="de-DE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Benjamin Rienäcker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de-DE" smtClean="0"/>
              <a:t>15</a:t>
            </a:fld>
            <a:endParaRPr lang="de-DE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927600" y="1358124"/>
            <a:ext cx="9948867" cy="445191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b="1" dirty="0" smtClean="0"/>
              <a:t>Efforts towards the first Bose-Einstein condensation of Ps</a:t>
            </a:r>
            <a:endParaRPr lang="en-US" b="1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</p:txBody>
      </p:sp>
      <p:grpSp>
        <p:nvGrpSpPr>
          <p:cNvPr id="15" name="Group 14"/>
          <p:cNvGrpSpPr/>
          <p:nvPr/>
        </p:nvGrpSpPr>
        <p:grpSpPr>
          <a:xfrm>
            <a:off x="261432" y="1673166"/>
            <a:ext cx="11044589" cy="3889712"/>
            <a:chOff x="480100" y="1862483"/>
            <a:chExt cx="11044589" cy="3889712"/>
          </a:xfrm>
        </p:grpSpPr>
        <p:grpSp>
          <p:nvGrpSpPr>
            <p:cNvPr id="16" name="Group 15"/>
            <p:cNvGrpSpPr/>
            <p:nvPr/>
          </p:nvGrpSpPr>
          <p:grpSpPr>
            <a:xfrm>
              <a:off x="480100" y="1862483"/>
              <a:ext cx="5834568" cy="3889712"/>
              <a:chOff x="648543" y="2026784"/>
              <a:chExt cx="5834568" cy="3889712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648543" y="2026784"/>
                <a:ext cx="5834568" cy="3889712"/>
                <a:chOff x="753318" y="1569584"/>
                <a:chExt cx="5834568" cy="3889712"/>
              </a:xfrm>
            </p:grpSpPr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3318" y="1569584"/>
                  <a:ext cx="5834568" cy="3889712"/>
                </a:xfrm>
                <a:prstGeom prst="rect">
                  <a:avLst/>
                </a:prstGeom>
              </p:spPr>
            </p:pic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29326" y="4245848"/>
                  <a:ext cx="1631557" cy="531204"/>
                </a:xfrm>
                <a:prstGeom prst="rect">
                  <a:avLst/>
                </a:prstGeom>
              </p:spPr>
            </p:pic>
            <p:cxnSp>
              <p:nvCxnSpPr>
                <p:cNvPr id="26" name="Straight Arrow Connector 25"/>
                <p:cNvCxnSpPr/>
                <p:nvPr/>
              </p:nvCxnSpPr>
              <p:spPr>
                <a:xfrm>
                  <a:off x="5638448" y="2516077"/>
                  <a:ext cx="0" cy="609600"/>
                </a:xfrm>
                <a:prstGeom prst="straightConnector1">
                  <a:avLst/>
                </a:prstGeom>
                <a:ln w="28575">
                  <a:solidFill>
                    <a:srgbClr val="00B050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Arrow Connector 26"/>
                <p:cNvCxnSpPr/>
                <p:nvPr/>
              </p:nvCxnSpPr>
              <p:spPr>
                <a:xfrm>
                  <a:off x="2419486" y="4642951"/>
                  <a:ext cx="1333500" cy="0"/>
                </a:xfrm>
                <a:prstGeom prst="straightConnector1">
                  <a:avLst/>
                </a:prstGeom>
                <a:ln w="28575">
                  <a:solidFill>
                    <a:srgbClr val="00B050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2" name="TextBox 21"/>
              <p:cNvSpPr txBox="1"/>
              <p:nvPr/>
            </p:nvSpPr>
            <p:spPr>
              <a:xfrm>
                <a:off x="2210256" y="2696383"/>
                <a:ext cx="154241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PRL </a:t>
                </a:r>
                <a:r>
                  <a:rPr lang="it-IT" sz="1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104</a:t>
                </a:r>
                <a:r>
                  <a:rPr lang="it-IT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 (2010) 243401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6133845" y="2982392"/>
              <a:ext cx="5278545" cy="584775"/>
            </a:xfrm>
            <a:prstGeom prst="rect">
              <a:avLst/>
            </a:prstGeom>
            <a:noFill/>
            <a:ln w="28575"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it-IT" sz="1600" dirty="0" smtClean="0">
                  <a:solidFill>
                    <a:srgbClr val="CC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Laser cooling </a:t>
              </a:r>
              <a:r>
                <a:rPr lang="it-IT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precooled positronium atoms could reduce the temperature to </a:t>
              </a:r>
              <a:r>
                <a:rPr lang="de-DE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10K</a:t>
              </a:r>
              <a:r>
                <a:rPr lang="de-DE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133846" y="2261602"/>
              <a:ext cx="5390843" cy="584775"/>
            </a:xfrm>
            <a:prstGeom prst="rect">
              <a:avLst/>
            </a:prstGeom>
            <a:noFill/>
            <a:ln w="28575"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it-IT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Nanoporous silicon targets are able to produce Ps at temperatures of </a:t>
              </a:r>
              <a:r>
                <a:rPr lang="it-IT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150K</a:t>
              </a:r>
              <a:r>
                <a:rPr lang="it-IT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and below.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6133845" y="4226939"/>
                  <a:ext cx="5390843" cy="1080039"/>
                </a:xfrm>
                <a:prstGeom prst="rect">
                  <a:avLst/>
                </a:prstGeom>
                <a:noFill/>
                <a:ln w="28575">
                  <a:noFill/>
                  <a:prstDash val="dash"/>
                </a:ln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it-IT" sz="16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A positronium density of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it-IT" sz="16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</m:t>
                          </m:r>
                        </m:e>
                        <m:sup>
                          <m:r>
                            <a:rPr lang="de-DE" sz="1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15</m:t>
                          </m:r>
                        </m:sup>
                      </m:sSup>
                      <m:sSup>
                        <m:sSupPr>
                          <m:ctrlPr>
                            <a:rPr lang="it-IT" sz="16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de-DE" sz="16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mm</m:t>
                          </m:r>
                        </m:e>
                        <m:sup>
                          <m:r>
                            <a:rPr lang="de-DE" sz="1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−3</m:t>
                          </m:r>
                        </m:sup>
                      </m:sSup>
                      <m:r>
                        <a:rPr lang="de-DE" sz="16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a14:m>
                  <a:r>
                    <a:rPr lang="it-IT" sz="16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is necessary for forming a BEC. The currently available positron sources and Ps converters would require beam focussing better than 0.1 um</a:t>
                  </a:r>
                  <a:r>
                    <a:rPr lang="it-IT" sz="1600" baseline="300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r>
                    <a:rPr lang="it-IT" sz="16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.</a:t>
                  </a:r>
                  <a:endParaRPr lang="en-US" sz="1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33845" y="4226939"/>
                  <a:ext cx="5390843" cy="1080039"/>
                </a:xfrm>
                <a:prstGeom prst="rect">
                  <a:avLst/>
                </a:prstGeom>
                <a:blipFill>
                  <a:blip r:embed="rId5"/>
                  <a:stretch>
                    <a:fillRect l="-565" t="-1124" r="-565" b="-6180"/>
                  </a:stretch>
                </a:blipFill>
                <a:ln w="28575">
                  <a:noFill/>
                  <a:prstDash val="dash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0" name="Content Placeholder 2"/>
          <p:cNvSpPr txBox="1">
            <a:spLocks/>
          </p:cNvSpPr>
          <p:nvPr/>
        </p:nvSpPr>
        <p:spPr>
          <a:xfrm>
            <a:off x="2618406" y="5688727"/>
            <a:ext cx="8267036" cy="6180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When a Ps-BEC annihilates, a coherent burst of gamma rays is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emitted. 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proposed way to build a 511 keV 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gamma ray laser!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8326580" y="3535929"/>
            <a:ext cx="284018" cy="329392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735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 txBox="1">
            <a:spLocks/>
          </p:cNvSpPr>
          <p:nvPr/>
        </p:nvSpPr>
        <p:spPr>
          <a:xfrm>
            <a:off x="611559" y="19533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2/4 Fundamental symmetries</a:t>
            </a:r>
            <a:endParaRPr lang="de-DE" sz="36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E125B-F3C0-4909-A64C-6B05CC07DEC5}" type="datetime4">
              <a:rPr lang="en-US" smtClean="0"/>
              <a:t>October 15, 2024</a:t>
            </a:fld>
            <a:endParaRPr lang="de-DE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Benjamin Rienäcker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de-DE" smtClean="0"/>
              <a:t>16</a:t>
            </a:fld>
            <a:endParaRPr lang="de-DE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0491" t="24719" r="12531" b="15282"/>
          <a:stretch/>
        </p:blipFill>
        <p:spPr>
          <a:xfrm>
            <a:off x="962025" y="1952625"/>
            <a:ext cx="10267950" cy="4335048"/>
          </a:xfrm>
          <a:prstGeom prst="rect">
            <a:avLst/>
          </a:prstGeom>
        </p:spPr>
      </p:pic>
      <p:sp>
        <p:nvSpPr>
          <p:cNvPr id="23" name="Content Placeholder 2"/>
          <p:cNvSpPr txBox="1">
            <a:spLocks/>
          </p:cNvSpPr>
          <p:nvPr/>
        </p:nvSpPr>
        <p:spPr>
          <a:xfrm>
            <a:off x="2209800" y="1369795"/>
            <a:ext cx="7458075" cy="445191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b="1" dirty="0" smtClean="0"/>
              <a:t>Tests of fundamental symmetries and BSM searches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4510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 txBox="1">
            <a:spLocks/>
          </p:cNvSpPr>
          <p:nvPr/>
        </p:nvSpPr>
        <p:spPr>
          <a:xfrm>
            <a:off x="611559" y="19533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3/4 Precision QED tests</a:t>
            </a:r>
            <a:endParaRPr lang="de-DE" sz="36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E125B-F3C0-4909-A64C-6B05CC07DEC5}" type="datetime4">
              <a:rPr lang="en-US" smtClean="0"/>
              <a:t>October 15, 2024</a:t>
            </a:fld>
            <a:endParaRPr lang="de-DE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Benjamin Rienäcker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de-DE" smtClean="0"/>
              <a:t>17</a:t>
            </a:fld>
            <a:endParaRPr lang="de-DE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775395" y="1347799"/>
            <a:ext cx="8791906" cy="3972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600" b="1" dirty="0">
                <a:latin typeface="+mn-lt"/>
              </a:rPr>
              <a:t>New precision QED </a:t>
            </a:r>
            <a:r>
              <a:rPr lang="it-IT" sz="2600" b="1" dirty="0" smtClean="0">
                <a:latin typeface="+mn-lt"/>
              </a:rPr>
              <a:t>measurements with colder </a:t>
            </a:r>
            <a:r>
              <a:rPr lang="it-IT" sz="2600" b="1" dirty="0">
                <a:latin typeface="+mn-lt"/>
              </a:rPr>
              <a:t>Ps sources</a:t>
            </a:r>
            <a:endParaRPr lang="en-US" sz="2600" b="1" dirty="0">
              <a:latin typeface="+mn-lt"/>
            </a:endParaRPr>
          </a:p>
          <a:p>
            <a:pPr marL="0" indent="0">
              <a:buNone/>
            </a:pP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23644" y="5583607"/>
            <a:ext cx="22172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Phys. Part. Nucl. </a:t>
            </a:r>
            <a:r>
              <a:rPr lang="it-IT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(2006) 321-346</a:t>
            </a: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611559" y="3452639"/>
            <a:ext cx="3490775" cy="2627284"/>
            <a:chOff x="407457" y="3586846"/>
            <a:chExt cx="3490775" cy="2627284"/>
          </a:xfrm>
        </p:grpSpPr>
        <p:sp>
          <p:nvSpPr>
            <p:cNvPr id="26" name="Content Placeholder 2"/>
            <p:cNvSpPr txBox="1">
              <a:spLocks/>
            </p:cNvSpPr>
            <p:nvPr/>
          </p:nvSpPr>
          <p:spPr>
            <a:xfrm>
              <a:off x="959067" y="3586846"/>
              <a:ext cx="2939165" cy="262728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Myriad Pro" panose="020B0503030403020204" pitchFamily="34" charset="0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600" kern="1200">
                  <a:solidFill>
                    <a:schemeClr val="tx1"/>
                  </a:solidFill>
                  <a:latin typeface="Myriad Pro" panose="020B0503030403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Myriad Pro" panose="020B0503030403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Myriad Pro" panose="020B0503030403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200" kern="1200">
                  <a:solidFill>
                    <a:schemeClr val="tx1"/>
                  </a:solidFill>
                  <a:latin typeface="Myriad Pro" panose="020B0503030403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it-IT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Decay times</a:t>
              </a:r>
            </a:p>
            <a:p>
              <a:pPr marL="0" indent="0">
                <a:buNone/>
              </a:pPr>
              <a:endParaRPr lang="it-IT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>
                <a:buNone/>
              </a:pPr>
              <a:endParaRPr lang="it-IT" sz="16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407457" y="4018408"/>
              <a:ext cx="2684132" cy="1694496"/>
              <a:chOff x="886378" y="4007402"/>
              <a:chExt cx="2684132" cy="1694496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03796" y="4007402"/>
                <a:ext cx="2206500" cy="808442"/>
              </a:xfrm>
              <a:prstGeom prst="rect">
                <a:avLst/>
              </a:prstGeom>
            </p:spPr>
          </p:pic>
          <p:grpSp>
            <p:nvGrpSpPr>
              <p:cNvPr id="29" name="Group 28"/>
              <p:cNvGrpSpPr/>
              <p:nvPr/>
            </p:nvGrpSpPr>
            <p:grpSpPr>
              <a:xfrm>
                <a:off x="886378" y="4944033"/>
                <a:ext cx="2684132" cy="757865"/>
                <a:chOff x="868961" y="5141645"/>
                <a:chExt cx="2684132" cy="757865"/>
              </a:xfrm>
            </p:grpSpPr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 rotWithShape="1">
                <a:blip r:embed="rId4"/>
                <a:srcRect r="25519" b="5310"/>
                <a:stretch/>
              </p:blipFill>
              <p:spPr>
                <a:xfrm>
                  <a:off x="903796" y="5141645"/>
                  <a:ext cx="2649297" cy="333363"/>
                </a:xfrm>
                <a:prstGeom prst="rect">
                  <a:avLst/>
                </a:prstGeom>
              </p:spPr>
            </p:pic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68961" y="5522575"/>
                  <a:ext cx="2144202" cy="376935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4" name="Group 3"/>
          <p:cNvGrpSpPr/>
          <p:nvPr/>
        </p:nvGrpSpPr>
        <p:grpSpPr>
          <a:xfrm>
            <a:off x="7735165" y="3194332"/>
            <a:ext cx="3486404" cy="3329852"/>
            <a:chOff x="8072764" y="3092484"/>
            <a:chExt cx="3486404" cy="332985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72764" y="3632303"/>
              <a:ext cx="3277632" cy="2087465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8275394" y="3378715"/>
              <a:ext cx="191430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Phys. Rep. </a:t>
              </a:r>
              <a:r>
                <a:rPr lang="it-IT" sz="11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422</a:t>
              </a:r>
              <a:r>
                <a:rPr lang="it-IT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(2020) 1-63</a:t>
              </a:r>
              <a:endParaRPr lang="en-US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ontent Placeholder 2"/>
            <p:cNvSpPr txBox="1">
              <a:spLocks/>
            </p:cNvSpPr>
            <p:nvPr/>
          </p:nvSpPr>
          <p:spPr>
            <a:xfrm>
              <a:off x="8238892" y="3092484"/>
              <a:ext cx="3111504" cy="42202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Myriad Pro" panose="020B0503030403020204" pitchFamily="34" charset="0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600" kern="1200">
                  <a:solidFill>
                    <a:schemeClr val="tx1"/>
                  </a:solidFill>
                  <a:latin typeface="Myriad Pro" panose="020B0503030403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Myriad Pro" panose="020B0503030403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Myriad Pro" panose="020B0503030403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200" kern="1200">
                  <a:solidFill>
                    <a:schemeClr val="tx1"/>
                  </a:solidFill>
                  <a:latin typeface="Myriad Pro" panose="020B0503030403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it-IT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it-IT" sz="1600" b="1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it-IT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S-2</a:t>
              </a:r>
              <a:r>
                <a:rPr lang="it-IT" sz="1600" b="1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it-IT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 </a:t>
              </a:r>
              <a:r>
                <a:rPr lang="it-IT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transition </a:t>
              </a:r>
              <a:r>
                <a:rPr lang="it-IT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frequency</a:t>
              </a:r>
            </a:p>
            <a:p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099289" y="5837561"/>
              <a:ext cx="34598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Limited by second order Doppler effect, requires colder Ps sources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7392999" y="2275071"/>
            <a:ext cx="4128092" cy="584775"/>
          </a:xfrm>
          <a:prstGeom prst="rect">
            <a:avLst/>
          </a:prstGeom>
          <a:noFill/>
          <a:ln w="28575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Ps is an ideal system to test bound state </a:t>
            </a:r>
          </a:p>
          <a:p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QED due to the absence of nuclear effects 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646393" y="1976482"/>
            <a:ext cx="6477744" cy="959420"/>
            <a:chOff x="558782" y="1100577"/>
            <a:chExt cx="6233904" cy="877552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8782" y="1157898"/>
              <a:ext cx="5951300" cy="820231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10376" y="1100577"/>
              <a:ext cx="4082310" cy="203776"/>
            </a:xfrm>
            <a:prstGeom prst="rect">
              <a:avLst/>
            </a:prstGeom>
          </p:spPr>
        </p:pic>
      </p:grpSp>
      <p:sp>
        <p:nvSpPr>
          <p:cNvPr id="38" name="Rectangle 37"/>
          <p:cNvSpPr/>
          <p:nvPr/>
        </p:nvSpPr>
        <p:spPr>
          <a:xfrm>
            <a:off x="646394" y="3875492"/>
            <a:ext cx="2767557" cy="817151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/>
          <p:cNvSpPr/>
          <p:nvPr/>
        </p:nvSpPr>
        <p:spPr>
          <a:xfrm>
            <a:off x="646393" y="4754245"/>
            <a:ext cx="2767557" cy="81715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Content Placeholder 2"/>
          <p:cNvSpPr txBox="1">
            <a:spLocks/>
          </p:cNvSpPr>
          <p:nvPr/>
        </p:nvSpPr>
        <p:spPr>
          <a:xfrm>
            <a:off x="4205960" y="3326351"/>
            <a:ext cx="3454415" cy="13331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Searches for BSM physics in:</a:t>
            </a:r>
            <a:endParaRPr lang="it-IT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energy intervals</a:t>
            </a:r>
          </a:p>
          <a:p>
            <a:r>
              <a:rPr lang="it-IT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decay rates</a:t>
            </a:r>
          </a:p>
          <a:p>
            <a:r>
              <a:rPr lang="it-IT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decay modes</a:t>
            </a:r>
          </a:p>
          <a:p>
            <a:pPr marL="0" indent="0">
              <a:buNone/>
            </a:pPr>
            <a:endParaRPr lang="it-IT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it-IT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68254" y="5108412"/>
            <a:ext cx="27558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Fifth fundamental force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Axion-like particles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Symmetry </a:t>
            </a:r>
            <a:r>
              <a:rPr lang="it-IT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violations</a:t>
            </a:r>
            <a:endParaRPr lang="it-IT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5465661" y="4590370"/>
            <a:ext cx="561067" cy="5268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?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036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 txBox="1">
            <a:spLocks/>
          </p:cNvSpPr>
          <p:nvPr/>
        </p:nvSpPr>
        <p:spPr>
          <a:xfrm>
            <a:off x="611559" y="19533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4/4 Material science studies</a:t>
            </a:r>
            <a:endParaRPr lang="de-DE" sz="36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E125B-F3C0-4909-A64C-6B05CC07DEC5}" type="datetime4">
              <a:rPr lang="en-US" smtClean="0"/>
              <a:t>October 15, 2024</a:t>
            </a:fld>
            <a:endParaRPr lang="de-DE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Benjamin Rienäcker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de-DE" smtClean="0"/>
              <a:t>18</a:t>
            </a:fld>
            <a:endParaRPr lang="de-DE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5"/>
          <a:stretch/>
        </p:blipFill>
        <p:spPr>
          <a:xfrm>
            <a:off x="320149" y="2511386"/>
            <a:ext cx="3023679" cy="3046175"/>
          </a:xfrm>
          <a:prstGeom prst="rect">
            <a:avLst/>
          </a:prstGeom>
        </p:spPr>
      </p:pic>
      <p:sp>
        <p:nvSpPr>
          <p:cNvPr id="43" name="Content Placeholder 2"/>
          <p:cNvSpPr txBox="1">
            <a:spLocks/>
          </p:cNvSpPr>
          <p:nvPr/>
        </p:nvSpPr>
        <p:spPr>
          <a:xfrm>
            <a:off x="2784772" y="1379438"/>
            <a:ext cx="6464598" cy="4451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Positrons are non-destructive nanoprobes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784278" y="2181928"/>
            <a:ext cx="3723986" cy="3723986"/>
            <a:chOff x="6291407" y="2168348"/>
            <a:chExt cx="3723986" cy="372398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1407" y="2168348"/>
              <a:ext cx="3723986" cy="372398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537056" y="3344800"/>
              <a:ext cx="685780" cy="2825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lIns="54000" tIns="18000" rIns="54000" bIns="18000" rtlCol="0">
              <a:spAutoFit/>
            </a:bodyPr>
            <a:lstStyle/>
            <a:p>
              <a:pPr algn="ctr"/>
              <a:r>
                <a:rPr lang="de-DE" sz="1600" dirty="0"/>
                <a:t>B</a:t>
              </a:r>
              <a:r>
                <a:rPr lang="de-DE" sz="1600" dirty="0" smtClean="0"/>
                <a:t>ulk</a:t>
              </a:r>
              <a:endParaRPr lang="de-DE" sz="16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125734" y="4320057"/>
              <a:ext cx="737712" cy="2825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lIns="54000" tIns="18000" rIns="54000" bIns="18000" rtlCol="0">
              <a:spAutoFit/>
            </a:bodyPr>
            <a:lstStyle/>
            <a:p>
              <a:pPr algn="ctr"/>
              <a:r>
                <a:rPr lang="de-DE" sz="1600" dirty="0" smtClean="0"/>
                <a:t>Surface</a:t>
              </a:r>
              <a:endParaRPr lang="de-DE" sz="16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073970" y="3382121"/>
              <a:ext cx="913429" cy="221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lIns="54000" tIns="18000" rIns="54000" bIns="18000" rtlCol="0">
              <a:spAutoFit/>
            </a:bodyPr>
            <a:lstStyle/>
            <a:p>
              <a:pPr algn="ctr"/>
              <a:r>
                <a:rPr lang="de-DE" sz="1200" dirty="0" smtClean="0"/>
                <a:t>Porosimetry</a:t>
              </a:r>
              <a:endParaRPr lang="de-DE" sz="16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954767" y="5340675"/>
              <a:ext cx="1032632" cy="221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lIns="54000" tIns="18000" rIns="54000" bIns="18000" rtlCol="0">
              <a:spAutoFit/>
            </a:bodyPr>
            <a:lstStyle/>
            <a:p>
              <a:pPr algn="ctr"/>
              <a:r>
                <a:rPr lang="de-DE" sz="1200" dirty="0" smtClean="0"/>
                <a:t>Nanomaterials</a:t>
              </a:r>
              <a:endParaRPr lang="de-DE" sz="16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300738" y="4320057"/>
              <a:ext cx="976527" cy="2825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lIns="54000" tIns="18000" rIns="54000" bIns="18000" rtlCol="0">
              <a:spAutoFit/>
            </a:bodyPr>
            <a:lstStyle/>
            <a:p>
              <a:pPr algn="ctr"/>
              <a:r>
                <a:rPr lang="de-DE" sz="1600" dirty="0"/>
                <a:t>D</a:t>
              </a:r>
              <a:r>
                <a:rPr lang="de-DE" sz="1600" dirty="0" smtClean="0"/>
                <a:t>efects</a:t>
              </a:r>
              <a:endParaRPr lang="de-DE" sz="16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443747" y="5313976"/>
              <a:ext cx="822829" cy="2825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lIns="54000" tIns="18000" rIns="54000" bIns="18000" rtlCol="0">
              <a:spAutoFit/>
            </a:bodyPr>
            <a:lstStyle/>
            <a:p>
              <a:pPr algn="ctr"/>
              <a:r>
                <a:rPr lang="de-DE" sz="1600" dirty="0" smtClean="0"/>
                <a:t>SPM</a:t>
              </a:r>
              <a:endParaRPr lang="de-DE" sz="16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305258" y="5575969"/>
              <a:ext cx="1594922" cy="2825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lIns="54000" tIns="18000" rIns="54000" bIns="18000" rtlCol="0">
              <a:spAutoFit/>
            </a:bodyPr>
            <a:lstStyle/>
            <a:p>
              <a:pPr algn="ctr"/>
              <a:r>
                <a:rPr lang="de-DE" sz="1600" dirty="0" smtClean="0"/>
                <a:t>Structure</a:t>
              </a:r>
              <a:endParaRPr lang="de-DE" sz="16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360827" y="2741073"/>
              <a:ext cx="1594922" cy="2825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lIns="54000" tIns="18000" rIns="54000" bIns="18000" rtlCol="0">
              <a:spAutoFit/>
            </a:bodyPr>
            <a:lstStyle/>
            <a:p>
              <a:pPr algn="ctr"/>
              <a:r>
                <a:rPr lang="de-DE" sz="1600" dirty="0" smtClean="0"/>
                <a:t>Composition</a:t>
              </a:r>
              <a:endParaRPr lang="de-DE" sz="1600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419998" y="2181928"/>
            <a:ext cx="4274975" cy="356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 smtClean="0"/>
              <a:t>Positronic signatures of material properties:</a:t>
            </a:r>
            <a:endParaRPr lang="de-DE" u="sng" dirty="0"/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de-DE" dirty="0" smtClean="0"/>
              <a:t>Positron annihilation lifetime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de-DE" dirty="0" smtClean="0"/>
              <a:t>Doppler broadening of annihilation radiation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de-DE" dirty="0" smtClean="0"/>
              <a:t>Positron annihilation-induced Auger-</a:t>
            </a:r>
            <a:br>
              <a:rPr lang="de-DE" dirty="0" smtClean="0"/>
            </a:br>
            <a:r>
              <a:rPr lang="de-DE" dirty="0" smtClean="0"/>
              <a:t>electrons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de-DE" dirty="0" smtClean="0"/>
              <a:t>Angular correlation of annihilation</a:t>
            </a:r>
            <a:br>
              <a:rPr lang="de-DE" dirty="0" smtClean="0"/>
            </a:br>
            <a:r>
              <a:rPr lang="de-DE" dirty="0" smtClean="0"/>
              <a:t>radiation 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de-DE" dirty="0" smtClean="0"/>
              <a:t>Positronium (Ps) annihilation radiation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de-DE" dirty="0"/>
              <a:t>Total-Reflection High-Energy Positron </a:t>
            </a:r>
            <a:r>
              <a:rPr lang="de-DE" dirty="0" smtClean="0"/>
              <a:t>Diffraction</a:t>
            </a:r>
            <a:endParaRPr lang="de-DE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/>
          <a:srcRect l="22662" t="-1757" r="54278" b="17206"/>
          <a:stretch/>
        </p:blipFill>
        <p:spPr>
          <a:xfrm>
            <a:off x="7230063" y="5601616"/>
            <a:ext cx="706555" cy="7029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936618" y="5949141"/>
            <a:ext cx="2787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T. </a:t>
            </a:r>
            <a:r>
              <a:rPr lang="fr-FR" sz="1200" dirty="0" err="1"/>
              <a:t>Gigl</a:t>
            </a:r>
            <a:r>
              <a:rPr lang="fr-FR" sz="1200" dirty="0"/>
              <a:t> </a:t>
            </a:r>
            <a:r>
              <a:rPr lang="fr-FR" sz="1200" i="1" dirty="0"/>
              <a:t>et al</a:t>
            </a:r>
            <a:r>
              <a:rPr lang="fr-FR" sz="1200" dirty="0"/>
              <a:t> 2017 </a:t>
            </a:r>
            <a:r>
              <a:rPr lang="fr-FR" sz="1200" i="1" dirty="0"/>
              <a:t>New J. Phys.</a:t>
            </a:r>
            <a:r>
              <a:rPr lang="fr-FR" sz="1200" dirty="0"/>
              <a:t> </a:t>
            </a:r>
            <a:r>
              <a:rPr lang="fr-FR" sz="1200" b="1" dirty="0"/>
              <a:t>19</a:t>
            </a:r>
            <a:r>
              <a:rPr lang="fr-FR" sz="1200" dirty="0"/>
              <a:t> </a:t>
            </a:r>
            <a:r>
              <a:rPr lang="fr-FR" sz="1200" dirty="0" smtClean="0"/>
              <a:t>123007, </a:t>
            </a:r>
            <a:br>
              <a:rPr lang="fr-FR" sz="1200" dirty="0" smtClean="0"/>
            </a:br>
            <a:r>
              <a:rPr lang="fr-FR" sz="1200" b="1" dirty="0" smtClean="0"/>
              <a:t>DOI</a:t>
            </a:r>
            <a:r>
              <a:rPr lang="fr-FR" sz="1200" dirty="0" smtClean="0"/>
              <a:t> </a:t>
            </a:r>
            <a:r>
              <a:rPr lang="fr-FR" sz="1200" dirty="0"/>
              <a:t>10.1088/1367-2630/aa915b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55297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 txBox="1">
            <a:spLocks/>
          </p:cNvSpPr>
          <p:nvPr/>
        </p:nvSpPr>
        <p:spPr>
          <a:xfrm>
            <a:off x="611559" y="19533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Take home message</a:t>
            </a:r>
            <a:endParaRPr lang="de-DE" sz="36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E125B-F3C0-4909-A64C-6B05CC07DEC5}" type="datetime4">
              <a:rPr lang="en-US" smtClean="0"/>
              <a:t>October 15, 2024</a:t>
            </a:fld>
            <a:endParaRPr lang="de-DE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Benjamin Rienäcker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de-DE" smtClean="0"/>
              <a:t>19</a:t>
            </a:fld>
            <a:endParaRPr lang="de-DE"/>
          </a:p>
        </p:txBody>
      </p:sp>
      <p:sp>
        <p:nvSpPr>
          <p:cNvPr id="43" name="Content Placeholder 2"/>
          <p:cNvSpPr txBox="1">
            <a:spLocks/>
          </p:cNvSpPr>
          <p:nvPr/>
        </p:nvSpPr>
        <p:spPr>
          <a:xfrm>
            <a:off x="1081083" y="2823900"/>
            <a:ext cx="1600200" cy="44519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ight Arrow 11"/>
          <p:cNvSpPr/>
          <p:nvPr/>
        </p:nvSpPr>
        <p:spPr>
          <a:xfrm rot="19471500">
            <a:off x="1260274" y="3642575"/>
            <a:ext cx="926753" cy="374913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06437" y="4251610"/>
            <a:ext cx="19122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 new intense low-energy e+ beam at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13326" y="2744086"/>
            <a:ext cx="4859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Better measurement efficiency (results/time)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5892753" y="2762216"/>
            <a:ext cx="926753" cy="374913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13326" y="3473656"/>
            <a:ext cx="4281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Higher data quality (less systematics)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913326" y="4255488"/>
            <a:ext cx="406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Unlocking exciting new possibilities (e.g. Ps-BEC, precision QED, BSM )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ight Arrow 30"/>
          <p:cNvSpPr/>
          <p:nvPr/>
        </p:nvSpPr>
        <p:spPr>
          <a:xfrm rot="19471500">
            <a:off x="2841424" y="2041974"/>
            <a:ext cx="926753" cy="374913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729155" y="1834073"/>
            <a:ext cx="7253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Material Science: non-destructive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nanoprobes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=&gt; possibly beam time for global partners in industry and academia?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ight Arrow 33"/>
          <p:cNvSpPr/>
          <p:nvPr/>
        </p:nvSpPr>
        <p:spPr>
          <a:xfrm rot="19471500">
            <a:off x="2772740" y="3280618"/>
            <a:ext cx="926753" cy="374913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790950" y="2744086"/>
            <a:ext cx="19944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Next generation Ps sources with</a:t>
            </a: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high intensity, </a:t>
            </a: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low energy and</a:t>
            </a: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higher density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ight Arrow 35"/>
          <p:cNvSpPr/>
          <p:nvPr/>
        </p:nvSpPr>
        <p:spPr>
          <a:xfrm>
            <a:off x="5892752" y="3468075"/>
            <a:ext cx="926753" cy="374913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ight Arrow 36"/>
          <p:cNvSpPr/>
          <p:nvPr/>
        </p:nvSpPr>
        <p:spPr>
          <a:xfrm>
            <a:off x="5892752" y="4206353"/>
            <a:ext cx="926753" cy="374913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876" y="4977253"/>
            <a:ext cx="1023942" cy="10119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70508" y="5400170"/>
            <a:ext cx="2485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THANK YOU</a:t>
            </a:r>
            <a:endParaRPr lang="de-DE" sz="3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6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 txBox="1">
            <a:spLocks/>
          </p:cNvSpPr>
          <p:nvPr/>
        </p:nvSpPr>
        <p:spPr>
          <a:xfrm>
            <a:off x="611559" y="19533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About me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FC144-9287-432B-B897-38591CB33AC1}" type="datetime4">
              <a:rPr lang="en-US" smtClean="0"/>
              <a:t>October 15, 2024</a:t>
            </a:fld>
            <a:endParaRPr lang="de-DE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Benjamin Rienäcker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de-DE" smtClean="0"/>
              <a:t>2</a:t>
            </a:fld>
            <a:endParaRPr lang="de-DE"/>
          </a:p>
        </p:txBody>
      </p:sp>
      <p:sp>
        <p:nvSpPr>
          <p:cNvPr id="25" name="TextBox 33"/>
          <p:cNvSpPr txBox="1"/>
          <p:nvPr/>
        </p:nvSpPr>
        <p:spPr>
          <a:xfrm>
            <a:off x="3334779" y="4703264"/>
            <a:ext cx="1353145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82"/>
          <a:stretch/>
        </p:blipFill>
        <p:spPr>
          <a:xfrm>
            <a:off x="817906" y="2142446"/>
            <a:ext cx="2930267" cy="23253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9816" y="4540848"/>
            <a:ext cx="305936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2024</a:t>
            </a:r>
            <a:r>
              <a:rPr lang="en-US" dirty="0" smtClean="0">
                <a:solidFill>
                  <a:schemeClr val="tx2"/>
                </a:solidFill>
              </a:rPr>
              <a:t>: </a:t>
            </a:r>
            <a:r>
              <a:rPr lang="en-US" dirty="0">
                <a:solidFill>
                  <a:schemeClr val="tx2"/>
                </a:solidFill>
              </a:rPr>
              <a:t>“Experimental physicist”</a:t>
            </a:r>
          </a:p>
          <a:p>
            <a:pPr algn="ctr"/>
            <a:r>
              <a:rPr lang="en-US" sz="1400" dirty="0">
                <a:solidFill>
                  <a:schemeClr val="tx2"/>
                </a:solidFill>
              </a:rPr>
              <a:t>&lt; AEgIS </a:t>
            </a:r>
            <a:r>
              <a:rPr lang="en-US" sz="1400" dirty="0" smtClean="0">
                <a:solidFill>
                  <a:schemeClr val="tx2"/>
                </a:solidFill>
              </a:rPr>
              <a:t>Physics </a:t>
            </a:r>
            <a:r>
              <a:rPr lang="en-US" sz="1400" dirty="0">
                <a:solidFill>
                  <a:schemeClr val="tx2"/>
                </a:solidFill>
              </a:rPr>
              <a:t>Coordinator &gt;</a:t>
            </a:r>
            <a:br>
              <a:rPr lang="en-US" sz="1400" dirty="0">
                <a:solidFill>
                  <a:schemeClr val="tx2"/>
                </a:solidFill>
              </a:rPr>
            </a:br>
            <a:endParaRPr lang="en-GB" sz="1400" dirty="0">
              <a:solidFill>
                <a:schemeClr val="tx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18"/>
          <a:stretch/>
        </p:blipFill>
        <p:spPr>
          <a:xfrm>
            <a:off x="7869351" y="2094981"/>
            <a:ext cx="1645569" cy="15284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9116252" y="3283154"/>
            <a:ext cx="555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Ps</a:t>
            </a:r>
            <a:endParaRPr lang="en-GB" dirty="0">
              <a:solidFill>
                <a:schemeClr val="accent4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3" t="23539" r="7275" b="26749"/>
          <a:stretch/>
        </p:blipFill>
        <p:spPr>
          <a:xfrm>
            <a:off x="9559482" y="2094981"/>
            <a:ext cx="1485095" cy="15518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6" name="TextBox 25"/>
          <p:cNvSpPr txBox="1"/>
          <p:nvPr/>
        </p:nvSpPr>
        <p:spPr>
          <a:xfrm>
            <a:off x="10482287" y="3305111"/>
            <a:ext cx="737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PoSi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8" r="7119"/>
          <a:stretch/>
        </p:blipFill>
        <p:spPr>
          <a:xfrm>
            <a:off x="7859886" y="3928390"/>
            <a:ext cx="3200400" cy="15497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7" name="TextBox 26"/>
          <p:cNvSpPr txBox="1"/>
          <p:nvPr/>
        </p:nvSpPr>
        <p:spPr>
          <a:xfrm>
            <a:off x="8659608" y="5547418"/>
            <a:ext cx="1710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AEgIS e</a:t>
            </a:r>
            <a:r>
              <a:rPr lang="en-US" b="1" baseline="30000" dirty="0">
                <a:solidFill>
                  <a:srgbClr val="FF0000"/>
                </a:solidFill>
              </a:rPr>
              <a:t>+ </a:t>
            </a:r>
            <a:r>
              <a:rPr lang="en-US" b="1" dirty="0">
                <a:solidFill>
                  <a:srgbClr val="FF0000"/>
                </a:solidFill>
              </a:rPr>
              <a:t>system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65600" y="2104782"/>
            <a:ext cx="3276859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u="sng" dirty="0" smtClean="0"/>
              <a:t>I have worked at three facilities </a:t>
            </a:r>
          </a:p>
          <a:p>
            <a:pPr algn="ctr"/>
            <a:r>
              <a:rPr lang="de-DE" u="sng" dirty="0" smtClean="0"/>
              <a:t>using slow positrons:</a:t>
            </a:r>
            <a:br>
              <a:rPr lang="de-DE" u="sng" dirty="0" smtClean="0"/>
            </a:br>
            <a:r>
              <a:rPr lang="de-DE" u="sng" dirty="0" smtClean="0"/>
              <a:t/>
            </a:r>
            <a:br>
              <a:rPr lang="de-DE" u="sng" dirty="0" smtClean="0"/>
            </a:br>
            <a:endParaRPr lang="de-DE" u="sng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NEPOMUC at FRM-II, Munich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AntiMatter Laboratory, Trento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AEgIS collaboration, CERN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646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 txBox="1">
            <a:spLocks/>
          </p:cNvSpPr>
          <p:nvPr/>
        </p:nvSpPr>
        <p:spPr>
          <a:xfrm>
            <a:off x="611559" y="19533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CERN: The Antimatter Factory (AD/ELENA)</a:t>
            </a:r>
            <a:endParaRPr lang="de-DE" sz="36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FC144-9287-432B-B897-38591CB33AC1}" type="datetime4">
              <a:rPr lang="en-US" smtClean="0"/>
              <a:t>October 15, 2024</a:t>
            </a:fld>
            <a:endParaRPr lang="de-DE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Benjamin Rienäcker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de-DE" smtClean="0"/>
              <a:t>3</a:t>
            </a:fld>
            <a:endParaRPr lang="de-DE"/>
          </a:p>
        </p:txBody>
      </p:sp>
      <p:sp>
        <p:nvSpPr>
          <p:cNvPr id="25" name="TextBox 33"/>
          <p:cNvSpPr txBox="1"/>
          <p:nvPr/>
        </p:nvSpPr>
        <p:spPr>
          <a:xfrm>
            <a:off x="3334779" y="5210350"/>
            <a:ext cx="1353145" cy="276999"/>
          </a:xfrm>
          <a:prstGeom prst="rect">
            <a:avLst/>
          </a:prstGeom>
          <a:solidFill>
            <a:schemeClr val="bg1">
              <a:alpha val="17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834743" y="1895584"/>
            <a:ext cx="5695147" cy="3556939"/>
            <a:chOff x="913936" y="1338334"/>
            <a:chExt cx="5695147" cy="3556939"/>
          </a:xfrm>
        </p:grpSpPr>
        <p:pic>
          <p:nvPicPr>
            <p:cNvPr id="101" name="Picture 10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262"/>
            <a:stretch/>
          </p:blipFill>
          <p:spPr>
            <a:xfrm>
              <a:off x="913936" y="1338334"/>
              <a:ext cx="5695147" cy="355693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81" t="45453" r="32606" b="32628"/>
            <a:stretch/>
          </p:blipFill>
          <p:spPr>
            <a:xfrm>
              <a:off x="2595418" y="3443505"/>
              <a:ext cx="2170546" cy="1016000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7" t="12702" r="10818" b="12817"/>
          <a:stretch/>
        </p:blipFill>
        <p:spPr>
          <a:xfrm>
            <a:off x="838200" y="1895584"/>
            <a:ext cx="5197157" cy="375350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69308" y="5210350"/>
            <a:ext cx="729046" cy="369332"/>
          </a:xfrm>
          <a:prstGeom prst="rect">
            <a:avLst/>
          </a:prstGeom>
          <a:solidFill>
            <a:schemeClr val="bg1">
              <a:alpha val="17000"/>
            </a:schemeClr>
          </a:solidFill>
          <a:ln>
            <a:solidFill>
              <a:schemeClr val="bg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GBAR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4290532" y="1924520"/>
            <a:ext cx="672941" cy="369332"/>
          </a:xfrm>
          <a:prstGeom prst="rect">
            <a:avLst/>
          </a:prstGeom>
          <a:solidFill>
            <a:schemeClr val="bg1">
              <a:alpha val="17000"/>
            </a:schemeClr>
          </a:solidFill>
          <a:ln>
            <a:solidFill>
              <a:schemeClr val="bg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BASE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5261632" y="1923111"/>
            <a:ext cx="715260" cy="369332"/>
          </a:xfrm>
          <a:prstGeom prst="rect">
            <a:avLst/>
          </a:prstGeom>
          <a:solidFill>
            <a:schemeClr val="bg1">
              <a:alpha val="17000"/>
            </a:schemeClr>
          </a:solidFill>
          <a:ln>
            <a:solidFill>
              <a:schemeClr val="bg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AEgIS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3809401" y="5210350"/>
            <a:ext cx="1085233" cy="369332"/>
          </a:xfrm>
          <a:prstGeom prst="rect">
            <a:avLst/>
          </a:prstGeom>
          <a:solidFill>
            <a:schemeClr val="bg1">
              <a:alpha val="17000"/>
            </a:schemeClr>
          </a:solidFill>
          <a:ln>
            <a:solidFill>
              <a:schemeClr val="bg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ASACUSA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2753188" y="5210350"/>
            <a:ext cx="800219" cy="369332"/>
          </a:xfrm>
          <a:prstGeom prst="rect">
            <a:avLst/>
          </a:prstGeom>
          <a:solidFill>
            <a:schemeClr val="bg1">
              <a:alpha val="17000"/>
            </a:schemeClr>
          </a:solidFill>
          <a:ln>
            <a:solidFill>
              <a:schemeClr val="bg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PUMA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5128467" y="5210350"/>
            <a:ext cx="830677" cy="369332"/>
          </a:xfrm>
          <a:prstGeom prst="rect">
            <a:avLst/>
          </a:prstGeom>
          <a:solidFill>
            <a:schemeClr val="bg1">
              <a:alpha val="17000"/>
            </a:schemeClr>
          </a:solidFill>
          <a:ln>
            <a:solidFill>
              <a:schemeClr val="bg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ALPHA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75600" y="1392040"/>
            <a:ext cx="5719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„The only (?) place with cold antiprotons in larger numbers“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349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 txBox="1">
            <a:spLocks/>
          </p:cNvSpPr>
          <p:nvPr/>
        </p:nvSpPr>
        <p:spPr>
          <a:xfrm>
            <a:off x="611559" y="19533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AEgIS: Production </a:t>
            </a:r>
            <a:r>
              <a:rPr lang="de-DE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of anti-hydrogen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FC144-9287-432B-B897-38591CB33AC1}" type="datetime4">
              <a:rPr lang="en-US" smtClean="0"/>
              <a:t>October 15, 2024</a:t>
            </a:fld>
            <a:endParaRPr lang="de-DE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Benjamin Rienäcker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de-DE" smtClean="0"/>
              <a:t>4</a:t>
            </a:fld>
            <a:endParaRPr lang="de-DE"/>
          </a:p>
        </p:txBody>
      </p:sp>
      <p:sp>
        <p:nvSpPr>
          <p:cNvPr id="24" name="TextBox 23"/>
          <p:cNvSpPr txBox="1"/>
          <p:nvPr/>
        </p:nvSpPr>
        <p:spPr>
          <a:xfrm>
            <a:off x="7763798" y="1708440"/>
            <a:ext cx="2663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Charge exchange reaction:</a:t>
            </a:r>
            <a:endParaRPr lang="en-GB" u="sng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5907484" y="4635829"/>
            <a:ext cx="250372" cy="0"/>
          </a:xfrm>
          <a:prstGeom prst="line">
            <a:avLst/>
          </a:prstGeom>
          <a:ln w="381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7285499" y="2381888"/>
                <a:ext cx="3603982" cy="615553"/>
              </a:xfrm>
              <a:prstGeom prst="rect">
                <a:avLst/>
              </a:prstGeom>
              <a:noFill/>
              <a:ln w="12700" cap="rnd">
                <a:solidFill>
                  <a:schemeClr val="tx1">
                    <a:alpha val="54000"/>
                  </a:schemeClr>
                </a:solidFill>
              </a:ln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p:spPr>
            <p:txBody>
              <a:bodyPr wrap="square" lIns="182880" tIns="91440" rIns="182880" bIns="9144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𝑷𝒔</m:t>
                          </m:r>
                        </m:e>
                        <m:sup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+ </m:t>
                      </m:r>
                      <m:acc>
                        <m:accPr>
                          <m:chr m:val="̅"/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</m:acc>
                      <m:r>
                        <a:rPr lang="en-GB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sz="28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𝑯</m:t>
                              </m:r>
                            </m:e>
                          </m:acc>
                          <m:r>
                            <m:rPr>
                              <m:nor/>
                            </m:rPr>
                            <a:rPr lang="en-GB" sz="2800" b="1" dirty="0"/>
                            <m:t> </m:t>
                          </m:r>
                        </m:e>
                        <m:sup>
                          <m: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GB" sz="2800" b="1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5499" y="2381888"/>
                <a:ext cx="3603982" cy="61555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2700" cap="rnd">
                <a:solidFill>
                  <a:schemeClr val="tx1">
                    <a:alpha val="54000"/>
                  </a:schemeClr>
                </a:solidFill>
              </a:ln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33"/>
          <p:cNvSpPr txBox="1"/>
          <p:nvPr/>
        </p:nvSpPr>
        <p:spPr>
          <a:xfrm>
            <a:off x="3334779" y="5098378"/>
            <a:ext cx="1353145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03" y="2329884"/>
            <a:ext cx="5426044" cy="385393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5" b="23833"/>
          <a:stretch/>
        </p:blipFill>
        <p:spPr>
          <a:xfrm>
            <a:off x="718729" y="1215895"/>
            <a:ext cx="5427318" cy="116103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 flipH="1">
            <a:off x="6509899" y="3455889"/>
            <a:ext cx="5171283" cy="2156262"/>
            <a:chOff x="6934170" y="2673433"/>
            <a:chExt cx="5090379" cy="2156262"/>
          </a:xfrm>
        </p:grpSpPr>
        <p:grpSp>
          <p:nvGrpSpPr>
            <p:cNvPr id="28" name="Group 27"/>
            <p:cNvGrpSpPr/>
            <p:nvPr/>
          </p:nvGrpSpPr>
          <p:grpSpPr>
            <a:xfrm>
              <a:off x="6934170" y="2673433"/>
              <a:ext cx="5090379" cy="2156262"/>
              <a:chOff x="2026810" y="3523893"/>
              <a:chExt cx="5090379" cy="2156262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2026810" y="3523893"/>
                <a:ext cx="5090379" cy="2156262"/>
                <a:chOff x="2975166" y="1914811"/>
                <a:chExt cx="5090379" cy="2156262"/>
              </a:xfrm>
            </p:grpSpPr>
            <p:sp>
              <p:nvSpPr>
                <p:cNvPr id="33" name="Rectangle 32"/>
                <p:cNvSpPr/>
                <p:nvPr/>
              </p:nvSpPr>
              <p:spPr>
                <a:xfrm>
                  <a:off x="3087145" y="1972684"/>
                  <a:ext cx="4978400" cy="2098389"/>
                </a:xfrm>
                <a:prstGeom prst="rect">
                  <a:avLst/>
                </a:prstGeom>
                <a:solidFill>
                  <a:schemeClr val="bg1">
                    <a:alpha val="73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34" name="Group 33"/>
                <p:cNvGrpSpPr/>
                <p:nvPr/>
              </p:nvGrpSpPr>
              <p:grpSpPr>
                <a:xfrm>
                  <a:off x="2975166" y="2833175"/>
                  <a:ext cx="504056" cy="576914"/>
                  <a:chOff x="6797885" y="3032973"/>
                  <a:chExt cx="504056" cy="576914"/>
                </a:xfrm>
              </p:grpSpPr>
              <p:sp>
                <p:nvSpPr>
                  <p:cNvPr id="93" name="TextBox 92"/>
                  <p:cNvSpPr txBox="1"/>
                  <p:nvPr/>
                </p:nvSpPr>
                <p:spPr>
                  <a:xfrm>
                    <a:off x="6797885" y="3240555"/>
                    <a:ext cx="50405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de-DE" dirty="0"/>
                      <a:t>e</a:t>
                    </a:r>
                    <a:r>
                      <a:rPr lang="de-DE" baseline="30000" dirty="0"/>
                      <a:t>+</a:t>
                    </a:r>
                  </a:p>
                </p:txBody>
              </p:sp>
              <p:sp>
                <p:nvSpPr>
                  <p:cNvPr id="94" name="Oval 93"/>
                  <p:cNvSpPr/>
                  <p:nvPr/>
                </p:nvSpPr>
                <p:spPr>
                  <a:xfrm>
                    <a:off x="6985619" y="3126042"/>
                    <a:ext cx="45719" cy="45719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95" name="Oval 94"/>
                  <p:cNvSpPr/>
                  <p:nvPr/>
                </p:nvSpPr>
                <p:spPr>
                  <a:xfrm>
                    <a:off x="7015567" y="3061087"/>
                    <a:ext cx="45719" cy="45719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96" name="Oval 95"/>
                  <p:cNvSpPr/>
                  <p:nvPr/>
                </p:nvSpPr>
                <p:spPr>
                  <a:xfrm>
                    <a:off x="6898465" y="3171577"/>
                    <a:ext cx="45719" cy="45719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97" name="Oval 96"/>
                  <p:cNvSpPr/>
                  <p:nvPr/>
                </p:nvSpPr>
                <p:spPr>
                  <a:xfrm>
                    <a:off x="6903896" y="3032973"/>
                    <a:ext cx="45719" cy="45719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98" name="Oval 97"/>
                  <p:cNvSpPr/>
                  <p:nvPr/>
                </p:nvSpPr>
                <p:spPr>
                  <a:xfrm>
                    <a:off x="7043893" y="3180075"/>
                    <a:ext cx="45719" cy="45719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99" name="Oval 98"/>
                  <p:cNvSpPr/>
                  <p:nvPr/>
                </p:nvSpPr>
                <p:spPr>
                  <a:xfrm>
                    <a:off x="7049913" y="3101951"/>
                    <a:ext cx="45719" cy="45719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100" name="Oval 99"/>
                  <p:cNvSpPr/>
                  <p:nvPr/>
                </p:nvSpPr>
                <p:spPr>
                  <a:xfrm>
                    <a:off x="6973039" y="3202935"/>
                    <a:ext cx="45719" cy="45719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  <p:cxnSp>
              <p:nvCxnSpPr>
                <p:cNvPr id="35" name="Straight Arrow Connector 34"/>
                <p:cNvCxnSpPr/>
                <p:nvPr/>
              </p:nvCxnSpPr>
              <p:spPr>
                <a:xfrm flipV="1">
                  <a:off x="6101327" y="2305115"/>
                  <a:ext cx="0" cy="1463040"/>
                </a:xfrm>
                <a:prstGeom prst="straightConnector1">
                  <a:avLst/>
                </a:prstGeom>
                <a:ln w="57150">
                  <a:solidFill>
                    <a:srgbClr val="E77677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Arrow Connector 35"/>
                <p:cNvCxnSpPr/>
                <p:nvPr/>
              </p:nvCxnSpPr>
              <p:spPr>
                <a:xfrm flipV="1">
                  <a:off x="6052469" y="2305115"/>
                  <a:ext cx="0" cy="1463040"/>
                </a:xfrm>
                <a:prstGeom prst="straightConnector1">
                  <a:avLst/>
                </a:prstGeom>
                <a:ln w="57150">
                  <a:solidFill>
                    <a:srgbClr val="A45CB8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Box 36"/>
                <p:cNvSpPr txBox="1"/>
                <p:nvPr/>
              </p:nvSpPr>
              <p:spPr>
                <a:xfrm>
                  <a:off x="5249529" y="1985377"/>
                  <a:ext cx="16634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dirty="0"/>
                    <a:t>laser excitation</a:t>
                  </a:r>
                </a:p>
              </p:txBody>
            </p:sp>
            <p:grpSp>
              <p:nvGrpSpPr>
                <p:cNvPr id="38" name="Group 37"/>
                <p:cNvGrpSpPr/>
                <p:nvPr/>
              </p:nvGrpSpPr>
              <p:grpSpPr>
                <a:xfrm rot="9600000">
                  <a:off x="6300905" y="3004010"/>
                  <a:ext cx="115981" cy="116720"/>
                  <a:chOff x="7104529" y="2338968"/>
                  <a:chExt cx="115981" cy="116720"/>
                </a:xfrm>
              </p:grpSpPr>
              <p:sp>
                <p:nvSpPr>
                  <p:cNvPr id="90" name="Oval 89"/>
                  <p:cNvSpPr/>
                  <p:nvPr/>
                </p:nvSpPr>
                <p:spPr>
                  <a:xfrm>
                    <a:off x="7174791" y="2338968"/>
                    <a:ext cx="45719" cy="4571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91" name="Oval 90"/>
                  <p:cNvSpPr/>
                  <p:nvPr/>
                </p:nvSpPr>
                <p:spPr>
                  <a:xfrm>
                    <a:off x="7104529" y="2409969"/>
                    <a:ext cx="45719" cy="45719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92" name="Oval 91"/>
                  <p:cNvSpPr/>
                  <p:nvPr/>
                </p:nvSpPr>
                <p:spPr>
                  <a:xfrm>
                    <a:off x="7110241" y="2348442"/>
                    <a:ext cx="90619" cy="90937"/>
                  </a:xfrm>
                  <a:prstGeom prst="ellipse">
                    <a:avLst/>
                  </a:prstGeom>
                  <a:noFill/>
                  <a:ln w="952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  <p:cxnSp>
              <p:nvCxnSpPr>
                <p:cNvPr id="61" name="Straight Arrow Connector 60"/>
                <p:cNvCxnSpPr/>
                <p:nvPr/>
              </p:nvCxnSpPr>
              <p:spPr>
                <a:xfrm>
                  <a:off x="3612494" y="2951959"/>
                  <a:ext cx="2674436" cy="1185"/>
                </a:xfrm>
                <a:prstGeom prst="straightConnector1">
                  <a:avLst/>
                </a:prstGeom>
                <a:ln w="28575">
                  <a:solidFill>
                    <a:srgbClr val="FF1A0E"/>
                  </a:solidFill>
                  <a:tailEnd type="triangle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39" name="Group 38"/>
                <p:cNvGrpSpPr/>
                <p:nvPr/>
              </p:nvGrpSpPr>
              <p:grpSpPr>
                <a:xfrm>
                  <a:off x="4239570" y="2793361"/>
                  <a:ext cx="1269007" cy="1140709"/>
                  <a:chOff x="2724965" y="2066079"/>
                  <a:chExt cx="1269007" cy="1140709"/>
                </a:xfrm>
              </p:grpSpPr>
              <p:sp>
                <p:nvSpPr>
                  <p:cNvPr id="76" name="Oval 75"/>
                  <p:cNvSpPr/>
                  <p:nvPr/>
                </p:nvSpPr>
                <p:spPr>
                  <a:xfrm>
                    <a:off x="3000523" y="2066079"/>
                    <a:ext cx="731520" cy="731520"/>
                  </a:xfrm>
                  <a:prstGeom prst="ellipse">
                    <a:avLst/>
                  </a:prstGeom>
                  <a:solidFill>
                    <a:srgbClr val="EFE75A"/>
                  </a:solidFill>
                  <a:ln>
                    <a:solidFill>
                      <a:srgbClr val="EFE75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77" name="Oval 76"/>
                  <p:cNvSpPr/>
                  <p:nvPr/>
                </p:nvSpPr>
                <p:spPr>
                  <a:xfrm>
                    <a:off x="3286461" y="2469741"/>
                    <a:ext cx="73152" cy="73152"/>
                  </a:xfrm>
                  <a:prstGeom prst="ellipse">
                    <a:avLst/>
                  </a:prstGeom>
                  <a:solidFill>
                    <a:schemeClr val="tx2">
                      <a:lumMod val="75000"/>
                    </a:schemeClr>
                  </a:solidFill>
                  <a:ln>
                    <a:solidFill>
                      <a:schemeClr val="tx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78" name="TextBox 77"/>
                  <p:cNvSpPr txBox="1"/>
                  <p:nvPr/>
                </p:nvSpPr>
                <p:spPr>
                  <a:xfrm>
                    <a:off x="2724965" y="2837456"/>
                    <a:ext cx="1269007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de-DE" dirty="0"/>
                      <a:t>antiprotons</a:t>
                    </a:r>
                  </a:p>
                </p:txBody>
              </p:sp>
              <p:sp>
                <p:nvSpPr>
                  <p:cNvPr id="79" name="Oval 78"/>
                  <p:cNvSpPr/>
                  <p:nvPr/>
                </p:nvSpPr>
                <p:spPr>
                  <a:xfrm>
                    <a:off x="3438861" y="2622141"/>
                    <a:ext cx="73152" cy="73152"/>
                  </a:xfrm>
                  <a:prstGeom prst="ellipse">
                    <a:avLst/>
                  </a:prstGeom>
                  <a:solidFill>
                    <a:schemeClr val="tx2">
                      <a:lumMod val="75000"/>
                    </a:schemeClr>
                  </a:solidFill>
                  <a:ln>
                    <a:solidFill>
                      <a:schemeClr val="tx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80" name="Oval 79"/>
                  <p:cNvSpPr/>
                  <p:nvPr/>
                </p:nvSpPr>
                <p:spPr>
                  <a:xfrm>
                    <a:off x="3421438" y="2438974"/>
                    <a:ext cx="73152" cy="73152"/>
                  </a:xfrm>
                  <a:prstGeom prst="ellipse">
                    <a:avLst/>
                  </a:prstGeom>
                  <a:solidFill>
                    <a:schemeClr val="tx2">
                      <a:lumMod val="75000"/>
                    </a:schemeClr>
                  </a:solidFill>
                  <a:ln>
                    <a:solidFill>
                      <a:schemeClr val="tx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81" name="Oval 80"/>
                  <p:cNvSpPr/>
                  <p:nvPr/>
                </p:nvSpPr>
                <p:spPr>
                  <a:xfrm>
                    <a:off x="3261149" y="2622141"/>
                    <a:ext cx="73152" cy="73152"/>
                  </a:xfrm>
                  <a:prstGeom prst="ellipse">
                    <a:avLst/>
                  </a:prstGeom>
                  <a:solidFill>
                    <a:schemeClr val="tx2">
                      <a:lumMod val="75000"/>
                    </a:schemeClr>
                  </a:solidFill>
                  <a:ln>
                    <a:solidFill>
                      <a:schemeClr val="tx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82" name="Oval 81"/>
                  <p:cNvSpPr/>
                  <p:nvPr/>
                </p:nvSpPr>
                <p:spPr>
                  <a:xfrm>
                    <a:off x="3208560" y="2125564"/>
                    <a:ext cx="73152" cy="73152"/>
                  </a:xfrm>
                  <a:prstGeom prst="ellipse">
                    <a:avLst/>
                  </a:prstGeom>
                  <a:solidFill>
                    <a:schemeClr val="tx2">
                      <a:lumMod val="75000"/>
                    </a:schemeClr>
                  </a:solidFill>
                  <a:ln>
                    <a:solidFill>
                      <a:schemeClr val="tx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83" name="Oval 82"/>
                  <p:cNvSpPr/>
                  <p:nvPr/>
                </p:nvSpPr>
                <p:spPr>
                  <a:xfrm>
                    <a:off x="3533074" y="2335088"/>
                    <a:ext cx="73152" cy="73152"/>
                  </a:xfrm>
                  <a:prstGeom prst="ellipse">
                    <a:avLst/>
                  </a:prstGeom>
                  <a:solidFill>
                    <a:schemeClr val="tx2">
                      <a:lumMod val="75000"/>
                    </a:schemeClr>
                  </a:solidFill>
                  <a:ln>
                    <a:solidFill>
                      <a:schemeClr val="tx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84" name="Oval 83"/>
                  <p:cNvSpPr/>
                  <p:nvPr/>
                </p:nvSpPr>
                <p:spPr>
                  <a:xfrm>
                    <a:off x="3233953" y="2336741"/>
                    <a:ext cx="73152" cy="73152"/>
                  </a:xfrm>
                  <a:prstGeom prst="ellipse">
                    <a:avLst/>
                  </a:prstGeom>
                  <a:solidFill>
                    <a:schemeClr val="tx2">
                      <a:lumMod val="75000"/>
                    </a:schemeClr>
                  </a:solidFill>
                  <a:ln>
                    <a:solidFill>
                      <a:schemeClr val="tx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85" name="Oval 84"/>
                  <p:cNvSpPr/>
                  <p:nvPr/>
                </p:nvSpPr>
                <p:spPr>
                  <a:xfrm>
                    <a:off x="3494590" y="2532018"/>
                    <a:ext cx="73152" cy="73152"/>
                  </a:xfrm>
                  <a:prstGeom prst="ellipse">
                    <a:avLst/>
                  </a:prstGeom>
                  <a:solidFill>
                    <a:schemeClr val="tx2">
                      <a:lumMod val="75000"/>
                    </a:schemeClr>
                  </a:solidFill>
                  <a:ln>
                    <a:solidFill>
                      <a:schemeClr val="tx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86" name="Oval 85"/>
                  <p:cNvSpPr/>
                  <p:nvPr/>
                </p:nvSpPr>
                <p:spPr>
                  <a:xfrm>
                    <a:off x="3112580" y="2508540"/>
                    <a:ext cx="73152" cy="73152"/>
                  </a:xfrm>
                  <a:prstGeom prst="ellipse">
                    <a:avLst/>
                  </a:prstGeom>
                  <a:solidFill>
                    <a:schemeClr val="tx2">
                      <a:lumMod val="75000"/>
                    </a:schemeClr>
                  </a:solidFill>
                  <a:ln>
                    <a:solidFill>
                      <a:schemeClr val="tx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87" name="Oval 86"/>
                  <p:cNvSpPr/>
                  <p:nvPr/>
                </p:nvSpPr>
                <p:spPr>
                  <a:xfrm>
                    <a:off x="3392686" y="2286574"/>
                    <a:ext cx="73152" cy="73152"/>
                  </a:xfrm>
                  <a:prstGeom prst="ellipse">
                    <a:avLst/>
                  </a:prstGeom>
                  <a:solidFill>
                    <a:schemeClr val="tx2">
                      <a:lumMod val="75000"/>
                    </a:schemeClr>
                  </a:solidFill>
                  <a:ln>
                    <a:solidFill>
                      <a:schemeClr val="tx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88" name="Oval 87"/>
                  <p:cNvSpPr/>
                  <p:nvPr/>
                </p:nvSpPr>
                <p:spPr>
                  <a:xfrm>
                    <a:off x="3416846" y="2179699"/>
                    <a:ext cx="73152" cy="73152"/>
                  </a:xfrm>
                  <a:prstGeom prst="ellipse">
                    <a:avLst/>
                  </a:prstGeom>
                  <a:solidFill>
                    <a:schemeClr val="tx2">
                      <a:lumMod val="75000"/>
                    </a:schemeClr>
                  </a:solidFill>
                  <a:ln>
                    <a:solidFill>
                      <a:schemeClr val="tx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89" name="Oval 88"/>
                  <p:cNvSpPr/>
                  <p:nvPr/>
                </p:nvSpPr>
                <p:spPr>
                  <a:xfrm>
                    <a:off x="3067004" y="2284303"/>
                    <a:ext cx="73152" cy="73152"/>
                  </a:xfrm>
                  <a:prstGeom prst="ellipse">
                    <a:avLst/>
                  </a:prstGeom>
                  <a:solidFill>
                    <a:schemeClr val="tx2">
                      <a:lumMod val="75000"/>
                    </a:schemeClr>
                  </a:solidFill>
                  <a:ln>
                    <a:solidFill>
                      <a:schemeClr val="tx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  <p:grpSp>
              <p:nvGrpSpPr>
                <p:cNvPr id="40" name="Group 39"/>
                <p:cNvGrpSpPr/>
                <p:nvPr/>
              </p:nvGrpSpPr>
              <p:grpSpPr>
                <a:xfrm>
                  <a:off x="6448249" y="2758937"/>
                  <a:ext cx="1506712" cy="371459"/>
                  <a:chOff x="6416502" y="1584574"/>
                  <a:chExt cx="1114727" cy="371459"/>
                </a:xfrm>
              </p:grpSpPr>
              <p:sp>
                <p:nvSpPr>
                  <p:cNvPr id="74" name="Rectangle 73"/>
                  <p:cNvSpPr/>
                  <p:nvPr/>
                </p:nvSpPr>
                <p:spPr>
                  <a:xfrm>
                    <a:off x="6416502" y="1604311"/>
                    <a:ext cx="59605" cy="35172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75" name="TextBox 74"/>
                  <p:cNvSpPr txBox="1"/>
                  <p:nvPr/>
                </p:nvSpPr>
                <p:spPr>
                  <a:xfrm>
                    <a:off x="6475708" y="1584574"/>
                    <a:ext cx="1055521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de-DE" dirty="0"/>
                      <a:t>Ps converter</a:t>
                    </a:r>
                  </a:p>
                </p:txBody>
              </p:sp>
            </p:grpSp>
            <p:grpSp>
              <p:nvGrpSpPr>
                <p:cNvPr id="41" name="Group 40"/>
                <p:cNvGrpSpPr/>
                <p:nvPr/>
              </p:nvGrpSpPr>
              <p:grpSpPr>
                <a:xfrm>
                  <a:off x="5978388" y="2859205"/>
                  <a:ext cx="155477" cy="157327"/>
                  <a:chOff x="7104529" y="2338968"/>
                  <a:chExt cx="99530" cy="100411"/>
                </a:xfrm>
              </p:grpSpPr>
              <p:sp>
                <p:nvSpPr>
                  <p:cNvPr id="71" name="Oval 70"/>
                  <p:cNvSpPr/>
                  <p:nvPr/>
                </p:nvSpPr>
                <p:spPr>
                  <a:xfrm>
                    <a:off x="7174791" y="2338968"/>
                    <a:ext cx="29268" cy="2918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72" name="Oval 71"/>
                  <p:cNvSpPr/>
                  <p:nvPr/>
                </p:nvSpPr>
                <p:spPr>
                  <a:xfrm>
                    <a:off x="7104529" y="2409969"/>
                    <a:ext cx="29268" cy="2918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73" name="Oval 72"/>
                  <p:cNvSpPr/>
                  <p:nvPr/>
                </p:nvSpPr>
                <p:spPr>
                  <a:xfrm>
                    <a:off x="7110241" y="2348442"/>
                    <a:ext cx="90619" cy="90937"/>
                  </a:xfrm>
                  <a:prstGeom prst="ellipse">
                    <a:avLst/>
                  </a:prstGeom>
                  <a:noFill/>
                  <a:ln w="952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  <p:grpSp>
              <p:nvGrpSpPr>
                <p:cNvPr id="42" name="Group 41"/>
                <p:cNvGrpSpPr/>
                <p:nvPr/>
              </p:nvGrpSpPr>
              <p:grpSpPr>
                <a:xfrm rot="13980000">
                  <a:off x="5697294" y="3053931"/>
                  <a:ext cx="227917" cy="189971"/>
                  <a:chOff x="7098428" y="2348442"/>
                  <a:chExt cx="110038" cy="90937"/>
                </a:xfrm>
              </p:grpSpPr>
              <p:sp>
                <p:nvSpPr>
                  <p:cNvPr id="68" name="Oval 67"/>
                  <p:cNvSpPr/>
                  <p:nvPr/>
                </p:nvSpPr>
                <p:spPr>
                  <a:xfrm>
                    <a:off x="7186393" y="2359053"/>
                    <a:ext cx="22073" cy="21886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69" name="Oval 68"/>
                  <p:cNvSpPr/>
                  <p:nvPr/>
                </p:nvSpPr>
                <p:spPr>
                  <a:xfrm>
                    <a:off x="7098428" y="2397797"/>
                    <a:ext cx="22073" cy="21886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70" name="Oval 69"/>
                  <p:cNvSpPr/>
                  <p:nvPr/>
                </p:nvSpPr>
                <p:spPr>
                  <a:xfrm>
                    <a:off x="7110241" y="2348442"/>
                    <a:ext cx="90619" cy="90937"/>
                  </a:xfrm>
                  <a:prstGeom prst="ellipse">
                    <a:avLst/>
                  </a:prstGeom>
                  <a:noFill/>
                  <a:ln w="952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  <p:grpSp>
              <p:nvGrpSpPr>
                <p:cNvPr id="43" name="Group 42"/>
                <p:cNvGrpSpPr/>
                <p:nvPr/>
              </p:nvGrpSpPr>
              <p:grpSpPr>
                <a:xfrm>
                  <a:off x="5371346" y="2981746"/>
                  <a:ext cx="199527" cy="203414"/>
                  <a:chOff x="7104529" y="2338968"/>
                  <a:chExt cx="96331" cy="97372"/>
                </a:xfrm>
              </p:grpSpPr>
              <p:sp>
                <p:nvSpPr>
                  <p:cNvPr id="65" name="Oval 64"/>
                  <p:cNvSpPr/>
                  <p:nvPr/>
                </p:nvSpPr>
                <p:spPr>
                  <a:xfrm>
                    <a:off x="7174790" y="2338968"/>
                    <a:ext cx="22073" cy="21886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66" name="Oval 65"/>
                  <p:cNvSpPr/>
                  <p:nvPr/>
                </p:nvSpPr>
                <p:spPr>
                  <a:xfrm>
                    <a:off x="7104529" y="2409969"/>
                    <a:ext cx="22073" cy="21886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67" name="Oval 66"/>
                  <p:cNvSpPr/>
                  <p:nvPr/>
                </p:nvSpPr>
                <p:spPr>
                  <a:xfrm>
                    <a:off x="7110241" y="2345403"/>
                    <a:ext cx="90619" cy="90937"/>
                  </a:xfrm>
                  <a:prstGeom prst="ellipse">
                    <a:avLst/>
                  </a:prstGeom>
                  <a:noFill/>
                  <a:ln w="952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  <p:grpSp>
              <p:nvGrpSpPr>
                <p:cNvPr id="44" name="Group 43"/>
                <p:cNvGrpSpPr/>
                <p:nvPr/>
              </p:nvGrpSpPr>
              <p:grpSpPr>
                <a:xfrm>
                  <a:off x="6305113" y="2865699"/>
                  <a:ext cx="115981" cy="116720"/>
                  <a:chOff x="7104529" y="2338968"/>
                  <a:chExt cx="115981" cy="116720"/>
                </a:xfrm>
              </p:grpSpPr>
              <p:sp>
                <p:nvSpPr>
                  <p:cNvPr id="62" name="Oval 61"/>
                  <p:cNvSpPr/>
                  <p:nvPr/>
                </p:nvSpPr>
                <p:spPr>
                  <a:xfrm>
                    <a:off x="7174791" y="2338968"/>
                    <a:ext cx="45719" cy="4571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63" name="Oval 62"/>
                  <p:cNvSpPr/>
                  <p:nvPr/>
                </p:nvSpPr>
                <p:spPr>
                  <a:xfrm>
                    <a:off x="7104529" y="2409969"/>
                    <a:ext cx="45719" cy="45719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64" name="Oval 63"/>
                  <p:cNvSpPr/>
                  <p:nvPr/>
                </p:nvSpPr>
                <p:spPr>
                  <a:xfrm>
                    <a:off x="7110241" y="2348442"/>
                    <a:ext cx="90619" cy="90937"/>
                  </a:xfrm>
                  <a:prstGeom prst="ellipse">
                    <a:avLst/>
                  </a:prstGeom>
                  <a:noFill/>
                  <a:ln w="952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  <p:sp>
              <p:nvSpPr>
                <p:cNvPr id="45" name="TextBox 44"/>
                <p:cNvSpPr txBox="1"/>
                <p:nvPr/>
              </p:nvSpPr>
              <p:spPr>
                <a:xfrm>
                  <a:off x="5416412" y="2640841"/>
                  <a:ext cx="53343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dirty="0"/>
                    <a:t>Ps*</a:t>
                  </a:r>
                </a:p>
              </p:txBody>
            </p:sp>
            <p:grpSp>
              <p:nvGrpSpPr>
                <p:cNvPr id="47" name="Group 46"/>
                <p:cNvGrpSpPr/>
                <p:nvPr/>
              </p:nvGrpSpPr>
              <p:grpSpPr>
                <a:xfrm>
                  <a:off x="3744577" y="1914811"/>
                  <a:ext cx="590738" cy="761496"/>
                  <a:chOff x="4207252" y="644066"/>
                  <a:chExt cx="590738" cy="761496"/>
                </a:xfrm>
              </p:grpSpPr>
              <p:sp>
                <p:nvSpPr>
                  <p:cNvPr id="56" name="Oval 55"/>
                  <p:cNvSpPr/>
                  <p:nvPr/>
                </p:nvSpPr>
                <p:spPr>
                  <a:xfrm>
                    <a:off x="4387258" y="1152083"/>
                    <a:ext cx="73152" cy="73152"/>
                  </a:xfrm>
                  <a:prstGeom prst="ellipse">
                    <a:avLst/>
                  </a:prstGeom>
                  <a:solidFill>
                    <a:schemeClr val="tx2">
                      <a:lumMod val="75000"/>
                    </a:schemeClr>
                  </a:solidFill>
                  <a:ln>
                    <a:solidFill>
                      <a:schemeClr val="tx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57" name="Oval 56"/>
                  <p:cNvSpPr/>
                  <p:nvPr/>
                </p:nvSpPr>
                <p:spPr>
                  <a:xfrm>
                    <a:off x="4207252" y="971755"/>
                    <a:ext cx="433163" cy="433807"/>
                  </a:xfrm>
                  <a:prstGeom prst="ellipse">
                    <a:avLst/>
                  </a:prstGeom>
                  <a:noFill/>
                  <a:ln w="952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58" name="Oval 57"/>
                  <p:cNvSpPr/>
                  <p:nvPr/>
                </p:nvSpPr>
                <p:spPr>
                  <a:xfrm>
                    <a:off x="4237119" y="1013084"/>
                    <a:ext cx="54864" cy="54864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59" name="TextBox 58"/>
                  <p:cNvSpPr txBox="1"/>
                  <p:nvPr/>
                </p:nvSpPr>
                <p:spPr>
                  <a:xfrm>
                    <a:off x="4264551" y="644066"/>
                    <a:ext cx="533439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de-DE" dirty="0"/>
                      <a:t>H*</a:t>
                    </a:r>
                  </a:p>
                </p:txBody>
              </p:sp>
            </p:grpSp>
            <p:grpSp>
              <p:nvGrpSpPr>
                <p:cNvPr id="48" name="Group 47"/>
                <p:cNvGrpSpPr/>
                <p:nvPr/>
              </p:nvGrpSpPr>
              <p:grpSpPr>
                <a:xfrm>
                  <a:off x="6680227" y="3291957"/>
                  <a:ext cx="590738" cy="770931"/>
                  <a:chOff x="6667527" y="2157702"/>
                  <a:chExt cx="590738" cy="770931"/>
                </a:xfrm>
              </p:grpSpPr>
              <p:sp>
                <p:nvSpPr>
                  <p:cNvPr id="52" name="Oval 51"/>
                  <p:cNvSpPr/>
                  <p:nvPr/>
                </p:nvSpPr>
                <p:spPr>
                  <a:xfrm>
                    <a:off x="6847533" y="2338030"/>
                    <a:ext cx="73152" cy="73152"/>
                  </a:xfrm>
                  <a:prstGeom prst="ellipse">
                    <a:avLst/>
                  </a:prstGeom>
                  <a:solidFill>
                    <a:schemeClr val="tx2">
                      <a:lumMod val="75000"/>
                    </a:schemeClr>
                  </a:solidFill>
                  <a:ln>
                    <a:solidFill>
                      <a:schemeClr val="tx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53" name="Oval 52"/>
                  <p:cNvSpPr/>
                  <p:nvPr/>
                </p:nvSpPr>
                <p:spPr>
                  <a:xfrm>
                    <a:off x="6667527" y="2157702"/>
                    <a:ext cx="433163" cy="433807"/>
                  </a:xfrm>
                  <a:prstGeom prst="ellipse">
                    <a:avLst/>
                  </a:prstGeom>
                  <a:noFill/>
                  <a:ln w="952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54" name="Oval 53"/>
                  <p:cNvSpPr/>
                  <p:nvPr/>
                </p:nvSpPr>
                <p:spPr>
                  <a:xfrm>
                    <a:off x="6697394" y="2199031"/>
                    <a:ext cx="54864" cy="54864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55" name="TextBox 54"/>
                  <p:cNvSpPr txBox="1"/>
                  <p:nvPr/>
                </p:nvSpPr>
                <p:spPr>
                  <a:xfrm>
                    <a:off x="6724826" y="2559301"/>
                    <a:ext cx="533439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de-DE" dirty="0"/>
                      <a:t>H*</a:t>
                    </a:r>
                  </a:p>
                </p:txBody>
              </p:sp>
            </p:grpSp>
            <p:cxnSp>
              <p:nvCxnSpPr>
                <p:cNvPr id="49" name="Straight Arrow Connector 48"/>
                <p:cNvCxnSpPr/>
                <p:nvPr/>
              </p:nvCxnSpPr>
              <p:spPr>
                <a:xfrm>
                  <a:off x="5320812" y="3381627"/>
                  <a:ext cx="1285251" cy="13000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Arrow Connector 49"/>
                <p:cNvCxnSpPr/>
                <p:nvPr/>
              </p:nvCxnSpPr>
              <p:spPr>
                <a:xfrm flipH="1" flipV="1">
                  <a:off x="4011572" y="2731277"/>
                  <a:ext cx="647486" cy="6846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Arrow Connector 50"/>
                <p:cNvCxnSpPr/>
                <p:nvPr/>
              </p:nvCxnSpPr>
              <p:spPr>
                <a:xfrm flipH="1">
                  <a:off x="5274261" y="3035726"/>
                  <a:ext cx="944056" cy="25623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2" name="Rectangle 31"/>
              <p:cNvSpPr/>
              <p:nvPr/>
            </p:nvSpPr>
            <p:spPr>
              <a:xfrm>
                <a:off x="4884645" y="5374918"/>
                <a:ext cx="502920" cy="70736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03" name="Straight Connector 102"/>
            <p:cNvCxnSpPr/>
            <p:nvPr/>
          </p:nvCxnSpPr>
          <p:spPr>
            <a:xfrm flipH="1">
              <a:off x="8032134" y="2745392"/>
              <a:ext cx="109144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flipH="1">
              <a:off x="10967971" y="4524458"/>
              <a:ext cx="109144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4505173" y="5743774"/>
            <a:ext cx="1571777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New trap 2022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8630228" y="5793079"/>
            <a:ext cx="3032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200" i="1" dirty="0"/>
              <a:t>Phys. Rev. A </a:t>
            </a:r>
            <a:r>
              <a:rPr lang="en-GB" sz="1200" b="1" i="1" dirty="0"/>
              <a:t>94</a:t>
            </a:r>
            <a:r>
              <a:rPr lang="en-GB" sz="1200" i="1" dirty="0"/>
              <a:t>, 022714 (2016)</a:t>
            </a:r>
          </a:p>
          <a:p>
            <a:pPr algn="r"/>
            <a:r>
              <a:rPr lang="en-GB" sz="1200" i="1" dirty="0"/>
              <a:t>https://doi.org/10.1103/PhysRevA.94.022714</a:t>
            </a:r>
          </a:p>
        </p:txBody>
      </p:sp>
    </p:spTree>
    <p:extLst>
      <p:ext uri="{BB962C8B-B14F-4D97-AF65-F5344CB8AC3E}">
        <p14:creationId xmlns:p14="http://schemas.microsoft.com/office/powerpoint/2010/main" val="133227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ositron_injection_LaserON">
            <a:hlinkClick r:id="" action="ppaction://media"/>
            <a:extLst>
              <a:ext uri="{FF2B5EF4-FFF2-40B4-BE49-F238E27FC236}">
                <a16:creationId xmlns:a16="http://schemas.microsoft.com/office/drawing/2014/main" id="{EB4AA90D-680E-403C-F35A-6DE7E5B521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3973" y="1682433"/>
            <a:ext cx="7742664" cy="43552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TextBox 8"/>
          <p:cNvSpPr txBox="1"/>
          <p:nvPr/>
        </p:nvSpPr>
        <p:spPr>
          <a:xfrm>
            <a:off x="8845893" y="2275034"/>
            <a:ext cx="2324100" cy="492443"/>
          </a:xfrm>
          <a:prstGeom prst="rect">
            <a:avLst/>
          </a:prstGeom>
          <a:solidFill>
            <a:srgbClr val="192841"/>
          </a:solidFill>
          <a:ln w="12700" cap="rnd">
            <a:solidFill>
              <a:schemeClr val="tx1">
                <a:alpha val="54000"/>
              </a:schemeClr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lIns="182880" tIns="91440" rIns="182880" bIns="91440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         antiproton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845893" y="2972661"/>
            <a:ext cx="2324100" cy="492443"/>
          </a:xfrm>
          <a:prstGeom prst="rect">
            <a:avLst/>
          </a:prstGeom>
          <a:solidFill>
            <a:srgbClr val="192841"/>
          </a:solidFill>
          <a:ln w="12700" cap="rnd">
            <a:solidFill>
              <a:schemeClr val="tx1">
                <a:alpha val="54000"/>
              </a:schemeClr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lIns="182880" tIns="91440" rIns="182880" bIns="91440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         positron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845893" y="4367916"/>
            <a:ext cx="2324100" cy="492443"/>
          </a:xfrm>
          <a:prstGeom prst="rect">
            <a:avLst/>
          </a:prstGeom>
          <a:solidFill>
            <a:srgbClr val="192841"/>
          </a:solidFill>
          <a:ln w="12700" cap="rnd">
            <a:solidFill>
              <a:schemeClr val="tx1">
                <a:alpha val="54000"/>
              </a:schemeClr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lIns="182880" tIns="91440" rIns="182880" bIns="91440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         positronium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845893" y="5065544"/>
            <a:ext cx="2324100" cy="492443"/>
          </a:xfrm>
          <a:prstGeom prst="rect">
            <a:avLst/>
          </a:prstGeom>
          <a:solidFill>
            <a:srgbClr val="192841"/>
          </a:solidFill>
          <a:ln w="12700" cap="rnd">
            <a:solidFill>
              <a:schemeClr val="tx1">
                <a:alpha val="54000"/>
              </a:schemeClr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lIns="182880" tIns="91440" rIns="182880" bIns="91440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         antihydrogen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845893" y="3670288"/>
            <a:ext cx="2324100" cy="492443"/>
          </a:xfrm>
          <a:prstGeom prst="rect">
            <a:avLst/>
          </a:prstGeom>
          <a:solidFill>
            <a:srgbClr val="192841"/>
          </a:solidFill>
          <a:ln w="12700" cap="rnd">
            <a:solidFill>
              <a:schemeClr val="tx1">
                <a:alpha val="54000"/>
              </a:schemeClr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lIns="182880" tIns="91440" rIns="182880" bIns="91440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         electron</a:t>
            </a:r>
            <a:endParaRPr lang="en-GB" sz="2000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987249" y="2337099"/>
            <a:ext cx="373713" cy="373713"/>
            <a:chOff x="7884462" y="2132392"/>
            <a:chExt cx="1945338" cy="1945338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2AE1F85-C9D1-056C-985E-53728731C8DC}"/>
                </a:ext>
              </a:extLst>
            </p:cNvPr>
            <p:cNvSpPr/>
            <p:nvPr/>
          </p:nvSpPr>
          <p:spPr>
            <a:xfrm>
              <a:off x="7884462" y="2132392"/>
              <a:ext cx="1945338" cy="1945338"/>
            </a:xfrm>
            <a:prstGeom prst="ellipse">
              <a:avLst/>
            </a:prstGeom>
            <a:blipFill>
              <a:blip r:embed="rId6"/>
              <a:tile tx="0" ty="0" sx="100000" sy="100000" flip="none" algn="tl"/>
            </a:blipFill>
            <a:ln>
              <a:solidFill>
                <a:srgbClr val="09571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Oval 1"/>
            <p:cNvSpPr/>
            <p:nvPr/>
          </p:nvSpPr>
          <p:spPr>
            <a:xfrm>
              <a:off x="9112581" y="2643877"/>
              <a:ext cx="420760" cy="42076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2000">
                  <a:srgbClr val="25C6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val 6"/>
            <p:cNvSpPr/>
            <p:nvPr/>
          </p:nvSpPr>
          <p:spPr>
            <a:xfrm>
              <a:off x="8698730" y="3385547"/>
              <a:ext cx="420760" cy="42076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2000">
                  <a:srgbClr val="F62EDE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Oval 7"/>
            <p:cNvSpPr/>
            <p:nvPr/>
          </p:nvSpPr>
          <p:spPr>
            <a:xfrm>
              <a:off x="8222524" y="2643877"/>
              <a:ext cx="420760" cy="42076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2000">
                  <a:schemeClr val="accent4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D2AE1F85-C9D1-056C-985E-53728731C8DC}"/>
              </a:ext>
            </a:extLst>
          </p:cNvPr>
          <p:cNvSpPr/>
          <p:nvPr/>
        </p:nvSpPr>
        <p:spPr>
          <a:xfrm>
            <a:off x="9068080" y="3108670"/>
            <a:ext cx="235930" cy="23593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2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2AE1F85-C9D1-056C-985E-53728731C8DC}"/>
              </a:ext>
            </a:extLst>
          </p:cNvPr>
          <p:cNvSpPr/>
          <p:nvPr/>
        </p:nvSpPr>
        <p:spPr>
          <a:xfrm>
            <a:off x="9068080" y="3796506"/>
            <a:ext cx="235930" cy="23593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2000">
                <a:srgbClr val="0044CC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44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8" name="Group 17"/>
          <p:cNvGrpSpPr/>
          <p:nvPr/>
        </p:nvGrpSpPr>
        <p:grpSpPr>
          <a:xfrm>
            <a:off x="9009592" y="4424569"/>
            <a:ext cx="363418" cy="363418"/>
            <a:chOff x="7884462" y="2132392"/>
            <a:chExt cx="1945338" cy="1945338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2AE1F85-C9D1-056C-985E-53728731C8DC}"/>
                </a:ext>
              </a:extLst>
            </p:cNvPr>
            <p:cNvSpPr/>
            <p:nvPr/>
          </p:nvSpPr>
          <p:spPr>
            <a:xfrm>
              <a:off x="7884462" y="2132392"/>
              <a:ext cx="1945338" cy="1945338"/>
            </a:xfrm>
            <a:prstGeom prst="ellipse">
              <a:avLst/>
            </a:prstGeom>
            <a:blipFill dpi="0" rotWithShape="1">
              <a:blip r:embed="rId7">
                <a:alphaModFix amt="49000"/>
              </a:blip>
              <a:srcRect/>
              <a:tile tx="0" ty="0" sx="100000" sy="100000" flip="none" algn="tl"/>
            </a:blip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/>
            <p:cNvSpPr/>
            <p:nvPr/>
          </p:nvSpPr>
          <p:spPr>
            <a:xfrm>
              <a:off x="8371857" y="2568139"/>
              <a:ext cx="420760" cy="42076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2000">
                  <a:srgbClr val="0044C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Oval 20"/>
            <p:cNvSpPr/>
            <p:nvPr/>
          </p:nvSpPr>
          <p:spPr>
            <a:xfrm>
              <a:off x="8979427" y="3258337"/>
              <a:ext cx="420760" cy="42076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2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008241" y="5133948"/>
            <a:ext cx="373713" cy="373713"/>
            <a:chOff x="9504432" y="4363342"/>
            <a:chExt cx="1726209" cy="1726209"/>
          </a:xfrm>
        </p:grpSpPr>
        <p:grpSp>
          <p:nvGrpSpPr>
            <p:cNvPr id="23" name="Group 22"/>
            <p:cNvGrpSpPr/>
            <p:nvPr/>
          </p:nvGrpSpPr>
          <p:grpSpPr>
            <a:xfrm>
              <a:off x="9504432" y="4363342"/>
              <a:ext cx="1726209" cy="1726209"/>
              <a:chOff x="7884462" y="2132392"/>
              <a:chExt cx="1945338" cy="1945338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D2AE1F85-C9D1-056C-985E-53728731C8DC}"/>
                  </a:ext>
                </a:extLst>
              </p:cNvPr>
              <p:cNvSpPr/>
              <p:nvPr/>
            </p:nvSpPr>
            <p:spPr>
              <a:xfrm>
                <a:off x="7884462" y="2132392"/>
                <a:ext cx="1945338" cy="1945338"/>
              </a:xfrm>
              <a:prstGeom prst="ellipse">
                <a:avLst/>
              </a:prstGeom>
              <a:blipFill>
                <a:blip r:embed="rId6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</a:blip>
                <a:tile tx="0" ty="0" sx="100000" sy="100000" flip="none" algn="tl"/>
              </a:blip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8646751" y="2894681"/>
                <a:ext cx="420760" cy="420760"/>
              </a:xfrm>
              <a:prstGeom prst="ellipse">
                <a:avLst/>
              </a:prstGeom>
              <a:blipFill>
                <a:blip r:embed="rId6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2AE1F85-C9D1-056C-985E-53728731C8DC}"/>
                </a:ext>
              </a:extLst>
            </p:cNvPr>
            <p:cNvSpPr/>
            <p:nvPr/>
          </p:nvSpPr>
          <p:spPr>
            <a:xfrm>
              <a:off x="10573583" y="5537320"/>
              <a:ext cx="235930" cy="23593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2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3" name="Date Placeholder 42">
            <a:extLst>
              <a:ext uri="{FF2B5EF4-FFF2-40B4-BE49-F238E27FC236}">
                <a16:creationId xmlns:a16="http://schemas.microsoft.com/office/drawing/2014/main" id="{FEA8A535-EC99-6BC7-9A97-6CA112B33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13, 2024</a:t>
            </a:r>
            <a:endParaRPr lang="en-GB" dirty="0"/>
          </a:p>
        </p:txBody>
      </p:sp>
      <p:sp>
        <p:nvSpPr>
          <p:cNvPr id="45" name="Slide Number Placeholder 44">
            <a:extLst>
              <a:ext uri="{FF2B5EF4-FFF2-40B4-BE49-F238E27FC236}">
                <a16:creationId xmlns:a16="http://schemas.microsoft.com/office/drawing/2014/main" id="{481436DB-EC43-FE36-86E5-166520AB2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27" name="Titel 1"/>
          <p:cNvSpPr txBox="1">
            <a:spLocks/>
          </p:cNvSpPr>
          <p:nvPr/>
        </p:nvSpPr>
        <p:spPr>
          <a:xfrm>
            <a:off x="610668" y="1962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AEgIS: Production </a:t>
            </a:r>
            <a:r>
              <a:rPr lang="de-DE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of anti-hydrogen</a:t>
            </a:r>
          </a:p>
        </p:txBody>
      </p:sp>
    </p:spTree>
    <p:extLst>
      <p:ext uri="{BB962C8B-B14F-4D97-AF65-F5344CB8AC3E}">
        <p14:creationId xmlns:p14="http://schemas.microsoft.com/office/powerpoint/2010/main" val="332986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 txBox="1">
            <a:spLocks/>
          </p:cNvSpPr>
          <p:nvPr/>
        </p:nvSpPr>
        <p:spPr>
          <a:xfrm>
            <a:off x="611559" y="19533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Physics with Ps at AEgIS</a:t>
            </a:r>
            <a:endParaRPr lang="de-DE" sz="36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E125B-F3C0-4909-A64C-6B05CC07DEC5}" type="datetime4">
              <a:rPr lang="en-US" smtClean="0"/>
              <a:t>October 15, 2024</a:t>
            </a:fld>
            <a:endParaRPr lang="de-DE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Benjamin Rienäcker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de-DE" smtClean="0"/>
              <a:t>6</a:t>
            </a:fld>
            <a:endParaRPr lang="de-DE"/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454543" y="1449895"/>
            <a:ext cx="3111504" cy="6396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20000"/>
              </a:spcBef>
              <a:buNone/>
            </a:pP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Nanoengineered positron </a:t>
            </a:r>
            <a:r>
              <a:rPr lang="it-IT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 Ps 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conversion target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4218623" y="1449895"/>
            <a:ext cx="3111504" cy="61578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Laser Doppler-selection of the sample coldest atoms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8202797" y="1449895"/>
            <a:ext cx="3111504" cy="701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Laser cooling of the coldest fraction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654389" y="5276199"/>
            <a:ext cx="88832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Gained a lot of experience </a:t>
            </a:r>
            <a:r>
              <a:rPr lang="it-IT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on the above 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three </a:t>
            </a:r>
            <a:r>
              <a:rPr lang="it-IT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Ps pillars</a:t>
            </a:r>
            <a:endParaRPr lang="it-IT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Limited availability of positrons – currently only one experimental trial </a:t>
            </a:r>
            <a:r>
              <a:rPr lang="it-IT" sz="16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every few minutes.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Experiments greatly benefit from reliable and intense e</a:t>
            </a:r>
            <a:r>
              <a:rPr lang="it-IT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sources.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Usually</a:t>
            </a:r>
            <a:r>
              <a:rPr lang="it-IT" sz="1600" smtClean="0">
                <a:latin typeface="Arial" panose="020B0604020202020204" pitchFamily="34" charset="0"/>
                <a:cs typeface="Arial" panose="020B0604020202020204" pitchFamily="34" charset="0"/>
              </a:rPr>
              <a:t>, groups 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do not have the resources to operate a LINAC </a:t>
            </a:r>
            <a:r>
              <a:rPr lang="it-IT" sz="1600" smtClean="0">
                <a:latin typeface="Arial" panose="020B0604020202020204" pitchFamily="34" charset="0"/>
                <a:cs typeface="Arial" panose="020B0604020202020204" pitchFamily="34" charset="0"/>
              </a:rPr>
              <a:t>source/reactor source.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59" y="2298110"/>
            <a:ext cx="2824034" cy="2174605"/>
          </a:xfrm>
          <a:prstGeom prst="rect">
            <a:avLst/>
          </a:prstGeom>
        </p:spPr>
      </p:pic>
      <p:sp>
        <p:nvSpPr>
          <p:cNvPr id="35" name="Right Arrow 34"/>
          <p:cNvSpPr/>
          <p:nvPr/>
        </p:nvSpPr>
        <p:spPr>
          <a:xfrm>
            <a:off x="3536968" y="1597465"/>
            <a:ext cx="603849" cy="374913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ight Arrow 35"/>
          <p:cNvSpPr/>
          <p:nvPr/>
        </p:nvSpPr>
        <p:spPr>
          <a:xfrm>
            <a:off x="7609365" y="1597465"/>
            <a:ext cx="603849" cy="374913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55837" y="4580185"/>
            <a:ext cx="32255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PRL </a:t>
            </a:r>
            <a:r>
              <a:rPr lang="it-IT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104</a:t>
            </a:r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 (2010) 243401, J. Phys. B </a:t>
            </a:r>
            <a:r>
              <a:rPr lang="it-IT" sz="1000" b="1" dirty="0"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 (2021) 085004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286855" y="5016685"/>
            <a:ext cx="30075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PRA 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99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033405 (2019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PRA </a:t>
            </a:r>
            <a:r>
              <a:rPr lang="it-IT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102</a:t>
            </a:r>
            <a:r>
              <a:rPr lang="it-IT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, 013101 (2020)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709" y="2151326"/>
            <a:ext cx="4272048" cy="26499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855" y="2065684"/>
            <a:ext cx="2755398" cy="2969202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8987344" y="4844764"/>
            <a:ext cx="15424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PRL </a:t>
            </a:r>
            <a:r>
              <a:rPr lang="it-IT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132</a:t>
            </a:r>
            <a:r>
              <a:rPr lang="it-IT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2024) 083402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09636" y="4012163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380K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0223719" y="3827497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accent1">
                    <a:lumMod val="75000"/>
                  </a:schemeClr>
                </a:solidFill>
              </a:rPr>
              <a:t>170K</a:t>
            </a:r>
            <a:endParaRPr lang="de-DE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61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 txBox="1">
            <a:spLocks/>
          </p:cNvSpPr>
          <p:nvPr/>
        </p:nvSpPr>
        <p:spPr>
          <a:xfrm>
            <a:off x="611559" y="19533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A century worth of positrons ...</a:t>
            </a:r>
            <a:endParaRPr lang="de-DE" sz="36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FC144-9287-432B-B897-38591CB33AC1}" type="datetime4">
              <a:rPr lang="en-US" smtClean="0"/>
              <a:t>October 15, 2024</a:t>
            </a:fld>
            <a:endParaRPr lang="de-DE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Benjamin Rienäcker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de-DE" smtClean="0"/>
              <a:t>7</a:t>
            </a:fld>
            <a:endParaRPr lang="de-DE"/>
          </a:p>
        </p:txBody>
      </p:sp>
      <p:grpSp>
        <p:nvGrpSpPr>
          <p:cNvPr id="5" name="Group 4"/>
          <p:cNvGrpSpPr/>
          <p:nvPr/>
        </p:nvGrpSpPr>
        <p:grpSpPr>
          <a:xfrm>
            <a:off x="1862128" y="2523702"/>
            <a:ext cx="7340220" cy="2914141"/>
            <a:chOff x="3397761" y="1563056"/>
            <a:chExt cx="7340220" cy="2914141"/>
          </a:xfrm>
        </p:grpSpPr>
        <p:pic>
          <p:nvPicPr>
            <p:cNvPr id="105" name="Picture 10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97761" y="1563056"/>
              <a:ext cx="7340220" cy="291414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982200" y="4050220"/>
              <a:ext cx="69979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dirty="0" smtClean="0"/>
                <a:t>2024</a:t>
              </a:r>
              <a:endParaRPr lang="de-DE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77" y="1486440"/>
            <a:ext cx="2104235" cy="20745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2662" t="-1757" r="54278" b="17206"/>
          <a:stretch/>
        </p:blipFill>
        <p:spPr>
          <a:xfrm>
            <a:off x="9513519" y="2843426"/>
            <a:ext cx="1667093" cy="16586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3" t="30944" r="11245" b="39438"/>
          <a:stretch/>
        </p:blipFill>
        <p:spPr>
          <a:xfrm>
            <a:off x="544218" y="5437843"/>
            <a:ext cx="2387516" cy="516347"/>
          </a:xfrm>
          <a:prstGeom prst="rect">
            <a:avLst/>
          </a:prstGeom>
          <a:noFill/>
          <a:ln w="25400">
            <a:solidFill>
              <a:srgbClr val="000000"/>
            </a:solidFill>
            <a:prstDash val="sysDash"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596" y="1338334"/>
            <a:ext cx="1494879" cy="149487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0937CBE-4FAF-8827-B844-893B7B5B5C1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3" t="23539" r="7275" b="26749"/>
          <a:stretch/>
        </p:blipFill>
        <p:spPr>
          <a:xfrm>
            <a:off x="10020455" y="4402291"/>
            <a:ext cx="1485095" cy="15518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4816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 txBox="1">
            <a:spLocks/>
          </p:cNvSpPr>
          <p:nvPr/>
        </p:nvSpPr>
        <p:spPr>
          <a:xfrm>
            <a:off x="611559" y="19533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1</a:t>
            </a:r>
            <a:r>
              <a:rPr lang="de-DE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/3 – Radionuclide sources</a:t>
            </a:r>
            <a:endParaRPr lang="de-DE" sz="36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FC144-9287-432B-B897-38591CB33AC1}" type="datetime4">
              <a:rPr lang="en-US" smtClean="0"/>
              <a:t>October 15, 2024</a:t>
            </a:fld>
            <a:endParaRPr lang="de-DE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Benjamin Rienäcker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de-DE" smtClean="0"/>
              <a:t>8</a:t>
            </a:fld>
            <a:endParaRPr lang="de-DE"/>
          </a:p>
        </p:txBody>
      </p:sp>
      <p:sp>
        <p:nvSpPr>
          <p:cNvPr id="2" name="TextBox 1"/>
          <p:cNvSpPr txBox="1"/>
          <p:nvPr/>
        </p:nvSpPr>
        <p:spPr>
          <a:xfrm>
            <a:off x="9681633" y="2615552"/>
            <a:ext cx="21364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Positron Emission </a:t>
            </a:r>
          </a:p>
          <a:p>
            <a:r>
              <a:rPr lang="en-US" sz="2000" dirty="0" smtClean="0"/>
              <a:t>Tomography (PET)</a:t>
            </a:r>
            <a:endParaRPr lang="de-DE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39" y="1390509"/>
            <a:ext cx="8833245" cy="3287454"/>
          </a:xfrm>
          <a:prstGeom prst="rect">
            <a:avLst/>
          </a:prstGeom>
        </p:spPr>
      </p:pic>
      <p:sp>
        <p:nvSpPr>
          <p:cNvPr id="6" name="Right Brace 5"/>
          <p:cNvSpPr/>
          <p:nvPr/>
        </p:nvSpPr>
        <p:spPr>
          <a:xfrm>
            <a:off x="9337964" y="2290622"/>
            <a:ext cx="106840" cy="1357746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ight Brace 11"/>
          <p:cNvSpPr/>
          <p:nvPr/>
        </p:nvSpPr>
        <p:spPr>
          <a:xfrm>
            <a:off x="9341546" y="3793453"/>
            <a:ext cx="103258" cy="667715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Box 14"/>
          <p:cNvSpPr txBox="1"/>
          <p:nvPr/>
        </p:nvSpPr>
        <p:spPr>
          <a:xfrm>
            <a:off x="9681633" y="3927255"/>
            <a:ext cx="18218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Tool in research</a:t>
            </a:r>
            <a:endParaRPr lang="de-DE" sz="2000" dirty="0"/>
          </a:p>
        </p:txBody>
      </p:sp>
      <p:grpSp>
        <p:nvGrpSpPr>
          <p:cNvPr id="8" name="Group 7"/>
          <p:cNvGrpSpPr/>
          <p:nvPr/>
        </p:nvGrpSpPr>
        <p:grpSpPr>
          <a:xfrm>
            <a:off x="1380155" y="4677963"/>
            <a:ext cx="5576591" cy="1477328"/>
            <a:chOff x="1783818" y="5061584"/>
            <a:chExt cx="5576591" cy="1477328"/>
          </a:xfrm>
        </p:grpSpPr>
        <p:sp>
          <p:nvSpPr>
            <p:cNvPr id="7" name="TextBox 6"/>
            <p:cNvSpPr txBox="1"/>
            <p:nvPr/>
          </p:nvSpPr>
          <p:spPr>
            <a:xfrm>
              <a:off x="1783818" y="5061584"/>
              <a:ext cx="5576591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u="sng" baseline="30000" dirty="0" smtClean="0"/>
                <a:t>22</a:t>
              </a:r>
              <a:r>
                <a:rPr lang="de-DE" u="sng" dirty="0" smtClean="0"/>
                <a:t>Na (halflife 2.6 years): </a:t>
              </a:r>
            </a:p>
            <a:p>
              <a:pPr marL="285750" indent="-285750">
                <a:buFontTx/>
                <a:buChar char="-"/>
              </a:pPr>
              <a:r>
                <a:rPr lang="de-DE" dirty="0" smtClean="0"/>
                <a:t>Most common laboratory positron source. </a:t>
              </a:r>
            </a:p>
            <a:p>
              <a:pPr marL="285750" indent="-285750">
                <a:buFontTx/>
                <a:buChar char="-"/>
              </a:pPr>
              <a:r>
                <a:rPr lang="de-DE" dirty="0" smtClean="0"/>
                <a:t>Single supplier world-wide for intense sources (50mCi)</a:t>
              </a:r>
            </a:p>
            <a:p>
              <a:pPr marL="285750" indent="-285750">
                <a:buFontTx/>
                <a:buChar char="-"/>
              </a:pPr>
              <a:r>
                <a:rPr lang="de-DE" dirty="0" smtClean="0"/>
                <a:t>4-pi source with</a:t>
              </a:r>
            </a:p>
            <a:p>
              <a:pPr marL="285750" indent="-285750">
                <a:buFontTx/>
                <a:buChar char="-"/>
              </a:pPr>
              <a:r>
                <a:rPr lang="de-DE" dirty="0" smtClean="0"/>
                <a:t>Moderated beam: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3664096" y="5877476"/>
                  <a:ext cx="273669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a14:m>
                  <a:r>
                    <a:rPr lang="de-DE" dirty="0" smtClean="0">
                      <a:solidFill>
                        <a:srgbClr val="FF0000"/>
                      </a:solidFill>
                    </a:rPr>
                    <a:t> e</a:t>
                  </a:r>
                  <a:r>
                    <a:rPr lang="de-DE" baseline="30000" dirty="0" smtClean="0">
                      <a:solidFill>
                        <a:srgbClr val="FF0000"/>
                      </a:solidFill>
                    </a:rPr>
                    <a:t>+</a:t>
                  </a:r>
                  <a:r>
                    <a:rPr lang="de-DE" dirty="0" smtClean="0">
                      <a:solidFill>
                        <a:srgbClr val="FF0000"/>
                      </a:solidFill>
                    </a:rPr>
                    <a:t>/s at @ 0-546keV</a:t>
                  </a:r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64096" y="5877476"/>
                  <a:ext cx="2736695" cy="369332"/>
                </a:xfrm>
                <a:prstGeom prst="rect">
                  <a:avLst/>
                </a:prstGeom>
                <a:blipFill>
                  <a:blip r:embed="rId4"/>
                  <a:stretch>
                    <a:fillRect t="-8197" b="-2459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402" y="4811285"/>
            <a:ext cx="2057492" cy="16074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477025" y="5776723"/>
                <a:ext cx="27366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de-DE" dirty="0" smtClean="0">
                    <a:solidFill>
                      <a:srgbClr val="FF0000"/>
                    </a:solidFill>
                  </a:rPr>
                  <a:t> e</a:t>
                </a:r>
                <a:r>
                  <a:rPr lang="de-DE" baseline="30000" dirty="0" smtClean="0">
                    <a:solidFill>
                      <a:srgbClr val="FF0000"/>
                    </a:solidFill>
                  </a:rPr>
                  <a:t>+</a:t>
                </a:r>
                <a:r>
                  <a:rPr lang="de-DE" dirty="0" smtClean="0">
                    <a:solidFill>
                      <a:srgbClr val="FF0000"/>
                    </a:solidFill>
                  </a:rPr>
                  <a:t>/s at @ </a:t>
                </a:r>
                <a:r>
                  <a:rPr lang="de-DE" dirty="0">
                    <a:solidFill>
                      <a:srgbClr val="FF0000"/>
                    </a:solidFill>
                  </a:rPr>
                  <a:t>6</a:t>
                </a:r>
                <a:r>
                  <a:rPr lang="de-DE" dirty="0" smtClean="0">
                    <a:solidFill>
                      <a:srgbClr val="FF0000"/>
                    </a:solidFill>
                  </a:rPr>
                  <a:t>eV</a:t>
                </a: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7025" y="5776723"/>
                <a:ext cx="2736695" cy="369332"/>
              </a:xfrm>
              <a:prstGeom prst="rect">
                <a:avLst/>
              </a:prstGeom>
              <a:blipFill>
                <a:blip r:embed="rId6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482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 txBox="1">
            <a:spLocks/>
          </p:cNvSpPr>
          <p:nvPr/>
        </p:nvSpPr>
        <p:spPr>
          <a:xfrm>
            <a:off x="611559" y="19533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2</a:t>
            </a:r>
            <a:r>
              <a:rPr lang="de-DE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/3 – Reactor sources</a:t>
            </a:r>
            <a:endParaRPr lang="de-DE" sz="36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FC144-9287-432B-B897-38591CB33AC1}" type="datetime4">
              <a:rPr lang="en-US" smtClean="0"/>
              <a:t>October 15, 2024</a:t>
            </a:fld>
            <a:endParaRPr lang="de-DE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Benjamin Rienäcker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de-DE" smtClean="0"/>
              <a:t>9</a:t>
            </a:fld>
            <a:endParaRPr lang="de-DE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514" y="1694613"/>
            <a:ext cx="4496172" cy="32160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9395" y="1276946"/>
            <a:ext cx="79058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Example: Neutron induced positron source Munich (</a:t>
            </a:r>
            <a:r>
              <a:rPr lang="de-DE" sz="2000" b="1" dirty="0" smtClean="0"/>
              <a:t>NEPOMUC</a:t>
            </a:r>
            <a:r>
              <a:rPr lang="de-DE" sz="2000" dirty="0" smtClean="0"/>
              <a:t>), Germany</a:t>
            </a:r>
            <a:endParaRPr lang="de-DE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729395" y="2050892"/>
            <a:ext cx="1763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Research reactor</a:t>
            </a:r>
          </a:p>
          <a:p>
            <a:r>
              <a:rPr lang="de-DE" dirty="0" smtClean="0"/>
              <a:t>FRM-II, Garching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144226" y="5047118"/>
                <a:ext cx="3241849" cy="3066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113</m:t>
                          </m:r>
                        </m:sup>
                        <m:e>
                          <m:r>
                            <m:rPr>
                              <m:nor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Cd</m:t>
                          </m:r>
                        </m:e>
                      </m:sPre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de-DE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n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 </m:t>
                      </m:r>
                      <m:sPre>
                        <m:sPre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114</m:t>
                          </m:r>
                        </m:sup>
                        <m:e>
                          <m:r>
                            <m:rPr>
                              <m:nor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Cd</m:t>
                          </m:r>
                        </m:e>
                      </m:sPre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de-DE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9 </m:t>
                      </m:r>
                      <m:r>
                        <m:rPr>
                          <m:nor/>
                        </m:rPr>
                        <a:rPr lang="de-DE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MeV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4226" y="5047118"/>
                <a:ext cx="3241849" cy="306622"/>
              </a:xfrm>
              <a:prstGeom prst="rect">
                <a:avLst/>
              </a:prstGeom>
              <a:blipFill>
                <a:blip r:embed="rId4"/>
                <a:stretch>
                  <a:fillRect r="-1880" b="-30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309" y="4910699"/>
            <a:ext cx="1477082" cy="13092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43777" y="1954516"/>
            <a:ext cx="46474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u="sng" dirty="0" smtClean="0"/>
              <a:t>Other reactor-based positron sources:</a:t>
            </a:r>
            <a:br>
              <a:rPr lang="de-DE" sz="2000" u="sng" dirty="0" smtClean="0"/>
            </a:br>
            <a:endParaRPr lang="de-DE" sz="2000" u="sng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/>
              <a:t>ILL </a:t>
            </a:r>
            <a:r>
              <a:rPr lang="en-US" sz="2000" dirty="0"/>
              <a:t>(</a:t>
            </a:r>
            <a:r>
              <a:rPr lang="en-US" sz="2000" dirty="0" err="1"/>
              <a:t>Institut</a:t>
            </a:r>
            <a:r>
              <a:rPr lang="en-US" sz="2000" dirty="0"/>
              <a:t> Laue-</a:t>
            </a:r>
            <a:r>
              <a:rPr lang="en-US" sz="2000" dirty="0" err="1"/>
              <a:t>Langevin</a:t>
            </a:r>
            <a:r>
              <a:rPr lang="en-US" sz="2000" dirty="0"/>
              <a:t>) in </a:t>
            </a:r>
            <a:r>
              <a:rPr lang="en-US" sz="2000" dirty="0" smtClean="0"/>
              <a:t>France</a:t>
            </a:r>
            <a:br>
              <a:rPr lang="en-US" sz="2000" dirty="0" smtClean="0"/>
            </a:b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 smtClean="0"/>
              <a:t>KUR </a:t>
            </a:r>
            <a:r>
              <a:rPr lang="en-US" sz="2000" dirty="0"/>
              <a:t>(Kyoto University Research Reactor) in </a:t>
            </a:r>
            <a:r>
              <a:rPr lang="en-US" sz="2000" dirty="0" smtClean="0"/>
              <a:t>Japan</a:t>
            </a:r>
            <a:br>
              <a:rPr lang="en-US" sz="2000" dirty="0" smtClean="0"/>
            </a:b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/>
              <a:t>POSH </a:t>
            </a:r>
            <a:r>
              <a:rPr lang="en-US" sz="2000" dirty="0"/>
              <a:t>(Delft University of Technology) in the </a:t>
            </a:r>
            <a:r>
              <a:rPr lang="en-US" sz="2000" dirty="0" smtClean="0"/>
              <a:t>Netherlands</a:t>
            </a:r>
            <a:br>
              <a:rPr lang="en-US" sz="2000" dirty="0" smtClean="0"/>
            </a:b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 smtClean="0"/>
              <a:t>PULSTAR </a:t>
            </a:r>
            <a:r>
              <a:rPr lang="en-US" sz="2000" dirty="0" smtClean="0"/>
              <a:t>(NC State University) in the USA</a:t>
            </a:r>
            <a:endParaRPr lang="de-DE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450864" y="5395476"/>
                <a:ext cx="26520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sup>
                    </m:sSup>
                  </m:oMath>
                </a14:m>
                <a:r>
                  <a:rPr lang="de-DE" dirty="0" smtClean="0">
                    <a:solidFill>
                      <a:srgbClr val="FF0000"/>
                    </a:solidFill>
                  </a:rPr>
                  <a:t> e</a:t>
                </a:r>
                <a:r>
                  <a:rPr lang="de-DE" baseline="30000" dirty="0" smtClean="0">
                    <a:solidFill>
                      <a:srgbClr val="FF0000"/>
                    </a:solidFill>
                  </a:rPr>
                  <a:t>+</a:t>
                </a:r>
                <a:r>
                  <a:rPr lang="de-DE" dirty="0" smtClean="0">
                    <a:solidFill>
                      <a:srgbClr val="FF0000"/>
                    </a:solidFill>
                  </a:rPr>
                  <a:t>/s at @ E</a:t>
                </a:r>
                <a:r>
                  <a:rPr lang="de-DE" baseline="-25000" dirty="0">
                    <a:solidFill>
                      <a:srgbClr val="FF0000"/>
                    </a:solidFill>
                  </a:rPr>
                  <a:t>L</a:t>
                </a:r>
                <a:r>
                  <a:rPr lang="de-DE" baseline="-25000" dirty="0" smtClean="0">
                    <a:solidFill>
                      <a:srgbClr val="FF0000"/>
                    </a:solidFill>
                  </a:rPr>
                  <a:t> </a:t>
                </a:r>
                <a:r>
                  <a:rPr lang="de-DE" dirty="0" smtClean="0">
                    <a:solidFill>
                      <a:srgbClr val="FF0000"/>
                    </a:solidFill>
                  </a:rPr>
                  <a:t>= 1keV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0864" y="5395476"/>
                <a:ext cx="2652073" cy="369332"/>
              </a:xfrm>
              <a:prstGeom prst="rect">
                <a:avLst/>
              </a:prstGeom>
              <a:blipFill>
                <a:blip r:embed="rId6"/>
                <a:stretch>
                  <a:fillRect t="-8197" r="-1609" b="-245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4726359" y="5913309"/>
            <a:ext cx="3815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Pt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450863" y="5691247"/>
                <a:ext cx="27476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de-DE" dirty="0" smtClean="0">
                    <a:solidFill>
                      <a:srgbClr val="FF0000"/>
                    </a:solidFill>
                  </a:rPr>
                  <a:t> e</a:t>
                </a:r>
                <a:r>
                  <a:rPr lang="de-DE" baseline="30000" dirty="0" smtClean="0">
                    <a:solidFill>
                      <a:srgbClr val="FF0000"/>
                    </a:solidFill>
                  </a:rPr>
                  <a:t>+</a:t>
                </a:r>
                <a:r>
                  <a:rPr lang="de-DE" dirty="0" smtClean="0">
                    <a:solidFill>
                      <a:srgbClr val="FF0000"/>
                    </a:solidFill>
                  </a:rPr>
                  <a:t>/s at @ E</a:t>
                </a:r>
                <a:r>
                  <a:rPr lang="de-DE" baseline="-25000" dirty="0">
                    <a:solidFill>
                      <a:srgbClr val="FF0000"/>
                    </a:solidFill>
                  </a:rPr>
                  <a:t>L</a:t>
                </a:r>
                <a:r>
                  <a:rPr lang="de-DE" baseline="-25000" dirty="0" smtClean="0">
                    <a:solidFill>
                      <a:srgbClr val="FF0000"/>
                    </a:solidFill>
                  </a:rPr>
                  <a:t> </a:t>
                </a:r>
                <a:r>
                  <a:rPr lang="de-DE" dirty="0" smtClean="0">
                    <a:solidFill>
                      <a:srgbClr val="FF0000"/>
                    </a:solidFill>
                  </a:rPr>
                  <a:t>= 20eV</a:t>
                </a: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0863" y="5691247"/>
                <a:ext cx="2747675" cy="369332"/>
              </a:xfrm>
              <a:prstGeom prst="rect">
                <a:avLst/>
              </a:prstGeom>
              <a:blipFill>
                <a:blip r:embed="rId7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776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270532A-D598-4F6B-B05D-F62B681804A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880</Words>
  <Application>Microsoft Office PowerPoint</Application>
  <PresentationFormat>Widescreen</PresentationFormat>
  <Paragraphs>263</Paragraphs>
  <Slides>19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Cambria Math</vt:lpstr>
      <vt:lpstr>Corbel</vt:lpstr>
      <vt:lpstr>Wingdings</vt:lpstr>
      <vt:lpstr>Office Theme</vt:lpstr>
      <vt:lpstr>Larissa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2015-02-08T10:52:50Z</dcterms:created>
  <dcterms:modified xsi:type="dcterms:W3CDTF">2024-10-15T19:49:56Z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TC030988899991</vt:lpwstr>
  </property>
</Properties>
</file>