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4"/>
  </p:notesMasterIdLst>
  <p:sldIdLst>
    <p:sldId id="530" r:id="rId2"/>
    <p:sldId id="531" r:id="rId3"/>
    <p:sldId id="519" r:id="rId4"/>
    <p:sldId id="528" r:id="rId5"/>
    <p:sldId id="529" r:id="rId6"/>
    <p:sldId id="533" r:id="rId7"/>
    <p:sldId id="534" r:id="rId8"/>
    <p:sldId id="523" r:id="rId9"/>
    <p:sldId id="522" r:id="rId10"/>
    <p:sldId id="524" r:id="rId11"/>
    <p:sldId id="536" r:id="rId12"/>
    <p:sldId id="525" r:id="rId13"/>
    <p:sldId id="541" r:id="rId14"/>
    <p:sldId id="537" r:id="rId15"/>
    <p:sldId id="546" r:id="rId16"/>
    <p:sldId id="547" r:id="rId17"/>
    <p:sldId id="548" r:id="rId18"/>
    <p:sldId id="557" r:id="rId19"/>
    <p:sldId id="549" r:id="rId20"/>
    <p:sldId id="551" r:id="rId21"/>
    <p:sldId id="550" r:id="rId22"/>
    <p:sldId id="552" r:id="rId23"/>
    <p:sldId id="554" r:id="rId24"/>
    <p:sldId id="555" r:id="rId25"/>
    <p:sldId id="540" r:id="rId26"/>
    <p:sldId id="560" r:id="rId27"/>
    <p:sldId id="1721" r:id="rId28"/>
    <p:sldId id="532" r:id="rId29"/>
    <p:sldId id="1719" r:id="rId30"/>
    <p:sldId id="556" r:id="rId31"/>
    <p:sldId id="559" r:id="rId32"/>
    <p:sldId id="553" r:id="rId33"/>
    <p:sldId id="539" r:id="rId34"/>
    <p:sldId id="544" r:id="rId35"/>
    <p:sldId id="1713" r:id="rId36"/>
    <p:sldId id="1714" r:id="rId37"/>
    <p:sldId id="543" r:id="rId38"/>
    <p:sldId id="1718" r:id="rId39"/>
    <p:sldId id="1717" r:id="rId40"/>
    <p:sldId id="1720" r:id="rId41"/>
    <p:sldId id="1715" r:id="rId42"/>
    <p:sldId id="1716" r:id="rId4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C0A"/>
    <a:srgbClr val="BAE0EB"/>
    <a:srgbClr val="6CFFFF"/>
    <a:srgbClr val="FF7F00"/>
    <a:srgbClr val="009FFF"/>
    <a:srgbClr val="DE6B5F"/>
    <a:srgbClr val="2C43F8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346" autoAdjust="0"/>
  </p:normalViewPr>
  <p:slideViewPr>
    <p:cSldViewPr snapToGrid="0">
      <p:cViewPr varScale="1">
        <p:scale>
          <a:sx n="80" d="100"/>
          <a:sy n="80" d="100"/>
        </p:scale>
        <p:origin x="614" y="53"/>
      </p:cViewPr>
      <p:guideLst/>
    </p:cSldViewPr>
  </p:slideViewPr>
  <p:outlineViewPr>
    <p:cViewPr>
      <p:scale>
        <a:sx n="33" d="100"/>
        <a:sy n="33" d="100"/>
      </p:scale>
      <p:origin x="0" y="-25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A3F89-920B-4CD2-9380-7FB68CA41CEC}" type="datetimeFigureOut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E5060-5534-4367-8469-4E91D29D8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83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534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62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05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42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1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E5060-5534-4367-8469-4E91D29D8DBB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3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4B8AD-8E35-4847-A576-F710315B1E2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01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23D9FC-1C15-94C3-F2C1-154B170EF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8822F50-2CD6-4E78-38BA-D8C74115F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AB9DAE-F18C-A352-4B88-BB7CC487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8AFF-71DF-4C48-9BED-04FBCA3BBFC6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52A796-CB42-E417-D1C6-9ECC3D54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45538E-5782-A436-263C-D7076651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48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F6E389-AB29-BF5A-5A9A-31952904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AF4A63B-61E3-5010-CF4B-BF0539246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1E1DF4-6EF3-E612-C436-E4B0B3E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9042-754B-4463-B941-A6C0BAA2531B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1D0B2C-E845-F0D2-C6B3-B8C5E581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SuperKEKB</a:t>
            </a:r>
            <a:r>
              <a:rPr kumimoji="1" lang="ja-JP" altLang="en-US"/>
              <a:t>加速器と</a:t>
            </a:r>
            <a:r>
              <a:rPr kumimoji="1" lang="en-US" altLang="ja-JP"/>
              <a:t>Belle II</a:t>
            </a:r>
            <a:r>
              <a:rPr kumimoji="1" lang="ja-JP" altLang="en-US"/>
              <a:t>実験で挑む未踏のビーム衝突性能と未知の素粒子物理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DD2B0FC-E64B-F88F-2DF7-55E54978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5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4CA004F-5F4B-A2B5-8842-457130FF2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FD7B5B0-93AC-D13C-9644-C2CF64285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0F3964-A6F6-A302-83C6-EDEDB0E9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503C-CE6C-4317-84B6-F3A216D131CE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8B36FD-CA79-572E-1853-72B0BA14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SuperKEKB</a:t>
            </a:r>
            <a:r>
              <a:rPr kumimoji="1" lang="ja-JP" altLang="en-US"/>
              <a:t>加速器と</a:t>
            </a:r>
            <a:r>
              <a:rPr kumimoji="1" lang="en-US" altLang="ja-JP"/>
              <a:t>Belle II</a:t>
            </a:r>
            <a:r>
              <a:rPr kumimoji="1" lang="ja-JP" altLang="en-US"/>
              <a:t>実験で挑む未踏のビーム衝突性能と未知の素粒子物理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7A2DD9-531E-A15C-7D3E-26A782EF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1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084654-0EA5-5B07-894A-41ADADA6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365125"/>
            <a:ext cx="8724900" cy="969851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846C4A-4729-0EBB-CA76-0A087152A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F0FA12-3797-75EF-44ED-F7412E87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0561-C057-4850-9FB5-8EF31EE77147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3FD10-DD7D-FC5C-D8B6-30DABB66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7A4142-CA43-6BF6-2301-E25E74E3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75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CEEB54-4399-39D3-A902-22E13C74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628CD8-AA06-A64C-9BB7-D63761FA3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5347C0-6B96-41DA-FFBF-EA31DC55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82B-1F30-4618-B744-12762A394FD9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F1C19F-8262-30F4-045F-DDD771A9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F25190-C8A4-F783-9AA1-265709CD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79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32FF34-C6CB-C4E2-5D99-25CF3B87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2086E-49A2-6B52-B74A-D2BCF4581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897E92-52CC-105F-0DB6-B597D9205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6BBD8E-F327-8D48-973B-EC093B9F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4E36-46B0-4186-95A3-563F6EE48AEE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0D555D5-F73A-58A7-18D5-37CC60BF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F7CE83-2D51-81CD-0E84-B9520E3E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30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CB6D3C-937C-BFEB-3A0A-73CBBF21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E57DC5-F904-9BE8-5C4B-EBD547251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F28355-D3D2-F1D4-7E63-EF55D0E5F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0BB4305-18DE-4163-24EB-897C46CFC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53168EE-BB45-4109-4A59-1040B9EF3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B8D51A-7917-2E0B-F873-B9C9B0E3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AC24-590A-435B-B849-C7D36825E0FF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21EC6FA-0157-C874-E9E2-74D2D54B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BB5EE3A-06EF-082B-78A3-1B15CAA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91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6AE4B2-80DC-73B6-A004-706099A6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78" y="107950"/>
            <a:ext cx="8654243" cy="969851"/>
          </a:xfrm>
        </p:spPr>
        <p:txBody>
          <a:bodyPr/>
          <a:lstStyle>
            <a:lvl1pPr algn="ctr">
              <a:defRPr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7123D53-CB1E-C892-19DF-9DF0BDE0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57DC68-5F88-450E-E834-E5A5B315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54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26A8BA5-B065-45A0-BD5B-17E89953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7934-F809-4285-BF69-2ACA93BA9F6C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7D5934-742E-1125-49C0-3096963E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100855-A43E-99FE-36D8-73C76A0B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89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94F6EF-A3BF-1F33-E379-6C591F94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02AAFA-91B3-3335-EBA5-6D7142C1C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A606C5-3BCB-3AF5-49A1-30EF99942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9BE037-F651-AF08-D1C4-A7848DD4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6491F-D8EA-4DFB-A5F7-3F4787C09F29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7FD436-4217-BDF8-BBDB-9A3864E3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2AC72D-C385-8A48-E33C-3B5B9044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08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9356C9-2011-7F98-51CC-3DACDFCD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69F824B-6DD5-690A-2773-57A6E33BE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64AF8A-04EA-8376-1C5E-909937DF5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03501A-170E-B25F-DD2D-59708D12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391E-409E-4D50-ADB5-FAFC833D241A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870CB9-7B3A-A04D-ADF1-CA2D2C0E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SuperKEKB</a:t>
            </a:r>
            <a:r>
              <a:rPr kumimoji="1" lang="ja-JP" altLang="en-US"/>
              <a:t>加速器と</a:t>
            </a:r>
            <a:r>
              <a:rPr kumimoji="1" lang="en-US" altLang="ja-JP"/>
              <a:t>Belle II</a:t>
            </a:r>
            <a:r>
              <a:rPr kumimoji="1" lang="ja-JP" altLang="en-US"/>
              <a:t>実験で挑む未踏のビーム衝突性能と未知の素粒子物理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2343D4-D798-4685-0B84-AC2E6CE8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90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3DAE728-C727-05B8-FC81-A2DC9684B8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510"/>
            <a:ext cx="12192000" cy="450850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086FF33-E611-EA6E-CA0D-EABB506FB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07" y="136525"/>
            <a:ext cx="8654243" cy="969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A45D8B-A6E9-8B8A-10FC-5871EAAC8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1950" y="649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FEE811-DDB7-4692-9F2B-A6859B5E9EFF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C9DA4B-4BC1-9297-3E65-ECE458D45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92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AFA068-A0BF-7E5C-D8A6-80F92ED6D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1D3B7C-4F0A-423C-9D38-F868D58D382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356A3F2-2B78-A77D-B231-407A363645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75" y="0"/>
            <a:ext cx="1800225" cy="9698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998894-B156-9E74-4030-26AF8B0969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8" y="0"/>
            <a:ext cx="1455764" cy="8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Arial Unicode MS" panose="020B0604020202020204" pitchFamily="50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6568BF-0B7F-A5AA-5FBB-68DA345D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ADC152-9B01-ABAE-5B94-0E88230D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8173EF40-5EE1-B47C-FE03-C9346CE86257}"/>
              </a:ext>
            </a:extLst>
          </p:cNvPr>
          <p:cNvSpPr txBox="1">
            <a:spLocks/>
          </p:cNvSpPr>
          <p:nvPr/>
        </p:nvSpPr>
        <p:spPr>
          <a:xfrm>
            <a:off x="1237247" y="1134395"/>
            <a:ext cx="9717505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pPr algn="ctr"/>
            <a:r>
              <a:rPr lang="en-US" altLang="ja-JP" sz="5400" dirty="0"/>
              <a:t>Status and Operational experience of the </a:t>
            </a:r>
            <a:r>
              <a:rPr lang="en-US" altLang="ja-JP" sz="5400" dirty="0" err="1"/>
              <a:t>SuperKEKB</a:t>
            </a:r>
            <a:r>
              <a:rPr lang="en-US" altLang="ja-JP" sz="5400" dirty="0"/>
              <a:t> positron source</a:t>
            </a:r>
            <a:endParaRPr lang="ja-JP" altLang="en-US" sz="5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62F64C-89B1-0929-700B-1F8BEA5B02FF}"/>
              </a:ext>
            </a:extLst>
          </p:cNvPr>
          <p:cNvSpPr txBox="1"/>
          <p:nvPr/>
        </p:nvSpPr>
        <p:spPr>
          <a:xfrm>
            <a:off x="1698801" y="4749000"/>
            <a:ext cx="879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F. Miyahara</a:t>
            </a:r>
            <a:r>
              <a:rPr lang="ja-JP" altLang="en-US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(KEK, Acc. Lab.) for Injector Linac Group</a:t>
            </a:r>
          </a:p>
        </p:txBody>
      </p:sp>
    </p:spTree>
    <p:extLst>
      <p:ext uri="{BB962C8B-B14F-4D97-AF65-F5344CB8AC3E}">
        <p14:creationId xmlns:p14="http://schemas.microsoft.com/office/powerpoint/2010/main" val="119983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4F21B0-DA14-9DD9-C6D1-331C4ACE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DC Solenoid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8E6A8D9-B34B-E4DA-87C9-81E1797E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AF9E92-3C7C-F257-EB42-70D20F36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37B131-653B-8CF1-A877-EEAA8849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4" y="1270841"/>
            <a:ext cx="6948116" cy="46264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226298-B671-6DFF-35DB-C5F1C4BD8CE9}"/>
              </a:ext>
            </a:extLst>
          </p:cNvPr>
          <p:cNvSpPr txBox="1"/>
          <p:nvPr/>
        </p:nvSpPr>
        <p:spPr>
          <a:xfrm>
            <a:off x="429040" y="960744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A. </a:t>
            </a:r>
            <a:r>
              <a:rPr kumimoji="1"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Enomoto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39BD25-BDB5-FBEA-3C23-C7A400CAE745}"/>
              </a:ext>
            </a:extLst>
          </p:cNvPr>
          <p:cNvSpPr txBox="1"/>
          <p:nvPr/>
        </p:nvSpPr>
        <p:spPr>
          <a:xfrm>
            <a:off x="1528057" y="5939750"/>
            <a:ext cx="484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Two-laye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</a:t>
            </a: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structure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of hollow-conductor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5647CE7-9D65-30D3-6D83-8275D2BB6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937" r="14327" b="45332"/>
          <a:stretch/>
        </p:blipFill>
        <p:spPr>
          <a:xfrm>
            <a:off x="7640748" y="1219638"/>
            <a:ext cx="3892236" cy="2861898"/>
          </a:xfrm>
          <a:prstGeom prst="rect">
            <a:avLst/>
          </a:prstGeom>
        </p:spPr>
      </p:pic>
      <p:sp>
        <p:nvSpPr>
          <p:cNvPr id="14" name="円弧 13">
            <a:extLst>
              <a:ext uri="{FF2B5EF4-FFF2-40B4-BE49-F238E27FC236}">
                <a16:creationId xmlns:a16="http://schemas.microsoft.com/office/drawing/2014/main" id="{F441DC8A-37F7-FC73-D8DD-A2554984BD3F}"/>
              </a:ext>
            </a:extLst>
          </p:cNvPr>
          <p:cNvSpPr/>
          <p:nvPr/>
        </p:nvSpPr>
        <p:spPr>
          <a:xfrm rot="19860305">
            <a:off x="2814587" y="3056079"/>
            <a:ext cx="2120980" cy="2120980"/>
          </a:xfrm>
          <a:prstGeom prst="arc">
            <a:avLst>
              <a:gd name="adj1" fmla="val 16200000"/>
              <a:gd name="adj2" fmla="val 18418083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2FDB72-6A94-57F6-F62F-6CCF8C78C519}"/>
              </a:ext>
            </a:extLst>
          </p:cNvPr>
          <p:cNvSpPr txBox="1"/>
          <p:nvPr/>
        </p:nvSpPr>
        <p:spPr>
          <a:xfrm>
            <a:off x="3290622" y="3167390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 the back </a:t>
            </a:r>
          </a:p>
          <a:p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side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8E7084F-A6A2-8A6A-2DD0-D90E64A5EA06}"/>
              </a:ext>
            </a:extLst>
          </p:cNvPr>
          <p:cNvSpPr/>
          <p:nvPr/>
        </p:nvSpPr>
        <p:spPr>
          <a:xfrm>
            <a:off x="3385860" y="2561028"/>
            <a:ext cx="1073672" cy="416219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BDA37AA-BA64-B763-DB94-4A702AEE5EC5}"/>
              </a:ext>
            </a:extLst>
          </p:cNvPr>
          <p:cNvCxnSpPr>
            <a:stCxn id="16" idx="6"/>
          </p:cNvCxnSpPr>
          <p:nvPr/>
        </p:nvCxnSpPr>
        <p:spPr>
          <a:xfrm>
            <a:off x="4459532" y="2769138"/>
            <a:ext cx="3477460" cy="164741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BBA2C3-2795-372F-D62E-B67C840216F1}"/>
              </a:ext>
            </a:extLst>
          </p:cNvPr>
          <p:cNvSpPr txBox="1"/>
          <p:nvPr/>
        </p:nvSpPr>
        <p:spPr>
          <a:xfrm>
            <a:off x="9102014" y="3648879"/>
            <a:ext cx="11719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7 Layers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2E4801-11CF-E1B6-FD3D-771BF5B3821F}"/>
              </a:ext>
            </a:extLst>
          </p:cNvPr>
          <p:cNvSpPr txBox="1"/>
          <p:nvPr/>
        </p:nvSpPr>
        <p:spPr>
          <a:xfrm>
            <a:off x="7936992" y="4416552"/>
            <a:ext cx="37795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Axial symmetry of the magnetic field is broken due to this part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36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660B39-A6F4-40CB-001B-1F514EC6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Steering Coils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BA4A789-68F5-81C6-7C1B-31E99EAD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803AF2-E0C1-CAC0-402A-5E33C25B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420420C-33F1-AA49-AAB3-55D82423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48" y="1217469"/>
            <a:ext cx="5027900" cy="35767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975A78-49DC-0307-97A0-80F50663B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5842" r="18000" b="5232"/>
          <a:stretch/>
        </p:blipFill>
        <p:spPr>
          <a:xfrm>
            <a:off x="255416" y="1729449"/>
            <a:ext cx="1720462" cy="296759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49AB119-E0A7-D98B-6DA1-F1C3067FA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02" y="3578774"/>
            <a:ext cx="1988820" cy="265176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51B3236-9E4F-9193-BFAD-2B87934878B7}"/>
              </a:ext>
            </a:extLst>
          </p:cNvPr>
          <p:cNvCxnSpPr>
            <a:cxnSpLocks/>
          </p:cNvCxnSpPr>
          <p:nvPr/>
        </p:nvCxnSpPr>
        <p:spPr>
          <a:xfrm flipH="1" flipV="1">
            <a:off x="5734594" y="3490276"/>
            <a:ext cx="518160" cy="1749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57449AE-8A5B-DD27-C999-2C896A720875}"/>
              </a:ext>
            </a:extLst>
          </p:cNvPr>
          <p:cNvCxnSpPr>
            <a:cxnSpLocks/>
          </p:cNvCxnSpPr>
          <p:nvPr/>
        </p:nvCxnSpPr>
        <p:spPr>
          <a:xfrm flipH="1">
            <a:off x="5582194" y="2902656"/>
            <a:ext cx="152400" cy="3189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5E05B6D-53EF-B695-F008-2E84BF32E601}"/>
              </a:ext>
            </a:extLst>
          </p:cNvPr>
          <p:cNvSpPr txBox="1"/>
          <p:nvPr/>
        </p:nvSpPr>
        <p:spPr>
          <a:xfrm>
            <a:off x="4753806" y="3192059"/>
            <a:ext cx="1826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Steering Coil (1 of 2)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3965294-2A72-7768-A51B-050FD8C992A8}"/>
              </a:ext>
            </a:extLst>
          </p:cNvPr>
          <p:cNvSpPr txBox="1"/>
          <p:nvPr/>
        </p:nvSpPr>
        <p:spPr>
          <a:xfrm>
            <a:off x="2911605" y="1669225"/>
            <a:ext cx="1986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Position Monitor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4B7ED36-018A-D662-9BDC-F366FB025F62}"/>
              </a:ext>
            </a:extLst>
          </p:cNvPr>
          <p:cNvCxnSpPr>
            <a:cxnSpLocks/>
          </p:cNvCxnSpPr>
          <p:nvPr/>
        </p:nvCxnSpPr>
        <p:spPr>
          <a:xfrm>
            <a:off x="3473285" y="2026947"/>
            <a:ext cx="489547" cy="521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F3D065-80AB-0C17-7130-F865AEBC1DBB}"/>
              </a:ext>
            </a:extLst>
          </p:cNvPr>
          <p:cNvSpPr txBox="1"/>
          <p:nvPr/>
        </p:nvSpPr>
        <p:spPr>
          <a:xfrm>
            <a:off x="4457720" y="5852894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Steering coils were installed in 2020.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05AB92-6334-957A-9EBB-3EA8FE4297D3}"/>
              </a:ext>
            </a:extLst>
          </p:cNvPr>
          <p:cNvSpPr txBox="1"/>
          <p:nvPr/>
        </p:nvSpPr>
        <p:spPr>
          <a:xfrm>
            <a:off x="1263189" y="1033600"/>
            <a:ext cx="9797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 Steering coils to compensate for kicks caused by non-axisymmetric magnetic fields</a:t>
            </a:r>
          </a:p>
          <a:p>
            <a:pPr algn="ctr"/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A6617A91-FECA-3A4E-092B-554FC7F1AEE2}"/>
              </a:ext>
            </a:extLst>
          </p:cNvPr>
          <p:cNvSpPr/>
          <p:nvPr/>
        </p:nvSpPr>
        <p:spPr>
          <a:xfrm>
            <a:off x="5305506" y="5725461"/>
            <a:ext cx="261257" cy="287255"/>
          </a:xfrm>
          <a:prstGeom prst="downArrow">
            <a:avLst/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ABE7D139-63DC-71FB-4D7D-45B7DD5C2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3683" r="6571" b="11873"/>
          <a:stretch/>
        </p:blipFill>
        <p:spPr>
          <a:xfrm>
            <a:off x="8430840" y="1511875"/>
            <a:ext cx="3734090" cy="3768088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1634C14-6387-474A-7FDF-974190BE747D}"/>
              </a:ext>
            </a:extLst>
          </p:cNvPr>
          <p:cNvSpPr txBox="1"/>
          <p:nvPr/>
        </p:nvSpPr>
        <p:spPr>
          <a:xfrm>
            <a:off x="8707403" y="5246255"/>
            <a:ext cx="313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Ratio of coil current to optimum value</a:t>
            </a:r>
          </a:p>
          <a:p>
            <a:pPr algn="ctr"/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56B97F9-983C-586B-A56D-C3347CDC5B91}"/>
              </a:ext>
            </a:extLst>
          </p:cNvPr>
          <p:cNvSpPr txBox="1"/>
          <p:nvPr/>
        </p:nvSpPr>
        <p:spPr>
          <a:xfrm rot="16200000">
            <a:off x="7116417" y="3238408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e+ yield at capture section exit</a:t>
            </a:r>
          </a:p>
          <a:p>
            <a:pPr algn="ctr"/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9386DF9C-5E0C-C43E-870A-34BC431A9BC9}"/>
              </a:ext>
            </a:extLst>
          </p:cNvPr>
          <p:cNvCxnSpPr>
            <a:cxnSpLocks/>
          </p:cNvCxnSpPr>
          <p:nvPr/>
        </p:nvCxnSpPr>
        <p:spPr>
          <a:xfrm flipV="1">
            <a:off x="11353800" y="2413141"/>
            <a:ext cx="422936" cy="562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D540260-A66D-62C1-0B47-9C31D733A251}"/>
              </a:ext>
            </a:extLst>
          </p:cNvPr>
          <p:cNvSpPr txBox="1"/>
          <p:nvPr/>
        </p:nvSpPr>
        <p:spPr>
          <a:xfrm>
            <a:off x="10739212" y="3004281"/>
            <a:ext cx="1096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operation </a:t>
            </a:r>
          </a:p>
          <a:p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point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6D988E-AC7B-EAFA-D85E-3783515773AC}"/>
              </a:ext>
            </a:extLst>
          </p:cNvPr>
          <p:cNvSpPr txBox="1"/>
          <p:nvPr/>
        </p:nvSpPr>
        <p:spPr>
          <a:xfrm>
            <a:off x="5734594" y="1489574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K. </a:t>
            </a:r>
            <a:r>
              <a:rPr kumimoji="1"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Kakihara</a:t>
            </a:r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K. Yokoyama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F74F1-0D87-88C3-DBF1-1D9E0BB1294D}"/>
              </a:ext>
            </a:extLst>
          </p:cNvPr>
          <p:cNvSpPr txBox="1"/>
          <p:nvPr/>
        </p:nvSpPr>
        <p:spPr>
          <a:xfrm>
            <a:off x="8605200" y="5621438"/>
            <a:ext cx="348202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Steering </a:t>
            </a:r>
            <a:r>
              <a:rPr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coils</a:t>
            </a:r>
            <a:r>
              <a:rPr kumimoji="1"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 very important </a:t>
            </a:r>
          </a:p>
          <a:p>
            <a:pPr algn="l"/>
            <a:r>
              <a:rPr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positron capture section</a:t>
            </a:r>
            <a:endParaRPr kumimoji="1" lang="ja-JP" altLang="en-US" sz="16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E1A999-60E5-7F99-3027-B33906DB3B26}"/>
              </a:ext>
            </a:extLst>
          </p:cNvPr>
          <p:cNvSpPr txBox="1"/>
          <p:nvPr/>
        </p:nvSpPr>
        <p:spPr>
          <a:xfrm>
            <a:off x="4514851" y="4794199"/>
            <a:ext cx="3638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electron beam through the hole shifts by up to 3.8 mm  compared to the solenoid OFF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16FC1C-ACCD-9101-4AC2-5E0785578E44}"/>
              </a:ext>
            </a:extLst>
          </p:cNvPr>
          <p:cNvSpPr txBox="1"/>
          <p:nvPr/>
        </p:nvSpPr>
        <p:spPr>
          <a:xfrm>
            <a:off x="11699455" y="5246255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[%]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921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58B3E1-C2DE-C265-85E6-1E359C92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Capture Section Particle Motion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569535A-464B-2613-4230-D530E04C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7E07F2-2C57-3BF4-1C47-26B6D8C8B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mov-frame-rate-5">
            <a:hlinkClick r:id="" action="ppaction://media"/>
            <a:extLst>
              <a:ext uri="{FF2B5EF4-FFF2-40B4-BE49-F238E27FC236}">
                <a16:creationId xmlns:a16="http://schemas.microsoft.com/office/drawing/2014/main" id="{9DEBA5CC-F4B1-DA85-D193-5F79DC377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8758" y="945721"/>
            <a:ext cx="5400675" cy="54006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9ED728-B4F9-250C-AB33-560A6424AA85}"/>
              </a:ext>
            </a:extLst>
          </p:cNvPr>
          <p:cNvSpPr txBox="1"/>
          <p:nvPr/>
        </p:nvSpPr>
        <p:spPr>
          <a:xfrm>
            <a:off x="6743013" y="1013251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FC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1D4E91-5645-1693-3D9F-D5B4C1C2FC83}"/>
              </a:ext>
            </a:extLst>
          </p:cNvPr>
          <p:cNvSpPr txBox="1"/>
          <p:nvPr/>
        </p:nvSpPr>
        <p:spPr>
          <a:xfrm>
            <a:off x="4313563" y="6238145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Deceleration @1st Acc. Capture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406ECB-7913-A413-2777-BA60C37864BB}"/>
              </a:ext>
            </a:extLst>
          </p:cNvPr>
          <p:cNvSpPr txBox="1"/>
          <p:nvPr/>
        </p:nvSpPr>
        <p:spPr>
          <a:xfrm>
            <a:off x="441260" y="1487607"/>
            <a:ext cx="5371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e+ are captured in a deceleration phase of </a:t>
            </a:r>
            <a:b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first accelerating structure</a:t>
            </a: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Decelerated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e+ move to the acceleration phase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BC10C8B-C0E7-C472-5D3F-FED72DF5D7ED}"/>
              </a:ext>
            </a:extLst>
          </p:cNvPr>
          <p:cNvGrpSpPr/>
          <p:nvPr/>
        </p:nvGrpSpPr>
        <p:grpSpPr>
          <a:xfrm>
            <a:off x="308919" y="876186"/>
            <a:ext cx="11357423" cy="4574518"/>
            <a:chOff x="0" y="973666"/>
            <a:chExt cx="12192000" cy="491066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0257E47-90B5-F44C-3143-3CC32827C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3666"/>
              <a:ext cx="12192000" cy="4910667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14F512E-79E4-0812-2CB1-D549C9367B96}"/>
                </a:ext>
              </a:extLst>
            </p:cNvPr>
            <p:cNvSpPr txBox="1"/>
            <p:nvPr/>
          </p:nvSpPr>
          <p:spPr>
            <a:xfrm rot="19221603">
              <a:off x="1883214" y="2295819"/>
              <a:ext cx="1352890" cy="495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en-US" altLang="ja-JP" sz="1200" dirty="0">
                  <a:solidFill>
                    <a:srgbClr val="2C43F8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Deceleration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en-US" altLang="ja-JP" sz="1200" dirty="0">
                  <a:solidFill>
                    <a:srgbClr val="2C43F8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Capture</a:t>
              </a:r>
              <a:endParaRPr kumimoji="1" lang="ja-JP" altLang="en-US" sz="12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8FC5B0A-C363-039B-1B61-5CFC13EF119A}"/>
                </a:ext>
              </a:extLst>
            </p:cNvPr>
            <p:cNvSpPr txBox="1"/>
            <p:nvPr/>
          </p:nvSpPr>
          <p:spPr>
            <a:xfrm rot="2285735">
              <a:off x="1873133" y="4232672"/>
              <a:ext cx="1335682" cy="495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1200" dirty="0">
                  <a:solidFill>
                    <a:srgbClr val="FF5F0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Accel</a:t>
              </a:r>
              <a:r>
                <a:rPr kumimoji="1" lang="en-US" altLang="ja-JP" sz="1200" dirty="0">
                  <a:solidFill>
                    <a:srgbClr val="FF5F0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eration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en-US" altLang="ja-JP" sz="1200" dirty="0">
                  <a:solidFill>
                    <a:srgbClr val="FF5F0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Capture</a:t>
              </a:r>
              <a:endParaRPr kumimoji="1" lang="ja-JP" altLang="en-US" sz="1200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C532BB5-F894-B11D-C6C9-9BDB2817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Longitudinal Phase Space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BEDE32C-4E51-A896-3110-3D4A24ED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D5C570-842B-A903-0FEE-0D7B9DB3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F3D9B0-2573-169B-643D-C93F4206DCBE}"/>
              </a:ext>
            </a:extLst>
          </p:cNvPr>
          <p:cNvSpPr txBox="1"/>
          <p:nvPr/>
        </p:nvSpPr>
        <p:spPr>
          <a:xfrm>
            <a:off x="33324" y="5518964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Acceleration capture has a large energy spread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3BFAB507-5335-2CB5-38AC-228C0B9F4A19}"/>
              </a:ext>
            </a:extLst>
          </p:cNvPr>
          <p:cNvSpPr/>
          <p:nvPr/>
        </p:nvSpPr>
        <p:spPr>
          <a:xfrm>
            <a:off x="5066615" y="5573461"/>
            <a:ext cx="296562" cy="25162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25479-8870-C9AD-94AE-5B5973EA539B}"/>
              </a:ext>
            </a:extLst>
          </p:cNvPr>
          <p:cNvSpPr txBox="1"/>
          <p:nvPr/>
        </p:nvSpPr>
        <p:spPr>
          <a:xfrm>
            <a:off x="5363177" y="5501917"/>
            <a:ext cx="682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Difficult to transport beam up to DR with small beam loss.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transport line to the DR has only a 10% energy aperture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C73825-42B9-15ED-BE63-E0B23AC3B989}"/>
              </a:ext>
            </a:extLst>
          </p:cNvPr>
          <p:cNvSpPr txBox="1"/>
          <p:nvPr/>
        </p:nvSpPr>
        <p:spPr>
          <a:xfrm>
            <a:off x="9886246" y="5115441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exit of last acc. 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652D2A-E816-5BF9-3F66-64762C014E80}"/>
              </a:ext>
            </a:extLst>
          </p:cNvPr>
          <p:cNvSpPr txBox="1"/>
          <p:nvPr/>
        </p:nvSpPr>
        <p:spPr>
          <a:xfrm>
            <a:off x="3475757" y="506539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~1 m from 1st </a:t>
            </a:r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acc. </a:t>
            </a:r>
          </a:p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entrance 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6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8B0C0-F961-D189-1C4F-912BF153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 line after the Cap. Sec.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94578A5-B9F8-694F-5AE1-C245F81D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520024-2423-747F-DDFB-FF3B5160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FBFD38-6C44-1A86-CB13-ED80E4B7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6" y="1386297"/>
            <a:ext cx="8275415" cy="4576867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5B1759D-6E4B-1B4C-C6C4-3AC66B6FCE7E}"/>
              </a:ext>
            </a:extLst>
          </p:cNvPr>
          <p:cNvCxnSpPr>
            <a:cxnSpLocks/>
          </p:cNvCxnSpPr>
          <p:nvPr/>
        </p:nvCxnSpPr>
        <p:spPr>
          <a:xfrm flipH="1" flipV="1">
            <a:off x="7132320" y="3831772"/>
            <a:ext cx="2032945" cy="590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49BA10-B8AB-0C6D-5F9C-E62731BBF4D0}"/>
              </a:ext>
            </a:extLst>
          </p:cNvPr>
          <p:cNvSpPr txBox="1"/>
          <p:nvPr/>
        </p:nvSpPr>
        <p:spPr>
          <a:xfrm>
            <a:off x="9165265" y="4260376"/>
            <a:ext cx="288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Many quadrupoles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are installed at short intervals up to the Damping Ring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8F6260-AF48-6F0F-83FB-4DA0719EBEFF}"/>
              </a:ext>
            </a:extLst>
          </p:cNvPr>
          <p:cNvSpPr txBox="1"/>
          <p:nvPr/>
        </p:nvSpPr>
        <p:spPr>
          <a:xfrm>
            <a:off x="4380614" y="5465016"/>
            <a:ext cx="41148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Chicane for e+/e- separation</a:t>
            </a:r>
            <a:b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(e- beam is stopped by beam stopper) 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4E717EDB-14E9-4515-36FB-01DA862F3468}"/>
              </a:ext>
            </a:extLst>
          </p:cNvPr>
          <p:cNvSpPr/>
          <p:nvPr/>
        </p:nvSpPr>
        <p:spPr>
          <a:xfrm rot="3894717">
            <a:off x="4015595" y="3626599"/>
            <a:ext cx="446567" cy="3081942"/>
          </a:xfrm>
          <a:prstGeom prst="rightBrace">
            <a:avLst>
              <a:gd name="adj1" fmla="val 297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17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6120B2D-5819-B494-6166-7D7D8E6C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9BEFF-17F4-0AA7-DD4C-6DFADF47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4FF8BE-FA17-D4FB-814E-EABEB05A572F}"/>
              </a:ext>
            </a:extLst>
          </p:cNvPr>
          <p:cNvSpPr txBox="1"/>
          <p:nvPr/>
        </p:nvSpPr>
        <p:spPr>
          <a:xfrm>
            <a:off x="2197336" y="2921168"/>
            <a:ext cx="77973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Positron Beam Tuning</a:t>
            </a:r>
            <a:endParaRPr kumimoji="1" lang="ja-JP" altLang="en-US" sz="6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186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ACDDD4-F076-58B6-95F2-AC99CF32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 tuning procedure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0B555E-88F0-CEA7-C557-356BAA3B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AF5135-01F4-4DC8-F5EE-38627B5F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1D8A6D-0096-CDC5-BECF-8D8CA0176684}"/>
              </a:ext>
            </a:extLst>
          </p:cNvPr>
          <p:cNvSpPr txBox="1"/>
          <p:nvPr/>
        </p:nvSpPr>
        <p:spPr>
          <a:xfrm>
            <a:off x="1459271" y="1497905"/>
            <a:ext cx="98945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000" b="1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RF phase and beam orbit rough tuning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</a:t>
            </a: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reaches up to DR and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End (Beam loss is OK)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RF Phasing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Change the RF phase to find the crest phase from the position change at 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a Beam Position Monitor where the dispersion is large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beam tuning </a:t>
            </a:r>
            <a:br>
              <a:rPr kumimoji="1" lang="en-US" altLang="ja-JP" sz="20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Operator loads previously best parameters.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E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nergy and beam orbit tuning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Fine tuning with a machine learning (ML tuning)</a:t>
            </a:r>
            <a:br>
              <a:rPr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ja-JP" altLang="en-US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</a:t>
            </a:r>
            <a:endParaRPr kumimoji="1" lang="en-US" altLang="ja-JP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FD2CBA-46E9-69F2-3388-3AA4A6D5D599}"/>
              </a:ext>
            </a:extLst>
          </p:cNvPr>
          <p:cNvSpPr txBox="1"/>
          <p:nvPr/>
        </p:nvSpPr>
        <p:spPr>
          <a:xfrm>
            <a:off x="3368328" y="992534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tuning procedures after long-term shutdown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20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B3B7B2-1314-5765-7B3C-782B3B0A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RF Phasing after the cap. section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F423261-A2E7-7520-5365-20338BF9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9DC83A-2434-CAC6-31A0-9D337567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2228" name="グループ化 2227">
            <a:extLst>
              <a:ext uri="{FF2B5EF4-FFF2-40B4-BE49-F238E27FC236}">
                <a16:creationId xmlns:a16="http://schemas.microsoft.com/office/drawing/2014/main" id="{D4240F42-3DC5-3052-87BE-9D081EEBBF95}"/>
              </a:ext>
            </a:extLst>
          </p:cNvPr>
          <p:cNvGrpSpPr/>
          <p:nvPr/>
        </p:nvGrpSpPr>
        <p:grpSpPr>
          <a:xfrm>
            <a:off x="175869" y="3394616"/>
            <a:ext cx="5676017" cy="2831450"/>
            <a:chOff x="5925786" y="2785301"/>
            <a:chExt cx="6138271" cy="306204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2AF8060-431B-1034-0AB8-AB2DC3AECD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3"/>
            <a:stretch/>
          </p:blipFill>
          <p:spPr bwMode="auto">
            <a:xfrm>
              <a:off x="5925787" y="2785301"/>
              <a:ext cx="6138270" cy="306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87C729D-A4FC-6013-B9CF-B59F309A6773}"/>
                </a:ext>
              </a:extLst>
            </p:cNvPr>
            <p:cNvSpPr/>
            <p:nvPr/>
          </p:nvSpPr>
          <p:spPr>
            <a:xfrm>
              <a:off x="10526021" y="3030620"/>
              <a:ext cx="1523104" cy="1379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E45A700-45E6-5A1E-9B49-24322C7347A8}"/>
                </a:ext>
              </a:extLst>
            </p:cNvPr>
            <p:cNvSpPr/>
            <p:nvPr/>
          </p:nvSpPr>
          <p:spPr>
            <a:xfrm>
              <a:off x="5925786" y="4439761"/>
              <a:ext cx="4600234" cy="1379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C88C1E-3440-89C9-021D-AE877D320EC8}"/>
              </a:ext>
            </a:extLst>
          </p:cNvPr>
          <p:cNvSpPr txBox="1"/>
          <p:nvPr/>
        </p:nvSpPr>
        <p:spPr>
          <a:xfrm>
            <a:off x="304385" y="1056230"/>
            <a:ext cx="11581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RF crest phase is found by varying the RF phase and measuring the beam position at location with a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 dispersion function.</a:t>
            </a:r>
            <a:endParaRPr lang="ja-JP" altLang="en-US" dirty="0"/>
          </a:p>
        </p:txBody>
      </p:sp>
      <p:grpSp>
        <p:nvGrpSpPr>
          <p:cNvPr id="2229" name="グループ化 2228">
            <a:extLst>
              <a:ext uri="{FF2B5EF4-FFF2-40B4-BE49-F238E27FC236}">
                <a16:creationId xmlns:a16="http://schemas.microsoft.com/office/drawing/2014/main" id="{6A9E99C9-58D4-584B-B4DA-293C5C0B80CF}"/>
              </a:ext>
            </a:extLst>
          </p:cNvPr>
          <p:cNvGrpSpPr/>
          <p:nvPr/>
        </p:nvGrpSpPr>
        <p:grpSpPr>
          <a:xfrm>
            <a:off x="6095302" y="3838967"/>
            <a:ext cx="5414123" cy="2385599"/>
            <a:chOff x="396790" y="2785302"/>
            <a:chExt cx="5414123" cy="2385599"/>
          </a:xfrm>
        </p:grpSpPr>
        <p:sp>
          <p:nvSpPr>
            <p:cNvPr id="2130" name="テキスト ボックス 2129">
              <a:extLst>
                <a:ext uri="{FF2B5EF4-FFF2-40B4-BE49-F238E27FC236}">
                  <a16:creationId xmlns:a16="http://schemas.microsoft.com/office/drawing/2014/main" id="{F5D764A5-DF00-18E4-DC46-2BF2F043C7FA}"/>
                </a:ext>
              </a:extLst>
            </p:cNvPr>
            <p:cNvSpPr txBox="1"/>
            <p:nvPr/>
          </p:nvSpPr>
          <p:spPr>
            <a:xfrm>
              <a:off x="2234804" y="4156769"/>
              <a:ext cx="3187313" cy="30328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1                         2                      3                   </a:t>
              </a:r>
              <a:endPara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1" name="Rectangle 158">
              <a:extLst>
                <a:ext uri="{FF2B5EF4-FFF2-40B4-BE49-F238E27FC236}">
                  <a16:creationId xmlns:a16="http://schemas.microsoft.com/office/drawing/2014/main" id="{A1B0ACEA-B55B-309D-3DAD-99CE14568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946" y="3486483"/>
              <a:ext cx="66840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32" name="Rectangle 111">
              <a:extLst>
                <a:ext uri="{FF2B5EF4-FFF2-40B4-BE49-F238E27FC236}">
                  <a16:creationId xmlns:a16="http://schemas.microsoft.com/office/drawing/2014/main" id="{9F325FCA-B2D0-A3ED-48F8-AFB0AA599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037" y="452597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33" name="Rectangle 115">
              <a:extLst>
                <a:ext uri="{FF2B5EF4-FFF2-40B4-BE49-F238E27FC236}">
                  <a16:creationId xmlns:a16="http://schemas.microsoft.com/office/drawing/2014/main" id="{F94F9828-9DEE-0667-D1B5-97F7377E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864" y="4528815"/>
              <a:ext cx="66840" cy="96704"/>
            </a:xfrm>
            <a:prstGeom prst="rect">
              <a:avLst/>
            </a:prstGeom>
            <a:solidFill>
              <a:schemeClr val="tx1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34" name="Line 91">
              <a:extLst>
                <a:ext uri="{FF2B5EF4-FFF2-40B4-BE49-F238E27FC236}">
                  <a16:creationId xmlns:a16="http://schemas.microsoft.com/office/drawing/2014/main" id="{149391DF-6B0A-A8A6-E073-E3378D5F2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145" y="4574323"/>
              <a:ext cx="4300477" cy="0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2135" name="Rectangle 108">
              <a:extLst>
                <a:ext uri="{FF2B5EF4-FFF2-40B4-BE49-F238E27FC236}">
                  <a16:creationId xmlns:a16="http://schemas.microsoft.com/office/drawing/2014/main" id="{AC14AD3F-CE3D-79AC-5EC2-DB7124B8F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996" y="452597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36" name="Line 87">
              <a:extLst>
                <a:ext uri="{FF2B5EF4-FFF2-40B4-BE49-F238E27FC236}">
                  <a16:creationId xmlns:a16="http://schemas.microsoft.com/office/drawing/2014/main" id="{75360BF2-C668-FC2B-73B2-7639793B9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144" y="3531913"/>
              <a:ext cx="1503176" cy="1422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2137" name="Line 90">
              <a:extLst>
                <a:ext uri="{FF2B5EF4-FFF2-40B4-BE49-F238E27FC236}">
                  <a16:creationId xmlns:a16="http://schemas.microsoft.com/office/drawing/2014/main" id="{1AA84809-F6E8-7B88-4D59-3835CB40E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790" y="3878909"/>
              <a:ext cx="1422" cy="55462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2138" name="AutoShape 92">
              <a:extLst>
                <a:ext uri="{FF2B5EF4-FFF2-40B4-BE49-F238E27FC236}">
                  <a16:creationId xmlns:a16="http://schemas.microsoft.com/office/drawing/2014/main" id="{EF15F0C6-65A2-1D80-9E1D-34FAF604C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144" y="3395390"/>
              <a:ext cx="955662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39" name="Rectangle 93">
              <a:extLst>
                <a:ext uri="{FF2B5EF4-FFF2-40B4-BE49-F238E27FC236}">
                  <a16:creationId xmlns:a16="http://schemas.microsoft.com/office/drawing/2014/main" id="{7DC21F13-2576-1576-50E5-EFD5E2F48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405" y="348356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0" name="Rectangle 94">
              <a:extLst>
                <a:ext uri="{FF2B5EF4-FFF2-40B4-BE49-F238E27FC236}">
                  <a16:creationId xmlns:a16="http://schemas.microsoft.com/office/drawing/2014/main" id="{5DDDA82D-2693-C5DC-402D-342901F36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8" y="348356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1" name="Rectangle 95">
              <a:extLst>
                <a:ext uri="{FF2B5EF4-FFF2-40B4-BE49-F238E27FC236}">
                  <a16:creationId xmlns:a16="http://schemas.microsoft.com/office/drawing/2014/main" id="{EC8E943F-FE7E-0160-6CF8-7D7BCF732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190" y="3483561"/>
              <a:ext cx="68262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2" name="Rectangle 96">
              <a:extLst>
                <a:ext uri="{FF2B5EF4-FFF2-40B4-BE49-F238E27FC236}">
                  <a16:creationId xmlns:a16="http://schemas.microsoft.com/office/drawing/2014/main" id="{BD258A64-5EAB-0DED-EAB7-FB00FCC4C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004" y="3483561"/>
              <a:ext cx="66840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3" name="Rectangle 97">
              <a:extLst>
                <a:ext uri="{FF2B5EF4-FFF2-40B4-BE49-F238E27FC236}">
                  <a16:creationId xmlns:a16="http://schemas.microsoft.com/office/drawing/2014/main" id="{BF876180-D222-115A-CF2F-C66D9BBFA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396" y="3484983"/>
              <a:ext cx="66840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4" name="Rectangle 98">
              <a:extLst>
                <a:ext uri="{FF2B5EF4-FFF2-40B4-BE49-F238E27FC236}">
                  <a16:creationId xmlns:a16="http://schemas.microsoft.com/office/drawing/2014/main" id="{0DECD8B4-9C10-BB20-FBFE-07236AF33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789" y="348356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5" name="Rectangle 99">
              <a:extLst>
                <a:ext uri="{FF2B5EF4-FFF2-40B4-BE49-F238E27FC236}">
                  <a16:creationId xmlns:a16="http://schemas.microsoft.com/office/drawing/2014/main" id="{CBEE4682-8367-CDE9-B08D-3AB28BC02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181" y="3484983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6" name="Rectangle 100">
              <a:extLst>
                <a:ext uri="{FF2B5EF4-FFF2-40B4-BE49-F238E27FC236}">
                  <a16:creationId xmlns:a16="http://schemas.microsoft.com/office/drawing/2014/main" id="{22F585B7-891E-16C3-0C89-1C1C0F072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573" y="3484983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7" name="AutoShape 101">
              <a:extLst>
                <a:ext uri="{FF2B5EF4-FFF2-40B4-BE49-F238E27FC236}">
                  <a16:creationId xmlns:a16="http://schemas.microsoft.com/office/drawing/2014/main" id="{A3856FE8-A7D3-C500-2A70-9C887531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566" y="4437800"/>
              <a:ext cx="932908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8" name="Rectangle 102">
              <a:extLst>
                <a:ext uri="{FF2B5EF4-FFF2-40B4-BE49-F238E27FC236}">
                  <a16:creationId xmlns:a16="http://schemas.microsoft.com/office/drawing/2014/main" id="{E10810F0-0068-72F4-53C3-42ED3B422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827" y="4525971"/>
              <a:ext cx="66840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49" name="Rectangle 103">
              <a:extLst>
                <a:ext uri="{FF2B5EF4-FFF2-40B4-BE49-F238E27FC236}">
                  <a16:creationId xmlns:a16="http://schemas.microsoft.com/office/drawing/2014/main" id="{B6559CAA-2A53-586B-2964-B0BB5B394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219" y="452597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0" name="Rectangle 104">
              <a:extLst>
                <a:ext uri="{FF2B5EF4-FFF2-40B4-BE49-F238E27FC236}">
                  <a16:creationId xmlns:a16="http://schemas.microsoft.com/office/drawing/2014/main" id="{9C2D8CC5-56A3-5ECC-7656-BA6BB4D4F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612" y="452597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1" name="Rectangle 105">
              <a:extLst>
                <a:ext uri="{FF2B5EF4-FFF2-40B4-BE49-F238E27FC236}">
                  <a16:creationId xmlns:a16="http://schemas.microsoft.com/office/drawing/2014/main" id="{3DDBE949-0575-ED80-3948-1FA0EADC7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004" y="4525971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2" name="Rectangle 106">
              <a:extLst>
                <a:ext uri="{FF2B5EF4-FFF2-40B4-BE49-F238E27FC236}">
                  <a16:creationId xmlns:a16="http://schemas.microsoft.com/office/drawing/2014/main" id="{40BD2E1A-2B3C-2D70-FA63-069891FCA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819" y="4527394"/>
              <a:ext cx="66839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3" name="Rectangle 107">
              <a:extLst>
                <a:ext uri="{FF2B5EF4-FFF2-40B4-BE49-F238E27FC236}">
                  <a16:creationId xmlns:a16="http://schemas.microsoft.com/office/drawing/2014/main" id="{D8730C49-542A-5B7C-0184-4E5E12CC5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211" y="4525971"/>
              <a:ext cx="66839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4" name="Rectangle 108">
              <a:extLst>
                <a:ext uri="{FF2B5EF4-FFF2-40B4-BE49-F238E27FC236}">
                  <a16:creationId xmlns:a16="http://schemas.microsoft.com/office/drawing/2014/main" id="{63495071-2324-2E26-6F86-5A3EE8C25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604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5" name="AutoShape 110">
              <a:extLst>
                <a:ext uri="{FF2B5EF4-FFF2-40B4-BE49-F238E27FC236}">
                  <a16:creationId xmlns:a16="http://schemas.microsoft.com/office/drawing/2014/main" id="{CDFD4704-4E4D-BA95-326B-6B48959F4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996" y="4439222"/>
              <a:ext cx="1045255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6" name="Rectangle 111">
              <a:extLst>
                <a:ext uri="{FF2B5EF4-FFF2-40B4-BE49-F238E27FC236}">
                  <a16:creationId xmlns:a16="http://schemas.microsoft.com/office/drawing/2014/main" id="{A3915750-B574-4421-A46E-C0EA7D171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852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7" name="Rectangle 112">
              <a:extLst>
                <a:ext uri="{FF2B5EF4-FFF2-40B4-BE49-F238E27FC236}">
                  <a16:creationId xmlns:a16="http://schemas.microsoft.com/office/drawing/2014/main" id="{B6709A2B-82BA-4A95-B228-CA6565141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244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8" name="Rectangle 115">
              <a:extLst>
                <a:ext uri="{FF2B5EF4-FFF2-40B4-BE49-F238E27FC236}">
                  <a16:creationId xmlns:a16="http://schemas.microsoft.com/office/drawing/2014/main" id="{B605797E-AF1A-92FD-FFCC-B32ECF726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843" y="4528815"/>
              <a:ext cx="66840" cy="96704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59" name="Rectangle 116">
              <a:extLst>
                <a:ext uri="{FF2B5EF4-FFF2-40B4-BE49-F238E27FC236}">
                  <a16:creationId xmlns:a16="http://schemas.microsoft.com/office/drawing/2014/main" id="{FF8ABE70-24DC-67BD-0EBC-119EDCFEC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235" y="4527394"/>
              <a:ext cx="68262" cy="96704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0" name="Rectangle 117">
              <a:extLst>
                <a:ext uri="{FF2B5EF4-FFF2-40B4-BE49-F238E27FC236}">
                  <a16:creationId xmlns:a16="http://schemas.microsoft.com/office/drawing/2014/main" id="{0B69F97D-8818-C520-80A0-855DAE2E7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627" y="4528815"/>
              <a:ext cx="68262" cy="96704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1" name="AutoShape 119">
              <a:extLst>
                <a:ext uri="{FF2B5EF4-FFF2-40B4-BE49-F238E27FC236}">
                  <a16:creationId xmlns:a16="http://schemas.microsoft.com/office/drawing/2014/main" id="{D6827CAD-0072-FF6F-44FF-46CE6519D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3775" y="4439222"/>
              <a:ext cx="955662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2" name="Rectangle 120">
              <a:extLst>
                <a:ext uri="{FF2B5EF4-FFF2-40B4-BE49-F238E27FC236}">
                  <a16:creationId xmlns:a16="http://schemas.microsoft.com/office/drawing/2014/main" id="{9AF93C44-356A-3245-001A-97934F44E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036" y="4527394"/>
              <a:ext cx="68262" cy="96704"/>
            </a:xfrm>
            <a:prstGeom prst="rect">
              <a:avLst/>
            </a:prstGeom>
            <a:solidFill>
              <a:schemeClr val="tx1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3" name="Rectangle 121">
              <a:extLst>
                <a:ext uri="{FF2B5EF4-FFF2-40B4-BE49-F238E27FC236}">
                  <a16:creationId xmlns:a16="http://schemas.microsoft.com/office/drawing/2014/main" id="{7C59C6EB-1578-AF26-3CF9-0C5F6FB4F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429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4" name="Rectangle 122">
              <a:extLst>
                <a:ext uri="{FF2B5EF4-FFF2-40B4-BE49-F238E27FC236}">
                  <a16:creationId xmlns:a16="http://schemas.microsoft.com/office/drawing/2014/main" id="{488931CF-6E10-C428-A068-0C5731B02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821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5" name="Rectangle 123">
              <a:extLst>
                <a:ext uri="{FF2B5EF4-FFF2-40B4-BE49-F238E27FC236}">
                  <a16:creationId xmlns:a16="http://schemas.microsoft.com/office/drawing/2014/main" id="{FCF30029-502C-F4A0-FAF5-66150FFD1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635" y="4527394"/>
              <a:ext cx="66840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6" name="Rectangle 124">
              <a:extLst>
                <a:ext uri="{FF2B5EF4-FFF2-40B4-BE49-F238E27FC236}">
                  <a16:creationId xmlns:a16="http://schemas.microsoft.com/office/drawing/2014/main" id="{8C08E469-2F82-6B35-AE9A-6B8A9D703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027" y="4528815"/>
              <a:ext cx="66840" cy="96704"/>
            </a:xfrm>
            <a:prstGeom prst="rect">
              <a:avLst/>
            </a:prstGeom>
            <a:solidFill>
              <a:srgbClr val="7F7F7F">
                <a:alpha val="29999"/>
              </a:srgbClr>
            </a:solidFill>
            <a:ln w="9525">
              <a:noFill/>
              <a:round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7" name="Rectangle 125">
              <a:extLst>
                <a:ext uri="{FF2B5EF4-FFF2-40B4-BE49-F238E27FC236}">
                  <a16:creationId xmlns:a16="http://schemas.microsoft.com/office/drawing/2014/main" id="{B5CFD04F-2278-D15C-1C11-3C4E57B0B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420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8" name="Rectangle 126">
              <a:extLst>
                <a:ext uri="{FF2B5EF4-FFF2-40B4-BE49-F238E27FC236}">
                  <a16:creationId xmlns:a16="http://schemas.microsoft.com/office/drawing/2014/main" id="{9EE8768F-FBB9-1E59-B1C4-9D9AA174C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7812" y="4528815"/>
              <a:ext cx="68262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69" name="Rectangle 127">
              <a:extLst>
                <a:ext uri="{FF2B5EF4-FFF2-40B4-BE49-F238E27FC236}">
                  <a16:creationId xmlns:a16="http://schemas.microsoft.com/office/drawing/2014/main" id="{00E61C71-3E03-A7BB-5D2E-92FE20A31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204" y="4528815"/>
              <a:ext cx="68262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0" name="AutoShape 128">
              <a:extLst>
                <a:ext uri="{FF2B5EF4-FFF2-40B4-BE49-F238E27FC236}">
                  <a16:creationId xmlns:a16="http://schemas.microsoft.com/office/drawing/2014/main" id="{2B718C78-524F-F3C4-ED81-00B377CF1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663" y="4439222"/>
              <a:ext cx="858958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1" name="Rectangle 130">
              <a:extLst>
                <a:ext uri="{FF2B5EF4-FFF2-40B4-BE49-F238E27FC236}">
                  <a16:creationId xmlns:a16="http://schemas.microsoft.com/office/drawing/2014/main" id="{7205BFEC-104F-9CE3-2264-A531504B3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6613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2" name="Rectangle 131">
              <a:extLst>
                <a:ext uri="{FF2B5EF4-FFF2-40B4-BE49-F238E27FC236}">
                  <a16:creationId xmlns:a16="http://schemas.microsoft.com/office/drawing/2014/main" id="{504929D6-381B-198E-5D58-FBC4000C8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006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3" name="Rectangle 132">
              <a:extLst>
                <a:ext uri="{FF2B5EF4-FFF2-40B4-BE49-F238E27FC236}">
                  <a16:creationId xmlns:a16="http://schemas.microsoft.com/office/drawing/2014/main" id="{7AFE09DA-5784-1400-196F-0DFA836A8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820" y="4527394"/>
              <a:ext cx="66840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4" name="Rectangle 133">
              <a:extLst>
                <a:ext uri="{FF2B5EF4-FFF2-40B4-BE49-F238E27FC236}">
                  <a16:creationId xmlns:a16="http://schemas.microsoft.com/office/drawing/2014/main" id="{6731421D-5118-D0BD-D431-06B46A8FA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212" y="4528815"/>
              <a:ext cx="66840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5" name="Rectangle 134">
              <a:extLst>
                <a:ext uri="{FF2B5EF4-FFF2-40B4-BE49-F238E27FC236}">
                  <a16:creationId xmlns:a16="http://schemas.microsoft.com/office/drawing/2014/main" id="{2968716D-FB21-79BD-2D21-841F0A25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604" y="4527394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6" name="Rectangle 135">
              <a:extLst>
                <a:ext uri="{FF2B5EF4-FFF2-40B4-BE49-F238E27FC236}">
                  <a16:creationId xmlns:a16="http://schemas.microsoft.com/office/drawing/2014/main" id="{52292BAE-FD12-A797-D4D4-D8DCA4119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7" y="4528815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7" name="Rectangle 136">
              <a:extLst>
                <a:ext uri="{FF2B5EF4-FFF2-40B4-BE49-F238E27FC236}">
                  <a16:creationId xmlns:a16="http://schemas.microsoft.com/office/drawing/2014/main" id="{C0AAEAD9-DF47-8076-E346-0C2B7E6C1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389" y="4528815"/>
              <a:ext cx="68262" cy="9670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8" name="AutoShape 155">
              <a:extLst>
                <a:ext uri="{FF2B5EF4-FFF2-40B4-BE49-F238E27FC236}">
                  <a16:creationId xmlns:a16="http://schemas.microsoft.com/office/drawing/2014/main" id="{5DCE9B64-D5D8-ADA1-2A23-728E41C23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459" y="3396812"/>
              <a:ext cx="609837" cy="273046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79" name="Rectangle 156">
              <a:extLst>
                <a:ext uri="{FF2B5EF4-FFF2-40B4-BE49-F238E27FC236}">
                  <a16:creationId xmlns:a16="http://schemas.microsoft.com/office/drawing/2014/main" id="{778B715C-EFDC-CBEB-0DEB-095366EA9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721" y="3484983"/>
              <a:ext cx="68262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0" name="Rectangle 157">
              <a:extLst>
                <a:ext uri="{FF2B5EF4-FFF2-40B4-BE49-F238E27FC236}">
                  <a16:creationId xmlns:a16="http://schemas.microsoft.com/office/drawing/2014/main" id="{DFFF39CF-0057-49D7-F9F8-2A985EA8F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113" y="3484983"/>
              <a:ext cx="68262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1" name="Rectangle 158">
              <a:extLst>
                <a:ext uri="{FF2B5EF4-FFF2-40B4-BE49-F238E27FC236}">
                  <a16:creationId xmlns:a16="http://schemas.microsoft.com/office/drawing/2014/main" id="{3ADFA3D5-B7DE-8006-88DA-E16676577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27" y="3484983"/>
              <a:ext cx="66840" cy="9670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2" name="Line 169">
              <a:extLst>
                <a:ext uri="{FF2B5EF4-FFF2-40B4-BE49-F238E27FC236}">
                  <a16:creationId xmlns:a16="http://schemas.microsoft.com/office/drawing/2014/main" id="{2EF7C3EF-9AC0-CBAC-277B-D272484374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5034" y="4423579"/>
              <a:ext cx="172076" cy="155011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2183" name="Line 176">
              <a:extLst>
                <a:ext uri="{FF2B5EF4-FFF2-40B4-BE49-F238E27FC236}">
                  <a16:creationId xmlns:a16="http://schemas.microsoft.com/office/drawing/2014/main" id="{67B99024-78A3-E41C-1476-0F48E7B81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334" y="3531914"/>
              <a:ext cx="1804945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84" name="AutoShape 88">
              <a:extLst>
                <a:ext uri="{FF2B5EF4-FFF2-40B4-BE49-F238E27FC236}">
                  <a16:creationId xmlns:a16="http://schemas.microsoft.com/office/drawing/2014/main" id="{9A49A7A3-711B-09B4-789E-9479AE6910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790" y="3520536"/>
              <a:ext cx="1163290" cy="1053787"/>
            </a:xfrm>
            <a:custGeom>
              <a:avLst/>
              <a:gdLst>
                <a:gd name="T0" fmla="*/ 719931 w 1439862"/>
                <a:gd name="T1" fmla="*/ 0 h 1439863"/>
                <a:gd name="T2" fmla="*/ 719931 w 1439862"/>
                <a:gd name="T3" fmla="*/ 719932 h 1439863"/>
                <a:gd name="T4" fmla="*/ 1439402 w 1439862"/>
                <a:gd name="T5" fmla="*/ 694206 h 1439863"/>
                <a:gd name="T6" fmla="*/ 719931 w 1439862"/>
                <a:gd name="T7" fmla="*/ 0 h 1439863"/>
                <a:gd name="T8" fmla="*/ 1439402 w 1439862"/>
                <a:gd name="T9" fmla="*/ 694206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2" h="1439863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  <a:lnTo>
                    <a:pt x="719931" y="719932"/>
                  </a:lnTo>
                  <a:close/>
                </a:path>
                <a:path w="1439862" h="1439863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5" name="AutoShape 89">
              <a:extLst>
                <a:ext uri="{FF2B5EF4-FFF2-40B4-BE49-F238E27FC236}">
                  <a16:creationId xmlns:a16="http://schemas.microsoft.com/office/drawing/2014/main" id="{ACA6B73D-3133-C23D-D988-5E4AFB4F97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517669" y="3402501"/>
              <a:ext cx="1053787" cy="1289858"/>
            </a:xfrm>
            <a:custGeom>
              <a:avLst/>
              <a:gdLst>
                <a:gd name="T0" fmla="*/ 719931 w 1439863"/>
                <a:gd name="T1" fmla="*/ 0 h 1439862"/>
                <a:gd name="T2" fmla="*/ 719932 w 1439863"/>
                <a:gd name="T3" fmla="*/ 719931 h 1439862"/>
                <a:gd name="T4" fmla="*/ 1439403 w 1439863"/>
                <a:gd name="T5" fmla="*/ 694206 h 1439862"/>
                <a:gd name="T6" fmla="*/ 719931 w 1439863"/>
                <a:gd name="T7" fmla="*/ 0 h 1439862"/>
                <a:gd name="T8" fmla="*/ 1439403 w 1439863"/>
                <a:gd name="T9" fmla="*/ 694206 h 1439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3" h="1439862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  <a:lnTo>
                    <a:pt x="719932" y="719931"/>
                  </a:lnTo>
                  <a:close/>
                </a:path>
                <a:path w="1439863" h="1439862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6" name="AutoShape 177">
              <a:extLst>
                <a:ext uri="{FF2B5EF4-FFF2-40B4-BE49-F238E27FC236}">
                  <a16:creationId xmlns:a16="http://schemas.microsoft.com/office/drawing/2014/main" id="{192685B5-A698-40CA-63DF-F2D441DE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44" y="3581687"/>
              <a:ext cx="934330" cy="915842"/>
            </a:xfrm>
            <a:custGeom>
              <a:avLst/>
              <a:gdLst>
                <a:gd name="T0" fmla="*/ 175447 w 1042988"/>
                <a:gd name="T1" fmla="*/ 1093403 h 1250950"/>
                <a:gd name="T2" fmla="*/ 521494 w 1042988"/>
                <a:gd name="T3" fmla="*/ 625475 h 1250950"/>
                <a:gd name="T4" fmla="*/ 71582 w 1042988"/>
                <a:gd name="T5" fmla="*/ 309201 h 1250950"/>
                <a:gd name="T6" fmla="*/ 0 w 1042988"/>
                <a:gd name="T7" fmla="*/ 309201 h 1250950"/>
                <a:gd name="T8" fmla="*/ 175447 w 1042988"/>
                <a:gd name="T9" fmla="*/ 1093403 h 1250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042988" h="1250950" stroke="0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  <a:lnTo>
                    <a:pt x="521494" y="625475"/>
                  </a:lnTo>
                  <a:close/>
                </a:path>
                <a:path w="1042988" h="1250950" fill="none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</a:path>
              </a:pathLst>
            </a:custGeom>
            <a:noFill/>
            <a:ln w="57023">
              <a:solidFill>
                <a:srgbClr val="00B0F0"/>
              </a:solidFill>
              <a:round/>
              <a:headEnd type="triangle" w="med" len="med"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87" name="Line 179">
              <a:extLst>
                <a:ext uri="{FF2B5EF4-FFF2-40B4-BE49-F238E27FC236}">
                  <a16:creationId xmlns:a16="http://schemas.microsoft.com/office/drawing/2014/main" id="{C905BE3F-FE86-C933-7126-D88D2D7AE8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6232" y="4574323"/>
              <a:ext cx="165297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88" name="Line 178">
              <a:extLst>
                <a:ext uri="{FF2B5EF4-FFF2-40B4-BE49-F238E27FC236}">
                  <a16:creationId xmlns:a16="http://schemas.microsoft.com/office/drawing/2014/main" id="{DA3D6C49-FC70-8023-3917-086E7F82A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229" y="4580011"/>
              <a:ext cx="1477115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89" name="Line 180">
              <a:extLst>
                <a:ext uri="{FF2B5EF4-FFF2-40B4-BE49-F238E27FC236}">
                  <a16:creationId xmlns:a16="http://schemas.microsoft.com/office/drawing/2014/main" id="{ABAB7332-C1C6-8E0D-7665-485CF8AA9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377" y="4574323"/>
              <a:ext cx="890244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90" name="Line 1">
              <a:extLst>
                <a:ext uri="{FF2B5EF4-FFF2-40B4-BE49-F238E27FC236}">
                  <a16:creationId xmlns:a16="http://schemas.microsoft.com/office/drawing/2014/main" id="{594A7C30-761E-0E58-9A62-83203F301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587" y="4423579"/>
              <a:ext cx="172076" cy="163544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2191" name="円/楕円 90">
              <a:extLst>
                <a:ext uri="{FF2B5EF4-FFF2-40B4-BE49-F238E27FC236}">
                  <a16:creationId xmlns:a16="http://schemas.microsoft.com/office/drawing/2014/main" id="{2D161F0C-91CA-9123-CCF0-E9108E2749F6}"/>
                </a:ext>
              </a:extLst>
            </p:cNvPr>
            <p:cNvSpPr/>
            <p:nvPr/>
          </p:nvSpPr>
          <p:spPr bwMode="auto">
            <a:xfrm>
              <a:off x="2520215" y="4533927"/>
              <a:ext cx="93441" cy="934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192" name="直線コネクタ 2191">
              <a:extLst>
                <a:ext uri="{FF2B5EF4-FFF2-40B4-BE49-F238E27FC236}">
                  <a16:creationId xmlns:a16="http://schemas.microsoft.com/office/drawing/2014/main" id="{A5BFAAE1-2D14-C2C7-AF09-7F953D6A4AF7}"/>
                </a:ext>
              </a:extLst>
            </p:cNvPr>
            <p:cNvCxnSpPr/>
            <p:nvPr/>
          </p:nvCxnSpPr>
          <p:spPr bwMode="auto">
            <a:xfrm rot="5400000">
              <a:off x="4476839" y="4127779"/>
              <a:ext cx="122302" cy="31287"/>
            </a:xfrm>
            <a:prstGeom prst="line">
              <a:avLst/>
            </a:prstGeom>
            <a:ln w="762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3" name="直線コネクタ 2192">
              <a:extLst>
                <a:ext uri="{FF2B5EF4-FFF2-40B4-BE49-F238E27FC236}">
                  <a16:creationId xmlns:a16="http://schemas.microsoft.com/office/drawing/2014/main" id="{9DD6D7A7-B8C2-7D55-4290-CC256E075BDF}"/>
                </a:ext>
              </a:extLst>
            </p:cNvPr>
            <p:cNvCxnSpPr/>
            <p:nvPr/>
          </p:nvCxnSpPr>
          <p:spPr bwMode="auto">
            <a:xfrm>
              <a:off x="3969144" y="3877487"/>
              <a:ext cx="12799" cy="12514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4" name="Line 178">
              <a:extLst>
                <a:ext uri="{FF2B5EF4-FFF2-40B4-BE49-F238E27FC236}">
                  <a16:creationId xmlns:a16="http://schemas.microsoft.com/office/drawing/2014/main" id="{250FFF0F-06F5-874D-3A17-38717D291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562" y="4626942"/>
              <a:ext cx="892059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95" name="テキスト ボックス 212">
              <a:extLst>
                <a:ext uri="{FF2B5EF4-FFF2-40B4-BE49-F238E27FC236}">
                  <a16:creationId xmlns:a16="http://schemas.microsoft.com/office/drawing/2014/main" id="{8D84B3F9-7F49-5B6A-2E59-867AD0CAC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696" y="4779819"/>
              <a:ext cx="610088" cy="391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e+ 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endParaRPr lang="ja-JP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6" name="角丸四角形 103">
              <a:extLst>
                <a:ext uri="{FF2B5EF4-FFF2-40B4-BE49-F238E27FC236}">
                  <a16:creationId xmlns:a16="http://schemas.microsoft.com/office/drawing/2014/main" id="{364B2E47-1039-BA55-BFAE-9A2954FD87BA}"/>
                </a:ext>
              </a:extLst>
            </p:cNvPr>
            <p:cNvSpPr/>
            <p:nvPr/>
          </p:nvSpPr>
          <p:spPr bwMode="auto">
            <a:xfrm>
              <a:off x="2502943" y="4269990"/>
              <a:ext cx="716746" cy="540404"/>
            </a:xfrm>
            <a:prstGeom prst="roundRect">
              <a:avLst/>
            </a:prstGeom>
            <a:noFill/>
            <a:ln w="19050" cmpd="sng">
              <a:solidFill>
                <a:srgbClr val="FF00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2197" name="テキスト ボックス 119">
              <a:extLst>
                <a:ext uri="{FF2B5EF4-FFF2-40B4-BE49-F238E27FC236}">
                  <a16:creationId xmlns:a16="http://schemas.microsoft.com/office/drawing/2014/main" id="{7C03A144-6401-3252-56C3-E3233DF47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112" y="4788356"/>
              <a:ext cx="849913" cy="307777"/>
            </a:xfrm>
            <a:prstGeom prst="rect">
              <a:avLst/>
            </a:prstGeom>
            <a:noFill/>
            <a:ln w="38100">
              <a:solidFill>
                <a:srgbClr val="FF5F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latin typeface="Arial" panose="020B0604020202020204" pitchFamily="34" charset="0"/>
                </a:rPr>
                <a:t>chicane</a:t>
              </a:r>
              <a:endParaRPr lang="ja-JP" altLang="en-US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2198" name="Rectangle 159">
              <a:extLst>
                <a:ext uri="{FF2B5EF4-FFF2-40B4-BE49-F238E27FC236}">
                  <a16:creationId xmlns:a16="http://schemas.microsoft.com/office/drawing/2014/main" id="{967C2D59-57B7-9F74-423B-15EAAA8CA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764" y="3288451"/>
              <a:ext cx="59622" cy="81298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99" name="Rectangle 159">
              <a:extLst>
                <a:ext uri="{FF2B5EF4-FFF2-40B4-BE49-F238E27FC236}">
                  <a16:creationId xmlns:a16="http://schemas.microsoft.com/office/drawing/2014/main" id="{16AEBD16-6E3B-E6D6-AEF4-F0DF6CB96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544" y="3298202"/>
              <a:ext cx="68243" cy="61795"/>
            </a:xfrm>
            <a:prstGeom prst="rect">
              <a:avLst/>
            </a:prstGeom>
            <a:solidFill>
              <a:srgbClr val="FFC000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200" name="Rectangle 159">
              <a:extLst>
                <a:ext uri="{FF2B5EF4-FFF2-40B4-BE49-F238E27FC236}">
                  <a16:creationId xmlns:a16="http://schemas.microsoft.com/office/drawing/2014/main" id="{897BC748-0FB8-1715-BA6B-CA1A85ABA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059" y="3295952"/>
              <a:ext cx="68243" cy="66296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201" name="円/楕円 170">
              <a:extLst>
                <a:ext uri="{FF2B5EF4-FFF2-40B4-BE49-F238E27FC236}">
                  <a16:creationId xmlns:a16="http://schemas.microsoft.com/office/drawing/2014/main" id="{86595FC9-8E90-5600-C513-B95C52A5FF20}"/>
                </a:ext>
              </a:extLst>
            </p:cNvPr>
            <p:cNvSpPr/>
            <p:nvPr/>
          </p:nvSpPr>
          <p:spPr>
            <a:xfrm>
              <a:off x="2819309" y="3288735"/>
              <a:ext cx="72012" cy="72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2" name="直線コネクタ 2201">
              <a:extLst>
                <a:ext uri="{FF2B5EF4-FFF2-40B4-BE49-F238E27FC236}">
                  <a16:creationId xmlns:a16="http://schemas.microsoft.com/office/drawing/2014/main" id="{06B6C440-4597-64B2-8D44-478C50C2316C}"/>
                </a:ext>
              </a:extLst>
            </p:cNvPr>
            <p:cNvCxnSpPr/>
            <p:nvPr/>
          </p:nvCxnSpPr>
          <p:spPr>
            <a:xfrm>
              <a:off x="2513257" y="3324737"/>
              <a:ext cx="31505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3" name="直線コネクタ 2202">
              <a:extLst>
                <a:ext uri="{FF2B5EF4-FFF2-40B4-BE49-F238E27FC236}">
                  <a16:creationId xmlns:a16="http://schemas.microsoft.com/office/drawing/2014/main" id="{EB4BDBAC-24FD-9FEB-D643-131562387AF7}"/>
                </a:ext>
              </a:extLst>
            </p:cNvPr>
            <p:cNvCxnSpPr/>
            <p:nvPr/>
          </p:nvCxnSpPr>
          <p:spPr>
            <a:xfrm flipV="1">
              <a:off x="2469750" y="3329242"/>
              <a:ext cx="48008" cy="1905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4" name="円/楕円 174">
              <a:extLst>
                <a:ext uri="{FF2B5EF4-FFF2-40B4-BE49-F238E27FC236}">
                  <a16:creationId xmlns:a16="http://schemas.microsoft.com/office/drawing/2014/main" id="{CE635747-741D-E4C1-060C-6102A053EFBB}"/>
                </a:ext>
              </a:extLst>
            </p:cNvPr>
            <p:cNvSpPr/>
            <p:nvPr/>
          </p:nvSpPr>
          <p:spPr>
            <a:xfrm>
              <a:off x="2622776" y="3501772"/>
              <a:ext cx="72012" cy="7201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5" name="Line 178">
              <a:extLst>
                <a:ext uri="{FF2B5EF4-FFF2-40B4-BE49-F238E27FC236}">
                  <a16:creationId xmlns:a16="http://schemas.microsoft.com/office/drawing/2014/main" id="{9AA63D32-9757-FB13-0077-9001EF410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300" y="4629295"/>
              <a:ext cx="162840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206" name="グループ化 2205">
              <a:extLst>
                <a:ext uri="{FF2B5EF4-FFF2-40B4-BE49-F238E27FC236}">
                  <a16:creationId xmlns:a16="http://schemas.microsoft.com/office/drawing/2014/main" id="{6830C0EC-31C3-E3AD-F19A-CA7620043F24}"/>
                </a:ext>
              </a:extLst>
            </p:cNvPr>
            <p:cNvGrpSpPr/>
            <p:nvPr/>
          </p:nvGrpSpPr>
          <p:grpSpPr>
            <a:xfrm>
              <a:off x="4222857" y="4621707"/>
              <a:ext cx="200787" cy="60934"/>
              <a:chOff x="3974635" y="-394795"/>
              <a:chExt cx="270315" cy="36123"/>
            </a:xfrm>
          </p:grpSpPr>
          <p:sp>
            <p:nvSpPr>
              <p:cNvPr id="2219" name="Line 178">
                <a:extLst>
                  <a:ext uri="{FF2B5EF4-FFF2-40B4-BE49-F238E27FC236}">
                    <a16:creationId xmlns:a16="http://schemas.microsoft.com/office/drawing/2014/main" id="{DA610711-9F2C-2A30-5D31-1B3CDCED2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5608" y="-358672"/>
                <a:ext cx="206469" cy="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20" name="Line 178">
                <a:extLst>
                  <a:ext uri="{FF2B5EF4-FFF2-40B4-BE49-F238E27FC236}">
                    <a16:creationId xmlns:a16="http://schemas.microsoft.com/office/drawing/2014/main" id="{9B940E7B-75E6-29C9-055B-439DA3942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00609" y="-394795"/>
                <a:ext cx="44341" cy="3288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21" name="Line 178">
                <a:extLst>
                  <a:ext uri="{FF2B5EF4-FFF2-40B4-BE49-F238E27FC236}">
                    <a16:creationId xmlns:a16="http://schemas.microsoft.com/office/drawing/2014/main" id="{F9D3DC5F-D145-490A-D4EB-9989A0133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74635" y="-392169"/>
                <a:ext cx="44341" cy="3288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207" name="テキスト ボックス 2206">
              <a:extLst>
                <a:ext uri="{FF2B5EF4-FFF2-40B4-BE49-F238E27FC236}">
                  <a16:creationId xmlns:a16="http://schemas.microsoft.com/office/drawing/2014/main" id="{4DF344E7-3823-B794-8364-3F7C0DA52111}"/>
                </a:ext>
              </a:extLst>
            </p:cNvPr>
            <p:cNvSpPr txBox="1"/>
            <p:nvPr/>
          </p:nvSpPr>
          <p:spPr>
            <a:xfrm>
              <a:off x="2437526" y="3971743"/>
              <a:ext cx="1199350" cy="2343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9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100" dirty="0">
                  <a:solidFill>
                    <a:srgbClr val="7030A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</a:rPr>
                <a:t>e+ capture section</a:t>
              </a:r>
              <a:endParaRPr kumimoji="1" lang="ja-JP" altLang="en-US" sz="1100" dirty="0">
                <a:solidFill>
                  <a:srgbClr val="7030A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2208" name="直線コネクタ 2207">
              <a:extLst>
                <a:ext uri="{FF2B5EF4-FFF2-40B4-BE49-F238E27FC236}">
                  <a16:creationId xmlns:a16="http://schemas.microsoft.com/office/drawing/2014/main" id="{BCE22A9D-1FDD-0D25-7019-E185D758B880}"/>
                </a:ext>
              </a:extLst>
            </p:cNvPr>
            <p:cNvCxnSpPr>
              <a:stCxn id="2191" idx="2"/>
              <a:endCxn id="2191" idx="2"/>
            </p:cNvCxnSpPr>
            <p:nvPr/>
          </p:nvCxnSpPr>
          <p:spPr>
            <a:xfrm>
              <a:off x="2520215" y="458064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9" name="テキスト ボックス 2208">
              <a:extLst>
                <a:ext uri="{FF2B5EF4-FFF2-40B4-BE49-F238E27FC236}">
                  <a16:creationId xmlns:a16="http://schemas.microsoft.com/office/drawing/2014/main" id="{919E7E36-E54C-8872-B072-F007830A3D6E}"/>
                </a:ext>
              </a:extLst>
            </p:cNvPr>
            <p:cNvSpPr txBox="1"/>
            <p:nvPr/>
          </p:nvSpPr>
          <p:spPr>
            <a:xfrm>
              <a:off x="2293608" y="3687448"/>
              <a:ext cx="297540" cy="30328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0" name="テキスト ボックス 2209">
              <a:extLst>
                <a:ext uri="{FF2B5EF4-FFF2-40B4-BE49-F238E27FC236}">
                  <a16:creationId xmlns:a16="http://schemas.microsoft.com/office/drawing/2014/main" id="{D8A86F32-6CBB-57EB-9051-881E0EDB39BF}"/>
                </a:ext>
              </a:extLst>
            </p:cNvPr>
            <p:cNvSpPr txBox="1"/>
            <p:nvPr/>
          </p:nvSpPr>
          <p:spPr>
            <a:xfrm>
              <a:off x="1278102" y="3687448"/>
              <a:ext cx="297540" cy="30328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1" name="テキスト ボックス 2210">
              <a:extLst>
                <a:ext uri="{FF2B5EF4-FFF2-40B4-BE49-F238E27FC236}">
                  <a16:creationId xmlns:a16="http://schemas.microsoft.com/office/drawing/2014/main" id="{3CA42676-5695-25CE-987B-68A04CB670D9}"/>
                </a:ext>
              </a:extLst>
            </p:cNvPr>
            <p:cNvSpPr txBox="1"/>
            <p:nvPr/>
          </p:nvSpPr>
          <p:spPr>
            <a:xfrm>
              <a:off x="1284190" y="4151179"/>
              <a:ext cx="297540" cy="30328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12" name="図 243" descr="SKB-DR-layout.png">
              <a:extLst>
                <a:ext uri="{FF2B5EF4-FFF2-40B4-BE49-F238E27FC236}">
                  <a16:creationId xmlns:a16="http://schemas.microsoft.com/office/drawing/2014/main" id="{466A746A-8561-1A4D-7244-0629F4CA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39" r="1974" b="8899"/>
            <a:stretch>
              <a:fillRect/>
            </a:stretch>
          </p:blipFill>
          <p:spPr bwMode="auto">
            <a:xfrm>
              <a:off x="3869596" y="2785302"/>
              <a:ext cx="957083" cy="164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3" name="Line 178">
              <a:extLst>
                <a:ext uri="{FF2B5EF4-FFF2-40B4-BE49-F238E27FC236}">
                  <a16:creationId xmlns:a16="http://schemas.microsoft.com/office/drawing/2014/main" id="{3A8C1211-C8D9-58EC-2811-F2765795F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2835" y="4629295"/>
              <a:ext cx="42807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14" name="Line 178">
              <a:extLst>
                <a:ext uri="{FF2B5EF4-FFF2-40B4-BE49-F238E27FC236}">
                  <a16:creationId xmlns:a16="http://schemas.microsoft.com/office/drawing/2014/main" id="{D9A9FD4D-A610-7025-EEA5-3FA2D8BE2D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1661" y="4575264"/>
              <a:ext cx="42807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prstDash val="sys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15" name="正方形/長方形 2214">
              <a:extLst>
                <a:ext uri="{FF2B5EF4-FFF2-40B4-BE49-F238E27FC236}">
                  <a16:creationId xmlns:a16="http://schemas.microsoft.com/office/drawing/2014/main" id="{DA274CCB-6807-1A72-D072-B119B796F5E5}"/>
                </a:ext>
              </a:extLst>
            </p:cNvPr>
            <p:cNvSpPr/>
            <p:nvPr/>
          </p:nvSpPr>
          <p:spPr>
            <a:xfrm>
              <a:off x="4188952" y="4616888"/>
              <a:ext cx="66840" cy="40956"/>
            </a:xfrm>
            <a:prstGeom prst="rect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6" name="正方形/長方形 2215">
              <a:extLst>
                <a:ext uri="{FF2B5EF4-FFF2-40B4-BE49-F238E27FC236}">
                  <a16:creationId xmlns:a16="http://schemas.microsoft.com/office/drawing/2014/main" id="{8D434A41-28CB-B3F8-48C3-5F68B76DA93C}"/>
                </a:ext>
              </a:extLst>
            </p:cNvPr>
            <p:cNvSpPr/>
            <p:nvPr/>
          </p:nvSpPr>
          <p:spPr>
            <a:xfrm>
              <a:off x="4234581" y="4660188"/>
              <a:ext cx="66840" cy="40956"/>
            </a:xfrm>
            <a:prstGeom prst="rect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7" name="正方形/長方形 2216">
              <a:extLst>
                <a:ext uri="{FF2B5EF4-FFF2-40B4-BE49-F238E27FC236}">
                  <a16:creationId xmlns:a16="http://schemas.microsoft.com/office/drawing/2014/main" id="{5026FDAD-BCA4-7078-549B-257ED65F3653}"/>
                </a:ext>
              </a:extLst>
            </p:cNvPr>
            <p:cNvSpPr/>
            <p:nvPr/>
          </p:nvSpPr>
          <p:spPr>
            <a:xfrm>
              <a:off x="4344595" y="4659067"/>
              <a:ext cx="66840" cy="40956"/>
            </a:xfrm>
            <a:prstGeom prst="rect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8" name="正方形/長方形 2217">
              <a:extLst>
                <a:ext uri="{FF2B5EF4-FFF2-40B4-BE49-F238E27FC236}">
                  <a16:creationId xmlns:a16="http://schemas.microsoft.com/office/drawing/2014/main" id="{B374B40F-ABB7-7FB0-2D23-1A8A83735EB6}"/>
                </a:ext>
              </a:extLst>
            </p:cNvPr>
            <p:cNvSpPr/>
            <p:nvPr/>
          </p:nvSpPr>
          <p:spPr>
            <a:xfrm>
              <a:off x="4387955" y="4609576"/>
              <a:ext cx="66840" cy="40956"/>
            </a:xfrm>
            <a:prstGeom prst="rect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23" name="テキスト ボックス 2222">
            <a:extLst>
              <a:ext uri="{FF2B5EF4-FFF2-40B4-BE49-F238E27FC236}">
                <a16:creationId xmlns:a16="http://schemas.microsoft.com/office/drawing/2014/main" id="{4F6832DE-FF5A-DB87-9C9D-52B89AF61CD4}"/>
              </a:ext>
            </a:extLst>
          </p:cNvPr>
          <p:cNvSpPr txBox="1"/>
          <p:nvPr/>
        </p:nvSpPr>
        <p:spPr>
          <a:xfrm>
            <a:off x="235551" y="6272848"/>
            <a:ext cx="5676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Klystron phase and </a:t>
            </a:r>
            <a:r>
              <a:rPr lang="en-US" altLang="ja-JP" sz="1400" dirty="0"/>
              <a:t>e- </a:t>
            </a:r>
            <a:r>
              <a:rPr lang="ja-JP" altLang="en-US" sz="1400" dirty="0"/>
              <a:t>beam position in the center of the chicane</a:t>
            </a:r>
          </a:p>
        </p:txBody>
      </p:sp>
      <p:pic>
        <p:nvPicPr>
          <p:cNvPr id="2231" name="図 2230">
            <a:extLst>
              <a:ext uri="{FF2B5EF4-FFF2-40B4-BE49-F238E27FC236}">
                <a16:creationId xmlns:a16="http://schemas.microsoft.com/office/drawing/2014/main" id="{8D1063B8-766C-961C-4EF4-FE46BF6502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921" t="43357" r="45986" b="43405"/>
          <a:stretch/>
        </p:blipFill>
        <p:spPr>
          <a:xfrm rot="10800000">
            <a:off x="10389810" y="2757365"/>
            <a:ext cx="1009842" cy="980078"/>
          </a:xfrm>
          <a:prstGeom prst="rect">
            <a:avLst/>
          </a:prstGeom>
        </p:spPr>
      </p:pic>
      <p:cxnSp>
        <p:nvCxnSpPr>
          <p:cNvPr id="2238" name="直線矢印コネクタ 2237">
            <a:extLst>
              <a:ext uri="{FF2B5EF4-FFF2-40B4-BE49-F238E27FC236}">
                <a16:creationId xmlns:a16="http://schemas.microsoft.com/office/drawing/2014/main" id="{A11B4C8D-157E-A2A4-8B8C-D347A2D68C89}"/>
              </a:ext>
            </a:extLst>
          </p:cNvPr>
          <p:cNvCxnSpPr>
            <a:cxnSpLocks/>
          </p:cNvCxnSpPr>
          <p:nvPr/>
        </p:nvCxnSpPr>
        <p:spPr>
          <a:xfrm flipV="1">
            <a:off x="11010133" y="3283499"/>
            <a:ext cx="45976" cy="843333"/>
          </a:xfrm>
          <a:prstGeom prst="straightConnector1">
            <a:avLst/>
          </a:prstGeom>
          <a:ln>
            <a:solidFill>
              <a:srgbClr val="339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0" name="テキスト ボックス 2239">
            <a:extLst>
              <a:ext uri="{FF2B5EF4-FFF2-40B4-BE49-F238E27FC236}">
                <a16:creationId xmlns:a16="http://schemas.microsoft.com/office/drawing/2014/main" id="{6BC8CAE7-C474-4666-A8B7-2E3EBC34E616}"/>
              </a:ext>
            </a:extLst>
          </p:cNvPr>
          <p:cNvSpPr txBox="1"/>
          <p:nvPr/>
        </p:nvSpPr>
        <p:spPr>
          <a:xfrm>
            <a:off x="10909163" y="441366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Hole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41" name="テキスト ボックス 2240">
            <a:extLst>
              <a:ext uri="{FF2B5EF4-FFF2-40B4-BE49-F238E27FC236}">
                <a16:creationId xmlns:a16="http://schemas.microsoft.com/office/drawing/2014/main" id="{FB50F10E-5006-67A0-25B1-3DD517BA801C}"/>
              </a:ext>
            </a:extLst>
          </p:cNvPr>
          <p:cNvSpPr txBox="1"/>
          <p:nvPr/>
        </p:nvSpPr>
        <p:spPr>
          <a:xfrm>
            <a:off x="6204666" y="3664420"/>
            <a:ext cx="227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Measured with e- beams passing through th</a:t>
            </a:r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 hole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243" name="直線コネクタ 2242">
            <a:extLst>
              <a:ext uri="{FF2B5EF4-FFF2-40B4-BE49-F238E27FC236}">
                <a16:creationId xmlns:a16="http://schemas.microsoft.com/office/drawing/2014/main" id="{A73C69CD-EC28-C73A-0434-4E28EBCFC677}"/>
              </a:ext>
            </a:extLst>
          </p:cNvPr>
          <p:cNvCxnSpPr>
            <a:cxnSpLocks/>
          </p:cNvCxnSpPr>
          <p:nvPr/>
        </p:nvCxnSpPr>
        <p:spPr>
          <a:xfrm flipV="1">
            <a:off x="5838079" y="3918226"/>
            <a:ext cx="384199" cy="986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6" name="テキスト ボックス 2245">
            <a:extLst>
              <a:ext uri="{FF2B5EF4-FFF2-40B4-BE49-F238E27FC236}">
                <a16:creationId xmlns:a16="http://schemas.microsoft.com/office/drawing/2014/main" id="{1C0F9091-025D-72E7-4FA0-51BB2FFD775B}"/>
              </a:ext>
            </a:extLst>
          </p:cNvPr>
          <p:cNvSpPr txBox="1"/>
          <p:nvPr/>
        </p:nvSpPr>
        <p:spPr>
          <a:xfrm>
            <a:off x="1041941" y="1869254"/>
            <a:ext cx="945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e+ beam in/after capture section has a large energy spread and it’s difficult to transport</a:t>
            </a:r>
          </a:p>
        </p:txBody>
      </p:sp>
      <p:sp>
        <p:nvSpPr>
          <p:cNvPr id="2248" name="テキスト ボックス 2247">
            <a:extLst>
              <a:ext uri="{FF2B5EF4-FFF2-40B4-BE49-F238E27FC236}">
                <a16:creationId xmlns:a16="http://schemas.microsoft.com/office/drawing/2014/main" id="{53F31E94-D170-290C-E767-353E7ACB9002}"/>
              </a:ext>
            </a:extLst>
          </p:cNvPr>
          <p:cNvSpPr txBox="1"/>
          <p:nvPr/>
        </p:nvSpPr>
        <p:spPr>
          <a:xfrm>
            <a:off x="954964" y="2336444"/>
            <a:ext cx="1039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 Using low charge primary electron beams passing through the target hole  </a:t>
            </a:r>
            <a:b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    (e+ crest phase = e- crest phase + 180 deg.)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374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429813-B72A-851C-811C-D46480D5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78" y="2944074"/>
            <a:ext cx="8654243" cy="969851"/>
          </a:xfrm>
        </p:spPr>
        <p:txBody>
          <a:bodyPr>
            <a:normAutofit/>
          </a:bodyPr>
          <a:lstStyle/>
          <a:p>
            <a:r>
              <a:rPr kumimoji="1" lang="en-US" altLang="ja-JP" sz="5400" dirty="0"/>
              <a:t>Fine tuning with ML</a:t>
            </a:r>
            <a:endParaRPr kumimoji="1" lang="ja-JP" altLang="en-US" sz="54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957908D-9995-B133-26E7-9656CBA3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8FF653-CEE4-DDAF-1F4C-6073092E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455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476469-6D4B-011B-137E-4F44A516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use machine learning?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06A1F3-D120-8F9A-763C-DCA299CA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4D6B0F-3688-5971-6B24-512377AD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CFD17A-F74C-C2E5-5D19-7D3BAF352EB3}"/>
              </a:ext>
            </a:extLst>
          </p:cNvPr>
          <p:cNvSpPr txBox="1"/>
          <p:nvPr/>
        </p:nvSpPr>
        <p:spPr>
          <a:xfrm>
            <a:off x="827902" y="1077801"/>
            <a:ext cx="883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After the capture section, energy spread, beam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ize and emittance are very large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7FED10-F049-EB01-C0A5-66D6A941A00D}"/>
              </a:ext>
            </a:extLst>
          </p:cNvPr>
          <p:cNvSpPr txBox="1"/>
          <p:nvPr/>
        </p:nvSpPr>
        <p:spPr>
          <a:xfrm>
            <a:off x="1232760" y="1452361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(Design optics are no longer relevant for fine tuning)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392F43-37D9-9ED0-8AE8-44BBFD9444B5}"/>
              </a:ext>
            </a:extLst>
          </p:cNvPr>
          <p:cNvSpPr txBox="1"/>
          <p:nvPr/>
        </p:nvSpPr>
        <p:spPr>
          <a:xfrm>
            <a:off x="827902" y="1926486"/>
            <a:ext cx="605588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ML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uning can be wor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ked all the time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ML tuning does not depend on the skill of the operator</a:t>
            </a: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Too many parameters (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 depends on the goal)</a:t>
            </a: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A46239A-B456-3D96-CF51-725C94F3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5" y="3583999"/>
            <a:ext cx="7571401" cy="92218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C35F99-9D2D-7232-BF3E-406980226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45" y="4594252"/>
            <a:ext cx="7571401" cy="83094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567F96-C695-CC9B-A4AD-8D13D6F67F94}"/>
              </a:ext>
            </a:extLst>
          </p:cNvPr>
          <p:cNvSpPr/>
          <p:nvPr/>
        </p:nvSpPr>
        <p:spPr>
          <a:xfrm>
            <a:off x="7912745" y="4385767"/>
            <a:ext cx="308919" cy="210065"/>
          </a:xfrm>
          <a:prstGeom prst="rect">
            <a:avLst/>
          </a:prstGeom>
          <a:solidFill>
            <a:srgbClr val="FFD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4371B5-847F-1570-F1FA-127DEE557B19}"/>
              </a:ext>
            </a:extLst>
          </p:cNvPr>
          <p:cNvSpPr txBox="1"/>
          <p:nvPr/>
        </p:nvSpPr>
        <p:spPr>
          <a:xfrm>
            <a:off x="8225960" y="4321522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Quadrupole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1651F5-C609-0E05-2E99-DE8AC0E95652}"/>
              </a:ext>
            </a:extLst>
          </p:cNvPr>
          <p:cNvSpPr/>
          <p:nvPr/>
        </p:nvSpPr>
        <p:spPr>
          <a:xfrm>
            <a:off x="7912745" y="4932587"/>
            <a:ext cx="308919" cy="2100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DEEA09-6629-E97F-0E8A-E53E1E3F3C83}"/>
              </a:ext>
            </a:extLst>
          </p:cNvPr>
          <p:cNvSpPr txBox="1"/>
          <p:nvPr/>
        </p:nvSpPr>
        <p:spPr>
          <a:xfrm>
            <a:off x="8226672" y="4868342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Dipole (</a:t>
            </a:r>
            <a:r>
              <a:rPr kumimoji="1"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streering</a:t>
            </a: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15D41ACE-DC1B-619B-E501-97F181B41CD7}"/>
              </a:ext>
            </a:extLst>
          </p:cNvPr>
          <p:cNvSpPr/>
          <p:nvPr/>
        </p:nvSpPr>
        <p:spPr>
          <a:xfrm>
            <a:off x="9761832" y="4234907"/>
            <a:ext cx="382138" cy="1103673"/>
          </a:xfrm>
          <a:prstGeom prst="rightBrace">
            <a:avLst>
              <a:gd name="adj1" fmla="val 3013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501294F-3C56-9D1C-8A28-151FC6B3BF4C}"/>
              </a:ext>
            </a:extLst>
          </p:cNvPr>
          <p:cNvCxnSpPr>
            <a:cxnSpLocks/>
          </p:cNvCxnSpPr>
          <p:nvPr/>
        </p:nvCxnSpPr>
        <p:spPr>
          <a:xfrm>
            <a:off x="2852382" y="3583999"/>
            <a:ext cx="0" cy="588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9EF998E-B777-C185-E67E-90E38FF79E69}"/>
              </a:ext>
            </a:extLst>
          </p:cNvPr>
          <p:cNvSpPr txBox="1"/>
          <p:nvPr/>
        </p:nvSpPr>
        <p:spPr>
          <a:xfrm>
            <a:off x="2688609" y="3276222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Target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A600049-DFA5-6C30-EFC9-0F8E2216F169}"/>
              </a:ext>
            </a:extLst>
          </p:cNvPr>
          <p:cNvSpPr txBox="1"/>
          <p:nvPr/>
        </p:nvSpPr>
        <p:spPr>
          <a:xfrm>
            <a:off x="1159823" y="5497141"/>
            <a:ext cx="5639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 layout from the target to switch yard to Damping Ring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8F2907-805B-0350-D617-204BFAB4EFF8}"/>
              </a:ext>
            </a:extLst>
          </p:cNvPr>
          <p:cNvSpPr txBox="1"/>
          <p:nvPr/>
        </p:nvSpPr>
        <p:spPr>
          <a:xfrm>
            <a:off x="10096610" y="4640391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~160 parameters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7D7BF67-DDF9-B9B4-BC97-562FA20E5743}"/>
              </a:ext>
            </a:extLst>
          </p:cNvPr>
          <p:cNvSpPr txBox="1"/>
          <p:nvPr/>
        </p:nvSpPr>
        <p:spPr>
          <a:xfrm>
            <a:off x="8067204" y="5786284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tuning is almost impossible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5988E982-1FD9-8733-1BA1-CAB5B8FEEF78}"/>
              </a:ext>
            </a:extLst>
          </p:cNvPr>
          <p:cNvSpPr/>
          <p:nvPr/>
        </p:nvSpPr>
        <p:spPr>
          <a:xfrm>
            <a:off x="9761832" y="5447730"/>
            <a:ext cx="222052" cy="239974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76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59129A0-F57C-9D13-7609-45F26B21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9AD80C-548A-6469-EBC1-6EB17471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6A9F63B-D769-342B-047D-C9D71D17F6BF}"/>
              </a:ext>
            </a:extLst>
          </p:cNvPr>
          <p:cNvSpPr txBox="1">
            <a:spLocks/>
          </p:cNvSpPr>
          <p:nvPr/>
        </p:nvSpPr>
        <p:spPr>
          <a:xfrm>
            <a:off x="1103521" y="2621064"/>
            <a:ext cx="9984957" cy="16158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pPr algn="just"/>
            <a:r>
              <a:rPr lang="en-US" altLang="ja-JP" sz="5400" b="1" dirty="0"/>
              <a:t>Overview of KEK </a:t>
            </a:r>
            <a:r>
              <a:rPr lang="en-US" altLang="ja-JP" sz="5400" b="1" dirty="0" err="1"/>
              <a:t>e+e-Linac</a:t>
            </a:r>
            <a:r>
              <a:rPr lang="en-US" altLang="ja-JP" sz="5400" b="1" dirty="0"/>
              <a:t>  and Positron Production </a:t>
            </a:r>
            <a:endParaRPr lang="ja-JP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688000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F893F-131F-5379-DA37-AE5EF9E1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Optimization Program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9D22887-E3A2-DA3A-5CFA-9A3FEEEC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9823C3-6BDE-E5B6-F5B1-B54FEC32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804334-9220-FD8E-9390-919C304C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0" y="1169678"/>
            <a:ext cx="3604157" cy="22593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2AD75F-8ADA-F2CB-54CB-F0026096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96" y="1803210"/>
            <a:ext cx="3782807" cy="39706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B961EE-0CE4-EEF4-3C0E-BAEAB9CE1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201"/>
          <a:stretch/>
        </p:blipFill>
        <p:spPr>
          <a:xfrm>
            <a:off x="6305716" y="1781248"/>
            <a:ext cx="5000518" cy="4083511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811D7DD9-F152-6C06-32A8-D7F3DAFDFD0C}"/>
              </a:ext>
            </a:extLst>
          </p:cNvPr>
          <p:cNvSpPr/>
          <p:nvPr/>
        </p:nvSpPr>
        <p:spPr>
          <a:xfrm>
            <a:off x="2683042" y="4295274"/>
            <a:ext cx="733926" cy="180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2124B7-DDF3-6507-8DAA-DAB1B55B3595}"/>
              </a:ext>
            </a:extLst>
          </p:cNvPr>
          <p:cNvSpPr txBox="1"/>
          <p:nvPr/>
        </p:nvSpPr>
        <p:spPr>
          <a:xfrm>
            <a:off x="10948674" y="14119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T. </a:t>
            </a:r>
            <a:r>
              <a:rPr kumimoji="1" lang="en-US" altLang="ja-JP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Natsui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AD4B71E-A46F-2246-9DB9-9E3440B290C0}"/>
              </a:ext>
            </a:extLst>
          </p:cNvPr>
          <p:cNvCxnSpPr>
            <a:cxnSpLocks/>
          </p:cNvCxnSpPr>
          <p:nvPr/>
        </p:nvCxnSpPr>
        <p:spPr>
          <a:xfrm flipH="1">
            <a:off x="1768878" y="4475747"/>
            <a:ext cx="1281127" cy="1016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43BBB6-9FA1-2B23-6885-7757291BC55A}"/>
              </a:ext>
            </a:extLst>
          </p:cNvPr>
          <p:cNvSpPr txBox="1"/>
          <p:nvPr/>
        </p:nvSpPr>
        <p:spPr>
          <a:xfrm>
            <a:off x="302834" y="5839825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i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-(Q(BPM1)+Q(BPM2)+Q(BPM3))/Q(BPM0)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131A1A-D6B2-BCE8-E0A0-63E9C19AD5BE}"/>
              </a:ext>
            </a:extLst>
          </p:cNvPr>
          <p:cNvSpPr txBox="1"/>
          <p:nvPr/>
        </p:nvSpPr>
        <p:spPr>
          <a:xfrm>
            <a:off x="476168" y="6127098"/>
            <a:ext cx="435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Minimizing this function is equivalent to maximizing beam transmission</a:t>
            </a:r>
            <a:endParaRPr kumimoji="1" lang="ja-JP" altLang="en-US" sz="1600" dirty="0">
              <a:solidFill>
                <a:srgbClr val="2C43F8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0AE588-1E6A-4E57-38DA-9937DD57EE00}"/>
              </a:ext>
            </a:extLst>
          </p:cNvPr>
          <p:cNvSpPr/>
          <p:nvPr/>
        </p:nvSpPr>
        <p:spPr>
          <a:xfrm>
            <a:off x="87097" y="5686731"/>
            <a:ext cx="4743439" cy="1016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0ECDC9-0C53-B4C8-C19F-C53E6BE528D0}"/>
              </a:ext>
            </a:extLst>
          </p:cNvPr>
          <p:cNvSpPr txBox="1"/>
          <p:nvPr/>
        </p:nvSpPr>
        <p:spPr>
          <a:xfrm>
            <a:off x="135330" y="5492632"/>
            <a:ext cx="1882247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Objective Function</a:t>
            </a:r>
            <a:endParaRPr kumimoji="1"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ADAF7A-E27F-0F2C-14CB-B8DF340A5F96}"/>
              </a:ext>
            </a:extLst>
          </p:cNvPr>
          <p:cNvSpPr txBox="1"/>
          <p:nvPr/>
        </p:nvSpPr>
        <p:spPr>
          <a:xfrm>
            <a:off x="701117" y="889285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Files with list of magnets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1BD3EEDD-715A-E820-29AE-DABB75E8E03D}"/>
              </a:ext>
            </a:extLst>
          </p:cNvPr>
          <p:cNvCxnSpPr>
            <a:cxnSpLocks/>
          </p:cNvCxnSpPr>
          <p:nvPr/>
        </p:nvCxnSpPr>
        <p:spPr>
          <a:xfrm>
            <a:off x="1325880" y="1908810"/>
            <a:ext cx="953296" cy="64718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733109B-BDFC-1B39-E71D-BF2CBCA121E6}"/>
              </a:ext>
            </a:extLst>
          </p:cNvPr>
          <p:cNvSpPr/>
          <p:nvPr/>
        </p:nvSpPr>
        <p:spPr>
          <a:xfrm>
            <a:off x="907576" y="1794896"/>
            <a:ext cx="689212" cy="12756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CC66BE0-4414-E58B-53C1-166E30A5BB25}"/>
              </a:ext>
            </a:extLst>
          </p:cNvPr>
          <p:cNvSpPr/>
          <p:nvPr/>
        </p:nvSpPr>
        <p:spPr>
          <a:xfrm>
            <a:off x="2279176" y="2210937"/>
            <a:ext cx="1944806" cy="13589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B613FD-93B4-311E-64AA-566B6E85D2D7}"/>
              </a:ext>
            </a:extLst>
          </p:cNvPr>
          <p:cNvSpPr txBox="1"/>
          <p:nvPr/>
        </p:nvSpPr>
        <p:spPr>
          <a:xfrm>
            <a:off x="2795364" y="3546978"/>
            <a:ext cx="912429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Parameters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E4D5FD-3755-8241-4012-E7A41798C6A3}"/>
              </a:ext>
            </a:extLst>
          </p:cNvPr>
          <p:cNvSpPr txBox="1"/>
          <p:nvPr/>
        </p:nvSpPr>
        <p:spPr>
          <a:xfrm>
            <a:off x="4355961" y="3357626"/>
            <a:ext cx="1620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Alias used in objective </a:t>
            </a:r>
          </a:p>
          <a:p>
            <a:pPr algn="l"/>
            <a:r>
              <a:rPr kumimoji="1"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function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004801E-4FB2-D92C-0A25-E331EAFBE230}"/>
              </a:ext>
            </a:extLst>
          </p:cNvPr>
          <p:cNvSpPr txBox="1"/>
          <p:nvPr/>
        </p:nvSpPr>
        <p:spPr>
          <a:xfrm>
            <a:off x="4164789" y="993241"/>
            <a:ext cx="582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Using </a:t>
            </a:r>
            <a:r>
              <a:rPr kumimoji="1"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Bayesian optimization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or Downhill simplex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EF0503C-4DF9-7D39-B969-432576A1C1FD}"/>
              </a:ext>
            </a:extLst>
          </p:cNvPr>
          <p:cNvSpPr txBox="1"/>
          <p:nvPr/>
        </p:nvSpPr>
        <p:spPr>
          <a:xfrm>
            <a:off x="6442663" y="5889058"/>
            <a:ext cx="510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process of the objective function decreasing during an optimization.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04CE57-59CA-B5E7-6206-6269A6B3FF51}"/>
              </a:ext>
            </a:extLst>
          </p:cNvPr>
          <p:cNvSpPr txBox="1"/>
          <p:nvPr/>
        </p:nvSpPr>
        <p:spPr>
          <a:xfrm>
            <a:off x="547676" y="3710499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Example of an 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optimization 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30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DFFE486-A366-3151-0AC9-F3DFC8B0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Tuning of Quadrupole, Steering Magnets</a:t>
            </a:r>
            <a:endParaRPr lang="ja-JP" altLang="en-US" sz="36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217A481-6CF1-EADD-4780-977D1B2E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C56C43B-764F-B418-6A04-A7DA8DDA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B03DB0-151F-A31D-7E47-5BFEAE2C8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0"/>
          <a:stretch/>
        </p:blipFill>
        <p:spPr>
          <a:xfrm>
            <a:off x="2404741" y="1499271"/>
            <a:ext cx="7807160" cy="45872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6C1FBE-E75B-2BD6-68A1-EECC588A1437}"/>
              </a:ext>
            </a:extLst>
          </p:cNvPr>
          <p:cNvSpPr txBox="1"/>
          <p:nvPr/>
        </p:nvSpPr>
        <p:spPr>
          <a:xfrm>
            <a:off x="3938997" y="6108213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orbit and charge before ML tuning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A53EC3-4FF0-4DEE-D1CA-6868E4AA4C9B}"/>
              </a:ext>
            </a:extLst>
          </p:cNvPr>
          <p:cNvCxnSpPr/>
          <p:nvPr/>
        </p:nvCxnSpPr>
        <p:spPr>
          <a:xfrm>
            <a:off x="5835650" y="4203700"/>
            <a:ext cx="13208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B5BFDFA-7AAE-8250-9AFB-822A453D0756}"/>
              </a:ext>
            </a:extLst>
          </p:cNvPr>
          <p:cNvCxnSpPr/>
          <p:nvPr/>
        </p:nvCxnSpPr>
        <p:spPr>
          <a:xfrm>
            <a:off x="5835650" y="4349750"/>
            <a:ext cx="13208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6C6B287-A854-A5B3-0B9A-06A5E7E6D626}"/>
              </a:ext>
            </a:extLst>
          </p:cNvPr>
          <p:cNvCxnSpPr/>
          <p:nvPr/>
        </p:nvCxnSpPr>
        <p:spPr>
          <a:xfrm>
            <a:off x="7195668" y="4203700"/>
            <a:ext cx="0" cy="146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FE008B-4B40-3C5E-AC47-422CCE0FAE7E}"/>
              </a:ext>
            </a:extLst>
          </p:cNvPr>
          <p:cNvSpPr txBox="1"/>
          <p:nvPr/>
        </p:nvSpPr>
        <p:spPr>
          <a:xfrm>
            <a:off x="7234887" y="40920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loss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41B12C-82AA-2F71-3687-419440B93C85}"/>
              </a:ext>
            </a:extLst>
          </p:cNvPr>
          <p:cNvSpPr txBox="1"/>
          <p:nvPr/>
        </p:nvSpPr>
        <p:spPr>
          <a:xfrm rot="16200000">
            <a:off x="5090550" y="4136640"/>
            <a:ext cx="740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1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Capture</a:t>
            </a:r>
          </a:p>
          <a:p>
            <a:pPr algn="l"/>
            <a:r>
              <a:rPr kumimoji="1" lang="en-US" altLang="ja-JP" sz="11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Section</a:t>
            </a:r>
            <a:endParaRPr kumimoji="1" lang="ja-JP" altLang="en-US" sz="1100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2863D4-993D-A51D-8B06-4180C5D84D49}"/>
              </a:ext>
            </a:extLst>
          </p:cNvPr>
          <p:cNvSpPr txBox="1"/>
          <p:nvPr/>
        </p:nvSpPr>
        <p:spPr>
          <a:xfrm rot="16200000">
            <a:off x="1695893" y="4088139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</a:t>
            </a:r>
          </a:p>
          <a:p>
            <a:pPr algn="l"/>
            <a:r>
              <a:rPr kumimoji="1" lang="en-US" altLang="ja-JP" sz="14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Charge</a:t>
            </a:r>
            <a:endParaRPr kumimoji="1" lang="ja-JP" altLang="en-US" sz="14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2364BF4-F746-07E4-4A10-149F4CE972C5}"/>
              </a:ext>
            </a:extLst>
          </p:cNvPr>
          <p:cNvSpPr txBox="1"/>
          <p:nvPr/>
        </p:nvSpPr>
        <p:spPr>
          <a:xfrm rot="16200000">
            <a:off x="2083018" y="208308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X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5D9606C-5AA1-ECB0-49B3-D83C3CFE8FF0}"/>
              </a:ext>
            </a:extLst>
          </p:cNvPr>
          <p:cNvSpPr txBox="1"/>
          <p:nvPr/>
        </p:nvSpPr>
        <p:spPr>
          <a:xfrm rot="16200000">
            <a:off x="2102620" y="327812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3A32F9-1DC2-10F3-8AE1-794E44447D70}"/>
              </a:ext>
            </a:extLst>
          </p:cNvPr>
          <p:cNvSpPr txBox="1"/>
          <p:nvPr/>
        </p:nvSpPr>
        <p:spPr>
          <a:xfrm>
            <a:off x="2983606" y="1059681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Goal: Minimize beam loss up to the DR beam transport line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40F031-0F78-5007-43F0-3547B15E5AD3}"/>
              </a:ext>
            </a:extLst>
          </p:cNvPr>
          <p:cNvSpPr/>
          <p:nvPr/>
        </p:nvSpPr>
        <p:spPr>
          <a:xfrm>
            <a:off x="5664344" y="4092059"/>
            <a:ext cx="114153" cy="543733"/>
          </a:xfrm>
          <a:prstGeom prst="rect">
            <a:avLst/>
          </a:prstGeom>
          <a:solidFill>
            <a:srgbClr val="FF6C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50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EC8DD-3C92-CCC5-CE91-0EA008E7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Improvement of transmission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0562C5A-2DD4-9585-E060-C061035B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BBD762-171B-15D0-1EDD-B0EC24A5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FD6A7B04-E05E-146F-8F7F-F420BC43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988527"/>
            <a:ext cx="7609114" cy="46973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F6580D-45E0-384C-DA83-F1D34DE13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r="29793" b="51637"/>
          <a:stretch/>
        </p:blipFill>
        <p:spPr>
          <a:xfrm>
            <a:off x="8720901" y="794888"/>
            <a:ext cx="3232108" cy="32310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6531BF-BB05-6542-AD6E-7FCF4C93B501}"/>
              </a:ext>
            </a:extLst>
          </p:cNvPr>
          <p:cNvSpPr txBox="1"/>
          <p:nvPr/>
        </p:nvSpPr>
        <p:spPr>
          <a:xfrm>
            <a:off x="8666419" y="1179915"/>
            <a:ext cx="8643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Before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0C78E5-1036-859F-F378-59AF505A7818}"/>
              </a:ext>
            </a:extLst>
          </p:cNvPr>
          <p:cNvSpPr txBox="1"/>
          <p:nvPr/>
        </p:nvSpPr>
        <p:spPr>
          <a:xfrm>
            <a:off x="188025" y="6121403"/>
            <a:ext cx="838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This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tuning process (~160 parameters) takes a few days, so we have only done it once so far.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C0C1CF-7A44-6F2A-C36A-1618C7F5E09B}"/>
              </a:ext>
            </a:extLst>
          </p:cNvPr>
          <p:cNvSpPr txBox="1"/>
          <p:nvPr/>
        </p:nvSpPr>
        <p:spPr>
          <a:xfrm>
            <a:off x="6633829" y="90852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T. Natsui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523C88A-B56A-7BAF-DF5A-4AB256C3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51161" r="29792" b="1"/>
          <a:stretch/>
        </p:blipFill>
        <p:spPr>
          <a:xfrm>
            <a:off x="8688450" y="3429000"/>
            <a:ext cx="3242528" cy="323101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4E21C-905E-96FA-3D7C-C1EDECE99999}"/>
              </a:ext>
            </a:extLst>
          </p:cNvPr>
          <p:cNvSpPr txBox="1"/>
          <p:nvPr/>
        </p:nvSpPr>
        <p:spPr>
          <a:xfrm>
            <a:off x="8666419" y="3711913"/>
            <a:ext cx="6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After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7C3E04-30EC-974B-4DFA-EDA3164B8756}"/>
              </a:ext>
            </a:extLst>
          </p:cNvPr>
          <p:cNvSpPr txBox="1"/>
          <p:nvPr/>
        </p:nvSpPr>
        <p:spPr>
          <a:xfrm>
            <a:off x="2725006" y="5725119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Progression of tuning process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754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57D234-B996-827E-4FCF-8F38DF4E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Optimization to keep the condition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EF8FE0-EB2C-11CD-4144-5B653622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D9E0D9-C4AA-DA09-A8DC-28885A76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2C2AB4D-06F4-8883-DE3C-31669B7B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98" y="1935120"/>
            <a:ext cx="3705144" cy="41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0F2AEA9-D5D1-C810-1C8A-0341493F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35" y="1928609"/>
            <a:ext cx="3662816" cy="40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1C89A50-2837-B770-C073-9E0427BE4966}"/>
              </a:ext>
            </a:extLst>
          </p:cNvPr>
          <p:cNvCxnSpPr>
            <a:cxnSpLocks/>
          </p:cNvCxnSpPr>
          <p:nvPr/>
        </p:nvCxnSpPr>
        <p:spPr>
          <a:xfrm flipV="1">
            <a:off x="1968223" y="5259088"/>
            <a:ext cx="379561" cy="161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50688D-D359-B44D-345C-1B700E372366}"/>
              </a:ext>
            </a:extLst>
          </p:cNvPr>
          <p:cNvSpPr txBox="1"/>
          <p:nvPr/>
        </p:nvSpPr>
        <p:spPr>
          <a:xfrm>
            <a:off x="80623" y="535862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Downhill simplex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86B6F9-F16E-C931-2E69-CF4E2034E441}"/>
              </a:ext>
            </a:extLst>
          </p:cNvPr>
          <p:cNvSpPr txBox="1"/>
          <p:nvPr/>
        </p:nvSpPr>
        <p:spPr>
          <a:xfrm>
            <a:off x="862835" y="1056145"/>
            <a:ext cx="10144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Bayesian optimization moves parameters significantly</a:t>
            </a:r>
          </a:p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 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downhill simplex method is used when condition deviates slightly from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best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ones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410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図 243" descr="SKB-DR-layout.png">
            <a:extLst>
              <a:ext uri="{FF2B5EF4-FFF2-40B4-BE49-F238E27FC236}">
                <a16:creationId xmlns:a16="http://schemas.microsoft.com/office/drawing/2014/main" id="{53BB98BE-C981-4D9C-7161-8BDFD3492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9" r="1974" b="8899"/>
          <a:stretch>
            <a:fillRect/>
          </a:stretch>
        </p:blipFill>
        <p:spPr bwMode="auto">
          <a:xfrm>
            <a:off x="5319827" y="1649681"/>
            <a:ext cx="10683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C55532-4D50-97CC-E975-32BA37BE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403B4B1-7F95-1BA9-0E85-0324A1CA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928860-28C8-8824-5055-E651E9D1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DD8724-C491-B641-DED1-C941CDA6748C}"/>
              </a:ext>
            </a:extLst>
          </p:cNvPr>
          <p:cNvSpPr txBox="1"/>
          <p:nvPr/>
        </p:nvSpPr>
        <p:spPr>
          <a:xfrm>
            <a:off x="3496053" y="3161118"/>
            <a:ext cx="572222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1                         2                      3                 4                  5   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58">
            <a:extLst>
              <a:ext uri="{FF2B5EF4-FFF2-40B4-BE49-F238E27FC236}">
                <a16:creationId xmlns:a16="http://schemas.microsoft.com/office/drawing/2014/main" id="{BE0E3729-482D-A875-83F6-8AA88053B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054" y="2412881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" name="Rectangle 142">
            <a:extLst>
              <a:ext uri="{FF2B5EF4-FFF2-40B4-BE49-F238E27FC236}">
                <a16:creationId xmlns:a16="http://schemas.microsoft.com/office/drawing/2014/main" id="{ACF10E74-C271-FA16-1C7B-D0FD41D5D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950" y="3576431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" name="Line 178">
            <a:extLst>
              <a:ext uri="{FF2B5EF4-FFF2-40B4-BE49-F238E27FC236}">
                <a16:creationId xmlns:a16="http://schemas.microsoft.com/office/drawing/2014/main" id="{610084A5-2458-9C94-029B-B885AFC31B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2238" y="3592306"/>
            <a:ext cx="1270000" cy="25400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Rectangle 111">
            <a:extLst>
              <a:ext uri="{FF2B5EF4-FFF2-40B4-BE49-F238E27FC236}">
                <a16:creationId xmlns:a16="http://schemas.microsoft.com/office/drawing/2014/main" id="{64CF6882-8C8F-C1D5-66C2-A66425077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800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8B43B76D-4324-9B75-480E-4F609FE8F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550" y="3576431"/>
            <a:ext cx="74613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" name="Line 91">
            <a:extLst>
              <a:ext uri="{FF2B5EF4-FFF2-40B4-BE49-F238E27FC236}">
                <a16:creationId xmlns:a16="http://schemas.microsoft.com/office/drawing/2014/main" id="{127C36AC-0D65-A123-CB08-9CB10D629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088" y="3627231"/>
            <a:ext cx="7920037" cy="1588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2" name="Rectangle 108">
            <a:extLst>
              <a:ext uri="{FF2B5EF4-FFF2-40B4-BE49-F238E27FC236}">
                <a16:creationId xmlns:a16="http://schemas.microsoft.com/office/drawing/2014/main" id="{9BA7375C-0EE6-78DC-C6E7-3D8E37B6E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563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3" name="Line 87">
            <a:extLst>
              <a:ext uri="{FF2B5EF4-FFF2-40B4-BE49-F238E27FC236}">
                <a16:creationId xmlns:a16="http://schemas.microsoft.com/office/drawing/2014/main" id="{56296982-D0B4-F15D-556A-3E4231697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088" y="2463594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4" name="Line 90">
            <a:extLst>
              <a:ext uri="{FF2B5EF4-FFF2-40B4-BE49-F238E27FC236}">
                <a16:creationId xmlns:a16="http://schemas.microsoft.com/office/drawing/2014/main" id="{8CC801FC-4CE5-1D51-F205-DAAE0E2E5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4288" y="2850944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5" name="AutoShape 92">
            <a:extLst>
              <a:ext uri="{FF2B5EF4-FFF2-40B4-BE49-F238E27FC236}">
                <a16:creationId xmlns:a16="http://schemas.microsoft.com/office/drawing/2014/main" id="{BFE88CAA-EAEE-EC60-9977-77DE89603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088" y="231119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6" name="Rectangle 93">
            <a:extLst>
              <a:ext uri="{FF2B5EF4-FFF2-40B4-BE49-F238E27FC236}">
                <a16:creationId xmlns:a16="http://schemas.microsoft.com/office/drawing/2014/main" id="{6DB1E55D-CCA4-DB3B-7E05-B63E13DDE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288" y="240961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7" name="Rectangle 94">
            <a:extLst>
              <a:ext uri="{FF2B5EF4-FFF2-40B4-BE49-F238E27FC236}">
                <a16:creationId xmlns:a16="http://schemas.microsoft.com/office/drawing/2014/main" id="{D324062A-1E86-ACE5-E260-32CCAD31D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588" y="240961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8" name="Rectangle 95">
            <a:extLst>
              <a:ext uri="{FF2B5EF4-FFF2-40B4-BE49-F238E27FC236}">
                <a16:creationId xmlns:a16="http://schemas.microsoft.com/office/drawing/2014/main" id="{6518BA39-FBA4-C572-ABBC-B1B8BD5E4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88" y="2409619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9" name="Rectangle 96">
            <a:extLst>
              <a:ext uri="{FF2B5EF4-FFF2-40B4-BE49-F238E27FC236}">
                <a16:creationId xmlns:a16="http://schemas.microsoft.com/office/drawing/2014/main" id="{33429CAA-0A27-82B7-CE86-74E569E9A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775" y="2409619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" name="Rectangle 97">
            <a:extLst>
              <a:ext uri="{FF2B5EF4-FFF2-40B4-BE49-F238E27FC236}">
                <a16:creationId xmlns:a16="http://schemas.microsoft.com/office/drawing/2014/main" id="{0B145218-BDBD-FB33-25DA-4AE9D5BA4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75" y="241120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" name="Rectangle 98">
            <a:extLst>
              <a:ext uri="{FF2B5EF4-FFF2-40B4-BE49-F238E27FC236}">
                <a16:creationId xmlns:a16="http://schemas.microsoft.com/office/drawing/2014/main" id="{D234AEDA-156E-2A4B-6826-2393B111C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375" y="240961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" name="Rectangle 99">
            <a:extLst>
              <a:ext uri="{FF2B5EF4-FFF2-40B4-BE49-F238E27FC236}">
                <a16:creationId xmlns:a16="http://schemas.microsoft.com/office/drawing/2014/main" id="{296A1246-E2BA-89CE-C45F-094A4066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675" y="241120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" name="Rectangle 100">
            <a:extLst>
              <a:ext uri="{FF2B5EF4-FFF2-40B4-BE49-F238E27FC236}">
                <a16:creationId xmlns:a16="http://schemas.microsoft.com/office/drawing/2014/main" id="{EDB39438-C6F4-5BEC-CA9E-F03F17505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7975" y="241120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" name="AutoShape 101">
            <a:extLst>
              <a:ext uri="{FF2B5EF4-FFF2-40B4-BE49-F238E27FC236}">
                <a16:creationId xmlns:a16="http://schemas.microsoft.com/office/drawing/2014/main" id="{16524C9C-438A-AEB6-919F-C123BA8F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1675" y="3474831"/>
            <a:ext cx="10414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" name="Rectangle 102">
            <a:extLst>
              <a:ext uri="{FF2B5EF4-FFF2-40B4-BE49-F238E27FC236}">
                <a16:creationId xmlns:a16="http://schemas.microsoft.com/office/drawing/2014/main" id="{8F1F5828-DB69-F311-4FB2-0DDF19E6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875" y="357325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" name="Rectangle 103">
            <a:extLst>
              <a:ext uri="{FF2B5EF4-FFF2-40B4-BE49-F238E27FC236}">
                <a16:creationId xmlns:a16="http://schemas.microsoft.com/office/drawing/2014/main" id="{C9CCC8CC-56D9-5C22-E18C-CBF87C4AF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175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" name="Rectangle 104">
            <a:extLst>
              <a:ext uri="{FF2B5EF4-FFF2-40B4-BE49-F238E27FC236}">
                <a16:creationId xmlns:a16="http://schemas.microsoft.com/office/drawing/2014/main" id="{3C46B1D5-1122-ECC0-865D-15BBC79F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475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8" name="Rectangle 105">
            <a:extLst>
              <a:ext uri="{FF2B5EF4-FFF2-40B4-BE49-F238E27FC236}">
                <a16:creationId xmlns:a16="http://schemas.microsoft.com/office/drawing/2014/main" id="{5FB99EA9-4102-652B-FC43-42F084C78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775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9" name="Rectangle 106">
            <a:extLst>
              <a:ext uri="{FF2B5EF4-FFF2-40B4-BE49-F238E27FC236}">
                <a16:creationId xmlns:a16="http://schemas.microsoft.com/office/drawing/2014/main" id="{2DF0327B-5883-4175-1AA1-B15D573D7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663" y="3574844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0" name="Rectangle 107">
            <a:extLst>
              <a:ext uri="{FF2B5EF4-FFF2-40B4-BE49-F238E27FC236}">
                <a16:creationId xmlns:a16="http://schemas.microsoft.com/office/drawing/2014/main" id="{40396292-F4FC-BB27-F9BD-E78339C5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963" y="3573256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" name="Rectangle 108">
            <a:extLst>
              <a:ext uri="{FF2B5EF4-FFF2-40B4-BE49-F238E27FC236}">
                <a16:creationId xmlns:a16="http://schemas.microsoft.com/office/drawing/2014/main" id="{53E43FBD-4F27-099F-A6F6-2892C26D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263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2" name="AutoShape 110">
            <a:extLst>
              <a:ext uri="{FF2B5EF4-FFF2-40B4-BE49-F238E27FC236}">
                <a16:creationId xmlns:a16="http://schemas.microsoft.com/office/drawing/2014/main" id="{AC544D76-9620-7E28-AB9E-ACD638FC8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475" y="3476419"/>
            <a:ext cx="1166813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3" name="Rectangle 111">
            <a:extLst>
              <a:ext uri="{FF2B5EF4-FFF2-40B4-BE49-F238E27FC236}">
                <a16:creationId xmlns:a16="http://schemas.microsoft.com/office/drawing/2014/main" id="{0F714097-FC2D-CE57-DD8C-0AD34EA95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6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4" name="Rectangle 112">
            <a:extLst>
              <a:ext uri="{FF2B5EF4-FFF2-40B4-BE49-F238E27FC236}">
                <a16:creationId xmlns:a16="http://schemas.microsoft.com/office/drawing/2014/main" id="{74A69395-E1A6-1494-902F-B9302DE62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9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5" name="Rectangle 115">
            <a:extLst>
              <a:ext uri="{FF2B5EF4-FFF2-40B4-BE49-F238E27FC236}">
                <a16:creationId xmlns:a16="http://schemas.microsoft.com/office/drawing/2014/main" id="{5B2D72B9-4AB1-5627-442E-F3CE27860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475" y="3576431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6" name="Rectangle 116">
            <a:extLst>
              <a:ext uri="{FF2B5EF4-FFF2-40B4-BE49-F238E27FC236}">
                <a16:creationId xmlns:a16="http://schemas.microsoft.com/office/drawing/2014/main" id="{F9D74F01-D45C-C9D9-FF52-D8D50975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775" y="3574844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7" name="Rectangle 117">
            <a:extLst>
              <a:ext uri="{FF2B5EF4-FFF2-40B4-BE49-F238E27FC236}">
                <a16:creationId xmlns:a16="http://schemas.microsoft.com/office/drawing/2014/main" id="{32F16C40-7B1B-32AF-4242-1F55E12F5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75" y="3576431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8" name="AutoShape 119">
            <a:extLst>
              <a:ext uri="{FF2B5EF4-FFF2-40B4-BE49-F238E27FC236}">
                <a16:creationId xmlns:a16="http://schemas.microsoft.com/office/drawing/2014/main" id="{0202C9DB-4E5F-A51B-C92A-796AA8739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688" y="3476419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9" name="Rectangle 120">
            <a:extLst>
              <a:ext uri="{FF2B5EF4-FFF2-40B4-BE49-F238E27FC236}">
                <a16:creationId xmlns:a16="http://schemas.microsoft.com/office/drawing/2014/main" id="{A38F02B0-EF29-F2EC-0B94-1694DC5B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888" y="3574844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0" name="Rectangle 121">
            <a:extLst>
              <a:ext uri="{FF2B5EF4-FFF2-40B4-BE49-F238E27FC236}">
                <a16:creationId xmlns:a16="http://schemas.microsoft.com/office/drawing/2014/main" id="{5EE115CB-BE43-F240-F19F-9AD51E631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1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1" name="Rectangle 122">
            <a:extLst>
              <a:ext uri="{FF2B5EF4-FFF2-40B4-BE49-F238E27FC236}">
                <a16:creationId xmlns:a16="http://schemas.microsoft.com/office/drawing/2014/main" id="{905698AB-AD44-F51C-B02C-BB1326F3D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4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2" name="Rectangle 123">
            <a:extLst>
              <a:ext uri="{FF2B5EF4-FFF2-40B4-BE49-F238E27FC236}">
                <a16:creationId xmlns:a16="http://schemas.microsoft.com/office/drawing/2014/main" id="{27505742-DEC5-E166-6327-F89FA8E75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375" y="357484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3" name="Rectangle 124">
            <a:extLst>
              <a:ext uri="{FF2B5EF4-FFF2-40B4-BE49-F238E27FC236}">
                <a16:creationId xmlns:a16="http://schemas.microsoft.com/office/drawing/2014/main" id="{34364960-BCBE-0956-4BE8-299F33203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675" y="3576431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4" name="Rectangle 125">
            <a:extLst>
              <a:ext uri="{FF2B5EF4-FFF2-40B4-BE49-F238E27FC236}">
                <a16:creationId xmlns:a16="http://schemas.microsoft.com/office/drawing/2014/main" id="{AE07D747-4871-4057-401B-A5950823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975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5" name="Rectangle 126">
            <a:extLst>
              <a:ext uri="{FF2B5EF4-FFF2-40B4-BE49-F238E27FC236}">
                <a16:creationId xmlns:a16="http://schemas.microsoft.com/office/drawing/2014/main" id="{007B2198-A284-2DEA-CFBC-72532B99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275" y="3576431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6" name="Rectangle 127">
            <a:extLst>
              <a:ext uri="{FF2B5EF4-FFF2-40B4-BE49-F238E27FC236}">
                <a16:creationId xmlns:a16="http://schemas.microsoft.com/office/drawing/2014/main" id="{885B4787-FC1C-A533-D7BE-0A13E80C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2575" y="3576431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7" name="AutoShape 128">
            <a:extLst>
              <a:ext uri="{FF2B5EF4-FFF2-40B4-BE49-F238E27FC236}">
                <a16:creationId xmlns:a16="http://schemas.microsoft.com/office/drawing/2014/main" id="{6DCA7D37-2592-3EE9-2AD2-2EF7CE10A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838" y="3476419"/>
            <a:ext cx="95885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8" name="Rectangle 130">
            <a:extLst>
              <a:ext uri="{FF2B5EF4-FFF2-40B4-BE49-F238E27FC236}">
                <a16:creationId xmlns:a16="http://schemas.microsoft.com/office/drawing/2014/main" id="{C25F7883-6205-5BB2-3A02-80419F40D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3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9" name="Rectangle 131">
            <a:extLst>
              <a:ext uri="{FF2B5EF4-FFF2-40B4-BE49-F238E27FC236}">
                <a16:creationId xmlns:a16="http://schemas.microsoft.com/office/drawing/2014/main" id="{B31801C0-B8B5-2AD6-30A9-D482D95A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6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0" name="Rectangle 132">
            <a:extLst>
              <a:ext uri="{FF2B5EF4-FFF2-40B4-BE49-F238E27FC236}">
                <a16:creationId xmlns:a16="http://schemas.microsoft.com/office/drawing/2014/main" id="{1446500C-DA15-8FF2-66E4-9EAD3DA88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575" y="357484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1" name="Rectangle 133">
            <a:extLst>
              <a:ext uri="{FF2B5EF4-FFF2-40B4-BE49-F238E27FC236}">
                <a16:creationId xmlns:a16="http://schemas.microsoft.com/office/drawing/2014/main" id="{6B654DB3-AA13-62D5-93A8-3EC20CB8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875" y="3576431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2" name="Rectangle 134">
            <a:extLst>
              <a:ext uri="{FF2B5EF4-FFF2-40B4-BE49-F238E27FC236}">
                <a16:creationId xmlns:a16="http://schemas.microsoft.com/office/drawing/2014/main" id="{3014D2B7-F33B-5311-F3C7-10C283643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175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3" name="Rectangle 135">
            <a:extLst>
              <a:ext uri="{FF2B5EF4-FFF2-40B4-BE49-F238E27FC236}">
                <a16:creationId xmlns:a16="http://schemas.microsoft.com/office/drawing/2014/main" id="{A1DE90F1-5322-D034-919F-9D1233228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475" y="357643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4" name="Rectangle 136">
            <a:extLst>
              <a:ext uri="{FF2B5EF4-FFF2-40B4-BE49-F238E27FC236}">
                <a16:creationId xmlns:a16="http://schemas.microsoft.com/office/drawing/2014/main" id="{57EE4AF8-905B-5E75-6BF8-50535750B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775" y="357643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5" name="AutoShape 137">
            <a:extLst>
              <a:ext uri="{FF2B5EF4-FFF2-40B4-BE49-F238E27FC236}">
                <a16:creationId xmlns:a16="http://schemas.microsoft.com/office/drawing/2014/main" id="{4849F2A6-11CE-39B6-50BA-116C44472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088" y="3474831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6" name="Rectangle 138">
            <a:extLst>
              <a:ext uri="{FF2B5EF4-FFF2-40B4-BE49-F238E27FC236}">
                <a16:creationId xmlns:a16="http://schemas.microsoft.com/office/drawing/2014/main" id="{05063FA1-C9B9-B07A-94F4-242F6935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288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7" name="Rectangle 139">
            <a:extLst>
              <a:ext uri="{FF2B5EF4-FFF2-40B4-BE49-F238E27FC236}">
                <a16:creationId xmlns:a16="http://schemas.microsoft.com/office/drawing/2014/main" id="{F1B44C8A-6BF9-CC58-5805-AE5281112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588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8" name="Rectangle 140">
            <a:extLst>
              <a:ext uri="{FF2B5EF4-FFF2-40B4-BE49-F238E27FC236}">
                <a16:creationId xmlns:a16="http://schemas.microsoft.com/office/drawing/2014/main" id="{25441AE5-DCEA-8930-829A-A9184F70E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888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9" name="Rectangle 142">
            <a:extLst>
              <a:ext uri="{FF2B5EF4-FFF2-40B4-BE49-F238E27FC236}">
                <a16:creationId xmlns:a16="http://schemas.microsoft.com/office/drawing/2014/main" id="{498C0E0A-475E-246B-8A51-7FE1C126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075" y="357484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0" name="Rectangle 143">
            <a:extLst>
              <a:ext uri="{FF2B5EF4-FFF2-40B4-BE49-F238E27FC236}">
                <a16:creationId xmlns:a16="http://schemas.microsoft.com/office/drawing/2014/main" id="{541C9AC1-A7F4-6AA3-5CA8-825A251C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375" y="357325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1" name="Rectangle 144">
            <a:extLst>
              <a:ext uri="{FF2B5EF4-FFF2-40B4-BE49-F238E27FC236}">
                <a16:creationId xmlns:a16="http://schemas.microsoft.com/office/drawing/2014/main" id="{3660EAC7-FC2C-8FBC-6908-642FAA3DB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6675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2" name="Rectangle 145">
            <a:extLst>
              <a:ext uri="{FF2B5EF4-FFF2-40B4-BE49-F238E27FC236}">
                <a16:creationId xmlns:a16="http://schemas.microsoft.com/office/drawing/2014/main" id="{09017A80-5032-6CBE-D2E7-BECBBF24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975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3" name="AutoShape 146">
            <a:extLst>
              <a:ext uri="{FF2B5EF4-FFF2-40B4-BE49-F238E27FC236}">
                <a16:creationId xmlns:a16="http://schemas.microsoft.com/office/drawing/2014/main" id="{5B99BFB3-D6E5-9C64-4D55-F9950220F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288" y="3476419"/>
            <a:ext cx="957262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4" name="Rectangle 147">
            <a:extLst>
              <a:ext uri="{FF2B5EF4-FFF2-40B4-BE49-F238E27FC236}">
                <a16:creationId xmlns:a16="http://schemas.microsoft.com/office/drawing/2014/main" id="{01A7D0D1-7004-829C-EC39-72F42EDC2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488" y="3574844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5" name="Rectangle 148">
            <a:extLst>
              <a:ext uri="{FF2B5EF4-FFF2-40B4-BE49-F238E27FC236}">
                <a16:creationId xmlns:a16="http://schemas.microsoft.com/office/drawing/2014/main" id="{E4C50C7A-31E1-93A5-E401-65F60427E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788" y="3574844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6" name="Rectangle 149">
            <a:extLst>
              <a:ext uri="{FF2B5EF4-FFF2-40B4-BE49-F238E27FC236}">
                <a16:creationId xmlns:a16="http://schemas.microsoft.com/office/drawing/2014/main" id="{7E70116F-EA51-89D9-DA90-14FB85E5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088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7" name="Rectangle 150">
            <a:extLst>
              <a:ext uri="{FF2B5EF4-FFF2-40B4-BE49-F238E27FC236}">
                <a16:creationId xmlns:a16="http://schemas.microsoft.com/office/drawing/2014/main" id="{C12BF391-069E-73FB-29E8-A311F208F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2975" y="357484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8" name="Rectangle 151">
            <a:extLst>
              <a:ext uri="{FF2B5EF4-FFF2-40B4-BE49-F238E27FC236}">
                <a16:creationId xmlns:a16="http://schemas.microsoft.com/office/drawing/2014/main" id="{F70AE2B7-907D-C604-588F-2267643D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275" y="3576431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9" name="Rectangle 152">
            <a:extLst>
              <a:ext uri="{FF2B5EF4-FFF2-40B4-BE49-F238E27FC236}">
                <a16:creationId xmlns:a16="http://schemas.microsoft.com/office/drawing/2014/main" id="{F218C1AA-7A2A-9984-3CA6-B1CB37B2F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575" y="357484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0" name="Rectangle 153">
            <a:extLst>
              <a:ext uri="{FF2B5EF4-FFF2-40B4-BE49-F238E27FC236}">
                <a16:creationId xmlns:a16="http://schemas.microsoft.com/office/drawing/2014/main" id="{20621751-0960-21F3-54AE-C00CF7357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875" y="357643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1" name="Rectangle 154">
            <a:extLst>
              <a:ext uri="{FF2B5EF4-FFF2-40B4-BE49-F238E27FC236}">
                <a16:creationId xmlns:a16="http://schemas.microsoft.com/office/drawing/2014/main" id="{F2B4F46F-9E95-752A-6FF0-3B7955F43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175" y="3576431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2" name="AutoShape 155">
            <a:extLst>
              <a:ext uri="{FF2B5EF4-FFF2-40B4-BE49-F238E27FC236}">
                <a16:creationId xmlns:a16="http://schemas.microsoft.com/office/drawing/2014/main" id="{94D0EB32-FA11-BEF1-1824-B7B8A9695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388" y="2312781"/>
            <a:ext cx="680758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3" name="Rectangle 156">
            <a:extLst>
              <a:ext uri="{FF2B5EF4-FFF2-40B4-BE49-F238E27FC236}">
                <a16:creationId xmlns:a16="http://schemas.microsoft.com/office/drawing/2014/main" id="{06916EF4-79EB-C29E-A769-E83E3A2E3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588" y="2411206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4" name="Rectangle 157">
            <a:extLst>
              <a:ext uri="{FF2B5EF4-FFF2-40B4-BE49-F238E27FC236}">
                <a16:creationId xmlns:a16="http://schemas.microsoft.com/office/drawing/2014/main" id="{C1AEBC54-FAFB-843D-1CB4-91DA7A8C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888" y="2411206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5" name="Rectangle 158">
            <a:extLst>
              <a:ext uri="{FF2B5EF4-FFF2-40B4-BE49-F238E27FC236}">
                <a16:creationId xmlns:a16="http://schemas.microsoft.com/office/drawing/2014/main" id="{8A3EA1B7-F12D-E005-D94E-54CEC8381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775" y="2411206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6" name="Line 169">
            <a:extLst>
              <a:ext uri="{FF2B5EF4-FFF2-40B4-BE49-F238E27FC236}">
                <a16:creationId xmlns:a16="http://schemas.microsoft.com/office/drawing/2014/main" id="{E0267324-DD71-C46D-E49B-E68987A5DE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0063" y="3458956"/>
            <a:ext cx="192087" cy="173038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77" name="Line 176">
            <a:extLst>
              <a:ext uri="{FF2B5EF4-FFF2-40B4-BE49-F238E27FC236}">
                <a16:creationId xmlns:a16="http://schemas.microsoft.com/office/drawing/2014/main" id="{89DFB0ED-564B-37FE-B2FF-A1B8493DB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2763" y="2463595"/>
            <a:ext cx="2014851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" name="AutoShape 88">
            <a:extLst>
              <a:ext uri="{FF2B5EF4-FFF2-40B4-BE49-F238E27FC236}">
                <a16:creationId xmlns:a16="http://schemas.microsoft.com/office/drawing/2014/main" id="{D33A1AE2-89D6-39E7-F752-C087FDF0C16A}"/>
              </a:ext>
            </a:extLst>
          </p:cNvPr>
          <p:cNvSpPr>
            <a:spLocks/>
          </p:cNvSpPr>
          <p:nvPr/>
        </p:nvSpPr>
        <p:spPr bwMode="auto">
          <a:xfrm flipH="1">
            <a:off x="1444288" y="2450894"/>
            <a:ext cx="1298575" cy="1176337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9" name="AutoShape 89">
            <a:extLst>
              <a:ext uri="{FF2B5EF4-FFF2-40B4-BE49-F238E27FC236}">
                <a16:creationId xmlns:a16="http://schemas.microsoft.com/office/drawing/2014/main" id="{3831554C-7D75-6FE4-7389-6A08D8354EC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579225" y="2319132"/>
            <a:ext cx="1176337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0" name="AutoShape 177">
            <a:extLst>
              <a:ext uri="{FF2B5EF4-FFF2-40B4-BE49-F238E27FC236}">
                <a16:creationId xmlns:a16="http://schemas.microsoft.com/office/drawing/2014/main" id="{B92059BE-6C00-2550-2E8E-4B50711D86DD}"/>
              </a:ext>
            </a:extLst>
          </p:cNvPr>
          <p:cNvSpPr>
            <a:spLocks/>
          </p:cNvSpPr>
          <p:nvPr/>
        </p:nvSpPr>
        <p:spPr bwMode="auto">
          <a:xfrm>
            <a:off x="1455400" y="2519156"/>
            <a:ext cx="1042988" cy="10223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B0F0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1" name="Line 179">
            <a:extLst>
              <a:ext uri="{FF2B5EF4-FFF2-40B4-BE49-F238E27FC236}">
                <a16:creationId xmlns:a16="http://schemas.microsoft.com/office/drawing/2014/main" id="{94F8B910-15FF-8BD7-F4A9-9323D5926D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1839" y="3627231"/>
            <a:ext cx="1845211" cy="0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" name="Line 178">
            <a:extLst>
              <a:ext uri="{FF2B5EF4-FFF2-40B4-BE49-F238E27FC236}">
                <a16:creationId xmlns:a16="http://schemas.microsoft.com/office/drawing/2014/main" id="{1128A184-6F51-F3BD-22C3-DDA643EE9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9300" y="3633581"/>
            <a:ext cx="164889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" name="Line 180">
            <a:extLst>
              <a:ext uri="{FF2B5EF4-FFF2-40B4-BE49-F238E27FC236}">
                <a16:creationId xmlns:a16="http://schemas.microsoft.com/office/drawing/2014/main" id="{669A4CCC-3DDB-2F5B-9D27-9C26CEF7E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6913" y="3627231"/>
            <a:ext cx="3567112" cy="1588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4" name="Line 180">
            <a:extLst>
              <a:ext uri="{FF2B5EF4-FFF2-40B4-BE49-F238E27FC236}">
                <a16:creationId xmlns:a16="http://schemas.microsoft.com/office/drawing/2014/main" id="{234179FC-3939-38F1-2BDE-D2750904D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163" y="3624056"/>
            <a:ext cx="635000" cy="1571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" name="アーチ 84">
            <a:extLst>
              <a:ext uri="{FF2B5EF4-FFF2-40B4-BE49-F238E27FC236}">
                <a16:creationId xmlns:a16="http://schemas.microsoft.com/office/drawing/2014/main" id="{99F17E82-5A89-AC7C-D041-03B4C09631B8}"/>
              </a:ext>
            </a:extLst>
          </p:cNvPr>
          <p:cNvSpPr/>
          <p:nvPr/>
        </p:nvSpPr>
        <p:spPr bwMode="auto">
          <a:xfrm>
            <a:off x="9469100" y="3562144"/>
            <a:ext cx="252413" cy="139700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円/楕円 86">
            <a:extLst>
              <a:ext uri="{FF2B5EF4-FFF2-40B4-BE49-F238E27FC236}">
                <a16:creationId xmlns:a16="http://schemas.microsoft.com/office/drawing/2014/main" id="{6F78C57F-FF98-3CAF-887C-FA717E4C15BA}"/>
              </a:ext>
            </a:extLst>
          </p:cNvPr>
          <p:cNvSpPr/>
          <p:nvPr/>
        </p:nvSpPr>
        <p:spPr bwMode="auto">
          <a:xfrm>
            <a:off x="9956463" y="3627231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円/楕円 87">
            <a:extLst>
              <a:ext uri="{FF2B5EF4-FFF2-40B4-BE49-F238E27FC236}">
                <a16:creationId xmlns:a16="http://schemas.microsoft.com/office/drawing/2014/main" id="{C1AC9E64-5AF3-9F38-0F1B-4B83010DB09D}"/>
              </a:ext>
            </a:extLst>
          </p:cNvPr>
          <p:cNvSpPr/>
          <p:nvPr/>
        </p:nvSpPr>
        <p:spPr bwMode="auto">
          <a:xfrm>
            <a:off x="9799300" y="3585956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89" name="Line 1">
            <a:extLst>
              <a:ext uri="{FF2B5EF4-FFF2-40B4-BE49-F238E27FC236}">
                <a16:creationId xmlns:a16="http://schemas.microsoft.com/office/drawing/2014/main" id="{CB9F2D6C-DBA1-F7A3-E788-FDE81031D9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79750" y="3458956"/>
            <a:ext cx="192088" cy="182563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90" name="円/楕円 90">
            <a:extLst>
              <a:ext uri="{FF2B5EF4-FFF2-40B4-BE49-F238E27FC236}">
                <a16:creationId xmlns:a16="http://schemas.microsoft.com/office/drawing/2014/main" id="{CCD19C31-24E5-9A84-089E-C38FE51894A9}"/>
              </a:ext>
            </a:extLst>
          </p:cNvPr>
          <p:cNvSpPr/>
          <p:nvPr/>
        </p:nvSpPr>
        <p:spPr bwMode="auto">
          <a:xfrm>
            <a:off x="3814656" y="3582137"/>
            <a:ext cx="104308" cy="104308"/>
          </a:xfrm>
          <a:prstGeom prst="ellipse">
            <a:avLst/>
          </a:prstGeom>
          <a:solidFill>
            <a:srgbClr val="FF5F0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77B7213C-676B-A6EE-EC7C-49930FFA8CAC}"/>
              </a:ext>
            </a:extLst>
          </p:cNvPr>
          <p:cNvCxnSpPr/>
          <p:nvPr/>
        </p:nvCxnSpPr>
        <p:spPr bwMode="auto">
          <a:xfrm rot="5400000">
            <a:off x="5998825" y="3128756"/>
            <a:ext cx="136525" cy="349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4D60E405-735A-15B7-3836-99C61617F4A0}"/>
              </a:ext>
            </a:extLst>
          </p:cNvPr>
          <p:cNvCxnSpPr/>
          <p:nvPr/>
        </p:nvCxnSpPr>
        <p:spPr bwMode="auto">
          <a:xfrm>
            <a:off x="5432088" y="2849356"/>
            <a:ext cx="14287" cy="139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233">
            <a:extLst>
              <a:ext uri="{FF2B5EF4-FFF2-40B4-BE49-F238E27FC236}">
                <a16:creationId xmlns:a16="http://schemas.microsoft.com/office/drawing/2014/main" id="{D9130242-2F72-9A3B-B3F6-4B15946F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863" y="3036681"/>
            <a:ext cx="315912" cy="147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C372F141-46F5-7453-840F-1130C94FFF76}"/>
              </a:ext>
            </a:extLst>
          </p:cNvPr>
          <p:cNvSpPr txBox="1"/>
          <p:nvPr/>
        </p:nvSpPr>
        <p:spPr bwMode="auto">
          <a:xfrm>
            <a:off x="4997113" y="2863644"/>
            <a:ext cx="3238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BCS</a:t>
            </a:r>
            <a:endParaRPr lang="ja-JP" altLang="en-US" sz="1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95" name="Line 178">
            <a:extLst>
              <a:ext uri="{FF2B5EF4-FFF2-40B4-BE49-F238E27FC236}">
                <a16:creationId xmlns:a16="http://schemas.microsoft.com/office/drawing/2014/main" id="{8C7C012D-26C7-0C9C-0C30-CB0611D3B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4887" y="3685969"/>
            <a:ext cx="356437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" name="Line 178">
            <a:extLst>
              <a:ext uri="{FF2B5EF4-FFF2-40B4-BE49-F238E27FC236}">
                <a16:creationId xmlns:a16="http://schemas.microsoft.com/office/drawing/2014/main" id="{7F07A282-BDAF-40CD-63F5-F164DF532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3063" y="3692319"/>
            <a:ext cx="881062" cy="241300"/>
          </a:xfrm>
          <a:prstGeom prst="line">
            <a:avLst/>
          </a:prstGeom>
          <a:noFill/>
          <a:ln w="57023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7" name="円/楕円 97">
            <a:extLst>
              <a:ext uri="{FF2B5EF4-FFF2-40B4-BE49-F238E27FC236}">
                <a16:creationId xmlns:a16="http://schemas.microsoft.com/office/drawing/2014/main" id="{B839C14A-DF93-42E6-1157-A042E2B6AE97}"/>
              </a:ext>
            </a:extLst>
          </p:cNvPr>
          <p:cNvSpPr/>
          <p:nvPr/>
        </p:nvSpPr>
        <p:spPr bwMode="auto">
          <a:xfrm>
            <a:off x="9769138" y="3735181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98" name="円/楕円 98">
            <a:extLst>
              <a:ext uri="{FF2B5EF4-FFF2-40B4-BE49-F238E27FC236}">
                <a16:creationId xmlns:a16="http://schemas.microsoft.com/office/drawing/2014/main" id="{3A3D3DF6-982C-43FA-803E-DAB77A6E244F}"/>
              </a:ext>
            </a:extLst>
          </p:cNvPr>
          <p:cNvSpPr/>
          <p:nvPr/>
        </p:nvSpPr>
        <p:spPr bwMode="auto">
          <a:xfrm>
            <a:off x="9926300" y="3784394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01" name="テキスト ボックス 107">
            <a:extLst>
              <a:ext uri="{FF2B5EF4-FFF2-40B4-BE49-F238E27FC236}">
                <a16:creationId xmlns:a16="http://schemas.microsoft.com/office/drawing/2014/main" id="{98B07415-AE5B-81E4-3C5A-1CF8F6520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838" y="3835194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ja-JP" altLang="en-US" sz="1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テキスト ボックス 108">
            <a:extLst>
              <a:ext uri="{FF2B5EF4-FFF2-40B4-BE49-F238E27FC236}">
                <a16:creationId xmlns:a16="http://schemas.microsoft.com/office/drawing/2014/main" id="{E96DE1FF-03EB-7004-66E0-7212C5BD4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113" y="3906631"/>
            <a:ext cx="542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endParaRPr lang="ja-JP" altLang="en-US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角丸四角形 103">
            <a:extLst>
              <a:ext uri="{FF2B5EF4-FFF2-40B4-BE49-F238E27FC236}">
                <a16:creationId xmlns:a16="http://schemas.microsoft.com/office/drawing/2014/main" id="{A20009D4-6013-2179-17AA-BD35C0977F4D}"/>
              </a:ext>
            </a:extLst>
          </p:cNvPr>
          <p:cNvSpPr/>
          <p:nvPr/>
        </p:nvSpPr>
        <p:spPr bwMode="auto">
          <a:xfrm>
            <a:off x="3795375" y="3287506"/>
            <a:ext cx="800100" cy="603250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04" name="テキスト ボックス 214">
            <a:extLst>
              <a:ext uri="{FF2B5EF4-FFF2-40B4-BE49-F238E27FC236}">
                <a16:creationId xmlns:a16="http://schemas.microsoft.com/office/drawing/2014/main" id="{1F47C5A9-8A4D-8842-3381-09D58F836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925" y="3398631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テキスト ボックス 145">
            <a:extLst>
              <a:ext uri="{FF2B5EF4-FFF2-40B4-BE49-F238E27FC236}">
                <a16:creationId xmlns:a16="http://schemas.microsoft.com/office/drawing/2014/main" id="{3494F955-B456-D6A5-E085-DBC9BEBB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651" y="2962067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</a:rPr>
              <a:t>1.5 GeV</a:t>
            </a:r>
          </a:p>
        </p:txBody>
      </p:sp>
      <p:sp>
        <p:nvSpPr>
          <p:cNvPr id="106" name="Line 178">
            <a:extLst>
              <a:ext uri="{FF2B5EF4-FFF2-40B4-BE49-F238E27FC236}">
                <a16:creationId xmlns:a16="http://schemas.microsoft.com/office/drawing/2014/main" id="{54A8D8D1-4F90-FEFB-1E7D-F13CDD268A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1763" y="3209719"/>
            <a:ext cx="615950" cy="404812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7" name="テキスト ボックス 115">
            <a:extLst>
              <a:ext uri="{FF2B5EF4-FFF2-40B4-BE49-F238E27FC236}">
                <a16:creationId xmlns:a16="http://schemas.microsoft.com/office/drawing/2014/main" id="{0CFE6EF6-C23E-2A60-18BF-0AC3364F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027" y="3088329"/>
            <a:ext cx="382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endParaRPr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円/楕円 108">
            <a:extLst>
              <a:ext uri="{FF2B5EF4-FFF2-40B4-BE49-F238E27FC236}">
                <a16:creationId xmlns:a16="http://schemas.microsoft.com/office/drawing/2014/main" id="{2DC268C4-00D0-8376-EE0E-21E2499C04AF}"/>
              </a:ext>
            </a:extLst>
          </p:cNvPr>
          <p:cNvSpPr/>
          <p:nvPr/>
        </p:nvSpPr>
        <p:spPr bwMode="auto">
          <a:xfrm>
            <a:off x="9569113" y="3292269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09" name="テキスト ボックス 117">
            <a:extLst>
              <a:ext uri="{FF2B5EF4-FFF2-40B4-BE49-F238E27FC236}">
                <a16:creationId xmlns:a16="http://schemas.microsoft.com/office/drawing/2014/main" id="{B91B12C9-4348-B5F2-CE04-DE2A072B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500" y="3274806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PF-AR</a:t>
            </a:r>
            <a:endParaRPr lang="ja-JP" altLang="en-US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円/楕円 110">
            <a:extLst>
              <a:ext uri="{FF2B5EF4-FFF2-40B4-BE49-F238E27FC236}">
                <a16:creationId xmlns:a16="http://schemas.microsoft.com/office/drawing/2014/main" id="{C3D4711D-852E-FB1C-E4C6-2DEB70E4DB6C}"/>
              </a:ext>
            </a:extLst>
          </p:cNvPr>
          <p:cNvSpPr/>
          <p:nvPr/>
        </p:nvSpPr>
        <p:spPr bwMode="auto">
          <a:xfrm>
            <a:off x="10219988" y="3554206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11" name="テキスト ボックス 119">
            <a:extLst>
              <a:ext uri="{FF2B5EF4-FFF2-40B4-BE49-F238E27FC236}">
                <a16:creationId xmlns:a16="http://schemas.microsoft.com/office/drawing/2014/main" id="{0D658526-7E82-139E-DA2F-22A30518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067" y="3731842"/>
            <a:ext cx="739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chicane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4CD84176-08D5-549A-27E5-FB90CC05A4A2}"/>
              </a:ext>
            </a:extLst>
          </p:cNvPr>
          <p:cNvCxnSpPr/>
          <p:nvPr/>
        </p:nvCxnSpPr>
        <p:spPr>
          <a:xfrm>
            <a:off x="2485688" y="2152444"/>
            <a:ext cx="44450" cy="2540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215">
            <a:extLst>
              <a:ext uri="{FF2B5EF4-FFF2-40B4-BE49-F238E27FC236}">
                <a16:creationId xmlns:a16="http://schemas.microsoft.com/office/drawing/2014/main" id="{47A43AFD-7DAF-417C-0CF6-57013110E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550" y="2000044"/>
            <a:ext cx="879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Knob</a:t>
            </a:r>
            <a:endParaRPr lang="ja-JP" altLang="en-US" sz="11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59">
            <a:extLst>
              <a:ext uri="{FF2B5EF4-FFF2-40B4-BE49-F238E27FC236}">
                <a16:creationId xmlns:a16="http://schemas.microsoft.com/office/drawing/2014/main" id="{D35587CE-00E3-A354-0809-33C650C61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107" y="2191819"/>
            <a:ext cx="66556" cy="90752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7" name="Rectangle 159">
            <a:extLst>
              <a:ext uri="{FF2B5EF4-FFF2-40B4-BE49-F238E27FC236}">
                <a16:creationId xmlns:a16="http://schemas.microsoft.com/office/drawing/2014/main" id="{1985D417-D66B-E7AC-81CE-51CA6D39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700" y="2202704"/>
            <a:ext cx="76179" cy="68982"/>
          </a:xfrm>
          <a:prstGeom prst="rect">
            <a:avLst/>
          </a:prstGeom>
          <a:solidFill>
            <a:srgbClr val="FFC0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8" name="Rectangle 159">
            <a:extLst>
              <a:ext uri="{FF2B5EF4-FFF2-40B4-BE49-F238E27FC236}">
                <a16:creationId xmlns:a16="http://schemas.microsoft.com/office/drawing/2014/main" id="{BE01C7AC-C9DA-182F-F3D1-2A234DA17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160" y="2200192"/>
            <a:ext cx="76179" cy="74006"/>
          </a:xfrm>
          <a:prstGeom prst="rect">
            <a:avLst/>
          </a:prstGeom>
          <a:solidFill>
            <a:srgbClr val="00FFFF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9" name="円/楕円 170">
            <a:extLst>
              <a:ext uri="{FF2B5EF4-FFF2-40B4-BE49-F238E27FC236}">
                <a16:creationId xmlns:a16="http://schemas.microsoft.com/office/drawing/2014/main" id="{009827A5-5615-A2A4-D9BA-CE311244D444}"/>
              </a:ext>
            </a:extLst>
          </p:cNvPr>
          <p:cNvSpPr/>
          <p:nvPr/>
        </p:nvSpPr>
        <p:spPr>
          <a:xfrm>
            <a:off x="4148533" y="2192136"/>
            <a:ext cx="80387" cy="803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422E398C-8041-12BB-5DDD-CEAE2B7708AA}"/>
              </a:ext>
            </a:extLst>
          </p:cNvPr>
          <p:cNvCxnSpPr/>
          <p:nvPr/>
        </p:nvCxnSpPr>
        <p:spPr>
          <a:xfrm>
            <a:off x="3806889" y="2232325"/>
            <a:ext cx="3516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AF070042-7363-DDA6-551D-50AA71E0E91E}"/>
              </a:ext>
            </a:extLst>
          </p:cNvPr>
          <p:cNvCxnSpPr/>
          <p:nvPr/>
        </p:nvCxnSpPr>
        <p:spPr>
          <a:xfrm flipV="1">
            <a:off x="3758322" y="2237353"/>
            <a:ext cx="53591" cy="2126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円/楕円 174">
            <a:extLst>
              <a:ext uri="{FF2B5EF4-FFF2-40B4-BE49-F238E27FC236}">
                <a16:creationId xmlns:a16="http://schemas.microsoft.com/office/drawing/2014/main" id="{A538658C-7178-EFDE-C2B6-84B0B9101BC4}"/>
              </a:ext>
            </a:extLst>
          </p:cNvPr>
          <p:cNvSpPr/>
          <p:nvPr/>
        </p:nvSpPr>
        <p:spPr>
          <a:xfrm>
            <a:off x="3929144" y="2429948"/>
            <a:ext cx="80387" cy="8038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Line 178">
            <a:extLst>
              <a:ext uri="{FF2B5EF4-FFF2-40B4-BE49-F238E27FC236}">
                <a16:creationId xmlns:a16="http://schemas.microsoft.com/office/drawing/2014/main" id="{44692FE2-4AAD-1AA4-A5F4-845D63444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7348" y="3688596"/>
            <a:ext cx="1817783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D14BC7EE-1024-37BC-2723-D5B754626CB0}"/>
              </a:ext>
            </a:extLst>
          </p:cNvPr>
          <p:cNvGrpSpPr/>
          <p:nvPr/>
        </p:nvGrpSpPr>
        <p:grpSpPr>
          <a:xfrm>
            <a:off x="5708012" y="3663823"/>
            <a:ext cx="266290" cy="71602"/>
            <a:chOff x="3974635" y="-394795"/>
            <a:chExt cx="270315" cy="36123"/>
          </a:xfrm>
        </p:grpSpPr>
        <p:sp>
          <p:nvSpPr>
            <p:cNvPr id="126" name="Line 178">
              <a:extLst>
                <a:ext uri="{FF2B5EF4-FFF2-40B4-BE49-F238E27FC236}">
                  <a16:creationId xmlns:a16="http://schemas.microsoft.com/office/drawing/2014/main" id="{70E82D90-B564-AF48-B91D-C0E2B9BF9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5608" y="-358672"/>
              <a:ext cx="206469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Line 178">
              <a:extLst>
                <a:ext uri="{FF2B5EF4-FFF2-40B4-BE49-F238E27FC236}">
                  <a16:creationId xmlns:a16="http://schemas.microsoft.com/office/drawing/2014/main" id="{21F6C208-9DC8-C4D7-2805-B62009560D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0609" y="-394795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Line 178">
              <a:extLst>
                <a:ext uri="{FF2B5EF4-FFF2-40B4-BE49-F238E27FC236}">
                  <a16:creationId xmlns:a16="http://schemas.microsoft.com/office/drawing/2014/main" id="{EFC5942D-06CC-9E8B-85D0-F1863487ED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4635" y="-392169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007CD42B-21C5-B04C-6E07-3FC9300B63F2}"/>
              </a:ext>
            </a:extLst>
          </p:cNvPr>
          <p:cNvCxnSpPr>
            <a:stCxn id="90" idx="2"/>
            <a:endCxn id="90" idx="2"/>
          </p:cNvCxnSpPr>
          <p:nvPr/>
        </p:nvCxnSpPr>
        <p:spPr>
          <a:xfrm>
            <a:off x="3814656" y="36342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35864827-BC30-5013-7FE0-62F16A44D3AA}"/>
              </a:ext>
            </a:extLst>
          </p:cNvPr>
          <p:cNvSpPr txBox="1"/>
          <p:nvPr/>
        </p:nvSpPr>
        <p:spPr>
          <a:xfrm>
            <a:off x="1580738" y="2694485"/>
            <a:ext cx="64312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J-Arc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80F612D7-C176-C3F5-60D5-FBF9A9BDE624}"/>
              </a:ext>
            </a:extLst>
          </p:cNvPr>
          <p:cNvSpPr txBox="1"/>
          <p:nvPr/>
        </p:nvSpPr>
        <p:spPr>
          <a:xfrm>
            <a:off x="3561696" y="2637217"/>
            <a:ext cx="33214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898019E-D420-FEEB-C421-F98D37D9FC28}"/>
              </a:ext>
            </a:extLst>
          </p:cNvPr>
          <p:cNvSpPr txBox="1"/>
          <p:nvPr/>
        </p:nvSpPr>
        <p:spPr>
          <a:xfrm>
            <a:off x="2428092" y="2637217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A7B3A6E3-30D8-5061-51DC-AD55F11D8F0F}"/>
              </a:ext>
            </a:extLst>
          </p:cNvPr>
          <p:cNvSpPr txBox="1"/>
          <p:nvPr/>
        </p:nvSpPr>
        <p:spPr>
          <a:xfrm>
            <a:off x="2434888" y="3154877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B85FAC07-CDB2-3790-5675-CF243F70F7C7}"/>
              </a:ext>
            </a:extLst>
          </p:cNvPr>
          <p:cNvCxnSpPr>
            <a:cxnSpLocks/>
            <a:stCxn id="140" idx="0"/>
            <a:endCxn id="90" idx="3"/>
          </p:cNvCxnSpPr>
          <p:nvPr/>
        </p:nvCxnSpPr>
        <p:spPr>
          <a:xfrm flipV="1">
            <a:off x="3101303" y="3671169"/>
            <a:ext cx="728629" cy="729174"/>
          </a:xfrm>
          <a:prstGeom prst="line">
            <a:avLst/>
          </a:prstGeom>
          <a:ln w="28575">
            <a:solidFill>
              <a:srgbClr val="FF5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101EA2D8-74C9-190E-C047-E6363C810581}"/>
              </a:ext>
            </a:extLst>
          </p:cNvPr>
          <p:cNvSpPr txBox="1"/>
          <p:nvPr/>
        </p:nvSpPr>
        <p:spPr>
          <a:xfrm>
            <a:off x="2167393" y="4400343"/>
            <a:ext cx="1867819" cy="523220"/>
          </a:xfrm>
          <a:prstGeom prst="rect">
            <a:avLst/>
          </a:prstGeom>
          <a:noFill/>
          <a:ln w="28575">
            <a:solidFill>
              <a:srgbClr val="FF5F0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kumimoji="1"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1st  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9.5 nC</a:t>
            </a:r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(100%)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2nd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8.6 nC (100%)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F7469C90-3D01-02C1-8C86-49BA7B617455}"/>
              </a:ext>
            </a:extLst>
          </p:cNvPr>
          <p:cNvSpPr txBox="1"/>
          <p:nvPr/>
        </p:nvSpPr>
        <p:spPr>
          <a:xfrm>
            <a:off x="4332764" y="4376514"/>
            <a:ext cx="1768433" cy="523220"/>
          </a:xfrm>
          <a:prstGeom prst="rect">
            <a:avLst/>
          </a:prstGeom>
          <a:noFill/>
          <a:ln w="28575">
            <a:solidFill>
              <a:srgbClr val="FF5F0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kumimoji="1"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1st  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5.9 nC</a:t>
            </a:r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(62%)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2nd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5.3 nC (62%)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4B570F8F-7A76-33E0-0ECA-15FC7E34A26D}"/>
              </a:ext>
            </a:extLst>
          </p:cNvPr>
          <p:cNvSpPr txBox="1"/>
          <p:nvPr/>
        </p:nvSpPr>
        <p:spPr>
          <a:xfrm>
            <a:off x="8514473" y="2346426"/>
            <a:ext cx="1768433" cy="523220"/>
          </a:xfrm>
          <a:prstGeom prst="rect">
            <a:avLst/>
          </a:prstGeom>
          <a:noFill/>
          <a:ln w="28575">
            <a:solidFill>
              <a:srgbClr val="FF5F0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kumimoji="1"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1st  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3.7 nC</a:t>
            </a:r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(39%)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2nd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3.2 nC (37%)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6" name="円/楕円 90">
            <a:extLst>
              <a:ext uri="{FF2B5EF4-FFF2-40B4-BE49-F238E27FC236}">
                <a16:creationId xmlns:a16="http://schemas.microsoft.com/office/drawing/2014/main" id="{6D73FA91-795E-181C-0384-CC0986624CB0}"/>
              </a:ext>
            </a:extLst>
          </p:cNvPr>
          <p:cNvSpPr/>
          <p:nvPr/>
        </p:nvSpPr>
        <p:spPr bwMode="auto">
          <a:xfrm>
            <a:off x="4268726" y="3574979"/>
            <a:ext cx="104308" cy="104308"/>
          </a:xfrm>
          <a:prstGeom prst="ellipse">
            <a:avLst/>
          </a:prstGeom>
          <a:solidFill>
            <a:srgbClr val="FF5F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FD721E60-B00E-BE33-7E76-9A34573A65AE}"/>
              </a:ext>
            </a:extLst>
          </p:cNvPr>
          <p:cNvCxnSpPr>
            <a:cxnSpLocks/>
            <a:stCxn id="119" idx="0"/>
            <a:endCxn id="160" idx="2"/>
          </p:cNvCxnSpPr>
          <p:nvPr/>
        </p:nvCxnSpPr>
        <p:spPr>
          <a:xfrm flipV="1">
            <a:off x="4188727" y="2051948"/>
            <a:ext cx="9268" cy="140188"/>
          </a:xfrm>
          <a:prstGeom prst="line">
            <a:avLst/>
          </a:prstGeom>
          <a:ln w="28575">
            <a:solidFill>
              <a:srgbClr val="FF5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A47203C9-B26F-0E0D-FB8F-A7357A8B0C42}"/>
              </a:ext>
            </a:extLst>
          </p:cNvPr>
          <p:cNvSpPr txBox="1"/>
          <p:nvPr/>
        </p:nvSpPr>
        <p:spPr>
          <a:xfrm>
            <a:off x="2126900" y="4095486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Target</a:t>
            </a:r>
            <a:endParaRPr kumimoji="1" lang="ja-JP" altLang="en-US" sz="1400" b="1" dirty="0">
              <a:solidFill>
                <a:srgbClr val="FF5F0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9A6B0BD8-9D25-83B0-1F2A-4CA4DF344CDF}"/>
              </a:ext>
            </a:extLst>
          </p:cNvPr>
          <p:cNvSpPr txBox="1"/>
          <p:nvPr/>
        </p:nvSpPr>
        <p:spPr>
          <a:xfrm>
            <a:off x="8421576" y="2076244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 End</a:t>
            </a:r>
            <a:endParaRPr kumimoji="1" lang="ja-JP" altLang="en-US" sz="1400" b="1" dirty="0">
              <a:solidFill>
                <a:srgbClr val="FF5F0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6C31BE90-F3C2-2EA0-EFDC-BBA54F1A67A9}"/>
              </a:ext>
            </a:extLst>
          </p:cNvPr>
          <p:cNvSpPr txBox="1"/>
          <p:nvPr/>
        </p:nvSpPr>
        <p:spPr>
          <a:xfrm>
            <a:off x="4542337" y="4081291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Cap.Sec. Exit</a:t>
            </a:r>
            <a:endParaRPr kumimoji="1" lang="ja-JP" altLang="en-US" sz="1400" b="1" dirty="0">
              <a:solidFill>
                <a:srgbClr val="FF5F0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8" name="円/楕円 90">
            <a:extLst>
              <a:ext uri="{FF2B5EF4-FFF2-40B4-BE49-F238E27FC236}">
                <a16:creationId xmlns:a16="http://schemas.microsoft.com/office/drawing/2014/main" id="{763FC309-2BD6-F912-ED03-13C46D316C2C}"/>
              </a:ext>
            </a:extLst>
          </p:cNvPr>
          <p:cNvSpPr/>
          <p:nvPr/>
        </p:nvSpPr>
        <p:spPr bwMode="auto">
          <a:xfrm>
            <a:off x="9098092" y="3574361"/>
            <a:ext cx="104308" cy="104308"/>
          </a:xfrm>
          <a:prstGeom prst="ellipse">
            <a:avLst/>
          </a:prstGeom>
          <a:solidFill>
            <a:srgbClr val="FF5F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80FBBA29-5D0D-40CF-9C64-1A775124C36F}"/>
              </a:ext>
            </a:extLst>
          </p:cNvPr>
          <p:cNvSpPr txBox="1"/>
          <p:nvPr/>
        </p:nvSpPr>
        <p:spPr>
          <a:xfrm>
            <a:off x="3214392" y="1528728"/>
            <a:ext cx="1967205" cy="523220"/>
          </a:xfrm>
          <a:prstGeom prst="rect">
            <a:avLst/>
          </a:prstGeom>
          <a:noFill/>
          <a:ln w="28575">
            <a:solidFill>
              <a:srgbClr val="FF5F0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kumimoji="1"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1st  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11 nC</a:t>
            </a:r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(116%)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2nd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10.5 nC (122%)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5B9DFB4D-E64F-0F5E-9E87-0C10AE88F967}"/>
              </a:ext>
            </a:extLst>
          </p:cNvPr>
          <p:cNvSpPr txBox="1"/>
          <p:nvPr/>
        </p:nvSpPr>
        <p:spPr>
          <a:xfrm>
            <a:off x="2674868" y="1474498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Gun</a:t>
            </a:r>
            <a:r>
              <a:rPr kumimoji="1"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</a:p>
          <a:p>
            <a:pPr algn="l"/>
            <a:r>
              <a:rPr kumimoji="1"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Exit</a:t>
            </a:r>
            <a:endParaRPr kumimoji="1" lang="ja-JP" altLang="en-US" sz="1400" b="1" dirty="0">
              <a:solidFill>
                <a:srgbClr val="FF5F0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D519EB1-F317-9F46-1E0B-D36BDA746F64}"/>
              </a:ext>
            </a:extLst>
          </p:cNvPr>
          <p:cNvSpPr txBox="1"/>
          <p:nvPr/>
        </p:nvSpPr>
        <p:spPr>
          <a:xfrm>
            <a:off x="6560420" y="1987115"/>
            <a:ext cx="1768433" cy="523220"/>
          </a:xfrm>
          <a:prstGeom prst="rect">
            <a:avLst/>
          </a:prstGeom>
          <a:noFill/>
          <a:ln w="28575">
            <a:solidFill>
              <a:srgbClr val="FF5F0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kumimoji="1"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1st  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3.9 nC</a:t>
            </a:r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(39%)</a:t>
            </a:r>
            <a:endParaRPr kumimoji="1"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1400" baseline="-25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2nd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3.7 nC (37%)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3" name="円/楕円 90">
            <a:extLst>
              <a:ext uri="{FF2B5EF4-FFF2-40B4-BE49-F238E27FC236}">
                <a16:creationId xmlns:a16="http://schemas.microsoft.com/office/drawing/2014/main" id="{94C1D475-E9FC-FE66-6877-7B44357F1083}"/>
              </a:ext>
            </a:extLst>
          </p:cNvPr>
          <p:cNvSpPr/>
          <p:nvPr/>
        </p:nvSpPr>
        <p:spPr bwMode="auto">
          <a:xfrm>
            <a:off x="6092488" y="2655617"/>
            <a:ext cx="104308" cy="104308"/>
          </a:xfrm>
          <a:prstGeom prst="ellipse">
            <a:avLst/>
          </a:prstGeom>
          <a:solidFill>
            <a:srgbClr val="FF5F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12DA0FBA-8FF5-1536-3BC3-77F64F74F78E}"/>
              </a:ext>
            </a:extLst>
          </p:cNvPr>
          <p:cNvSpPr txBox="1"/>
          <p:nvPr/>
        </p:nvSpPr>
        <p:spPr>
          <a:xfrm>
            <a:off x="6477794" y="1664110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FF5F0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 Entrance</a:t>
            </a:r>
            <a:endParaRPr kumimoji="1" lang="ja-JP" altLang="en-US" sz="1400" b="1" dirty="0">
              <a:solidFill>
                <a:srgbClr val="FF5F0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68" name="直線コネクタ 167">
            <a:extLst>
              <a:ext uri="{FF2B5EF4-FFF2-40B4-BE49-F238E27FC236}">
                <a16:creationId xmlns:a16="http://schemas.microsoft.com/office/drawing/2014/main" id="{D01F3D95-59F7-A007-5B54-6F4A32EB44C0}"/>
              </a:ext>
            </a:extLst>
          </p:cNvPr>
          <p:cNvCxnSpPr>
            <a:cxnSpLocks/>
            <a:endCxn id="146" idx="4"/>
          </p:cNvCxnSpPr>
          <p:nvPr/>
        </p:nvCxnSpPr>
        <p:spPr>
          <a:xfrm flipH="1" flipV="1">
            <a:off x="4320880" y="3679287"/>
            <a:ext cx="204557" cy="721056"/>
          </a:xfrm>
          <a:prstGeom prst="line">
            <a:avLst/>
          </a:prstGeom>
          <a:ln w="28575">
            <a:solidFill>
              <a:srgbClr val="FF5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1345B258-DBAA-954B-F307-23A486DA38B0}"/>
              </a:ext>
            </a:extLst>
          </p:cNvPr>
          <p:cNvCxnSpPr>
            <a:cxnSpLocks/>
            <a:stCxn id="163" idx="7"/>
          </p:cNvCxnSpPr>
          <p:nvPr/>
        </p:nvCxnSpPr>
        <p:spPr>
          <a:xfrm flipV="1">
            <a:off x="6181520" y="2517569"/>
            <a:ext cx="378900" cy="153324"/>
          </a:xfrm>
          <a:prstGeom prst="line">
            <a:avLst/>
          </a:prstGeom>
          <a:ln w="28575">
            <a:solidFill>
              <a:srgbClr val="FF5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6369F986-E44D-7F46-B82A-C277F6391B00}"/>
              </a:ext>
            </a:extLst>
          </p:cNvPr>
          <p:cNvCxnSpPr>
            <a:cxnSpLocks/>
            <a:stCxn id="158" idx="7"/>
            <a:endCxn id="145" idx="2"/>
          </p:cNvCxnSpPr>
          <p:nvPr/>
        </p:nvCxnSpPr>
        <p:spPr>
          <a:xfrm flipV="1">
            <a:off x="9187124" y="2869646"/>
            <a:ext cx="211566" cy="719991"/>
          </a:xfrm>
          <a:prstGeom prst="line">
            <a:avLst/>
          </a:prstGeom>
          <a:ln w="28575">
            <a:solidFill>
              <a:srgbClr val="FF5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4255453F-4A9A-33A6-5A96-92096C16BF75}"/>
                  </a:ext>
                </a:extLst>
              </p:cNvPr>
              <p:cNvSpPr txBox="1"/>
              <p:nvPr/>
            </p:nvSpPr>
            <p:spPr>
              <a:xfrm>
                <a:off x="6049625" y="1192860"/>
                <a:ext cx="4153253" cy="375616"/>
              </a:xfrm>
              <a:prstGeom prst="rect">
                <a:avLst/>
              </a:prstGeom>
              <a:noFill/>
              <a:ln w="28575">
                <a:solidFill>
                  <a:srgbClr val="2C43F8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Arial Unicode MS" panose="020B0604020202020204" pitchFamily="50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</m:ctrlPr>
                          </m:sSubPr>
                          <m:e>
                            <m:r>
                              <a:rPr kumimoji="1" lang="ja-JP" alt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𝜀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𝑛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,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𝑥</m:t>
                            </m:r>
                          </m:sub>
                        </m:sSub>
                        <m:r>
                          <a:rPr kumimoji="1"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Arial Unicode MS" panose="020B0604020202020204" pitchFamily="50" charset="-128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</m:ctrlPr>
                          </m:sSubPr>
                          <m:e>
                            <m:r>
                              <a:rPr kumimoji="1" lang="ja-JP" alt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𝜀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𝑛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,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rPr>
                      <m:t>=(4000</m:t>
                    </m:r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anose="020B0604020202020204" pitchFamily="50" charset="-128"/>
                      </a:rPr>
                      <m:t>±400, 3600±320)</m:t>
                    </m:r>
                  </m:oMath>
                </a14:m>
                <a:r>
                  <a:rPr kumimoji="1" lang="ja-JP" altLang="en-US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[</a:t>
                </a:r>
                <a:r>
                  <a:rPr kumimoji="1" lang="en-US" altLang="ja-JP" sz="1600" dirty="0">
                    <a:solidFill>
                      <a:srgbClr val="0000FF"/>
                    </a:solidFill>
                    <a:latin typeface="Symbol" panose="05050102010706020507" pitchFamily="18" charset="2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</a:t>
                </a:r>
                <a:r>
                  <a:rPr kumimoji="1" lang="en-US" altLang="ja-JP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m]</a:t>
                </a:r>
                <a:endParaRPr kumimoji="1" lang="ja-JP" altLang="en-US" sz="160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mc:Choice>
        <mc:Fallback xmlns="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4255453F-4A9A-33A6-5A96-92096C16B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625" y="1192860"/>
                <a:ext cx="4153253" cy="375616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  <a:ln w="28575">
                <a:solidFill>
                  <a:srgbClr val="2C43F8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11846761-DA03-2CA2-0C4A-980ABB8EA002}"/>
              </a:ext>
            </a:extLst>
          </p:cNvPr>
          <p:cNvSpPr txBox="1"/>
          <p:nvPr/>
        </p:nvSpPr>
        <p:spPr>
          <a:xfrm>
            <a:off x="3615477" y="5092846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charge and normalized emittance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テキスト ボックス 178">
                <a:extLst>
                  <a:ext uri="{FF2B5EF4-FFF2-40B4-BE49-F238E27FC236}">
                    <a16:creationId xmlns:a16="http://schemas.microsoft.com/office/drawing/2014/main" id="{04CEA9A1-CAB4-20C6-D24C-2BB55F2909CC}"/>
                  </a:ext>
                </a:extLst>
              </p:cNvPr>
              <p:cNvSpPr txBox="1"/>
              <p:nvPr/>
            </p:nvSpPr>
            <p:spPr>
              <a:xfrm>
                <a:off x="6779875" y="4470663"/>
                <a:ext cx="3322384" cy="375616"/>
              </a:xfrm>
              <a:prstGeom prst="rect">
                <a:avLst/>
              </a:prstGeom>
              <a:noFill/>
              <a:ln w="28575">
                <a:solidFill>
                  <a:srgbClr val="2C43F8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Arial Unicode MS" panose="020B0604020202020204" pitchFamily="50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</m:ctrlPr>
                          </m:sSubPr>
                          <m:e>
                            <m:r>
                              <a:rPr kumimoji="1" lang="ja-JP" alt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𝜀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𝑛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,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𝑥</m:t>
                            </m:r>
                          </m:sub>
                        </m:sSub>
                        <m:r>
                          <a:rPr kumimoji="1"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Arial Unicode MS" panose="020B0604020202020204" pitchFamily="50" charset="-128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</m:ctrlPr>
                          </m:sSubPr>
                          <m:e>
                            <m:r>
                              <a:rPr kumimoji="1" lang="ja-JP" alt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𝜀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𝑛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,</m:t>
                            </m:r>
                            <m:r>
                              <a:rPr kumimoji="1"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50" charset="-128"/>
                                <a:cs typeface="Arial Unicode MS" panose="020B0604020202020204" pitchFamily="50" charset="-128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rPr>
                      <m:t>=(140</m:t>
                    </m:r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anose="020B0604020202020204" pitchFamily="50" charset="-128"/>
                      </a:rPr>
                      <m:t>±40, &lt;10)</m:t>
                    </m:r>
                  </m:oMath>
                </a14:m>
                <a:r>
                  <a:rPr kumimoji="1" lang="ja-JP" altLang="en-US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[</a:t>
                </a:r>
                <a:r>
                  <a:rPr lang="en-US" altLang="ja-JP" sz="1600" dirty="0">
                    <a:solidFill>
                      <a:srgbClr val="0000FF"/>
                    </a:solidFill>
                    <a:latin typeface="Symbol" panose="05050102010706020507" pitchFamily="18" charset="2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</a:t>
                </a:r>
                <a:r>
                  <a:rPr lang="en-US" altLang="ja-JP" sz="1600" dirty="0">
                    <a:solidFill>
                      <a:srgbClr val="0000FF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m]</a:t>
                </a:r>
                <a:endParaRPr kumimoji="1" lang="ja-JP" altLang="en-US" sz="160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mc:Choice>
        <mc:Fallback xmlns="">
          <p:sp>
            <p:nvSpPr>
              <p:cNvPr id="179" name="テキスト ボックス 178">
                <a:extLst>
                  <a:ext uri="{FF2B5EF4-FFF2-40B4-BE49-F238E27FC236}">
                    <a16:creationId xmlns:a16="http://schemas.microsoft.com/office/drawing/2014/main" id="{04CEA9A1-CAB4-20C6-D24C-2BB55F290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875" y="4470663"/>
                <a:ext cx="3322384" cy="375616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  <a:ln w="28575">
                <a:solidFill>
                  <a:srgbClr val="2C43F8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2EC98173-2F14-07E9-5578-39C259552854}"/>
              </a:ext>
            </a:extLst>
          </p:cNvPr>
          <p:cNvCxnSpPr>
            <a:cxnSpLocks/>
            <a:endCxn id="163" idx="7"/>
          </p:cNvCxnSpPr>
          <p:nvPr/>
        </p:nvCxnSpPr>
        <p:spPr>
          <a:xfrm flipH="1">
            <a:off x="6181520" y="1575776"/>
            <a:ext cx="176590" cy="1095117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円/楕円 90">
            <a:extLst>
              <a:ext uri="{FF2B5EF4-FFF2-40B4-BE49-F238E27FC236}">
                <a16:creationId xmlns:a16="http://schemas.microsoft.com/office/drawing/2014/main" id="{D24C26B0-1F3E-6404-AE19-F9CBD865A23D}"/>
              </a:ext>
            </a:extLst>
          </p:cNvPr>
          <p:cNvSpPr/>
          <p:nvPr/>
        </p:nvSpPr>
        <p:spPr bwMode="auto">
          <a:xfrm>
            <a:off x="6022312" y="3584602"/>
            <a:ext cx="104308" cy="10430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2C43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F0DF83CB-7426-0383-F8B8-57A371C22D85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6092488" y="3682794"/>
            <a:ext cx="725487" cy="787869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4D1647A-59C7-9134-BF47-DF0D0931B0FF}"/>
              </a:ext>
            </a:extLst>
          </p:cNvPr>
          <p:cNvSpPr txBox="1"/>
          <p:nvPr/>
        </p:nvSpPr>
        <p:spPr>
          <a:xfrm>
            <a:off x="5972175" y="902075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 Entrance</a:t>
            </a:r>
            <a:endParaRPr kumimoji="1" lang="ja-JP" altLang="en-US" sz="1400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354E078-3975-8C05-E8A2-26D4CE5AAAA3}"/>
              </a:ext>
            </a:extLst>
          </p:cNvPr>
          <p:cNvSpPr txBox="1"/>
          <p:nvPr/>
        </p:nvSpPr>
        <p:spPr>
          <a:xfrm>
            <a:off x="6798447" y="4196805"/>
            <a:ext cx="2993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 Exit (Position back in the Linac)</a:t>
            </a:r>
            <a:endParaRPr kumimoji="1" lang="ja-JP" altLang="en-US" sz="1400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1183414B-BB71-F898-B27B-91F5922650DE}"/>
              </a:ext>
            </a:extLst>
          </p:cNvPr>
          <p:cNvSpPr txBox="1"/>
          <p:nvPr/>
        </p:nvSpPr>
        <p:spPr>
          <a:xfrm>
            <a:off x="72796" y="5439072"/>
            <a:ext cx="11785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Primary electron beam has large energy spread and emittance, so it loses about ~20% up to the target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Conversion efficiency of primary electron beam to positron beam is ~60%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30% of the beam is lost in the Beam transport line (SY2 to DR) 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Bunch charge decreases to ~40% at the end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10B3AAA-FC72-3265-304D-B1631A5F562A}"/>
              </a:ext>
            </a:extLst>
          </p:cNvPr>
          <p:cNvSpPr txBox="1"/>
          <p:nvPr/>
        </p:nvSpPr>
        <p:spPr>
          <a:xfrm>
            <a:off x="5455900" y="2381732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100" dirty="0">
                <a:solidFill>
                  <a:srgbClr val="DE6B5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1.1 GeV</a:t>
            </a:r>
            <a:endParaRPr kumimoji="1" lang="ja-JP" altLang="en-US" sz="1100" dirty="0">
              <a:solidFill>
                <a:srgbClr val="DE6B5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6934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16D028-C2AB-0C2B-C0FE-6CC58ADD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Comparison of simulated and measured data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C7FFFB-1743-DC08-5E79-94242628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538203-595B-415E-96DC-29F8C01E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C2087D36-37F4-0E84-743C-7EAEC1141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5970" r="4616" b="5231"/>
          <a:stretch/>
        </p:blipFill>
        <p:spPr>
          <a:xfrm>
            <a:off x="7168564" y="1471583"/>
            <a:ext cx="3757527" cy="36145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42A0E0-449E-F557-ECC1-A56C38066226}"/>
              </a:ext>
            </a:extLst>
          </p:cNvPr>
          <p:cNvSpPr txBox="1"/>
          <p:nvPr/>
        </p:nvSpPr>
        <p:spPr>
          <a:xfrm>
            <a:off x="244434" y="1214172"/>
            <a:ext cx="61240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Simulation (EGS5 and GPT) roughly reproduce experimental values for the phase dependence of yield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Slightly diffe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rent phase-dependent structure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Simulation studies are needed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</a:b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(Fahad will reports on this topic on Friday)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99E9A1-EB2D-052F-ED72-A1AC723E01AE}"/>
              </a:ext>
            </a:extLst>
          </p:cNvPr>
          <p:cNvSpPr txBox="1"/>
          <p:nvPr/>
        </p:nvSpPr>
        <p:spPr>
          <a:xfrm>
            <a:off x="7394811" y="5156783"/>
            <a:ext cx="375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Klystron phase of 1st accelerating structure and positron yield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2F6C50F-D44B-981B-1343-2C8A3CA3DD3C}"/>
              </a:ext>
            </a:extLst>
          </p:cNvPr>
          <p:cNvSpPr/>
          <p:nvPr/>
        </p:nvSpPr>
        <p:spPr>
          <a:xfrm>
            <a:off x="7975979" y="3733375"/>
            <a:ext cx="177421" cy="1774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C06537E-BC4C-7365-5010-0646F8814439}"/>
              </a:ext>
            </a:extLst>
          </p:cNvPr>
          <p:cNvSpPr/>
          <p:nvPr/>
        </p:nvSpPr>
        <p:spPr>
          <a:xfrm>
            <a:off x="7975979" y="4184123"/>
            <a:ext cx="177421" cy="1774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365D5E-C005-9422-51EF-DCED0346B268}"/>
              </a:ext>
            </a:extLst>
          </p:cNvPr>
          <p:cNvSpPr txBox="1"/>
          <p:nvPr/>
        </p:nvSpPr>
        <p:spPr>
          <a:xfrm>
            <a:off x="8161284" y="3694603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Measured data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E245EE-7F2D-161F-50ED-8C971B8ADAB4}"/>
              </a:ext>
            </a:extLst>
          </p:cNvPr>
          <p:cNvSpPr txBox="1"/>
          <p:nvPr/>
        </p:nvSpPr>
        <p:spPr>
          <a:xfrm>
            <a:off x="8161284" y="4122736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Simulation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DB31AB1-0ABA-6685-7DF1-C2C8BA6FE45F}"/>
              </a:ext>
            </a:extLst>
          </p:cNvPr>
          <p:cNvSpPr txBox="1"/>
          <p:nvPr/>
        </p:nvSpPr>
        <p:spPr>
          <a:xfrm>
            <a:off x="7735808" y="309409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Dec. Capture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B795310-60A8-6563-6E1D-048DAEEF3927}"/>
              </a:ext>
            </a:extLst>
          </p:cNvPr>
          <p:cNvSpPr txBox="1"/>
          <p:nvPr/>
        </p:nvSpPr>
        <p:spPr>
          <a:xfrm>
            <a:off x="9538584" y="1634054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Acc. Capture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A7D6A48-0625-277B-BDBF-25079F056948}"/>
              </a:ext>
            </a:extLst>
          </p:cNvPr>
          <p:cNvCxnSpPr>
            <a:cxnSpLocks/>
          </p:cNvCxnSpPr>
          <p:nvPr/>
        </p:nvCxnSpPr>
        <p:spPr>
          <a:xfrm flipV="1">
            <a:off x="8064689" y="2470245"/>
            <a:ext cx="0" cy="6238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DACE9EA-315B-B6E8-2AA9-A5B9482BF44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9192450" y="1787943"/>
            <a:ext cx="346134" cy="280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0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AC844F-6B14-F894-1C57-95C60089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7D0514-D4AB-9BE0-E42B-2DEEF19B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D40836-8B74-8345-B2F9-A5CF6DD8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E5B280-A7F9-CF71-F989-3E859CD100BE}"/>
              </a:ext>
            </a:extLst>
          </p:cNvPr>
          <p:cNvSpPr txBox="1"/>
          <p:nvPr/>
        </p:nvSpPr>
        <p:spPr>
          <a:xfrm>
            <a:off x="945445" y="1433015"/>
            <a:ext cx="10267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 e+e- Linac and Positron Capture Section Overview</a:t>
            </a:r>
            <a:b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kumimoji="1"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Positron beam tuning :  Manual and machine learning are used together</a:t>
            </a:r>
            <a:b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8E028E-F6E9-0D0E-1CED-06A9409C641A}"/>
              </a:ext>
            </a:extLst>
          </p:cNvPr>
          <p:cNvSpPr txBox="1"/>
          <p:nvPr/>
        </p:nvSpPr>
        <p:spPr>
          <a:xfrm>
            <a:off x="1354948" y="2693985"/>
            <a:ext cx="102643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Bayesian optimization is very useful in improving position yield and beam transmission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If the parameters deviate slightly from the optimum, Downhill Simplex is effective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E63E1C-D66D-2CF4-EA83-F467012C26FC}"/>
              </a:ext>
            </a:extLst>
          </p:cNvPr>
          <p:cNvSpPr txBox="1"/>
          <p:nvPr/>
        </p:nvSpPr>
        <p:spPr>
          <a:xfrm>
            <a:off x="945445" y="3641036"/>
            <a:ext cx="5349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Status of the positron beam</a:t>
            </a:r>
            <a:b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1D0C3B-27BE-183E-6820-01FF8AE4DB05}"/>
              </a:ext>
            </a:extLst>
          </p:cNvPr>
          <p:cNvSpPr txBox="1"/>
          <p:nvPr/>
        </p:nvSpPr>
        <p:spPr>
          <a:xfrm>
            <a:off x="1354948" y="4150031"/>
            <a:ext cx="96920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charge :  11 (Gun Exit) 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9.5 (Target)  3.9 (DR)  3.7 (Linac end) [nC]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Normalized Emittance (x,y) : (~4000, ~3600) @DR, (~140, ~10) @Linac</a:t>
            </a: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end [</a:t>
            </a:r>
            <a:r>
              <a:rPr lang="en-US" altLang="ja-JP" sz="2000" dirty="0">
                <a:latin typeface="Symbol" panose="05050102010706020507" pitchFamily="18" charset="2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m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m]</a:t>
            </a: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E2CDAA-8A53-216C-1576-8F4B9DC08FC7}"/>
              </a:ext>
            </a:extLst>
          </p:cNvPr>
          <p:cNvSpPr txBox="1"/>
          <p:nvPr/>
        </p:nvSpPr>
        <p:spPr>
          <a:xfrm>
            <a:off x="1003856" y="5079953"/>
            <a:ext cx="471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Measurements and Simulation </a:t>
            </a:r>
            <a:b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9E17ED-9511-ECCA-9EAB-2D75514AA2BA}"/>
              </a:ext>
            </a:extLst>
          </p:cNvPr>
          <p:cNvSpPr txBox="1"/>
          <p:nvPr/>
        </p:nvSpPr>
        <p:spPr>
          <a:xfrm>
            <a:off x="1429155" y="5559136"/>
            <a:ext cx="80794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Simulation roughly reproduces experiment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However, differences also exist, and further investigation is needed</a:t>
            </a: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2619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709F016-5004-17ED-A594-4015729F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432281-5DE9-79D7-006E-F6AA73FF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4B554D-6031-8706-2D33-9F1144D55097}"/>
              </a:ext>
            </a:extLst>
          </p:cNvPr>
          <p:cNvSpPr txBox="1"/>
          <p:nvPr/>
        </p:nvSpPr>
        <p:spPr>
          <a:xfrm>
            <a:off x="3759463" y="2644170"/>
            <a:ext cx="46730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9600" b="1" dirty="0"/>
              <a:t>Backup</a:t>
            </a:r>
            <a:endParaRPr kumimoji="1" lang="ja-JP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663587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D221C5-7057-7192-43A6-F342A1D0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Electron Guns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2DC9A5-5725-71C7-FE51-A1056279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A893F0-9956-5E41-9CBD-FC5EF857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771602-EBF0-1C7D-DFB0-B3C6B2BE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95" y="2500059"/>
            <a:ext cx="7640053" cy="3921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A89CB3-40F0-96BE-E652-F7DD2FED0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03" y="1077801"/>
            <a:ext cx="9913789" cy="109772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C8EA59-C387-5764-3AF4-489B78CF8511}"/>
              </a:ext>
            </a:extLst>
          </p:cNvPr>
          <p:cNvSpPr txBox="1"/>
          <p:nvPr/>
        </p:nvSpPr>
        <p:spPr>
          <a:xfrm>
            <a:off x="7327232" y="4586797"/>
            <a:ext cx="420046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/>
              <a:t>Photocathode RF gun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rgbClr val="0070C0"/>
                </a:solidFill>
              </a:rPr>
              <a:t>Low emittance e- beam for </a:t>
            </a:r>
            <a:r>
              <a:rPr lang="en-US" altLang="ja-JP" sz="1600" b="1" dirty="0" err="1">
                <a:solidFill>
                  <a:srgbClr val="0070C0"/>
                </a:solidFill>
              </a:rPr>
              <a:t>SuperKEKB</a:t>
            </a:r>
            <a:r>
              <a:rPr lang="en-US" altLang="ja-JP" sz="1600" b="1" dirty="0">
                <a:solidFill>
                  <a:srgbClr val="0070C0"/>
                </a:solidFill>
              </a:rPr>
              <a:t> HER</a:t>
            </a:r>
            <a:endParaRPr kumimoji="1" lang="en-US" altLang="ja-JP" sz="16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5E2F5D-91AD-A420-B42D-472142068A9E}"/>
              </a:ext>
            </a:extLst>
          </p:cNvPr>
          <p:cNvSpPr txBox="1"/>
          <p:nvPr/>
        </p:nvSpPr>
        <p:spPr>
          <a:xfrm>
            <a:off x="9115502" y="2713471"/>
            <a:ext cx="29160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/>
              <a:t>Thermionic gun </a:t>
            </a:r>
            <a:r>
              <a:rPr lang="en-US" altLang="ja-JP" sz="1600" dirty="0"/>
              <a:t>on the other side of this wall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rgbClr val="0070C0"/>
                </a:solidFill>
              </a:rPr>
              <a:t>High bunch charge for e+ production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rgbClr val="0070C0"/>
                </a:solidFill>
              </a:rPr>
              <a:t>0.3 nC e- beam for PF/PF-AR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6CE8CC7-C410-9DDC-F4B5-A1131B38DBED}"/>
              </a:ext>
            </a:extLst>
          </p:cNvPr>
          <p:cNvSpPr/>
          <p:nvPr/>
        </p:nvSpPr>
        <p:spPr>
          <a:xfrm>
            <a:off x="3759868" y="1050690"/>
            <a:ext cx="138364" cy="36793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B5B5AF6-3061-B12A-A687-C01D39672422}"/>
              </a:ext>
            </a:extLst>
          </p:cNvPr>
          <p:cNvCxnSpPr/>
          <p:nvPr/>
        </p:nvCxnSpPr>
        <p:spPr>
          <a:xfrm flipH="1">
            <a:off x="3573378" y="1552073"/>
            <a:ext cx="2787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C90B140F-85AD-FF82-FC5B-62AF5FD06633}"/>
              </a:ext>
            </a:extLst>
          </p:cNvPr>
          <p:cNvCxnSpPr>
            <a:cxnSpLocks/>
          </p:cNvCxnSpPr>
          <p:nvPr/>
        </p:nvCxnSpPr>
        <p:spPr>
          <a:xfrm flipH="1">
            <a:off x="5907505" y="4788568"/>
            <a:ext cx="141972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3D3A0A9-DAEB-5CD8-0714-F86F07F2A825}"/>
              </a:ext>
            </a:extLst>
          </p:cNvPr>
          <p:cNvCxnSpPr>
            <a:cxnSpLocks/>
          </p:cNvCxnSpPr>
          <p:nvPr/>
        </p:nvCxnSpPr>
        <p:spPr>
          <a:xfrm flipH="1">
            <a:off x="8518358" y="3284621"/>
            <a:ext cx="597144" cy="3007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12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FC290262-7251-D4FC-1E49-8B3F9334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Increase in bunch charge through ML tuning</a:t>
            </a:r>
            <a:endParaRPr lang="ja-JP" altLang="en-US" sz="32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CF41896-EA84-AD33-B66C-8A7CC808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C170C1-9E10-1AC8-6ED3-A8E92ADD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A3EBF6-15F3-3BC1-D48F-83346DEB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1225164"/>
            <a:ext cx="11182865" cy="4881564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E67A0D47-3B76-58F8-F6D1-9A7500E6836C}"/>
              </a:ext>
            </a:extLst>
          </p:cNvPr>
          <p:cNvSpPr/>
          <p:nvPr/>
        </p:nvSpPr>
        <p:spPr>
          <a:xfrm>
            <a:off x="889686" y="5394969"/>
            <a:ext cx="10317892" cy="24713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BBB5CE-0411-1AD2-450E-1F51177B16DA}"/>
              </a:ext>
            </a:extLst>
          </p:cNvPr>
          <p:cNvSpPr txBox="1"/>
          <p:nvPr/>
        </p:nvSpPr>
        <p:spPr>
          <a:xfrm>
            <a:off x="3793524" y="493330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ML Tuning</a:t>
            </a:r>
            <a:endParaRPr kumimoji="1"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561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58529C-F5AA-C107-81F3-664C66D1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Google Street </a:t>
            </a:r>
            <a:r>
              <a:rPr kumimoji="1" lang="en-US" altLang="ja-JP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View@KEK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82940C2-8491-1911-D1D5-2A7F92B0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D3424A-032F-DF45-45A5-91831948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B543C4-87A9-01CE-8E5B-6513DB76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03" y="1387172"/>
            <a:ext cx="6675051" cy="377485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E72A41-AD50-99B2-885B-5D45746EEE55}"/>
              </a:ext>
            </a:extLst>
          </p:cNvPr>
          <p:cNvSpPr txBox="1"/>
          <p:nvPr/>
        </p:nvSpPr>
        <p:spPr>
          <a:xfrm>
            <a:off x="5822926" y="5337070"/>
            <a:ext cx="4794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Zoom and click around here</a:t>
            </a:r>
            <a:endParaRPr kumimoji="1" lang="ja-JP" altLang="en-US" sz="2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B6C55C5-359B-263B-B5A0-1EC9E355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28" y="1387172"/>
            <a:ext cx="3973880" cy="247737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F1A0037-485E-9E02-AC4B-A601620BFCAE}"/>
              </a:ext>
            </a:extLst>
          </p:cNvPr>
          <p:cNvCxnSpPr>
            <a:cxnSpLocks/>
          </p:cNvCxnSpPr>
          <p:nvPr/>
        </p:nvCxnSpPr>
        <p:spPr>
          <a:xfrm>
            <a:off x="1267485" y="2414998"/>
            <a:ext cx="3177766" cy="10140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AD2B927-01FE-C38D-037F-949ECADFEE80}"/>
              </a:ext>
            </a:extLst>
          </p:cNvPr>
          <p:cNvCxnSpPr>
            <a:cxnSpLocks/>
          </p:cNvCxnSpPr>
          <p:nvPr/>
        </p:nvCxnSpPr>
        <p:spPr>
          <a:xfrm flipH="1" flipV="1">
            <a:off x="5076969" y="4654691"/>
            <a:ext cx="745957" cy="661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866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3B29F7-AEFF-FED9-0991-09C741F4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Rough beam tuning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B5B1B56-DB5C-2663-EB6A-CB77E617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F37A21-05E7-84C3-AC52-28D0BE3A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3846D-1CA6-338E-C53F-AB5386E75B5F}"/>
              </a:ext>
            </a:extLst>
          </p:cNvPr>
          <p:cNvSpPr txBox="1"/>
          <p:nvPr/>
        </p:nvSpPr>
        <p:spPr>
          <a:xfrm>
            <a:off x="1098477" y="1490008"/>
            <a:ext cx="99950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AutoNum type="arabicPeriod"/>
            </a:pP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Once RF crest phases are found, load the previous beam parameters</a:t>
            </a:r>
            <a:b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indent="-342900" algn="l">
              <a:buAutoNum type="arabicPeriod"/>
            </a:pP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Check for anomalies, etc.</a:t>
            </a:r>
            <a:b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endParaRPr kumimoji="1"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indent="-342900" algn="l">
              <a:buAutoNum type="arabicPeriod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Adjust manually so that the bam passes downstream of the Linac</a:t>
            </a:r>
            <a:endParaRPr kumimoji="1" lang="en-US" altLang="ja-JP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402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1F2A0CD-7D38-8433-354C-C043C3B6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768A65-B000-4C7C-9667-8073C287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85F35D-09E0-26A3-0803-564EBAF03087}"/>
              </a:ext>
            </a:extLst>
          </p:cNvPr>
          <p:cNvSpPr txBox="1"/>
          <p:nvPr/>
        </p:nvSpPr>
        <p:spPr>
          <a:xfrm>
            <a:off x="1487905" y="2644170"/>
            <a:ext cx="92161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4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Tuning performed at accelerator </a:t>
            </a:r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start-up</a:t>
            </a:r>
            <a:r>
              <a:rPr lang="en-US" altLang="ja-JP" sz="4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or on a </a:t>
            </a:r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daily basis </a:t>
            </a:r>
            <a:endParaRPr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69699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64D1E0-0CB1-CE19-BF4A-0907062B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Tuning to increase e+ yield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50DE4C4-9480-F4B1-9C7C-F5CECD91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6E3745-E06A-3945-D55B-24C6E0B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F67E44-DFD9-841A-34EA-DF12E5EAB5B9}"/>
              </a:ext>
            </a:extLst>
          </p:cNvPr>
          <p:cNvSpPr txBox="1"/>
          <p:nvPr/>
        </p:nvSpPr>
        <p:spPr>
          <a:xfrm>
            <a:off x="82027" y="1199923"/>
            <a:ext cx="1127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Maximization of the primary electron beam charge and positron yield at the  capture section exit.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90D39D9-A780-465C-15E7-6F893C32A5E6}"/>
              </a:ext>
            </a:extLst>
          </p:cNvPr>
          <p:cNvSpPr txBox="1"/>
          <p:nvPr/>
        </p:nvSpPr>
        <p:spPr>
          <a:xfrm>
            <a:off x="159713" y="2034824"/>
            <a:ext cx="494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loss reduction in J-Arc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BDAA3BD-8BDE-CD39-389C-79A542DC1162}"/>
              </a:ext>
            </a:extLst>
          </p:cNvPr>
          <p:cNvSpPr txBox="1"/>
          <p:nvPr/>
        </p:nvSpPr>
        <p:spPr>
          <a:xfrm>
            <a:off x="2284215" y="6858000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 phase in the capture section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82CCE584-67D5-78BD-DB50-7B89DDC90AB7}"/>
              </a:ext>
            </a:extLst>
          </p:cNvPr>
          <p:cNvGrpSpPr/>
          <p:nvPr/>
        </p:nvGrpSpPr>
        <p:grpSpPr>
          <a:xfrm>
            <a:off x="305466" y="2802834"/>
            <a:ext cx="5760168" cy="3497881"/>
            <a:chOff x="496968" y="2245961"/>
            <a:chExt cx="5760168" cy="3497881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2032EF40-A036-5973-389F-01CE302E0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68" y="2245961"/>
              <a:ext cx="5760168" cy="3497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A69AB319-BDE9-8EE3-FA0B-F3011910E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7928" y="2425700"/>
              <a:ext cx="0" cy="294040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B376AB9A-9151-ACE9-14EF-CD2715C17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0628" y="2425700"/>
              <a:ext cx="0" cy="294040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9317982F-3BA9-E771-FF13-2E07A26E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7087"/>
            <a:stretch/>
          </p:blipFill>
          <p:spPr>
            <a:xfrm>
              <a:off x="2825844" y="4467903"/>
              <a:ext cx="3431291" cy="885374"/>
            </a:xfrm>
            <a:prstGeom prst="rect">
              <a:avLst/>
            </a:prstGeom>
          </p:spPr>
        </p:pic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F12564F9-2742-6F01-E1E3-1597D11B281C}"/>
                </a:ext>
              </a:extLst>
            </p:cNvPr>
            <p:cNvCxnSpPr/>
            <p:nvPr/>
          </p:nvCxnSpPr>
          <p:spPr>
            <a:xfrm>
              <a:off x="1787928" y="4400550"/>
              <a:ext cx="3822700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45F16583-7019-B193-2F18-F1F20530787F}"/>
                </a:ext>
              </a:extLst>
            </p:cNvPr>
            <p:cNvSpPr txBox="1"/>
            <p:nvPr/>
          </p:nvSpPr>
          <p:spPr>
            <a:xfrm>
              <a:off x="3020472" y="4032485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ML tuning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F12F5492-0856-86DC-9018-29667B26CC51}"/>
                </a:ext>
              </a:extLst>
            </p:cNvPr>
            <p:cNvCxnSpPr/>
            <p:nvPr/>
          </p:nvCxnSpPr>
          <p:spPr>
            <a:xfrm flipH="1">
              <a:off x="787400" y="4400550"/>
              <a:ext cx="981478" cy="0"/>
            </a:xfrm>
            <a:prstGeom prst="line">
              <a:avLst/>
            </a:prstGeom>
            <a:ln w="5715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2B5B187-DB94-D40D-92DD-6CD593B4464C}"/>
                </a:ext>
              </a:extLst>
            </p:cNvPr>
            <p:cNvSpPr txBox="1"/>
            <p:nvPr/>
          </p:nvSpPr>
          <p:spPr>
            <a:xfrm>
              <a:off x="798798" y="4061996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Manual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CEF5DAB0-A3A0-798A-CDCD-E4C65B6C3E49}"/>
                </a:ext>
              </a:extLst>
            </p:cNvPr>
            <p:cNvCxnSpPr>
              <a:cxnSpLocks/>
            </p:cNvCxnSpPr>
            <p:nvPr/>
          </p:nvCxnSpPr>
          <p:spPr>
            <a:xfrm>
              <a:off x="2738866" y="3299743"/>
              <a:ext cx="2361639" cy="17056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7426FB61-8B0B-097E-B8FE-6794DFF9AB2E}"/>
                </a:ext>
              </a:extLst>
            </p:cNvPr>
            <p:cNvCxnSpPr>
              <a:cxnSpLocks/>
            </p:cNvCxnSpPr>
            <p:nvPr/>
          </p:nvCxnSpPr>
          <p:spPr>
            <a:xfrm>
              <a:off x="1165425" y="3015394"/>
              <a:ext cx="2266825" cy="2031084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C23982F7-9438-FE13-48FD-79D157C42FC0}"/>
                </a:ext>
              </a:extLst>
            </p:cNvPr>
            <p:cNvCxnSpPr>
              <a:cxnSpLocks/>
            </p:cNvCxnSpPr>
            <p:nvPr/>
          </p:nvCxnSpPr>
          <p:spPr>
            <a:xfrm>
              <a:off x="1583475" y="2768980"/>
              <a:ext cx="1848775" cy="2069151"/>
            </a:xfrm>
            <a:prstGeom prst="straightConnector1">
              <a:avLst/>
            </a:prstGeom>
            <a:ln>
              <a:solidFill>
                <a:srgbClr val="2C43F8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C1E8E38E-7CAB-0F6F-7F08-91B30B1C8F57}"/>
                </a:ext>
              </a:extLst>
            </p:cNvPr>
            <p:cNvSpPr txBox="1"/>
            <p:nvPr/>
          </p:nvSpPr>
          <p:spPr>
            <a:xfrm>
              <a:off x="703262" y="2398071"/>
              <a:ext cx="111601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100" b="1" dirty="0">
                  <a:solidFill>
                    <a:srgbClr val="2C43F8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J-Arc Entrance</a:t>
              </a:r>
              <a:endParaRPr kumimoji="1" lang="ja-JP" altLang="en-US" sz="1100" b="1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2EF092DC-1069-078F-126F-99B76B24F6B4}"/>
                </a:ext>
              </a:extLst>
            </p:cNvPr>
            <p:cNvSpPr txBox="1"/>
            <p:nvPr/>
          </p:nvSpPr>
          <p:spPr>
            <a:xfrm>
              <a:off x="855997" y="2667610"/>
              <a:ext cx="78739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100" b="1" dirty="0">
                  <a:solidFill>
                    <a:srgbClr val="FF6C0A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J-Arc Exit</a:t>
              </a:r>
              <a:endParaRPr kumimoji="1" lang="ja-JP" altLang="en-US" sz="1100" b="1" dirty="0">
                <a:solidFill>
                  <a:srgbClr val="FF6C0A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40CBDBF5-0B5C-1AFA-D149-15B2F694FD32}"/>
                </a:ext>
              </a:extLst>
            </p:cNvPr>
            <p:cNvSpPr txBox="1"/>
            <p:nvPr/>
          </p:nvSpPr>
          <p:spPr>
            <a:xfrm>
              <a:off x="976309" y="3657214"/>
              <a:ext cx="5918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100" b="1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</a:t>
              </a:r>
              <a:endParaRPr kumimoji="1" lang="ja-JP" altLang="en-US" sz="11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A4409433-67DA-590D-0BD4-0239EF00A36B}"/>
              </a:ext>
            </a:extLst>
          </p:cNvPr>
          <p:cNvSpPr txBox="1"/>
          <p:nvPr/>
        </p:nvSpPr>
        <p:spPr>
          <a:xfrm>
            <a:off x="6917450" y="2034823"/>
            <a:ext cx="494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e- to e+ conversion efficiency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0" name="図 109">
            <a:extLst>
              <a:ext uri="{FF2B5EF4-FFF2-40B4-BE49-F238E27FC236}">
                <a16:creationId xmlns:a16="http://schemas.microsoft.com/office/drawing/2014/main" id="{29CB566E-50FE-30FA-9334-0009B796F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13860" r="-476" b="8596"/>
          <a:stretch/>
        </p:blipFill>
        <p:spPr>
          <a:xfrm>
            <a:off x="7085626" y="2510582"/>
            <a:ext cx="4612906" cy="3759175"/>
          </a:xfrm>
          <a:prstGeom prst="rect">
            <a:avLst/>
          </a:prstGeom>
        </p:spPr>
      </p:pic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6C5ACF8B-6784-19D7-0884-875C8F0D8CF7}"/>
              </a:ext>
            </a:extLst>
          </p:cNvPr>
          <p:cNvSpPr txBox="1"/>
          <p:nvPr/>
        </p:nvSpPr>
        <p:spPr>
          <a:xfrm>
            <a:off x="11104953" y="330142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+0.3%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A69B8AE-FC99-6FAD-5E58-BEC7450D7E25}"/>
              </a:ext>
            </a:extLst>
          </p:cNvPr>
          <p:cNvSpPr txBox="1"/>
          <p:nvPr/>
        </p:nvSpPr>
        <p:spPr>
          <a:xfrm>
            <a:off x="314428" y="1648558"/>
            <a:ext cx="82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Parameter: Quadrupoles, Strength of steering magnets, RF phases of klystrons</a:t>
            </a:r>
            <a:endParaRPr kumimoji="1" lang="ja-JP" altLang="en-US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379D2A19-DE8C-8057-FDEF-1C6936C0475E}"/>
              </a:ext>
            </a:extLst>
          </p:cNvPr>
          <p:cNvSpPr txBox="1"/>
          <p:nvPr/>
        </p:nvSpPr>
        <p:spPr>
          <a:xfrm>
            <a:off x="7085626" y="6112694"/>
            <a:ext cx="4764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Change in incident position and yield due to tuning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BCE1A91E-7D80-2ED6-1348-BD4838AB185F}"/>
              </a:ext>
            </a:extLst>
          </p:cNvPr>
          <p:cNvCxnSpPr>
            <a:cxnSpLocks/>
          </p:cNvCxnSpPr>
          <p:nvPr/>
        </p:nvCxnSpPr>
        <p:spPr>
          <a:xfrm>
            <a:off x="8049126" y="5637696"/>
            <a:ext cx="26710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BDB5130-7766-F91B-A771-88265B1F1878}"/>
              </a:ext>
            </a:extLst>
          </p:cNvPr>
          <p:cNvSpPr txBox="1"/>
          <p:nvPr/>
        </p:nvSpPr>
        <p:spPr>
          <a:xfrm>
            <a:off x="9488067" y="528279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ML tuning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5A11EE7-6377-F886-67D4-805C73707552}"/>
              </a:ext>
            </a:extLst>
          </p:cNvPr>
          <p:cNvSpPr txBox="1"/>
          <p:nvPr/>
        </p:nvSpPr>
        <p:spPr>
          <a:xfrm>
            <a:off x="7752818" y="4344892"/>
            <a:ext cx="3000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x</a:t>
            </a:r>
          </a:p>
          <a:p>
            <a:pPr algn="l"/>
            <a:r>
              <a:rPr kumimoji="1"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</a:t>
            </a:r>
            <a:endParaRPr kumimoji="1"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41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7A6F8B-DC4F-B251-100A-74695189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/>
              <a:t>Tuning to increase transmission to DR</a:t>
            </a:r>
            <a:endParaRPr kumimoji="1" lang="ja-JP" altLang="en-US" sz="36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3C6B63A-1840-C4AA-F7E8-FC55FADC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ABC9E7-C030-E77D-843F-66392D09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7E981B-5DA4-28D8-E04A-D43B62EFA732}"/>
              </a:ext>
            </a:extLst>
          </p:cNvPr>
          <p:cNvSpPr txBox="1"/>
          <p:nvPr/>
        </p:nvSpPr>
        <p:spPr>
          <a:xfrm>
            <a:off x="516470" y="1077801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Parameter: Strength of steering magnets, RF phases of klystrons</a:t>
            </a:r>
            <a:endParaRPr kumimoji="1" lang="ja-JP" altLang="en-US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A19AD6B-20D3-4368-6BCA-C2F1107EB9A5}"/>
              </a:ext>
            </a:extLst>
          </p:cNvPr>
          <p:cNvGrpSpPr/>
          <p:nvPr/>
        </p:nvGrpSpPr>
        <p:grpSpPr>
          <a:xfrm>
            <a:off x="7010400" y="1774048"/>
            <a:ext cx="4343400" cy="4543249"/>
            <a:chOff x="6574205" y="1805858"/>
            <a:chExt cx="4343400" cy="454324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B041114-DBF9-D62B-3E4A-6A693184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896" r="44337"/>
            <a:stretch/>
          </p:blipFill>
          <p:spPr>
            <a:xfrm>
              <a:off x="6907785" y="1805858"/>
              <a:ext cx="3676240" cy="1242250"/>
            </a:xfrm>
            <a:prstGeom prst="rect">
              <a:avLst/>
            </a:prstGeom>
          </p:spPr>
        </p:pic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DDF2C9D5-268F-DC15-8625-B30F69F00C41}"/>
                </a:ext>
              </a:extLst>
            </p:cNvPr>
            <p:cNvSpPr/>
            <p:nvPr/>
          </p:nvSpPr>
          <p:spPr>
            <a:xfrm>
              <a:off x="9811603" y="2282052"/>
              <a:ext cx="170597" cy="1705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99F5D6C-614F-EA0A-51C4-69371AF2A93D}"/>
                </a:ext>
              </a:extLst>
            </p:cNvPr>
            <p:cNvSpPr txBox="1"/>
            <p:nvPr/>
          </p:nvSpPr>
          <p:spPr>
            <a:xfrm>
              <a:off x="9985614" y="2219680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200" b="1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SY2 exit</a:t>
              </a:r>
              <a:endParaRPr kumimoji="1" lang="ja-JP" altLang="en-US" sz="12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FB6F6318-5B3D-A26D-DCFB-E41D2F9109E4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V="1">
              <a:off x="9666340" y="2427666"/>
              <a:ext cx="170246" cy="134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10AA444A-4DB9-23F4-0F25-6E17ACDEB8AE}"/>
                </a:ext>
              </a:extLst>
            </p:cNvPr>
            <p:cNvGrpSpPr/>
            <p:nvPr/>
          </p:nvGrpSpPr>
          <p:grpSpPr>
            <a:xfrm>
              <a:off x="6574205" y="2476771"/>
              <a:ext cx="4343400" cy="3872336"/>
              <a:chOff x="6574205" y="2476771"/>
              <a:chExt cx="4343400" cy="3872336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18218E72-B01D-5F13-8E42-25ABD9F50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9" t="14035" r="10292" b="18885"/>
              <a:stretch/>
            </p:blipFill>
            <p:spPr>
              <a:xfrm>
                <a:off x="6574205" y="2939004"/>
                <a:ext cx="4343400" cy="3410103"/>
              </a:xfrm>
              <a:prstGeom prst="rect">
                <a:avLst/>
              </a:prstGeom>
            </p:spPr>
          </p:pic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C67059BA-4811-0750-CD52-0F1B6194ABB7}"/>
                  </a:ext>
                </a:extLst>
              </p:cNvPr>
              <p:cNvSpPr/>
              <p:nvPr/>
            </p:nvSpPr>
            <p:spPr>
              <a:xfrm>
                <a:off x="7704161" y="2476771"/>
                <a:ext cx="170597" cy="17059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EF54465-CDF6-6438-2DC5-6BA478A46093}"/>
                  </a:ext>
                </a:extLst>
              </p:cNvPr>
              <p:cNvSpPr txBox="1"/>
              <p:nvPr/>
            </p:nvSpPr>
            <p:spPr>
              <a:xfrm>
                <a:off x="7789459" y="2569388"/>
                <a:ext cx="1159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200" b="1" dirty="0">
                    <a:solidFill>
                      <a:srgbClr val="FF0000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Cap. Sec. Exit</a:t>
                </a:r>
                <a:endParaRPr kumimoji="1" lang="ja-JP" altLang="en-US" sz="1200" b="1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DC1DE00C-2C8F-D04E-BAA1-62938A11A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758" y="2562069"/>
                <a:ext cx="182197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555D7D67-4857-677B-E184-7DC23F8D7D0F}"/>
                  </a:ext>
                </a:extLst>
              </p:cNvPr>
              <p:cNvCxnSpPr/>
              <p:nvPr/>
            </p:nvCxnSpPr>
            <p:spPr>
              <a:xfrm>
                <a:off x="7213600" y="4419600"/>
                <a:ext cx="3528952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2569102D-54F9-96AF-9980-F83FF97A2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96901" y="3898900"/>
                <a:ext cx="687124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>
                <a:extLst>
                  <a:ext uri="{FF2B5EF4-FFF2-40B4-BE49-F238E27FC236}">
                    <a16:creationId xmlns:a16="http://schemas.microsoft.com/office/drawing/2014/main" id="{8D3A5313-E0B8-F6A1-25D8-730374202564}"/>
                  </a:ext>
                </a:extLst>
              </p:cNvPr>
              <p:cNvCxnSpPr/>
              <p:nvPr/>
            </p:nvCxnSpPr>
            <p:spPr>
              <a:xfrm flipV="1">
                <a:off x="10100763" y="3898900"/>
                <a:ext cx="0" cy="5207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23E98E-6601-9122-E07F-34800C3DE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8" r="2158" b="26062"/>
          <a:stretch/>
        </p:blipFill>
        <p:spPr bwMode="auto">
          <a:xfrm>
            <a:off x="517270" y="1994822"/>
            <a:ext cx="4933051" cy="38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223AB42-8E5D-BE3A-C254-7A22F64B9021}"/>
              </a:ext>
            </a:extLst>
          </p:cNvPr>
          <p:cNvSpPr/>
          <p:nvPr/>
        </p:nvSpPr>
        <p:spPr>
          <a:xfrm>
            <a:off x="774700" y="2615558"/>
            <a:ext cx="876300" cy="813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9E80C03-0398-6A1B-E0AA-E370C41A29C3}"/>
              </a:ext>
            </a:extLst>
          </p:cNvPr>
          <p:cNvSpPr/>
          <p:nvPr/>
        </p:nvSpPr>
        <p:spPr>
          <a:xfrm>
            <a:off x="774700" y="3689820"/>
            <a:ext cx="876300" cy="69796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748AF54-7FE3-6BDE-7B83-53A505959CFA}"/>
              </a:ext>
            </a:extLst>
          </p:cNvPr>
          <p:cNvSpPr txBox="1"/>
          <p:nvPr/>
        </p:nvSpPr>
        <p:spPr>
          <a:xfrm>
            <a:off x="1651000" y="2791606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Klystron Phase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A675DFC-62EE-B51D-ABBF-45216D1ECE4C}"/>
              </a:ext>
            </a:extLst>
          </p:cNvPr>
          <p:cNvSpPr txBox="1"/>
          <p:nvPr/>
        </p:nvSpPr>
        <p:spPr>
          <a:xfrm>
            <a:off x="1577801" y="3795630"/>
            <a:ext cx="28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Quad. and Steering Mags of SY2</a:t>
            </a:r>
            <a:endParaRPr kumimoji="1" lang="en-US" altLang="ja-JP" sz="1400" dirty="0">
              <a:solidFill>
                <a:srgbClr val="2C43F8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24CEA1-081B-C524-51E2-D0399707FA7D}"/>
              </a:ext>
            </a:extLst>
          </p:cNvPr>
          <p:cNvSpPr txBox="1"/>
          <p:nvPr/>
        </p:nvSpPr>
        <p:spPr>
          <a:xfrm>
            <a:off x="1743280" y="3416040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Energy Knob for 2-sector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B447625-65C6-35AF-7128-22170B732F12}"/>
              </a:ext>
            </a:extLst>
          </p:cNvPr>
          <p:cNvSpPr/>
          <p:nvPr/>
        </p:nvSpPr>
        <p:spPr>
          <a:xfrm>
            <a:off x="774699" y="3500813"/>
            <a:ext cx="968581" cy="14625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625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666AA52-8769-D1E3-E45B-16C6F73C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8894D4E-09E3-15A8-1894-CCE50724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4D4A13-00F5-430D-5F71-79CAE7CA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63" y="994526"/>
            <a:ext cx="5190109" cy="52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272F59A-48B5-8FAB-71FF-BEDD15F061E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681537" y="1874043"/>
            <a:ext cx="561976" cy="1"/>
          </a:xfrm>
          <a:prstGeom prst="straightConnector1">
            <a:avLst/>
          </a:prstGeom>
          <a:ln>
            <a:solidFill>
              <a:srgbClr val="6CFF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F5AC22-76A4-EF71-17B3-E4D6C1CC4712}"/>
              </a:ext>
            </a:extLst>
          </p:cNvPr>
          <p:cNvSpPr txBox="1"/>
          <p:nvPr/>
        </p:nvSpPr>
        <p:spPr>
          <a:xfrm>
            <a:off x="5243513" y="1735544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rgbClr val="6C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FC Current</a:t>
            </a:r>
            <a:endParaRPr kumimoji="1" lang="ja-JP" altLang="en-US" sz="1200" dirty="0">
              <a:solidFill>
                <a:srgbClr val="6CFF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759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FE39C0-C2E8-4253-935F-310F5FE497F1}"/>
              </a:ext>
            </a:extLst>
          </p:cNvPr>
          <p:cNvSpPr txBox="1"/>
          <p:nvPr/>
        </p:nvSpPr>
        <p:spPr>
          <a:xfrm>
            <a:off x="1848066" y="3283677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800" dirty="0"/>
              <a:t>LTR</a:t>
            </a:r>
            <a:endParaRPr kumimoji="1" lang="ja-JP" altLang="en-US" sz="28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BD18CE-AA0D-68B7-BF42-D1DF6230484D}"/>
              </a:ext>
            </a:extLst>
          </p:cNvPr>
          <p:cNvSpPr txBox="1"/>
          <p:nvPr/>
        </p:nvSpPr>
        <p:spPr>
          <a:xfrm>
            <a:off x="-49663" y="3363962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800" b="1" dirty="0"/>
              <a:t>RTL</a:t>
            </a:r>
            <a:endParaRPr kumimoji="1" lang="ja-JP" altLang="en-US" sz="28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10949F-D623-E84A-C0B7-666B1F277F96}"/>
              </a:ext>
            </a:extLst>
          </p:cNvPr>
          <p:cNvSpPr txBox="1"/>
          <p:nvPr/>
        </p:nvSpPr>
        <p:spPr>
          <a:xfrm>
            <a:off x="747684" y="1354494"/>
            <a:ext cx="1426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1.1GeV</a:t>
            </a:r>
          </a:p>
          <a:p>
            <a:pPr algn="ctr"/>
            <a:r>
              <a:rPr lang="en-US" altLang="ja-JP" sz="2800" b="1" dirty="0"/>
              <a:t>DR</a:t>
            </a:r>
            <a:endParaRPr kumimoji="1" lang="ja-JP" altLang="en-US" sz="2800" b="1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1AEB3C05-1ED2-B56F-4FC8-D83713682F78}"/>
              </a:ext>
            </a:extLst>
          </p:cNvPr>
          <p:cNvCxnSpPr>
            <a:cxnSpLocks/>
          </p:cNvCxnSpPr>
          <p:nvPr/>
        </p:nvCxnSpPr>
        <p:spPr>
          <a:xfrm flipH="1">
            <a:off x="1569126" y="3909733"/>
            <a:ext cx="100652" cy="2308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992617A-3543-A495-772F-58F79BE7F223}"/>
              </a:ext>
            </a:extLst>
          </p:cNvPr>
          <p:cNvSpPr txBox="1"/>
          <p:nvPr/>
        </p:nvSpPr>
        <p:spPr>
          <a:xfrm>
            <a:off x="1226" y="4742307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Sect.2</a:t>
            </a:r>
            <a:endParaRPr kumimoji="1" lang="ja-JP" altLang="en-US" sz="28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98B431-F456-4535-332E-7C5B92DA5CF1}"/>
              </a:ext>
            </a:extLst>
          </p:cNvPr>
          <p:cNvSpPr txBox="1"/>
          <p:nvPr/>
        </p:nvSpPr>
        <p:spPr>
          <a:xfrm>
            <a:off x="1779106" y="4752093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Sect.3 to Sect.5</a:t>
            </a:r>
            <a:endParaRPr kumimoji="1" lang="ja-JP" altLang="en-US" sz="280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8E4D487-462B-7190-799A-9CFDF2817395}"/>
              </a:ext>
            </a:extLst>
          </p:cNvPr>
          <p:cNvSpPr txBox="1"/>
          <p:nvPr/>
        </p:nvSpPr>
        <p:spPr>
          <a:xfrm>
            <a:off x="1846036" y="3709740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ECS</a:t>
            </a:r>
            <a:endParaRPr kumimoji="1" lang="ja-JP" altLang="en-US" sz="280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1632C8C-F093-9ECB-1616-0875826CD6AB}"/>
              </a:ext>
            </a:extLst>
          </p:cNvPr>
          <p:cNvSpPr txBox="1"/>
          <p:nvPr/>
        </p:nvSpPr>
        <p:spPr>
          <a:xfrm>
            <a:off x="22539" y="382498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B</a:t>
            </a:r>
            <a:r>
              <a:rPr kumimoji="1" lang="en-US" altLang="ja-JP" sz="2800" dirty="0"/>
              <a:t>CS</a:t>
            </a: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C6190785-3DC5-756D-603F-570800860346}"/>
              </a:ext>
            </a:extLst>
          </p:cNvPr>
          <p:cNvSpPr txBox="1"/>
          <p:nvPr/>
        </p:nvSpPr>
        <p:spPr>
          <a:xfrm>
            <a:off x="4764472" y="3960055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ECS</a:t>
            </a:r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09493F1E-8956-C05C-D597-5932F30055F7}"/>
              </a:ext>
            </a:extLst>
          </p:cNvPr>
          <p:cNvCxnSpPr>
            <a:cxnSpLocks/>
          </p:cNvCxnSpPr>
          <p:nvPr/>
        </p:nvCxnSpPr>
        <p:spPr>
          <a:xfrm>
            <a:off x="5308317" y="4561976"/>
            <a:ext cx="675043" cy="0"/>
          </a:xfrm>
          <a:prstGeom prst="line">
            <a:avLst/>
          </a:prstGeom>
          <a:ln w="381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08FE00A-4F1F-FEE1-B966-5B5160DA0287}"/>
              </a:ext>
            </a:extLst>
          </p:cNvPr>
          <p:cNvCxnSpPr>
            <a:cxnSpLocks/>
          </p:cNvCxnSpPr>
          <p:nvPr/>
        </p:nvCxnSpPr>
        <p:spPr>
          <a:xfrm>
            <a:off x="5983360" y="4561976"/>
            <a:ext cx="675043" cy="214384"/>
          </a:xfrm>
          <a:prstGeom prst="line">
            <a:avLst/>
          </a:prstGeom>
          <a:ln w="381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C28D4D2-E6A7-1C88-D715-9225649CEE13}"/>
              </a:ext>
            </a:extLst>
          </p:cNvPr>
          <p:cNvGrpSpPr/>
          <p:nvPr/>
        </p:nvGrpSpPr>
        <p:grpSpPr>
          <a:xfrm>
            <a:off x="56552" y="749190"/>
            <a:ext cx="11767217" cy="5320242"/>
            <a:chOff x="96308" y="828702"/>
            <a:chExt cx="11767217" cy="5320242"/>
          </a:xfrm>
        </p:grpSpPr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81DD0C62-BAFA-4235-CA48-A8D644D73B54}"/>
                </a:ext>
              </a:extLst>
            </p:cNvPr>
            <p:cNvSpPr/>
            <p:nvPr/>
          </p:nvSpPr>
          <p:spPr>
            <a:xfrm>
              <a:off x="10436090" y="3597965"/>
              <a:ext cx="746828" cy="1331844"/>
            </a:xfrm>
            <a:custGeom>
              <a:avLst/>
              <a:gdLst>
                <a:gd name="connsiteX0" fmla="*/ 0 w 746828"/>
                <a:gd name="connsiteY0" fmla="*/ 1331844 h 1331844"/>
                <a:gd name="connsiteX1" fmla="*/ 188844 w 746828"/>
                <a:gd name="connsiteY1" fmla="*/ 993913 h 1331844"/>
                <a:gd name="connsiteX2" fmla="*/ 675861 w 746828"/>
                <a:gd name="connsiteY2" fmla="*/ 646044 h 1331844"/>
                <a:gd name="connsiteX3" fmla="*/ 705678 w 746828"/>
                <a:gd name="connsiteY3" fmla="*/ 268357 h 1331844"/>
                <a:gd name="connsiteX4" fmla="*/ 308113 w 746828"/>
                <a:gd name="connsiteY4" fmla="*/ 0 h 133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828" h="1331844">
                  <a:moveTo>
                    <a:pt x="0" y="1331844"/>
                  </a:moveTo>
                  <a:cubicBezTo>
                    <a:pt x="38100" y="1220028"/>
                    <a:pt x="76201" y="1108213"/>
                    <a:pt x="188844" y="993913"/>
                  </a:cubicBezTo>
                  <a:cubicBezTo>
                    <a:pt x="301487" y="879613"/>
                    <a:pt x="589722" y="766970"/>
                    <a:pt x="675861" y="646044"/>
                  </a:cubicBezTo>
                  <a:cubicBezTo>
                    <a:pt x="762000" y="525118"/>
                    <a:pt x="766969" y="376031"/>
                    <a:pt x="705678" y="268357"/>
                  </a:cubicBezTo>
                  <a:cubicBezTo>
                    <a:pt x="644387" y="160683"/>
                    <a:pt x="476250" y="80341"/>
                    <a:pt x="308113" y="0"/>
                  </a:cubicBezTo>
                </a:path>
              </a:pathLst>
            </a:custGeom>
            <a:noFill/>
            <a:ln w="38100"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sp>
          <p:nvSpPr>
            <p:cNvPr id="3" name="円/楕円 2">
              <a:extLst>
                <a:ext uri="{FF2B5EF4-FFF2-40B4-BE49-F238E27FC236}">
                  <a16:creationId xmlns:a16="http://schemas.microsoft.com/office/drawing/2014/main" id="{CDB50FD5-A50D-39EE-EFC1-8C3335225235}"/>
                </a:ext>
              </a:extLst>
            </p:cNvPr>
            <p:cNvSpPr/>
            <p:nvPr/>
          </p:nvSpPr>
          <p:spPr>
            <a:xfrm rot="1994242">
              <a:off x="824951" y="2355574"/>
              <a:ext cx="1232452" cy="1411356"/>
            </a:xfrm>
            <a:prstGeom prst="ellipse">
              <a:avLst/>
            </a:prstGeom>
            <a:noFill/>
            <a:ln w="38100"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1F1542E6-A982-D5FF-6321-1668EC42ACFA}"/>
                </a:ext>
              </a:extLst>
            </p:cNvPr>
            <p:cNvSpPr/>
            <p:nvPr/>
          </p:nvSpPr>
          <p:spPr>
            <a:xfrm>
              <a:off x="1282151" y="3110948"/>
              <a:ext cx="795130" cy="1520687"/>
            </a:xfrm>
            <a:custGeom>
              <a:avLst/>
              <a:gdLst>
                <a:gd name="connsiteX0" fmla="*/ 0 w 795130"/>
                <a:gd name="connsiteY0" fmla="*/ 1520687 h 1520687"/>
                <a:gd name="connsiteX1" fmla="*/ 437322 w 795130"/>
                <a:gd name="connsiteY1" fmla="*/ 1252330 h 1520687"/>
                <a:gd name="connsiteX2" fmla="*/ 795130 w 795130"/>
                <a:gd name="connsiteY2" fmla="*/ 0 h 15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0" h="1520687">
                  <a:moveTo>
                    <a:pt x="0" y="1520687"/>
                  </a:moveTo>
                  <a:cubicBezTo>
                    <a:pt x="152400" y="1513232"/>
                    <a:pt x="304800" y="1505778"/>
                    <a:pt x="437322" y="1252330"/>
                  </a:cubicBezTo>
                  <a:cubicBezTo>
                    <a:pt x="569844" y="998882"/>
                    <a:pt x="682487" y="499441"/>
                    <a:pt x="795130" y="0"/>
                  </a:cubicBezTo>
                </a:path>
              </a:pathLst>
            </a:custGeom>
            <a:noFill/>
            <a:ln w="38100"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DCAF795B-3220-0A29-FD3D-4714321BAB0D}"/>
                </a:ext>
              </a:extLst>
            </p:cNvPr>
            <p:cNvSpPr/>
            <p:nvPr/>
          </p:nvSpPr>
          <p:spPr>
            <a:xfrm>
              <a:off x="774731" y="3091070"/>
              <a:ext cx="934803" cy="1550504"/>
            </a:xfrm>
            <a:custGeom>
              <a:avLst/>
              <a:gdLst>
                <a:gd name="connsiteX0" fmla="*/ 20403 w 934803"/>
                <a:gd name="connsiteY0" fmla="*/ 0 h 1550504"/>
                <a:gd name="connsiteX1" fmla="*/ 119794 w 934803"/>
                <a:gd name="connsiteY1" fmla="*/ 1013791 h 1550504"/>
                <a:gd name="connsiteX2" fmla="*/ 934803 w 934803"/>
                <a:gd name="connsiteY2" fmla="*/ 1550504 h 155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4803" h="1550504">
                  <a:moveTo>
                    <a:pt x="20403" y="0"/>
                  </a:moveTo>
                  <a:cubicBezTo>
                    <a:pt x="-6102" y="377687"/>
                    <a:pt x="-32606" y="755374"/>
                    <a:pt x="119794" y="1013791"/>
                  </a:cubicBezTo>
                  <a:cubicBezTo>
                    <a:pt x="272194" y="1272208"/>
                    <a:pt x="603498" y="1411356"/>
                    <a:pt x="934803" y="1550504"/>
                  </a:cubicBezTo>
                </a:path>
              </a:pathLst>
            </a:custGeom>
            <a:noFill/>
            <a:ln w="38100"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1A156B85-4BE5-7562-177C-8478573B8659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709534" y="4641574"/>
              <a:ext cx="3185474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4E58BC5-356E-5504-772B-2D73BD53B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08" y="4632654"/>
              <a:ext cx="1199321" cy="26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3D59BDED-681F-31B2-9911-F6293B7E8604}"/>
                </a:ext>
              </a:extLst>
            </p:cNvPr>
            <p:cNvGrpSpPr/>
            <p:nvPr/>
          </p:nvGrpSpPr>
          <p:grpSpPr>
            <a:xfrm>
              <a:off x="1266276" y="4634810"/>
              <a:ext cx="453065" cy="71079"/>
              <a:chOff x="1584325" y="4634810"/>
              <a:chExt cx="453065" cy="71079"/>
            </a:xfrm>
          </p:grpSpPr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16BA906D-8805-7AF7-0145-EB088D720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325" y="4634810"/>
                <a:ext cx="143568" cy="69144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FC05F082-04A1-0747-BD5D-8B3C03091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17123" y="4641574"/>
                <a:ext cx="120267" cy="62380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80DDBAA-5728-8296-BFC9-46360F09B1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0850" y="4703954"/>
                <a:ext cx="196273" cy="1935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E9417C70-A5CB-4B89-EBD0-CCE52FC4F248}"/>
                </a:ext>
              </a:extLst>
            </p:cNvPr>
            <p:cNvGrpSpPr/>
            <p:nvPr/>
          </p:nvGrpSpPr>
          <p:grpSpPr>
            <a:xfrm>
              <a:off x="4895007" y="4643042"/>
              <a:ext cx="1803152" cy="212830"/>
              <a:chOff x="5213056" y="4643042"/>
              <a:chExt cx="1803152" cy="212830"/>
            </a:xfrm>
          </p:grpSpPr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8C39E753-CF87-4557-5A7B-1704DF76A4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3056" y="4643042"/>
                <a:ext cx="490330" cy="75963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BD3548E3-6844-C9DF-3505-069D3EE43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386" y="4719005"/>
                <a:ext cx="675043" cy="0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>
                <a:extLst>
                  <a:ext uri="{FF2B5EF4-FFF2-40B4-BE49-F238E27FC236}">
                    <a16:creationId xmlns:a16="http://schemas.microsoft.com/office/drawing/2014/main" id="{6F1C8879-2317-6432-C582-82EC5380F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8429" y="4719005"/>
                <a:ext cx="637779" cy="136867"/>
              </a:xfrm>
              <a:prstGeom prst="line">
                <a:avLst/>
              </a:prstGeom>
              <a:ln w="38100">
                <a:solidFill>
                  <a:srgbClr val="009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8D4B92ED-D86B-EEAC-2D57-B6D60B194E2B}"/>
                </a:ext>
              </a:extLst>
            </p:cNvPr>
            <p:cNvCxnSpPr>
              <a:cxnSpLocks/>
            </p:cNvCxnSpPr>
            <p:nvPr/>
          </p:nvCxnSpPr>
          <p:spPr>
            <a:xfrm>
              <a:off x="6698159" y="4855872"/>
              <a:ext cx="2386209" cy="1157302"/>
            </a:xfrm>
            <a:prstGeom prst="line">
              <a:avLst/>
            </a:prstGeom>
            <a:ln w="38100">
              <a:solidFill>
                <a:srgbClr val="9437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4EDA2A02-BC6E-3892-44AE-977844A95BCC}"/>
                </a:ext>
              </a:extLst>
            </p:cNvPr>
            <p:cNvSpPr/>
            <p:nvPr/>
          </p:nvSpPr>
          <p:spPr>
            <a:xfrm>
              <a:off x="9084368" y="5555974"/>
              <a:ext cx="1143000" cy="592970"/>
            </a:xfrm>
            <a:custGeom>
              <a:avLst/>
              <a:gdLst>
                <a:gd name="connsiteX0" fmla="*/ 0 w 1143000"/>
                <a:gd name="connsiteY0" fmla="*/ 447261 h 592970"/>
                <a:gd name="connsiteX1" fmla="*/ 755374 w 1143000"/>
                <a:gd name="connsiteY1" fmla="*/ 566530 h 592970"/>
                <a:gd name="connsiteX2" fmla="*/ 1143000 w 1143000"/>
                <a:gd name="connsiteY2" fmla="*/ 0 h 59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592970">
                  <a:moveTo>
                    <a:pt x="0" y="447261"/>
                  </a:moveTo>
                  <a:cubicBezTo>
                    <a:pt x="282437" y="544167"/>
                    <a:pt x="564874" y="641073"/>
                    <a:pt x="755374" y="566530"/>
                  </a:cubicBezTo>
                  <a:cubicBezTo>
                    <a:pt x="945874" y="491987"/>
                    <a:pt x="1044437" y="245993"/>
                    <a:pt x="1143000" y="0"/>
                  </a:cubicBezTo>
                </a:path>
              </a:pathLst>
            </a:custGeom>
            <a:noFill/>
            <a:ln w="38100">
              <a:solidFill>
                <a:srgbClr val="943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89C6E170-F820-88E9-3B79-1469F6BBA4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2462" y="4907713"/>
              <a:ext cx="219078" cy="668971"/>
            </a:xfrm>
            <a:prstGeom prst="line">
              <a:avLst/>
            </a:prstGeom>
            <a:ln w="38100">
              <a:solidFill>
                <a:srgbClr val="9437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9CE8E1AF-CEA5-BC35-068E-1545C4E93DAB}"/>
                </a:ext>
              </a:extLst>
            </p:cNvPr>
            <p:cNvCxnSpPr>
              <a:cxnSpLocks/>
              <a:stCxn id="106" idx="0"/>
              <a:endCxn id="104" idx="4"/>
            </p:cNvCxnSpPr>
            <p:nvPr/>
          </p:nvCxnSpPr>
          <p:spPr>
            <a:xfrm>
              <a:off x="9839742" y="3260035"/>
              <a:ext cx="904461" cy="337930"/>
            </a:xfrm>
            <a:prstGeom prst="line">
              <a:avLst/>
            </a:prstGeom>
            <a:ln w="38100">
              <a:solidFill>
                <a:srgbClr val="FF2F9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782F6B24-D1B3-C816-2CCF-711E59486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858" y="3490310"/>
              <a:ext cx="2626015" cy="2658634"/>
            </a:xfrm>
            <a:prstGeom prst="line">
              <a:avLst/>
            </a:prstGeom>
            <a:ln w="381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62D57664-E261-536B-30C6-84E4B3E94FC3}"/>
                </a:ext>
              </a:extLst>
            </p:cNvPr>
            <p:cNvSpPr/>
            <p:nvPr/>
          </p:nvSpPr>
          <p:spPr>
            <a:xfrm>
              <a:off x="8338934" y="3129509"/>
              <a:ext cx="1500808" cy="379004"/>
            </a:xfrm>
            <a:custGeom>
              <a:avLst/>
              <a:gdLst>
                <a:gd name="connsiteX0" fmla="*/ 1500808 w 1500808"/>
                <a:gd name="connsiteY0" fmla="*/ 130526 h 379004"/>
                <a:gd name="connsiteX1" fmla="*/ 735495 w 1500808"/>
                <a:gd name="connsiteY1" fmla="*/ 11256 h 379004"/>
                <a:gd name="connsiteX2" fmla="*/ 0 w 1500808"/>
                <a:gd name="connsiteY2" fmla="*/ 379004 h 37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808" h="379004">
                  <a:moveTo>
                    <a:pt x="1500808" y="130526"/>
                  </a:moveTo>
                  <a:cubicBezTo>
                    <a:pt x="1243219" y="50184"/>
                    <a:pt x="985630" y="-30157"/>
                    <a:pt x="735495" y="11256"/>
                  </a:cubicBezTo>
                  <a:cubicBezTo>
                    <a:pt x="485360" y="52669"/>
                    <a:pt x="242680" y="215836"/>
                    <a:pt x="0" y="379004"/>
                  </a:cubicBezTo>
                </a:path>
              </a:pathLst>
            </a:custGeom>
            <a:noFill/>
            <a:ln w="38100">
              <a:solidFill>
                <a:srgbClr val="FF2F9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CF0E317D-6C47-3117-486E-330EF2DA4428}"/>
                </a:ext>
              </a:extLst>
            </p:cNvPr>
            <p:cNvCxnSpPr>
              <a:cxnSpLocks/>
            </p:cNvCxnSpPr>
            <p:nvPr/>
          </p:nvCxnSpPr>
          <p:spPr>
            <a:xfrm>
              <a:off x="11454739" y="2133259"/>
              <a:ext cx="0" cy="996250"/>
            </a:xfrm>
            <a:prstGeom prst="line">
              <a:avLst/>
            </a:prstGeom>
            <a:ln w="3810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フリーフォーム 108">
              <a:extLst>
                <a:ext uri="{FF2B5EF4-FFF2-40B4-BE49-F238E27FC236}">
                  <a16:creationId xmlns:a16="http://schemas.microsoft.com/office/drawing/2014/main" id="{E4E8E9B4-0720-3E3D-202D-306F1E86E363}"/>
                </a:ext>
              </a:extLst>
            </p:cNvPr>
            <p:cNvSpPr/>
            <p:nvPr/>
          </p:nvSpPr>
          <p:spPr>
            <a:xfrm>
              <a:off x="10937875" y="3110948"/>
              <a:ext cx="529107" cy="1276902"/>
            </a:xfrm>
            <a:custGeom>
              <a:avLst/>
              <a:gdLst>
                <a:gd name="connsiteX0" fmla="*/ 0 w 514057"/>
                <a:gd name="connsiteY0" fmla="*/ 1282148 h 1282148"/>
                <a:gd name="connsiteX1" fmla="*/ 357809 w 514057"/>
                <a:gd name="connsiteY1" fmla="*/ 1023730 h 1282148"/>
                <a:gd name="connsiteX2" fmla="*/ 496956 w 514057"/>
                <a:gd name="connsiteY2" fmla="*/ 566530 h 1282148"/>
                <a:gd name="connsiteX3" fmla="*/ 506896 w 514057"/>
                <a:gd name="connsiteY3" fmla="*/ 0 h 128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057" h="1282148">
                  <a:moveTo>
                    <a:pt x="0" y="1282148"/>
                  </a:moveTo>
                  <a:cubicBezTo>
                    <a:pt x="137491" y="1212574"/>
                    <a:pt x="274983" y="1143000"/>
                    <a:pt x="357809" y="1023730"/>
                  </a:cubicBezTo>
                  <a:cubicBezTo>
                    <a:pt x="440635" y="904460"/>
                    <a:pt x="472108" y="737152"/>
                    <a:pt x="496956" y="566530"/>
                  </a:cubicBezTo>
                  <a:cubicBezTo>
                    <a:pt x="521804" y="395908"/>
                    <a:pt x="514350" y="197954"/>
                    <a:pt x="506896" y="0"/>
                  </a:cubicBezTo>
                </a:path>
              </a:pathLst>
            </a:custGeom>
            <a:noFill/>
            <a:ln w="38100">
              <a:solidFill>
                <a:srgbClr val="009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sp>
          <p:nvSpPr>
            <p:cNvPr id="111" name="フリーフォーム 110">
              <a:extLst>
                <a:ext uri="{FF2B5EF4-FFF2-40B4-BE49-F238E27FC236}">
                  <a16:creationId xmlns:a16="http://schemas.microsoft.com/office/drawing/2014/main" id="{7DC6F2B8-EE57-B6B0-0DD6-9E38FC9BF010}"/>
                </a:ext>
              </a:extLst>
            </p:cNvPr>
            <p:cNvSpPr/>
            <p:nvPr/>
          </p:nvSpPr>
          <p:spPr>
            <a:xfrm rot="18258149">
              <a:off x="11011150" y="1302073"/>
              <a:ext cx="1325746" cy="379004"/>
            </a:xfrm>
            <a:custGeom>
              <a:avLst/>
              <a:gdLst>
                <a:gd name="connsiteX0" fmla="*/ 1500808 w 1500808"/>
                <a:gd name="connsiteY0" fmla="*/ 130526 h 379004"/>
                <a:gd name="connsiteX1" fmla="*/ 735495 w 1500808"/>
                <a:gd name="connsiteY1" fmla="*/ 11256 h 379004"/>
                <a:gd name="connsiteX2" fmla="*/ 0 w 1500808"/>
                <a:gd name="connsiteY2" fmla="*/ 379004 h 37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808" h="379004">
                  <a:moveTo>
                    <a:pt x="1500808" y="130526"/>
                  </a:moveTo>
                  <a:cubicBezTo>
                    <a:pt x="1243219" y="50184"/>
                    <a:pt x="985630" y="-30157"/>
                    <a:pt x="735495" y="11256"/>
                  </a:cubicBezTo>
                  <a:cubicBezTo>
                    <a:pt x="485360" y="52669"/>
                    <a:pt x="242680" y="215836"/>
                    <a:pt x="0" y="379004"/>
                  </a:cubicBezTo>
                </a:path>
              </a:pathLst>
            </a:custGeom>
            <a:noFill/>
            <a:ln w="38100">
              <a:solidFill>
                <a:srgbClr val="0096FF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241CE091-8119-71EA-E7D7-73991273BE4C}"/>
                </a:ext>
              </a:extLst>
            </p:cNvPr>
            <p:cNvSpPr/>
            <p:nvPr/>
          </p:nvSpPr>
          <p:spPr>
            <a:xfrm>
              <a:off x="10425190" y="4387850"/>
              <a:ext cx="506335" cy="541959"/>
            </a:xfrm>
            <a:custGeom>
              <a:avLst/>
              <a:gdLst>
                <a:gd name="connsiteX0" fmla="*/ 0 w 495300"/>
                <a:gd name="connsiteY0" fmla="*/ 536575 h 536575"/>
                <a:gd name="connsiteX1" fmla="*/ 177800 w 495300"/>
                <a:gd name="connsiteY1" fmla="*/ 203200 h 536575"/>
                <a:gd name="connsiteX2" fmla="*/ 495300 w 495300"/>
                <a:gd name="connsiteY2" fmla="*/ 0 h 536575"/>
                <a:gd name="connsiteX3" fmla="*/ 495300 w 495300"/>
                <a:gd name="connsiteY3" fmla="*/ 0 h 53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536575">
                  <a:moveTo>
                    <a:pt x="0" y="536575"/>
                  </a:moveTo>
                  <a:cubicBezTo>
                    <a:pt x="47625" y="414602"/>
                    <a:pt x="95250" y="292629"/>
                    <a:pt x="177800" y="203200"/>
                  </a:cubicBezTo>
                  <a:cubicBezTo>
                    <a:pt x="260350" y="113771"/>
                    <a:pt x="495300" y="0"/>
                    <a:pt x="495300" y="0"/>
                  </a:cubicBezTo>
                  <a:lnTo>
                    <a:pt x="495300" y="0"/>
                  </a:lnTo>
                </a:path>
              </a:pathLst>
            </a:custGeom>
            <a:noFill/>
            <a:ln w="38100">
              <a:solidFill>
                <a:srgbClr val="943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</p:grp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93438B6B-DC3B-95AB-D216-5BA236A396DA}"/>
              </a:ext>
            </a:extLst>
          </p:cNvPr>
          <p:cNvSpPr txBox="1"/>
          <p:nvPr/>
        </p:nvSpPr>
        <p:spPr>
          <a:xfrm rot="18869685">
            <a:off x="6488716" y="2366556"/>
            <a:ext cx="2815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I</a:t>
            </a:r>
            <a:r>
              <a:rPr kumimoji="1" lang="en-US" altLang="ja-JP" sz="2800" b="1" dirty="0"/>
              <a:t>njection point </a:t>
            </a:r>
          </a:p>
          <a:p>
            <a:r>
              <a:rPr kumimoji="1" lang="en-US" altLang="ja-JP" sz="2800" b="1" dirty="0"/>
              <a:t>for LER</a:t>
            </a:r>
            <a:endParaRPr kumimoji="1" lang="ja-JP" altLang="en-US" sz="2800" b="1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6019FF3-3F00-B202-966F-4C9A0DECAC2D}"/>
              </a:ext>
            </a:extLst>
          </p:cNvPr>
          <p:cNvSpPr txBox="1"/>
          <p:nvPr/>
        </p:nvSpPr>
        <p:spPr>
          <a:xfrm rot="18970529">
            <a:off x="9547168" y="934206"/>
            <a:ext cx="2666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 </a:t>
            </a:r>
            <a:r>
              <a:rPr lang="en-US" altLang="ja-JP" sz="2800" dirty="0"/>
              <a:t>I</a:t>
            </a:r>
            <a:r>
              <a:rPr kumimoji="1" lang="en-US" altLang="ja-JP" sz="2800" dirty="0"/>
              <a:t>njection point</a:t>
            </a:r>
          </a:p>
          <a:p>
            <a:r>
              <a:rPr lang="en-US" altLang="ja-JP" sz="2800" dirty="0"/>
              <a:t>for HER</a:t>
            </a:r>
            <a:endParaRPr kumimoji="1" lang="ja-JP" altLang="en-US" sz="2800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C3B6D26A-86A7-8BDD-832F-16CBE6A5A60A}"/>
              </a:ext>
            </a:extLst>
          </p:cNvPr>
          <p:cNvGrpSpPr/>
          <p:nvPr/>
        </p:nvGrpSpPr>
        <p:grpSpPr>
          <a:xfrm rot="10800000">
            <a:off x="4855252" y="4490896"/>
            <a:ext cx="453065" cy="71079"/>
            <a:chOff x="1584325" y="4634810"/>
            <a:chExt cx="453065" cy="71079"/>
          </a:xfrm>
        </p:grpSpPr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99B08484-03C5-2C75-4A07-F3DBCA914A4A}"/>
                </a:ext>
              </a:extLst>
            </p:cNvPr>
            <p:cNvCxnSpPr>
              <a:cxnSpLocks/>
            </p:cNvCxnSpPr>
            <p:nvPr/>
          </p:nvCxnSpPr>
          <p:spPr>
            <a:xfrm>
              <a:off x="1584325" y="4634810"/>
              <a:ext cx="143568" cy="69144"/>
            </a:xfrm>
            <a:prstGeom prst="line">
              <a:avLst/>
            </a:prstGeom>
            <a:ln w="381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56EC6E5C-F260-3D90-A666-82273589A2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123" y="4641574"/>
              <a:ext cx="120267" cy="62380"/>
            </a:xfrm>
            <a:prstGeom prst="line">
              <a:avLst/>
            </a:prstGeom>
            <a:ln w="381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299A30A9-5212-0378-4653-B64152BE6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850" y="4703954"/>
              <a:ext cx="196273" cy="1935"/>
            </a:xfrm>
            <a:prstGeom prst="line">
              <a:avLst/>
            </a:prstGeom>
            <a:ln w="381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8FCA39F3-5C8E-4D8D-D0BF-3B1821F7E02A}"/>
              </a:ext>
            </a:extLst>
          </p:cNvPr>
          <p:cNvGrpSpPr/>
          <p:nvPr/>
        </p:nvGrpSpPr>
        <p:grpSpPr>
          <a:xfrm>
            <a:off x="44930" y="3910227"/>
            <a:ext cx="6450983" cy="938923"/>
            <a:chOff x="84686" y="3989739"/>
            <a:chExt cx="6450983" cy="938923"/>
          </a:xfrm>
        </p:grpSpPr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461A380E-47BD-E761-1D23-C247E1AE2600}"/>
                </a:ext>
              </a:extLst>
            </p:cNvPr>
            <p:cNvCxnSpPr>
              <a:cxnSpLocks/>
            </p:cNvCxnSpPr>
            <p:nvPr/>
          </p:nvCxnSpPr>
          <p:spPr>
            <a:xfrm>
              <a:off x="136921" y="4549698"/>
              <a:ext cx="9405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CFCA2E0-957D-1981-B3B4-BBD054E25D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4249" y="4211444"/>
              <a:ext cx="5346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807F2C7-79FC-A61B-AC42-4C32009519C3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30" y="4211444"/>
              <a:ext cx="0" cy="3382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E5F87A6-E0FA-B61E-B75A-29E116887294}"/>
                </a:ext>
              </a:extLst>
            </p:cNvPr>
            <p:cNvCxnSpPr>
              <a:cxnSpLocks/>
            </p:cNvCxnSpPr>
            <p:nvPr/>
          </p:nvCxnSpPr>
          <p:spPr>
            <a:xfrm>
              <a:off x="1918805" y="4211444"/>
              <a:ext cx="0" cy="3382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080E4C50-0CAE-394B-A874-FCE1ED53577D}"/>
                </a:ext>
              </a:extLst>
            </p:cNvPr>
            <p:cNvCxnSpPr>
              <a:cxnSpLocks/>
            </p:cNvCxnSpPr>
            <p:nvPr/>
          </p:nvCxnSpPr>
          <p:spPr>
            <a:xfrm>
              <a:off x="1914255" y="4550442"/>
              <a:ext cx="27968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77C4A457-B6F6-CE5B-96AC-0F438E33D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436" y="4059793"/>
              <a:ext cx="65358" cy="1603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D2A09ABA-2B92-FDB0-4A4B-D0FE4BA3BA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7415" y="3989739"/>
              <a:ext cx="275379" cy="612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708B664E-F935-0F06-FBC9-3B2AF13A65E1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" y="4776001"/>
              <a:ext cx="462646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E43088B5-E481-FA8A-667D-2D2E11AA0A82}"/>
                </a:ext>
              </a:extLst>
            </p:cNvPr>
            <p:cNvCxnSpPr>
              <a:cxnSpLocks/>
            </p:cNvCxnSpPr>
            <p:nvPr/>
          </p:nvCxnSpPr>
          <p:spPr>
            <a:xfrm>
              <a:off x="4713258" y="4926719"/>
              <a:ext cx="18224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F0A27D59-F176-DF1E-DB11-9D00115A6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6510" y="4436280"/>
              <a:ext cx="1826377" cy="14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33B24EC8-8A8F-996A-B0C1-0751F75DD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258" y="4436280"/>
              <a:ext cx="0" cy="1134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061CFF92-4921-0223-8258-641841D90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1785" y="4771113"/>
              <a:ext cx="0" cy="1556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AD303F4E-4B2D-8273-A11E-F5B42B184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2887" y="4436280"/>
              <a:ext cx="0" cy="3117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11B5E7DF-2725-E3CD-E3F1-51C600C99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669" y="4866096"/>
              <a:ext cx="0" cy="62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5994CC2D-6059-876D-2CB0-0F8D3945071D}"/>
              </a:ext>
            </a:extLst>
          </p:cNvPr>
          <p:cNvSpPr txBox="1"/>
          <p:nvPr/>
        </p:nvSpPr>
        <p:spPr>
          <a:xfrm>
            <a:off x="9211063" y="6154399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Arc1</a:t>
            </a:r>
            <a:endParaRPr kumimoji="1" lang="ja-JP" altLang="en-US" sz="2800" b="1"/>
          </a:p>
        </p:txBody>
      </p:sp>
      <p:sp>
        <p:nvSpPr>
          <p:cNvPr id="153" name="円/楕円 152">
            <a:extLst>
              <a:ext uri="{FF2B5EF4-FFF2-40B4-BE49-F238E27FC236}">
                <a16:creationId xmlns:a16="http://schemas.microsoft.com/office/drawing/2014/main" id="{CF7D0AC8-E6F6-02FF-3FE0-0376542385F1}"/>
              </a:ext>
            </a:extLst>
          </p:cNvPr>
          <p:cNvSpPr/>
          <p:nvPr/>
        </p:nvSpPr>
        <p:spPr>
          <a:xfrm>
            <a:off x="8985020" y="5287231"/>
            <a:ext cx="1428633" cy="142863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984DBA2E-DA29-5CD5-FBFC-A7A420CA6802}"/>
              </a:ext>
            </a:extLst>
          </p:cNvPr>
          <p:cNvSpPr/>
          <p:nvPr/>
        </p:nvSpPr>
        <p:spPr>
          <a:xfrm rot="815728">
            <a:off x="1832407" y="3675994"/>
            <a:ext cx="45719" cy="21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FB99DE31-7EBD-20B4-F21F-EC07FB4C9A22}"/>
              </a:ext>
            </a:extLst>
          </p:cNvPr>
          <p:cNvSpPr/>
          <p:nvPr/>
        </p:nvSpPr>
        <p:spPr>
          <a:xfrm rot="19701262">
            <a:off x="856176" y="3933011"/>
            <a:ext cx="45719" cy="21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7BA39E1D-E1D7-91F7-B0EC-9F825C15C10B}"/>
              </a:ext>
            </a:extLst>
          </p:cNvPr>
          <p:cNvSpPr/>
          <p:nvPr/>
        </p:nvSpPr>
        <p:spPr>
          <a:xfrm>
            <a:off x="10741894" y="3429001"/>
            <a:ext cx="972057" cy="9720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C69D965E-7A56-0D24-91C5-F0153BD1D588}"/>
              </a:ext>
            </a:extLst>
          </p:cNvPr>
          <p:cNvSpPr/>
          <p:nvPr/>
        </p:nvSpPr>
        <p:spPr>
          <a:xfrm>
            <a:off x="10269373" y="4157540"/>
            <a:ext cx="689667" cy="68966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EDD4E2-1F8E-EFB9-51F7-F8A134DF76ED}"/>
              </a:ext>
            </a:extLst>
          </p:cNvPr>
          <p:cNvSpPr txBox="1"/>
          <p:nvPr/>
        </p:nvSpPr>
        <p:spPr>
          <a:xfrm>
            <a:off x="10486037" y="488870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Arc2</a:t>
            </a:r>
            <a:endParaRPr kumimoji="1" lang="ja-JP" altLang="en-US" sz="2800" b="1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47C8EF7-8111-E553-3ECE-BC0E0E30ED2D}"/>
              </a:ext>
            </a:extLst>
          </p:cNvPr>
          <p:cNvSpPr txBox="1"/>
          <p:nvPr/>
        </p:nvSpPr>
        <p:spPr>
          <a:xfrm>
            <a:off x="11061184" y="4377310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/>
              <a:t>Arc3</a:t>
            </a:r>
            <a:endParaRPr kumimoji="1" lang="ja-JP" altLang="en-US" sz="2800" b="1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403C355-306F-54A7-F2A7-917C9D96E13A}"/>
              </a:ext>
            </a:extLst>
          </p:cNvPr>
          <p:cNvSpPr/>
          <p:nvPr/>
        </p:nvSpPr>
        <p:spPr>
          <a:xfrm rot="5400000">
            <a:off x="5502174" y="4455244"/>
            <a:ext cx="45719" cy="21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4A161D-4BD1-D044-E4DC-E00019796019}"/>
              </a:ext>
            </a:extLst>
          </p:cNvPr>
          <p:cNvSpPr txBox="1"/>
          <p:nvPr/>
        </p:nvSpPr>
        <p:spPr>
          <a:xfrm>
            <a:off x="2857363" y="4028884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8F00"/>
                </a:solidFill>
              </a:rPr>
              <a:t>Linac</a:t>
            </a:r>
            <a:endParaRPr kumimoji="1" lang="ja-JP" altLang="en-US" sz="2800" b="1">
              <a:solidFill>
                <a:srgbClr val="008F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4F32C2D-5A54-D1C2-EE95-5CC81BDB7E80}"/>
              </a:ext>
            </a:extLst>
          </p:cNvPr>
          <p:cNvSpPr txBox="1"/>
          <p:nvPr/>
        </p:nvSpPr>
        <p:spPr>
          <a:xfrm>
            <a:off x="8251978" y="4539007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9437FF"/>
                </a:solidFill>
              </a:rPr>
              <a:t>BT</a:t>
            </a:r>
          </a:p>
        </p:txBody>
      </p:sp>
      <p:sp>
        <p:nvSpPr>
          <p:cNvPr id="29" name="星 5 28">
            <a:extLst>
              <a:ext uri="{FF2B5EF4-FFF2-40B4-BE49-F238E27FC236}">
                <a16:creationId xmlns:a16="http://schemas.microsoft.com/office/drawing/2014/main" id="{08D6BC7C-817A-30BB-E63B-4FA20F5341B0}"/>
              </a:ext>
            </a:extLst>
          </p:cNvPr>
          <p:cNvSpPr/>
          <p:nvPr/>
        </p:nvSpPr>
        <p:spPr>
          <a:xfrm>
            <a:off x="8062148" y="3335926"/>
            <a:ext cx="303014" cy="3030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31" name="星 5 30">
            <a:extLst>
              <a:ext uri="{FF2B5EF4-FFF2-40B4-BE49-F238E27FC236}">
                <a16:creationId xmlns:a16="http://schemas.microsoft.com/office/drawing/2014/main" id="{94AEDF2B-159F-B69D-827C-CDB0647C4F33}"/>
              </a:ext>
            </a:extLst>
          </p:cNvPr>
          <p:cNvSpPr/>
          <p:nvPr/>
        </p:nvSpPr>
        <p:spPr>
          <a:xfrm>
            <a:off x="11852154" y="574374"/>
            <a:ext cx="303014" cy="3030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858892-290A-BBEE-D9A4-BDBF3E93FEAF}"/>
              </a:ext>
            </a:extLst>
          </p:cNvPr>
          <p:cNvSpPr txBox="1"/>
          <p:nvPr/>
        </p:nvSpPr>
        <p:spPr>
          <a:xfrm>
            <a:off x="5216464" y="5087683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Arc0</a:t>
            </a:r>
            <a:endParaRPr kumimoji="1" lang="ja-JP" altLang="en-US" sz="2800" b="1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18DCDD09-D6D8-5E1E-013B-EB4F73B23FDC}"/>
              </a:ext>
            </a:extLst>
          </p:cNvPr>
          <p:cNvSpPr/>
          <p:nvPr/>
        </p:nvSpPr>
        <p:spPr>
          <a:xfrm>
            <a:off x="5777123" y="4128897"/>
            <a:ext cx="1069679" cy="106967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F0FAE1A6-391C-1CE0-972B-A2E642A153D7}"/>
              </a:ext>
            </a:extLst>
          </p:cNvPr>
          <p:cNvSpPr/>
          <p:nvPr/>
        </p:nvSpPr>
        <p:spPr>
          <a:xfrm>
            <a:off x="8390965" y="2501311"/>
            <a:ext cx="1396779" cy="139677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2C6594-D3CB-BDC3-CEE6-8699C17945FF}"/>
              </a:ext>
            </a:extLst>
          </p:cNvPr>
          <p:cNvSpPr txBox="1"/>
          <p:nvPr/>
        </p:nvSpPr>
        <p:spPr>
          <a:xfrm>
            <a:off x="8650657" y="3338310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Arc4</a:t>
            </a:r>
            <a:endParaRPr kumimoji="1" lang="ja-JP" altLang="en-US" sz="28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0E49D5-BE5A-50D3-322B-75A08DA9806F}"/>
              </a:ext>
            </a:extLst>
          </p:cNvPr>
          <p:cNvSpPr txBox="1"/>
          <p:nvPr/>
        </p:nvSpPr>
        <p:spPr>
          <a:xfrm rot="1562501">
            <a:off x="7114200" y="530883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BT1</a:t>
            </a:r>
            <a:endParaRPr kumimoji="1" lang="ja-JP" altLang="en-US" sz="28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55B1E2D-2649-C1D0-D720-86B16749A2CA}"/>
              </a:ext>
            </a:extLst>
          </p:cNvPr>
          <p:cNvSpPr txBox="1"/>
          <p:nvPr/>
        </p:nvSpPr>
        <p:spPr>
          <a:xfrm>
            <a:off x="9794094" y="2735302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BT2</a:t>
            </a:r>
            <a:endParaRPr kumimoji="1" lang="ja-JP" altLang="en-US" sz="2800" b="1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418A33-4FB7-7B0C-460E-09431FFD0CD2}"/>
              </a:ext>
            </a:extLst>
          </p:cNvPr>
          <p:cNvSpPr txBox="1"/>
          <p:nvPr/>
        </p:nvSpPr>
        <p:spPr>
          <a:xfrm>
            <a:off x="499216" y="14400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190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C7E1E-B8F1-C385-2547-01ACCE90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Switch Yard (SY2)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7F38FB1-2F41-09B2-5644-B5859E34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FCF0AF-30C2-E3B4-D0FE-12FAC80A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BCAC43-9A05-4F8F-FE92-640526A26041}"/>
              </a:ext>
            </a:extLst>
          </p:cNvPr>
          <p:cNvSpPr/>
          <p:nvPr/>
        </p:nvSpPr>
        <p:spPr>
          <a:xfrm>
            <a:off x="2275970" y="2376763"/>
            <a:ext cx="7640053" cy="3921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0AE8A4-9213-2CEF-CEDD-CD671968DB4E}"/>
              </a:ext>
            </a:extLst>
          </p:cNvPr>
          <p:cNvSpPr txBox="1"/>
          <p:nvPr/>
        </p:nvSpPr>
        <p:spPr>
          <a:xfrm>
            <a:off x="5029200" y="4365523"/>
            <a:ext cx="305724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 dirty="0"/>
              <a:t>電子ビームは通過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42B587-2A87-BEBB-EE0A-1AE4B44F1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 b="19343"/>
          <a:stretch/>
        </p:blipFill>
        <p:spPr>
          <a:xfrm>
            <a:off x="2275969" y="2376763"/>
            <a:ext cx="7640053" cy="3921219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00F7899-4C5E-BB41-D615-61085E710820}"/>
              </a:ext>
            </a:extLst>
          </p:cNvPr>
          <p:cNvCxnSpPr>
            <a:cxnSpLocks/>
          </p:cNvCxnSpPr>
          <p:nvPr/>
        </p:nvCxnSpPr>
        <p:spPr>
          <a:xfrm flipV="1">
            <a:off x="6191714" y="4003344"/>
            <a:ext cx="623068" cy="2615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91A500-363A-B31C-2B91-C198BAE07759}"/>
              </a:ext>
            </a:extLst>
          </p:cNvPr>
          <p:cNvSpPr txBox="1"/>
          <p:nvPr/>
        </p:nvSpPr>
        <p:spPr>
          <a:xfrm>
            <a:off x="6728347" y="4511000"/>
            <a:ext cx="29851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Electron go straight ahead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C36317D-48CA-AE1D-912C-FDC8AE0C2523}"/>
              </a:ext>
            </a:extLst>
          </p:cNvPr>
          <p:cNvCxnSpPr/>
          <p:nvPr/>
        </p:nvCxnSpPr>
        <p:spPr>
          <a:xfrm flipV="1">
            <a:off x="5338916" y="3908323"/>
            <a:ext cx="376084" cy="22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C703EAF-3008-B43C-712E-CC309048449B}"/>
              </a:ext>
            </a:extLst>
          </p:cNvPr>
          <p:cNvCxnSpPr>
            <a:cxnSpLocks/>
          </p:cNvCxnSpPr>
          <p:nvPr/>
        </p:nvCxnSpPr>
        <p:spPr>
          <a:xfrm flipV="1">
            <a:off x="6304145" y="3251605"/>
            <a:ext cx="253678" cy="239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A5E2B25-B7C0-7EFB-3EA3-D94450A34D40}"/>
              </a:ext>
            </a:extLst>
          </p:cNvPr>
          <p:cNvCxnSpPr>
            <a:cxnSpLocks/>
          </p:cNvCxnSpPr>
          <p:nvPr/>
        </p:nvCxnSpPr>
        <p:spPr>
          <a:xfrm flipH="1" flipV="1">
            <a:off x="6363929" y="2875736"/>
            <a:ext cx="139319" cy="146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AB58133-B8BC-09D2-A98B-81F68EDBC717}"/>
              </a:ext>
            </a:extLst>
          </p:cNvPr>
          <p:cNvCxnSpPr>
            <a:cxnSpLocks/>
          </p:cNvCxnSpPr>
          <p:nvPr/>
        </p:nvCxnSpPr>
        <p:spPr>
          <a:xfrm flipV="1">
            <a:off x="4424516" y="3634779"/>
            <a:ext cx="825910" cy="849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A52D28F-03D6-7ED6-D1D3-86B37F2374B4}"/>
              </a:ext>
            </a:extLst>
          </p:cNvPr>
          <p:cNvCxnSpPr>
            <a:cxnSpLocks/>
          </p:cNvCxnSpPr>
          <p:nvPr/>
        </p:nvCxnSpPr>
        <p:spPr>
          <a:xfrm flipV="1">
            <a:off x="7165258" y="3251605"/>
            <a:ext cx="921189" cy="857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8547E7-DA70-7523-75A8-45690F26DBCA}"/>
              </a:ext>
            </a:extLst>
          </p:cNvPr>
          <p:cNvSpPr txBox="1"/>
          <p:nvPr/>
        </p:nvSpPr>
        <p:spPr>
          <a:xfrm>
            <a:off x="8003661" y="3384103"/>
            <a:ext cx="165942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Back from DR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D15AA3-C349-2CD3-49CF-02E70152DF58}"/>
              </a:ext>
            </a:extLst>
          </p:cNvPr>
          <p:cNvSpPr txBox="1"/>
          <p:nvPr/>
        </p:nvSpPr>
        <p:spPr>
          <a:xfrm>
            <a:off x="6557823" y="2421638"/>
            <a:ext cx="232307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Go to Damping Ring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0747F5D-E052-6DBD-6699-A0EEA169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05" y="1077801"/>
            <a:ext cx="9913789" cy="1097720"/>
          </a:xfrm>
          <a:prstGeom prst="rect">
            <a:avLst/>
          </a:prstGeom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F109EE24-DE1E-E1E2-BFD0-9A1295DBF6F4}"/>
              </a:ext>
            </a:extLst>
          </p:cNvPr>
          <p:cNvSpPr/>
          <p:nvPr/>
        </p:nvSpPr>
        <p:spPr>
          <a:xfrm rot="3636742">
            <a:off x="6157873" y="1348286"/>
            <a:ext cx="181408" cy="482401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413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3B408A-E8ED-81C6-650B-A521480C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 Loss along cap. sec.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153CBD-E0AA-48EE-3A23-1A37D164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957DF4-8762-1F66-3444-B3EB01D3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46FB01-AFDF-9029-0176-5A273FE7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75" y="1077801"/>
            <a:ext cx="4266525" cy="50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07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>
            <a:extLst>
              <a:ext uri="{FF2B5EF4-FFF2-40B4-BE49-F238E27FC236}">
                <a16:creationId xmlns:a16="http://schemas.microsoft.com/office/drawing/2014/main" id="{9E52F58D-830C-E9E6-3DB6-FAC32751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electron positron separation </a:t>
            </a:r>
            <a:endParaRPr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69C6B19-AE30-B672-B9BE-52D981E0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85C081-CCBF-68B8-49EF-96880C6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B4DE5D-048C-B095-696D-78BD52B5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232" y="1279403"/>
            <a:ext cx="3436677" cy="3459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779D79-1FC2-1F82-5E4A-462D754D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91" y="1101640"/>
            <a:ext cx="2497397" cy="23273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B9988D-EE77-B32D-6747-2D81E049A9DA}"/>
              </a:ext>
            </a:extLst>
          </p:cNvPr>
          <p:cNvSpPr txBox="1"/>
          <p:nvPr/>
        </p:nvSpPr>
        <p:spPr>
          <a:xfrm>
            <a:off x="6826447" y="240989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electron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C8B719-19A6-5B05-1BBC-28659CA6DFBB}"/>
              </a:ext>
            </a:extLst>
          </p:cNvPr>
          <p:cNvSpPr txBox="1"/>
          <p:nvPr/>
        </p:nvSpPr>
        <p:spPr>
          <a:xfrm>
            <a:off x="8371252" y="1675791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positrion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矢印: 左カーブ 7">
            <a:extLst>
              <a:ext uri="{FF2B5EF4-FFF2-40B4-BE49-F238E27FC236}">
                <a16:creationId xmlns:a16="http://schemas.microsoft.com/office/drawing/2014/main" id="{5E13BBBE-4CBD-4007-2F36-43061975A47A}"/>
              </a:ext>
            </a:extLst>
          </p:cNvPr>
          <p:cNvSpPr/>
          <p:nvPr/>
        </p:nvSpPr>
        <p:spPr>
          <a:xfrm>
            <a:off x="9988396" y="2271268"/>
            <a:ext cx="538575" cy="1427019"/>
          </a:xfrm>
          <a:prstGeom prst="curvedLef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C97197-D404-719C-D395-0FE805031E0D}"/>
              </a:ext>
            </a:extLst>
          </p:cNvPr>
          <p:cNvSpPr txBox="1"/>
          <p:nvPr/>
        </p:nvSpPr>
        <p:spPr>
          <a:xfrm>
            <a:off x="4711700" y="5092279"/>
            <a:ext cx="709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High-frequency components are attenuated at the cables and connectors, resulting in a distorted wave form.</a:t>
            </a:r>
          </a:p>
          <a:p>
            <a:r>
              <a:rPr kumimoji="1" lang="ja-JP" altLang="en-US" sz="1600" dirty="0"/>
              <a:t>（</a:t>
            </a:r>
            <a:r>
              <a:rPr kumimoji="1" lang="en-US" altLang="ja-JP" sz="1600" dirty="0" err="1"/>
              <a:t>Butterwoth</a:t>
            </a:r>
            <a:r>
              <a:rPr kumimoji="1" lang="en-US" altLang="ja-JP" sz="1600" dirty="0"/>
              <a:t> filter: -3 dB @6GHz </a:t>
            </a:r>
            <a:r>
              <a:rPr kumimoji="1" lang="ja-JP" altLang="en-US" sz="1600" dirty="0"/>
              <a:t>）</a:t>
            </a:r>
            <a:endParaRPr kumimoji="1" lang="en-US" altLang="ja-JP" sz="1600" dirty="0"/>
          </a:p>
          <a:p>
            <a:endParaRPr lang="en-US" altLang="ja-JP" sz="1600" dirty="0"/>
          </a:p>
          <a:p>
            <a:r>
              <a:rPr lang="en-US" altLang="ja-JP" sz="1600" dirty="0"/>
              <a:t>The original waveform can be restored using the de-embedding method.</a:t>
            </a:r>
            <a:endParaRPr kumimoji="1" lang="ja-JP" altLang="en-US" sz="1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173396-5496-6863-A543-8748801BA4A8}"/>
              </a:ext>
            </a:extLst>
          </p:cNvPr>
          <p:cNvSpPr txBox="1"/>
          <p:nvPr/>
        </p:nvSpPr>
        <p:spPr>
          <a:xfrm>
            <a:off x="6724711" y="4653145"/>
            <a:ext cx="30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Simulation of signal distortion </a:t>
            </a:r>
            <a:endParaRPr kumimoji="1" lang="ja-JP" altLang="en-US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C896E8C-16C5-F5D0-23C2-C4563E493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67" y="4491985"/>
            <a:ext cx="3779064" cy="187553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C658BC6-F773-FAD5-7A85-76B5AC4630DE}"/>
              </a:ext>
            </a:extLst>
          </p:cNvPr>
          <p:cNvSpPr txBox="1"/>
          <p:nvPr/>
        </p:nvSpPr>
        <p:spPr>
          <a:xfrm>
            <a:off x="230366" y="3400057"/>
            <a:ext cx="4604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structure similar to the Button-type BPM with a protruding central conductor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(Actual protrusion amount is very shot (1 mm))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矢印: 左カーブ 12">
            <a:extLst>
              <a:ext uri="{FF2B5EF4-FFF2-40B4-BE49-F238E27FC236}">
                <a16:creationId xmlns:a16="http://schemas.microsoft.com/office/drawing/2014/main" id="{AE038AC5-4F29-123E-CB46-FF365F5CC65E}"/>
              </a:ext>
            </a:extLst>
          </p:cNvPr>
          <p:cNvSpPr/>
          <p:nvPr/>
        </p:nvSpPr>
        <p:spPr>
          <a:xfrm rot="10800000">
            <a:off x="5911781" y="2211608"/>
            <a:ext cx="538575" cy="1427019"/>
          </a:xfrm>
          <a:prstGeom prst="curved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8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>
            <a:extLst>
              <a:ext uri="{FF2B5EF4-FFF2-40B4-BE49-F238E27FC236}">
                <a16:creationId xmlns:a16="http://schemas.microsoft.com/office/drawing/2014/main" id="{61BD11ED-8115-E404-490A-67B74184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signal observed with a board band oscilloscope</a:t>
            </a:r>
            <a:endParaRPr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547544F-CB90-B957-082C-5664DDF2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359158-9936-1C22-DF1A-05851753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EB099B-18EB-AC18-67C9-D07FF504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7" y="1182601"/>
            <a:ext cx="7230363" cy="547219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581E5F-52A3-9F91-CE2D-5E639E30BF9E}"/>
              </a:ext>
            </a:extLst>
          </p:cNvPr>
          <p:cNvSpPr txBox="1"/>
          <p:nvPr/>
        </p:nvSpPr>
        <p:spPr>
          <a:xfrm>
            <a:off x="5117103" y="2132804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Raw signal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FB2E29-BC72-8827-664C-AFA534B2AC97}"/>
              </a:ext>
            </a:extLst>
          </p:cNvPr>
          <p:cNvSpPr txBox="1"/>
          <p:nvPr/>
        </p:nvSpPr>
        <p:spPr>
          <a:xfrm>
            <a:off x="5049880" y="4328886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Corrected </a:t>
            </a:r>
            <a:r>
              <a:rPr kumimoji="1" lang="en-US" altLang="ja-JP" dirty="0" err="1">
                <a:solidFill>
                  <a:schemeClr val="bg1"/>
                </a:solidFill>
              </a:rPr>
              <a:t>wavefrom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9D42BA-26D7-D6DD-B043-78F5BA8378EF}"/>
              </a:ext>
            </a:extLst>
          </p:cNvPr>
          <p:cNvSpPr txBox="1"/>
          <p:nvPr/>
        </p:nvSpPr>
        <p:spPr>
          <a:xfrm>
            <a:off x="8129669" y="1312992"/>
            <a:ext cx="2911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Oscilloscope:</a:t>
            </a:r>
            <a:r>
              <a:rPr kumimoji="1" lang="ja-JP" altLang="en-US" b="1" dirty="0"/>
              <a:t> </a:t>
            </a:r>
            <a:endParaRPr kumimoji="1" lang="en-US" altLang="ja-JP" b="1" dirty="0"/>
          </a:p>
          <a:p>
            <a:r>
              <a:rPr kumimoji="1" lang="en-US" altLang="ja-JP" b="1" dirty="0"/>
              <a:t>KEYSIGHT  UXR00334A </a:t>
            </a:r>
          </a:p>
          <a:p>
            <a:r>
              <a:rPr lang="en-US" altLang="ja-JP" b="1" dirty="0"/>
              <a:t>(Bandwidth: 33 GHz)</a:t>
            </a:r>
            <a:endParaRPr kumimoji="1" lang="en-US" altLang="ja-JP" b="1" dirty="0"/>
          </a:p>
          <a:p>
            <a:r>
              <a:rPr kumimoji="1" lang="ja-JP" altLang="en-US" dirty="0"/>
              <a:t>　　　　　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2B9C10-72D4-924F-954F-5866C79D8C29}"/>
              </a:ext>
            </a:extLst>
          </p:cNvPr>
          <p:cNvSpPr txBox="1"/>
          <p:nvPr/>
        </p:nvSpPr>
        <p:spPr>
          <a:xfrm>
            <a:off x="2094083" y="473234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e-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B945FB-43C9-83EE-3195-0FB053B05362}"/>
              </a:ext>
            </a:extLst>
          </p:cNvPr>
          <p:cNvSpPr txBox="1"/>
          <p:nvPr/>
        </p:nvSpPr>
        <p:spPr>
          <a:xfrm>
            <a:off x="3218940" y="436301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e+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D0168C-1B61-0EAD-120B-DC5F97D226C6}"/>
              </a:ext>
            </a:extLst>
          </p:cNvPr>
          <p:cNvSpPr txBox="1"/>
          <p:nvPr/>
        </p:nvSpPr>
        <p:spPr>
          <a:xfrm>
            <a:off x="3811399" y="5733790"/>
            <a:ext cx="381546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Signal with de-embedding applied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06E84BB-C107-5A41-9CEE-4B01BE9961E1}"/>
              </a:ext>
            </a:extLst>
          </p:cNvPr>
          <p:cNvCxnSpPr>
            <a:cxnSpLocks/>
          </p:cNvCxnSpPr>
          <p:nvPr/>
        </p:nvCxnSpPr>
        <p:spPr>
          <a:xfrm flipH="1" flipV="1">
            <a:off x="3009828" y="3364803"/>
            <a:ext cx="871056" cy="3056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F09179-EECA-4AB6-E9B1-BFF5274B8968}"/>
              </a:ext>
            </a:extLst>
          </p:cNvPr>
          <p:cNvSpPr txBox="1"/>
          <p:nvPr/>
        </p:nvSpPr>
        <p:spPr>
          <a:xfrm>
            <a:off x="3606800" y="3351705"/>
            <a:ext cx="426445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Even at 33 GHz bandwidth, the e- e+ separation is impossible due to the attenuation of high-frequency components of the signa. 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77EBF5-D8F8-E94E-9AA5-4C37D89DE348}"/>
              </a:ext>
            </a:extLst>
          </p:cNvPr>
          <p:cNvSpPr txBox="1"/>
          <p:nvPr/>
        </p:nvSpPr>
        <p:spPr>
          <a:xfrm>
            <a:off x="8234750" y="2285299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Measurements taken using the demo unit</a:t>
            </a:r>
          </a:p>
          <a:p>
            <a:pPr algn="l"/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(33</a:t>
            </a:r>
            <a:r>
              <a:rPr lang="ja-JP" altLang="en-US" sz="14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GHz </a:t>
            </a:r>
            <a:r>
              <a:rPr lang="en-US" altLang="ja-JP" sz="14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Osc</a:t>
            </a:r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is too expensive)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DB78FBD-B292-D98E-BF6C-E2522768AF76}"/>
              </a:ext>
            </a:extLst>
          </p:cNvPr>
          <p:cNvSpPr txBox="1"/>
          <p:nvPr/>
        </p:nvSpPr>
        <p:spPr>
          <a:xfrm>
            <a:off x="8129669" y="3364803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De-embedding method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FB3064-8A4F-8246-C33B-844734AF28DA}"/>
              </a:ext>
            </a:extLst>
          </p:cNvPr>
          <p:cNvSpPr txBox="1"/>
          <p:nvPr/>
        </p:nvSpPr>
        <p:spPr>
          <a:xfrm>
            <a:off x="8234750" y="3670486"/>
            <a:ext cx="3466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method to reconstruct the original waveform using the S-parameters(amplitude, phase) of the transmission line.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55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D4A5B-9A7E-3DB4-D13D-5395BA05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Linac Tunnel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FD50D39-F89C-550A-CB15-0BB229FE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E5BD4C-DB07-E2E7-AB51-C3506433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425E1F-39C4-5E11-EB8E-6199F50F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33" y="1077801"/>
            <a:ext cx="6109108" cy="314528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03D068-F1A4-91A8-14BA-C23462EC1CBD}"/>
              </a:ext>
            </a:extLst>
          </p:cNvPr>
          <p:cNvSpPr txBox="1"/>
          <p:nvPr/>
        </p:nvSpPr>
        <p:spPr>
          <a:xfrm>
            <a:off x="3099024" y="5973214"/>
            <a:ext cx="59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You can see the inside of the tunnel and Klystron Gallery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F221F89-1080-D6A9-516C-924A06DA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84" y="1944881"/>
            <a:ext cx="6861956" cy="38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32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B4DFD4-FEFC-1001-AA16-40A706A5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23EBA35-790F-CE9C-5624-63AA3DE8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AF6620-FE2D-6454-8772-5C206E3B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740C56-A3C9-2818-E38D-F88A841B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5" y="1362941"/>
            <a:ext cx="6468190" cy="48511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C9BDBE-3F00-8DF6-CB6C-8E7B30CFCFF3}"/>
              </a:ext>
            </a:extLst>
          </p:cNvPr>
          <p:cNvSpPr txBox="1"/>
          <p:nvPr/>
        </p:nvSpPr>
        <p:spPr>
          <a:xfrm>
            <a:off x="3321453" y="4505265"/>
            <a:ext cx="12522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solidFill>
                  <a:srgbClr val="009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 </a:t>
            </a:r>
            <a:endParaRPr kumimoji="1" lang="ja-JP" altLang="en-US" sz="2000" b="1" dirty="0">
              <a:solidFill>
                <a:srgbClr val="009F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910BB8-FBDA-A48A-C399-76733FDEDE9E}"/>
              </a:ext>
            </a:extLst>
          </p:cNvPr>
          <p:cNvSpPr txBox="1"/>
          <p:nvPr/>
        </p:nvSpPr>
        <p:spPr>
          <a:xfrm>
            <a:off x="5817003" y="2409765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solidFill>
                  <a:srgbClr val="FF7F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positron</a:t>
            </a:r>
            <a:endParaRPr kumimoji="1" lang="ja-JP" altLang="en-US" sz="2000" b="1" dirty="0">
              <a:solidFill>
                <a:srgbClr val="FF7F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269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016C95-DD2E-5334-0B35-F375EC06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Switch Yard (SY3) at Linac End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6FBBE5B-C939-EF43-ECD2-56DF8D56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D11BEE-E85F-E613-C318-38CBB813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5F8E146-6F23-C23C-80A6-AEB6DE1D0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72" y="1370165"/>
            <a:ext cx="6448927" cy="48366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38457FA-C0C6-A202-A51B-5D827AEA3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2" y="1391736"/>
            <a:ext cx="5030807" cy="3379727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986F24D-C783-0C1F-5116-108E4BDCE3AA}"/>
              </a:ext>
            </a:extLst>
          </p:cNvPr>
          <p:cNvCxnSpPr>
            <a:cxnSpLocks/>
          </p:cNvCxnSpPr>
          <p:nvPr/>
        </p:nvCxnSpPr>
        <p:spPr>
          <a:xfrm flipV="1">
            <a:off x="8033214" y="4292600"/>
            <a:ext cx="374186" cy="3493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5E81F3-7579-93C3-5427-02A91E38D236}"/>
              </a:ext>
            </a:extLst>
          </p:cNvPr>
          <p:cNvSpPr txBox="1"/>
          <p:nvPr/>
        </p:nvSpPr>
        <p:spPr>
          <a:xfrm>
            <a:off x="8516352" y="4402131"/>
            <a:ext cx="166904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e- bea</a:t>
            </a:r>
            <a:r>
              <a:rPr lang="en-US" altLang="ja-JP" dirty="0"/>
              <a:t>m</a:t>
            </a:r>
            <a:r>
              <a:rPr kumimoji="1" lang="en-US" altLang="ja-JP" dirty="0"/>
              <a:t>: HER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F3C6CD-D598-EA9B-4C27-DFE6DE67F90C}"/>
              </a:ext>
            </a:extLst>
          </p:cNvPr>
          <p:cNvSpPr txBox="1"/>
          <p:nvPr/>
        </p:nvSpPr>
        <p:spPr>
          <a:xfrm>
            <a:off x="6885294" y="2701482"/>
            <a:ext cx="17347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e+</a:t>
            </a:r>
            <a:r>
              <a:rPr lang="ja-JP" altLang="en-US" dirty="0"/>
              <a:t> </a:t>
            </a:r>
            <a:r>
              <a:rPr lang="en-US" altLang="ja-JP" dirty="0"/>
              <a:t>beam</a:t>
            </a:r>
            <a:r>
              <a:rPr kumimoji="1" lang="en-US" altLang="ja-JP" dirty="0"/>
              <a:t>: HER</a:t>
            </a:r>
            <a:endParaRPr kumimoji="1" lang="ja-JP" altLang="en-US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5CE08DB-32A6-3DEF-95FD-EEE8ED3760B9}"/>
              </a:ext>
            </a:extLst>
          </p:cNvPr>
          <p:cNvCxnSpPr>
            <a:cxnSpLocks/>
          </p:cNvCxnSpPr>
          <p:nvPr/>
        </p:nvCxnSpPr>
        <p:spPr>
          <a:xfrm flipV="1">
            <a:off x="8746954" y="3249692"/>
            <a:ext cx="637897" cy="85764"/>
          </a:xfrm>
          <a:prstGeom prst="straightConnector1">
            <a:avLst/>
          </a:prstGeom>
          <a:ln w="38100">
            <a:solidFill>
              <a:srgbClr val="F95207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AC3F618-0198-06E6-3EB1-722171BB3215}"/>
              </a:ext>
            </a:extLst>
          </p:cNvPr>
          <p:cNvCxnSpPr>
            <a:cxnSpLocks/>
          </p:cNvCxnSpPr>
          <p:nvPr/>
        </p:nvCxnSpPr>
        <p:spPr>
          <a:xfrm flipV="1">
            <a:off x="9051305" y="2618714"/>
            <a:ext cx="299570" cy="152449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1B0AF29-17A1-FC5B-EAF0-5A4DBE16935A}"/>
              </a:ext>
            </a:extLst>
          </p:cNvPr>
          <p:cNvCxnSpPr>
            <a:cxnSpLocks/>
          </p:cNvCxnSpPr>
          <p:nvPr/>
        </p:nvCxnSpPr>
        <p:spPr>
          <a:xfrm flipV="1">
            <a:off x="9541736" y="2694938"/>
            <a:ext cx="337397" cy="114986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78B328-DCE4-7C39-3CA7-C5D2119DB7C7}"/>
              </a:ext>
            </a:extLst>
          </p:cNvPr>
          <p:cNvSpPr txBox="1"/>
          <p:nvPr/>
        </p:nvSpPr>
        <p:spPr>
          <a:xfrm>
            <a:off x="8888779" y="2149339"/>
            <a:ext cx="4122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PF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A7D033-E5DC-82CC-73DB-701DFCDD2EAE}"/>
              </a:ext>
            </a:extLst>
          </p:cNvPr>
          <p:cNvSpPr txBox="1"/>
          <p:nvPr/>
        </p:nvSpPr>
        <p:spPr>
          <a:xfrm>
            <a:off x="9618158" y="2157072"/>
            <a:ext cx="72808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PF-AR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56787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F6C33-4F13-84C4-0996-8289083D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Evolution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luminosity</a:t>
            </a:r>
            <a:r>
              <a:rPr lang="ja-JP" altLang="en-US" dirty="0"/>
              <a:t>（</a:t>
            </a:r>
            <a:r>
              <a:rPr lang="en-US" altLang="ja-JP" dirty="0"/>
              <a:t>2019</a:t>
            </a:r>
            <a:r>
              <a:rPr lang="ja-JP" altLang="en-US" dirty="0"/>
              <a:t>～）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1205704-D964-AAD4-499D-09A3F30C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AC745D-9375-6366-1289-F4CCB57B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42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9E2D032-FB08-4217-062C-43A8056DB334}"/>
                  </a:ext>
                </a:extLst>
              </p:cNvPr>
              <p:cNvSpPr txBox="1"/>
              <p:nvPr/>
            </p:nvSpPr>
            <p:spPr>
              <a:xfrm>
                <a:off x="9521790" y="1443324"/>
                <a:ext cx="2413358" cy="6717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ja-JP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en-US" altLang="ja-JP" b="1" dirty="0"/>
                  <a:t> </a:t>
                </a:r>
                <a:r>
                  <a:rPr lang="en-US" altLang="ja-JP" b="1" dirty="0"/>
                  <a:t>s</a:t>
                </a:r>
                <a:r>
                  <a:rPr kumimoji="1" lang="en-US" altLang="ja-JP" b="1" dirty="0"/>
                  <a:t>uccessfully squeezed to 0.9 mm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9E2D032-FB08-4217-062C-43A8056D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790" y="1443324"/>
                <a:ext cx="2413358" cy="671787"/>
              </a:xfrm>
              <a:prstGeom prst="rect">
                <a:avLst/>
              </a:prstGeom>
              <a:blipFill>
                <a:blip r:embed="rId2"/>
                <a:stretch>
                  <a:fillRect l="-2273" t="-4545" r="-2020"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E2E26992-C086-1315-9BCB-04420A107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8" b="1605"/>
          <a:stretch/>
        </p:blipFill>
        <p:spPr>
          <a:xfrm>
            <a:off x="1666753" y="1553867"/>
            <a:ext cx="7602561" cy="4921993"/>
          </a:xfrm>
          <a:prstGeom prst="rect">
            <a:avLst/>
          </a:prstGeom>
        </p:spPr>
      </p:pic>
      <p:sp>
        <p:nvSpPr>
          <p:cNvPr id="8" name="1460 mA">
            <a:extLst>
              <a:ext uri="{FF2B5EF4-FFF2-40B4-BE49-F238E27FC236}">
                <a16:creationId xmlns:a16="http://schemas.microsoft.com/office/drawing/2014/main" id="{8EA1E665-93BE-5B2A-FBAF-A2C087AF3BEF}"/>
              </a:ext>
            </a:extLst>
          </p:cNvPr>
          <p:cNvSpPr txBox="1"/>
          <p:nvPr/>
        </p:nvSpPr>
        <p:spPr>
          <a:xfrm>
            <a:off x="9005978" y="3289546"/>
            <a:ext cx="12407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rPr lang="en-US" dirty="0"/>
              <a:t>&gt;</a:t>
            </a:r>
            <a:r>
              <a:rPr dirty="0"/>
              <a:t>1</a:t>
            </a:r>
            <a:r>
              <a:rPr lang="en-US" dirty="0"/>
              <a:t>500</a:t>
            </a:r>
            <a:r>
              <a:rPr dirty="0"/>
              <a:t> mA</a:t>
            </a:r>
          </a:p>
        </p:txBody>
      </p:sp>
      <p:sp>
        <p:nvSpPr>
          <p:cNvPr id="9" name="1145 mA">
            <a:extLst>
              <a:ext uri="{FF2B5EF4-FFF2-40B4-BE49-F238E27FC236}">
                <a16:creationId xmlns:a16="http://schemas.microsoft.com/office/drawing/2014/main" id="{9D3AC74B-5C31-772F-5B80-1CF91B519E73}"/>
              </a:ext>
            </a:extLst>
          </p:cNvPr>
          <p:cNvSpPr txBox="1"/>
          <p:nvPr/>
        </p:nvSpPr>
        <p:spPr>
          <a:xfrm>
            <a:off x="9005978" y="2285605"/>
            <a:ext cx="12407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rPr lang="en-US" dirty="0"/>
              <a:t>&gt;</a:t>
            </a:r>
            <a:r>
              <a:rPr dirty="0"/>
              <a:t>1</a:t>
            </a:r>
            <a:r>
              <a:rPr lang="en-US" altLang="ja-JP" dirty="0"/>
              <a:t>200</a:t>
            </a:r>
            <a:r>
              <a:rPr dirty="0"/>
              <a:t> mA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7F9CEC4-251E-D8B5-F539-8155195BF2CD}"/>
              </a:ext>
            </a:extLst>
          </p:cNvPr>
          <p:cNvCxnSpPr>
            <a:cxnSpLocks/>
          </p:cNvCxnSpPr>
          <p:nvPr/>
        </p:nvCxnSpPr>
        <p:spPr>
          <a:xfrm>
            <a:off x="3377260" y="1469987"/>
            <a:ext cx="5419504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BFA5957-2AB0-90F5-1EDC-7BBF2FA20C4B}"/>
              </a:ext>
            </a:extLst>
          </p:cNvPr>
          <p:cNvCxnSpPr>
            <a:cxnSpLocks/>
          </p:cNvCxnSpPr>
          <p:nvPr/>
        </p:nvCxnSpPr>
        <p:spPr>
          <a:xfrm>
            <a:off x="8796764" y="1483491"/>
            <a:ext cx="244998" cy="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1EDE23-2DD8-4E48-4013-C194CC72C8F9}"/>
              </a:ext>
            </a:extLst>
          </p:cNvPr>
          <p:cNvSpPr txBox="1"/>
          <p:nvPr/>
        </p:nvSpPr>
        <p:spPr>
          <a:xfrm>
            <a:off x="9026279" y="3893480"/>
            <a:ext cx="2997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432FF"/>
                </a:solidFill>
              </a:rPr>
              <a:t>Current</a:t>
            </a:r>
            <a:r>
              <a:rPr lang="ja-JP" altLang="en-US" sz="2400" b="1" dirty="0">
                <a:solidFill>
                  <a:srgbClr val="0432FF"/>
                </a:solidFill>
              </a:rPr>
              <a:t> </a:t>
            </a:r>
            <a:r>
              <a:rPr lang="en-US" altLang="ja-JP" sz="2400" b="1" dirty="0">
                <a:solidFill>
                  <a:srgbClr val="0432FF"/>
                </a:solidFill>
              </a:rPr>
              <a:t>Record</a:t>
            </a:r>
            <a:endParaRPr kumimoji="1" lang="en-US" altLang="ja-JP" sz="2400" b="1" dirty="0">
              <a:solidFill>
                <a:srgbClr val="0432FF"/>
              </a:solidFill>
            </a:endParaRPr>
          </a:p>
          <a:p>
            <a:pPr algn="ctr"/>
            <a:r>
              <a:rPr kumimoji="1" lang="en-US" altLang="ja-JP" sz="2400" b="1" dirty="0">
                <a:solidFill>
                  <a:srgbClr val="0432FF"/>
                </a:solidFill>
              </a:rPr>
              <a:t>4.65 x10</a:t>
            </a:r>
            <a:r>
              <a:rPr kumimoji="1" lang="en-US" altLang="ja-JP" sz="2400" b="1" baseline="30000" dirty="0">
                <a:solidFill>
                  <a:srgbClr val="0432FF"/>
                </a:solidFill>
              </a:rPr>
              <a:t>34</a:t>
            </a:r>
            <a:r>
              <a:rPr kumimoji="1" lang="en-US" altLang="ja-JP" sz="2400" b="1" dirty="0">
                <a:solidFill>
                  <a:srgbClr val="0432FF"/>
                </a:solidFill>
              </a:rPr>
              <a:t> cm</a:t>
            </a:r>
            <a:r>
              <a:rPr kumimoji="1" lang="en-US" altLang="ja-JP" sz="2400" b="1" baseline="30000" dirty="0">
                <a:solidFill>
                  <a:srgbClr val="0432FF"/>
                </a:solidFill>
              </a:rPr>
              <a:t>-2</a:t>
            </a:r>
            <a:r>
              <a:rPr kumimoji="1" lang="en-US" altLang="ja-JP" sz="2400" b="1" dirty="0">
                <a:solidFill>
                  <a:srgbClr val="0432FF"/>
                </a:solidFill>
              </a:rPr>
              <a:t>s</a:t>
            </a:r>
            <a:r>
              <a:rPr kumimoji="1" lang="en-US" altLang="ja-JP" sz="2400" b="1" baseline="30000" dirty="0">
                <a:solidFill>
                  <a:srgbClr val="0432FF"/>
                </a:solidFill>
              </a:rPr>
              <a:t>-1</a:t>
            </a:r>
            <a:r>
              <a:rPr kumimoji="1" lang="en-US" altLang="ja-JP" sz="2400" b="1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en-US" altLang="ja-JP" sz="2400" b="1" dirty="0">
                <a:solidFill>
                  <a:srgbClr val="0432FF"/>
                </a:solidFill>
              </a:rPr>
              <a:t>(4.71 x10</a:t>
            </a:r>
            <a:r>
              <a:rPr lang="en-US" altLang="ja-JP" sz="2400" b="1" baseline="30000" dirty="0">
                <a:solidFill>
                  <a:srgbClr val="0432FF"/>
                </a:solidFill>
              </a:rPr>
              <a:t>34</a:t>
            </a:r>
            <a:r>
              <a:rPr lang="en-US" altLang="ja-JP" sz="2400" b="1" dirty="0">
                <a:solidFill>
                  <a:srgbClr val="0432FF"/>
                </a:solidFill>
              </a:rPr>
              <a:t> cm</a:t>
            </a:r>
            <a:r>
              <a:rPr lang="en-US" altLang="ja-JP" sz="2400" b="1" baseline="30000" dirty="0">
                <a:solidFill>
                  <a:srgbClr val="0432FF"/>
                </a:solidFill>
              </a:rPr>
              <a:t>-2</a:t>
            </a:r>
            <a:r>
              <a:rPr lang="en-US" altLang="ja-JP" sz="2400" b="1" dirty="0">
                <a:solidFill>
                  <a:srgbClr val="0432FF"/>
                </a:solidFill>
              </a:rPr>
              <a:t>s</a:t>
            </a:r>
            <a:r>
              <a:rPr lang="en-US" altLang="ja-JP" sz="2400" b="1" baseline="30000" dirty="0">
                <a:solidFill>
                  <a:srgbClr val="0432FF"/>
                </a:solidFill>
              </a:rPr>
              <a:t>-1</a:t>
            </a:r>
            <a:r>
              <a:rPr lang="en-US" altLang="ja-JP" sz="2400" b="1" dirty="0">
                <a:solidFill>
                  <a:srgbClr val="0432FF"/>
                </a:solidFill>
              </a:rPr>
              <a:t>)</a:t>
            </a:r>
            <a:endParaRPr kumimoji="1" lang="en-US" altLang="ja-JP" sz="2400" b="1" dirty="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F602BC-6289-9DB2-A02D-6CB7EA9276B9}"/>
              </a:ext>
            </a:extLst>
          </p:cNvPr>
          <p:cNvSpPr txBox="1"/>
          <p:nvPr/>
        </p:nvSpPr>
        <p:spPr>
          <a:xfrm>
            <a:off x="181674" y="1745647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HER(e-)</a:t>
            </a:r>
          </a:p>
          <a:p>
            <a:r>
              <a:rPr kumimoji="1" lang="en-US" altLang="ja-JP" sz="2000" dirty="0"/>
              <a:t>beam current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889C43-9178-F5B5-AC94-26341CF1272B}"/>
              </a:ext>
            </a:extLst>
          </p:cNvPr>
          <p:cNvSpPr txBox="1"/>
          <p:nvPr/>
        </p:nvSpPr>
        <p:spPr>
          <a:xfrm>
            <a:off x="181674" y="2976508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LER(e-)</a:t>
            </a:r>
            <a:r>
              <a:rPr lang="ja-JP" altLang="en-US" sz="2000" dirty="0"/>
              <a:t> </a:t>
            </a:r>
            <a:endParaRPr lang="en-US" altLang="ja-JP" sz="2000" dirty="0"/>
          </a:p>
          <a:p>
            <a:r>
              <a:rPr lang="en-US" altLang="ja-JP" sz="2000" dirty="0"/>
              <a:t>beam current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7576A9-5E93-4AB9-D05E-5A06A4463C9B}"/>
              </a:ext>
            </a:extLst>
          </p:cNvPr>
          <p:cNvSpPr txBox="1"/>
          <p:nvPr/>
        </p:nvSpPr>
        <p:spPr>
          <a:xfrm>
            <a:off x="277444" y="4188761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Luminosity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C4E047-063E-3316-9740-E1C0FAC5E7CF}"/>
              </a:ext>
            </a:extLst>
          </p:cNvPr>
          <p:cNvSpPr txBox="1"/>
          <p:nvPr/>
        </p:nvSpPr>
        <p:spPr>
          <a:xfrm>
            <a:off x="277444" y="5210288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Integrated</a:t>
            </a:r>
          </a:p>
          <a:p>
            <a:r>
              <a:rPr lang="en-US" altLang="ja-JP" sz="2000" dirty="0"/>
              <a:t>Luminosity</a:t>
            </a:r>
            <a:endParaRPr kumimoji="1" lang="ja-JP" altLang="en-US" sz="2000" dirty="0"/>
          </a:p>
        </p:txBody>
      </p:sp>
      <p:sp>
        <p:nvSpPr>
          <p:cNvPr id="17" name="424 fb-1 / 491 fb-1">
            <a:extLst>
              <a:ext uri="{FF2B5EF4-FFF2-40B4-BE49-F238E27FC236}">
                <a16:creationId xmlns:a16="http://schemas.microsoft.com/office/drawing/2014/main" id="{744D318C-C067-CACD-D351-23E0B7D1E517}"/>
              </a:ext>
            </a:extLst>
          </p:cNvPr>
          <p:cNvSpPr txBox="1"/>
          <p:nvPr/>
        </p:nvSpPr>
        <p:spPr>
          <a:xfrm>
            <a:off x="9397935" y="5447506"/>
            <a:ext cx="977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>
              <a:defRPr b="1"/>
            </a:pPr>
            <a:r>
              <a:rPr lang="en-US" dirty="0">
                <a:solidFill>
                  <a:srgbClr val="FFB21A"/>
                </a:solidFill>
              </a:rPr>
              <a:t>5</a:t>
            </a:r>
            <a:r>
              <a:rPr lang="en-US" altLang="ja-JP" dirty="0">
                <a:solidFill>
                  <a:srgbClr val="FFB21A"/>
                </a:solidFill>
              </a:rPr>
              <a:t>31</a:t>
            </a:r>
            <a:r>
              <a:rPr dirty="0">
                <a:solidFill>
                  <a:srgbClr val="FFB21A"/>
                </a:solidFill>
              </a:rPr>
              <a:t> fb</a:t>
            </a:r>
            <a:r>
              <a:rPr baseline="31999" dirty="0">
                <a:solidFill>
                  <a:srgbClr val="FFB21A"/>
                </a:solidFill>
              </a:rPr>
              <a:t>-1</a:t>
            </a:r>
            <a:endParaRPr baseline="31999" dirty="0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6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93969-0B56-5021-8E0A-1527A663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KEK Linac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B6832E-70B3-4C86-FA77-CDE0FA6A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19419-D4B7-CE39-3729-3D167C9A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4EFAF7F7-0052-12EE-E5F1-B131193C4B30}"/>
              </a:ext>
            </a:extLst>
          </p:cNvPr>
          <p:cNvSpPr txBox="1"/>
          <p:nvPr/>
        </p:nvSpPr>
        <p:spPr>
          <a:xfrm>
            <a:off x="3349465" y="2339552"/>
            <a:ext cx="572222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1                         2                      3                 4                  5   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Rectangle 158">
            <a:extLst>
              <a:ext uri="{FF2B5EF4-FFF2-40B4-BE49-F238E27FC236}">
                <a16:creationId xmlns:a16="http://schemas.microsoft.com/office/drawing/2014/main" id="{C7BC0E7E-5A37-0795-4593-150068209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466" y="1591315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0" name="Rectangle 142">
            <a:extLst>
              <a:ext uri="{FF2B5EF4-FFF2-40B4-BE49-F238E27FC236}">
                <a16:creationId xmlns:a16="http://schemas.microsoft.com/office/drawing/2014/main" id="{849D34E5-0F1E-D647-3AA1-E68403D3D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362" y="275486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1" name="Line 178">
            <a:extLst>
              <a:ext uri="{FF2B5EF4-FFF2-40B4-BE49-F238E27FC236}">
                <a16:creationId xmlns:a16="http://schemas.microsoft.com/office/drawing/2014/main" id="{533E8B14-A812-444C-1012-208386B0D2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5650" y="2770740"/>
            <a:ext cx="1270000" cy="25400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2" name="Rectangle 111">
            <a:extLst>
              <a:ext uri="{FF2B5EF4-FFF2-40B4-BE49-F238E27FC236}">
                <a16:creationId xmlns:a16="http://schemas.microsoft.com/office/drawing/2014/main" id="{28BFE2A2-0871-4BEA-11E3-F922A5136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212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pic>
        <p:nvPicPr>
          <p:cNvPr id="203" name="図 243" descr="SKB-DR-layout.png">
            <a:extLst>
              <a:ext uri="{FF2B5EF4-FFF2-40B4-BE49-F238E27FC236}">
                <a16:creationId xmlns:a16="http://schemas.microsoft.com/office/drawing/2014/main" id="{E3E3E82A-18AA-78A3-A658-BE7CCBE93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9" r="1974" b="8899"/>
          <a:stretch>
            <a:fillRect/>
          </a:stretch>
        </p:blipFill>
        <p:spPr bwMode="auto">
          <a:xfrm>
            <a:off x="5392741" y="808590"/>
            <a:ext cx="10683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Rectangle 115">
            <a:extLst>
              <a:ext uri="{FF2B5EF4-FFF2-40B4-BE49-F238E27FC236}">
                <a16:creationId xmlns:a16="http://schemas.microsoft.com/office/drawing/2014/main" id="{39C8C569-130D-09E9-9E0E-6FC5EAA2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962" y="2754865"/>
            <a:ext cx="74613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5" name="Line 91">
            <a:extLst>
              <a:ext uri="{FF2B5EF4-FFF2-40B4-BE49-F238E27FC236}">
                <a16:creationId xmlns:a16="http://schemas.microsoft.com/office/drawing/2014/main" id="{C785B094-A516-B0FC-6047-877728DAA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500" y="2805665"/>
            <a:ext cx="7920037" cy="1588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06" name="Rectangle 108">
            <a:extLst>
              <a:ext uri="{FF2B5EF4-FFF2-40B4-BE49-F238E27FC236}">
                <a16:creationId xmlns:a16="http://schemas.microsoft.com/office/drawing/2014/main" id="{5A6250CF-DD53-3DC0-9098-6A7AFC2E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975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7" name="Line 87">
            <a:extLst>
              <a:ext uri="{FF2B5EF4-FFF2-40B4-BE49-F238E27FC236}">
                <a16:creationId xmlns:a16="http://schemas.microsoft.com/office/drawing/2014/main" id="{907D8BAD-56AE-9690-E4DF-A790D7250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500" y="1642028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08" name="Line 90">
            <a:extLst>
              <a:ext uri="{FF2B5EF4-FFF2-40B4-BE49-F238E27FC236}">
                <a16:creationId xmlns:a16="http://schemas.microsoft.com/office/drawing/2014/main" id="{D8BFF491-1354-429E-E21B-6EAE54728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7700" y="2029378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09" name="AutoShape 92">
            <a:extLst>
              <a:ext uri="{FF2B5EF4-FFF2-40B4-BE49-F238E27FC236}">
                <a16:creationId xmlns:a16="http://schemas.microsoft.com/office/drawing/2014/main" id="{036E7F5C-D6EA-5FBC-7F4A-5BFE5A8F3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500" y="1489628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0" name="Rectangle 93">
            <a:extLst>
              <a:ext uri="{FF2B5EF4-FFF2-40B4-BE49-F238E27FC236}">
                <a16:creationId xmlns:a16="http://schemas.microsoft.com/office/drawing/2014/main" id="{346B28E0-56F7-ABBD-10BB-44B3DF27E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700" y="158805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1" name="Rectangle 94">
            <a:extLst>
              <a:ext uri="{FF2B5EF4-FFF2-40B4-BE49-F238E27FC236}">
                <a16:creationId xmlns:a16="http://schemas.microsoft.com/office/drawing/2014/main" id="{88E7E2A6-93AB-8A8C-A043-1D07090A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00" y="158805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2" name="Rectangle 95">
            <a:extLst>
              <a:ext uri="{FF2B5EF4-FFF2-40B4-BE49-F238E27FC236}">
                <a16:creationId xmlns:a16="http://schemas.microsoft.com/office/drawing/2014/main" id="{C3A325E8-0574-DF57-B135-64B12B3A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300" y="1588053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3" name="Rectangle 96">
            <a:extLst>
              <a:ext uri="{FF2B5EF4-FFF2-40B4-BE49-F238E27FC236}">
                <a16:creationId xmlns:a16="http://schemas.microsoft.com/office/drawing/2014/main" id="{87A340D4-61A6-FF66-D39C-97BAE66E6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187" y="1588053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4" name="Rectangle 97">
            <a:extLst>
              <a:ext uri="{FF2B5EF4-FFF2-40B4-BE49-F238E27FC236}">
                <a16:creationId xmlns:a16="http://schemas.microsoft.com/office/drawing/2014/main" id="{2EE4F19A-0AE1-9113-189F-0F02208E4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487" y="1589640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5" name="Rectangle 98">
            <a:extLst>
              <a:ext uri="{FF2B5EF4-FFF2-40B4-BE49-F238E27FC236}">
                <a16:creationId xmlns:a16="http://schemas.microsoft.com/office/drawing/2014/main" id="{12A80D07-BFAB-C79C-824C-401800BD2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787" y="158805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6" name="Rectangle 99">
            <a:extLst>
              <a:ext uri="{FF2B5EF4-FFF2-40B4-BE49-F238E27FC236}">
                <a16:creationId xmlns:a16="http://schemas.microsoft.com/office/drawing/2014/main" id="{95A355E5-7180-07C3-0B29-BE1FEE37D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087" y="158964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7" name="Rectangle 100">
            <a:extLst>
              <a:ext uri="{FF2B5EF4-FFF2-40B4-BE49-F238E27FC236}">
                <a16:creationId xmlns:a16="http://schemas.microsoft.com/office/drawing/2014/main" id="{B3AF4911-581B-DD4E-D15C-67C16C895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387" y="158964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8" name="AutoShape 101">
            <a:extLst>
              <a:ext uri="{FF2B5EF4-FFF2-40B4-BE49-F238E27FC236}">
                <a16:creationId xmlns:a16="http://schemas.microsoft.com/office/drawing/2014/main" id="{7875AD50-8010-FDEA-1EBC-9A5453566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087" y="2653265"/>
            <a:ext cx="10414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9" name="Rectangle 102">
            <a:extLst>
              <a:ext uri="{FF2B5EF4-FFF2-40B4-BE49-F238E27FC236}">
                <a16:creationId xmlns:a16="http://schemas.microsoft.com/office/drawing/2014/main" id="{949DB68F-3083-5932-5DDC-E49C8D63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287" y="2751690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0" name="Rectangle 103">
            <a:extLst>
              <a:ext uri="{FF2B5EF4-FFF2-40B4-BE49-F238E27FC236}">
                <a16:creationId xmlns:a16="http://schemas.microsoft.com/office/drawing/2014/main" id="{08AD9C37-247C-52B6-21B8-43451025D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587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1" name="Rectangle 104">
            <a:extLst>
              <a:ext uri="{FF2B5EF4-FFF2-40B4-BE49-F238E27FC236}">
                <a16:creationId xmlns:a16="http://schemas.microsoft.com/office/drawing/2014/main" id="{5E36967B-C944-F7B2-8EFE-1C3EF950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87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2" name="Rectangle 105">
            <a:extLst>
              <a:ext uri="{FF2B5EF4-FFF2-40B4-BE49-F238E27FC236}">
                <a16:creationId xmlns:a16="http://schemas.microsoft.com/office/drawing/2014/main" id="{E6C5CFDB-0CC6-42B8-1211-934F8D39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187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3" name="Rectangle 106">
            <a:extLst>
              <a:ext uri="{FF2B5EF4-FFF2-40B4-BE49-F238E27FC236}">
                <a16:creationId xmlns:a16="http://schemas.microsoft.com/office/drawing/2014/main" id="{79994869-7E7C-53C2-2157-41431BF4D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75" y="2753278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4" name="Rectangle 107">
            <a:extLst>
              <a:ext uri="{FF2B5EF4-FFF2-40B4-BE49-F238E27FC236}">
                <a16:creationId xmlns:a16="http://schemas.microsoft.com/office/drawing/2014/main" id="{439B5282-5D48-FB7C-4ECE-54BADFFEB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375" y="2751690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5" name="Rectangle 108">
            <a:extLst>
              <a:ext uri="{FF2B5EF4-FFF2-40B4-BE49-F238E27FC236}">
                <a16:creationId xmlns:a16="http://schemas.microsoft.com/office/drawing/2014/main" id="{6468219D-1EB7-C879-AE87-645CD8176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675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6" name="AutoShape 110">
            <a:extLst>
              <a:ext uri="{FF2B5EF4-FFF2-40B4-BE49-F238E27FC236}">
                <a16:creationId xmlns:a16="http://schemas.microsoft.com/office/drawing/2014/main" id="{FFFAA6C1-872E-2F4B-2587-9EDC1F7AB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887" y="2654853"/>
            <a:ext cx="1166813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7" name="Rectangle 111">
            <a:extLst>
              <a:ext uri="{FF2B5EF4-FFF2-40B4-BE49-F238E27FC236}">
                <a16:creationId xmlns:a16="http://schemas.microsoft.com/office/drawing/2014/main" id="{5CEC4F6C-5AE2-E989-491E-D364C17D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1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8" name="Rectangle 112">
            <a:extLst>
              <a:ext uri="{FF2B5EF4-FFF2-40B4-BE49-F238E27FC236}">
                <a16:creationId xmlns:a16="http://schemas.microsoft.com/office/drawing/2014/main" id="{7D688703-EBD4-85B5-224A-F088DC865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4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9" name="Rectangle 115">
            <a:extLst>
              <a:ext uri="{FF2B5EF4-FFF2-40B4-BE49-F238E27FC236}">
                <a16:creationId xmlns:a16="http://schemas.microsoft.com/office/drawing/2014/main" id="{309FC330-211A-5186-4C32-AF6772DE5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887" y="2754865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0" name="Rectangle 116">
            <a:extLst>
              <a:ext uri="{FF2B5EF4-FFF2-40B4-BE49-F238E27FC236}">
                <a16:creationId xmlns:a16="http://schemas.microsoft.com/office/drawing/2014/main" id="{058B5F95-4287-BC7E-5130-D06969EAF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187" y="2753278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1" name="Rectangle 117">
            <a:extLst>
              <a:ext uri="{FF2B5EF4-FFF2-40B4-BE49-F238E27FC236}">
                <a16:creationId xmlns:a16="http://schemas.microsoft.com/office/drawing/2014/main" id="{E55826BD-8CE7-524D-B3C3-CFE8F285F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487" y="2754865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2" name="AutoShape 119">
            <a:extLst>
              <a:ext uri="{FF2B5EF4-FFF2-40B4-BE49-F238E27FC236}">
                <a16:creationId xmlns:a16="http://schemas.microsoft.com/office/drawing/2014/main" id="{108CACA4-E888-A1E4-E753-98C4FA359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100" y="2654853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3" name="Rectangle 120">
            <a:extLst>
              <a:ext uri="{FF2B5EF4-FFF2-40B4-BE49-F238E27FC236}">
                <a16:creationId xmlns:a16="http://schemas.microsoft.com/office/drawing/2014/main" id="{D538A111-D637-07CD-9DBF-81215504A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300" y="2753278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4" name="Rectangle 121">
            <a:extLst>
              <a:ext uri="{FF2B5EF4-FFF2-40B4-BE49-F238E27FC236}">
                <a16:creationId xmlns:a16="http://schemas.microsoft.com/office/drawing/2014/main" id="{5F2E2CBE-B21A-8759-7389-F713543F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6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5" name="Rectangle 122">
            <a:extLst>
              <a:ext uri="{FF2B5EF4-FFF2-40B4-BE49-F238E27FC236}">
                <a16:creationId xmlns:a16="http://schemas.microsoft.com/office/drawing/2014/main" id="{66856522-72A8-C99A-C202-E53A9D8E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9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6" name="Rectangle 123">
            <a:extLst>
              <a:ext uri="{FF2B5EF4-FFF2-40B4-BE49-F238E27FC236}">
                <a16:creationId xmlns:a16="http://schemas.microsoft.com/office/drawing/2014/main" id="{EC83C56B-BD31-0CA7-948B-DC027E94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787" y="275327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7" name="Rectangle 124">
            <a:extLst>
              <a:ext uri="{FF2B5EF4-FFF2-40B4-BE49-F238E27FC236}">
                <a16:creationId xmlns:a16="http://schemas.microsoft.com/office/drawing/2014/main" id="{16D44E73-4CDE-CE96-7A9D-C35E5AB21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087" y="2754865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8" name="Rectangle 125">
            <a:extLst>
              <a:ext uri="{FF2B5EF4-FFF2-40B4-BE49-F238E27FC236}">
                <a16:creationId xmlns:a16="http://schemas.microsoft.com/office/drawing/2014/main" id="{34104F06-CA1F-F4A3-DD8C-DEF16197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87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9" name="Rectangle 126">
            <a:extLst>
              <a:ext uri="{FF2B5EF4-FFF2-40B4-BE49-F238E27FC236}">
                <a16:creationId xmlns:a16="http://schemas.microsoft.com/office/drawing/2014/main" id="{AA248935-6991-D44E-1B79-E7E8C22F4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687" y="2754865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0" name="Rectangle 127">
            <a:extLst>
              <a:ext uri="{FF2B5EF4-FFF2-40B4-BE49-F238E27FC236}">
                <a16:creationId xmlns:a16="http://schemas.microsoft.com/office/drawing/2014/main" id="{B9A239E6-A106-EAE0-5A2C-C6391A3F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987" y="2754865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1" name="AutoShape 128">
            <a:extLst>
              <a:ext uri="{FF2B5EF4-FFF2-40B4-BE49-F238E27FC236}">
                <a16:creationId xmlns:a16="http://schemas.microsoft.com/office/drawing/2014/main" id="{51166051-41DE-21EC-BB38-E4B5EF44E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250" y="2654853"/>
            <a:ext cx="95885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2" name="Rectangle 130">
            <a:extLst>
              <a:ext uri="{FF2B5EF4-FFF2-40B4-BE49-F238E27FC236}">
                <a16:creationId xmlns:a16="http://schemas.microsoft.com/office/drawing/2014/main" id="{9C12B568-DD03-CEA8-5C09-D5DD88CC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8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3" name="Rectangle 131">
            <a:extLst>
              <a:ext uri="{FF2B5EF4-FFF2-40B4-BE49-F238E27FC236}">
                <a16:creationId xmlns:a16="http://schemas.microsoft.com/office/drawing/2014/main" id="{9981EACD-9B6A-96BD-8529-1265D5459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1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4" name="Rectangle 132">
            <a:extLst>
              <a:ext uri="{FF2B5EF4-FFF2-40B4-BE49-F238E27FC236}">
                <a16:creationId xmlns:a16="http://schemas.microsoft.com/office/drawing/2014/main" id="{DC198F36-20FD-9129-AF62-419212F4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987" y="275327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5" name="Rectangle 133">
            <a:extLst>
              <a:ext uri="{FF2B5EF4-FFF2-40B4-BE49-F238E27FC236}">
                <a16:creationId xmlns:a16="http://schemas.microsoft.com/office/drawing/2014/main" id="{4185794D-86D1-D85C-953F-5BC4AC418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287" y="275486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6" name="Rectangle 134">
            <a:extLst>
              <a:ext uri="{FF2B5EF4-FFF2-40B4-BE49-F238E27FC236}">
                <a16:creationId xmlns:a16="http://schemas.microsoft.com/office/drawing/2014/main" id="{6A7DBFD6-57B5-F51F-921C-EDC5E4D49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587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7" name="Rectangle 135">
            <a:extLst>
              <a:ext uri="{FF2B5EF4-FFF2-40B4-BE49-F238E27FC236}">
                <a16:creationId xmlns:a16="http://schemas.microsoft.com/office/drawing/2014/main" id="{E149289B-7CBA-23BD-4B70-148659CC3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887" y="275486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8" name="Rectangle 136">
            <a:extLst>
              <a:ext uri="{FF2B5EF4-FFF2-40B4-BE49-F238E27FC236}">
                <a16:creationId xmlns:a16="http://schemas.microsoft.com/office/drawing/2014/main" id="{FFAC48FF-AB7B-3EBB-6644-3B5A6CA5A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187" y="275486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9" name="AutoShape 137">
            <a:extLst>
              <a:ext uri="{FF2B5EF4-FFF2-40B4-BE49-F238E27FC236}">
                <a16:creationId xmlns:a16="http://schemas.microsoft.com/office/drawing/2014/main" id="{9758D7D2-4FED-D402-6D2A-7169DE77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500" y="2653265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0" name="Rectangle 138">
            <a:extLst>
              <a:ext uri="{FF2B5EF4-FFF2-40B4-BE49-F238E27FC236}">
                <a16:creationId xmlns:a16="http://schemas.microsoft.com/office/drawing/2014/main" id="{9039133A-6395-ECC1-39DB-CDF84A7B1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2700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1" name="Rectangle 139">
            <a:extLst>
              <a:ext uri="{FF2B5EF4-FFF2-40B4-BE49-F238E27FC236}">
                <a16:creationId xmlns:a16="http://schemas.microsoft.com/office/drawing/2014/main" id="{8D1C2DFD-E0BC-5192-3F54-46C96933B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000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2" name="Rectangle 140">
            <a:extLst>
              <a:ext uri="{FF2B5EF4-FFF2-40B4-BE49-F238E27FC236}">
                <a16:creationId xmlns:a16="http://schemas.microsoft.com/office/drawing/2014/main" id="{A1844679-4CEA-3BCF-52AD-E18AA592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300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3" name="Rectangle 142">
            <a:extLst>
              <a:ext uri="{FF2B5EF4-FFF2-40B4-BE49-F238E27FC236}">
                <a16:creationId xmlns:a16="http://schemas.microsoft.com/office/drawing/2014/main" id="{66FA1A00-D9E6-D422-DA0D-9568DCAFF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487" y="275327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4" name="Rectangle 143">
            <a:extLst>
              <a:ext uri="{FF2B5EF4-FFF2-40B4-BE49-F238E27FC236}">
                <a16:creationId xmlns:a16="http://schemas.microsoft.com/office/drawing/2014/main" id="{C6164A5A-4440-341A-A5E6-F107238A1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787" y="275169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5" name="Rectangle 144">
            <a:extLst>
              <a:ext uri="{FF2B5EF4-FFF2-40B4-BE49-F238E27FC236}">
                <a16:creationId xmlns:a16="http://schemas.microsoft.com/office/drawing/2014/main" id="{AEA675B3-F460-BC66-AD41-0C804110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087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6" name="Rectangle 145">
            <a:extLst>
              <a:ext uri="{FF2B5EF4-FFF2-40B4-BE49-F238E27FC236}">
                <a16:creationId xmlns:a16="http://schemas.microsoft.com/office/drawing/2014/main" id="{FD207F0E-49D5-2221-1B59-9B3FEE1E5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387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7" name="AutoShape 146">
            <a:extLst>
              <a:ext uri="{FF2B5EF4-FFF2-40B4-BE49-F238E27FC236}">
                <a16:creationId xmlns:a16="http://schemas.microsoft.com/office/drawing/2014/main" id="{40CA11F0-396F-2F91-9A01-C45E3C491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5700" y="2654853"/>
            <a:ext cx="957262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8" name="Rectangle 147">
            <a:extLst>
              <a:ext uri="{FF2B5EF4-FFF2-40B4-BE49-F238E27FC236}">
                <a16:creationId xmlns:a16="http://schemas.microsoft.com/office/drawing/2014/main" id="{88808653-06BC-5C2A-140B-E2980BD6D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900" y="2753278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9" name="Rectangle 148">
            <a:extLst>
              <a:ext uri="{FF2B5EF4-FFF2-40B4-BE49-F238E27FC236}">
                <a16:creationId xmlns:a16="http://schemas.microsoft.com/office/drawing/2014/main" id="{1A5DD68C-C136-6498-173E-D2A5A342F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200" y="2753278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0" name="Rectangle 149">
            <a:extLst>
              <a:ext uri="{FF2B5EF4-FFF2-40B4-BE49-F238E27FC236}">
                <a16:creationId xmlns:a16="http://schemas.microsoft.com/office/drawing/2014/main" id="{C09EF242-5EEB-866F-8D9A-6F1F04C6C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500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1" name="Rectangle 150">
            <a:extLst>
              <a:ext uri="{FF2B5EF4-FFF2-40B4-BE49-F238E27FC236}">
                <a16:creationId xmlns:a16="http://schemas.microsoft.com/office/drawing/2014/main" id="{DFA130C0-39E7-F536-4EC4-A09542A16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387" y="275327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2" name="Rectangle 151">
            <a:extLst>
              <a:ext uri="{FF2B5EF4-FFF2-40B4-BE49-F238E27FC236}">
                <a16:creationId xmlns:a16="http://schemas.microsoft.com/office/drawing/2014/main" id="{D1420202-452E-7404-7ED4-0AAF6EACE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0687" y="275486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3" name="Rectangle 152">
            <a:extLst>
              <a:ext uri="{FF2B5EF4-FFF2-40B4-BE49-F238E27FC236}">
                <a16:creationId xmlns:a16="http://schemas.microsoft.com/office/drawing/2014/main" id="{6AF3D970-F615-1FE9-5DD8-7A575060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987" y="275327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4" name="Rectangle 153">
            <a:extLst>
              <a:ext uri="{FF2B5EF4-FFF2-40B4-BE49-F238E27FC236}">
                <a16:creationId xmlns:a16="http://schemas.microsoft.com/office/drawing/2014/main" id="{EBFD3F95-34A4-7BE8-851C-95A13ADD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287" y="275486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5" name="Rectangle 154">
            <a:extLst>
              <a:ext uri="{FF2B5EF4-FFF2-40B4-BE49-F238E27FC236}">
                <a16:creationId xmlns:a16="http://schemas.microsoft.com/office/drawing/2014/main" id="{CBA695B3-2D4F-2A09-F2D7-AEB16F2B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3587" y="2754865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6" name="AutoShape 155">
            <a:extLst>
              <a:ext uri="{FF2B5EF4-FFF2-40B4-BE49-F238E27FC236}">
                <a16:creationId xmlns:a16="http://schemas.microsoft.com/office/drawing/2014/main" id="{1ABAB731-249F-5483-5B06-8B9C3100D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800" y="1491215"/>
            <a:ext cx="680758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7" name="Rectangle 156">
            <a:extLst>
              <a:ext uri="{FF2B5EF4-FFF2-40B4-BE49-F238E27FC236}">
                <a16:creationId xmlns:a16="http://schemas.microsoft.com/office/drawing/2014/main" id="{03D6A450-5B7B-1074-A7CE-466E74DF5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000" y="1589640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8" name="Rectangle 157">
            <a:extLst>
              <a:ext uri="{FF2B5EF4-FFF2-40B4-BE49-F238E27FC236}">
                <a16:creationId xmlns:a16="http://schemas.microsoft.com/office/drawing/2014/main" id="{4CDD0924-5075-705D-4BDF-D46F5E47F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300" y="1589640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9" name="Rectangle 158">
            <a:extLst>
              <a:ext uri="{FF2B5EF4-FFF2-40B4-BE49-F238E27FC236}">
                <a16:creationId xmlns:a16="http://schemas.microsoft.com/office/drawing/2014/main" id="{B460706D-5EA2-FDCE-9737-CC0BB304A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187" y="1589640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0" name="Line 169">
            <a:extLst>
              <a:ext uri="{FF2B5EF4-FFF2-40B4-BE49-F238E27FC236}">
                <a16:creationId xmlns:a16="http://schemas.microsoft.com/office/drawing/2014/main" id="{DD9373EA-F283-3EED-3306-1F27FCB384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3475" y="2637390"/>
            <a:ext cx="192087" cy="173038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71" name="Line 176">
            <a:extLst>
              <a:ext uri="{FF2B5EF4-FFF2-40B4-BE49-F238E27FC236}">
                <a16:creationId xmlns:a16="http://schemas.microsoft.com/office/drawing/2014/main" id="{7F273088-0A5D-0063-22B6-379922E95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6175" y="1642029"/>
            <a:ext cx="2014851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2" name="AutoShape 88">
            <a:extLst>
              <a:ext uri="{FF2B5EF4-FFF2-40B4-BE49-F238E27FC236}">
                <a16:creationId xmlns:a16="http://schemas.microsoft.com/office/drawing/2014/main" id="{69648B29-8FCC-0899-6619-CCD2554DD234}"/>
              </a:ext>
            </a:extLst>
          </p:cNvPr>
          <p:cNvSpPr>
            <a:spLocks/>
          </p:cNvSpPr>
          <p:nvPr/>
        </p:nvSpPr>
        <p:spPr bwMode="auto">
          <a:xfrm flipH="1">
            <a:off x="1297700" y="1629328"/>
            <a:ext cx="1298575" cy="1176337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3" name="AutoShape 89">
            <a:extLst>
              <a:ext uri="{FF2B5EF4-FFF2-40B4-BE49-F238E27FC236}">
                <a16:creationId xmlns:a16="http://schemas.microsoft.com/office/drawing/2014/main" id="{5C31CE4E-D288-AE64-457F-28D6934974E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432637" y="1497566"/>
            <a:ext cx="1176337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4" name="AutoShape 177">
            <a:extLst>
              <a:ext uri="{FF2B5EF4-FFF2-40B4-BE49-F238E27FC236}">
                <a16:creationId xmlns:a16="http://schemas.microsoft.com/office/drawing/2014/main" id="{7469B34F-57CD-E055-2560-C9E1C66DD5C1}"/>
              </a:ext>
            </a:extLst>
          </p:cNvPr>
          <p:cNvSpPr>
            <a:spLocks/>
          </p:cNvSpPr>
          <p:nvPr/>
        </p:nvSpPr>
        <p:spPr bwMode="auto">
          <a:xfrm>
            <a:off x="1308812" y="1697590"/>
            <a:ext cx="1042988" cy="10223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B0F0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5" name="Line 179">
            <a:extLst>
              <a:ext uri="{FF2B5EF4-FFF2-40B4-BE49-F238E27FC236}">
                <a16:creationId xmlns:a16="http://schemas.microsoft.com/office/drawing/2014/main" id="{6197CF67-4D52-59B3-8288-78D5ADA4A1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5251" y="2805665"/>
            <a:ext cx="1845211" cy="0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" name="Line 178">
            <a:extLst>
              <a:ext uri="{FF2B5EF4-FFF2-40B4-BE49-F238E27FC236}">
                <a16:creationId xmlns:a16="http://schemas.microsoft.com/office/drawing/2014/main" id="{FB4AD772-3BE4-E364-CA2E-71D9AA37B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712" y="2812015"/>
            <a:ext cx="164889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7" name="Line 180">
            <a:extLst>
              <a:ext uri="{FF2B5EF4-FFF2-40B4-BE49-F238E27FC236}">
                <a16:creationId xmlns:a16="http://schemas.microsoft.com/office/drawing/2014/main" id="{08D6AAF3-3CF2-4272-E0B6-9A04C6B12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0325" y="2805665"/>
            <a:ext cx="3567112" cy="1588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8" name="Line 180">
            <a:extLst>
              <a:ext uri="{FF2B5EF4-FFF2-40B4-BE49-F238E27FC236}">
                <a16:creationId xmlns:a16="http://schemas.microsoft.com/office/drawing/2014/main" id="{325236D5-DFB3-B0D4-84CC-FB8DC2A01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8575" y="2802490"/>
            <a:ext cx="635000" cy="1571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9" name="アーチ 278">
            <a:extLst>
              <a:ext uri="{FF2B5EF4-FFF2-40B4-BE49-F238E27FC236}">
                <a16:creationId xmlns:a16="http://schemas.microsoft.com/office/drawing/2014/main" id="{6DFE191B-EDCC-6B1B-9260-86A59B137F72}"/>
              </a:ext>
            </a:extLst>
          </p:cNvPr>
          <p:cNvSpPr/>
          <p:nvPr/>
        </p:nvSpPr>
        <p:spPr bwMode="auto">
          <a:xfrm>
            <a:off x="9322512" y="2740578"/>
            <a:ext cx="252413" cy="139700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cs typeface="Arial" charset="0"/>
            </a:endParaRPr>
          </a:p>
        </p:txBody>
      </p:sp>
      <p:sp>
        <p:nvSpPr>
          <p:cNvPr id="280" name="円/楕円 86">
            <a:extLst>
              <a:ext uri="{FF2B5EF4-FFF2-40B4-BE49-F238E27FC236}">
                <a16:creationId xmlns:a16="http://schemas.microsoft.com/office/drawing/2014/main" id="{79634BB9-1736-6169-3B01-0CE870F0E212}"/>
              </a:ext>
            </a:extLst>
          </p:cNvPr>
          <p:cNvSpPr/>
          <p:nvPr/>
        </p:nvSpPr>
        <p:spPr bwMode="auto">
          <a:xfrm>
            <a:off x="9809875" y="2805665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281" name="円/楕円 87">
            <a:extLst>
              <a:ext uri="{FF2B5EF4-FFF2-40B4-BE49-F238E27FC236}">
                <a16:creationId xmlns:a16="http://schemas.microsoft.com/office/drawing/2014/main" id="{67CDBC50-C2E1-78CB-E7A8-6B28525E3759}"/>
              </a:ext>
            </a:extLst>
          </p:cNvPr>
          <p:cNvSpPr/>
          <p:nvPr/>
        </p:nvSpPr>
        <p:spPr bwMode="auto">
          <a:xfrm>
            <a:off x="9652712" y="2764390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282" name="テキスト ボックス 212">
            <a:extLst>
              <a:ext uri="{FF2B5EF4-FFF2-40B4-BE49-F238E27FC236}">
                <a16:creationId xmlns:a16="http://schemas.microsoft.com/office/drawing/2014/main" id="{1B4A5F93-5C9E-E42C-E192-81F6B7E1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475" y="1153078"/>
            <a:ext cx="1398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GeV e+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 Ring</a:t>
            </a:r>
          </a:p>
        </p:txBody>
      </p:sp>
      <p:sp>
        <p:nvSpPr>
          <p:cNvPr id="283" name="Line 1">
            <a:extLst>
              <a:ext uri="{FF2B5EF4-FFF2-40B4-BE49-F238E27FC236}">
                <a16:creationId xmlns:a16="http://schemas.microsoft.com/office/drawing/2014/main" id="{4C6B1406-70FD-17BC-5A4D-CBBCF236CB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3162" y="2637390"/>
            <a:ext cx="192088" cy="182563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84" name="円/楕円 90">
            <a:extLst>
              <a:ext uri="{FF2B5EF4-FFF2-40B4-BE49-F238E27FC236}">
                <a16:creationId xmlns:a16="http://schemas.microsoft.com/office/drawing/2014/main" id="{556C35EF-DB32-0DC3-0042-6631070E9630}"/>
              </a:ext>
            </a:extLst>
          </p:cNvPr>
          <p:cNvSpPr/>
          <p:nvPr/>
        </p:nvSpPr>
        <p:spPr bwMode="auto">
          <a:xfrm>
            <a:off x="3668068" y="2760571"/>
            <a:ext cx="104308" cy="104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285" name="直線コネクタ 284">
            <a:extLst>
              <a:ext uri="{FF2B5EF4-FFF2-40B4-BE49-F238E27FC236}">
                <a16:creationId xmlns:a16="http://schemas.microsoft.com/office/drawing/2014/main" id="{F9422F30-E8D4-1855-E3CB-2C9196989648}"/>
              </a:ext>
            </a:extLst>
          </p:cNvPr>
          <p:cNvCxnSpPr/>
          <p:nvPr/>
        </p:nvCxnSpPr>
        <p:spPr bwMode="auto">
          <a:xfrm rot="5400000">
            <a:off x="5852237" y="2307190"/>
            <a:ext cx="136525" cy="349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直線コネクタ 285">
            <a:extLst>
              <a:ext uri="{FF2B5EF4-FFF2-40B4-BE49-F238E27FC236}">
                <a16:creationId xmlns:a16="http://schemas.microsoft.com/office/drawing/2014/main" id="{E8185ECF-4A0E-26CA-795D-A8FBE0456D5B}"/>
              </a:ext>
            </a:extLst>
          </p:cNvPr>
          <p:cNvCxnSpPr/>
          <p:nvPr/>
        </p:nvCxnSpPr>
        <p:spPr bwMode="auto">
          <a:xfrm>
            <a:off x="5285500" y="2027790"/>
            <a:ext cx="14287" cy="139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テキスト ボックス 233">
            <a:extLst>
              <a:ext uri="{FF2B5EF4-FFF2-40B4-BE49-F238E27FC236}">
                <a16:creationId xmlns:a16="http://schemas.microsoft.com/office/drawing/2014/main" id="{73D3486E-D39E-84CA-0F72-5808F05BD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275" y="2215115"/>
            <a:ext cx="315912" cy="147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798448A5-1D8B-F847-37DB-4E882DD36D6C}"/>
              </a:ext>
            </a:extLst>
          </p:cNvPr>
          <p:cNvSpPr txBox="1"/>
          <p:nvPr/>
        </p:nvSpPr>
        <p:spPr bwMode="auto">
          <a:xfrm>
            <a:off x="4850525" y="2042078"/>
            <a:ext cx="3238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BCS</a:t>
            </a:r>
            <a:endParaRPr lang="ja-JP" altLang="en-US" sz="1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289" name="Line 178">
            <a:extLst>
              <a:ext uri="{FF2B5EF4-FFF2-40B4-BE49-F238E27FC236}">
                <a16:creationId xmlns:a16="http://schemas.microsoft.com/office/drawing/2014/main" id="{D2BA8991-C8ED-7DA1-9165-9622282B4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299" y="2864403"/>
            <a:ext cx="356437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0" name="Line 178">
            <a:extLst>
              <a:ext uri="{FF2B5EF4-FFF2-40B4-BE49-F238E27FC236}">
                <a16:creationId xmlns:a16="http://schemas.microsoft.com/office/drawing/2014/main" id="{36CCD48C-BD3D-53EA-C776-C684D3604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6475" y="2870753"/>
            <a:ext cx="881062" cy="241300"/>
          </a:xfrm>
          <a:prstGeom prst="line">
            <a:avLst/>
          </a:prstGeom>
          <a:noFill/>
          <a:ln w="57023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1" name="円/楕円 97">
            <a:extLst>
              <a:ext uri="{FF2B5EF4-FFF2-40B4-BE49-F238E27FC236}">
                <a16:creationId xmlns:a16="http://schemas.microsoft.com/office/drawing/2014/main" id="{6561999E-95A3-9DEA-D633-E8A7BFC5C764}"/>
              </a:ext>
            </a:extLst>
          </p:cNvPr>
          <p:cNvSpPr/>
          <p:nvPr/>
        </p:nvSpPr>
        <p:spPr bwMode="auto">
          <a:xfrm>
            <a:off x="9622550" y="2913615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292" name="円/楕円 98">
            <a:extLst>
              <a:ext uri="{FF2B5EF4-FFF2-40B4-BE49-F238E27FC236}">
                <a16:creationId xmlns:a16="http://schemas.microsoft.com/office/drawing/2014/main" id="{5388FFC4-FC5D-DB99-8182-E9E4FFA36FF9}"/>
              </a:ext>
            </a:extLst>
          </p:cNvPr>
          <p:cNvSpPr/>
          <p:nvPr/>
        </p:nvSpPr>
        <p:spPr bwMode="auto">
          <a:xfrm>
            <a:off x="9779712" y="2962828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293" name="テキスト ボックス 215">
            <a:extLst>
              <a:ext uri="{FF2B5EF4-FFF2-40B4-BE49-F238E27FC236}">
                <a16:creationId xmlns:a16="http://schemas.microsoft.com/office/drawing/2014/main" id="{097C1798-1FFB-6A04-F8A3-1CDCF1F3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528" y="1571801"/>
            <a:ext cx="102752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gun </a:t>
            </a:r>
            <a:endParaRPr lang="ja-JP" alt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テキスト ボックス 212">
            <a:extLst>
              <a:ext uri="{FF2B5EF4-FFF2-40B4-BE49-F238E27FC236}">
                <a16:creationId xmlns:a16="http://schemas.microsoft.com/office/drawing/2014/main" id="{5944C0E8-4F26-653F-0698-8672AD807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750" y="2044511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テキスト ボックス 107">
            <a:extLst>
              <a:ext uri="{FF2B5EF4-FFF2-40B4-BE49-F238E27FC236}">
                <a16:creationId xmlns:a16="http://schemas.microsoft.com/office/drawing/2014/main" id="{6245066C-5B6D-7287-B984-76AB28C5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4250" y="3013628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ja-JP" altLang="en-US" sz="1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テキスト ボックス 108">
            <a:extLst>
              <a:ext uri="{FF2B5EF4-FFF2-40B4-BE49-F238E27FC236}">
                <a16:creationId xmlns:a16="http://schemas.microsoft.com/office/drawing/2014/main" id="{6F96D3A9-0238-82E6-08E8-3505ED42D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25" y="3085065"/>
            <a:ext cx="542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endParaRPr lang="ja-JP" altLang="en-US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角丸四角形 103">
            <a:extLst>
              <a:ext uri="{FF2B5EF4-FFF2-40B4-BE49-F238E27FC236}">
                <a16:creationId xmlns:a16="http://schemas.microsoft.com/office/drawing/2014/main" id="{3F2425D8-4755-CF97-1C1C-B5937031467E}"/>
              </a:ext>
            </a:extLst>
          </p:cNvPr>
          <p:cNvSpPr/>
          <p:nvPr/>
        </p:nvSpPr>
        <p:spPr bwMode="auto">
          <a:xfrm>
            <a:off x="3648787" y="2465940"/>
            <a:ext cx="800100" cy="603250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98" name="テキスト ボックス 214">
            <a:extLst>
              <a:ext uri="{FF2B5EF4-FFF2-40B4-BE49-F238E27FC236}">
                <a16:creationId xmlns:a16="http://schemas.microsoft.com/office/drawing/2014/main" id="{7114CD7A-DA20-841B-586D-8D2828A1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337" y="2577065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テキスト ボックス 145">
            <a:extLst>
              <a:ext uri="{FF2B5EF4-FFF2-40B4-BE49-F238E27FC236}">
                <a16:creationId xmlns:a16="http://schemas.microsoft.com/office/drawing/2014/main" id="{8D5403BF-C486-9D18-2239-B9B881407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063" y="2140501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</a:rPr>
              <a:t>1.5 GeV</a:t>
            </a:r>
          </a:p>
        </p:txBody>
      </p:sp>
      <p:sp>
        <p:nvSpPr>
          <p:cNvPr id="300" name="Line 178">
            <a:extLst>
              <a:ext uri="{FF2B5EF4-FFF2-40B4-BE49-F238E27FC236}">
                <a16:creationId xmlns:a16="http://schemas.microsoft.com/office/drawing/2014/main" id="{E8E27CF1-2F76-5F2E-697B-8338B6F501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5175" y="2388153"/>
            <a:ext cx="615950" cy="404812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1" name="テキスト ボックス 115">
            <a:extLst>
              <a:ext uri="{FF2B5EF4-FFF2-40B4-BE49-F238E27FC236}">
                <a16:creationId xmlns:a16="http://schemas.microsoft.com/office/drawing/2014/main" id="{B09556E6-0766-E89E-1F3B-56EB9E22A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8439" y="2266763"/>
            <a:ext cx="382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endParaRPr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円/楕円 108">
            <a:extLst>
              <a:ext uri="{FF2B5EF4-FFF2-40B4-BE49-F238E27FC236}">
                <a16:creationId xmlns:a16="http://schemas.microsoft.com/office/drawing/2014/main" id="{FE179ABA-99C0-41F7-03BC-76B63CB1FF42}"/>
              </a:ext>
            </a:extLst>
          </p:cNvPr>
          <p:cNvSpPr/>
          <p:nvPr/>
        </p:nvSpPr>
        <p:spPr bwMode="auto">
          <a:xfrm>
            <a:off x="9422525" y="2470703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303" name="テキスト ボックス 117">
            <a:extLst>
              <a:ext uri="{FF2B5EF4-FFF2-40B4-BE49-F238E27FC236}">
                <a16:creationId xmlns:a16="http://schemas.microsoft.com/office/drawing/2014/main" id="{71C21035-8931-F738-E322-237E492CD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912" y="2453240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PF-AR</a:t>
            </a:r>
            <a:endParaRPr lang="ja-JP" altLang="en-US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円/楕円 110">
            <a:extLst>
              <a:ext uri="{FF2B5EF4-FFF2-40B4-BE49-F238E27FC236}">
                <a16:creationId xmlns:a16="http://schemas.microsoft.com/office/drawing/2014/main" id="{788DC675-772E-4724-B719-621C0D0DC8D2}"/>
              </a:ext>
            </a:extLst>
          </p:cNvPr>
          <p:cNvSpPr/>
          <p:nvPr/>
        </p:nvSpPr>
        <p:spPr bwMode="auto">
          <a:xfrm>
            <a:off x="10073400" y="2732640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305" name="テキスト ボックス 119">
            <a:extLst>
              <a:ext uri="{FF2B5EF4-FFF2-40B4-BE49-F238E27FC236}">
                <a16:creationId xmlns:a16="http://schemas.microsoft.com/office/drawing/2014/main" id="{130DFDF6-59C1-58E9-D6C8-33EF8DA2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479" y="2910276"/>
            <a:ext cx="739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chicane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306" name="直線矢印コネクタ 305">
            <a:extLst>
              <a:ext uri="{FF2B5EF4-FFF2-40B4-BE49-F238E27FC236}">
                <a16:creationId xmlns:a16="http://schemas.microsoft.com/office/drawing/2014/main" id="{99C1B053-8815-BE6B-3C89-C33ABBCFDB9F}"/>
              </a:ext>
            </a:extLst>
          </p:cNvPr>
          <p:cNvCxnSpPr>
            <a:cxnSpLocks/>
          </p:cNvCxnSpPr>
          <p:nvPr/>
        </p:nvCxnSpPr>
        <p:spPr>
          <a:xfrm flipV="1">
            <a:off x="8155699" y="2900640"/>
            <a:ext cx="101750" cy="20506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テキスト ボックス 215">
            <a:extLst>
              <a:ext uri="{FF2B5EF4-FFF2-40B4-BE49-F238E27FC236}">
                <a16:creationId xmlns:a16="http://schemas.microsoft.com/office/drawing/2014/main" id="{B108EE44-DA57-AAE3-045D-C044788F2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961" y="3142386"/>
            <a:ext cx="879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Knob</a:t>
            </a:r>
            <a:endParaRPr lang="ja-JP" altLang="en-US" sz="11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8" name="直線矢印コネクタ 307">
            <a:extLst>
              <a:ext uri="{FF2B5EF4-FFF2-40B4-BE49-F238E27FC236}">
                <a16:creationId xmlns:a16="http://schemas.microsoft.com/office/drawing/2014/main" id="{310456A9-DF91-B007-AF93-6F0AF68B504E}"/>
              </a:ext>
            </a:extLst>
          </p:cNvPr>
          <p:cNvCxnSpPr/>
          <p:nvPr/>
        </p:nvCxnSpPr>
        <p:spPr>
          <a:xfrm>
            <a:off x="2339100" y="1330878"/>
            <a:ext cx="44450" cy="2540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" name="テキスト ボックス 215">
            <a:extLst>
              <a:ext uri="{FF2B5EF4-FFF2-40B4-BE49-F238E27FC236}">
                <a16:creationId xmlns:a16="http://schemas.microsoft.com/office/drawing/2014/main" id="{469BB0E6-3EE0-5D5B-A67A-58321D744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962" y="1178478"/>
            <a:ext cx="879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Knob</a:t>
            </a:r>
            <a:endParaRPr lang="ja-JP" altLang="en-US" sz="11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Rectangle 159">
            <a:extLst>
              <a:ext uri="{FF2B5EF4-FFF2-40B4-BE49-F238E27FC236}">
                <a16:creationId xmlns:a16="http://schemas.microsoft.com/office/drawing/2014/main" id="{A3BA2ED0-0C90-C5BF-9FBB-A39CC9D6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519" y="1370253"/>
            <a:ext cx="66556" cy="90752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3" name="Rectangle 159">
            <a:extLst>
              <a:ext uri="{FF2B5EF4-FFF2-40B4-BE49-F238E27FC236}">
                <a16:creationId xmlns:a16="http://schemas.microsoft.com/office/drawing/2014/main" id="{808DEF35-D3D0-A1AC-6DDE-36CF25F4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112" y="1381138"/>
            <a:ext cx="76179" cy="68982"/>
          </a:xfrm>
          <a:prstGeom prst="rect">
            <a:avLst/>
          </a:prstGeom>
          <a:solidFill>
            <a:srgbClr val="FFC0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4" name="Rectangle 159">
            <a:extLst>
              <a:ext uri="{FF2B5EF4-FFF2-40B4-BE49-F238E27FC236}">
                <a16:creationId xmlns:a16="http://schemas.microsoft.com/office/drawing/2014/main" id="{56E339D5-55C4-2793-99CF-E93038DD6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572" y="1378626"/>
            <a:ext cx="76179" cy="74006"/>
          </a:xfrm>
          <a:prstGeom prst="rect">
            <a:avLst/>
          </a:prstGeom>
          <a:solidFill>
            <a:srgbClr val="00FFFF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5" name="円/楕円 170">
            <a:extLst>
              <a:ext uri="{FF2B5EF4-FFF2-40B4-BE49-F238E27FC236}">
                <a16:creationId xmlns:a16="http://schemas.microsoft.com/office/drawing/2014/main" id="{A8ED4BC3-29EB-A172-D368-E8DC478BC674}"/>
              </a:ext>
            </a:extLst>
          </p:cNvPr>
          <p:cNvSpPr/>
          <p:nvPr/>
        </p:nvSpPr>
        <p:spPr>
          <a:xfrm>
            <a:off x="4001945" y="1370570"/>
            <a:ext cx="80387" cy="803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6" name="直線コネクタ 315">
            <a:extLst>
              <a:ext uri="{FF2B5EF4-FFF2-40B4-BE49-F238E27FC236}">
                <a16:creationId xmlns:a16="http://schemas.microsoft.com/office/drawing/2014/main" id="{2EE06C46-FAA6-E874-7BEA-DE1FF89DF661}"/>
              </a:ext>
            </a:extLst>
          </p:cNvPr>
          <p:cNvCxnSpPr/>
          <p:nvPr/>
        </p:nvCxnSpPr>
        <p:spPr>
          <a:xfrm>
            <a:off x="3660301" y="1410759"/>
            <a:ext cx="3516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線コネクタ 316">
            <a:extLst>
              <a:ext uri="{FF2B5EF4-FFF2-40B4-BE49-F238E27FC236}">
                <a16:creationId xmlns:a16="http://schemas.microsoft.com/office/drawing/2014/main" id="{4AFF1612-E234-EC00-7554-FA370A90FAEB}"/>
              </a:ext>
            </a:extLst>
          </p:cNvPr>
          <p:cNvCxnSpPr/>
          <p:nvPr/>
        </p:nvCxnSpPr>
        <p:spPr>
          <a:xfrm flipV="1">
            <a:off x="3611734" y="1415787"/>
            <a:ext cx="53591" cy="2126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テキスト ボックス 215">
            <a:extLst>
              <a:ext uri="{FF2B5EF4-FFF2-40B4-BE49-F238E27FC236}">
                <a16:creationId xmlns:a16="http://schemas.microsoft.com/office/drawing/2014/main" id="{5951F2AB-9182-E255-043F-12895E0C2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893" y="1186044"/>
            <a:ext cx="1157368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Thermionic gun</a:t>
            </a:r>
            <a:endParaRPr lang="ja-JP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円/楕円 174">
            <a:extLst>
              <a:ext uri="{FF2B5EF4-FFF2-40B4-BE49-F238E27FC236}">
                <a16:creationId xmlns:a16="http://schemas.microsoft.com/office/drawing/2014/main" id="{25012D98-ED99-C01E-C614-672D10C0E9FE}"/>
              </a:ext>
            </a:extLst>
          </p:cNvPr>
          <p:cNvSpPr/>
          <p:nvPr/>
        </p:nvSpPr>
        <p:spPr>
          <a:xfrm>
            <a:off x="3782556" y="1608382"/>
            <a:ext cx="80387" cy="8038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0" name="グループ化 319">
            <a:extLst>
              <a:ext uri="{FF2B5EF4-FFF2-40B4-BE49-F238E27FC236}">
                <a16:creationId xmlns:a16="http://schemas.microsoft.com/office/drawing/2014/main" id="{50920B9D-1D03-94AD-D22D-7123884A49F5}"/>
              </a:ext>
            </a:extLst>
          </p:cNvPr>
          <p:cNvGrpSpPr/>
          <p:nvPr/>
        </p:nvGrpSpPr>
        <p:grpSpPr>
          <a:xfrm>
            <a:off x="960892" y="3505657"/>
            <a:ext cx="8936546" cy="2436156"/>
            <a:chOff x="346075" y="3424951"/>
            <a:chExt cx="8936546" cy="2436156"/>
          </a:xfrm>
        </p:grpSpPr>
        <p:grpSp>
          <p:nvGrpSpPr>
            <p:cNvPr id="321" name="グループ化 320">
              <a:extLst>
                <a:ext uri="{FF2B5EF4-FFF2-40B4-BE49-F238E27FC236}">
                  <a16:creationId xmlns:a16="http://schemas.microsoft.com/office/drawing/2014/main" id="{EB6FF3F1-421A-3DD2-271D-1CFF62A2E755}"/>
                </a:ext>
              </a:extLst>
            </p:cNvPr>
            <p:cNvGrpSpPr/>
            <p:nvPr/>
          </p:nvGrpSpPr>
          <p:grpSpPr>
            <a:xfrm>
              <a:off x="346075" y="3424951"/>
              <a:ext cx="8936546" cy="2436156"/>
              <a:chOff x="346075" y="3424951"/>
              <a:chExt cx="8936546" cy="2436156"/>
            </a:xfrm>
          </p:grpSpPr>
          <p:grpSp>
            <p:nvGrpSpPr>
              <p:cNvPr id="326" name="グループ化 16451">
                <a:extLst>
                  <a:ext uri="{FF2B5EF4-FFF2-40B4-BE49-F238E27FC236}">
                    <a16:creationId xmlns:a16="http://schemas.microsoft.com/office/drawing/2014/main" id="{F466A937-E97A-7BA3-92A9-D03B4B3E53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6075" y="3470332"/>
                <a:ext cx="7853363" cy="2390775"/>
                <a:chOff x="255588" y="3606800"/>
                <a:chExt cx="7853362" cy="2390775"/>
              </a:xfrm>
            </p:grpSpPr>
            <p:pic>
              <p:nvPicPr>
                <p:cNvPr id="331" name="Picture 4">
                  <a:extLst>
                    <a:ext uri="{FF2B5EF4-FFF2-40B4-BE49-F238E27FC236}">
                      <a16:creationId xmlns:a16="http://schemas.microsoft.com/office/drawing/2014/main" id="{8379A42F-A665-9B84-77B8-CBA05DCE53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r="-1703" b="21864"/>
                <a:stretch>
                  <a:fillRect/>
                </a:stretch>
              </p:blipFill>
              <p:spPr bwMode="auto">
                <a:xfrm>
                  <a:off x="314325" y="3608388"/>
                  <a:ext cx="7794625" cy="2389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32" name="直線コネクタ 331">
                  <a:extLst>
                    <a:ext uri="{FF2B5EF4-FFF2-40B4-BE49-F238E27FC236}">
                      <a16:creationId xmlns:a16="http://schemas.microsoft.com/office/drawing/2014/main" id="{4522DF05-CD0F-CBE8-A202-6BC5A71CCAAD}"/>
                    </a:ext>
                  </a:extLst>
                </p:cNvPr>
                <p:cNvCxnSpPr/>
                <p:nvPr/>
              </p:nvCxnSpPr>
              <p:spPr>
                <a:xfrm>
                  <a:off x="7181850" y="3783012"/>
                  <a:ext cx="225425" cy="79375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直線コネクタ 332">
                  <a:extLst>
                    <a:ext uri="{FF2B5EF4-FFF2-40B4-BE49-F238E27FC236}">
                      <a16:creationId xmlns:a16="http://schemas.microsoft.com/office/drawing/2014/main" id="{B1A17775-A402-2DB1-38F4-F0FB63136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4575" y="3862387"/>
                  <a:ext cx="55880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直線コネクタ 333">
                  <a:extLst>
                    <a:ext uri="{FF2B5EF4-FFF2-40B4-BE49-F238E27FC236}">
                      <a16:creationId xmlns:a16="http://schemas.microsoft.com/office/drawing/2014/main" id="{25C9B46E-4850-2480-447F-6902D1E30327}"/>
                    </a:ext>
                  </a:extLst>
                </p:cNvPr>
                <p:cNvCxnSpPr/>
                <p:nvPr/>
              </p:nvCxnSpPr>
              <p:spPr>
                <a:xfrm>
                  <a:off x="6065837" y="4330700"/>
                  <a:ext cx="1855788" cy="43021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直線コネクタ 334">
                  <a:extLst>
                    <a:ext uri="{FF2B5EF4-FFF2-40B4-BE49-F238E27FC236}">
                      <a16:creationId xmlns:a16="http://schemas.microsoft.com/office/drawing/2014/main" id="{D3DA9FA3-CD1D-6782-B1F2-80EEE62AE9E6}"/>
                    </a:ext>
                  </a:extLst>
                </p:cNvPr>
                <p:cNvCxnSpPr/>
                <p:nvPr/>
              </p:nvCxnSpPr>
              <p:spPr>
                <a:xfrm flipV="1">
                  <a:off x="4419600" y="3606800"/>
                  <a:ext cx="0" cy="17653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直線コネクタ 335">
                  <a:extLst>
                    <a:ext uri="{FF2B5EF4-FFF2-40B4-BE49-F238E27FC236}">
                      <a16:creationId xmlns:a16="http://schemas.microsoft.com/office/drawing/2014/main" id="{67B605E8-6104-4020-C8D5-76059F35C244}"/>
                    </a:ext>
                  </a:extLst>
                </p:cNvPr>
                <p:cNvCxnSpPr/>
                <p:nvPr/>
              </p:nvCxnSpPr>
              <p:spPr>
                <a:xfrm flipV="1">
                  <a:off x="3092451" y="5102225"/>
                  <a:ext cx="876300" cy="1905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直線コネクタ 336">
                  <a:extLst>
                    <a:ext uri="{FF2B5EF4-FFF2-40B4-BE49-F238E27FC236}">
                      <a16:creationId xmlns:a16="http://schemas.microsoft.com/office/drawing/2014/main" id="{91127D4D-309A-9ABE-408F-6CD9C7848E80}"/>
                    </a:ext>
                  </a:extLst>
                </p:cNvPr>
                <p:cNvCxnSpPr/>
                <p:nvPr/>
              </p:nvCxnSpPr>
              <p:spPr>
                <a:xfrm flipH="1">
                  <a:off x="3929063" y="5105400"/>
                  <a:ext cx="27781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直線コネクタ 337">
                  <a:extLst>
                    <a:ext uri="{FF2B5EF4-FFF2-40B4-BE49-F238E27FC236}">
                      <a16:creationId xmlns:a16="http://schemas.microsoft.com/office/drawing/2014/main" id="{758C288A-76EB-2F36-24F2-AA8365A4E5B6}"/>
                    </a:ext>
                  </a:extLst>
                </p:cNvPr>
                <p:cNvCxnSpPr/>
                <p:nvPr/>
              </p:nvCxnSpPr>
              <p:spPr>
                <a:xfrm flipH="1">
                  <a:off x="4641850" y="4683125"/>
                  <a:ext cx="1501775" cy="39211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直線コネクタ 338">
                  <a:extLst>
                    <a:ext uri="{FF2B5EF4-FFF2-40B4-BE49-F238E27FC236}">
                      <a16:creationId xmlns:a16="http://schemas.microsoft.com/office/drawing/2014/main" id="{0AB0B155-5C34-57DE-A057-1906335463D4}"/>
                    </a:ext>
                  </a:extLst>
                </p:cNvPr>
                <p:cNvCxnSpPr/>
                <p:nvPr/>
              </p:nvCxnSpPr>
              <p:spPr>
                <a:xfrm flipH="1">
                  <a:off x="4203700" y="5073650"/>
                  <a:ext cx="204787" cy="2857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直線コネクタ 339">
                  <a:extLst>
                    <a:ext uri="{FF2B5EF4-FFF2-40B4-BE49-F238E27FC236}">
                      <a16:creationId xmlns:a16="http://schemas.microsoft.com/office/drawing/2014/main" id="{C4F6C734-5CB4-C480-01A4-DD2C91C8BEF6}"/>
                    </a:ext>
                  </a:extLst>
                </p:cNvPr>
                <p:cNvCxnSpPr/>
                <p:nvPr/>
              </p:nvCxnSpPr>
              <p:spPr>
                <a:xfrm flipV="1">
                  <a:off x="2640013" y="5294312"/>
                  <a:ext cx="465138" cy="4445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直線コネクタ 340">
                  <a:extLst>
                    <a:ext uri="{FF2B5EF4-FFF2-40B4-BE49-F238E27FC236}">
                      <a16:creationId xmlns:a16="http://schemas.microsoft.com/office/drawing/2014/main" id="{E9B1358D-0360-E31C-86BE-9C88045DDC5B}"/>
                    </a:ext>
                  </a:extLst>
                </p:cNvPr>
                <p:cNvCxnSpPr/>
                <p:nvPr/>
              </p:nvCxnSpPr>
              <p:spPr>
                <a:xfrm flipH="1">
                  <a:off x="6124575" y="4683125"/>
                  <a:ext cx="19526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直線コネクタ 341">
                  <a:extLst>
                    <a:ext uri="{FF2B5EF4-FFF2-40B4-BE49-F238E27FC236}">
                      <a16:creationId xmlns:a16="http://schemas.microsoft.com/office/drawing/2014/main" id="{8296570F-E629-D76C-E7F8-CC597B9B6A13}"/>
                    </a:ext>
                  </a:extLst>
                </p:cNvPr>
                <p:cNvCxnSpPr/>
                <p:nvPr/>
              </p:nvCxnSpPr>
              <p:spPr>
                <a:xfrm flipH="1">
                  <a:off x="6321425" y="4400550"/>
                  <a:ext cx="938212" cy="2794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直線コネクタ 342">
                  <a:extLst>
                    <a:ext uri="{FF2B5EF4-FFF2-40B4-BE49-F238E27FC236}">
                      <a16:creationId xmlns:a16="http://schemas.microsoft.com/office/drawing/2014/main" id="{504F9D66-41EB-3CA9-FE97-C21174F07F1C}"/>
                    </a:ext>
                  </a:extLst>
                </p:cNvPr>
                <p:cNvCxnSpPr/>
                <p:nvPr/>
              </p:nvCxnSpPr>
              <p:spPr>
                <a:xfrm flipH="1">
                  <a:off x="7239000" y="4405312"/>
                  <a:ext cx="69373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直線コネクタ 343">
                  <a:extLst>
                    <a:ext uri="{FF2B5EF4-FFF2-40B4-BE49-F238E27FC236}">
                      <a16:creationId xmlns:a16="http://schemas.microsoft.com/office/drawing/2014/main" id="{2947D153-FEB9-80CF-88C4-DCB5FB3DBBD5}"/>
                    </a:ext>
                  </a:extLst>
                </p:cNvPr>
                <p:cNvCxnSpPr/>
                <p:nvPr/>
              </p:nvCxnSpPr>
              <p:spPr>
                <a:xfrm flipH="1">
                  <a:off x="4378325" y="5076825"/>
                  <a:ext cx="27781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直線矢印コネクタ 344">
                  <a:extLst>
                    <a:ext uri="{FF2B5EF4-FFF2-40B4-BE49-F238E27FC236}">
                      <a16:creationId xmlns:a16="http://schemas.microsoft.com/office/drawing/2014/main" id="{6D78B1F6-D42B-BAC9-7B94-4D52893B97B0}"/>
                    </a:ext>
                  </a:extLst>
                </p:cNvPr>
                <p:cNvCxnSpPr/>
                <p:nvPr/>
              </p:nvCxnSpPr>
              <p:spPr>
                <a:xfrm>
                  <a:off x="2603501" y="5102225"/>
                  <a:ext cx="0" cy="53975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6" name="正方形/長方形 115">
                  <a:extLst>
                    <a:ext uri="{FF2B5EF4-FFF2-40B4-BE49-F238E27FC236}">
                      <a16:creationId xmlns:a16="http://schemas.microsoft.com/office/drawing/2014/main" id="{24C85E25-A354-81EB-2BC8-36395C262B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788" y="4789488"/>
                  <a:ext cx="992187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e+ target </a:t>
                  </a:r>
                  <a:endParaRPr lang="ja-JP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テキスト ボックス 116">
                  <a:extLst>
                    <a:ext uri="{FF2B5EF4-FFF2-40B4-BE49-F238E27FC236}">
                      <a16:creationId xmlns:a16="http://schemas.microsoft.com/office/drawing/2014/main" id="{157DC500-D97B-B7EE-84B5-94DE896E84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7225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5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8" name="テキスト ボックス 117">
                  <a:extLst>
                    <a:ext uri="{FF2B5EF4-FFF2-40B4-BE49-F238E27FC236}">
                      <a16:creationId xmlns:a16="http://schemas.microsoft.com/office/drawing/2014/main" id="{6A1CADDE-5E98-0258-56B4-BE679AAFC9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35663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4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9" name="テキスト ボックス 118">
                  <a:extLst>
                    <a:ext uri="{FF2B5EF4-FFF2-40B4-BE49-F238E27FC236}">
                      <a16:creationId xmlns:a16="http://schemas.microsoft.com/office/drawing/2014/main" id="{8F82845E-B606-AEA7-7030-C6FB0BB0E2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91088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3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0" name="テキスト ボックス 119">
                  <a:extLst>
                    <a:ext uri="{FF2B5EF4-FFF2-40B4-BE49-F238E27FC236}">
                      <a16:creationId xmlns:a16="http://schemas.microsoft.com/office/drawing/2014/main" id="{6D9F2336-24F9-402C-6840-BE3F1A1166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113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2</a:t>
                  </a:r>
                  <a:endParaRPr lang="ja-JP" altLang="en-US" sz="1200" dirty="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1" name="テキスト ボックス 120">
                  <a:extLst>
                    <a:ext uri="{FF2B5EF4-FFF2-40B4-BE49-F238E27FC236}">
                      <a16:creationId xmlns:a16="http://schemas.microsoft.com/office/drawing/2014/main" id="{CED845AE-FFBA-C4BB-4690-E2FB25D5D3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57463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1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2" name="テキスト ボックス 121">
                  <a:extLst>
                    <a:ext uri="{FF2B5EF4-FFF2-40B4-BE49-F238E27FC236}">
                      <a16:creationId xmlns:a16="http://schemas.microsoft.com/office/drawing/2014/main" id="{396E74F2-B846-5753-0EF9-313EF7F687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81113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C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3" name="円/楕円 135">
                  <a:extLst>
                    <a:ext uri="{FF2B5EF4-FFF2-40B4-BE49-F238E27FC236}">
                      <a16:creationId xmlns:a16="http://schemas.microsoft.com/office/drawing/2014/main" id="{CE5E2301-7649-7A4D-7F0E-921EF4BCCF71}"/>
                    </a:ext>
                  </a:extLst>
                </p:cNvPr>
                <p:cNvSpPr/>
                <p:nvPr/>
              </p:nvSpPr>
              <p:spPr>
                <a:xfrm>
                  <a:off x="2544763" y="5686425"/>
                  <a:ext cx="146050" cy="14605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54" name="正方形/長方形 123">
                  <a:extLst>
                    <a:ext uri="{FF2B5EF4-FFF2-40B4-BE49-F238E27FC236}">
                      <a16:creationId xmlns:a16="http://schemas.microsoft.com/office/drawing/2014/main" id="{7C8BE2A4-3E2C-F971-6B84-8FC1C5DE3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9888" y="4133850"/>
                  <a:ext cx="3905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8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e-</a:t>
                  </a:r>
                  <a:endParaRPr lang="ja-JP" altLang="en-US" sz="18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5" name="正方形/長方形 124">
                  <a:extLst>
                    <a:ext uri="{FF2B5EF4-FFF2-40B4-BE49-F238E27FC236}">
                      <a16:creationId xmlns:a16="http://schemas.microsoft.com/office/drawing/2014/main" id="{B62BD42E-7C35-4F18-DC5C-51DBE1237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175" y="4789488"/>
                  <a:ext cx="4476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e+</a:t>
                  </a:r>
                  <a:endParaRPr lang="ja-JP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テキスト ボックス 212">
                  <a:extLst>
                    <a:ext uri="{FF2B5EF4-FFF2-40B4-BE49-F238E27FC236}">
                      <a16:creationId xmlns:a16="http://schemas.microsoft.com/office/drawing/2014/main" id="{4BAEE950-2764-5806-108C-BF884118F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63988" y="4721225"/>
                  <a:ext cx="892175" cy="2651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lnSpc>
                      <a:spcPct val="8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1.1 GeV </a:t>
                  </a:r>
                </a:p>
              </p:txBody>
            </p:sp>
            <p:pic>
              <p:nvPicPr>
                <p:cNvPr id="357" name="Picture 4">
                  <a:extLst>
                    <a:ext uri="{FF2B5EF4-FFF2-40B4-BE49-F238E27FC236}">
                      <a16:creationId xmlns:a16="http://schemas.microsoft.com/office/drawing/2014/main" id="{C45F3249-6591-467C-D385-4A31D048A4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1988" y="5732463"/>
                  <a:ext cx="134937" cy="10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8" name="テキスト ボックス 127">
                  <a:extLst>
                    <a:ext uri="{FF2B5EF4-FFF2-40B4-BE49-F238E27FC236}">
                      <a16:creationId xmlns:a16="http://schemas.microsoft.com/office/drawing/2014/main" id="{4C763554-1CB1-A2C5-5FBA-1B397508C4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13955" y="3929063"/>
                  <a:ext cx="841897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4.2 GeV</a:t>
                  </a:r>
                </a:p>
              </p:txBody>
            </p:sp>
            <p:sp>
              <p:nvSpPr>
                <p:cNvPr id="359" name="テキスト ボックス 128">
                  <a:extLst>
                    <a:ext uri="{FF2B5EF4-FFF2-40B4-BE49-F238E27FC236}">
                      <a16:creationId xmlns:a16="http://schemas.microsoft.com/office/drawing/2014/main" id="{34CBE7E9-D003-FAA9-0190-BD4B770B17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5588" y="5443538"/>
                  <a:ext cx="7651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1.5 GeV</a:t>
                  </a:r>
                </a:p>
              </p:txBody>
            </p:sp>
            <p:cxnSp>
              <p:nvCxnSpPr>
                <p:cNvPr id="360" name="直線コネクタ 359">
                  <a:extLst>
                    <a:ext uri="{FF2B5EF4-FFF2-40B4-BE49-F238E27FC236}">
                      <a16:creationId xmlns:a16="http://schemas.microsoft.com/office/drawing/2014/main" id="{EDBDCC3D-7FFD-C7F0-BA8A-8227C1F65CB0}"/>
                    </a:ext>
                  </a:extLst>
                </p:cNvPr>
                <p:cNvCxnSpPr/>
                <p:nvPr/>
              </p:nvCxnSpPr>
              <p:spPr>
                <a:xfrm>
                  <a:off x="4668837" y="4324350"/>
                  <a:ext cx="139700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線矢印コネクタ 360">
                  <a:extLst>
                    <a:ext uri="{FF2B5EF4-FFF2-40B4-BE49-F238E27FC236}">
                      <a16:creationId xmlns:a16="http://schemas.microsoft.com/office/drawing/2014/main" id="{E146D929-14BA-F639-944F-246E8EA00DBB}"/>
                    </a:ext>
                  </a:extLst>
                </p:cNvPr>
                <p:cNvCxnSpPr/>
                <p:nvPr/>
              </p:nvCxnSpPr>
              <p:spPr>
                <a:xfrm flipV="1">
                  <a:off x="538163" y="5016500"/>
                  <a:ext cx="350838" cy="40322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直線コネクタ 361">
                  <a:extLst>
                    <a:ext uri="{FF2B5EF4-FFF2-40B4-BE49-F238E27FC236}">
                      <a16:creationId xmlns:a16="http://schemas.microsoft.com/office/drawing/2014/main" id="{131146CA-9925-D971-CE7D-AC3472214A5C}"/>
                    </a:ext>
                  </a:extLst>
                </p:cNvPr>
                <p:cNvCxnSpPr/>
                <p:nvPr/>
              </p:nvCxnSpPr>
              <p:spPr>
                <a:xfrm flipV="1">
                  <a:off x="906463" y="4603750"/>
                  <a:ext cx="1555750" cy="38258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直線コネクタ 362">
                  <a:extLst>
                    <a:ext uri="{FF2B5EF4-FFF2-40B4-BE49-F238E27FC236}">
                      <a16:creationId xmlns:a16="http://schemas.microsoft.com/office/drawing/2014/main" id="{EA08AC82-817C-D285-DF32-5A12F2B11EA9}"/>
                    </a:ext>
                  </a:extLst>
                </p:cNvPr>
                <p:cNvCxnSpPr/>
                <p:nvPr/>
              </p:nvCxnSpPr>
              <p:spPr>
                <a:xfrm>
                  <a:off x="2466976" y="4603750"/>
                  <a:ext cx="442912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線コネクタ 363">
                  <a:extLst>
                    <a:ext uri="{FF2B5EF4-FFF2-40B4-BE49-F238E27FC236}">
                      <a16:creationId xmlns:a16="http://schemas.microsoft.com/office/drawing/2014/main" id="{E505D87A-3CCC-4A42-97CF-DBA3D66CA242}"/>
                    </a:ext>
                  </a:extLst>
                </p:cNvPr>
                <p:cNvCxnSpPr/>
                <p:nvPr/>
              </p:nvCxnSpPr>
              <p:spPr>
                <a:xfrm flipV="1">
                  <a:off x="2909888" y="4400550"/>
                  <a:ext cx="1090613" cy="2032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直線コネクタ 364">
                  <a:extLst>
                    <a:ext uri="{FF2B5EF4-FFF2-40B4-BE49-F238E27FC236}">
                      <a16:creationId xmlns:a16="http://schemas.microsoft.com/office/drawing/2014/main" id="{A28D892F-79A5-0B93-9BEB-20AC9ADD56B4}"/>
                    </a:ext>
                  </a:extLst>
                </p:cNvPr>
                <p:cNvCxnSpPr/>
                <p:nvPr/>
              </p:nvCxnSpPr>
              <p:spPr>
                <a:xfrm flipV="1">
                  <a:off x="3983038" y="4324350"/>
                  <a:ext cx="422275" cy="8096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直線コネクタ 365">
                  <a:extLst>
                    <a:ext uri="{FF2B5EF4-FFF2-40B4-BE49-F238E27FC236}">
                      <a16:creationId xmlns:a16="http://schemas.microsoft.com/office/drawing/2014/main" id="{CE355697-CC4F-5360-BEB5-26441A5FB19E}"/>
                    </a:ext>
                  </a:extLst>
                </p:cNvPr>
                <p:cNvCxnSpPr/>
                <p:nvPr/>
              </p:nvCxnSpPr>
              <p:spPr>
                <a:xfrm>
                  <a:off x="4408487" y="4311650"/>
                  <a:ext cx="26035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直線コネクタ 366">
                  <a:extLst>
                    <a:ext uri="{FF2B5EF4-FFF2-40B4-BE49-F238E27FC236}">
                      <a16:creationId xmlns:a16="http://schemas.microsoft.com/office/drawing/2014/main" id="{D90966E0-9D0D-4FC6-BABA-7D6FF18A21A7}"/>
                    </a:ext>
                  </a:extLst>
                </p:cNvPr>
                <p:cNvCxnSpPr/>
                <p:nvPr/>
              </p:nvCxnSpPr>
              <p:spPr>
                <a:xfrm flipV="1">
                  <a:off x="4646612" y="4048125"/>
                  <a:ext cx="977900" cy="2635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線コネクタ 367">
                  <a:extLst>
                    <a:ext uri="{FF2B5EF4-FFF2-40B4-BE49-F238E27FC236}">
                      <a16:creationId xmlns:a16="http://schemas.microsoft.com/office/drawing/2014/main" id="{EE9B9348-5C9E-7523-7EF1-F2A2BD9AA0C3}"/>
                    </a:ext>
                  </a:extLst>
                </p:cNvPr>
                <p:cNvCxnSpPr/>
                <p:nvPr/>
              </p:nvCxnSpPr>
              <p:spPr>
                <a:xfrm flipV="1">
                  <a:off x="5619750" y="4052887"/>
                  <a:ext cx="93662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直線コネクタ 368">
                  <a:extLst>
                    <a:ext uri="{FF2B5EF4-FFF2-40B4-BE49-F238E27FC236}">
                      <a16:creationId xmlns:a16="http://schemas.microsoft.com/office/drawing/2014/main" id="{CA8B1A76-1ED8-0CEA-68C1-8EAEA8967F1A}"/>
                    </a:ext>
                  </a:extLst>
                </p:cNvPr>
                <p:cNvCxnSpPr/>
                <p:nvPr/>
              </p:nvCxnSpPr>
              <p:spPr>
                <a:xfrm flipV="1">
                  <a:off x="6065837" y="3952875"/>
                  <a:ext cx="207963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直線コネクタ 369">
                  <a:extLst>
                    <a:ext uri="{FF2B5EF4-FFF2-40B4-BE49-F238E27FC236}">
                      <a16:creationId xmlns:a16="http://schemas.microsoft.com/office/drawing/2014/main" id="{256A6463-DF5E-5407-D759-E7C6FF105F3B}"/>
                    </a:ext>
                  </a:extLst>
                </p:cNvPr>
                <p:cNvCxnSpPr/>
                <p:nvPr/>
              </p:nvCxnSpPr>
              <p:spPr>
                <a:xfrm flipV="1">
                  <a:off x="6754812" y="3798887"/>
                  <a:ext cx="427038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直線コネクタ 370">
                  <a:extLst>
                    <a:ext uri="{FF2B5EF4-FFF2-40B4-BE49-F238E27FC236}">
                      <a16:creationId xmlns:a16="http://schemas.microsoft.com/office/drawing/2014/main" id="{0D45990E-A3F7-71EB-13D0-E4612554152E}"/>
                    </a:ext>
                  </a:extLst>
                </p:cNvPr>
                <p:cNvCxnSpPr/>
                <p:nvPr/>
              </p:nvCxnSpPr>
              <p:spPr>
                <a:xfrm flipV="1">
                  <a:off x="7361237" y="3724275"/>
                  <a:ext cx="592138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直線コネクタ 371">
                  <a:extLst>
                    <a:ext uri="{FF2B5EF4-FFF2-40B4-BE49-F238E27FC236}">
                      <a16:creationId xmlns:a16="http://schemas.microsoft.com/office/drawing/2014/main" id="{8E983C43-3627-E531-8835-5012C74B94AC}"/>
                    </a:ext>
                  </a:extLst>
                </p:cNvPr>
                <p:cNvCxnSpPr/>
                <p:nvPr/>
              </p:nvCxnSpPr>
              <p:spPr>
                <a:xfrm flipV="1">
                  <a:off x="5715000" y="3956050"/>
                  <a:ext cx="342900" cy="984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直線コネクタ 372">
                  <a:extLst>
                    <a:ext uri="{FF2B5EF4-FFF2-40B4-BE49-F238E27FC236}">
                      <a16:creationId xmlns:a16="http://schemas.microsoft.com/office/drawing/2014/main" id="{0118099B-F3A1-63FB-82C2-A613803692CD}"/>
                    </a:ext>
                  </a:extLst>
                </p:cNvPr>
                <p:cNvCxnSpPr/>
                <p:nvPr/>
              </p:nvCxnSpPr>
              <p:spPr>
                <a:xfrm flipV="1">
                  <a:off x="6273800" y="3806825"/>
                  <a:ext cx="481012" cy="1492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直線コネクタ 373">
                  <a:extLst>
                    <a:ext uri="{FF2B5EF4-FFF2-40B4-BE49-F238E27FC236}">
                      <a16:creationId xmlns:a16="http://schemas.microsoft.com/office/drawing/2014/main" id="{0C791F8D-C8D7-88BF-0514-4A185552B631}"/>
                    </a:ext>
                  </a:extLst>
                </p:cNvPr>
                <p:cNvCxnSpPr/>
                <p:nvPr/>
              </p:nvCxnSpPr>
              <p:spPr>
                <a:xfrm flipV="1">
                  <a:off x="7181850" y="3716337"/>
                  <a:ext cx="198437" cy="730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7" name="正方形/長方形 135">
                <a:extLst>
                  <a:ext uri="{FF2B5EF4-FFF2-40B4-BE49-F238E27FC236}">
                    <a16:creationId xmlns:a16="http://schemas.microsoft.com/office/drawing/2014/main" id="{A6E252F1-D3DD-B06C-CAB0-4E3A345A5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1000" y="4140968"/>
                <a:ext cx="1189749" cy="28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rPr>
                  <a:t>LER  4 GeV e+</a:t>
                </a:r>
              </a:p>
            </p:txBody>
          </p:sp>
          <p:sp>
            <p:nvSpPr>
              <p:cNvPr id="328" name="正方形/長方形 135">
                <a:extLst>
                  <a:ext uri="{FF2B5EF4-FFF2-40B4-BE49-F238E27FC236}">
                    <a16:creationId xmlns:a16="http://schemas.microsoft.com/office/drawing/2014/main" id="{89B35BC3-3B91-AD99-712D-7ABED19F3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5089" y="3670104"/>
                <a:ext cx="1287532" cy="28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PF-AR 6.5 GeV </a:t>
                </a:r>
              </a:p>
            </p:txBody>
          </p:sp>
          <p:sp>
            <p:nvSpPr>
              <p:cNvPr id="329" name="正方形/長方形 135">
                <a:extLst>
                  <a:ext uri="{FF2B5EF4-FFF2-40B4-BE49-F238E27FC236}">
                    <a16:creationId xmlns:a16="http://schemas.microsoft.com/office/drawing/2014/main" id="{6E98A4A2-5EE3-BC31-A3E6-B88BBD481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5014" y="4561382"/>
                <a:ext cx="982961" cy="28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PF 2.5 GeV</a:t>
                </a:r>
              </a:p>
            </p:txBody>
          </p:sp>
          <p:sp>
            <p:nvSpPr>
              <p:cNvPr id="330" name="正方形/長方形 135">
                <a:extLst>
                  <a:ext uri="{FF2B5EF4-FFF2-40B4-BE49-F238E27FC236}">
                    <a16:creationId xmlns:a16="http://schemas.microsoft.com/office/drawing/2014/main" id="{0C320AEF-97E5-0569-58B2-1E11896D8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1163" y="3424951"/>
                <a:ext cx="968535" cy="28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00FF"/>
                    </a:solidFill>
                    <a:latin typeface="+mn-lt"/>
                    <a:cs typeface="Arial" panose="020B0604020202020204" pitchFamily="34" charset="0"/>
                  </a:rPr>
                  <a:t>HER 7GeV </a:t>
                </a:r>
              </a:p>
            </p:txBody>
          </p:sp>
        </p:grpSp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02D4100B-CDE3-5FEB-634B-C78A2DDF9304}"/>
                </a:ext>
              </a:extLst>
            </p:cNvPr>
            <p:cNvSpPr/>
            <p:nvPr/>
          </p:nvSpPr>
          <p:spPr>
            <a:xfrm>
              <a:off x="6507055" y="4486964"/>
              <a:ext cx="1180806" cy="315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009900"/>
                  </a:solidFill>
                </a:rPr>
                <a:t>Deceleration</a:t>
              </a:r>
              <a:endParaRPr lang="ja-JP" altLang="en-US" sz="1600" b="1" dirty="0">
                <a:solidFill>
                  <a:srgbClr val="009900"/>
                </a:solidFill>
              </a:endParaRPr>
            </a:p>
          </p:txBody>
        </p:sp>
        <p:sp>
          <p:nvSpPr>
            <p:cNvPr id="323" name="正方形/長方形 322">
              <a:extLst>
                <a:ext uri="{FF2B5EF4-FFF2-40B4-BE49-F238E27FC236}">
                  <a16:creationId xmlns:a16="http://schemas.microsoft.com/office/drawing/2014/main" id="{FB58B967-E89F-065B-33B1-C4969D7F1C94}"/>
                </a:ext>
              </a:extLst>
            </p:cNvPr>
            <p:cNvSpPr/>
            <p:nvPr/>
          </p:nvSpPr>
          <p:spPr>
            <a:xfrm>
              <a:off x="4909394" y="4789628"/>
              <a:ext cx="1161405" cy="315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FF0000"/>
                  </a:solidFill>
                </a:rPr>
                <a:t>Acceleration</a:t>
              </a:r>
              <a:endParaRPr lang="ja-JP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24" name="テキスト ボックス 323">
              <a:extLst>
                <a:ext uri="{FF2B5EF4-FFF2-40B4-BE49-F238E27FC236}">
                  <a16:creationId xmlns:a16="http://schemas.microsoft.com/office/drawing/2014/main" id="{72BB57CC-92EC-2DA4-0179-95DD517A0C5E}"/>
                </a:ext>
              </a:extLst>
            </p:cNvPr>
            <p:cNvSpPr txBox="1"/>
            <p:nvPr/>
          </p:nvSpPr>
          <p:spPr>
            <a:xfrm>
              <a:off x="4982870" y="4169790"/>
              <a:ext cx="787284" cy="286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9900"/>
                  </a:solidFill>
                </a:rPr>
                <a:t>Stand-by</a:t>
              </a:r>
              <a:endParaRPr kumimoji="1" lang="ja-JP" altLang="en-US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C43D7CD4-BB4D-A31C-1D51-692F02EBFA57}"/>
                </a:ext>
              </a:extLst>
            </p:cNvPr>
            <p:cNvSpPr/>
            <p:nvPr/>
          </p:nvSpPr>
          <p:spPr>
            <a:xfrm>
              <a:off x="5136697" y="3515223"/>
              <a:ext cx="1161405" cy="315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Acceleration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75" name="Line 178">
            <a:extLst>
              <a:ext uri="{FF2B5EF4-FFF2-40B4-BE49-F238E27FC236}">
                <a16:creationId xmlns:a16="http://schemas.microsoft.com/office/drawing/2014/main" id="{06E8937F-EF0C-6F0B-8429-9EAB7F98C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0760" y="2867030"/>
            <a:ext cx="1817783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76" name="グループ化 375">
            <a:extLst>
              <a:ext uri="{FF2B5EF4-FFF2-40B4-BE49-F238E27FC236}">
                <a16:creationId xmlns:a16="http://schemas.microsoft.com/office/drawing/2014/main" id="{B643AED4-20BB-C8D3-AB04-6DB634B44A28}"/>
              </a:ext>
            </a:extLst>
          </p:cNvPr>
          <p:cNvGrpSpPr/>
          <p:nvPr/>
        </p:nvGrpSpPr>
        <p:grpSpPr>
          <a:xfrm>
            <a:off x="5561424" y="2842257"/>
            <a:ext cx="266290" cy="71602"/>
            <a:chOff x="3974635" y="-394795"/>
            <a:chExt cx="270315" cy="36123"/>
          </a:xfrm>
        </p:grpSpPr>
        <p:sp>
          <p:nvSpPr>
            <p:cNvPr id="377" name="Line 178">
              <a:extLst>
                <a:ext uri="{FF2B5EF4-FFF2-40B4-BE49-F238E27FC236}">
                  <a16:creationId xmlns:a16="http://schemas.microsoft.com/office/drawing/2014/main" id="{23121638-B2F7-A05B-AA7E-99C07CC3D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5608" y="-358672"/>
              <a:ext cx="206469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8" name="Line 178">
              <a:extLst>
                <a:ext uri="{FF2B5EF4-FFF2-40B4-BE49-F238E27FC236}">
                  <a16:creationId xmlns:a16="http://schemas.microsoft.com/office/drawing/2014/main" id="{7199ACFB-F79E-ADD9-1517-BAFC71754F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0609" y="-394795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9" name="Line 178">
              <a:extLst>
                <a:ext uri="{FF2B5EF4-FFF2-40B4-BE49-F238E27FC236}">
                  <a16:creationId xmlns:a16="http://schemas.microsoft.com/office/drawing/2014/main" id="{94C624CE-B7BB-5A5D-5125-387718D729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4635" y="-392169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80" name="テキスト ボックス 379">
            <a:extLst>
              <a:ext uri="{FF2B5EF4-FFF2-40B4-BE49-F238E27FC236}">
                <a16:creationId xmlns:a16="http://schemas.microsoft.com/office/drawing/2014/main" id="{BBABD610-4BFA-C168-A582-495141BDA43D}"/>
              </a:ext>
            </a:extLst>
          </p:cNvPr>
          <p:cNvSpPr txBox="1"/>
          <p:nvPr/>
        </p:nvSpPr>
        <p:spPr>
          <a:xfrm>
            <a:off x="3822749" y="3097865"/>
            <a:ext cx="144302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9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rgbClr val="7030A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e+ capture section</a:t>
            </a:r>
            <a:endParaRPr kumimoji="1" lang="ja-JP" altLang="en-US" sz="1200" dirty="0">
              <a:solidFill>
                <a:srgbClr val="7030A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381" name="直線コネクタ 380">
            <a:extLst>
              <a:ext uri="{FF2B5EF4-FFF2-40B4-BE49-F238E27FC236}">
                <a16:creationId xmlns:a16="http://schemas.microsoft.com/office/drawing/2014/main" id="{89CE7A5A-E29B-924C-43FC-0EBC8DDC17FF}"/>
              </a:ext>
            </a:extLst>
          </p:cNvPr>
          <p:cNvCxnSpPr>
            <a:stCxn id="284" idx="2"/>
            <a:endCxn id="284" idx="2"/>
          </p:cNvCxnSpPr>
          <p:nvPr/>
        </p:nvCxnSpPr>
        <p:spPr>
          <a:xfrm>
            <a:off x="3668068" y="28127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テキスト ボックス 381">
            <a:extLst>
              <a:ext uri="{FF2B5EF4-FFF2-40B4-BE49-F238E27FC236}">
                <a16:creationId xmlns:a16="http://schemas.microsoft.com/office/drawing/2014/main" id="{16035F4B-A004-668D-741A-401A88547D58}"/>
              </a:ext>
            </a:extLst>
          </p:cNvPr>
          <p:cNvSpPr txBox="1"/>
          <p:nvPr/>
        </p:nvSpPr>
        <p:spPr>
          <a:xfrm>
            <a:off x="1269514" y="5986598"/>
            <a:ext cx="739176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energy for each beam mode along the beam line after the J-Arc. 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テキスト ボックス 382">
            <a:extLst>
              <a:ext uri="{FF2B5EF4-FFF2-40B4-BE49-F238E27FC236}">
                <a16:creationId xmlns:a16="http://schemas.microsoft.com/office/drawing/2014/main" id="{41CB7AD3-6595-781E-2036-E7D41D750813}"/>
              </a:ext>
            </a:extLst>
          </p:cNvPr>
          <p:cNvSpPr txBox="1"/>
          <p:nvPr/>
        </p:nvSpPr>
        <p:spPr>
          <a:xfrm>
            <a:off x="1434150" y="1872919"/>
            <a:ext cx="64312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J-Arc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テキスト ボックス 383">
            <a:extLst>
              <a:ext uri="{FF2B5EF4-FFF2-40B4-BE49-F238E27FC236}">
                <a16:creationId xmlns:a16="http://schemas.microsoft.com/office/drawing/2014/main" id="{A40817FA-A5A1-6871-1C9F-BD47D8FF20AD}"/>
              </a:ext>
            </a:extLst>
          </p:cNvPr>
          <p:cNvSpPr txBox="1"/>
          <p:nvPr/>
        </p:nvSpPr>
        <p:spPr>
          <a:xfrm>
            <a:off x="3415108" y="1815651"/>
            <a:ext cx="33214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テキスト ボックス 384">
            <a:extLst>
              <a:ext uri="{FF2B5EF4-FFF2-40B4-BE49-F238E27FC236}">
                <a16:creationId xmlns:a16="http://schemas.microsoft.com/office/drawing/2014/main" id="{A9FADA54-A01B-68EE-9F36-BB37ADB70422}"/>
              </a:ext>
            </a:extLst>
          </p:cNvPr>
          <p:cNvSpPr txBox="1"/>
          <p:nvPr/>
        </p:nvSpPr>
        <p:spPr>
          <a:xfrm>
            <a:off x="2281504" y="1815651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テキスト ボックス 385">
            <a:extLst>
              <a:ext uri="{FF2B5EF4-FFF2-40B4-BE49-F238E27FC236}">
                <a16:creationId xmlns:a16="http://schemas.microsoft.com/office/drawing/2014/main" id="{D9C8DA32-1367-9C87-AB3F-294C3CFCA0E1}"/>
              </a:ext>
            </a:extLst>
          </p:cNvPr>
          <p:cNvSpPr txBox="1"/>
          <p:nvPr/>
        </p:nvSpPr>
        <p:spPr>
          <a:xfrm>
            <a:off x="2288300" y="2333311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7" name="表 188">
            <a:extLst>
              <a:ext uri="{FF2B5EF4-FFF2-40B4-BE49-F238E27FC236}">
                <a16:creationId xmlns:a16="http://schemas.microsoft.com/office/drawing/2014/main" id="{03A18EDC-D327-5D0D-0747-948BBB36D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68429"/>
              </p:ext>
            </p:extLst>
          </p:nvPr>
        </p:nvGraphicFramePr>
        <p:xfrm>
          <a:off x="9877641" y="4632443"/>
          <a:ext cx="203676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1497">
                  <a:extLst>
                    <a:ext uri="{9D8B030D-6E8A-4147-A177-3AD203B41FA5}">
                      <a16:colId xmlns:a16="http://schemas.microsoft.com/office/drawing/2014/main" val="3715636218"/>
                    </a:ext>
                  </a:extLst>
                </a:gridCol>
                <a:gridCol w="1365269">
                  <a:extLst>
                    <a:ext uri="{9D8B030D-6E8A-4147-A177-3AD203B41FA5}">
                      <a16:colId xmlns:a16="http://schemas.microsoft.com/office/drawing/2014/main" val="183205750"/>
                    </a:ext>
                  </a:extLst>
                </a:gridCol>
              </a:tblGrid>
              <a:tr h="2516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HER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 2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068711"/>
                  </a:ext>
                </a:extLst>
              </a:tr>
              <a:tr h="25168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LER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 11  e- for e+ @gun exit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10196"/>
                  </a:ext>
                </a:extLst>
              </a:tr>
              <a:tr h="251682"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3.5 </a:t>
                      </a:r>
                      <a:r>
                        <a:rPr kumimoji="1" lang="en-US" altLang="ja-JP" sz="1200" dirty="0" err="1"/>
                        <a:t>nC</a:t>
                      </a:r>
                      <a:r>
                        <a:rPr kumimoji="1" lang="en-US" altLang="ja-JP" sz="1200" dirty="0"/>
                        <a:t> @end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30528"/>
                  </a:ext>
                </a:extLst>
              </a:tr>
              <a:tr h="2516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PF/</a:t>
                      </a:r>
                    </a:p>
                    <a:p>
                      <a:pPr algn="ctr"/>
                      <a:r>
                        <a:rPr kumimoji="1" lang="en-US" altLang="ja-JP" sz="1200" b="1" dirty="0"/>
                        <a:t>PF-AR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0.3 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512535"/>
                  </a:ext>
                </a:extLst>
              </a:tr>
            </a:tbl>
          </a:graphicData>
        </a:graphic>
      </p:graphicFrame>
      <p:sp>
        <p:nvSpPr>
          <p:cNvPr id="388" name="テキスト ボックス 387">
            <a:extLst>
              <a:ext uri="{FF2B5EF4-FFF2-40B4-BE49-F238E27FC236}">
                <a16:creationId xmlns:a16="http://schemas.microsoft.com/office/drawing/2014/main" id="{A9A43923-CFF2-9271-5DAA-954505BA32C2}"/>
              </a:ext>
            </a:extLst>
          </p:cNvPr>
          <p:cNvSpPr txBox="1"/>
          <p:nvPr/>
        </p:nvSpPr>
        <p:spPr>
          <a:xfrm>
            <a:off x="10104571" y="4317595"/>
            <a:ext cx="16167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Bunch charge [nC]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AFEB99-9143-D99F-9CEE-E6B815AB4BAF}"/>
              </a:ext>
            </a:extLst>
          </p:cNvPr>
          <p:cNvSpPr txBox="1"/>
          <p:nvPr/>
        </p:nvSpPr>
        <p:spPr>
          <a:xfrm>
            <a:off x="7556833" y="1190056"/>
            <a:ext cx="452143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 has some beam modes matched beam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injection to 4 circular accelerators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mode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 can be switched at 50 Hz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C095A0-C1B4-853C-A8E7-D3B37789DE24}"/>
              </a:ext>
            </a:extLst>
          </p:cNvPr>
          <p:cNvSpPr txBox="1"/>
          <p:nvPr/>
        </p:nvSpPr>
        <p:spPr>
          <a:xfrm>
            <a:off x="2150345" y="3083463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i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 </a:t>
            </a:r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=2.9 </a:t>
            </a:r>
            <a:r>
              <a:rPr lang="en-US" altLang="ja-JP" sz="1400" dirty="0" err="1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GeV@targ</a:t>
            </a:r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kumimoji="1" lang="ja-JP" altLang="en-US" sz="1400" i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4E82626-A78B-4EA2-BC4D-B167E449F906}"/>
              </a:ext>
            </a:extLst>
          </p:cNvPr>
          <p:cNvCxnSpPr>
            <a:endCxn id="284" idx="0"/>
          </p:cNvCxnSpPr>
          <p:nvPr/>
        </p:nvCxnSpPr>
        <p:spPr>
          <a:xfrm>
            <a:off x="3584493" y="2459591"/>
            <a:ext cx="135729" cy="300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43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DEC8ED8-EB6C-E795-29C7-BCCA5FE8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99FE10-39A0-CF78-B7A1-EAB19DBF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62F732-A7D5-8DED-B2DE-ACFB1B3F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03" y="1077801"/>
            <a:ext cx="9913789" cy="1097720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452339B4-0CD4-0484-B964-D40C5D3E92F7}"/>
              </a:ext>
            </a:extLst>
          </p:cNvPr>
          <p:cNvSpPr/>
          <p:nvPr/>
        </p:nvSpPr>
        <p:spPr>
          <a:xfrm rot="8531920">
            <a:off x="4244767" y="1788764"/>
            <a:ext cx="181408" cy="482401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52B5896-D6DB-57CD-D7D7-589F653C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2" b="4900"/>
          <a:stretch/>
        </p:blipFill>
        <p:spPr>
          <a:xfrm>
            <a:off x="2275969" y="2391796"/>
            <a:ext cx="7640053" cy="3906186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C910592C-3E70-8F27-E58A-2C6284F139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8475" y="107950"/>
            <a:ext cx="8655050" cy="969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en-US" altLang="ja-JP" dirty="0"/>
              <a:t>Positron Capture Section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849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104F4-1574-0A59-1CBA-7C68282F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78" y="60325"/>
            <a:ext cx="8654243" cy="969851"/>
          </a:xfrm>
        </p:spPr>
        <p:txBody>
          <a:bodyPr/>
          <a:lstStyle/>
          <a:p>
            <a:r>
              <a:rPr kumimoji="1" lang="en-US" altLang="ja-JP" dirty="0"/>
              <a:t>Capture Section Layout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30EB40B-D2EF-224D-94D2-29DE4AA4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4C0320-51B9-992E-1770-4D94258C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B62F4F-0EB6-05F3-F4E6-03C9E46E6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7" t="2081" r="35653" b="-6441"/>
          <a:stretch/>
        </p:blipFill>
        <p:spPr bwMode="auto">
          <a:xfrm>
            <a:off x="278730" y="863139"/>
            <a:ext cx="11634538" cy="4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F38CD9-E35B-F851-EE2B-6A43A51BA268}"/>
              </a:ext>
            </a:extLst>
          </p:cNvPr>
          <p:cNvSpPr txBox="1"/>
          <p:nvPr/>
        </p:nvSpPr>
        <p:spPr>
          <a:xfrm>
            <a:off x="3884265" y="896456"/>
            <a:ext cx="14494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Kl_15 (Klystron)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66451F-9574-4BE5-62E7-9A042C259996}"/>
              </a:ext>
            </a:extLst>
          </p:cNvPr>
          <p:cNvSpPr txBox="1"/>
          <p:nvPr/>
        </p:nvSpPr>
        <p:spPr>
          <a:xfrm>
            <a:off x="6487615" y="859697"/>
            <a:ext cx="63350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Kl_16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E2E5995-2CE0-F72A-1E8D-F6B51B5D85F0}"/>
              </a:ext>
            </a:extLst>
          </p:cNvPr>
          <p:cNvCxnSpPr>
            <a:cxnSpLocks/>
          </p:cNvCxnSpPr>
          <p:nvPr/>
        </p:nvCxnSpPr>
        <p:spPr>
          <a:xfrm>
            <a:off x="3758523" y="1050344"/>
            <a:ext cx="0" cy="791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9D797E6-42FC-603E-5DF9-2710FCDCD883}"/>
              </a:ext>
            </a:extLst>
          </p:cNvPr>
          <p:cNvGrpSpPr/>
          <p:nvPr/>
        </p:nvGrpSpPr>
        <p:grpSpPr>
          <a:xfrm>
            <a:off x="3271388" y="1842114"/>
            <a:ext cx="875848" cy="274320"/>
            <a:chOff x="3271388" y="2278051"/>
            <a:chExt cx="875848" cy="274320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040B17B-B1C5-84AB-9660-E3FEB5AEE96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388" y="2278051"/>
              <a:ext cx="8758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4B5CE8AE-222D-341C-C6A9-A82A34280810}"/>
                </a:ext>
              </a:extLst>
            </p:cNvPr>
            <p:cNvCxnSpPr>
              <a:cxnSpLocks/>
            </p:cNvCxnSpPr>
            <p:nvPr/>
          </p:nvCxnSpPr>
          <p:spPr>
            <a:xfrm>
              <a:off x="3275937" y="2278051"/>
              <a:ext cx="0" cy="2663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B39B04D8-46E2-2F2F-C9FE-07F73E0FC363}"/>
                </a:ext>
              </a:extLst>
            </p:cNvPr>
            <p:cNvCxnSpPr>
              <a:cxnSpLocks/>
            </p:cNvCxnSpPr>
            <p:nvPr/>
          </p:nvCxnSpPr>
          <p:spPr>
            <a:xfrm>
              <a:off x="4147236" y="2278051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68CAEB6-5BF2-C73C-4029-AB8D8FFA2F64}"/>
              </a:ext>
            </a:extLst>
          </p:cNvPr>
          <p:cNvCxnSpPr>
            <a:cxnSpLocks/>
          </p:cNvCxnSpPr>
          <p:nvPr/>
        </p:nvCxnSpPr>
        <p:spPr>
          <a:xfrm>
            <a:off x="6247922" y="996990"/>
            <a:ext cx="0" cy="311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984C831-DF1B-C675-A6A4-D781D713DB90}"/>
              </a:ext>
            </a:extLst>
          </p:cNvPr>
          <p:cNvGrpSpPr/>
          <p:nvPr/>
        </p:nvGrpSpPr>
        <p:grpSpPr>
          <a:xfrm>
            <a:off x="4934141" y="1842114"/>
            <a:ext cx="875848" cy="274320"/>
            <a:chOff x="3271388" y="2278051"/>
            <a:chExt cx="875848" cy="274320"/>
          </a:xfrm>
        </p:grpSpPr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F25D4ABE-A0AB-C0E1-AA56-FBCE14E77E11}"/>
                </a:ext>
              </a:extLst>
            </p:cNvPr>
            <p:cNvCxnSpPr>
              <a:cxnSpLocks/>
            </p:cNvCxnSpPr>
            <p:nvPr/>
          </p:nvCxnSpPr>
          <p:spPr>
            <a:xfrm>
              <a:off x="3271388" y="2278051"/>
              <a:ext cx="8758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EC7E5153-2B9C-9C7B-2843-940DF4E70627}"/>
                </a:ext>
              </a:extLst>
            </p:cNvPr>
            <p:cNvCxnSpPr>
              <a:cxnSpLocks/>
            </p:cNvCxnSpPr>
            <p:nvPr/>
          </p:nvCxnSpPr>
          <p:spPr>
            <a:xfrm>
              <a:off x="3275937" y="2278051"/>
              <a:ext cx="0" cy="2663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702C1B3F-80AF-C381-8DEB-ABF23CE7423E}"/>
                </a:ext>
              </a:extLst>
            </p:cNvPr>
            <p:cNvCxnSpPr>
              <a:cxnSpLocks/>
            </p:cNvCxnSpPr>
            <p:nvPr/>
          </p:nvCxnSpPr>
          <p:spPr>
            <a:xfrm>
              <a:off x="4147236" y="2278051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DE6CF17-B024-32F8-8952-A8E3B3EF8EDC}"/>
              </a:ext>
            </a:extLst>
          </p:cNvPr>
          <p:cNvGrpSpPr/>
          <p:nvPr/>
        </p:nvGrpSpPr>
        <p:grpSpPr>
          <a:xfrm>
            <a:off x="6676558" y="1834160"/>
            <a:ext cx="875848" cy="274320"/>
            <a:chOff x="3271388" y="2278051"/>
            <a:chExt cx="875848" cy="274320"/>
          </a:xfrm>
        </p:grpSpPr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D8203BBA-2B9D-F6A9-B4A2-9892414D07B8}"/>
                </a:ext>
              </a:extLst>
            </p:cNvPr>
            <p:cNvCxnSpPr>
              <a:cxnSpLocks/>
            </p:cNvCxnSpPr>
            <p:nvPr/>
          </p:nvCxnSpPr>
          <p:spPr>
            <a:xfrm>
              <a:off x="3271388" y="2278051"/>
              <a:ext cx="8758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B4D97C7E-6205-9519-3E04-BE5A809DBB65}"/>
                </a:ext>
              </a:extLst>
            </p:cNvPr>
            <p:cNvCxnSpPr>
              <a:cxnSpLocks/>
            </p:cNvCxnSpPr>
            <p:nvPr/>
          </p:nvCxnSpPr>
          <p:spPr>
            <a:xfrm>
              <a:off x="3275937" y="2278051"/>
              <a:ext cx="0" cy="2663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21022D49-33DD-1799-75EC-D6766BEAAE11}"/>
                </a:ext>
              </a:extLst>
            </p:cNvPr>
            <p:cNvCxnSpPr>
              <a:cxnSpLocks/>
            </p:cNvCxnSpPr>
            <p:nvPr/>
          </p:nvCxnSpPr>
          <p:spPr>
            <a:xfrm>
              <a:off x="4147236" y="2278051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C7EC40A-39A8-5334-3FC6-473CA4B7006F}"/>
              </a:ext>
            </a:extLst>
          </p:cNvPr>
          <p:cNvCxnSpPr>
            <a:cxnSpLocks/>
          </p:cNvCxnSpPr>
          <p:nvPr/>
        </p:nvCxnSpPr>
        <p:spPr>
          <a:xfrm>
            <a:off x="5362767" y="1284654"/>
            <a:ext cx="17517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F5EABAF4-3AA8-13AD-32AB-5090EA5FAE83}"/>
              </a:ext>
            </a:extLst>
          </p:cNvPr>
          <p:cNvCxnSpPr>
            <a:cxnSpLocks/>
          </p:cNvCxnSpPr>
          <p:nvPr/>
        </p:nvCxnSpPr>
        <p:spPr>
          <a:xfrm>
            <a:off x="5372065" y="1284654"/>
            <a:ext cx="0" cy="5574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D039741-7BC5-E9F1-2211-29BA4A2438FD}"/>
              </a:ext>
            </a:extLst>
          </p:cNvPr>
          <p:cNvCxnSpPr>
            <a:cxnSpLocks/>
          </p:cNvCxnSpPr>
          <p:nvPr/>
        </p:nvCxnSpPr>
        <p:spPr>
          <a:xfrm>
            <a:off x="7114482" y="1284654"/>
            <a:ext cx="9298" cy="5574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2EE5E1FA-6411-5015-D0B3-D713DEB238AD}"/>
              </a:ext>
            </a:extLst>
          </p:cNvPr>
          <p:cNvSpPr/>
          <p:nvPr/>
        </p:nvSpPr>
        <p:spPr>
          <a:xfrm>
            <a:off x="2920621" y="1983249"/>
            <a:ext cx="4995078" cy="354459"/>
          </a:xfrm>
          <a:prstGeom prst="roundRect">
            <a:avLst/>
          </a:prstGeom>
          <a:noFill/>
          <a:ln w="28575">
            <a:solidFill>
              <a:srgbClr val="FEB88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8D70E562-BAF9-05D9-96F8-08598672F422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7915699" y="1657448"/>
            <a:ext cx="875234" cy="325801"/>
          </a:xfrm>
          <a:prstGeom prst="line">
            <a:avLst/>
          </a:prstGeom>
          <a:ln w="38100">
            <a:solidFill>
              <a:srgbClr val="FEB8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AEB79B0-81AA-4A7C-5EAA-110EE418A451}"/>
              </a:ext>
            </a:extLst>
          </p:cNvPr>
          <p:cNvSpPr txBox="1"/>
          <p:nvPr/>
        </p:nvSpPr>
        <p:spPr>
          <a:xfrm>
            <a:off x="8790933" y="1472782"/>
            <a:ext cx="2698175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 accelerating structures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2EAF599-F632-D52E-747E-761AAB43A03D}"/>
              </a:ext>
            </a:extLst>
          </p:cNvPr>
          <p:cNvSpPr txBox="1"/>
          <p:nvPr/>
        </p:nvSpPr>
        <p:spPr>
          <a:xfrm>
            <a:off x="1387155" y="4922662"/>
            <a:ext cx="3005952" cy="369332"/>
          </a:xfrm>
          <a:prstGeom prst="rect">
            <a:avLst/>
          </a:prstGeom>
          <a:noFill/>
          <a:ln w="38100">
            <a:solidFill>
              <a:srgbClr val="B7DDE8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 DC Solenoids Section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35D3494-57C7-63D4-B6D9-E46894426080}"/>
              </a:ext>
            </a:extLst>
          </p:cNvPr>
          <p:cNvSpPr/>
          <p:nvPr/>
        </p:nvSpPr>
        <p:spPr>
          <a:xfrm>
            <a:off x="3055150" y="3298512"/>
            <a:ext cx="4860549" cy="437127"/>
          </a:xfrm>
          <a:prstGeom prst="roundRect">
            <a:avLst/>
          </a:prstGeom>
          <a:noFill/>
          <a:ln w="28575">
            <a:solidFill>
              <a:srgbClr val="B7DDE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8639BD4-43C2-CEA1-B412-B0AF60D9B7A8}"/>
              </a:ext>
            </a:extLst>
          </p:cNvPr>
          <p:cNvCxnSpPr>
            <a:cxnSpLocks/>
          </p:cNvCxnSpPr>
          <p:nvPr/>
        </p:nvCxnSpPr>
        <p:spPr>
          <a:xfrm flipH="1" flipV="1">
            <a:off x="3340847" y="3723687"/>
            <a:ext cx="417676" cy="1166572"/>
          </a:xfrm>
          <a:prstGeom prst="line">
            <a:avLst/>
          </a:prstGeom>
          <a:ln w="28575">
            <a:solidFill>
              <a:srgbClr val="A0C2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9050EDB-208F-4940-5639-F0DC29C1517F}"/>
              </a:ext>
            </a:extLst>
          </p:cNvPr>
          <p:cNvSpPr txBox="1"/>
          <p:nvPr/>
        </p:nvSpPr>
        <p:spPr>
          <a:xfrm>
            <a:off x="8761062" y="5078490"/>
            <a:ext cx="3102132" cy="369332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Chicane for e+/e- separation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E7D4C9FE-4820-FC80-C8E3-4A30075D9E0B}"/>
              </a:ext>
            </a:extLst>
          </p:cNvPr>
          <p:cNvCxnSpPr>
            <a:cxnSpLocks/>
          </p:cNvCxnSpPr>
          <p:nvPr/>
        </p:nvCxnSpPr>
        <p:spPr>
          <a:xfrm flipH="1" flipV="1">
            <a:off x="9229725" y="3513968"/>
            <a:ext cx="428081" cy="1564522"/>
          </a:xfrm>
          <a:prstGeom prst="line">
            <a:avLst/>
          </a:prstGeom>
          <a:ln w="28575">
            <a:solidFill>
              <a:srgbClr val="3399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7" name="直線矢印コネクタ 1026">
            <a:extLst>
              <a:ext uri="{FF2B5EF4-FFF2-40B4-BE49-F238E27FC236}">
                <a16:creationId xmlns:a16="http://schemas.microsoft.com/office/drawing/2014/main" id="{569B40A8-45C2-0B28-1035-BF204C324FE2}"/>
              </a:ext>
            </a:extLst>
          </p:cNvPr>
          <p:cNvCxnSpPr>
            <a:cxnSpLocks/>
            <a:stCxn id="1028" idx="2"/>
          </p:cNvCxnSpPr>
          <p:nvPr/>
        </p:nvCxnSpPr>
        <p:spPr>
          <a:xfrm>
            <a:off x="1519674" y="2104615"/>
            <a:ext cx="1031937" cy="888448"/>
          </a:xfrm>
          <a:prstGeom prst="straightConnector1">
            <a:avLst/>
          </a:prstGeom>
          <a:ln w="28575">
            <a:solidFill>
              <a:srgbClr val="DE6A1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9A53AB2E-1180-EF54-7633-A9C910C2F6E7}"/>
              </a:ext>
            </a:extLst>
          </p:cNvPr>
          <p:cNvSpPr txBox="1"/>
          <p:nvPr/>
        </p:nvSpPr>
        <p:spPr>
          <a:xfrm>
            <a:off x="612214" y="1766061"/>
            <a:ext cx="181492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DE6A1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Flux Concentrator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A60C81C0-A3FC-4F8A-BE9E-817C165E9C6C}"/>
              </a:ext>
            </a:extLst>
          </p:cNvPr>
          <p:cNvSpPr txBox="1"/>
          <p:nvPr/>
        </p:nvSpPr>
        <p:spPr>
          <a:xfrm>
            <a:off x="4993251" y="5172156"/>
            <a:ext cx="1813318" cy="369332"/>
          </a:xfrm>
          <a:prstGeom prst="rect">
            <a:avLst/>
          </a:prstGeom>
          <a:noFill/>
          <a:ln w="28575">
            <a:solidFill>
              <a:srgbClr val="99C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 Steering Coils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30" name="四角形: 角を丸くする 1029">
            <a:extLst>
              <a:ext uri="{FF2B5EF4-FFF2-40B4-BE49-F238E27FC236}">
                <a16:creationId xmlns:a16="http://schemas.microsoft.com/office/drawing/2014/main" id="{A90B9325-6E83-27C4-A9EB-D6E4333EA6EC}"/>
              </a:ext>
            </a:extLst>
          </p:cNvPr>
          <p:cNvSpPr/>
          <p:nvPr/>
        </p:nvSpPr>
        <p:spPr>
          <a:xfrm>
            <a:off x="3501661" y="2812579"/>
            <a:ext cx="3304908" cy="354460"/>
          </a:xfrm>
          <a:prstGeom prst="roundRect">
            <a:avLst/>
          </a:prstGeom>
          <a:noFill/>
          <a:ln w="28575">
            <a:solidFill>
              <a:srgbClr val="91C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1C2F2"/>
              </a:solidFill>
            </a:endParaRPr>
          </a:p>
        </p:txBody>
      </p:sp>
      <p:cxnSp>
        <p:nvCxnSpPr>
          <p:cNvPr id="1032" name="直線コネクタ 1031">
            <a:extLst>
              <a:ext uri="{FF2B5EF4-FFF2-40B4-BE49-F238E27FC236}">
                <a16:creationId xmlns:a16="http://schemas.microsoft.com/office/drawing/2014/main" id="{E778277A-46D9-8575-824B-A1086E4381E1}"/>
              </a:ext>
            </a:extLst>
          </p:cNvPr>
          <p:cNvCxnSpPr/>
          <p:nvPr/>
        </p:nvCxnSpPr>
        <p:spPr>
          <a:xfrm flipH="1" flipV="1">
            <a:off x="4147236" y="3167039"/>
            <a:ext cx="929861" cy="2005117"/>
          </a:xfrm>
          <a:prstGeom prst="line">
            <a:avLst/>
          </a:prstGeom>
          <a:ln w="28575">
            <a:solidFill>
              <a:srgbClr val="91C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図 1032">
            <a:extLst>
              <a:ext uri="{FF2B5EF4-FFF2-40B4-BE49-F238E27FC236}">
                <a16:creationId xmlns:a16="http://schemas.microsoft.com/office/drawing/2014/main" id="{6EDAD047-ED2E-1F7E-EC23-A21DCCA6F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72" y="5596499"/>
            <a:ext cx="9317633" cy="996368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EF0B3E6-6372-45CC-60A2-831D33B1D3B2}"/>
              </a:ext>
            </a:extLst>
          </p:cNvPr>
          <p:cNvCxnSpPr>
            <a:cxnSpLocks/>
          </p:cNvCxnSpPr>
          <p:nvPr/>
        </p:nvCxnSpPr>
        <p:spPr>
          <a:xfrm flipV="1">
            <a:off x="2032473" y="3513968"/>
            <a:ext cx="551205" cy="5249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995538-6442-9E21-4A67-D9B102F9AAF1}"/>
              </a:ext>
            </a:extLst>
          </p:cNvPr>
          <p:cNvSpPr txBox="1"/>
          <p:nvPr/>
        </p:nvSpPr>
        <p:spPr>
          <a:xfrm>
            <a:off x="2000438" y="4322080"/>
            <a:ext cx="1313180" cy="369332"/>
          </a:xfrm>
          <a:prstGeom prst="rect">
            <a:avLst/>
          </a:prstGeom>
          <a:noFill/>
          <a:ln w="28575">
            <a:solidFill>
              <a:srgbClr val="BAE0EB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Bridge Coil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6EE2AB2-E0B2-9CCC-92EA-00B7A143315F}"/>
              </a:ext>
            </a:extLst>
          </p:cNvPr>
          <p:cNvSpPr/>
          <p:nvPr/>
        </p:nvSpPr>
        <p:spPr>
          <a:xfrm>
            <a:off x="2585784" y="3463383"/>
            <a:ext cx="57661" cy="547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B5D5493-8019-786E-1496-2495E41A6547}"/>
              </a:ext>
            </a:extLst>
          </p:cNvPr>
          <p:cNvSpPr txBox="1"/>
          <p:nvPr/>
        </p:nvSpPr>
        <p:spPr>
          <a:xfrm>
            <a:off x="1598802" y="3981900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Target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36E275F-F982-0F09-BC58-CF3C82B8865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657028" y="3641910"/>
            <a:ext cx="212347" cy="680170"/>
          </a:xfrm>
          <a:prstGeom prst="line">
            <a:avLst/>
          </a:prstGeom>
          <a:ln w="28575">
            <a:solidFill>
              <a:srgbClr val="A0C2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A0BCE7A-5DC8-BE91-07EC-46B8E545671C}"/>
              </a:ext>
            </a:extLst>
          </p:cNvPr>
          <p:cNvCxnSpPr/>
          <p:nvPr/>
        </p:nvCxnSpPr>
        <p:spPr>
          <a:xfrm>
            <a:off x="361950" y="1381573"/>
            <a:ext cx="115513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7E1B44-C8D7-AFD4-2015-2383CE1C0176}"/>
              </a:ext>
            </a:extLst>
          </p:cNvPr>
          <p:cNvCxnSpPr>
            <a:cxnSpLocks/>
          </p:cNvCxnSpPr>
          <p:nvPr/>
        </p:nvCxnSpPr>
        <p:spPr>
          <a:xfrm flipH="1">
            <a:off x="6238624" y="996990"/>
            <a:ext cx="304323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C9FFFF3C-FC93-34B1-BF6B-4C6FE474457B}"/>
              </a:ext>
            </a:extLst>
          </p:cNvPr>
          <p:cNvCxnSpPr>
            <a:cxnSpLocks/>
          </p:cNvCxnSpPr>
          <p:nvPr/>
        </p:nvCxnSpPr>
        <p:spPr>
          <a:xfrm flipH="1">
            <a:off x="3758523" y="1050344"/>
            <a:ext cx="125742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03F7581-BDBB-5B8F-F37C-7E44DEA19ADA}"/>
              </a:ext>
            </a:extLst>
          </p:cNvPr>
          <p:cNvSpPr txBox="1"/>
          <p:nvPr/>
        </p:nvSpPr>
        <p:spPr>
          <a:xfrm>
            <a:off x="256749" y="98125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Klystron Gallery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F6940EA-3F37-2BB4-3208-CD971C1ACCB6}"/>
              </a:ext>
            </a:extLst>
          </p:cNvPr>
          <p:cNvSpPr txBox="1"/>
          <p:nvPr/>
        </p:nvSpPr>
        <p:spPr>
          <a:xfrm>
            <a:off x="263563" y="1381340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Tunnel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53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64E45-ED21-FC4C-489E-B9820CD9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Head of e+ Capture Section 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574AB54-AF45-DA02-D700-2E4F9AA5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3367ED-9EB4-79F0-00F3-6FFF59FD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Picture 18" descr="Z:\tmp\総研大説明会ポスター\FC_Lband01.png">
            <a:extLst>
              <a:ext uri="{FF2B5EF4-FFF2-40B4-BE49-F238E27FC236}">
                <a16:creationId xmlns:a16="http://schemas.microsoft.com/office/drawing/2014/main" id="{A40F36BB-5B95-0F52-929F-C5F2CD07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4" y="1143371"/>
            <a:ext cx="7679591" cy="413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8AF8A85-D3CE-96C6-79E3-DAA4A65163B4}"/>
              </a:ext>
            </a:extLst>
          </p:cNvPr>
          <p:cNvCxnSpPr>
            <a:cxnSpLocks/>
          </p:cNvCxnSpPr>
          <p:nvPr/>
        </p:nvCxnSpPr>
        <p:spPr>
          <a:xfrm flipH="1">
            <a:off x="4699041" y="1736200"/>
            <a:ext cx="2575553" cy="598990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619784A-6714-40E2-FA30-27D24B06FA47}"/>
              </a:ext>
            </a:extLst>
          </p:cNvPr>
          <p:cNvCxnSpPr>
            <a:cxnSpLocks/>
          </p:cNvCxnSpPr>
          <p:nvPr/>
        </p:nvCxnSpPr>
        <p:spPr>
          <a:xfrm>
            <a:off x="2936817" y="1935250"/>
            <a:ext cx="1101783" cy="10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7767A14-6474-6470-0E6F-1C4F83A35DFC}"/>
              </a:ext>
            </a:extLst>
          </p:cNvPr>
          <p:cNvCxnSpPr>
            <a:cxnSpLocks/>
          </p:cNvCxnSpPr>
          <p:nvPr/>
        </p:nvCxnSpPr>
        <p:spPr>
          <a:xfrm flipH="1">
            <a:off x="2098298" y="3961694"/>
            <a:ext cx="2347842" cy="292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8FFFFE4-43D7-68F8-69E6-307C2911C40E}"/>
              </a:ext>
            </a:extLst>
          </p:cNvPr>
          <p:cNvSpPr txBox="1"/>
          <p:nvPr/>
        </p:nvSpPr>
        <p:spPr>
          <a:xfrm>
            <a:off x="1548954" y="2398644"/>
            <a:ext cx="1621881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/>
              <a:t>Bridge Coil (DC)</a:t>
            </a:r>
            <a:endParaRPr kumimoji="1" lang="ja-JP" altLang="en-US" sz="1400" b="1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8CD1182-520A-1DC7-389F-5BF06F22C373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051310" y="2706421"/>
            <a:ext cx="308585" cy="1022444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EC4B0C-0FB7-174D-6460-2689291DCE6C}"/>
              </a:ext>
            </a:extLst>
          </p:cNvPr>
          <p:cNvSpPr txBox="1"/>
          <p:nvPr/>
        </p:nvSpPr>
        <p:spPr>
          <a:xfrm>
            <a:off x="1533992" y="5936322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Cross-section view of the capture section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0850551-AD92-218D-7D7A-6132665BAAAB}"/>
              </a:ext>
            </a:extLst>
          </p:cNvPr>
          <p:cNvSpPr/>
          <p:nvPr/>
        </p:nvSpPr>
        <p:spPr>
          <a:xfrm>
            <a:off x="7272389" y="1580076"/>
            <a:ext cx="4830177" cy="2787283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97B0A0-CA6E-0251-6E40-A7263C57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8"/>
          <a:stretch/>
        </p:blipFill>
        <p:spPr>
          <a:xfrm>
            <a:off x="7303164" y="1848248"/>
            <a:ext cx="4768972" cy="246803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C90FFCC-1B5F-7E13-128C-9472F13EC0FB}"/>
              </a:ext>
            </a:extLst>
          </p:cNvPr>
          <p:cNvSpPr txBox="1"/>
          <p:nvPr/>
        </p:nvSpPr>
        <p:spPr>
          <a:xfrm>
            <a:off x="7328926" y="1580076"/>
            <a:ext cx="200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/>
              <a:t>DC Solenoids</a:t>
            </a:r>
            <a:endParaRPr lang="ja-JP" altLang="en-US" dirty="0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5768E56F-2006-7ACA-2C1D-6488D4178DBF}"/>
              </a:ext>
            </a:extLst>
          </p:cNvPr>
          <p:cNvGrpSpPr/>
          <p:nvPr/>
        </p:nvGrpSpPr>
        <p:grpSpPr>
          <a:xfrm>
            <a:off x="4450683" y="3507455"/>
            <a:ext cx="2286001" cy="2332082"/>
            <a:chOff x="4848329" y="3556492"/>
            <a:chExt cx="2286001" cy="233208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377337AA-D40C-81EF-210E-EA17BE83F1D4}"/>
                </a:ext>
              </a:extLst>
            </p:cNvPr>
            <p:cNvSpPr/>
            <p:nvPr/>
          </p:nvSpPr>
          <p:spPr>
            <a:xfrm>
              <a:off x="4848329" y="3556492"/>
              <a:ext cx="2286001" cy="23320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B216F08-89C0-7B54-8702-6CB640B7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5" t="38340" r="33099" b="33038"/>
            <a:stretch/>
          </p:blipFill>
          <p:spPr>
            <a:xfrm>
              <a:off x="4888837" y="3889613"/>
              <a:ext cx="2200442" cy="1962944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02DE3A2-E21F-1753-C4E5-60E3DE3EB5E5}"/>
                </a:ext>
              </a:extLst>
            </p:cNvPr>
            <p:cNvSpPr txBox="1"/>
            <p:nvPr/>
          </p:nvSpPr>
          <p:spPr>
            <a:xfrm>
              <a:off x="4986389" y="3593236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Flux Concentrator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A8A1CA-76E0-B3BD-3DEB-31C7B22377EA}"/>
              </a:ext>
            </a:extLst>
          </p:cNvPr>
          <p:cNvSpPr txBox="1"/>
          <p:nvPr/>
        </p:nvSpPr>
        <p:spPr>
          <a:xfrm>
            <a:off x="1493508" y="1503132"/>
            <a:ext cx="1994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 Aperture S-band</a:t>
            </a:r>
          </a:p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Accelerating structure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306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E53AD-087C-0C07-916E-FB414170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7E81A0-86AA-8F6E-AF34-165B328D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AHIPS-2024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DFE48F-0281-55C7-6B43-425EA338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E443AF2-91BB-BA8C-0521-4E82D9F9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33151" y="1322116"/>
            <a:ext cx="6320649" cy="421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8C0909C-60D2-BD99-2677-75867E6FA1E6}"/>
              </a:ext>
            </a:extLst>
          </p:cNvPr>
          <p:cNvSpPr txBox="1"/>
          <p:nvPr/>
        </p:nvSpPr>
        <p:spPr>
          <a:xfrm>
            <a:off x="6594838" y="4568761"/>
            <a:ext cx="75693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/>
              <a:t>Target</a:t>
            </a:r>
            <a:endParaRPr kumimoji="1" lang="ja-JP" altLang="en-US" sz="14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97947BA-4DD3-0DCB-01D6-625D9BCAE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503425"/>
            <a:ext cx="2286000" cy="26193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E282AB-2537-9668-C5D2-1A4F2DEA3E35}"/>
              </a:ext>
            </a:extLst>
          </p:cNvPr>
          <p:cNvSpPr txBox="1"/>
          <p:nvPr/>
        </p:nvSpPr>
        <p:spPr>
          <a:xfrm>
            <a:off x="1911446" y="1954593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3.5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BB0721C-419B-EDA3-510B-7566B5C48A8A}"/>
              </a:ext>
            </a:extLst>
          </p:cNvPr>
          <p:cNvCxnSpPr/>
          <p:nvPr/>
        </p:nvCxnSpPr>
        <p:spPr>
          <a:xfrm flipH="1" flipV="1">
            <a:off x="2570480" y="3428999"/>
            <a:ext cx="477520" cy="598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96374D-FEB6-E2C4-64A8-C402D81AC18D}"/>
              </a:ext>
            </a:extLst>
          </p:cNvPr>
          <p:cNvSpPr txBox="1"/>
          <p:nvPr/>
        </p:nvSpPr>
        <p:spPr>
          <a:xfrm>
            <a:off x="2994417" y="4009978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2.0 target hole</a:t>
            </a:r>
          </a:p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e- beam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71B55E7-BDCC-FB84-5E04-C21F35A9A396}"/>
              </a:ext>
            </a:extLst>
          </p:cNvPr>
          <p:cNvCxnSpPr>
            <a:cxnSpLocks/>
          </p:cNvCxnSpPr>
          <p:nvPr/>
        </p:nvCxnSpPr>
        <p:spPr>
          <a:xfrm flipV="1">
            <a:off x="1021080" y="3590543"/>
            <a:ext cx="651606" cy="11710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A10245-B379-6A5B-87A3-9CBC117D0B97}"/>
              </a:ext>
            </a:extLst>
          </p:cNvPr>
          <p:cNvSpPr txBox="1"/>
          <p:nvPr/>
        </p:nvSpPr>
        <p:spPr>
          <a:xfrm>
            <a:off x="746283" y="4761545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2.0x14 Tungsten Targe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2A74603-BCEC-16EC-6230-C8F4B9823312}"/>
              </a:ext>
            </a:extLst>
          </p:cNvPr>
          <p:cNvCxnSpPr>
            <a:cxnSpLocks/>
          </p:cNvCxnSpPr>
          <p:nvPr/>
        </p:nvCxnSpPr>
        <p:spPr>
          <a:xfrm flipV="1">
            <a:off x="7351776" y="3507803"/>
            <a:ext cx="782760" cy="10609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B10B28-0513-BF13-CFD2-EAA27001FFD9}"/>
              </a:ext>
            </a:extLst>
          </p:cNvPr>
          <p:cNvSpPr txBox="1"/>
          <p:nvPr/>
        </p:nvSpPr>
        <p:spPr>
          <a:xfrm>
            <a:off x="9989557" y="2596776"/>
            <a:ext cx="55816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/>
              <a:t>hole</a:t>
            </a:r>
            <a:endParaRPr kumimoji="1" lang="ja-JP" altLang="en-US" sz="1400" b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4FCDF1F-A1A9-3A39-6382-7D7B65C08F0B}"/>
              </a:ext>
            </a:extLst>
          </p:cNvPr>
          <p:cNvCxnSpPr>
            <a:cxnSpLocks/>
          </p:cNvCxnSpPr>
          <p:nvPr/>
        </p:nvCxnSpPr>
        <p:spPr>
          <a:xfrm flipH="1">
            <a:off x="8393616" y="2904553"/>
            <a:ext cx="1588584" cy="5244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9BA94A3-A448-D611-4BBD-EA9F0825AAE7}"/>
              </a:ext>
            </a:extLst>
          </p:cNvPr>
          <p:cNvSpPr txBox="1"/>
          <p:nvPr/>
        </p:nvSpPr>
        <p:spPr>
          <a:xfrm>
            <a:off x="7405567" y="5130877"/>
            <a:ext cx="175721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/>
              <a:t>Flux Concentrator</a:t>
            </a:r>
            <a:endParaRPr kumimoji="1" lang="ja-JP" altLang="en-US" sz="1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9FC0C6-2D2D-BD64-5172-EA9BD9AD3CB7}"/>
              </a:ext>
            </a:extLst>
          </p:cNvPr>
          <p:cNvSpPr txBox="1"/>
          <p:nvPr/>
        </p:nvSpPr>
        <p:spPr>
          <a:xfrm>
            <a:off x="10268640" y="96098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Y. </a:t>
            </a:r>
            <a:r>
              <a:rPr kumimoji="1"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Enomoto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01E55E-BEF6-0DA0-B0D7-6D157A636CA2}"/>
              </a:ext>
            </a:extLst>
          </p:cNvPr>
          <p:cNvSpPr txBox="1"/>
          <p:nvPr/>
        </p:nvSpPr>
        <p:spPr>
          <a:xfrm>
            <a:off x="6292954" y="5568164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Photo looking at FC from beam exit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2A516B-999C-89E6-3AB9-736D24FC9196}"/>
              </a:ext>
            </a:extLst>
          </p:cNvPr>
          <p:cNvSpPr txBox="1"/>
          <p:nvPr/>
        </p:nvSpPr>
        <p:spPr>
          <a:xfrm>
            <a:off x="2809240" y="247869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Copper Holder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68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10759</TotalTime>
  <Words>1967</Words>
  <Application>Microsoft Office PowerPoint</Application>
  <PresentationFormat>ワイド画面</PresentationFormat>
  <Paragraphs>469</Paragraphs>
  <Slides>42</Slides>
  <Notes>7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9" baseType="lpstr">
      <vt:lpstr>Arial Unicode MS</vt:lpstr>
      <vt:lpstr>游ゴシック</vt:lpstr>
      <vt:lpstr>Arial</vt:lpstr>
      <vt:lpstr>Cambria Math</vt:lpstr>
      <vt:lpstr>Symbol</vt:lpstr>
      <vt:lpstr>Wingdings</vt:lpstr>
      <vt:lpstr>Office テーマ</vt:lpstr>
      <vt:lpstr>PowerPoint プレゼンテーション</vt:lpstr>
      <vt:lpstr>PowerPoint プレゼンテーション</vt:lpstr>
      <vt:lpstr>Google Street View@KEK</vt:lpstr>
      <vt:lpstr>Linac Tunnel</vt:lpstr>
      <vt:lpstr>KEK Linac</vt:lpstr>
      <vt:lpstr>Positron Capture Section</vt:lpstr>
      <vt:lpstr>Capture Section Layout</vt:lpstr>
      <vt:lpstr>Head of e+ Capture Section </vt:lpstr>
      <vt:lpstr>Target</vt:lpstr>
      <vt:lpstr>DC Solenoid</vt:lpstr>
      <vt:lpstr>Steering Coils</vt:lpstr>
      <vt:lpstr>Capture Section Particle Motion</vt:lpstr>
      <vt:lpstr>Longitudinal Phase Space</vt:lpstr>
      <vt:lpstr>Beam line after the Cap. Sec.</vt:lpstr>
      <vt:lpstr>PowerPoint プレゼンテーション</vt:lpstr>
      <vt:lpstr>Beam tuning procedure</vt:lpstr>
      <vt:lpstr>RF Phasing after the cap. section</vt:lpstr>
      <vt:lpstr>Fine tuning with ML</vt:lpstr>
      <vt:lpstr>Why use machine learning?</vt:lpstr>
      <vt:lpstr>Optimization Program</vt:lpstr>
      <vt:lpstr>Tuning of Quadrupole, Steering Magnets</vt:lpstr>
      <vt:lpstr>Improvement of transmission</vt:lpstr>
      <vt:lpstr>Optimization to keep the condition</vt:lpstr>
      <vt:lpstr>Current Status</vt:lpstr>
      <vt:lpstr>Comparison of simulated and measured data</vt:lpstr>
      <vt:lpstr>Summary</vt:lpstr>
      <vt:lpstr>PowerPoint プレゼンテーション</vt:lpstr>
      <vt:lpstr>Electron Guns</vt:lpstr>
      <vt:lpstr>Increase in bunch charge through ML tuning</vt:lpstr>
      <vt:lpstr>Rough beam tuning</vt:lpstr>
      <vt:lpstr>PowerPoint プレゼンテーション</vt:lpstr>
      <vt:lpstr>Tuning to increase e+ yield</vt:lpstr>
      <vt:lpstr>Tuning to increase transmission to DR</vt:lpstr>
      <vt:lpstr>PowerPoint プレゼンテーション</vt:lpstr>
      <vt:lpstr>PowerPoint プレゼンテーション</vt:lpstr>
      <vt:lpstr>Switch Yard (SY2)</vt:lpstr>
      <vt:lpstr>Beam Loss along cap. sec.</vt:lpstr>
      <vt:lpstr>electron positron separation </vt:lpstr>
      <vt:lpstr>Beam signal observed with a board band oscilloscope</vt:lpstr>
      <vt:lpstr>PowerPoint プレゼンテーション</vt:lpstr>
      <vt:lpstr>Switch Yard (SY3) at Linac End</vt:lpstr>
      <vt:lpstr>Evolution of luminosity（2019～）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Fusashi Miyahara</dc:creator>
  <cp:lastModifiedBy>MIYAHARA Fusashi</cp:lastModifiedBy>
  <cp:revision>358</cp:revision>
  <dcterms:created xsi:type="dcterms:W3CDTF">2024-09-24T10:17:20Z</dcterms:created>
  <dcterms:modified xsi:type="dcterms:W3CDTF">2024-10-16T07:43:24Z</dcterms:modified>
</cp:coreProperties>
</file>