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72" r:id="rId1"/>
  </p:sldMasterIdLst>
  <p:notesMasterIdLst>
    <p:notesMasterId r:id="rId21"/>
  </p:notesMasterIdLst>
  <p:handoutMasterIdLst>
    <p:handoutMasterId r:id="rId22"/>
  </p:handoutMasterIdLst>
  <p:sldIdLst>
    <p:sldId id="2459" r:id="rId2"/>
    <p:sldId id="2449" r:id="rId3"/>
    <p:sldId id="2435" r:id="rId4"/>
    <p:sldId id="2238" r:id="rId5"/>
    <p:sldId id="2439" r:id="rId6"/>
    <p:sldId id="2458" r:id="rId7"/>
    <p:sldId id="2440" r:id="rId8"/>
    <p:sldId id="2441" r:id="rId9"/>
    <p:sldId id="2437" r:id="rId10"/>
    <p:sldId id="2442" r:id="rId11"/>
    <p:sldId id="2438" r:id="rId12"/>
    <p:sldId id="2444" r:id="rId13"/>
    <p:sldId id="2252" r:id="rId14"/>
    <p:sldId id="2456" r:id="rId15"/>
    <p:sldId id="2457" r:id="rId16"/>
    <p:sldId id="2453" r:id="rId17"/>
    <p:sldId id="2450" r:id="rId18"/>
    <p:sldId id="2258" r:id="rId19"/>
    <p:sldId id="2228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CC"/>
    <a:srgbClr val="E6E6E6"/>
    <a:srgbClr val="339933"/>
    <a:srgbClr val="FFFF99"/>
    <a:srgbClr val="000000"/>
    <a:srgbClr val="23346C"/>
    <a:srgbClr val="FFFFCC"/>
    <a:srgbClr val="E4F3F4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6547" autoAdjust="0"/>
  </p:normalViewPr>
  <p:slideViewPr>
    <p:cSldViewPr>
      <p:cViewPr varScale="1">
        <p:scale>
          <a:sx n="57" d="100"/>
          <a:sy n="57" d="100"/>
        </p:scale>
        <p:origin x="6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076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488" y="0"/>
            <a:ext cx="2944600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74D844-F390-4D3D-81EA-B05216BDFA72}" type="datetimeFigureOut">
              <a:rPr lang="de-DE"/>
              <a:pPr>
                <a:defRPr/>
              </a:pPr>
              <a:t>16.10.2024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488" y="9429909"/>
            <a:ext cx="2944600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133854-8865-4502-B660-AC32C35700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0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0"/>
            <a:ext cx="29446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42"/>
            <a:ext cx="5438140" cy="44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09"/>
            <a:ext cx="2946189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909"/>
            <a:ext cx="29446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003AD59-CEE6-403D-A861-3DC6E62C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80B0-5840-4430-8EF7-90BB1B010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6CE47-557E-446B-BCF1-EE8B23BC1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74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36670-56E5-457E-A604-E1885F791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3B644-8BC6-451C-AC24-5A41770F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A505-3353-4D5D-BEFC-7F415B48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3B28-EB7A-4A9C-ADF2-F84264EE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5E83-42F3-4FB6-BB8C-CC0FDB7E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6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73" y="2626302"/>
            <a:ext cx="748145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AHIPS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2D40-8B8F-43DB-ADD0-CE0E34705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AHIPS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363E-18ED-4758-B7ED-4D42C9C6D3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906714"/>
            <a:ext cx="7516091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1308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AHIPS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17B3F-D5BA-41D6-AF86-CD062E1D6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1847273"/>
            <a:ext cx="3574473" cy="3891587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834076" indent="-310254">
              <a:defRPr sz="1800">
                <a:latin typeface="Arial"/>
                <a:cs typeface="Arial"/>
              </a:defRPr>
            </a:lvl3pPr>
            <a:lvl4pPr marL="1092380" indent="-261190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5013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26709" y="1847273"/>
            <a:ext cx="3574473" cy="3891587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 defTabSz="334785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AHIPS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0E3012E-E6AB-4A31-9B44-AF5583E98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1699672"/>
            <a:ext cx="3671455" cy="4704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848" y="1699696"/>
            <a:ext cx="3609880" cy="4704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latin typeface="Arial"/>
                <a:cs typeface="Arial"/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1273" y="2332183"/>
            <a:ext cx="3671455" cy="3502120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834076" indent="-310254">
              <a:defRPr sz="1800">
                <a:latin typeface="Arial"/>
                <a:cs typeface="Arial"/>
              </a:defRPr>
            </a:lvl3pPr>
            <a:lvl4pPr marL="1092380" indent="-261190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5013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02848" y="2332183"/>
            <a:ext cx="3609880" cy="3502119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 defTabSz="334785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AHIPS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55E4CE-CCAD-49AC-AC4D-F08A4689D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0"/>
            <a:ext cx="9155545" cy="68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9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7A281D-D645-4B10-9D9A-45BA7636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1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BE48-49A8-4013-A6D5-F2F77298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0647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4FCF-6B0A-4D89-A5D2-FF8FD4FF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6474"/>
            <a:ext cx="8534400" cy="5502269"/>
          </a:xfrm>
        </p:spPr>
        <p:txBody>
          <a:bodyPr/>
          <a:lstStyle>
            <a:lvl2pPr marL="342900" indent="0">
              <a:buNone/>
              <a:defRPr/>
            </a:lvl2pPr>
            <a:lvl3pPr marL="857250" indent="-1714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-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24B94-839B-4B1F-82DC-0417138F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508751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  <a:endParaRPr lang="en-US" b="0" dirty="0">
              <a:ea typeface="ＭＳ Ｐゴシック" pitchFamily="-1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DED65-6384-4615-BB48-15903136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08751"/>
            <a:ext cx="30861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D6DAA-97F2-41DE-97E4-697F1D3D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08751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EF8133-3E5F-4834-848A-2EFAA71F5296}"/>
              </a:ext>
            </a:extLst>
          </p:cNvPr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6100-09F9-4A6E-96A6-AE52A2E9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92C2-B489-4238-9948-FA6EBCC8C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5157-D6E0-4EFA-9A1E-9F9146403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FFF64-4F5D-4A82-A4D4-F7001C30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ADA61-AE4D-4177-B70A-0AE33C6A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FA038-F035-400D-BA4F-115A2091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8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28F0-5DD4-4882-BEC1-000703AB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A8947-F559-4B74-A18D-5F1B3A3A3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6882C-86F8-4944-A94E-4B7F42D5B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50EF0-AB3E-442C-8178-D84960F2C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1C1C6-E5AA-44D9-8B7F-A841B2116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18F1F-2170-415E-8FBE-9E70EF21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F269E-7A44-41B3-AA67-18188040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88DAB-9C16-4525-8F02-BCEB714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34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1954-9D1B-499B-B10D-34DF25ED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18DCA-09C1-4E01-85AD-53BD121A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5EB94-CF7B-4F18-8F6C-669BE1AA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4F23E-BC5F-482E-ADF7-BF7DA314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3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01D83-2434-4416-A24F-4A6C3B2A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AHIPS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993AA-AFF9-4418-897D-3AD08E8B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BF0F4-F8A7-472B-B3C3-E21852A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D6C-36D4-4A80-9089-07E93D1A1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4330-0006-4AEA-8133-1FF8B793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DE163-ABA6-4363-943D-093187EC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C43C7-D088-45AB-8DE7-E3E332007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E17DA-BF4C-4B8B-82A5-A240BC08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AHIPS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EB8D-20C5-4BE1-AB53-DFF7EDD5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2BC5-CD79-4FB3-AD10-B1B0976E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F6A-CE71-4149-8B7A-E8E89F4A0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FBE6-B642-4580-9542-7A260C2C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7B3AD-F819-4BA1-A2F0-2E8E61442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875D1-3F09-4658-885A-18061B118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102E-ED89-4C43-A95E-F8DBA9D9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AHIPS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46A97-63FF-4AB1-8F3D-A3E1A25B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ILC undulator-based e+ source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52726-97A9-4342-8FE0-64146A77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9F95-AD5D-4457-8D05-AF094828B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34EC-AB19-47BA-8BF0-B23D9E14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AABA3-96CC-4F77-A60D-4643C34C4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1067-07FA-4F45-884A-6C8087D6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D58-D10B-4487-8C7E-F428FF3B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F335-46EF-41F4-A5FC-BA6044FD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65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C6A0E-FDBA-499C-B9D0-5A1D3E7A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2E629-1C5F-4DAB-BC8E-A2AC701E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EC751-28CA-4034-91AE-DC5A6BCEF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4D93C-73C7-460B-9599-47744383C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F566-7069-4F93-BF9C-3CBF2BFD8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194" r:id="rId11"/>
    <p:sldLayoutId id="2147484195" r:id="rId12"/>
    <p:sldLayoutId id="2147484196" r:id="rId13"/>
    <p:sldLayoutId id="2147484198" r:id="rId14"/>
    <p:sldLayoutId id="2147484199" r:id="rId15"/>
    <p:sldLayoutId id="2147484203" r:id="rId16"/>
    <p:sldLayoutId id="2147484271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12C30A-D702-4736-BC6E-587327638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553200" cy="437104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41135-A5F0-4F7B-A80B-11DFC4D1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Undulator-based Positron Source for ILC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9F87-82CF-4FBB-B231-B29FF9ED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53" y="1082674"/>
            <a:ext cx="8512247" cy="562292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Khaled Alharbi (KAST, DESY), </a:t>
            </a:r>
            <a:r>
              <a:rPr lang="en-US" dirty="0" err="1"/>
              <a:t>Gudrid</a:t>
            </a:r>
            <a:r>
              <a:rPr lang="en-US" dirty="0"/>
              <a:t> Moortgat-Pick (Hamburg U., DESY), </a:t>
            </a:r>
            <a:r>
              <a:rPr lang="en-US" u="sng" dirty="0"/>
              <a:t>Sabine Riemann (DESY)</a:t>
            </a:r>
            <a:r>
              <a:rPr lang="en-US" dirty="0"/>
              <a:t>, Peter Sievers (CERN), </a:t>
            </a:r>
            <a:r>
              <a:rPr lang="en-US" dirty="0" err="1"/>
              <a:t>Grigory</a:t>
            </a:r>
            <a:r>
              <a:rPr lang="en-US" dirty="0"/>
              <a:t> </a:t>
            </a:r>
            <a:r>
              <a:rPr lang="en-US" dirty="0" err="1"/>
              <a:t>Yakopov</a:t>
            </a:r>
            <a:r>
              <a:rPr lang="en-US" dirty="0"/>
              <a:t> (DESY)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93D1E-1B53-4A76-AE49-CB28172D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B580B-0070-4ACB-94E8-2D9E0F57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86B4F-3852-4F42-9FE3-C6D5C2A5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35DBC-38B8-4E4C-97EB-09BDECC021CB}"/>
              </a:ext>
            </a:extLst>
          </p:cNvPr>
          <p:cNvSpPr/>
          <p:nvPr/>
        </p:nvSpPr>
        <p:spPr>
          <a:xfrm>
            <a:off x="0" y="6467706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different colored graphs&#10;&#10;Description automatically generated with medium confidence">
            <a:extLst>
              <a:ext uri="{FF2B5EF4-FFF2-40B4-BE49-F238E27FC236}">
                <a16:creationId xmlns:a16="http://schemas.microsoft.com/office/drawing/2014/main" id="{9CEE8946-320F-43FB-BA74-E3207984DE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600200"/>
            <a:ext cx="5410200" cy="4598932"/>
          </a:xfrm>
          <a:prstGeom prst="rect">
            <a:avLst/>
          </a:prstGeom>
        </p:spPr>
      </p:pic>
      <p:pic>
        <p:nvPicPr>
          <p:cNvPr id="18" name="Content Placeholder 4" descr="A graph of a normalized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0D1EABBD-5C8D-45E5-B778-84D6BFB43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51035" r="-3253" b="1255"/>
          <a:stretch/>
        </p:blipFill>
        <p:spPr>
          <a:xfrm>
            <a:off x="407772" y="3735675"/>
            <a:ext cx="2667000" cy="1689100"/>
          </a:xfrm>
          <a:prstGeom prst="rect">
            <a:avLst/>
          </a:prstGeom>
        </p:spPr>
      </p:pic>
      <p:pic>
        <p:nvPicPr>
          <p:cNvPr id="17" name="Content Placeholder 4" descr="A graph of a normalized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C4B94574-16DA-4C64-A630-2D1B272C7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3398" r="-3253" b="50441"/>
          <a:stretch/>
        </p:blipFill>
        <p:spPr>
          <a:xfrm>
            <a:off x="304800" y="1855732"/>
            <a:ext cx="2743200" cy="164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C62CE-66FE-4FF8-841E-1987F932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Polarisation</a:t>
            </a:r>
            <a:r>
              <a:rPr lang="en-US" sz="3200" b="1" dirty="0">
                <a:solidFill>
                  <a:srgbClr val="002060"/>
                </a:solidFill>
              </a:rPr>
              <a:t> of the photon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C8AD-CD19-4040-B9D9-3043442B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46" y="838200"/>
            <a:ext cx="8534400" cy="52736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Consider photon beam profile in the target plane for </a:t>
            </a:r>
            <a:r>
              <a:rPr lang="en-US" sz="2400" b="1" dirty="0"/>
              <a:t>ILC250</a:t>
            </a:r>
          </a:p>
          <a:p>
            <a:pPr marL="0" indent="0">
              <a:buNone/>
            </a:pPr>
            <a:r>
              <a:rPr lang="en-GB" sz="2000" b="1" u="sng" dirty="0"/>
              <a:t>One undulator module only</a:t>
            </a:r>
            <a:r>
              <a:rPr lang="en-GB" sz="2000" b="1" dirty="0"/>
              <a:t>                     </a:t>
            </a:r>
            <a:r>
              <a:rPr lang="en-GB" sz="2000" b="1" u="sng" dirty="0"/>
              <a:t>Full undulator length</a:t>
            </a:r>
          </a:p>
          <a:p>
            <a:pPr marL="0" indent="0">
              <a:buNone/>
            </a:pPr>
            <a:r>
              <a:rPr lang="en-GB" sz="2000" dirty="0"/>
              <a:t>    Ideal undulator, Y=0</a:t>
            </a:r>
          </a:p>
          <a:p>
            <a:pPr marL="0" indent="0">
              <a:buNone/>
            </a:pPr>
            <a:endParaRPr lang="en-GB" sz="2000" u="sng" dirty="0"/>
          </a:p>
          <a:p>
            <a:pPr marL="0" indent="0">
              <a:buNone/>
            </a:pPr>
            <a:endParaRPr lang="en-GB" sz="2000" u="sng" dirty="0"/>
          </a:p>
          <a:p>
            <a:pPr marL="0" indent="0">
              <a:buNone/>
            </a:pPr>
            <a:endParaRPr lang="en-GB" sz="2000" u="sng" dirty="0"/>
          </a:p>
          <a:p>
            <a:pPr marL="0" indent="0">
              <a:buNone/>
            </a:pPr>
            <a:endParaRPr lang="en-GB" sz="2000" u="sng" dirty="0"/>
          </a:p>
          <a:p>
            <a:pPr marL="0" indent="0">
              <a:buNone/>
            </a:pPr>
            <a:r>
              <a:rPr lang="en-GB" sz="2000" dirty="0"/>
              <a:t>   Realistic undulator, Y=0</a:t>
            </a:r>
            <a:endParaRPr lang="en-US" sz="20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814FD-7470-425E-96FD-1EC63EA4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1344E-01DF-4224-BACC-E1F5BC0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54683"/>
            <a:ext cx="30861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0FBE0-6700-4A55-8177-4C8CC0E9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54683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AB31B9-4AED-4D09-81D6-4D541DA6391E}"/>
              </a:ext>
            </a:extLst>
          </p:cNvPr>
          <p:cNvSpPr txBox="1">
            <a:spLocks/>
          </p:cNvSpPr>
          <p:nvPr/>
        </p:nvSpPr>
        <p:spPr>
          <a:xfrm>
            <a:off x="6457950" y="552618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CD31F4-64FA-4BA0-9498-67783267A8C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F5D8C-CCB3-4733-89F8-51C91A6DE667}"/>
              </a:ext>
            </a:extLst>
          </p:cNvPr>
          <p:cNvSpPr txBox="1"/>
          <p:nvPr/>
        </p:nvSpPr>
        <p:spPr>
          <a:xfrm>
            <a:off x="3962400" y="3825604"/>
            <a:ext cx="54065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Ideal Polarization Distribution      Realistic Polarization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E097D-18B7-4919-975C-0CA3ED118196}"/>
              </a:ext>
            </a:extLst>
          </p:cNvPr>
          <p:cNvSpPr txBox="1"/>
          <p:nvPr/>
        </p:nvSpPr>
        <p:spPr>
          <a:xfrm>
            <a:off x="7057701" y="-759041"/>
            <a:ext cx="2370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Realistic Photon 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B60A4-0C18-4A48-A343-6423C5A286C8}"/>
              </a:ext>
            </a:extLst>
          </p:cNvPr>
          <p:cNvSpPr txBox="1"/>
          <p:nvPr/>
        </p:nvSpPr>
        <p:spPr>
          <a:xfrm>
            <a:off x="4875219" y="-762000"/>
            <a:ext cx="20101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Ideal Photon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9654F-0868-4445-9433-FFC19E26A17E}"/>
              </a:ext>
            </a:extLst>
          </p:cNvPr>
          <p:cNvSpPr txBox="1"/>
          <p:nvPr/>
        </p:nvSpPr>
        <p:spPr>
          <a:xfrm>
            <a:off x="320261" y="5818132"/>
            <a:ext cx="86713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In case of a realistic undulator, i.e. fluctuation in K and </a:t>
            </a:r>
            <a:r>
              <a:rPr lang="en-GB" sz="1800" dirty="0">
                <a:latin typeface="Symbol" panose="05050102010706020507" pitchFamily="18" charset="2"/>
              </a:rPr>
              <a:t>l</a:t>
            </a:r>
            <a:r>
              <a:rPr lang="en-GB" sz="1800" dirty="0"/>
              <a:t>,  polarisation of photon beam is slightly reduced   - and hence also the polarization of the e+ beam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0B7456-8004-4C03-99BD-20BC1C96CC98}"/>
              </a:ext>
            </a:extLst>
          </p:cNvPr>
          <p:cNvSpPr txBox="1"/>
          <p:nvPr/>
        </p:nvSpPr>
        <p:spPr>
          <a:xfrm>
            <a:off x="4114800" y="1627132"/>
            <a:ext cx="53131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Ideal Photon Distribution               Realistic Photon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948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7AD1-1FF9-41ED-A6BC-53CAA190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Photon beam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6134-830D-4D94-9B2B-C0B1E5056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10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‘artificial’ photon collimation to understand the difference of photon beam polarization for ideal and realistic undulator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Photon beam polarization                                                                                              decreases slightly for                                                                                                                realistic undulator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45358-434F-4DCE-971F-00F46A35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25A5C-196B-4E41-8277-9981A68D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88F65-D266-49A6-8086-D5069612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b="0">
              <a:ea typeface="ＭＳ Ｐゴシック" pitchFamily="-1" charset="-128"/>
            </a:endParaRPr>
          </a:p>
        </p:txBody>
      </p:sp>
      <p:pic>
        <p:nvPicPr>
          <p:cNvPr id="7" name="Picture 6" descr="A graph of a graph showing the value of a collimator&#10;&#10;Description automatically generated">
            <a:extLst>
              <a:ext uri="{FF2B5EF4-FFF2-40B4-BE49-F238E27FC236}">
                <a16:creationId xmlns:a16="http://schemas.microsoft.com/office/drawing/2014/main" id="{28A1635F-FC18-4930-A638-BB193764D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04" y="1771614"/>
            <a:ext cx="4258492" cy="2755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1D559-20F2-4DDB-8B0F-459CD42D01D0}"/>
              </a:ext>
            </a:extLst>
          </p:cNvPr>
          <p:cNvSpPr txBox="1"/>
          <p:nvPr/>
        </p:nvSpPr>
        <p:spPr>
          <a:xfrm>
            <a:off x="5715000" y="1577913"/>
            <a:ext cx="1915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ILC250, K=0.85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1B98F-5996-4A2A-A783-DED84A13355F}"/>
              </a:ext>
            </a:extLst>
          </p:cNvPr>
          <p:cNvCxnSpPr>
            <a:cxnSpLocks/>
          </p:cNvCxnSpPr>
          <p:nvPr/>
        </p:nvCxnSpPr>
        <p:spPr>
          <a:xfrm flipV="1">
            <a:off x="5544312" y="2438400"/>
            <a:ext cx="0" cy="2450068"/>
          </a:xfrm>
          <a:prstGeom prst="line">
            <a:avLst/>
          </a:prstGeom>
          <a:ln w="28575">
            <a:solidFill>
              <a:srgbClr val="33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C202FA-8C4B-4537-BC2A-B59E0E40A904}"/>
              </a:ext>
            </a:extLst>
          </p:cNvPr>
          <p:cNvSpPr txBox="1"/>
          <p:nvPr/>
        </p:nvSpPr>
        <p:spPr>
          <a:xfrm>
            <a:off x="4648200" y="4888468"/>
            <a:ext cx="22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beam size @ target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07496-DDBE-4F73-826E-DBB4B3778F05}"/>
              </a:ext>
            </a:extLst>
          </p:cNvPr>
          <p:cNvSpPr txBox="1"/>
          <p:nvPr/>
        </p:nvSpPr>
        <p:spPr>
          <a:xfrm>
            <a:off x="6885432" y="2107049"/>
            <a:ext cx="116204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Ideal und.   </a:t>
            </a:r>
          </a:p>
          <a:p>
            <a:r>
              <a:rPr lang="en-US" sz="1400" dirty="0"/>
              <a:t>Realistic und.</a:t>
            </a:r>
          </a:p>
          <a:p>
            <a:r>
              <a:rPr lang="en-US" sz="1400" dirty="0"/>
              <a:t>Ideal und.</a:t>
            </a:r>
          </a:p>
          <a:p>
            <a:r>
              <a:rPr lang="en-US" sz="1400" dirty="0"/>
              <a:t>Realistic und.</a:t>
            </a:r>
          </a:p>
          <a:p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175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graph showing the value of a collimator&#10;&#10;Description automatically generated">
            <a:extLst>
              <a:ext uri="{FF2B5EF4-FFF2-40B4-BE49-F238E27FC236}">
                <a16:creationId xmlns:a16="http://schemas.microsoft.com/office/drawing/2014/main" id="{97ACEA03-D0E3-41EA-AAFE-A65BF89D0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50332"/>
            <a:ext cx="4507196" cy="2916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A7AD1-1FF9-41ED-A6BC-53CAA190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Photon beam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6134-830D-4D94-9B2B-C0B1E5056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1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smaller K value the photon                                                                         polarization seems less sensitive                                                                              to 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K</a:t>
            </a:r>
            <a:r>
              <a:rPr lang="en-US" dirty="0"/>
              <a:t> along undulator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Polarization upgrade  so far (TDR):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Insert photon collimator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K to compensate intensity loss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ILC500: K= 0.92, active undulator length 70m</a:t>
            </a:r>
          </a:p>
          <a:p>
            <a:pPr marL="171450" lvl="1"/>
            <a:r>
              <a:rPr lang="en-US" dirty="0">
                <a:sym typeface="Wingdings" panose="05000000000000000000" pitchFamily="2" charset="2"/>
              </a:rPr>
              <a:t> Study should  be repeated for realistic undulator to optimize e+ polarization (to be done based on new pulsed solenoid/OMD performance)</a:t>
            </a:r>
            <a:endParaRPr lang="en-US" dirty="0"/>
          </a:p>
          <a:p>
            <a:pPr marL="171450" lvl="1"/>
            <a:endParaRPr lang="en-US" dirty="0"/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45358-434F-4DCE-971F-00F46A35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25A5C-196B-4E41-8277-9981A68D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88F65-D266-49A6-8086-D5069612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1D559-20F2-4DDB-8B0F-459CD42D01D0}"/>
              </a:ext>
            </a:extLst>
          </p:cNvPr>
          <p:cNvSpPr txBox="1"/>
          <p:nvPr/>
        </p:nvSpPr>
        <p:spPr>
          <a:xfrm>
            <a:off x="6104708" y="609600"/>
            <a:ext cx="1915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ILC500, K=0.45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1B98F-5996-4A2A-A783-DED84A13355F}"/>
              </a:ext>
            </a:extLst>
          </p:cNvPr>
          <p:cNvCxnSpPr>
            <a:cxnSpLocks/>
          </p:cNvCxnSpPr>
          <p:nvPr/>
        </p:nvCxnSpPr>
        <p:spPr>
          <a:xfrm>
            <a:off x="5389755" y="1100886"/>
            <a:ext cx="0" cy="2621246"/>
          </a:xfrm>
          <a:prstGeom prst="line">
            <a:avLst/>
          </a:prstGeom>
          <a:ln w="28575">
            <a:solidFill>
              <a:srgbClr val="33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C202FA-8C4B-4537-BC2A-B59E0E40A904}"/>
              </a:ext>
            </a:extLst>
          </p:cNvPr>
          <p:cNvSpPr txBox="1"/>
          <p:nvPr/>
        </p:nvSpPr>
        <p:spPr>
          <a:xfrm>
            <a:off x="4951604" y="3600178"/>
            <a:ext cx="228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beam size @ target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FD9A1-1B50-4485-BC4D-8A694CE16203}"/>
              </a:ext>
            </a:extLst>
          </p:cNvPr>
          <p:cNvSpPr txBox="1"/>
          <p:nvPr/>
        </p:nvSpPr>
        <p:spPr>
          <a:xfrm>
            <a:off x="7281747" y="936702"/>
            <a:ext cx="11930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Ideal </a:t>
            </a:r>
            <a:r>
              <a:rPr lang="en-US" sz="1400" dirty="0" err="1"/>
              <a:t>undul</a:t>
            </a:r>
            <a:r>
              <a:rPr lang="en-US" sz="1400" dirty="0"/>
              <a:t>.   </a:t>
            </a:r>
          </a:p>
          <a:p>
            <a:r>
              <a:rPr lang="en-US" sz="1400" dirty="0"/>
              <a:t>Realistic und.</a:t>
            </a:r>
          </a:p>
          <a:p>
            <a:r>
              <a:rPr lang="en-US" sz="1400" dirty="0"/>
              <a:t>Ideal und.</a:t>
            </a:r>
          </a:p>
          <a:p>
            <a:r>
              <a:rPr lang="en-US" sz="1400" dirty="0"/>
              <a:t>Realistic und.</a:t>
            </a:r>
          </a:p>
          <a:p>
            <a:r>
              <a:rPr lang="en-US" sz="1400" dirty="0"/>
              <a:t>  </a:t>
            </a:r>
          </a:p>
          <a:p>
            <a:endParaRPr lang="en-US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D70965-AD54-46D6-A363-00DDA47AA31A}"/>
              </a:ext>
            </a:extLst>
          </p:cNvPr>
          <p:cNvCxnSpPr/>
          <p:nvPr/>
        </p:nvCxnSpPr>
        <p:spPr>
          <a:xfrm>
            <a:off x="7162800" y="1001234"/>
            <a:ext cx="13119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99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C1718-3775-4E42-B927-CE0376560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1" t="19049" r="15027"/>
          <a:stretch/>
        </p:blipFill>
        <p:spPr>
          <a:xfrm>
            <a:off x="5105400" y="2362200"/>
            <a:ext cx="3842113" cy="2362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0647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positron target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838199"/>
            <a:ext cx="8686800" cy="565467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narrow p</a:t>
            </a:r>
            <a:r>
              <a:rPr lang="en-US" sz="2400" b="0" dirty="0"/>
              <a:t>hoton beam of ~60kW power </a:t>
            </a:r>
            <a:r>
              <a:rPr lang="en-US" sz="2400" dirty="0"/>
              <a:t> </a:t>
            </a:r>
          </a:p>
          <a:p>
            <a:r>
              <a:rPr lang="en-US" sz="2400" b="0" dirty="0"/>
              <a:t>target wheel  spinning in vacuum with ~2000rpm; p</a:t>
            </a:r>
            <a:r>
              <a:rPr lang="en-US" sz="2400" dirty="0"/>
              <a:t>hoton beam impinges </a:t>
            </a:r>
            <a:r>
              <a:rPr lang="en-US" sz="2400" b="0" dirty="0"/>
              <a:t> target </a:t>
            </a:r>
            <a:r>
              <a:rPr lang="en-US" sz="2400" dirty="0"/>
              <a:t>at radius of 50cm  </a:t>
            </a:r>
            <a:endParaRPr lang="en-US" sz="1900" dirty="0"/>
          </a:p>
          <a:p>
            <a:r>
              <a:rPr lang="en-US" sz="2400" dirty="0"/>
              <a:t>Power deposition in target ~2kW </a:t>
            </a:r>
            <a:endParaRPr lang="en-US" sz="2400" b="0" dirty="0"/>
          </a:p>
          <a:p>
            <a:r>
              <a:rPr lang="en-US" sz="2400" dirty="0"/>
              <a:t>material Ti6Al4V, thickness 0.2-0.4 X</a:t>
            </a:r>
            <a:r>
              <a:rPr lang="en-US" sz="2400" baseline="-25000" dirty="0"/>
              <a:t>0</a:t>
            </a:r>
            <a:r>
              <a:rPr lang="en-US" sz="2400" dirty="0"/>
              <a:t>  (0.7-1.48cm)  depending on E(e-)</a:t>
            </a:r>
          </a:p>
          <a:p>
            <a:pPr marL="169863" indent="-169863"/>
            <a:r>
              <a:rPr lang="en-US" sz="2400" dirty="0"/>
              <a:t>Design and technical specification of                                                                            target wheel must include capture system  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    </a:t>
            </a:r>
            <a:r>
              <a:rPr lang="en-US" sz="2400" dirty="0">
                <a:sym typeface="Wingdings" panose="05000000000000000000" pitchFamily="2" charset="2"/>
              </a:rPr>
              <a:t>     </a:t>
            </a:r>
            <a:r>
              <a:rPr lang="en-US" sz="2400" dirty="0"/>
              <a:t>Principle layout: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0" dirty="0"/>
              <a:t>T</a:t>
            </a:r>
            <a:r>
              <a:rPr lang="en-US" sz="2400" b="0" baseline="30000" dirty="0"/>
              <a:t>4</a:t>
            </a:r>
            <a:r>
              <a:rPr lang="en-US" sz="2400" b="0" dirty="0"/>
              <a:t> radiative cooling from spinning hot target                                                                  to stationary water cooled absorber.  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r>
              <a:rPr lang="en-US" sz="2100" dirty="0"/>
              <a:t>highest temperature along the beam path, hot area is concentrated in region ~15cm around it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r>
              <a:rPr lang="en-US" sz="2100" dirty="0"/>
              <a:t>Max. target temperature  should be below 600 C, must not exceed 700 C (T. </a:t>
            </a:r>
            <a:r>
              <a:rPr lang="en-US" sz="2100" dirty="0" err="1"/>
              <a:t>Lengler</a:t>
            </a:r>
            <a:r>
              <a:rPr lang="en-US" sz="2100" dirty="0"/>
              <a:t>)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r>
              <a:rPr lang="en-US" sz="2100" dirty="0"/>
              <a:t>Irradiation tests using electrons  at microtron in Mainz show that Ti6Al4V stands high load. Tests are ongoing to evaluate the effect of high cyclic load at high temperatures (</a:t>
            </a:r>
            <a:r>
              <a:rPr lang="en-US" sz="2100" b="0" dirty="0"/>
              <a:t>see T. </a:t>
            </a:r>
            <a:r>
              <a:rPr lang="en-US" sz="2100" b="0" dirty="0" err="1"/>
              <a:t>Lengler</a:t>
            </a:r>
            <a:r>
              <a:rPr lang="en-US" sz="2100" b="0" dirty="0"/>
              <a:t> et al., </a:t>
            </a:r>
            <a:r>
              <a:rPr lang="en-US" sz="2100" dirty="0"/>
              <a:t>IPAC2024 (2024) TUPC81,  T. </a:t>
            </a:r>
            <a:r>
              <a:rPr lang="en-US" sz="2100" dirty="0" err="1"/>
              <a:t>Lengler</a:t>
            </a:r>
            <a:r>
              <a:rPr lang="en-US" sz="2100" dirty="0"/>
              <a:t> et al. arXiv:2308.15916)</a:t>
            </a:r>
          </a:p>
          <a:p>
            <a:pPr marL="0" indent="0">
              <a:buNone/>
            </a:pPr>
            <a:endParaRPr lang="en-US" sz="2200" b="0" dirty="0"/>
          </a:p>
          <a:p>
            <a:pPr marL="457200" lvl="1" indent="0">
              <a:buNone/>
            </a:pPr>
            <a:endParaRPr lang="en-US" sz="20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3814" y="6492875"/>
            <a:ext cx="2022186" cy="37898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AHIPS 2024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33279" cy="37898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ILC undulator-based e+ source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42CA52E8-C080-4E59-A24E-1140B6224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EDCB-7E31-4AAE-85DE-F4DA0150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Vacuum chamber with target wheel, magnetic bearing system, and pulsed solenoid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CEED-6055-4AE4-8853-AEE0E125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/>
          </a:bodyPr>
          <a:lstStyle/>
          <a:p>
            <a:r>
              <a:rPr lang="en-US" sz="2000" dirty="0"/>
              <a:t>Diameter of wheel: 120 cm </a:t>
            </a:r>
          </a:p>
          <a:p>
            <a:r>
              <a:rPr lang="en-US" sz="2000" dirty="0"/>
              <a:t> Weight of the wheel: 50kg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bg1"/>
                </a:solidFill>
              </a:rPr>
              <a:t>Radiative cooling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 magnetic bearings                                                                                 for rotation in vacuum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Technical specification started, will be updated                                                                                                                                                                          based on simulation studies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Feasibility studies: Contacts with SKF (Canada):                                                                                                        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dirty="0">
                <a:solidFill>
                  <a:schemeClr val="bg1"/>
                </a:solidFill>
              </a:rPr>
              <a:t>There is no ready-technical technical solution                                                                                                 that meets our requirements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dirty="0">
                <a:solidFill>
                  <a:schemeClr val="bg1"/>
                </a:solidFill>
              </a:rPr>
              <a:t>They think about design of magnetic suspension                                                                                                                 and seek government funding for R&amp;D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2536-6353-49B5-896B-7AEC7F16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7277-FDB5-49D9-9F9F-5E8ECF4B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15D84-7F1A-41D1-AEA7-923E79D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b="0">
              <a:ea typeface="ＭＳ Ｐゴシック" pitchFamily="-1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6E182-0F3B-4858-A768-1B82DF669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77" y="1938103"/>
            <a:ext cx="3952523" cy="728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63F95-1467-43B3-BE83-88C73C6BD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99801"/>
            <a:ext cx="3048000" cy="1567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D1DFD-C639-464F-A12A-15AE85492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37" y="3505200"/>
            <a:ext cx="4843463" cy="30998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D60755-8A5C-46DB-82B0-EAC55EE7B0E1}"/>
              </a:ext>
            </a:extLst>
          </p:cNvPr>
          <p:cNvCxnSpPr>
            <a:cxnSpLocks/>
          </p:cNvCxnSpPr>
          <p:nvPr/>
        </p:nvCxnSpPr>
        <p:spPr>
          <a:xfrm flipV="1">
            <a:off x="3124200" y="5072883"/>
            <a:ext cx="2903537" cy="16053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DBF38B-5527-4CEC-8763-A9F498E9743B}"/>
              </a:ext>
            </a:extLst>
          </p:cNvPr>
          <p:cNvSpPr txBox="1"/>
          <p:nvPr/>
        </p:nvSpPr>
        <p:spPr>
          <a:xfrm rot="21360133">
            <a:off x="3028950" y="4890174"/>
            <a:ext cx="14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beam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CC461-AB24-4FB1-837F-A816F2D1C300}"/>
              </a:ext>
            </a:extLst>
          </p:cNvPr>
          <p:cNvSpPr txBox="1"/>
          <p:nvPr/>
        </p:nvSpPr>
        <p:spPr>
          <a:xfrm>
            <a:off x="1905000" y="4319016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Pulsed solenoid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F95D74-8AFB-4545-B676-7DB776B73E39}"/>
              </a:ext>
            </a:extLst>
          </p:cNvPr>
          <p:cNvCxnSpPr/>
          <p:nvPr/>
        </p:nvCxnSpPr>
        <p:spPr>
          <a:xfrm>
            <a:off x="3505200" y="4547616"/>
            <a:ext cx="27432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3C0C75-9FAC-405A-8BBE-04F043665F7F}"/>
              </a:ext>
            </a:extLst>
          </p:cNvPr>
          <p:cNvSpPr txBox="1"/>
          <p:nvPr/>
        </p:nvSpPr>
        <p:spPr>
          <a:xfrm>
            <a:off x="5105400" y="1295400"/>
            <a:ext cx="159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material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71764D-E26B-41D7-AC81-AD5A5B445838}"/>
              </a:ext>
            </a:extLst>
          </p:cNvPr>
          <p:cNvCxnSpPr/>
          <p:nvPr/>
        </p:nvCxnSpPr>
        <p:spPr>
          <a:xfrm flipH="1">
            <a:off x="2895600" y="1524000"/>
            <a:ext cx="21336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2D9FD9-5D54-4AE3-8E5B-B656462AA50D}"/>
              </a:ext>
            </a:extLst>
          </p:cNvPr>
          <p:cNvCxnSpPr>
            <a:cxnSpLocks/>
          </p:cNvCxnSpPr>
          <p:nvPr/>
        </p:nvCxnSpPr>
        <p:spPr>
          <a:xfrm flipH="1">
            <a:off x="4840557" y="1537008"/>
            <a:ext cx="342900" cy="6034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A14F182-D8B2-4633-983E-21E0BF512B08}"/>
              </a:ext>
            </a:extLst>
          </p:cNvPr>
          <p:cNvSpPr txBox="1"/>
          <p:nvPr/>
        </p:nvSpPr>
        <p:spPr>
          <a:xfrm>
            <a:off x="4267200" y="2907268"/>
            <a:ext cx="358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Wheel: carrier of the target material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DE5D5A-7320-4073-8829-51F0FE0B7CF0}"/>
              </a:ext>
            </a:extLst>
          </p:cNvPr>
          <p:cNvCxnSpPr>
            <a:cxnSpLocks/>
          </p:cNvCxnSpPr>
          <p:nvPr/>
        </p:nvCxnSpPr>
        <p:spPr>
          <a:xfrm flipH="1">
            <a:off x="1524000" y="3101898"/>
            <a:ext cx="2590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A3A363-64E7-4FA5-AAD3-113D90B42880}"/>
              </a:ext>
            </a:extLst>
          </p:cNvPr>
          <p:cNvCxnSpPr>
            <a:cxnSpLocks/>
          </p:cNvCxnSpPr>
          <p:nvPr/>
        </p:nvCxnSpPr>
        <p:spPr>
          <a:xfrm flipV="1">
            <a:off x="4915829" y="2438400"/>
            <a:ext cx="341971" cy="540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1B056E-396F-46A6-8718-AAB68BEFAFF1}"/>
              </a:ext>
            </a:extLst>
          </p:cNvPr>
          <p:cNvSpPr txBox="1"/>
          <p:nvPr/>
        </p:nvSpPr>
        <p:spPr>
          <a:xfrm>
            <a:off x="2286000" y="5486400"/>
            <a:ext cx="15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Rotating target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4563DA7-4FAC-4835-86D9-B479C3874BFC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3868934" y="5233416"/>
            <a:ext cx="2158803" cy="43765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8B53C19-20AF-4A75-8C8D-3D0D0AC63ACC}"/>
              </a:ext>
            </a:extLst>
          </p:cNvPr>
          <p:cNvSpPr txBox="1"/>
          <p:nvPr/>
        </p:nvSpPr>
        <p:spPr>
          <a:xfrm>
            <a:off x="8021177" y="6031468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</a:t>
            </a:r>
          </a:p>
          <a:p>
            <a:r>
              <a:rPr lang="en-US" dirty="0"/>
              <a:t>channels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7673D5-AD06-47C6-ADA9-A840E506EFD5}"/>
              </a:ext>
            </a:extLst>
          </p:cNvPr>
          <p:cNvCxnSpPr>
            <a:cxnSpLocks/>
          </p:cNvCxnSpPr>
          <p:nvPr/>
        </p:nvCxnSpPr>
        <p:spPr>
          <a:xfrm flipH="1" flipV="1">
            <a:off x="7696201" y="6096000"/>
            <a:ext cx="533399" cy="260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D1B71F-0AAF-402C-BFA1-835C45C85290}"/>
              </a:ext>
            </a:extLst>
          </p:cNvPr>
          <p:cNvCxnSpPr/>
          <p:nvPr/>
        </p:nvCxnSpPr>
        <p:spPr>
          <a:xfrm flipH="1" flipV="1">
            <a:off x="5564384" y="5461759"/>
            <a:ext cx="2590800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4F6E52F-7609-4E39-88AB-F4395EC5AFF9}"/>
              </a:ext>
            </a:extLst>
          </p:cNvPr>
          <p:cNvSpPr txBox="1"/>
          <p:nvPr/>
        </p:nvSpPr>
        <p:spPr>
          <a:xfrm>
            <a:off x="1676400" y="5955268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Stationary cooler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6845D9-237D-42C7-962D-415F50B2F154}"/>
              </a:ext>
            </a:extLst>
          </p:cNvPr>
          <p:cNvCxnSpPr/>
          <p:nvPr/>
        </p:nvCxnSpPr>
        <p:spPr>
          <a:xfrm flipV="1">
            <a:off x="3505200" y="5957059"/>
            <a:ext cx="838200" cy="198493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3C6D307-2688-4538-A599-CE8FADF969D9}"/>
              </a:ext>
            </a:extLst>
          </p:cNvPr>
          <p:cNvSpPr txBox="1"/>
          <p:nvPr/>
        </p:nvSpPr>
        <p:spPr>
          <a:xfrm>
            <a:off x="5867400" y="3505200"/>
            <a:ext cx="18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 chamber</a:t>
            </a:r>
          </a:p>
        </p:txBody>
      </p:sp>
    </p:spTree>
    <p:extLst>
      <p:ext uri="{BB962C8B-B14F-4D97-AF65-F5344CB8AC3E}">
        <p14:creationId xmlns:p14="http://schemas.microsoft.com/office/powerpoint/2010/main" val="118738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411B2-5FD1-4BF3-8A0D-74A7E5165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95802"/>
            <a:ext cx="4038600" cy="5628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CEDCB-7E31-4AAE-85DE-F4DA0150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Vacuum chamber with target wheel, magnetic bearing system, and pulsed solenoid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CEED-6055-4AE4-8853-AEE0E125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4724400" cy="54864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Radiative cooling </a:t>
            </a:r>
            <a:r>
              <a:rPr lang="en-US" sz="2000" dirty="0">
                <a:sym typeface="Wingdings" panose="05000000000000000000" pitchFamily="2" charset="2"/>
              </a:rPr>
              <a:t> magnetic bearings                                                                                 for rotation in vacuum</a:t>
            </a:r>
            <a:endParaRPr lang="en-US" sz="2000" dirty="0"/>
          </a:p>
          <a:p>
            <a:r>
              <a:rPr lang="en-US" sz="2000" dirty="0"/>
              <a:t>Technical specification started, will be updated based on simulation studies</a:t>
            </a:r>
          </a:p>
          <a:p>
            <a:r>
              <a:rPr lang="en-US" sz="2000" dirty="0"/>
              <a:t>Feasibility studies: Contacts with SKF (Canada):                                                                                                        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dirty="0"/>
              <a:t>There is no ready-technical solution                                                                                                 that meets our requirements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dirty="0"/>
              <a:t>They think about design of the magnetic suspension and simultaneously they seek                                                                                                                                                                                                                          government funding for R&amp;D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2536-6353-49B5-896B-7AEC7F16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  <a:endParaRPr lang="en-US" b="0" dirty="0">
              <a:ea typeface="ＭＳ Ｐゴシック" pitchFamily="-1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7277-FDB5-49D9-9F9F-5E8ECF4B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15D84-7F1A-41D1-AEA7-923E79D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44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5E6B-0D4C-4424-8C72-A7065C36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Target station (‘closed’)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1C30C7-07BD-4E57-84AA-D2A5A3F1B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52" y="1091212"/>
            <a:ext cx="5577847" cy="54619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1FE3-63EA-49C8-A6D1-5D989C2D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EEA0-67E6-4C50-8BBF-C8DB06B3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41451-9FCA-4332-9125-2BFEACEA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01F02-FADC-447B-99B6-3AA8FADDE9E8}"/>
              </a:ext>
            </a:extLst>
          </p:cNvPr>
          <p:cNvSpPr txBox="1"/>
          <p:nvPr/>
        </p:nvSpPr>
        <p:spPr>
          <a:xfrm>
            <a:off x="7010400" y="298346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pump</a:t>
            </a:r>
          </a:p>
        </p:txBody>
      </p:sp>
    </p:spTree>
    <p:extLst>
      <p:ext uri="{BB962C8B-B14F-4D97-AF65-F5344CB8AC3E}">
        <p14:creationId xmlns:p14="http://schemas.microsoft.com/office/powerpoint/2010/main" val="80240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F41098-45F3-4E2E-812C-8B40FDC69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0"/>
          <a:stretch/>
        </p:blipFill>
        <p:spPr>
          <a:xfrm>
            <a:off x="5867400" y="2858146"/>
            <a:ext cx="3257550" cy="209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9477A-B4FF-4806-83CE-F2603513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Focusing system: pulsed solenoid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FE8CB-5210-4A63-AA86-7E28CFFC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82015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focusing system right after the target is a critical item; decisive for the positron yield</a:t>
            </a:r>
            <a:endParaRPr lang="en-US" dirty="0"/>
          </a:p>
          <a:p>
            <a:r>
              <a:rPr lang="en-US" sz="2400" dirty="0"/>
              <a:t>ILC TDR: Flux concentrator (FC) or QWT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sz="2200" dirty="0"/>
              <a:t>QWT: required e+ yield  not reached for ILC250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sz="2200" dirty="0"/>
              <a:t>FC:  B field distribution  is not constant during pulse (~1ms)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Pulsed solenoid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sz="2200" dirty="0"/>
              <a:t>Higher capture efficiency  (B field on target)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sz="2200" dirty="0"/>
              <a:t>load by eddy currents is small,  ~100W 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sz="2200" dirty="0"/>
              <a:t>Pulsed breaking forces almost negligible</a:t>
            </a:r>
          </a:p>
          <a:p>
            <a:pPr marL="0" lvl="1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 Strongest candidate for focusing system</a:t>
            </a:r>
            <a:r>
              <a:rPr lang="en-US" sz="2400" dirty="0"/>
              <a:t> </a:t>
            </a:r>
          </a:p>
          <a:p>
            <a:r>
              <a:rPr lang="en-US" sz="2400" dirty="0"/>
              <a:t>R&amp;D  for the pulsed solenoid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r>
              <a:rPr lang="en-US" sz="2200" dirty="0"/>
              <a:t>Detailed simulations are already on-going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r>
              <a:rPr lang="en-US" sz="2200" dirty="0"/>
              <a:t>Principal design and  engineering work for a prototype pulsed solenoid; tests</a:t>
            </a:r>
          </a:p>
          <a:p>
            <a:pPr marL="0" indent="0">
              <a:buNone/>
            </a:pPr>
            <a:r>
              <a:rPr lang="en-US" sz="2300" dirty="0"/>
              <a:t>Details and status see talk on Thursday</a:t>
            </a:r>
          </a:p>
          <a:p>
            <a:pPr marL="685800" lvl="1" indent="-342900">
              <a:buFont typeface="Calibri" panose="020F0502020204030204" pitchFamily="34" charset="0"/>
              <a:buChar char="—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021C-C087-40A3-B099-69F0E709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1955-D355-443A-8C5A-39DD2B90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C5EF-78CA-4C72-B8C3-FE589C0F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b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45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12726"/>
            <a:ext cx="8534400" cy="1006474"/>
          </a:xfrm>
        </p:spPr>
        <p:txBody>
          <a:bodyPr/>
          <a:lstStyle/>
          <a:p>
            <a:r>
              <a:rPr lang="en-US" dirty="0"/>
              <a:t>   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95400"/>
            <a:ext cx="7981950" cy="5105400"/>
          </a:xfrm>
        </p:spPr>
        <p:txBody>
          <a:bodyPr>
            <a:normAutofit/>
          </a:bodyPr>
          <a:lstStyle/>
          <a:p>
            <a:r>
              <a:rPr lang="en-US" dirty="0"/>
              <a:t>Undulator based e+ source offers an efficient way to produce an intense polarized e+ beam for high energy </a:t>
            </a:r>
            <a:r>
              <a:rPr lang="en-US" dirty="0" err="1"/>
              <a:t>e+e</a:t>
            </a:r>
            <a:r>
              <a:rPr lang="en-US" dirty="0"/>
              <a:t>- colliders</a:t>
            </a:r>
          </a:p>
          <a:p>
            <a:r>
              <a:rPr lang="en-US" dirty="0"/>
              <a:t> Experience at FELs and XFEL: achieved  extremely stable operation,                   and  all the ILC studies since more than 30 years tell us that the helical undulator  is not a problem. Better materials will provide even better performance </a:t>
            </a:r>
          </a:p>
          <a:p>
            <a:r>
              <a:rPr lang="en-US" dirty="0"/>
              <a:t>Work concentrates on the pulsed solenoid and the design of the spinning target  </a:t>
            </a:r>
          </a:p>
          <a:p>
            <a:r>
              <a:rPr lang="en-US" dirty="0"/>
              <a:t>ITN initiative: we are very happy that we got support.  This will allow design and engineering work for a prototype  of the pulsed solenoid </a:t>
            </a:r>
          </a:p>
          <a:p>
            <a:r>
              <a:rPr lang="en-US" dirty="0"/>
              <a:t>Depending on the  performance of the focusing system and target design a detailed simulation should optimize the final undulator K values to  achieve high e+ yield</a:t>
            </a:r>
            <a:r>
              <a:rPr lang="en-US" b="0" dirty="0"/>
              <a:t> and</a:t>
            </a:r>
            <a:r>
              <a:rPr lang="en-US" dirty="0"/>
              <a:t> best e+ polarization </a:t>
            </a:r>
            <a:endParaRPr lang="en-US" b="0" dirty="0"/>
          </a:p>
          <a:p>
            <a:pPr marL="57150" indent="0">
              <a:buNone/>
            </a:pPr>
            <a:r>
              <a:rPr lang="en-US" dirty="0"/>
              <a:t>  </a:t>
            </a:r>
            <a:endParaRPr lang="en-US" b="1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AHIPS 2024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ILC undulator-based e+ source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057400" cy="365125"/>
          </a:xfrm>
        </p:spPr>
        <p:txBody>
          <a:bodyPr/>
          <a:lstStyle/>
          <a:p>
            <a:pPr>
              <a:defRPr/>
            </a:pPr>
            <a:fld id="{42CA52E8-C080-4E59-A24E-1140B6224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2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Thank you!</a:t>
            </a:r>
            <a:endParaRPr lang="de-DE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AHIPS 2024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ILC undulator-based e+ source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057400" cy="365125"/>
          </a:xfrm>
        </p:spPr>
        <p:txBody>
          <a:bodyPr/>
          <a:lstStyle/>
          <a:p>
            <a:pPr>
              <a:defRPr/>
            </a:pPr>
            <a:fld id="{42CA52E8-C080-4E59-A24E-1140B6224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9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C60B1-F8BF-41B7-BDA6-33E3A4DE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286000"/>
            <a:ext cx="4800600" cy="1875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D5FED-3AB1-49B2-A5F8-8FD1E4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326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CD267-54DD-4030-A24E-64B50BD6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2673"/>
            <a:ext cx="8534400" cy="542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    </a:t>
            </a:r>
            <a:r>
              <a:rPr kumimoji="1" lang="en-US" altLang="ja-JP" sz="2000" dirty="0"/>
              <a:t>ILC e+ source (TDR)</a:t>
            </a:r>
          </a:p>
          <a:p>
            <a:pPr marL="0" indent="0">
              <a:buNone/>
            </a:pPr>
            <a:r>
              <a:rPr lang="en-US" altLang="ja-JP" sz="1600" dirty="0"/>
              <a:t>polarized photon beam </a:t>
            </a:r>
            <a:r>
              <a:rPr lang="en-US" altLang="ja-JP" sz="1600" dirty="0">
                <a:sym typeface="Wingdings" panose="05000000000000000000" pitchFamily="2" charset="2"/>
              </a:rPr>
              <a:t> polarized </a:t>
            </a:r>
            <a:r>
              <a:rPr lang="en-US" altLang="ja-JP" sz="1600" dirty="0"/>
              <a:t>e+ beam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production scheme must work for all ILC energies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</a:t>
            </a:r>
            <a:r>
              <a:rPr lang="en-US" sz="1700" dirty="0"/>
              <a:t>Challenge: ~2x10</a:t>
            </a:r>
            <a:r>
              <a:rPr lang="en-US" sz="1700" baseline="30000" dirty="0"/>
              <a:t>14</a:t>
            </a:r>
            <a:r>
              <a:rPr lang="en-US" sz="1700" dirty="0"/>
              <a:t> e+/sec at DR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b="1" dirty="0"/>
              <a:t>Key activities: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Undulator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Rotating target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Magnetic focusing system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C34AC-439D-4343-A477-014CA944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200"/>
            <a:ext cx="5590530" cy="2065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551FE-2B20-47A2-A24D-997B08193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495800"/>
            <a:ext cx="4952975" cy="2032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97FC58-AFB5-4400-8522-A0A34CEAB9D8}"/>
              </a:ext>
            </a:extLst>
          </p:cNvPr>
          <p:cNvSpPr txBox="1"/>
          <p:nvPr/>
        </p:nvSpPr>
        <p:spPr>
          <a:xfrm>
            <a:off x="3547617" y="669853"/>
            <a:ext cx="9685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Supercond</a:t>
            </a:r>
            <a:r>
              <a:rPr lang="en-US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helical </a:t>
            </a:r>
          </a:p>
          <a:p>
            <a:r>
              <a:rPr lang="en-US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undulator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BE7971-5A43-4FBD-B566-0D79E8A79864}"/>
              </a:ext>
            </a:extLst>
          </p:cNvPr>
          <p:cNvCxnSpPr>
            <a:cxnSpLocks/>
          </p:cNvCxnSpPr>
          <p:nvPr/>
        </p:nvCxnSpPr>
        <p:spPr>
          <a:xfrm>
            <a:off x="3782317" y="6677892"/>
            <a:ext cx="49806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8DDA3C9-7EEE-4C53-B18E-6962CE0C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78F2CC7-59CD-4F50-9A4D-82232ACE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CEEE9C1-3834-4FDB-BCA2-CFCBE13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13DE5B-2222-4173-96F2-C85C8015513F}"/>
              </a:ext>
            </a:extLst>
          </p:cNvPr>
          <p:cNvSpPr txBox="1"/>
          <p:nvPr/>
        </p:nvSpPr>
        <p:spPr>
          <a:xfrm>
            <a:off x="3231624" y="1185446"/>
            <a:ext cx="34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0F913-007E-4789-BFBE-B3CC1946474F}"/>
              </a:ext>
            </a:extLst>
          </p:cNvPr>
          <p:cNvSpPr/>
          <p:nvPr/>
        </p:nvSpPr>
        <p:spPr>
          <a:xfrm>
            <a:off x="385824" y="3574922"/>
            <a:ext cx="4830501" cy="5517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E0A0-025A-48E9-9DA3-C50CBBCB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874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Superconducting helical undulator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6095-D35C-4930-A64B-C906D4AD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199"/>
            <a:ext cx="8534400" cy="5595723"/>
          </a:xfrm>
        </p:spPr>
        <p:txBody>
          <a:bodyPr>
            <a:normAutofit/>
          </a:bodyPr>
          <a:lstStyle/>
          <a:p>
            <a:r>
              <a:rPr lang="en-US" dirty="0"/>
              <a:t>Prototype developed at RAL</a:t>
            </a:r>
          </a:p>
          <a:p>
            <a:pPr lvl="1"/>
            <a:r>
              <a:rPr lang="en-US" b="0" dirty="0"/>
              <a:t>2 </a:t>
            </a:r>
            <a:r>
              <a:rPr lang="en-US" b="0" dirty="0" err="1"/>
              <a:t>unduator</a:t>
            </a:r>
            <a:r>
              <a:rPr lang="en-US" b="0" dirty="0"/>
              <a:t> modules of 1.75m  in 4m cryomodule</a:t>
            </a:r>
            <a:endParaRPr lang="en-US" dirty="0"/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ILC Undulator </a:t>
            </a:r>
            <a:r>
              <a:rPr lang="en-US" dirty="0"/>
              <a:t>Parameters:   </a:t>
            </a:r>
            <a:r>
              <a:rPr lang="en-US" sz="2000" b="0" dirty="0"/>
              <a:t>Undulator period,    </a:t>
            </a:r>
            <a:r>
              <a:rPr lang="en-US" sz="2000" b="0" dirty="0" err="1">
                <a:latin typeface="Symbol" panose="05050102010706020507" pitchFamily="18" charset="2"/>
              </a:rPr>
              <a:t>l</a:t>
            </a:r>
            <a:r>
              <a:rPr lang="en-US" sz="2000" b="0" baseline="-25000" dirty="0" err="1"/>
              <a:t>U</a:t>
            </a:r>
            <a:r>
              <a:rPr lang="en-US" sz="2000" b="0" dirty="0"/>
              <a:t> =11.5mm</a:t>
            </a:r>
          </a:p>
          <a:p>
            <a:pPr lvl="1"/>
            <a:r>
              <a:rPr lang="en-US" sz="2000" b="0" dirty="0"/>
              <a:t>                                                     Undulator strength  K </a:t>
            </a:r>
            <a:r>
              <a:rPr lang="en-US" sz="2000" b="0" dirty="0">
                <a:sym typeface="Wingdings" panose="05000000000000000000" pitchFamily="2" charset="2"/>
              </a:rPr>
              <a:t>≤ 0.92  (</a:t>
            </a:r>
            <a:r>
              <a:rPr lang="en-US" sz="2000" b="0" dirty="0" err="1">
                <a:sym typeface="Wingdings" panose="05000000000000000000" pitchFamily="2" charset="2"/>
              </a:rPr>
              <a:t>B</a:t>
            </a:r>
            <a:r>
              <a:rPr lang="en-US" sz="2000" b="0" baseline="-25000" dirty="0" err="1">
                <a:sym typeface="Wingdings" panose="05000000000000000000" pitchFamily="2" charset="2"/>
              </a:rPr>
              <a:t>max</a:t>
            </a:r>
            <a:r>
              <a:rPr lang="en-US" sz="2000" b="0" dirty="0">
                <a:sym typeface="Wingdings" panose="05000000000000000000" pitchFamily="2" charset="2"/>
              </a:rPr>
              <a:t> </a:t>
            </a:r>
            <a:r>
              <a:rPr lang="en-US" sz="2000" b="0" dirty="0"/>
              <a:t> </a:t>
            </a:r>
            <a:r>
              <a:rPr lang="en-US" sz="2000" b="0" dirty="0">
                <a:sym typeface="Wingdings" panose="05000000000000000000" pitchFamily="2" charset="2"/>
              </a:rPr>
              <a:t>≤ 0.86T) </a:t>
            </a:r>
          </a:p>
          <a:p>
            <a:pPr lvl="1"/>
            <a:r>
              <a:rPr lang="en-US" sz="2000" b="0" dirty="0">
                <a:sym typeface="Wingdings" panose="05000000000000000000" pitchFamily="2" charset="2"/>
              </a:rPr>
              <a:t>                                                     Beam aperture (diam.)  5.85mm   </a:t>
            </a:r>
            <a:r>
              <a:rPr lang="en-US" sz="2000" b="0" dirty="0"/>
              <a:t>   </a:t>
            </a:r>
          </a:p>
          <a:p>
            <a:pPr lvl="1"/>
            <a:endParaRPr lang="en-US" sz="900" dirty="0"/>
          </a:p>
          <a:p>
            <a:pPr marL="0" indent="0">
              <a:buNone/>
            </a:pPr>
            <a:r>
              <a:rPr lang="en-US" sz="2000" b="0" dirty="0"/>
              <a:t>Max 231m active undulator length: </a:t>
            </a:r>
            <a:r>
              <a:rPr lang="en-US" sz="2000" dirty="0"/>
              <a:t>   </a:t>
            </a:r>
            <a:r>
              <a:rPr lang="en-US" sz="2000" b="0" dirty="0"/>
              <a:t>132 undulator modules </a:t>
            </a:r>
            <a:r>
              <a:rPr lang="en-US" sz="2000" b="0" dirty="0">
                <a:sym typeface="Wingdings" panose="05000000000000000000" pitchFamily="2" charset="2"/>
              </a:rPr>
              <a:t> 66 cryomodules</a:t>
            </a:r>
            <a:endParaRPr lang="en-US" sz="2000" dirty="0"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r>
              <a:rPr lang="en-US" sz="2000" b="0" dirty="0">
                <a:sym typeface="Wingdings" panose="05000000000000000000" pitchFamily="2" charset="2"/>
              </a:rPr>
              <a:t>                                                       Quadrupoles every 3 cryomodules</a:t>
            </a:r>
          </a:p>
          <a:p>
            <a:pPr marL="0" indent="0">
              <a:buNone/>
            </a:pPr>
            <a:r>
              <a:rPr lang="en-US" sz="2000" b="0" dirty="0">
                <a:sym typeface="Wingdings" panose="05000000000000000000" pitchFamily="2" charset="2"/>
              </a:rPr>
              <a:t> total length of undulator system is 320m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B6DC-33F0-4810-BB37-84BB23E8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  <a:endParaRPr lang="en-US" b="0" dirty="0">
              <a:ea typeface="ＭＳ Ｐゴシック" pitchFamily="-1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09AF-0040-4DDD-A38B-FF569567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CE3E8-46E3-4DD2-9DFB-8EBCB2DB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b="0">
              <a:ea typeface="ＭＳ Ｐゴシック" pitchFamily="-1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9978EC-32E7-4714-A2F5-D6C5658F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5559"/>
            <a:ext cx="2862922" cy="214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35">
            <a:extLst>
              <a:ext uri="{FF2B5EF4-FFF2-40B4-BE49-F238E27FC236}">
                <a16:creationId xmlns:a16="http://schemas.microsoft.com/office/drawing/2014/main" id="{7B42C3EC-B5AE-4FF5-9666-179CDEBA75E7}"/>
              </a:ext>
            </a:extLst>
          </p:cNvPr>
          <p:cNvSpPr/>
          <p:nvPr/>
        </p:nvSpPr>
        <p:spPr>
          <a:xfrm>
            <a:off x="7250055" y="152400"/>
            <a:ext cx="1798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100" b="0" dirty="0" err="1">
                <a:solidFill>
                  <a:schemeClr val="tx1"/>
                </a:solidFill>
              </a:rPr>
              <a:t>D.Scott</a:t>
            </a:r>
            <a:r>
              <a:rPr lang="de-DE" sz="1100" b="0" dirty="0">
                <a:solidFill>
                  <a:schemeClr val="tx1"/>
                </a:solidFill>
              </a:rPr>
              <a:t> et al.,</a:t>
            </a:r>
          </a:p>
          <a:p>
            <a:pPr algn="r">
              <a:buNone/>
            </a:pPr>
            <a:r>
              <a:rPr lang="de-DE" sz="1100" b="0" dirty="0">
                <a:solidFill>
                  <a:schemeClr val="tx1"/>
                </a:solidFill>
              </a:rPr>
              <a:t>Phys. </a:t>
            </a:r>
            <a:r>
              <a:rPr lang="de-DE" sz="1100" b="0" dirty="0" err="1">
                <a:solidFill>
                  <a:schemeClr val="tx1"/>
                </a:solidFill>
              </a:rPr>
              <a:t>Rev</a:t>
            </a:r>
            <a:r>
              <a:rPr lang="de-DE" sz="1100" b="0" dirty="0">
                <a:solidFill>
                  <a:schemeClr val="tx1"/>
                </a:solidFill>
              </a:rPr>
              <a:t>. </a:t>
            </a:r>
            <a:r>
              <a:rPr lang="de-DE" sz="1100" b="0" dirty="0" err="1">
                <a:solidFill>
                  <a:schemeClr val="tx1"/>
                </a:solidFill>
              </a:rPr>
              <a:t>Lett</a:t>
            </a:r>
            <a:r>
              <a:rPr lang="de-DE" sz="1100" b="0" dirty="0">
                <a:solidFill>
                  <a:schemeClr val="tx1"/>
                </a:solidFill>
              </a:rPr>
              <a:t>. 107, 174803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D613D2B-7F35-472E-9D55-D6536500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564538"/>
            <a:ext cx="5457825" cy="12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D5A3D2-E0E4-4D2B-9AC3-5552403E986E}"/>
              </a:ext>
            </a:extLst>
          </p:cNvPr>
          <p:cNvSpPr/>
          <p:nvPr/>
        </p:nvSpPr>
        <p:spPr>
          <a:xfrm>
            <a:off x="314438" y="2883333"/>
            <a:ext cx="8372361" cy="109126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61F0B1-2998-43EB-828E-AD0C51009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05400"/>
            <a:ext cx="7121931" cy="11719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EC7CD6-7382-4826-ACA2-C494C4689154}"/>
              </a:ext>
            </a:extLst>
          </p:cNvPr>
          <p:cNvSpPr/>
          <p:nvPr/>
        </p:nvSpPr>
        <p:spPr>
          <a:xfrm>
            <a:off x="1598272" y="5632116"/>
            <a:ext cx="1261529" cy="167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684DE-7A07-46A5-B598-89002DF0DE6C}"/>
              </a:ext>
            </a:extLst>
          </p:cNvPr>
          <p:cNvSpPr/>
          <p:nvPr/>
        </p:nvSpPr>
        <p:spPr>
          <a:xfrm>
            <a:off x="2980272" y="5623648"/>
            <a:ext cx="45039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9B370F-C067-4559-87A1-F0B3ADB96A9B}"/>
              </a:ext>
            </a:extLst>
          </p:cNvPr>
          <p:cNvSpPr/>
          <p:nvPr/>
        </p:nvSpPr>
        <p:spPr>
          <a:xfrm>
            <a:off x="1550774" y="5347453"/>
            <a:ext cx="46853" cy="34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DBA9F3-7978-497C-90CD-978A85D750E4}"/>
              </a:ext>
            </a:extLst>
          </p:cNvPr>
          <p:cNvSpPr/>
          <p:nvPr/>
        </p:nvSpPr>
        <p:spPr>
          <a:xfrm>
            <a:off x="2998574" y="5347454"/>
            <a:ext cx="46853" cy="34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725AD-FA48-454C-A81E-A2FDFF1AF514}"/>
              </a:ext>
            </a:extLst>
          </p:cNvPr>
          <p:cNvSpPr/>
          <p:nvPr/>
        </p:nvSpPr>
        <p:spPr>
          <a:xfrm>
            <a:off x="4962842" y="5347461"/>
            <a:ext cx="46853" cy="34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F36C26-3AD3-4925-A213-4D8F3690E3F6}"/>
              </a:ext>
            </a:extLst>
          </p:cNvPr>
          <p:cNvSpPr/>
          <p:nvPr/>
        </p:nvSpPr>
        <p:spPr>
          <a:xfrm>
            <a:off x="6410926" y="5335780"/>
            <a:ext cx="46853" cy="34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41BCB8-E5A8-4097-A9D0-253204FABC3D}"/>
              </a:ext>
            </a:extLst>
          </p:cNvPr>
          <p:cNvCxnSpPr/>
          <p:nvPr/>
        </p:nvCxnSpPr>
        <p:spPr>
          <a:xfrm>
            <a:off x="4419600" y="5486400"/>
            <a:ext cx="4572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3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0064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Helical undulator – parameter ‘choice’ </a:t>
            </a:r>
            <a:endParaRPr lang="de-DE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686800" cy="55626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ym typeface="Wingdings" panose="05000000000000000000" pitchFamily="2" charset="2"/>
                  </a:rPr>
                  <a:t>      Prototype</a:t>
                </a:r>
                <a:r>
                  <a:rPr lang="en-US" dirty="0">
                    <a:sym typeface="Wingdings" panose="05000000000000000000" pitchFamily="2" charset="2"/>
                  </a:rPr>
                  <a:t>   </a:t>
                </a:r>
                <a:r>
                  <a:rPr lang="en-US" b="1" dirty="0" err="1">
                    <a:sym typeface="Wingdings" panose="05000000000000000000" pitchFamily="2" charset="2"/>
                  </a:rPr>
                  <a:t>K</a:t>
                </a:r>
                <a:r>
                  <a:rPr lang="en-US" b="1" baseline="-25000" dirty="0" err="1">
                    <a:sym typeface="Wingdings" panose="05000000000000000000" pitchFamily="2" charset="2"/>
                  </a:rPr>
                  <a:t>max</a:t>
                </a:r>
                <a:r>
                  <a:rPr lang="en-US" b="1" dirty="0">
                    <a:sym typeface="Wingdings" panose="05000000000000000000" pitchFamily="2" charset="2"/>
                  </a:rPr>
                  <a:t>  = 0.92 (</a:t>
                </a:r>
                <a:r>
                  <a:rPr lang="en-US" b="1" dirty="0" err="1">
                    <a:sym typeface="Wingdings" panose="05000000000000000000" pitchFamily="2" charset="2"/>
                  </a:rPr>
                  <a:t>B</a:t>
                </a:r>
                <a:r>
                  <a:rPr lang="en-US" b="1" baseline="-25000" dirty="0" err="1">
                    <a:sym typeface="Wingdings" panose="05000000000000000000" pitchFamily="2" charset="2"/>
                  </a:rPr>
                  <a:t>max</a:t>
                </a:r>
                <a:r>
                  <a:rPr lang="en-US" b="1" dirty="0">
                    <a:sym typeface="Wingdings" panose="05000000000000000000" pitchFamily="2" charset="2"/>
                  </a:rPr>
                  <a:t>=0.86T) and </a:t>
                </a:r>
                <a:r>
                  <a:rPr lang="en-US" b="1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b="1" baseline="-25000" dirty="0" err="1">
                    <a:sym typeface="Wingdings" panose="05000000000000000000" pitchFamily="2" charset="2"/>
                  </a:rPr>
                  <a:t>u</a:t>
                </a:r>
                <a:r>
                  <a:rPr lang="en-US" b="1" dirty="0">
                    <a:sym typeface="Wingdings" panose="05000000000000000000" pitchFamily="2" charset="2"/>
                  </a:rPr>
                  <a:t> = 11.5mm  </a:t>
                </a:r>
              </a:p>
              <a:p>
                <a:pPr marL="0" indent="0">
                  <a:buNone/>
                </a:pPr>
                <a:endParaRPr lang="en-US" sz="700" b="1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ym typeface="Wingdings" panose="05000000000000000000" pitchFamily="2" charset="2"/>
                  </a:rPr>
                  <a:t>P</a:t>
                </a:r>
                <a:r>
                  <a:rPr lang="en-US" sz="2600" b="0" dirty="0">
                    <a:sym typeface="Wingdings" panose="05000000000000000000" pitchFamily="2" charset="2"/>
                  </a:rPr>
                  <a:t>arameter optimization to </a:t>
                </a:r>
                <a:r>
                  <a:rPr lang="en-US" sz="2600" dirty="0">
                    <a:sym typeface="Wingdings" panose="05000000000000000000" pitchFamily="2" charset="2"/>
                  </a:rPr>
                  <a:t>achieve Y = 1.5e+/e- at DR</a:t>
                </a:r>
              </a:p>
              <a:p>
                <a:pPr marL="685800" lvl="1" indent="-342900">
                  <a:buFont typeface="Calibri" panose="020F0502020204030204" pitchFamily="34" charset="0"/>
                  <a:buChar char="—"/>
                </a:pPr>
                <a:r>
                  <a:rPr lang="en-US" sz="2200" b="0" dirty="0">
                    <a:sym typeface="Wingdings" panose="05000000000000000000" pitchFamily="2" charset="2"/>
                  </a:rPr>
                  <a:t>efficiency of e+ generation depends on </a:t>
                </a:r>
                <a:r>
                  <a:rPr lang="en-US" sz="2200" b="0" dirty="0"/>
                  <a:t>photon energy; photon energy  depends on  electron energy, </a:t>
                </a:r>
                <a:r>
                  <a:rPr lang="en-US" sz="2200" b="0" dirty="0" err="1">
                    <a:latin typeface="Symbol" panose="05050102010706020507" pitchFamily="18" charset="2"/>
                  </a:rPr>
                  <a:t>l</a:t>
                </a:r>
                <a:r>
                  <a:rPr lang="en-US" sz="2200" b="0" baseline="-25000" dirty="0" err="1"/>
                  <a:t>u</a:t>
                </a:r>
                <a:r>
                  <a:rPr lang="en-US" sz="2200" b="0" dirty="0"/>
                  <a:t> and K:   </a:t>
                </a:r>
              </a:p>
              <a:p>
                <a:pPr marL="685800" lvl="1" indent="-342900">
                  <a:buFont typeface="Calibri" panose="020F0502020204030204" pitchFamily="34" charset="0"/>
                  <a:buChar char="—"/>
                </a:pPr>
                <a:r>
                  <a:rPr lang="en-US" sz="2400" b="0" dirty="0"/>
                  <a:t>first harmonic:      E</a:t>
                </a:r>
                <a:r>
                  <a:rPr lang="en-US" sz="2400" b="0" baseline="-25000" dirty="0"/>
                  <a:t>1</a:t>
                </a:r>
                <a:r>
                  <a:rPr lang="en-US" sz="2400" b="0" baseline="-25000" dirty="0">
                    <a:latin typeface="Symbol" panose="05050102010706020507" pitchFamily="18" charset="2"/>
                  </a:rPr>
                  <a:t>g</a:t>
                </a:r>
                <a:r>
                  <a:rPr lang="en-US" sz="2400" b="0" dirty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E</m:t>
                        </m:r>
                        <m:r>
                          <m:rPr>
                            <m:nor/>
                          </m:rPr>
                          <a:rPr lang="en-US" sz="2400" baseline="-25000" dirty="0"/>
                          <m:t>e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b="0" dirty="0">
                    <a:sym typeface="Wingdings" panose="05000000000000000000" pitchFamily="2" charset="2"/>
                  </a:rPr>
                  <a:t>  </a:t>
                </a:r>
                <a:r>
                  <a:rPr lang="en-US" sz="2200" b="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200" b="0" dirty="0">
                    <a:solidFill>
                      <a:srgbClr val="002060"/>
                    </a:solidFill>
                  </a:rPr>
                  <a:t>low K increases photon energy</a:t>
                </a:r>
              </a:p>
              <a:p>
                <a:pPr lvl="1"/>
                <a:endParaRPr lang="en-US" sz="100" b="0" dirty="0">
                  <a:solidFill>
                    <a:srgbClr val="002060"/>
                  </a:solidFill>
                </a:endParaRPr>
              </a:p>
              <a:p>
                <a:pPr marL="514350" indent="-168275">
                  <a:buFont typeface="Calibri" panose="020F0502020204030204" pitchFamily="34" charset="0"/>
                  <a:buChar char="—"/>
                </a:pPr>
                <a:r>
                  <a:rPr lang="en-US" sz="2200" b="0" dirty="0"/>
                  <a:t> Number of photons  </a:t>
                </a:r>
                <a:r>
                  <a:rPr lang="en-US" sz="2500" b="0" dirty="0"/>
                  <a:t>N</a:t>
                </a:r>
                <a:r>
                  <a:rPr lang="en-US" sz="2500" b="0" baseline="-25000" dirty="0">
                    <a:latin typeface="Symbol" panose="05050102010706020507" pitchFamily="18" charset="2"/>
                  </a:rPr>
                  <a:t>g </a:t>
                </a:r>
                <a:r>
                  <a:rPr lang="en-US" sz="2500" b="0" dirty="0"/>
                  <a:t> ~</a:t>
                </a:r>
                <a:r>
                  <a:rPr lang="en-US" sz="2500" dirty="0"/>
                  <a:t> L </a:t>
                </a:r>
                <a:r>
                  <a:rPr lang="en-US" sz="2500" dirty="0">
                    <a:sym typeface="Symbol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sz="2200" i="1" baseline="-25000">
                            <a:latin typeface="Cambria Math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2200" b="0" dirty="0"/>
                  <a:t>     </a:t>
                </a:r>
                <a:r>
                  <a:rPr lang="en-US" sz="2200" b="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200" b="0" dirty="0">
                    <a:solidFill>
                      <a:srgbClr val="002060"/>
                    </a:solidFill>
                  </a:rPr>
                  <a:t>low K gives less photons</a:t>
                </a:r>
              </a:p>
              <a:p>
                <a:pPr marL="514350" indent="-168275">
                  <a:buFont typeface="Calibri" panose="020F0502020204030204" pitchFamily="34" charset="0"/>
                  <a:buChar char="—"/>
                </a:pPr>
                <a:endParaRPr lang="en-US" sz="800" dirty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400" dirty="0">
                    <a:solidFill>
                      <a:srgbClr val="002060"/>
                    </a:solidFill>
                  </a:rPr>
                  <a:t> Optimize K and active undulator length L                                                                    to achieve </a:t>
                </a:r>
                <a:r>
                  <a:rPr lang="en-US" sz="2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1.5e+/e-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      </a:t>
                </a:r>
              </a:p>
              <a:p>
                <a:pPr marL="0" indent="0">
                  <a:buNone/>
                </a:pPr>
                <a:endParaRPr lang="en-US" sz="2400" b="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0" dirty="0">
                    <a:sym typeface="Wingdings" panose="05000000000000000000" pitchFamily="2" charset="2"/>
                  </a:rPr>
                  <a:t>Opening angle of photon beam ~</a:t>
                </a:r>
                <a:r>
                  <a:rPr lang="en-US" sz="2600" b="0" dirty="0">
                    <a:sym typeface="Symbol" panose="05050102010706020507" pitchFamily="18" charset="2"/>
                  </a:rPr>
                  <a:t>(1+K</a:t>
                </a:r>
                <a:r>
                  <a:rPr lang="en-US" sz="2600" b="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600" b="0" dirty="0">
                    <a:sym typeface="Symbol" panose="05050102010706020507" pitchFamily="18" charset="2"/>
                  </a:rPr>
                  <a:t>)</a:t>
                </a:r>
                <a:r>
                  <a:rPr lang="en-US" sz="2600" b="0" dirty="0">
                    <a:sym typeface="Wingdings" panose="05000000000000000000" pitchFamily="2" charset="2"/>
                  </a:rPr>
                  <a:t>/</a:t>
                </a:r>
                <a:r>
                  <a:rPr lang="en-US" sz="2600" b="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</a:p>
              <a:p>
                <a:pPr marL="685800" lvl="1" indent="-342900">
                  <a:buFont typeface="Calibri" panose="020F0502020204030204" pitchFamily="34" charset="0"/>
                  <a:buChar char="—"/>
                </a:pPr>
                <a:r>
                  <a:rPr lang="en-US" sz="2200" b="0" dirty="0">
                    <a:sym typeface="Wingdings" panose="05000000000000000000" pitchFamily="2" charset="2"/>
                  </a:rPr>
                  <a:t>Spot size on target is determined by electron energy and is small even at ~400m distance between undulator and target</a:t>
                </a:r>
              </a:p>
              <a:p>
                <a:pPr marL="685800" lvl="1" indent="-342900">
                  <a:buFont typeface="Calibri" panose="020F0502020204030204" pitchFamily="34" charset="0"/>
                  <a:buChar char="—"/>
                </a:pPr>
                <a:r>
                  <a:rPr lang="en-US" sz="2200" b="0" dirty="0">
                    <a:sym typeface="Wingdings" panose="05000000000000000000" pitchFamily="2" charset="2"/>
                  </a:rPr>
                  <a:t>Small part of undulator radiation hits undulator wall  this power deposition in wall must be &lt;1W/m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86800" cy="5562600"/>
              </a:xfrm>
              <a:blipFill>
                <a:blip r:embed="rId2"/>
                <a:stretch>
                  <a:fillRect l="-912" t="-1754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0128" y="6532416"/>
            <a:ext cx="2076450" cy="3143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AHIPS 2024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515967"/>
            <a:ext cx="3114675" cy="3143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ILC undulator-based e+ source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8950" y="6506731"/>
            <a:ext cx="2076450" cy="314325"/>
          </a:xfrm>
        </p:spPr>
        <p:txBody>
          <a:bodyPr/>
          <a:lstStyle/>
          <a:p>
            <a:pPr>
              <a:defRPr/>
            </a:pPr>
            <a:fld id="{42CA52E8-C080-4E59-A24E-1140B62245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D4153-A253-40BE-8D22-D7A9C8A30E5D}"/>
              </a:ext>
            </a:extLst>
          </p:cNvPr>
          <p:cNvSpPr/>
          <p:nvPr/>
        </p:nvSpPr>
        <p:spPr>
          <a:xfrm>
            <a:off x="457200" y="914400"/>
            <a:ext cx="6553200" cy="4413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AF6EC2-0EE0-47FF-BB49-66AC06368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07102"/>
              </p:ext>
            </p:extLst>
          </p:nvPr>
        </p:nvGraphicFramePr>
        <p:xfrm>
          <a:off x="5272668" y="3581400"/>
          <a:ext cx="310933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8593336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0223166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0365297"/>
                    </a:ext>
                  </a:extLst>
                </a:gridCol>
                <a:gridCol w="747132">
                  <a:extLst>
                    <a:ext uri="{9D8B030D-6E8A-4147-A177-3AD203B41FA5}">
                      <a16:colId xmlns:a16="http://schemas.microsoft.com/office/drawing/2014/main" val="2384341058"/>
                    </a:ext>
                  </a:extLst>
                </a:gridCol>
              </a:tblGrid>
              <a:tr h="302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ILC250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ILC350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ILC500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00228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70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L [m]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8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6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8C3F-6FCE-43C0-AD1C-F0859D9F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Energy deposition in undulator wall  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AAB53B-2826-4A57-B3E8-9CBC7F898E5D}"/>
              </a:ext>
            </a:extLst>
          </p:cNvPr>
          <p:cNvSpPr txBox="1">
            <a:spLocks/>
          </p:cNvSpPr>
          <p:nvPr/>
        </p:nvSpPr>
        <p:spPr>
          <a:xfrm>
            <a:off x="1210386" y="1505473"/>
            <a:ext cx="6822973" cy="2450783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E9F6C-86D1-4F32-ACD9-94A1AC05D2D3}"/>
              </a:ext>
            </a:extLst>
          </p:cNvPr>
          <p:cNvSpPr/>
          <p:nvPr/>
        </p:nvSpPr>
        <p:spPr bwMode="auto">
          <a:xfrm>
            <a:off x="3215687" y="2814694"/>
            <a:ext cx="5334000" cy="142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969B82-7F40-49E1-B48A-C9AE954CF356}"/>
              </a:ext>
            </a:extLst>
          </p:cNvPr>
          <p:cNvSpPr/>
          <p:nvPr/>
        </p:nvSpPr>
        <p:spPr bwMode="auto">
          <a:xfrm rot="19999352">
            <a:off x="1825331" y="2946355"/>
            <a:ext cx="1828800" cy="129356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1E67A4-645D-4E02-817C-95FBE16B61CC}"/>
              </a:ext>
            </a:extLst>
          </p:cNvPr>
          <p:cNvSpPr/>
          <p:nvPr/>
        </p:nvSpPr>
        <p:spPr bwMode="auto">
          <a:xfrm rot="21436304">
            <a:off x="7076797" y="1973415"/>
            <a:ext cx="1444770" cy="17627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319E90C9-B7D4-4137-AEF7-34C9F6C665E9}"/>
              </a:ext>
            </a:extLst>
          </p:cNvPr>
          <p:cNvSpPr txBox="1">
            <a:spLocks/>
          </p:cNvSpPr>
          <p:nvPr/>
        </p:nvSpPr>
        <p:spPr>
          <a:xfrm>
            <a:off x="1210386" y="1952773"/>
            <a:ext cx="6822973" cy="2450783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Assume  ideal undulator – i.e. no fluctuation in K and lambda along the 320m long undulator  section</a:t>
            </a:r>
            <a:endParaRPr lang="en-US" sz="1500" dirty="0"/>
          </a:p>
        </p:txBody>
      </p:sp>
      <p:pic>
        <p:nvPicPr>
          <p:cNvPr id="32" name="Picture 31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147D4F9-0CF7-4940-BD82-70D7C8E6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187"/>
            <a:ext cx="8454732" cy="3601693"/>
          </a:xfrm>
          <a:prstGeom prst="rect">
            <a:avLst/>
          </a:prstGeom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C5EC02-EE1E-463B-BF92-AE49BD0A83FD}"/>
              </a:ext>
            </a:extLst>
          </p:cNvPr>
          <p:cNvSpPr txBox="1"/>
          <p:nvPr/>
        </p:nvSpPr>
        <p:spPr>
          <a:xfrm>
            <a:off x="1443192" y="4764256"/>
            <a:ext cx="15281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Mask position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2B1A64-4F7F-4017-9017-B5B80BFE5708}"/>
              </a:ext>
            </a:extLst>
          </p:cNvPr>
          <p:cNvSpPr txBox="1"/>
          <p:nvPr/>
        </p:nvSpPr>
        <p:spPr>
          <a:xfrm>
            <a:off x="2619073" y="4775216"/>
            <a:ext cx="11712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No masks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0545B6-9B61-49D7-B41C-83D1D36D7FC7}"/>
              </a:ext>
            </a:extLst>
          </p:cNvPr>
          <p:cNvSpPr txBox="1"/>
          <p:nvPr/>
        </p:nvSpPr>
        <p:spPr>
          <a:xfrm>
            <a:off x="3766767" y="4681981"/>
            <a:ext cx="1033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ideal masks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081900-B823-4902-83C0-19DE77B11E9D}"/>
              </a:ext>
            </a:extLst>
          </p:cNvPr>
          <p:cNvSpPr txBox="1"/>
          <p:nvPr/>
        </p:nvSpPr>
        <p:spPr>
          <a:xfrm>
            <a:off x="4817184" y="4692942"/>
            <a:ext cx="17228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 acceptable limit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DC1A73-ED06-4BF0-9F7B-2042F4AC8A12}"/>
              </a:ext>
            </a:extLst>
          </p:cNvPr>
          <p:cNvSpPr/>
          <p:nvPr/>
        </p:nvSpPr>
        <p:spPr bwMode="auto">
          <a:xfrm>
            <a:off x="3237989" y="3261994"/>
            <a:ext cx="5334000" cy="142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2BFEEF-D71C-4E51-89C5-6A89FB7CCE9B}"/>
              </a:ext>
            </a:extLst>
          </p:cNvPr>
          <p:cNvSpPr/>
          <p:nvPr/>
        </p:nvSpPr>
        <p:spPr bwMode="auto">
          <a:xfrm rot="19999352">
            <a:off x="1790147" y="3352873"/>
            <a:ext cx="1959780" cy="150733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A676D4-F582-4B05-97F3-D10012DB2148}"/>
              </a:ext>
            </a:extLst>
          </p:cNvPr>
          <p:cNvSpPr/>
          <p:nvPr/>
        </p:nvSpPr>
        <p:spPr bwMode="auto">
          <a:xfrm>
            <a:off x="1520532" y="4708367"/>
            <a:ext cx="4725540" cy="3888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7321BB-D11F-4E05-99A8-8466E39B6C58}"/>
              </a:ext>
            </a:extLst>
          </p:cNvPr>
          <p:cNvSpPr/>
          <p:nvPr/>
        </p:nvSpPr>
        <p:spPr bwMode="auto">
          <a:xfrm>
            <a:off x="6527322" y="4657567"/>
            <a:ext cx="1667139" cy="2052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38C943-B28F-4297-AC51-E13E8BC6D0F9}"/>
              </a:ext>
            </a:extLst>
          </p:cNvPr>
          <p:cNvCxnSpPr>
            <a:cxnSpLocks/>
          </p:cNvCxnSpPr>
          <p:nvPr/>
        </p:nvCxnSpPr>
        <p:spPr bwMode="auto">
          <a:xfrm>
            <a:off x="1256930" y="4221423"/>
            <a:ext cx="7391400" cy="16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A2631D-4583-4F2C-A930-2A0206C61E88}"/>
              </a:ext>
            </a:extLst>
          </p:cNvPr>
          <p:cNvCxnSpPr/>
          <p:nvPr/>
        </p:nvCxnSpPr>
        <p:spPr bwMode="auto">
          <a:xfrm>
            <a:off x="6626970" y="4237920"/>
            <a:ext cx="0" cy="33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EBF9A6-D14A-4A48-B0AE-63A0AE22BC2B}"/>
              </a:ext>
            </a:extLst>
          </p:cNvPr>
          <p:cNvCxnSpPr/>
          <p:nvPr/>
        </p:nvCxnSpPr>
        <p:spPr bwMode="auto">
          <a:xfrm>
            <a:off x="6633320" y="4237920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B07086-3E27-4FF4-81C3-E389C4AEE741}"/>
              </a:ext>
            </a:extLst>
          </p:cNvPr>
          <p:cNvCxnSpPr/>
          <p:nvPr/>
        </p:nvCxnSpPr>
        <p:spPr bwMode="auto">
          <a:xfrm>
            <a:off x="7537080" y="4238042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C6916C-FACB-4F01-9EF2-15C92937A4D6}"/>
              </a:ext>
            </a:extLst>
          </p:cNvPr>
          <p:cNvCxnSpPr/>
          <p:nvPr/>
        </p:nvCxnSpPr>
        <p:spPr bwMode="auto">
          <a:xfrm>
            <a:off x="8438780" y="4238042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D7BE2E-E90D-4B68-95A6-3F47C1BA2436}"/>
              </a:ext>
            </a:extLst>
          </p:cNvPr>
          <p:cNvCxnSpPr/>
          <p:nvPr/>
        </p:nvCxnSpPr>
        <p:spPr bwMode="auto">
          <a:xfrm>
            <a:off x="2126880" y="420966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311B81-D22A-49FA-9F71-F42D608F2C6A}"/>
              </a:ext>
            </a:extLst>
          </p:cNvPr>
          <p:cNvCxnSpPr/>
          <p:nvPr/>
        </p:nvCxnSpPr>
        <p:spPr bwMode="auto">
          <a:xfrm>
            <a:off x="5733680" y="422236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C8CA8A-149C-4211-AF16-7008B2EF1ABD}"/>
              </a:ext>
            </a:extLst>
          </p:cNvPr>
          <p:cNvCxnSpPr/>
          <p:nvPr/>
        </p:nvCxnSpPr>
        <p:spPr bwMode="auto">
          <a:xfrm>
            <a:off x="4831980" y="4231570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403F3EA-E644-4B6F-8380-2603B23F0613}"/>
              </a:ext>
            </a:extLst>
          </p:cNvPr>
          <p:cNvCxnSpPr/>
          <p:nvPr/>
        </p:nvCxnSpPr>
        <p:spPr bwMode="auto">
          <a:xfrm>
            <a:off x="3930280" y="422871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C8A321-3B9F-425E-9616-CB748816820B}"/>
              </a:ext>
            </a:extLst>
          </p:cNvPr>
          <p:cNvCxnSpPr/>
          <p:nvPr/>
        </p:nvCxnSpPr>
        <p:spPr bwMode="auto">
          <a:xfrm>
            <a:off x="3028580" y="422871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626E94A7-0DCC-4937-A314-BD220A5B326F}"/>
              </a:ext>
            </a:extLst>
          </p:cNvPr>
          <p:cNvSpPr/>
          <p:nvPr/>
        </p:nvSpPr>
        <p:spPr bwMode="auto">
          <a:xfrm>
            <a:off x="1422030" y="2325346"/>
            <a:ext cx="4648200" cy="25732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443608-B6CD-4DF5-8BE2-5A1539741152}"/>
              </a:ext>
            </a:extLst>
          </p:cNvPr>
          <p:cNvSpPr/>
          <p:nvPr/>
        </p:nvSpPr>
        <p:spPr bwMode="auto">
          <a:xfrm rot="21436304">
            <a:off x="7077204" y="2416032"/>
            <a:ext cx="1522049" cy="15729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6891E5-973D-4865-9FE6-C8B08FB39179}"/>
              </a:ext>
            </a:extLst>
          </p:cNvPr>
          <p:cNvSpPr/>
          <p:nvPr/>
        </p:nvSpPr>
        <p:spPr bwMode="auto">
          <a:xfrm rot="21343150">
            <a:off x="5789760" y="2328193"/>
            <a:ext cx="1444770" cy="14803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7855FA-897A-4789-8773-12CE718EF47F}"/>
              </a:ext>
            </a:extLst>
          </p:cNvPr>
          <p:cNvSpPr txBox="1"/>
          <p:nvPr/>
        </p:nvSpPr>
        <p:spPr>
          <a:xfrm>
            <a:off x="1950367" y="4260466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</a:t>
            </a:r>
            <a:r>
              <a:rPr lang="en-US" dirty="0"/>
              <a:t>            80            120          160           200           240          280           300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D9F0C0-25E3-4145-8AF8-3D0D780E88C9}"/>
              </a:ext>
            </a:extLst>
          </p:cNvPr>
          <p:cNvSpPr/>
          <p:nvPr/>
        </p:nvSpPr>
        <p:spPr>
          <a:xfrm>
            <a:off x="282498" y="1952773"/>
            <a:ext cx="8686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DA9FE2-E012-440C-978E-04B1B813B52E}"/>
              </a:ext>
            </a:extLst>
          </p:cNvPr>
          <p:cNvSpPr/>
          <p:nvPr/>
        </p:nvSpPr>
        <p:spPr>
          <a:xfrm>
            <a:off x="8803525" y="1822066"/>
            <a:ext cx="248634" cy="292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34833C-B816-40D6-89AA-7A397E76A68C}"/>
              </a:ext>
            </a:extLst>
          </p:cNvPr>
          <p:cNvSpPr/>
          <p:nvPr/>
        </p:nvSpPr>
        <p:spPr>
          <a:xfrm>
            <a:off x="355721" y="1974466"/>
            <a:ext cx="177679" cy="292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B681A2B-815E-4E57-95B8-E05F1234DBC5}"/>
              </a:ext>
            </a:extLst>
          </p:cNvPr>
          <p:cNvSpPr/>
          <p:nvPr/>
        </p:nvSpPr>
        <p:spPr>
          <a:xfrm rot="3622928">
            <a:off x="686612" y="4096260"/>
            <a:ext cx="699830" cy="1249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8453FC-FA52-40FD-BAFF-65FBC467210E}"/>
              </a:ext>
            </a:extLst>
          </p:cNvPr>
          <p:cNvSpPr txBox="1"/>
          <p:nvPr/>
        </p:nvSpPr>
        <p:spPr>
          <a:xfrm>
            <a:off x="6629400" y="4616066"/>
            <a:ext cx="2372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Undulator length [m]   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AA6EB6-8176-49B4-86E1-3F399F777E4C}"/>
              </a:ext>
            </a:extLst>
          </p:cNvPr>
          <p:cNvSpPr/>
          <p:nvPr/>
        </p:nvSpPr>
        <p:spPr>
          <a:xfrm>
            <a:off x="76200" y="4886404"/>
            <a:ext cx="9144000" cy="75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E492-2D04-4EF0-BF23-841DFB27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504708"/>
            <a:ext cx="2057400" cy="34174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 dirty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EBDE4-9FA9-41CD-8CCB-96098408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0861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EA6D-C504-4494-A9F6-60A8D280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2337E1-42F6-425B-8B39-0E489F470300}"/>
              </a:ext>
            </a:extLst>
          </p:cNvPr>
          <p:cNvSpPr txBox="1"/>
          <p:nvPr/>
        </p:nvSpPr>
        <p:spPr>
          <a:xfrm>
            <a:off x="3559098" y="3239869"/>
            <a:ext cx="50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fluctuation in K and lambda along the 320m long undulator  section (‘ideal’ undulator)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FFD35-B2C7-4E10-9492-2D45C452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Photon beam deposits power in undulator wall; </a:t>
            </a:r>
            <a:r>
              <a:rPr lang="en-US" sz="2200" dirty="0">
                <a:solidFill>
                  <a:srgbClr val="C00000"/>
                </a:solidFill>
              </a:rPr>
              <a:t>limit of 1W/m</a:t>
            </a:r>
            <a:r>
              <a:rPr lang="en-US" sz="2200" dirty="0"/>
              <a:t>  </a:t>
            </a:r>
          </a:p>
          <a:p>
            <a:pPr marL="0" indent="0">
              <a:buNone/>
            </a:pPr>
            <a:r>
              <a:rPr lang="en-US" sz="2200" dirty="0"/>
              <a:t>Consider </a:t>
            </a:r>
            <a:r>
              <a:rPr lang="en-US" sz="2200" b="1" dirty="0"/>
              <a:t>ILC250 </a:t>
            </a:r>
            <a:r>
              <a:rPr lang="en-US" sz="2200" dirty="0"/>
              <a:t>– largest photon beam opening angle  </a:t>
            </a:r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r>
              <a:rPr lang="en-US" sz="2100" dirty="0"/>
              <a:t> 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AE51-75A0-4EDC-B866-6B3D054CBD2B}"/>
              </a:ext>
            </a:extLst>
          </p:cNvPr>
          <p:cNvSpPr/>
          <p:nvPr/>
        </p:nvSpPr>
        <p:spPr>
          <a:xfrm>
            <a:off x="488796" y="3657600"/>
            <a:ext cx="152400" cy="66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8C3F-6FCE-43C0-AD1C-F0859D9F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Energy deposition in undulator wall  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AAB53B-2826-4A57-B3E8-9CBC7F898E5D}"/>
              </a:ext>
            </a:extLst>
          </p:cNvPr>
          <p:cNvSpPr txBox="1">
            <a:spLocks/>
          </p:cNvSpPr>
          <p:nvPr/>
        </p:nvSpPr>
        <p:spPr>
          <a:xfrm>
            <a:off x="1210386" y="1505473"/>
            <a:ext cx="6822973" cy="2450783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E9F6C-86D1-4F32-ACD9-94A1AC05D2D3}"/>
              </a:ext>
            </a:extLst>
          </p:cNvPr>
          <p:cNvSpPr/>
          <p:nvPr/>
        </p:nvSpPr>
        <p:spPr bwMode="auto">
          <a:xfrm>
            <a:off x="3215687" y="2814694"/>
            <a:ext cx="5334000" cy="142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969B82-7F40-49E1-B48A-C9AE954CF356}"/>
              </a:ext>
            </a:extLst>
          </p:cNvPr>
          <p:cNvSpPr/>
          <p:nvPr/>
        </p:nvSpPr>
        <p:spPr bwMode="auto">
          <a:xfrm rot="19999352">
            <a:off x="1825331" y="2946355"/>
            <a:ext cx="1828800" cy="129356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1E67A4-645D-4E02-817C-95FBE16B61CC}"/>
              </a:ext>
            </a:extLst>
          </p:cNvPr>
          <p:cNvSpPr/>
          <p:nvPr/>
        </p:nvSpPr>
        <p:spPr bwMode="auto">
          <a:xfrm rot="21436304">
            <a:off x="7076797" y="1973415"/>
            <a:ext cx="1444770" cy="17627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319E90C9-B7D4-4137-AEF7-34C9F6C665E9}"/>
              </a:ext>
            </a:extLst>
          </p:cNvPr>
          <p:cNvSpPr txBox="1">
            <a:spLocks/>
          </p:cNvSpPr>
          <p:nvPr/>
        </p:nvSpPr>
        <p:spPr>
          <a:xfrm>
            <a:off x="1210386" y="1952773"/>
            <a:ext cx="6822973" cy="2450783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Assume  ideal undulator – i.e. no fluctuation in K and lambda along the 320m long undulator  section</a:t>
            </a:r>
            <a:endParaRPr lang="en-US" sz="1500" dirty="0"/>
          </a:p>
        </p:txBody>
      </p:sp>
      <p:pic>
        <p:nvPicPr>
          <p:cNvPr id="32" name="Picture 31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147D4F9-0CF7-4940-BD82-70D7C8E6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187"/>
            <a:ext cx="8454732" cy="3601693"/>
          </a:xfrm>
          <a:prstGeom prst="rect">
            <a:avLst/>
          </a:prstGeom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C5EC02-EE1E-463B-BF92-AE49BD0A83FD}"/>
              </a:ext>
            </a:extLst>
          </p:cNvPr>
          <p:cNvSpPr txBox="1"/>
          <p:nvPr/>
        </p:nvSpPr>
        <p:spPr>
          <a:xfrm>
            <a:off x="1443192" y="4764256"/>
            <a:ext cx="15281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Mask position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2B1A64-4F7F-4017-9017-B5B80BFE5708}"/>
              </a:ext>
            </a:extLst>
          </p:cNvPr>
          <p:cNvSpPr txBox="1"/>
          <p:nvPr/>
        </p:nvSpPr>
        <p:spPr>
          <a:xfrm>
            <a:off x="2619073" y="4775216"/>
            <a:ext cx="11712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No masks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0545B6-9B61-49D7-B41C-83D1D36D7FC7}"/>
              </a:ext>
            </a:extLst>
          </p:cNvPr>
          <p:cNvSpPr txBox="1"/>
          <p:nvPr/>
        </p:nvSpPr>
        <p:spPr>
          <a:xfrm>
            <a:off x="3766767" y="4681981"/>
            <a:ext cx="1033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ideal masks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081900-B823-4902-83C0-19DE77B11E9D}"/>
              </a:ext>
            </a:extLst>
          </p:cNvPr>
          <p:cNvSpPr txBox="1"/>
          <p:nvPr/>
        </p:nvSpPr>
        <p:spPr>
          <a:xfrm>
            <a:off x="4817184" y="4692942"/>
            <a:ext cx="17228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 acceptable limit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DC1A73-ED06-4BF0-9F7B-2042F4AC8A12}"/>
              </a:ext>
            </a:extLst>
          </p:cNvPr>
          <p:cNvSpPr/>
          <p:nvPr/>
        </p:nvSpPr>
        <p:spPr bwMode="auto">
          <a:xfrm>
            <a:off x="3237989" y="3261994"/>
            <a:ext cx="5334000" cy="142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2BFEEF-D71C-4E51-89C5-6A89FB7CCE9B}"/>
              </a:ext>
            </a:extLst>
          </p:cNvPr>
          <p:cNvSpPr/>
          <p:nvPr/>
        </p:nvSpPr>
        <p:spPr bwMode="auto">
          <a:xfrm rot="19999352">
            <a:off x="1790147" y="3352873"/>
            <a:ext cx="1959780" cy="150733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A676D4-F582-4B05-97F3-D10012DB2148}"/>
              </a:ext>
            </a:extLst>
          </p:cNvPr>
          <p:cNvSpPr/>
          <p:nvPr/>
        </p:nvSpPr>
        <p:spPr bwMode="auto">
          <a:xfrm>
            <a:off x="1520532" y="4708367"/>
            <a:ext cx="4725540" cy="3888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7321BB-D11F-4E05-99A8-8466E39B6C58}"/>
              </a:ext>
            </a:extLst>
          </p:cNvPr>
          <p:cNvSpPr/>
          <p:nvPr/>
        </p:nvSpPr>
        <p:spPr bwMode="auto">
          <a:xfrm>
            <a:off x="6527322" y="4657567"/>
            <a:ext cx="1667139" cy="2052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38C943-B28F-4297-AC51-E13E8BC6D0F9}"/>
              </a:ext>
            </a:extLst>
          </p:cNvPr>
          <p:cNvCxnSpPr>
            <a:cxnSpLocks/>
          </p:cNvCxnSpPr>
          <p:nvPr/>
        </p:nvCxnSpPr>
        <p:spPr bwMode="auto">
          <a:xfrm>
            <a:off x="1256930" y="4221423"/>
            <a:ext cx="7391400" cy="16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A2631D-4583-4F2C-A930-2A0206C61E88}"/>
              </a:ext>
            </a:extLst>
          </p:cNvPr>
          <p:cNvCxnSpPr/>
          <p:nvPr/>
        </p:nvCxnSpPr>
        <p:spPr bwMode="auto">
          <a:xfrm>
            <a:off x="6626970" y="4237920"/>
            <a:ext cx="0" cy="33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EBF9A6-D14A-4A48-B0AE-63A0AE22BC2B}"/>
              </a:ext>
            </a:extLst>
          </p:cNvPr>
          <p:cNvCxnSpPr/>
          <p:nvPr/>
        </p:nvCxnSpPr>
        <p:spPr bwMode="auto">
          <a:xfrm>
            <a:off x="6633320" y="4237920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B07086-3E27-4FF4-81C3-E389C4AEE741}"/>
              </a:ext>
            </a:extLst>
          </p:cNvPr>
          <p:cNvCxnSpPr/>
          <p:nvPr/>
        </p:nvCxnSpPr>
        <p:spPr bwMode="auto">
          <a:xfrm>
            <a:off x="7537080" y="4238042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C6916C-FACB-4F01-9EF2-15C92937A4D6}"/>
              </a:ext>
            </a:extLst>
          </p:cNvPr>
          <p:cNvCxnSpPr/>
          <p:nvPr/>
        </p:nvCxnSpPr>
        <p:spPr bwMode="auto">
          <a:xfrm>
            <a:off x="8438780" y="4238042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D7BE2E-E90D-4B68-95A6-3F47C1BA2436}"/>
              </a:ext>
            </a:extLst>
          </p:cNvPr>
          <p:cNvCxnSpPr/>
          <p:nvPr/>
        </p:nvCxnSpPr>
        <p:spPr bwMode="auto">
          <a:xfrm>
            <a:off x="2126880" y="420966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311B81-D22A-49FA-9F71-F42D608F2C6A}"/>
              </a:ext>
            </a:extLst>
          </p:cNvPr>
          <p:cNvCxnSpPr/>
          <p:nvPr/>
        </p:nvCxnSpPr>
        <p:spPr bwMode="auto">
          <a:xfrm>
            <a:off x="5733680" y="422236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C8CA8A-149C-4211-AF16-7008B2EF1ABD}"/>
              </a:ext>
            </a:extLst>
          </p:cNvPr>
          <p:cNvCxnSpPr/>
          <p:nvPr/>
        </p:nvCxnSpPr>
        <p:spPr bwMode="auto">
          <a:xfrm>
            <a:off x="4831980" y="4231570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403F3EA-E644-4B6F-8380-2603B23F0613}"/>
              </a:ext>
            </a:extLst>
          </p:cNvPr>
          <p:cNvCxnSpPr/>
          <p:nvPr/>
        </p:nvCxnSpPr>
        <p:spPr bwMode="auto">
          <a:xfrm>
            <a:off x="3930280" y="422871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C8A321-3B9F-425E-9616-CB748816820B}"/>
              </a:ext>
            </a:extLst>
          </p:cNvPr>
          <p:cNvCxnSpPr/>
          <p:nvPr/>
        </p:nvCxnSpPr>
        <p:spPr bwMode="auto">
          <a:xfrm>
            <a:off x="3028580" y="4228716"/>
            <a:ext cx="0" cy="117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C7855FA-897A-4789-8773-12CE718EF47F}"/>
              </a:ext>
            </a:extLst>
          </p:cNvPr>
          <p:cNvSpPr txBox="1"/>
          <p:nvPr/>
        </p:nvSpPr>
        <p:spPr>
          <a:xfrm>
            <a:off x="1950367" y="4260466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</a:t>
            </a:r>
            <a:r>
              <a:rPr lang="en-US" dirty="0"/>
              <a:t>            80            120          160           200           240          280           300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D9F0C0-25E3-4145-8AF8-3D0D780E88C9}"/>
              </a:ext>
            </a:extLst>
          </p:cNvPr>
          <p:cNvSpPr/>
          <p:nvPr/>
        </p:nvSpPr>
        <p:spPr>
          <a:xfrm>
            <a:off x="282498" y="1952773"/>
            <a:ext cx="8686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DA9FE2-E012-440C-978E-04B1B813B52E}"/>
              </a:ext>
            </a:extLst>
          </p:cNvPr>
          <p:cNvSpPr/>
          <p:nvPr/>
        </p:nvSpPr>
        <p:spPr>
          <a:xfrm>
            <a:off x="8803525" y="1822066"/>
            <a:ext cx="248634" cy="292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34833C-B816-40D6-89AA-7A397E76A68C}"/>
              </a:ext>
            </a:extLst>
          </p:cNvPr>
          <p:cNvSpPr/>
          <p:nvPr/>
        </p:nvSpPr>
        <p:spPr>
          <a:xfrm>
            <a:off x="355721" y="1974466"/>
            <a:ext cx="177679" cy="292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B681A2B-815E-4E57-95B8-E05F1234DBC5}"/>
              </a:ext>
            </a:extLst>
          </p:cNvPr>
          <p:cNvSpPr/>
          <p:nvPr/>
        </p:nvSpPr>
        <p:spPr>
          <a:xfrm rot="3622928">
            <a:off x="686612" y="4096260"/>
            <a:ext cx="699830" cy="1249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8453FC-FA52-40FD-BAFF-65FBC467210E}"/>
              </a:ext>
            </a:extLst>
          </p:cNvPr>
          <p:cNvSpPr txBox="1"/>
          <p:nvPr/>
        </p:nvSpPr>
        <p:spPr>
          <a:xfrm>
            <a:off x="6629400" y="4616066"/>
            <a:ext cx="2372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Undulator length [m]   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AA6EB6-8176-49B4-86E1-3F399F777E4C}"/>
              </a:ext>
            </a:extLst>
          </p:cNvPr>
          <p:cNvSpPr/>
          <p:nvPr/>
        </p:nvSpPr>
        <p:spPr>
          <a:xfrm>
            <a:off x="76200" y="4886404"/>
            <a:ext cx="9144000" cy="75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E492-2D04-4EF0-BF23-841DFB27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  <a:endParaRPr lang="en-US" b="0" dirty="0">
              <a:ea typeface="ＭＳ Ｐゴシック" pitchFamily="-1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EBDE4-9FA9-41CD-8CCB-96098408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0861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EA6D-C504-4494-A9F6-60A8D280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057400" cy="365125"/>
          </a:xfrm>
        </p:spPr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2337E1-42F6-425B-8B39-0E489F470300}"/>
              </a:ext>
            </a:extLst>
          </p:cNvPr>
          <p:cNvSpPr txBox="1"/>
          <p:nvPr/>
        </p:nvSpPr>
        <p:spPr>
          <a:xfrm>
            <a:off x="3559098" y="3239869"/>
            <a:ext cx="50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fluctuation in K and lambda along the 320m long undulator  section (‘ideal’ undulator)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FFD35-B2C7-4E10-9492-2D45C452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33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Photon beam deposits power in undulator wall; limit of 1W/m </a:t>
            </a:r>
          </a:p>
          <a:p>
            <a:pPr marL="0" indent="0">
              <a:buNone/>
            </a:pPr>
            <a:r>
              <a:rPr lang="en-US" sz="2400" dirty="0"/>
              <a:t>Consider </a:t>
            </a:r>
            <a:r>
              <a:rPr lang="en-US" sz="2400" b="1" dirty="0"/>
              <a:t>ILC250</a:t>
            </a:r>
            <a:r>
              <a:rPr lang="en-US" sz="2400" dirty="0"/>
              <a:t> – largest photon beam opening angle  </a:t>
            </a:r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endParaRPr lang="en-US" sz="2100" dirty="0"/>
          </a:p>
          <a:p>
            <a:pPr marL="171450" lvl="1"/>
            <a:r>
              <a:rPr lang="en-US" sz="2100" dirty="0"/>
              <a:t> 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Need masks to absorb these photons;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     mask are inserted after quadrupoles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7E96F-91C6-4AC9-857A-5D6D85030D24}"/>
              </a:ext>
            </a:extLst>
          </p:cNvPr>
          <p:cNvSpPr txBox="1"/>
          <p:nvPr/>
        </p:nvSpPr>
        <p:spPr>
          <a:xfrm>
            <a:off x="5311698" y="1676400"/>
            <a:ext cx="2414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Position of quadrupoles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B1420B-11D8-4814-86A4-3EBD509DB355}"/>
              </a:ext>
            </a:extLst>
          </p:cNvPr>
          <p:cNvCxnSpPr>
            <a:cxnSpLocks/>
          </p:cNvCxnSpPr>
          <p:nvPr/>
        </p:nvCxnSpPr>
        <p:spPr>
          <a:xfrm flipH="1">
            <a:off x="4831980" y="1822066"/>
            <a:ext cx="555918" cy="557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522AE51-75A0-4EDC-B866-6B3D054CBD2B}"/>
              </a:ext>
            </a:extLst>
          </p:cNvPr>
          <p:cNvSpPr/>
          <p:nvPr/>
        </p:nvSpPr>
        <p:spPr>
          <a:xfrm>
            <a:off x="488796" y="3657600"/>
            <a:ext cx="152400" cy="66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F9AF07-9711-4E5A-BB16-78519AFD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09600"/>
            <a:ext cx="6489595" cy="1168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76B2C-9CEA-4CC6-B5A2-2CB40B3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100647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Masks to protect the undulator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386C-0AF1-4997-86B9-CB28D60E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/>
              <a:t>Take into account fluctuation in K and period along the undulator (ILC250):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E997-1DF7-4D8C-9861-119A648E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9CE7-4BA7-49AA-9DEF-067B320C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D51A-D53E-439F-9172-F21CBDE2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b="0">
              <a:ea typeface="ＭＳ Ｐゴシック" pitchFamily="-1" charset="-128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2671248-1796-4AEB-9DCB-131937D51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35540"/>
            <a:ext cx="2257417" cy="1417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A8646-BCA3-4EB9-9BB3-4EACF64F66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8"/>
          <a:stretch/>
        </p:blipFill>
        <p:spPr bwMode="auto">
          <a:xfrm>
            <a:off x="164995" y="1399095"/>
            <a:ext cx="2883005" cy="2029905"/>
          </a:xfrm>
          <a:prstGeom prst="rect">
            <a:avLst/>
          </a:prstGeom>
          <a:noFill/>
        </p:spPr>
      </p:pic>
      <p:pic>
        <p:nvPicPr>
          <p:cNvPr id="11" name="Picture 1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3FA7991-22FC-4410-8564-A189B62E9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5" y="4061460"/>
            <a:ext cx="5575445" cy="2263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68104C-8118-4355-864A-19C46A19346C}"/>
              </a:ext>
            </a:extLst>
          </p:cNvPr>
          <p:cNvSpPr txBox="1"/>
          <p:nvPr/>
        </p:nvSpPr>
        <p:spPr>
          <a:xfrm>
            <a:off x="6685130" y="4219934"/>
            <a:ext cx="21540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power  deposited at the  undulator wall of  the  last three cryomodules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C2F20-3768-42CC-8862-97682C697EC2}"/>
              </a:ext>
            </a:extLst>
          </p:cNvPr>
          <p:cNvSpPr txBox="1"/>
          <p:nvPr/>
        </p:nvSpPr>
        <p:spPr>
          <a:xfrm>
            <a:off x="6152112" y="4219934"/>
            <a:ext cx="291274" cy="254304"/>
          </a:xfrm>
          <a:prstGeom prst="rect">
            <a:avLst/>
          </a:prstGeom>
          <a:noFill/>
          <a:ln w="31750">
            <a:solidFill>
              <a:srgbClr val="2404AE"/>
            </a:solidFill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8628B-5AEC-423C-8150-49B1CFD25A1F}"/>
              </a:ext>
            </a:extLst>
          </p:cNvPr>
          <p:cNvSpPr txBox="1"/>
          <p:nvPr/>
        </p:nvSpPr>
        <p:spPr>
          <a:xfrm>
            <a:off x="2472128" y="5752080"/>
            <a:ext cx="101822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Mask position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D78C8-F10C-4C79-9C88-4ACED941A2F9}"/>
              </a:ext>
            </a:extLst>
          </p:cNvPr>
          <p:cNvSpPr txBox="1"/>
          <p:nvPr/>
        </p:nvSpPr>
        <p:spPr>
          <a:xfrm>
            <a:off x="3568977" y="5750424"/>
            <a:ext cx="72327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Cu Mask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75B6E-0A63-41AF-978D-1D8ECCE84681}"/>
              </a:ext>
            </a:extLst>
          </p:cNvPr>
          <p:cNvSpPr txBox="1"/>
          <p:nvPr/>
        </p:nvSpPr>
        <p:spPr>
          <a:xfrm>
            <a:off x="4545549" y="5756283"/>
            <a:ext cx="77457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W Mask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CE0EB-FD61-41B6-BA05-126D2E272B22}"/>
              </a:ext>
            </a:extLst>
          </p:cNvPr>
          <p:cNvSpPr txBox="1"/>
          <p:nvPr/>
        </p:nvSpPr>
        <p:spPr>
          <a:xfrm>
            <a:off x="5580779" y="5753016"/>
            <a:ext cx="74892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max limit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2CE42-A105-4A01-A75A-D3CE230808B8}"/>
              </a:ext>
            </a:extLst>
          </p:cNvPr>
          <p:cNvCxnSpPr/>
          <p:nvPr/>
        </p:nvCxnSpPr>
        <p:spPr>
          <a:xfrm flipH="1">
            <a:off x="6343289" y="4548683"/>
            <a:ext cx="323306" cy="137160"/>
          </a:xfrm>
          <a:prstGeom prst="straightConnector1">
            <a:avLst/>
          </a:prstGeom>
          <a:ln w="31750">
            <a:solidFill>
              <a:srgbClr val="2404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55DDAB-6BE2-4CF7-A31D-A9957E285AAF}"/>
              </a:ext>
            </a:extLst>
          </p:cNvPr>
          <p:cNvCxnSpPr/>
          <p:nvPr/>
        </p:nvCxnSpPr>
        <p:spPr>
          <a:xfrm>
            <a:off x="1447800" y="5981256"/>
            <a:ext cx="50598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089F46-CBD2-4857-ABFD-9CB1126F635F}"/>
              </a:ext>
            </a:extLst>
          </p:cNvPr>
          <p:cNvSpPr txBox="1"/>
          <p:nvPr/>
        </p:nvSpPr>
        <p:spPr>
          <a:xfrm>
            <a:off x="5486400" y="2590800"/>
            <a:ext cx="215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Mask material: Fe, Cu, W studied  </a:t>
            </a:r>
          </a:p>
        </p:txBody>
      </p:sp>
    </p:spTree>
    <p:extLst>
      <p:ext uri="{BB962C8B-B14F-4D97-AF65-F5344CB8AC3E}">
        <p14:creationId xmlns:p14="http://schemas.microsoft.com/office/powerpoint/2010/main" val="152965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F245-F0EF-4473-935E-A382F353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609600"/>
            <a:ext cx="8534400" cy="1006474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1C50D-D979-4A22-AA40-DF070AD1B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639762"/>
                <a:ext cx="8534400" cy="58991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Average energy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𝑎𝑣𝑒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γ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of photons impinging on the </a:t>
                </a:r>
                <a:r>
                  <a:rPr lang="en-US" sz="2400" b="1" dirty="0"/>
                  <a:t>last mask in the undulator</a:t>
                </a:r>
                <a:r>
                  <a:rPr lang="en-US" sz="2400" dirty="0"/>
                  <a:t>, and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𝑚𝑎𝑠𝑘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deposited in this mask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ILC250: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Masks keep the SR deposition in the undulator wall below 1W/m; this holds also for luminosity upgrade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‘realistic’ undulator increases slightly the energy deposition in the mask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1C50D-D979-4A22-AA40-DF070AD1B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39762"/>
                <a:ext cx="8534400" cy="5899151"/>
              </a:xfrm>
              <a:blipFill>
                <a:blip r:embed="rId2"/>
                <a:stretch>
                  <a:fillRect l="-929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514B-51C2-49A1-AB62-7BEF9347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AB498-806A-4A2D-8995-AB78275D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ACD0-1042-4F7D-9E09-95984A0D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b="0">
              <a:ea typeface="ＭＳ Ｐゴシック" pitchFamily="-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4834F3C-A0E6-4F47-94F8-B0D8A7A7B0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917806"/>
                  </p:ext>
                </p:extLst>
              </p:nvPr>
            </p:nvGraphicFramePr>
            <p:xfrm>
              <a:off x="628650" y="1309672"/>
              <a:ext cx="7577292" cy="1498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9947">
                      <a:extLst>
                        <a:ext uri="{9D8B030D-6E8A-4147-A177-3AD203B41FA5}">
                          <a16:colId xmlns:a16="http://schemas.microsoft.com/office/drawing/2014/main" val="860894533"/>
                        </a:ext>
                      </a:extLst>
                    </a:gridCol>
                    <a:gridCol w="979453">
                      <a:extLst>
                        <a:ext uri="{9D8B030D-6E8A-4147-A177-3AD203B41FA5}">
                          <a16:colId xmlns:a16="http://schemas.microsoft.com/office/drawing/2014/main" val="612558671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49264381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315070807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59057685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516503781"/>
                        </a:ext>
                      </a:extLst>
                    </a:gridCol>
                    <a:gridCol w="947892">
                      <a:extLst>
                        <a:ext uri="{9D8B030D-6E8A-4147-A177-3AD203B41FA5}">
                          <a16:colId xmlns:a16="http://schemas.microsoft.com/office/drawing/2014/main" val="2473339560"/>
                        </a:ext>
                      </a:extLst>
                    </a:gridCol>
                  </a:tblGrid>
                  <a:tr h="378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𝑪𝑴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(GeV)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350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500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4647870"/>
                      </a:ext>
                    </a:extLst>
                  </a:tr>
                  <a:tr h="378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Undulator Case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Ideal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Realistic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Ideal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Realistic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Ideal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Realistic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2014308"/>
                      </a:ext>
                    </a:extLst>
                  </a:tr>
                  <a:tr h="3097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𝑎𝑣𝑒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1800" b="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0" dirty="0"/>
                            <a:t> (MeV)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1.77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2.00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2.54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2.74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1.75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1.86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30653"/>
                      </a:ext>
                    </a:extLst>
                  </a:tr>
                  <a:tr h="378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𝑚𝑎𝑠𝑘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 (W)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u="none" dirty="0">
                              <a:solidFill>
                                <a:srgbClr val="C00000"/>
                              </a:solidFill>
                            </a:rPr>
                            <a:t>320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205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51382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4834F3C-A0E6-4F47-94F8-B0D8A7A7B0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917806"/>
                  </p:ext>
                </p:extLst>
              </p:nvPr>
            </p:nvGraphicFramePr>
            <p:xfrm>
              <a:off x="628650" y="1309672"/>
              <a:ext cx="7577292" cy="1498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9947">
                      <a:extLst>
                        <a:ext uri="{9D8B030D-6E8A-4147-A177-3AD203B41FA5}">
                          <a16:colId xmlns:a16="http://schemas.microsoft.com/office/drawing/2014/main" val="860894533"/>
                        </a:ext>
                      </a:extLst>
                    </a:gridCol>
                    <a:gridCol w="979453">
                      <a:extLst>
                        <a:ext uri="{9D8B030D-6E8A-4147-A177-3AD203B41FA5}">
                          <a16:colId xmlns:a16="http://schemas.microsoft.com/office/drawing/2014/main" val="612558671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49264381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315070807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59057685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516503781"/>
                        </a:ext>
                      </a:extLst>
                    </a:gridCol>
                    <a:gridCol w="947892">
                      <a:extLst>
                        <a:ext uri="{9D8B030D-6E8A-4147-A177-3AD203B41FA5}">
                          <a16:colId xmlns:a16="http://schemas.microsoft.com/office/drawing/2014/main" val="2473339560"/>
                        </a:ext>
                      </a:extLst>
                    </a:gridCol>
                  </a:tblGrid>
                  <a:tr h="378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" t="-11290" r="-312583" b="-31774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350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500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4647870"/>
                      </a:ext>
                    </a:extLst>
                  </a:tr>
                  <a:tr h="378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Undulator Case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Ideal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Realistic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Ideal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Realistic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Ideal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Realistic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2014308"/>
                      </a:ext>
                    </a:extLst>
                  </a:tr>
                  <a:tr h="3627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" t="-220000" r="-31258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1.77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2.00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2.54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2.74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1.75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1.86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30653"/>
                      </a:ext>
                    </a:extLst>
                  </a:tr>
                  <a:tr h="378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" t="-309677" r="-312583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u="none" strike="noStrike" kern="1200" baseline="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u="none" dirty="0">
                              <a:solidFill>
                                <a:srgbClr val="C00000"/>
                              </a:solidFill>
                            </a:rPr>
                            <a:t>320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205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51382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5">
                <a:extLst>
                  <a:ext uri="{FF2B5EF4-FFF2-40B4-BE49-F238E27FC236}">
                    <a16:creationId xmlns:a16="http://schemas.microsoft.com/office/drawing/2014/main" id="{624903E3-E4A9-42F8-9F4D-551A83168C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4955162"/>
                  </p:ext>
                </p:extLst>
              </p:nvPr>
            </p:nvGraphicFramePr>
            <p:xfrm>
              <a:off x="1833573" y="2971800"/>
              <a:ext cx="6167427" cy="2171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0155">
                      <a:extLst>
                        <a:ext uri="{9D8B030D-6E8A-4147-A177-3AD203B41FA5}">
                          <a16:colId xmlns:a16="http://schemas.microsoft.com/office/drawing/2014/main" val="1140056146"/>
                        </a:ext>
                      </a:extLst>
                    </a:gridCol>
                    <a:gridCol w="1015516">
                      <a:extLst>
                        <a:ext uri="{9D8B030D-6E8A-4147-A177-3AD203B41FA5}">
                          <a16:colId xmlns:a16="http://schemas.microsoft.com/office/drawing/2014/main" val="4028289958"/>
                        </a:ext>
                      </a:extLst>
                    </a:gridCol>
                    <a:gridCol w="778534">
                      <a:extLst>
                        <a:ext uri="{9D8B030D-6E8A-4147-A177-3AD203B41FA5}">
                          <a16:colId xmlns:a16="http://schemas.microsoft.com/office/drawing/2014/main" val="3978466186"/>
                        </a:ext>
                      </a:extLst>
                    </a:gridCol>
                    <a:gridCol w="892350">
                      <a:extLst>
                        <a:ext uri="{9D8B030D-6E8A-4147-A177-3AD203B41FA5}">
                          <a16:colId xmlns:a16="http://schemas.microsoft.com/office/drawing/2014/main" val="1919921835"/>
                        </a:ext>
                      </a:extLst>
                    </a:gridCol>
                    <a:gridCol w="1264162">
                      <a:extLst>
                        <a:ext uri="{9D8B030D-6E8A-4147-A177-3AD203B41FA5}">
                          <a16:colId xmlns:a16="http://schemas.microsoft.com/office/drawing/2014/main" val="726259553"/>
                        </a:ext>
                      </a:extLst>
                    </a:gridCol>
                    <a:gridCol w="966710">
                      <a:extLst>
                        <a:ext uri="{9D8B030D-6E8A-4147-A177-3AD203B41FA5}">
                          <a16:colId xmlns:a16="http://schemas.microsoft.com/office/drawing/2014/main" val="2321155570"/>
                        </a:ext>
                      </a:extLst>
                    </a:gridCol>
                  </a:tblGrid>
                  <a:tr h="7524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Undulator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Case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Mask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Material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u="none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="0" u="none" dirty="0">
                              <a:solidFill>
                                <a:schemeClr val="tx1"/>
                              </a:solidFill>
                            </a:rPr>
                            <a:t>at wall</a:t>
                          </a:r>
                        </a:p>
                        <a:p>
                          <a:pPr algn="ctr"/>
                          <a:r>
                            <a:rPr lang="en-US" sz="1600" b="0" u="none" dirty="0">
                              <a:solidFill>
                                <a:schemeClr val="tx1"/>
                              </a:solidFill>
                            </a:rPr>
                            <a:t>(W/m)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𝑠𝑡𝑜𝑝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PEDD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(J/g/pulse)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600" b="0" i="0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u="none" strike="noStrike" kern="1200" baseline="0" dirty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(K/pulse)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97200"/>
                      </a:ext>
                    </a:extLst>
                  </a:tr>
                  <a:tr h="28941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Ideal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Cu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98.3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6.9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5613827"/>
                      </a:ext>
                    </a:extLst>
                  </a:tr>
                  <a:tr h="28941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0.03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99.6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9.8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73.4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157772"/>
                      </a:ext>
                    </a:extLst>
                  </a:tr>
                  <a:tr h="28941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Realistic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Cu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0.26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97.6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19.9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996066"/>
                      </a:ext>
                    </a:extLst>
                  </a:tr>
                  <a:tr h="28941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0.04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98.4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11.0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81.9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846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5">
                <a:extLst>
                  <a:ext uri="{FF2B5EF4-FFF2-40B4-BE49-F238E27FC236}">
                    <a16:creationId xmlns:a16="http://schemas.microsoft.com/office/drawing/2014/main" id="{624903E3-E4A9-42F8-9F4D-551A83168C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4955162"/>
                  </p:ext>
                </p:extLst>
              </p:nvPr>
            </p:nvGraphicFramePr>
            <p:xfrm>
              <a:off x="1833573" y="2971800"/>
              <a:ext cx="6167427" cy="2171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0155">
                      <a:extLst>
                        <a:ext uri="{9D8B030D-6E8A-4147-A177-3AD203B41FA5}">
                          <a16:colId xmlns:a16="http://schemas.microsoft.com/office/drawing/2014/main" val="1140056146"/>
                        </a:ext>
                      </a:extLst>
                    </a:gridCol>
                    <a:gridCol w="1015516">
                      <a:extLst>
                        <a:ext uri="{9D8B030D-6E8A-4147-A177-3AD203B41FA5}">
                          <a16:colId xmlns:a16="http://schemas.microsoft.com/office/drawing/2014/main" val="4028289958"/>
                        </a:ext>
                      </a:extLst>
                    </a:gridCol>
                    <a:gridCol w="778534">
                      <a:extLst>
                        <a:ext uri="{9D8B030D-6E8A-4147-A177-3AD203B41FA5}">
                          <a16:colId xmlns:a16="http://schemas.microsoft.com/office/drawing/2014/main" val="3978466186"/>
                        </a:ext>
                      </a:extLst>
                    </a:gridCol>
                    <a:gridCol w="892350">
                      <a:extLst>
                        <a:ext uri="{9D8B030D-6E8A-4147-A177-3AD203B41FA5}">
                          <a16:colId xmlns:a16="http://schemas.microsoft.com/office/drawing/2014/main" val="1919921835"/>
                        </a:ext>
                      </a:extLst>
                    </a:gridCol>
                    <a:gridCol w="1264162">
                      <a:extLst>
                        <a:ext uri="{9D8B030D-6E8A-4147-A177-3AD203B41FA5}">
                          <a16:colId xmlns:a16="http://schemas.microsoft.com/office/drawing/2014/main" val="726259553"/>
                        </a:ext>
                      </a:extLst>
                    </a:gridCol>
                    <a:gridCol w="966710">
                      <a:extLst>
                        <a:ext uri="{9D8B030D-6E8A-4147-A177-3AD203B41FA5}">
                          <a16:colId xmlns:a16="http://schemas.microsoft.com/office/drawing/2014/main" val="2321155570"/>
                        </a:ext>
                      </a:extLst>
                    </a:gridCol>
                  </a:tblGrid>
                  <a:tr h="800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Undulator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Case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Mask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Material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1406" t="-3030" r="-402344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0816" t="-3030" r="-250340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PEDD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(J/g/pulse)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7736" t="-3030" r="-1258" b="-184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97200"/>
                      </a:ext>
                    </a:extLst>
                  </a:tr>
                  <a:tr h="3429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Ideal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Cu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98.3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6.9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5613827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0.03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99.6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9.8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73.4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157772"/>
                      </a:ext>
                    </a:extLst>
                  </a:tr>
                  <a:tr h="3429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Realistic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Cu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0.26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97.6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7.6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19.9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996066"/>
                      </a:ext>
                    </a:extLst>
                  </a:tr>
                  <a:tr h="3429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0.04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98.4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11.0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81.9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846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141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298-C19F-49BC-9661-8F58E209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06474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ILC </a:t>
            </a:r>
            <a:r>
              <a:rPr lang="en-US" sz="3200" b="1" dirty="0" err="1">
                <a:solidFill>
                  <a:srgbClr val="002060"/>
                </a:solidFill>
              </a:rPr>
              <a:t>GigaZ</a:t>
            </a:r>
            <a:r>
              <a:rPr lang="en-US" sz="3200" b="1" dirty="0">
                <a:solidFill>
                  <a:srgbClr val="002060"/>
                </a:solidFill>
              </a:rPr>
              <a:t> Option - Running at the Z boson pole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E45F-3EA0-446E-BA29-C469424B3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365751"/>
          </a:xfrm>
        </p:spPr>
        <p:txBody>
          <a:bodyPr/>
          <a:lstStyle/>
          <a:p>
            <a:r>
              <a:rPr lang="en-US" dirty="0"/>
              <a:t>Using the ILC undulator, the 46GeV electron beam cannot generate the photons for positron production</a:t>
            </a:r>
          </a:p>
          <a:p>
            <a:r>
              <a:rPr lang="en-US" dirty="0"/>
              <a:t>Need 2 e- beams:   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dirty="0"/>
              <a:t>46 GeV for physics collisions</a:t>
            </a:r>
          </a:p>
          <a:p>
            <a:pPr marL="628650" lvl="1" indent="-285750">
              <a:buFont typeface="Calibri" panose="020F0502020204030204" pitchFamily="34" charset="0"/>
              <a:buChar char="—"/>
            </a:pPr>
            <a:r>
              <a:rPr lang="en-US" dirty="0"/>
              <a:t>125 GeV for positron production</a:t>
            </a:r>
          </a:p>
          <a:p>
            <a:r>
              <a:rPr lang="en-US" dirty="0"/>
              <a:t>Question: can both beams, 46GeV and 125GeV pass the undulator without exceeding the 1W/m  limit? Or do we need a bypass for the physics beam?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A34F-BD53-46DE-A62E-ECBAEFF9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>
                <a:ea typeface="ＭＳ Ｐゴシック" pitchFamily="-1" charset="-128"/>
              </a:rPr>
              <a:t>AHIPS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B7CC-81E6-450E-A50C-C7F91205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/>
              <a:t>ILC undulator-based e+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3DD5-5FB0-45D6-B98B-5475BF59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 smtClean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b="0">
              <a:ea typeface="ＭＳ Ｐゴシック" pitchFamily="-1" charset="-128"/>
            </a:endParaRPr>
          </a:p>
        </p:txBody>
      </p:sp>
      <p:pic>
        <p:nvPicPr>
          <p:cNvPr id="7" name="Picture 6" descr="A graph of a person with a red and blue line&#10;&#10;Description automatically generated with medium confidence">
            <a:extLst>
              <a:ext uri="{FF2B5EF4-FFF2-40B4-BE49-F238E27FC236}">
                <a16:creationId xmlns:a16="http://schemas.microsoft.com/office/drawing/2014/main" id="{BDFB0EB5-9AD8-4C21-9C82-F90B7F6B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" y="3200401"/>
            <a:ext cx="6170622" cy="2927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48229-B00F-47FF-9B9A-B794A4A52FE7}"/>
              </a:ext>
            </a:extLst>
          </p:cNvPr>
          <p:cNvSpPr/>
          <p:nvPr/>
        </p:nvSpPr>
        <p:spPr>
          <a:xfrm>
            <a:off x="0" y="3148914"/>
            <a:ext cx="645795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7A5D83-323F-416B-AAB0-519930E9E2FE}"/>
              </a:ext>
            </a:extLst>
          </p:cNvPr>
          <p:cNvSpPr/>
          <p:nvPr/>
        </p:nvSpPr>
        <p:spPr>
          <a:xfrm>
            <a:off x="-20597" y="6120714"/>
            <a:ext cx="645795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7746A-F3F4-4853-B21B-5496123F7275}"/>
              </a:ext>
            </a:extLst>
          </p:cNvPr>
          <p:cNvSpPr/>
          <p:nvPr/>
        </p:nvSpPr>
        <p:spPr>
          <a:xfrm>
            <a:off x="6278881" y="3211556"/>
            <a:ext cx="45719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AE3506-5CBE-48C6-A607-6DC9217FDB93}"/>
              </a:ext>
            </a:extLst>
          </p:cNvPr>
          <p:cNvSpPr/>
          <p:nvPr/>
        </p:nvSpPr>
        <p:spPr>
          <a:xfrm>
            <a:off x="119038" y="3200400"/>
            <a:ext cx="45719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9B613-8C62-46A0-A2CF-DAC9BC03C024}"/>
              </a:ext>
            </a:extLst>
          </p:cNvPr>
          <p:cNvSpPr txBox="1"/>
          <p:nvPr/>
        </p:nvSpPr>
        <p:spPr>
          <a:xfrm>
            <a:off x="3340442" y="4191000"/>
            <a:ext cx="23288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1W/m limit</a:t>
            </a:r>
          </a:p>
          <a:p>
            <a:r>
              <a:rPr lang="en-US" sz="1200" b="1" dirty="0"/>
              <a:t>46 GeV beam passes undulator</a:t>
            </a:r>
          </a:p>
          <a:p>
            <a:r>
              <a:rPr lang="en-US" sz="1200" b="1" dirty="0"/>
              <a:t>Both beams pass undulator        </a:t>
            </a:r>
          </a:p>
          <a:p>
            <a:r>
              <a:rPr lang="en-US" sz="1200" b="1" dirty="0"/>
              <a:t>ILC250 </a:t>
            </a:r>
          </a:p>
        </p:txBody>
      </p:sp>
      <p:pic>
        <p:nvPicPr>
          <p:cNvPr id="13" name="Picture 12" descr="A close-up of a number&#10;&#10;Description automatically generated">
            <a:extLst>
              <a:ext uri="{FF2B5EF4-FFF2-40B4-BE49-F238E27FC236}">
                <a16:creationId xmlns:a16="http://schemas.microsoft.com/office/drawing/2014/main" id="{7E77B1EA-0015-4485-A8E5-C0B7BA674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12520"/>
            <a:ext cx="4609681" cy="873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01FEB2-103C-4273-AB5B-4FB32FB233DE}"/>
              </a:ext>
            </a:extLst>
          </p:cNvPr>
          <p:cNvSpPr txBox="1"/>
          <p:nvPr/>
        </p:nvSpPr>
        <p:spPr>
          <a:xfrm>
            <a:off x="6324600" y="3960674"/>
            <a:ext cx="2695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Without masks, both e- beams together deposit almost the same power in the undulator wall as the ILC250 e- beam does</a:t>
            </a:r>
          </a:p>
          <a:p>
            <a:r>
              <a:rPr lang="en-US" dirty="0">
                <a:sym typeface="Wingdings" panose="05000000000000000000" pitchFamily="2" charset="2"/>
              </a:rPr>
              <a:t> Masks are sufficient for </a:t>
            </a:r>
            <a:r>
              <a:rPr lang="en-US" dirty="0" err="1">
                <a:sym typeface="Wingdings" panose="05000000000000000000" pitchFamily="2" charset="2"/>
              </a:rPr>
              <a:t>GigaZ</a:t>
            </a:r>
            <a:r>
              <a:rPr lang="en-US" dirty="0">
                <a:sym typeface="Wingdings" panose="05000000000000000000" pitchFamily="2" charset="2"/>
              </a:rPr>
              <a:t>; no</a:t>
            </a:r>
            <a:r>
              <a:rPr lang="en-US" sz="1800" dirty="0"/>
              <a:t> bypass needed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A960C-10A6-4772-A1CA-D068381A6117}"/>
              </a:ext>
            </a:extLst>
          </p:cNvPr>
          <p:cNvSpPr/>
          <p:nvPr/>
        </p:nvSpPr>
        <p:spPr>
          <a:xfrm>
            <a:off x="-20597" y="6096000"/>
            <a:ext cx="6478547" cy="100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70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1819</Words>
  <Application>Microsoft Office PowerPoint</Application>
  <PresentationFormat>On-screen Show (4:3)</PresentationFormat>
  <Paragraphs>394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 Unicode MS</vt:lpstr>
      <vt:lpstr>ＭＳ Ｐゴシック</vt:lpstr>
      <vt:lpstr>游ゴシック</vt:lpstr>
      <vt:lpstr>Arial</vt:lpstr>
      <vt:lpstr>Calibri</vt:lpstr>
      <vt:lpstr>Calibri Light</vt:lpstr>
      <vt:lpstr>Cambria Math</vt:lpstr>
      <vt:lpstr>Courier New</vt:lpstr>
      <vt:lpstr>Lucida Grande</vt:lpstr>
      <vt:lpstr>Symbol</vt:lpstr>
      <vt:lpstr>Wingdings</vt:lpstr>
      <vt:lpstr>Office Theme</vt:lpstr>
      <vt:lpstr>Undulator-based Positron Source for ILC</vt:lpstr>
      <vt:lpstr>Overview</vt:lpstr>
      <vt:lpstr>Superconducting helical undulator</vt:lpstr>
      <vt:lpstr>Helical undulator – parameter ‘choice’ </vt:lpstr>
      <vt:lpstr>Energy deposition in undulator wall   </vt:lpstr>
      <vt:lpstr>Energy deposition in undulator wall   </vt:lpstr>
      <vt:lpstr>Masks to protect the undulator wall</vt:lpstr>
      <vt:lpstr>PowerPoint Presentation</vt:lpstr>
      <vt:lpstr>ILC GigaZ Option - Running at the Z boson pole </vt:lpstr>
      <vt:lpstr>Polarisation of the photon beam</vt:lpstr>
      <vt:lpstr>Photon beam polarization</vt:lpstr>
      <vt:lpstr>Photon beam polarization</vt:lpstr>
      <vt:lpstr>The positron target</vt:lpstr>
      <vt:lpstr>Vacuum chamber with target wheel, magnetic bearing system, and pulsed solenoid</vt:lpstr>
      <vt:lpstr>Vacuum chamber with target wheel, magnetic bearing system, and pulsed solenoid</vt:lpstr>
      <vt:lpstr>Target station (‘closed’)</vt:lpstr>
      <vt:lpstr>Focusing system: pulsed solenoid</vt:lpstr>
      <vt:lpstr>   Summary</vt:lpstr>
      <vt:lpstr>PowerPoint Presentation</vt:lpstr>
    </vt:vector>
  </TitlesOfParts>
  <Company>Cornell LEPP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Dugan</dc:creator>
  <cp:lastModifiedBy>Riemann, Sabine</cp:lastModifiedBy>
  <cp:revision>2951</cp:revision>
  <cp:lastPrinted>2024-10-08T11:26:49Z</cp:lastPrinted>
  <dcterms:created xsi:type="dcterms:W3CDTF">2005-11-21T04:08:26Z</dcterms:created>
  <dcterms:modified xsi:type="dcterms:W3CDTF">2024-10-16T10:31:47Z</dcterms:modified>
</cp:coreProperties>
</file>