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emf" ContentType="image/x-emf"/>
  <Default Extension="wdp" ContentType="image/vnd.ms-photo"/>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9">
  <p:sldMasterIdLst>
    <p:sldMasterId id="2147483648" r:id="rId1"/>
  </p:sldMasterIdLst>
  <p:notesMasterIdLst>
    <p:notesMasterId r:id="rId4"/>
  </p:notesMasterIdLst>
  <p:sldIdLst>
    <p:sldId id="256" r:id="rId3"/>
    <p:sldId id="257" r:id="rId5"/>
    <p:sldId id="414" r:id="rId6"/>
    <p:sldId id="452" r:id="rId7"/>
    <p:sldId id="451" r:id="rId8"/>
    <p:sldId id="427" r:id="rId9"/>
    <p:sldId id="446" r:id="rId10"/>
    <p:sldId id="453" r:id="rId11"/>
    <p:sldId id="456" r:id="rId12"/>
    <p:sldId id="447" r:id="rId13"/>
    <p:sldId id="465" r:id="rId14"/>
    <p:sldId id="448" r:id="rId15"/>
    <p:sldId id="457" r:id="rId16"/>
    <p:sldId id="460" r:id="rId17"/>
    <p:sldId id="458" r:id="rId18"/>
    <p:sldId id="461" r:id="rId19"/>
    <p:sldId id="462" r:id="rId20"/>
    <p:sldId id="361" r:id="rId21"/>
  </p:sldIdLst>
  <p:sldSz cx="9144000" cy="6858000" type="screen4x3"/>
  <p:notesSz cx="6858000" cy="9144000"/>
  <p:custDataLst>
    <p:tags r:id="rId26"/>
  </p:custDataLst>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ilin Zhang" initials="A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CC"/>
    <a:srgbClr val="3333FF"/>
    <a:srgbClr val="F6FBFC"/>
    <a:srgbClr val="CC00FF"/>
    <a:srgbClr val="DCF0C6"/>
    <a:srgbClr val="FEF6F0"/>
    <a:srgbClr val="D9FFFF"/>
    <a:srgbClr val="FFF7DD"/>
    <a:srgbClr val="FFFF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8" autoAdjust="0"/>
    <p:restoredTop sz="69076" autoAdjust="0"/>
  </p:normalViewPr>
  <p:slideViewPr>
    <p:cSldViewPr showGuides="1">
      <p:cViewPr varScale="1">
        <p:scale>
          <a:sx n="68" d="100"/>
          <a:sy n="68" d="100"/>
        </p:scale>
        <p:origin x="1916"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6" Type="http://schemas.openxmlformats.org/officeDocument/2006/relationships/tags" Target="tags/tag1.xml"/><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ea typeface="宋体" panose="02010600030101010101" pitchFamily="2" charset="-122"/>
              </a:defRPr>
            </a:lvl1pPr>
          </a:lstStyle>
          <a:p>
            <a:pPr>
              <a:defRPr/>
            </a:pPr>
            <a:fld id="{58E2AE46-E5FB-4AEA-9411-2FB0CF8E952A}" type="datetimeFigureOut">
              <a:rPr lang="zh-CN" altLang="en-US"/>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vl1pPr>
          </a:lstStyle>
          <a:p>
            <a:fld id="{17D0FFAB-DD9A-4C7C-AFFE-B6E4C3FB757B}"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50000"/>
              </a:lnSpc>
            </a:pPr>
            <a:r>
              <a:rPr lang="en-US" altLang="zh-CN" sz="1200" dirty="0">
                <a:effectLst/>
                <a:latin typeface="Times New Roman" panose="02020603050405020304" pitchFamily="18" charset="0"/>
                <a:ea typeface="宋体" panose="02010600030101010101" pitchFamily="2" charset="-122"/>
                <a:cs typeface="宋体" panose="02010600030101010101" pitchFamily="2" charset="-122"/>
              </a:rPr>
              <a:t>Hello, esteemed experts!</a:t>
            </a:r>
            <a:endParaRPr lang="zh-CN" altLang="zh-CN" sz="1200" dirty="0">
              <a:effectLst/>
              <a:latin typeface="宋体" panose="02010600030101010101" pitchFamily="2" charset="-122"/>
              <a:ea typeface="宋体" panose="02010600030101010101" pitchFamily="2" charset="-122"/>
              <a:cs typeface="宋体" panose="02010600030101010101" pitchFamily="2" charset="-122"/>
            </a:endParaRPr>
          </a:p>
          <a:p>
            <a:pPr indent="304800" algn="just">
              <a:lnSpc>
                <a:spcPct val="150000"/>
              </a:lnSpc>
            </a:pPr>
            <a:r>
              <a:rPr lang="en-US" altLang="zh-CN" sz="1200" dirty="0">
                <a:effectLst/>
                <a:latin typeface="Times New Roman" panose="02020603050405020304" pitchFamily="18" charset="0"/>
                <a:ea typeface="宋体" panose="02010600030101010101" pitchFamily="2" charset="-122"/>
                <a:cs typeface="宋体" panose="02010600030101010101" pitchFamily="2" charset="-122"/>
              </a:rPr>
              <a:t>I am Xu Xin from the STCF project team at the University of Science and Technology of China. I would like to express my gratitude to the IJCLAB for the invitation, which gives me the opportunity to engage in academic exchange with all of you. Today, I will report on the progress of the STCF positron source system.</a:t>
            </a:r>
            <a:endParaRPr lang="zh-CN" altLang="zh-CN" sz="1200" dirty="0">
              <a:effectLst/>
              <a:latin typeface="宋体" panose="02010600030101010101" pitchFamily="2" charset="-122"/>
              <a:ea typeface="宋体" panose="02010600030101010101" pitchFamily="2" charset="-122"/>
              <a:cs typeface="宋体" panose="0201060003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17D0FFAB-DD9A-4C7C-AFFE-B6E4C3FB757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292929"/>
                </a:solidFill>
                <a:effectLst/>
                <a:latin typeface="Segoe WPC"/>
              </a:rPr>
              <a:t>The longitudinal phase space distribution at the end of the 200 MeV acceleration is shown in the figure. The yields for the two injection methods are 0.570 and 0.883, with an energy spread of about 8% and a bunch size of approximately 5.6 mm.</a:t>
            </a:r>
            <a:endParaRPr lang="zh-CN" altLang="en-US" dirty="0"/>
          </a:p>
        </p:txBody>
      </p:sp>
      <p:sp>
        <p:nvSpPr>
          <p:cNvPr id="4" name="灯片编号占位符 3"/>
          <p:cNvSpPr>
            <a:spLocks noGrp="1"/>
          </p:cNvSpPr>
          <p:nvPr>
            <p:ph type="sldNum" sz="quarter" idx="10"/>
          </p:nvPr>
        </p:nvSpPr>
        <p:spPr/>
        <p:txBody>
          <a:bodyPr/>
          <a:lstStyle/>
          <a:p>
            <a:fld id="{17D0FFAB-DD9A-4C7C-AFFE-B6E4C3FB757B}"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dirty="0">
                <a:effectLst/>
                <a:latin typeface="Times New Roman" panose="02020603050405020304" pitchFamily="18" charset="0"/>
                <a:ea typeface="楷体" panose="02010609060101010101" pitchFamily="49" charset="-122"/>
                <a:cs typeface="宋体" panose="02010600030101010101" pitchFamily="2" charset="-122"/>
              </a:rPr>
              <a:t>In the design of the positron and electron separation system, due to the larger energy spread of positrons, we added collimators in the x-direction of the vacuum pipe after the second bending magnet in the chicane structure to reduce the energy spread. Ultimately, the radius of the collimator was set to 5 mm to balance the positron yield and energy spread.</a:t>
            </a:r>
            <a:endParaRPr lang="zh-CN" altLang="zh-CN" sz="1200" dirty="0">
              <a:effectLst/>
              <a:latin typeface="宋体" panose="02010600030101010101" pitchFamily="2" charset="-122"/>
              <a:ea typeface="宋体" panose="02010600030101010101" pitchFamily="2" charset="-122"/>
              <a:cs typeface="宋体" panose="0201060003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17D0FFAB-DD9A-4C7C-AFFE-B6E4C3FB757B}"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dirty="0">
                <a:effectLst/>
                <a:latin typeface="Times New Roman" panose="02020603050405020304" pitchFamily="18" charset="0"/>
                <a:ea typeface="楷体" panose="02010609060101010101" pitchFamily="49" charset="-122"/>
                <a:cs typeface="宋体" panose="02010600030101010101" pitchFamily="2" charset="-122"/>
              </a:rPr>
              <a:t>The design of the 1 GeV positron injector proposes a gradient of 22 MV/m, utilizing a large-aperture accelerating cavity up to 600 MeV. Currently, the beam emittance meets the requirements, but the beam energy spread still needs further optimization.</a:t>
            </a:r>
            <a:endParaRPr lang="zh-CN" altLang="zh-CN" sz="1200" dirty="0">
              <a:effectLst/>
              <a:latin typeface="宋体" panose="02010600030101010101" pitchFamily="2" charset="-122"/>
              <a:ea typeface="宋体" panose="02010600030101010101" pitchFamily="2" charset="-122"/>
              <a:cs typeface="宋体"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17D0FFAB-DD9A-4C7C-AFFE-B6E4C3FB757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dirty="0">
                <a:effectLst/>
                <a:latin typeface="Times New Roman" panose="02020603050405020304" pitchFamily="18" charset="0"/>
                <a:ea typeface="楷体" panose="02010609060101010101" pitchFamily="49" charset="-122"/>
                <a:cs typeface="宋体" panose="02010600030101010101" pitchFamily="2" charset="-122"/>
              </a:rPr>
              <a:t>Finally, I will discuss the recrystallization phenomenon of tungsten targets. Although tungsten has a melting point of 3410°C, recrystallization can occur at as low as 900°C. This leads to changes in the lattice structure of the tungsten target, which in turn affects the yield. As shown in the figure, we conducted an electron beam bombardment experiment to demonstrate that the lattice structure of both single-crystal tungsten and amorphous tungsten undergoes changes at 900°C. The four images below illustrate that within the temperature range of 900°C to 1400°C, the recrystallization phenomenon occurs: single-crystal tungsten transforms into polycrystalline tungsten, and amorphous tungsten recrystallizes into polycrystalline tungsten. This process can be completed in tens of microseconds and has a significant impact on the yield stability of the tungsten target. This is especially important for single-crystal targets, which require channeling-radiation, and must be carefully considered.</a:t>
            </a:r>
            <a:endParaRPr lang="en-US" altLang="zh-CN" sz="1200" dirty="0">
              <a:effectLst/>
              <a:latin typeface="Times New Roman" panose="02020603050405020304" pitchFamily="18" charset="0"/>
              <a:ea typeface="楷体" panose="02010609060101010101" pitchFamily="49" charset="-122"/>
              <a:cs typeface="宋体" panose="02010600030101010101" pitchFamily="2" charset="-122"/>
            </a:endParaRPr>
          </a:p>
        </p:txBody>
      </p:sp>
      <p:sp>
        <p:nvSpPr>
          <p:cNvPr id="4" name="灯片编号占位符 3"/>
          <p:cNvSpPr>
            <a:spLocks noGrp="1"/>
          </p:cNvSpPr>
          <p:nvPr>
            <p:ph type="sldNum" sz="quarter" idx="5"/>
          </p:nvPr>
        </p:nvSpPr>
        <p:spPr/>
        <p:txBody>
          <a:bodyPr/>
          <a:lstStyle/>
          <a:p>
            <a:fld id="{17D0FFAB-DD9A-4C7C-AFFE-B6E4C3FB757B}"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dirty="0">
                <a:effectLst/>
                <a:latin typeface="Times New Roman" panose="02020603050405020304" pitchFamily="18" charset="0"/>
                <a:ea typeface="楷体" panose="02010609060101010101" pitchFamily="49" charset="-122"/>
                <a:cs typeface="宋体" panose="02010600030101010101" pitchFamily="2" charset="-122"/>
              </a:rPr>
              <a:t>To address this issue, we designed a vibrating target system to reduce the temperature rise of the tungsten target. The moving target significantly lowers the instantaneous temperature on the target, preventing recrystallization. Additionally, by optimizing the movement speed, particularly at the turning points at both ends, the temperature uniformity of the target is ensured.</a:t>
            </a:r>
            <a:endParaRPr lang="en-US" altLang="zh-CN" sz="1200" dirty="0">
              <a:effectLst/>
              <a:latin typeface="Times New Roman" panose="02020603050405020304" pitchFamily="18" charset="0"/>
              <a:ea typeface="楷体" panose="02010609060101010101" pitchFamily="49" charset="-122"/>
              <a:cs typeface="宋体" panose="02010600030101010101" pitchFamily="2" charset="-122"/>
            </a:endParaRPr>
          </a:p>
        </p:txBody>
      </p:sp>
      <p:sp>
        <p:nvSpPr>
          <p:cNvPr id="4" name="灯片编号占位符 3"/>
          <p:cNvSpPr>
            <a:spLocks noGrp="1"/>
          </p:cNvSpPr>
          <p:nvPr>
            <p:ph type="sldNum" sz="quarter" idx="5"/>
          </p:nvPr>
        </p:nvSpPr>
        <p:spPr/>
        <p:txBody>
          <a:bodyPr/>
          <a:lstStyle/>
          <a:p>
            <a:fld id="{17D0FFAB-DD9A-4C7C-AFFE-B6E4C3FB757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dirty="0">
                <a:effectLst/>
                <a:latin typeface="Times New Roman" panose="02020603050405020304" pitchFamily="18" charset="0"/>
                <a:ea typeface="宋体" panose="02010600030101010101" pitchFamily="2" charset="-122"/>
                <a:cs typeface="宋体" panose="02010600030101010101" pitchFamily="2" charset="-122"/>
              </a:rPr>
              <a:t>My presentation will cover the following three aspects:</a:t>
            </a:r>
            <a:endParaRPr lang="zh-CN" altLang="zh-CN" sz="1200" dirty="0">
              <a:effectLst/>
              <a:latin typeface="宋体" panose="02010600030101010101" pitchFamily="2" charset="-122"/>
              <a:ea typeface="宋体" panose="02010600030101010101" pitchFamily="2" charset="-122"/>
              <a:cs typeface="宋体"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17D0FFAB-DD9A-4C7C-AFFE-B6E4C3FB757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备注占位符 2"/>
              <p:cNvSpPr>
                <a:spLocks noGrp="1"/>
              </p:cNvSpPr>
              <p:nvPr>
                <p:ph type="body" idx="1"/>
              </p:nvPr>
            </p:nvSpPr>
            <p:spPr/>
            <p:txBody>
              <a:bodyPr/>
              <a:lstStyle/>
              <a:p>
                <a:pPr indent="457200" algn="just">
                  <a:lnSpc>
                    <a:spcPct val="150000"/>
                  </a:lnSpc>
                </a:pP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First, the STCF is a new generation of electron-positron collider that China is about to build, with a total circumference of 800 meters and a luminosity of up to </a:t>
                </a:r>
                <a14:m>
                  <m:oMath xmlns:m="http://schemas.openxmlformats.org/officeDocument/2006/math">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0</m:t>
                    </m:r>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5</m:t>
                    </m:r>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 ×</m:t>
                    </m:r>
                    <m:sSup>
                      <m:s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10</m:t>
                        </m:r>
                      </m:e>
                      <m:sup>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35</m:t>
                        </m:r>
                      </m:sup>
                    </m:sSup>
                    <m:sSup>
                      <m:s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𝑐𝑚</m:t>
                        </m:r>
                      </m:e>
                      <m:sup>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2</m:t>
                        </m:r>
                      </m:sup>
                    </m:sSup>
                    <m:sSup>
                      <m:s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𝑠</m:t>
                        </m:r>
                      </m:e>
                      <m:sup>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800" i="1">
                            <a:effectLst/>
                            <a:latin typeface="Cambria Math" panose="02040503050406030204" pitchFamily="18" charset="0"/>
                            <a:ea typeface="宋体" panose="02010600030101010101" pitchFamily="2" charset="-122"/>
                            <a:cs typeface="Times New Roman" panose="02020603050405020304" pitchFamily="18" charset="0"/>
                          </a:rPr>
                          <m:t>1</m:t>
                        </m:r>
                      </m:sup>
                    </m:sSup>
                  </m:oMath>
                </a14:m>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 To meet the luminosity requirements of the collider, we have designed two injection schemes.</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endParaRPr lang="zh-CN" altLang="en-US" dirty="0"/>
              </a:p>
            </p:txBody>
          </p:sp>
        </mc:Choice>
        <mc:Fallback>
          <p:sp>
            <p:nvSpPr>
              <p:cNvPr id="3" name="备注占位符 2"/>
              <p:cNvSpPr>
                <a:spLocks noRot="1" noChangeAspect="1" noMove="1" noResize="1" noEditPoints="1" noAdjustHandles="1" noChangeArrowheads="1" noChangeShapeType="1" noTextEdit="1"/>
              </p:cNvSpPr>
              <p:nvPr>
                <p:ph type="body" idx="1"/>
              </p:nvPr>
            </p:nvSpPr>
            <p:spPr>
              <a:blipFill rotWithShape="1">
                <a:blip r:embed="rId3"/>
                <a:stretch>
                  <a:fillRect/>
                </a:stretch>
              </a:blipFill>
            </p:spPr>
            <p:txBody>
              <a:bodyPr/>
              <a:lstStyle/>
              <a:p>
                <a:r>
                  <a:rPr lang="zh-CN" altLang="en-US">
                    <a:noFill/>
                  </a:rPr>
                  <a:t> </a:t>
                </a:r>
              </a:p>
            </p:txBody>
          </p:sp>
        </mc:Fallback>
      </mc:AlternateContent>
      <p:sp>
        <p:nvSpPr>
          <p:cNvPr id="4" name="灯片编号占位符 3"/>
          <p:cNvSpPr>
            <a:spLocks noGrp="1"/>
          </p:cNvSpPr>
          <p:nvPr>
            <p:ph type="sldNum" sz="quarter" idx="5"/>
          </p:nvPr>
        </p:nvSpPr>
        <p:spPr/>
        <p:txBody>
          <a:bodyPr/>
          <a:lstStyle/>
          <a:p>
            <a:fld id="{17D0FFAB-DD9A-4C7C-AFFE-B6E4C3FB757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dirty="0">
                <a:effectLst/>
                <a:latin typeface="Times New Roman" panose="02020603050405020304" pitchFamily="18" charset="0"/>
                <a:ea typeface="宋体" panose="02010600030101010101" pitchFamily="2" charset="-122"/>
                <a:cs typeface="宋体" panose="02010600030101010101" pitchFamily="2" charset="-122"/>
              </a:rPr>
              <a:t>The first scheme is the off-axis injection scheme. This scheme mainly includes an electron gun, a positron production system, a positron and electron accelerator, a positron damping ring, and a transport line system. The required bunch charge for this scheme is 1.5 </a:t>
            </a:r>
            <a:r>
              <a:rPr lang="en-US" altLang="zh-CN" sz="1200" dirty="0" err="1">
                <a:effectLst/>
                <a:latin typeface="Times New Roman" panose="02020603050405020304" pitchFamily="18" charset="0"/>
                <a:ea typeface="宋体" panose="02010600030101010101" pitchFamily="2" charset="-122"/>
                <a:cs typeface="宋体" panose="02010600030101010101" pitchFamily="2" charset="-122"/>
              </a:rPr>
              <a:t>nC</a:t>
            </a:r>
            <a:r>
              <a:rPr lang="en-US" altLang="zh-CN" sz="1200" dirty="0">
                <a:effectLst/>
                <a:latin typeface="Times New Roman" panose="02020603050405020304" pitchFamily="18" charset="0"/>
                <a:ea typeface="宋体" panose="02010600030101010101" pitchFamily="2" charset="-122"/>
                <a:cs typeface="宋体" panose="02010600030101010101" pitchFamily="2" charset="-122"/>
              </a:rPr>
              <a:t>, with a frequency of 50 Hz, and the injected emittance must be less than 6 </a:t>
            </a:r>
            <a:r>
              <a:rPr lang="en-US" altLang="zh-CN" sz="1200" dirty="0" err="1">
                <a:effectLst/>
                <a:latin typeface="Times New Roman" panose="02020603050405020304" pitchFamily="18" charset="0"/>
                <a:ea typeface="宋体" panose="02010600030101010101" pitchFamily="2" charset="-122"/>
                <a:cs typeface="宋体" panose="02010600030101010101" pitchFamily="2" charset="-122"/>
              </a:rPr>
              <a:t>nm·rad</a:t>
            </a:r>
            <a:r>
              <a:rPr lang="en-US" altLang="zh-CN" sz="1200" dirty="0">
                <a:effectLst/>
                <a:latin typeface="Times New Roman" panose="02020603050405020304" pitchFamily="18" charset="0"/>
                <a:ea typeface="宋体" panose="02010600030101010101" pitchFamily="2" charset="-122"/>
                <a:cs typeface="宋体" panose="02010600030101010101" pitchFamily="2" charset="-122"/>
              </a:rPr>
              <a:t>. Positrons are produced by bombarding a tungsten target with 1.5 GeV electrons, with a  frequency of 50 Hz.</a:t>
            </a:r>
            <a:endParaRPr lang="zh-CN" altLang="zh-CN" sz="1200" dirty="0">
              <a:effectLst/>
              <a:latin typeface="宋体" panose="02010600030101010101" pitchFamily="2" charset="-122"/>
              <a:ea typeface="宋体" panose="02010600030101010101" pitchFamily="2" charset="-122"/>
              <a:cs typeface="宋体"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17D0FFAB-DD9A-4C7C-AFFE-B6E4C3FB757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dirty="0">
                <a:effectLst/>
                <a:latin typeface="Times New Roman" panose="02020603050405020304" pitchFamily="18" charset="0"/>
                <a:ea typeface="宋体" panose="02010600030101010101" pitchFamily="2" charset="-122"/>
                <a:cs typeface="宋体" panose="02010600030101010101" pitchFamily="2" charset="-122"/>
              </a:rPr>
              <a:t>The second scheme is the swap-out injection scheme. The swap-out injection requires a larger charge, with both the electron and positron beams needing to inject no less than 240 </a:t>
            </a:r>
            <a:r>
              <a:rPr lang="en-US" altLang="zh-CN" sz="1200" dirty="0" err="1">
                <a:effectLst/>
                <a:latin typeface="Times New Roman" panose="02020603050405020304" pitchFamily="18" charset="0"/>
                <a:ea typeface="宋体" panose="02010600030101010101" pitchFamily="2" charset="-122"/>
                <a:cs typeface="宋体" panose="02010600030101010101" pitchFamily="2" charset="-122"/>
              </a:rPr>
              <a:t>nC</a:t>
            </a:r>
            <a:r>
              <a:rPr lang="en-US" altLang="zh-CN" sz="1200" dirty="0">
                <a:effectLst/>
                <a:latin typeface="Times New Roman" panose="02020603050405020304" pitchFamily="18" charset="0"/>
                <a:ea typeface="宋体" panose="02010600030101010101" pitchFamily="2" charset="-122"/>
                <a:cs typeface="宋体" panose="02010600030101010101" pitchFamily="2" charset="-122"/>
              </a:rPr>
              <a:t>/s. The thermionic cathode electron gun produces an electron beam with a charge of 10 </a:t>
            </a:r>
            <a:r>
              <a:rPr lang="en-US" altLang="zh-CN" sz="1200" dirty="0" err="1">
                <a:effectLst/>
                <a:latin typeface="Times New Roman" panose="02020603050405020304" pitchFamily="18" charset="0"/>
                <a:ea typeface="宋体" panose="02010600030101010101" pitchFamily="2" charset="-122"/>
                <a:cs typeface="宋体" panose="02010600030101010101" pitchFamily="2" charset="-122"/>
              </a:rPr>
              <a:t>nC</a:t>
            </a:r>
            <a:r>
              <a:rPr lang="en-US" altLang="zh-CN" sz="1200" dirty="0">
                <a:effectLst/>
                <a:latin typeface="Times New Roman" panose="02020603050405020304" pitchFamily="18" charset="0"/>
                <a:ea typeface="宋体" panose="02010600030101010101" pitchFamily="2" charset="-122"/>
                <a:cs typeface="宋体" panose="02010600030101010101" pitchFamily="2" charset="-122"/>
              </a:rPr>
              <a:t> at 100 Hz, which is accelerated to 2.5 GeV and directed to hit a tungsten target, producing positrons with a charge of 2.5 </a:t>
            </a:r>
            <a:r>
              <a:rPr lang="en-US" altLang="zh-CN" sz="1200" dirty="0" err="1">
                <a:effectLst/>
                <a:latin typeface="Times New Roman" panose="02020603050405020304" pitchFamily="18" charset="0"/>
                <a:ea typeface="宋体" panose="02010600030101010101" pitchFamily="2" charset="-122"/>
                <a:cs typeface="宋体" panose="02010600030101010101" pitchFamily="2" charset="-122"/>
              </a:rPr>
              <a:t>nC</a:t>
            </a:r>
            <a:r>
              <a:rPr lang="en-US" altLang="zh-CN" sz="1200" dirty="0">
                <a:effectLst/>
                <a:latin typeface="Times New Roman" panose="02020603050405020304" pitchFamily="18" charset="0"/>
                <a:ea typeface="宋体" panose="02010600030101010101" pitchFamily="2" charset="-122"/>
                <a:cs typeface="宋体" panose="02010600030101010101" pitchFamily="2" charset="-122"/>
              </a:rPr>
              <a:t>. These positrons are then accelerated to 1 GeV before being injected into the accumulation ring to reduce emittance and accumulate to 8.5 </a:t>
            </a:r>
            <a:r>
              <a:rPr lang="en-US" altLang="zh-CN" sz="1200" dirty="0" err="1">
                <a:effectLst/>
                <a:latin typeface="Times New Roman" panose="02020603050405020304" pitchFamily="18" charset="0"/>
                <a:ea typeface="宋体" panose="02010600030101010101" pitchFamily="2" charset="-122"/>
                <a:cs typeface="宋体" panose="02010600030101010101" pitchFamily="2" charset="-122"/>
              </a:rPr>
              <a:t>nC</a:t>
            </a:r>
            <a:r>
              <a:rPr lang="en-US" altLang="zh-CN" sz="1200" dirty="0">
                <a:effectLst/>
                <a:latin typeface="Times New Roman" panose="02020603050405020304" pitchFamily="18" charset="0"/>
                <a:ea typeface="宋体" panose="02010600030101010101" pitchFamily="2" charset="-122"/>
                <a:cs typeface="宋体" panose="02010600030101010101" pitchFamily="2" charset="-122"/>
              </a:rPr>
              <a:t>. The electron beam injection is produced by thermionic cathode electron gun, which produces a charge of 3 </a:t>
            </a:r>
            <a:r>
              <a:rPr lang="en-US" altLang="zh-CN" sz="1200" dirty="0" err="1">
                <a:effectLst/>
                <a:latin typeface="Times New Roman" panose="02020603050405020304" pitchFamily="18" charset="0"/>
                <a:ea typeface="宋体" panose="02010600030101010101" pitchFamily="2" charset="-122"/>
                <a:cs typeface="宋体" panose="02010600030101010101" pitchFamily="2" charset="-122"/>
              </a:rPr>
              <a:t>nC</a:t>
            </a:r>
            <a:r>
              <a:rPr lang="en-US" altLang="zh-CN" sz="1200" dirty="0">
                <a:effectLst/>
                <a:latin typeface="Times New Roman" panose="02020603050405020304" pitchFamily="18" charset="0"/>
                <a:ea typeface="宋体" panose="02010600030101010101" pitchFamily="2" charset="-122"/>
                <a:cs typeface="宋体" panose="02010600030101010101" pitchFamily="2" charset="-122"/>
              </a:rPr>
              <a:t> at 100 Hz. After being accelerated to 1 GeV and passing through the accumulation ring, the charge also reaches 8.5 </a:t>
            </a:r>
            <a:r>
              <a:rPr lang="en-US" altLang="zh-CN" sz="1200" dirty="0" err="1">
                <a:effectLst/>
                <a:latin typeface="Times New Roman" panose="02020603050405020304" pitchFamily="18" charset="0"/>
                <a:ea typeface="宋体" panose="02010600030101010101" pitchFamily="2" charset="-122"/>
                <a:cs typeface="宋体" panose="02010600030101010101" pitchFamily="2" charset="-122"/>
              </a:rPr>
              <a:t>nC</a:t>
            </a:r>
            <a:r>
              <a:rPr lang="en-US" altLang="zh-CN" sz="1200" dirty="0">
                <a:effectLst/>
                <a:latin typeface="Times New Roman" panose="02020603050405020304" pitchFamily="18" charset="0"/>
                <a:ea typeface="宋体" panose="02010600030101010101" pitchFamily="2" charset="-122"/>
                <a:cs typeface="宋体" panose="02010600030101010101" pitchFamily="2" charset="-122"/>
              </a:rPr>
              <a:t>. Finally, the electron and positron beams are jointly accelerated to a range of 1 to 3.5 GeV.</a:t>
            </a:r>
            <a:endParaRPr lang="zh-CN" altLang="zh-CN" sz="1200" dirty="0">
              <a:effectLst/>
              <a:latin typeface="宋体" panose="02010600030101010101" pitchFamily="2" charset="-122"/>
              <a:ea typeface="宋体" panose="02010600030101010101" pitchFamily="2" charset="-122"/>
              <a:cs typeface="宋体"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17D0FFAB-DD9A-4C7C-AFFE-B6E4C3FB757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dirty="0">
                <a:effectLst/>
                <a:latin typeface="Times New Roman" panose="02020603050405020304" pitchFamily="18" charset="0"/>
                <a:ea typeface="楷体" panose="02010609060101010101" pitchFamily="49" charset="-122"/>
                <a:cs typeface="宋体" panose="02010600030101010101" pitchFamily="2" charset="-122"/>
              </a:rPr>
              <a:t>Based on the designs of the two injector systems, we have derived two positron production schemes. Both injection schemes require a target charge of 10 </a:t>
            </a:r>
            <a:r>
              <a:rPr lang="en-US" altLang="zh-CN" sz="1200" dirty="0" err="1">
                <a:effectLst/>
                <a:latin typeface="Times New Roman" panose="02020603050405020304" pitchFamily="18" charset="0"/>
                <a:ea typeface="楷体" panose="02010609060101010101" pitchFamily="49" charset="-122"/>
                <a:cs typeface="宋体" panose="02010600030101010101" pitchFamily="2" charset="-122"/>
              </a:rPr>
              <a:t>nC</a:t>
            </a:r>
            <a:r>
              <a:rPr lang="en-US" altLang="zh-CN" sz="1200" dirty="0">
                <a:effectLst/>
                <a:latin typeface="Times New Roman" panose="02020603050405020304" pitchFamily="18" charset="0"/>
                <a:ea typeface="楷体" panose="02010609060101010101" pitchFamily="49" charset="-122"/>
                <a:cs typeface="宋体" panose="02010600030101010101" pitchFamily="2" charset="-122"/>
              </a:rPr>
              <a:t>, with the electron bunch size being 0.5 mm. However, the target frequencies are 50 Hz and 100 Hz, with energies of 1.5 GeV and 2.5 GeV, respectively. The target thickness, determined by Geant4 simulations, is 13 mm and 15 mm, respectively, with calculated peak energy deposition densities both being less than 35 J/g. We also calculated the peak energy deposition power density, which can reach up to 22 kW/cm³. This may cause changes in the lattice structure of tungsten, thereby affecting the positron yield.</a:t>
            </a:r>
            <a:endParaRPr lang="zh-CN" altLang="zh-CN" sz="1200" dirty="0">
              <a:effectLst/>
              <a:latin typeface="宋体" panose="02010600030101010101" pitchFamily="2" charset="-122"/>
              <a:ea typeface="宋体" panose="02010600030101010101" pitchFamily="2" charset="-122"/>
              <a:cs typeface="宋体"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17D0FFAB-DD9A-4C7C-AFFE-B6E4C3FB757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dirty="0">
                <a:effectLst/>
                <a:latin typeface="Times New Roman" panose="02020603050405020304" pitchFamily="18" charset="0"/>
                <a:ea typeface="楷体" panose="02010609060101010101" pitchFamily="49" charset="-122"/>
                <a:cs typeface="宋体" panose="02010600030101010101" pitchFamily="2" charset="-122"/>
              </a:rPr>
              <a:t>These two figures illustrate the selection of electron beam sizes. We aim to maximize the beam size without affecting the yield, thereby reducing the PEDD. These two figures show the energy deposition distribution of the electron beam within the tungsten target, with deposition powers of 141 W and 495 W, respectively.</a:t>
            </a:r>
            <a:endParaRPr lang="zh-CN" altLang="zh-CN" sz="1200" dirty="0">
              <a:effectLst/>
              <a:latin typeface="宋体" panose="02010600030101010101" pitchFamily="2" charset="-122"/>
              <a:ea typeface="宋体" panose="02010600030101010101" pitchFamily="2" charset="-122"/>
              <a:cs typeface="宋体"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17D0FFAB-DD9A-4C7C-AFFE-B6E4C3FB757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dirty="0">
                <a:effectLst/>
                <a:latin typeface="Times New Roman" panose="02020603050405020304" pitchFamily="18" charset="0"/>
                <a:ea typeface="楷体" panose="02010609060101010101" pitchFamily="49" charset="-122"/>
                <a:cs typeface="宋体" panose="02010600030101010101" pitchFamily="2" charset="-122"/>
              </a:rPr>
              <a:t>Regarding the requirements for the energy spread of the electron bunch, we found that the energy spread of the incident electron beam has a small impact on the positron yield. However, the offset of the electron bunch does affect the positron yield, and we may need to control the positron bunch offset to within 0.6 mm.</a:t>
            </a:r>
            <a:endParaRPr lang="zh-CN" altLang="zh-CN" sz="1200" dirty="0">
              <a:effectLst/>
              <a:latin typeface="宋体" panose="02010600030101010101" pitchFamily="2" charset="-122"/>
              <a:ea typeface="宋体" panose="02010600030101010101" pitchFamily="2" charset="-122"/>
              <a:cs typeface="宋体" panose="0201060003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17D0FFAB-DD9A-4C7C-AFFE-B6E4C3FB757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304800" algn="just">
              <a:lnSpc>
                <a:spcPct val="150000"/>
              </a:lnSpc>
            </a:pPr>
            <a:r>
              <a:rPr lang="en-US" altLang="zh-CN" sz="1200" dirty="0">
                <a:effectLst/>
                <a:latin typeface="Times New Roman" panose="02020603050405020304" pitchFamily="18" charset="0"/>
                <a:ea typeface="楷体" panose="02010609060101010101" pitchFamily="49" charset="-122"/>
                <a:cs typeface="宋体" panose="02010600030101010101" pitchFamily="2" charset="-122"/>
              </a:rPr>
              <a:t>Next, this is the design of our 200 MeV positron pre-acceleration section. The pre-acceleration section consists of  2 accelerating cavities of 1 meter each and 4 accelerating cavities of 3 meters each. The aperture of the accelerating cavity is 30 mm and an acceleration gradient of 20 MV/m. The peak magnetic field of the Flux Concentrator is 5 T, and the solenoid magnetic field is 0.5 T. </a:t>
            </a:r>
            <a:endParaRPr lang="zh-CN" altLang="zh-CN" sz="1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4" name="灯片编号占位符 3"/>
          <p:cNvSpPr>
            <a:spLocks noGrp="1"/>
          </p:cNvSpPr>
          <p:nvPr>
            <p:ph type="sldNum" sz="quarter" idx="10"/>
          </p:nvPr>
        </p:nvSpPr>
        <p:spPr/>
        <p:txBody>
          <a:bodyPr/>
          <a:lstStyle/>
          <a:p>
            <a:fld id="{17D0FFAB-DD9A-4C7C-AFFE-B6E4C3FB757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AAA31567-4A01-4066-9A2C-CB2B892EF6FD}"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r>
              <a:rPr lang="zh-CN" altLang="en-US"/>
              <a:t>希望杯  徐源 北京大学</a:t>
            </a:r>
            <a:endParaRPr lang="zh-CN" altLang="en-US"/>
          </a:p>
        </p:txBody>
      </p:sp>
      <p:sp>
        <p:nvSpPr>
          <p:cNvPr id="6" name="灯片编号占位符 5"/>
          <p:cNvSpPr>
            <a:spLocks noGrp="1"/>
          </p:cNvSpPr>
          <p:nvPr>
            <p:ph type="sldNum" sz="quarter" idx="12"/>
          </p:nvPr>
        </p:nvSpPr>
        <p:spPr/>
        <p:txBody>
          <a:bodyPr/>
          <a:lstStyle>
            <a:lvl1pPr>
              <a:defRPr/>
            </a:lvl1pPr>
          </a:lstStyle>
          <a:p>
            <a:fld id="{DDC57DB2-3E7A-4AE6-A226-D25B974D3FDA}"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38DDD22D-4E84-4934-8633-7EE87009FA94}"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r>
              <a:rPr lang="zh-CN" altLang="en-US"/>
              <a:t>希望杯  徐源 北京大学</a:t>
            </a:r>
            <a:endParaRPr lang="zh-CN" altLang="en-US"/>
          </a:p>
        </p:txBody>
      </p:sp>
      <p:sp>
        <p:nvSpPr>
          <p:cNvPr id="6" name="灯片编号占位符 5"/>
          <p:cNvSpPr>
            <a:spLocks noGrp="1"/>
          </p:cNvSpPr>
          <p:nvPr>
            <p:ph type="sldNum" sz="quarter" idx="12"/>
          </p:nvPr>
        </p:nvSpPr>
        <p:spPr/>
        <p:txBody>
          <a:bodyPr/>
          <a:lstStyle>
            <a:lvl1pPr>
              <a:defRPr/>
            </a:lvl1pPr>
          </a:lstStyle>
          <a:p>
            <a:fld id="{A35D7836-6AD0-44D8-85FC-34F2069C85F1}"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6C7B4BE0-6E30-48E3-AE13-A46D672CEFA1}"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r>
              <a:rPr lang="zh-CN" altLang="en-US"/>
              <a:t>希望杯  徐源 北京大学</a:t>
            </a:r>
            <a:endParaRPr lang="zh-CN" altLang="en-US"/>
          </a:p>
        </p:txBody>
      </p:sp>
      <p:sp>
        <p:nvSpPr>
          <p:cNvPr id="6" name="灯片编号占位符 5"/>
          <p:cNvSpPr>
            <a:spLocks noGrp="1"/>
          </p:cNvSpPr>
          <p:nvPr>
            <p:ph type="sldNum" sz="quarter" idx="12"/>
          </p:nvPr>
        </p:nvSpPr>
        <p:spPr/>
        <p:txBody>
          <a:bodyPr/>
          <a:lstStyle>
            <a:lvl1pPr>
              <a:defRPr/>
            </a:lvl1pPr>
          </a:lstStyle>
          <a:p>
            <a:fld id="{CC4C050C-3175-4FB8-B6BD-81F03512AF36}"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9545BC4-74ED-4F64-AB8D-495A84A17DCA}"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r>
              <a:rPr lang="zh-CN" altLang="en-US"/>
              <a:t>希望杯  徐源 北京大学</a:t>
            </a:r>
            <a:endParaRPr lang="zh-CN" altLang="en-US"/>
          </a:p>
        </p:txBody>
      </p:sp>
      <p:sp>
        <p:nvSpPr>
          <p:cNvPr id="6" name="灯片编号占位符 5"/>
          <p:cNvSpPr>
            <a:spLocks noGrp="1"/>
          </p:cNvSpPr>
          <p:nvPr>
            <p:ph type="sldNum" sz="quarter" idx="12"/>
          </p:nvPr>
        </p:nvSpPr>
        <p:spPr/>
        <p:txBody>
          <a:bodyPr/>
          <a:lstStyle>
            <a:lvl1pPr>
              <a:defRPr/>
            </a:lvl1pPr>
          </a:lstStyle>
          <a:p>
            <a:fld id="{11886D55-22FF-41D2-B4FD-3C8CA2BBEF17}"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6ED5D6A7-4DB2-4563-9E12-C85D375666A2}"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r>
              <a:rPr lang="zh-CN" altLang="en-US"/>
              <a:t>希望杯  徐源 北京大学</a:t>
            </a:r>
            <a:endParaRPr lang="zh-CN" altLang="en-US"/>
          </a:p>
        </p:txBody>
      </p:sp>
      <p:sp>
        <p:nvSpPr>
          <p:cNvPr id="6" name="灯片编号占位符 5"/>
          <p:cNvSpPr>
            <a:spLocks noGrp="1"/>
          </p:cNvSpPr>
          <p:nvPr>
            <p:ph type="sldNum" sz="quarter" idx="12"/>
          </p:nvPr>
        </p:nvSpPr>
        <p:spPr/>
        <p:txBody>
          <a:bodyPr/>
          <a:lstStyle>
            <a:lvl1pPr>
              <a:defRPr/>
            </a:lvl1pPr>
          </a:lstStyle>
          <a:p>
            <a:fld id="{3E569412-D71A-4C05-8C72-3D16D376D6F9}"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16D7F83C-7A66-41E5-84B2-F2CC64CE073E}" type="datetime1">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r>
              <a:rPr lang="zh-CN" altLang="en-US"/>
              <a:t>希望杯  徐源 北京大学</a:t>
            </a:r>
            <a:endParaRPr lang="zh-CN" altLang="en-US"/>
          </a:p>
        </p:txBody>
      </p:sp>
      <p:sp>
        <p:nvSpPr>
          <p:cNvPr id="7" name="灯片编号占位符 5"/>
          <p:cNvSpPr>
            <a:spLocks noGrp="1"/>
          </p:cNvSpPr>
          <p:nvPr>
            <p:ph type="sldNum" sz="quarter" idx="12"/>
          </p:nvPr>
        </p:nvSpPr>
        <p:spPr/>
        <p:txBody>
          <a:bodyPr/>
          <a:lstStyle>
            <a:lvl1pPr>
              <a:defRPr/>
            </a:lvl1pPr>
          </a:lstStyle>
          <a:p>
            <a:fld id="{77AC3557-A34C-486C-93BE-859CA39A65D9}"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8C7DF33F-DBBA-4EB5-8242-ACA9E34F5521}" type="datetime1">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r>
              <a:rPr lang="zh-CN" altLang="en-US"/>
              <a:t>希望杯  徐源 北京大学</a:t>
            </a:r>
            <a:endParaRPr lang="zh-CN" altLang="en-US"/>
          </a:p>
        </p:txBody>
      </p:sp>
      <p:sp>
        <p:nvSpPr>
          <p:cNvPr id="9" name="灯片编号占位符 5"/>
          <p:cNvSpPr>
            <a:spLocks noGrp="1"/>
          </p:cNvSpPr>
          <p:nvPr>
            <p:ph type="sldNum" sz="quarter" idx="12"/>
          </p:nvPr>
        </p:nvSpPr>
        <p:spPr/>
        <p:txBody>
          <a:bodyPr/>
          <a:lstStyle>
            <a:lvl1pPr>
              <a:defRPr/>
            </a:lvl1pPr>
          </a:lstStyle>
          <a:p>
            <a:fld id="{BEBCB52D-5B83-414D-80A2-F628D0814477}"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101AC565-F223-45B4-878D-3FE7E694C5AC}" type="datetime1">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r>
              <a:rPr lang="zh-CN" altLang="en-US"/>
              <a:t>希望杯  徐源 北京大学</a:t>
            </a:r>
            <a:endParaRPr lang="zh-CN" altLang="en-US"/>
          </a:p>
        </p:txBody>
      </p:sp>
      <p:sp>
        <p:nvSpPr>
          <p:cNvPr id="5" name="灯片编号占位符 5"/>
          <p:cNvSpPr>
            <a:spLocks noGrp="1"/>
          </p:cNvSpPr>
          <p:nvPr>
            <p:ph type="sldNum" sz="quarter" idx="12"/>
          </p:nvPr>
        </p:nvSpPr>
        <p:spPr/>
        <p:txBody>
          <a:bodyPr/>
          <a:lstStyle>
            <a:lvl1pPr>
              <a:defRPr/>
            </a:lvl1pPr>
          </a:lstStyle>
          <a:p>
            <a:fld id="{4681EFA9-4A44-48D7-B9D4-BB7BEE2695CC}"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BCE93CEB-8659-4172-95A5-083B8DC334B1}" type="datetime1">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r>
              <a:rPr lang="zh-CN" altLang="en-US"/>
              <a:t>希望杯  徐源 北京大学</a:t>
            </a:r>
            <a:endParaRPr lang="zh-CN" altLang="en-US"/>
          </a:p>
        </p:txBody>
      </p:sp>
      <p:sp>
        <p:nvSpPr>
          <p:cNvPr id="4" name="灯片编号占位符 5"/>
          <p:cNvSpPr>
            <a:spLocks noGrp="1"/>
          </p:cNvSpPr>
          <p:nvPr>
            <p:ph type="sldNum" sz="quarter" idx="12"/>
          </p:nvPr>
        </p:nvSpPr>
        <p:spPr/>
        <p:txBody>
          <a:bodyPr/>
          <a:lstStyle>
            <a:lvl1pPr>
              <a:defRPr/>
            </a:lvl1pPr>
          </a:lstStyle>
          <a:p>
            <a:fld id="{AAEC2998-BB01-4D99-957B-C9A132D1F173}"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4086858B-AA02-4C08-B13C-59969B7ACA26}" type="datetime1">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r>
              <a:rPr lang="zh-CN" altLang="en-US"/>
              <a:t>希望杯  徐源 北京大学</a:t>
            </a:r>
            <a:endParaRPr lang="zh-CN" altLang="en-US"/>
          </a:p>
        </p:txBody>
      </p:sp>
      <p:sp>
        <p:nvSpPr>
          <p:cNvPr id="7" name="灯片编号占位符 5"/>
          <p:cNvSpPr>
            <a:spLocks noGrp="1"/>
          </p:cNvSpPr>
          <p:nvPr>
            <p:ph type="sldNum" sz="quarter" idx="12"/>
          </p:nvPr>
        </p:nvSpPr>
        <p:spPr/>
        <p:txBody>
          <a:bodyPr/>
          <a:lstStyle>
            <a:lvl1pPr>
              <a:defRPr/>
            </a:lvl1pPr>
          </a:lstStyle>
          <a:p>
            <a:fld id="{84EC7EAD-BFCA-4220-97F0-090B980A8B37}"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F4ADD8B4-80E6-4300-BEA5-36BC115A1AA4}" type="datetime1">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r>
              <a:rPr lang="zh-CN" altLang="en-US"/>
              <a:t>希望杯  徐源 北京大学</a:t>
            </a:r>
            <a:endParaRPr lang="zh-CN" altLang="en-US"/>
          </a:p>
        </p:txBody>
      </p:sp>
      <p:sp>
        <p:nvSpPr>
          <p:cNvPr id="7" name="灯片编号占位符 5"/>
          <p:cNvSpPr>
            <a:spLocks noGrp="1"/>
          </p:cNvSpPr>
          <p:nvPr>
            <p:ph type="sldNum" sz="quarter" idx="12"/>
          </p:nvPr>
        </p:nvSpPr>
        <p:spPr/>
        <p:txBody>
          <a:bodyPr/>
          <a:lstStyle>
            <a:lvl1pPr>
              <a:defRPr/>
            </a:lvl1pPr>
          </a:lstStyle>
          <a:p>
            <a:fld id="{472CF5C1-7527-4C2F-95BC-2BF7F0A37EFE}"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C59A1F92-1166-47B9-AAA4-88F3F72C61D8}" type="datetime1">
              <a:rPr lang="zh-CN" altLang="en-US"/>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r>
              <a:rPr lang="zh-CN" altLang="en-US"/>
              <a:t>希望杯  徐源 北京大学</a:t>
            </a: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fld id="{D5B1C372-2395-487F-90D9-29658CDC5523}"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vmlDrawing" Target="../drawings/vmlDrawing2.vml"/><Relationship Id="rId7"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emf"/><Relationship Id="rId3" Type="http://schemas.openxmlformats.org/officeDocument/2006/relationships/oleObject" Target="../embeddings/oleObject2.bin"/><Relationship Id="rId2" Type="http://schemas.openxmlformats.org/officeDocument/2006/relationships/image" Target="../media/image26.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notesSlide" Target="../notesSlides/notesSlide7.xml"/><Relationship Id="rId10" Type="http://schemas.openxmlformats.org/officeDocument/2006/relationships/vmlDrawing" Target="../drawings/vmlDrawing1.v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Box 5"/>
          <p:cNvSpPr txBox="1">
            <a:spLocks noChangeArrowheads="1"/>
          </p:cNvSpPr>
          <p:nvPr/>
        </p:nvSpPr>
        <p:spPr bwMode="auto">
          <a:xfrm>
            <a:off x="323528" y="1666317"/>
            <a:ext cx="8082850"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ts val="5000"/>
              </a:lnSpc>
              <a:defRPr/>
            </a:pPr>
            <a:r>
              <a:rPr lang="en-US" altLang="zh-CN" sz="4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positron source of STCF in China</a:t>
            </a:r>
            <a:endParaRPr lang="zh-CN" altLang="en-US" sz="4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076" name="TextBox 6"/>
          <p:cNvSpPr txBox="1">
            <a:spLocks noChangeArrowheads="1"/>
          </p:cNvSpPr>
          <p:nvPr/>
        </p:nvSpPr>
        <p:spPr bwMode="auto">
          <a:xfrm>
            <a:off x="2051720" y="3489745"/>
            <a:ext cx="5112568" cy="113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spcBef>
                <a:spcPct val="0"/>
              </a:spcBef>
              <a:buFontTx/>
              <a:buNone/>
              <a:defRPr/>
            </a:pPr>
            <a:r>
              <a:rPr lang="en-US" altLang="zh-CN" sz="24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Ailin Zhang, Xin Xu, </a:t>
            </a:r>
            <a:r>
              <a:rPr lang="en-US" altLang="zh-CN" sz="2400" b="1" dirty="0" err="1">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Guoxi</a:t>
            </a:r>
            <a:r>
              <a:rPr lang="en-US" altLang="zh-CN" sz="24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Pei,</a:t>
            </a:r>
            <a:endParaRPr lang="en-US" altLang="zh-CN" sz="24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p>
            <a:pPr algn="ctr" eaLnBrk="1" hangingPunct="1">
              <a:lnSpc>
                <a:spcPct val="150000"/>
              </a:lnSpc>
              <a:spcBef>
                <a:spcPct val="0"/>
              </a:spcBef>
              <a:buFontTx/>
              <a:buNone/>
              <a:defRPr/>
            </a:pPr>
            <a:r>
              <a:rPr lang="en-US" altLang="zh-CN" sz="24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Qing</a:t>
            </a:r>
            <a:r>
              <a:rPr lang="zh-CN" altLang="en-US" sz="24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a:t>
            </a:r>
            <a:r>
              <a:rPr lang="en-US" altLang="zh-CN" sz="24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Luo</a:t>
            </a:r>
            <a:r>
              <a:rPr lang="zh-CN" altLang="en-US" sz="24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a:t>
            </a:r>
            <a:r>
              <a:rPr lang="en-US" altLang="zh-CN" sz="2400" b="1" dirty="0" err="1">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Haiping</a:t>
            </a:r>
            <a:r>
              <a:rPr lang="en-US" altLang="zh-CN" sz="24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Peng</a:t>
            </a:r>
            <a:endParaRPr lang="en-US" altLang="zh-CN" sz="24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3081" name="文本框 2"/>
          <p:cNvSpPr txBox="1">
            <a:spLocks noChangeArrowheads="1"/>
          </p:cNvSpPr>
          <p:nvPr/>
        </p:nvSpPr>
        <p:spPr bwMode="auto">
          <a:xfrm>
            <a:off x="863588" y="4725144"/>
            <a:ext cx="7416824" cy="1037272"/>
          </a:xfrm>
          <a:prstGeom prst="rect">
            <a:avLst/>
          </a:prstGeom>
          <a:noFill/>
          <a:ln w="15875" cap="rnd">
            <a:solidFill>
              <a:schemeClr val="accent6">
                <a:lumMod val="20000"/>
                <a:lumOff val="80000"/>
              </a:schemeClr>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lnSpc>
                <a:spcPct val="150000"/>
              </a:lnSpc>
              <a:spcBef>
                <a:spcPts val="600"/>
              </a:spcBef>
              <a:buFontTx/>
              <a:buNone/>
              <a:defRPr/>
            </a:pPr>
            <a:r>
              <a:rPr lang="en-US" altLang="zh-CN" sz="2000" b="1" dirty="0">
                <a:latin typeface="Times New Roman" panose="02020603050405020304" pitchFamily="18" charset="0"/>
                <a:cs typeface="Times New Roman" panose="02020603050405020304" pitchFamily="18" charset="0"/>
              </a:rPr>
              <a:t>16th  October</a:t>
            </a:r>
            <a:endParaRPr lang="en-US" altLang="zh-CN" sz="2000" b="1" dirty="0">
              <a:latin typeface="Times New Roman" panose="02020603050405020304" pitchFamily="18" charset="0"/>
              <a:cs typeface="Times New Roman" panose="02020603050405020304" pitchFamily="18" charset="0"/>
            </a:endParaRPr>
          </a:p>
          <a:p>
            <a:pPr algn="ctr">
              <a:lnSpc>
                <a:spcPct val="150000"/>
              </a:lnSpc>
              <a:spcBef>
                <a:spcPts val="600"/>
              </a:spcBef>
              <a:buFontTx/>
              <a:buNone/>
              <a:defRPr/>
            </a:pPr>
            <a:r>
              <a:rPr lang="en-US" altLang="zh-CN" sz="2000" b="1" dirty="0">
                <a:solidFill>
                  <a:srgbClr val="FF0000"/>
                </a:solidFill>
                <a:latin typeface="Times New Roman" panose="02020603050405020304" pitchFamily="18" charset="0"/>
                <a:cs typeface="Times New Roman" panose="02020603050405020304" pitchFamily="18" charset="0"/>
              </a:rPr>
              <a:t>AHIPS-2024  Workshop</a:t>
            </a:r>
            <a:endParaRPr lang="en-US" altLang="zh-CN" sz="2000" b="1" dirty="0">
              <a:solidFill>
                <a:srgbClr val="FF000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1"/>
          <a:stretch>
            <a:fillRect/>
          </a:stretch>
        </p:blipFill>
        <p:spPr>
          <a:xfrm>
            <a:off x="971600" y="197401"/>
            <a:ext cx="1033938" cy="911968"/>
          </a:xfrm>
          <a:prstGeom prst="rect">
            <a:avLst/>
          </a:prstGeom>
        </p:spPr>
      </p:pic>
      <p:sp>
        <p:nvSpPr>
          <p:cNvPr id="4" name="文本框 3"/>
          <p:cNvSpPr txBox="1"/>
          <p:nvPr/>
        </p:nvSpPr>
        <p:spPr>
          <a:xfrm>
            <a:off x="2841439" y="253556"/>
            <a:ext cx="4106825" cy="646331"/>
          </a:xfrm>
          <a:prstGeom prst="rect">
            <a:avLst/>
          </a:prstGeom>
          <a:noFill/>
        </p:spPr>
        <p:txBody>
          <a:bodyPr wrap="square" rtlCol="0">
            <a:spAutoFit/>
          </a:bodyPr>
          <a:lstStyle/>
          <a:p>
            <a:r>
              <a:rPr lang="zh-CN" altLang="en-US" sz="3600" b="1" dirty="0">
                <a:solidFill>
                  <a:schemeClr val="tx2">
                    <a:lumMod val="60000"/>
                    <a:lumOff val="40000"/>
                  </a:schemeClr>
                </a:solidFill>
                <a:latin typeface="华文行楷" panose="02010800040101010101" pitchFamily="2" charset="-122"/>
                <a:ea typeface="华文行楷" panose="02010800040101010101" pitchFamily="2" charset="-122"/>
              </a:rPr>
              <a:t>中国科学技术大学</a:t>
            </a:r>
            <a:endParaRPr lang="zh-CN" altLang="en-US" sz="3600" b="1" dirty="0">
              <a:solidFill>
                <a:schemeClr val="tx2">
                  <a:lumMod val="60000"/>
                  <a:lumOff val="40000"/>
                </a:schemeClr>
              </a:solidFill>
              <a:latin typeface="华文行楷" panose="02010800040101010101" pitchFamily="2" charset="-122"/>
              <a:ea typeface="华文行楷" panose="02010800040101010101" pitchFamily="2" charset="-122"/>
            </a:endParaRPr>
          </a:p>
        </p:txBody>
      </p:sp>
      <p:sp>
        <p:nvSpPr>
          <p:cNvPr id="11" name="文本框 10"/>
          <p:cNvSpPr txBox="1"/>
          <p:nvPr/>
        </p:nvSpPr>
        <p:spPr>
          <a:xfrm>
            <a:off x="2915816" y="831368"/>
            <a:ext cx="6048672" cy="307777"/>
          </a:xfrm>
          <a:prstGeom prst="rect">
            <a:avLst/>
          </a:prstGeom>
          <a:noFill/>
        </p:spPr>
        <p:txBody>
          <a:bodyPr wrap="square" rtlCol="0">
            <a:spAutoFit/>
          </a:bodyPr>
          <a:lstStyle/>
          <a:p>
            <a:r>
              <a:rPr lang="en-US" altLang="zh-CN" sz="1400" b="1" dirty="0">
                <a:solidFill>
                  <a:schemeClr val="tx2">
                    <a:lumMod val="60000"/>
                    <a:lumOff val="40000"/>
                  </a:schemeClr>
                </a:solidFill>
                <a:latin typeface="Times New Roman" panose="02020603050405020304" pitchFamily="18" charset="0"/>
                <a:ea typeface="华文行楷" panose="02010800040101010101" pitchFamily="2" charset="-122"/>
                <a:cs typeface="Times New Roman" panose="02020603050405020304" pitchFamily="18" charset="0"/>
              </a:rPr>
              <a:t>University of Science and Technology of China</a:t>
            </a:r>
            <a:endParaRPr lang="zh-CN" altLang="en-US" sz="1400" b="1" dirty="0">
              <a:solidFill>
                <a:schemeClr val="tx2">
                  <a:lumMod val="60000"/>
                  <a:lumOff val="40000"/>
                </a:schemeClr>
              </a:solidFill>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5" name="矩形 4"/>
          <p:cNvSpPr/>
          <p:nvPr/>
        </p:nvSpPr>
        <p:spPr>
          <a:xfrm>
            <a:off x="7380312" y="332656"/>
            <a:ext cx="1322799" cy="646331"/>
          </a:xfrm>
          <a:prstGeom prst="rect">
            <a:avLst/>
          </a:prstGeom>
          <a:noFill/>
        </p:spPr>
        <p:txBody>
          <a:bodyPr wrap="none" lIns="91440" tIns="45720" rIns="91440" bIns="45720">
            <a:spAutoFit/>
          </a:bodyPr>
          <a:lstStyle/>
          <a:p>
            <a:pPr algn="ctr"/>
            <a:r>
              <a:rPr lang="en-US" altLang="zh-CN" sz="3600" b="1"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endParaRPr lang="en-US" altLang="zh-CN" sz="3600" b="1"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endParaRPr>
          </a:p>
        </p:txBody>
      </p:sp>
      <p:cxnSp>
        <p:nvCxnSpPr>
          <p:cNvPr id="9" name="直接连接符 8"/>
          <p:cNvCxnSpPr/>
          <p:nvPr/>
        </p:nvCxnSpPr>
        <p:spPr>
          <a:xfrm>
            <a:off x="0" y="1268760"/>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4"/>
          <p:cNvPicPr>
            <a:picLocks noChangeAspect="1"/>
          </p:cNvPicPr>
          <p:nvPr/>
        </p:nvPicPr>
        <p:blipFill>
          <a:blip r:embed="rId2">
            <a:alphaModFix amt="35000"/>
            <a:extLst>
              <a:ext uri="{BEBA8EAE-BF5A-486C-A8C5-ECC9F3942E4B}">
                <a14:imgProps xmlns:a14="http://schemas.microsoft.com/office/drawing/2010/main">
                  <a14:imgLayer r:embed="rId3">
                    <a14:imgEffect>
                      <a14:sharpenSoften amount="-24000"/>
                    </a14:imgEffect>
                  </a14:imgLayer>
                </a14:imgProps>
              </a:ext>
            </a:extLst>
          </a:blip>
          <a:stretch>
            <a:fillRect/>
          </a:stretch>
        </p:blipFill>
        <p:spPr>
          <a:xfrm>
            <a:off x="4131737" y="3368255"/>
            <a:ext cx="5012263" cy="28193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endPar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endParaRPr>
          </a:p>
        </p:txBody>
      </p:sp>
      <p:sp>
        <p:nvSpPr>
          <p:cNvPr id="13" name="Rectangle 1"/>
          <p:cNvSpPr>
            <a:spLocks noChangeArrowheads="1"/>
          </p:cNvSpPr>
          <p:nvPr/>
        </p:nvSpPr>
        <p:spPr bwMode="auto">
          <a:xfrm>
            <a:off x="1619672" y="101607"/>
            <a:ext cx="59046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zh-CN" altLang="en-US" sz="3200" b="1" dirty="0">
                <a:solidFill>
                  <a:srgbClr val="0000FF"/>
                </a:solidFill>
              </a:rPr>
              <a:t> </a:t>
            </a:r>
            <a:r>
              <a:rPr lang="en-US" altLang="zh-CN" sz="3200" b="1" dirty="0">
                <a:solidFill>
                  <a:srgbClr val="0000FF"/>
                </a:solidFill>
              </a:rPr>
              <a:t>Positron pre-accelerating section</a:t>
            </a:r>
            <a:endParaRPr kumimoji="0" lang="zh-CN" altLang="zh-CN" sz="2400" b="1" i="0" u="none" strike="noStrike" cap="none" normalizeH="0" baseline="0" dirty="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457200" y="25540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40" y="1816439"/>
            <a:ext cx="3889557" cy="2935689"/>
          </a:xfrm>
          <a:prstGeom prst="rect">
            <a:avLst/>
          </a:prstGeom>
        </p:spPr>
      </p:pic>
      <p:sp>
        <p:nvSpPr>
          <p:cNvPr id="21" name="文本框 20"/>
          <p:cNvSpPr txBox="1"/>
          <p:nvPr/>
        </p:nvSpPr>
        <p:spPr>
          <a:xfrm>
            <a:off x="157068" y="4812187"/>
            <a:ext cx="8829864" cy="1346331"/>
          </a:xfrm>
          <a:prstGeom prst="rect">
            <a:avLst/>
          </a:prstGeom>
          <a:noFill/>
        </p:spPr>
        <p:txBody>
          <a:bodyPr wrap="square" rtlCol="0">
            <a:spAutoFit/>
          </a:bodyPr>
          <a:lstStyle/>
          <a:p>
            <a:pPr>
              <a:lnSpc>
                <a:spcPct val="150000"/>
              </a:lnSpc>
            </a:pPr>
            <a:r>
              <a:rPr lang="en-US" altLang="zh-CN" sz="1400" b="1" dirty="0">
                <a:solidFill>
                  <a:prstClr val="black"/>
                </a:solidFill>
                <a:latin typeface="Times New Roman" panose="02020603050405020304" pitchFamily="18" charset="0"/>
                <a:cs typeface="Times New Roman" panose="02020603050405020304" pitchFamily="18" charset="0"/>
              </a:rPr>
              <a:t>1.The capture section consists of two 1m acceleration cavities, and the acceleration section consists of four 3m acceleration cavities. The aperture of the acceleration tube is </a:t>
            </a:r>
            <a:r>
              <a:rPr lang="en-US" altLang="zh-CN" sz="1400" b="1" dirty="0">
                <a:solidFill>
                  <a:srgbClr val="FF0000"/>
                </a:solidFill>
                <a:latin typeface="Times New Roman" panose="02020603050405020304" pitchFamily="18" charset="0"/>
                <a:cs typeface="Times New Roman" panose="02020603050405020304" pitchFamily="18" charset="0"/>
              </a:rPr>
              <a:t>30mm</a:t>
            </a:r>
            <a:r>
              <a:rPr lang="en-US" altLang="zh-CN" sz="1400" b="1" dirty="0">
                <a:solidFill>
                  <a:prstClr val="black"/>
                </a:solidFill>
                <a:latin typeface="Times New Roman" panose="02020603050405020304" pitchFamily="18" charset="0"/>
                <a:cs typeface="Times New Roman" panose="02020603050405020304" pitchFamily="18" charset="0"/>
              </a:rPr>
              <a:t>.</a:t>
            </a:r>
            <a:endParaRPr lang="en-US" altLang="zh-CN" sz="1400" b="1" dirty="0">
              <a:solidFill>
                <a:prstClr val="black"/>
              </a:solidFill>
              <a:latin typeface="Times New Roman" panose="02020603050405020304" pitchFamily="18" charset="0"/>
              <a:cs typeface="Times New Roman" panose="02020603050405020304" pitchFamily="18" charset="0"/>
            </a:endParaRPr>
          </a:p>
          <a:p>
            <a:pPr>
              <a:lnSpc>
                <a:spcPct val="150000"/>
              </a:lnSpc>
            </a:pPr>
            <a:r>
              <a:rPr lang="en-US" altLang="zh-CN" sz="1400" b="1" dirty="0">
                <a:solidFill>
                  <a:prstClr val="black"/>
                </a:solidFill>
                <a:latin typeface="Times New Roman" panose="02020603050405020304" pitchFamily="18" charset="0"/>
                <a:cs typeface="Times New Roman" panose="02020603050405020304" pitchFamily="18" charset="0"/>
              </a:rPr>
              <a:t>2. The peak magnetic field of Flux Concentrator is 5T, and the magnetic field of the solenoid is 0.5T</a:t>
            </a:r>
            <a:endParaRPr lang="en-US" altLang="zh-CN" sz="1400" b="1" dirty="0">
              <a:solidFill>
                <a:prstClr val="black"/>
              </a:solidFill>
              <a:latin typeface="Times New Roman" panose="02020603050405020304" pitchFamily="18" charset="0"/>
              <a:cs typeface="Times New Roman" panose="02020603050405020304" pitchFamily="18" charset="0"/>
            </a:endParaRPr>
          </a:p>
          <a:p>
            <a:pPr>
              <a:lnSpc>
                <a:spcPct val="150000"/>
              </a:lnSpc>
            </a:pPr>
            <a:r>
              <a:rPr lang="en-US" altLang="zh-CN" sz="1400" b="1" dirty="0">
                <a:solidFill>
                  <a:prstClr val="black"/>
                </a:solidFill>
                <a:latin typeface="Times New Roman" panose="02020603050405020304" pitchFamily="18" charset="0"/>
                <a:cs typeface="Times New Roman" panose="02020603050405020304" pitchFamily="18" charset="0"/>
              </a:rPr>
              <a:t>3. Acceleration gradient : 20MV/m</a:t>
            </a:r>
            <a:endParaRPr lang="zh-CN" altLang="en-US" sz="1400" b="1" dirty="0">
              <a:solidFill>
                <a:prstClr val="black"/>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831750" y="4700117"/>
            <a:ext cx="2865512" cy="261610"/>
          </a:xfrm>
          <a:prstGeom prst="rect">
            <a:avLst/>
          </a:prstGeom>
          <a:noFill/>
        </p:spPr>
        <p:txBody>
          <a:bodyPr wrap="square">
            <a:spAutoFit/>
          </a:bodyPr>
          <a:lstStyle/>
          <a:p>
            <a:pPr algn="ctr">
              <a:defRPr/>
            </a:pPr>
            <a:r>
              <a:rPr lang="en-US" altLang="zh-CN" sz="11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Phase optimization of Capture Section</a:t>
            </a:r>
            <a:endParaRPr lang="zh-CN" altLang="en-US" sz="11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6" name="文本框 15"/>
          <p:cNvSpPr txBox="1"/>
          <p:nvPr/>
        </p:nvSpPr>
        <p:spPr>
          <a:xfrm>
            <a:off x="5220072" y="4653317"/>
            <a:ext cx="2865512" cy="261610"/>
          </a:xfrm>
          <a:prstGeom prst="rect">
            <a:avLst/>
          </a:prstGeom>
          <a:noFill/>
        </p:spPr>
        <p:txBody>
          <a:bodyPr wrap="square">
            <a:spAutoFit/>
          </a:bodyPr>
          <a:lstStyle/>
          <a:p>
            <a:pPr algn="ctr">
              <a:defRPr/>
            </a:pPr>
            <a:r>
              <a:rPr lang="en-US" altLang="zh-CN" sz="11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Acceleration gradient of Capture Section</a:t>
            </a:r>
            <a:endParaRPr lang="zh-CN" altLang="en-US" sz="11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8" name="图片 7" descr="AxGlyph in The new progress in Injector and positron source of STCF - ahips10142.pptx"/>
          <p:cNvPicPr>
            <a:picLocks noChangeAspect="1"/>
          </p:cNvPicPr>
          <p:nvPr/>
        </p:nvPicPr>
        <p:blipFill>
          <a:blip r:embed="rId3"/>
          <a:stretch>
            <a:fillRect/>
          </a:stretch>
        </p:blipFill>
        <p:spPr>
          <a:xfrm>
            <a:off x="1187450" y="908685"/>
            <a:ext cx="6772275" cy="962025"/>
          </a:xfrm>
          <a:prstGeom prst="rect">
            <a:avLst/>
          </a:prstGeom>
        </p:spPr>
      </p:pic>
      <p:pic>
        <p:nvPicPr>
          <p:cNvPr id="12" name="图片 11" descr="AxGlyph in The new progress in Injector and positron source of STCF - ahips10142.pptx(1)"/>
          <p:cNvPicPr>
            <a:picLocks noChangeAspect="1"/>
          </p:cNvPicPr>
          <p:nvPr/>
        </p:nvPicPr>
        <p:blipFill>
          <a:blip r:embed="rId4"/>
          <a:stretch>
            <a:fillRect/>
          </a:stretch>
        </p:blipFill>
        <p:spPr>
          <a:xfrm>
            <a:off x="4370070" y="1881505"/>
            <a:ext cx="4281170" cy="282130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endPar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endParaRPr>
          </a:p>
        </p:txBody>
      </p:sp>
      <p:sp>
        <p:nvSpPr>
          <p:cNvPr id="13" name="Rectangle 1"/>
          <p:cNvSpPr>
            <a:spLocks noChangeArrowheads="1"/>
          </p:cNvSpPr>
          <p:nvPr/>
        </p:nvSpPr>
        <p:spPr bwMode="auto">
          <a:xfrm>
            <a:off x="1619672" y="101607"/>
            <a:ext cx="59046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zh-CN" altLang="en-US" sz="3200" b="1" dirty="0">
                <a:solidFill>
                  <a:srgbClr val="0000FF"/>
                </a:solidFill>
              </a:rPr>
              <a:t> </a:t>
            </a:r>
            <a:r>
              <a:rPr lang="en-US" altLang="zh-CN" sz="3200" b="1" dirty="0">
                <a:solidFill>
                  <a:srgbClr val="0000FF"/>
                </a:solidFill>
              </a:rPr>
              <a:t>Positron pre-accelerating section</a:t>
            </a:r>
            <a:endParaRPr kumimoji="0" lang="zh-CN" altLang="zh-CN" sz="2400" b="1"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 name="表格 2"/>
              <p:cNvGraphicFramePr>
                <a:graphicFrameLocks noGrp="1"/>
              </p:cNvGraphicFramePr>
              <p:nvPr/>
            </p:nvGraphicFramePr>
            <p:xfrm>
              <a:off x="496135" y="4262883"/>
              <a:ext cx="3600001" cy="1763458"/>
            </p:xfrm>
            <a:graphic>
              <a:graphicData uri="http://schemas.openxmlformats.org/drawingml/2006/table">
                <a:tbl>
                  <a:tblPr firstRow="1" firstCol="1" bandRow="1">
                    <a:tableStyleId>{5C22544A-7EE6-4342-B048-85BDC9FD1C3A}</a:tableStyleId>
                  </a:tblPr>
                  <a:tblGrid>
                    <a:gridCol w="1392773"/>
                    <a:gridCol w="1103614"/>
                    <a:gridCol w="1103614"/>
                  </a:tblGrid>
                  <a:tr h="290417">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Parameter</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Off-axis</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Swap-out</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0417">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yield</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0.570</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0.883</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50527">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Energy spread</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8.21%</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8.06%</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0417">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Bunch length</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5.66mm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5.63mm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0417">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Beam size</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4.63mm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4.63mm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0417">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altLang="zh-CN" sz="1400" b="1" i="1" kern="100" smtClean="0">
                                        <a:solidFill>
                                          <a:schemeClr val="tx1"/>
                                        </a:solidFill>
                                        <a:effectLst/>
                                        <a:latin typeface="Cambria Math" panose="02040503050406030204" pitchFamily="18" charset="0"/>
                                        <a:cs typeface="Times New Roman" panose="02020603050405020304" pitchFamily="18" charset="0"/>
                                      </a:rPr>
                                    </m:ctrlPr>
                                  </m:sSubPr>
                                  <m:e>
                                    <m:r>
                                      <a:rPr lang="zh-CN" altLang="en-US" sz="1400" b="1" i="1" kern="100" smtClean="0">
                                        <a:solidFill>
                                          <a:schemeClr val="tx1"/>
                                        </a:solidFill>
                                        <a:effectLst/>
                                        <a:latin typeface="Cambria Math" panose="02040503050406030204" pitchFamily="18" charset="0"/>
                                        <a:cs typeface="Times New Roman" panose="02020603050405020304" pitchFamily="18" charset="0"/>
                                      </a:rPr>
                                      <m:t>𝜺</m:t>
                                    </m:r>
                                  </m:e>
                                  <m:sub>
                                    <m:r>
                                      <a:rPr lang="en-US" altLang="zh-CN" sz="1400" b="1" i="1" kern="100" smtClean="0">
                                        <a:solidFill>
                                          <a:schemeClr val="tx1"/>
                                        </a:solidFill>
                                        <a:effectLst/>
                                        <a:latin typeface="Cambria Math" panose="02040503050406030204" pitchFamily="18" charset="0"/>
                                        <a:cs typeface="Times New Roman" panose="02020603050405020304" pitchFamily="18" charset="0"/>
                                      </a:rPr>
                                      <m:t>𝒏</m:t>
                                    </m:r>
                                  </m:sub>
                                </m:sSub>
                                <m:r>
                                  <a:rPr lang="en-US" altLang="zh-CN" sz="1400" b="1" i="1" kern="100" smtClean="0">
                                    <a:solidFill>
                                      <a:schemeClr val="tx1"/>
                                    </a:solidFill>
                                    <a:effectLst/>
                                    <a:latin typeface="Cambria Math" panose="02040503050406030204" pitchFamily="18" charset="0"/>
                                    <a:cs typeface="Times New Roman" panose="02020603050405020304" pitchFamily="18" charset="0"/>
                                  </a:rPr>
                                  <m:t>/</m:t>
                                </m:r>
                                <m:r>
                                  <a:rPr lang="en-US" altLang="zh-CN" sz="1400" b="1" i="1" kern="100" smtClean="0">
                                    <a:solidFill>
                                      <a:schemeClr val="tx1"/>
                                    </a:solidFill>
                                    <a:effectLst/>
                                    <a:latin typeface="Cambria Math" panose="02040503050406030204" pitchFamily="18" charset="0"/>
                                    <a:cs typeface="Times New Roman" panose="02020603050405020304" pitchFamily="18" charset="0"/>
                                  </a:rPr>
                                  <m:t>𝒎𝒎</m:t>
                                </m:r>
                                <m:r>
                                  <a:rPr lang="en-US" altLang="zh-CN" sz="1400" b="1" i="1" kern="100" smtClean="0">
                                    <a:solidFill>
                                      <a:schemeClr val="tx1"/>
                                    </a:solidFill>
                                    <a:effectLst/>
                                    <a:latin typeface="Cambria Math" panose="02040503050406030204" pitchFamily="18" charset="0"/>
                                    <a:cs typeface="Times New Roman" panose="02020603050405020304" pitchFamily="18" charset="0"/>
                                  </a:rPr>
                                  <m:t>·</m:t>
                                </m:r>
                                <m:r>
                                  <a:rPr lang="en-US" altLang="zh-CN" sz="1400" b="1" i="1" kern="100" smtClean="0">
                                    <a:solidFill>
                                      <a:schemeClr val="tx1"/>
                                    </a:solidFill>
                                    <a:effectLst/>
                                    <a:latin typeface="Cambria Math" panose="02040503050406030204" pitchFamily="18" charset="0"/>
                                    <a:cs typeface="Times New Roman" panose="02020603050405020304" pitchFamily="18" charset="0"/>
                                  </a:rPr>
                                  <m:t>𝒎𝒓𝒂𝒅</m:t>
                                </m:r>
                              </m:oMath>
                            </m:oMathPara>
                          </a14:m>
                          <a:endParaRPr lang="en-US" altLang="zh-CN" sz="1400" kern="1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~3200</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~3200</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mc:Choice>
        <mc:Fallback xmlns="">
          <p:graphicFrame>
            <p:nvGraphicFramePr>
              <p:cNvPr id="3" name="表格 2"/>
              <p:cNvGraphicFramePr>
                <a:graphicFrameLocks noGrp="1"/>
              </p:cNvGraphicFramePr>
              <p:nvPr/>
            </p:nvGraphicFramePr>
            <p:xfrm>
              <a:off x="496135" y="4262883"/>
              <a:ext cx="3600001" cy="1763458"/>
            </p:xfrm>
            <a:graphic>
              <a:graphicData uri="http://schemas.openxmlformats.org/drawingml/2006/table">
                <a:tbl>
                  <a:tblPr firstRow="1" firstCol="1" bandRow="1">
                    <a:tableStyleId>{5C22544A-7EE6-4342-B048-85BDC9FD1C3A}</a:tableStyleId>
                  </a:tblPr>
                  <a:tblGrid>
                    <a:gridCol w="1392773"/>
                    <a:gridCol w="1103614"/>
                    <a:gridCol w="1103614"/>
                  </a:tblGrid>
                  <a:tr h="290417">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Parameter</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Off-axis</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Swap-out</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0417">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yield</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0.570</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0.883</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50527">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Energy spread</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8.21%</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8.06%</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0417">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Bunch length</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5.66mm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5.63mm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0417">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Beam size</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4.63mm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4.63mm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320040">
                    <a:tc>
                      <a:txBody>
                        <a:bodyPr/>
                        <a:lstStyle/>
                        <a:p>
                          <a:endParaRPr lang="zh-CN"/>
                        </a:p>
                      </a:txBody>
                      <a:tcPr marL="68580" marR="68580" marT="0" marB="0" anchor="ctr">
                        <a:blipFill>
                          <a:blip r:embed="rId2"/>
                        </a:blipFill>
                      </a:tcP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~3200</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~3200</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mc:Fallback>
      </mc:AlternateContent>
      <p:sp>
        <p:nvSpPr>
          <p:cNvPr id="14" name="文本框 6"/>
          <p:cNvSpPr txBox="1"/>
          <p:nvPr/>
        </p:nvSpPr>
        <p:spPr>
          <a:xfrm>
            <a:off x="4301982" y="4306901"/>
            <a:ext cx="4870558" cy="1669496"/>
          </a:xfrm>
          <a:prstGeom prst="rect">
            <a:avLst/>
          </a:prstGeom>
          <a:no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342900" marR="0" lvl="0" indent="-342900" algn="l" defTabSz="914400" rtl="0" eaLnBrk="0" fontAlgn="base" latinLnBrk="0" hangingPunct="0">
              <a:lnSpc>
                <a:spcPct val="150000"/>
              </a:lnSpc>
              <a:spcBef>
                <a:spcPct val="0"/>
              </a:spcBef>
              <a:spcAft>
                <a:spcPct val="0"/>
              </a:spcAft>
              <a:buClrTx/>
              <a:buSzTx/>
              <a:buFontTx/>
              <a:buAutoNum type="arabicPeriod"/>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There is not much difference between the two injection methods except for production at the end of the pre acceleration stage</a:t>
            </a:r>
            <a:endPar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50000"/>
              </a:lnSpc>
              <a:spcBef>
                <a:spcPct val="0"/>
              </a:spcBef>
              <a:spcAft>
                <a:spcPct val="0"/>
              </a:spcAft>
              <a:buClrTx/>
              <a:buSzTx/>
              <a:buFontTx/>
              <a:buAutoNum type="arabicPeriod"/>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energy divergence is relatively large, accounting for 8.21% and 8.06% respectively</a:t>
            </a:r>
            <a:endPar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 y="1011156"/>
            <a:ext cx="3456202" cy="2592152"/>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3674" y="1069317"/>
            <a:ext cx="3240000" cy="2430000"/>
          </a:xfrm>
          <a:prstGeom prst="rect">
            <a:avLst/>
          </a:prstGeom>
        </p:spPr>
      </p:pic>
      <p:sp>
        <p:nvSpPr>
          <p:cNvPr id="16" name="文本框 15"/>
          <p:cNvSpPr txBox="1"/>
          <p:nvPr/>
        </p:nvSpPr>
        <p:spPr>
          <a:xfrm>
            <a:off x="827585" y="3614584"/>
            <a:ext cx="3384376" cy="430887"/>
          </a:xfrm>
          <a:prstGeom prst="rect">
            <a:avLst/>
          </a:prstGeom>
          <a:noFill/>
        </p:spPr>
        <p:txBody>
          <a:bodyPr wrap="square">
            <a:spAutoFit/>
          </a:bodyPr>
          <a:lstStyle/>
          <a:p>
            <a:pPr algn="ctr">
              <a:defRPr/>
            </a:pPr>
            <a:r>
              <a:rPr lang="en-US" altLang="zh-CN" sz="11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longitudinal phase space distribution of</a:t>
            </a:r>
            <a:endParaRPr lang="en-US" altLang="zh-CN" sz="11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a:p>
            <a:pPr algn="ctr">
              <a:defRPr/>
            </a:pPr>
            <a:r>
              <a:rPr lang="en-US" altLang="zh-CN" sz="11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the end of pre-accelerating section(</a:t>
            </a:r>
            <a:r>
              <a:rPr lang="en-US" altLang="zh-CN" sz="1100" kern="100" dirty="0">
                <a:effectLst/>
                <a:latin typeface="Times New Roman" panose="02020603050405020304" pitchFamily="18" charset="0"/>
                <a:ea typeface="Times New Roman" panose="02020603050405020304" pitchFamily="18" charset="0"/>
                <a:cs typeface="Times New Roman" panose="02020603050405020304" pitchFamily="18" charset="0"/>
              </a:rPr>
              <a:t>Off-axis</a:t>
            </a:r>
            <a:r>
              <a:rPr lang="en-US" altLang="zh-CN" sz="11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sz="11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8" name="文本框 17"/>
          <p:cNvSpPr txBox="1"/>
          <p:nvPr/>
        </p:nvSpPr>
        <p:spPr>
          <a:xfrm>
            <a:off x="4713674" y="3594660"/>
            <a:ext cx="3600001" cy="769441"/>
          </a:xfrm>
          <a:prstGeom prst="rect">
            <a:avLst/>
          </a:prstGeom>
          <a:noFill/>
        </p:spPr>
        <p:txBody>
          <a:bodyPr wrap="square">
            <a:spAutoFit/>
          </a:bodyPr>
          <a:lstStyle/>
          <a:p>
            <a:pPr algn="ctr">
              <a:defRPr/>
            </a:pPr>
            <a:r>
              <a:rPr lang="en-US" altLang="zh-CN" sz="11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longitudinal phase space distribution of</a:t>
            </a:r>
            <a:endParaRPr lang="en-US" altLang="zh-CN" sz="11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a:p>
            <a:pPr algn="ctr">
              <a:defRPr/>
            </a:pPr>
            <a:r>
              <a:rPr lang="en-US" altLang="zh-CN" sz="11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the end of pre-accelerating section(</a:t>
            </a:r>
            <a:r>
              <a:rPr lang="en-US" altLang="zh-CN" sz="1100" kern="100" dirty="0">
                <a:effectLst/>
                <a:latin typeface="Times New Roman" panose="02020603050405020304" pitchFamily="18" charset="0"/>
                <a:ea typeface="Times New Roman" panose="02020603050405020304" pitchFamily="18" charset="0"/>
                <a:cs typeface="Times New Roman" panose="02020603050405020304" pitchFamily="18" charset="0"/>
              </a:rPr>
              <a:t>Swap-out)</a:t>
            </a:r>
            <a:endParaRPr lang="zh-CN" altLang="zh-CN"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defRPr/>
            </a:pPr>
            <a:endParaRPr lang="zh-CN" altLang="zh-CN"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defRPr/>
            </a:pPr>
            <a:endParaRPr lang="zh-CN" altLang="en-US" sz="11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endPar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endParaRPr>
          </a:p>
        </p:txBody>
      </p:sp>
      <p:sp>
        <p:nvSpPr>
          <p:cNvPr id="14" name="Rectangle 1"/>
          <p:cNvSpPr>
            <a:spLocks noChangeArrowheads="1"/>
          </p:cNvSpPr>
          <p:nvPr/>
        </p:nvSpPr>
        <p:spPr bwMode="auto">
          <a:xfrm>
            <a:off x="1619672" y="101607"/>
            <a:ext cx="59046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zh-CN" altLang="en-US" sz="3200" b="1" dirty="0">
                <a:solidFill>
                  <a:srgbClr val="0000FF"/>
                </a:solidFill>
              </a:rPr>
              <a:t> </a:t>
            </a:r>
            <a:r>
              <a:rPr lang="en-US" altLang="zh-CN" sz="3200" b="1" dirty="0">
                <a:solidFill>
                  <a:srgbClr val="0000FF"/>
                </a:solidFill>
              </a:rPr>
              <a:t>Positron pre-accelerating section</a:t>
            </a:r>
            <a:endParaRPr kumimoji="0" lang="zh-CN" altLang="zh-CN" sz="2400" b="1" i="0" u="none" strike="noStrike" cap="none" normalizeH="0" baseline="0" dirty="0">
              <a:ln>
                <a:noFill/>
              </a:ln>
              <a:solidFill>
                <a:schemeClr val="tx1"/>
              </a:solidFill>
              <a:effectLst/>
              <a:latin typeface="Arial" panose="020B0604020202020204" pitchFamily="34" charset="0"/>
            </a:endParaRPr>
          </a:p>
        </p:txBody>
      </p:sp>
      <p:pic>
        <p:nvPicPr>
          <p:cNvPr id="8" name="图片 7"/>
          <p:cNvPicPr>
            <a:picLocks noChangeAspect="1"/>
          </p:cNvPicPr>
          <p:nvPr/>
        </p:nvPicPr>
        <p:blipFill>
          <a:blip r:embed="rId2"/>
          <a:stretch>
            <a:fillRect/>
          </a:stretch>
        </p:blipFill>
        <p:spPr>
          <a:xfrm>
            <a:off x="0" y="2402103"/>
            <a:ext cx="3620547" cy="2444446"/>
          </a:xfrm>
          <a:prstGeom prst="rect">
            <a:avLst/>
          </a:prstGeom>
        </p:spPr>
      </p:pic>
      <p:graphicFrame>
        <p:nvGraphicFramePr>
          <p:cNvPr id="19" name="对象 18"/>
          <p:cNvGraphicFramePr>
            <a:graphicFrameLocks noChangeAspect="1"/>
          </p:cNvGraphicFramePr>
          <p:nvPr/>
        </p:nvGraphicFramePr>
        <p:xfrm>
          <a:off x="507315" y="1074654"/>
          <a:ext cx="2605916" cy="908676"/>
        </p:xfrm>
        <a:graphic>
          <a:graphicData uri="http://schemas.openxmlformats.org/presentationml/2006/ole">
            <mc:AlternateContent xmlns:mc="http://schemas.openxmlformats.org/markup-compatibility/2006">
              <mc:Choice xmlns:v="urn:schemas-microsoft-com:vml" Requires="v">
                <p:oleObj spid="_x0000_s0" name="AxGlyph" r:id="rId3" imgW="2251710" imgH="786765" progId="AxGlyph.Document">
                  <p:embed/>
                </p:oleObj>
              </mc:Choice>
              <mc:Fallback>
                <p:oleObj name="AxGlyph" r:id="rId3" imgW="2251710" imgH="786765" progId="AxGlyph.Document">
                  <p:embed/>
                  <p:pic>
                    <p:nvPicPr>
                      <p:cNvPr id="0" name="对象 18"/>
                      <p:cNvPicPr/>
                      <p:nvPr/>
                    </p:nvPicPr>
                    <p:blipFill>
                      <a:blip r:embed="rId4"/>
                      <a:stretch>
                        <a:fillRect/>
                      </a:stretch>
                    </p:blipFill>
                    <p:spPr>
                      <a:xfrm>
                        <a:off x="507315" y="1074654"/>
                        <a:ext cx="2605916" cy="908676"/>
                      </a:xfrm>
                      <a:prstGeom prst="rect">
                        <a:avLst/>
                      </a:prstGeom>
                    </p:spPr>
                  </p:pic>
                </p:oleObj>
              </mc:Fallback>
            </mc:AlternateContent>
          </a:graphicData>
        </a:graphic>
      </p:graphicFrame>
      <p:pic>
        <p:nvPicPr>
          <p:cNvPr id="40" name="图片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7406" y="970631"/>
            <a:ext cx="3474826" cy="1980000"/>
          </a:xfrm>
          <a:prstGeom prst="rect">
            <a:avLst/>
          </a:prstGeom>
        </p:spPr>
      </p:pic>
      <p:pic>
        <p:nvPicPr>
          <p:cNvPr id="42" name="图片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7406" y="2998075"/>
            <a:ext cx="3474826" cy="1980000"/>
          </a:xfrm>
          <a:prstGeom prst="rect">
            <a:avLst/>
          </a:prstGeom>
        </p:spPr>
      </p:pic>
      <p:sp>
        <p:nvSpPr>
          <p:cNvPr id="2" name="文本框 1"/>
          <p:cNvSpPr txBox="1"/>
          <p:nvPr/>
        </p:nvSpPr>
        <p:spPr>
          <a:xfrm>
            <a:off x="300037" y="5362306"/>
            <a:ext cx="8829864" cy="700000"/>
          </a:xfrm>
          <a:prstGeom prst="rect">
            <a:avLst/>
          </a:prstGeom>
          <a:noFill/>
        </p:spPr>
        <p:txBody>
          <a:bodyPr wrap="square" rtlCol="0">
            <a:spAutoFit/>
          </a:bodyPr>
          <a:lstStyle/>
          <a:p>
            <a:pPr>
              <a:lnSpc>
                <a:spcPct val="150000"/>
              </a:lnSpc>
            </a:pPr>
            <a:r>
              <a:rPr lang="en-US" altLang="zh-CN" sz="1400" b="1" dirty="0">
                <a:solidFill>
                  <a:prstClr val="black"/>
                </a:solidFill>
                <a:latin typeface="Times New Roman" panose="02020603050405020304" pitchFamily="18" charset="0"/>
                <a:cs typeface="Times New Roman" panose="02020603050405020304" pitchFamily="18" charset="0"/>
              </a:rPr>
              <a:t>1.Add a collimator after the second group of Bend Magnet in the Chicane structure to reduce energy spread</a:t>
            </a:r>
            <a:endParaRPr lang="en-US" altLang="zh-CN" sz="1400" b="1" dirty="0">
              <a:solidFill>
                <a:prstClr val="black"/>
              </a:solidFill>
              <a:latin typeface="Times New Roman" panose="02020603050405020304" pitchFamily="18" charset="0"/>
              <a:cs typeface="Times New Roman" panose="02020603050405020304" pitchFamily="18" charset="0"/>
            </a:endParaRPr>
          </a:p>
          <a:p>
            <a:pPr>
              <a:lnSpc>
                <a:spcPct val="150000"/>
              </a:lnSpc>
            </a:pPr>
            <a:r>
              <a:rPr lang="en-US" altLang="zh-CN" sz="1400" b="1" dirty="0">
                <a:solidFill>
                  <a:prstClr val="black"/>
                </a:solidFill>
                <a:latin typeface="Times New Roman" panose="02020603050405020304" pitchFamily="18" charset="0"/>
                <a:cs typeface="Times New Roman" panose="02020603050405020304" pitchFamily="18" charset="0"/>
              </a:rPr>
              <a:t>2. The collimator radius :5mm, balance positron yield and energy spread.</a:t>
            </a:r>
            <a:endParaRPr lang="en-US" altLang="zh-CN" sz="1400"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309320"/>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endPar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endParaRPr>
          </a:p>
        </p:txBody>
      </p:sp>
      <p:pic>
        <p:nvPicPr>
          <p:cNvPr id="5" name="图片 4"/>
          <p:cNvPicPr>
            <a:picLocks noChangeAspect="1"/>
          </p:cNvPicPr>
          <p:nvPr/>
        </p:nvPicPr>
        <p:blipFill>
          <a:blip r:embed="rId2"/>
          <a:stretch>
            <a:fillRect/>
          </a:stretch>
        </p:blipFill>
        <p:spPr>
          <a:xfrm>
            <a:off x="4716016" y="794730"/>
            <a:ext cx="638572" cy="154548"/>
          </a:xfrm>
          <a:prstGeom prst="rect">
            <a:avLst/>
          </a:prstGeom>
        </p:spPr>
      </p:pic>
      <p:sp>
        <p:nvSpPr>
          <p:cNvPr id="7" name="文本框 6"/>
          <p:cNvSpPr txBox="1"/>
          <p:nvPr/>
        </p:nvSpPr>
        <p:spPr>
          <a:xfrm>
            <a:off x="4751800" y="3570812"/>
            <a:ext cx="3600400" cy="584775"/>
          </a:xfrm>
          <a:prstGeom prst="rect">
            <a:avLst/>
          </a:prstGeom>
          <a:noFill/>
        </p:spPr>
        <p:txBody>
          <a:bodyPr wrap="square" rtlCol="0">
            <a:spAutoFit/>
          </a:bodyPr>
          <a:lstStyle/>
          <a:p>
            <a:r>
              <a:rPr lang="en-US" altLang="zh-CN" sz="1400" b="0" i="0" dirty="0">
                <a:solidFill>
                  <a:srgbClr val="000000"/>
                </a:solidFill>
                <a:effectLst/>
                <a:latin typeface="Times New Roman" panose="02020603050405020304" pitchFamily="18" charset="0"/>
                <a:cs typeface="Times New Roman" panose="02020603050405020304" pitchFamily="18" charset="0"/>
              </a:rPr>
              <a:t>Beam distribution of 1 GeV positron beam</a:t>
            </a:r>
            <a:r>
              <a:rPr lang="en-US" altLang="zh-CN" sz="1400" dirty="0">
                <a:latin typeface="Times New Roman" panose="02020603050405020304" pitchFamily="18" charset="0"/>
                <a:cs typeface="Times New Roman" panose="02020603050405020304" pitchFamily="18" charset="0"/>
              </a:rPr>
              <a:t> </a:t>
            </a:r>
            <a:br>
              <a:rPr lang="en-US" altLang="zh-CN" dirty="0"/>
            </a:br>
            <a:endParaRPr lang="zh-CN" altLang="en-US" dirty="0"/>
          </a:p>
        </p:txBody>
      </p:sp>
      <p:sp>
        <p:nvSpPr>
          <p:cNvPr id="19" name="Rectangle 1"/>
          <p:cNvSpPr>
            <a:spLocks noChangeArrowheads="1"/>
          </p:cNvSpPr>
          <p:nvPr/>
        </p:nvSpPr>
        <p:spPr bwMode="auto">
          <a:xfrm>
            <a:off x="1475656" y="140970"/>
            <a:ext cx="643715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zh-CN" altLang="en-US" sz="3200" b="1" dirty="0">
                <a:solidFill>
                  <a:srgbClr val="0000FF"/>
                </a:solidFill>
              </a:rPr>
              <a:t> </a:t>
            </a:r>
            <a:r>
              <a:rPr lang="en-US" altLang="zh-CN" sz="3200" b="1" dirty="0">
                <a:solidFill>
                  <a:srgbClr val="0000FF"/>
                </a:solidFill>
              </a:rPr>
              <a:t>Design of 1 GeV positron  beam-line</a:t>
            </a:r>
            <a:endParaRPr kumimoji="0" lang="zh-CN" altLang="zh-CN" sz="2400" b="1"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 name="表格 2"/>
              <p:cNvGraphicFramePr>
                <a:graphicFrameLocks noGrp="1"/>
              </p:cNvGraphicFramePr>
              <p:nvPr/>
            </p:nvGraphicFramePr>
            <p:xfrm>
              <a:off x="457200" y="3951763"/>
              <a:ext cx="3600001" cy="2053875"/>
            </p:xfrm>
            <a:graphic>
              <a:graphicData uri="http://schemas.openxmlformats.org/drawingml/2006/table">
                <a:tbl>
                  <a:tblPr firstRow="1" firstCol="1" bandRow="1">
                    <a:tableStyleId>{5C22544A-7EE6-4342-B048-85BDC9FD1C3A}</a:tableStyleId>
                  </a:tblPr>
                  <a:tblGrid>
                    <a:gridCol w="1392773"/>
                    <a:gridCol w="1103614"/>
                    <a:gridCol w="1103614"/>
                  </a:tblGrid>
                  <a:tr h="290417">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Parameter</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Off-axis</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Swap-out</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0417">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yield</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0.16&gt;0.15</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0.252&gt;0.25</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50527">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Energy spread</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0.068%</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0.068%</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0417">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Bunch length</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1.92mm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1.95mm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0417">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Beam size</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0417">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zh-CN" altLang="en-US" sz="1400" i="1" kern="100" smtClean="0">
                                    <a:solidFill>
                                      <a:schemeClr val="tx1"/>
                                    </a:solidFill>
                                    <a:effectLst/>
                                    <a:latin typeface="Cambria Math" panose="02040503050406030204" pitchFamily="18" charset="0"/>
                                    <a:cs typeface="Times New Roman" panose="02020603050405020304" pitchFamily="18" charset="0"/>
                                  </a:rPr>
                                  <m:t>𝜺</m:t>
                                </m:r>
                                <m:r>
                                  <a:rPr lang="en-US" altLang="zh-CN" sz="1400" b="1" i="1" kern="100" smtClean="0">
                                    <a:solidFill>
                                      <a:schemeClr val="tx1"/>
                                    </a:solidFill>
                                    <a:effectLst/>
                                    <a:latin typeface="Cambria Math" panose="02040503050406030204" pitchFamily="18" charset="0"/>
                                    <a:cs typeface="Times New Roman" panose="02020603050405020304" pitchFamily="18" charset="0"/>
                                  </a:rPr>
                                  <m:t>𝒙</m:t>
                                </m:r>
                                <m:r>
                                  <a:rPr lang="en-US" altLang="zh-CN" sz="1400" b="1" i="1" kern="100" smtClean="0">
                                    <a:solidFill>
                                      <a:schemeClr val="tx1"/>
                                    </a:solidFill>
                                    <a:effectLst/>
                                    <a:latin typeface="Cambria Math" panose="02040503050406030204" pitchFamily="18" charset="0"/>
                                    <a:cs typeface="Times New Roman" panose="02020603050405020304" pitchFamily="18" charset="0"/>
                                  </a:rPr>
                                  <m:t>/</m:t>
                                </m:r>
                                <m:r>
                                  <a:rPr lang="en-US" altLang="zh-CN" sz="1400" b="1" i="1" kern="100" smtClean="0">
                                    <a:solidFill>
                                      <a:schemeClr val="tx1"/>
                                    </a:solidFill>
                                    <a:effectLst/>
                                    <a:latin typeface="Cambria Math" panose="02040503050406030204" pitchFamily="18" charset="0"/>
                                    <a:cs typeface="Times New Roman" panose="02020603050405020304" pitchFamily="18" charset="0"/>
                                  </a:rPr>
                                  <m:t>𝒏𝒎</m:t>
                                </m:r>
                                <m:r>
                                  <a:rPr lang="en-US" altLang="zh-CN" sz="1400" b="1" i="1" kern="100" smtClean="0">
                                    <a:solidFill>
                                      <a:schemeClr val="tx1"/>
                                    </a:solidFill>
                                    <a:effectLst/>
                                    <a:latin typeface="Cambria Math" panose="02040503050406030204" pitchFamily="18" charset="0"/>
                                    <a:cs typeface="Times New Roman" panose="02020603050405020304" pitchFamily="18" charset="0"/>
                                  </a:rPr>
                                  <m:t>·</m:t>
                                </m:r>
                                <m:r>
                                  <a:rPr lang="en-US" altLang="zh-CN" sz="1400" b="1" i="1" kern="100" smtClean="0">
                                    <a:solidFill>
                                      <a:schemeClr val="tx1"/>
                                    </a:solidFill>
                                    <a:effectLst/>
                                    <a:latin typeface="Cambria Math" panose="02040503050406030204" pitchFamily="18" charset="0"/>
                                    <a:cs typeface="Times New Roman" panose="02020603050405020304" pitchFamily="18" charset="0"/>
                                  </a:rPr>
                                  <m:t>𝒓𝒂𝒅</m:t>
                                </m:r>
                              </m:oMath>
                            </m:oMathPara>
                          </a14:m>
                          <a:endParaRPr lang="en-US" altLang="zh-CN" sz="1400" kern="1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795</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769</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0417">
                    <a:tc>
                      <a:txBody>
                        <a:bodyPr/>
                        <a:lstStyle/>
                        <a:p>
                          <a:pPr algn="ctr">
                            <a:lnSpc>
                              <a:spcPct val="150000"/>
                            </a:lnSpc>
                            <a:spcAft>
                              <a:spcPts val="0"/>
                            </a:spcAft>
                          </a:pPr>
                          <a14:m>
                            <m:oMath xmlns:m="http://schemas.openxmlformats.org/officeDocument/2006/math">
                              <m:r>
                                <a:rPr lang="zh-CN" altLang="en-US" sz="1400" i="1" kern="100" smtClean="0">
                                  <a:solidFill>
                                    <a:schemeClr val="tx1"/>
                                  </a:solidFill>
                                  <a:effectLst/>
                                  <a:latin typeface="Cambria Math" panose="02040503050406030204" pitchFamily="18" charset="0"/>
                                  <a:cs typeface="Times New Roman" panose="02020603050405020304" pitchFamily="18" charset="0"/>
                                </a:rPr>
                                <m:t>𝜀</m:t>
                              </m:r>
                              <m:r>
                                <a:rPr lang="en-US" altLang="zh-CN" sz="1400" b="1" i="1" kern="100" smtClean="0">
                                  <a:solidFill>
                                    <a:schemeClr val="tx1"/>
                                  </a:solidFill>
                                  <a:effectLst/>
                                  <a:latin typeface="Cambria Math" panose="02040503050406030204" pitchFamily="18" charset="0"/>
                                  <a:cs typeface="Times New Roman" panose="02020603050405020304" pitchFamily="18" charset="0"/>
                                </a:rPr>
                                <m:t>𝒚</m:t>
                              </m:r>
                              <m:r>
                                <a:rPr lang="en-US" altLang="zh-CN" sz="1400" b="1" i="1" kern="100" smtClean="0">
                                  <a:solidFill>
                                    <a:schemeClr val="tx1"/>
                                  </a:solidFill>
                                  <a:effectLst/>
                                  <a:latin typeface="Cambria Math" panose="02040503050406030204" pitchFamily="18" charset="0"/>
                                  <a:cs typeface="Times New Roman" panose="02020603050405020304" pitchFamily="18" charset="0"/>
                                </a:rPr>
                                <m:t>/</m:t>
                              </m:r>
                              <m:r>
                                <a:rPr lang="en-US" altLang="zh-CN" sz="1400" b="1" i="1" kern="100" smtClean="0">
                                  <a:solidFill>
                                    <a:schemeClr val="tx1"/>
                                  </a:solidFill>
                                  <a:effectLst/>
                                  <a:latin typeface="Cambria Math" panose="02040503050406030204" pitchFamily="18" charset="0"/>
                                  <a:cs typeface="Times New Roman" panose="02020603050405020304" pitchFamily="18" charset="0"/>
                                </a:rPr>
                                <m:t>𝒏𝒎</m:t>
                              </m:r>
                              <m:r>
                                <a:rPr lang="en-US" altLang="zh-CN" sz="1400" b="1" i="1" kern="100" smtClean="0">
                                  <a:solidFill>
                                    <a:schemeClr val="tx1"/>
                                  </a:solidFill>
                                  <a:effectLst/>
                                  <a:latin typeface="Cambria Math" panose="02040503050406030204" pitchFamily="18" charset="0"/>
                                  <a:cs typeface="Times New Roman" panose="02020603050405020304" pitchFamily="18" charset="0"/>
                                </a:rPr>
                                <m:t>·</m:t>
                              </m:r>
                            </m:oMath>
                          </a14:m>
                          <a:r>
                            <a:rPr lang="en-US" altLang="zh-CN" sz="1400" i="1" kern="100" dirty="0">
                              <a:solidFill>
                                <a:schemeClr val="tx1"/>
                              </a:solidFill>
                              <a:effectLst/>
                              <a:latin typeface="Times New Roman" panose="02020603050405020304" pitchFamily="18" charset="0"/>
                              <a:cs typeface="Times New Roman" panose="02020603050405020304" pitchFamily="18" charset="0"/>
                            </a:rPr>
                            <a:t>rad</a:t>
                          </a:r>
                          <a:endParaRPr lang="en-US" altLang="zh-CN" sz="1400" i="1" kern="1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1168</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1185</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mc:Choice>
        <mc:Fallback xmlns="">
          <p:graphicFrame>
            <p:nvGraphicFramePr>
              <p:cNvPr id="3" name="表格 2"/>
              <p:cNvGraphicFramePr>
                <a:graphicFrameLocks noGrp="1"/>
              </p:cNvGraphicFramePr>
              <p:nvPr/>
            </p:nvGraphicFramePr>
            <p:xfrm>
              <a:off x="457200" y="3951763"/>
              <a:ext cx="3600001" cy="2053875"/>
            </p:xfrm>
            <a:graphic>
              <a:graphicData uri="http://schemas.openxmlformats.org/drawingml/2006/table">
                <a:tbl>
                  <a:tblPr firstRow="1" firstCol="1" bandRow="1">
                    <a:tableStyleId>{5C22544A-7EE6-4342-B048-85BDC9FD1C3A}</a:tableStyleId>
                  </a:tblPr>
                  <a:tblGrid>
                    <a:gridCol w="1392773"/>
                    <a:gridCol w="1103614"/>
                    <a:gridCol w="1103614"/>
                  </a:tblGrid>
                  <a:tr h="290417">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Parameter</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Off-axis</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Swap-out</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0417">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yield</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0.16&gt;0.15</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0.252&gt;0.25</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50527">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Energy spread</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0.068%</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0.068%</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0417">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Bunch length</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1.92mm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1.95mm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0417">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Beam size</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320040">
                    <a:tc>
                      <a:txBody>
                        <a:bodyPr/>
                        <a:lstStyle/>
                        <a:p>
                          <a:endParaRPr lang="zh-CN"/>
                        </a:p>
                      </a:txBody>
                      <a:tcPr marL="68580" marR="68580" marT="0" marB="0" anchor="ctr">
                        <a:blipFill>
                          <a:blip r:embed="rId3"/>
                        </a:blipFill>
                      </a:tcP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795</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769</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320040">
                    <a:tc>
                      <a:txBody>
                        <a:bodyPr/>
                        <a:lstStyle/>
                        <a:p>
                          <a:endParaRPr lang="zh-CN"/>
                        </a:p>
                      </a:txBody>
                      <a:tcPr marL="68580" marR="68580" marT="0" marB="0" anchor="ctr">
                        <a:blipFill>
                          <a:blip r:embed="rId3"/>
                        </a:blipFill>
                      </a:tcP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1168</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1185</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mc:Fallback>
      </mc:AlternateContent>
      <p:pic>
        <p:nvPicPr>
          <p:cNvPr id="17" name="图片 16"/>
          <p:cNvPicPr>
            <a:picLocks noChangeAspect="1"/>
          </p:cNvPicPr>
          <p:nvPr/>
        </p:nvPicPr>
        <p:blipFill>
          <a:blip r:embed="rId4">
            <a:clrChange>
              <a:clrFrom>
                <a:srgbClr val="FFFFFF"/>
              </a:clrFrom>
              <a:clrTo>
                <a:srgbClr val="FFFFFF">
                  <a:alpha val="0"/>
                </a:srgbClr>
              </a:clrTo>
            </a:clrChange>
          </a:blip>
          <a:srcRect b="5478"/>
          <a:stretch>
            <a:fillRect/>
          </a:stretch>
        </p:blipFill>
        <p:spPr>
          <a:xfrm>
            <a:off x="0" y="1209982"/>
            <a:ext cx="4320000" cy="2438100"/>
          </a:xfrm>
          <a:prstGeom prst="rect">
            <a:avLst/>
          </a:prstGeom>
        </p:spPr>
      </p:pic>
      <p:sp>
        <p:nvSpPr>
          <p:cNvPr id="18" name="文本框 17"/>
          <p:cNvSpPr txBox="1"/>
          <p:nvPr/>
        </p:nvSpPr>
        <p:spPr>
          <a:xfrm>
            <a:off x="4422504" y="4560533"/>
            <a:ext cx="4583519" cy="1346331"/>
          </a:xfrm>
          <a:prstGeom prst="rect">
            <a:avLst/>
          </a:prstGeom>
          <a:noFill/>
        </p:spPr>
        <p:txBody>
          <a:bodyPr wrap="square" rtlCol="0">
            <a:spAutoFit/>
          </a:bodyPr>
          <a:lstStyle/>
          <a:p>
            <a:pPr>
              <a:lnSpc>
                <a:spcPct val="150000"/>
              </a:lnSpc>
            </a:pPr>
            <a:r>
              <a:rPr lang="en-US" altLang="zh-CN" sz="1400" b="1" dirty="0">
                <a:solidFill>
                  <a:prstClr val="black"/>
                </a:solidFill>
                <a:latin typeface="Times New Roman" panose="02020603050405020304" pitchFamily="18" charset="0"/>
                <a:cs typeface="Times New Roman" panose="02020603050405020304" pitchFamily="18" charset="0"/>
              </a:rPr>
              <a:t>1. The beam Emittance has met the requirements</a:t>
            </a:r>
            <a:endParaRPr lang="en-US" altLang="zh-CN" sz="1400" b="1" dirty="0">
              <a:solidFill>
                <a:prstClr val="black"/>
              </a:solidFill>
              <a:latin typeface="Times New Roman" panose="02020603050405020304" pitchFamily="18" charset="0"/>
              <a:cs typeface="Times New Roman" panose="02020603050405020304" pitchFamily="18" charset="0"/>
            </a:endParaRPr>
          </a:p>
          <a:p>
            <a:pPr>
              <a:lnSpc>
                <a:spcPct val="150000"/>
              </a:lnSpc>
            </a:pPr>
            <a:r>
              <a:rPr lang="en-US" altLang="zh-CN" sz="1400" b="1" dirty="0">
                <a:solidFill>
                  <a:prstClr val="black"/>
                </a:solidFill>
                <a:latin typeface="Times New Roman" panose="02020603050405020304" pitchFamily="18" charset="0"/>
                <a:cs typeface="Times New Roman" panose="02020603050405020304" pitchFamily="18" charset="0"/>
              </a:rPr>
              <a:t>2. Energy spread and beam length still need to be optimized</a:t>
            </a:r>
            <a:endParaRPr lang="en-US" altLang="zh-CN" sz="1400" b="1" dirty="0">
              <a:solidFill>
                <a:prstClr val="black"/>
              </a:solidFill>
              <a:latin typeface="Times New Roman" panose="02020603050405020304" pitchFamily="18" charset="0"/>
              <a:cs typeface="Times New Roman" panose="02020603050405020304" pitchFamily="18" charset="0"/>
            </a:endParaRPr>
          </a:p>
          <a:p>
            <a:pPr>
              <a:lnSpc>
                <a:spcPct val="150000"/>
              </a:lnSpc>
            </a:pPr>
            <a:r>
              <a:rPr lang="en-US" altLang="zh-CN" sz="1400" b="1" dirty="0">
                <a:solidFill>
                  <a:prstClr val="black"/>
                </a:solidFill>
                <a:latin typeface="Times New Roman" panose="02020603050405020304" pitchFamily="18" charset="0"/>
                <a:cs typeface="Times New Roman" panose="02020603050405020304" pitchFamily="18" charset="0"/>
              </a:rPr>
              <a:t>2. Gradient:22Mv/m , LAC for  600MeV</a:t>
            </a:r>
            <a:endParaRPr lang="en-US" altLang="zh-CN" sz="1400" b="1" dirty="0">
              <a:solidFill>
                <a:prstClr val="black"/>
              </a:solidFill>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68000" y="1568730"/>
            <a:ext cx="2784000" cy="2088000"/>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429" y="1541662"/>
            <a:ext cx="2784000" cy="208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36888" y="1685362"/>
            <a:ext cx="8172400" cy="2896947"/>
          </a:xfrm>
          <a:prstGeom prst="rect">
            <a:avLst/>
          </a:prstGeom>
          <a:noFill/>
        </p:spPr>
        <p:txBody>
          <a:bodyPr wrap="square">
            <a:spAutoFit/>
          </a:bodyPr>
          <a:lstStyle/>
          <a:p>
            <a:pPr marL="571500" indent="-571500" eaLnBrk="1" hangingPunct="1">
              <a:lnSpc>
                <a:spcPct val="200000"/>
              </a:lnSpc>
              <a:buFont typeface="+mj-lt"/>
              <a:buAutoNum type="romanUcPeriod"/>
              <a:defRPr/>
            </a:pPr>
            <a:r>
              <a:rPr lang="en-US" altLang="zh-CN" sz="32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The injector of STCF</a:t>
            </a:r>
            <a:endParaRPr lang="en-US" altLang="zh-CN" sz="32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p>
            <a:pPr marL="571500" indent="-571500" eaLnBrk="1" hangingPunct="1">
              <a:lnSpc>
                <a:spcPct val="200000"/>
              </a:lnSpc>
              <a:buFont typeface="+mj-lt"/>
              <a:buAutoNum type="romanUcPeriod"/>
              <a:defRPr/>
            </a:pPr>
            <a:r>
              <a:rPr lang="en-US" altLang="zh-CN" sz="32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The positron source of STCF</a:t>
            </a:r>
            <a:endParaRPr lang="en-US" altLang="zh-CN" sz="32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p>
            <a:pPr marL="571500" indent="-571500" eaLnBrk="1" hangingPunct="1">
              <a:lnSpc>
                <a:spcPct val="200000"/>
              </a:lnSpc>
              <a:buFont typeface="+mj-lt"/>
              <a:buAutoNum type="romanUcPeriod"/>
              <a:defRPr/>
            </a:pPr>
            <a:r>
              <a:rPr lang="en-US" altLang="zh-C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Thermal research on target</a:t>
            </a:r>
            <a:endParaRPr lang="en-US" altLang="zh-C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103" name="TextBox 8"/>
          <p:cNvSpPr txBox="1">
            <a:spLocks noChangeArrowheads="1"/>
          </p:cNvSpPr>
          <p:nvPr/>
        </p:nvSpPr>
        <p:spPr bwMode="auto">
          <a:xfrm>
            <a:off x="3653951" y="101289"/>
            <a:ext cx="1836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defRPr/>
            </a:pPr>
            <a:r>
              <a:rPr lang="en-US" altLang="zh-CN" b="1" dirty="0">
                <a:solidFill>
                  <a:srgbClr val="0000FF"/>
                </a:solidFill>
              </a:rPr>
              <a:t>Contents</a:t>
            </a:r>
            <a:endParaRPr lang="zh-CN" altLang="en-US" b="1" dirty="0">
              <a:solidFill>
                <a:srgbClr val="0000FF"/>
              </a:solidFill>
            </a:endParaRPr>
          </a:p>
        </p:txBody>
      </p:sp>
      <p:cxnSp>
        <p:nvCxnSpPr>
          <p:cNvPr id="10" name="直接连接符 9"/>
          <p:cNvCxnSpPr/>
          <p:nvPr/>
        </p:nvCxnSpPr>
        <p:spPr>
          <a:xfrm>
            <a:off x="0" y="6356350"/>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endPar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endParaRPr>
          </a:p>
        </p:txBody>
      </p:sp>
      <p:sp>
        <p:nvSpPr>
          <p:cNvPr id="12" name="矩形 11"/>
          <p:cNvSpPr/>
          <p:nvPr/>
        </p:nvSpPr>
        <p:spPr>
          <a:xfrm>
            <a:off x="482278" y="1844824"/>
            <a:ext cx="6576392" cy="792088"/>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39552" y="2996952"/>
            <a:ext cx="6966760" cy="792088"/>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endPar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endParaRPr>
          </a:p>
        </p:txBody>
      </p:sp>
      <p:sp>
        <p:nvSpPr>
          <p:cNvPr id="2" name="文本框 1"/>
          <p:cNvSpPr txBox="1"/>
          <p:nvPr/>
        </p:nvSpPr>
        <p:spPr>
          <a:xfrm>
            <a:off x="4605744" y="2307724"/>
            <a:ext cx="4032448" cy="369332"/>
          </a:xfrm>
          <a:prstGeom prst="rect">
            <a:avLst/>
          </a:prstGeom>
          <a:noFill/>
        </p:spPr>
        <p:txBody>
          <a:bodyPr wrap="square" rtlCol="0">
            <a:spAutoFit/>
          </a:bodyPr>
          <a:lstStyle/>
          <a:p>
            <a:r>
              <a:rPr lang="en-US" altLang="zh-CN" dirty="0">
                <a:solidFill>
                  <a:srgbClr val="FF0000"/>
                </a:solidFill>
              </a:rPr>
              <a:t>Recrystallization of tungsten </a:t>
            </a:r>
            <a:r>
              <a:rPr lang="en-US" altLang="zh-CN" b="0" i="0" dirty="0">
                <a:solidFill>
                  <a:srgbClr val="FF0000"/>
                </a:solidFill>
                <a:effectLst/>
                <a:latin typeface="Arial" panose="020B0604020202020204" pitchFamily="34" charset="0"/>
              </a:rPr>
              <a:t>900 ℃</a:t>
            </a:r>
            <a:endParaRPr lang="zh-CN" altLang="en-US" dirty="0">
              <a:solidFill>
                <a:srgbClr val="FF0000"/>
              </a:solidFill>
            </a:endParaRPr>
          </a:p>
        </p:txBody>
      </p:sp>
      <p:sp>
        <p:nvSpPr>
          <p:cNvPr id="12" name="Rectangle 1"/>
          <p:cNvSpPr>
            <a:spLocks noChangeArrowheads="1"/>
          </p:cNvSpPr>
          <p:nvPr/>
        </p:nvSpPr>
        <p:spPr bwMode="auto">
          <a:xfrm>
            <a:off x="1531757" y="167211"/>
            <a:ext cx="643715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zh-CN" altLang="en-US" sz="3200" b="1" dirty="0">
                <a:solidFill>
                  <a:srgbClr val="0000FF"/>
                </a:solidFill>
              </a:rPr>
              <a:t> </a:t>
            </a:r>
            <a:r>
              <a:rPr lang="en-US" altLang="zh-CN" sz="3200" b="1" dirty="0">
                <a:solidFill>
                  <a:srgbClr val="0000FF"/>
                </a:solidFill>
              </a:rPr>
              <a:t>Recrystallization of tungsten target </a:t>
            </a:r>
            <a:endParaRPr lang="en-US" altLang="zh-CN" sz="3200" b="1" dirty="0">
              <a:solidFill>
                <a:srgbClr val="0000FF"/>
              </a:solidFill>
            </a:endParaRPr>
          </a:p>
        </p:txBody>
      </p:sp>
      <p:sp>
        <p:nvSpPr>
          <p:cNvPr id="13" name="文本框 12"/>
          <p:cNvSpPr txBox="1"/>
          <p:nvPr/>
        </p:nvSpPr>
        <p:spPr>
          <a:xfrm>
            <a:off x="4788024" y="1527453"/>
            <a:ext cx="4770120" cy="369332"/>
          </a:xfrm>
          <a:prstGeom prst="rect">
            <a:avLst/>
          </a:prstGeom>
          <a:noFill/>
        </p:spPr>
        <p:txBody>
          <a:bodyPr wrap="square">
            <a:spAutoFit/>
          </a:bodyPr>
          <a:lstStyle/>
          <a:p>
            <a:r>
              <a:rPr lang="en-US" altLang="zh-CN" dirty="0"/>
              <a:t>M</a:t>
            </a:r>
            <a:r>
              <a:rPr lang="zh-CN" altLang="en-US" dirty="0"/>
              <a:t>elting point of tungsten  </a:t>
            </a:r>
            <a:r>
              <a:rPr lang="en-US" altLang="zh-CN" b="0" i="0" dirty="0">
                <a:solidFill>
                  <a:srgbClr val="333333"/>
                </a:solidFill>
                <a:effectLst/>
                <a:latin typeface="Arial" panose="020B0604020202020204" pitchFamily="34" charset="0"/>
              </a:rPr>
              <a:t>3410℃.</a:t>
            </a:r>
            <a:endParaRPr lang="zh-CN" altLang="en-US" dirty="0"/>
          </a:p>
        </p:txBody>
      </p:sp>
      <p:pic>
        <p:nvPicPr>
          <p:cNvPr id="14" name="图片 13"/>
          <p:cNvPicPr>
            <a:picLocks noChangeAspect="1"/>
          </p:cNvPicPr>
          <p:nvPr/>
        </p:nvPicPr>
        <p:blipFill>
          <a:blip r:embed="rId2"/>
          <a:stretch>
            <a:fillRect/>
          </a:stretch>
        </p:blipFill>
        <p:spPr>
          <a:xfrm>
            <a:off x="2613579" y="3835679"/>
            <a:ext cx="1800200" cy="1526725"/>
          </a:xfrm>
          <a:prstGeom prst="rect">
            <a:avLst/>
          </a:prstGeom>
        </p:spPr>
      </p:pic>
      <p:sp>
        <p:nvSpPr>
          <p:cNvPr id="17" name="文本框 16"/>
          <p:cNvSpPr txBox="1"/>
          <p:nvPr/>
        </p:nvSpPr>
        <p:spPr>
          <a:xfrm>
            <a:off x="2843808" y="5808462"/>
            <a:ext cx="4660900" cy="369332"/>
          </a:xfrm>
          <a:prstGeom prst="rect">
            <a:avLst/>
          </a:prstGeom>
          <a:noFill/>
        </p:spPr>
        <p:txBody>
          <a:bodyPr wrap="square">
            <a:spAutoFit/>
          </a:bodyPr>
          <a:lstStyle/>
          <a:p>
            <a:r>
              <a:rPr lang="en-US" altLang="zh-CN" dirty="0"/>
              <a:t>Recrystallization of tungsten target </a:t>
            </a:r>
            <a:endParaRPr lang="zh-CN" altLang="en-US" dirty="0"/>
          </a:p>
        </p:txBody>
      </p:sp>
      <p:pic>
        <p:nvPicPr>
          <p:cNvPr id="23" name="图片 22"/>
          <p:cNvPicPr>
            <a:picLocks noChangeAspect="1"/>
          </p:cNvPicPr>
          <p:nvPr/>
        </p:nvPicPr>
        <p:blipFill>
          <a:blip r:embed="rId2"/>
          <a:stretch>
            <a:fillRect/>
          </a:stretch>
        </p:blipFill>
        <p:spPr>
          <a:xfrm>
            <a:off x="7280456" y="3800617"/>
            <a:ext cx="1800200" cy="1526725"/>
          </a:xfrm>
          <a:prstGeom prst="rect">
            <a:avLst/>
          </a:prstGeom>
        </p:spPr>
      </p:pic>
      <p:pic>
        <p:nvPicPr>
          <p:cNvPr id="26" name="图片 25"/>
          <p:cNvPicPr>
            <a:picLocks noChangeAspect="1"/>
          </p:cNvPicPr>
          <p:nvPr/>
        </p:nvPicPr>
        <p:blipFill>
          <a:blip r:embed="rId3"/>
          <a:stretch>
            <a:fillRect/>
          </a:stretch>
        </p:blipFill>
        <p:spPr>
          <a:xfrm>
            <a:off x="95249" y="3860706"/>
            <a:ext cx="1872207" cy="1526952"/>
          </a:xfrm>
          <a:prstGeom prst="rect">
            <a:avLst/>
          </a:prstGeom>
        </p:spPr>
      </p:pic>
      <p:pic>
        <p:nvPicPr>
          <p:cNvPr id="28" name="图片 27"/>
          <p:cNvPicPr>
            <a:picLocks noChangeAspect="1"/>
          </p:cNvPicPr>
          <p:nvPr/>
        </p:nvPicPr>
        <p:blipFill>
          <a:blip r:embed="rId4"/>
          <a:stretch>
            <a:fillRect/>
          </a:stretch>
        </p:blipFill>
        <p:spPr>
          <a:xfrm>
            <a:off x="15031" y="847206"/>
            <a:ext cx="4572000" cy="2828616"/>
          </a:xfrm>
          <a:prstGeom prst="rect">
            <a:avLst/>
          </a:prstGeom>
        </p:spPr>
      </p:pic>
      <p:sp>
        <p:nvSpPr>
          <p:cNvPr id="31" name="文本框 30"/>
          <p:cNvSpPr txBox="1"/>
          <p:nvPr/>
        </p:nvSpPr>
        <p:spPr>
          <a:xfrm>
            <a:off x="223439" y="5428217"/>
            <a:ext cx="4780280" cy="307777"/>
          </a:xfrm>
          <a:prstGeom prst="rect">
            <a:avLst/>
          </a:prstGeom>
          <a:noFill/>
        </p:spPr>
        <p:txBody>
          <a:bodyPr wrap="square">
            <a:spAutoFit/>
          </a:bodyPr>
          <a:lstStyle/>
          <a:p>
            <a:r>
              <a:rPr lang="zh-CN" altLang="en-US" sz="1400" dirty="0">
                <a:latin typeface="Times New Roman" panose="02020603050405020304" pitchFamily="18" charset="0"/>
                <a:cs typeface="Times New Roman" panose="02020603050405020304" pitchFamily="18" charset="0"/>
              </a:rPr>
              <a:t>Single crystal tungsten</a:t>
            </a:r>
            <a:endParaRPr lang="zh-CN" altLang="en-US" sz="1400" dirty="0">
              <a:latin typeface="Times New Roman" panose="02020603050405020304" pitchFamily="18" charset="0"/>
              <a:cs typeface="Times New Roman" panose="02020603050405020304" pitchFamily="18" charset="0"/>
            </a:endParaRPr>
          </a:p>
        </p:txBody>
      </p:sp>
      <p:sp>
        <p:nvSpPr>
          <p:cNvPr id="32" name="文本框 31"/>
          <p:cNvSpPr txBox="1"/>
          <p:nvPr/>
        </p:nvSpPr>
        <p:spPr>
          <a:xfrm>
            <a:off x="2572087" y="5425316"/>
            <a:ext cx="2014944" cy="307777"/>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Polycrystalline </a:t>
            </a:r>
            <a:r>
              <a:rPr lang="zh-CN" altLang="en-US" sz="1400" dirty="0">
                <a:latin typeface="Times New Roman" panose="02020603050405020304" pitchFamily="18" charset="0"/>
                <a:cs typeface="Times New Roman" panose="02020603050405020304" pitchFamily="18" charset="0"/>
              </a:rPr>
              <a:t>tungsten</a:t>
            </a:r>
            <a:endParaRPr lang="zh-CN" altLang="en-US" sz="1400" dirty="0">
              <a:latin typeface="Times New Roman" panose="02020603050405020304" pitchFamily="18" charset="0"/>
              <a:cs typeface="Times New Roman" panose="02020603050405020304" pitchFamily="18" charset="0"/>
            </a:endParaRPr>
          </a:p>
        </p:txBody>
      </p:sp>
      <p:sp>
        <p:nvSpPr>
          <p:cNvPr id="34" name="文本框 33"/>
          <p:cNvSpPr txBox="1"/>
          <p:nvPr/>
        </p:nvSpPr>
        <p:spPr>
          <a:xfrm>
            <a:off x="5003719" y="5395624"/>
            <a:ext cx="1765176" cy="307777"/>
          </a:xfrm>
          <a:prstGeom prst="rect">
            <a:avLst/>
          </a:prstGeom>
          <a:noFill/>
        </p:spPr>
        <p:txBody>
          <a:bodyPr wrap="square">
            <a:spAutoFit/>
          </a:bodyPr>
          <a:lstStyle/>
          <a:p>
            <a:r>
              <a:rPr lang="zh-CN" altLang="en-US" sz="1400" dirty="0">
                <a:latin typeface="Times New Roman" panose="02020603050405020304" pitchFamily="18" charset="0"/>
                <a:cs typeface="Times New Roman" panose="02020603050405020304" pitchFamily="18" charset="0"/>
              </a:rPr>
              <a:t>Amorphous tungsten</a:t>
            </a:r>
            <a:endParaRPr lang="zh-CN" altLang="en-US" sz="1400" dirty="0">
              <a:latin typeface="Times New Roman" panose="02020603050405020304" pitchFamily="18" charset="0"/>
              <a:cs typeface="Times New Roman" panose="02020603050405020304" pitchFamily="18" charset="0"/>
            </a:endParaRPr>
          </a:p>
        </p:txBody>
      </p:sp>
      <p:sp>
        <p:nvSpPr>
          <p:cNvPr id="36" name="文本框 35"/>
          <p:cNvSpPr txBox="1"/>
          <p:nvPr/>
        </p:nvSpPr>
        <p:spPr>
          <a:xfrm>
            <a:off x="7173084" y="5389185"/>
            <a:ext cx="2014944" cy="307777"/>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Polycrystalline </a:t>
            </a:r>
            <a:r>
              <a:rPr lang="zh-CN" altLang="en-US" sz="1400" dirty="0">
                <a:latin typeface="Times New Roman" panose="02020603050405020304" pitchFamily="18" charset="0"/>
                <a:cs typeface="Times New Roman" panose="02020603050405020304" pitchFamily="18" charset="0"/>
              </a:rPr>
              <a:t>tungsten</a:t>
            </a:r>
            <a:endParaRPr lang="zh-CN" altLang="en-US" sz="1400" dirty="0">
              <a:latin typeface="Times New Roman" panose="02020603050405020304" pitchFamily="18" charset="0"/>
              <a:cs typeface="Times New Roman" panose="02020603050405020304" pitchFamily="18" charset="0"/>
            </a:endParaRPr>
          </a:p>
        </p:txBody>
      </p:sp>
      <p:pic>
        <p:nvPicPr>
          <p:cNvPr id="37" name="图片 36"/>
          <p:cNvPicPr>
            <a:picLocks noChangeAspect="1"/>
          </p:cNvPicPr>
          <p:nvPr/>
        </p:nvPicPr>
        <p:blipFill>
          <a:blip r:embed="rId5"/>
          <a:stretch>
            <a:fillRect/>
          </a:stretch>
        </p:blipFill>
        <p:spPr>
          <a:xfrm>
            <a:off x="4932040" y="3797964"/>
            <a:ext cx="1765176" cy="1564440"/>
          </a:xfrm>
          <a:prstGeom prst="rect">
            <a:avLst/>
          </a:prstGeom>
        </p:spPr>
      </p:pic>
      <p:sp>
        <p:nvSpPr>
          <p:cNvPr id="38" name="箭头: 右 37"/>
          <p:cNvSpPr/>
          <p:nvPr/>
        </p:nvSpPr>
        <p:spPr>
          <a:xfrm>
            <a:off x="2051720" y="4631948"/>
            <a:ext cx="432048" cy="237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1963021" y="4292696"/>
            <a:ext cx="782856" cy="307777"/>
          </a:xfrm>
          <a:prstGeom prst="rect">
            <a:avLst/>
          </a:prstGeom>
          <a:noFill/>
        </p:spPr>
        <p:txBody>
          <a:bodyPr wrap="square">
            <a:spAutoFit/>
          </a:bodyPr>
          <a:lstStyle/>
          <a:p>
            <a:r>
              <a:rPr lang="en-US" altLang="zh-CN" sz="1400" b="0" i="0" dirty="0">
                <a:solidFill>
                  <a:srgbClr val="FF0000"/>
                </a:solidFill>
                <a:effectLst/>
                <a:latin typeface="Arial" panose="020B0604020202020204" pitchFamily="34" charset="0"/>
              </a:rPr>
              <a:t>900 ℃</a:t>
            </a:r>
            <a:endParaRPr lang="zh-CN" altLang="en-US" sz="1400" dirty="0"/>
          </a:p>
        </p:txBody>
      </p:sp>
      <p:sp>
        <p:nvSpPr>
          <p:cNvPr id="44" name="箭头: 右 43"/>
          <p:cNvSpPr/>
          <p:nvPr/>
        </p:nvSpPr>
        <p:spPr>
          <a:xfrm>
            <a:off x="6748931" y="4549729"/>
            <a:ext cx="432048" cy="237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6660232" y="4210477"/>
            <a:ext cx="782856" cy="307777"/>
          </a:xfrm>
          <a:prstGeom prst="rect">
            <a:avLst/>
          </a:prstGeom>
          <a:noFill/>
        </p:spPr>
        <p:txBody>
          <a:bodyPr wrap="square">
            <a:spAutoFit/>
          </a:bodyPr>
          <a:lstStyle/>
          <a:p>
            <a:r>
              <a:rPr lang="en-US" altLang="zh-CN" sz="1400" b="0" i="0" dirty="0">
                <a:solidFill>
                  <a:srgbClr val="FF0000"/>
                </a:solidFill>
                <a:effectLst/>
                <a:latin typeface="Arial" panose="020B0604020202020204" pitchFamily="34" charset="0"/>
              </a:rPr>
              <a:t>900 ℃</a:t>
            </a:r>
            <a:endParaRPr lang="zh-CN" altLang="en-US"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endPar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endParaRPr>
          </a:p>
        </p:txBody>
      </p:sp>
      <p:pic>
        <p:nvPicPr>
          <p:cNvPr id="12" name="图片 11"/>
          <p:cNvPicPr/>
          <p:nvPr/>
        </p:nvPicPr>
        <p:blipFill>
          <a:blip r:embed="rId2"/>
          <a:stretch>
            <a:fillRect/>
          </a:stretch>
        </p:blipFill>
        <p:spPr>
          <a:xfrm>
            <a:off x="457201" y="804732"/>
            <a:ext cx="4914266" cy="2984308"/>
          </a:xfrm>
          <a:prstGeom prst="rect">
            <a:avLst/>
          </a:prstGeom>
        </p:spPr>
      </p:pic>
      <p:pic>
        <p:nvPicPr>
          <p:cNvPr id="13" name="图片 12"/>
          <p:cNvPicPr/>
          <p:nvPr/>
        </p:nvPicPr>
        <p:blipFill>
          <a:blip r:embed="rId3"/>
          <a:stretch>
            <a:fillRect/>
          </a:stretch>
        </p:blipFill>
        <p:spPr>
          <a:xfrm>
            <a:off x="457200" y="3964843"/>
            <a:ext cx="4914267" cy="1621983"/>
          </a:xfrm>
          <a:prstGeom prst="rect">
            <a:avLst/>
          </a:prstGeom>
        </p:spPr>
      </p:pic>
      <p:sp>
        <p:nvSpPr>
          <p:cNvPr id="3" name="文本框 2"/>
          <p:cNvSpPr txBox="1"/>
          <p:nvPr/>
        </p:nvSpPr>
        <p:spPr>
          <a:xfrm>
            <a:off x="1690197" y="5748323"/>
            <a:ext cx="2448272" cy="369332"/>
          </a:xfrm>
          <a:prstGeom prst="rect">
            <a:avLst/>
          </a:prstGeom>
          <a:noFill/>
        </p:spPr>
        <p:txBody>
          <a:bodyPr wrap="square" rtlCol="0">
            <a:spAutoFit/>
          </a:bodyPr>
          <a:lstStyle/>
          <a:p>
            <a:r>
              <a:rPr lang="en-US" altLang="zh-CN" dirty="0"/>
              <a:t>2.5 GeV/100Hz/10nC</a:t>
            </a:r>
            <a:endParaRPr lang="zh-CN" altLang="en-US" dirty="0"/>
          </a:p>
        </p:txBody>
      </p:sp>
      <p:pic>
        <p:nvPicPr>
          <p:cNvPr id="14" name="图片 13"/>
          <p:cNvPicPr/>
          <p:nvPr/>
        </p:nvPicPr>
        <p:blipFill>
          <a:blip r:embed="rId4"/>
          <a:stretch>
            <a:fillRect/>
          </a:stretch>
        </p:blipFill>
        <p:spPr>
          <a:xfrm>
            <a:off x="5432115" y="2082165"/>
            <a:ext cx="3540125" cy="2693670"/>
          </a:xfrm>
          <a:prstGeom prst="rect">
            <a:avLst/>
          </a:prstGeom>
        </p:spPr>
      </p:pic>
      <p:sp>
        <p:nvSpPr>
          <p:cNvPr id="16" name="Rectangle 1"/>
          <p:cNvSpPr>
            <a:spLocks noChangeArrowheads="1"/>
          </p:cNvSpPr>
          <p:nvPr/>
        </p:nvSpPr>
        <p:spPr bwMode="auto">
          <a:xfrm>
            <a:off x="1531757" y="167211"/>
            <a:ext cx="643715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zh-CN" altLang="en-US" sz="3200" b="1" dirty="0">
                <a:solidFill>
                  <a:srgbClr val="0000FF"/>
                </a:solidFill>
              </a:rPr>
              <a:t> </a:t>
            </a:r>
            <a:r>
              <a:rPr lang="en-US" altLang="zh-CN" sz="3200" b="1" dirty="0">
                <a:solidFill>
                  <a:srgbClr val="0000FF"/>
                </a:solidFill>
              </a:rPr>
              <a:t>Design of oscillating moving targets</a:t>
            </a:r>
            <a:endParaRPr lang="en-US" altLang="zh-CN" sz="3200" b="1" dirty="0">
              <a:solidFill>
                <a:srgbClr val="0000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endPar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endParaRPr>
          </a:p>
        </p:txBody>
      </p:sp>
      <p:sp>
        <p:nvSpPr>
          <p:cNvPr id="12" name="Rectangle 1"/>
          <p:cNvSpPr>
            <a:spLocks noChangeArrowheads="1"/>
          </p:cNvSpPr>
          <p:nvPr/>
        </p:nvSpPr>
        <p:spPr bwMode="auto">
          <a:xfrm>
            <a:off x="3419872" y="202400"/>
            <a:ext cx="643715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lang="zh-CN" altLang="en-US" sz="3200" b="1" dirty="0">
                <a:solidFill>
                  <a:srgbClr val="0000FF"/>
                </a:solidFill>
              </a:rPr>
              <a:t> </a:t>
            </a:r>
            <a:r>
              <a:rPr lang="en-US" altLang="zh-CN" sz="3200" b="1" dirty="0">
                <a:solidFill>
                  <a:srgbClr val="0000FF"/>
                </a:solidFill>
              </a:rPr>
              <a:t>Conclusion</a:t>
            </a:r>
            <a:endParaRPr lang="en-US" altLang="zh-CN" sz="3200" b="1" dirty="0">
              <a:solidFill>
                <a:srgbClr val="0000FF"/>
              </a:solidFill>
            </a:endParaRPr>
          </a:p>
        </p:txBody>
      </p:sp>
      <p:sp>
        <p:nvSpPr>
          <p:cNvPr id="13" name="文本框 12"/>
          <p:cNvSpPr txBox="1"/>
          <p:nvPr/>
        </p:nvSpPr>
        <p:spPr>
          <a:xfrm>
            <a:off x="1403648" y="1859339"/>
            <a:ext cx="6624736" cy="3139321"/>
          </a:xfrm>
          <a:prstGeom prst="rect">
            <a:avLst/>
          </a:prstGeom>
          <a:noFill/>
        </p:spPr>
        <p:txBody>
          <a:bodyPr wrap="square">
            <a:spAutoFit/>
          </a:bodyPr>
          <a:lstStyle/>
          <a:p>
            <a:r>
              <a:rPr lang="en-US" altLang="zh-CN" sz="2000" b="1" dirty="0">
                <a:latin typeface="Times New Roman" panose="02020603050405020304" pitchFamily="18" charset="0"/>
                <a:cs typeface="Times New Roman" panose="02020603050405020304" pitchFamily="18" charset="0"/>
              </a:rPr>
              <a:t>1.</a:t>
            </a:r>
            <a:r>
              <a:rPr lang="zh-CN" altLang="en-US" sz="2000" b="1" dirty="0">
                <a:latin typeface="Times New Roman" panose="02020603050405020304" pitchFamily="18" charset="0"/>
                <a:cs typeface="Times New Roman" panose="02020603050405020304" pitchFamily="18" charset="0"/>
              </a:rPr>
              <a:t>Two positrons were designed for off-axis injection and swap out injection, respectively.</a:t>
            </a:r>
            <a:endParaRPr lang="en-US" altLang="zh-CN" sz="2000" b="1" dirty="0">
              <a:latin typeface="Times New Roman" panose="02020603050405020304" pitchFamily="18" charset="0"/>
              <a:cs typeface="Times New Roman" panose="02020603050405020304" pitchFamily="18" charset="0"/>
            </a:endParaRPr>
          </a:p>
          <a:p>
            <a:endParaRPr lang="en-US" altLang="zh-CN" sz="2000" b="1" dirty="0">
              <a:latin typeface="Times New Roman" panose="02020603050405020304" pitchFamily="18" charset="0"/>
              <a:cs typeface="Times New Roman" panose="02020603050405020304" pitchFamily="18" charset="0"/>
            </a:endParaRPr>
          </a:p>
          <a:p>
            <a:r>
              <a:rPr lang="en-US" altLang="zh-CN" sz="2000" b="1" dirty="0">
                <a:latin typeface="Times New Roman" panose="02020603050405020304" pitchFamily="18" charset="0"/>
                <a:cs typeface="Times New Roman" panose="02020603050405020304" pitchFamily="18" charset="0"/>
              </a:rPr>
              <a:t>2. Completed the design of the positron beam line in front of the damping ring.</a:t>
            </a:r>
            <a:endParaRPr lang="en-US" altLang="zh-CN" sz="2000" b="1" dirty="0">
              <a:latin typeface="Times New Roman" panose="02020603050405020304" pitchFamily="18" charset="0"/>
              <a:cs typeface="Times New Roman" panose="02020603050405020304" pitchFamily="18" charset="0"/>
            </a:endParaRPr>
          </a:p>
          <a:p>
            <a:endParaRPr lang="en-US" altLang="zh-CN" sz="2000" b="1" dirty="0">
              <a:latin typeface="Times New Roman" panose="02020603050405020304" pitchFamily="18" charset="0"/>
              <a:cs typeface="Times New Roman" panose="02020603050405020304" pitchFamily="18" charset="0"/>
            </a:endParaRPr>
          </a:p>
          <a:p>
            <a:r>
              <a:rPr lang="en-US" altLang="zh-CN" sz="2000" b="1" dirty="0">
                <a:latin typeface="Times New Roman" panose="02020603050405020304" pitchFamily="18" charset="0"/>
                <a:cs typeface="Times New Roman" panose="02020603050405020304" pitchFamily="18" charset="0"/>
              </a:rPr>
              <a:t>3.The recrystallization phenomenon of tungsten positron conversion targets has been studied, and oscillating motion water-cooled targets have been designed.</a:t>
            </a:r>
            <a:endParaRPr lang="en-US" altLang="zh-CN" sz="2000" b="1" dirty="0">
              <a:latin typeface="Times New Roman" panose="02020603050405020304" pitchFamily="18" charset="0"/>
              <a:cs typeface="Times New Roman" panose="02020603050405020304" pitchFamily="18" charset="0"/>
            </a:endParaRPr>
          </a:p>
          <a:p>
            <a:endParaRPr lang="en-US" altLang="zh-CN"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endPar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endParaRPr>
          </a:p>
        </p:txBody>
      </p:sp>
      <p:sp>
        <p:nvSpPr>
          <p:cNvPr id="2" name="矩形 1"/>
          <p:cNvSpPr/>
          <p:nvPr/>
        </p:nvSpPr>
        <p:spPr>
          <a:xfrm>
            <a:off x="1765841" y="2916468"/>
            <a:ext cx="5824031" cy="707886"/>
          </a:xfrm>
          <a:prstGeom prst="rect">
            <a:avLst/>
          </a:prstGeom>
        </p:spPr>
        <p:txBody>
          <a:bodyPr wrap="none">
            <a:spAutoFit/>
          </a:bodyPr>
          <a:lstStyle/>
          <a:p>
            <a:pPr algn="ctr" eaLnBrk="1" hangingPunct="1"/>
            <a:r>
              <a:rPr lang="en-US" altLang="zh-CN" sz="4000" b="1" dirty="0">
                <a:solidFill>
                  <a:srgbClr val="0000FF"/>
                </a:solidFill>
                <a:latin typeface="方正姚体" panose="02010601030101010101" pitchFamily="2" charset="-122"/>
                <a:ea typeface="方正姚体" panose="02010601030101010101" pitchFamily="2" charset="-122"/>
              </a:rPr>
              <a:t>Thanks for your attention</a:t>
            </a:r>
            <a:r>
              <a:rPr lang="zh-CN" altLang="en-US" sz="4000" b="1" dirty="0">
                <a:solidFill>
                  <a:srgbClr val="0000FF"/>
                </a:solidFill>
                <a:latin typeface="方正姚体" panose="02010601030101010101" pitchFamily="2" charset="-122"/>
                <a:ea typeface="方正姚体" panose="02010601030101010101" pitchFamily="2" charset="-122"/>
              </a:rPr>
              <a:t>！</a:t>
            </a:r>
            <a:endParaRPr lang="en-US" altLang="zh-CN" sz="4000" b="1" dirty="0">
              <a:solidFill>
                <a:srgbClr val="0000FF"/>
              </a:solidFill>
              <a:latin typeface="方正姚体" panose="02010601030101010101" pitchFamily="2" charset="-122"/>
              <a:ea typeface="方正姚体" panose="02010601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75656" y="1772816"/>
            <a:ext cx="6552728" cy="2896947"/>
          </a:xfrm>
          <a:prstGeom prst="rect">
            <a:avLst/>
          </a:prstGeom>
          <a:noFill/>
        </p:spPr>
        <p:txBody>
          <a:bodyPr wrap="square">
            <a:spAutoFit/>
          </a:bodyPr>
          <a:lstStyle/>
          <a:p>
            <a:pPr marL="571500" indent="-571500" eaLnBrk="1" hangingPunct="1">
              <a:lnSpc>
                <a:spcPct val="200000"/>
              </a:lnSpc>
              <a:buFont typeface="+mj-lt"/>
              <a:buAutoNum type="romanUcPeriod"/>
              <a:defRPr/>
            </a:pPr>
            <a:r>
              <a:rPr lang="en-US" altLang="zh-CN" sz="32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The injectors of STCF</a:t>
            </a:r>
            <a:endParaRPr lang="en-US" altLang="zh-CN" sz="32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p>
            <a:pPr marL="571500" indent="-571500" eaLnBrk="1" hangingPunct="1">
              <a:lnSpc>
                <a:spcPct val="200000"/>
              </a:lnSpc>
              <a:buFont typeface="+mj-lt"/>
              <a:buAutoNum type="romanUcPeriod"/>
              <a:defRPr/>
            </a:pPr>
            <a:r>
              <a:rPr lang="en-US" altLang="zh-CN" sz="32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The positron source of STCF</a:t>
            </a:r>
            <a:endParaRPr lang="en-US" altLang="zh-CN" sz="32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p>
            <a:pPr marL="571500" indent="-571500" eaLnBrk="1" hangingPunct="1">
              <a:lnSpc>
                <a:spcPct val="200000"/>
              </a:lnSpc>
              <a:buFont typeface="+mj-lt"/>
              <a:buAutoNum type="romanUcPeriod"/>
              <a:defRPr/>
            </a:pPr>
            <a:r>
              <a:rPr lang="en-US" altLang="zh-C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Thermal research on target</a:t>
            </a:r>
            <a:endParaRPr lang="en-US" altLang="zh-C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103" name="TextBox 8"/>
          <p:cNvSpPr txBox="1">
            <a:spLocks noChangeArrowheads="1"/>
          </p:cNvSpPr>
          <p:nvPr/>
        </p:nvSpPr>
        <p:spPr bwMode="auto">
          <a:xfrm>
            <a:off x="3653951" y="101289"/>
            <a:ext cx="1836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defRPr/>
            </a:pPr>
            <a:r>
              <a:rPr lang="en-US" altLang="zh-CN" b="1" dirty="0">
                <a:solidFill>
                  <a:srgbClr val="0000FF"/>
                </a:solidFill>
              </a:rPr>
              <a:t>Contents</a:t>
            </a:r>
            <a:endParaRPr lang="zh-CN" altLang="en-US" b="1" dirty="0">
              <a:solidFill>
                <a:srgbClr val="0000FF"/>
              </a:solidFill>
            </a:endParaRPr>
          </a:p>
        </p:txBody>
      </p:sp>
      <p:cxnSp>
        <p:nvCxnSpPr>
          <p:cNvPr id="10" name="直接连接符 9"/>
          <p:cNvCxnSpPr/>
          <p:nvPr/>
        </p:nvCxnSpPr>
        <p:spPr>
          <a:xfrm>
            <a:off x="0" y="6356350"/>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endPar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endPar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endParaRPr>
          </a:p>
        </p:txBody>
      </p:sp>
      <p:sp>
        <p:nvSpPr>
          <p:cNvPr id="13" name="Rectangle 1"/>
          <p:cNvSpPr>
            <a:spLocks noChangeArrowheads="1"/>
          </p:cNvSpPr>
          <p:nvPr/>
        </p:nvSpPr>
        <p:spPr bwMode="auto">
          <a:xfrm>
            <a:off x="1243687" y="140845"/>
            <a:ext cx="72283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r>
              <a:rPr lang="zh-CN" altLang="en-US" sz="3200" b="1" dirty="0">
                <a:solidFill>
                  <a:srgbClr val="0000FF"/>
                </a:solidFill>
              </a:rPr>
              <a:t> </a:t>
            </a:r>
            <a:r>
              <a:rPr lang="en-US" altLang="zh-CN" sz="3200" b="1" dirty="0">
                <a:solidFill>
                  <a:srgbClr val="0000FF"/>
                </a:solidFill>
              </a:rPr>
              <a:t>The Super Tau-Charm Facility in China</a:t>
            </a:r>
            <a:endParaRPr kumimoji="0" lang="zh-CN" altLang="zh-CN" sz="2400" b="1"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 name="表格 2"/>
              <p:cNvGraphicFramePr>
                <a:graphicFrameLocks noGrp="1"/>
              </p:cNvGraphicFramePr>
              <p:nvPr/>
            </p:nvGraphicFramePr>
            <p:xfrm>
              <a:off x="1403646" y="3704091"/>
              <a:ext cx="6531086" cy="2258130"/>
            </p:xfrm>
            <a:graphic>
              <a:graphicData uri="http://schemas.openxmlformats.org/drawingml/2006/table">
                <a:tbl>
                  <a:tblPr firstRow="1" firstCol="1" bandRow="1">
                    <a:tableStyleId>{5C22544A-7EE6-4342-B048-85BDC9FD1C3A}</a:tableStyleId>
                  </a:tblPr>
                  <a:tblGrid>
                    <a:gridCol w="3265543"/>
                    <a:gridCol w="3265543"/>
                  </a:tblGrid>
                  <a:tr h="218672">
                    <a:tc>
                      <a:txBody>
                        <a:bodyPr/>
                        <a:lstStyle/>
                        <a:p>
                          <a:pPr algn="ctr">
                            <a:spcAft>
                              <a:spcPts val="0"/>
                            </a:spcAft>
                          </a:pPr>
                          <a:r>
                            <a:rPr lang="en-US" altLang="zh-CN" sz="1400" b="1" kern="100" dirty="0">
                              <a:solidFill>
                                <a:schemeClr val="tx1"/>
                              </a:solidFill>
                              <a:effectLst/>
                            </a:rPr>
                            <a:t>Parameter</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400" b="1" kern="100" dirty="0">
                              <a:solidFill>
                                <a:schemeClr val="tx1"/>
                              </a:solidFill>
                              <a:effectLst/>
                              <a:latin typeface="+mn-lt"/>
                              <a:ea typeface="+mn-ea"/>
                              <a:cs typeface="+mn-cs"/>
                            </a:rPr>
                            <a:t>Value</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r h="218672">
                    <a:tc>
                      <a:txBody>
                        <a:bodyPr/>
                        <a:lstStyle/>
                        <a:p>
                          <a:pPr algn="ctr">
                            <a:spcAft>
                              <a:spcPts val="0"/>
                            </a:spcAft>
                          </a:pPr>
                          <a:r>
                            <a:rPr lang="en-US" altLang="zh-CN" sz="1400" b="1" kern="100" dirty="0">
                              <a:solidFill>
                                <a:schemeClr val="tx1"/>
                              </a:solidFill>
                              <a:effectLst/>
                            </a:rPr>
                            <a:t>Perimeter</a:t>
                          </a:r>
                          <a:r>
                            <a:rPr lang="en-US" sz="1400" b="1" kern="100" dirty="0">
                              <a:solidFill>
                                <a:schemeClr val="tx1"/>
                              </a:solidFill>
                              <a:effectLst/>
                            </a:rPr>
                            <a:t>/m</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~800</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r h="21867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a:solidFill>
                                <a:schemeClr val="tx1"/>
                              </a:solidFill>
                              <a:effectLst/>
                            </a:rPr>
                            <a:t>Optimized beam energy</a:t>
                          </a:r>
                          <a:r>
                            <a:rPr lang="en-US" sz="1400" b="1" kern="100" dirty="0">
                              <a:solidFill>
                                <a:schemeClr val="tx1"/>
                              </a:solidFill>
                              <a:effectLst/>
                            </a:rPr>
                            <a:t>/GeV</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2</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r h="218672">
                    <a:tc>
                      <a:txBody>
                        <a:bodyPr/>
                        <a:lstStyle/>
                        <a:p>
                          <a:pPr algn="ctr">
                            <a:spcAft>
                              <a:spcPts val="0"/>
                            </a:spcAft>
                          </a:pPr>
                          <a:r>
                            <a:rPr lang="en-US" altLang="zh-CN" sz="1400" b="1" kern="100" dirty="0">
                              <a:solidFill>
                                <a:schemeClr val="tx1"/>
                              </a:solidFill>
                              <a:effectLst/>
                            </a:rPr>
                            <a:t>Energy</a:t>
                          </a:r>
                          <a:r>
                            <a:rPr lang="en-US" sz="1400" b="1" kern="100" dirty="0">
                              <a:solidFill>
                                <a:schemeClr val="tx1"/>
                              </a:solidFill>
                              <a:effectLst/>
                            </a:rPr>
                            <a:t>/GeV</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1-3.5</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r h="218672">
                    <a:tc>
                      <a:txBody>
                        <a:bodyPr/>
                        <a:lstStyle/>
                        <a:p>
                          <a:pPr algn="ctr">
                            <a:spcAft>
                              <a:spcPts val="0"/>
                            </a:spcAft>
                          </a:pPr>
                          <a:r>
                            <a:rPr lang="en-US" altLang="zh-CN" sz="1400" b="1" kern="100" dirty="0">
                              <a:solidFill>
                                <a:schemeClr val="tx1"/>
                              </a:solidFill>
                              <a:effectLst/>
                            </a:rPr>
                            <a:t>Current</a:t>
                          </a:r>
                          <a:r>
                            <a:rPr lang="en-US" sz="1400" b="1" kern="100" dirty="0">
                              <a:solidFill>
                                <a:schemeClr val="tx1"/>
                              </a:solidFill>
                              <a:effectLst/>
                            </a:rPr>
                            <a:t>/A</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1.5</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r h="254377">
                    <a:tc>
                      <a:txBody>
                        <a:bodyPr/>
                        <a:lstStyle/>
                        <a:p>
                          <a:pPr algn="ctr">
                            <a:spcAft>
                              <a:spcPts val="0"/>
                            </a:spcAft>
                          </a:pPr>
                          <a:r>
                            <a:rPr lang="en-US" altLang="zh-CN" sz="1400" b="1" kern="100" dirty="0">
                              <a:solidFill>
                                <a:schemeClr val="tx1"/>
                              </a:solidFill>
                              <a:effectLst/>
                            </a:rPr>
                            <a:t>Emittance</a:t>
                          </a:r>
                          <a14:m>
                            <m:oMath xmlns:m="http://schemas.openxmlformats.org/officeDocument/2006/math">
                              <m:d>
                                <m:dPr>
                                  <m:ctrlPr>
                                    <a:rPr lang="zh-CN" sz="1400" b="1" i="1" kern="100">
                                      <a:solidFill>
                                        <a:schemeClr val="tx1"/>
                                      </a:solidFill>
                                      <a:effectLst/>
                                      <a:latin typeface="Cambria Math" panose="02040503050406030204" pitchFamily="18" charset="0"/>
                                    </a:rPr>
                                  </m:ctrlPr>
                                </m:dPr>
                                <m:e>
                                  <m:sSub>
                                    <m:sSubPr>
                                      <m:ctrlPr>
                                        <a:rPr lang="zh-CN" sz="1400" b="1" i="1" kern="100">
                                          <a:solidFill>
                                            <a:schemeClr val="tx1"/>
                                          </a:solidFill>
                                          <a:effectLst/>
                                          <a:latin typeface="Cambria Math" panose="02040503050406030204" pitchFamily="18" charset="0"/>
                                        </a:rPr>
                                      </m:ctrlPr>
                                    </m:sSubPr>
                                    <m:e>
                                      <m:r>
                                        <a:rPr lang="en-US" sz="1400" b="1" i="1" kern="100">
                                          <a:solidFill>
                                            <a:schemeClr val="tx1"/>
                                          </a:solidFill>
                                          <a:effectLst/>
                                          <a:latin typeface="Cambria Math" panose="02040503050406030204" pitchFamily="18" charset="0"/>
                                        </a:rPr>
                                        <m:t>𝛆</m:t>
                                      </m:r>
                                    </m:e>
                                    <m:sub>
                                      <m:r>
                                        <a:rPr lang="en-US" sz="1400" b="1" i="1" kern="100">
                                          <a:solidFill>
                                            <a:schemeClr val="tx1"/>
                                          </a:solidFill>
                                          <a:effectLst/>
                                          <a:latin typeface="Cambria Math" panose="02040503050406030204" pitchFamily="18" charset="0"/>
                                        </a:rPr>
                                        <m:t>𝐱</m:t>
                                      </m:r>
                                    </m:sub>
                                  </m:sSub>
                                  <m:r>
                                    <a:rPr lang="en-US" sz="1400" b="1" kern="100">
                                      <a:solidFill>
                                        <a:schemeClr val="tx1"/>
                                      </a:solidFill>
                                      <a:effectLst/>
                                      <a:latin typeface="Cambria Math" panose="02040503050406030204" pitchFamily="18" charset="0"/>
                                    </a:rPr>
                                    <m:t>/</m:t>
                                  </m:r>
                                  <m:sSub>
                                    <m:sSubPr>
                                      <m:ctrlPr>
                                        <a:rPr lang="zh-CN" sz="1400" b="1" i="1" kern="100">
                                          <a:solidFill>
                                            <a:schemeClr val="tx1"/>
                                          </a:solidFill>
                                          <a:effectLst/>
                                          <a:latin typeface="Cambria Math" panose="02040503050406030204" pitchFamily="18" charset="0"/>
                                        </a:rPr>
                                      </m:ctrlPr>
                                    </m:sSubPr>
                                    <m:e>
                                      <m:r>
                                        <a:rPr lang="en-US" sz="1400" b="1" i="1" kern="100">
                                          <a:solidFill>
                                            <a:schemeClr val="tx1"/>
                                          </a:solidFill>
                                          <a:effectLst/>
                                          <a:latin typeface="Cambria Math" panose="02040503050406030204" pitchFamily="18" charset="0"/>
                                        </a:rPr>
                                        <m:t>𝛆</m:t>
                                      </m:r>
                                    </m:e>
                                    <m:sub>
                                      <m:r>
                                        <a:rPr lang="en-US" sz="1400" b="1" i="1" kern="100">
                                          <a:solidFill>
                                            <a:schemeClr val="tx1"/>
                                          </a:solidFill>
                                          <a:effectLst/>
                                          <a:latin typeface="Cambria Math" panose="02040503050406030204" pitchFamily="18" charset="0"/>
                                        </a:rPr>
                                        <m:t>𝐲</m:t>
                                      </m:r>
                                    </m:sub>
                                  </m:sSub>
                                </m:e>
                              </m:d>
                            </m:oMath>
                          </a14:m>
                          <a:r>
                            <a:rPr lang="en-US" sz="1400" b="1" kern="100" dirty="0">
                              <a:solidFill>
                                <a:schemeClr val="tx1"/>
                              </a:solidFill>
                              <a:effectLst/>
                            </a:rPr>
                            <a:t>/</a:t>
                          </a:r>
                          <a:r>
                            <a:rPr lang="en-US" sz="1400" b="1" kern="100" dirty="0" err="1">
                              <a:solidFill>
                                <a:schemeClr val="tx1"/>
                              </a:solidFill>
                              <a:effectLst/>
                            </a:rPr>
                            <a:t>nm·rad</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5/0.05</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r h="254377">
                    <a:tc>
                      <a:txBody>
                        <a:bodyPr/>
                        <a:lstStyle/>
                        <a:p>
                          <a:pPr algn="ctr">
                            <a:spcAft>
                              <a:spcPts val="0"/>
                            </a:spcAft>
                          </a:pPr>
                          <a:r>
                            <a:rPr lang="en-US" sz="1400" b="1" kern="100" dirty="0">
                              <a:solidFill>
                                <a:schemeClr val="tx1"/>
                              </a:solidFill>
                              <a:effectLst/>
                            </a:rPr>
                            <a:t>β</a:t>
                          </a:r>
                          <a14:m>
                            <m:oMath xmlns:m="http://schemas.openxmlformats.org/officeDocument/2006/math">
                              <m:d>
                                <m:dPr>
                                  <m:ctrlPr>
                                    <a:rPr lang="zh-CN" sz="1400" b="1" i="1" kern="100">
                                      <a:solidFill>
                                        <a:schemeClr val="tx1"/>
                                      </a:solidFill>
                                      <a:effectLst/>
                                      <a:latin typeface="Cambria Math" panose="02040503050406030204" pitchFamily="18" charset="0"/>
                                    </a:rPr>
                                  </m:ctrlPr>
                                </m:dPr>
                                <m:e>
                                  <m:sSubSup>
                                    <m:sSubSupPr>
                                      <m:ctrlPr>
                                        <a:rPr lang="zh-CN" sz="1400" b="1" i="1" kern="100">
                                          <a:solidFill>
                                            <a:schemeClr val="tx1"/>
                                          </a:solidFill>
                                          <a:effectLst/>
                                          <a:latin typeface="Cambria Math" panose="02040503050406030204" pitchFamily="18" charset="0"/>
                                        </a:rPr>
                                      </m:ctrlPr>
                                    </m:sSubSupPr>
                                    <m:e>
                                      <m:sSubSup>
                                        <m:sSubSupPr>
                                          <m:ctrlPr>
                                            <a:rPr lang="zh-CN" sz="1400" b="1" i="1" kern="100">
                                              <a:solidFill>
                                                <a:schemeClr val="tx1"/>
                                              </a:solidFill>
                                              <a:effectLst/>
                                              <a:latin typeface="Cambria Math" panose="02040503050406030204" pitchFamily="18" charset="0"/>
                                            </a:rPr>
                                          </m:ctrlPr>
                                        </m:sSubSupPr>
                                        <m:e>
                                          <m:r>
                                            <a:rPr lang="en-US" sz="1400" b="1" i="1" kern="100">
                                              <a:solidFill>
                                                <a:schemeClr val="tx1"/>
                                              </a:solidFill>
                                              <a:effectLst/>
                                              <a:latin typeface="Cambria Math" panose="02040503050406030204" pitchFamily="18" charset="0"/>
                                            </a:rPr>
                                            <m:t>𝛃</m:t>
                                          </m:r>
                                        </m:e>
                                        <m:sub>
                                          <m:r>
                                            <a:rPr lang="en-US" sz="1400" b="1" i="1" kern="100">
                                              <a:solidFill>
                                                <a:schemeClr val="tx1"/>
                                              </a:solidFill>
                                              <a:effectLst/>
                                              <a:latin typeface="Cambria Math" panose="02040503050406030204" pitchFamily="18" charset="0"/>
                                            </a:rPr>
                                            <m:t>𝐱</m:t>
                                          </m:r>
                                        </m:sub>
                                        <m:sup>
                                          <m:r>
                                            <a:rPr lang="en-US" sz="1400" b="1" kern="100">
                                              <a:solidFill>
                                                <a:schemeClr val="tx1"/>
                                              </a:solidFill>
                                              <a:effectLst/>
                                              <a:latin typeface="Cambria Math" panose="02040503050406030204" pitchFamily="18" charset="0"/>
                                            </a:rPr>
                                            <m:t>∗</m:t>
                                          </m:r>
                                        </m:sup>
                                      </m:sSubSup>
                                      <m:r>
                                        <a:rPr lang="en-US" sz="1400" b="1" kern="100">
                                          <a:solidFill>
                                            <a:schemeClr val="tx1"/>
                                          </a:solidFill>
                                          <a:effectLst/>
                                          <a:latin typeface="Cambria Math" panose="02040503050406030204" pitchFamily="18" charset="0"/>
                                        </a:rPr>
                                        <m:t>/</m:t>
                                      </m:r>
                                      <m:r>
                                        <a:rPr lang="en-US" sz="1400" b="1" i="1" kern="100">
                                          <a:solidFill>
                                            <a:schemeClr val="tx1"/>
                                          </a:solidFill>
                                          <a:effectLst/>
                                          <a:latin typeface="Cambria Math" panose="02040503050406030204" pitchFamily="18" charset="0"/>
                                        </a:rPr>
                                        <m:t>𝛃</m:t>
                                      </m:r>
                                    </m:e>
                                    <m:sub>
                                      <m:r>
                                        <a:rPr lang="en-US" sz="1400" b="1" i="1" kern="100">
                                          <a:solidFill>
                                            <a:schemeClr val="tx1"/>
                                          </a:solidFill>
                                          <a:effectLst/>
                                          <a:latin typeface="Cambria Math" panose="02040503050406030204" pitchFamily="18" charset="0"/>
                                        </a:rPr>
                                        <m:t>𝐲</m:t>
                                      </m:r>
                                    </m:sub>
                                    <m:sup>
                                      <m:r>
                                        <a:rPr lang="en-US" sz="1400" b="1" kern="100">
                                          <a:solidFill>
                                            <a:schemeClr val="tx1"/>
                                          </a:solidFill>
                                          <a:effectLst/>
                                          <a:latin typeface="Cambria Math" panose="02040503050406030204" pitchFamily="18" charset="0"/>
                                        </a:rPr>
                                        <m:t>∗</m:t>
                                      </m:r>
                                    </m:sup>
                                  </m:sSubSup>
                                </m:e>
                              </m:d>
                            </m:oMath>
                          </a14:m>
                          <a:r>
                            <a:rPr lang="en-US" sz="1400" b="1" kern="100" dirty="0">
                              <a:solidFill>
                                <a:schemeClr val="tx1"/>
                              </a:solidFill>
                              <a:effectLst/>
                            </a:rPr>
                            <a:t>/mm</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90/0.9</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r h="21867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a:solidFill>
                                <a:schemeClr val="tx1"/>
                              </a:solidFill>
                              <a:effectLst/>
                            </a:rPr>
                            <a:t>Crossing Angle</a:t>
                          </a:r>
                          <a:r>
                            <a:rPr lang="en-US" altLang="zh-CN" sz="1400" baseline="0" dirty="0">
                              <a:solidFill>
                                <a:schemeClr val="tx1"/>
                              </a:solidFill>
                              <a:effectLst/>
                            </a:rPr>
                            <a:t> </a:t>
                          </a:r>
                          <a:r>
                            <a:rPr lang="en-US" sz="1400" b="1" kern="100" dirty="0">
                              <a:solidFill>
                                <a:schemeClr val="tx1"/>
                              </a:solidFill>
                              <a:effectLst/>
                            </a:rPr>
                            <a:t>2θ/</a:t>
                          </a:r>
                          <a:r>
                            <a:rPr lang="en-US" sz="1400" b="1" kern="100" dirty="0" err="1">
                              <a:solidFill>
                                <a:schemeClr val="tx1"/>
                              </a:solidFill>
                              <a:effectLst/>
                            </a:rPr>
                            <a:t>mrad</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60</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r h="218672">
                    <a:tc>
                      <a:txBody>
                        <a:bodyPr/>
                        <a:lstStyle/>
                        <a:p>
                          <a:pPr algn="ctr">
                            <a:spcAft>
                              <a:spcPts val="0"/>
                            </a:spcAft>
                          </a:pPr>
                          <a:r>
                            <a:rPr lang="en-US" altLang="zh-CN" sz="1400" dirty="0">
                              <a:solidFill>
                                <a:schemeClr val="tx1"/>
                              </a:solidFill>
                              <a:effectLst/>
                            </a:rPr>
                            <a:t>Frequency shift </a:t>
                          </a:r>
                          <a:r>
                            <a:rPr lang="en-US" sz="1400" b="1" kern="100" dirty="0" err="1">
                              <a:solidFill>
                                <a:schemeClr val="tx1"/>
                              </a:solidFill>
                              <a:effectLst/>
                            </a:rPr>
                            <a:t>ξy</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0.06</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r h="218672">
                    <a:tc>
                      <a:txBody>
                        <a:bodyPr/>
                        <a:lstStyle/>
                        <a:p>
                          <a:pPr algn="ctr">
                            <a:spcAft>
                              <a:spcPts val="0"/>
                            </a:spcAft>
                          </a:pPr>
                          <a:r>
                            <a:rPr lang="en-US" altLang="zh-CN" sz="1400" b="1" kern="100" dirty="0">
                              <a:solidFill>
                                <a:schemeClr val="tx1"/>
                              </a:solidFill>
                              <a:effectLst/>
                            </a:rPr>
                            <a:t> Luminosity</a:t>
                          </a:r>
                          <a:r>
                            <a:rPr lang="en-US" sz="1400" b="1" kern="100" dirty="0">
                              <a:solidFill>
                                <a:schemeClr val="tx1"/>
                              </a:solidFill>
                              <a:effectLst/>
                            </a:rPr>
                            <a:t>/×10</a:t>
                          </a:r>
                          <a:r>
                            <a:rPr lang="en-US" sz="1400" b="1" kern="100" baseline="30000" dirty="0">
                              <a:solidFill>
                                <a:schemeClr val="tx1"/>
                              </a:solidFill>
                              <a:effectLst/>
                            </a:rPr>
                            <a:t>35</a:t>
                          </a:r>
                          <a:r>
                            <a:rPr lang="en-US" sz="1400" b="1" kern="100" dirty="0">
                              <a:solidFill>
                                <a:schemeClr val="tx1"/>
                              </a:solidFill>
                              <a:effectLst/>
                            </a:rPr>
                            <a:t>cm</a:t>
                          </a:r>
                          <a:r>
                            <a:rPr lang="en-US" sz="1400" b="1" kern="100" baseline="30000" dirty="0">
                              <a:solidFill>
                                <a:schemeClr val="tx1"/>
                              </a:solidFill>
                              <a:effectLst/>
                            </a:rPr>
                            <a:t>-2</a:t>
                          </a:r>
                          <a:r>
                            <a:rPr lang="en-US" sz="1400" b="1" kern="100" dirty="0">
                              <a:solidFill>
                                <a:schemeClr val="tx1"/>
                              </a:solidFill>
                              <a:effectLst/>
                            </a:rPr>
                            <a:t>s</a:t>
                          </a:r>
                          <a:r>
                            <a:rPr lang="en-US" sz="1400" b="1" kern="100" baseline="30000" dirty="0">
                              <a:solidFill>
                                <a:schemeClr val="tx1"/>
                              </a:solidFill>
                              <a:effectLst/>
                            </a:rPr>
                            <a:t>-1</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b="1" kern="100" dirty="0">
                              <a:effectLst/>
                            </a:rPr>
                            <a:t>≥</a:t>
                          </a:r>
                          <a:r>
                            <a:rPr lang="en-US" sz="1400" b="1" kern="100" dirty="0">
                              <a:effectLst/>
                            </a:rPr>
                            <a:t>0.5</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bl>
              </a:graphicData>
            </a:graphic>
          </p:graphicFrame>
        </mc:Choice>
        <mc:Fallback xmlns="">
          <p:graphicFrame>
            <p:nvGraphicFramePr>
              <p:cNvPr id="3" name="表格 2"/>
              <p:cNvGraphicFramePr>
                <a:graphicFrameLocks noGrp="1"/>
              </p:cNvGraphicFramePr>
              <p:nvPr/>
            </p:nvGraphicFramePr>
            <p:xfrm>
              <a:off x="1403646" y="3704091"/>
              <a:ext cx="6531086" cy="2258130"/>
            </p:xfrm>
            <a:graphic>
              <a:graphicData uri="http://schemas.openxmlformats.org/drawingml/2006/table">
                <a:tbl>
                  <a:tblPr firstRow="1" firstCol="1" bandRow="1">
                    <a:tableStyleId>{5C22544A-7EE6-4342-B048-85BDC9FD1C3A}</a:tableStyleId>
                  </a:tblPr>
                  <a:tblGrid>
                    <a:gridCol w="3265543"/>
                    <a:gridCol w="3265543"/>
                  </a:tblGrid>
                  <a:tr h="218672">
                    <a:tc>
                      <a:txBody>
                        <a:bodyPr/>
                        <a:lstStyle/>
                        <a:p>
                          <a:pPr algn="ctr">
                            <a:spcAft>
                              <a:spcPts val="0"/>
                            </a:spcAft>
                          </a:pPr>
                          <a:r>
                            <a:rPr lang="en-US" altLang="zh-CN" sz="1400" b="1" kern="100" dirty="0">
                              <a:solidFill>
                                <a:schemeClr val="tx1"/>
                              </a:solidFill>
                              <a:effectLst/>
                            </a:rPr>
                            <a:t>Parameter</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400" b="1" kern="100" dirty="0">
                              <a:solidFill>
                                <a:schemeClr val="tx1"/>
                              </a:solidFill>
                              <a:effectLst/>
                              <a:latin typeface="+mn-lt"/>
                              <a:ea typeface="+mn-ea"/>
                              <a:cs typeface="+mn-cs"/>
                            </a:rPr>
                            <a:t>Value</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r h="218672">
                    <a:tc>
                      <a:txBody>
                        <a:bodyPr/>
                        <a:lstStyle/>
                        <a:p>
                          <a:pPr algn="ctr">
                            <a:spcAft>
                              <a:spcPts val="0"/>
                            </a:spcAft>
                          </a:pPr>
                          <a:r>
                            <a:rPr lang="en-US" altLang="zh-CN" sz="1400" b="1" kern="100" dirty="0">
                              <a:solidFill>
                                <a:schemeClr val="tx1"/>
                              </a:solidFill>
                              <a:effectLst/>
                            </a:rPr>
                            <a:t>Perimeter</a:t>
                          </a:r>
                          <a:r>
                            <a:rPr lang="en-US" sz="1400" b="1" kern="100" dirty="0">
                              <a:solidFill>
                                <a:schemeClr val="tx1"/>
                              </a:solidFill>
                              <a:effectLst/>
                            </a:rPr>
                            <a:t>/m</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~800</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r h="21867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a:solidFill>
                                <a:schemeClr val="tx1"/>
                              </a:solidFill>
                              <a:effectLst/>
                            </a:rPr>
                            <a:t>Optimized beam energy</a:t>
                          </a:r>
                          <a:r>
                            <a:rPr lang="en-US" sz="1400" b="1" kern="100" dirty="0">
                              <a:solidFill>
                                <a:schemeClr val="tx1"/>
                              </a:solidFill>
                              <a:effectLst/>
                            </a:rPr>
                            <a:t>/GeV</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2</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r h="218672">
                    <a:tc>
                      <a:txBody>
                        <a:bodyPr/>
                        <a:lstStyle/>
                        <a:p>
                          <a:pPr algn="ctr">
                            <a:spcAft>
                              <a:spcPts val="0"/>
                            </a:spcAft>
                          </a:pPr>
                          <a:r>
                            <a:rPr lang="en-US" altLang="zh-CN" sz="1400" b="1" kern="100" dirty="0">
                              <a:solidFill>
                                <a:schemeClr val="tx1"/>
                              </a:solidFill>
                              <a:effectLst/>
                            </a:rPr>
                            <a:t>Energy</a:t>
                          </a:r>
                          <a:r>
                            <a:rPr lang="en-US" sz="1400" b="1" kern="100" dirty="0">
                              <a:solidFill>
                                <a:schemeClr val="tx1"/>
                              </a:solidFill>
                              <a:effectLst/>
                            </a:rPr>
                            <a:t>/GeV</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1-3.5</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r h="218672">
                    <a:tc>
                      <a:txBody>
                        <a:bodyPr/>
                        <a:lstStyle/>
                        <a:p>
                          <a:pPr algn="ctr">
                            <a:spcAft>
                              <a:spcPts val="0"/>
                            </a:spcAft>
                          </a:pPr>
                          <a:r>
                            <a:rPr lang="en-US" altLang="zh-CN" sz="1400" b="1" kern="100" dirty="0">
                              <a:solidFill>
                                <a:schemeClr val="tx1"/>
                              </a:solidFill>
                              <a:effectLst/>
                            </a:rPr>
                            <a:t>Current</a:t>
                          </a:r>
                          <a:r>
                            <a:rPr lang="en-US" sz="1400" b="1" kern="100" dirty="0">
                              <a:solidFill>
                                <a:schemeClr val="tx1"/>
                              </a:solidFill>
                              <a:effectLst/>
                            </a:rPr>
                            <a:t>/A</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1.5</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r h="264160">
                    <a:tc>
                      <a:txBody>
                        <a:bodyPr/>
                        <a:lstStyle/>
                        <a:p>
                          <a:endParaRPr lang="zh-CN"/>
                        </a:p>
                      </a:txBody>
                      <a:tcPr marL="68580" marR="68580" marT="0" marB="0" anchor="ctr">
                        <a:blipFill>
                          <a:blip r:embed="rId2"/>
                        </a:blipFill>
                      </a:tcPr>
                    </a:tc>
                    <a:tc>
                      <a:txBody>
                        <a:bodyPr/>
                        <a:lstStyle/>
                        <a:p>
                          <a:pPr algn="ctr">
                            <a:spcAft>
                              <a:spcPts val="0"/>
                            </a:spcAft>
                          </a:pPr>
                          <a:r>
                            <a:rPr lang="en-US" sz="1400" b="1" kern="100" dirty="0">
                              <a:effectLst/>
                            </a:rPr>
                            <a:t>5/0.05</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r h="264160">
                    <a:tc>
                      <a:txBody>
                        <a:bodyPr/>
                        <a:lstStyle/>
                        <a:p>
                          <a:endParaRPr lang="zh-CN"/>
                        </a:p>
                      </a:txBody>
                      <a:tcPr marL="68580" marR="68580" marT="0" marB="0" anchor="ctr">
                        <a:blipFill>
                          <a:blip r:embed="rId2"/>
                        </a:blipFill>
                      </a:tcPr>
                    </a:tc>
                    <a:tc>
                      <a:txBody>
                        <a:bodyPr/>
                        <a:lstStyle/>
                        <a:p>
                          <a:pPr algn="ctr">
                            <a:spcAft>
                              <a:spcPts val="0"/>
                            </a:spcAft>
                          </a:pPr>
                          <a:r>
                            <a:rPr lang="en-US" sz="1400" b="1" kern="100" dirty="0">
                              <a:effectLst/>
                            </a:rPr>
                            <a:t>90/0.9</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r h="21867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a:solidFill>
                                <a:schemeClr val="tx1"/>
                              </a:solidFill>
                              <a:effectLst/>
                            </a:rPr>
                            <a:t>Crossing Angle</a:t>
                          </a:r>
                          <a:r>
                            <a:rPr lang="en-US" altLang="zh-CN" sz="1400" baseline="0" dirty="0">
                              <a:solidFill>
                                <a:schemeClr val="tx1"/>
                              </a:solidFill>
                              <a:effectLst/>
                            </a:rPr>
                            <a:t> </a:t>
                          </a:r>
                          <a:r>
                            <a:rPr lang="en-US" sz="1400" b="1" kern="100" dirty="0">
                              <a:solidFill>
                                <a:schemeClr val="tx1"/>
                              </a:solidFill>
                              <a:effectLst/>
                            </a:rPr>
                            <a:t>2θ/</a:t>
                          </a:r>
                          <a:r>
                            <a:rPr lang="en-US" sz="1400" b="1" kern="100" dirty="0" err="1">
                              <a:solidFill>
                                <a:schemeClr val="tx1"/>
                              </a:solidFill>
                              <a:effectLst/>
                            </a:rPr>
                            <a:t>mrad</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60</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r h="218672">
                    <a:tc>
                      <a:txBody>
                        <a:bodyPr/>
                        <a:lstStyle/>
                        <a:p>
                          <a:pPr algn="ctr">
                            <a:spcAft>
                              <a:spcPts val="0"/>
                            </a:spcAft>
                          </a:pPr>
                          <a:r>
                            <a:rPr lang="en-US" altLang="zh-CN" sz="1400" dirty="0">
                              <a:solidFill>
                                <a:schemeClr val="tx1"/>
                              </a:solidFill>
                              <a:effectLst/>
                            </a:rPr>
                            <a:t>Frequency shift </a:t>
                          </a:r>
                          <a:r>
                            <a:rPr lang="en-US" sz="1400" b="1" kern="100" dirty="0" err="1">
                              <a:solidFill>
                                <a:schemeClr val="tx1"/>
                              </a:solidFill>
                              <a:effectLst/>
                            </a:rPr>
                            <a:t>ξy</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b="1" kern="100" dirty="0">
                              <a:effectLst/>
                            </a:rPr>
                            <a:t>0.06</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r h="218672">
                    <a:tc>
                      <a:txBody>
                        <a:bodyPr/>
                        <a:lstStyle/>
                        <a:p>
                          <a:pPr algn="ctr">
                            <a:spcAft>
                              <a:spcPts val="0"/>
                            </a:spcAft>
                          </a:pPr>
                          <a:r>
                            <a:rPr lang="en-US" altLang="zh-CN" sz="1400" b="1" kern="100" dirty="0">
                              <a:solidFill>
                                <a:schemeClr val="tx1"/>
                              </a:solidFill>
                              <a:effectLst/>
                            </a:rPr>
                            <a:t> Luminosity</a:t>
                          </a:r>
                          <a:r>
                            <a:rPr lang="en-US" sz="1400" b="1" kern="100" dirty="0">
                              <a:solidFill>
                                <a:schemeClr val="tx1"/>
                              </a:solidFill>
                              <a:effectLst/>
                            </a:rPr>
                            <a:t>/×10</a:t>
                          </a:r>
                          <a:r>
                            <a:rPr lang="en-US" sz="1400" b="1" kern="100" baseline="30000" dirty="0">
                              <a:solidFill>
                                <a:schemeClr val="tx1"/>
                              </a:solidFill>
                              <a:effectLst/>
                            </a:rPr>
                            <a:t>35</a:t>
                          </a:r>
                          <a:r>
                            <a:rPr lang="en-US" sz="1400" b="1" kern="100" dirty="0">
                              <a:solidFill>
                                <a:schemeClr val="tx1"/>
                              </a:solidFill>
                              <a:effectLst/>
                            </a:rPr>
                            <a:t>cm</a:t>
                          </a:r>
                          <a:r>
                            <a:rPr lang="en-US" sz="1400" b="1" kern="100" baseline="30000" dirty="0">
                              <a:solidFill>
                                <a:schemeClr val="tx1"/>
                              </a:solidFill>
                              <a:effectLst/>
                            </a:rPr>
                            <a:t>-2</a:t>
                          </a:r>
                          <a:r>
                            <a:rPr lang="en-US" sz="1400" b="1" kern="100" dirty="0">
                              <a:solidFill>
                                <a:schemeClr val="tx1"/>
                              </a:solidFill>
                              <a:effectLst/>
                            </a:rPr>
                            <a:t>s</a:t>
                          </a:r>
                          <a:r>
                            <a:rPr lang="en-US" sz="1400" b="1" kern="100" baseline="30000" dirty="0">
                              <a:solidFill>
                                <a:schemeClr val="tx1"/>
                              </a:solidFill>
                              <a:effectLst/>
                            </a:rPr>
                            <a:t>-1</a:t>
                          </a:r>
                          <a:endParaRPr lang="zh-CN" sz="1200" b="1"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b="1" kern="100" dirty="0">
                              <a:effectLst/>
                            </a:rPr>
                            <a:t>≥</a:t>
                          </a:r>
                          <a:r>
                            <a:rPr lang="en-US" sz="1400" b="1" kern="100" dirty="0">
                              <a:effectLst/>
                            </a:rPr>
                            <a:t>0.5</a:t>
                          </a:r>
                          <a:endParaRPr lang="zh-CN" sz="12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bl>
              </a:graphicData>
            </a:graphic>
          </p:graphicFrame>
        </mc:Fallback>
      </mc:AlternateContent>
      <p:pic>
        <p:nvPicPr>
          <p:cNvPr id="14" name="image1.jpeg"/>
          <p:cNvPicPr/>
          <p:nvPr/>
        </p:nvPicPr>
        <p:blipFill rotWithShape="1">
          <a:blip r:embed="rId3" cstate="print"/>
          <a:srcRect t="13312" b="19950"/>
          <a:stretch>
            <a:fillRect/>
          </a:stretch>
        </p:blipFill>
        <p:spPr>
          <a:xfrm>
            <a:off x="1403646" y="837183"/>
            <a:ext cx="6531087" cy="259181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endPar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endParaRPr>
          </a:p>
        </p:txBody>
      </p:sp>
      <p:sp>
        <p:nvSpPr>
          <p:cNvPr id="13" name="Rectangle 1"/>
          <p:cNvSpPr>
            <a:spLocks noChangeArrowheads="1"/>
          </p:cNvSpPr>
          <p:nvPr/>
        </p:nvSpPr>
        <p:spPr bwMode="auto">
          <a:xfrm>
            <a:off x="2051720" y="168103"/>
            <a:ext cx="722837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r>
              <a:rPr lang="zh-CN" altLang="en-US" sz="3200" b="1" dirty="0">
                <a:solidFill>
                  <a:srgbClr val="0000FF"/>
                </a:solidFill>
              </a:rPr>
              <a:t> </a:t>
            </a:r>
            <a:r>
              <a:rPr lang="en-US" altLang="zh-CN" sz="3200" b="1" dirty="0">
                <a:solidFill>
                  <a:srgbClr val="0000FF"/>
                </a:solidFill>
              </a:rPr>
              <a:t>The off-axis injection of STCF</a:t>
            </a:r>
            <a:endParaRPr kumimoji="0" lang="zh-CN" altLang="zh-CN" sz="2400" b="1" i="0" u="none" strike="noStrike" cap="none" normalizeH="0" baseline="0" dirty="0">
              <a:ln>
                <a:noFill/>
              </a:ln>
              <a:solidFill>
                <a:schemeClr val="tx1"/>
              </a:solidFill>
              <a:effectLst/>
              <a:latin typeface="Arial" panose="020B0604020202020204" pitchFamily="34" charset="0"/>
            </a:endParaRPr>
          </a:p>
        </p:txBody>
      </p:sp>
      <p:graphicFrame>
        <p:nvGraphicFramePr>
          <p:cNvPr id="14" name="表格 13"/>
          <p:cNvGraphicFramePr>
            <a:graphicFrameLocks noGrp="1"/>
          </p:cNvGraphicFramePr>
          <p:nvPr/>
        </p:nvGraphicFramePr>
        <p:xfrm>
          <a:off x="1229518" y="3247347"/>
          <a:ext cx="6678471" cy="2688801"/>
        </p:xfrm>
        <a:graphic>
          <a:graphicData uri="http://schemas.openxmlformats.org/drawingml/2006/table">
            <a:tbl>
              <a:tblPr firstRow="1" firstCol="1" lastRow="1" lastCol="1" bandRow="1" bandCol="1">
                <a:tableStyleId>{5C22544A-7EE6-4342-B048-85BDC9FD1C3A}</a:tableStyleId>
              </a:tblPr>
              <a:tblGrid>
                <a:gridCol w="3139831"/>
                <a:gridCol w="3538640"/>
              </a:tblGrid>
              <a:tr h="725840">
                <a:tc>
                  <a:txBody>
                    <a:bodyPr/>
                    <a:lstStyle/>
                    <a:p>
                      <a:pPr marL="159385" indent="254000" algn="ctr">
                        <a:lnSpc>
                          <a:spcPct val="112000"/>
                        </a:lnSpc>
                        <a:spcBef>
                          <a:spcPts val="180"/>
                        </a:spcBef>
                        <a:spcAft>
                          <a:spcPts val="0"/>
                        </a:spcAft>
                      </a:pPr>
                      <a:r>
                        <a:rPr lang="en-US" sz="1800" dirty="0">
                          <a:solidFill>
                            <a:schemeClr val="tx1"/>
                          </a:solidFill>
                          <a:effectLst/>
                          <a:latin typeface="+mn-lt"/>
                          <a:cs typeface="Times New Roman" panose="02020603050405020304" pitchFamily="18" charset="0"/>
                        </a:rPr>
                        <a:t>Parameter</a:t>
                      </a:r>
                      <a:endParaRPr lang="zh-CN" sz="1800" dirty="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c>
                  <a:txBody>
                    <a:bodyPr/>
                    <a:lstStyle/>
                    <a:p>
                      <a:pPr marL="374015" indent="-299085" algn="ctr">
                        <a:lnSpc>
                          <a:spcPct val="112000"/>
                        </a:lnSpc>
                        <a:spcBef>
                          <a:spcPts val="180"/>
                        </a:spcBef>
                        <a:spcAft>
                          <a:spcPts val="0"/>
                        </a:spcAft>
                      </a:pPr>
                      <a:r>
                        <a:rPr lang="en-US" sz="1800" dirty="0">
                          <a:solidFill>
                            <a:schemeClr val="tx1"/>
                          </a:solidFill>
                          <a:effectLst/>
                          <a:latin typeface="+mn-lt"/>
                          <a:cs typeface="Times New Roman" panose="02020603050405020304" pitchFamily="18" charset="0"/>
                        </a:rPr>
                        <a:t>Off-axis </a:t>
                      </a:r>
                      <a:endParaRPr lang="zh-CN" sz="1800" dirty="0">
                        <a:solidFill>
                          <a:schemeClr val="tx1"/>
                        </a:solidFill>
                        <a:effectLst/>
                        <a:latin typeface="+mn-lt"/>
                        <a:cs typeface="Times New Roman" panose="02020603050405020304" pitchFamily="18" charset="0"/>
                      </a:endParaRPr>
                    </a:p>
                    <a:p>
                      <a:pPr marL="374015" indent="-299085" algn="ctr">
                        <a:lnSpc>
                          <a:spcPct val="112000"/>
                        </a:lnSpc>
                        <a:spcBef>
                          <a:spcPts val="180"/>
                        </a:spcBef>
                        <a:spcAft>
                          <a:spcPts val="0"/>
                        </a:spcAft>
                      </a:pPr>
                      <a:r>
                        <a:rPr lang="en-US" sz="1800" dirty="0">
                          <a:solidFill>
                            <a:schemeClr val="tx1"/>
                          </a:solidFill>
                          <a:effectLst/>
                          <a:latin typeface="+mn-lt"/>
                          <a:cs typeface="Times New Roman" panose="02020603050405020304" pitchFamily="18" charset="0"/>
                        </a:rPr>
                        <a:t>injection</a:t>
                      </a:r>
                      <a:endParaRPr lang="zh-CN" sz="1800" dirty="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r>
              <a:tr h="363653">
                <a:tc>
                  <a:txBody>
                    <a:bodyPr/>
                    <a:lstStyle/>
                    <a:p>
                      <a:pPr marL="159385" algn="ctr">
                        <a:lnSpc>
                          <a:spcPct val="112000"/>
                        </a:lnSpc>
                        <a:spcBef>
                          <a:spcPts val="185"/>
                        </a:spcBef>
                      </a:pPr>
                      <a:r>
                        <a:rPr lang="en-US" sz="1800" spc="-25" dirty="0">
                          <a:solidFill>
                            <a:schemeClr val="tx1"/>
                          </a:solidFill>
                          <a:effectLst/>
                          <a:latin typeface="+mn-lt"/>
                          <a:cs typeface="Times New Roman" panose="02020603050405020304" pitchFamily="18" charset="0"/>
                        </a:rPr>
                        <a:t>Bunch charge(e/e</a:t>
                      </a:r>
                      <a:r>
                        <a:rPr lang="en-US" sz="1800" spc="-25" baseline="30000" dirty="0">
                          <a:solidFill>
                            <a:schemeClr val="tx1"/>
                          </a:solidFill>
                          <a:effectLst/>
                          <a:latin typeface="+mn-lt"/>
                          <a:cs typeface="Times New Roman" panose="02020603050405020304" pitchFamily="18" charset="0"/>
                        </a:rPr>
                        <a:t>+</a:t>
                      </a:r>
                      <a:r>
                        <a:rPr lang="en-US" sz="1800" spc="-25" dirty="0">
                          <a:solidFill>
                            <a:schemeClr val="tx1"/>
                          </a:solidFill>
                          <a:effectLst/>
                          <a:latin typeface="+mn-lt"/>
                          <a:cs typeface="Times New Roman" panose="02020603050405020304" pitchFamily="18" charset="0"/>
                        </a:rPr>
                        <a:t>)</a:t>
                      </a:r>
                      <a:endParaRPr lang="zh-CN" sz="1800" dirty="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c>
                  <a:txBody>
                    <a:bodyPr/>
                    <a:lstStyle/>
                    <a:p>
                      <a:pPr marL="159385" marR="335915" indent="233680" algn="ctr">
                        <a:lnSpc>
                          <a:spcPct val="112000"/>
                        </a:lnSpc>
                        <a:spcBef>
                          <a:spcPts val="185"/>
                        </a:spcBef>
                        <a:spcAft>
                          <a:spcPts val="0"/>
                        </a:spcAft>
                      </a:pPr>
                      <a:r>
                        <a:rPr lang="en-US" sz="1800" b="1" kern="1200" spc="-10" dirty="0">
                          <a:solidFill>
                            <a:schemeClr val="tx1"/>
                          </a:solidFill>
                          <a:effectLst/>
                          <a:latin typeface="+mn-lt"/>
                          <a:ea typeface="+mn-ea"/>
                          <a:cs typeface="Times New Roman" panose="02020603050405020304" pitchFamily="18" charset="0"/>
                        </a:rPr>
                        <a:t>   1.5nC/50 Hz</a:t>
                      </a:r>
                      <a:endParaRPr lang="zh-CN" altLang="en-US" sz="1800" b="1" kern="1200" spc="-10" dirty="0">
                        <a:solidFill>
                          <a:schemeClr val="tx1"/>
                        </a:solidFill>
                        <a:effectLst/>
                        <a:latin typeface="+mn-lt"/>
                        <a:ea typeface="+mn-ea"/>
                        <a:cs typeface="Times New Roman" panose="02020603050405020304" pitchFamily="18" charset="0"/>
                      </a:endParaRPr>
                    </a:p>
                  </a:txBody>
                  <a:tcPr marL="0" marR="0" marT="0" marB="0">
                    <a:solidFill>
                      <a:schemeClr val="accent1"/>
                    </a:solidFill>
                  </a:tcPr>
                </a:tc>
              </a:tr>
              <a:tr h="297667">
                <a:tc>
                  <a:txBody>
                    <a:bodyPr/>
                    <a:lstStyle/>
                    <a:p>
                      <a:pPr marL="159385" algn="ctr">
                        <a:lnSpc>
                          <a:spcPct val="112000"/>
                        </a:lnSpc>
                      </a:pPr>
                      <a:r>
                        <a:rPr lang="en-US" sz="1800" spc="-25" dirty="0">
                          <a:solidFill>
                            <a:schemeClr val="tx1"/>
                          </a:solidFill>
                          <a:effectLst/>
                          <a:latin typeface="+mn-lt"/>
                          <a:cs typeface="Times New Roman" panose="02020603050405020304" pitchFamily="18" charset="0"/>
                        </a:rPr>
                        <a:t>Beam energy(e/e</a:t>
                      </a:r>
                      <a:r>
                        <a:rPr lang="en-US" sz="1800" spc="-25" baseline="30000" dirty="0">
                          <a:solidFill>
                            <a:schemeClr val="tx1"/>
                          </a:solidFill>
                          <a:effectLst/>
                          <a:latin typeface="+mn-lt"/>
                          <a:cs typeface="Times New Roman" panose="02020603050405020304" pitchFamily="18" charset="0"/>
                        </a:rPr>
                        <a:t>+</a:t>
                      </a:r>
                      <a:r>
                        <a:rPr lang="en-US" sz="1800" spc="-25" dirty="0">
                          <a:solidFill>
                            <a:schemeClr val="tx1"/>
                          </a:solidFill>
                          <a:effectLst/>
                          <a:latin typeface="+mn-lt"/>
                          <a:cs typeface="Times New Roman" panose="02020603050405020304" pitchFamily="18" charset="0"/>
                        </a:rPr>
                        <a:t>)</a:t>
                      </a:r>
                      <a:endParaRPr lang="zh-CN" sz="1800" dirty="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c>
                  <a:txBody>
                    <a:bodyPr/>
                    <a:lstStyle/>
                    <a:p>
                      <a:pPr marL="387350" marR="335915" algn="ctr">
                        <a:lnSpc>
                          <a:spcPct val="112000"/>
                        </a:lnSpc>
                        <a:spcAft>
                          <a:spcPts val="0"/>
                        </a:spcAft>
                      </a:pPr>
                      <a:r>
                        <a:rPr lang="en-US" sz="1800" b="1" kern="1200" spc="-10" dirty="0">
                          <a:solidFill>
                            <a:schemeClr val="tx1"/>
                          </a:solidFill>
                          <a:effectLst/>
                          <a:latin typeface="+mn-lt"/>
                          <a:ea typeface="+mn-ea"/>
                          <a:cs typeface="Times New Roman" panose="02020603050405020304" pitchFamily="18" charset="0"/>
                        </a:rPr>
                        <a:t>1-3.5GeV</a:t>
                      </a:r>
                      <a:endParaRPr lang="zh-CN" altLang="en-US" sz="1800" b="1" kern="1200" spc="-10" dirty="0">
                        <a:solidFill>
                          <a:schemeClr val="tx1"/>
                        </a:solidFill>
                        <a:effectLst/>
                        <a:latin typeface="+mn-lt"/>
                        <a:ea typeface="+mn-ea"/>
                        <a:cs typeface="Times New Roman" panose="02020603050405020304" pitchFamily="18" charset="0"/>
                      </a:endParaRPr>
                    </a:p>
                  </a:txBody>
                  <a:tcPr marL="0" marR="0" marT="0" marB="0">
                    <a:solidFill>
                      <a:schemeClr val="accent1"/>
                    </a:solidFill>
                  </a:tcPr>
                </a:tc>
              </a:tr>
              <a:tr h="297667">
                <a:tc>
                  <a:txBody>
                    <a:bodyPr/>
                    <a:lstStyle/>
                    <a:p>
                      <a:pPr marL="159385" algn="ctr">
                        <a:lnSpc>
                          <a:spcPct val="112000"/>
                        </a:lnSpc>
                      </a:pPr>
                      <a:r>
                        <a:rPr lang="en-US" sz="1800" spc="-25" dirty="0">
                          <a:solidFill>
                            <a:schemeClr val="tx1"/>
                          </a:solidFill>
                          <a:effectLst/>
                          <a:latin typeface="+mn-lt"/>
                          <a:cs typeface="Times New Roman" panose="02020603050405020304" pitchFamily="18" charset="0"/>
                        </a:rPr>
                        <a:t>Geometric Emittance(@2GeV)</a:t>
                      </a:r>
                      <a:endParaRPr lang="zh-CN" sz="1800" dirty="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c>
                  <a:txBody>
                    <a:bodyPr/>
                    <a:lstStyle/>
                    <a:p>
                      <a:pPr marL="387350" marR="387985" algn="ctr">
                        <a:lnSpc>
                          <a:spcPct val="112000"/>
                        </a:lnSpc>
                        <a:spcAft>
                          <a:spcPts val="0"/>
                        </a:spcAft>
                      </a:pPr>
                      <a:r>
                        <a:rPr lang="en-US" sz="1800" b="1" kern="1200" spc="-10" dirty="0">
                          <a:solidFill>
                            <a:schemeClr val="tx1"/>
                          </a:solidFill>
                          <a:effectLst/>
                          <a:latin typeface="+mn-lt"/>
                          <a:ea typeface="+mn-ea"/>
                          <a:cs typeface="Times New Roman" panose="02020603050405020304" pitchFamily="18" charset="0"/>
                        </a:rPr>
                        <a:t>≤6 </a:t>
                      </a:r>
                      <a:r>
                        <a:rPr lang="en-US" sz="1800" b="1" kern="1200" spc="-10" dirty="0" err="1">
                          <a:solidFill>
                            <a:schemeClr val="tx1"/>
                          </a:solidFill>
                          <a:effectLst/>
                          <a:latin typeface="+mn-lt"/>
                          <a:ea typeface="+mn-ea"/>
                          <a:cs typeface="Times New Roman" panose="02020603050405020304" pitchFamily="18" charset="0"/>
                        </a:rPr>
                        <a:t>nm·rad</a:t>
                      </a:r>
                      <a:endParaRPr lang="zh-CN" altLang="en-US" sz="1800" b="1" kern="1200" spc="-10" dirty="0">
                        <a:solidFill>
                          <a:schemeClr val="tx1"/>
                        </a:solidFill>
                        <a:effectLst/>
                        <a:latin typeface="+mn-lt"/>
                        <a:ea typeface="+mn-ea"/>
                        <a:cs typeface="Times New Roman" panose="02020603050405020304" pitchFamily="18" charset="0"/>
                      </a:endParaRPr>
                    </a:p>
                  </a:txBody>
                  <a:tcPr marL="0" marR="0" marT="0" marB="0">
                    <a:solidFill>
                      <a:schemeClr val="accent1"/>
                    </a:solidFill>
                  </a:tcPr>
                </a:tc>
              </a:tr>
              <a:tr h="501987">
                <a:tc>
                  <a:txBody>
                    <a:bodyPr/>
                    <a:lstStyle/>
                    <a:p>
                      <a:pPr marL="159385" algn="ctr">
                        <a:lnSpc>
                          <a:spcPct val="112000"/>
                        </a:lnSpc>
                      </a:pPr>
                      <a:r>
                        <a:rPr lang="en-US" sz="1800" spc="-10">
                          <a:solidFill>
                            <a:schemeClr val="tx1"/>
                          </a:solidFill>
                          <a:effectLst/>
                          <a:latin typeface="+mn-lt"/>
                          <a:cs typeface="Times New Roman" panose="02020603050405020304" pitchFamily="18" charset="0"/>
                        </a:rPr>
                        <a:t>e beam for </a:t>
                      </a:r>
                      <a:r>
                        <a:rPr lang="en-US" sz="1800" spc="-25">
                          <a:solidFill>
                            <a:schemeClr val="tx1"/>
                          </a:solidFill>
                          <a:effectLst/>
                          <a:latin typeface="+mn-lt"/>
                          <a:cs typeface="Times New Roman" panose="02020603050405020304" pitchFamily="18" charset="0"/>
                        </a:rPr>
                        <a:t>e</a:t>
                      </a:r>
                      <a:r>
                        <a:rPr lang="en-US" sz="1800" spc="-25" baseline="30000">
                          <a:solidFill>
                            <a:schemeClr val="tx1"/>
                          </a:solidFill>
                          <a:effectLst/>
                          <a:latin typeface="+mn-lt"/>
                          <a:cs typeface="Times New Roman" panose="02020603050405020304" pitchFamily="18" charset="0"/>
                        </a:rPr>
                        <a:t>+</a:t>
                      </a:r>
                      <a:r>
                        <a:rPr lang="en-US" sz="1800" spc="-25">
                          <a:solidFill>
                            <a:schemeClr val="tx1"/>
                          </a:solidFill>
                          <a:effectLst/>
                          <a:latin typeface="+mn-lt"/>
                          <a:cs typeface="Times New Roman" panose="02020603050405020304" pitchFamily="18" charset="0"/>
                        </a:rPr>
                        <a:t>(energy)</a:t>
                      </a:r>
                      <a:endParaRPr lang="zh-CN" sz="180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c>
                  <a:txBody>
                    <a:bodyPr/>
                    <a:lstStyle/>
                    <a:p>
                      <a:pPr marL="387350" marR="387985" algn="ctr">
                        <a:lnSpc>
                          <a:spcPct val="112000"/>
                        </a:lnSpc>
                        <a:spcAft>
                          <a:spcPts val="0"/>
                        </a:spcAft>
                      </a:pPr>
                      <a:r>
                        <a:rPr lang="en-US" sz="1800" b="1" kern="1200" spc="-10" dirty="0">
                          <a:solidFill>
                            <a:schemeClr val="tx1"/>
                          </a:solidFill>
                          <a:effectLst/>
                          <a:latin typeface="+mn-lt"/>
                          <a:ea typeface="+mn-ea"/>
                          <a:cs typeface="Times New Roman" panose="02020603050405020304" pitchFamily="18" charset="0"/>
                        </a:rPr>
                        <a:t>1.5GeV</a:t>
                      </a:r>
                      <a:endParaRPr lang="zh-CN" altLang="en-US" sz="1800" b="1" kern="1200" spc="-10" dirty="0">
                        <a:solidFill>
                          <a:schemeClr val="tx1"/>
                        </a:solidFill>
                        <a:effectLst/>
                        <a:latin typeface="+mn-lt"/>
                        <a:ea typeface="+mn-ea"/>
                        <a:cs typeface="Times New Roman" panose="02020603050405020304" pitchFamily="18" charset="0"/>
                      </a:endParaRPr>
                    </a:p>
                  </a:txBody>
                  <a:tcPr marL="0" marR="0" marT="0" marB="0">
                    <a:solidFill>
                      <a:schemeClr val="accent1"/>
                    </a:solidFill>
                  </a:tcPr>
                </a:tc>
              </a:tr>
              <a:tr h="501987">
                <a:tc>
                  <a:txBody>
                    <a:bodyPr/>
                    <a:lstStyle/>
                    <a:p>
                      <a:pPr marL="159385" algn="ctr">
                        <a:lnSpc>
                          <a:spcPct val="112000"/>
                        </a:lnSpc>
                      </a:pPr>
                      <a:r>
                        <a:rPr lang="en-US" sz="1800" spc="-10" dirty="0">
                          <a:solidFill>
                            <a:schemeClr val="tx1"/>
                          </a:solidFill>
                          <a:effectLst/>
                          <a:latin typeface="+mn-lt"/>
                          <a:cs typeface="Times New Roman" panose="02020603050405020304" pitchFamily="18" charset="0"/>
                        </a:rPr>
                        <a:t>e beam for </a:t>
                      </a:r>
                      <a:r>
                        <a:rPr lang="en-US" sz="1800" spc="-25" dirty="0">
                          <a:solidFill>
                            <a:schemeClr val="tx1"/>
                          </a:solidFill>
                          <a:effectLst/>
                          <a:latin typeface="+mn-lt"/>
                          <a:cs typeface="Times New Roman" panose="02020603050405020304" pitchFamily="18" charset="0"/>
                        </a:rPr>
                        <a:t>e</a:t>
                      </a:r>
                      <a:r>
                        <a:rPr lang="en-US" sz="1800" spc="-25" baseline="30000" dirty="0">
                          <a:solidFill>
                            <a:schemeClr val="tx1"/>
                          </a:solidFill>
                          <a:effectLst/>
                          <a:latin typeface="+mn-lt"/>
                          <a:cs typeface="Times New Roman" panose="02020603050405020304" pitchFamily="18" charset="0"/>
                        </a:rPr>
                        <a:t>+</a:t>
                      </a:r>
                      <a:r>
                        <a:rPr lang="en-US" sz="1800" spc="-25" dirty="0">
                          <a:solidFill>
                            <a:schemeClr val="tx1"/>
                          </a:solidFill>
                          <a:effectLst/>
                          <a:latin typeface="+mn-lt"/>
                          <a:cs typeface="Times New Roman" panose="02020603050405020304" pitchFamily="18" charset="0"/>
                        </a:rPr>
                        <a:t>(charge)</a:t>
                      </a:r>
                      <a:endParaRPr lang="zh-CN" sz="1800" dirty="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c>
                  <a:txBody>
                    <a:bodyPr/>
                    <a:lstStyle/>
                    <a:p>
                      <a:pPr marL="387350" marR="387985" algn="ctr">
                        <a:lnSpc>
                          <a:spcPct val="112000"/>
                        </a:lnSpc>
                        <a:spcAft>
                          <a:spcPts val="0"/>
                        </a:spcAft>
                      </a:pPr>
                      <a:r>
                        <a:rPr lang="en-US" sz="1800" spc="-10" dirty="0">
                          <a:solidFill>
                            <a:schemeClr val="tx1"/>
                          </a:solidFill>
                          <a:effectLst/>
                          <a:latin typeface="+mn-lt"/>
                          <a:cs typeface="Times New Roman" panose="02020603050405020304" pitchFamily="18" charset="0"/>
                        </a:rPr>
                        <a:t>10 </a:t>
                      </a:r>
                      <a:r>
                        <a:rPr lang="en-US" sz="1800" spc="-10" dirty="0" err="1">
                          <a:solidFill>
                            <a:schemeClr val="tx1"/>
                          </a:solidFill>
                          <a:effectLst/>
                          <a:latin typeface="+mn-lt"/>
                          <a:cs typeface="Times New Roman" panose="02020603050405020304" pitchFamily="18" charset="0"/>
                        </a:rPr>
                        <a:t>nC</a:t>
                      </a:r>
                      <a:r>
                        <a:rPr lang="en-US" sz="1800" spc="-10" dirty="0">
                          <a:solidFill>
                            <a:schemeClr val="tx1"/>
                          </a:solidFill>
                          <a:effectLst/>
                          <a:latin typeface="+mn-lt"/>
                          <a:cs typeface="Times New Roman" panose="02020603050405020304" pitchFamily="18" charset="0"/>
                        </a:rPr>
                        <a:t>/50 Hz</a:t>
                      </a:r>
                      <a:endParaRPr lang="zh-CN" sz="1800" dirty="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r>
            </a:tbl>
          </a:graphicData>
        </a:graphic>
      </p:graphicFrame>
      <p:sp>
        <p:nvSpPr>
          <p:cNvPr id="15" name="矩形 14"/>
          <p:cNvSpPr/>
          <p:nvPr/>
        </p:nvSpPr>
        <p:spPr>
          <a:xfrm>
            <a:off x="2411760" y="2132856"/>
            <a:ext cx="144016" cy="144016"/>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a:blip r:embed="rId2"/>
          <a:stretch>
            <a:fillRect/>
          </a:stretch>
        </p:blipFill>
        <p:spPr>
          <a:xfrm>
            <a:off x="755576" y="1084522"/>
            <a:ext cx="7445970" cy="205005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endPar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endParaRPr>
          </a:p>
        </p:txBody>
      </p:sp>
      <p:sp>
        <p:nvSpPr>
          <p:cNvPr id="13" name="Rectangle 1"/>
          <p:cNvSpPr>
            <a:spLocks noChangeArrowheads="1"/>
          </p:cNvSpPr>
          <p:nvPr/>
        </p:nvSpPr>
        <p:spPr bwMode="auto">
          <a:xfrm>
            <a:off x="1815944" y="128079"/>
            <a:ext cx="58040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r>
              <a:rPr lang="zh-CN" altLang="en-US" sz="3200" b="1" dirty="0">
                <a:solidFill>
                  <a:srgbClr val="0000FF"/>
                </a:solidFill>
              </a:rPr>
              <a:t> </a:t>
            </a:r>
            <a:r>
              <a:rPr lang="en-US" altLang="zh-CN" sz="3200" b="1" dirty="0">
                <a:solidFill>
                  <a:srgbClr val="0000FF"/>
                </a:solidFill>
              </a:rPr>
              <a:t>The Swap-out injection of STCF</a:t>
            </a:r>
            <a:endParaRPr kumimoji="0" lang="zh-CN" altLang="zh-CN" sz="2400" b="1" i="0" u="none" strike="noStrike" cap="none" normalizeH="0" baseline="0" dirty="0">
              <a:ln>
                <a:noFill/>
              </a:ln>
              <a:solidFill>
                <a:schemeClr val="tx1"/>
              </a:solidFill>
              <a:effectLst/>
              <a:latin typeface="Arial" panose="020B0604020202020204" pitchFamily="34" charset="0"/>
            </a:endParaRPr>
          </a:p>
        </p:txBody>
      </p:sp>
      <p:graphicFrame>
        <p:nvGraphicFramePr>
          <p:cNvPr id="2" name="表格 1"/>
          <p:cNvGraphicFramePr>
            <a:graphicFrameLocks noGrp="1"/>
          </p:cNvGraphicFramePr>
          <p:nvPr/>
        </p:nvGraphicFramePr>
        <p:xfrm>
          <a:off x="1232764" y="3429000"/>
          <a:ext cx="6678471" cy="2429372"/>
        </p:xfrm>
        <a:graphic>
          <a:graphicData uri="http://schemas.openxmlformats.org/drawingml/2006/table">
            <a:tbl>
              <a:tblPr firstRow="1" firstCol="1" lastRow="1" lastCol="1" bandRow="1" bandCol="1">
                <a:tableStyleId>{5C22544A-7EE6-4342-B048-85BDC9FD1C3A}</a:tableStyleId>
              </a:tblPr>
              <a:tblGrid>
                <a:gridCol w="3433554"/>
                <a:gridCol w="3244917"/>
              </a:tblGrid>
              <a:tr h="751327">
                <a:tc>
                  <a:txBody>
                    <a:bodyPr/>
                    <a:lstStyle/>
                    <a:p>
                      <a:pPr marL="159385" indent="254000" algn="ctr">
                        <a:lnSpc>
                          <a:spcPct val="112000"/>
                        </a:lnSpc>
                        <a:spcBef>
                          <a:spcPts val="180"/>
                        </a:spcBef>
                        <a:spcAft>
                          <a:spcPts val="0"/>
                        </a:spcAft>
                      </a:pPr>
                      <a:r>
                        <a:rPr lang="en-US" sz="1800" dirty="0">
                          <a:solidFill>
                            <a:schemeClr val="tx1"/>
                          </a:solidFill>
                          <a:effectLst/>
                          <a:latin typeface="+mn-lt"/>
                          <a:cs typeface="Times New Roman" panose="02020603050405020304" pitchFamily="18" charset="0"/>
                        </a:rPr>
                        <a:t>Parameter</a:t>
                      </a:r>
                      <a:endParaRPr lang="zh-CN" sz="1800" dirty="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c>
                  <a:txBody>
                    <a:bodyPr/>
                    <a:lstStyle/>
                    <a:p>
                      <a:pPr marL="289560" indent="-214630" algn="ctr">
                        <a:lnSpc>
                          <a:spcPct val="112000"/>
                        </a:lnSpc>
                        <a:spcBef>
                          <a:spcPts val="180"/>
                        </a:spcBef>
                        <a:spcAft>
                          <a:spcPts val="0"/>
                        </a:spcAft>
                      </a:pPr>
                      <a:r>
                        <a:rPr lang="en-US" sz="1800" dirty="0">
                          <a:solidFill>
                            <a:schemeClr val="tx1"/>
                          </a:solidFill>
                          <a:effectLst/>
                          <a:latin typeface="+mn-lt"/>
                          <a:cs typeface="Times New Roman" panose="02020603050405020304" pitchFamily="18" charset="0"/>
                        </a:rPr>
                        <a:t>Swap-out</a:t>
                      </a:r>
                      <a:endParaRPr lang="zh-CN" sz="1800" dirty="0">
                        <a:solidFill>
                          <a:schemeClr val="tx1"/>
                        </a:solidFill>
                        <a:effectLst/>
                        <a:latin typeface="+mn-lt"/>
                        <a:cs typeface="Times New Roman" panose="02020603050405020304" pitchFamily="18" charset="0"/>
                      </a:endParaRPr>
                    </a:p>
                    <a:p>
                      <a:pPr marL="289560" indent="-214630" algn="ctr">
                        <a:lnSpc>
                          <a:spcPct val="112000"/>
                        </a:lnSpc>
                        <a:spcBef>
                          <a:spcPts val="180"/>
                        </a:spcBef>
                        <a:spcAft>
                          <a:spcPts val="0"/>
                        </a:spcAft>
                      </a:pPr>
                      <a:r>
                        <a:rPr lang="en-US" sz="1800" dirty="0">
                          <a:solidFill>
                            <a:schemeClr val="tx1"/>
                          </a:solidFill>
                          <a:effectLst/>
                          <a:latin typeface="+mn-lt"/>
                          <a:cs typeface="Times New Roman" panose="02020603050405020304" pitchFamily="18" charset="0"/>
                        </a:rPr>
                        <a:t> injection</a:t>
                      </a:r>
                      <a:endParaRPr lang="zh-CN" sz="1800" dirty="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r>
              <a:tr h="376423">
                <a:tc>
                  <a:txBody>
                    <a:bodyPr/>
                    <a:lstStyle/>
                    <a:p>
                      <a:pPr marL="159385" algn="ctr">
                        <a:lnSpc>
                          <a:spcPct val="112000"/>
                        </a:lnSpc>
                        <a:spcBef>
                          <a:spcPts val="185"/>
                        </a:spcBef>
                      </a:pPr>
                      <a:r>
                        <a:rPr lang="en-US" sz="1800" spc="-25" dirty="0">
                          <a:solidFill>
                            <a:schemeClr val="tx1"/>
                          </a:solidFill>
                          <a:effectLst/>
                          <a:latin typeface="+mn-lt"/>
                          <a:cs typeface="Times New Roman" panose="02020603050405020304" pitchFamily="18" charset="0"/>
                        </a:rPr>
                        <a:t>Bunch charge(e/e</a:t>
                      </a:r>
                      <a:r>
                        <a:rPr lang="en-US" sz="1800" spc="-25" baseline="30000" dirty="0">
                          <a:solidFill>
                            <a:schemeClr val="tx1"/>
                          </a:solidFill>
                          <a:effectLst/>
                          <a:latin typeface="+mn-lt"/>
                          <a:cs typeface="Times New Roman" panose="02020603050405020304" pitchFamily="18" charset="0"/>
                        </a:rPr>
                        <a:t>+</a:t>
                      </a:r>
                      <a:r>
                        <a:rPr lang="en-US" sz="1800" spc="-25" dirty="0">
                          <a:solidFill>
                            <a:schemeClr val="tx1"/>
                          </a:solidFill>
                          <a:effectLst/>
                          <a:latin typeface="+mn-lt"/>
                          <a:cs typeface="Times New Roman" panose="02020603050405020304" pitchFamily="18" charset="0"/>
                        </a:rPr>
                        <a:t>)</a:t>
                      </a:r>
                      <a:endParaRPr lang="zh-CN" sz="1800" dirty="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c>
                  <a:txBody>
                    <a:bodyPr/>
                    <a:lstStyle/>
                    <a:p>
                      <a:pPr marL="159385" marR="300990" indent="93345" algn="ctr">
                        <a:lnSpc>
                          <a:spcPct val="112000"/>
                        </a:lnSpc>
                        <a:spcBef>
                          <a:spcPts val="185"/>
                        </a:spcBef>
                        <a:spcAft>
                          <a:spcPts val="0"/>
                        </a:spcAft>
                      </a:pPr>
                      <a:r>
                        <a:rPr lang="en-US" sz="1800" spc="-10" dirty="0">
                          <a:solidFill>
                            <a:schemeClr val="tx1"/>
                          </a:solidFill>
                          <a:effectLst/>
                          <a:latin typeface="+mn-lt"/>
                          <a:cs typeface="Times New Roman" panose="02020603050405020304" pitchFamily="18" charset="0"/>
                        </a:rPr>
                        <a:t>      8.5nC/30 Hz</a:t>
                      </a:r>
                      <a:endParaRPr lang="zh-CN" sz="1800" dirty="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r>
              <a:tr h="324084">
                <a:tc>
                  <a:txBody>
                    <a:bodyPr/>
                    <a:lstStyle/>
                    <a:p>
                      <a:pPr marL="159385" algn="ctr">
                        <a:lnSpc>
                          <a:spcPct val="112000"/>
                        </a:lnSpc>
                      </a:pPr>
                      <a:r>
                        <a:rPr lang="en-US" sz="1800" spc="-25" dirty="0">
                          <a:solidFill>
                            <a:schemeClr val="tx1"/>
                          </a:solidFill>
                          <a:effectLst/>
                          <a:latin typeface="+mn-lt"/>
                          <a:cs typeface="Times New Roman" panose="02020603050405020304" pitchFamily="18" charset="0"/>
                        </a:rPr>
                        <a:t>Beam energy(e/e</a:t>
                      </a:r>
                      <a:r>
                        <a:rPr lang="en-US" sz="1800" spc="-25" baseline="30000" dirty="0">
                          <a:solidFill>
                            <a:schemeClr val="tx1"/>
                          </a:solidFill>
                          <a:effectLst/>
                          <a:latin typeface="+mn-lt"/>
                          <a:cs typeface="Times New Roman" panose="02020603050405020304" pitchFamily="18" charset="0"/>
                        </a:rPr>
                        <a:t>+</a:t>
                      </a:r>
                      <a:r>
                        <a:rPr lang="en-US" sz="1800" spc="-25" dirty="0">
                          <a:solidFill>
                            <a:schemeClr val="tx1"/>
                          </a:solidFill>
                          <a:effectLst/>
                          <a:latin typeface="+mn-lt"/>
                          <a:cs typeface="Times New Roman" panose="02020603050405020304" pitchFamily="18" charset="0"/>
                        </a:rPr>
                        <a:t>)</a:t>
                      </a:r>
                      <a:endParaRPr lang="zh-CN" sz="1800" dirty="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c>
                  <a:txBody>
                    <a:bodyPr/>
                    <a:lstStyle/>
                    <a:p>
                      <a:pPr marL="159385" marR="300990" algn="ctr">
                        <a:lnSpc>
                          <a:spcPct val="112000"/>
                        </a:lnSpc>
                        <a:spcAft>
                          <a:spcPts val="0"/>
                        </a:spcAft>
                      </a:pPr>
                      <a:r>
                        <a:rPr lang="en-US" sz="1800" spc="-10" dirty="0">
                          <a:solidFill>
                            <a:schemeClr val="tx1"/>
                          </a:solidFill>
                          <a:effectLst/>
                          <a:latin typeface="+mn-lt"/>
                          <a:cs typeface="Times New Roman" panose="02020603050405020304" pitchFamily="18" charset="0"/>
                        </a:rPr>
                        <a:t>          1-3.5GeV</a:t>
                      </a:r>
                      <a:endParaRPr lang="zh-CN" sz="1800" dirty="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r>
              <a:tr h="324084">
                <a:tc>
                  <a:txBody>
                    <a:bodyPr/>
                    <a:lstStyle/>
                    <a:p>
                      <a:pPr marL="159385" algn="ctr">
                        <a:lnSpc>
                          <a:spcPct val="112000"/>
                        </a:lnSpc>
                      </a:pPr>
                      <a:r>
                        <a:rPr lang="en-US" altLang="zh-CN" sz="1800" spc="-25" dirty="0">
                          <a:solidFill>
                            <a:schemeClr val="tx1"/>
                          </a:solidFill>
                          <a:effectLst/>
                          <a:latin typeface="+mn-lt"/>
                          <a:cs typeface="Times New Roman" panose="02020603050405020304" pitchFamily="18" charset="0"/>
                        </a:rPr>
                        <a:t>Geometric </a:t>
                      </a:r>
                      <a:r>
                        <a:rPr lang="en-US" sz="1800" spc="-25" dirty="0">
                          <a:solidFill>
                            <a:schemeClr val="tx1"/>
                          </a:solidFill>
                          <a:effectLst/>
                          <a:latin typeface="+mn-lt"/>
                          <a:cs typeface="Times New Roman" panose="02020603050405020304" pitchFamily="18" charset="0"/>
                        </a:rPr>
                        <a:t>Emittance(@2GeV)</a:t>
                      </a:r>
                      <a:endParaRPr lang="zh-CN" sz="1800" dirty="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c>
                  <a:txBody>
                    <a:bodyPr/>
                    <a:lstStyle/>
                    <a:p>
                      <a:pPr marL="159385" indent="140335" algn="ctr">
                        <a:lnSpc>
                          <a:spcPct val="112000"/>
                        </a:lnSpc>
                      </a:pPr>
                      <a:r>
                        <a:rPr lang="en-US" sz="1800" spc="-10" dirty="0">
                          <a:solidFill>
                            <a:schemeClr val="tx1"/>
                          </a:solidFill>
                          <a:effectLst/>
                          <a:latin typeface="+mn-lt"/>
                          <a:cs typeface="Times New Roman" panose="02020603050405020304" pitchFamily="18" charset="0"/>
                        </a:rPr>
                        <a:t>≤30 </a:t>
                      </a:r>
                      <a:r>
                        <a:rPr lang="en-US" sz="1800" spc="-10" dirty="0" err="1">
                          <a:solidFill>
                            <a:schemeClr val="tx1"/>
                          </a:solidFill>
                          <a:effectLst/>
                          <a:latin typeface="+mn-lt"/>
                          <a:cs typeface="Times New Roman" panose="02020603050405020304" pitchFamily="18" charset="0"/>
                        </a:rPr>
                        <a:t>nm·rad</a:t>
                      </a:r>
                      <a:endParaRPr lang="zh-CN" sz="1800" dirty="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r>
              <a:tr h="324084">
                <a:tc>
                  <a:txBody>
                    <a:bodyPr/>
                    <a:lstStyle/>
                    <a:p>
                      <a:pPr marL="159385" algn="ctr">
                        <a:lnSpc>
                          <a:spcPct val="112000"/>
                        </a:lnSpc>
                      </a:pPr>
                      <a:r>
                        <a:rPr lang="en-US" sz="1800" spc="-10">
                          <a:solidFill>
                            <a:schemeClr val="tx1"/>
                          </a:solidFill>
                          <a:effectLst/>
                          <a:latin typeface="+mn-lt"/>
                          <a:cs typeface="Times New Roman" panose="02020603050405020304" pitchFamily="18" charset="0"/>
                        </a:rPr>
                        <a:t>e beam for </a:t>
                      </a:r>
                      <a:r>
                        <a:rPr lang="en-US" sz="1800" spc="-25">
                          <a:solidFill>
                            <a:schemeClr val="tx1"/>
                          </a:solidFill>
                          <a:effectLst/>
                          <a:latin typeface="+mn-lt"/>
                          <a:cs typeface="Times New Roman" panose="02020603050405020304" pitchFamily="18" charset="0"/>
                        </a:rPr>
                        <a:t>e</a:t>
                      </a:r>
                      <a:r>
                        <a:rPr lang="en-US" sz="1800" spc="-25" baseline="30000">
                          <a:solidFill>
                            <a:schemeClr val="tx1"/>
                          </a:solidFill>
                          <a:effectLst/>
                          <a:latin typeface="+mn-lt"/>
                          <a:cs typeface="Times New Roman" panose="02020603050405020304" pitchFamily="18" charset="0"/>
                        </a:rPr>
                        <a:t>+</a:t>
                      </a:r>
                      <a:r>
                        <a:rPr lang="en-US" sz="1800" spc="-25">
                          <a:solidFill>
                            <a:schemeClr val="tx1"/>
                          </a:solidFill>
                          <a:effectLst/>
                          <a:latin typeface="+mn-lt"/>
                          <a:cs typeface="Times New Roman" panose="02020603050405020304" pitchFamily="18" charset="0"/>
                        </a:rPr>
                        <a:t>(energy)</a:t>
                      </a:r>
                      <a:endParaRPr lang="zh-CN" sz="180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c>
                  <a:txBody>
                    <a:bodyPr/>
                    <a:lstStyle/>
                    <a:p>
                      <a:pPr marL="159385" indent="327025" algn="ctr">
                        <a:lnSpc>
                          <a:spcPct val="112000"/>
                        </a:lnSpc>
                      </a:pPr>
                      <a:r>
                        <a:rPr lang="en-US" sz="1800" spc="-10" dirty="0">
                          <a:solidFill>
                            <a:schemeClr val="tx1"/>
                          </a:solidFill>
                          <a:effectLst/>
                          <a:latin typeface="+mn-lt"/>
                          <a:cs typeface="Times New Roman" panose="02020603050405020304" pitchFamily="18" charset="0"/>
                        </a:rPr>
                        <a:t>2.5GeV</a:t>
                      </a:r>
                      <a:endParaRPr lang="zh-CN" sz="1800" dirty="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r>
              <a:tr h="329370">
                <a:tc>
                  <a:txBody>
                    <a:bodyPr/>
                    <a:lstStyle/>
                    <a:p>
                      <a:pPr marL="159385" algn="ctr">
                        <a:lnSpc>
                          <a:spcPct val="112000"/>
                        </a:lnSpc>
                      </a:pPr>
                      <a:r>
                        <a:rPr lang="en-US" sz="1800" spc="-10" dirty="0">
                          <a:solidFill>
                            <a:schemeClr val="tx1"/>
                          </a:solidFill>
                          <a:effectLst/>
                          <a:latin typeface="+mn-lt"/>
                          <a:cs typeface="Times New Roman" panose="02020603050405020304" pitchFamily="18" charset="0"/>
                        </a:rPr>
                        <a:t>e beam for </a:t>
                      </a:r>
                      <a:r>
                        <a:rPr lang="en-US" sz="1800" spc="-25" dirty="0">
                          <a:solidFill>
                            <a:schemeClr val="tx1"/>
                          </a:solidFill>
                          <a:effectLst/>
                          <a:latin typeface="+mn-lt"/>
                          <a:cs typeface="Times New Roman" panose="02020603050405020304" pitchFamily="18" charset="0"/>
                        </a:rPr>
                        <a:t>e</a:t>
                      </a:r>
                      <a:r>
                        <a:rPr lang="en-US" sz="1800" spc="-25" baseline="30000" dirty="0">
                          <a:solidFill>
                            <a:schemeClr val="tx1"/>
                          </a:solidFill>
                          <a:effectLst/>
                          <a:latin typeface="+mn-lt"/>
                          <a:cs typeface="Times New Roman" panose="02020603050405020304" pitchFamily="18" charset="0"/>
                        </a:rPr>
                        <a:t>+</a:t>
                      </a:r>
                      <a:r>
                        <a:rPr lang="en-US" sz="1800" spc="-25" dirty="0">
                          <a:solidFill>
                            <a:schemeClr val="tx1"/>
                          </a:solidFill>
                          <a:effectLst/>
                          <a:latin typeface="+mn-lt"/>
                          <a:cs typeface="Times New Roman" panose="02020603050405020304" pitchFamily="18" charset="0"/>
                        </a:rPr>
                        <a:t>(charge)</a:t>
                      </a:r>
                      <a:endParaRPr lang="zh-CN" sz="1800" dirty="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c>
                  <a:txBody>
                    <a:bodyPr/>
                    <a:lstStyle/>
                    <a:p>
                      <a:pPr marL="159385" indent="280670" algn="ctr">
                        <a:lnSpc>
                          <a:spcPct val="112000"/>
                        </a:lnSpc>
                      </a:pPr>
                      <a:r>
                        <a:rPr lang="en-US" sz="1800" spc="-10" dirty="0">
                          <a:solidFill>
                            <a:schemeClr val="tx1"/>
                          </a:solidFill>
                          <a:effectLst/>
                          <a:latin typeface="+mn-lt"/>
                          <a:cs typeface="Times New Roman" panose="02020603050405020304" pitchFamily="18" charset="0"/>
                        </a:rPr>
                        <a:t>10 </a:t>
                      </a:r>
                      <a:r>
                        <a:rPr lang="en-US" sz="1800" spc="-10" dirty="0" err="1">
                          <a:solidFill>
                            <a:schemeClr val="tx1"/>
                          </a:solidFill>
                          <a:effectLst/>
                          <a:latin typeface="+mn-lt"/>
                          <a:cs typeface="Times New Roman" panose="02020603050405020304" pitchFamily="18" charset="0"/>
                        </a:rPr>
                        <a:t>nC</a:t>
                      </a:r>
                      <a:r>
                        <a:rPr lang="en-US" sz="1800" spc="-10" dirty="0">
                          <a:solidFill>
                            <a:schemeClr val="tx1"/>
                          </a:solidFill>
                          <a:effectLst/>
                          <a:latin typeface="+mn-lt"/>
                          <a:cs typeface="Times New Roman" panose="02020603050405020304" pitchFamily="18" charset="0"/>
                        </a:rPr>
                        <a:t>/100 Hz</a:t>
                      </a:r>
                      <a:endParaRPr lang="zh-CN" sz="1800" dirty="0">
                        <a:solidFill>
                          <a:schemeClr val="tx1"/>
                        </a:solidFill>
                        <a:effectLst/>
                        <a:latin typeface="+mn-lt"/>
                        <a:ea typeface="Bookman Old Style" panose="02050604050505020204" pitchFamily="18" charset="0"/>
                        <a:cs typeface="Times New Roman" panose="02020603050405020304" pitchFamily="18" charset="0"/>
                      </a:endParaRPr>
                    </a:p>
                  </a:txBody>
                  <a:tcPr marL="0" marR="0" marT="0" marB="0"/>
                </a:tc>
              </a:tr>
            </a:tbl>
          </a:graphicData>
        </a:graphic>
      </p:graphicFrame>
      <p:pic>
        <p:nvPicPr>
          <p:cNvPr id="14" name="图片 13"/>
          <p:cNvPicPr/>
          <p:nvPr/>
        </p:nvPicPr>
        <p:blipFill>
          <a:blip r:embed="rId2"/>
          <a:srcRect t="14478"/>
          <a:stretch>
            <a:fillRect/>
          </a:stretch>
        </p:blipFill>
        <p:spPr bwMode="auto">
          <a:xfrm>
            <a:off x="1511660" y="1060805"/>
            <a:ext cx="6120680" cy="2152562"/>
          </a:xfrm>
          <a:prstGeom prst="rect">
            <a:avLst/>
          </a:prstGeom>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36888" y="1685362"/>
            <a:ext cx="8172400" cy="2896947"/>
          </a:xfrm>
          <a:prstGeom prst="rect">
            <a:avLst/>
          </a:prstGeom>
          <a:noFill/>
        </p:spPr>
        <p:txBody>
          <a:bodyPr wrap="square">
            <a:spAutoFit/>
          </a:bodyPr>
          <a:lstStyle/>
          <a:p>
            <a:pPr marL="571500" indent="-571500" eaLnBrk="1" hangingPunct="1">
              <a:lnSpc>
                <a:spcPct val="200000"/>
              </a:lnSpc>
              <a:buFont typeface="+mj-lt"/>
              <a:buAutoNum type="romanUcPeriod"/>
              <a:defRPr/>
            </a:pPr>
            <a:r>
              <a:rPr lang="en-US" altLang="zh-CN" sz="32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The injector of STCF</a:t>
            </a:r>
            <a:endParaRPr lang="en-US" altLang="zh-CN" sz="32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p>
            <a:pPr marL="571500" indent="-571500" eaLnBrk="1" hangingPunct="1">
              <a:lnSpc>
                <a:spcPct val="200000"/>
              </a:lnSpc>
              <a:buFont typeface="+mj-lt"/>
              <a:buAutoNum type="romanUcPeriod"/>
              <a:defRPr/>
            </a:pPr>
            <a:r>
              <a:rPr lang="en-US" altLang="zh-CN" sz="32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The positron source of STCF</a:t>
            </a:r>
            <a:endParaRPr lang="en-US" altLang="zh-CN" sz="32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p>
            <a:pPr marL="571500" indent="-571500" eaLnBrk="1" hangingPunct="1">
              <a:lnSpc>
                <a:spcPct val="200000"/>
              </a:lnSpc>
              <a:buFont typeface="+mj-lt"/>
              <a:buAutoNum type="romanUcPeriod"/>
              <a:defRPr/>
            </a:pPr>
            <a:r>
              <a:rPr lang="en-US" altLang="zh-C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Thermal research on target</a:t>
            </a:r>
            <a:endParaRPr lang="en-US" altLang="zh-CN"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103" name="TextBox 8"/>
          <p:cNvSpPr txBox="1">
            <a:spLocks noChangeArrowheads="1"/>
          </p:cNvSpPr>
          <p:nvPr/>
        </p:nvSpPr>
        <p:spPr bwMode="auto">
          <a:xfrm>
            <a:off x="3653951" y="101289"/>
            <a:ext cx="18360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defRPr/>
            </a:pPr>
            <a:r>
              <a:rPr lang="en-US" altLang="zh-CN" b="1" dirty="0">
                <a:solidFill>
                  <a:srgbClr val="0000FF"/>
                </a:solidFill>
              </a:rPr>
              <a:t>Contents</a:t>
            </a:r>
            <a:endParaRPr lang="zh-CN" altLang="en-US" b="1" dirty="0">
              <a:solidFill>
                <a:srgbClr val="0000FF"/>
              </a:solidFill>
            </a:endParaRPr>
          </a:p>
        </p:txBody>
      </p:sp>
      <p:cxnSp>
        <p:nvCxnSpPr>
          <p:cNvPr id="10" name="直接连接符 9"/>
          <p:cNvCxnSpPr/>
          <p:nvPr/>
        </p:nvCxnSpPr>
        <p:spPr>
          <a:xfrm>
            <a:off x="0" y="6356350"/>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endPar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endParaRPr>
          </a:p>
        </p:txBody>
      </p:sp>
      <p:sp>
        <p:nvSpPr>
          <p:cNvPr id="12" name="矩形 11"/>
          <p:cNvSpPr/>
          <p:nvPr/>
        </p:nvSpPr>
        <p:spPr>
          <a:xfrm>
            <a:off x="482278" y="1844824"/>
            <a:ext cx="6576392" cy="792088"/>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53240" y="3825045"/>
            <a:ext cx="6966760" cy="792088"/>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endPar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endParaRPr>
          </a:p>
        </p:txBody>
      </p:sp>
      <p:sp>
        <p:nvSpPr>
          <p:cNvPr id="12" name="Rectangle 1"/>
          <p:cNvSpPr>
            <a:spLocks noChangeArrowheads="1"/>
          </p:cNvSpPr>
          <p:nvPr/>
        </p:nvSpPr>
        <p:spPr bwMode="auto">
          <a:xfrm>
            <a:off x="1415279" y="120036"/>
            <a:ext cx="70567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r>
              <a:rPr lang="zh-CN" altLang="en-US" sz="3200" b="1" dirty="0">
                <a:solidFill>
                  <a:srgbClr val="0000FF"/>
                </a:solidFill>
              </a:rPr>
              <a:t>  </a:t>
            </a:r>
            <a:r>
              <a:rPr lang="en-US" altLang="zh-CN" sz="3200" b="1" dirty="0">
                <a:solidFill>
                  <a:srgbClr val="0000FF"/>
                </a:solidFill>
              </a:rPr>
              <a:t>The positron production system</a:t>
            </a:r>
            <a:endParaRPr kumimoji="0" lang="zh-CN" altLang="zh-CN" sz="2400" b="1" i="0" u="none" strike="noStrike" cap="none" normalizeH="0" baseline="0" dirty="0">
              <a:ln>
                <a:noFill/>
              </a:ln>
              <a:solidFill>
                <a:schemeClr val="tx1"/>
              </a:solidFill>
              <a:effectLst/>
              <a:latin typeface="Arial" panose="020B0604020202020204" pitchFamily="34" charset="0"/>
            </a:endParaRPr>
          </a:p>
        </p:txBody>
      </p:sp>
      <p:graphicFrame>
        <p:nvGraphicFramePr>
          <p:cNvPr id="2" name="表格 1"/>
          <p:cNvGraphicFramePr>
            <a:graphicFrameLocks noGrp="1"/>
          </p:cNvGraphicFramePr>
          <p:nvPr/>
        </p:nvGraphicFramePr>
        <p:xfrm>
          <a:off x="4963431" y="1035263"/>
          <a:ext cx="3906417" cy="3888429"/>
        </p:xfrm>
        <a:graphic>
          <a:graphicData uri="http://schemas.openxmlformats.org/drawingml/2006/table">
            <a:tbl>
              <a:tblPr firstRow="1" firstCol="1" bandRow="1">
                <a:tableStyleId>{5C22544A-7EE6-4342-B048-85BDC9FD1C3A}</a:tableStyleId>
              </a:tblPr>
              <a:tblGrid>
                <a:gridCol w="1644553"/>
                <a:gridCol w="1303121"/>
                <a:gridCol w="958743"/>
              </a:tblGrid>
              <a:tr h="297626">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Parameter</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Off-axis</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Swap-out</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7626">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Electron bunch</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10 </a:t>
                      </a:r>
                      <a:r>
                        <a:rPr lang="en-US" sz="1400" kern="100" dirty="0" err="1">
                          <a:solidFill>
                            <a:schemeClr val="tx1"/>
                          </a:solidFill>
                          <a:effectLst/>
                          <a:latin typeface="Times New Roman" panose="02020603050405020304" pitchFamily="18" charset="0"/>
                          <a:cs typeface="Times New Roman" panose="02020603050405020304" pitchFamily="18" charset="0"/>
                        </a:rPr>
                        <a:t>nC</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10 </a:t>
                      </a:r>
                      <a:r>
                        <a:rPr lang="en-US" sz="1400" kern="100" dirty="0" err="1">
                          <a:solidFill>
                            <a:schemeClr val="tx1"/>
                          </a:solidFill>
                          <a:effectLst/>
                          <a:latin typeface="Times New Roman" panose="02020603050405020304" pitchFamily="18" charset="0"/>
                          <a:cs typeface="Times New Roman" panose="02020603050405020304" pitchFamily="18" charset="0"/>
                        </a:rPr>
                        <a:t>nC</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7626">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Electron energy</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1.5 GeV</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2.5 GeV</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7626">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Rep. rate</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50 Hz</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100 Hz</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7626">
                <a:tc>
                  <a:txBody>
                    <a:bodyPr/>
                    <a:lstStyle/>
                    <a:p>
                      <a:pPr marL="0" algn="ctr" defTabSz="914400" rtl="0" eaLnBrk="1" latinLnBrk="0" hangingPunct="1">
                        <a:lnSpc>
                          <a:spcPct val="150000"/>
                        </a:lnSpc>
                        <a:spcAft>
                          <a:spcPts val="0"/>
                        </a:spcAft>
                      </a:pPr>
                      <a:r>
                        <a:rPr lang="en-US" altLang="zh-CN" sz="1400" b="1" kern="100" dirty="0">
                          <a:solidFill>
                            <a:schemeClr val="tx1"/>
                          </a:solidFill>
                          <a:effectLst/>
                          <a:latin typeface="Times New Roman" panose="02020603050405020304" pitchFamily="18" charset="0"/>
                          <a:ea typeface="+mn-ea"/>
                          <a:cs typeface="Times New Roman" panose="02020603050405020304" pitchFamily="18" charset="0"/>
                        </a:rPr>
                        <a:t>Beam size</a:t>
                      </a:r>
                      <a:r>
                        <a:rPr lang="zh-CN" altLang="en-US" sz="1400" b="1" kern="100" dirty="0">
                          <a:solidFill>
                            <a:schemeClr val="tx1"/>
                          </a:solidFill>
                          <a:effectLst/>
                          <a:latin typeface="Times New Roman" panose="02020603050405020304" pitchFamily="18" charset="0"/>
                          <a:ea typeface="+mn-ea"/>
                          <a:cs typeface="Times New Roman" panose="02020603050405020304" pitchFamily="18" charset="0"/>
                        </a:rPr>
                        <a:t>（</a:t>
                      </a:r>
                      <a:r>
                        <a:rPr lang="en-US" altLang="zh-CN" sz="1400" b="1" kern="100" dirty="0">
                          <a:solidFill>
                            <a:schemeClr val="tx1"/>
                          </a:solidFill>
                          <a:effectLst/>
                          <a:latin typeface="Times New Roman" panose="02020603050405020304" pitchFamily="18" charset="0"/>
                          <a:ea typeface="+mn-ea"/>
                          <a:cs typeface="Times New Roman" panose="02020603050405020304" pitchFamily="18" charset="0"/>
                        </a:rPr>
                        <a:t>rms</a:t>
                      </a:r>
                      <a:r>
                        <a:rPr lang="zh-CN" altLang="en-US" sz="1400" b="1" kern="100" dirty="0">
                          <a:solidFill>
                            <a:schemeClr val="tx1"/>
                          </a:solidFill>
                          <a:effectLst/>
                          <a:latin typeface="Times New Roman" panose="02020603050405020304" pitchFamily="18" charset="0"/>
                          <a:ea typeface="+mn-ea"/>
                          <a:cs typeface="Times New Roman" panose="02020603050405020304" pitchFamily="18" charset="0"/>
                        </a:rPr>
                        <a:t>）</a:t>
                      </a:r>
                      <a:endParaRPr lang="zh-CN" altLang="en-US" sz="1400" b="1" kern="1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0.5 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0.5 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7626">
                <a:tc>
                  <a:txBody>
                    <a:bodyPr/>
                    <a:lstStyle/>
                    <a:p>
                      <a:pPr marL="0" algn="ctr" defTabSz="914400" rtl="0" eaLnBrk="1" latinLnBrk="0" hangingPunct="1">
                        <a:lnSpc>
                          <a:spcPct val="150000"/>
                        </a:lnSpc>
                        <a:spcAft>
                          <a:spcPts val="0"/>
                        </a:spcAft>
                      </a:pPr>
                      <a:r>
                        <a:rPr lang="en-US" sz="1400" b="1" kern="100" dirty="0">
                          <a:solidFill>
                            <a:schemeClr val="tx1"/>
                          </a:solidFill>
                          <a:effectLst/>
                          <a:latin typeface="Times New Roman" panose="02020603050405020304" pitchFamily="18" charset="0"/>
                          <a:ea typeface="+mn-ea"/>
                          <a:cs typeface="Times New Roman" panose="02020603050405020304" pitchFamily="18" charset="0"/>
                        </a:rPr>
                        <a:t>Magnetic field</a:t>
                      </a:r>
                      <a:endParaRPr lang="zh-CN" altLang="en-US" sz="1400" b="1" kern="1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5</a:t>
                      </a:r>
                      <a:r>
                        <a:rPr lang="zh-CN" sz="1400" kern="100" dirty="0">
                          <a:solidFill>
                            <a:schemeClr val="tx1"/>
                          </a:solidFill>
                          <a:effectLst/>
                          <a:latin typeface="Times New Roman" panose="02020603050405020304" pitchFamily="18" charset="0"/>
                          <a:cs typeface="Times New Roman" panose="02020603050405020304" pitchFamily="18" charset="0"/>
                        </a:rPr>
                        <a:t>↘</a:t>
                      </a:r>
                      <a:r>
                        <a:rPr lang="en-US" sz="1400" kern="100" dirty="0">
                          <a:solidFill>
                            <a:schemeClr val="tx1"/>
                          </a:solidFill>
                          <a:effectLst/>
                          <a:latin typeface="Times New Roman" panose="02020603050405020304" pitchFamily="18" charset="0"/>
                          <a:cs typeface="Times New Roman" panose="02020603050405020304" pitchFamily="18" charset="0"/>
                        </a:rPr>
                        <a:t>0.5</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5</a:t>
                      </a:r>
                      <a:r>
                        <a:rPr lang="zh-CN" sz="1400" kern="100" dirty="0">
                          <a:solidFill>
                            <a:schemeClr val="tx1"/>
                          </a:solidFill>
                          <a:effectLst/>
                          <a:latin typeface="Times New Roman" panose="02020603050405020304" pitchFamily="18" charset="0"/>
                          <a:cs typeface="Times New Roman" panose="02020603050405020304" pitchFamily="18" charset="0"/>
                        </a:rPr>
                        <a:t>↘</a:t>
                      </a:r>
                      <a:r>
                        <a:rPr lang="en-US" sz="1400" kern="100" dirty="0">
                          <a:solidFill>
                            <a:schemeClr val="tx1"/>
                          </a:solidFill>
                          <a:effectLst/>
                          <a:latin typeface="Times New Roman" panose="02020603050405020304" pitchFamily="18" charset="0"/>
                          <a:cs typeface="Times New Roman" panose="02020603050405020304" pitchFamily="18" charset="0"/>
                        </a:rPr>
                        <a:t>0.5</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7626">
                <a:tc>
                  <a:txBody>
                    <a:bodyPr/>
                    <a:lstStyle/>
                    <a:p>
                      <a:pPr marL="0" algn="ctr" defTabSz="914400" rtl="0" eaLnBrk="1" latinLnBrk="0" hangingPunct="1">
                        <a:lnSpc>
                          <a:spcPct val="150000"/>
                        </a:lnSpc>
                        <a:spcAft>
                          <a:spcPts val="0"/>
                        </a:spcAft>
                      </a:pPr>
                      <a:r>
                        <a:rPr lang="en-US" sz="1400" b="1" kern="100" dirty="0">
                          <a:solidFill>
                            <a:schemeClr val="tx1"/>
                          </a:solidFill>
                          <a:effectLst/>
                          <a:latin typeface="Times New Roman" panose="02020603050405020304" pitchFamily="18" charset="0"/>
                          <a:ea typeface="+mn-ea"/>
                          <a:cs typeface="Times New Roman" panose="02020603050405020304" pitchFamily="18" charset="0"/>
                        </a:rPr>
                        <a:t>Target thickness</a:t>
                      </a:r>
                      <a:endParaRPr lang="zh-CN" altLang="en-US" sz="1400" b="1" kern="1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13 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15 mm</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7626">
                <a:tc>
                  <a:txBody>
                    <a:bodyPr/>
                    <a:lstStyle/>
                    <a:p>
                      <a:pPr marL="0" algn="ctr" defTabSz="914400" rtl="0" eaLnBrk="1" latinLnBrk="0" hangingPunct="1">
                        <a:lnSpc>
                          <a:spcPct val="150000"/>
                        </a:lnSpc>
                        <a:spcAft>
                          <a:spcPts val="0"/>
                        </a:spcAft>
                      </a:pPr>
                      <a:r>
                        <a:rPr lang="en-US" sz="1400" b="1" kern="100" dirty="0">
                          <a:solidFill>
                            <a:schemeClr val="tx1"/>
                          </a:solidFill>
                          <a:effectLst/>
                          <a:latin typeface="Times New Roman" panose="02020603050405020304" pitchFamily="18" charset="0"/>
                          <a:ea typeface="+mn-ea"/>
                          <a:cs typeface="Times New Roman" panose="02020603050405020304" pitchFamily="18" charset="0"/>
                        </a:rPr>
                        <a:t>Target material</a:t>
                      </a:r>
                      <a:endParaRPr lang="zh-CN" altLang="en-US" sz="1400" b="1" kern="1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Tungsten</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Tungsten</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6898">
                <a:tc>
                  <a:txBody>
                    <a:bodyPr/>
                    <a:lstStyle/>
                    <a:p>
                      <a:pPr marL="0" algn="ctr" defTabSz="914400" rtl="0" eaLnBrk="1" latinLnBrk="0" hangingPunct="1">
                        <a:lnSpc>
                          <a:spcPct val="150000"/>
                        </a:lnSpc>
                        <a:spcAft>
                          <a:spcPts val="0"/>
                        </a:spcAft>
                      </a:pPr>
                      <a:r>
                        <a:rPr lang="en-US" sz="1400" b="1" kern="100" dirty="0">
                          <a:solidFill>
                            <a:schemeClr val="tx1"/>
                          </a:solidFill>
                          <a:effectLst/>
                          <a:latin typeface="Times New Roman" panose="02020603050405020304" pitchFamily="18" charset="0"/>
                          <a:ea typeface="+mn-ea"/>
                          <a:cs typeface="Times New Roman" panose="02020603050405020304" pitchFamily="18" charset="0"/>
                        </a:rPr>
                        <a:t>e+ yield</a:t>
                      </a:r>
                      <a:endParaRPr lang="zh-CN" altLang="en-US" sz="1400" b="1" kern="1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0.15</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400" kern="100" dirty="0">
                          <a:solidFill>
                            <a:schemeClr val="tx1"/>
                          </a:solidFill>
                          <a:effectLst/>
                          <a:latin typeface="Times New Roman" panose="02020603050405020304" pitchFamily="18" charset="0"/>
                          <a:cs typeface="Times New Roman" panose="02020603050405020304" pitchFamily="18" charset="0"/>
                        </a:rPr>
                        <a:t>0.25</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6898">
                <a:tc>
                  <a:txBody>
                    <a:bodyPr/>
                    <a:lstStyle/>
                    <a:p>
                      <a:pPr marL="0" algn="ctr" defTabSz="914400" rtl="0" eaLnBrk="1" latinLnBrk="0" hangingPunct="1">
                        <a:lnSpc>
                          <a:spcPct val="150000"/>
                        </a:lnSpc>
                        <a:spcAft>
                          <a:spcPts val="0"/>
                        </a:spcAft>
                      </a:pPr>
                      <a:r>
                        <a:rPr lang="en-US" altLang="zh-CN" sz="1400" b="1" kern="100" dirty="0">
                          <a:solidFill>
                            <a:schemeClr val="tx1"/>
                          </a:solidFill>
                          <a:effectLst/>
                          <a:latin typeface="Times New Roman" panose="02020603050405020304" pitchFamily="18" charset="0"/>
                          <a:ea typeface="+mn-ea"/>
                          <a:cs typeface="Times New Roman" panose="02020603050405020304" pitchFamily="18" charset="0"/>
                        </a:rPr>
                        <a:t>PEDD</a:t>
                      </a:r>
                      <a:endParaRPr lang="zh-CN" altLang="en-US" sz="1400" b="1" kern="1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6.3J/g</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11.5J/g</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296898">
                <a:tc>
                  <a:txBody>
                    <a:bodyPr/>
                    <a:lstStyle/>
                    <a:p>
                      <a:pPr marL="0" algn="ctr" defTabSz="914400" rtl="0" eaLnBrk="1" latinLnBrk="0" hangingPunct="1">
                        <a:lnSpc>
                          <a:spcPct val="150000"/>
                        </a:lnSpc>
                        <a:spcAft>
                          <a:spcPts val="0"/>
                        </a:spcAft>
                      </a:pPr>
                      <a:r>
                        <a:rPr lang="en-US" altLang="zh-CN" sz="1400" b="1" kern="100" dirty="0">
                          <a:solidFill>
                            <a:schemeClr val="tx1"/>
                          </a:solidFill>
                          <a:effectLst/>
                          <a:latin typeface="Times New Roman" panose="02020603050405020304" pitchFamily="18" charset="0"/>
                          <a:ea typeface="+mn-ea"/>
                          <a:cs typeface="Times New Roman" panose="02020603050405020304" pitchFamily="18" charset="0"/>
                        </a:rPr>
                        <a:t>Deposit power(w)</a:t>
                      </a:r>
                      <a:endParaRPr lang="zh-CN" altLang="en-US" sz="1400" b="1" kern="1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141w</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495w</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616727">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lang="en-US" altLang="zh-CN" sz="1200" b="1" kern="100" dirty="0">
                          <a:solidFill>
                            <a:schemeClr val="tx1"/>
                          </a:solidFill>
                          <a:effectLst/>
                          <a:latin typeface="Times New Roman" panose="02020603050405020304" pitchFamily="18" charset="0"/>
                          <a:ea typeface="+mn-ea"/>
                          <a:cs typeface="Times New Roman" panose="02020603050405020304" pitchFamily="18" charset="0"/>
                        </a:rPr>
                        <a:t>Peak Deposit power density(kw/cm^3)</a:t>
                      </a:r>
                      <a:endParaRPr lang="zh-CN" altLang="zh-CN" sz="1200" b="1" kern="1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6.09</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alt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22.34</a:t>
                      </a:r>
                      <a:endParaRPr lang="zh-CN" sz="1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7" name="文本框 6"/>
          <p:cNvSpPr txBox="1"/>
          <p:nvPr/>
        </p:nvSpPr>
        <p:spPr>
          <a:xfrm>
            <a:off x="0" y="4760542"/>
            <a:ext cx="9132168" cy="1525418"/>
          </a:xfrm>
          <a:prstGeom prst="rect">
            <a:avLst/>
          </a:prstGeom>
          <a:no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1.Simulation tools </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Geant4</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Fluka</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50000"/>
              </a:lnSpc>
              <a:spcBef>
                <a:spcPct val="0"/>
              </a:spcBef>
              <a:spcAft>
                <a:spcPct val="0"/>
              </a:spcAft>
              <a:buClrTx/>
              <a:buSzTx/>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 tungsten, with thicknesses of 13mm and 15mm respectively, and PEDD less than 35J/g.</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50000"/>
              </a:lnSpc>
              <a:spcBef>
                <a:spcPct val="0"/>
              </a:spcBef>
              <a:spcAft>
                <a:spcPct val="0"/>
              </a:spcAft>
              <a:buClrTx/>
              <a:buSzTx/>
              <a:defRPr/>
            </a:pP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3.Calculate the peak deposition power, which may cause changes in the lattice state of the material and affect the yield.</a:t>
            </a: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5" name="图片 14"/>
          <p:cNvPicPr/>
          <p:nvPr/>
        </p:nvPicPr>
        <p:blipFill>
          <a:blip r:embed="rId2"/>
          <a:stretch>
            <a:fillRect/>
          </a:stretch>
        </p:blipFill>
        <p:spPr>
          <a:xfrm>
            <a:off x="424427" y="1070635"/>
            <a:ext cx="4320000" cy="3600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endPar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endParaRPr>
          </a:p>
        </p:txBody>
      </p:sp>
      <p:cxnSp>
        <p:nvCxnSpPr>
          <p:cNvPr id="3" name="直接连接符 2"/>
          <p:cNvCxnSpPr/>
          <p:nvPr/>
        </p:nvCxnSpPr>
        <p:spPr>
          <a:xfrm>
            <a:off x="9353" y="3284984"/>
            <a:ext cx="9125293" cy="0"/>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4" y="949885"/>
            <a:ext cx="3366978" cy="1980000"/>
          </a:xfrm>
          <a:prstGeom prst="rect">
            <a:avLst/>
          </a:prstGeom>
        </p:spPr>
      </p:pic>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64" y="3345580"/>
            <a:ext cx="3366978" cy="1980000"/>
          </a:xfrm>
          <a:prstGeom prst="rect">
            <a:avLst/>
          </a:prstGeom>
        </p:spPr>
      </p:pic>
      <p:pic>
        <p:nvPicPr>
          <p:cNvPr id="30" name="图片 29"/>
          <p:cNvPicPr>
            <a:picLocks noChangeAspect="1"/>
          </p:cNvPicPr>
          <p:nvPr/>
        </p:nvPicPr>
        <p:blipFill>
          <a:blip r:embed="rId4">
            <a:clrChange>
              <a:clrFrom>
                <a:srgbClr val="FFFFFF"/>
              </a:clrFrom>
              <a:clrTo>
                <a:srgbClr val="FFFFFF">
                  <a:alpha val="0"/>
                </a:srgbClr>
              </a:clrTo>
            </a:clrChange>
          </a:blip>
          <a:stretch>
            <a:fillRect/>
          </a:stretch>
        </p:blipFill>
        <p:spPr>
          <a:xfrm>
            <a:off x="3485130" y="1033773"/>
            <a:ext cx="2544120" cy="1936900"/>
          </a:xfrm>
          <a:prstGeom prst="rect">
            <a:avLst/>
          </a:prstGeom>
        </p:spPr>
      </p:pic>
      <p:graphicFrame>
        <p:nvGraphicFramePr>
          <p:cNvPr id="31" name="对象 30"/>
          <p:cNvGraphicFramePr>
            <a:graphicFrameLocks noChangeAspect="1"/>
          </p:cNvGraphicFramePr>
          <p:nvPr/>
        </p:nvGraphicFramePr>
        <p:xfrm>
          <a:off x="3335066" y="3239270"/>
          <a:ext cx="2685600" cy="2290895"/>
        </p:xfrm>
        <a:graphic>
          <a:graphicData uri="http://schemas.openxmlformats.org/presentationml/2006/ole">
            <mc:AlternateContent xmlns:mc="http://schemas.openxmlformats.org/markup-compatibility/2006">
              <mc:Choice xmlns:v="urn:schemas-microsoft-com:vml" Requires="v">
                <p:oleObj spid="_x0000_s0" name="AxGlyph" r:id="rId5" imgW="5280025" imgH="3893820" progId="AxGlyph.Document">
                  <p:embed/>
                </p:oleObj>
              </mc:Choice>
              <mc:Fallback>
                <p:oleObj name="AxGlyph" r:id="rId5" imgW="5280025" imgH="3893820" progId="AxGlyph.Document">
                  <p:embed/>
                  <p:pic>
                    <p:nvPicPr>
                      <p:cNvPr id="0" name="对象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5066" y="3239270"/>
                        <a:ext cx="2685600" cy="2290895"/>
                      </a:xfrm>
                      <a:prstGeom prst="rect">
                        <a:avLst/>
                      </a:prstGeom>
                      <a:noFill/>
                    </p:spPr>
                  </p:pic>
                </p:oleObj>
              </mc:Fallback>
            </mc:AlternateContent>
          </a:graphicData>
        </a:graphic>
      </p:graphicFrame>
      <p:pic>
        <p:nvPicPr>
          <p:cNvPr id="33" name="图片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6291" y="886901"/>
            <a:ext cx="3060000" cy="2142000"/>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rcRect t="10295"/>
          <a:stretch>
            <a:fillRect/>
          </a:stretch>
        </p:blipFill>
        <p:spPr>
          <a:xfrm>
            <a:off x="5997284" y="3384000"/>
            <a:ext cx="3060000" cy="2058732"/>
          </a:xfrm>
          <a:prstGeom prst="rect">
            <a:avLst/>
          </a:prstGeom>
        </p:spPr>
      </p:pic>
      <p:sp>
        <p:nvSpPr>
          <p:cNvPr id="37" name="文本框 36"/>
          <p:cNvSpPr txBox="1"/>
          <p:nvPr/>
        </p:nvSpPr>
        <p:spPr>
          <a:xfrm>
            <a:off x="9451" y="5532772"/>
            <a:ext cx="9046840" cy="982448"/>
          </a:xfrm>
          <a:prstGeom prst="rect">
            <a:avLst/>
          </a:prstGeom>
          <a:noFill/>
        </p:spPr>
        <p:txBody>
          <a:bodyPr wrap="square">
            <a:spAutoFit/>
          </a:bodyPr>
          <a:lstStyle/>
          <a:p>
            <a:pPr marR="0" lvl="0" algn="l" defTabSz="914400" rtl="0" eaLnBrk="0" fontAlgn="base" latinLnBrk="0" hangingPunct="0">
              <a:lnSpc>
                <a:spcPct val="150000"/>
              </a:lnSpc>
              <a:spcBef>
                <a:spcPct val="0"/>
              </a:spcBef>
              <a:spcAft>
                <a:spcPct val="0"/>
              </a:spcAft>
              <a:buClrTx/>
              <a:buSzTx/>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1.Beam size</a:t>
            </a:r>
            <a:r>
              <a:rPr lang="en-US" altLang="zh-CN" sz="1400" b="1" dirty="0">
                <a:solidFill>
                  <a:prstClr val="black"/>
                </a:solidFill>
                <a:latin typeface="Times New Roman" panose="02020603050405020304" pitchFamily="18" charset="0"/>
                <a:cs typeface="Times New Roman" panose="02020603050405020304" pitchFamily="18" charset="0"/>
              </a:rPr>
              <a:t>(0.5mm):</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Make the beam spot size as large as possible without affecting the yield, thereby reducing PEDD</a:t>
            </a:r>
            <a:endPar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50000"/>
              </a:lnSpc>
              <a:spcBef>
                <a:spcPct val="0"/>
              </a:spcBef>
              <a:spcAft>
                <a:spcPct val="0"/>
              </a:spcAft>
              <a:buClrTx/>
              <a:buSzTx/>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2.The average deposition power of the two injection methods is 141w and 495w, respectively</a:t>
            </a:r>
            <a:endPar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R="0" lvl="0" algn="l" defTabSz="914400" rtl="0" eaLnBrk="0" fontAlgn="base" latinLnBrk="0" hangingPunct="0">
              <a:lnSpc>
                <a:spcPct val="150000"/>
              </a:lnSpc>
              <a:spcBef>
                <a:spcPct val="0"/>
              </a:spcBef>
              <a:spcAft>
                <a:spcPct val="0"/>
              </a:spcAft>
              <a:buClrTx/>
              <a:buSzTx/>
              <a:defRPr/>
            </a:pPr>
            <a:endParaRPr kumimoji="0" lang="en-US" altLang="zh-CN" sz="1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1415279" y="120036"/>
            <a:ext cx="70567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r>
              <a:rPr lang="zh-CN" altLang="en-US" sz="3200" b="1" dirty="0">
                <a:solidFill>
                  <a:srgbClr val="0000FF"/>
                </a:solidFill>
              </a:rPr>
              <a:t>  </a:t>
            </a:r>
            <a:r>
              <a:rPr lang="en-US" altLang="zh-CN" sz="3200" b="1" dirty="0">
                <a:solidFill>
                  <a:srgbClr val="0000FF"/>
                </a:solidFill>
              </a:rPr>
              <a:t>The positron production system</a:t>
            </a:r>
            <a:endParaRPr kumimoji="0" lang="zh-CN" altLang="zh-CN" sz="2400" b="1" i="0" u="none" strike="noStrike" cap="none" normalizeH="0" baseline="0" dirty="0">
              <a:ln>
                <a:noFill/>
              </a:ln>
              <a:solidFill>
                <a:schemeClr val="tx1"/>
              </a:solidFill>
              <a:effectLst/>
              <a:latin typeface="Arial" panose="020B0604020202020204" pitchFamily="34" charset="0"/>
            </a:endParaRPr>
          </a:p>
        </p:txBody>
      </p:sp>
      <p:sp>
        <p:nvSpPr>
          <p:cNvPr id="5" name="文本框 4"/>
          <p:cNvSpPr txBox="1"/>
          <p:nvPr/>
        </p:nvSpPr>
        <p:spPr>
          <a:xfrm>
            <a:off x="3182474" y="3008211"/>
            <a:ext cx="3379895" cy="25391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altLang="zh-CN" sz="105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Positron yield under 1.5 GeV electron</a:t>
            </a:r>
            <a:endParaRPr kumimoji="0" lang="zh-CN" altLang="en-US" sz="1050" b="0" i="0" u="none" strike="noStrike" kern="120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 name="文本框 6"/>
          <p:cNvSpPr txBox="1"/>
          <p:nvPr/>
        </p:nvSpPr>
        <p:spPr>
          <a:xfrm>
            <a:off x="6375856" y="2935603"/>
            <a:ext cx="2488288" cy="415498"/>
          </a:xfrm>
          <a:prstGeom prst="rect">
            <a:avLst/>
          </a:prstGeom>
          <a:noFill/>
        </p:spPr>
        <p:txBody>
          <a:bodyPr wrap="square" rtlCol="0">
            <a:spAutoFit/>
          </a:bodyPr>
          <a:lstStyle/>
          <a:p>
            <a:pPr marL="0" marR="0" lvl="0" indent="0" algn="ctr" defTabSz="914400" latinLnBrk="0">
              <a:lnSpc>
                <a:spcPct val="100000"/>
              </a:lnSpc>
              <a:buClrTx/>
              <a:buSzTx/>
              <a:buFontTx/>
              <a:buNone/>
              <a:defRPr/>
            </a:pPr>
            <a:r>
              <a:rPr lang="en-US" altLang="zh-CN" sz="105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Energy deposition of a 1.5 GeV electron beam in a 13 mm thick tungsten</a:t>
            </a:r>
            <a:endParaRPr lang="zh-CN" altLang="en-US" sz="105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8" name="文本框 7"/>
          <p:cNvSpPr txBox="1"/>
          <p:nvPr/>
        </p:nvSpPr>
        <p:spPr>
          <a:xfrm>
            <a:off x="6375856" y="5278700"/>
            <a:ext cx="2488288" cy="415498"/>
          </a:xfrm>
          <a:prstGeom prst="rect">
            <a:avLst/>
          </a:prstGeom>
          <a:noFill/>
        </p:spPr>
        <p:txBody>
          <a:bodyPr wrap="square" rtlCol="0">
            <a:spAutoFit/>
          </a:bodyPr>
          <a:lstStyle/>
          <a:p>
            <a:pPr marL="0" marR="0" lvl="0" indent="0" algn="ctr" defTabSz="914400" latinLnBrk="0">
              <a:lnSpc>
                <a:spcPct val="100000"/>
              </a:lnSpc>
              <a:buClrTx/>
              <a:buSzTx/>
              <a:buFontTx/>
              <a:buNone/>
              <a:defRPr/>
            </a:pPr>
            <a:r>
              <a:rPr lang="en-US" altLang="zh-CN" sz="105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Energy deposition of a 2.5 GeV electron beam in a 15 mm thick tungsten</a:t>
            </a:r>
            <a:endParaRPr lang="zh-CN" altLang="en-US" sz="105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2" name="文本框 11"/>
          <p:cNvSpPr txBox="1"/>
          <p:nvPr/>
        </p:nvSpPr>
        <p:spPr>
          <a:xfrm>
            <a:off x="3531994" y="5383437"/>
            <a:ext cx="2646667" cy="25391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altLang="zh-CN" sz="105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Positron yield under 2.5 GeV electron</a:t>
            </a:r>
            <a:endParaRPr kumimoji="0" lang="zh-CN" altLang="en-US" sz="1050" b="0" i="0" u="none" strike="noStrike" kern="120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 name="文本框 12"/>
          <p:cNvSpPr txBox="1"/>
          <p:nvPr/>
        </p:nvSpPr>
        <p:spPr>
          <a:xfrm>
            <a:off x="97160" y="3011468"/>
            <a:ext cx="3379895" cy="25391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altLang="zh-CN" sz="105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Positron yield and PEDD of different electron size(1.5Gev)</a:t>
            </a:r>
            <a:endParaRPr kumimoji="0" lang="zh-CN" altLang="en-US" sz="1050" b="0" i="0" u="none" strike="noStrike" kern="120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4" name="文本框 13"/>
          <p:cNvSpPr txBox="1"/>
          <p:nvPr/>
        </p:nvSpPr>
        <p:spPr>
          <a:xfrm>
            <a:off x="26719" y="5383437"/>
            <a:ext cx="3379895" cy="25391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altLang="zh-CN" sz="105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Positron yield and PEDD of different electron size(2.5Gev)</a:t>
            </a:r>
            <a:endParaRPr kumimoji="0" lang="zh-CN" altLang="en-US" sz="1050" b="0" i="0" u="none" strike="noStrike" kern="120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灯片编号占位符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CBA6AFEF-BA0E-423B-B4BC-3CFBF150F0A9}" type="slidenum">
              <a:rPr lang="zh-CN" altLang="en-US" sz="1200">
                <a:solidFill>
                  <a:srgbClr val="898989"/>
                </a:solidFill>
                <a:latin typeface="Times New Roman" panose="02020603050405020304" pitchFamily="18" charset="0"/>
                <a:cs typeface="Times New Roman" panose="02020603050405020304" pitchFamily="18" charset="0"/>
              </a:rPr>
            </a:fld>
            <a:endParaRPr lang="zh-CN" altLang="en-US" sz="1200" dirty="0">
              <a:solidFill>
                <a:srgbClr val="898989"/>
              </a:solidFill>
              <a:latin typeface="Times New Roman" panose="02020603050405020304" pitchFamily="18" charset="0"/>
              <a:cs typeface="Times New Roman" panose="02020603050405020304" pitchFamily="18" charset="0"/>
            </a:endParaRPr>
          </a:p>
        </p:txBody>
      </p:sp>
      <p:sp>
        <p:nvSpPr>
          <p:cNvPr id="4" name="日期占位符 3"/>
          <p:cNvSpPr>
            <a:spLocks noGrp="1"/>
          </p:cNvSpPr>
          <p:nvPr>
            <p:ph type="dt" sz="quarter" idx="10"/>
          </p:nvPr>
        </p:nvSpPr>
        <p:spPr/>
        <p:txBody>
          <a:bodyPr/>
          <a:lstStyle/>
          <a:p>
            <a:pPr>
              <a:defRPr/>
            </a:pPr>
            <a:fld id="{FF3ABAD2-E7EE-4CBE-8502-21443987BA6A}" type="datetime1">
              <a:rPr lang="zh-CN" altLang="en-US">
                <a:latin typeface="Times New Roman" panose="02020603050405020304" pitchFamily="18" charset="0"/>
                <a:cs typeface="Times New Roman" panose="02020603050405020304" pitchFamily="18" charset="0"/>
              </a:rPr>
            </a:fld>
            <a:endParaRPr lang="zh-CN" altLang="en-US" dirty="0">
              <a:latin typeface="Times New Roman" panose="02020603050405020304" pitchFamily="18" charset="0"/>
              <a:cs typeface="Times New Roman" panose="02020603050405020304" pitchFamily="18" charset="0"/>
            </a:endParaRPr>
          </a:p>
        </p:txBody>
      </p:sp>
      <p:cxnSp>
        <p:nvCxnSpPr>
          <p:cNvPr id="6" name="直接连接符 5"/>
          <p:cNvCxnSpPr/>
          <p:nvPr/>
        </p:nvCxnSpPr>
        <p:spPr>
          <a:xfrm>
            <a:off x="0" y="765175"/>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6237312"/>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1"/>
          <a:stretch>
            <a:fillRect/>
          </a:stretch>
        </p:blipFill>
        <p:spPr>
          <a:xfrm>
            <a:off x="97160" y="57562"/>
            <a:ext cx="720080" cy="635134"/>
          </a:xfrm>
          <a:prstGeom prst="rect">
            <a:avLst/>
          </a:prstGeom>
        </p:spPr>
      </p:pic>
      <p:sp>
        <p:nvSpPr>
          <p:cNvPr id="11" name="矩形 10"/>
          <p:cNvSpPr/>
          <p:nvPr/>
        </p:nvSpPr>
        <p:spPr>
          <a:xfrm>
            <a:off x="7938103" y="202400"/>
            <a:ext cx="1067921" cy="523220"/>
          </a:xfrm>
          <a:prstGeom prst="rect">
            <a:avLst/>
          </a:prstGeom>
          <a:noFill/>
        </p:spPr>
        <p:txBody>
          <a:bodyPr wrap="none" lIns="91440" tIns="45720" rIns="91440" bIns="45720">
            <a:spAutoFit/>
          </a:bodyPr>
          <a:lstStyle/>
          <a:p>
            <a:pPr algn="ctr"/>
            <a:r>
              <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STCF</a:t>
            </a:r>
            <a:endParaRPr lang="en-US" altLang="zh-CN" sz="2800"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endParaRPr>
          </a:p>
        </p:txBody>
      </p:sp>
      <p:sp>
        <p:nvSpPr>
          <p:cNvPr id="27" name="文本框 6"/>
          <p:cNvSpPr txBox="1"/>
          <p:nvPr/>
        </p:nvSpPr>
        <p:spPr>
          <a:xfrm>
            <a:off x="4239712" y="4179336"/>
            <a:ext cx="4872921" cy="1346331"/>
          </a:xfrm>
          <a:prstGeom prst="rect">
            <a:avLst/>
          </a:prstGeom>
          <a:no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342900" marR="0" lvl="0" indent="-342900" algn="l" defTabSz="914400" rtl="0" eaLnBrk="0" fontAlgn="base" latinLnBrk="0" hangingPunct="0">
              <a:lnSpc>
                <a:spcPct val="150000"/>
              </a:lnSpc>
              <a:spcBef>
                <a:spcPct val="0"/>
              </a:spcBef>
              <a:spcAft>
                <a:spcPct val="0"/>
              </a:spcAft>
              <a:buClrTx/>
              <a:buSzTx/>
              <a:buFontTx/>
              <a:buAutoNum type="arabicPeriod"/>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energy </a:t>
            </a:r>
            <a:r>
              <a:rPr lang="en-US" altLang="zh-CN" sz="1400" b="1" dirty="0">
                <a:solidFill>
                  <a:prstClr val="black"/>
                </a:solidFill>
                <a:latin typeface="Times New Roman" panose="02020603050405020304" pitchFamily="18" charset="0"/>
                <a:cs typeface="Times New Roman" panose="02020603050405020304" pitchFamily="18" charset="0"/>
              </a:rPr>
              <a:t>spread</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of the electron beam has a relatively small impact on the positron yield .</a:t>
            </a:r>
            <a:endPar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0" fontAlgn="base" latinLnBrk="0" hangingPunct="0">
              <a:lnSpc>
                <a:spcPct val="150000"/>
              </a:lnSpc>
              <a:spcBef>
                <a:spcPct val="0"/>
              </a:spcBef>
              <a:spcAft>
                <a:spcPct val="0"/>
              </a:spcAft>
              <a:buClrTx/>
              <a:buSzTx/>
              <a:buFontTx/>
              <a:buAutoNum type="arabicPeriod"/>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Offset of electron beam targeting needs to be within 0.6 mm</a:t>
            </a:r>
            <a:endPar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84082" y="3543895"/>
            <a:ext cx="485775" cy="2133600"/>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40" y="1078975"/>
            <a:ext cx="4320000" cy="2392020"/>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1067" y="1030430"/>
            <a:ext cx="4320000" cy="2392020"/>
          </a:xfrm>
          <a:prstGeom prst="rect">
            <a:avLst/>
          </a:prstGeom>
        </p:spPr>
      </p:pic>
      <p:sp>
        <p:nvSpPr>
          <p:cNvPr id="15" name="文本框 1"/>
          <p:cNvSpPr txBox="1"/>
          <p:nvPr/>
        </p:nvSpPr>
        <p:spPr>
          <a:xfrm>
            <a:off x="689803" y="5746906"/>
            <a:ext cx="3490714" cy="430887"/>
          </a:xfrm>
          <a:prstGeom prst="rect">
            <a:avLst/>
          </a:prstGeom>
          <a:no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rPr>
              <a:t>The effect of electron beam target displacement on positron yield</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6" name="Rectangle 1"/>
          <p:cNvSpPr>
            <a:spLocks noChangeArrowheads="1"/>
          </p:cNvSpPr>
          <p:nvPr/>
        </p:nvSpPr>
        <p:spPr bwMode="auto">
          <a:xfrm>
            <a:off x="1415279" y="120036"/>
            <a:ext cx="70567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r>
              <a:rPr lang="zh-CN" altLang="en-US" sz="3200" b="1" dirty="0">
                <a:solidFill>
                  <a:srgbClr val="0000FF"/>
                </a:solidFill>
              </a:rPr>
              <a:t>  </a:t>
            </a:r>
            <a:r>
              <a:rPr lang="en-US" altLang="zh-CN" sz="3200" b="1" dirty="0">
                <a:solidFill>
                  <a:srgbClr val="0000FF"/>
                </a:solidFill>
              </a:rPr>
              <a:t>The positron production system</a:t>
            </a:r>
            <a:endParaRPr kumimoji="0" lang="zh-CN" altLang="zh-CN" sz="2400" b="1" i="0" u="none" strike="noStrike" cap="none" normalizeH="0" baseline="0" dirty="0">
              <a:ln>
                <a:noFill/>
              </a:ln>
              <a:solidFill>
                <a:schemeClr val="tx1"/>
              </a:solidFill>
              <a:effectLst/>
              <a:latin typeface="Arial" panose="020B0604020202020204" pitchFamily="34" charset="0"/>
            </a:endParaRPr>
          </a:p>
        </p:txBody>
      </p:sp>
      <p:sp>
        <p:nvSpPr>
          <p:cNvPr id="17" name="文本框 16"/>
          <p:cNvSpPr txBox="1"/>
          <p:nvPr/>
        </p:nvSpPr>
        <p:spPr>
          <a:xfrm>
            <a:off x="5293009" y="3444208"/>
            <a:ext cx="3379895" cy="25391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altLang="zh-CN" sz="105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Positron yield of different electron energy spread(2.5Gev)</a:t>
            </a:r>
            <a:endParaRPr kumimoji="0" lang="zh-CN" altLang="en-US" sz="1050" b="0" i="0" u="none" strike="noStrike" kern="120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8" name="文本框 17"/>
          <p:cNvSpPr txBox="1"/>
          <p:nvPr/>
        </p:nvSpPr>
        <p:spPr>
          <a:xfrm>
            <a:off x="800622" y="3432382"/>
            <a:ext cx="3379895" cy="25391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altLang="zh-CN" sz="105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Positron yield of different electron energy spread(1.5Gev)</a:t>
            </a:r>
            <a:endParaRPr kumimoji="0" lang="zh-CN" altLang="en-US" sz="1050" b="0" i="0" u="none" strike="noStrike" kern="120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999" y="3621096"/>
            <a:ext cx="3420000" cy="2191013"/>
          </a:xfrm>
          <a:prstGeom prst="rect">
            <a:avLst/>
          </a:prstGeom>
        </p:spPr>
      </p:pic>
    </p:spTree>
  </p:cSld>
  <p:clrMapOvr>
    <a:masterClrMapping/>
  </p:clrMapOvr>
</p:sld>
</file>

<file path=ppt/tags/tag1.xml><?xml version="1.0" encoding="utf-8"?>
<p:tagLst xmlns:p="http://schemas.openxmlformats.org/presentationml/2006/main">
  <p:tag name="commondata" val="eyJoZGlkIjoiYjE3ZGZhNjJhNjhmZDljZjgxYzQ4NmM0NWViZTM4Y2E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4961</Words>
  <Application>WPS 演示</Application>
  <PresentationFormat>全屏显示(4:3)</PresentationFormat>
  <Paragraphs>486</Paragraphs>
  <Slides>18</Slides>
  <Notes>14</Notes>
  <HiddenSlides>0</HiddenSlides>
  <MMClips>0</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2</vt:i4>
      </vt:variant>
      <vt:variant>
        <vt:lpstr>幻灯片标题</vt:lpstr>
      </vt:variant>
      <vt:variant>
        <vt:i4>18</vt:i4>
      </vt:variant>
    </vt:vector>
  </HeadingPairs>
  <TitlesOfParts>
    <vt:vector size="38" baseType="lpstr">
      <vt:lpstr>Arial</vt:lpstr>
      <vt:lpstr>宋体</vt:lpstr>
      <vt:lpstr>Wingdings</vt:lpstr>
      <vt:lpstr>Calibri</vt:lpstr>
      <vt:lpstr>Times New Roman</vt:lpstr>
      <vt:lpstr>华文行楷</vt:lpstr>
      <vt:lpstr>微软雅黑</vt:lpstr>
      <vt:lpstr>Bradley Hand ITC</vt:lpstr>
      <vt:lpstr>Mongolian Baiti</vt:lpstr>
      <vt:lpstr>等线</vt:lpstr>
      <vt:lpstr>Cambria Math</vt:lpstr>
      <vt:lpstr>Bookman Old Style</vt:lpstr>
      <vt:lpstr>楷体</vt:lpstr>
      <vt:lpstr>Segoe WPC</vt:lpstr>
      <vt:lpstr>Segoe Print</vt:lpstr>
      <vt:lpstr>方正姚体</vt:lpstr>
      <vt:lpstr>Arial Unicode MS</vt:lpstr>
      <vt:lpstr>Office 主题</vt:lpstr>
      <vt:lpstr>AxGlyph.Document</vt:lpstr>
      <vt:lpstr>AxGlyph.Document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shixiang peng</dc:creator>
  <cp:lastModifiedBy>徐欣</cp:lastModifiedBy>
  <cp:revision>1089</cp:revision>
  <dcterms:created xsi:type="dcterms:W3CDTF">2024-10-14T15:39:19Z</dcterms:created>
  <dcterms:modified xsi:type="dcterms:W3CDTF">2024-10-14T15:49:28Z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98ABBC8B9DC24FDB894751C033D86A61_12</vt:lpwstr>
  </property>
  <property fmtid="{D5CDD505-2E9C-101B-9397-08002B2CF9AE}" pid="3" name="KSOProductBuildVer">
    <vt:lpwstr>2052-12.1.0.18276</vt:lpwstr>
  </property>
</Properties>
</file>