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9"/>
  </p:notesMasterIdLst>
  <p:handoutMasterIdLst>
    <p:handoutMasterId r:id="rId30"/>
  </p:handoutMasterIdLst>
  <p:sldIdLst>
    <p:sldId id="256" r:id="rId3"/>
    <p:sldId id="21128" r:id="rId4"/>
    <p:sldId id="21454" r:id="rId5"/>
    <p:sldId id="21455" r:id="rId6"/>
    <p:sldId id="21456" r:id="rId7"/>
    <p:sldId id="21457" r:id="rId8"/>
    <p:sldId id="264" r:id="rId9"/>
    <p:sldId id="464" r:id="rId10"/>
    <p:sldId id="259" r:id="rId11"/>
    <p:sldId id="21584" r:id="rId12"/>
    <p:sldId id="21389" r:id="rId13"/>
    <p:sldId id="21448" r:id="rId14"/>
    <p:sldId id="21582" r:id="rId15"/>
    <p:sldId id="513" r:id="rId16"/>
    <p:sldId id="514" r:id="rId17"/>
    <p:sldId id="21279" r:id="rId18"/>
    <p:sldId id="21460" r:id="rId19"/>
    <p:sldId id="21198" r:id="rId20"/>
    <p:sldId id="21202" r:id="rId21"/>
    <p:sldId id="21586" r:id="rId22"/>
    <p:sldId id="21223" r:id="rId23"/>
    <p:sldId id="21066" r:id="rId24"/>
    <p:sldId id="965" r:id="rId25"/>
    <p:sldId id="21458" r:id="rId26"/>
    <p:sldId id="21583" r:id="rId27"/>
    <p:sldId id="21589" r:id="rId28"/>
  </p:sldIdLst>
  <p:sldSz cx="10691813" cy="7559675"/>
  <p:notesSz cx="6805613" cy="9939338"/>
  <p:defaultTextStyle>
    <a:defPPr>
      <a:defRPr lang="ja-JP"/>
    </a:defPPr>
    <a:lvl1pPr marL="0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EFA042E0-AF96-4C0B-9A32-C7C9B474C463}">
          <p14:sldIdLst>
            <p14:sldId id="256"/>
            <p14:sldId id="21128"/>
            <p14:sldId id="21454"/>
            <p14:sldId id="21455"/>
            <p14:sldId id="21456"/>
            <p14:sldId id="21457"/>
          </p14:sldIdLst>
        </p14:section>
        <p14:section name="target" id="{FD96B928-68CB-4527-A395-06F4559AF0FD}">
          <p14:sldIdLst>
            <p14:sldId id="264"/>
            <p14:sldId id="464"/>
            <p14:sldId id="259"/>
            <p14:sldId id="21584"/>
            <p14:sldId id="21389"/>
            <p14:sldId id="21448"/>
            <p14:sldId id="21582"/>
            <p14:sldId id="513"/>
            <p14:sldId id="514"/>
            <p14:sldId id="21279"/>
          </p14:sldIdLst>
        </p14:section>
        <p14:section name="acc. structure" id="{F94FF5A1-F5ED-473A-BCDC-B1EE205C6207}">
          <p14:sldIdLst>
            <p14:sldId id="21460"/>
            <p14:sldId id="21198"/>
            <p14:sldId id="21202"/>
            <p14:sldId id="21586"/>
          </p14:sldIdLst>
        </p14:section>
        <p14:section name="infrastructure" id="{FE8C96A2-1983-4ADA-A2C4-AAA3BB23A10C}">
          <p14:sldIdLst>
            <p14:sldId id="21223"/>
          </p14:sldIdLst>
        </p14:section>
        <p14:section name="particle simulation" id="{07C926C5-6314-43B7-87B6-39479322456F}">
          <p14:sldIdLst>
            <p14:sldId id="21066"/>
            <p14:sldId id="965"/>
          </p14:sldIdLst>
        </p14:section>
        <p14:section name="others" id="{BB8C0DE0-E182-4303-A219-496ED4749081}">
          <p14:sldIdLst>
            <p14:sldId id="21458"/>
            <p14:sldId id="21583"/>
            <p14:sldId id="215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  <p15:guide id="3" pos="6361" userDrawn="1">
          <p15:clr>
            <a:srgbClr val="A4A3A4"/>
          </p15:clr>
        </p15:guide>
        <p15:guide id="4" pos="57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3C"/>
    <a:srgbClr val="5B9BD5"/>
    <a:srgbClr val="7030A0"/>
    <a:srgbClr val="ED7D31"/>
    <a:srgbClr val="4472C4"/>
    <a:srgbClr val="CC9900"/>
    <a:srgbClr val="92D050"/>
    <a:srgbClr val="FFFFFF"/>
    <a:srgbClr val="FFC000"/>
    <a:srgbClr val="00FF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テーマ スタイル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8" autoAdjust="0"/>
    <p:restoredTop sz="89670" autoAdjust="0"/>
  </p:normalViewPr>
  <p:slideViewPr>
    <p:cSldViewPr>
      <p:cViewPr varScale="1">
        <p:scale>
          <a:sx n="87" d="100"/>
          <a:sy n="87" d="100"/>
        </p:scale>
        <p:origin x="1608" y="84"/>
      </p:cViewPr>
      <p:guideLst>
        <p:guide orient="horz" pos="2381"/>
        <p:guide pos="3368"/>
        <p:guide pos="6361"/>
        <p:guide pos="5726"/>
      </p:guideLst>
    </p:cSldViewPr>
  </p:slideViewPr>
  <p:outlineViewPr>
    <p:cViewPr>
      <p:scale>
        <a:sx n="33" d="100"/>
        <a:sy n="33" d="100"/>
      </p:scale>
      <p:origin x="0" y="13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Ne+/Ne-/GeV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chemeClr val="accent6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triangle"/>
              <c:size val="14"/>
              <c:spPr>
                <a:solidFill>
                  <a:schemeClr val="accent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30E-4F4F-93D0-499EC9CFC7BE}"/>
              </c:ext>
            </c:extLst>
          </c:dPt>
          <c:dPt>
            <c:idx val="1"/>
            <c:marker>
              <c:symbol val="triangle"/>
              <c:size val="14"/>
              <c:spPr>
                <a:solidFill>
                  <a:schemeClr val="accent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F30E-4F4F-93D0-499EC9CFC7BE}"/>
              </c:ext>
            </c:extLst>
          </c:dPt>
          <c:dPt>
            <c:idx val="2"/>
            <c:marker>
              <c:symbol val="triangle"/>
              <c:size val="14"/>
              <c:spPr>
                <a:solidFill>
                  <a:schemeClr val="accent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F30E-4F4F-93D0-499EC9CFC7BE}"/>
              </c:ext>
            </c:extLst>
          </c:dPt>
          <c:dPt>
            <c:idx val="4"/>
            <c:marker>
              <c:symbol val="diamond"/>
              <c:size val="14"/>
              <c:spPr>
                <a:solidFill>
                  <a:schemeClr val="accent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30E-4F4F-93D0-499EC9CFC7BE}"/>
              </c:ext>
            </c:extLst>
          </c:dPt>
          <c:dPt>
            <c:idx val="7"/>
            <c:marker>
              <c:symbol val="triangle"/>
              <c:size val="14"/>
              <c:spPr>
                <a:solidFill>
                  <a:srgbClr val="FF00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F30E-4F4F-93D0-499EC9CFC7BE}"/>
              </c:ext>
            </c:extLst>
          </c:dPt>
          <c:dPt>
            <c:idx val="9"/>
            <c:marker>
              <c:symbol val="diamond"/>
              <c:size val="14"/>
              <c:spPr>
                <a:solidFill>
                  <a:schemeClr val="accent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F30E-4F4F-93D0-499EC9CFC7BE}"/>
              </c:ext>
            </c:extLst>
          </c:dPt>
          <c:dPt>
            <c:idx val="10"/>
            <c:marker>
              <c:symbol val="circle"/>
              <c:size val="14"/>
              <c:spPr>
                <a:solidFill>
                  <a:schemeClr val="accent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F30E-4F4F-93D0-499EC9CFC7BE}"/>
              </c:ext>
            </c:extLst>
          </c:dPt>
          <c:dPt>
            <c:idx val="11"/>
            <c:marker>
              <c:symbol val="diamond"/>
              <c:size val="14"/>
              <c:spPr>
                <a:solidFill>
                  <a:schemeClr val="accent6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F30E-4F4F-93D0-499EC9CFC7BE}"/>
              </c:ext>
            </c:extLst>
          </c:dPt>
          <c:dPt>
            <c:idx val="12"/>
            <c:marker>
              <c:symbol val="diamond"/>
              <c:size val="14"/>
              <c:spPr>
                <a:solidFill>
                  <a:schemeClr val="accent2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F30E-4F4F-93D0-499EC9CFC7BE}"/>
              </c:ext>
            </c:extLst>
          </c:dPt>
          <c:dPt>
            <c:idx val="13"/>
            <c:marker>
              <c:symbol val="diamond"/>
              <c:size val="14"/>
              <c:spPr>
                <a:solidFill>
                  <a:schemeClr val="accent2">
                    <a:alpha val="81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F30E-4F4F-93D0-499EC9CFC7BE}"/>
              </c:ext>
            </c:extLst>
          </c:dPt>
          <c:xVal>
            <c:numRef>
              <c:f>Sheet1!$B$2:$B$15</c:f>
              <c:numCache>
                <c:formatCode>General</c:formatCode>
                <c:ptCount val="14"/>
                <c:pt idx="0">
                  <c:v>8.9999999999999993E-3</c:v>
                </c:pt>
                <c:pt idx="1">
                  <c:v>1.52E-2</c:v>
                </c:pt>
                <c:pt idx="2">
                  <c:v>4.2999999999999997E-2</c:v>
                </c:pt>
                <c:pt idx="3">
                  <c:v>0.125</c:v>
                </c:pt>
                <c:pt idx="4">
                  <c:v>4</c:v>
                </c:pt>
                <c:pt idx="5">
                  <c:v>0.91200000000000003</c:v>
                </c:pt>
                <c:pt idx="6">
                  <c:v>1</c:v>
                </c:pt>
                <c:pt idx="7">
                  <c:v>3.5</c:v>
                </c:pt>
                <c:pt idx="8">
                  <c:v>4</c:v>
                </c:pt>
                <c:pt idx="9">
                  <c:v>13.32</c:v>
                </c:pt>
                <c:pt idx="10">
                  <c:v>27</c:v>
                </c:pt>
                <c:pt idx="11">
                  <c:v>56.32</c:v>
                </c:pt>
                <c:pt idx="12">
                  <c:v>62.9</c:v>
                </c:pt>
                <c:pt idx="13">
                  <c:v>73.260000000000005</c:v>
                </c:pt>
              </c:numCache>
            </c:numRef>
          </c:xVal>
          <c:yVal>
            <c:numRef>
              <c:f>Sheet1!$D$2:$D$15</c:f>
              <c:numCache>
                <c:formatCode>General</c:formatCode>
                <c:ptCount val="14"/>
                <c:pt idx="0">
                  <c:v>7.2999999999999995E-2</c:v>
                </c:pt>
                <c:pt idx="1">
                  <c:v>6.3E-2</c:v>
                </c:pt>
                <c:pt idx="2">
                  <c:v>0.05</c:v>
                </c:pt>
                <c:pt idx="3">
                  <c:v>1.4E-2</c:v>
                </c:pt>
                <c:pt idx="4">
                  <c:v>3.7499999999999999E-2</c:v>
                </c:pt>
                <c:pt idx="5">
                  <c:v>1.2999999999999999E-2</c:v>
                </c:pt>
                <c:pt idx="6">
                  <c:v>0.03</c:v>
                </c:pt>
                <c:pt idx="7">
                  <c:v>0.114</c:v>
                </c:pt>
                <c:pt idx="8">
                  <c:v>2.5000000000000001E-2</c:v>
                </c:pt>
                <c:pt idx="9">
                  <c:v>0.11666666666666665</c:v>
                </c:pt>
                <c:pt idx="10">
                  <c:v>3.5999999999999997E-2</c:v>
                </c:pt>
                <c:pt idx="11">
                  <c:v>0.28000000000000003</c:v>
                </c:pt>
                <c:pt idx="12">
                  <c:v>0</c:v>
                </c:pt>
                <c:pt idx="13">
                  <c:v>0.43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F30E-4F4F-93D0-499EC9CFC7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8712144"/>
        <c:axId val="728713392"/>
      </c:scatterChart>
      <c:valAx>
        <c:axId val="728712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e- beam power (kW)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28713392"/>
        <c:crosses val="autoZero"/>
        <c:crossBetween val="midCat"/>
      </c:valAx>
      <c:valAx>
        <c:axId val="728713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Ne+/Ne-/GeV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287121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94033-C7F5-4CB8-8CFC-7B2E68772780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664DD-30CE-4259-9D7E-C556D1E3A5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047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E6FD8-D564-4BA1-A685-475324DE8811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69938" y="746125"/>
            <a:ext cx="526732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23A99-117A-4FFA-AA6D-2382E5F3A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54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267295" y="1007957"/>
            <a:ext cx="2940249" cy="2771881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1984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hidden">
          <a:xfrm>
            <a:off x="0" y="1847920"/>
            <a:ext cx="10157222" cy="1259946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2263">
              <a:latin typeface="Times New Roman" pitchFamily="18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672953" y="3947830"/>
            <a:ext cx="6593285" cy="209991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ja-JP" altLang="en-US"/>
              <a:t>マスター サブタイトルの書式設定</a:t>
            </a:r>
            <a:endParaRPr lang="ja-JP" altLang="en-US" dirty="0"/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80083" y="1590682"/>
            <a:ext cx="8286155" cy="1763924"/>
          </a:xfrm>
        </p:spPr>
        <p:txBody>
          <a:bodyPr anchor="ctr"/>
          <a:lstStyle>
            <a:lvl1pPr algn="l"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19" name="日付プレースホル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20" name="スライド番号プレースホルダ 19"/>
          <p:cNvSpPr>
            <a:spLocks noGrp="1"/>
          </p:cNvSpPr>
          <p:nvPr>
            <p:ph type="sldNum" sz="quarter" idx="11"/>
          </p:nvPr>
        </p:nvSpPr>
        <p:spPr>
          <a:xfrm>
            <a:off x="7306072" y="6989200"/>
            <a:ext cx="2494756" cy="402483"/>
          </a:xfrm>
        </p:spPr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フッター プレースホルダ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93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2024/02/21, Y.Morikwa  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8DF-3C4E-44B7-BC5A-9F8F3CD1C9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3714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2024/02/21, Y.Morikwa  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8DF-3C4E-44B7-BC5A-9F8F3CD1C9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6212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2024/02/21, Y.Morikwa  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8DF-3C4E-44B7-BC5A-9F8F3CD1C9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8198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2024/02/21, Y.Morikwa  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8DF-3C4E-44B7-BC5A-9F8F3CD1C9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378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2024/02/21, Y.Morikwa 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8DF-3C4E-44B7-BC5A-9F8F3CD1C9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1100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2024/02/21, Y.Morikwa 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8DF-3C4E-44B7-BC5A-9F8F3CD1C9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1585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DC9468-50EA-FCE3-A420-69AE769A71A7}"/>
              </a:ext>
            </a:extLst>
          </p:cNvPr>
          <p:cNvSpPr/>
          <p:nvPr userDrawn="1"/>
        </p:nvSpPr>
        <p:spPr>
          <a:xfrm>
            <a:off x="-1" y="6639567"/>
            <a:ext cx="1736193" cy="670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263"/>
          </a:p>
        </p:txBody>
      </p:sp>
      <p:sp>
        <p:nvSpPr>
          <p:cNvPr id="14" name="タイトル 13">
            <a:extLst>
              <a:ext uri="{FF2B5EF4-FFF2-40B4-BE49-F238E27FC236}">
                <a16:creationId xmlns:a16="http://schemas.microsoft.com/office/drawing/2014/main" id="{6190C41F-4690-2835-D2BC-90E4C2C3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79" y="429999"/>
            <a:ext cx="9221689" cy="594795"/>
          </a:xfrm>
        </p:spPr>
        <p:txBody>
          <a:bodyPr/>
          <a:lstStyle>
            <a:lvl1pPr>
              <a:defRPr b="1" u="sng">
                <a:solidFill>
                  <a:srgbClr val="41719C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3FAEE0B-4D2D-4B4F-490B-BF31BAA77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0989" y="7219837"/>
            <a:ext cx="5209835" cy="3532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8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en-US" altLang="ja-JP"/>
              <a:t>2024/02/21, Y.Morikwa  </a:t>
            </a:r>
            <a:endParaRPr kumimoji="1" lang="ja-JP" altLang="en-US" dirty="0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62E0A779-87FE-F153-1963-1F365A82D76E}"/>
              </a:ext>
            </a:extLst>
          </p:cNvPr>
          <p:cNvCxnSpPr>
            <a:cxnSpLocks/>
          </p:cNvCxnSpPr>
          <p:nvPr userDrawn="1"/>
        </p:nvCxnSpPr>
        <p:spPr>
          <a:xfrm>
            <a:off x="835906" y="7105952"/>
            <a:ext cx="87867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D8C629B0-EC1F-5C96-0A73-244A65C13F09}"/>
              </a:ext>
            </a:extLst>
          </p:cNvPr>
          <p:cNvCxnSpPr>
            <a:cxnSpLocks/>
          </p:cNvCxnSpPr>
          <p:nvPr userDrawn="1"/>
        </p:nvCxnSpPr>
        <p:spPr>
          <a:xfrm>
            <a:off x="9613319" y="7099915"/>
            <a:ext cx="893818" cy="38043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楕円 9">
            <a:extLst>
              <a:ext uri="{FF2B5EF4-FFF2-40B4-BE49-F238E27FC236}">
                <a16:creationId xmlns:a16="http://schemas.microsoft.com/office/drawing/2014/main" id="{7DABF632-A939-6E15-C0C3-CCA93C23D347}"/>
              </a:ext>
            </a:extLst>
          </p:cNvPr>
          <p:cNvSpPr/>
          <p:nvPr userDrawn="1"/>
        </p:nvSpPr>
        <p:spPr>
          <a:xfrm rot="10800000">
            <a:off x="4375568" y="7026586"/>
            <a:ext cx="168375" cy="15873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263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729052-1D04-2334-CFD2-E60AF14CABC6}"/>
              </a:ext>
            </a:extLst>
          </p:cNvPr>
          <p:cNvSpPr txBox="1"/>
          <p:nvPr userDrawn="1"/>
        </p:nvSpPr>
        <p:spPr>
          <a:xfrm rot="16200000">
            <a:off x="472771" y="6921917"/>
            <a:ext cx="532903" cy="3559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ja-JP" sz="2263" dirty="0"/>
              <a:t>e</a:t>
            </a:r>
            <a:r>
              <a:rPr kumimoji="1" lang="en-US" altLang="ja-JP" sz="2263" baseline="30000" dirty="0"/>
              <a:t>-</a:t>
            </a:r>
            <a:endParaRPr kumimoji="1" lang="ja-JP" altLang="en-US" sz="2263" baseline="300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69B2C06-5109-134E-01AB-EEFC9352808D}"/>
              </a:ext>
            </a:extLst>
          </p:cNvPr>
          <p:cNvSpPr txBox="1"/>
          <p:nvPr userDrawn="1"/>
        </p:nvSpPr>
        <p:spPr>
          <a:xfrm rot="16200000">
            <a:off x="4493024" y="6817018"/>
            <a:ext cx="532903" cy="3559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ja-JP" sz="2263" dirty="0"/>
              <a:t>e</a:t>
            </a:r>
            <a:r>
              <a:rPr kumimoji="1" lang="en-US" altLang="ja-JP" sz="2263" baseline="30000" dirty="0"/>
              <a:t>+</a:t>
            </a:r>
            <a:endParaRPr kumimoji="1" lang="ja-JP" altLang="en-US" sz="2263" baseline="30000" dirty="0"/>
          </a:p>
        </p:txBody>
      </p:sp>
    </p:spTree>
    <p:extLst>
      <p:ext uri="{BB962C8B-B14F-4D97-AF65-F5344CB8AC3E}">
        <p14:creationId xmlns:p14="http://schemas.microsoft.com/office/powerpoint/2010/main" val="98826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378292" y="1160447"/>
            <a:ext cx="9345851" cy="5476908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80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C44D4D-89DE-D8DE-40BC-B50AB896F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D229FDD-A51A-E666-85B2-6401C705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2D3C-22A4-4957-8771-DBCC635070FD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68E3EB2-CFF0-65DE-9ADE-5C0422E92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4EC398A-7AEE-8D66-793B-209BCBE2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F3A8-46B4-45D0-BF02-AC3AEA2A72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3539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2024/05/02, Y.Morikwa 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8DF-3C4E-44B7-BC5A-9F8F3CD1C9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258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2024/02/21, Y.Morikwa 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8DF-3C4E-44B7-BC5A-9F8F3CD1C9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247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2024/02/21, Y.Morikwa 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8DF-3C4E-44B7-BC5A-9F8F3CD1C9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9175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2024/02/21, Y.Morikwa 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8DF-3C4E-44B7-BC5A-9F8F3CD1C9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683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2024/02/21, Y.Morikwa  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8DF-3C4E-44B7-BC5A-9F8F3CD1C9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0354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2024/02/21, Y.Morikwa  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E18DF-3C4E-44B7-BC5A-9F8F3CD1C9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375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0691813" cy="986942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2263">
              <a:latin typeface="Times New Roman" pitchFamily="18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63850" y="89226"/>
            <a:ext cx="8369684" cy="75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985" y="1186435"/>
            <a:ext cx="8958106" cy="553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3" name="日付プレースホルダ 12"/>
          <p:cNvSpPr>
            <a:spLocks noGrp="1"/>
          </p:cNvSpPr>
          <p:nvPr>
            <p:ph type="dt" sz="half" idx="2"/>
          </p:nvPr>
        </p:nvSpPr>
        <p:spPr>
          <a:xfrm>
            <a:off x="980083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14" name="フッター プレースホルダ 13"/>
          <p:cNvSpPr>
            <a:spLocks noGrp="1"/>
          </p:cNvSpPr>
          <p:nvPr>
            <p:ph type="ftr" sz="quarter" idx="3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4"/>
          </p:nvPr>
        </p:nvSpPr>
        <p:spPr>
          <a:xfrm>
            <a:off x="7306072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20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7" r:id="rId4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503972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1007943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511915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2015886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493472" indent="-493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3527">
          <a:solidFill>
            <a:schemeClr val="tx1"/>
          </a:solidFill>
          <a:latin typeface="+mn-lt"/>
          <a:ea typeface="+mn-ea"/>
          <a:cs typeface="+mn-cs"/>
        </a:defRPr>
      </a:lvl1pPr>
      <a:lvl2pPr marL="979945" indent="-48472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kumimoji="1" sz="3086">
          <a:solidFill>
            <a:schemeClr val="tx1"/>
          </a:solidFill>
          <a:latin typeface="+mn-lt"/>
          <a:ea typeface="+mn-ea"/>
        </a:defRPr>
      </a:lvl2pPr>
      <a:lvl3pPr marL="1426170" indent="-4444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646">
          <a:solidFill>
            <a:schemeClr val="tx1"/>
          </a:solidFill>
          <a:latin typeface="+mn-lt"/>
          <a:ea typeface="+mn-ea"/>
        </a:defRPr>
      </a:lvl3pPr>
      <a:lvl4pPr marL="1853146" indent="-425227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kumimoji="1" sz="2205">
          <a:solidFill>
            <a:schemeClr val="tx1"/>
          </a:solidFill>
          <a:latin typeface="+mn-lt"/>
          <a:ea typeface="+mn-ea"/>
        </a:defRPr>
      </a:lvl4pPr>
      <a:lvl5pPr marL="2281871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5pPr>
      <a:lvl6pPr marL="2785843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6pPr>
      <a:lvl7pPr marL="3289814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7pPr>
      <a:lvl8pPr marL="3793786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8pPr>
      <a:lvl9pPr marL="4297757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2024/02/21, Y.Morikwa 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E18DF-3C4E-44B7-BC5A-9F8F3CD1C9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33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sldNum="0" hd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4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5" Type="http://schemas.microsoft.com/office/2007/relationships/media" Target="../media/media5.mp4"/><Relationship Id="rId10" Type="http://schemas.openxmlformats.org/officeDocument/2006/relationships/image" Target="../media/image37.png"/><Relationship Id="rId4" Type="http://schemas.openxmlformats.org/officeDocument/2006/relationships/video" Target="../media/media4.mp4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>
          <a:xfrm>
            <a:off x="4193778" y="3280814"/>
            <a:ext cx="5832302" cy="1440160"/>
          </a:xfrm>
        </p:spPr>
        <p:txBody>
          <a:bodyPr/>
          <a:lstStyle/>
          <a:p>
            <a:r>
              <a:rPr kumimoji="1" lang="en-US" altLang="ja-JP" sz="2000"/>
              <a:t>2024/10/16</a:t>
            </a:r>
            <a:endParaRPr kumimoji="1" lang="en-US" altLang="ja-JP" sz="2000" dirty="0"/>
          </a:p>
          <a:p>
            <a:r>
              <a:rPr kumimoji="1" lang="en-US" altLang="ja-JP" sz="2000" dirty="0"/>
              <a:t>Y. Enomoto</a:t>
            </a:r>
          </a:p>
          <a:p>
            <a:r>
              <a:rPr lang="en-US" altLang="ja-JP" sz="2000" dirty="0"/>
              <a:t>On behalf of positron group</a:t>
            </a:r>
          </a:p>
          <a:p>
            <a:r>
              <a:rPr kumimoji="1" lang="en-US" altLang="ja-JP" sz="2000" dirty="0"/>
              <a:t>   </a:t>
            </a:r>
            <a:r>
              <a:rPr lang="en-US" altLang="ja-JP" sz="2000" dirty="0"/>
              <a:t>M. Fukuda, Y. Morikawa, M. Sato,  H. </a:t>
            </a:r>
            <a:r>
              <a:rPr lang="en-US" altLang="ja-JP" sz="2000" dirty="0" err="1"/>
              <a:t>Hayano</a:t>
            </a:r>
            <a:endParaRPr kumimoji="1" lang="ja-JP" altLang="en-US" sz="2000" dirty="0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e-driven ILC positron source and prototyping at KEK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7" name="図 6" descr="レゴ, おもちゃ が含まれている画像&#10;&#10;自動的に生成された説明">
            <a:extLst>
              <a:ext uri="{FF2B5EF4-FFF2-40B4-BE49-F238E27FC236}">
                <a16:creationId xmlns:a16="http://schemas.microsoft.com/office/drawing/2014/main" id="{6C7A488B-D1AE-0317-EB82-9E8001A78F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0" t="3883" r="17901" b="3683"/>
          <a:stretch/>
        </p:blipFill>
        <p:spPr>
          <a:xfrm>
            <a:off x="8045003" y="4861081"/>
            <a:ext cx="2581578" cy="180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1F7626-55B9-5852-C371-7B06E6A81B95}"/>
              </a:ext>
            </a:extLst>
          </p:cNvPr>
          <p:cNvSpPr txBox="1"/>
          <p:nvPr/>
        </p:nvSpPr>
        <p:spPr>
          <a:xfrm>
            <a:off x="75163" y="6857017"/>
            <a:ext cx="1058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This work was supported by  【MEXT Development of key element technologies to improve the performance of future accelerators Program】  Japan Grant Number JPMXP1423812204. </a:t>
            </a:r>
            <a:endParaRPr kumimoji="1" lang="ja-JP" altLang="en-US" sz="1400" dirty="0"/>
          </a:p>
        </p:txBody>
      </p:sp>
      <p:pic>
        <p:nvPicPr>
          <p:cNvPr id="9" name="図 8" descr="駅のホームの白黒写真&#10;&#10;自動的に生成された説明">
            <a:extLst>
              <a:ext uri="{FF2B5EF4-FFF2-40B4-BE49-F238E27FC236}">
                <a16:creationId xmlns:a16="http://schemas.microsoft.com/office/drawing/2014/main" id="{4E49333B-BDD4-91CC-3A94-41DD0309ED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61"/>
          <a:stretch/>
        </p:blipFill>
        <p:spPr>
          <a:xfrm>
            <a:off x="2939882" y="4862935"/>
            <a:ext cx="2219762" cy="1800000"/>
          </a:xfrm>
          <a:prstGeom prst="rect">
            <a:avLst/>
          </a:prstGeom>
        </p:spPr>
      </p:pic>
      <p:pic>
        <p:nvPicPr>
          <p:cNvPr id="10" name="図 9" descr="駅のホームの白黒写真&#10;&#10;中程度の精度で自動的に生成された説明">
            <a:extLst>
              <a:ext uri="{FF2B5EF4-FFF2-40B4-BE49-F238E27FC236}">
                <a16:creationId xmlns:a16="http://schemas.microsoft.com/office/drawing/2014/main" id="{7F68F395-A968-6CB9-885B-15066FAA8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2" y="4862935"/>
            <a:ext cx="2663395" cy="1800000"/>
          </a:xfrm>
          <a:prstGeom prst="rect">
            <a:avLst/>
          </a:prstGeom>
        </p:spPr>
      </p:pic>
      <p:pic>
        <p:nvPicPr>
          <p:cNvPr id="11" name="図 10" descr="屋内, 天井, 大きい, 建物 が含まれている画像&#10;&#10;自動的に生成された説明">
            <a:extLst>
              <a:ext uri="{FF2B5EF4-FFF2-40B4-BE49-F238E27FC236}">
                <a16:creationId xmlns:a16="http://schemas.microsoft.com/office/drawing/2014/main" id="{FA68FFFB-7CE0-4725-803D-8051DF442F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700" y="4862935"/>
            <a:ext cx="2400000" cy="18000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59843A-5EDB-DACC-1D81-FFE0F2E9F638}"/>
              </a:ext>
            </a:extLst>
          </p:cNvPr>
          <p:cNvSpPr txBox="1"/>
          <p:nvPr/>
        </p:nvSpPr>
        <p:spPr>
          <a:xfrm>
            <a:off x="89322" y="4862935"/>
            <a:ext cx="83208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/>
              <a:t>TRISTAN</a:t>
            </a:r>
            <a:endParaRPr kumimoji="1" lang="ja-JP" altLang="en-US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6A49F90-D537-BE92-673E-6FD9EF6D476A}"/>
              </a:ext>
            </a:extLst>
          </p:cNvPr>
          <p:cNvSpPr txBox="1"/>
          <p:nvPr/>
        </p:nvSpPr>
        <p:spPr>
          <a:xfrm>
            <a:off x="2939882" y="4862935"/>
            <a:ext cx="59503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/>
              <a:t>KEKB</a:t>
            </a:r>
            <a:endParaRPr kumimoji="1" lang="ja-JP" altLang="en-US" sz="1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D32B01B-1688-1948-0A01-5FD634F54122}"/>
              </a:ext>
            </a:extLst>
          </p:cNvPr>
          <p:cNvSpPr txBox="1"/>
          <p:nvPr/>
        </p:nvSpPr>
        <p:spPr>
          <a:xfrm>
            <a:off x="5345770" y="4862935"/>
            <a:ext cx="100380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 err="1"/>
              <a:t>SuperKEKB</a:t>
            </a:r>
            <a:endParaRPr kumimoji="1" lang="ja-JP" altLang="en-US" sz="12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F5C10E5-99E1-1EB9-4B77-0BE4CB8B1476}"/>
              </a:ext>
            </a:extLst>
          </p:cNvPr>
          <p:cNvSpPr txBox="1"/>
          <p:nvPr/>
        </p:nvSpPr>
        <p:spPr>
          <a:xfrm>
            <a:off x="8046163" y="4855935"/>
            <a:ext cx="423514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/>
              <a:t>ILC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698812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031BD3-4170-3973-375B-5A435E725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Cold fit W ring</a:t>
            </a:r>
            <a:endParaRPr kumimoji="1" lang="ja-JP" altLang="en-US" dirty="0"/>
          </a:p>
        </p:txBody>
      </p:sp>
      <p:pic>
        <p:nvPicPr>
          <p:cNvPr id="7" name="P9192325">
            <a:hlinkClick r:id="" action="ppaction://media"/>
            <a:extLst>
              <a:ext uri="{FF2B5EF4-FFF2-40B4-BE49-F238E27FC236}">
                <a16:creationId xmlns:a16="http://schemas.microsoft.com/office/drawing/2014/main" id="{29571650-A1A7-5C0C-3B7E-4862C99FB5CC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16" y="1254666"/>
            <a:ext cx="10625924" cy="5976293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ADD8694-D2A5-AC96-0503-9EA520DD46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90B91B-6D45-318C-0D97-B0E9248187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0722F6-81E5-8130-FB89-A3BD4F468A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81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586F64-8563-7503-642E-EE240323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/>
              <a:t>FC</a:t>
            </a:r>
            <a:endParaRPr kumimoji="1" lang="ja-JP" altLang="en-US" sz="3600" dirty="0"/>
          </a:p>
        </p:txBody>
      </p:sp>
      <p:pic>
        <p:nvPicPr>
          <p:cNvPr id="8" name="コンテンツ プレースホルダー 7" descr="黒い背景と白い文字のロゴ&#10;&#10;自動的に生成された説明">
            <a:extLst>
              <a:ext uri="{FF2B5EF4-FFF2-40B4-BE49-F238E27FC236}">
                <a16:creationId xmlns:a16="http://schemas.microsoft.com/office/drawing/2014/main" id="{F9237292-158E-B2D5-2E0C-C339A5FE427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5" t="17280" r="29119" b="9357"/>
          <a:stretch/>
        </p:blipFill>
        <p:spPr>
          <a:xfrm>
            <a:off x="8082210" y="4196193"/>
            <a:ext cx="2089933" cy="2160000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712E02E-928E-2A9B-C0EA-011A5AE954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D3CD5D-39F9-950A-C6D0-FB6C866475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2A4E3C-1C93-F7D7-A0F4-C12B8FB174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pic>
        <p:nvPicPr>
          <p:cNvPr id="12" name="図 11" descr="黒い背景と白い文字のロゴ&#10;&#10;中程度の精度で自動的に生成された説明">
            <a:extLst>
              <a:ext uri="{FF2B5EF4-FFF2-40B4-BE49-F238E27FC236}">
                <a16:creationId xmlns:a16="http://schemas.microsoft.com/office/drawing/2014/main" id="{034BFAE1-3320-B44A-593E-93154C2B61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t="16999" r="28449" b="7282"/>
          <a:stretch/>
        </p:blipFill>
        <p:spPr>
          <a:xfrm>
            <a:off x="74120" y="4196193"/>
            <a:ext cx="2103930" cy="2160000"/>
          </a:xfrm>
          <a:prstGeom prst="rect">
            <a:avLst/>
          </a:prstGeom>
        </p:spPr>
      </p:pic>
      <p:pic>
        <p:nvPicPr>
          <p:cNvPr id="18" name="図 17" descr="黒い背景に白い文字のロゴ&#10;&#10;中程度の精度で自動的に生成された説明">
            <a:extLst>
              <a:ext uri="{FF2B5EF4-FFF2-40B4-BE49-F238E27FC236}">
                <a16:creationId xmlns:a16="http://schemas.microsoft.com/office/drawing/2014/main" id="{72978742-064A-EE1F-2107-B64E1EFD71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18391" r="29122" b="9026"/>
          <a:stretch/>
        </p:blipFill>
        <p:spPr>
          <a:xfrm>
            <a:off x="5417914" y="4196193"/>
            <a:ext cx="2090323" cy="2160000"/>
          </a:xfrm>
          <a:prstGeom prst="rect">
            <a:avLst/>
          </a:prstGeom>
        </p:spPr>
      </p:pic>
      <p:pic>
        <p:nvPicPr>
          <p:cNvPr id="20" name="図 19" descr="黒い背景に白い文字のロゴ&#10;&#10;低い精度で自動的に生成された説明">
            <a:extLst>
              <a:ext uri="{FF2B5EF4-FFF2-40B4-BE49-F238E27FC236}">
                <a16:creationId xmlns:a16="http://schemas.microsoft.com/office/drawing/2014/main" id="{C2EE808E-DD65-398F-B36E-C684895163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2" t="25415" r="26428" b="20732"/>
          <a:stretch/>
        </p:blipFill>
        <p:spPr>
          <a:xfrm>
            <a:off x="74120" y="1187836"/>
            <a:ext cx="3426863" cy="2502154"/>
          </a:xfrm>
          <a:prstGeom prst="rect">
            <a:avLst/>
          </a:prstGeom>
        </p:spPr>
      </p:pic>
      <p:pic>
        <p:nvPicPr>
          <p:cNvPr id="22" name="図 21" descr="エンジン, 消火栓 が含まれている画像&#10;&#10;自動的に生成された説明">
            <a:extLst>
              <a:ext uri="{FF2B5EF4-FFF2-40B4-BE49-F238E27FC236}">
                <a16:creationId xmlns:a16="http://schemas.microsoft.com/office/drawing/2014/main" id="{B3AD9115-54F8-716F-6C23-8426D6E58C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6" t="26586" r="27775" b="18391"/>
          <a:stretch/>
        </p:blipFill>
        <p:spPr>
          <a:xfrm>
            <a:off x="7722173" y="1331565"/>
            <a:ext cx="2808310" cy="2199844"/>
          </a:xfrm>
          <a:prstGeom prst="rect">
            <a:avLst/>
          </a:prstGeom>
        </p:spPr>
      </p:pic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F07BFFA-D11A-1840-EFA9-2A630B8C2F33}"/>
              </a:ext>
            </a:extLst>
          </p:cNvPr>
          <p:cNvCxnSpPr/>
          <p:nvPr/>
        </p:nvCxnSpPr>
        <p:spPr>
          <a:xfrm>
            <a:off x="4913858" y="1043533"/>
            <a:ext cx="0" cy="57606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FB7EFCC-6EA9-B944-4057-DC77E6EAE7C3}"/>
              </a:ext>
            </a:extLst>
          </p:cNvPr>
          <p:cNvSpPr txBox="1"/>
          <p:nvPr/>
        </p:nvSpPr>
        <p:spPr>
          <a:xfrm>
            <a:off x="74120" y="780846"/>
            <a:ext cx="81144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FY2023</a:t>
            </a:r>
            <a:endParaRPr kumimoji="1" lang="ja-JP" altLang="en-US" sz="14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C59FBEC-A251-CABE-BD59-55D8BBD97E02}"/>
              </a:ext>
            </a:extLst>
          </p:cNvPr>
          <p:cNvSpPr txBox="1"/>
          <p:nvPr/>
        </p:nvSpPr>
        <p:spPr>
          <a:xfrm>
            <a:off x="5235305" y="780845"/>
            <a:ext cx="81144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FY2024</a:t>
            </a:r>
            <a:endParaRPr kumimoji="1" lang="ja-JP" altLang="en-US" sz="1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2DED2A0-7A90-CCEA-0ACE-168FDE133827}"/>
              </a:ext>
            </a:extLst>
          </p:cNvPr>
          <p:cNvSpPr txBox="1"/>
          <p:nvPr/>
        </p:nvSpPr>
        <p:spPr>
          <a:xfrm>
            <a:off x="263434" y="6414996"/>
            <a:ext cx="829073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Machining</a:t>
            </a:r>
          </a:p>
          <a:p>
            <a:r>
              <a:rPr kumimoji="1" lang="en-US" altLang="ja-JP" sz="1100" dirty="0"/>
              <a:t>done</a:t>
            </a: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2A795DF3-DAC6-0B37-06F8-F45332156434}"/>
              </a:ext>
            </a:extLst>
          </p:cNvPr>
          <p:cNvCxnSpPr>
            <a:cxnSpLocks/>
            <a:stCxn id="12" idx="3"/>
            <a:endCxn id="51" idx="1"/>
          </p:cNvCxnSpPr>
          <p:nvPr/>
        </p:nvCxnSpPr>
        <p:spPr>
          <a:xfrm>
            <a:off x="2178050" y="5276193"/>
            <a:ext cx="3338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1914EC3B-E962-BE64-7C39-AD5629E8D808}"/>
              </a:ext>
            </a:extLst>
          </p:cNvPr>
          <p:cNvCxnSpPr>
            <a:stCxn id="18" idx="3"/>
            <a:endCxn id="8" idx="1"/>
          </p:cNvCxnSpPr>
          <p:nvPr/>
        </p:nvCxnSpPr>
        <p:spPr>
          <a:xfrm>
            <a:off x="7508237" y="5276193"/>
            <a:ext cx="57397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7AE80F65-41DD-06EF-0093-068F2BADE617}"/>
              </a:ext>
            </a:extLst>
          </p:cNvPr>
          <p:cNvCxnSpPr>
            <a:cxnSpLocks/>
            <a:stCxn id="8" idx="0"/>
            <a:endCxn id="22" idx="2"/>
          </p:cNvCxnSpPr>
          <p:nvPr/>
        </p:nvCxnSpPr>
        <p:spPr>
          <a:xfrm flipH="1" flipV="1">
            <a:off x="9126328" y="3531409"/>
            <a:ext cx="849" cy="6647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2E4568D-197F-DCB0-040D-64AE5480E1B8}"/>
              </a:ext>
            </a:extLst>
          </p:cNvPr>
          <p:cNvSpPr txBox="1"/>
          <p:nvPr/>
        </p:nvSpPr>
        <p:spPr>
          <a:xfrm>
            <a:off x="2928550" y="6410766"/>
            <a:ext cx="506870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EBW</a:t>
            </a:r>
          </a:p>
          <a:p>
            <a:r>
              <a:rPr kumimoji="1" lang="en-US" altLang="ja-JP" sz="1100" dirty="0"/>
              <a:t>done</a:t>
            </a:r>
            <a:endParaRPr kumimoji="1" lang="ja-JP" altLang="en-US" sz="1100" dirty="0"/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98FC2153-24D6-D8E9-39C2-B6188F1FC92D}"/>
              </a:ext>
            </a:extLst>
          </p:cNvPr>
          <p:cNvCxnSpPr>
            <a:stCxn id="20" idx="3"/>
            <a:endCxn id="22" idx="1"/>
          </p:cNvCxnSpPr>
          <p:nvPr/>
        </p:nvCxnSpPr>
        <p:spPr>
          <a:xfrm flipV="1">
            <a:off x="3500983" y="2431487"/>
            <a:ext cx="4221190" cy="74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AFE0501-9E68-494C-CDA4-E92EE5261EF5}"/>
              </a:ext>
            </a:extLst>
          </p:cNvPr>
          <p:cNvSpPr txBox="1"/>
          <p:nvPr/>
        </p:nvSpPr>
        <p:spPr>
          <a:xfrm>
            <a:off x="5777955" y="6410766"/>
            <a:ext cx="1385316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100" dirty="0"/>
              <a:t>Secondary working</a:t>
            </a:r>
          </a:p>
          <a:p>
            <a:r>
              <a:rPr lang="en-US" altLang="ja-JP" sz="1100" dirty="0"/>
              <a:t>Milling</a:t>
            </a:r>
            <a:r>
              <a:rPr lang="ja-JP" altLang="en-US" sz="1100" dirty="0"/>
              <a:t> </a:t>
            </a:r>
            <a:r>
              <a:rPr lang="en-US" altLang="ja-JP" sz="1100" dirty="0"/>
              <a:t>&amp; EDM</a:t>
            </a:r>
          </a:p>
          <a:p>
            <a:r>
              <a:rPr lang="en-US" altLang="ja-JP" sz="1100" dirty="0"/>
              <a:t>done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60D230C-6C9A-FBF3-D5D7-BF07685BE974}"/>
              </a:ext>
            </a:extLst>
          </p:cNvPr>
          <p:cNvSpPr txBox="1"/>
          <p:nvPr/>
        </p:nvSpPr>
        <p:spPr>
          <a:xfrm>
            <a:off x="8608211" y="6414996"/>
            <a:ext cx="986167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Black plating</a:t>
            </a:r>
          </a:p>
          <a:p>
            <a:r>
              <a:rPr lang="en-US" altLang="ja-JP" sz="1100"/>
              <a:t>done</a:t>
            </a:r>
            <a:endParaRPr lang="en-US" altLang="ja-JP" sz="110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3FA3DC8A-61B5-F97C-F6CB-D62E9656D258}"/>
              </a:ext>
            </a:extLst>
          </p:cNvPr>
          <p:cNvSpPr txBox="1"/>
          <p:nvPr/>
        </p:nvSpPr>
        <p:spPr>
          <a:xfrm>
            <a:off x="8394397" y="1011152"/>
            <a:ext cx="1463862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Welding &amp; assembly</a:t>
            </a:r>
          </a:p>
        </p:txBody>
      </p:sp>
      <p:pic>
        <p:nvPicPr>
          <p:cNvPr id="51" name="図 50" descr="黒い背景と白い文字のロゴ&#10;&#10;中程度の精度で自動的に生成された説明">
            <a:extLst>
              <a:ext uri="{FF2B5EF4-FFF2-40B4-BE49-F238E27FC236}">
                <a16:creationId xmlns:a16="http://schemas.microsoft.com/office/drawing/2014/main" id="{C405CFF0-6596-C0C5-FD63-F972C2F4D0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6" t="19562" r="30372" b="10540"/>
          <a:stretch/>
        </p:blipFill>
        <p:spPr>
          <a:xfrm>
            <a:off x="2511885" y="4196193"/>
            <a:ext cx="2068137" cy="2160000"/>
          </a:xfrm>
          <a:prstGeom prst="rect">
            <a:avLst/>
          </a:prstGeom>
        </p:spPr>
      </p:pic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1929B970-5DF4-FDB1-22D9-5A7A11F1F4CD}"/>
              </a:ext>
            </a:extLst>
          </p:cNvPr>
          <p:cNvCxnSpPr>
            <a:cxnSpLocks/>
            <a:stCxn id="51" idx="3"/>
            <a:endCxn id="18" idx="1"/>
          </p:cNvCxnSpPr>
          <p:nvPr/>
        </p:nvCxnSpPr>
        <p:spPr>
          <a:xfrm>
            <a:off x="4580022" y="5276193"/>
            <a:ext cx="8378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C701CB68-91E0-8155-CD7C-96A5BC4EF7A2}"/>
              </a:ext>
            </a:extLst>
          </p:cNvPr>
          <p:cNvSpPr txBox="1"/>
          <p:nvPr/>
        </p:nvSpPr>
        <p:spPr>
          <a:xfrm>
            <a:off x="3610423" y="2549594"/>
            <a:ext cx="1231427" cy="12772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Parts(delivered)</a:t>
            </a:r>
            <a:endParaRPr kumimoji="1" lang="en-US" altLang="ja-JP" sz="1100" dirty="0"/>
          </a:p>
          <a:p>
            <a:r>
              <a:rPr lang="ja-JP" altLang="en-US" sz="1100" dirty="0"/>
              <a:t>　</a:t>
            </a:r>
            <a:r>
              <a:rPr lang="en-US" altLang="ja-JP" sz="1100" dirty="0"/>
              <a:t>feedthrough</a:t>
            </a:r>
          </a:p>
          <a:p>
            <a:r>
              <a:rPr lang="en-US" altLang="ja-JP" sz="1100" dirty="0"/>
              <a:t>   flange,</a:t>
            </a:r>
            <a:r>
              <a:rPr lang="ja-JP" altLang="en-US" sz="1100" dirty="0"/>
              <a:t> </a:t>
            </a:r>
            <a:r>
              <a:rPr lang="en-US" altLang="ja-JP" sz="1100" dirty="0"/>
              <a:t>support</a:t>
            </a:r>
          </a:p>
          <a:p>
            <a:r>
              <a:rPr lang="ja-JP" altLang="en-US" sz="1100" dirty="0"/>
              <a:t>　 </a:t>
            </a:r>
            <a:r>
              <a:rPr lang="en-US" altLang="ja-JP" sz="1100" dirty="0"/>
              <a:t>piping</a:t>
            </a:r>
          </a:p>
          <a:p>
            <a:r>
              <a:rPr lang="ja-JP" altLang="en-US" sz="1100" dirty="0"/>
              <a:t>　 </a:t>
            </a:r>
            <a:r>
              <a:rPr lang="en-US" altLang="ja-JP" sz="1100" dirty="0"/>
              <a:t>electrode</a:t>
            </a:r>
          </a:p>
          <a:p>
            <a:r>
              <a:rPr lang="ja-JP" altLang="en-US" sz="1100" dirty="0"/>
              <a:t>　</a:t>
            </a:r>
            <a:r>
              <a:rPr lang="en-US" altLang="ja-JP" sz="1100" dirty="0"/>
              <a:t>bolt, pin, bush</a:t>
            </a:r>
          </a:p>
          <a:p>
            <a:r>
              <a:rPr lang="en-US" altLang="ja-JP" sz="1100" dirty="0"/>
              <a:t>  coil</a:t>
            </a:r>
          </a:p>
        </p:txBody>
      </p:sp>
    </p:spTree>
    <p:extLst>
      <p:ext uri="{BB962C8B-B14F-4D97-AF65-F5344CB8AC3E}">
        <p14:creationId xmlns:p14="http://schemas.microsoft.com/office/powerpoint/2010/main" val="3235815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7" descr="テーブル, 座る, 作品, 時計 が含まれている画像&#10;&#10;自動的に生成された説明">
            <a:extLst>
              <a:ext uri="{FF2B5EF4-FFF2-40B4-BE49-F238E27FC236}">
                <a16:creationId xmlns:a16="http://schemas.microsoft.com/office/drawing/2014/main" id="{5C6876AB-CCA7-A4AC-EFE5-5A51F5C989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9" t="22845" r="5527" b="4842"/>
          <a:stretch/>
        </p:blipFill>
        <p:spPr bwMode="auto">
          <a:xfrm>
            <a:off x="104700" y="1151956"/>
            <a:ext cx="3548290" cy="25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5586F64-8563-7503-642E-EE240323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/>
              <a:t>FC</a:t>
            </a:r>
            <a:endParaRPr kumimoji="1" lang="ja-JP" altLang="en-US" sz="36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712E02E-928E-2A9B-C0EA-011A5AE954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D3CD5D-39F9-950A-C6D0-FB6C866475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2A4E3C-1C93-F7D7-A0F4-C12B8FB174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F07BFFA-D11A-1840-EFA9-2A630B8C2F33}"/>
              </a:ext>
            </a:extLst>
          </p:cNvPr>
          <p:cNvCxnSpPr/>
          <p:nvPr/>
        </p:nvCxnSpPr>
        <p:spPr>
          <a:xfrm>
            <a:off x="4913858" y="1043533"/>
            <a:ext cx="0" cy="57606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2A795DF3-DAC6-0B37-06F8-F45332156434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>
            <a:off x="2178050" y="5276193"/>
            <a:ext cx="52934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1914EC3B-E962-BE64-7C39-AD5629E8D808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7163709" y="5273234"/>
            <a:ext cx="918501" cy="29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7AE80F65-41DD-06EF-0093-068F2BADE617}"/>
              </a:ext>
            </a:extLst>
          </p:cNvPr>
          <p:cNvCxnSpPr>
            <a:cxnSpLocks/>
          </p:cNvCxnSpPr>
          <p:nvPr/>
        </p:nvCxnSpPr>
        <p:spPr>
          <a:xfrm flipH="1" flipV="1">
            <a:off x="9126328" y="3531409"/>
            <a:ext cx="849" cy="6647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98FC2153-24D6-D8E9-39C2-B6188F1FC92D}"/>
              </a:ext>
            </a:extLst>
          </p:cNvPr>
          <p:cNvCxnSpPr>
            <a:cxnSpLocks/>
          </p:cNvCxnSpPr>
          <p:nvPr/>
        </p:nvCxnSpPr>
        <p:spPr>
          <a:xfrm flipV="1">
            <a:off x="3500983" y="2431487"/>
            <a:ext cx="4221190" cy="74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1929B970-5DF4-FDB1-22D9-5A7A11F1F4CD}"/>
              </a:ext>
            </a:extLst>
          </p:cNvPr>
          <p:cNvCxnSpPr>
            <a:cxnSpLocks/>
            <a:stCxn id="10" idx="2"/>
            <a:endCxn id="20" idx="0"/>
          </p:cNvCxnSpPr>
          <p:nvPr/>
        </p:nvCxnSpPr>
        <p:spPr>
          <a:xfrm flipV="1">
            <a:off x="4346389" y="5273234"/>
            <a:ext cx="1485970" cy="29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 descr="テーブル, 座る, 食品, 紙 が含まれている画像&#10;&#10;自動的に生成された説明">
            <a:extLst>
              <a:ext uri="{FF2B5EF4-FFF2-40B4-BE49-F238E27FC236}">
                <a16:creationId xmlns:a16="http://schemas.microsoft.com/office/drawing/2014/main" id="{A535DD7A-6719-4FB6-9F31-41384FFB63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r="15600" b="20942"/>
          <a:stretch/>
        </p:blipFill>
        <p:spPr>
          <a:xfrm rot="16200000" flipH="1">
            <a:off x="210629" y="4388772"/>
            <a:ext cx="2160000" cy="1774842"/>
          </a:xfrm>
          <a:prstGeom prst="rect">
            <a:avLst/>
          </a:prstGeom>
        </p:spPr>
      </p:pic>
      <p:pic>
        <p:nvPicPr>
          <p:cNvPr id="10" name="図 9" descr="テーブル, 屋内, 座る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A905C088-D904-400E-22B5-D27B909A1F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2" t="12122" r="28943" b="34177"/>
          <a:stretch/>
        </p:blipFill>
        <p:spPr>
          <a:xfrm rot="16200000">
            <a:off x="2446893" y="4456697"/>
            <a:ext cx="2159997" cy="163899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EDF7273-DAA8-B3CF-A155-D5AC7F09A190}"/>
              </a:ext>
            </a:extLst>
          </p:cNvPr>
          <p:cNvSpPr txBox="1"/>
          <p:nvPr/>
        </p:nvSpPr>
        <p:spPr>
          <a:xfrm>
            <a:off x="74120" y="780846"/>
            <a:ext cx="81144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FY2023</a:t>
            </a:r>
            <a:endParaRPr kumimoji="1" lang="ja-JP" altLang="en-US" sz="1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2B4A82A-E99D-1816-9467-6315597222B9}"/>
              </a:ext>
            </a:extLst>
          </p:cNvPr>
          <p:cNvSpPr txBox="1"/>
          <p:nvPr/>
        </p:nvSpPr>
        <p:spPr>
          <a:xfrm>
            <a:off x="5235305" y="780845"/>
            <a:ext cx="81144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FY2024</a:t>
            </a:r>
            <a:endParaRPr kumimoji="1" lang="ja-JP" altLang="en-US" sz="1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95CC6F6-0C1A-096B-6472-D9F31C38DBF4}"/>
              </a:ext>
            </a:extLst>
          </p:cNvPr>
          <p:cNvSpPr txBox="1"/>
          <p:nvPr/>
        </p:nvSpPr>
        <p:spPr>
          <a:xfrm>
            <a:off x="263434" y="6414996"/>
            <a:ext cx="829073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Machining</a:t>
            </a:r>
          </a:p>
          <a:p>
            <a:r>
              <a:rPr kumimoji="1" lang="en-US" altLang="ja-JP" sz="1100" dirty="0"/>
              <a:t>done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463430-5E21-BEC1-B637-94F35DED2659}"/>
              </a:ext>
            </a:extLst>
          </p:cNvPr>
          <p:cNvSpPr txBox="1"/>
          <p:nvPr/>
        </p:nvSpPr>
        <p:spPr>
          <a:xfrm>
            <a:off x="3329682" y="6410766"/>
            <a:ext cx="506870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EBW</a:t>
            </a:r>
          </a:p>
          <a:p>
            <a:r>
              <a:rPr kumimoji="1" lang="en-US" altLang="ja-JP" sz="1100" dirty="0"/>
              <a:t>done</a:t>
            </a:r>
            <a:endParaRPr kumimoji="1" lang="ja-JP" altLang="en-US" sz="11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BC5133-2F67-C6D0-14FE-50554E70636C}"/>
              </a:ext>
            </a:extLst>
          </p:cNvPr>
          <p:cNvSpPr txBox="1"/>
          <p:nvPr/>
        </p:nvSpPr>
        <p:spPr>
          <a:xfrm>
            <a:off x="5777955" y="6410766"/>
            <a:ext cx="1385316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100" dirty="0"/>
              <a:t>Secondary working</a:t>
            </a:r>
          </a:p>
          <a:p>
            <a:r>
              <a:rPr lang="en-US" altLang="ja-JP" sz="1100" dirty="0"/>
              <a:t>Milling</a:t>
            </a:r>
            <a:r>
              <a:rPr lang="ja-JP" altLang="en-US" sz="1100" dirty="0"/>
              <a:t> </a:t>
            </a:r>
            <a:r>
              <a:rPr lang="en-US" altLang="ja-JP" sz="1100" dirty="0"/>
              <a:t>&amp; EDM</a:t>
            </a:r>
          </a:p>
          <a:p>
            <a:r>
              <a:rPr lang="en-US" altLang="ja-JP" sz="1100" dirty="0"/>
              <a:t>done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CDE5C09-A907-12B0-A65F-030BCD486B39}"/>
              </a:ext>
            </a:extLst>
          </p:cNvPr>
          <p:cNvSpPr txBox="1"/>
          <p:nvPr/>
        </p:nvSpPr>
        <p:spPr>
          <a:xfrm>
            <a:off x="8608211" y="6414996"/>
            <a:ext cx="986167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Black plating</a:t>
            </a:r>
          </a:p>
          <a:p>
            <a:r>
              <a:rPr lang="en-US" altLang="ja-JP" sz="1100" dirty="0"/>
              <a:t>done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BB049F0-3B52-DF03-9F91-E1A46A147C39}"/>
              </a:ext>
            </a:extLst>
          </p:cNvPr>
          <p:cNvSpPr txBox="1"/>
          <p:nvPr/>
        </p:nvSpPr>
        <p:spPr>
          <a:xfrm>
            <a:off x="7984043" y="935408"/>
            <a:ext cx="1502334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Welding &amp; assembly </a:t>
            </a:r>
          </a:p>
          <a:p>
            <a:r>
              <a:rPr lang="en-US" altLang="ja-JP" sz="1100" dirty="0"/>
              <a:t>Done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B06E4AD-5DAA-6A1C-077D-5F73974BE539}"/>
              </a:ext>
            </a:extLst>
          </p:cNvPr>
          <p:cNvSpPr txBox="1"/>
          <p:nvPr/>
        </p:nvSpPr>
        <p:spPr>
          <a:xfrm>
            <a:off x="3610423" y="2549594"/>
            <a:ext cx="1231427" cy="12772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100" dirty="0"/>
              <a:t>Parts(delivered)</a:t>
            </a:r>
            <a:endParaRPr kumimoji="1" lang="en-US" altLang="ja-JP" sz="1100" dirty="0"/>
          </a:p>
          <a:p>
            <a:r>
              <a:rPr lang="ja-JP" altLang="en-US" sz="1100" dirty="0"/>
              <a:t>　</a:t>
            </a:r>
            <a:r>
              <a:rPr lang="en-US" altLang="ja-JP" sz="1100" dirty="0"/>
              <a:t>feedthrough</a:t>
            </a:r>
          </a:p>
          <a:p>
            <a:r>
              <a:rPr lang="en-US" altLang="ja-JP" sz="1100" dirty="0"/>
              <a:t>   flange,</a:t>
            </a:r>
            <a:r>
              <a:rPr lang="ja-JP" altLang="en-US" sz="1100" dirty="0"/>
              <a:t> </a:t>
            </a:r>
            <a:r>
              <a:rPr lang="en-US" altLang="ja-JP" sz="1100" dirty="0"/>
              <a:t>support</a:t>
            </a:r>
          </a:p>
          <a:p>
            <a:r>
              <a:rPr lang="ja-JP" altLang="en-US" sz="1100" dirty="0"/>
              <a:t>　 </a:t>
            </a:r>
            <a:r>
              <a:rPr lang="en-US" altLang="ja-JP" sz="1100" dirty="0"/>
              <a:t>piping</a:t>
            </a:r>
          </a:p>
          <a:p>
            <a:r>
              <a:rPr lang="ja-JP" altLang="en-US" sz="1100" dirty="0"/>
              <a:t>　 </a:t>
            </a:r>
            <a:r>
              <a:rPr lang="en-US" altLang="ja-JP" sz="1100" dirty="0"/>
              <a:t>electrode</a:t>
            </a:r>
          </a:p>
          <a:p>
            <a:r>
              <a:rPr lang="ja-JP" altLang="en-US" sz="1100" dirty="0"/>
              <a:t>　</a:t>
            </a:r>
            <a:r>
              <a:rPr lang="en-US" altLang="ja-JP" sz="1100" dirty="0"/>
              <a:t>bolt, pin, bush</a:t>
            </a:r>
          </a:p>
          <a:p>
            <a:r>
              <a:rPr lang="en-US" altLang="ja-JP" sz="1100" dirty="0"/>
              <a:t>  coil</a:t>
            </a:r>
          </a:p>
        </p:txBody>
      </p:sp>
      <p:pic>
        <p:nvPicPr>
          <p:cNvPr id="20" name="図 19" descr="プラスチック容器の中のドーナツ&#10;&#10;低い精度で自動的に生成された説明">
            <a:extLst>
              <a:ext uri="{FF2B5EF4-FFF2-40B4-BE49-F238E27FC236}">
                <a16:creationId xmlns:a16="http://schemas.microsoft.com/office/drawing/2014/main" id="{F12E76F7-5003-0027-893D-4E8CF1F25D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26187" r="20004" b="21424"/>
          <a:stretch/>
        </p:blipFill>
        <p:spPr>
          <a:xfrm rot="16200000">
            <a:off x="5420993" y="4607559"/>
            <a:ext cx="2154081" cy="1331350"/>
          </a:xfrm>
          <a:prstGeom prst="rect">
            <a:avLst/>
          </a:prstGeom>
        </p:spPr>
      </p:pic>
      <p:pic>
        <p:nvPicPr>
          <p:cNvPr id="23" name="コンテンツ プレースホルダー 22" descr="屋内, テーブル, 座る, 小さい が含まれている画像&#10;&#10;自動的に生成された説明">
            <a:extLst>
              <a:ext uri="{FF2B5EF4-FFF2-40B4-BE49-F238E27FC236}">
                <a16:creationId xmlns:a16="http://schemas.microsoft.com/office/drawing/2014/main" id="{35B76F02-4F14-7D10-BE9A-35246F28491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8" t="19404" r="26235" b="34967"/>
          <a:stretch/>
        </p:blipFill>
        <p:spPr>
          <a:xfrm rot="16200000">
            <a:off x="7963160" y="4314803"/>
            <a:ext cx="2154082" cy="1916860"/>
          </a:xfrm>
        </p:spPr>
      </p:pic>
      <p:pic>
        <p:nvPicPr>
          <p:cNvPr id="18" name="図 17" descr="屋内, 電車, キッチン, 金属 が含まれている画像&#10;&#10;自動的に生成された説明">
            <a:extLst>
              <a:ext uri="{FF2B5EF4-FFF2-40B4-BE49-F238E27FC236}">
                <a16:creationId xmlns:a16="http://schemas.microsoft.com/office/drawing/2014/main" id="{C9783F7C-17C5-8C3B-BA81-BF7938EDCA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0" t="20329" r="26425" b="7259"/>
          <a:stretch/>
        </p:blipFill>
        <p:spPr>
          <a:xfrm>
            <a:off x="7739158" y="1446703"/>
            <a:ext cx="2023311" cy="20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8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B6240F-F2A5-AE3B-B631-2238ED56B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968" b="0" i="0" u="none" strike="noStrike" kern="0" cap="none" spc="0" normalizeH="0" baseline="0" noProof="0" dirty="0">
                <a:ln>
                  <a:noFill/>
                </a:ln>
                <a:solidFill>
                  <a:srgbClr val="CCCC99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Rotation test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CDA244B-B3F7-F152-541D-3FAC4E32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516A-B397-4344-88BE-67F17A7A32EC}" type="datetime1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C2DA412-30A1-BE46-05EE-674BA196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B6C8028-20F2-DE3E-733B-A5C37EE0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F3A8-46B4-45D0-BF02-AC3AEA2A7245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6" name="PA022513">
            <a:hlinkClick r:id="" action="ppaction://media"/>
            <a:extLst>
              <a:ext uri="{FF2B5EF4-FFF2-40B4-BE49-F238E27FC236}">
                <a16:creationId xmlns:a16="http://schemas.microsoft.com/office/drawing/2014/main" id="{D01E43D4-42F4-6617-5547-B54691E8CF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83" y="1115541"/>
            <a:ext cx="10645046" cy="598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8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F13F2B1-B16E-56A9-60BE-7095ECD92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3972"/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t>2024/05/02, Y.Morikwa 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CA0C0CF-7BB9-313C-0F74-6F90EA68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147" y="976536"/>
            <a:ext cx="4584954" cy="611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917433D-32D9-DF0E-9739-7C9A9DCD2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8979" y="976536"/>
            <a:ext cx="5211965" cy="318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FA7D20E-AB55-3876-8D47-329EBEA66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8979" y="4208881"/>
            <a:ext cx="2936811" cy="288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FB9A12-F2FF-89B3-6607-F7DD0AA94CB0}"/>
              </a:ext>
            </a:extLst>
          </p:cNvPr>
          <p:cNvSpPr txBox="1"/>
          <p:nvPr/>
        </p:nvSpPr>
        <p:spPr>
          <a:xfrm>
            <a:off x="8045790" y="4576304"/>
            <a:ext cx="2141908" cy="1313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3972"/>
            <a:r>
              <a:rPr lang="en-US" altLang="ja-JP" sz="1984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tracer</a:t>
            </a:r>
          </a:p>
          <a:p>
            <a:pPr defTabSz="503972"/>
            <a:r>
              <a:rPr lang="ja-JP" altLang="en-US" sz="1984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・</a:t>
            </a:r>
            <a:r>
              <a:rPr lang="en-US" altLang="ja-JP" sz="1984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polyamide</a:t>
            </a:r>
          </a:p>
          <a:p>
            <a:pPr defTabSz="503972"/>
            <a:r>
              <a:rPr lang="ja-JP" altLang="en-US" sz="1984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・</a:t>
            </a:r>
            <a:r>
              <a:rPr lang="en-US" altLang="ja-JP" sz="1984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diameter 50 um </a:t>
            </a:r>
          </a:p>
          <a:p>
            <a:pPr defTabSz="503972"/>
            <a:r>
              <a:rPr lang="ja-JP" altLang="en-US" sz="1984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・</a:t>
            </a:r>
            <a:r>
              <a:rPr lang="en-US" altLang="ja-JP" sz="1984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1.03 g/cm</a:t>
            </a:r>
            <a:r>
              <a:rPr lang="en-US" altLang="ja-JP" sz="1984" baseline="30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3</a:t>
            </a:r>
            <a:endParaRPr lang="ja-JP" altLang="en-US" sz="1984" baseline="300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E6C67777-F0E2-70AD-D5A4-815117C85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CCCC99">
                    <a:lumMod val="50000"/>
                  </a:srgbClr>
                </a:solidFill>
                <a:latin typeface="Arial"/>
                <a:ea typeface="ＭＳ Ｐゴシック"/>
              </a:rPr>
              <a:t>Water flow test and evaluation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0668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F13F2B1-B16E-56A9-60BE-7095ECD92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3972"/>
            <a:r>
              <a:rPr lang="en-US" altLang="ja-JP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t>2024/05/02, Y.Morikwa 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" name="3000-2　速度ベクトル">
            <a:hlinkClick r:id="" action="ppaction://media"/>
            <a:extLst>
              <a:ext uri="{FF2B5EF4-FFF2-40B4-BE49-F238E27FC236}">
                <a16:creationId xmlns:a16="http://schemas.microsoft.com/office/drawing/2014/main" id="{DEA87AD6-F43C-FAF3-997F-BB053B6383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86" y="23052"/>
            <a:ext cx="4968552" cy="3726414"/>
          </a:xfrm>
          <a:prstGeom prst="rect">
            <a:avLst/>
          </a:prstGeom>
        </p:spPr>
      </p:pic>
      <p:pic>
        <p:nvPicPr>
          <p:cNvPr id="6" name="3000-4　速度ベクトル">
            <a:hlinkClick r:id="" action="ppaction://media"/>
            <a:extLst>
              <a:ext uri="{FF2B5EF4-FFF2-40B4-BE49-F238E27FC236}">
                <a16:creationId xmlns:a16="http://schemas.microsoft.com/office/drawing/2014/main" id="{DD76A2D9-23BA-AC96-CD47-2A5C5B717E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886" y="3797839"/>
            <a:ext cx="4968552" cy="3726414"/>
          </a:xfrm>
          <a:prstGeom prst="rect">
            <a:avLst/>
          </a:prstGeom>
        </p:spPr>
      </p:pic>
      <p:pic>
        <p:nvPicPr>
          <p:cNvPr id="3" name="メディア1">
            <a:hlinkClick r:id="" action="ppaction://media"/>
            <a:extLst>
              <a:ext uri="{FF2B5EF4-FFF2-40B4-BE49-F238E27FC236}">
                <a16:creationId xmlns:a16="http://schemas.microsoft.com/office/drawing/2014/main" id="{B26682C0-52D0-AE80-853D-CD8E5B167DD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rcRect l="13239" r="16487" b="5928"/>
          <a:stretch/>
        </p:blipFill>
        <p:spPr>
          <a:xfrm rot="5400000">
            <a:off x="4108667" y="972257"/>
            <a:ext cx="7513571" cy="56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0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95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49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7B928B-FCB3-C304-8433-85232AAAD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Target thermal and CFD 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0926CF-FE1F-4235-0F0B-409455D0B9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292" y="1160447"/>
            <a:ext cx="5057743" cy="3271316"/>
          </a:xfrm>
        </p:spPr>
        <p:txBody>
          <a:bodyPr/>
          <a:lstStyle/>
          <a:p>
            <a:r>
              <a:rPr lang="en-US" altLang="ja-JP" sz="2400" dirty="0"/>
              <a:t>Topic of US-Japan collaboration</a:t>
            </a:r>
          </a:p>
          <a:p>
            <a:r>
              <a:rPr lang="en-US" altLang="ja-JP" sz="2400" dirty="0"/>
              <a:t>Share 3D model and material information with </a:t>
            </a:r>
            <a:r>
              <a:rPr lang="en-US" altLang="ja-JP" sz="2400" dirty="0" err="1"/>
              <a:t>JLab</a:t>
            </a:r>
            <a:endParaRPr lang="en-US" altLang="ja-JP" sz="2400" dirty="0"/>
          </a:p>
          <a:p>
            <a:r>
              <a:rPr lang="en-US" altLang="ja-JP" sz="2400" dirty="0"/>
              <a:t>First simulation result about velocity distribution and pressure drop from </a:t>
            </a:r>
            <a:r>
              <a:rPr lang="en-US" altLang="ja-JP" sz="2400" dirty="0" err="1"/>
              <a:t>JLab</a:t>
            </a:r>
            <a:endParaRPr lang="en-US" altLang="ja-JP" sz="24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2DC889-23EB-4EAA-30CB-61093DE0466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106BE42-B14A-DA44-C98B-AC8A428592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94D8C4-1996-5656-1A0E-1804D1D0C3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11" name="コンテンツ プレースホルダー 8" descr="ダイアグラム&#10;&#10;自動的に生成された説明">
            <a:extLst>
              <a:ext uri="{FF2B5EF4-FFF2-40B4-BE49-F238E27FC236}">
                <a16:creationId xmlns:a16="http://schemas.microsoft.com/office/drawing/2014/main" id="{7944001E-256C-F5FF-E8BD-481CF73D6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7794" y="4431763"/>
            <a:ext cx="5057744" cy="244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図 12" descr="ダイアグラム&#10;&#10;自動的に生成された説明">
            <a:extLst>
              <a:ext uri="{FF2B5EF4-FFF2-40B4-BE49-F238E27FC236}">
                <a16:creationId xmlns:a16="http://schemas.microsoft.com/office/drawing/2014/main" id="{D43E787A-F3C6-CB79-45EF-0984360603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45" y="1043533"/>
            <a:ext cx="4769843" cy="3189891"/>
          </a:xfrm>
          <a:prstGeom prst="rect">
            <a:avLst/>
          </a:prstGeom>
        </p:spPr>
      </p:pic>
      <p:pic>
        <p:nvPicPr>
          <p:cNvPr id="15" name="図 14" descr="グラフ, 折れ線グラフ&#10;&#10;自動的に生成された説明">
            <a:extLst>
              <a:ext uri="{FF2B5EF4-FFF2-40B4-BE49-F238E27FC236}">
                <a16:creationId xmlns:a16="http://schemas.microsoft.com/office/drawing/2014/main" id="{47BB05C8-55D5-458E-B19A-208E07664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3" y="4559355"/>
            <a:ext cx="5231719" cy="253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43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6D75F2-8089-A174-AAB0-24F114E0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/>
              <a:t>Acc.</a:t>
            </a:r>
            <a:r>
              <a:rPr kumimoji="1" lang="en-US" altLang="ja-JP" sz="3600" dirty="0"/>
              <a:t> Structure - concept</a:t>
            </a:r>
            <a:endParaRPr kumimoji="1" lang="ja-JP" altLang="en-US" sz="36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CCDE686-822F-76AA-8D87-50E1A78131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E8D899-753C-ADD2-8119-8E53134C5D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D75C37-FA61-04D6-3BA8-75010C8859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37E46DDA-B9A6-830B-622F-D418EBFB328F}"/>
              </a:ext>
            </a:extLst>
          </p:cNvPr>
          <p:cNvSpPr txBox="1"/>
          <p:nvPr/>
        </p:nvSpPr>
        <p:spPr>
          <a:xfrm>
            <a:off x="161330" y="1115541"/>
            <a:ext cx="474926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u="sng" dirty="0">
                <a:solidFill>
                  <a:srgbClr val="77773C"/>
                </a:solidFill>
                <a:latin typeface="+mj-lt"/>
              </a:rPr>
              <a:t>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b="1" dirty="0">
                <a:solidFill>
                  <a:srgbClr val="77773C"/>
                </a:solidFill>
                <a:latin typeface="+mj-lt"/>
              </a:rPr>
              <a:t>Beam loading compensation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rgbClr val="77773C"/>
                </a:solidFill>
                <a:latin typeface="+mj-lt"/>
              </a:rPr>
              <a:t>High beam current :  &gt; 0.6A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rgbClr val="77773C"/>
                </a:solidFill>
                <a:latin typeface="+mj-lt"/>
                <a:sym typeface="Wingdings" panose="05000000000000000000" pitchFamily="2" charset="2"/>
              </a:rPr>
              <a:t>Multi</a:t>
            </a:r>
            <a:r>
              <a:rPr lang="ja-JP" altLang="en-US" sz="1800" dirty="0">
                <a:solidFill>
                  <a:srgbClr val="77773C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altLang="ja-JP" sz="1800" dirty="0">
                <a:solidFill>
                  <a:srgbClr val="77773C"/>
                </a:solidFill>
                <a:latin typeface="+mj-lt"/>
                <a:sym typeface="Wingdings" panose="05000000000000000000" pitchFamily="2" charset="2"/>
              </a:rPr>
              <a:t>bunch</a:t>
            </a:r>
            <a:r>
              <a:rPr lang="ja-JP" altLang="en-US" sz="1800" dirty="0">
                <a:solidFill>
                  <a:srgbClr val="77773C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altLang="ja-JP" sz="1800" dirty="0">
                <a:solidFill>
                  <a:srgbClr val="77773C"/>
                </a:solidFill>
                <a:latin typeface="+mj-lt"/>
                <a:sym typeface="Wingdings" panose="05000000000000000000" pitchFamily="2" charset="2"/>
              </a:rPr>
              <a:t>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b="1" dirty="0">
                <a:solidFill>
                  <a:srgbClr val="77773C"/>
                </a:solidFill>
                <a:latin typeface="+mj-lt"/>
                <a:sym typeface="Wingdings" panose="05000000000000000000" pitchFamily="2" charset="2"/>
              </a:rPr>
              <a:t>Powerful</a:t>
            </a:r>
            <a:r>
              <a:rPr lang="en-US" altLang="ja-JP" sz="1800" b="1" dirty="0">
                <a:solidFill>
                  <a:srgbClr val="77773C"/>
                </a:solidFill>
                <a:latin typeface="+mj-lt"/>
              </a:rPr>
              <a:t> cooling system is required.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rgbClr val="77773C"/>
                </a:solidFill>
                <a:latin typeface="+mj-lt"/>
              </a:rPr>
              <a:t>Very high heat load due to electromagnetic shower from the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b="1" dirty="0">
                <a:solidFill>
                  <a:srgbClr val="77773C"/>
                </a:solidFill>
                <a:latin typeface="+mj-lt"/>
              </a:rPr>
              <a:t>Remote beam flange connection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rgbClr val="77773C"/>
                </a:solidFill>
                <a:latin typeface="+mj-lt"/>
              </a:rPr>
              <a:t>High activation by shower from the target and the connection point is surrounded by solenoid coils</a:t>
            </a:r>
          </a:p>
          <a:p>
            <a:endParaRPr lang="en-US" altLang="ja-JP" sz="1800" dirty="0">
              <a:solidFill>
                <a:srgbClr val="77773C"/>
              </a:solidFill>
              <a:latin typeface="+mj-lt"/>
            </a:endParaRPr>
          </a:p>
          <a:p>
            <a:r>
              <a:rPr lang="en-US" altLang="ja-JP" sz="1800" b="1" u="sng" dirty="0">
                <a:solidFill>
                  <a:srgbClr val="77773C"/>
                </a:solidFill>
                <a:latin typeface="+mj-lt"/>
              </a:rPr>
              <a:t>Design Policy</a:t>
            </a:r>
            <a:endParaRPr lang="en-US" altLang="ja-JP" sz="1800" dirty="0">
              <a:solidFill>
                <a:srgbClr val="77773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b="1" dirty="0">
                <a:solidFill>
                  <a:srgbClr val="77773C"/>
                </a:solidFill>
                <a:latin typeface="+mj-lt"/>
                <a:sym typeface="Wingdings" panose="05000000000000000000" pitchFamily="2" charset="2"/>
              </a:rPr>
              <a:t>High</a:t>
            </a:r>
            <a:r>
              <a:rPr lang="en-US" altLang="ja-JP" sz="1800" b="1" dirty="0">
                <a:solidFill>
                  <a:srgbClr val="77773C"/>
                </a:solidFill>
                <a:latin typeface="+mj-lt"/>
              </a:rPr>
              <a:t> group velocity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b="1" dirty="0">
                <a:solidFill>
                  <a:srgbClr val="77773C"/>
                </a:solidFill>
                <a:latin typeface="+mj-lt"/>
              </a:rPr>
              <a:t>Large coupling 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b="1" dirty="0">
                <a:solidFill>
                  <a:srgbClr val="77773C"/>
                </a:solidFill>
                <a:latin typeface="+mj-lt"/>
              </a:rPr>
              <a:t>Water channel in the</a:t>
            </a:r>
          </a:p>
          <a:p>
            <a:endParaRPr lang="en-US" altLang="ja-JP" sz="1800" dirty="0">
              <a:solidFill>
                <a:srgbClr val="77773C"/>
              </a:solidFill>
              <a:latin typeface="+mj-lt"/>
            </a:endParaRPr>
          </a:p>
          <a:p>
            <a:r>
              <a:rPr lang="en-US" altLang="ja-JP" sz="1800" b="1" dirty="0">
                <a:solidFill>
                  <a:srgbClr val="77773C"/>
                </a:solidFill>
                <a:latin typeface="+mj-lt"/>
              </a:rPr>
              <a:t>APS cavity with a bi-periodic structure that operates in the π/2 mode, which maximizes the group velocity.</a:t>
            </a:r>
          </a:p>
        </p:txBody>
      </p:sp>
      <p:sp>
        <p:nvSpPr>
          <p:cNvPr id="50" name="スライド番号プレースホルダー 5">
            <a:extLst>
              <a:ext uri="{FF2B5EF4-FFF2-40B4-BE49-F238E27FC236}">
                <a16:creationId xmlns:a16="http://schemas.microsoft.com/office/drawing/2014/main" id="{E15A277A-D6EE-1693-3FAC-ADA82DB359C7}"/>
              </a:ext>
            </a:extLst>
          </p:cNvPr>
          <p:cNvSpPr txBox="1">
            <a:spLocks/>
          </p:cNvSpPr>
          <p:nvPr/>
        </p:nvSpPr>
        <p:spPr>
          <a:xfrm>
            <a:off x="7931844" y="6977754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1042873" rtl="0" eaLnBrk="1" latinLnBrk="0" hangingPunct="1">
              <a:defRPr kumimoji="1"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1042873" rtl="0" eaLnBrk="1" latinLnBrk="0" hangingPunct="1">
              <a:defRPr kumimoji="1"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1042873" rtl="0" eaLnBrk="1" latinLnBrk="0" hangingPunct="1">
              <a:defRPr kumimoji="1"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1042873" rtl="0" eaLnBrk="1" latinLnBrk="0" hangingPunct="1">
              <a:defRPr kumimoji="1"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1042873" rtl="0" eaLnBrk="1" latinLnBrk="0" hangingPunct="1">
              <a:defRPr kumimoji="1"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1042873" rtl="0" eaLnBrk="1" latinLnBrk="0" hangingPunct="1">
              <a:defRPr kumimoji="1"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1042873" rtl="0" eaLnBrk="1" latinLnBrk="0" hangingPunct="1">
              <a:defRPr kumimoji="1"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1042873" rtl="0" eaLnBrk="1" latinLnBrk="0" hangingPunct="1">
              <a:defRPr kumimoji="1"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1042873" rtl="0" eaLnBrk="1" latinLnBrk="0" hangingPunct="1">
              <a:defRPr kumimoji="1"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C199F8-A211-45E5-AEA2-CC5E857C2E77}" type="slidenum">
              <a:rPr lang="ja-JP" altLang="en-US" smtClean="0"/>
              <a:pPr/>
              <a:t>17</a:t>
            </a:fld>
            <a:endParaRPr lang="ja-JP" altLang="en-US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C69B5DB8-6C72-5982-E05A-B7C115713A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8900" y="845194"/>
            <a:ext cx="5427700" cy="3210077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6796DC94-D275-628B-71E8-69F1DCCA17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5"/>
          <a:stretch/>
        </p:blipFill>
        <p:spPr>
          <a:xfrm>
            <a:off x="4895270" y="4146709"/>
            <a:ext cx="5804250" cy="3395897"/>
          </a:xfrm>
          <a:prstGeom prst="rect">
            <a:avLst/>
          </a:prstGeom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2DE29A67-4460-9D4F-EBC4-C6728362FF68}"/>
              </a:ext>
            </a:extLst>
          </p:cNvPr>
          <p:cNvSpPr txBox="1"/>
          <p:nvPr/>
        </p:nvSpPr>
        <p:spPr>
          <a:xfrm>
            <a:off x="6606739" y="4801081"/>
            <a:ext cx="2051535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Collimator(16.4%, 10.3kW)</a:t>
            </a:r>
            <a:endParaRPr lang="ja-JP" altLang="en-US" sz="1100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E04B9DF-A04E-C7A6-9CD2-F53FDB85A4F5}"/>
              </a:ext>
            </a:extLst>
          </p:cNvPr>
          <p:cNvSpPr txBox="1"/>
          <p:nvPr/>
        </p:nvSpPr>
        <p:spPr>
          <a:xfrm>
            <a:off x="6187702" y="6921669"/>
            <a:ext cx="1572110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/>
              <a:t>CAV Entrance (7.0%, 4.4kW)</a:t>
            </a:r>
            <a:endParaRPr lang="ja-JP" altLang="en-US" sz="110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A67AF388-4C88-A1A7-37C4-2AB8C55FF939}"/>
              </a:ext>
            </a:extLst>
          </p:cNvPr>
          <p:cNvSpPr txBox="1"/>
          <p:nvPr/>
        </p:nvSpPr>
        <p:spPr>
          <a:xfrm>
            <a:off x="8554398" y="4182193"/>
            <a:ext cx="1966516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/>
              <a:t>Cavity total (31.7%, 20.0kW)</a:t>
            </a:r>
            <a:endParaRPr lang="ja-JP" altLang="en-US" sz="1100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560CC9D7-AD32-9683-E24C-CF8786DEDD8F}"/>
              </a:ext>
            </a:extLst>
          </p:cNvPr>
          <p:cNvSpPr txBox="1"/>
          <p:nvPr/>
        </p:nvSpPr>
        <p:spPr>
          <a:xfrm>
            <a:off x="8051555" y="7193481"/>
            <a:ext cx="1572110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/>
              <a:t>1</a:t>
            </a:r>
            <a:r>
              <a:rPr lang="en-US" altLang="ja-JP" sz="1100" baseline="30000" dirty="0"/>
              <a:t>st</a:t>
            </a:r>
            <a:r>
              <a:rPr lang="en-US" altLang="ja-JP" sz="1100" dirty="0"/>
              <a:t> disk (3.5% ,2.2kW)</a:t>
            </a:r>
            <a:endParaRPr lang="ja-JP" altLang="en-US" sz="1100" dirty="0"/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46562AC7-AD80-CF1A-F6D9-9C01773C63E0}"/>
              </a:ext>
            </a:extLst>
          </p:cNvPr>
          <p:cNvCxnSpPr>
            <a:cxnSpLocks/>
            <a:stCxn id="66" idx="2"/>
          </p:cNvCxnSpPr>
          <p:nvPr/>
        </p:nvCxnSpPr>
        <p:spPr>
          <a:xfrm flipH="1">
            <a:off x="6115694" y="4589208"/>
            <a:ext cx="118270" cy="136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075D3106-21B4-19F6-02DF-B3845D338884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6691758" y="5062691"/>
            <a:ext cx="940749" cy="2918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8350F8B5-BA32-DFD8-1CF9-CA5750B7CCFF}"/>
              </a:ext>
            </a:extLst>
          </p:cNvPr>
          <p:cNvCxnSpPr>
            <a:cxnSpLocks/>
            <a:stCxn id="53" idx="0"/>
          </p:cNvCxnSpPr>
          <p:nvPr/>
        </p:nvCxnSpPr>
        <p:spPr>
          <a:xfrm flipH="1" flipV="1">
            <a:off x="6691758" y="2508825"/>
            <a:ext cx="940749" cy="22922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A2AEEA22-511E-8661-8EF2-E444B71C8EC5}"/>
              </a:ext>
            </a:extLst>
          </p:cNvPr>
          <p:cNvCxnSpPr>
            <a:cxnSpLocks/>
            <a:stCxn id="66" idx="0"/>
          </p:cNvCxnSpPr>
          <p:nvPr/>
        </p:nvCxnSpPr>
        <p:spPr>
          <a:xfrm flipH="1" flipV="1">
            <a:off x="6011506" y="2555701"/>
            <a:ext cx="222458" cy="17718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456FFE70-161F-128C-1DB9-7F17874231CF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6973757" y="5549754"/>
            <a:ext cx="1" cy="13719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8ECABCDC-5B72-36DF-7D3C-F7314051A496}"/>
              </a:ext>
            </a:extLst>
          </p:cNvPr>
          <p:cNvCxnSpPr>
            <a:cxnSpLocks/>
            <a:stCxn id="56" idx="0"/>
          </p:cNvCxnSpPr>
          <p:nvPr/>
        </p:nvCxnSpPr>
        <p:spPr>
          <a:xfrm flipH="1" flipV="1">
            <a:off x="7283159" y="5549754"/>
            <a:ext cx="1554451" cy="16437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3B4B2B76-70A0-BC20-AE06-551A893FCD78}"/>
              </a:ext>
            </a:extLst>
          </p:cNvPr>
          <p:cNvCxnSpPr>
            <a:cxnSpLocks/>
          </p:cNvCxnSpPr>
          <p:nvPr/>
        </p:nvCxnSpPr>
        <p:spPr>
          <a:xfrm flipH="1" flipV="1">
            <a:off x="7208829" y="2657264"/>
            <a:ext cx="1628781" cy="45362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52721CE-457E-93E4-FB19-7331820177A2}"/>
              </a:ext>
            </a:extLst>
          </p:cNvPr>
          <p:cNvSpPr txBox="1"/>
          <p:nvPr/>
        </p:nvSpPr>
        <p:spPr>
          <a:xfrm>
            <a:off x="5219344" y="4327598"/>
            <a:ext cx="2029239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/>
              <a:t>Target(26.1%, 16.4kW)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546341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83ECA7-D149-06EF-D4F7-5755DE042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Acc. structure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357609-5EB1-06CC-5FF0-79D5725E95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1330" y="2761846"/>
            <a:ext cx="5615686" cy="2252164"/>
          </a:xfrm>
        </p:spPr>
        <p:txBody>
          <a:bodyPr/>
          <a:lstStyle/>
          <a:p>
            <a:r>
              <a:rPr kumimoji="1" lang="en-US" altLang="ja-JP" sz="1800" dirty="0"/>
              <a:t>Machining and bonding of test cell is in progress</a:t>
            </a:r>
          </a:p>
          <a:p>
            <a:r>
              <a:rPr lang="en-US" altLang="ja-JP" sz="1800" dirty="0"/>
              <a:t>Drawing preparation is almost finished</a:t>
            </a:r>
          </a:p>
          <a:p>
            <a:r>
              <a:rPr lang="en-US" altLang="ja-JP" sz="1800" dirty="0"/>
              <a:t>C</a:t>
            </a:r>
            <a:r>
              <a:rPr kumimoji="1" lang="en-US" altLang="ja-JP" sz="1800" dirty="0"/>
              <a:t>lean hut for RF </a:t>
            </a:r>
            <a:r>
              <a:rPr lang="en-US" altLang="ja-JP" sz="1800" dirty="0"/>
              <a:t>test and assemble work was built</a:t>
            </a:r>
          </a:p>
          <a:p>
            <a:r>
              <a:rPr kumimoji="1" lang="en-US" altLang="ja-JP" sz="1800" dirty="0"/>
              <a:t>Precise cost estimation for all the prototype manufacturing process completed</a:t>
            </a:r>
          </a:p>
          <a:p>
            <a:pPr marL="0" indent="0">
              <a:buNone/>
            </a:pPr>
            <a:endParaRPr kumimoji="1" lang="en-US" altLang="ja-JP" sz="18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C9A5C2-415E-CDAB-15F2-4C14B0AE37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0553993-8EEC-568A-C880-B41FC7FE3A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05F2DD-0834-A792-8A9D-F49C6967AC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18</a:t>
            </a:fld>
            <a:endParaRPr kumimoji="1" lang="ja-JP" altLang="en-US"/>
          </a:p>
        </p:txBody>
      </p:sp>
      <p:graphicFrame>
        <p:nvGraphicFramePr>
          <p:cNvPr id="7" name="コンテンツ プレースホルダー 6">
            <a:extLst>
              <a:ext uri="{FF2B5EF4-FFF2-40B4-BE49-F238E27FC236}">
                <a16:creationId xmlns:a16="http://schemas.microsoft.com/office/drawing/2014/main" id="{A4BE589D-2886-5B23-BCA0-8FB8AB0E8B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3136483"/>
              </p:ext>
            </p:extLst>
          </p:nvPr>
        </p:nvGraphicFramePr>
        <p:xfrm>
          <a:off x="161330" y="1163037"/>
          <a:ext cx="10369156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308">
                  <a:extLst>
                    <a:ext uri="{9D8B030D-6E8A-4147-A177-3AD203B41FA5}">
                      <a16:colId xmlns:a16="http://schemas.microsoft.com/office/drawing/2014/main" val="3785458034"/>
                    </a:ext>
                  </a:extLst>
                </a:gridCol>
                <a:gridCol w="1754125">
                  <a:extLst>
                    <a:ext uri="{9D8B030D-6E8A-4147-A177-3AD203B41FA5}">
                      <a16:colId xmlns:a16="http://schemas.microsoft.com/office/drawing/2014/main" val="978137292"/>
                    </a:ext>
                  </a:extLst>
                </a:gridCol>
                <a:gridCol w="1208491">
                  <a:extLst>
                    <a:ext uri="{9D8B030D-6E8A-4147-A177-3AD203B41FA5}">
                      <a16:colId xmlns:a16="http://schemas.microsoft.com/office/drawing/2014/main" val="870175579"/>
                    </a:ext>
                  </a:extLst>
                </a:gridCol>
                <a:gridCol w="1481308">
                  <a:extLst>
                    <a:ext uri="{9D8B030D-6E8A-4147-A177-3AD203B41FA5}">
                      <a16:colId xmlns:a16="http://schemas.microsoft.com/office/drawing/2014/main" val="4237059747"/>
                    </a:ext>
                  </a:extLst>
                </a:gridCol>
                <a:gridCol w="1481308">
                  <a:extLst>
                    <a:ext uri="{9D8B030D-6E8A-4147-A177-3AD203B41FA5}">
                      <a16:colId xmlns:a16="http://schemas.microsoft.com/office/drawing/2014/main" val="4271344816"/>
                    </a:ext>
                  </a:extLst>
                </a:gridCol>
                <a:gridCol w="1481308">
                  <a:extLst>
                    <a:ext uri="{9D8B030D-6E8A-4147-A177-3AD203B41FA5}">
                      <a16:colId xmlns:a16="http://schemas.microsoft.com/office/drawing/2014/main" val="3310381391"/>
                    </a:ext>
                  </a:extLst>
                </a:gridCol>
                <a:gridCol w="1481308">
                  <a:extLst>
                    <a:ext uri="{9D8B030D-6E8A-4147-A177-3AD203B41FA5}">
                      <a16:colId xmlns:a16="http://schemas.microsoft.com/office/drawing/2014/main" val="1179631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Technical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design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Mechanical design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3D model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Drawings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Material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Manufacturing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881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Acc.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Structure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r>
                        <a:rPr kumimoji="1" lang="ja-JP" altLang="en-US" sz="1200" dirty="0"/>
                        <a:t>（</a:t>
                      </a:r>
                      <a:r>
                        <a:rPr kumimoji="1" lang="en-US" altLang="ja-JP" sz="1200" dirty="0"/>
                        <a:t>RF</a:t>
                      </a:r>
                      <a:r>
                        <a:rPr kumimoji="1" lang="ja-JP" altLang="en-US" sz="1200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Ongoing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Delivered 2024/3</a:t>
                      </a:r>
                    </a:p>
                    <a:p>
                      <a:r>
                        <a:rPr kumimoji="1" lang="en-US" altLang="ja-JP" sz="1200" dirty="0"/>
                        <a:t>+ additional 2025/3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FY2024-FY2025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03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Test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cell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r>
                        <a:rPr kumimoji="1" lang="ja-JP" altLang="en-US" sz="1200" dirty="0"/>
                        <a:t>（</a:t>
                      </a:r>
                      <a:r>
                        <a:rPr kumimoji="1" lang="en-US" altLang="ja-JP" sz="1200" dirty="0"/>
                        <a:t>RF</a:t>
                      </a:r>
                      <a:r>
                        <a:rPr kumimoji="1" lang="ja-JP" altLang="en-US" sz="1200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Delivered 2024/3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In progress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773908"/>
                  </a:ext>
                </a:extLst>
              </a:tr>
            </a:tbl>
          </a:graphicData>
        </a:graphic>
      </p:graphicFrame>
      <p:pic>
        <p:nvPicPr>
          <p:cNvPr id="8" name="図 7" descr="屋内, 建物, 座る, 木製 が含まれている画像&#10;&#10;自動的に生成された説明">
            <a:extLst>
              <a:ext uri="{FF2B5EF4-FFF2-40B4-BE49-F238E27FC236}">
                <a16:creationId xmlns:a16="http://schemas.microsoft.com/office/drawing/2014/main" id="{25496B25-2173-B582-260E-545EF7457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" y="5507230"/>
            <a:ext cx="2714629" cy="2035972"/>
          </a:xfrm>
          <a:prstGeom prst="rect">
            <a:avLst/>
          </a:prstGeom>
        </p:spPr>
      </p:pic>
      <p:pic>
        <p:nvPicPr>
          <p:cNvPr id="10" name="コンテンツ プレースホルダー 7" descr="レンガ造りの建物のcg&#10;&#10;中程度の精度で自動的に生成された説明">
            <a:extLst>
              <a:ext uri="{FF2B5EF4-FFF2-40B4-BE49-F238E27FC236}">
                <a16:creationId xmlns:a16="http://schemas.microsoft.com/office/drawing/2014/main" id="{572809D0-DD1E-4290-E3C4-353BE7238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t="17606" r="15319" b="8897"/>
          <a:stretch/>
        </p:blipFill>
        <p:spPr bwMode="auto">
          <a:xfrm>
            <a:off x="5929283" y="3059757"/>
            <a:ext cx="4762529" cy="285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図 11" descr="建物, 屋内, 地域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D200B732-D96A-9F33-BA12-E324255F88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13860" r="12360" b="21713"/>
          <a:stretch/>
        </p:blipFill>
        <p:spPr>
          <a:xfrm>
            <a:off x="2756519" y="5514155"/>
            <a:ext cx="3385741" cy="202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38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8EEB40-7022-398F-6E3D-4AB3126C4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Acc. Structure manufacturing flow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E818E68-F77F-77CD-CBD5-D31AAE00DA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3F8576-635C-C0F5-59FB-504FA7BEED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B3BDE94-9C56-4B46-4D38-1B647270A8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B53E5FE5-A5BC-DA3F-3FDF-463A8652E2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314" y="1160447"/>
            <a:ext cx="2232248" cy="5476908"/>
          </a:xfrm>
        </p:spPr>
        <p:txBody>
          <a:bodyPr/>
          <a:lstStyle/>
          <a:p>
            <a:r>
              <a:rPr lang="en-US" altLang="ja-JP" sz="1600" dirty="0"/>
              <a:t>Summary of  manufacturing and evaluation flow from raw material to final assembly</a:t>
            </a:r>
          </a:p>
          <a:p>
            <a:pPr lvl="1"/>
            <a:r>
              <a:rPr lang="en-US" altLang="ja-JP" sz="1400" dirty="0">
                <a:solidFill>
                  <a:srgbClr val="FF0000"/>
                </a:solidFill>
              </a:rPr>
              <a:t>Red: purchase</a:t>
            </a:r>
          </a:p>
          <a:p>
            <a:pPr lvl="1"/>
            <a:r>
              <a:rPr lang="en-US" altLang="ja-JP" sz="1400" dirty="0">
                <a:solidFill>
                  <a:schemeClr val="tx2"/>
                </a:solidFill>
              </a:rPr>
              <a:t>Black: machining</a:t>
            </a:r>
          </a:p>
          <a:p>
            <a:pPr lvl="1"/>
            <a:r>
              <a:rPr lang="en-US" altLang="ja-JP" sz="1400" dirty="0">
                <a:solidFill>
                  <a:srgbClr val="7030A0"/>
                </a:solidFill>
              </a:rPr>
              <a:t>Purple: bonding</a:t>
            </a:r>
          </a:p>
          <a:p>
            <a:pPr lvl="1"/>
            <a:r>
              <a:rPr lang="en-US" altLang="ja-JP" sz="1400" dirty="0">
                <a:solidFill>
                  <a:schemeClr val="accent5">
                    <a:lumMod val="50000"/>
                  </a:schemeClr>
                </a:solidFill>
              </a:rPr>
              <a:t>Brown: others</a:t>
            </a:r>
          </a:p>
          <a:p>
            <a:pPr lvl="1"/>
            <a:r>
              <a:rPr lang="en-US" altLang="ja-JP" sz="1400" dirty="0">
                <a:solidFill>
                  <a:srgbClr val="92D050"/>
                </a:solidFill>
              </a:rPr>
              <a:t>Light green: leak test</a:t>
            </a:r>
          </a:p>
          <a:p>
            <a:pPr lvl="1"/>
            <a:r>
              <a:rPr lang="en-US" altLang="ja-JP" sz="1400" dirty="0">
                <a:solidFill>
                  <a:srgbClr val="00B0F0"/>
                </a:solidFill>
              </a:rPr>
              <a:t>Sky blue: test and evaluation</a:t>
            </a:r>
            <a:endParaRPr lang="ja-JP" altLang="en-US" sz="1400" dirty="0">
              <a:solidFill>
                <a:srgbClr val="00B0F0"/>
              </a:solidFill>
            </a:endParaRPr>
          </a:p>
        </p:txBody>
      </p:sp>
      <p:pic>
        <p:nvPicPr>
          <p:cNvPr id="9" name="図 8" descr="グラフ, 棒グラフ&#10;&#10;自動的に生成された説明">
            <a:extLst>
              <a:ext uri="{FF2B5EF4-FFF2-40B4-BE49-F238E27FC236}">
                <a16:creationId xmlns:a16="http://schemas.microsoft.com/office/drawing/2014/main" id="{0680F50F-05A4-603A-E93F-D2A4411B0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62" y="1107102"/>
            <a:ext cx="8424936" cy="559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37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B52D86-6073-5F79-1B78-034F26D4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ja-JP" sz="3600" dirty="0"/>
              <a:t>Comparison of positron sources</a:t>
            </a:r>
            <a:endParaRPr kumimoji="1" lang="ja-JP" altLang="en-US" sz="36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BC4BA6-886B-CDF1-328E-F5267945842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27BDBF-B72C-B983-8597-D5B6606763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D9BBCB-E312-2195-170F-7FC310BD6F6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</a:t>
            </a:fld>
            <a:endParaRPr kumimoji="1" lang="ja-JP" altLang="en-US"/>
          </a:p>
        </p:txBody>
      </p:sp>
      <p:graphicFrame>
        <p:nvGraphicFramePr>
          <p:cNvPr id="7" name="グラフ 6">
            <a:extLst>
              <a:ext uri="{FF2B5EF4-FFF2-40B4-BE49-F238E27FC236}">
                <a16:creationId xmlns:a16="http://schemas.microsoft.com/office/drawing/2014/main" id="{FD0DDB57-201C-4EF0-8C4F-70F250110734}"/>
              </a:ext>
            </a:extLst>
          </p:cNvPr>
          <p:cNvGraphicFramePr>
            <a:graphicFrameLocks/>
          </p:cNvGraphicFramePr>
          <p:nvPr/>
        </p:nvGraphicFramePr>
        <p:xfrm>
          <a:off x="4337794" y="1115541"/>
          <a:ext cx="6273155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441422-F767-D805-C53B-D18990689BE0}"/>
              </a:ext>
            </a:extLst>
          </p:cNvPr>
          <p:cNvSpPr txBox="1"/>
          <p:nvPr/>
        </p:nvSpPr>
        <p:spPr>
          <a:xfrm>
            <a:off x="5495716" y="1331565"/>
            <a:ext cx="795411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1100" dirty="0"/>
              <a:t>●</a:t>
            </a:r>
            <a:r>
              <a:rPr lang="en-US" altLang="ja-JP" sz="1100" dirty="0"/>
              <a:t>past</a:t>
            </a:r>
          </a:p>
          <a:p>
            <a:r>
              <a:rPr lang="ja-JP" altLang="en-US" sz="1100" dirty="0"/>
              <a:t>▲</a:t>
            </a:r>
            <a:r>
              <a:rPr lang="en-US" altLang="ja-JP" sz="1100" dirty="0"/>
              <a:t>present</a:t>
            </a:r>
          </a:p>
          <a:p>
            <a:r>
              <a:rPr kumimoji="1" lang="ja-JP" altLang="en-US" sz="1100" dirty="0"/>
              <a:t>◆</a:t>
            </a:r>
            <a:r>
              <a:rPr kumimoji="1" lang="en-US" altLang="ja-JP" sz="1100" dirty="0"/>
              <a:t>future</a:t>
            </a:r>
            <a:endParaRPr kumimoji="1" lang="ja-JP" altLang="en-US" sz="11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C012D2-29DA-6F9C-2648-1E594FECEA1E}"/>
              </a:ext>
            </a:extLst>
          </p:cNvPr>
          <p:cNvSpPr txBox="1"/>
          <p:nvPr/>
        </p:nvSpPr>
        <p:spPr>
          <a:xfrm>
            <a:off x="8874298" y="1800924"/>
            <a:ext cx="952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rgbClr val="F09558"/>
                </a:solidFill>
              </a:rPr>
              <a:t>ILC e-driven</a:t>
            </a:r>
            <a:endParaRPr kumimoji="1" lang="ja-JP" altLang="en-US" sz="1100" dirty="0">
              <a:solidFill>
                <a:srgbClr val="F09558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62F56B0-1D6F-2B15-C161-6BA89F8A98BE}"/>
              </a:ext>
            </a:extLst>
          </p:cNvPr>
          <p:cNvSpPr txBox="1"/>
          <p:nvPr/>
        </p:nvSpPr>
        <p:spPr>
          <a:xfrm>
            <a:off x="7693249" y="6725335"/>
            <a:ext cx="1090363" cy="30777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High power</a:t>
            </a:r>
            <a:endParaRPr kumimoji="1" lang="ja-JP" altLang="en-US" sz="1400" dirty="0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560E612B-F795-0E74-1464-8477824CC671}"/>
              </a:ext>
            </a:extLst>
          </p:cNvPr>
          <p:cNvSpPr/>
          <p:nvPr/>
        </p:nvSpPr>
        <p:spPr>
          <a:xfrm>
            <a:off x="5417914" y="6476722"/>
            <a:ext cx="4968552" cy="216024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157D337A-E1AB-4AF5-3FF5-55B8A1ED72AD}"/>
              </a:ext>
            </a:extLst>
          </p:cNvPr>
          <p:cNvSpPr/>
          <p:nvPr/>
        </p:nvSpPr>
        <p:spPr>
          <a:xfrm rot="16200000">
            <a:off x="2033538" y="3527809"/>
            <a:ext cx="4608512" cy="216024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196947F-728F-9231-D0CF-7C0171674570}"/>
              </a:ext>
            </a:extLst>
          </p:cNvPr>
          <p:cNvSpPr txBox="1"/>
          <p:nvPr/>
        </p:nvSpPr>
        <p:spPr>
          <a:xfrm rot="16200000">
            <a:off x="3366501" y="3451050"/>
            <a:ext cx="1346779" cy="30777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High efficiency</a:t>
            </a:r>
            <a:endParaRPr kumimoji="1"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C56F85F-3FB6-8168-86B2-376E9A8FA806}"/>
              </a:ext>
            </a:extLst>
          </p:cNvPr>
          <p:cNvSpPr txBox="1"/>
          <p:nvPr/>
        </p:nvSpPr>
        <p:spPr>
          <a:xfrm>
            <a:off x="7216996" y="5390187"/>
            <a:ext cx="460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SLC</a:t>
            </a:r>
            <a:endParaRPr kumimoji="1" lang="ja-JP" altLang="en-US" sz="11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46937C4-4C1D-83F1-13B8-D24D7C80048A}"/>
              </a:ext>
            </a:extLst>
          </p:cNvPr>
          <p:cNvSpPr txBox="1"/>
          <p:nvPr/>
        </p:nvSpPr>
        <p:spPr>
          <a:xfrm>
            <a:off x="5302656" y="4423041"/>
            <a:ext cx="939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err="1">
                <a:solidFill>
                  <a:srgbClr val="FF0000"/>
                </a:solidFill>
              </a:rPr>
              <a:t>SuperKEKB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3537F3B-EFC1-7A22-6848-C5CEC185B88B}"/>
              </a:ext>
            </a:extLst>
          </p:cNvPr>
          <p:cNvSpPr txBox="1"/>
          <p:nvPr/>
        </p:nvSpPr>
        <p:spPr>
          <a:xfrm>
            <a:off x="6249307" y="4640173"/>
            <a:ext cx="11160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err="1"/>
              <a:t>FCCee</a:t>
            </a:r>
            <a:endParaRPr kumimoji="1" lang="en-US" altLang="ja-JP" sz="1100" dirty="0"/>
          </a:p>
          <a:p>
            <a:r>
              <a:rPr lang="en-US" altLang="ja-JP" sz="1100" dirty="0"/>
              <a:t>(many options)</a:t>
            </a:r>
            <a:endParaRPr kumimoji="1" lang="ja-JP" altLang="en-US" sz="11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A7898D8-E978-9586-2FDB-DA8CDFC80975}"/>
              </a:ext>
            </a:extLst>
          </p:cNvPr>
          <p:cNvSpPr txBox="1"/>
          <p:nvPr/>
        </p:nvSpPr>
        <p:spPr>
          <a:xfrm>
            <a:off x="9318776" y="5497141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rgbClr val="F09558"/>
                </a:solidFill>
              </a:rPr>
              <a:t>ILC undulator</a:t>
            </a:r>
            <a:endParaRPr kumimoji="1" lang="ja-JP" altLang="en-US" sz="1100" dirty="0">
              <a:solidFill>
                <a:srgbClr val="F09558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3BB2873-C415-BCD0-AED5-EA416128377E}"/>
              </a:ext>
            </a:extLst>
          </p:cNvPr>
          <p:cNvSpPr txBox="1"/>
          <p:nvPr/>
        </p:nvSpPr>
        <p:spPr>
          <a:xfrm>
            <a:off x="8300015" y="3203773"/>
            <a:ext cx="506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CLIC</a:t>
            </a:r>
            <a:endParaRPr kumimoji="1" lang="ja-JP" altLang="en-US" sz="11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8211BAE-FE7E-8C7E-2130-96FA8FB0E063}"/>
              </a:ext>
            </a:extLst>
          </p:cNvPr>
          <p:cNvSpPr txBox="1"/>
          <p:nvPr/>
        </p:nvSpPr>
        <p:spPr>
          <a:xfrm>
            <a:off x="5633938" y="5366336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CEPC</a:t>
            </a:r>
            <a:endParaRPr kumimoji="1" lang="ja-JP" altLang="en-US" sz="11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C7CABE3-42DC-9CB6-49C6-201633A5A8DA}"/>
              </a:ext>
            </a:extLst>
          </p:cNvPr>
          <p:cNvSpPr txBox="1"/>
          <p:nvPr/>
        </p:nvSpPr>
        <p:spPr>
          <a:xfrm>
            <a:off x="5639921" y="5520992"/>
            <a:ext cx="5629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KEKB</a:t>
            </a:r>
            <a:endParaRPr kumimoji="1" lang="ja-JP" altLang="en-US" sz="11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079A079-7063-A0FC-DBE1-83D4423EAF11}"/>
              </a:ext>
            </a:extLst>
          </p:cNvPr>
          <p:cNvSpPr txBox="1"/>
          <p:nvPr/>
        </p:nvSpPr>
        <p:spPr>
          <a:xfrm>
            <a:off x="5345906" y="5003973"/>
            <a:ext cx="4651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/>
              <a:t>BEPC</a:t>
            </a:r>
            <a:endParaRPr kumimoji="1" lang="ja-JP" altLang="en-US" sz="8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C6EA9B2-75E1-15AE-63E4-6F5FFC1B5CDC}"/>
              </a:ext>
            </a:extLst>
          </p:cNvPr>
          <p:cNvSpPr txBox="1"/>
          <p:nvPr/>
        </p:nvSpPr>
        <p:spPr>
          <a:xfrm>
            <a:off x="5345906" y="5109039"/>
            <a:ext cx="5325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/>
              <a:t>DAFNE</a:t>
            </a:r>
            <a:endParaRPr kumimoji="1" lang="ja-JP" altLang="en-US" sz="8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E1E9E72-BE05-4C8E-6241-36DAF0D29DBC}"/>
              </a:ext>
            </a:extLst>
          </p:cNvPr>
          <p:cNvSpPr txBox="1"/>
          <p:nvPr/>
        </p:nvSpPr>
        <p:spPr>
          <a:xfrm>
            <a:off x="5345906" y="5221402"/>
            <a:ext cx="5517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/>
              <a:t>VEPP-5</a:t>
            </a:r>
            <a:endParaRPr kumimoji="1" lang="ja-JP" altLang="en-US" sz="800" dirty="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434AFE27-6DEF-1F8E-863E-8D046BBD90FA}"/>
              </a:ext>
            </a:extLst>
          </p:cNvPr>
          <p:cNvCxnSpPr>
            <a:cxnSpLocks/>
          </p:cNvCxnSpPr>
          <p:nvPr/>
        </p:nvCxnSpPr>
        <p:spPr>
          <a:xfrm flipV="1">
            <a:off x="5633938" y="1979637"/>
            <a:ext cx="4200363" cy="2782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コンテンツ プレースホルダー 26">
            <a:extLst>
              <a:ext uri="{FF2B5EF4-FFF2-40B4-BE49-F238E27FC236}">
                <a16:creationId xmlns:a16="http://schemas.microsoft.com/office/drawing/2014/main" id="{3810A5DE-BB18-4FCF-6DE9-2DD614B31C87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80864" y="1160463"/>
          <a:ext cx="374400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578">
                  <a:extLst>
                    <a:ext uri="{9D8B030D-6E8A-4147-A177-3AD203B41FA5}">
                      <a16:colId xmlns:a16="http://schemas.microsoft.com/office/drawing/2014/main" val="148584234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021146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177538998"/>
                    </a:ext>
                  </a:extLst>
                </a:gridCol>
                <a:gridCol w="711206">
                  <a:extLst>
                    <a:ext uri="{9D8B030D-6E8A-4147-A177-3AD203B41FA5}">
                      <a16:colId xmlns:a16="http://schemas.microsoft.com/office/drawing/2014/main" val="8454624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SKEKB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ILC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FCC</a:t>
                      </a:r>
                      <a:endParaRPr kumimoji="1" lang="ja-JP" alt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3780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e- energy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3.2 GeV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3 GeV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3707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e- charge/bunch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10 </a:t>
                      </a:r>
                      <a:r>
                        <a:rPr kumimoji="1" lang="en-US" altLang="ja-JP" sz="900" dirty="0" err="1"/>
                        <a:t>nC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3.7 </a:t>
                      </a:r>
                      <a:r>
                        <a:rPr kumimoji="1" lang="en-US" altLang="ja-JP" sz="900" dirty="0" err="1"/>
                        <a:t>nC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0352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Repetition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50 (25)</a:t>
                      </a:r>
                      <a:r>
                        <a:rPr kumimoji="1" lang="ja-JP" altLang="en-US" sz="900" dirty="0"/>
                        <a:t>　</a:t>
                      </a:r>
                      <a:r>
                        <a:rPr kumimoji="1" lang="en-US" altLang="ja-JP" sz="900" dirty="0"/>
                        <a:t>Hz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5 Hz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803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Num. bunches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2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1320 =</a:t>
                      </a:r>
                    </a:p>
                    <a:p>
                      <a:r>
                        <a:rPr kumimoji="1" lang="en-US" altLang="ja-JP" sz="900" dirty="0"/>
                        <a:t>(33+33) x 20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3581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Total charge / s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1000 (500) </a:t>
                      </a:r>
                      <a:r>
                        <a:rPr kumimoji="1" lang="en-US" altLang="ja-JP" sz="900" dirty="0" err="1"/>
                        <a:t>nC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24667 </a:t>
                      </a:r>
                      <a:r>
                        <a:rPr kumimoji="1" lang="en-US" altLang="ja-JP" sz="900" dirty="0" err="1"/>
                        <a:t>nC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350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Beam power on target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3.2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74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907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yield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0.4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/>
                        <a:t>1.3</a:t>
                      </a:r>
                      <a:endParaRPr kumimoji="1" lang="ja-JP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222458"/>
                  </a:ext>
                </a:extLst>
              </a:tr>
            </a:tbl>
          </a:graphicData>
        </a:graphic>
      </p:graphicFrame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02733B8-8CA0-B07C-72C1-B42A617D77B7}"/>
              </a:ext>
            </a:extLst>
          </p:cNvPr>
          <p:cNvSpPr txBox="1"/>
          <p:nvPr/>
        </p:nvSpPr>
        <p:spPr>
          <a:xfrm rot="17074751">
            <a:off x="2748784" y="2036859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Many options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98816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534FE0-42F3-59C8-1AFE-F236247F7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Hot pressing cells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3B7A39-F908-FBDE-4FA1-E0F9676CE47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03595C-037F-7521-6F47-D6C9B97F72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F83BE1-787B-7D59-C5C6-8D5C42E4C2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CDDAC0-FE94-D3C0-F103-600031AD5E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7" name="コンテンツ プレースホルダー 8" descr="テーブル, 屋内, ケーキ, 座る が含まれている画像&#10;&#10;自動的に生成された説明">
            <a:extLst>
              <a:ext uri="{FF2B5EF4-FFF2-40B4-BE49-F238E27FC236}">
                <a16:creationId xmlns:a16="http://schemas.microsoft.com/office/drawing/2014/main" id="{B1679BFE-8DE5-747E-CB8C-E6EAC0ADA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" y="1043534"/>
            <a:ext cx="3925788" cy="2944340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54B7A90-969F-F2CA-015C-2F85250C9B74}"/>
              </a:ext>
            </a:extLst>
          </p:cNvPr>
          <p:cNvGrpSpPr>
            <a:grpSpLocks/>
          </p:cNvGrpSpPr>
          <p:nvPr/>
        </p:nvGrpSpPr>
        <p:grpSpPr bwMode="auto">
          <a:xfrm>
            <a:off x="116285" y="4403797"/>
            <a:ext cx="8697912" cy="2808284"/>
            <a:chOff x="193884" y="2430040"/>
            <a:chExt cx="8698596" cy="2807582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439CCA0C-25CE-6E39-7B56-33E8AB0CD40C}"/>
                </a:ext>
              </a:extLst>
            </p:cNvPr>
            <p:cNvSpPr/>
            <p:nvPr/>
          </p:nvSpPr>
          <p:spPr>
            <a:xfrm>
              <a:off x="3419938" y="4004445"/>
              <a:ext cx="2087726" cy="21584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ja-JP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6CF784FF-A452-E444-7E5C-4CE5586E636D}"/>
                </a:ext>
              </a:extLst>
            </p:cNvPr>
            <p:cNvSpPr/>
            <p:nvPr/>
          </p:nvSpPr>
          <p:spPr>
            <a:xfrm>
              <a:off x="3419938" y="3248984"/>
              <a:ext cx="2087726" cy="21584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ja-JP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3A65A2C0-C767-58EB-B447-D71389E0414A}"/>
                </a:ext>
              </a:extLst>
            </p:cNvPr>
            <p:cNvSpPr/>
            <p:nvPr/>
          </p:nvSpPr>
          <p:spPr>
            <a:xfrm>
              <a:off x="3564411" y="3933025"/>
              <a:ext cx="1800367" cy="4602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ja-JP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ja-JP" altLang="en-US"/>
            </a:p>
          </p:txBody>
        </p: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2BD4555-B836-F56F-D30A-8C54AF965E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884" y="2430040"/>
              <a:ext cx="8698596" cy="2807582"/>
              <a:chOff x="193884" y="2430040"/>
              <a:chExt cx="8698596" cy="2807582"/>
            </a:xfrm>
          </p:grpSpPr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181E703F-A282-9A8D-7C15-5200FDE9AFCA}"/>
                  </a:ext>
                </a:extLst>
              </p:cNvPr>
              <p:cNvSpPr/>
              <p:nvPr/>
            </p:nvSpPr>
            <p:spPr>
              <a:xfrm>
                <a:off x="3564411" y="3501333"/>
                <a:ext cx="1800367" cy="4443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0108ECD9-0E2C-56E3-9B50-421DDFB0D12D}"/>
                  </a:ext>
                </a:extLst>
              </p:cNvPr>
              <p:cNvSpPr/>
              <p:nvPr/>
            </p:nvSpPr>
            <p:spPr>
              <a:xfrm>
                <a:off x="3742225" y="3572753"/>
                <a:ext cx="1439976" cy="14442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CF6041D3-15BF-B23A-68BC-C9AD0A935D1D}"/>
                  </a:ext>
                </a:extLst>
              </p:cNvPr>
              <p:cNvSpPr/>
              <p:nvPr/>
            </p:nvSpPr>
            <p:spPr>
              <a:xfrm>
                <a:off x="3742225" y="3763205"/>
                <a:ext cx="1439976" cy="14283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endParaRPr lang="ja-JP" altLang="en-US"/>
              </a:p>
            </p:txBody>
          </p:sp>
          <p:cxnSp>
            <p:nvCxnSpPr>
              <p:cNvPr id="17" name="直線矢印コネクタ 16">
                <a:extLst>
                  <a:ext uri="{FF2B5EF4-FFF2-40B4-BE49-F238E27FC236}">
                    <a16:creationId xmlns:a16="http://schemas.microsoft.com/office/drawing/2014/main" id="{87C0A3F9-17E3-7839-A0BE-4B878C1BD79D}"/>
                  </a:ext>
                </a:extLst>
              </p:cNvPr>
              <p:cNvCxnSpPr>
                <a:stCxn id="19" idx="3"/>
                <a:endCxn id="11" idx="1"/>
              </p:cNvCxnSpPr>
              <p:nvPr/>
            </p:nvCxnSpPr>
            <p:spPr>
              <a:xfrm>
                <a:off x="2459424" y="2849035"/>
                <a:ext cx="960514" cy="5078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C7F1608E-B4CC-ACA5-BC96-B6F7C5DF9003}"/>
                  </a:ext>
                </a:extLst>
              </p:cNvPr>
              <p:cNvCxnSpPr>
                <a:stCxn id="20" idx="3"/>
                <a:endCxn id="10" idx="1"/>
              </p:cNvCxnSpPr>
              <p:nvPr/>
            </p:nvCxnSpPr>
            <p:spPr>
              <a:xfrm flipV="1">
                <a:off x="2591198" y="4112368"/>
                <a:ext cx="828740" cy="6888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3">
                <a:extLst>
                  <a:ext uri="{FF2B5EF4-FFF2-40B4-BE49-F238E27FC236}">
                    <a16:creationId xmlns:a16="http://schemas.microsoft.com/office/drawing/2014/main" id="{63B1FCB8-AC97-77BF-805F-A9749FB4AB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5244" y="2430040"/>
                <a:ext cx="1824180" cy="8379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marL="0" indent="0" eaLnBrk="1" hangingPunct="1">
                  <a:buFontTx/>
                  <a:buNone/>
                  <a:defRPr/>
                </a:pPr>
                <a:r>
                  <a:rPr lang="en-US" altLang="ja-JP" kern="0" dirty="0"/>
                  <a:t>C plate</a:t>
                </a:r>
                <a:endParaRPr lang="en-US" altLang="ja-JP" sz="2400" kern="0" dirty="0"/>
              </a:p>
              <a:p>
                <a:pPr marL="0" indent="0" eaLnBrk="1" hangingPunct="1">
                  <a:buFontTx/>
                  <a:buNone/>
                  <a:defRPr/>
                </a:pPr>
                <a:r>
                  <a:rPr lang="ja-JP" altLang="en-US" sz="2400" kern="0" dirty="0"/>
                  <a:t>□</a:t>
                </a:r>
                <a:r>
                  <a:rPr lang="en-US" altLang="ja-JP" sz="2400" kern="0" dirty="0"/>
                  <a:t>445×40t</a:t>
                </a:r>
              </a:p>
            </p:txBody>
          </p:sp>
          <p:sp>
            <p:nvSpPr>
              <p:cNvPr id="20" name="Rectangle 3">
                <a:extLst>
                  <a:ext uri="{FF2B5EF4-FFF2-40B4-BE49-F238E27FC236}">
                    <a16:creationId xmlns:a16="http://schemas.microsoft.com/office/drawing/2014/main" id="{DAFE513E-1E65-2AB4-2E1B-6D6553E188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1161" y="4363130"/>
                <a:ext cx="1740037" cy="8744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marL="0" indent="0" eaLnBrk="1" hangingPunct="1">
                  <a:buFontTx/>
                  <a:buNone/>
                  <a:defRPr/>
                </a:pPr>
                <a:r>
                  <a:rPr lang="en-US" altLang="ja-JP" sz="2400" kern="0" dirty="0"/>
                  <a:t>C plate</a:t>
                </a:r>
              </a:p>
              <a:p>
                <a:pPr marL="0" indent="0" eaLnBrk="1" hangingPunct="1">
                  <a:buFontTx/>
                  <a:buNone/>
                  <a:defRPr/>
                </a:pPr>
                <a:r>
                  <a:rPr lang="ja-JP" altLang="en-US" sz="2400" kern="0" dirty="0"/>
                  <a:t>□</a:t>
                </a:r>
                <a:r>
                  <a:rPr lang="en-US" altLang="ja-JP" sz="2400" kern="0" dirty="0"/>
                  <a:t>445×40t</a:t>
                </a:r>
              </a:p>
            </p:txBody>
          </p:sp>
          <p:cxnSp>
            <p:nvCxnSpPr>
              <p:cNvPr id="21" name="直線矢印コネクタ 20">
                <a:extLst>
                  <a:ext uri="{FF2B5EF4-FFF2-40B4-BE49-F238E27FC236}">
                    <a16:creationId xmlns:a16="http://schemas.microsoft.com/office/drawing/2014/main" id="{E63EFE71-FBAC-539A-034B-7312818DC185}"/>
                  </a:ext>
                </a:extLst>
              </p:cNvPr>
              <p:cNvCxnSpPr>
                <a:endCxn id="14" idx="1"/>
              </p:cNvCxnSpPr>
              <p:nvPr/>
            </p:nvCxnSpPr>
            <p:spPr>
              <a:xfrm flipV="1">
                <a:off x="2267322" y="3523552"/>
                <a:ext cx="1297089" cy="2650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矢印コネクタ 21">
                <a:extLst>
                  <a:ext uri="{FF2B5EF4-FFF2-40B4-BE49-F238E27FC236}">
                    <a16:creationId xmlns:a16="http://schemas.microsoft.com/office/drawing/2014/main" id="{2F3ABE82-15F9-754B-E3BE-29AD129D1D55}"/>
                  </a:ext>
                </a:extLst>
              </p:cNvPr>
              <p:cNvCxnSpPr/>
              <p:nvPr/>
            </p:nvCxnSpPr>
            <p:spPr>
              <a:xfrm>
                <a:off x="2267322" y="3780663"/>
                <a:ext cx="1297089" cy="1666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3">
                <a:extLst>
                  <a:ext uri="{FF2B5EF4-FFF2-40B4-BE49-F238E27FC236}">
                    <a16:creationId xmlns:a16="http://schemas.microsoft.com/office/drawing/2014/main" id="{E7BE0712-0D81-1DAB-2547-3533679356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884" y="3541011"/>
                <a:ext cx="2073438" cy="8665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marL="0" indent="0" eaLnBrk="1" hangingPunct="1">
                  <a:buFontTx/>
                  <a:buNone/>
                  <a:defRPr/>
                </a:pPr>
                <a:r>
                  <a:rPr lang="en-US" altLang="ja-JP" kern="0" dirty="0"/>
                  <a:t>C</a:t>
                </a:r>
                <a:r>
                  <a:rPr lang="ja-JP" altLang="en-US" kern="0" dirty="0"/>
                  <a:t> </a:t>
                </a:r>
                <a:r>
                  <a:rPr lang="en-US" altLang="ja-JP" kern="0" dirty="0"/>
                  <a:t>sheet </a:t>
                </a:r>
                <a:r>
                  <a:rPr lang="en-US" altLang="ja-JP" sz="2400" kern="0" dirty="0"/>
                  <a:t>0.5t</a:t>
                </a:r>
              </a:p>
            </p:txBody>
          </p:sp>
          <p:cxnSp>
            <p:nvCxnSpPr>
              <p:cNvPr id="24" name="直線矢印コネクタ 23">
                <a:extLst>
                  <a:ext uri="{FF2B5EF4-FFF2-40B4-BE49-F238E27FC236}">
                    <a16:creationId xmlns:a16="http://schemas.microsoft.com/office/drawing/2014/main" id="{971E5407-58E4-FB34-53E4-79A754D7C137}"/>
                  </a:ext>
                </a:extLst>
              </p:cNvPr>
              <p:cNvCxnSpPr/>
              <p:nvPr/>
            </p:nvCxnSpPr>
            <p:spPr>
              <a:xfrm flipH="1">
                <a:off x="5196489" y="3366430"/>
                <a:ext cx="946224" cy="27774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矢印コネクタ 24">
                <a:extLst>
                  <a:ext uri="{FF2B5EF4-FFF2-40B4-BE49-F238E27FC236}">
                    <a16:creationId xmlns:a16="http://schemas.microsoft.com/office/drawing/2014/main" id="{97E34F70-2AA3-050F-5F30-0B0FA8886D50}"/>
                  </a:ext>
                </a:extLst>
              </p:cNvPr>
              <p:cNvCxnSpPr/>
              <p:nvPr/>
            </p:nvCxnSpPr>
            <p:spPr>
              <a:xfrm flipH="1" flipV="1">
                <a:off x="5202840" y="3823515"/>
                <a:ext cx="1025606" cy="14918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3">
                <a:extLst>
                  <a:ext uri="{FF2B5EF4-FFF2-40B4-BE49-F238E27FC236}">
                    <a16:creationId xmlns:a16="http://schemas.microsoft.com/office/drawing/2014/main" id="{EC8D41F9-0809-5664-0918-0AF2AACB77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42714" y="3060119"/>
                <a:ext cx="2246490" cy="433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marL="0" indent="0" eaLnBrk="1" hangingPunct="1">
                  <a:buFontTx/>
                  <a:buNone/>
                  <a:defRPr/>
                </a:pPr>
                <a:r>
                  <a:rPr lang="en-US" altLang="ja-JP" sz="2400" kern="0" dirty="0"/>
                  <a:t>coupling-cell </a:t>
                </a:r>
                <a:r>
                  <a:rPr lang="en-US" altLang="ja-JP" sz="2400" kern="0" dirty="0" err="1"/>
                  <a:t>rp</a:t>
                </a:r>
                <a:endParaRPr lang="en-US" altLang="ja-JP" sz="2400" kern="0" dirty="0"/>
              </a:p>
            </p:txBody>
          </p:sp>
          <p:sp>
            <p:nvSpPr>
              <p:cNvPr id="27" name="Rectangle 3">
                <a:extLst>
                  <a:ext uri="{FF2B5EF4-FFF2-40B4-BE49-F238E27FC236}">
                    <a16:creationId xmlns:a16="http://schemas.microsoft.com/office/drawing/2014/main" id="{14B1E13C-FE11-79A3-9914-C3C315C57A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39559" y="3739398"/>
                <a:ext cx="2652921" cy="433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marL="0" indent="0" eaLnBrk="1" hangingPunct="1">
                  <a:buFontTx/>
                  <a:buNone/>
                  <a:defRPr/>
                </a:pPr>
                <a:r>
                  <a:rPr lang="en-US" altLang="ja-JP" sz="2400" kern="0" dirty="0"/>
                  <a:t>accelerating-cell </a:t>
                </a:r>
                <a:r>
                  <a:rPr lang="en-US" altLang="ja-JP" sz="2400" kern="0" dirty="0" err="1"/>
                  <a:t>rp</a:t>
                </a:r>
                <a:endParaRPr lang="en-US" altLang="ja-JP" sz="2400" kern="0" dirty="0"/>
              </a:p>
            </p:txBody>
          </p:sp>
        </p:grpSp>
      </p:grpSp>
      <p:pic>
        <p:nvPicPr>
          <p:cNvPr id="28" name="図 27">
            <a:extLst>
              <a:ext uri="{FF2B5EF4-FFF2-40B4-BE49-F238E27FC236}">
                <a16:creationId xmlns:a16="http://schemas.microsoft.com/office/drawing/2014/main" id="{BCF854D8-1348-9FA7-FB51-8FC3D618F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0" t="13241" r="24662" b="12636"/>
          <a:stretch/>
        </p:blipFill>
        <p:spPr bwMode="auto">
          <a:xfrm>
            <a:off x="3855016" y="1044771"/>
            <a:ext cx="3183761" cy="294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図 1">
            <a:extLst>
              <a:ext uri="{FF2B5EF4-FFF2-40B4-BE49-F238E27FC236}">
                <a16:creationId xmlns:a16="http://schemas.microsoft.com/office/drawing/2014/main" id="{8DAB51E9-BC2A-4373-D975-476C9E2CD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828" y="1105209"/>
            <a:ext cx="81915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図 6">
            <a:extLst>
              <a:ext uri="{FF2B5EF4-FFF2-40B4-BE49-F238E27FC236}">
                <a16:creationId xmlns:a16="http://schemas.microsoft.com/office/drawing/2014/main" id="{911CED71-69DD-62DA-13F4-2419927F5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00" y="1043533"/>
            <a:ext cx="2941864" cy="294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矢印: 下 7">
            <a:extLst>
              <a:ext uri="{FF2B5EF4-FFF2-40B4-BE49-F238E27FC236}">
                <a16:creationId xmlns:a16="http://schemas.microsoft.com/office/drawing/2014/main" id="{3FBCEC94-7B72-03D5-46AA-3225C6E0FDD0}"/>
              </a:ext>
            </a:extLst>
          </p:cNvPr>
          <p:cNvSpPr/>
          <p:nvPr/>
        </p:nvSpPr>
        <p:spPr>
          <a:xfrm>
            <a:off x="3976787" y="4403797"/>
            <a:ext cx="793055" cy="75877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D634D36-8822-9732-DE3E-144AFEC7A55C}"/>
              </a:ext>
            </a:extLst>
          </p:cNvPr>
          <p:cNvSpPr txBox="1"/>
          <p:nvPr/>
        </p:nvSpPr>
        <p:spPr>
          <a:xfrm>
            <a:off x="4853695" y="4483933"/>
            <a:ext cx="1986441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294 kN@900</a:t>
            </a:r>
            <a:r>
              <a:rPr kumimoji="1" lang="ja-JP" altLang="en-US" dirty="0"/>
              <a:t>℃</a:t>
            </a:r>
          </a:p>
        </p:txBody>
      </p:sp>
    </p:spTree>
    <p:extLst>
      <p:ext uri="{BB962C8B-B14F-4D97-AF65-F5344CB8AC3E}">
        <p14:creationId xmlns:p14="http://schemas.microsoft.com/office/powerpoint/2010/main" val="2855316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11D9EA-16DF-4B0E-3A39-95F1335E5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infrastructure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E35F91-8A1A-E48F-6494-98CA542B2F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293" y="1160447"/>
            <a:ext cx="4967613" cy="5476908"/>
          </a:xfrm>
        </p:spPr>
        <p:txBody>
          <a:bodyPr/>
          <a:lstStyle/>
          <a:p>
            <a:r>
              <a:rPr lang="en-US" altLang="ja-JP" sz="2000" dirty="0"/>
              <a:t>Cooling</a:t>
            </a:r>
            <a:r>
              <a:rPr lang="ja-JP" altLang="en-US" sz="2000" dirty="0"/>
              <a:t> </a:t>
            </a:r>
            <a:r>
              <a:rPr lang="en-US" altLang="ja-JP" sz="2000" dirty="0"/>
              <a:t>water</a:t>
            </a:r>
            <a:endParaRPr kumimoji="1" lang="en-US" altLang="ja-JP" sz="2000" dirty="0"/>
          </a:p>
          <a:p>
            <a:pPr lvl="1"/>
            <a:r>
              <a:rPr lang="en-US" altLang="ja-JP" sz="2000" dirty="0"/>
              <a:t>C</a:t>
            </a:r>
            <a:r>
              <a:rPr kumimoji="1" lang="en-US" altLang="ja-JP" sz="2000" dirty="0"/>
              <a:t>hiller and cooling tower delivered in March 2023</a:t>
            </a:r>
            <a:endParaRPr lang="en-US" altLang="ja-JP" sz="2000" dirty="0"/>
          </a:p>
          <a:p>
            <a:pPr lvl="1"/>
            <a:r>
              <a:rPr kumimoji="1" lang="en-US" altLang="ja-JP" sz="2000" dirty="0"/>
              <a:t>Tank, pump and heat exchanger delivered </a:t>
            </a:r>
            <a:r>
              <a:rPr lang="en-US" altLang="ja-JP" sz="2000" dirty="0"/>
              <a:t>in Aug. and</a:t>
            </a:r>
            <a:r>
              <a:rPr kumimoji="1" lang="en-US" altLang="ja-JP" sz="2000" dirty="0"/>
              <a:t> Sept. 2024</a:t>
            </a:r>
          </a:p>
          <a:p>
            <a:pPr lvl="1"/>
            <a:r>
              <a:rPr lang="en-US" altLang="ja-JP" sz="2000" dirty="0"/>
              <a:t>Pipe and valve will be delivered Dec. 2024</a:t>
            </a:r>
          </a:p>
          <a:p>
            <a:pPr lvl="2"/>
            <a:r>
              <a:rPr lang="en-US" altLang="ja-JP" sz="1560" dirty="0"/>
              <a:t>Ordered 2024/9</a:t>
            </a:r>
          </a:p>
          <a:p>
            <a:pPr lvl="1"/>
            <a:r>
              <a:rPr kumimoji="1" lang="en-US" altLang="ja-JP" sz="2000" dirty="0"/>
              <a:t>Assembly </a:t>
            </a:r>
            <a:r>
              <a:rPr lang="en-US" altLang="ja-JP" sz="2000" dirty="0"/>
              <a:t>work is planned in Jan. 2025</a:t>
            </a:r>
            <a:endParaRPr kumimoji="1" lang="en-US" altLang="ja-JP" sz="2000" dirty="0"/>
          </a:p>
          <a:p>
            <a:r>
              <a:rPr lang="en-US" altLang="ja-JP" sz="2000" dirty="0"/>
              <a:t>Electric power</a:t>
            </a:r>
          </a:p>
          <a:p>
            <a:pPr lvl="1"/>
            <a:r>
              <a:rPr kumimoji="1" lang="en-US" altLang="ja-JP" sz="2000" dirty="0"/>
              <a:t>For solenoid, FC power supply and cooling water system</a:t>
            </a:r>
          </a:p>
          <a:p>
            <a:pPr lvl="1"/>
            <a:r>
              <a:rPr kumimoji="1" lang="en-US" altLang="ja-JP" sz="2000" dirty="0"/>
              <a:t>Contract was made in Dec. 2023</a:t>
            </a:r>
          </a:p>
          <a:p>
            <a:pPr lvl="1"/>
            <a:r>
              <a:rPr lang="en-US" altLang="ja-JP" sz="2000" dirty="0"/>
              <a:t>Construction finished in Aug. 2024</a:t>
            </a:r>
            <a:endParaRPr kumimoji="1" lang="ja-JP" altLang="en-US" sz="20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90638C-0ED8-48EE-7890-8DFBD42D235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912D00B-9D3B-E559-4AAE-E07E5CD353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3D8AAD-2BD9-5FEF-DD02-9685076D46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9" name="図 8" descr="屋内, 建物, ゲート, 金属 が含まれている画像&#10;&#10;自動的に生成された説明">
            <a:extLst>
              <a:ext uri="{FF2B5EF4-FFF2-40B4-BE49-F238E27FC236}">
                <a16:creationId xmlns:a16="http://schemas.microsoft.com/office/drawing/2014/main" id="{0D982D64-A2D0-3211-0CA5-02AE5E3C0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502" y="1070546"/>
            <a:ext cx="2699637" cy="2024728"/>
          </a:xfrm>
          <a:prstGeom prst="rect">
            <a:avLst/>
          </a:prstGeom>
        </p:spPr>
      </p:pic>
      <p:pic>
        <p:nvPicPr>
          <p:cNvPr id="11" name="図 10" descr="建物, 屋外, 道路, トラック が含まれている画像&#10;&#10;自動的に生成された説明">
            <a:extLst>
              <a:ext uri="{FF2B5EF4-FFF2-40B4-BE49-F238E27FC236}">
                <a16:creationId xmlns:a16="http://schemas.microsoft.com/office/drawing/2014/main" id="{0DB1FE74-8150-820F-A93D-CB083EECC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75" y="1075685"/>
            <a:ext cx="2699638" cy="202472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3E02CD7-C9CC-8AB0-35E8-7ACFCAD90443}"/>
              </a:ext>
            </a:extLst>
          </p:cNvPr>
          <p:cNvSpPr txBox="1"/>
          <p:nvPr/>
        </p:nvSpPr>
        <p:spPr>
          <a:xfrm>
            <a:off x="305347" y="6644612"/>
            <a:ext cx="4896544" cy="72417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dirty="0"/>
              <a:t>Cooling water and electric power will be ready by the end of FY2024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8C7D974-79AD-F6F7-DDB2-8DAA3B7A7A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0369" y="5497095"/>
            <a:ext cx="3449914" cy="188440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38D45E9-F6FB-21A8-4ABE-9329C39C00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1923" y="3148057"/>
            <a:ext cx="3407232" cy="199847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39B3D08-8EE1-AFCE-B3BF-ABD3DDE964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2251" y="4360490"/>
            <a:ext cx="3354501" cy="18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8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 descr="テキスト&#10;&#10;自動的に生成された説明">
            <a:extLst>
              <a:ext uri="{FF2B5EF4-FFF2-40B4-BE49-F238E27FC236}">
                <a16:creationId xmlns:a16="http://schemas.microsoft.com/office/drawing/2014/main" id="{6B11D2A7-B7CA-DC9C-1AF8-E9385320BDF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42" y="1043533"/>
            <a:ext cx="9031180" cy="6248719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BF833D5-22CC-B098-1E82-5F28C5900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/>
              <a:t>Simulation flow of positron source</a:t>
            </a:r>
            <a:endParaRPr kumimoji="1" lang="ja-JP" altLang="en-US" sz="36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42A7B0-0520-841B-99F3-D6926322894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367C83-206C-86EC-CE3A-B5FC7471E2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A42617-032A-0289-6297-907EAD2F0B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8E613966-4C72-52CD-A4FB-A2A511B1BDAC}"/>
              </a:ext>
            </a:extLst>
          </p:cNvPr>
          <p:cNvSpPr/>
          <p:nvPr/>
        </p:nvSpPr>
        <p:spPr>
          <a:xfrm>
            <a:off x="4267515" y="3491805"/>
            <a:ext cx="1726463" cy="792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1117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F38C15F-EECE-1C82-9DDA-6447CF13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ED65B92-FDBD-A666-F6EB-394046801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20D8790-C292-F88C-073A-0877993B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94A29-784E-4368-B757-59075C2C29D3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7" name="図 6" descr="ゲーム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A6484738-AADB-19B8-E9DC-666AAF620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80" y="3805129"/>
            <a:ext cx="5118824" cy="2597612"/>
          </a:xfrm>
          <a:prstGeom prst="rect">
            <a:avLst/>
          </a:prstGeom>
        </p:spPr>
      </p:pic>
      <p:pic>
        <p:nvPicPr>
          <p:cNvPr id="9" name="図 8" descr="図形&#10;&#10;中程度の精度で自動的に生成された説明">
            <a:extLst>
              <a:ext uri="{FF2B5EF4-FFF2-40B4-BE49-F238E27FC236}">
                <a16:creationId xmlns:a16="http://schemas.microsoft.com/office/drawing/2014/main" id="{B3C099B8-1036-509B-8C28-36EE941DE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81" y="1092962"/>
            <a:ext cx="5118824" cy="2597612"/>
          </a:xfrm>
          <a:prstGeom prst="rect">
            <a:avLst/>
          </a:prstGeom>
        </p:spPr>
      </p:pic>
      <p:pic>
        <p:nvPicPr>
          <p:cNvPr id="11" name="図 10" descr="紙に書かれた文字&#10;&#10;低い精度で自動的に生成された説明">
            <a:extLst>
              <a:ext uri="{FF2B5EF4-FFF2-40B4-BE49-F238E27FC236}">
                <a16:creationId xmlns:a16="http://schemas.microsoft.com/office/drawing/2014/main" id="{7B680857-6270-3D0E-65FA-3FB95FC82A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" y="3753865"/>
            <a:ext cx="5345905" cy="2712847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453AD66F-C2E8-EDC7-FD55-C2614D8E4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850" y="89226"/>
            <a:ext cx="8369684" cy="755968"/>
          </a:xfrm>
        </p:spPr>
        <p:txBody>
          <a:bodyPr/>
          <a:lstStyle/>
          <a:p>
            <a:r>
              <a:rPr lang="en-US" altLang="ja-JP" sz="3600" dirty="0">
                <a:solidFill>
                  <a:srgbClr val="77773C"/>
                </a:solidFill>
              </a:rPr>
              <a:t>PIC simulation example</a:t>
            </a:r>
            <a:endParaRPr kumimoji="1" lang="ja-JP" altLang="en-US" sz="3600" dirty="0">
              <a:solidFill>
                <a:srgbClr val="77773C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422953-C11C-B7FA-B96A-EAB73A28AFB1}"/>
              </a:ext>
            </a:extLst>
          </p:cNvPr>
          <p:cNvSpPr txBox="1"/>
          <p:nvPr/>
        </p:nvSpPr>
        <p:spPr>
          <a:xfrm>
            <a:off x="9536917" y="727907"/>
            <a:ext cx="102944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400" dirty="0"/>
              <a:t>M. Fukuda</a:t>
            </a:r>
            <a:endParaRPr kumimoji="1" lang="ja-JP" altLang="en-US" sz="14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4F70090-7669-796F-B70D-EBA5666902C1}"/>
              </a:ext>
            </a:extLst>
          </p:cNvPr>
          <p:cNvSpPr txBox="1"/>
          <p:nvPr/>
        </p:nvSpPr>
        <p:spPr>
          <a:xfrm>
            <a:off x="3761730" y="1061807"/>
            <a:ext cx="1718740" cy="72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0070C0"/>
                </a:solidFill>
              </a:rPr>
              <a:t>Blue:electron</a:t>
            </a:r>
            <a:endParaRPr kumimoji="1" lang="en-US" altLang="ja-JP" dirty="0">
              <a:solidFill>
                <a:srgbClr val="0070C0"/>
              </a:solidFill>
            </a:endParaRPr>
          </a:p>
          <a:p>
            <a:r>
              <a:rPr lang="en-US" altLang="ja-JP" dirty="0" err="1">
                <a:solidFill>
                  <a:srgbClr val="FF0000"/>
                </a:solidFill>
              </a:rPr>
              <a:t>Red:positron</a:t>
            </a:r>
            <a:endParaRPr lang="en-US" altLang="ja-JP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3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91B067-F6B2-DAB2-9FFD-07935D8C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3D model</a:t>
            </a:r>
            <a:endParaRPr kumimoji="1" lang="ja-JP" altLang="en-US" dirty="0"/>
          </a:p>
        </p:txBody>
      </p:sp>
      <p:pic>
        <p:nvPicPr>
          <p:cNvPr id="8" name="コンテンツ プレースホルダー 7" descr="レゴ, おもちゃ が含まれている画像&#10;&#10;自動的に生成された説明">
            <a:extLst>
              <a:ext uri="{FF2B5EF4-FFF2-40B4-BE49-F238E27FC236}">
                <a16:creationId xmlns:a16="http://schemas.microsoft.com/office/drawing/2014/main" id="{5AA91D13-1DA1-0171-9E9C-223C45D913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t="1361" r="1375"/>
          <a:stretch/>
        </p:blipFill>
        <p:spPr>
          <a:xfrm>
            <a:off x="1" y="1031723"/>
            <a:ext cx="10691812" cy="6353220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3C72944-F6DE-73EB-AB09-F2FC2F2A2CD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3AA792-146A-9E38-5064-1921D3C6FEA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B5FD80-5E16-3001-07CE-2B34787A9F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C3ACE3-FCE5-D26A-BF17-E825A2ECAE89}"/>
              </a:ext>
            </a:extLst>
          </p:cNvPr>
          <p:cNvSpPr txBox="1"/>
          <p:nvPr/>
        </p:nvSpPr>
        <p:spPr>
          <a:xfrm>
            <a:off x="4409802" y="1007484"/>
            <a:ext cx="6126998" cy="7241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Updated largely</a:t>
            </a:r>
            <a:r>
              <a:rPr lang="ja-JP" altLang="en-US" dirty="0"/>
              <a:t> </a:t>
            </a:r>
            <a:r>
              <a:rPr lang="en-US" altLang="ja-JP" dirty="0"/>
              <a:t>including</a:t>
            </a:r>
            <a:r>
              <a:rPr lang="ja-JP" altLang="en-US" dirty="0"/>
              <a:t> </a:t>
            </a:r>
            <a:r>
              <a:rPr lang="en-US" altLang="ja-JP" dirty="0"/>
              <a:t>many</a:t>
            </a:r>
            <a:r>
              <a:rPr lang="ja-JP" altLang="en-US" dirty="0"/>
              <a:t> </a:t>
            </a:r>
            <a:r>
              <a:rPr lang="en-US" altLang="ja-JP" dirty="0"/>
              <a:t>peripheral devices,</a:t>
            </a:r>
          </a:p>
          <a:p>
            <a:r>
              <a:rPr kumimoji="1" lang="en-US" altLang="ja-JP" dirty="0"/>
              <a:t>such as piping and cable connections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5C798E-6187-5C96-F4EB-D1722F553D5F}"/>
              </a:ext>
            </a:extLst>
          </p:cNvPr>
          <p:cNvSpPr txBox="1"/>
          <p:nvPr/>
        </p:nvSpPr>
        <p:spPr>
          <a:xfrm>
            <a:off x="118042" y="7006699"/>
            <a:ext cx="9945351" cy="40825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These peripheral devices will be manufactured and integrated by the end of FY2024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4658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55CFEA-3E8F-8D6D-AD57-F1FB1DAAA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D4361D-03E2-E47D-A2E3-01EDABD55B8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ja-JP" dirty="0"/>
              <a:t>Prototyping of components are in progress</a:t>
            </a:r>
          </a:p>
          <a:p>
            <a:r>
              <a:rPr lang="en-US" altLang="ja-JP" dirty="0"/>
              <a:t>Cooling water and electric power will be ready by the end of FY2024</a:t>
            </a:r>
            <a:endParaRPr kumimoji="1" lang="en-US" altLang="ja-JP" dirty="0"/>
          </a:p>
          <a:p>
            <a:r>
              <a:rPr kumimoji="1" lang="en-US" altLang="ja-JP" dirty="0"/>
              <a:t>Everything but Acc. Structure, power supply (For FC and Solenoid) will be delivered by the end of FY2024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6871F01-5A53-839C-4E87-BDE8A06C8B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FC091C-DB50-2E78-94DB-90952BC48A5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8EFDA5-CD04-D7F7-E71A-A1660B816F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1440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7E6041-040C-E2B2-09D3-85E65565C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Outlook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812279-09AE-2FA9-D9D6-D852CA62A55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ja-JP" sz="2400" dirty="0"/>
              <a:t>FY2024</a:t>
            </a:r>
          </a:p>
          <a:p>
            <a:pPr lvl="1"/>
            <a:r>
              <a:rPr lang="en-US" altLang="ja-JP" sz="2400" dirty="0"/>
              <a:t>Finish prototyping of hardware</a:t>
            </a:r>
          </a:p>
          <a:p>
            <a:pPr lvl="2"/>
            <a:r>
              <a:rPr lang="en-US" altLang="ja-JP" sz="2400" dirty="0"/>
              <a:t>Except Acc. Structure and power supply</a:t>
            </a:r>
          </a:p>
          <a:p>
            <a:pPr lvl="1"/>
            <a:r>
              <a:rPr kumimoji="1" lang="en-US" altLang="ja-JP" sz="2400" dirty="0"/>
              <a:t>Infrastructure will be ready</a:t>
            </a:r>
          </a:p>
          <a:p>
            <a:pPr lvl="1"/>
            <a:r>
              <a:rPr kumimoji="1" lang="en-US" altLang="ja-JP" sz="2400" dirty="0"/>
              <a:t>Fully 3D simulation w</a:t>
            </a:r>
            <a:r>
              <a:rPr lang="en-US" altLang="ja-JP" sz="2400" dirty="0"/>
              <a:t>ithout</a:t>
            </a:r>
            <a:r>
              <a:rPr kumimoji="1" lang="en-US" altLang="ja-JP" sz="2400" dirty="0"/>
              <a:t> beam loading effect</a:t>
            </a:r>
          </a:p>
          <a:p>
            <a:r>
              <a:rPr lang="en-US" altLang="ja-JP" sz="2400" dirty="0"/>
              <a:t>FY2025</a:t>
            </a:r>
          </a:p>
          <a:p>
            <a:pPr lvl="1"/>
            <a:r>
              <a:rPr lang="en-US" altLang="ja-JP" sz="2400" dirty="0"/>
              <a:t>DC power supply for solenoid (full module)</a:t>
            </a:r>
          </a:p>
          <a:p>
            <a:pPr lvl="1"/>
            <a:r>
              <a:rPr lang="en-US" altLang="ja-JP" sz="2400" dirty="0"/>
              <a:t>Prototype Acc. Structure</a:t>
            </a:r>
          </a:p>
          <a:p>
            <a:pPr lvl="1"/>
            <a:r>
              <a:rPr lang="en-US" altLang="ja-JP" sz="2400" dirty="0"/>
              <a:t>Pulsed power supply for FC</a:t>
            </a:r>
          </a:p>
          <a:p>
            <a:pPr lvl="1"/>
            <a:r>
              <a:rPr lang="en-US" altLang="ja-JP" sz="2400" dirty="0"/>
              <a:t>Fully 3D simulation with beam loading effect</a:t>
            </a:r>
          </a:p>
          <a:p>
            <a:r>
              <a:rPr lang="en-US" altLang="ja-JP" sz="2400" dirty="0"/>
              <a:t>FY2026</a:t>
            </a:r>
          </a:p>
          <a:p>
            <a:pPr lvl="1"/>
            <a:r>
              <a:rPr lang="en-US" altLang="ja-JP" sz="2400" dirty="0"/>
              <a:t>Assemble and evaluation of hardware</a:t>
            </a:r>
          </a:p>
          <a:p>
            <a:pPr lvl="1"/>
            <a:r>
              <a:rPr kumimoji="1" lang="en-US" altLang="ja-JP" sz="2400" dirty="0"/>
              <a:t>Improved design based on </a:t>
            </a:r>
            <a:r>
              <a:rPr lang="en-US" altLang="ja-JP" sz="2400" dirty="0"/>
              <a:t>detailed simulation and the first prototype</a:t>
            </a:r>
            <a:endParaRPr kumimoji="1" lang="en-US" altLang="ja-JP" sz="24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C788E8-0241-3780-8E34-9495D4B58B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0A49B64-3502-A38D-C63E-7FB4FDD28F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8F0D5A-E9C1-55E8-1E04-AB7054686A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1593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コンテンツ プレースホルダー 20" descr="おもちゃ, レゴ, ストリート が含まれている画像&#10;&#10;自動的に生成された説明">
            <a:extLst>
              <a:ext uri="{FF2B5EF4-FFF2-40B4-BE49-F238E27FC236}">
                <a16:creationId xmlns:a16="http://schemas.microsoft.com/office/drawing/2014/main" id="{CE743A2E-3ACC-6723-742F-4D981ADB44B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t="9640" r="22185" b="10252"/>
          <a:stretch/>
        </p:blipFill>
        <p:spPr>
          <a:xfrm>
            <a:off x="890985" y="1619597"/>
            <a:ext cx="9207449" cy="5765137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CD5574B-FA54-32B2-00DF-DF186E09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850" y="68349"/>
            <a:ext cx="8369684" cy="755968"/>
          </a:xfrm>
        </p:spPr>
        <p:txBody>
          <a:bodyPr anchor="ctr"/>
          <a:lstStyle/>
          <a:p>
            <a:r>
              <a:rPr kumimoji="1" lang="en-US" altLang="ja-JP" sz="3600" dirty="0"/>
              <a:t>Prototype</a:t>
            </a:r>
            <a:r>
              <a:rPr kumimoji="1" lang="en-US" altLang="ja-JP" sz="3200" dirty="0"/>
              <a:t> to be built </a:t>
            </a:r>
            <a:r>
              <a:rPr lang="en-US" altLang="ja-JP" sz="3200" dirty="0"/>
              <a:t>by</a:t>
            </a:r>
            <a:r>
              <a:rPr kumimoji="1" lang="en-US" altLang="ja-JP" sz="3200" dirty="0"/>
              <a:t> JFY2027</a:t>
            </a:r>
            <a:endParaRPr kumimoji="1" lang="ja-JP" altLang="en-US" sz="32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67D196-3333-FE46-0A22-9AED833E780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67ED44-AE43-EB53-9DFD-7A5E359AC7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0E43C4-7D6B-EE28-9ADB-ECFB7E7E34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35C1298-E8E1-70E6-3B6A-A975453E75FC}"/>
              </a:ext>
            </a:extLst>
          </p:cNvPr>
          <p:cNvSpPr txBox="1"/>
          <p:nvPr/>
        </p:nvSpPr>
        <p:spPr>
          <a:xfrm>
            <a:off x="305923" y="1113048"/>
            <a:ext cx="857927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target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5EAB45B-349B-AF6C-B3D2-66510D33DB26}"/>
              </a:ext>
            </a:extLst>
          </p:cNvPr>
          <p:cNvSpPr txBox="1"/>
          <p:nvPr/>
        </p:nvSpPr>
        <p:spPr>
          <a:xfrm>
            <a:off x="56014" y="5885132"/>
            <a:ext cx="2215671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Flux concentrator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27DF8F1-E265-47E8-2930-BAF89DECA98A}"/>
              </a:ext>
            </a:extLst>
          </p:cNvPr>
          <p:cNvSpPr txBox="1"/>
          <p:nvPr/>
        </p:nvSpPr>
        <p:spPr>
          <a:xfrm>
            <a:off x="6198236" y="1118758"/>
            <a:ext cx="1795684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Acc. structure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FFEE703-BCD6-48B3-2577-8223E8F83EB6}"/>
              </a:ext>
            </a:extLst>
          </p:cNvPr>
          <p:cNvSpPr txBox="1"/>
          <p:nvPr/>
        </p:nvSpPr>
        <p:spPr>
          <a:xfrm>
            <a:off x="8796031" y="1169058"/>
            <a:ext cx="1160895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solenoid</a:t>
            </a:r>
            <a:endParaRPr kumimoji="1" lang="ja-JP" altLang="en-US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807B7FB-AA94-BA5F-9E44-C9E71EEEAA6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734887" y="1521301"/>
            <a:ext cx="3818931" cy="153845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3133759-87F7-8632-E503-8A211ACB3D53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7096078" y="1527011"/>
            <a:ext cx="0" cy="153274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7F32610-7C0E-1A21-5D3E-883790AEFF75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8553450" y="1577311"/>
            <a:ext cx="823029" cy="133843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87252ECD-6561-6756-DE02-D9C2112ABB8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163850" y="3995861"/>
            <a:ext cx="3461976" cy="18892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874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A1092-5199-20DF-CA74-BD8B09DD1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228F3E-25E1-9368-0C38-B3E3BD25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/>
              <a:t>5 years-plan(as of 2024/3</a:t>
            </a:r>
            <a:r>
              <a:rPr lang="en-US" altLang="ja-JP" sz="3600" dirty="0"/>
              <a:t>/</a:t>
            </a:r>
            <a:r>
              <a:rPr kumimoji="1" lang="en-US" altLang="ja-JP" sz="3600" dirty="0"/>
              <a:t>28)</a:t>
            </a:r>
            <a:endParaRPr kumimoji="1" lang="ja-JP" altLang="en-US" sz="36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C74E443-5F64-AFCE-E34C-0156D02EE7E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3B62E8-E157-15D1-6AFA-6D45881B70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2D301E-91D7-3CA3-F126-54905AFFD6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4</a:t>
            </a:fld>
            <a:endParaRPr kumimoji="1" lang="ja-JP" altLang="en-US"/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089B6B69-8FA7-1FC5-B090-F8D0C3B649E2}"/>
              </a:ext>
            </a:extLst>
          </p:cNvPr>
          <p:cNvGraphicFramePr>
            <a:graphicFrameLocks/>
          </p:cNvGraphicFramePr>
          <p:nvPr/>
        </p:nvGraphicFramePr>
        <p:xfrm>
          <a:off x="89322" y="1036796"/>
          <a:ext cx="10332169" cy="441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705">
                  <a:extLst>
                    <a:ext uri="{9D8B030D-6E8A-4147-A177-3AD203B41FA5}">
                      <a16:colId xmlns:a16="http://schemas.microsoft.com/office/drawing/2014/main" val="395983289"/>
                    </a:ext>
                  </a:extLst>
                </a:gridCol>
                <a:gridCol w="865266">
                  <a:extLst>
                    <a:ext uri="{9D8B030D-6E8A-4147-A177-3AD203B41FA5}">
                      <a16:colId xmlns:a16="http://schemas.microsoft.com/office/drawing/2014/main" val="4167180879"/>
                    </a:ext>
                  </a:extLst>
                </a:gridCol>
                <a:gridCol w="421072">
                  <a:extLst>
                    <a:ext uri="{9D8B030D-6E8A-4147-A177-3AD203B41FA5}">
                      <a16:colId xmlns:a16="http://schemas.microsoft.com/office/drawing/2014/main" val="1778253763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3554093516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327639995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423608386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345908477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4077553560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863946006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400987772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48254173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364010515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806038203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8406414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3466626922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3684505105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800880698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1760140796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754451275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248486520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2259055516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1858799682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393724054"/>
                    </a:ext>
                  </a:extLst>
                </a:gridCol>
                <a:gridCol w="366006">
                  <a:extLst>
                    <a:ext uri="{9D8B030D-6E8A-4147-A177-3AD203B41FA5}">
                      <a16:colId xmlns:a16="http://schemas.microsoft.com/office/drawing/2014/main" val="3636519759"/>
                    </a:ext>
                  </a:extLst>
                </a:gridCol>
              </a:tblGrid>
              <a:tr h="249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FY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2022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2023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2024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2025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2026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i="1" dirty="0"/>
                        <a:t>2027</a:t>
                      </a:r>
                      <a:endParaRPr kumimoji="1" lang="ja-JP" altLang="en-US" sz="1000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426642"/>
                  </a:ext>
                </a:extLst>
              </a:tr>
              <a:tr h="249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year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2023</a:t>
                      </a:r>
                      <a:endParaRPr kumimoji="1" lang="ja-JP" alt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2024</a:t>
                      </a:r>
                      <a:endParaRPr kumimoji="1" lang="ja-JP" alt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2025</a:t>
                      </a:r>
                      <a:endParaRPr kumimoji="1" lang="ja-JP" alt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2026</a:t>
                      </a:r>
                      <a:endParaRPr kumimoji="1" lang="ja-JP" alt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2027</a:t>
                      </a:r>
                      <a:endParaRPr kumimoji="1" lang="ja-JP" altLang="en-US" sz="1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360492"/>
                  </a:ext>
                </a:extLst>
              </a:tr>
              <a:tr h="249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Quarter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Q2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Q3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Q2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Q3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Q2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Q3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Q2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Q3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Q2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Q3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Q4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Q1</a:t>
                      </a:r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388919"/>
                  </a:ext>
                </a:extLst>
              </a:tr>
              <a:tr h="249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Test bench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383493"/>
                  </a:ext>
                </a:extLst>
              </a:tr>
              <a:tr h="406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High power test bench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302053"/>
                  </a:ext>
                </a:extLst>
              </a:tr>
              <a:tr h="249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W-Cu connection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79484"/>
                  </a:ext>
                </a:extLst>
              </a:tr>
              <a:tr h="249052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Target unit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Rotation    mechanism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452083"/>
                  </a:ext>
                </a:extLst>
              </a:tr>
              <a:tr h="24905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Disk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214451"/>
                  </a:ext>
                </a:extLst>
              </a:tr>
              <a:tr h="249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FC base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1</a:t>
                      </a:r>
                      <a:r>
                        <a:rPr kumimoji="1" lang="en-US" altLang="ja-JP" sz="1000" b="1" baseline="30000" dirty="0"/>
                        <a:t>st</a:t>
                      </a:r>
                      <a:r>
                        <a:rPr kumimoji="1" lang="en-US" altLang="ja-JP" sz="1000" b="1" dirty="0"/>
                        <a:t> unit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133094"/>
                  </a:ext>
                </a:extLst>
              </a:tr>
              <a:tr h="406663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magnet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Solenoid 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265875"/>
                  </a:ext>
                </a:extLst>
              </a:tr>
              <a:tr h="406663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Power supply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14472"/>
                  </a:ext>
                </a:extLst>
              </a:tr>
              <a:tr h="406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Chamber, vacuum, support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470086"/>
                  </a:ext>
                </a:extLst>
              </a:tr>
              <a:tr h="249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Acc. structure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1</a:t>
                      </a:r>
                      <a:r>
                        <a:rPr kumimoji="1" lang="en-US" altLang="ja-JP" sz="1000" b="1" baseline="30000" dirty="0"/>
                        <a:t>st</a:t>
                      </a:r>
                      <a:r>
                        <a:rPr kumimoji="1" lang="en-US" altLang="ja-JP" sz="1000" b="1" dirty="0"/>
                        <a:t> unit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525782"/>
                  </a:ext>
                </a:extLst>
              </a:tr>
              <a:tr h="24905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/>
                        <a:t>FC power supply</a:t>
                      </a:r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793894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0A9AE9-2DAF-8409-7A09-EE8B0F2CCA13}"/>
              </a:ext>
            </a:extLst>
          </p:cNvPr>
          <p:cNvSpPr txBox="1"/>
          <p:nvPr/>
        </p:nvSpPr>
        <p:spPr>
          <a:xfrm>
            <a:off x="89322" y="5619659"/>
            <a:ext cx="11128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200" dirty="0">
                <a:solidFill>
                  <a:srgbClr val="00B0F0"/>
                </a:solidFill>
                <a:latin typeface="Arial"/>
                <a:ea typeface="ＭＳ Ｐゴシック"/>
              </a:rPr>
              <a:t>Design</a:t>
            </a:r>
          </a:p>
          <a:p>
            <a:pPr>
              <a:defRPr/>
            </a:pPr>
            <a:r>
              <a:rPr lang="en-US" altLang="ja-JP" sz="1200" dirty="0" err="1">
                <a:solidFill>
                  <a:srgbClr val="FF0000"/>
                </a:solidFill>
                <a:latin typeface="Arial"/>
                <a:ea typeface="ＭＳ Ｐゴシック"/>
              </a:rPr>
              <a:t>Manufacuring</a:t>
            </a:r>
            <a:endParaRPr lang="en-US" altLang="ja-JP" sz="1200" dirty="0">
              <a:solidFill>
                <a:srgbClr val="FF0000"/>
              </a:solidFill>
              <a:latin typeface="Arial"/>
              <a:ea typeface="ＭＳ Ｐゴシック"/>
            </a:endParaRPr>
          </a:p>
          <a:p>
            <a:pPr>
              <a:defRPr/>
            </a:pPr>
            <a:r>
              <a:rPr lang="en-US" altLang="ja-JP" sz="1200" dirty="0">
                <a:solidFill>
                  <a:srgbClr val="00B050"/>
                </a:solidFill>
                <a:latin typeface="Arial"/>
                <a:ea typeface="ＭＳ Ｐゴシック"/>
              </a:rPr>
              <a:t>test</a:t>
            </a:r>
            <a:endParaRPr lang="ja-JP" altLang="en-US" sz="1200" dirty="0">
              <a:solidFill>
                <a:srgbClr val="00B050"/>
              </a:solidFill>
              <a:latin typeface="Arial"/>
              <a:ea typeface="ＭＳ Ｐゴシック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39C14A7-93FC-DBC8-DA52-8C12D9B26486}"/>
              </a:ext>
            </a:extLst>
          </p:cNvPr>
          <p:cNvCxnSpPr>
            <a:cxnSpLocks/>
          </p:cNvCxnSpPr>
          <p:nvPr/>
        </p:nvCxnSpPr>
        <p:spPr>
          <a:xfrm>
            <a:off x="5417914" y="1797042"/>
            <a:ext cx="0" cy="367240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AE01A1-1ED9-1D2D-82D2-E378E9279227}"/>
              </a:ext>
            </a:extLst>
          </p:cNvPr>
          <p:cNvSpPr txBox="1"/>
          <p:nvPr/>
        </p:nvSpPr>
        <p:spPr>
          <a:xfrm>
            <a:off x="4892519" y="5453556"/>
            <a:ext cx="78579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Now!</a:t>
            </a:r>
            <a:endParaRPr kumimoji="1" lang="ja-JP" altLang="en-US" dirty="0"/>
          </a:p>
        </p:txBody>
      </p:sp>
      <p:pic>
        <p:nvPicPr>
          <p:cNvPr id="17" name="図 16" descr="屋内, エンジン, テーブル, 機器 が含まれている画像&#10;&#10;自動的に生成された説明">
            <a:extLst>
              <a:ext uri="{FF2B5EF4-FFF2-40B4-BE49-F238E27FC236}">
                <a16:creationId xmlns:a16="http://schemas.microsoft.com/office/drawing/2014/main" id="{CBC5191D-B6F0-FB4B-B030-6E51D6D61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05" y="5439761"/>
            <a:ext cx="2807515" cy="2105636"/>
          </a:xfrm>
          <a:prstGeom prst="rect">
            <a:avLst/>
          </a:prstGeom>
        </p:spPr>
      </p:pic>
      <p:pic>
        <p:nvPicPr>
          <p:cNvPr id="3" name="コンテンツ プレースホルダー 7" descr="レゴ, おもちゃ が含まれている画像&#10;&#10;自動的に生成された説明">
            <a:extLst>
              <a:ext uri="{FF2B5EF4-FFF2-40B4-BE49-F238E27FC236}">
                <a16:creationId xmlns:a16="http://schemas.microsoft.com/office/drawing/2014/main" id="{271A7DA6-47FF-A508-B59C-8DF47CB84D5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t="4196" r="8316" b="-831"/>
          <a:stretch/>
        </p:blipFill>
        <p:spPr>
          <a:xfrm>
            <a:off x="5843889" y="5469450"/>
            <a:ext cx="3246136" cy="2095233"/>
          </a:xfrm>
        </p:spPr>
      </p:pic>
    </p:spTree>
    <p:extLst>
      <p:ext uri="{BB962C8B-B14F-4D97-AF65-F5344CB8AC3E}">
        <p14:creationId xmlns:p14="http://schemas.microsoft.com/office/powerpoint/2010/main" val="2563953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コンテンツ プレースホルダー 20" descr="おもちゃ, レゴ, ストリート が含まれている画像&#10;&#10;自動的に生成された説明">
            <a:extLst>
              <a:ext uri="{FF2B5EF4-FFF2-40B4-BE49-F238E27FC236}">
                <a16:creationId xmlns:a16="http://schemas.microsoft.com/office/drawing/2014/main" id="{66600498-9EE1-5248-58D1-EFBA58B9AD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t="9640" r="22185" b="10252"/>
          <a:stretch/>
        </p:blipFill>
        <p:spPr bwMode="auto">
          <a:xfrm>
            <a:off x="161330" y="1014155"/>
            <a:ext cx="10453794" cy="654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1A3ED3A-ABAE-5DF7-FA7F-C486E8AB9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/>
              <a:t>What</a:t>
            </a:r>
            <a:r>
              <a:rPr kumimoji="1" lang="en-US" altLang="ja-JP" dirty="0"/>
              <a:t> we did in JFY2023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7EFCC4-FB15-4534-13C5-0AE3750245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4DEA269-985A-725E-D049-49C361C65EA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3F6834-26A4-9AA3-BDE1-532324C1E2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49980A1-3323-5843-56EE-5BD46CCCF61D}"/>
              </a:ext>
            </a:extLst>
          </p:cNvPr>
          <p:cNvSpPr txBox="1"/>
          <p:nvPr/>
        </p:nvSpPr>
        <p:spPr>
          <a:xfrm>
            <a:off x="3905746" y="899517"/>
            <a:ext cx="1431802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srgbClr val="00B0F0"/>
                </a:solidFill>
                <a:latin typeface="Calibri"/>
                <a:ea typeface="ＭＳ Ｐゴシック" panose="020B0600070205080204" pitchFamily="50" charset="-128"/>
              </a:rPr>
              <a:t>Vacuum system</a:t>
            </a:r>
            <a:endParaRPr lang="ja-JP" altLang="en-US" sz="1543" dirty="0">
              <a:solidFill>
                <a:srgbClr val="00B0F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83D10396-D466-CAAD-5A5E-DEA2935E9912}"/>
              </a:ext>
            </a:extLst>
          </p:cNvPr>
          <p:cNvSpPr/>
          <p:nvPr/>
        </p:nvSpPr>
        <p:spPr>
          <a:xfrm>
            <a:off x="226898" y="1555275"/>
            <a:ext cx="4254912" cy="19413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noFill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7373364D-7222-108D-4E8C-5220D9AD20D6}"/>
              </a:ext>
            </a:extLst>
          </p:cNvPr>
          <p:cNvSpPr/>
          <p:nvPr/>
        </p:nvSpPr>
        <p:spPr>
          <a:xfrm>
            <a:off x="3761730" y="1187549"/>
            <a:ext cx="1728192" cy="491597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solidFill>
                <a:srgbClr val="00B0F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E89D1DE-5C49-E12D-4472-08A9379F231C}"/>
              </a:ext>
            </a:extLst>
          </p:cNvPr>
          <p:cNvSpPr txBox="1"/>
          <p:nvPr/>
        </p:nvSpPr>
        <p:spPr>
          <a:xfrm>
            <a:off x="449362" y="3449904"/>
            <a:ext cx="2601931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FC</a:t>
            </a:r>
            <a:r>
              <a:rPr lang="ja-JP" altLang="en-US" sz="1543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endParaRPr lang="en-US" altLang="ja-JP" sz="1543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503972"/>
            <a:r>
              <a:rPr lang="en-US" altLang="ja-JP" sz="1543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Design and manufacture parts</a:t>
            </a:r>
            <a:endParaRPr lang="ja-JP" altLang="en-US" sz="1543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53E5A19E-4167-73D8-2BD9-21792E76D09C}"/>
              </a:ext>
            </a:extLst>
          </p:cNvPr>
          <p:cNvSpPr/>
          <p:nvPr/>
        </p:nvSpPr>
        <p:spPr>
          <a:xfrm>
            <a:off x="3113658" y="3206797"/>
            <a:ext cx="1852733" cy="91658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859913-70E0-782C-D88D-F1E0AB52CC25}"/>
              </a:ext>
            </a:extLst>
          </p:cNvPr>
          <p:cNvSpPr txBox="1"/>
          <p:nvPr/>
        </p:nvSpPr>
        <p:spPr>
          <a:xfrm>
            <a:off x="377354" y="971525"/>
            <a:ext cx="1797800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Target</a:t>
            </a:r>
          </a:p>
          <a:p>
            <a:pPr defTabSz="503972"/>
            <a:r>
              <a:rPr lang="en-US" altLang="ja-JP" sz="1543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rotation</a:t>
            </a:r>
            <a:r>
              <a:rPr lang="ja-JP" altLang="en-US" sz="1543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r>
              <a:rPr lang="en-US" altLang="ja-JP" sz="1543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mechanism</a:t>
            </a:r>
            <a:endParaRPr lang="ja-JP" altLang="en-US" sz="1543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B65C48C-1893-F0A9-E416-E51F76ACC40B}"/>
              </a:ext>
            </a:extLst>
          </p:cNvPr>
          <p:cNvSpPr txBox="1"/>
          <p:nvPr/>
        </p:nvSpPr>
        <p:spPr>
          <a:xfrm>
            <a:off x="5795134" y="2960629"/>
            <a:ext cx="1821332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srgbClr val="FFC000"/>
                </a:solidFill>
                <a:latin typeface="Calibri"/>
                <a:ea typeface="ＭＳ Ｐゴシック" panose="020B0600070205080204" pitchFamily="50" charset="-128"/>
              </a:rPr>
              <a:t>ACC structure</a:t>
            </a:r>
          </a:p>
          <a:p>
            <a:pPr defTabSz="503972"/>
            <a:r>
              <a:rPr lang="en-US" altLang="ja-JP" sz="1543" dirty="0">
                <a:solidFill>
                  <a:srgbClr val="FFC000"/>
                </a:solidFill>
                <a:latin typeface="Calibri"/>
                <a:ea typeface="ＭＳ Ｐゴシック" panose="020B0600070205080204" pitchFamily="50" charset="-128"/>
              </a:rPr>
              <a:t>RF design, 3D model</a:t>
            </a:r>
            <a:endParaRPr lang="ja-JP" altLang="en-US" sz="1543" dirty="0">
              <a:solidFill>
                <a:srgbClr val="FFC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44A88F0D-FB66-03B8-84C5-31AADE568218}"/>
              </a:ext>
            </a:extLst>
          </p:cNvPr>
          <p:cNvSpPr/>
          <p:nvPr/>
        </p:nvSpPr>
        <p:spPr>
          <a:xfrm>
            <a:off x="5636730" y="2864811"/>
            <a:ext cx="4711859" cy="127506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noFill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55A08BF-1AB1-84C2-6399-692D403C34C4}"/>
              </a:ext>
            </a:extLst>
          </p:cNvPr>
          <p:cNvSpPr txBox="1"/>
          <p:nvPr/>
        </p:nvSpPr>
        <p:spPr>
          <a:xfrm>
            <a:off x="8633434" y="916780"/>
            <a:ext cx="1800200" cy="1042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Solenoid</a:t>
            </a:r>
          </a:p>
          <a:p>
            <a:pPr defTabSz="503972"/>
            <a:r>
              <a:rPr lang="en-US" altLang="ja-JP" sz="1543" dirty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Design and procurement of material</a:t>
            </a:r>
            <a:endParaRPr lang="ja-JP" altLang="en-US" sz="1543" dirty="0">
              <a:solidFill>
                <a:srgbClr val="00B05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9536F722-4829-F6EE-C49E-F90508B16484}"/>
              </a:ext>
            </a:extLst>
          </p:cNvPr>
          <p:cNvSpPr/>
          <p:nvPr/>
        </p:nvSpPr>
        <p:spPr>
          <a:xfrm>
            <a:off x="5636731" y="1935843"/>
            <a:ext cx="1951722" cy="306813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noFill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0D403EF4-923B-FE94-0E65-374110C60628}"/>
              </a:ext>
            </a:extLst>
          </p:cNvPr>
          <p:cNvSpPr/>
          <p:nvPr/>
        </p:nvSpPr>
        <p:spPr>
          <a:xfrm>
            <a:off x="8396868" y="1931767"/>
            <a:ext cx="1951722" cy="306813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noFill/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4116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コンテンツ プレースホルダー 20" descr="おもちゃ, レゴ, ストリート が含まれている画像&#10;&#10;自動的に生成された説明">
            <a:extLst>
              <a:ext uri="{FF2B5EF4-FFF2-40B4-BE49-F238E27FC236}">
                <a16:creationId xmlns:a16="http://schemas.microsoft.com/office/drawing/2014/main" id="{4F8D8CE9-8519-550C-0216-DCB65189622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t="9640" r="22185" b="10252"/>
          <a:stretch/>
        </p:blipFill>
        <p:spPr>
          <a:xfrm>
            <a:off x="161330" y="1014154"/>
            <a:ext cx="10453794" cy="6545521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B18B12B-45C9-3F5F-FD7B-F785BFF81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/>
              <a:t>What we plan to do in JFY2024</a:t>
            </a:r>
            <a:endParaRPr kumimoji="1" lang="ja-JP" altLang="en-US" sz="36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ADFF3EA-DBDB-B163-C2B5-21B4EF2D65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3E54426-FD61-E358-E1A2-4F839649B0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5B195A-38A7-D961-00D0-F7C141EDB7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F2BE9B1-0C83-FB99-D89D-FA851FF99CA9}"/>
              </a:ext>
            </a:extLst>
          </p:cNvPr>
          <p:cNvSpPr txBox="1"/>
          <p:nvPr/>
        </p:nvSpPr>
        <p:spPr>
          <a:xfrm>
            <a:off x="2177554" y="3369356"/>
            <a:ext cx="936475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FC</a:t>
            </a:r>
            <a:r>
              <a:rPr lang="ja-JP" altLang="en-US" sz="1543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  <a:endParaRPr lang="en-US" altLang="ja-JP" sz="1543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defTabSz="503972"/>
            <a:r>
              <a:rPr lang="en-US" altLang="ja-JP" sz="1543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assemble</a:t>
            </a:r>
            <a:endParaRPr lang="ja-JP" altLang="en-US" sz="1543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A4868EC-3268-66D8-D763-404E3F92A2E2}"/>
              </a:ext>
            </a:extLst>
          </p:cNvPr>
          <p:cNvSpPr txBox="1"/>
          <p:nvPr/>
        </p:nvSpPr>
        <p:spPr>
          <a:xfrm>
            <a:off x="8583747" y="1597922"/>
            <a:ext cx="865943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solenoid</a:t>
            </a:r>
            <a:endParaRPr lang="ja-JP" altLang="en-US" sz="1543" dirty="0">
              <a:solidFill>
                <a:srgbClr val="00B05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AECC90A-BF1F-8364-A765-EF4A67BAF3DE}"/>
              </a:ext>
            </a:extLst>
          </p:cNvPr>
          <p:cNvSpPr txBox="1"/>
          <p:nvPr/>
        </p:nvSpPr>
        <p:spPr>
          <a:xfrm>
            <a:off x="5795134" y="2771725"/>
            <a:ext cx="1720151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srgbClr val="FFC000"/>
                </a:solidFill>
                <a:latin typeface="Calibri"/>
                <a:ea typeface="ＭＳ Ｐゴシック" panose="020B0600070205080204" pitchFamily="50" charset="-128"/>
              </a:rPr>
              <a:t>ACC structure</a:t>
            </a:r>
          </a:p>
          <a:p>
            <a:pPr defTabSz="503972"/>
            <a:r>
              <a:rPr lang="en-US" altLang="ja-JP" sz="1543" dirty="0">
                <a:solidFill>
                  <a:srgbClr val="FFC000"/>
                </a:solidFill>
                <a:latin typeface="Calibri"/>
                <a:ea typeface="ＭＳ Ｐゴシック" panose="020B0600070205080204" pitchFamily="50" charset="-128"/>
              </a:rPr>
              <a:t>Manufacturing test</a:t>
            </a:r>
            <a:endParaRPr lang="ja-JP" altLang="en-US" sz="1543" dirty="0">
              <a:solidFill>
                <a:srgbClr val="FFC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5E35BB0-EDE2-23ED-B9B7-E50BFF2BBA00}"/>
              </a:ext>
            </a:extLst>
          </p:cNvPr>
          <p:cNvSpPr/>
          <p:nvPr/>
        </p:nvSpPr>
        <p:spPr>
          <a:xfrm>
            <a:off x="4352704" y="1842925"/>
            <a:ext cx="561153" cy="17208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noFill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5CEBF9EA-E707-637E-83DD-A98A663F8A49}"/>
              </a:ext>
            </a:extLst>
          </p:cNvPr>
          <p:cNvSpPr/>
          <p:nvPr/>
        </p:nvSpPr>
        <p:spPr>
          <a:xfrm>
            <a:off x="5636730" y="2771725"/>
            <a:ext cx="4711859" cy="136815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noFill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24EEB5FB-F824-8600-9E13-978FF938CADD}"/>
              </a:ext>
            </a:extLst>
          </p:cNvPr>
          <p:cNvSpPr/>
          <p:nvPr/>
        </p:nvSpPr>
        <p:spPr>
          <a:xfrm>
            <a:off x="5636731" y="1935843"/>
            <a:ext cx="1951722" cy="306813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noFill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A259389-0AA4-8574-CB6D-ABB0BF53D73C}"/>
              </a:ext>
            </a:extLst>
          </p:cNvPr>
          <p:cNvSpPr txBox="1"/>
          <p:nvPr/>
        </p:nvSpPr>
        <p:spPr>
          <a:xfrm>
            <a:off x="3474839" y="964386"/>
            <a:ext cx="1040606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Target disk</a:t>
            </a:r>
            <a:endParaRPr lang="ja-JP" altLang="en-US" sz="1543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D1575195-75DB-2B7C-81DE-7647821FC497}"/>
              </a:ext>
            </a:extLst>
          </p:cNvPr>
          <p:cNvSpPr/>
          <p:nvPr/>
        </p:nvSpPr>
        <p:spPr>
          <a:xfrm>
            <a:off x="3185666" y="3203773"/>
            <a:ext cx="1774421" cy="93610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87BC3535-E3D1-1A9E-F794-2E59BEF548CF}"/>
              </a:ext>
            </a:extLst>
          </p:cNvPr>
          <p:cNvSpPr/>
          <p:nvPr/>
        </p:nvSpPr>
        <p:spPr>
          <a:xfrm>
            <a:off x="8396868" y="1931767"/>
            <a:ext cx="1951722" cy="306813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noFill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77F7F73-B97C-19D2-90B7-E42BDEDF62DF}"/>
              </a:ext>
            </a:extLst>
          </p:cNvPr>
          <p:cNvSpPr txBox="1"/>
          <p:nvPr/>
        </p:nvSpPr>
        <p:spPr>
          <a:xfrm>
            <a:off x="5273898" y="941012"/>
            <a:ext cx="2305696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972"/>
            <a:r>
              <a:rPr lang="en-US" altLang="ja-JP" sz="1543" dirty="0">
                <a:solidFill>
                  <a:srgbClr val="00B0F0"/>
                </a:solidFill>
                <a:latin typeface="Calibri"/>
                <a:ea typeface="ＭＳ Ｐゴシック" panose="020B0600070205080204" pitchFamily="50" charset="-128"/>
              </a:rPr>
              <a:t>Collimator with pillow seal</a:t>
            </a:r>
            <a:endParaRPr lang="ja-JP" altLang="en-US" sz="1543" dirty="0">
              <a:solidFill>
                <a:srgbClr val="00B0F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255719F1-A5D8-1465-B1DC-2AC6A6B07063}"/>
              </a:ext>
            </a:extLst>
          </p:cNvPr>
          <p:cNvSpPr/>
          <p:nvPr/>
        </p:nvSpPr>
        <p:spPr>
          <a:xfrm>
            <a:off x="4969436" y="3035395"/>
            <a:ext cx="667293" cy="96046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972"/>
            <a:endParaRPr lang="ja-JP" altLang="en-US" sz="1984">
              <a:ln>
                <a:solidFill>
                  <a:srgbClr val="FF0000"/>
                </a:solidFill>
              </a:ln>
              <a:solidFill>
                <a:srgbClr val="00B0F0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1707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18898E-2A01-41F0-3468-88A357A1F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Target</a:t>
            </a:r>
            <a:endParaRPr kumimoji="1" lang="ja-JP" altLang="en-US" dirty="0"/>
          </a:p>
        </p:txBody>
      </p:sp>
      <p:graphicFrame>
        <p:nvGraphicFramePr>
          <p:cNvPr id="7" name="コンテンツ プレースホルダー 6">
            <a:extLst>
              <a:ext uri="{FF2B5EF4-FFF2-40B4-BE49-F238E27FC236}">
                <a16:creationId xmlns:a16="http://schemas.microsoft.com/office/drawing/2014/main" id="{5D3A76DD-18CA-77D5-9DB2-C75AB6093FA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20539882"/>
              </p:ext>
            </p:extLst>
          </p:nvPr>
        </p:nvGraphicFramePr>
        <p:xfrm>
          <a:off x="377825" y="1163037"/>
          <a:ext cx="1015266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380">
                  <a:extLst>
                    <a:ext uri="{9D8B030D-6E8A-4147-A177-3AD203B41FA5}">
                      <a16:colId xmlns:a16="http://schemas.microsoft.com/office/drawing/2014/main" val="3785458034"/>
                    </a:ext>
                  </a:extLst>
                </a:gridCol>
                <a:gridCol w="1717501">
                  <a:extLst>
                    <a:ext uri="{9D8B030D-6E8A-4147-A177-3AD203B41FA5}">
                      <a16:colId xmlns:a16="http://schemas.microsoft.com/office/drawing/2014/main" val="978137292"/>
                    </a:ext>
                  </a:extLst>
                </a:gridCol>
                <a:gridCol w="1183259">
                  <a:extLst>
                    <a:ext uri="{9D8B030D-6E8A-4147-A177-3AD203B41FA5}">
                      <a16:colId xmlns:a16="http://schemas.microsoft.com/office/drawing/2014/main" val="870175579"/>
                    </a:ext>
                  </a:extLst>
                </a:gridCol>
                <a:gridCol w="1450380">
                  <a:extLst>
                    <a:ext uri="{9D8B030D-6E8A-4147-A177-3AD203B41FA5}">
                      <a16:colId xmlns:a16="http://schemas.microsoft.com/office/drawing/2014/main" val="4237059747"/>
                    </a:ext>
                  </a:extLst>
                </a:gridCol>
                <a:gridCol w="1450380">
                  <a:extLst>
                    <a:ext uri="{9D8B030D-6E8A-4147-A177-3AD203B41FA5}">
                      <a16:colId xmlns:a16="http://schemas.microsoft.com/office/drawing/2014/main" val="4271344816"/>
                    </a:ext>
                  </a:extLst>
                </a:gridCol>
                <a:gridCol w="1450380">
                  <a:extLst>
                    <a:ext uri="{9D8B030D-6E8A-4147-A177-3AD203B41FA5}">
                      <a16:colId xmlns:a16="http://schemas.microsoft.com/office/drawing/2014/main" val="3310381391"/>
                    </a:ext>
                  </a:extLst>
                </a:gridCol>
                <a:gridCol w="1450380">
                  <a:extLst>
                    <a:ext uri="{9D8B030D-6E8A-4147-A177-3AD203B41FA5}">
                      <a16:colId xmlns:a16="http://schemas.microsoft.com/office/drawing/2014/main" val="1179631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Technical design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Engineering design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3D model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Drawings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Manufacturing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Evaluation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881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Rotation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mechanism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</a:p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03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Target</a:t>
                      </a:r>
                      <a:r>
                        <a:rPr kumimoji="1" lang="ja-JP" altLang="en-US" sz="1200" dirty="0"/>
                        <a:t> </a:t>
                      </a:r>
                      <a:r>
                        <a:rPr kumimoji="1" lang="en-US" altLang="ja-JP" sz="1200" dirty="0"/>
                        <a:t>disk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Done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In progress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773908"/>
                  </a:ext>
                </a:extLst>
              </a:tr>
            </a:tbl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AAC907-35AB-5DD0-FE43-4C2F27BE75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D43281-DB53-C64D-50C4-B9B9C705D5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F6172B5-AB3A-58C3-BDA5-2A5EB3BC39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9" name="図 8" descr="ケーキ が含まれている画像&#10;&#10;自動的に生成された説明">
            <a:extLst>
              <a:ext uri="{FF2B5EF4-FFF2-40B4-BE49-F238E27FC236}">
                <a16:creationId xmlns:a16="http://schemas.microsoft.com/office/drawing/2014/main" id="{BF193318-635D-BC96-699A-75FEACF955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r="9746"/>
          <a:stretch/>
        </p:blipFill>
        <p:spPr>
          <a:xfrm>
            <a:off x="4448521" y="2852480"/>
            <a:ext cx="6179916" cy="4032448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23DD1101-845B-0156-94EE-8A94809057A8}"/>
              </a:ext>
            </a:extLst>
          </p:cNvPr>
          <p:cNvSpPr txBox="1">
            <a:spLocks/>
          </p:cNvSpPr>
          <p:nvPr/>
        </p:nvSpPr>
        <p:spPr bwMode="auto">
          <a:xfrm>
            <a:off x="236028" y="2486836"/>
            <a:ext cx="4070696" cy="439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93472" indent="-49347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3527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79945" indent="-48472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¡"/>
              <a:defRPr kumimoji="1" sz="3086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2pPr>
            <a:lvl3pPr marL="1426170" indent="-4444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646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3pPr>
            <a:lvl4pPr marL="1853146" indent="-42522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¡"/>
              <a:defRPr kumimoji="1" sz="2205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4pPr>
            <a:lvl5pPr marL="2281871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defRPr>
            </a:lvl5pPr>
            <a:lvl6pPr marL="2785843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6pPr>
            <a:lvl7pPr marL="3289814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7pPr>
            <a:lvl8pPr marL="3793786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8pPr>
            <a:lvl9pPr marL="4297757" indent="-42697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kumimoji="1" sz="2205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US" altLang="ja-JP" sz="2000" kern="0" dirty="0"/>
              <a:t>Design and manufacturing of rotation mechanism done in FY2023</a:t>
            </a:r>
          </a:p>
          <a:p>
            <a:pPr defTabSz="914400"/>
            <a:r>
              <a:rPr lang="en-US" altLang="ja-JP" sz="2000" kern="0" dirty="0"/>
              <a:t>Design and manufacturing of target disk finished</a:t>
            </a:r>
          </a:p>
          <a:p>
            <a:pPr defTabSz="914400"/>
            <a:r>
              <a:rPr lang="en-US" altLang="ja-JP" sz="2000" kern="0" dirty="0"/>
              <a:t>Assembled into the chamber</a:t>
            </a:r>
          </a:p>
          <a:p>
            <a:pPr lvl="1" defTabSz="914400"/>
            <a:r>
              <a:rPr lang="en-US" altLang="ja-JP" sz="2000" kern="0" dirty="0"/>
              <a:t>Vacuum test OK</a:t>
            </a:r>
          </a:p>
          <a:p>
            <a:pPr lvl="1" defTabSz="914400"/>
            <a:r>
              <a:rPr lang="en-US" altLang="ja-JP" sz="2000" kern="0" dirty="0"/>
              <a:t>Rotation test OK</a:t>
            </a:r>
          </a:p>
          <a:p>
            <a:pPr lvl="1" defTabSz="914400"/>
            <a:r>
              <a:rPr lang="en-US" altLang="ja-JP" sz="2000" kern="0" dirty="0"/>
              <a:t>run-out evaluation by laser displacement sensor is in progress</a:t>
            </a:r>
          </a:p>
          <a:p>
            <a:pPr lvl="1" defTabSz="914400"/>
            <a:r>
              <a:rPr lang="en-US" altLang="ja-JP" sz="2000" kern="0" dirty="0"/>
              <a:t>Thermal contact evaluation between W and Cu is planned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92B4B9-183E-F9E4-4DCF-3F23AC03BE10}"/>
              </a:ext>
            </a:extLst>
          </p:cNvPr>
          <p:cNvSpPr txBox="1"/>
          <p:nvPr/>
        </p:nvSpPr>
        <p:spPr>
          <a:xfrm>
            <a:off x="5345906" y="2987749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Narrow gap1 for differential pumping </a:t>
            </a:r>
            <a:r>
              <a:rPr lang="en-US" altLang="ja-JP" sz="1400" dirty="0"/>
              <a:t>30um</a:t>
            </a:r>
            <a:endParaRPr kumimoji="1" lang="ja-JP" altLang="en-US" sz="1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F0C42FF-C379-1655-DDD6-77189964B4B0}"/>
              </a:ext>
            </a:extLst>
          </p:cNvPr>
          <p:cNvSpPr txBox="1"/>
          <p:nvPr/>
        </p:nvSpPr>
        <p:spPr>
          <a:xfrm>
            <a:off x="5630267" y="6454890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Narrow gap2 for differential pumping 10</a:t>
            </a:r>
            <a:r>
              <a:rPr lang="en-US" altLang="ja-JP" sz="1400" dirty="0"/>
              <a:t>0um</a:t>
            </a:r>
            <a:endParaRPr kumimoji="1" lang="ja-JP" altLang="en-US" sz="1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5CAE2C2-C95B-E534-391C-33512BD12F2F}"/>
              </a:ext>
            </a:extLst>
          </p:cNvPr>
          <p:cNvSpPr txBox="1"/>
          <p:nvPr/>
        </p:nvSpPr>
        <p:spPr>
          <a:xfrm>
            <a:off x="5630267" y="3889352"/>
            <a:ext cx="2295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Mechanical face seal</a:t>
            </a:r>
            <a:endParaRPr kumimoji="1" lang="ja-JP" altLang="en-US" sz="1400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8C71BDD-D8D9-0981-658C-D936FE0185B4}"/>
              </a:ext>
            </a:extLst>
          </p:cNvPr>
          <p:cNvCxnSpPr>
            <a:stCxn id="10" idx="2"/>
          </p:cNvCxnSpPr>
          <p:nvPr/>
        </p:nvCxnSpPr>
        <p:spPr>
          <a:xfrm>
            <a:off x="6778203" y="4197129"/>
            <a:ext cx="367903" cy="739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7837B92E-AA43-46C1-6B72-E77E45653C11}"/>
              </a:ext>
            </a:extLst>
          </p:cNvPr>
          <p:cNvCxnSpPr>
            <a:stCxn id="3" idx="2"/>
          </p:cNvCxnSpPr>
          <p:nvPr/>
        </p:nvCxnSpPr>
        <p:spPr>
          <a:xfrm>
            <a:off x="7254118" y="3295526"/>
            <a:ext cx="1676462" cy="13484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9A390598-4751-BEA4-E227-D010A67BE6AA}"/>
              </a:ext>
            </a:extLst>
          </p:cNvPr>
          <p:cNvCxnSpPr>
            <a:stCxn id="8" idx="0"/>
          </p:cNvCxnSpPr>
          <p:nvPr/>
        </p:nvCxnSpPr>
        <p:spPr>
          <a:xfrm flipV="1">
            <a:off x="7538479" y="5219997"/>
            <a:ext cx="900578" cy="1234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2A6CD5C-F261-BBCE-2B31-38265FB7519B}"/>
              </a:ext>
            </a:extLst>
          </p:cNvPr>
          <p:cNvSpPr txBox="1"/>
          <p:nvPr/>
        </p:nvSpPr>
        <p:spPr>
          <a:xfrm>
            <a:off x="9794287" y="3292250"/>
            <a:ext cx="86433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400" dirty="0"/>
              <a:t>&lt;</a:t>
            </a:r>
            <a:r>
              <a:rPr kumimoji="1" lang="en-US" altLang="ja-JP" sz="1400" dirty="0"/>
              <a:t>10</a:t>
            </a:r>
            <a:r>
              <a:rPr kumimoji="1" lang="en-US" altLang="ja-JP" sz="1400" baseline="30000" dirty="0"/>
              <a:t>-5</a:t>
            </a:r>
            <a:r>
              <a:rPr kumimoji="1" lang="en-US" altLang="ja-JP" sz="1400" dirty="0"/>
              <a:t> Pa</a:t>
            </a:r>
            <a:endParaRPr kumimoji="1" lang="ja-JP" altLang="en-US" sz="1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E134AD6-575A-D827-C04E-9CED98A8C857}"/>
              </a:ext>
            </a:extLst>
          </p:cNvPr>
          <p:cNvSpPr txBox="1"/>
          <p:nvPr/>
        </p:nvSpPr>
        <p:spPr>
          <a:xfrm>
            <a:off x="8686547" y="5279612"/>
            <a:ext cx="86433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~10</a:t>
            </a:r>
            <a:r>
              <a:rPr kumimoji="1" lang="en-US" altLang="ja-JP" sz="1400" baseline="30000" dirty="0"/>
              <a:t>-2</a:t>
            </a:r>
            <a:r>
              <a:rPr kumimoji="1" lang="en-US" altLang="ja-JP" sz="1400" dirty="0"/>
              <a:t> Pa</a:t>
            </a:r>
            <a:endParaRPr kumimoji="1" lang="ja-JP" altLang="en-US" sz="14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CB193AD-AFAD-07BE-0819-B0D639B2C903}"/>
              </a:ext>
            </a:extLst>
          </p:cNvPr>
          <p:cNvSpPr txBox="1"/>
          <p:nvPr/>
        </p:nvSpPr>
        <p:spPr>
          <a:xfrm>
            <a:off x="7802658" y="5854197"/>
            <a:ext cx="82426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/>
              <a:t>~10</a:t>
            </a:r>
            <a:r>
              <a:rPr kumimoji="1" lang="en-US" altLang="ja-JP" sz="1400" baseline="30000" dirty="0"/>
              <a:t>1</a:t>
            </a:r>
            <a:r>
              <a:rPr kumimoji="1" lang="en-US" altLang="ja-JP" sz="1400" dirty="0"/>
              <a:t> Pa</a:t>
            </a:r>
            <a:endParaRPr kumimoji="1" lang="ja-JP" altLang="en-US" sz="140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BB00A36-27A6-E7D6-7834-6D7F586BBA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8938" y="3352546"/>
            <a:ext cx="1339839" cy="60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6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1649806-08C9-39E6-762E-C682B59224B5}"/>
              </a:ext>
            </a:extLst>
          </p:cNvPr>
          <p:cNvSpPr/>
          <p:nvPr/>
        </p:nvSpPr>
        <p:spPr>
          <a:xfrm>
            <a:off x="822686" y="932734"/>
            <a:ext cx="1984167" cy="5378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BFAD904-3FA6-E332-41C9-734525B93916}"/>
              </a:ext>
            </a:extLst>
          </p:cNvPr>
          <p:cNvSpPr/>
          <p:nvPr/>
        </p:nvSpPr>
        <p:spPr>
          <a:xfrm>
            <a:off x="1619176" y="2261879"/>
            <a:ext cx="396833" cy="198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四角形: 1 つの角を切り取る 25">
            <a:extLst>
              <a:ext uri="{FF2B5EF4-FFF2-40B4-BE49-F238E27FC236}">
                <a16:creationId xmlns:a16="http://schemas.microsoft.com/office/drawing/2014/main" id="{833AE769-5F0D-823C-B1FF-595F2D442077}"/>
              </a:ext>
            </a:extLst>
          </p:cNvPr>
          <p:cNvSpPr/>
          <p:nvPr/>
        </p:nvSpPr>
        <p:spPr>
          <a:xfrm rot="10800000">
            <a:off x="904876" y="2261879"/>
            <a:ext cx="714300" cy="198417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四角形: 1 つの角を切り取る 26">
            <a:extLst>
              <a:ext uri="{FF2B5EF4-FFF2-40B4-BE49-F238E27FC236}">
                <a16:creationId xmlns:a16="http://schemas.microsoft.com/office/drawing/2014/main" id="{DC176A80-65C8-FD69-8DF1-723138480B6B}"/>
              </a:ext>
            </a:extLst>
          </p:cNvPr>
          <p:cNvSpPr/>
          <p:nvPr/>
        </p:nvSpPr>
        <p:spPr>
          <a:xfrm rot="10800000" flipH="1">
            <a:off x="2016010" y="2261879"/>
            <a:ext cx="714300" cy="198417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567744A-C210-849E-E820-1217027DC046}"/>
              </a:ext>
            </a:extLst>
          </p:cNvPr>
          <p:cNvSpPr/>
          <p:nvPr/>
        </p:nvSpPr>
        <p:spPr>
          <a:xfrm>
            <a:off x="2730311" y="2261879"/>
            <a:ext cx="79366" cy="100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DE768638-41D6-6DD4-0A85-072CEC204D2E}"/>
              </a:ext>
            </a:extLst>
          </p:cNvPr>
          <p:cNvSpPr/>
          <p:nvPr/>
        </p:nvSpPr>
        <p:spPr>
          <a:xfrm>
            <a:off x="834275" y="2261879"/>
            <a:ext cx="79366" cy="100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DA08DB5-BDFB-994B-C9F8-80021C74AC8B}"/>
              </a:ext>
            </a:extLst>
          </p:cNvPr>
          <p:cNvSpPr/>
          <p:nvPr/>
        </p:nvSpPr>
        <p:spPr>
          <a:xfrm>
            <a:off x="835583" y="2146960"/>
            <a:ext cx="1975401" cy="1333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594370D-E7AC-BFFC-8CF8-A437088AFFF3}"/>
              </a:ext>
            </a:extLst>
          </p:cNvPr>
          <p:cNvSpPr/>
          <p:nvPr/>
        </p:nvSpPr>
        <p:spPr>
          <a:xfrm>
            <a:off x="1619176" y="2261879"/>
            <a:ext cx="396833" cy="3968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四角形: 1 つの角を切り取る 47">
            <a:extLst>
              <a:ext uri="{FF2B5EF4-FFF2-40B4-BE49-F238E27FC236}">
                <a16:creationId xmlns:a16="http://schemas.microsoft.com/office/drawing/2014/main" id="{D9B2BA17-955F-EE91-B678-598849CA4694}"/>
              </a:ext>
            </a:extLst>
          </p:cNvPr>
          <p:cNvSpPr/>
          <p:nvPr/>
        </p:nvSpPr>
        <p:spPr>
          <a:xfrm rot="10800000">
            <a:off x="4466050" y="1965967"/>
            <a:ext cx="992083" cy="198417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四角形: 1 つの角を切り取る 48">
            <a:extLst>
              <a:ext uri="{FF2B5EF4-FFF2-40B4-BE49-F238E27FC236}">
                <a16:creationId xmlns:a16="http://schemas.microsoft.com/office/drawing/2014/main" id="{452C0F47-C763-6D7C-DBEA-827813888904}"/>
              </a:ext>
            </a:extLst>
          </p:cNvPr>
          <p:cNvSpPr/>
          <p:nvPr/>
        </p:nvSpPr>
        <p:spPr>
          <a:xfrm rot="10800000" flipH="1">
            <a:off x="5458133" y="1965967"/>
            <a:ext cx="992083" cy="198417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3A51CB82-A1E7-ADC2-203A-D3DBDC1799FE}"/>
              </a:ext>
            </a:extLst>
          </p:cNvPr>
          <p:cNvSpPr/>
          <p:nvPr/>
        </p:nvSpPr>
        <p:spPr>
          <a:xfrm>
            <a:off x="4466049" y="1027411"/>
            <a:ext cx="1984167" cy="1984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四角形: 1 つの角を切り取る 51">
            <a:extLst>
              <a:ext uri="{FF2B5EF4-FFF2-40B4-BE49-F238E27FC236}">
                <a16:creationId xmlns:a16="http://schemas.microsoft.com/office/drawing/2014/main" id="{1351CBF4-2A60-913F-20A2-D2B24140E102}"/>
              </a:ext>
            </a:extLst>
          </p:cNvPr>
          <p:cNvSpPr/>
          <p:nvPr/>
        </p:nvSpPr>
        <p:spPr>
          <a:xfrm rot="10800000">
            <a:off x="4520342" y="1916774"/>
            <a:ext cx="937790" cy="198417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四角形: 1 つの角を切り取る 52">
            <a:extLst>
              <a:ext uri="{FF2B5EF4-FFF2-40B4-BE49-F238E27FC236}">
                <a16:creationId xmlns:a16="http://schemas.microsoft.com/office/drawing/2014/main" id="{DD77282A-8F14-5BE5-5CF9-4EA27A90AA96}"/>
              </a:ext>
            </a:extLst>
          </p:cNvPr>
          <p:cNvSpPr/>
          <p:nvPr/>
        </p:nvSpPr>
        <p:spPr>
          <a:xfrm rot="10800000" flipH="1">
            <a:off x="5458131" y="1916774"/>
            <a:ext cx="936527" cy="198417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6" name="直線コネクタ 105">
            <a:extLst>
              <a:ext uri="{FF2B5EF4-FFF2-40B4-BE49-F238E27FC236}">
                <a16:creationId xmlns:a16="http://schemas.microsoft.com/office/drawing/2014/main" id="{B1B05BC3-81B7-CE2D-D487-99C8A7AB7B46}"/>
              </a:ext>
            </a:extLst>
          </p:cNvPr>
          <p:cNvCxnSpPr>
            <a:cxnSpLocks/>
          </p:cNvCxnSpPr>
          <p:nvPr/>
        </p:nvCxnSpPr>
        <p:spPr>
          <a:xfrm>
            <a:off x="5474721" y="2677838"/>
            <a:ext cx="0" cy="140352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矢印コネクタ 106">
            <a:extLst>
              <a:ext uri="{FF2B5EF4-FFF2-40B4-BE49-F238E27FC236}">
                <a16:creationId xmlns:a16="http://schemas.microsoft.com/office/drawing/2014/main" id="{B6194A1E-FB60-4FC0-F153-29CFC67B8F70}"/>
              </a:ext>
            </a:extLst>
          </p:cNvPr>
          <p:cNvCxnSpPr>
            <a:cxnSpLocks/>
          </p:cNvCxnSpPr>
          <p:nvPr/>
        </p:nvCxnSpPr>
        <p:spPr>
          <a:xfrm flipH="1">
            <a:off x="3003659" y="4104802"/>
            <a:ext cx="245447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9D640A89-3269-55A2-473D-DCFE1120FA60}"/>
              </a:ext>
            </a:extLst>
          </p:cNvPr>
          <p:cNvSpPr/>
          <p:nvPr/>
        </p:nvSpPr>
        <p:spPr>
          <a:xfrm>
            <a:off x="4332769" y="4432645"/>
            <a:ext cx="2182583" cy="9920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6CF43057-7FEA-1DE2-A1DD-ED649A4599AB}"/>
              </a:ext>
            </a:extLst>
          </p:cNvPr>
          <p:cNvSpPr/>
          <p:nvPr/>
        </p:nvSpPr>
        <p:spPr>
          <a:xfrm>
            <a:off x="4431977" y="4432645"/>
            <a:ext cx="1984167" cy="9920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56" name="直線矢印コネクタ 155">
            <a:extLst>
              <a:ext uri="{FF2B5EF4-FFF2-40B4-BE49-F238E27FC236}">
                <a16:creationId xmlns:a16="http://schemas.microsoft.com/office/drawing/2014/main" id="{78C60072-43FD-FF95-D798-31D7E9B585EE}"/>
              </a:ext>
            </a:extLst>
          </p:cNvPr>
          <p:cNvCxnSpPr>
            <a:cxnSpLocks/>
          </p:cNvCxnSpPr>
          <p:nvPr/>
        </p:nvCxnSpPr>
        <p:spPr>
          <a:xfrm flipH="1">
            <a:off x="3046388" y="6861685"/>
            <a:ext cx="2428333" cy="1515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コネクタ 157">
            <a:extLst>
              <a:ext uri="{FF2B5EF4-FFF2-40B4-BE49-F238E27FC236}">
                <a16:creationId xmlns:a16="http://schemas.microsoft.com/office/drawing/2014/main" id="{A425A012-12AD-1287-5A7C-83A1F1B4110A}"/>
              </a:ext>
            </a:extLst>
          </p:cNvPr>
          <p:cNvCxnSpPr>
            <a:cxnSpLocks/>
          </p:cNvCxnSpPr>
          <p:nvPr/>
        </p:nvCxnSpPr>
        <p:spPr>
          <a:xfrm flipH="1">
            <a:off x="5474721" y="6231672"/>
            <a:ext cx="0" cy="60118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2C89A7FB-C26A-910B-E6E2-ABE92D825FAB}"/>
              </a:ext>
            </a:extLst>
          </p:cNvPr>
          <p:cNvSpPr/>
          <p:nvPr/>
        </p:nvSpPr>
        <p:spPr>
          <a:xfrm>
            <a:off x="4332769" y="5502655"/>
            <a:ext cx="2182583" cy="9920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4B1F9DAD-D641-4AD0-FE3E-3FA6E2FC7AEC}"/>
              </a:ext>
            </a:extLst>
          </p:cNvPr>
          <p:cNvSpPr/>
          <p:nvPr/>
        </p:nvSpPr>
        <p:spPr>
          <a:xfrm>
            <a:off x="4431977" y="5502655"/>
            <a:ext cx="1984167" cy="9920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C22F71B9-111B-8A66-66FD-78807F4AABF9}"/>
              </a:ext>
            </a:extLst>
          </p:cNvPr>
          <p:cNvSpPr/>
          <p:nvPr/>
        </p:nvSpPr>
        <p:spPr>
          <a:xfrm>
            <a:off x="2077416" y="2328968"/>
            <a:ext cx="644873" cy="136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757EBDEB-74B9-EB91-C6AA-A33915F47D2D}"/>
              </a:ext>
            </a:extLst>
          </p:cNvPr>
          <p:cNvSpPr/>
          <p:nvPr/>
        </p:nvSpPr>
        <p:spPr>
          <a:xfrm>
            <a:off x="908672" y="2335623"/>
            <a:ext cx="644873" cy="136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7383FEC4-67C7-4FB6-3F4C-69A5D27CEB70}"/>
              </a:ext>
            </a:extLst>
          </p:cNvPr>
          <p:cNvCxnSpPr>
            <a:cxnSpLocks/>
          </p:cNvCxnSpPr>
          <p:nvPr/>
        </p:nvCxnSpPr>
        <p:spPr>
          <a:xfrm flipV="1">
            <a:off x="2087896" y="2331865"/>
            <a:ext cx="0" cy="1269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B9509F4E-46A3-E408-BD28-866F33118AE2}"/>
              </a:ext>
            </a:extLst>
          </p:cNvPr>
          <p:cNvCxnSpPr>
            <a:cxnSpLocks/>
          </p:cNvCxnSpPr>
          <p:nvPr/>
        </p:nvCxnSpPr>
        <p:spPr>
          <a:xfrm>
            <a:off x="2072916" y="2327365"/>
            <a:ext cx="6528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E4F800AC-F8F0-1F0E-A003-A16CA4B1E79F}"/>
              </a:ext>
            </a:extLst>
          </p:cNvPr>
          <p:cNvCxnSpPr>
            <a:cxnSpLocks/>
          </p:cNvCxnSpPr>
          <p:nvPr/>
        </p:nvCxnSpPr>
        <p:spPr>
          <a:xfrm flipV="1">
            <a:off x="2714639" y="2317598"/>
            <a:ext cx="0" cy="396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3A736631-39DA-873C-4441-E58FD96BBFDA}"/>
              </a:ext>
            </a:extLst>
          </p:cNvPr>
          <p:cNvCxnSpPr>
            <a:cxnSpLocks/>
          </p:cNvCxnSpPr>
          <p:nvPr/>
        </p:nvCxnSpPr>
        <p:spPr>
          <a:xfrm flipV="1">
            <a:off x="1552518" y="2330636"/>
            <a:ext cx="0" cy="1269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03EB684E-014D-2E0C-8F85-878E0BE88CB8}"/>
              </a:ext>
            </a:extLst>
          </p:cNvPr>
          <p:cNvCxnSpPr>
            <a:cxnSpLocks/>
          </p:cNvCxnSpPr>
          <p:nvPr/>
        </p:nvCxnSpPr>
        <p:spPr>
          <a:xfrm>
            <a:off x="913641" y="2322866"/>
            <a:ext cx="6528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6EAF9168-1626-BE77-357B-35C56469C19B}"/>
              </a:ext>
            </a:extLst>
          </p:cNvPr>
          <p:cNvCxnSpPr>
            <a:cxnSpLocks/>
          </p:cNvCxnSpPr>
          <p:nvPr/>
        </p:nvCxnSpPr>
        <p:spPr>
          <a:xfrm flipV="1">
            <a:off x="911734" y="2312598"/>
            <a:ext cx="0" cy="396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FF570297-50CD-F248-ED4C-21D716E107B5}"/>
              </a:ext>
            </a:extLst>
          </p:cNvPr>
          <p:cNvSpPr/>
          <p:nvPr/>
        </p:nvSpPr>
        <p:spPr>
          <a:xfrm>
            <a:off x="1616353" y="3887867"/>
            <a:ext cx="396833" cy="198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1" name="四角形: 1 つの角を切り取る 100">
            <a:extLst>
              <a:ext uri="{FF2B5EF4-FFF2-40B4-BE49-F238E27FC236}">
                <a16:creationId xmlns:a16="http://schemas.microsoft.com/office/drawing/2014/main" id="{6DBED00B-957C-062C-8178-3BFE17A62ABD}"/>
              </a:ext>
            </a:extLst>
          </p:cNvPr>
          <p:cNvSpPr/>
          <p:nvPr/>
        </p:nvSpPr>
        <p:spPr>
          <a:xfrm rot="10800000">
            <a:off x="902053" y="3887867"/>
            <a:ext cx="714300" cy="198417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3" name="四角形: 1 つの角を切り取る 102">
            <a:extLst>
              <a:ext uri="{FF2B5EF4-FFF2-40B4-BE49-F238E27FC236}">
                <a16:creationId xmlns:a16="http://schemas.microsoft.com/office/drawing/2014/main" id="{BC299312-630D-B074-7667-F6F2FC68BB9D}"/>
              </a:ext>
            </a:extLst>
          </p:cNvPr>
          <p:cNvSpPr/>
          <p:nvPr/>
        </p:nvSpPr>
        <p:spPr>
          <a:xfrm rot="10800000" flipH="1">
            <a:off x="2013187" y="3887867"/>
            <a:ext cx="714300" cy="198417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4AA68817-ACF3-4D71-19A6-C5EA80207688}"/>
              </a:ext>
            </a:extLst>
          </p:cNvPr>
          <p:cNvSpPr/>
          <p:nvPr/>
        </p:nvSpPr>
        <p:spPr>
          <a:xfrm>
            <a:off x="2727488" y="3887868"/>
            <a:ext cx="79366" cy="100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FABB858B-3168-D832-C083-75EC0CE3EB7F}"/>
              </a:ext>
            </a:extLst>
          </p:cNvPr>
          <p:cNvSpPr/>
          <p:nvPr/>
        </p:nvSpPr>
        <p:spPr>
          <a:xfrm>
            <a:off x="831452" y="3887868"/>
            <a:ext cx="79366" cy="100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938CE0E5-EB05-A154-4F14-20A3CE0B6739}"/>
              </a:ext>
            </a:extLst>
          </p:cNvPr>
          <p:cNvSpPr/>
          <p:nvPr/>
        </p:nvSpPr>
        <p:spPr>
          <a:xfrm>
            <a:off x="831453" y="3768818"/>
            <a:ext cx="1975392" cy="1363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355A1AB7-DC33-AAAE-77AD-15A01218C4DB}"/>
              </a:ext>
            </a:extLst>
          </p:cNvPr>
          <p:cNvSpPr/>
          <p:nvPr/>
        </p:nvSpPr>
        <p:spPr>
          <a:xfrm>
            <a:off x="1616353" y="3887867"/>
            <a:ext cx="396833" cy="3968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E295C8BB-E2A7-712B-256A-1C27A17F2F4E}"/>
              </a:ext>
            </a:extLst>
          </p:cNvPr>
          <p:cNvSpPr/>
          <p:nvPr/>
        </p:nvSpPr>
        <p:spPr>
          <a:xfrm>
            <a:off x="2015862" y="3920746"/>
            <a:ext cx="644873" cy="7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259F2DD8-A3A4-7B40-EFA5-7B1DB44D0565}"/>
              </a:ext>
            </a:extLst>
          </p:cNvPr>
          <p:cNvSpPr/>
          <p:nvPr/>
        </p:nvSpPr>
        <p:spPr>
          <a:xfrm>
            <a:off x="980668" y="3923406"/>
            <a:ext cx="644873" cy="7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BA77CFBA-3801-29CC-CDF8-203C7FCAA236}"/>
              </a:ext>
            </a:extLst>
          </p:cNvPr>
          <p:cNvSpPr/>
          <p:nvPr/>
        </p:nvSpPr>
        <p:spPr>
          <a:xfrm>
            <a:off x="1619176" y="5375345"/>
            <a:ext cx="396833" cy="198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1" name="四角形: 1 つの角を切り取る 130">
            <a:extLst>
              <a:ext uri="{FF2B5EF4-FFF2-40B4-BE49-F238E27FC236}">
                <a16:creationId xmlns:a16="http://schemas.microsoft.com/office/drawing/2014/main" id="{C9E8753C-01D9-BD8A-4454-E2AFB61DD4F9}"/>
              </a:ext>
            </a:extLst>
          </p:cNvPr>
          <p:cNvSpPr/>
          <p:nvPr/>
        </p:nvSpPr>
        <p:spPr>
          <a:xfrm rot="10800000">
            <a:off x="904876" y="5375345"/>
            <a:ext cx="714300" cy="198417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2" name="四角形: 1 つの角を切り取る 131">
            <a:extLst>
              <a:ext uri="{FF2B5EF4-FFF2-40B4-BE49-F238E27FC236}">
                <a16:creationId xmlns:a16="http://schemas.microsoft.com/office/drawing/2014/main" id="{33CADB85-8F00-453D-297C-42D796EF380E}"/>
              </a:ext>
            </a:extLst>
          </p:cNvPr>
          <p:cNvSpPr/>
          <p:nvPr/>
        </p:nvSpPr>
        <p:spPr>
          <a:xfrm rot="10800000" flipH="1">
            <a:off x="2016010" y="5375345"/>
            <a:ext cx="714300" cy="198417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02DCD8C7-3E53-B300-8515-74972C3C2F4B}"/>
              </a:ext>
            </a:extLst>
          </p:cNvPr>
          <p:cNvSpPr/>
          <p:nvPr/>
        </p:nvSpPr>
        <p:spPr>
          <a:xfrm>
            <a:off x="2730311" y="5375346"/>
            <a:ext cx="79366" cy="100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2B54B329-CBB9-E8C2-C22A-9C4C951D858C}"/>
              </a:ext>
            </a:extLst>
          </p:cNvPr>
          <p:cNvSpPr/>
          <p:nvPr/>
        </p:nvSpPr>
        <p:spPr>
          <a:xfrm>
            <a:off x="834275" y="5375346"/>
            <a:ext cx="79366" cy="100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FBBD2B0E-80BE-5D7D-573E-E8340771F123}"/>
              </a:ext>
            </a:extLst>
          </p:cNvPr>
          <p:cNvSpPr/>
          <p:nvPr/>
        </p:nvSpPr>
        <p:spPr>
          <a:xfrm>
            <a:off x="1222342" y="5256295"/>
            <a:ext cx="1190500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7" name="正方形/長方形 136">
            <a:extLst>
              <a:ext uri="{FF2B5EF4-FFF2-40B4-BE49-F238E27FC236}">
                <a16:creationId xmlns:a16="http://schemas.microsoft.com/office/drawing/2014/main" id="{CD40400F-1BDD-CD3C-B9BA-859DE8EDF0CD}"/>
              </a:ext>
            </a:extLst>
          </p:cNvPr>
          <p:cNvSpPr/>
          <p:nvPr/>
        </p:nvSpPr>
        <p:spPr>
          <a:xfrm>
            <a:off x="1619176" y="5375345"/>
            <a:ext cx="396833" cy="3968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7" name="正方形/長方形 156">
            <a:extLst>
              <a:ext uri="{FF2B5EF4-FFF2-40B4-BE49-F238E27FC236}">
                <a16:creationId xmlns:a16="http://schemas.microsoft.com/office/drawing/2014/main" id="{FA27B9BB-FC17-5B54-11ED-0C844CD84FD0}"/>
              </a:ext>
            </a:extLst>
          </p:cNvPr>
          <p:cNvSpPr/>
          <p:nvPr/>
        </p:nvSpPr>
        <p:spPr>
          <a:xfrm>
            <a:off x="1718384" y="5375345"/>
            <a:ext cx="198417" cy="396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9" name="正方形/長方形 158">
            <a:extLst>
              <a:ext uri="{FF2B5EF4-FFF2-40B4-BE49-F238E27FC236}">
                <a16:creationId xmlns:a16="http://schemas.microsoft.com/office/drawing/2014/main" id="{69361793-F735-18D3-31F4-9AFB869E4EF5}"/>
              </a:ext>
            </a:extLst>
          </p:cNvPr>
          <p:cNvSpPr/>
          <p:nvPr/>
        </p:nvSpPr>
        <p:spPr>
          <a:xfrm>
            <a:off x="1777909" y="5256295"/>
            <a:ext cx="79367" cy="119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2" name="正方形/長方形 161">
            <a:extLst>
              <a:ext uri="{FF2B5EF4-FFF2-40B4-BE49-F238E27FC236}">
                <a16:creationId xmlns:a16="http://schemas.microsoft.com/office/drawing/2014/main" id="{57A82664-D3F7-8899-B4E4-5E71AC929A6D}"/>
              </a:ext>
            </a:extLst>
          </p:cNvPr>
          <p:cNvSpPr/>
          <p:nvPr/>
        </p:nvSpPr>
        <p:spPr>
          <a:xfrm>
            <a:off x="2018685" y="5408224"/>
            <a:ext cx="644873" cy="7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3" name="正方形/長方形 162">
            <a:extLst>
              <a:ext uri="{FF2B5EF4-FFF2-40B4-BE49-F238E27FC236}">
                <a16:creationId xmlns:a16="http://schemas.microsoft.com/office/drawing/2014/main" id="{06ACB6D0-83A7-B30C-3102-4BA2FDDCB7F5}"/>
              </a:ext>
            </a:extLst>
          </p:cNvPr>
          <p:cNvSpPr/>
          <p:nvPr/>
        </p:nvSpPr>
        <p:spPr>
          <a:xfrm>
            <a:off x="983491" y="5410884"/>
            <a:ext cx="644873" cy="7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7" name="正方形/長方形 166">
            <a:extLst>
              <a:ext uri="{FF2B5EF4-FFF2-40B4-BE49-F238E27FC236}">
                <a16:creationId xmlns:a16="http://schemas.microsoft.com/office/drawing/2014/main" id="{0E6292EA-0ACB-1D80-B310-22F00293DA5B}"/>
              </a:ext>
            </a:extLst>
          </p:cNvPr>
          <p:cNvSpPr/>
          <p:nvPr/>
        </p:nvSpPr>
        <p:spPr>
          <a:xfrm>
            <a:off x="1579493" y="6812492"/>
            <a:ext cx="396833" cy="198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8" name="四角形: 1 つの角を切り取る 167">
            <a:extLst>
              <a:ext uri="{FF2B5EF4-FFF2-40B4-BE49-F238E27FC236}">
                <a16:creationId xmlns:a16="http://schemas.microsoft.com/office/drawing/2014/main" id="{402E6B66-54B2-E717-7889-0AEAC99AC07B}"/>
              </a:ext>
            </a:extLst>
          </p:cNvPr>
          <p:cNvSpPr/>
          <p:nvPr/>
        </p:nvSpPr>
        <p:spPr>
          <a:xfrm rot="10800000">
            <a:off x="865192" y="6812492"/>
            <a:ext cx="714300" cy="198417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9" name="四角形: 1 つの角を切り取る 168">
            <a:extLst>
              <a:ext uri="{FF2B5EF4-FFF2-40B4-BE49-F238E27FC236}">
                <a16:creationId xmlns:a16="http://schemas.microsoft.com/office/drawing/2014/main" id="{60DB5116-BCEA-AB84-11E9-656A0FCB7771}"/>
              </a:ext>
            </a:extLst>
          </p:cNvPr>
          <p:cNvSpPr/>
          <p:nvPr/>
        </p:nvSpPr>
        <p:spPr>
          <a:xfrm rot="10800000" flipH="1">
            <a:off x="1976327" y="6812492"/>
            <a:ext cx="714300" cy="198417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1" name="正方形/長方形 170">
            <a:extLst>
              <a:ext uri="{FF2B5EF4-FFF2-40B4-BE49-F238E27FC236}">
                <a16:creationId xmlns:a16="http://schemas.microsoft.com/office/drawing/2014/main" id="{C9C4FA7B-4761-97DC-EBAA-2BE971C5F263}"/>
              </a:ext>
            </a:extLst>
          </p:cNvPr>
          <p:cNvSpPr/>
          <p:nvPr/>
        </p:nvSpPr>
        <p:spPr>
          <a:xfrm>
            <a:off x="2690627" y="6812493"/>
            <a:ext cx="79366" cy="100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4" name="正方形/長方形 173">
            <a:extLst>
              <a:ext uri="{FF2B5EF4-FFF2-40B4-BE49-F238E27FC236}">
                <a16:creationId xmlns:a16="http://schemas.microsoft.com/office/drawing/2014/main" id="{C617C26D-3586-085C-8A61-B30C36AC1228}"/>
              </a:ext>
            </a:extLst>
          </p:cNvPr>
          <p:cNvSpPr/>
          <p:nvPr/>
        </p:nvSpPr>
        <p:spPr>
          <a:xfrm>
            <a:off x="794592" y="6812493"/>
            <a:ext cx="79366" cy="100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7" name="正方形/長方形 176">
            <a:extLst>
              <a:ext uri="{FF2B5EF4-FFF2-40B4-BE49-F238E27FC236}">
                <a16:creationId xmlns:a16="http://schemas.microsoft.com/office/drawing/2014/main" id="{2E30C7F2-48DE-0535-4829-A64E64F64A03}"/>
              </a:ext>
            </a:extLst>
          </p:cNvPr>
          <p:cNvSpPr/>
          <p:nvPr/>
        </p:nvSpPr>
        <p:spPr>
          <a:xfrm>
            <a:off x="1182659" y="6693442"/>
            <a:ext cx="1190500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8" name="正方形/長方形 177">
            <a:extLst>
              <a:ext uri="{FF2B5EF4-FFF2-40B4-BE49-F238E27FC236}">
                <a16:creationId xmlns:a16="http://schemas.microsoft.com/office/drawing/2014/main" id="{64C9D75C-D998-BB4E-8F65-5EAFFFE232DC}"/>
              </a:ext>
            </a:extLst>
          </p:cNvPr>
          <p:cNvSpPr/>
          <p:nvPr/>
        </p:nvSpPr>
        <p:spPr>
          <a:xfrm>
            <a:off x="1579493" y="6812493"/>
            <a:ext cx="396833" cy="3968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9" name="正方形/長方形 178">
            <a:extLst>
              <a:ext uri="{FF2B5EF4-FFF2-40B4-BE49-F238E27FC236}">
                <a16:creationId xmlns:a16="http://schemas.microsoft.com/office/drawing/2014/main" id="{7140F6BA-7CAC-D3C8-C31D-3F7CE8747E74}"/>
              </a:ext>
            </a:extLst>
          </p:cNvPr>
          <p:cNvSpPr/>
          <p:nvPr/>
        </p:nvSpPr>
        <p:spPr>
          <a:xfrm>
            <a:off x="1678701" y="6812493"/>
            <a:ext cx="198417" cy="396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2" name="正方形/長方形 181">
            <a:extLst>
              <a:ext uri="{FF2B5EF4-FFF2-40B4-BE49-F238E27FC236}">
                <a16:creationId xmlns:a16="http://schemas.microsoft.com/office/drawing/2014/main" id="{E1E64F50-486C-DF79-843F-48A199FED4CF}"/>
              </a:ext>
            </a:extLst>
          </p:cNvPr>
          <p:cNvSpPr/>
          <p:nvPr/>
        </p:nvSpPr>
        <p:spPr>
          <a:xfrm>
            <a:off x="1738226" y="6693442"/>
            <a:ext cx="79367" cy="119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3" name="正方形/長方形 182">
            <a:extLst>
              <a:ext uri="{FF2B5EF4-FFF2-40B4-BE49-F238E27FC236}">
                <a16:creationId xmlns:a16="http://schemas.microsoft.com/office/drawing/2014/main" id="{0F61E219-9F39-DAB0-CC00-FA9FD432FB4A}"/>
              </a:ext>
            </a:extLst>
          </p:cNvPr>
          <p:cNvSpPr/>
          <p:nvPr/>
        </p:nvSpPr>
        <p:spPr>
          <a:xfrm>
            <a:off x="1979002" y="6845371"/>
            <a:ext cx="644873" cy="7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5" name="正方形/長方形 184">
            <a:extLst>
              <a:ext uri="{FF2B5EF4-FFF2-40B4-BE49-F238E27FC236}">
                <a16:creationId xmlns:a16="http://schemas.microsoft.com/office/drawing/2014/main" id="{B17046B0-F7AB-69AD-FF90-D791F8D316EE}"/>
              </a:ext>
            </a:extLst>
          </p:cNvPr>
          <p:cNvSpPr/>
          <p:nvPr/>
        </p:nvSpPr>
        <p:spPr>
          <a:xfrm>
            <a:off x="943808" y="6848031"/>
            <a:ext cx="644873" cy="7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6" name="正方形/長方形 185">
            <a:extLst>
              <a:ext uri="{FF2B5EF4-FFF2-40B4-BE49-F238E27FC236}">
                <a16:creationId xmlns:a16="http://schemas.microsoft.com/office/drawing/2014/main" id="{CDB32E7F-8B30-1EDA-5BBF-BD5400601BDE}"/>
              </a:ext>
            </a:extLst>
          </p:cNvPr>
          <p:cNvSpPr/>
          <p:nvPr/>
        </p:nvSpPr>
        <p:spPr>
          <a:xfrm>
            <a:off x="739653" y="6811669"/>
            <a:ext cx="79366" cy="1000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7" name="正方形/長方形 186">
            <a:extLst>
              <a:ext uri="{FF2B5EF4-FFF2-40B4-BE49-F238E27FC236}">
                <a16:creationId xmlns:a16="http://schemas.microsoft.com/office/drawing/2014/main" id="{62A53C8B-0220-4EEB-A4B0-3B22A1DA7B81}"/>
              </a:ext>
            </a:extLst>
          </p:cNvPr>
          <p:cNvSpPr/>
          <p:nvPr/>
        </p:nvSpPr>
        <p:spPr>
          <a:xfrm>
            <a:off x="2766956" y="6811669"/>
            <a:ext cx="79366" cy="1000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132AB7-4ED5-54C4-3FB6-AD9E1A8DE8B0}"/>
              </a:ext>
            </a:extLst>
          </p:cNvPr>
          <p:cNvSpPr/>
          <p:nvPr/>
        </p:nvSpPr>
        <p:spPr>
          <a:xfrm>
            <a:off x="1770493" y="2132527"/>
            <a:ext cx="86727" cy="545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C55EC8-D346-863B-B85A-1039D361FDDE}"/>
              </a:ext>
            </a:extLst>
          </p:cNvPr>
          <p:cNvSpPr/>
          <p:nvPr/>
        </p:nvSpPr>
        <p:spPr>
          <a:xfrm>
            <a:off x="1774783" y="3752558"/>
            <a:ext cx="86727" cy="545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2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298B893-9033-E34D-6A51-FA0077EC5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40" t="17687" r="32012" b="13585"/>
          <a:stretch/>
        </p:blipFill>
        <p:spPr>
          <a:xfrm>
            <a:off x="7386741" y="1638765"/>
            <a:ext cx="3200147" cy="378659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91777A-AEBD-86EE-FB65-31136329F3D0}"/>
              </a:ext>
            </a:extLst>
          </p:cNvPr>
          <p:cNvSpPr txBox="1"/>
          <p:nvPr/>
        </p:nvSpPr>
        <p:spPr>
          <a:xfrm>
            <a:off x="739653" y="1524537"/>
            <a:ext cx="2794377" cy="261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【purchase】NC50, φ470×t132</a:t>
            </a:r>
            <a:endParaRPr kumimoji="1" lang="ja-JP" altLang="en-US" sz="110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6012CB6-3DFC-E6E0-C972-EAEE99603A44}"/>
              </a:ext>
            </a:extLst>
          </p:cNvPr>
          <p:cNvSpPr txBox="1"/>
          <p:nvPr/>
        </p:nvSpPr>
        <p:spPr>
          <a:xfrm>
            <a:off x="899365" y="2713077"/>
            <a:ext cx="2611485" cy="261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en-US" altLang="ja-JP" sz="110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lathe&amp;mill】finish</a:t>
            </a:r>
            <a:r>
              <a:rPr kumimoji="1" lang="en-US" altLang="ja-JP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red line</a:t>
            </a:r>
            <a:endParaRPr kumimoji="1" lang="ja-JP" altLang="en-US" sz="110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6443FD9-EF18-4E29-593F-C5726DEC124E}"/>
              </a:ext>
            </a:extLst>
          </p:cNvPr>
          <p:cNvSpPr txBox="1"/>
          <p:nvPr/>
        </p:nvSpPr>
        <p:spPr>
          <a:xfrm>
            <a:off x="1394000" y="4384913"/>
            <a:ext cx="752986" cy="261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【EBW】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EA11423-4D0F-6FE8-4B01-976E4778564A}"/>
              </a:ext>
            </a:extLst>
          </p:cNvPr>
          <p:cNvSpPr txBox="1"/>
          <p:nvPr/>
        </p:nvSpPr>
        <p:spPr>
          <a:xfrm>
            <a:off x="508113" y="7244024"/>
            <a:ext cx="2611485" cy="261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【press</a:t>
            </a:r>
            <a:r>
              <a:rPr kumimoji="1" lang="ja-JP" altLang="en-US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10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fit】heat</a:t>
            </a:r>
            <a:r>
              <a:rPr kumimoji="1" lang="en-US" altLang="ja-JP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W ring, cool Cu disk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5407886-474F-A59F-6339-FC57ED8E9B33}"/>
              </a:ext>
            </a:extLst>
          </p:cNvPr>
          <p:cNvSpPr txBox="1"/>
          <p:nvPr/>
        </p:nvSpPr>
        <p:spPr>
          <a:xfrm>
            <a:off x="834008" y="5863744"/>
            <a:ext cx="1896027" cy="261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en-US" altLang="ja-JP" sz="110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lathe】finish</a:t>
            </a:r>
            <a:r>
              <a:rPr kumimoji="1" lang="en-US" altLang="ja-JP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red line part</a:t>
            </a:r>
            <a:endParaRPr kumimoji="1" lang="ja-JP" altLang="en-US" sz="110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4F46BA8-EB07-6496-0B72-E14E8CAB0B89}"/>
              </a:ext>
            </a:extLst>
          </p:cNvPr>
          <p:cNvSpPr txBox="1"/>
          <p:nvPr/>
        </p:nvSpPr>
        <p:spPr>
          <a:xfrm>
            <a:off x="4332769" y="1347041"/>
            <a:ext cx="2611485" cy="261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【purchase】NC50, φ470×t20mm</a:t>
            </a:r>
            <a:endParaRPr kumimoji="1" lang="ja-JP" altLang="en-US" sz="110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A9DAE49-7AFA-17D2-EC92-48835EEFC1FD}"/>
              </a:ext>
            </a:extLst>
          </p:cNvPr>
          <p:cNvSpPr txBox="1"/>
          <p:nvPr/>
        </p:nvSpPr>
        <p:spPr>
          <a:xfrm>
            <a:off x="4059005" y="4638954"/>
            <a:ext cx="2569450" cy="261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【purchase】 φ500×t15.7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85414F3-5FBD-9959-D99E-9337DE6A2750}"/>
              </a:ext>
            </a:extLst>
          </p:cNvPr>
          <p:cNvSpPr txBox="1"/>
          <p:nvPr/>
        </p:nvSpPr>
        <p:spPr>
          <a:xfrm>
            <a:off x="4520342" y="5753553"/>
            <a:ext cx="2291624" cy="261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en-US" altLang="ja-JP" sz="110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lathe】finish</a:t>
            </a:r>
            <a:r>
              <a:rPr kumimoji="1" lang="en-US" altLang="ja-JP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all the part.</a:t>
            </a:r>
            <a:endParaRPr kumimoji="1" lang="ja-JP" altLang="en-US" sz="110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D20433-4794-3BEC-6F96-1D501F8FAB1C}"/>
              </a:ext>
            </a:extLst>
          </p:cNvPr>
          <p:cNvSpPr txBox="1"/>
          <p:nvPr/>
        </p:nvSpPr>
        <p:spPr>
          <a:xfrm>
            <a:off x="4452704" y="2244077"/>
            <a:ext cx="2291624" cy="261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3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【lathe?】finish all the part.</a:t>
            </a:r>
            <a:endParaRPr kumimoji="1" lang="ja-JP" altLang="en-US" sz="110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91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 descr="屋内, 座る, 小さい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94E31E8E-FAF7-8D8D-EB96-9C4A07D211D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674" y="3708571"/>
            <a:ext cx="2015233" cy="1511425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FF3A7F-F1C2-1D75-6DBC-D09C4EDEB1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360AA59-0016-48CB-DFC8-632F8D436AD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4CAA99-9550-CD19-1612-DCFB5590B4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C4349A1-43D0-FBB7-4192-230B2506F5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" y="1979637"/>
            <a:ext cx="1902590" cy="1474236"/>
          </a:xfrm>
          <a:prstGeom prst="rect">
            <a:avLst/>
          </a:prstGeom>
        </p:spPr>
      </p:pic>
      <p:pic>
        <p:nvPicPr>
          <p:cNvPr id="10" name="図 9" descr="屋内, テーブル, 座る, カップ が含まれている画像&#10;&#10;自動的に生成された説明">
            <a:extLst>
              <a:ext uri="{FF2B5EF4-FFF2-40B4-BE49-F238E27FC236}">
                <a16:creationId xmlns:a16="http://schemas.microsoft.com/office/drawing/2014/main" id="{5842A0E7-4FAE-1511-9954-2D2122BFA8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59" y="-7536"/>
            <a:ext cx="2110968" cy="1583226"/>
          </a:xfrm>
          <a:prstGeom prst="rect">
            <a:avLst/>
          </a:prstGeom>
        </p:spPr>
      </p:pic>
      <p:pic>
        <p:nvPicPr>
          <p:cNvPr id="11" name="図 10" descr="屋内, 金属, グリーン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FEB3DB4E-6578-4B7C-471B-D206773FA6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68550" y="-251563"/>
            <a:ext cx="1593698" cy="2060931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F14222F5-0FE2-EFF5-951B-006DB8415741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 flipH="1">
            <a:off x="1400657" y="1575690"/>
            <a:ext cx="4086" cy="4039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コネクタ: カギ線 17">
            <a:extLst>
              <a:ext uri="{FF2B5EF4-FFF2-40B4-BE49-F238E27FC236}">
                <a16:creationId xmlns:a16="http://schemas.microsoft.com/office/drawing/2014/main" id="{7A365AC4-AC19-0FAB-7EB2-BA27AB647D6B}"/>
              </a:ext>
            </a:extLst>
          </p:cNvPr>
          <p:cNvCxnSpPr>
            <a:cxnSpLocks/>
            <a:stCxn id="11" idx="3"/>
            <a:endCxn id="9" idx="0"/>
          </p:cNvCxnSpPr>
          <p:nvPr/>
        </p:nvCxnSpPr>
        <p:spPr>
          <a:xfrm rot="5400000">
            <a:off x="2431086" y="545323"/>
            <a:ext cx="403885" cy="2464742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F1B37E8-BB31-3F4E-AC9C-84CFAF917379}"/>
              </a:ext>
            </a:extLst>
          </p:cNvPr>
          <p:cNvSpPr txBox="1"/>
          <p:nvPr/>
        </p:nvSpPr>
        <p:spPr>
          <a:xfrm>
            <a:off x="2720496" y="171774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EBW</a:t>
            </a:r>
            <a:endParaRPr kumimoji="1" lang="ja-JP" altLang="en-US" sz="1400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2251DEEC-D83A-BA07-0EC2-293F40C519CC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>
            <a:off x="1400657" y="3453873"/>
            <a:ext cx="0" cy="2546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タイトル 25">
            <a:extLst>
              <a:ext uri="{FF2B5EF4-FFF2-40B4-BE49-F238E27FC236}">
                <a16:creationId xmlns:a16="http://schemas.microsoft.com/office/drawing/2014/main" id="{5E4A7463-1D9F-5F36-D6D6-C1837CA0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DA72B166-376A-BC3B-76B3-5303C711AA98}"/>
              </a:ext>
            </a:extLst>
          </p:cNvPr>
          <p:cNvCxnSpPr>
            <a:cxnSpLocks/>
            <a:stCxn id="8" idx="2"/>
            <a:endCxn id="44" idx="3"/>
          </p:cNvCxnSpPr>
          <p:nvPr/>
        </p:nvCxnSpPr>
        <p:spPr>
          <a:xfrm rot="5400000">
            <a:off x="2833374" y="4939407"/>
            <a:ext cx="1151329" cy="171250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 descr="テーブル, 屋内, 窓, 椅子 が含まれている画像&#10;&#10;自動的に生成された説明">
            <a:extLst>
              <a:ext uri="{FF2B5EF4-FFF2-40B4-BE49-F238E27FC236}">
                <a16:creationId xmlns:a16="http://schemas.microsoft.com/office/drawing/2014/main" id="{B281AF4E-DE61-85EF-0ECE-D04610710B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14756" r="25710" b="57383"/>
          <a:stretch/>
        </p:blipFill>
        <p:spPr>
          <a:xfrm>
            <a:off x="356541" y="3708572"/>
            <a:ext cx="2088231" cy="1511425"/>
          </a:xfrm>
          <a:prstGeom prst="rect">
            <a:avLst/>
          </a:prstGeom>
        </p:spPr>
      </p:pic>
      <p:pic>
        <p:nvPicPr>
          <p:cNvPr id="32" name="図 31" descr="テーブル, 屋内, フェンス, 座る が含まれている画像&#10;&#10;自動的に生成された説明">
            <a:extLst>
              <a:ext uri="{FF2B5EF4-FFF2-40B4-BE49-F238E27FC236}">
                <a16:creationId xmlns:a16="http://schemas.microsoft.com/office/drawing/2014/main" id="{BBF18EEA-075F-F9B2-5379-48F3919D5B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4" t="28215" r="25081" b="4623"/>
          <a:stretch/>
        </p:blipFill>
        <p:spPr>
          <a:xfrm>
            <a:off x="5584275" y="1970150"/>
            <a:ext cx="4846072" cy="3586350"/>
          </a:xfrm>
          <a:prstGeom prst="rect">
            <a:avLst/>
          </a:prstGeom>
        </p:spPr>
      </p:pic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439B6F31-74FB-8134-2287-5664B874E4D6}"/>
              </a:ext>
            </a:extLst>
          </p:cNvPr>
          <p:cNvCxnSpPr>
            <a:cxnSpLocks/>
            <a:stCxn id="14" idx="2"/>
            <a:endCxn id="44" idx="0"/>
          </p:cNvCxnSpPr>
          <p:nvPr/>
        </p:nvCxnSpPr>
        <p:spPr>
          <a:xfrm flipH="1">
            <a:off x="1400656" y="5219997"/>
            <a:ext cx="1" cy="3341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図 43" descr="テーブル, 屋内, 座る, 皿 が含まれている画像&#10;&#10;自動的に生成された説明">
            <a:extLst>
              <a:ext uri="{FF2B5EF4-FFF2-40B4-BE49-F238E27FC236}">
                <a16:creationId xmlns:a16="http://schemas.microsoft.com/office/drawing/2014/main" id="{82B30642-B21B-0FD3-825F-381B9B7078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" r="17058"/>
          <a:stretch/>
        </p:blipFill>
        <p:spPr>
          <a:xfrm>
            <a:off x="248528" y="5554192"/>
            <a:ext cx="2304256" cy="1634265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3762BF4-E043-3928-E8D7-EA94B16AB1F5}"/>
              </a:ext>
            </a:extLst>
          </p:cNvPr>
          <p:cNvSpPr txBox="1"/>
          <p:nvPr/>
        </p:nvSpPr>
        <p:spPr>
          <a:xfrm>
            <a:off x="3018013" y="6423644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Cold fit</a:t>
            </a:r>
            <a:endParaRPr kumimoji="1" lang="ja-JP" altLang="en-US" sz="1400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84C2B42-60D4-1B22-3289-2319B6F65074}"/>
              </a:ext>
            </a:extLst>
          </p:cNvPr>
          <p:cNvSpPr txBox="1"/>
          <p:nvPr/>
        </p:nvSpPr>
        <p:spPr>
          <a:xfrm>
            <a:off x="1975281" y="3417045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machining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8575668"/>
      </p:ext>
    </p:extLst>
  </p:cSld>
  <p:clrMapOvr>
    <a:masterClrMapping/>
  </p:clrMapOvr>
</p:sld>
</file>

<file path=ppt/theme/theme1.xml><?xml version="1.0" encoding="utf-8"?>
<a:theme xmlns:a="http://schemas.openxmlformats.org/drawingml/2006/main" name="ppt-template1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プレゼンテーション1" id="{D9C3E6DB-175F-4306-8305-E4775B64B718}" vid="{20BA47D9-DCA3-4C43-83B5-99A9A8FB733F}"/>
    </a:ext>
  </a:extLst>
</a:theme>
</file>

<file path=ppt/theme/theme2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main-v2</Template>
  <TotalTime>33037</TotalTime>
  <Words>1136</Words>
  <Application>Microsoft Office PowerPoint</Application>
  <PresentationFormat>ユーザー設定</PresentationFormat>
  <Paragraphs>363</Paragraphs>
  <Slides>26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26</vt:i4>
      </vt:variant>
    </vt:vector>
  </HeadingPairs>
  <TitlesOfParts>
    <vt:vector size="34" baseType="lpstr">
      <vt:lpstr>BIZ UDゴシック</vt:lpstr>
      <vt:lpstr>Arial</vt:lpstr>
      <vt:lpstr>Calibri</vt:lpstr>
      <vt:lpstr>Calibri Light</vt:lpstr>
      <vt:lpstr>Times New Roman</vt:lpstr>
      <vt:lpstr>Wingdings</vt:lpstr>
      <vt:lpstr>ppt-template1</vt:lpstr>
      <vt:lpstr>Office テーマ</vt:lpstr>
      <vt:lpstr>e-driven ILC positron source and prototyping at KEK</vt:lpstr>
      <vt:lpstr>Comparison of positron sources</vt:lpstr>
      <vt:lpstr>Prototype to be built by JFY2027</vt:lpstr>
      <vt:lpstr>5 years-plan(as of 2024/3/28)</vt:lpstr>
      <vt:lpstr>What we did in JFY2023</vt:lpstr>
      <vt:lpstr>What we plan to do in JFY2024</vt:lpstr>
      <vt:lpstr>Target</vt:lpstr>
      <vt:lpstr>PowerPoint プレゼンテーション</vt:lpstr>
      <vt:lpstr>PowerPoint プレゼンテーション</vt:lpstr>
      <vt:lpstr>Cold fit W ring</vt:lpstr>
      <vt:lpstr>FC</vt:lpstr>
      <vt:lpstr>FC</vt:lpstr>
      <vt:lpstr>Rotation test</vt:lpstr>
      <vt:lpstr>Water flow test and evaluation</vt:lpstr>
      <vt:lpstr>PowerPoint プレゼンテーション</vt:lpstr>
      <vt:lpstr>Target thermal and CFD simulation</vt:lpstr>
      <vt:lpstr>Acc. Structure - concept</vt:lpstr>
      <vt:lpstr>Acc. structure</vt:lpstr>
      <vt:lpstr>Acc. Structure manufacturing flow</vt:lpstr>
      <vt:lpstr>Hot pressing cells</vt:lpstr>
      <vt:lpstr>infrastructure</vt:lpstr>
      <vt:lpstr>Simulation flow of positron source</vt:lpstr>
      <vt:lpstr>PIC simulation example</vt:lpstr>
      <vt:lpstr>3D model</vt:lpstr>
      <vt:lpstr>Summary</vt:lpstr>
      <vt:lpstr>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ENOMOTO Yoshinori</dc:creator>
  <cp:lastModifiedBy>ENOMOTO Yoshinori</cp:lastModifiedBy>
  <cp:revision>1065</cp:revision>
  <cp:lastPrinted>2011-01-25T09:13:57Z</cp:lastPrinted>
  <dcterms:created xsi:type="dcterms:W3CDTF">2023-02-07T10:43:57Z</dcterms:created>
  <dcterms:modified xsi:type="dcterms:W3CDTF">2024-10-15T10:10:52Z</dcterms:modified>
</cp:coreProperties>
</file>