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35"/>
  </p:notesMasterIdLst>
  <p:handoutMasterIdLst>
    <p:handoutMasterId r:id="rId36"/>
  </p:handoutMasterIdLst>
  <p:sldIdLst>
    <p:sldId id="256" r:id="rId3"/>
    <p:sldId id="265" r:id="rId4"/>
    <p:sldId id="21294" r:id="rId5"/>
    <p:sldId id="271" r:id="rId6"/>
    <p:sldId id="269" r:id="rId7"/>
    <p:sldId id="316" r:id="rId8"/>
    <p:sldId id="289" r:id="rId9"/>
    <p:sldId id="290" r:id="rId10"/>
    <p:sldId id="293" r:id="rId11"/>
    <p:sldId id="295" r:id="rId12"/>
    <p:sldId id="297" r:id="rId13"/>
    <p:sldId id="301" r:id="rId14"/>
    <p:sldId id="317" r:id="rId15"/>
    <p:sldId id="318" r:id="rId16"/>
    <p:sldId id="319" r:id="rId17"/>
    <p:sldId id="320" r:id="rId18"/>
    <p:sldId id="321" r:id="rId19"/>
    <p:sldId id="323" r:id="rId20"/>
    <p:sldId id="322" r:id="rId21"/>
    <p:sldId id="280" r:id="rId22"/>
    <p:sldId id="262" r:id="rId23"/>
    <p:sldId id="286" r:id="rId24"/>
    <p:sldId id="263" r:id="rId25"/>
    <p:sldId id="452" r:id="rId26"/>
    <p:sldId id="325" r:id="rId27"/>
    <p:sldId id="21293" r:id="rId28"/>
    <p:sldId id="21184" r:id="rId29"/>
    <p:sldId id="21291" r:id="rId30"/>
    <p:sldId id="21125" r:id="rId31"/>
    <p:sldId id="505" r:id="rId32"/>
    <p:sldId id="328" r:id="rId33"/>
    <p:sldId id="315" r:id="rId34"/>
  </p:sldIdLst>
  <p:sldSz cx="10691813" cy="7559675"/>
  <p:notesSz cx="6805613" cy="9939338"/>
  <p:defaultTextStyle>
    <a:defPPr>
      <a:defRPr lang="ja-JP"/>
    </a:defPPr>
    <a:lvl1pPr marL="0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kumimoji="1"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64"/>
    <a:srgbClr val="77773C"/>
    <a:srgbClr val="FF6600"/>
    <a:srgbClr val="006025"/>
    <a:srgbClr val="DD5A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テーマ スタイル 1 - アクセント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 autoAdjust="0"/>
  </p:normalViewPr>
  <p:slideViewPr>
    <p:cSldViewPr>
      <p:cViewPr varScale="1">
        <p:scale>
          <a:sx n="97" d="100"/>
          <a:sy n="97" d="100"/>
        </p:scale>
        <p:origin x="1428" y="90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138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ositron-nas1\iCASA-positron\user\enomoto\simulation-result\230506-simulation-condi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6"/>
          <c:order val="0"/>
          <c:tx>
            <c:strRef>
              <c:f>'FC-5'!$A$15:$B$15</c:f>
              <c:strCache>
                <c:ptCount val="2"/>
                <c:pt idx="0">
                  <c:v>peak temp (steady2+pulse train) at
x=-0.6, z=-2.1</c:v>
                </c:pt>
                <c:pt idx="1">
                  <c:v>℃</c:v>
                </c:pt>
              </c:strCache>
            </c:strRef>
          </c:tx>
          <c:spPr>
            <a:noFill/>
            <a:ln w="19050">
              <a:solidFill>
                <a:srgbClr val="FF0000"/>
              </a:solidFill>
            </a:ln>
            <a:effectLst/>
          </c:spPr>
          <c:invertIfNegative val="0"/>
          <c:val>
            <c:numRef>
              <c:f>'FC-5'!$C$15:$L$15</c:f>
              <c:numCache>
                <c:formatCode>General</c:formatCode>
                <c:ptCount val="10"/>
                <c:pt idx="0">
                  <c:v>558.6</c:v>
                </c:pt>
                <c:pt idx="1">
                  <c:v>453.4</c:v>
                </c:pt>
                <c:pt idx="2">
                  <c:v>983.83799999999997</c:v>
                </c:pt>
                <c:pt idx="3">
                  <c:v>800.88800000000003</c:v>
                </c:pt>
                <c:pt idx="4">
                  <c:v>322.81</c:v>
                </c:pt>
                <c:pt idx="5">
                  <c:v>255.63</c:v>
                </c:pt>
                <c:pt idx="6">
                  <c:v>556.27</c:v>
                </c:pt>
                <c:pt idx="7">
                  <c:v>440.47800000000001</c:v>
                </c:pt>
                <c:pt idx="8">
                  <c:v>300.39</c:v>
                </c:pt>
                <c:pt idx="9">
                  <c:v>243.94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93-4C53-B74E-63C6E6BA26FB}"/>
            </c:ext>
          </c:extLst>
        </c:ser>
        <c:ser>
          <c:idx val="2"/>
          <c:order val="1"/>
          <c:tx>
            <c:strRef>
              <c:f>'FC-5'!$A$11:$B$11</c:f>
              <c:strCache>
                <c:ptCount val="2"/>
                <c:pt idx="0">
                  <c:v>DT steady</c:v>
                </c:pt>
                <c:pt idx="1">
                  <c:v>℃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val>
            <c:numRef>
              <c:f>'FC-5'!$C$11:$L$11</c:f>
              <c:numCache>
                <c:formatCode>General</c:formatCode>
                <c:ptCount val="10"/>
                <c:pt idx="0">
                  <c:v>308</c:v>
                </c:pt>
                <c:pt idx="1">
                  <c:v>211.01</c:v>
                </c:pt>
                <c:pt idx="2">
                  <c:v>655.05999999999995</c:v>
                </c:pt>
                <c:pt idx="3">
                  <c:v>481.70699999999999</c:v>
                </c:pt>
                <c:pt idx="4">
                  <c:v>175.52699999999999</c:v>
                </c:pt>
                <c:pt idx="5">
                  <c:v>116.87</c:v>
                </c:pt>
                <c:pt idx="6">
                  <c:v>358.57</c:v>
                </c:pt>
                <c:pt idx="7">
                  <c:v>262.11900000000003</c:v>
                </c:pt>
                <c:pt idx="8">
                  <c:v>151.49</c:v>
                </c:pt>
                <c:pt idx="9">
                  <c:v>138.30000000000001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93-4C53-B74E-63C6E6BA26FB}"/>
            </c:ext>
          </c:extLst>
        </c:ser>
        <c:ser>
          <c:idx val="5"/>
          <c:order val="2"/>
          <c:tx>
            <c:strRef>
              <c:f>'FC-5'!$A$14:$B$14</c:f>
              <c:strCache>
                <c:ptCount val="2"/>
                <c:pt idx="0">
                  <c:v>DT 1st pulse</c:v>
                </c:pt>
                <c:pt idx="1">
                  <c:v>℃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'FC-5'!$C$14:$L$14</c:f>
              <c:numCache>
                <c:formatCode>General</c:formatCode>
                <c:ptCount val="10"/>
                <c:pt idx="0">
                  <c:v>63.069999999999993</c:v>
                </c:pt>
                <c:pt idx="1">
                  <c:v>91.62</c:v>
                </c:pt>
                <c:pt idx="2">
                  <c:v>43.700000000000045</c:v>
                </c:pt>
                <c:pt idx="3">
                  <c:v>62.870000000000005</c:v>
                </c:pt>
                <c:pt idx="4">
                  <c:v>32.509999999999991</c:v>
                </c:pt>
                <c:pt idx="5">
                  <c:v>45.589999999999975</c:v>
                </c:pt>
                <c:pt idx="6">
                  <c:v>23.125</c:v>
                </c:pt>
                <c:pt idx="7">
                  <c:v>31.849999999999966</c:v>
                </c:pt>
                <c:pt idx="8">
                  <c:v>41.700000000000017</c:v>
                </c:pt>
                <c:pt idx="9">
                  <c:v>22.580000000000013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93-4C53-B74E-63C6E6BA26FB}"/>
            </c:ext>
          </c:extLst>
        </c:ser>
        <c:ser>
          <c:idx val="8"/>
          <c:order val="3"/>
          <c:tx>
            <c:strRef>
              <c:f>'FC-5'!$A$17:$B$17</c:f>
              <c:strCache>
                <c:ptCount val="2"/>
                <c:pt idx="0">
                  <c:v>DT pulse train</c:v>
                </c:pt>
                <c:pt idx="1">
                  <c:v>℃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val>
            <c:numRef>
              <c:f>'FC-5'!$C$17:$L$17</c:f>
              <c:numCache>
                <c:formatCode>General</c:formatCode>
                <c:ptCount val="10"/>
                <c:pt idx="0">
                  <c:v>228.53000000000003</c:v>
                </c:pt>
                <c:pt idx="1">
                  <c:v>217.71999999999997</c:v>
                </c:pt>
                <c:pt idx="2">
                  <c:v>313.33799999999997</c:v>
                </c:pt>
                <c:pt idx="3">
                  <c:v>306.91800000000001</c:v>
                </c:pt>
                <c:pt idx="4">
                  <c:v>107.38</c:v>
                </c:pt>
                <c:pt idx="5">
                  <c:v>96.329999999999984</c:v>
                </c:pt>
                <c:pt idx="6">
                  <c:v>152.87</c:v>
                </c:pt>
                <c:pt idx="7">
                  <c:v>141.178</c:v>
                </c:pt>
                <c:pt idx="8">
                  <c:v>108.78999999999999</c:v>
                </c:pt>
                <c:pt idx="9">
                  <c:v>56.44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E93-4C53-B74E-63C6E6BA26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5764239"/>
        <c:axId val="2100850800"/>
      </c:barChart>
      <c:catAx>
        <c:axId val="405764239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100850800"/>
        <c:crosses val="autoZero"/>
        <c:auto val="1"/>
        <c:lblAlgn val="ctr"/>
        <c:lblOffset val="100"/>
        <c:noMultiLvlLbl val="0"/>
      </c:catAx>
      <c:valAx>
        <c:axId val="2100850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057642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94033-C7F5-4CB8-8CFC-7B2E68772780}" type="datetimeFigureOut">
              <a:rPr kumimoji="1" lang="ja-JP" altLang="en-US" smtClean="0"/>
              <a:t>2024/10/15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664DD-30CE-4259-9D7E-C556D1E3A5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8047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E6FD8-D564-4BA1-A685-475324DE8811}" type="datetimeFigureOut">
              <a:rPr kumimoji="1" lang="ja-JP" altLang="en-US" smtClean="0"/>
              <a:t>2024/10/15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769938" y="746125"/>
            <a:ext cx="526732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23A99-117A-4FFA-AA6D-2382E5F3A9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54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kumimoji="1"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267295" y="1007957"/>
            <a:ext cx="2940249" cy="2771881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ja-JP" altLang="ja-JP" sz="1984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hidden">
          <a:xfrm>
            <a:off x="0" y="1847920"/>
            <a:ext cx="10157222" cy="1259946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ja-JP" altLang="ja-JP" sz="2263">
              <a:latin typeface="Times New Roman" pitchFamily="18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672953" y="3947830"/>
            <a:ext cx="6593285" cy="209991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ja-JP" altLang="en-US"/>
              <a:t>マスター サブタイトルの書式設定</a:t>
            </a:r>
            <a:endParaRPr lang="ja-JP" altLang="en-US" dirty="0"/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80083" y="1590682"/>
            <a:ext cx="8286155" cy="1763924"/>
          </a:xfrm>
        </p:spPr>
        <p:txBody>
          <a:bodyPr anchor="ctr"/>
          <a:lstStyle>
            <a:lvl1pPr algn="l"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19" name="日付プレースホル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20" name="スライド番号プレースホルダ 19"/>
          <p:cNvSpPr>
            <a:spLocks noGrp="1"/>
          </p:cNvSpPr>
          <p:nvPr>
            <p:ph type="sldNum" sz="quarter" idx="11"/>
          </p:nvPr>
        </p:nvSpPr>
        <p:spPr>
          <a:xfrm>
            <a:off x="7306072" y="6989200"/>
            <a:ext cx="2494756" cy="402483"/>
          </a:xfrm>
        </p:spPr>
        <p:txBody>
          <a:bodyPr/>
          <a:lstStyle/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1" name="フッター プレースホルダ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93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5273898" y="1043533"/>
            <a:ext cx="5328592" cy="5904656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コンテンツ プレースホルダー 6"/>
          <p:cNvSpPr>
            <a:spLocks noGrp="1"/>
          </p:cNvSpPr>
          <p:nvPr>
            <p:ph sz="quarter" idx="17"/>
          </p:nvPr>
        </p:nvSpPr>
        <p:spPr>
          <a:xfrm>
            <a:off x="89322" y="1043533"/>
            <a:ext cx="5112568" cy="5904656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080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378292" y="1160447"/>
            <a:ext cx="9345851" cy="5476908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263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7"/>
          <p:cNvSpPr>
            <a:spLocks noChangeArrowheads="1"/>
          </p:cNvSpPr>
          <p:nvPr/>
        </p:nvSpPr>
        <p:spPr bwMode="auto">
          <a:xfrm>
            <a:off x="267295" y="1007957"/>
            <a:ext cx="2940249" cy="2771881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ja-JP" altLang="ja-JP" sz="1984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hidden">
          <a:xfrm>
            <a:off x="0" y="1847920"/>
            <a:ext cx="10157222" cy="1259946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ja-JP" altLang="ja-JP" sz="2263">
              <a:latin typeface="Times New Roman" pitchFamily="18" charset="0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672953" y="3947830"/>
            <a:ext cx="6593285" cy="209991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ja-JP" altLang="en-US"/>
              <a:t>マスター サブタイトルの書式設定</a:t>
            </a:r>
            <a:endParaRPr lang="ja-JP" altLang="en-US" dirty="0"/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80083" y="1590682"/>
            <a:ext cx="8286155" cy="1763924"/>
          </a:xfrm>
        </p:spPr>
        <p:txBody>
          <a:bodyPr anchor="ctr"/>
          <a:lstStyle>
            <a:lvl1pPr algn="l"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ja-JP" altLang="en-US" dirty="0"/>
          </a:p>
        </p:txBody>
      </p:sp>
      <p:sp>
        <p:nvSpPr>
          <p:cNvPr id="19" name="日付プレースホル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20" name="スライド番号プレースホルダ 19"/>
          <p:cNvSpPr>
            <a:spLocks noGrp="1"/>
          </p:cNvSpPr>
          <p:nvPr>
            <p:ph type="sldNum" sz="quarter" idx="11"/>
          </p:nvPr>
        </p:nvSpPr>
        <p:spPr>
          <a:xfrm>
            <a:off x="7306072" y="6989200"/>
            <a:ext cx="2494756" cy="402483"/>
          </a:xfrm>
        </p:spPr>
        <p:txBody>
          <a:bodyPr/>
          <a:lstStyle/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1" name="フッター プレースホルダ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9190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3"/>
          </p:nvPr>
        </p:nvSpPr>
        <p:spPr>
          <a:xfrm>
            <a:off x="378292" y="1160447"/>
            <a:ext cx="9345851" cy="5476908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721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0691813" cy="986942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ja-JP" altLang="ja-JP" sz="2263">
              <a:latin typeface="Times New Roman" pitchFamily="18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163850" y="89226"/>
            <a:ext cx="8369684" cy="75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985" y="1186435"/>
            <a:ext cx="8958106" cy="553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3" name="日付プレースホルダ 12"/>
          <p:cNvSpPr>
            <a:spLocks noGrp="1"/>
          </p:cNvSpPr>
          <p:nvPr>
            <p:ph type="dt" sz="half" idx="2"/>
          </p:nvPr>
        </p:nvSpPr>
        <p:spPr>
          <a:xfrm>
            <a:off x="980083" y="7006699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14" name="フッター プレースホルダ 13"/>
          <p:cNvSpPr>
            <a:spLocks noGrp="1"/>
          </p:cNvSpPr>
          <p:nvPr>
            <p:ph type="ftr" sz="quarter" idx="3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4"/>
          </p:nvPr>
        </p:nvSpPr>
        <p:spPr>
          <a:xfrm>
            <a:off x="7306072" y="7006699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320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503972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1007943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511915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2015886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493472" indent="-493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3527">
          <a:solidFill>
            <a:schemeClr val="tx1"/>
          </a:solidFill>
          <a:latin typeface="+mn-lt"/>
          <a:ea typeface="+mn-ea"/>
          <a:cs typeface="+mn-cs"/>
        </a:defRPr>
      </a:lvl1pPr>
      <a:lvl2pPr marL="979945" indent="-48472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¡"/>
        <a:defRPr kumimoji="1" sz="3086">
          <a:solidFill>
            <a:schemeClr val="tx1"/>
          </a:solidFill>
          <a:latin typeface="+mn-lt"/>
          <a:ea typeface="+mn-ea"/>
        </a:defRPr>
      </a:lvl2pPr>
      <a:lvl3pPr marL="1426170" indent="-4444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646">
          <a:solidFill>
            <a:schemeClr val="tx1"/>
          </a:solidFill>
          <a:latin typeface="+mn-lt"/>
          <a:ea typeface="+mn-ea"/>
        </a:defRPr>
      </a:lvl3pPr>
      <a:lvl4pPr marL="1853146" indent="-425227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¡"/>
        <a:defRPr kumimoji="1" sz="2205">
          <a:solidFill>
            <a:schemeClr val="tx1"/>
          </a:solidFill>
          <a:latin typeface="+mn-lt"/>
          <a:ea typeface="+mn-ea"/>
        </a:defRPr>
      </a:lvl4pPr>
      <a:lvl5pPr marL="2281871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5pPr>
      <a:lvl6pPr marL="2785843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6pPr>
      <a:lvl7pPr marL="3289814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7pPr>
      <a:lvl8pPr marL="3793786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8pPr>
      <a:lvl9pPr marL="4297757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10691813" cy="986942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0" lang="ja-JP" altLang="ja-JP" sz="2263">
              <a:latin typeface="Times New Roman" pitchFamily="18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163850" y="89226"/>
            <a:ext cx="8369684" cy="75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985" y="1186435"/>
            <a:ext cx="8958106" cy="553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3" name="日付プレースホルダ 12"/>
          <p:cNvSpPr>
            <a:spLocks noGrp="1"/>
          </p:cNvSpPr>
          <p:nvPr>
            <p:ph type="dt" sz="half" idx="2"/>
          </p:nvPr>
        </p:nvSpPr>
        <p:spPr>
          <a:xfrm>
            <a:off x="980083" y="7006699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14" name="フッター プレースホルダ 13"/>
          <p:cNvSpPr>
            <a:spLocks noGrp="1"/>
          </p:cNvSpPr>
          <p:nvPr>
            <p:ph type="ftr" sz="quarter" idx="3"/>
          </p:nvPr>
        </p:nvSpPr>
        <p:spPr>
          <a:xfrm>
            <a:off x="3653036" y="7006699"/>
            <a:ext cx="33857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4"/>
          </p:nvPr>
        </p:nvSpPr>
        <p:spPr>
          <a:xfrm>
            <a:off x="7306072" y="7006699"/>
            <a:ext cx="249475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199F8-A211-45E5-AEA2-CC5E857C2E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817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968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503972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1007943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511915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2015886" algn="l" rtl="0" eaLnBrk="1" fontAlgn="base" hangingPunct="1">
        <a:spcBef>
          <a:spcPct val="0"/>
        </a:spcBef>
        <a:spcAft>
          <a:spcPct val="0"/>
        </a:spcAft>
        <a:defRPr kumimoji="1" sz="4409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493472" indent="-49347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3527">
          <a:solidFill>
            <a:schemeClr val="tx1"/>
          </a:solidFill>
          <a:latin typeface="+mn-lt"/>
          <a:ea typeface="+mn-ea"/>
          <a:cs typeface="+mn-cs"/>
        </a:defRPr>
      </a:lvl1pPr>
      <a:lvl2pPr marL="979945" indent="-48472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¡"/>
        <a:defRPr kumimoji="1" sz="3086">
          <a:solidFill>
            <a:schemeClr val="tx1"/>
          </a:solidFill>
          <a:latin typeface="+mn-lt"/>
          <a:ea typeface="+mn-ea"/>
        </a:defRPr>
      </a:lvl2pPr>
      <a:lvl3pPr marL="1426170" indent="-4444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646">
          <a:solidFill>
            <a:schemeClr val="tx1"/>
          </a:solidFill>
          <a:latin typeface="+mn-lt"/>
          <a:ea typeface="+mn-ea"/>
        </a:defRPr>
      </a:lvl3pPr>
      <a:lvl4pPr marL="1853146" indent="-425227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¡"/>
        <a:defRPr kumimoji="1" sz="2205">
          <a:solidFill>
            <a:schemeClr val="tx1"/>
          </a:solidFill>
          <a:latin typeface="+mn-lt"/>
          <a:ea typeface="+mn-ea"/>
        </a:defRPr>
      </a:lvl4pPr>
      <a:lvl5pPr marL="2281871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5pPr>
      <a:lvl6pPr marL="2785843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6pPr>
      <a:lvl7pPr marL="3289814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7pPr>
      <a:lvl8pPr marL="3793786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8pPr>
      <a:lvl9pPr marL="4297757" indent="-426976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kumimoji="1" sz="2205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12" Type="http://schemas.openxmlformats.org/officeDocument/2006/relationships/image" Target="../media/image9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31.png"/><Relationship Id="rId5" Type="http://schemas.openxmlformats.org/officeDocument/2006/relationships/image" Target="../media/image91.png"/><Relationship Id="rId10" Type="http://schemas.openxmlformats.org/officeDocument/2006/relationships/image" Target="../media/image30.png"/><Relationship Id="rId4" Type="http://schemas.openxmlformats.org/officeDocument/2006/relationships/image" Target="../media/image90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0.png"/><Relationship Id="rId4" Type="http://schemas.openxmlformats.org/officeDocument/2006/relationships/image" Target="../media/image3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10.png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8.png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2024/10/17</a:t>
            </a:r>
          </a:p>
          <a:p>
            <a:r>
              <a:rPr kumimoji="1" lang="en-US" altLang="ja-JP" dirty="0"/>
              <a:t>Y.</a:t>
            </a:r>
            <a:r>
              <a:rPr kumimoji="1" lang="ja-JP" altLang="en-US" dirty="0"/>
              <a:t> </a:t>
            </a:r>
            <a:r>
              <a:rPr kumimoji="1" lang="en-US" altLang="ja-JP" dirty="0"/>
              <a:t>Enomoto</a:t>
            </a:r>
            <a:r>
              <a:rPr kumimoji="1" lang="ja-JP" altLang="en-US" dirty="0"/>
              <a:t> </a:t>
            </a:r>
            <a:r>
              <a:rPr kumimoji="1" lang="en-US" altLang="ja-JP" dirty="0"/>
              <a:t>(KEK)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Flux Concentrator as the matching device for positron source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8812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Magnetic moment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10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/>
              <p:cNvSpPr/>
              <p:nvPr/>
            </p:nvSpPr>
            <p:spPr>
              <a:xfrm>
                <a:off x="1457474" y="1005147"/>
                <a:ext cx="1449115" cy="7292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ja-JP" altLang="en-US"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8" name="正方形/長方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474" y="1005147"/>
                <a:ext cx="1449115" cy="72923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円/楕円 8"/>
          <p:cNvSpPr/>
          <p:nvPr/>
        </p:nvSpPr>
        <p:spPr>
          <a:xfrm>
            <a:off x="7650162" y="3186406"/>
            <a:ext cx="1872208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038433" y="3251252"/>
            <a:ext cx="1123897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Area : A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>
            <a:cxnSpLocks/>
            <a:stCxn id="10" idx="0"/>
          </p:cNvCxnSpPr>
          <p:nvPr/>
        </p:nvCxnSpPr>
        <p:spPr>
          <a:xfrm flipV="1">
            <a:off x="8600382" y="2209140"/>
            <a:ext cx="0" cy="10421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8218327" y="3956379"/>
            <a:ext cx="80343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907233" y="4053797"/>
            <a:ext cx="1358064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Current</a:t>
            </a:r>
            <a:r>
              <a:rPr lang="ja-JP" altLang="en-US" dirty="0"/>
              <a:t> </a:t>
            </a:r>
            <a:r>
              <a:rPr lang="en-US" altLang="ja-JP" dirty="0"/>
              <a:t>:</a:t>
            </a:r>
            <a:r>
              <a:rPr lang="ja-JP" altLang="en-US" dirty="0"/>
              <a:t> </a:t>
            </a:r>
            <a:r>
              <a:rPr kumimoji="1" lang="en-US" altLang="ja-JP" dirty="0"/>
              <a:t>I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218114" y="1619493"/>
            <a:ext cx="264848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Magnetic moment : μ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正方形/長方形 17"/>
              <p:cNvSpPr/>
              <p:nvPr/>
            </p:nvSpPr>
            <p:spPr>
              <a:xfrm>
                <a:off x="8078787" y="4739736"/>
                <a:ext cx="1014957" cy="4082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ja-JP" altLang="en-US"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𝐼𝐴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8" name="正方形/長方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787" y="4739736"/>
                <a:ext cx="1014957" cy="408253"/>
              </a:xfrm>
              <a:prstGeom prst="rect">
                <a:avLst/>
              </a:prstGeom>
              <a:blipFill>
                <a:blip r:embed="rId3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402367" y="1763613"/>
                <a:ext cx="5270995" cy="10417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Charged particle in the magnetic field rotate</a:t>
                </a:r>
              </a:p>
              <a:p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ja-JP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ja-JP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num>
                      <m:den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altLang="ja-JP" dirty="0"/>
                  <a:t> times pre second.</a:t>
                </a:r>
              </a:p>
              <a:p>
                <a:r>
                  <a:rPr kumimoji="1" lang="en-US" altLang="ja-JP" dirty="0"/>
                  <a:t>Current</a:t>
                </a:r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</a:t>
                </a:r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by</a:t>
                </a:r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this</a:t>
                </a:r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motion</a:t>
                </a:r>
                <a:r>
                  <a:rPr kumimoji="1" lang="ja-JP" altLang="en-US" dirty="0"/>
                  <a:t> </a:t>
                </a:r>
                <a:r>
                  <a:rPr kumimoji="1" lang="en-US" altLang="ja-JP" dirty="0"/>
                  <a:t>is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67" y="1763613"/>
                <a:ext cx="5270995" cy="1041760"/>
              </a:xfrm>
              <a:prstGeom prst="rect">
                <a:avLst/>
              </a:prstGeom>
              <a:blipFill>
                <a:blip r:embed="rId4"/>
                <a:stretch>
                  <a:fillRect l="-2890" t="-15789" r="-462" b="-403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正方形/長方形 19"/>
              <p:cNvSpPr/>
              <p:nvPr/>
            </p:nvSpPr>
            <p:spPr>
              <a:xfrm>
                <a:off x="1427647" y="2785969"/>
                <a:ext cx="1186928" cy="633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ja-JP" altLang="en-US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0" name="正方形/長方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7647" y="2785969"/>
                <a:ext cx="1186928" cy="6338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正方形/長方形 20"/>
              <p:cNvSpPr/>
              <p:nvPr/>
            </p:nvSpPr>
            <p:spPr>
              <a:xfrm>
                <a:off x="1457474" y="3923853"/>
                <a:ext cx="1191865" cy="4082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1" name="正方形/長方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474" y="3923853"/>
                <a:ext cx="1191865" cy="4082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テキスト ボックス 21"/>
          <p:cNvSpPr txBox="1"/>
          <p:nvPr/>
        </p:nvSpPr>
        <p:spPr>
          <a:xfrm>
            <a:off x="402367" y="3435062"/>
            <a:ext cx="5581721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Since</a:t>
            </a:r>
            <a:r>
              <a:rPr lang="ja-JP" altLang="en-US" dirty="0"/>
              <a:t> </a:t>
            </a:r>
            <a:r>
              <a:rPr lang="en-US" altLang="ja-JP" dirty="0"/>
              <a:t>radius of cyclotron motion is </a:t>
            </a:r>
            <a:r>
              <a:rPr kumimoji="1" lang="en-US" altLang="ja-JP" dirty="0" err="1"/>
              <a:t>r</a:t>
            </a:r>
            <a:r>
              <a:rPr kumimoji="1" lang="en-US" altLang="ja-JP" baseline="-25000" dirty="0" err="1"/>
              <a:t>c</a:t>
            </a:r>
            <a:r>
              <a:rPr kumimoji="1" lang="en-US" altLang="ja-JP" dirty="0"/>
              <a:t>, area A</a:t>
            </a:r>
            <a:r>
              <a:rPr lang="ja-JP" altLang="en-US" dirty="0"/>
              <a:t> </a:t>
            </a:r>
            <a:r>
              <a:rPr lang="en-US" altLang="ja-JP" dirty="0"/>
              <a:t>is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正方形/長方形 22"/>
              <p:cNvSpPr/>
              <p:nvPr/>
            </p:nvSpPr>
            <p:spPr>
              <a:xfrm>
                <a:off x="1169442" y="4402659"/>
                <a:ext cx="2746329" cy="633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ja-JP" altLang="en-US"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Sup>
                        <m:sSubSup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3" name="正方形/長方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442" y="4402659"/>
                <a:ext cx="2746329" cy="633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/>
          <p:cNvSpPr txBox="1"/>
          <p:nvPr/>
        </p:nvSpPr>
        <p:spPr>
          <a:xfrm>
            <a:off x="493634" y="4515447"/>
            <a:ext cx="782587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Then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21370" y="1241727"/>
            <a:ext cx="9733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Why is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90581" y="1241726"/>
            <a:ext cx="3164649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 called magnetic moment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正方形/長方形 24"/>
              <p:cNvSpPr/>
              <p:nvPr/>
            </p:nvSpPr>
            <p:spPr>
              <a:xfrm>
                <a:off x="1911304" y="5148239"/>
                <a:ext cx="1393074" cy="7035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5" name="正方形/長方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304" y="5148239"/>
                <a:ext cx="1393074" cy="7035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正方形/長方形 25"/>
              <p:cNvSpPr/>
              <p:nvPr/>
            </p:nvSpPr>
            <p:spPr>
              <a:xfrm>
                <a:off x="3358601" y="5164269"/>
                <a:ext cx="1311192" cy="687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6" name="正方形/長方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601" y="5164269"/>
                <a:ext cx="1311192" cy="6875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正方形/長方形 26"/>
              <p:cNvSpPr/>
              <p:nvPr/>
            </p:nvSpPr>
            <p:spPr>
              <a:xfrm>
                <a:off x="1189303" y="6053142"/>
                <a:ext cx="3287567" cy="864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ja-JP" altLang="en-US"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𝑞𝐵</m:t>
                          </m:r>
                        </m:num>
                        <m:den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sSup>
                        <m:sSup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sSub>
                                    <m:sSubPr>
                                      <m:ctrlPr>
                                        <a:rPr lang="ja-JP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ja-JP" altLang="en-US" i="0">
                                          <a:latin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𝑞𝐵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7" name="正方形/長方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303" y="6053142"/>
                <a:ext cx="3287567" cy="8645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493634" y="5328378"/>
            <a:ext cx="1354858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Substitute</a:t>
            </a:r>
            <a:endParaRPr kumimoji="1" lang="ja-JP" altLang="en-US" dirty="0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1D591924-827D-B937-C87C-4B12538604D6}"/>
              </a:ext>
            </a:extLst>
          </p:cNvPr>
          <p:cNvSpPr/>
          <p:nvPr/>
        </p:nvSpPr>
        <p:spPr>
          <a:xfrm>
            <a:off x="7038777" y="1403574"/>
            <a:ext cx="3059657" cy="388843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15E67E1-7374-DA28-CBBD-1C365F83FD76}"/>
              </a:ext>
            </a:extLst>
          </p:cNvPr>
          <p:cNvSpPr txBox="1"/>
          <p:nvPr/>
        </p:nvSpPr>
        <p:spPr>
          <a:xfrm>
            <a:off x="7315037" y="5452570"/>
            <a:ext cx="2610010" cy="724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General definition of </a:t>
            </a:r>
          </a:p>
          <a:p>
            <a:r>
              <a:rPr kumimoji="1" lang="en-US" altLang="ja-JP" dirty="0"/>
              <a:t>magnetic moment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6EBC003-8F5F-D857-53DE-7E1B49855CF1}"/>
              </a:ext>
            </a:extLst>
          </p:cNvPr>
          <p:cNvSpPr txBox="1"/>
          <p:nvPr/>
        </p:nvSpPr>
        <p:spPr>
          <a:xfrm>
            <a:off x="3323261" y="2867528"/>
            <a:ext cx="633187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(11)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B0E2CB0-32D6-B1C2-5263-A25E89743EE8}"/>
              </a:ext>
            </a:extLst>
          </p:cNvPr>
          <p:cNvSpPr txBox="1"/>
          <p:nvPr/>
        </p:nvSpPr>
        <p:spPr>
          <a:xfrm>
            <a:off x="3316292" y="3923853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(12)</a:t>
            </a:r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38E815B-2951-4DC7-CB26-F44746EF2595}"/>
              </a:ext>
            </a:extLst>
          </p:cNvPr>
          <p:cNvSpPr txBox="1"/>
          <p:nvPr/>
        </p:nvSpPr>
        <p:spPr>
          <a:xfrm>
            <a:off x="4237471" y="4521533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(13)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EE1FA55-D976-F930-DE94-C6B23DB0A615}"/>
              </a:ext>
            </a:extLst>
          </p:cNvPr>
          <p:cNvSpPr txBox="1"/>
          <p:nvPr/>
        </p:nvSpPr>
        <p:spPr>
          <a:xfrm>
            <a:off x="4548260" y="6281281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(14)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3719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Conservation of magnetic moment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11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/>
              <p:cNvSpPr/>
              <p:nvPr/>
            </p:nvSpPr>
            <p:spPr>
              <a:xfrm>
                <a:off x="2974418" y="2800404"/>
                <a:ext cx="2011448" cy="6934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ja-JP" altLang="en-US">
                          <a:latin typeface="Cambria Math" panose="02040503050406030204" pitchFamily="18" charset="0"/>
                        </a:rPr>
                        <m:t>m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ja-JP" altLang="en-US" b="0" i="0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num>
                        <m:den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ja-JP" altLang="en-US" b="0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ja-JP" altLang="en-US" b="0" i="1">
                          <a:latin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lang="ja-JP" alt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ja-JP" altLang="en-US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r>
                            <a:rPr lang="ja-JP" altLang="en-US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ja-JP" altLang="en-US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8" name="正方形/長方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4418" y="2800404"/>
                <a:ext cx="2011448" cy="69346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1392409" y="3638110"/>
                <a:ext cx="1145185" cy="6925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ja-JP" altLang="en-US" b="0" i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ja-JP" altLang="en-US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ja-JP" altLang="en-US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num>
                        <m:den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09" y="3638110"/>
                <a:ext cx="1145185" cy="6925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正方形/長方形 9"/>
              <p:cNvSpPr/>
              <p:nvPr/>
            </p:nvSpPr>
            <p:spPr>
              <a:xfrm>
                <a:off x="1147280" y="4430346"/>
                <a:ext cx="2600135" cy="6934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ja-JP" altLang="en-US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ja-JP" altLang="en-US" b="0" i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f>
                        <m:fPr>
                          <m:ctrlPr>
                            <a:rPr lang="ja-JP" alt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ja-JP" altLang="en-US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ja-JP" altLang="en-US" b="0" i="0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num>
                        <m:den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ja-JP" altLang="en-US" b="0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ja-JP" altLang="en-US" b="0" i="1">
                          <a:latin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lang="ja-JP" alt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ja-JP" altLang="en-US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r>
                            <a:rPr lang="ja-JP" altLang="en-US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ja-JP" altLang="en-US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den>
                      </m:f>
                      <m:f>
                        <m:fPr>
                          <m:ctrlPr>
                            <a:rPr lang="ja-JP" alt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ja-JP" altLang="en-US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num>
                        <m:den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0" name="正方形/長方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280" y="4430346"/>
                <a:ext cx="2600135" cy="69346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/>
              <p:cNvSpPr/>
              <p:nvPr/>
            </p:nvSpPr>
            <p:spPr>
              <a:xfrm>
                <a:off x="841066" y="5136270"/>
                <a:ext cx="2642198" cy="8022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ja-JP" altLang="en-US" b="0" i="0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  <m:sup>
                              <m:r>
                                <a:rPr lang="ja-JP" altLang="en-US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ja-JP" altLang="en-US" b="0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ja-JP" altLang="en-US" b="0" i="1">
                          <a:latin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lang="ja-JP" alt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ja-JP" altLang="en-US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1" name="正方形/長方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066" y="5136270"/>
                <a:ext cx="2642198" cy="80220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正方形/長方形 11"/>
              <p:cNvSpPr/>
              <p:nvPr/>
            </p:nvSpPr>
            <p:spPr>
              <a:xfrm>
                <a:off x="6642050" y="2183704"/>
                <a:ext cx="3088281" cy="8022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ja-JP" altLang="en-US" b="0" i="0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  <m:sup>
                              <m:r>
                                <a:rPr lang="ja-JP" altLang="en-US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ja-JP" altLang="en-US" b="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ja-JP" altLang="en-US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b="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ja-JP" altLang="en-US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ja-JP" altLang="en-US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ja-JP" altLang="en-US" b="0" i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ja-JP" altLang="en-US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ja-JP" altLang="en-US" b="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2" name="正方形/長方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050" y="2183704"/>
                <a:ext cx="3088281" cy="80220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6312701" y="1632563"/>
            <a:ext cx="3531736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From conservation of energy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正方形/長方形 13"/>
              <p:cNvSpPr/>
              <p:nvPr/>
            </p:nvSpPr>
            <p:spPr>
              <a:xfrm>
                <a:off x="6642050" y="3795766"/>
                <a:ext cx="2691313" cy="8022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ja-JP" altLang="en-US" b="0" i="0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  <m:sup>
                              <m:r>
                                <a:rPr lang="ja-JP" altLang="en-US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ja-JP" altLang="en-US" b="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ja-JP" altLang="en-US" b="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4" name="正方形/長方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050" y="3795766"/>
                <a:ext cx="2691313" cy="8022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/>
          <p:cNvSpPr txBox="1"/>
          <p:nvPr/>
        </p:nvSpPr>
        <p:spPr>
          <a:xfrm>
            <a:off x="89322" y="1067504"/>
            <a:ext cx="1665841" cy="40825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μ</a:t>
            </a:r>
            <a:r>
              <a:rPr lang="ja-JP" altLang="en-US" dirty="0"/>
              <a:t> </a:t>
            </a:r>
            <a:r>
              <a:rPr kumimoji="1" lang="en-US" altLang="ja-JP" dirty="0"/>
              <a:t>is invariant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正方形/長方形 15"/>
              <p:cNvSpPr/>
              <p:nvPr/>
            </p:nvSpPr>
            <p:spPr>
              <a:xfrm>
                <a:off x="7556365" y="2972848"/>
                <a:ext cx="1449115" cy="7292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ja-JP" altLang="en-US"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6" name="正方形/長方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365" y="2972848"/>
                <a:ext cx="1449115" cy="7292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正方形/長方形 16"/>
              <p:cNvSpPr/>
              <p:nvPr/>
            </p:nvSpPr>
            <p:spPr>
              <a:xfrm>
                <a:off x="6642050" y="4705822"/>
                <a:ext cx="3216650" cy="8022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ja-JP" alt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ja-JP" altLang="en-US" b="0" i="0"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</m:sub>
                            <m:sup>
                              <m:r>
                                <a:rPr lang="ja-JP" altLang="en-US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ja-JP" altLang="en-US" b="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ja-JP" alt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ja-JP" altLang="en-US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ja-JP" altLang="en-US" b="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7" name="正方形/長方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050" y="4705822"/>
                <a:ext cx="3216650" cy="8022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正方形/長方形 17"/>
              <p:cNvSpPr/>
              <p:nvPr/>
            </p:nvSpPr>
            <p:spPr>
              <a:xfrm>
                <a:off x="4049762" y="6021107"/>
                <a:ext cx="2647391" cy="6925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ja-JP" altLang="en-US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ja-JP" altLang="en-US" b="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ja-JP" alt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ja-JP" altLang="en-US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ja-JP" altLang="en-US" b="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ja-JP" altLang="en-US" b="0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8" name="正方形/長方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9762" y="6021107"/>
                <a:ext cx="2647391" cy="6925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正方形/長方形 18"/>
              <p:cNvSpPr/>
              <p:nvPr/>
            </p:nvSpPr>
            <p:spPr>
              <a:xfrm>
                <a:off x="4924739" y="6710219"/>
                <a:ext cx="1051506" cy="6925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𝜇</m:t>
                          </m:r>
                        </m:num>
                        <m:den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9" name="正方形/長方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739" y="6710219"/>
                <a:ext cx="1051506" cy="69256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19"/>
          <p:cNvSpPr txBox="1"/>
          <p:nvPr/>
        </p:nvSpPr>
        <p:spPr>
          <a:xfrm>
            <a:off x="3013025" y="6890388"/>
            <a:ext cx="1822615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To satisfy (21)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9322" y="1632563"/>
            <a:ext cx="352853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Consider</a:t>
            </a:r>
            <a:r>
              <a:rPr lang="ja-JP" altLang="en-US" dirty="0"/>
              <a:t> </a:t>
            </a:r>
            <a:r>
              <a:rPr lang="en-US" altLang="ja-JP" dirty="0"/>
              <a:t>parallel</a:t>
            </a:r>
            <a:r>
              <a:rPr lang="ja-JP" altLang="en-US" dirty="0"/>
              <a:t> </a:t>
            </a:r>
            <a:r>
              <a:rPr lang="en-US" altLang="ja-JP" dirty="0"/>
              <a:t>component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正方形/長方形 20"/>
              <p:cNvSpPr/>
              <p:nvPr/>
            </p:nvSpPr>
            <p:spPr>
              <a:xfrm>
                <a:off x="1057025" y="2025733"/>
                <a:ext cx="1600117" cy="6934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ja-JP" altLang="en-US" b="0" i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ja-JP" altLang="en-US" b="0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ja-JP" altLang="en-US" b="0" i="1">
                          <a:latin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lang="ja-JP" alt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ja-JP" altLang="en-US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r>
                            <a:rPr lang="ja-JP" altLang="en-US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ja-JP" altLang="en-US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1" name="正方形/長方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025" y="2025733"/>
                <a:ext cx="1600117" cy="69346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テキスト ボックス 21"/>
          <p:cNvSpPr txBox="1"/>
          <p:nvPr/>
        </p:nvSpPr>
        <p:spPr>
          <a:xfrm>
            <a:off x="268060" y="2959733"/>
            <a:ext cx="2640466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Equation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motion</a:t>
            </a:r>
            <a:r>
              <a:rPr lang="ja-JP" altLang="en-US" dirty="0"/>
              <a:t> </a:t>
            </a:r>
            <a:r>
              <a:rPr lang="en-US" altLang="ja-JP" dirty="0"/>
              <a:t>is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05346" y="3780265"/>
            <a:ext cx="107433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Multiply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662335" y="3780265"/>
            <a:ext cx="1675459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on both side</a:t>
            </a:r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3D7CE39-81B2-86C2-E393-CD79CC561092}"/>
              </a:ext>
            </a:extLst>
          </p:cNvPr>
          <p:cNvSpPr txBox="1"/>
          <p:nvPr/>
        </p:nvSpPr>
        <p:spPr>
          <a:xfrm>
            <a:off x="2811125" y="2181310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(10)</a:t>
            </a:r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4E8A4E5-5309-A385-7B4A-8780C7B84511}"/>
              </a:ext>
            </a:extLst>
          </p:cNvPr>
          <p:cNvSpPr txBox="1"/>
          <p:nvPr/>
        </p:nvSpPr>
        <p:spPr>
          <a:xfrm>
            <a:off x="5053203" y="2959732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(15)</a:t>
            </a:r>
            <a:endParaRPr kumimoji="1"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306CFA3-655B-563E-D84E-0101B15FD178}"/>
              </a:ext>
            </a:extLst>
          </p:cNvPr>
          <p:cNvSpPr txBox="1"/>
          <p:nvPr/>
        </p:nvSpPr>
        <p:spPr>
          <a:xfrm>
            <a:off x="3980142" y="4587502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(16)</a:t>
            </a:r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77ABEDB-607D-76F9-A61F-9625D09C4F98}"/>
              </a:ext>
            </a:extLst>
          </p:cNvPr>
          <p:cNvSpPr txBox="1"/>
          <p:nvPr/>
        </p:nvSpPr>
        <p:spPr>
          <a:xfrm>
            <a:off x="3980142" y="5348262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(17)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A0CDD7C-6D1E-178E-A9FF-477E379103EE}"/>
              </a:ext>
            </a:extLst>
          </p:cNvPr>
          <p:cNvSpPr txBox="1"/>
          <p:nvPr/>
        </p:nvSpPr>
        <p:spPr>
          <a:xfrm>
            <a:off x="9977774" y="2353766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(18)</a:t>
            </a:r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523E37A-676E-1B12-5C39-03503A2FF4A3}"/>
              </a:ext>
            </a:extLst>
          </p:cNvPr>
          <p:cNvSpPr txBox="1"/>
          <p:nvPr/>
        </p:nvSpPr>
        <p:spPr>
          <a:xfrm>
            <a:off x="9666360" y="3187337"/>
            <a:ext cx="50687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(8)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3C9961F-DA6F-AF33-59E7-C37DF2DD5EE3}"/>
              </a:ext>
            </a:extLst>
          </p:cNvPr>
          <p:cNvSpPr txBox="1"/>
          <p:nvPr/>
        </p:nvSpPr>
        <p:spPr>
          <a:xfrm>
            <a:off x="6255871" y="3199797"/>
            <a:ext cx="1428596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</a:t>
            </a:r>
            <a:r>
              <a:rPr kumimoji="1" lang="en-US" altLang="ja-JP" dirty="0"/>
              <a:t>ubstitute 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D25ECDE-658F-65D9-E032-A0EF86244B7E}"/>
              </a:ext>
            </a:extLst>
          </p:cNvPr>
          <p:cNvSpPr txBox="1"/>
          <p:nvPr/>
        </p:nvSpPr>
        <p:spPr>
          <a:xfrm>
            <a:off x="9977774" y="4020908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(19)</a:t>
            </a:r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3F56D930-FBF0-B3E8-2605-108652602098}"/>
              </a:ext>
            </a:extLst>
          </p:cNvPr>
          <p:cNvSpPr txBox="1"/>
          <p:nvPr/>
        </p:nvSpPr>
        <p:spPr>
          <a:xfrm>
            <a:off x="9977774" y="4902798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(20)</a:t>
            </a:r>
            <a:endParaRPr kumimoji="1" lang="ja-JP" altLang="en-US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04977D6-8BFB-88B7-F03D-DDE6A225E3BC}"/>
              </a:ext>
            </a:extLst>
          </p:cNvPr>
          <p:cNvSpPr txBox="1"/>
          <p:nvPr/>
        </p:nvSpPr>
        <p:spPr>
          <a:xfrm>
            <a:off x="6721132" y="6191986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(21)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8BE0288-5991-2DE2-3326-CE73809AD19B}"/>
              </a:ext>
            </a:extLst>
          </p:cNvPr>
          <p:cNvSpPr txBox="1"/>
          <p:nvPr/>
        </p:nvSpPr>
        <p:spPr>
          <a:xfrm>
            <a:off x="6714244" y="6858554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(22)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7867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70" y="1021754"/>
            <a:ext cx="6097389" cy="3150318"/>
          </a:xfrm>
          <a:prstGeom prst="rect">
            <a:avLst/>
          </a:prstGeom>
        </p:spPr>
      </p:pic>
      <p:sp>
        <p:nvSpPr>
          <p:cNvPr id="4" name="日付プレースホルダー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05655" y="4392190"/>
            <a:ext cx="45878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</a:t>
            </a:r>
            <a:r>
              <a:rPr kumimoji="1" lang="en-US" altLang="ja-JP" baseline="-25000" dirty="0"/>
              <a:t>1</a:t>
            </a:r>
            <a:endParaRPr kumimoji="1" lang="ja-JP" altLang="en-US" baseline="-25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146106" y="4392190"/>
            <a:ext cx="48122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</a:t>
            </a:r>
            <a:r>
              <a:rPr kumimoji="1" lang="ja-JP" altLang="en-US" baseline="-25000" dirty="0"/>
              <a:t>２</a:t>
            </a:r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3257674" y="2339677"/>
            <a:ext cx="648072" cy="4320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6692564" y="2591705"/>
            <a:ext cx="994075" cy="360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89322" y="1551612"/>
            <a:ext cx="2383986" cy="1040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Velocity : </a:t>
            </a:r>
            <a:r>
              <a:rPr kumimoji="1" lang="en-US" altLang="ja-JP" dirty="0"/>
              <a:t>v</a:t>
            </a:r>
            <a:r>
              <a:rPr kumimoji="1" lang="en-US" altLang="ja-JP" baseline="-25000" dirty="0"/>
              <a:t>1</a:t>
            </a:r>
          </a:p>
          <a:p>
            <a:r>
              <a:rPr lang="en-US" altLang="ja-JP" dirty="0"/>
              <a:t>Position in r : r</a:t>
            </a:r>
            <a:r>
              <a:rPr lang="en-US" altLang="ja-JP" baseline="-25000" dirty="0"/>
              <a:t>1</a:t>
            </a:r>
          </a:p>
          <a:p>
            <a:r>
              <a:rPr lang="en-US" altLang="ja-JP" dirty="0"/>
              <a:t>Angle to z axis : φ</a:t>
            </a:r>
            <a:r>
              <a:rPr lang="en-US" altLang="ja-JP" baseline="-25000" dirty="0"/>
              <a:t>1</a:t>
            </a:r>
            <a:endParaRPr kumimoji="1" lang="en-US" altLang="ja-JP" baseline="-250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192831" y="1115541"/>
            <a:ext cx="2383986" cy="1040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Velocity</a:t>
            </a:r>
            <a:r>
              <a:rPr lang="ja-JP" altLang="en-US" dirty="0"/>
              <a:t> </a:t>
            </a:r>
            <a:r>
              <a:rPr lang="en-US" altLang="ja-JP" dirty="0"/>
              <a:t>:</a:t>
            </a:r>
            <a:r>
              <a:rPr lang="ja-JP" altLang="en-US" dirty="0"/>
              <a:t> </a:t>
            </a:r>
            <a:r>
              <a:rPr kumimoji="1" lang="en-US" altLang="ja-JP" dirty="0"/>
              <a:t>v</a:t>
            </a:r>
            <a:r>
              <a:rPr kumimoji="1" lang="en-US" altLang="ja-JP" baseline="-25000" dirty="0"/>
              <a:t>2</a:t>
            </a:r>
          </a:p>
          <a:p>
            <a:r>
              <a:rPr lang="en-US" altLang="ja-JP" dirty="0"/>
              <a:t>Position in r : r</a:t>
            </a:r>
            <a:r>
              <a:rPr lang="en-US" altLang="ja-JP" baseline="-25000" dirty="0"/>
              <a:t>2</a:t>
            </a:r>
          </a:p>
          <a:p>
            <a:r>
              <a:rPr kumimoji="1" lang="en-US" altLang="ja-JP" dirty="0"/>
              <a:t>Angle to z axis : </a:t>
            </a:r>
            <a:r>
              <a:rPr lang="en-US" altLang="ja-JP" dirty="0"/>
              <a:t>φ</a:t>
            </a:r>
            <a:r>
              <a:rPr lang="en-US" altLang="ja-JP" baseline="-25000" dirty="0"/>
              <a:t>2</a:t>
            </a:r>
            <a:endParaRPr kumimoji="1" lang="en-US" altLang="ja-JP" baseline="-25000" dirty="0"/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3B6FD2D6-D0FD-72F5-2E55-18F5EAD8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9226"/>
            <a:ext cx="10691812" cy="755968"/>
          </a:xfrm>
        </p:spPr>
        <p:txBody>
          <a:bodyPr/>
          <a:lstStyle/>
          <a:p>
            <a:r>
              <a:rPr kumimoji="1" lang="en-US" altLang="ja-JP" sz="3200" dirty="0"/>
              <a:t>Motion</a:t>
            </a:r>
            <a:r>
              <a:rPr kumimoji="1" lang="ja-JP" altLang="en-US" sz="3200" dirty="0"/>
              <a:t> </a:t>
            </a:r>
            <a:r>
              <a:rPr lang="en-US" altLang="ja-JP" sz="3200" dirty="0"/>
              <a:t>of charged particle in the mirror magnetic field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72760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5E223-49BE-C920-3170-FB8124DD4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668BC044-B41A-8BD1-E54F-2908FB1CE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70" y="1021754"/>
            <a:ext cx="6097389" cy="3150318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C22383-B02E-0E9C-DE64-FA00CBE009A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F8F6813-873A-C007-CCD5-18E5C396E5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DEE680F-E67C-8566-CD4C-CDA79C0AEC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311F57-B96E-7F06-8574-2EFF3DA2F6D3}"/>
              </a:ext>
            </a:extLst>
          </p:cNvPr>
          <p:cNvSpPr txBox="1"/>
          <p:nvPr/>
        </p:nvSpPr>
        <p:spPr>
          <a:xfrm>
            <a:off x="2705655" y="4392190"/>
            <a:ext cx="45878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</a:t>
            </a:r>
            <a:r>
              <a:rPr kumimoji="1" lang="en-US" altLang="ja-JP" baseline="-25000" dirty="0"/>
              <a:t>1</a:t>
            </a:r>
            <a:endParaRPr kumimoji="1" lang="ja-JP" altLang="en-US" baseline="-25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6BD44AE-569C-F7AA-3FA9-D7ECA4A24435}"/>
              </a:ext>
            </a:extLst>
          </p:cNvPr>
          <p:cNvSpPr txBox="1"/>
          <p:nvPr/>
        </p:nvSpPr>
        <p:spPr>
          <a:xfrm>
            <a:off x="7146106" y="4392190"/>
            <a:ext cx="48122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</a:t>
            </a:r>
            <a:r>
              <a:rPr kumimoji="1" lang="ja-JP" altLang="en-US" baseline="-25000" dirty="0"/>
              <a:t>２</a:t>
            </a: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D8A9C6C-0F25-FD2D-E04F-AB8245BFC9BE}"/>
              </a:ext>
            </a:extLst>
          </p:cNvPr>
          <p:cNvCxnSpPr/>
          <p:nvPr/>
        </p:nvCxnSpPr>
        <p:spPr>
          <a:xfrm flipV="1">
            <a:off x="3257674" y="2339677"/>
            <a:ext cx="648072" cy="4320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2B8CFDE4-650C-7E67-6171-0862998B4BC0}"/>
              </a:ext>
            </a:extLst>
          </p:cNvPr>
          <p:cNvCxnSpPr/>
          <p:nvPr/>
        </p:nvCxnSpPr>
        <p:spPr>
          <a:xfrm flipV="1">
            <a:off x="6692564" y="2591705"/>
            <a:ext cx="994075" cy="360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6D7FE7A-046D-4825-9052-DFA11FD18DB1}"/>
              </a:ext>
            </a:extLst>
          </p:cNvPr>
          <p:cNvSpPr txBox="1"/>
          <p:nvPr/>
        </p:nvSpPr>
        <p:spPr>
          <a:xfrm>
            <a:off x="89322" y="1551612"/>
            <a:ext cx="2383986" cy="1040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Velocity : </a:t>
            </a:r>
            <a:r>
              <a:rPr kumimoji="1" lang="en-US" altLang="ja-JP" dirty="0"/>
              <a:t>v</a:t>
            </a:r>
            <a:r>
              <a:rPr kumimoji="1" lang="en-US" altLang="ja-JP" baseline="-25000" dirty="0"/>
              <a:t>1</a:t>
            </a:r>
          </a:p>
          <a:p>
            <a:r>
              <a:rPr lang="en-US" altLang="ja-JP" dirty="0"/>
              <a:t>Position in r : r</a:t>
            </a:r>
            <a:r>
              <a:rPr lang="en-US" altLang="ja-JP" baseline="-25000" dirty="0"/>
              <a:t>1</a:t>
            </a:r>
          </a:p>
          <a:p>
            <a:r>
              <a:rPr lang="en-US" altLang="ja-JP" dirty="0"/>
              <a:t>Angle to z axis : φ</a:t>
            </a:r>
            <a:r>
              <a:rPr lang="en-US" altLang="ja-JP" baseline="-25000" dirty="0"/>
              <a:t>1</a:t>
            </a:r>
            <a:endParaRPr kumimoji="1" lang="en-US" altLang="ja-JP" baseline="-250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2D09167-B0A2-52F6-EB08-6ED588390DD3}"/>
              </a:ext>
            </a:extLst>
          </p:cNvPr>
          <p:cNvSpPr txBox="1"/>
          <p:nvPr/>
        </p:nvSpPr>
        <p:spPr>
          <a:xfrm>
            <a:off x="8192831" y="1115541"/>
            <a:ext cx="2383986" cy="1040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Velocity</a:t>
            </a:r>
            <a:r>
              <a:rPr lang="ja-JP" altLang="en-US" dirty="0"/>
              <a:t> </a:t>
            </a:r>
            <a:r>
              <a:rPr lang="en-US" altLang="ja-JP" dirty="0"/>
              <a:t>:</a:t>
            </a:r>
            <a:r>
              <a:rPr lang="ja-JP" altLang="en-US" dirty="0"/>
              <a:t> </a:t>
            </a:r>
            <a:r>
              <a:rPr kumimoji="1" lang="en-US" altLang="ja-JP" dirty="0"/>
              <a:t>v</a:t>
            </a:r>
            <a:r>
              <a:rPr kumimoji="1" lang="en-US" altLang="ja-JP" baseline="-25000" dirty="0"/>
              <a:t>2</a:t>
            </a:r>
          </a:p>
          <a:p>
            <a:r>
              <a:rPr lang="en-US" altLang="ja-JP" dirty="0"/>
              <a:t>Position in r : r</a:t>
            </a:r>
            <a:r>
              <a:rPr lang="en-US" altLang="ja-JP" baseline="-25000" dirty="0"/>
              <a:t>2</a:t>
            </a:r>
          </a:p>
          <a:p>
            <a:r>
              <a:rPr kumimoji="1" lang="en-US" altLang="ja-JP" dirty="0"/>
              <a:t>Angle to z axis : </a:t>
            </a:r>
            <a:r>
              <a:rPr lang="en-US" altLang="ja-JP" dirty="0"/>
              <a:t>φ</a:t>
            </a:r>
            <a:r>
              <a:rPr lang="en-US" altLang="ja-JP" baseline="-25000" dirty="0"/>
              <a:t>2</a:t>
            </a:r>
            <a:endParaRPr kumimoji="1" lang="en-US" altLang="ja-JP" baseline="-25000" dirty="0"/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3EB58967-FA92-4E35-737E-89F50845A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9226"/>
            <a:ext cx="10691812" cy="755968"/>
          </a:xfrm>
        </p:spPr>
        <p:txBody>
          <a:bodyPr/>
          <a:lstStyle/>
          <a:p>
            <a:r>
              <a:rPr kumimoji="1" lang="en-US" altLang="ja-JP" sz="3200" dirty="0"/>
              <a:t>Motion</a:t>
            </a:r>
            <a:r>
              <a:rPr kumimoji="1" lang="ja-JP" altLang="en-US" sz="3200" dirty="0"/>
              <a:t> </a:t>
            </a:r>
            <a:r>
              <a:rPr lang="en-US" altLang="ja-JP" sz="3200" dirty="0"/>
              <a:t>of charged particle in the mirror magnetic field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正方形/長方形 1">
                <a:extLst>
                  <a:ext uri="{FF2B5EF4-FFF2-40B4-BE49-F238E27FC236}">
                    <a16:creationId xmlns:a16="http://schemas.microsoft.com/office/drawing/2014/main" id="{E2EA16C7-A836-7D11-2C08-9B7EE4372175}"/>
                  </a:ext>
                </a:extLst>
              </p:cNvPr>
              <p:cNvSpPr/>
              <p:nvPr/>
            </p:nvSpPr>
            <p:spPr>
              <a:xfrm>
                <a:off x="1092969" y="5370552"/>
                <a:ext cx="1612686" cy="7295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" name="正方形/長方形 1">
                <a:extLst>
                  <a:ext uri="{FF2B5EF4-FFF2-40B4-BE49-F238E27FC236}">
                    <a16:creationId xmlns:a16="http://schemas.microsoft.com/office/drawing/2014/main" id="{E2EA16C7-A836-7D11-2C08-9B7EE43721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969" y="5370552"/>
                <a:ext cx="1612686" cy="72955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A29FD41B-B1EF-0110-2EDC-FE13EEF9DECB}"/>
                  </a:ext>
                </a:extLst>
              </p:cNvPr>
              <p:cNvSpPr/>
              <p:nvPr/>
            </p:nvSpPr>
            <p:spPr>
              <a:xfrm>
                <a:off x="1357599" y="6567227"/>
                <a:ext cx="1119281" cy="4082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" name="正方形/長方形 2">
                <a:extLst>
                  <a:ext uri="{FF2B5EF4-FFF2-40B4-BE49-F238E27FC236}">
                    <a16:creationId xmlns:a16="http://schemas.microsoft.com/office/drawing/2014/main" id="{A29FD41B-B1EF-0110-2EDC-FE13EEF9DE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599" y="6567227"/>
                <a:ext cx="1119281" cy="408253"/>
              </a:xfrm>
              <a:prstGeom prst="rect">
                <a:avLst/>
              </a:prstGeom>
              <a:blipFill>
                <a:blip r:embed="rId4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C6E4C1C-7CCE-BFFB-8779-CA2BCFEB7CE6}"/>
              </a:ext>
            </a:extLst>
          </p:cNvPr>
          <p:cNvSpPr txBox="1"/>
          <p:nvPr/>
        </p:nvSpPr>
        <p:spPr>
          <a:xfrm>
            <a:off x="377354" y="4931965"/>
            <a:ext cx="3605474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From conservation of energy 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6490206-4464-A56B-BED8-97EBA4E481CB}"/>
              </a:ext>
            </a:extLst>
          </p:cNvPr>
          <p:cNvSpPr txBox="1"/>
          <p:nvPr/>
        </p:nvSpPr>
        <p:spPr>
          <a:xfrm>
            <a:off x="406247" y="6158974"/>
            <a:ext cx="696024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then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07459CA-217E-E075-6E2F-DF0E9B2CC274}"/>
              </a:ext>
            </a:extLst>
          </p:cNvPr>
          <p:cNvSpPr txBox="1"/>
          <p:nvPr/>
        </p:nvSpPr>
        <p:spPr>
          <a:xfrm>
            <a:off x="2793595" y="5575563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(23)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1F17778-3B3F-4AED-B566-6EC9F9DB058C}"/>
              </a:ext>
            </a:extLst>
          </p:cNvPr>
          <p:cNvSpPr txBox="1"/>
          <p:nvPr/>
        </p:nvSpPr>
        <p:spPr>
          <a:xfrm>
            <a:off x="2793935" y="6612082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(24)</a:t>
            </a:r>
            <a:endParaRPr kumimoji="1" lang="ja-JP" altLang="en-US" dirty="0"/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5E8687FD-F327-F9B8-8E2F-5E25106789C3}"/>
              </a:ext>
            </a:extLst>
          </p:cNvPr>
          <p:cNvSpPr/>
          <p:nvPr/>
        </p:nvSpPr>
        <p:spPr>
          <a:xfrm>
            <a:off x="1280467" y="6567227"/>
            <a:ext cx="2194372" cy="4531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3468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1EEC6-40B1-C4D6-DED2-1FB88F6D9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D505EC60-A8B3-56B3-1EA7-66FA9CCF8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70" y="1021754"/>
            <a:ext cx="6097389" cy="3150318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2116ED-80F1-543C-7E41-FC483A4D3FE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F7E2BD-E1EB-8D22-A426-E8A7E24FC2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18277CF-3582-039F-5EC3-4928B4D52A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14</a:t>
            </a:fld>
            <a:endParaRPr kumimoji="1"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9B76A290-DBC3-6147-A199-4724DFD51D0E}"/>
              </a:ext>
            </a:extLst>
          </p:cNvPr>
          <p:cNvCxnSpPr/>
          <p:nvPr/>
        </p:nvCxnSpPr>
        <p:spPr>
          <a:xfrm flipV="1">
            <a:off x="3257674" y="2339677"/>
            <a:ext cx="648072" cy="4320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0E272B66-0E57-3D4C-4F01-129CD9BAABD9}"/>
              </a:ext>
            </a:extLst>
          </p:cNvPr>
          <p:cNvCxnSpPr/>
          <p:nvPr/>
        </p:nvCxnSpPr>
        <p:spPr>
          <a:xfrm flipV="1">
            <a:off x="6692564" y="2591705"/>
            <a:ext cx="994075" cy="360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F14CD11-403A-56C4-3313-DE2535BEF919}"/>
              </a:ext>
            </a:extLst>
          </p:cNvPr>
          <p:cNvSpPr txBox="1"/>
          <p:nvPr/>
        </p:nvSpPr>
        <p:spPr>
          <a:xfrm>
            <a:off x="89322" y="1551612"/>
            <a:ext cx="2383986" cy="1040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Velocity : </a:t>
            </a:r>
            <a:r>
              <a:rPr kumimoji="1" lang="en-US" altLang="ja-JP" dirty="0"/>
              <a:t>v</a:t>
            </a:r>
            <a:r>
              <a:rPr kumimoji="1" lang="en-US" altLang="ja-JP" baseline="-25000" dirty="0"/>
              <a:t>1</a:t>
            </a:r>
          </a:p>
          <a:p>
            <a:r>
              <a:rPr lang="en-US" altLang="ja-JP" dirty="0"/>
              <a:t>Position in r : r</a:t>
            </a:r>
            <a:r>
              <a:rPr lang="en-US" altLang="ja-JP" baseline="-25000" dirty="0"/>
              <a:t>1</a:t>
            </a:r>
          </a:p>
          <a:p>
            <a:r>
              <a:rPr lang="en-US" altLang="ja-JP" dirty="0"/>
              <a:t>Angle to z axis : φ</a:t>
            </a:r>
            <a:r>
              <a:rPr lang="en-US" altLang="ja-JP" baseline="-25000" dirty="0"/>
              <a:t>1</a:t>
            </a:r>
            <a:endParaRPr kumimoji="1" lang="en-US" altLang="ja-JP" baseline="-250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29F0A0A-68DE-5E8F-6A36-283183D87BEF}"/>
              </a:ext>
            </a:extLst>
          </p:cNvPr>
          <p:cNvSpPr txBox="1"/>
          <p:nvPr/>
        </p:nvSpPr>
        <p:spPr>
          <a:xfrm>
            <a:off x="8192831" y="1115541"/>
            <a:ext cx="2383986" cy="1040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Velocity</a:t>
            </a:r>
            <a:r>
              <a:rPr lang="ja-JP" altLang="en-US" dirty="0"/>
              <a:t> </a:t>
            </a:r>
            <a:r>
              <a:rPr lang="en-US" altLang="ja-JP" dirty="0"/>
              <a:t>:</a:t>
            </a:r>
            <a:r>
              <a:rPr lang="ja-JP" altLang="en-US" dirty="0"/>
              <a:t> </a:t>
            </a:r>
            <a:r>
              <a:rPr kumimoji="1" lang="en-US" altLang="ja-JP" dirty="0"/>
              <a:t>v</a:t>
            </a:r>
            <a:r>
              <a:rPr kumimoji="1" lang="en-US" altLang="ja-JP" baseline="-25000" dirty="0"/>
              <a:t>2</a:t>
            </a:r>
          </a:p>
          <a:p>
            <a:r>
              <a:rPr lang="en-US" altLang="ja-JP" dirty="0"/>
              <a:t>Position in r : r</a:t>
            </a:r>
            <a:r>
              <a:rPr lang="en-US" altLang="ja-JP" baseline="-25000" dirty="0"/>
              <a:t>2</a:t>
            </a:r>
          </a:p>
          <a:p>
            <a:r>
              <a:rPr kumimoji="1" lang="en-US" altLang="ja-JP" dirty="0"/>
              <a:t>Angle to z axis : </a:t>
            </a:r>
            <a:r>
              <a:rPr lang="en-US" altLang="ja-JP" dirty="0"/>
              <a:t>φ</a:t>
            </a:r>
            <a:r>
              <a:rPr lang="en-US" altLang="ja-JP" baseline="-25000" dirty="0"/>
              <a:t>2</a:t>
            </a:r>
            <a:endParaRPr kumimoji="1" lang="en-US" altLang="ja-JP" baseline="-25000" dirty="0"/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4925264E-FBE3-1EDB-3D5C-2380C613B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9226"/>
            <a:ext cx="10691812" cy="755968"/>
          </a:xfrm>
        </p:spPr>
        <p:txBody>
          <a:bodyPr/>
          <a:lstStyle/>
          <a:p>
            <a:r>
              <a:rPr kumimoji="1" lang="en-US" altLang="ja-JP" sz="3200" dirty="0"/>
              <a:t>Motion</a:t>
            </a:r>
            <a:r>
              <a:rPr kumimoji="1" lang="ja-JP" altLang="en-US" sz="3200" dirty="0"/>
              <a:t> </a:t>
            </a:r>
            <a:r>
              <a:rPr lang="en-US" altLang="ja-JP" sz="3200" dirty="0"/>
              <a:t>of charged particle in the mirror magnetic field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9361D84B-3B23-29FE-24DA-A696B03B586B}"/>
                  </a:ext>
                </a:extLst>
              </p:cNvPr>
              <p:cNvSpPr/>
              <p:nvPr/>
            </p:nvSpPr>
            <p:spPr>
              <a:xfrm>
                <a:off x="1092119" y="4715941"/>
                <a:ext cx="1843197" cy="7833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1⊥</m:t>
                              </m:r>
                            </m:sub>
                            <m:sup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2⊥</m:t>
                              </m:r>
                            </m:sub>
                            <m:sup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9361D84B-3B23-29FE-24DA-A696B03B58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119" y="4715941"/>
                <a:ext cx="1843197" cy="7833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4435D22-C5EE-F799-6AB9-C8A25A9AA5BA}"/>
              </a:ext>
            </a:extLst>
          </p:cNvPr>
          <p:cNvSpPr txBox="1"/>
          <p:nvPr/>
        </p:nvSpPr>
        <p:spPr>
          <a:xfrm>
            <a:off x="473696" y="4303686"/>
            <a:ext cx="4818948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From conservation of magnetic moment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9900C7A-3874-8448-84F6-DD4A6D8F15D4}"/>
              </a:ext>
            </a:extLst>
          </p:cNvPr>
          <p:cNvSpPr txBox="1"/>
          <p:nvPr/>
        </p:nvSpPr>
        <p:spPr>
          <a:xfrm>
            <a:off x="593378" y="6351337"/>
            <a:ext cx="782587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Then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40B86A07-9D1E-3497-8B75-4F3E6B5272D7}"/>
                  </a:ext>
                </a:extLst>
              </p:cNvPr>
              <p:cNvSpPr/>
              <p:nvPr/>
            </p:nvSpPr>
            <p:spPr>
              <a:xfrm>
                <a:off x="1840705" y="5588636"/>
                <a:ext cx="1646156" cy="4082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𝑣</m:t>
                      </m:r>
                      <m:func>
                        <m:func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ja-JP" altLang="en-US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ja-JP" altLang="en-US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40B86A07-9D1E-3497-8B75-4F3E6B5272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0705" y="5588636"/>
                <a:ext cx="1646156" cy="408253"/>
              </a:xfrm>
              <a:prstGeom prst="rect">
                <a:avLst/>
              </a:prstGeom>
              <a:blipFill>
                <a:blip r:embed="rId4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BA267C1-15A8-AC4E-8AFE-454962012FEA}"/>
              </a:ext>
            </a:extLst>
          </p:cNvPr>
          <p:cNvSpPr txBox="1"/>
          <p:nvPr/>
        </p:nvSpPr>
        <p:spPr>
          <a:xfrm>
            <a:off x="473696" y="5582388"/>
            <a:ext cx="138211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Generally 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正方形/長方形 21">
                <a:extLst>
                  <a:ext uri="{FF2B5EF4-FFF2-40B4-BE49-F238E27FC236}">
                    <a16:creationId xmlns:a16="http://schemas.microsoft.com/office/drawing/2014/main" id="{59F44F2F-D899-D573-7C96-8D2E8C38CEAA}"/>
                  </a:ext>
                </a:extLst>
              </p:cNvPr>
              <p:cNvSpPr/>
              <p:nvPr/>
            </p:nvSpPr>
            <p:spPr>
              <a:xfrm>
                <a:off x="1313458" y="6142997"/>
                <a:ext cx="2718052" cy="7833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2" name="正方形/長方形 21">
                <a:extLst>
                  <a:ext uri="{FF2B5EF4-FFF2-40B4-BE49-F238E27FC236}">
                    <a16:creationId xmlns:a16="http://schemas.microsoft.com/office/drawing/2014/main" id="{59F44F2F-D899-D573-7C96-8D2E8C38CE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458" y="6142997"/>
                <a:ext cx="2718052" cy="7833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8BB8A070-3DCD-4F66-CB27-23CF676D7C64}"/>
                  </a:ext>
                </a:extLst>
              </p:cNvPr>
              <p:cNvSpPr/>
              <p:nvPr/>
            </p:nvSpPr>
            <p:spPr>
              <a:xfrm>
                <a:off x="5849962" y="4664672"/>
                <a:ext cx="1119281" cy="4082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8BB8A070-3DCD-4F66-CB27-23CF676D7C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9962" y="4664672"/>
                <a:ext cx="1119281" cy="408253"/>
              </a:xfrm>
              <a:prstGeom prst="rect">
                <a:avLst/>
              </a:prstGeom>
              <a:blipFill>
                <a:blip r:embed="rId6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236C9A3-74E2-5EBF-D6B0-B651CADFC7E3}"/>
              </a:ext>
            </a:extLst>
          </p:cNvPr>
          <p:cNvSpPr txBox="1"/>
          <p:nvPr/>
        </p:nvSpPr>
        <p:spPr>
          <a:xfrm>
            <a:off x="5129882" y="4715941"/>
            <a:ext cx="841897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Since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648438AB-FFF2-0C55-5194-E261DC52708A}"/>
                  </a:ext>
                </a:extLst>
              </p:cNvPr>
              <p:cNvSpPr/>
              <p:nvPr/>
            </p:nvSpPr>
            <p:spPr>
              <a:xfrm>
                <a:off x="7416372" y="4355901"/>
                <a:ext cx="2481192" cy="1025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ja-JP" alt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func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ja-JP" altLang="en-US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ad>
                        <m:radPr>
                          <m:degHide m:val="on"/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ja-JP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ja-JP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648438AB-FFF2-0C55-5194-E261DC5270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372" y="4355901"/>
                <a:ext cx="2481192" cy="10257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25EC8807-C9E2-29BD-6C34-09C88132F864}"/>
                  </a:ext>
                </a:extLst>
              </p:cNvPr>
              <p:cNvSpPr/>
              <p:nvPr/>
            </p:nvSpPr>
            <p:spPr>
              <a:xfrm>
                <a:off x="6821029" y="6330259"/>
                <a:ext cx="1679369" cy="1025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ja-JP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ja-JP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25EC8807-C9E2-29BD-6C34-09C88132F8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029" y="6330259"/>
                <a:ext cx="1679369" cy="102579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A05A7AF-CE43-F05A-7807-00376CBB302B}"/>
              </a:ext>
            </a:extLst>
          </p:cNvPr>
          <p:cNvSpPr txBox="1"/>
          <p:nvPr/>
        </p:nvSpPr>
        <p:spPr>
          <a:xfrm>
            <a:off x="5129882" y="5407381"/>
            <a:ext cx="4272323" cy="9088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Assuming </a:t>
            </a:r>
            <a:r>
              <a:rPr kumimoji="1" lang="el-GR" altLang="ja-JP" dirty="0"/>
              <a:t>φ</a:t>
            </a:r>
            <a:r>
              <a:rPr kumimoji="1" lang="en-US" altLang="ja-JP" dirty="0"/>
              <a:t> is small,  approximate </a:t>
            </a:r>
          </a:p>
          <a:p>
            <a:endParaRPr kumimoji="1" lang="en-US" altLang="ja-JP" sz="1050" dirty="0"/>
          </a:p>
          <a:p>
            <a:r>
              <a:rPr kumimoji="1" lang="en-US" altLang="ja-JP" dirty="0" err="1"/>
              <a:t>sinφ</a:t>
            </a:r>
            <a:r>
              <a:rPr kumimoji="1" lang="en-US" altLang="ja-JP" dirty="0"/>
              <a:t> = φ</a:t>
            </a:r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F9F7511-B261-3E4C-7089-7EA7A3B4815E}"/>
              </a:ext>
            </a:extLst>
          </p:cNvPr>
          <p:cNvSpPr txBox="1"/>
          <p:nvPr/>
        </p:nvSpPr>
        <p:spPr>
          <a:xfrm>
            <a:off x="3175457" y="4941850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(25)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DBECB21-CEFE-8625-FB04-CE8D8C9FC7C2}"/>
              </a:ext>
            </a:extLst>
          </p:cNvPr>
          <p:cNvSpPr txBox="1"/>
          <p:nvPr/>
        </p:nvSpPr>
        <p:spPr>
          <a:xfrm>
            <a:off x="3653036" y="5610688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(26)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24C8BCC-E8AC-A19C-BEA4-00D87E2F6AB7}"/>
              </a:ext>
            </a:extLst>
          </p:cNvPr>
          <p:cNvSpPr txBox="1"/>
          <p:nvPr/>
        </p:nvSpPr>
        <p:spPr>
          <a:xfrm>
            <a:off x="4121770" y="6395920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(27)</a:t>
            </a:r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ECDF10E-2652-90C7-023B-6049EAD2E657}"/>
              </a:ext>
            </a:extLst>
          </p:cNvPr>
          <p:cNvSpPr txBox="1"/>
          <p:nvPr/>
        </p:nvSpPr>
        <p:spPr>
          <a:xfrm>
            <a:off x="9862970" y="4691407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(28)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60D90CB-E403-FD71-F020-39C77741AB55}"/>
              </a:ext>
            </a:extLst>
          </p:cNvPr>
          <p:cNvSpPr txBox="1"/>
          <p:nvPr/>
        </p:nvSpPr>
        <p:spPr>
          <a:xfrm>
            <a:off x="6794428" y="4658927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(24)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6D1F612-B75E-8B42-1FD6-24E49958F514}"/>
              </a:ext>
            </a:extLst>
          </p:cNvPr>
          <p:cNvSpPr txBox="1"/>
          <p:nvPr/>
        </p:nvSpPr>
        <p:spPr>
          <a:xfrm>
            <a:off x="8715367" y="6685896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(30)</a:t>
            </a:r>
            <a:endParaRPr kumimoji="1" lang="ja-JP" altLang="en-US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A9DA1DA-29E1-ED53-365B-DF58E0559CC6}"/>
              </a:ext>
            </a:extLst>
          </p:cNvPr>
          <p:cNvSpPr txBox="1"/>
          <p:nvPr/>
        </p:nvSpPr>
        <p:spPr>
          <a:xfrm>
            <a:off x="6613300" y="5899768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(29)</a:t>
            </a:r>
            <a:endParaRPr kumimoji="1" lang="ja-JP" altLang="en-US" dirty="0"/>
          </a:p>
        </p:txBody>
      </p: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51726E03-98ED-28FA-5FEC-F781E3A52F6A}"/>
              </a:ext>
            </a:extLst>
          </p:cNvPr>
          <p:cNvSpPr/>
          <p:nvPr/>
        </p:nvSpPr>
        <p:spPr>
          <a:xfrm>
            <a:off x="6821029" y="6351337"/>
            <a:ext cx="2557326" cy="105784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8174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6EF3C-9EDB-6B67-AE2F-4ADE04254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8D3E100-5E7D-A8C0-A6B7-7303E0849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70" y="1021754"/>
            <a:ext cx="6097389" cy="3150318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F9D699-D7C0-F323-45F7-4AFDFFB0FA2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650B3DB-863C-D35D-BCEB-5B26B49499A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9CCC844-D0DC-BD48-EE20-901BDE76D6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15</a:t>
            </a:fld>
            <a:endParaRPr kumimoji="1"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8455D0BC-04DC-5101-010D-DC245BF82644}"/>
              </a:ext>
            </a:extLst>
          </p:cNvPr>
          <p:cNvCxnSpPr/>
          <p:nvPr/>
        </p:nvCxnSpPr>
        <p:spPr>
          <a:xfrm flipV="1">
            <a:off x="3257674" y="2339677"/>
            <a:ext cx="648072" cy="4320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7E64ACB5-6BC3-47B7-F0FE-292056E62E51}"/>
              </a:ext>
            </a:extLst>
          </p:cNvPr>
          <p:cNvCxnSpPr/>
          <p:nvPr/>
        </p:nvCxnSpPr>
        <p:spPr>
          <a:xfrm flipV="1">
            <a:off x="6692564" y="2591705"/>
            <a:ext cx="994075" cy="360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57B5599-9594-45A3-B257-FC247E8B5DBE}"/>
              </a:ext>
            </a:extLst>
          </p:cNvPr>
          <p:cNvSpPr txBox="1"/>
          <p:nvPr/>
        </p:nvSpPr>
        <p:spPr>
          <a:xfrm>
            <a:off x="89322" y="1551612"/>
            <a:ext cx="2383986" cy="1040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Velocity : </a:t>
            </a:r>
            <a:r>
              <a:rPr kumimoji="1" lang="en-US" altLang="ja-JP" dirty="0"/>
              <a:t>v</a:t>
            </a:r>
            <a:r>
              <a:rPr kumimoji="1" lang="en-US" altLang="ja-JP" baseline="-25000" dirty="0"/>
              <a:t>1</a:t>
            </a:r>
          </a:p>
          <a:p>
            <a:r>
              <a:rPr lang="en-US" altLang="ja-JP" dirty="0"/>
              <a:t>Position in r : r</a:t>
            </a:r>
            <a:r>
              <a:rPr lang="en-US" altLang="ja-JP" baseline="-25000" dirty="0"/>
              <a:t>1</a:t>
            </a:r>
          </a:p>
          <a:p>
            <a:r>
              <a:rPr lang="en-US" altLang="ja-JP" dirty="0"/>
              <a:t>Angle to z axis : φ</a:t>
            </a:r>
            <a:r>
              <a:rPr lang="en-US" altLang="ja-JP" baseline="-25000" dirty="0"/>
              <a:t>1</a:t>
            </a:r>
            <a:endParaRPr kumimoji="1" lang="en-US" altLang="ja-JP" baseline="-250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56479BA-D351-39F6-F88B-05465D3CE665}"/>
              </a:ext>
            </a:extLst>
          </p:cNvPr>
          <p:cNvSpPr txBox="1"/>
          <p:nvPr/>
        </p:nvSpPr>
        <p:spPr>
          <a:xfrm>
            <a:off x="8192831" y="1115541"/>
            <a:ext cx="2383986" cy="1040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Velocity</a:t>
            </a:r>
            <a:r>
              <a:rPr lang="ja-JP" altLang="en-US" dirty="0"/>
              <a:t> </a:t>
            </a:r>
            <a:r>
              <a:rPr lang="en-US" altLang="ja-JP" dirty="0"/>
              <a:t>:</a:t>
            </a:r>
            <a:r>
              <a:rPr lang="ja-JP" altLang="en-US" dirty="0"/>
              <a:t> </a:t>
            </a:r>
            <a:r>
              <a:rPr kumimoji="1" lang="en-US" altLang="ja-JP" dirty="0"/>
              <a:t>v</a:t>
            </a:r>
            <a:r>
              <a:rPr kumimoji="1" lang="en-US" altLang="ja-JP" baseline="-25000" dirty="0"/>
              <a:t>2</a:t>
            </a:r>
          </a:p>
          <a:p>
            <a:r>
              <a:rPr lang="en-US" altLang="ja-JP" dirty="0"/>
              <a:t>Position in r : r</a:t>
            </a:r>
            <a:r>
              <a:rPr lang="en-US" altLang="ja-JP" baseline="-25000" dirty="0"/>
              <a:t>2</a:t>
            </a:r>
          </a:p>
          <a:p>
            <a:r>
              <a:rPr kumimoji="1" lang="en-US" altLang="ja-JP" dirty="0"/>
              <a:t>Angle to z axis : </a:t>
            </a:r>
            <a:r>
              <a:rPr lang="en-US" altLang="ja-JP" dirty="0"/>
              <a:t>φ</a:t>
            </a:r>
            <a:r>
              <a:rPr lang="en-US" altLang="ja-JP" baseline="-25000" dirty="0"/>
              <a:t>2</a:t>
            </a:r>
            <a:endParaRPr kumimoji="1" lang="en-US" altLang="ja-JP" baseline="-25000" dirty="0"/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4604BD11-6824-1737-0748-06999C6C0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9226"/>
            <a:ext cx="10691812" cy="755968"/>
          </a:xfrm>
        </p:spPr>
        <p:txBody>
          <a:bodyPr/>
          <a:lstStyle/>
          <a:p>
            <a:r>
              <a:rPr kumimoji="1" lang="en-US" altLang="ja-JP" sz="3200" dirty="0"/>
              <a:t>Motion</a:t>
            </a:r>
            <a:r>
              <a:rPr kumimoji="1" lang="ja-JP" altLang="en-US" sz="3200" dirty="0"/>
              <a:t> </a:t>
            </a:r>
            <a:r>
              <a:rPr lang="en-US" altLang="ja-JP" sz="3200" dirty="0"/>
              <a:t>of charged particle in the mirror magnetic field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正方形/長方形 1">
                <a:extLst>
                  <a:ext uri="{FF2B5EF4-FFF2-40B4-BE49-F238E27FC236}">
                    <a16:creationId xmlns:a16="http://schemas.microsoft.com/office/drawing/2014/main" id="{B6622C03-16D7-E6F9-17C0-1AB74A603559}"/>
                  </a:ext>
                </a:extLst>
              </p:cNvPr>
              <p:cNvSpPr/>
              <p:nvPr/>
            </p:nvSpPr>
            <p:spPr>
              <a:xfrm>
                <a:off x="1313458" y="4904705"/>
                <a:ext cx="2956963" cy="7421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2⊥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func>
                            <m:func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ja-JP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func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" name="正方形/長方形 1">
                <a:extLst>
                  <a:ext uri="{FF2B5EF4-FFF2-40B4-BE49-F238E27FC236}">
                    <a16:creationId xmlns:a16="http://schemas.microsoft.com/office/drawing/2014/main" id="{B6622C03-16D7-E6F9-17C0-1AB74A6035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458" y="4904705"/>
                <a:ext cx="2956963" cy="7421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2FB8A67-11ED-1DBE-90D8-AFCD37B495CB}"/>
              </a:ext>
            </a:extLst>
          </p:cNvPr>
          <p:cNvSpPr txBox="1"/>
          <p:nvPr/>
        </p:nvSpPr>
        <p:spPr>
          <a:xfrm>
            <a:off x="521370" y="4392190"/>
            <a:ext cx="2821606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Cyclotron radius at B</a:t>
            </a:r>
            <a:r>
              <a:rPr lang="en-US" altLang="ja-JP" baseline="-25000" dirty="0"/>
              <a:t>2</a:t>
            </a:r>
            <a:endParaRPr lang="ja-JP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DED78A7A-1C15-E343-A553-F579E2E5DD8A}"/>
                  </a:ext>
                </a:extLst>
              </p:cNvPr>
              <p:cNvSpPr/>
              <p:nvPr/>
            </p:nvSpPr>
            <p:spPr>
              <a:xfrm>
                <a:off x="1956739" y="5783298"/>
                <a:ext cx="2481192" cy="1025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ja-JP" alt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func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ja-JP" altLang="en-US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ad>
                        <m:radPr>
                          <m:degHide m:val="on"/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ja-JP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ja-JP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DED78A7A-1C15-E343-A553-F579E2E5DD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739" y="5783298"/>
                <a:ext cx="2481192" cy="10257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D290E6E-1DE3-9F48-3FF1-1631CB1FB994}"/>
              </a:ext>
            </a:extLst>
          </p:cNvPr>
          <p:cNvSpPr txBox="1"/>
          <p:nvPr/>
        </p:nvSpPr>
        <p:spPr>
          <a:xfrm>
            <a:off x="636029" y="6122670"/>
            <a:ext cx="1354858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Substitute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79283EE7-D80C-55AF-EA8B-63858A849AA1}"/>
                  </a:ext>
                </a:extLst>
              </p:cNvPr>
              <p:cNvSpPr/>
              <p:nvPr/>
            </p:nvSpPr>
            <p:spPr>
              <a:xfrm>
                <a:off x="7144783" y="6025024"/>
                <a:ext cx="1509516" cy="1025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ja-JP" altLang="en-US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ja-JP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ja-JP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79283EE7-D80C-55AF-EA8B-63858A849A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783" y="6025024"/>
                <a:ext cx="1509516" cy="10257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D8D2089A-1CA0-A9C2-47AD-AA27F3ADE3E5}"/>
                  </a:ext>
                </a:extLst>
              </p:cNvPr>
              <p:cNvSpPr/>
              <p:nvPr/>
            </p:nvSpPr>
            <p:spPr>
              <a:xfrm>
                <a:off x="5011177" y="4676072"/>
                <a:ext cx="4946161" cy="1025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func>
                            <m:func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ja-JP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func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ja-JP" alt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ja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func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D8D2089A-1CA0-A9C2-47AD-AA27F3ADE3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177" y="4676072"/>
                <a:ext cx="4946161" cy="10257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EAA1F2A-AF1D-622F-5C3D-B591A43D691D}"/>
              </a:ext>
            </a:extLst>
          </p:cNvPr>
          <p:cNvSpPr txBox="1"/>
          <p:nvPr/>
        </p:nvSpPr>
        <p:spPr>
          <a:xfrm>
            <a:off x="6448759" y="6394793"/>
            <a:ext cx="696024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then</a:t>
            </a:r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4845BA6-20EA-5DEB-ECE4-417948F899A6}"/>
              </a:ext>
            </a:extLst>
          </p:cNvPr>
          <p:cNvSpPr txBox="1"/>
          <p:nvPr/>
        </p:nvSpPr>
        <p:spPr>
          <a:xfrm>
            <a:off x="9862970" y="4979439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(32)</a:t>
            </a:r>
            <a:endParaRPr kumimoji="1"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F42CCE6-535E-D55F-055C-E88126DECBD3}"/>
              </a:ext>
            </a:extLst>
          </p:cNvPr>
          <p:cNvSpPr txBox="1"/>
          <p:nvPr/>
        </p:nvSpPr>
        <p:spPr>
          <a:xfrm>
            <a:off x="8756906" y="6337306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(33)</a:t>
            </a:r>
            <a:endParaRPr kumimoji="1" lang="ja-JP" altLang="en-US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A0AB993-6193-D6F2-25FD-9AB1BDC7B737}"/>
              </a:ext>
            </a:extLst>
          </p:cNvPr>
          <p:cNvSpPr txBox="1"/>
          <p:nvPr/>
        </p:nvSpPr>
        <p:spPr>
          <a:xfrm>
            <a:off x="4300219" y="5049080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(31)</a:t>
            </a:r>
            <a:endParaRPr kumimoji="1" lang="ja-JP" altLang="en-US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54900AAC-E803-56D2-D18D-37E078B5C339}"/>
              </a:ext>
            </a:extLst>
          </p:cNvPr>
          <p:cNvSpPr txBox="1"/>
          <p:nvPr/>
        </p:nvSpPr>
        <p:spPr>
          <a:xfrm>
            <a:off x="4481212" y="6153982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(28)</a:t>
            </a:r>
            <a:endParaRPr kumimoji="1" lang="ja-JP" altLang="en-US" dirty="0"/>
          </a:p>
        </p:txBody>
      </p:sp>
      <p:sp>
        <p:nvSpPr>
          <p:cNvPr id="34" name="四角形: 角を丸くする 33">
            <a:extLst>
              <a:ext uri="{FF2B5EF4-FFF2-40B4-BE49-F238E27FC236}">
                <a16:creationId xmlns:a16="http://schemas.microsoft.com/office/drawing/2014/main" id="{715570D6-E723-6D2D-3152-C806F4610311}"/>
              </a:ext>
            </a:extLst>
          </p:cNvPr>
          <p:cNvSpPr/>
          <p:nvPr/>
        </p:nvSpPr>
        <p:spPr>
          <a:xfrm>
            <a:off x="7109557" y="6002000"/>
            <a:ext cx="2557326" cy="105784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4621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C39FC-B3D6-46FA-D833-DB6AD7BE1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E68996A8-834E-3E45-9AAA-2DCBA1AB3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70" y="1021754"/>
            <a:ext cx="6097389" cy="3150318"/>
          </a:xfrm>
          <a:prstGeom prst="rect">
            <a:avLst/>
          </a:prstGeo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450388D-6D97-9DF4-CECB-A59A2560974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19142F2-554B-1B07-5230-86DC0229DE7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56EAFC3-E3D1-15DC-FCCB-E51F6D31CF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16</a:t>
            </a:fld>
            <a:endParaRPr kumimoji="1" lang="ja-JP" altLang="en-US"/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64AE0F0E-896D-8C54-4CA1-28FA7B69578B}"/>
              </a:ext>
            </a:extLst>
          </p:cNvPr>
          <p:cNvCxnSpPr/>
          <p:nvPr/>
        </p:nvCxnSpPr>
        <p:spPr>
          <a:xfrm flipV="1">
            <a:off x="3257674" y="2339677"/>
            <a:ext cx="648072" cy="4320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BD7210E1-7E1E-BDEF-5CB1-9B7AF37DACB1}"/>
              </a:ext>
            </a:extLst>
          </p:cNvPr>
          <p:cNvCxnSpPr/>
          <p:nvPr/>
        </p:nvCxnSpPr>
        <p:spPr>
          <a:xfrm flipV="1">
            <a:off x="6692564" y="2591705"/>
            <a:ext cx="994075" cy="360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8DC7975-D4C8-97AA-5CA5-0EF1299C5538}"/>
              </a:ext>
            </a:extLst>
          </p:cNvPr>
          <p:cNvSpPr txBox="1"/>
          <p:nvPr/>
        </p:nvSpPr>
        <p:spPr>
          <a:xfrm>
            <a:off x="89322" y="1551612"/>
            <a:ext cx="2383986" cy="1040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Velocity : </a:t>
            </a:r>
            <a:r>
              <a:rPr kumimoji="1" lang="en-US" altLang="ja-JP" dirty="0"/>
              <a:t>v</a:t>
            </a:r>
            <a:r>
              <a:rPr kumimoji="1" lang="en-US" altLang="ja-JP" baseline="-25000" dirty="0"/>
              <a:t>1</a:t>
            </a:r>
          </a:p>
          <a:p>
            <a:r>
              <a:rPr lang="en-US" altLang="ja-JP" dirty="0"/>
              <a:t>Position in r : r</a:t>
            </a:r>
            <a:r>
              <a:rPr lang="en-US" altLang="ja-JP" baseline="-25000" dirty="0"/>
              <a:t>1</a:t>
            </a:r>
          </a:p>
          <a:p>
            <a:r>
              <a:rPr lang="en-US" altLang="ja-JP" dirty="0"/>
              <a:t>Angle to z axis : φ</a:t>
            </a:r>
            <a:r>
              <a:rPr lang="en-US" altLang="ja-JP" baseline="-25000" dirty="0"/>
              <a:t>1</a:t>
            </a:r>
            <a:endParaRPr kumimoji="1" lang="en-US" altLang="ja-JP" baseline="-250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BB23A9-D3B2-B5F9-A08D-08B76FDB58C3}"/>
              </a:ext>
            </a:extLst>
          </p:cNvPr>
          <p:cNvSpPr txBox="1"/>
          <p:nvPr/>
        </p:nvSpPr>
        <p:spPr>
          <a:xfrm>
            <a:off x="8192831" y="1115541"/>
            <a:ext cx="2383986" cy="1040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Velocity</a:t>
            </a:r>
            <a:r>
              <a:rPr lang="ja-JP" altLang="en-US" dirty="0"/>
              <a:t> </a:t>
            </a:r>
            <a:r>
              <a:rPr lang="en-US" altLang="ja-JP" dirty="0"/>
              <a:t>:</a:t>
            </a:r>
            <a:r>
              <a:rPr lang="ja-JP" altLang="en-US" dirty="0"/>
              <a:t> </a:t>
            </a:r>
            <a:r>
              <a:rPr kumimoji="1" lang="en-US" altLang="ja-JP" dirty="0"/>
              <a:t>v</a:t>
            </a:r>
            <a:r>
              <a:rPr kumimoji="1" lang="en-US" altLang="ja-JP" baseline="-25000" dirty="0"/>
              <a:t>2</a:t>
            </a:r>
          </a:p>
          <a:p>
            <a:r>
              <a:rPr lang="en-US" altLang="ja-JP" dirty="0"/>
              <a:t>Position in r : r</a:t>
            </a:r>
            <a:r>
              <a:rPr lang="en-US" altLang="ja-JP" baseline="-25000" dirty="0"/>
              <a:t>2</a:t>
            </a:r>
          </a:p>
          <a:p>
            <a:r>
              <a:rPr kumimoji="1" lang="en-US" altLang="ja-JP" dirty="0"/>
              <a:t>Angle to z axis : </a:t>
            </a:r>
            <a:r>
              <a:rPr lang="en-US" altLang="ja-JP" dirty="0"/>
              <a:t>φ</a:t>
            </a:r>
            <a:r>
              <a:rPr lang="en-US" altLang="ja-JP" baseline="-25000" dirty="0"/>
              <a:t>2</a:t>
            </a:r>
            <a:endParaRPr kumimoji="1" lang="en-US" altLang="ja-JP" baseline="-25000" dirty="0"/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E2B1E7AF-58C2-5A1E-119B-6059B096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9226"/>
            <a:ext cx="10691812" cy="755968"/>
          </a:xfrm>
        </p:spPr>
        <p:txBody>
          <a:bodyPr/>
          <a:lstStyle/>
          <a:p>
            <a:r>
              <a:rPr kumimoji="1" lang="en-US" altLang="ja-JP" sz="3200" dirty="0"/>
              <a:t>Motion</a:t>
            </a:r>
            <a:r>
              <a:rPr kumimoji="1" lang="ja-JP" altLang="en-US" sz="3200" dirty="0"/>
              <a:t> </a:t>
            </a:r>
            <a:r>
              <a:rPr lang="en-US" altLang="ja-JP" sz="3200" dirty="0"/>
              <a:t>of charged particle in the mirror magnetic field</a:t>
            </a:r>
            <a:endParaRPr kumimoji="1" lang="ja-JP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C1B59382-0330-E230-44E8-5E59F0D8FCB7}"/>
                  </a:ext>
                </a:extLst>
              </p:cNvPr>
              <p:cNvSpPr/>
              <p:nvPr/>
            </p:nvSpPr>
            <p:spPr>
              <a:xfrm>
                <a:off x="869350" y="5049973"/>
                <a:ext cx="1509516" cy="1025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ja-JP" altLang="en-US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ja-JP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ja-JP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C1B59382-0330-E230-44E8-5E59F0D8FC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50" y="5049973"/>
                <a:ext cx="1509516" cy="10257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B007E149-698B-7B3A-D4A4-9155CDE73AB6}"/>
                  </a:ext>
                </a:extLst>
              </p:cNvPr>
              <p:cNvSpPr/>
              <p:nvPr/>
            </p:nvSpPr>
            <p:spPr>
              <a:xfrm>
                <a:off x="869350" y="6066411"/>
                <a:ext cx="1679369" cy="1025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ja-JP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ja-JP" altLang="en-US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B007E149-698B-7B3A-D4A4-9155CDE73A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50" y="6066411"/>
                <a:ext cx="1679369" cy="10257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A8F47B9D-BF5D-FBF0-3E3E-D327ECE1C43E}"/>
                  </a:ext>
                </a:extLst>
              </p:cNvPr>
              <p:cNvSpPr/>
              <p:nvPr/>
            </p:nvSpPr>
            <p:spPr>
              <a:xfrm>
                <a:off x="869350" y="4667728"/>
                <a:ext cx="1119281" cy="4082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A8F47B9D-BF5D-FBF0-3E3E-D327ECE1C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50" y="4667728"/>
                <a:ext cx="1119281" cy="408253"/>
              </a:xfrm>
              <a:prstGeom prst="rect">
                <a:avLst/>
              </a:prstGeom>
              <a:blipFill>
                <a:blip r:embed="rId5"/>
                <a:stretch>
                  <a:fillRect b="-298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522C735-B5EC-991E-7C99-18A89D1A61E5}"/>
              </a:ext>
            </a:extLst>
          </p:cNvPr>
          <p:cNvSpPr txBox="1"/>
          <p:nvPr/>
        </p:nvSpPr>
        <p:spPr>
          <a:xfrm>
            <a:off x="2609602" y="4688129"/>
            <a:ext cx="2361416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Velocity conserves</a:t>
            </a:r>
            <a:endParaRPr kumimoji="1"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078A7EF-C2E7-296B-09ED-36645996FDDB}"/>
              </a:ext>
            </a:extLst>
          </p:cNvPr>
          <p:cNvSpPr txBox="1"/>
          <p:nvPr/>
        </p:nvSpPr>
        <p:spPr>
          <a:xfrm>
            <a:off x="2609602" y="5385259"/>
            <a:ext cx="2186817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Radius get larger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CAF10A2-4F64-FC2D-E58B-0D0A58C8E4C0}"/>
              </a:ext>
            </a:extLst>
          </p:cNvPr>
          <p:cNvSpPr txBox="1"/>
          <p:nvPr/>
        </p:nvSpPr>
        <p:spPr>
          <a:xfrm>
            <a:off x="305346" y="4235680"/>
            <a:ext cx="8050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kern="1000" dirty="0">
                <a:latin typeface="+mj-ea"/>
                <a:cs typeface="Times New Roman" panose="02020603050405020304" pitchFamily="18" charset="0"/>
              </a:rPr>
              <a:t>B</a:t>
            </a:r>
            <a:r>
              <a:rPr lang="en-US" altLang="ja-JP" sz="2000" kern="1000" baseline="-25000" dirty="0">
                <a:latin typeface="+mj-ea"/>
                <a:cs typeface="Times New Roman" panose="02020603050405020304" pitchFamily="18" charset="0"/>
              </a:rPr>
              <a:t>2</a:t>
            </a:r>
            <a:r>
              <a:rPr lang="en-US" altLang="ja-JP" sz="2000" kern="1000" dirty="0">
                <a:latin typeface="+mj-ea"/>
                <a:cs typeface="Times New Roman" panose="02020603050405020304" pitchFamily="18" charset="0"/>
              </a:rPr>
              <a:t> &lt; B</a:t>
            </a:r>
            <a:r>
              <a:rPr lang="en-US" altLang="ja-JP" sz="2000" kern="1000" baseline="-25000" dirty="0">
                <a:latin typeface="+mj-ea"/>
                <a:cs typeface="Times New Roman" panose="02020603050405020304" pitchFamily="18" charset="0"/>
              </a:rPr>
              <a:t>1</a:t>
            </a:r>
            <a:r>
              <a:rPr lang="en-US" altLang="ja-JP" sz="2000" kern="1000" dirty="0">
                <a:latin typeface="+mj-ea"/>
                <a:cs typeface="Times New Roman" panose="02020603050405020304" pitchFamily="18" charset="0"/>
              </a:rPr>
              <a:t>, Assume the particle move strong field region to weak field region,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5690A31-E9EB-BCFD-6B16-B8744FA6471A}"/>
              </a:ext>
            </a:extLst>
          </p:cNvPr>
          <p:cNvSpPr txBox="1"/>
          <p:nvPr/>
        </p:nvSpPr>
        <p:spPr>
          <a:xfrm>
            <a:off x="2609602" y="6467928"/>
            <a:ext cx="2215671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Angle get smaller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788FC9C-A116-7A95-D03E-DB15CCEE36B5}"/>
              </a:ext>
            </a:extLst>
          </p:cNvPr>
          <p:cNvSpPr txBox="1"/>
          <p:nvPr/>
        </p:nvSpPr>
        <p:spPr>
          <a:xfrm>
            <a:off x="5302290" y="5511190"/>
            <a:ext cx="5274527" cy="8309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400" dirty="0"/>
              <a:t>Convert radius and angle depending on the ratio of field strength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20994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3C1FB4-E969-2E5E-A49C-6C897B2E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Adiabatic condition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377821C-B553-A179-4B24-1E571F4232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E019F88-A3FE-4093-B77C-ADF5C798BA7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62CDB88-9359-0A3E-AE8A-45C45C3E8F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13" name="コンテンツ プレースホルダー 12" descr="ダイアグラム&#10;&#10;自動的に生成された説明">
            <a:extLst>
              <a:ext uri="{FF2B5EF4-FFF2-40B4-BE49-F238E27FC236}">
                <a16:creationId xmlns:a16="http://schemas.microsoft.com/office/drawing/2014/main" id="{E584BBFD-DAC2-112B-5754-0AFFAA03359A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124939"/>
            <a:ext cx="5113338" cy="574159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FB509723-38B0-32C5-8363-24C0DFCDF4B5}"/>
                  </a:ext>
                </a:extLst>
              </p:cNvPr>
              <p:cNvSpPr/>
              <p:nvPr/>
            </p:nvSpPr>
            <p:spPr>
              <a:xfrm>
                <a:off x="5993978" y="1381345"/>
                <a:ext cx="3609706" cy="7872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ja-JP" alt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  <m:sub/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ja-JP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35.7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ps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FB509723-38B0-32C5-8363-24C0DFCDF4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978" y="1381345"/>
                <a:ext cx="3609706" cy="7872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2599B17-9ED9-16DD-063B-3ECDA5598530}"/>
              </a:ext>
            </a:extLst>
          </p:cNvPr>
          <p:cNvSpPr txBox="1"/>
          <p:nvPr/>
        </p:nvSpPr>
        <p:spPr>
          <a:xfrm>
            <a:off x="5346700" y="1043533"/>
            <a:ext cx="322556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Period of cyclotron motion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126CA34-8C68-39F2-E6F5-3DBE72B93D1C}"/>
              </a:ext>
            </a:extLst>
          </p:cNvPr>
          <p:cNvSpPr txBox="1"/>
          <p:nvPr/>
        </p:nvSpPr>
        <p:spPr>
          <a:xfrm>
            <a:off x="9517699" y="1567645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(34)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39C395BD-6768-0D5A-9AD6-6EF44B9A4036}"/>
                  </a:ext>
                </a:extLst>
              </p:cNvPr>
              <p:cNvSpPr txBox="1"/>
              <p:nvPr/>
            </p:nvSpPr>
            <p:spPr>
              <a:xfrm>
                <a:off x="5354215" y="2329848"/>
                <a:ext cx="4550028" cy="408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Particle </a:t>
                </a:r>
                <a:r>
                  <a:rPr lang="en-US" altLang="ja-JP" dirty="0"/>
                  <a:t>moves</a:t>
                </a:r>
                <a:r>
                  <a:rPr kumimoji="1" lang="en-US" altLang="ja-JP" dirty="0"/>
                  <a:t> in z direction during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39C395BD-6768-0D5A-9AD6-6EF44B9A4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215" y="2329848"/>
                <a:ext cx="4550028" cy="408253"/>
              </a:xfrm>
              <a:prstGeom prst="rect">
                <a:avLst/>
              </a:prstGeom>
              <a:blipFill>
                <a:blip r:embed="rId4"/>
                <a:stretch>
                  <a:fillRect l="-1473" t="-8955" b="-283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34B85E3-45C8-DEC8-D332-7188BB8E9036}"/>
              </a:ext>
            </a:extLst>
          </p:cNvPr>
          <p:cNvSpPr txBox="1"/>
          <p:nvPr/>
        </p:nvSpPr>
        <p:spPr>
          <a:xfrm>
            <a:off x="9510158" y="3656932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(35)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3FCD6516-739C-AD58-ADF1-C4E2562EA497}"/>
                  </a:ext>
                </a:extLst>
              </p:cNvPr>
              <p:cNvSpPr/>
              <p:nvPr/>
            </p:nvSpPr>
            <p:spPr>
              <a:xfrm>
                <a:off x="5489922" y="2845222"/>
                <a:ext cx="4601516" cy="14336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c</m:t>
                      </m:r>
                      <m:func>
                        <m:func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ja-JP" altLang="en-US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11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ja-JP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×35.7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US" altLang="ja-JP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10.7</m:t>
                          </m:r>
                          <m:func>
                            <m:func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ja-JP" altLang="en-US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mm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3FCD6516-739C-AD58-ADF1-C4E2562EA4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922" y="2845222"/>
                <a:ext cx="4601516" cy="14336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A71CA8E8-3F5C-F3E5-7DF7-B2275E9EC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2102" y="4386505"/>
            <a:ext cx="4663752" cy="240649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28507A3-285F-4DEF-47A4-5976688483F2}"/>
              </a:ext>
            </a:extLst>
          </p:cNvPr>
          <p:cNvSpPr txBox="1"/>
          <p:nvPr/>
        </p:nvSpPr>
        <p:spPr>
          <a:xfrm>
            <a:off x="6332223" y="6273336"/>
            <a:ext cx="45878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</a:t>
            </a:r>
            <a:r>
              <a:rPr kumimoji="1" lang="en-US" altLang="ja-JP" baseline="-25000" dirty="0"/>
              <a:t>1</a:t>
            </a:r>
            <a:endParaRPr kumimoji="1" lang="ja-JP" altLang="en-US" baseline="-25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AC6D84B-6499-082B-6D83-AAA4DBD424C9}"/>
              </a:ext>
            </a:extLst>
          </p:cNvPr>
          <p:cNvSpPr txBox="1"/>
          <p:nvPr/>
        </p:nvSpPr>
        <p:spPr>
          <a:xfrm>
            <a:off x="9746444" y="6799687"/>
            <a:ext cx="48122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</a:t>
            </a:r>
            <a:r>
              <a:rPr kumimoji="1" lang="ja-JP" altLang="en-US" baseline="-25000" dirty="0"/>
              <a:t>２</a:t>
            </a:r>
          </a:p>
        </p:txBody>
      </p:sp>
    </p:spTree>
    <p:extLst>
      <p:ext uri="{BB962C8B-B14F-4D97-AF65-F5344CB8AC3E}">
        <p14:creationId xmlns:p14="http://schemas.microsoft.com/office/powerpoint/2010/main" val="597835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AD156-FF81-F6D7-51E4-9B1915ED2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B75BA5-ADC1-F8FD-AC95-A1783E6AF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Adiabatic condition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5D805E2-3C31-8479-FEB7-064B9F3DFE4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1FF17F8-9FB6-2A1A-489A-4EC7274F924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10879BC-2AEE-7F17-635A-5AADEED7C0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18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04ABDD01-528F-73DE-FB49-47F688863125}"/>
                  </a:ext>
                </a:extLst>
              </p:cNvPr>
              <p:cNvSpPr/>
              <p:nvPr/>
            </p:nvSpPr>
            <p:spPr>
              <a:xfrm>
                <a:off x="5993978" y="1381345"/>
                <a:ext cx="3609706" cy="7872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ja-JP" alt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  <m:sub/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ja-JP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35.7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ps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4" name="正方形/長方形 13">
                <a:extLst>
                  <a:ext uri="{FF2B5EF4-FFF2-40B4-BE49-F238E27FC236}">
                    <a16:creationId xmlns:a16="http://schemas.microsoft.com/office/drawing/2014/main" id="{04ABDD01-528F-73DE-FB49-47F688863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978" y="1381345"/>
                <a:ext cx="3609706" cy="7872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図 19">
            <a:extLst>
              <a:ext uri="{FF2B5EF4-FFF2-40B4-BE49-F238E27FC236}">
                <a16:creationId xmlns:a16="http://schemas.microsoft.com/office/drawing/2014/main" id="{9232EA9D-E3F7-7C39-4C3D-99E7D844D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102" y="4386505"/>
            <a:ext cx="4663752" cy="2406496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BD16FB77-202A-8DA6-105D-932272D04A4A}"/>
              </a:ext>
            </a:extLst>
          </p:cNvPr>
          <p:cNvSpPr txBox="1"/>
          <p:nvPr/>
        </p:nvSpPr>
        <p:spPr>
          <a:xfrm>
            <a:off x="5346700" y="1043533"/>
            <a:ext cx="322556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Period of cyclotron motion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11B69BF-5251-9B61-FD10-44E43F96A225}"/>
              </a:ext>
            </a:extLst>
          </p:cNvPr>
          <p:cNvSpPr txBox="1"/>
          <p:nvPr/>
        </p:nvSpPr>
        <p:spPr>
          <a:xfrm>
            <a:off x="9517699" y="1567645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(34)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07F1EA12-5790-9F45-006C-AE732CB58E00}"/>
                  </a:ext>
                </a:extLst>
              </p:cNvPr>
              <p:cNvSpPr txBox="1"/>
              <p:nvPr/>
            </p:nvSpPr>
            <p:spPr>
              <a:xfrm>
                <a:off x="5354215" y="2329848"/>
                <a:ext cx="4550028" cy="4082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Particle </a:t>
                </a:r>
                <a:r>
                  <a:rPr lang="en-US" altLang="ja-JP" dirty="0"/>
                  <a:t>moves</a:t>
                </a:r>
                <a:r>
                  <a:rPr kumimoji="1" lang="en-US" altLang="ja-JP" dirty="0"/>
                  <a:t> in z direction during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07F1EA12-5790-9F45-006C-AE732CB58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215" y="2329848"/>
                <a:ext cx="4550028" cy="408253"/>
              </a:xfrm>
              <a:prstGeom prst="rect">
                <a:avLst/>
              </a:prstGeom>
              <a:blipFill>
                <a:blip r:embed="rId4"/>
                <a:stretch>
                  <a:fillRect l="-1473" t="-8955" b="-283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EF5BDD3D-A73C-34E7-FC7E-D0C48DB2AA77}"/>
                  </a:ext>
                </a:extLst>
              </p:cNvPr>
              <p:cNvSpPr/>
              <p:nvPr/>
            </p:nvSpPr>
            <p:spPr>
              <a:xfrm>
                <a:off x="5489922" y="2845222"/>
                <a:ext cx="4601516" cy="14336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c</m:t>
                      </m:r>
                      <m:func>
                        <m:func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ja-JP" altLang="en-US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11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ja-JP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×35.7</m:t>
                          </m:r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US" altLang="ja-JP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10.7</m:t>
                          </m:r>
                          <m:func>
                            <m:func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ja-JP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ja-JP" altLang="en-US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</m:num>
                        <m:den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mm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EF5BDD3D-A73C-34E7-FC7E-D0C48DB2AA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922" y="2845222"/>
                <a:ext cx="4601516" cy="14336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EDB81DD-5888-FA51-E81D-CF52CBE90361}"/>
              </a:ext>
            </a:extLst>
          </p:cNvPr>
          <p:cNvSpPr txBox="1"/>
          <p:nvPr/>
        </p:nvSpPr>
        <p:spPr>
          <a:xfrm>
            <a:off x="9510158" y="3656932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(35)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85D953D-8ABB-E10C-0A10-B3AEFE1EC4A2}"/>
              </a:ext>
            </a:extLst>
          </p:cNvPr>
          <p:cNvSpPr txBox="1"/>
          <p:nvPr/>
        </p:nvSpPr>
        <p:spPr>
          <a:xfrm>
            <a:off x="165030" y="1159392"/>
            <a:ext cx="5347096" cy="40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 </a:t>
            </a:r>
            <a:r>
              <a:rPr lang="en-US" altLang="ja-JP" dirty="0" err="1">
                <a:solidFill>
                  <a:srgbClr val="FF0000"/>
                </a:solidFill>
              </a:rPr>
              <a:t>v</a:t>
            </a:r>
            <a:r>
              <a:rPr lang="en-US" altLang="ja-JP" baseline="-25000" dirty="0" err="1">
                <a:solidFill>
                  <a:srgbClr val="FF0000"/>
                </a:solidFill>
              </a:rPr>
              <a:t>θ</a:t>
            </a:r>
            <a:r>
              <a:rPr lang="en-US" altLang="ja-JP" baseline="-25000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= v</a:t>
            </a:r>
            <a:r>
              <a:rPr lang="ja-JP" altLang="en-US" baseline="-25000" dirty="0">
                <a:solidFill>
                  <a:srgbClr val="FF0000"/>
                </a:solidFill>
              </a:rPr>
              <a:t>⊥ </a:t>
            </a:r>
            <a:r>
              <a:rPr lang="en-US" altLang="ja-JP" dirty="0">
                <a:solidFill>
                  <a:srgbClr val="FF0000"/>
                </a:solidFill>
              </a:rPr>
              <a:t>depend on B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707D382D-FBD2-23B2-1D8F-2F7DE50442F4}"/>
                  </a:ext>
                </a:extLst>
              </p:cNvPr>
              <p:cNvSpPr txBox="1"/>
              <p:nvPr/>
            </p:nvSpPr>
            <p:spPr>
              <a:xfrm>
                <a:off x="305346" y="1875781"/>
                <a:ext cx="2915222" cy="1316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1" lang="en-US" altLang="ja-JP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707D382D-FBD2-23B2-1D8F-2F7DE5044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46" y="1875781"/>
                <a:ext cx="2915222" cy="13163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415F3F8-D643-88F5-9F11-ACEDF7A8802F}"/>
              </a:ext>
            </a:extLst>
          </p:cNvPr>
          <p:cNvSpPr txBox="1"/>
          <p:nvPr/>
        </p:nvSpPr>
        <p:spPr>
          <a:xfrm>
            <a:off x="3566795" y="2738101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(36)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468CF5C-26EE-D0FB-E782-AB65AD19E972}"/>
              </a:ext>
            </a:extLst>
          </p:cNvPr>
          <p:cNvSpPr txBox="1"/>
          <p:nvPr/>
        </p:nvSpPr>
        <p:spPr>
          <a:xfrm>
            <a:off x="233883" y="3554711"/>
            <a:ext cx="4934364" cy="72417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If R</a:t>
            </a:r>
            <a:r>
              <a:rPr kumimoji="1" lang="ja-JP" altLang="en-US" dirty="0"/>
              <a:t>～</a:t>
            </a:r>
            <a:r>
              <a:rPr kumimoji="1" lang="en-US" altLang="ja-JP" dirty="0"/>
              <a:t>1, </a:t>
            </a:r>
            <a:r>
              <a:rPr lang="en-US" altLang="ja-JP" dirty="0" err="1">
                <a:solidFill>
                  <a:srgbClr val="FF0000"/>
                </a:solidFill>
              </a:rPr>
              <a:t>v</a:t>
            </a:r>
            <a:r>
              <a:rPr lang="en-US" altLang="ja-JP" baseline="-25000" dirty="0" err="1">
                <a:solidFill>
                  <a:srgbClr val="FF0000"/>
                </a:solidFill>
              </a:rPr>
              <a:t>θ</a:t>
            </a:r>
            <a:r>
              <a:rPr lang="en-US" altLang="ja-JP" baseline="-25000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= v</a:t>
            </a:r>
            <a:r>
              <a:rPr lang="ja-JP" altLang="en-US" baseline="-25000" dirty="0">
                <a:solidFill>
                  <a:srgbClr val="FF0000"/>
                </a:solidFill>
              </a:rPr>
              <a:t>⊥ </a:t>
            </a:r>
            <a:r>
              <a:rPr kumimoji="1" lang="en-US" altLang="ja-JP" dirty="0"/>
              <a:t> doesn’t change so much</a:t>
            </a:r>
          </a:p>
          <a:p>
            <a:r>
              <a:rPr lang="en-US" altLang="ja-JP" dirty="0"/>
              <a:t>during </a:t>
            </a:r>
            <a:r>
              <a:rPr lang="en-US" altLang="ja-JP" dirty="0" err="1"/>
              <a:t>t</a:t>
            </a:r>
            <a:r>
              <a:rPr lang="en-US" altLang="ja-JP" baseline="-25000" dirty="0" err="1"/>
              <a:t>c</a:t>
            </a:r>
            <a:endParaRPr kumimoji="1" lang="ja-JP" altLang="en-US" baseline="-25000" dirty="0"/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366429D4-569A-8154-BDE2-4F8322E7E89C}"/>
              </a:ext>
            </a:extLst>
          </p:cNvPr>
          <p:cNvSpPr/>
          <p:nvPr/>
        </p:nvSpPr>
        <p:spPr>
          <a:xfrm rot="5400000">
            <a:off x="2394123" y="4278884"/>
            <a:ext cx="360040" cy="28393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B25CB7F-410B-1073-B4EC-C3EAE5B12079}"/>
              </a:ext>
            </a:extLst>
          </p:cNvPr>
          <p:cNvSpPr txBox="1"/>
          <p:nvPr/>
        </p:nvSpPr>
        <p:spPr>
          <a:xfrm>
            <a:off x="720972" y="4643933"/>
            <a:ext cx="3688830" cy="40825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Adiabatic condition is satisfied</a:t>
            </a:r>
            <a:endParaRPr kumimoji="1" lang="ja-JP" altLang="en-US" baseline="-250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6EEF9B6-FA08-4637-1C59-A606E3C18939}"/>
              </a:ext>
            </a:extLst>
          </p:cNvPr>
          <p:cNvSpPr txBox="1"/>
          <p:nvPr/>
        </p:nvSpPr>
        <p:spPr>
          <a:xfrm>
            <a:off x="97738" y="5671058"/>
            <a:ext cx="578998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For example, B = 5 T, </a:t>
            </a:r>
            <a:r>
              <a:rPr kumimoji="1" lang="en-US" altLang="ja-JP" dirty="0" err="1"/>
              <a:t>sinφ</a:t>
            </a:r>
            <a:r>
              <a:rPr kumimoji="1" lang="en-US" altLang="ja-JP" dirty="0"/>
              <a:t> = 1, then </a:t>
            </a:r>
            <a:r>
              <a:rPr lang="en-US" altLang="ja-JP" dirty="0" err="1"/>
              <a:t>Δz</a:t>
            </a:r>
            <a:r>
              <a:rPr lang="en-US" altLang="ja-JP" baseline="-25000" dirty="0" err="1"/>
              <a:t>c</a:t>
            </a:r>
            <a:r>
              <a:rPr lang="en-US" altLang="ja-JP" dirty="0"/>
              <a:t> = 2 mm</a:t>
            </a:r>
            <a:endParaRPr kumimoji="1" lang="ja-JP" altLang="en-US" dirty="0"/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7FE11969-604B-7BBB-CD47-37A8F1BCAB93}"/>
              </a:ext>
            </a:extLst>
          </p:cNvPr>
          <p:cNvSpPr/>
          <p:nvPr/>
        </p:nvSpPr>
        <p:spPr>
          <a:xfrm rot="5400000">
            <a:off x="2394904" y="6123981"/>
            <a:ext cx="360040" cy="28393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32DCA80-0412-ADE1-664C-1B96A295489D}"/>
              </a:ext>
            </a:extLst>
          </p:cNvPr>
          <p:cNvSpPr txBox="1"/>
          <p:nvPr/>
        </p:nvSpPr>
        <p:spPr>
          <a:xfrm>
            <a:off x="92029" y="6435912"/>
            <a:ext cx="5732851" cy="724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Whether B (z±2) is not different from 5 T or not</a:t>
            </a:r>
          </a:p>
          <a:p>
            <a:r>
              <a:rPr lang="en-US" altLang="ja-JP" dirty="0"/>
              <a:t>is the criteria</a:t>
            </a:r>
            <a:endParaRPr kumimoji="1" lang="ja-JP" altLang="en-US" dirty="0"/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96043115-3A40-BFBB-E3F2-BCF5748B2EEC}"/>
              </a:ext>
            </a:extLst>
          </p:cNvPr>
          <p:cNvSpPr/>
          <p:nvPr/>
        </p:nvSpPr>
        <p:spPr>
          <a:xfrm>
            <a:off x="92029" y="5508029"/>
            <a:ext cx="5795692" cy="172819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F1BC847-8547-0CBA-6C06-FF1590B37D43}"/>
              </a:ext>
            </a:extLst>
          </p:cNvPr>
          <p:cNvSpPr txBox="1"/>
          <p:nvPr/>
        </p:nvSpPr>
        <p:spPr>
          <a:xfrm>
            <a:off x="6332223" y="6273336"/>
            <a:ext cx="45878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</a:t>
            </a:r>
            <a:r>
              <a:rPr kumimoji="1" lang="en-US" altLang="ja-JP" baseline="-25000" dirty="0"/>
              <a:t>1</a:t>
            </a:r>
            <a:endParaRPr kumimoji="1" lang="ja-JP" altLang="en-US" baseline="-250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C9F5F41-6B25-25BF-A1FA-3787DFB3329F}"/>
              </a:ext>
            </a:extLst>
          </p:cNvPr>
          <p:cNvSpPr txBox="1"/>
          <p:nvPr/>
        </p:nvSpPr>
        <p:spPr>
          <a:xfrm>
            <a:off x="9746444" y="6799687"/>
            <a:ext cx="48122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</a:t>
            </a:r>
            <a:r>
              <a:rPr kumimoji="1" lang="ja-JP" altLang="en-US" baseline="-25000" dirty="0"/>
              <a:t>２</a:t>
            </a:r>
          </a:p>
        </p:txBody>
      </p:sp>
    </p:spTree>
    <p:extLst>
      <p:ext uri="{BB962C8B-B14F-4D97-AF65-F5344CB8AC3E}">
        <p14:creationId xmlns:p14="http://schemas.microsoft.com/office/powerpoint/2010/main" val="3005542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FF64EA-8C3F-1447-5E7C-B3398417E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Real field</a:t>
            </a:r>
            <a:endParaRPr kumimoji="1" lang="ja-JP" altLang="en-US" dirty="0"/>
          </a:p>
        </p:txBody>
      </p:sp>
      <p:pic>
        <p:nvPicPr>
          <p:cNvPr id="9" name="コンテンツ プレースホルダー 8" descr="設計図&#10;&#10;中程度の精度で自動的に生成された説明">
            <a:extLst>
              <a:ext uri="{FF2B5EF4-FFF2-40B4-BE49-F238E27FC236}">
                <a16:creationId xmlns:a16="http://schemas.microsoft.com/office/drawing/2014/main" id="{67789ED6-4F71-7740-B072-1DDC7500862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8" t="9746" r="22978" b="14474"/>
          <a:stretch/>
        </p:blipFill>
        <p:spPr>
          <a:xfrm>
            <a:off x="162470" y="1013820"/>
            <a:ext cx="4031308" cy="2804387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3C370D-64E2-13D5-0D9A-5C5B469791B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EAD931C-E91C-50BB-5D19-D535FFA2A3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6BF860E-546C-F341-03BD-08BC1B0B4F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11" name="コンテンツ プレースホルダー 10" descr="ダイアグラム&#10;&#10;自動的に生成された説明">
            <a:extLst>
              <a:ext uri="{FF2B5EF4-FFF2-40B4-BE49-F238E27FC236}">
                <a16:creationId xmlns:a16="http://schemas.microsoft.com/office/drawing/2014/main" id="{20236953-B299-04D1-2C5A-39C63CC259E7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8" t="6161" r="10393"/>
          <a:stretch/>
        </p:blipFill>
        <p:spPr>
          <a:xfrm>
            <a:off x="5777954" y="1020889"/>
            <a:ext cx="3185666" cy="2887808"/>
          </a:xfrm>
        </p:spPr>
      </p:pic>
      <p:pic>
        <p:nvPicPr>
          <p:cNvPr id="13" name="図 1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C012337B-91C0-835B-A13C-E1685F1AFC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54" y="3093874"/>
            <a:ext cx="3185666" cy="1671431"/>
          </a:xfrm>
          <a:prstGeom prst="rect">
            <a:avLst/>
          </a:prstGeom>
        </p:spPr>
      </p:pic>
      <p:pic>
        <p:nvPicPr>
          <p:cNvPr id="15" name="図 14" descr="グラフ, 折れ線グラフ&#10;&#10;自動的に生成された説明">
            <a:extLst>
              <a:ext uri="{FF2B5EF4-FFF2-40B4-BE49-F238E27FC236}">
                <a16:creationId xmlns:a16="http://schemas.microsoft.com/office/drawing/2014/main" id="{54D571DE-8C6F-5D64-5173-41347B30A1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6" y="4790357"/>
            <a:ext cx="3833739" cy="1993790"/>
          </a:xfrm>
          <a:prstGeom prst="rect">
            <a:avLst/>
          </a:prstGeom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783AF4DB-09E3-008A-AB00-9CA9163999F6}"/>
              </a:ext>
            </a:extLst>
          </p:cNvPr>
          <p:cNvSpPr/>
          <p:nvPr/>
        </p:nvSpPr>
        <p:spPr>
          <a:xfrm>
            <a:off x="2033538" y="2267669"/>
            <a:ext cx="936104" cy="7920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6C79288F-406A-6E93-0A51-E52BC7A26E31}"/>
              </a:ext>
            </a:extLst>
          </p:cNvPr>
          <p:cNvCxnSpPr/>
          <p:nvPr/>
        </p:nvCxnSpPr>
        <p:spPr>
          <a:xfrm>
            <a:off x="2969642" y="2699717"/>
            <a:ext cx="273630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35C727E1-75C4-8141-BB09-9D7C7AD3BD2F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4553818" y="5549619"/>
            <a:ext cx="2448272" cy="304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D2D59A0-64B5-A65C-156C-3298A22611FD}"/>
              </a:ext>
            </a:extLst>
          </p:cNvPr>
          <p:cNvSpPr txBox="1"/>
          <p:nvPr/>
        </p:nvSpPr>
        <p:spPr>
          <a:xfrm>
            <a:off x="377354" y="3923853"/>
            <a:ext cx="4176464" cy="3251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Eddy current cancel out the magnetic field on the surface of the target </a:t>
            </a:r>
          </a:p>
          <a:p>
            <a:r>
              <a:rPr lang="en-US" altLang="ja-JP" dirty="0"/>
              <a:t>Between target and FC entrance, magnetic field changes rapidly</a:t>
            </a:r>
          </a:p>
          <a:p>
            <a:r>
              <a:rPr kumimoji="1" lang="en-US" altLang="ja-JP" dirty="0"/>
              <a:t> </a:t>
            </a:r>
            <a:r>
              <a:rPr lang="ja-JP" altLang="en-US"/>
              <a:t>→ </a:t>
            </a:r>
            <a:r>
              <a:rPr lang="en-US" altLang="ja-JP"/>
              <a:t>non </a:t>
            </a:r>
            <a:r>
              <a:rPr lang="en-US" altLang="ja-JP" dirty="0"/>
              <a:t>adiabatic region</a:t>
            </a:r>
          </a:p>
          <a:p>
            <a:r>
              <a:rPr kumimoji="1" lang="en-US" altLang="ja-JP" dirty="0"/>
              <a:t>Practical B</a:t>
            </a:r>
            <a:r>
              <a:rPr kumimoji="1" lang="en-US" altLang="ja-JP" baseline="-25000" dirty="0"/>
              <a:t>1</a:t>
            </a:r>
            <a:r>
              <a:rPr kumimoji="1" lang="en-US" altLang="ja-JP" dirty="0"/>
              <a:t> (initial magnetic field) is determined steepness of this region</a:t>
            </a:r>
          </a:p>
          <a:p>
            <a:r>
              <a:rPr lang="en-US" altLang="ja-JP" dirty="0"/>
              <a:t> </a:t>
            </a:r>
            <a:r>
              <a:rPr lang="ja-JP" altLang="en-US" dirty="0"/>
              <a:t>→ </a:t>
            </a:r>
            <a:r>
              <a:rPr lang="en-US" altLang="ja-JP" dirty="0"/>
              <a:t>steeper is better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7564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Motivation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3"/>
          </p:nvPr>
        </p:nvSpPr>
        <p:spPr>
          <a:xfrm>
            <a:off x="5273898" y="1187549"/>
            <a:ext cx="5328592" cy="5904656"/>
          </a:xfrm>
        </p:spPr>
        <p:txBody>
          <a:bodyPr/>
          <a:lstStyle/>
          <a:p>
            <a:r>
              <a:rPr kumimoji="1" lang="en-US" altLang="ja-JP" sz="2800" dirty="0"/>
              <a:t>Size of positron beam is similar to the size of primary electron beam </a:t>
            </a:r>
          </a:p>
          <a:p>
            <a:r>
              <a:rPr kumimoji="1" lang="en-US" altLang="ja-JP" sz="2800" dirty="0"/>
              <a:t>Divergence is large</a:t>
            </a:r>
          </a:p>
          <a:p>
            <a:r>
              <a:rPr kumimoji="1" lang="en-US" altLang="ja-JP" sz="2800" dirty="0"/>
              <a:t>It’s important to collect and transport positron beam to the following section keeping loss minimum</a:t>
            </a:r>
          </a:p>
          <a:p>
            <a:r>
              <a:rPr lang="en-US" altLang="ja-JP" sz="2800" dirty="0"/>
              <a:t>Reducing the divergence at the expense of beam size</a:t>
            </a:r>
            <a:endParaRPr kumimoji="1" lang="en-US" altLang="ja-JP" sz="28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</a:t>
            </a:fld>
            <a:endParaRPr kumimoji="1"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1371374" y="1336204"/>
            <a:ext cx="2625876" cy="1428103"/>
            <a:chOff x="755576" y="1628800"/>
            <a:chExt cx="2382147" cy="1295549"/>
          </a:xfrm>
        </p:grpSpPr>
        <p:sp>
          <p:nvSpPr>
            <p:cNvPr id="8" name="正方形/長方形 7"/>
            <p:cNvSpPr/>
            <p:nvPr/>
          </p:nvSpPr>
          <p:spPr>
            <a:xfrm>
              <a:off x="2051720" y="2132856"/>
              <a:ext cx="280392" cy="14401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ja-JP" altLang="en-US" sz="2263"/>
            </a:p>
          </p:txBody>
        </p:sp>
        <p:cxnSp>
          <p:nvCxnSpPr>
            <p:cNvPr id="9" name="直線矢印コネクタ 8"/>
            <p:cNvCxnSpPr/>
            <p:nvPr/>
          </p:nvCxnSpPr>
          <p:spPr>
            <a:xfrm>
              <a:off x="755576" y="2060848"/>
              <a:ext cx="1296144" cy="144016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/>
            <p:cNvCxnSpPr>
              <a:endCxn id="8" idx="1"/>
            </p:cNvCxnSpPr>
            <p:nvPr/>
          </p:nvCxnSpPr>
          <p:spPr>
            <a:xfrm flipV="1">
              <a:off x="755576" y="2204864"/>
              <a:ext cx="1296144" cy="141602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/>
            <p:cNvCxnSpPr>
              <a:stCxn id="8" idx="3"/>
            </p:cNvCxnSpPr>
            <p:nvPr/>
          </p:nvCxnSpPr>
          <p:spPr>
            <a:xfrm flipV="1">
              <a:off x="2332112" y="1628800"/>
              <a:ext cx="295672" cy="57606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>
              <a:stCxn id="8" idx="3"/>
            </p:cNvCxnSpPr>
            <p:nvPr/>
          </p:nvCxnSpPr>
          <p:spPr>
            <a:xfrm>
              <a:off x="2332112" y="2204864"/>
              <a:ext cx="58370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/>
            <p:cNvCxnSpPr>
              <a:stCxn id="8" idx="3"/>
            </p:cNvCxnSpPr>
            <p:nvPr/>
          </p:nvCxnSpPr>
          <p:spPr>
            <a:xfrm>
              <a:off x="2332112" y="2204864"/>
              <a:ext cx="291852" cy="57606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>
              <a:off x="2721526" y="2524672"/>
              <a:ext cx="416197" cy="399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2263" dirty="0">
                  <a:solidFill>
                    <a:srgbClr val="FF0000"/>
                  </a:solidFill>
                </a:rPr>
                <a:t>e</a:t>
              </a:r>
              <a:r>
                <a:rPr lang="en-US" altLang="ja-JP" sz="2263" baseline="30000" dirty="0">
                  <a:solidFill>
                    <a:srgbClr val="FF0000"/>
                  </a:solidFill>
                </a:rPr>
                <a:t>+</a:t>
              </a:r>
              <a:endParaRPr lang="ja-JP" altLang="en-US" sz="2263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779877" y="2275665"/>
              <a:ext cx="372571" cy="399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2263" dirty="0">
                  <a:solidFill>
                    <a:srgbClr val="0070C0"/>
                  </a:solidFill>
                </a:rPr>
                <a:t>e</a:t>
              </a:r>
              <a:r>
                <a:rPr lang="en-US" altLang="ja-JP" sz="2263" baseline="30000" dirty="0">
                  <a:solidFill>
                    <a:srgbClr val="0070C0"/>
                  </a:solidFill>
                </a:rPr>
                <a:t>-</a:t>
              </a:r>
              <a:endParaRPr lang="ja-JP" altLang="en-US" sz="2263" baseline="30000" dirty="0">
                <a:solidFill>
                  <a:srgbClr val="0070C0"/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771939" y="2306631"/>
              <a:ext cx="627058" cy="299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1543" dirty="0">
                  <a:solidFill>
                    <a:srgbClr val="00B050"/>
                  </a:solidFill>
                </a:rPr>
                <a:t>target</a:t>
              </a:r>
              <a:endParaRPr lang="ja-JP" altLang="en-US" sz="1543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1526757" y="4243627"/>
            <a:ext cx="2224757" cy="1382749"/>
            <a:chOff x="5643379" y="1178944"/>
            <a:chExt cx="2018261" cy="1254405"/>
          </a:xfrm>
        </p:grpSpPr>
        <p:sp>
          <p:nvSpPr>
            <p:cNvPr id="18" name="正方形/長方形 17"/>
            <p:cNvSpPr/>
            <p:nvPr/>
          </p:nvSpPr>
          <p:spPr>
            <a:xfrm>
              <a:off x="5808166" y="1641856"/>
              <a:ext cx="280392" cy="144016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263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6477972" y="2033672"/>
              <a:ext cx="416197" cy="399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263" dirty="0">
                  <a:solidFill>
                    <a:srgbClr val="FF0000"/>
                  </a:solidFill>
                </a:rPr>
                <a:t>e</a:t>
              </a:r>
              <a:r>
                <a:rPr lang="en-US" altLang="ja-JP" sz="2263" baseline="30000" dirty="0">
                  <a:solidFill>
                    <a:srgbClr val="FF0000"/>
                  </a:solidFill>
                </a:rPr>
                <a:t>+</a:t>
              </a:r>
              <a:endParaRPr lang="ja-JP" altLang="en-US" sz="2263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643379" y="1795891"/>
              <a:ext cx="627058" cy="299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543" dirty="0">
                  <a:solidFill>
                    <a:srgbClr val="00B050"/>
                  </a:solidFill>
                </a:rPr>
                <a:t>target</a:t>
              </a:r>
              <a:endParaRPr lang="ja-JP" altLang="en-US" sz="1543" dirty="0">
                <a:solidFill>
                  <a:srgbClr val="00B050"/>
                </a:solidFill>
              </a:endParaRPr>
            </a:p>
          </p:txBody>
        </p:sp>
        <p:cxnSp>
          <p:nvCxnSpPr>
            <p:cNvPr id="21" name="直線矢印コネクタ 20"/>
            <p:cNvCxnSpPr/>
            <p:nvPr/>
          </p:nvCxnSpPr>
          <p:spPr>
            <a:xfrm flipV="1">
              <a:off x="6876540" y="1178944"/>
              <a:ext cx="785100" cy="16533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/>
            <p:cNvCxnSpPr/>
            <p:nvPr/>
          </p:nvCxnSpPr>
          <p:spPr>
            <a:xfrm flipV="1">
              <a:off x="6885036" y="1713864"/>
              <a:ext cx="776604" cy="816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/>
            <p:cNvCxnSpPr/>
            <p:nvPr/>
          </p:nvCxnSpPr>
          <p:spPr>
            <a:xfrm>
              <a:off x="6898438" y="2091617"/>
              <a:ext cx="699479" cy="1530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角丸四角形 23"/>
          <p:cNvSpPr/>
          <p:nvPr/>
        </p:nvSpPr>
        <p:spPr>
          <a:xfrm>
            <a:off x="233338" y="1259557"/>
            <a:ext cx="4845782" cy="5328593"/>
          </a:xfrm>
          <a:prstGeom prst="roundRect">
            <a:avLst>
              <a:gd name="adj" fmla="val 8150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263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74629" y="2731459"/>
            <a:ext cx="3775674" cy="80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en-US" altLang="ja-JP" sz="1543" dirty="0"/>
              <a:t>Electron hit small point of the target.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en-US" altLang="ja-JP" sz="1543" dirty="0"/>
              <a:t>Positron comes from small spot.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en-US" altLang="ja-JP" sz="1543" dirty="0"/>
              <a:t>Angle distribution is large.</a:t>
            </a:r>
            <a:endParaRPr lang="ja-JP" altLang="en-US" sz="1543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74629" y="5567481"/>
            <a:ext cx="4423746" cy="80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en-US" altLang="ja-JP" sz="1543" dirty="0"/>
              <a:t>Adiabatically expand position distribution.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en-US" altLang="ja-JP" sz="1543" dirty="0"/>
              <a:t>Angle distribution decrease.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en-US" altLang="ja-JP" sz="1543" dirty="0"/>
              <a:t>Matched to the aperture of the following LAS.</a:t>
            </a:r>
          </a:p>
        </p:txBody>
      </p:sp>
      <p:sp>
        <p:nvSpPr>
          <p:cNvPr id="27" name="下矢印 26"/>
          <p:cNvSpPr/>
          <p:nvPr/>
        </p:nvSpPr>
        <p:spPr>
          <a:xfrm>
            <a:off x="2318845" y="3595555"/>
            <a:ext cx="461721" cy="4868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3376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24B826-D7AA-488D-BA18-9A0C5AED0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Simulation With target</a:t>
            </a:r>
            <a:endParaRPr kumimoji="1" lang="ja-JP" altLang="en-US" dirty="0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3CE1DC39-D4D4-4974-996B-C5AA74BE9E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0" t="25564" r="33742" b="32910"/>
          <a:stretch/>
        </p:blipFill>
        <p:spPr>
          <a:xfrm>
            <a:off x="1160107" y="4083673"/>
            <a:ext cx="2613475" cy="1425532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DD3B532-5D01-41D0-8699-60E716B1147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8A36A0C-05E8-4B0F-B02E-0AB900223F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3527451-8D17-4CF9-AD3D-E22FFA5668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D909A98-91CD-470C-B9C1-6BFE1916E3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22172" r="39224" b="42741"/>
          <a:stretch/>
        </p:blipFill>
        <p:spPr>
          <a:xfrm>
            <a:off x="1156667" y="5563644"/>
            <a:ext cx="2613474" cy="861258"/>
          </a:xfrm>
          <a:prstGeom prst="rect">
            <a:avLst/>
          </a:prstGeom>
        </p:spPr>
      </p:pic>
      <p:pic>
        <p:nvPicPr>
          <p:cNvPr id="3" name="コンテンツ プレースホルダー 7">
            <a:extLst>
              <a:ext uri="{FF2B5EF4-FFF2-40B4-BE49-F238E27FC236}">
                <a16:creationId xmlns:a16="http://schemas.microsoft.com/office/drawing/2014/main" id="{45F51FDE-8AEC-ED88-58CC-0B9C741CDE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0" t="25564" r="34512" b="31526"/>
          <a:stretch/>
        </p:blipFill>
        <p:spPr bwMode="auto">
          <a:xfrm>
            <a:off x="1163850" y="1339530"/>
            <a:ext cx="2613474" cy="14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03FF17A-534C-B6D5-161A-366A7678B6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22172" r="39897" b="42741"/>
          <a:stretch/>
        </p:blipFill>
        <p:spPr>
          <a:xfrm>
            <a:off x="1148673" y="2870923"/>
            <a:ext cx="2634704" cy="878235"/>
          </a:xfrm>
          <a:prstGeom prst="rect">
            <a:avLst/>
          </a:prstGeom>
        </p:spPr>
      </p:pic>
      <p:pic>
        <p:nvPicPr>
          <p:cNvPr id="9" name="コンテンツ プレースホルダー 9">
            <a:extLst>
              <a:ext uri="{FF2B5EF4-FFF2-40B4-BE49-F238E27FC236}">
                <a16:creationId xmlns:a16="http://schemas.microsoft.com/office/drawing/2014/main" id="{26AB3A05-4B05-C204-BB13-7BE67AF90E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9208"/>
          <a:stretch/>
        </p:blipFill>
        <p:spPr bwMode="auto">
          <a:xfrm>
            <a:off x="4193778" y="971525"/>
            <a:ext cx="6460065" cy="658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CF5847B-E24F-1C7F-76FE-7741676C767E}"/>
              </a:ext>
            </a:extLst>
          </p:cNvPr>
          <p:cNvSpPr/>
          <p:nvPr/>
        </p:nvSpPr>
        <p:spPr>
          <a:xfrm>
            <a:off x="1012651" y="3995861"/>
            <a:ext cx="2880320" cy="25922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51DED13-1D36-C423-2A43-594E33E6E989}"/>
              </a:ext>
            </a:extLst>
          </p:cNvPr>
          <p:cNvSpPr/>
          <p:nvPr/>
        </p:nvSpPr>
        <p:spPr>
          <a:xfrm>
            <a:off x="1012651" y="1228878"/>
            <a:ext cx="2880320" cy="2592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5193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7C1E25-1473-4C0C-80CB-55A296D5D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Skin effect</a:t>
            </a:r>
            <a:endParaRPr kumimoji="1" lang="ja-JP" altLang="en-US" dirty="0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F63CD984-88F7-403E-B64A-A2C691781B6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8" y="1259557"/>
            <a:ext cx="5517747" cy="5476875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B85ECF-559B-4E81-B771-C6DEB508A4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7866327-B8D8-4620-A5DB-EDF4711A4B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EBFFE8-1B28-4D82-8692-7DE9A752CA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21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CC5AF8B-6916-4E4F-A972-4959DE79CDB7}"/>
                  </a:ext>
                </a:extLst>
              </p:cNvPr>
              <p:cNvSpPr txBox="1"/>
              <p:nvPr/>
            </p:nvSpPr>
            <p:spPr>
              <a:xfrm>
                <a:off x="7038777" y="1273806"/>
                <a:ext cx="1112164" cy="9334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kumimoji="1" lang="en-US" altLang="ja-JP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ja-JP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kumimoji="1" lang="ja-JP" alt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num>
                            <m:den>
                              <m:r>
                                <a:rPr kumimoji="1" lang="ja-JP" alt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𝜔𝜇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CC5AF8B-6916-4E4F-A972-4959DE79C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777" y="1273806"/>
                <a:ext cx="1112164" cy="9334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202ACF38-C48C-4496-8203-D35F49232B88}"/>
                  </a:ext>
                </a:extLst>
              </p:cNvPr>
              <p:cNvSpPr txBox="1"/>
              <p:nvPr/>
            </p:nvSpPr>
            <p:spPr>
              <a:xfrm>
                <a:off x="6282010" y="3305957"/>
                <a:ext cx="2640788" cy="9477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ja-JP" altLang="en-US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electrical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resistivity</m:t>
                      </m:r>
                    </m:oMath>
                  </m:oMathPara>
                </a14:m>
                <a:endParaRPr kumimoji="1" lang="en-US" altLang="ja-JP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ja-JP" altLang="en-US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angular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frequency</m:t>
                      </m:r>
                    </m:oMath>
                  </m:oMathPara>
                </a14:m>
                <a:endParaRPr kumimoji="1" lang="en-US" altLang="ja-JP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ja-JP" altLang="en-US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permeability</m:t>
                      </m:r>
                    </m:oMath>
                  </m:oMathPara>
                </a14:m>
                <a:endParaRPr kumimoji="1" lang="en-US" altLang="ja-JP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202ACF38-C48C-4496-8203-D35F49232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010" y="3305957"/>
                <a:ext cx="2640788" cy="947760"/>
              </a:xfrm>
              <a:prstGeom prst="rect">
                <a:avLst/>
              </a:prstGeom>
              <a:blipFill>
                <a:blip r:embed="rId4"/>
                <a:stretch>
                  <a:fillRect l="-3464" b="-108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表 11">
            <a:extLst>
              <a:ext uri="{FF2B5EF4-FFF2-40B4-BE49-F238E27FC236}">
                <a16:creationId xmlns:a16="http://schemas.microsoft.com/office/drawing/2014/main" id="{BE6FED17-8049-43D7-8457-48F0F6F45B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817896"/>
              </p:ext>
            </p:extLst>
          </p:nvPr>
        </p:nvGraphicFramePr>
        <p:xfrm>
          <a:off x="6282010" y="4351074"/>
          <a:ext cx="3995985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1995">
                  <a:extLst>
                    <a:ext uri="{9D8B030D-6E8A-4147-A177-3AD203B41FA5}">
                      <a16:colId xmlns:a16="http://schemas.microsoft.com/office/drawing/2014/main" val="3132736330"/>
                    </a:ext>
                  </a:extLst>
                </a:gridCol>
                <a:gridCol w="1331995">
                  <a:extLst>
                    <a:ext uri="{9D8B030D-6E8A-4147-A177-3AD203B41FA5}">
                      <a16:colId xmlns:a16="http://schemas.microsoft.com/office/drawing/2014/main" val="3363653607"/>
                    </a:ext>
                  </a:extLst>
                </a:gridCol>
                <a:gridCol w="1331995">
                  <a:extLst>
                    <a:ext uri="{9D8B030D-6E8A-4147-A177-3AD203B41FA5}">
                      <a16:colId xmlns:a16="http://schemas.microsoft.com/office/drawing/2014/main" val="28494360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Frequency (kHz)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Half sin Pulse width(us)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Skin depth(mm)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35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1.21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377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40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12.5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0.96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961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83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6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0.77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677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0.5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0.43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38964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E8730CA-3182-4FE1-BE43-3C305FADC243}"/>
                  </a:ext>
                </a:extLst>
              </p:cNvPr>
              <p:cNvSpPr txBox="1"/>
              <p:nvPr/>
            </p:nvSpPr>
            <p:spPr>
              <a:xfrm>
                <a:off x="6304210" y="2329393"/>
                <a:ext cx="3097964" cy="5793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Cu</m:t>
                          </m:r>
                        </m:sub>
                      </m:sSub>
                      <m:d>
                        <m:d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mm</m:t>
                          </m:r>
                        </m:e>
                      </m:d>
                      <m:r>
                        <a:rPr kumimoji="1" lang="en-US" altLang="ja-JP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2.09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en-US" altLang="ja-JP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kumimoji="1" lang="en-US" altLang="ja-JP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kumimoji="1" lang="en-US" altLang="ja-JP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kHz</m:t>
                                  </m:r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FE8730CA-3182-4FE1-BE43-3C305FADC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210" y="2329393"/>
                <a:ext cx="3097964" cy="579326"/>
              </a:xfrm>
              <a:prstGeom prst="rect">
                <a:avLst/>
              </a:prstGeom>
              <a:blipFill>
                <a:blip r:embed="rId5"/>
                <a:stretch>
                  <a:fillRect l="-787" t="-207368" r="-19094" b="-2978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4543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A8C340-0D25-431F-A2D2-9F78BC341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600" dirty="0"/>
              <a:t>Conduction current distribution in FC</a:t>
            </a:r>
            <a:endParaRPr kumimoji="1" lang="ja-JP" altLang="en-US" sz="3600" dirty="0"/>
          </a:p>
        </p:txBody>
      </p:sp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5EF7522C-0C80-4758-8039-52E372E418D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1" t="7570" r="28726" b="17683"/>
          <a:stretch/>
        </p:blipFill>
        <p:spPr>
          <a:xfrm>
            <a:off x="114845" y="1043533"/>
            <a:ext cx="7250885" cy="6365649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8F8ACB-A0F1-4155-A798-D506FC5B129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846ACB6-1F05-47A4-8BE1-19C9E3FE4E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F2FEE17-7A80-4666-B482-88E894996C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0B713EC-867F-4FD7-B335-6F360583A54A}"/>
              </a:ext>
            </a:extLst>
          </p:cNvPr>
          <p:cNvSpPr txBox="1"/>
          <p:nvPr/>
        </p:nvSpPr>
        <p:spPr>
          <a:xfrm>
            <a:off x="7424566" y="1475581"/>
            <a:ext cx="3152402" cy="72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Jx</a:t>
            </a:r>
            <a:r>
              <a:rPr lang="en-US" altLang="ja-JP" dirty="0"/>
              <a:t> : conduction current density in x direction</a:t>
            </a:r>
            <a:endParaRPr kumimoji="1" lang="ja-JP" altLang="en-US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05E806E2-E69C-4AFA-8860-21FBD047CFBB}"/>
              </a:ext>
            </a:extLst>
          </p:cNvPr>
          <p:cNvCxnSpPr>
            <a:cxnSpLocks/>
          </p:cNvCxnSpPr>
          <p:nvPr/>
        </p:nvCxnSpPr>
        <p:spPr>
          <a:xfrm flipV="1">
            <a:off x="2033538" y="3275781"/>
            <a:ext cx="0" cy="864096"/>
          </a:xfrm>
          <a:prstGeom prst="straightConnector1">
            <a:avLst/>
          </a:prstGeom>
          <a:ln w="5715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F06CD5F0-7232-43A0-B2A7-F7E98E3D0C7C}"/>
              </a:ext>
            </a:extLst>
          </p:cNvPr>
          <p:cNvCxnSpPr/>
          <p:nvPr/>
        </p:nvCxnSpPr>
        <p:spPr>
          <a:xfrm flipV="1">
            <a:off x="377354" y="5940077"/>
            <a:ext cx="0" cy="9361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B563FC9E-181C-4912-A678-3805596A6B52}"/>
              </a:ext>
            </a:extLst>
          </p:cNvPr>
          <p:cNvCxnSpPr>
            <a:cxnSpLocks/>
          </p:cNvCxnSpPr>
          <p:nvPr/>
        </p:nvCxnSpPr>
        <p:spPr>
          <a:xfrm>
            <a:off x="377354" y="6876181"/>
            <a:ext cx="78649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BDCC26C-3A09-438F-B86E-41E67220B964}"/>
              </a:ext>
            </a:extLst>
          </p:cNvPr>
          <p:cNvSpPr txBox="1"/>
          <p:nvPr/>
        </p:nvSpPr>
        <p:spPr>
          <a:xfrm>
            <a:off x="521370" y="5796061"/>
            <a:ext cx="3161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BEEA27B-0456-439B-A819-7CD35C0CE57C}"/>
              </a:ext>
            </a:extLst>
          </p:cNvPr>
          <p:cNvSpPr txBox="1"/>
          <p:nvPr/>
        </p:nvSpPr>
        <p:spPr>
          <a:xfrm>
            <a:off x="1163850" y="6478911"/>
            <a:ext cx="316112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z</a:t>
            </a:r>
            <a:endParaRPr kumimoji="1"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296E9BC-D93C-4FFE-9E47-7FBB7254909A}"/>
              </a:ext>
            </a:extLst>
          </p:cNvPr>
          <p:cNvSpPr txBox="1"/>
          <p:nvPr/>
        </p:nvSpPr>
        <p:spPr>
          <a:xfrm>
            <a:off x="432583" y="2633174"/>
            <a:ext cx="3038011" cy="4082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Plot </a:t>
            </a:r>
            <a:r>
              <a:rPr kumimoji="1" lang="en-US" altLang="ja-JP" dirty="0" err="1"/>
              <a:t>Jx</a:t>
            </a:r>
            <a:r>
              <a:rPr kumimoji="1" lang="en-US" altLang="ja-JP" dirty="0"/>
              <a:t> as a function of y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1296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B3877B-D823-458A-9B50-B2C038C6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Jx</a:t>
            </a:r>
            <a:r>
              <a:rPr kumimoji="1" lang="en-US" altLang="ja-JP" dirty="0"/>
              <a:t> vs y - pulse width dependence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8205E8E-788A-48AA-B55B-F16153C3755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57A12D-B6F0-4133-835F-063D0BCB6E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3CE8B15-08BE-41ED-938F-5817151764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33AAE152-487A-409D-B753-37646119EDB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607" y="1160463"/>
            <a:ext cx="7994048" cy="5476875"/>
          </a:xfr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F0CBDE6-781E-FD47-8FB6-15EA417A5F19}"/>
              </a:ext>
            </a:extLst>
          </p:cNvPr>
          <p:cNvSpPr txBox="1"/>
          <p:nvPr/>
        </p:nvSpPr>
        <p:spPr>
          <a:xfrm>
            <a:off x="5993978" y="3018005"/>
            <a:ext cx="2377058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/>
              <a:t>Half sine pulse width</a:t>
            </a:r>
          </a:p>
          <a:p>
            <a:r>
              <a:rPr kumimoji="1" lang="en-US" altLang="ja-JP" sz="1600" dirty="0"/>
              <a:t>Exp</a:t>
            </a:r>
          </a:p>
          <a:p>
            <a:r>
              <a:rPr kumimoji="1" lang="en-US" altLang="ja-JP" sz="1600" dirty="0">
                <a:solidFill>
                  <a:srgbClr val="00B0F0"/>
                </a:solidFill>
              </a:rPr>
              <a:t>500 us</a:t>
            </a:r>
          </a:p>
          <a:p>
            <a:r>
              <a:rPr lang="en-US" altLang="ja-JP" sz="1600" dirty="0">
                <a:solidFill>
                  <a:srgbClr val="006025"/>
                </a:solidFill>
              </a:rPr>
              <a:t>100 us</a:t>
            </a:r>
          </a:p>
          <a:p>
            <a:r>
              <a:rPr kumimoji="1" lang="en-US" altLang="ja-JP" sz="1600" dirty="0">
                <a:solidFill>
                  <a:srgbClr val="92D050"/>
                </a:solidFill>
              </a:rPr>
              <a:t>12.5 us</a:t>
            </a:r>
          </a:p>
          <a:p>
            <a:r>
              <a:rPr lang="en-US" altLang="ja-JP" sz="1600" dirty="0">
                <a:solidFill>
                  <a:srgbClr val="FFC000"/>
                </a:solidFill>
              </a:rPr>
              <a:t>6 us</a:t>
            </a:r>
          </a:p>
          <a:p>
            <a:r>
              <a:rPr kumimoji="1" lang="en-US" altLang="ja-JP" sz="1600" dirty="0">
                <a:solidFill>
                  <a:srgbClr val="FF0000"/>
                </a:solidFill>
              </a:rPr>
              <a:t>0.5 us</a:t>
            </a:r>
          </a:p>
        </p:txBody>
      </p:sp>
    </p:spTree>
    <p:extLst>
      <p:ext uri="{BB962C8B-B14F-4D97-AF65-F5344CB8AC3E}">
        <p14:creationId xmlns:p14="http://schemas.microsoft.com/office/powerpoint/2010/main" val="2324017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633E1E-D282-447C-99AC-641E7CBC6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Pulse width dependence of </a:t>
            </a:r>
            <a:r>
              <a:rPr kumimoji="1" lang="en-US" altLang="ja-JP" dirty="0" err="1"/>
              <a:t>Bz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A5E48F-F2B1-4733-BB5B-D51A4B197DB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EE381D-3428-4732-90B0-41D5546B7B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7068352-2868-4305-B203-C2AB9B411A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14" name="コンテンツ プレースホルダー 13">
            <a:extLst>
              <a:ext uri="{FF2B5EF4-FFF2-40B4-BE49-F238E27FC236}">
                <a16:creationId xmlns:a16="http://schemas.microsoft.com/office/drawing/2014/main" id="{C61F92CA-FC1B-4A44-A01F-D59C7F31F2D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338" y="1187509"/>
            <a:ext cx="6653994" cy="5476875"/>
          </a:xfr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1D16D20-BA70-49E3-8738-495CC9F32A08}"/>
              </a:ext>
            </a:extLst>
          </p:cNvPr>
          <p:cNvSpPr txBox="1"/>
          <p:nvPr/>
        </p:nvSpPr>
        <p:spPr>
          <a:xfrm>
            <a:off x="6591820" y="2267669"/>
            <a:ext cx="4032448" cy="72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Magnetic field shape is determined by skin depth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0049761-351C-D8CF-756A-3AA5CCA927C8}"/>
              </a:ext>
            </a:extLst>
          </p:cNvPr>
          <p:cNvSpPr txBox="1"/>
          <p:nvPr/>
        </p:nvSpPr>
        <p:spPr>
          <a:xfrm>
            <a:off x="3833738" y="2110064"/>
            <a:ext cx="2377058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/>
              <a:t>Half sine pulse width</a:t>
            </a:r>
          </a:p>
          <a:p>
            <a:r>
              <a:rPr kumimoji="1" lang="en-US" altLang="ja-JP" sz="1600" dirty="0"/>
              <a:t>Exp</a:t>
            </a:r>
          </a:p>
          <a:p>
            <a:r>
              <a:rPr kumimoji="1" lang="en-US" altLang="ja-JP" sz="1600" dirty="0">
                <a:solidFill>
                  <a:srgbClr val="00B0F0"/>
                </a:solidFill>
              </a:rPr>
              <a:t>500 us</a:t>
            </a:r>
          </a:p>
          <a:p>
            <a:r>
              <a:rPr lang="en-US" altLang="ja-JP" sz="1600" dirty="0">
                <a:solidFill>
                  <a:srgbClr val="006025"/>
                </a:solidFill>
              </a:rPr>
              <a:t>100 us</a:t>
            </a:r>
          </a:p>
          <a:p>
            <a:r>
              <a:rPr kumimoji="1" lang="en-US" altLang="ja-JP" sz="1600" dirty="0">
                <a:solidFill>
                  <a:srgbClr val="92D050"/>
                </a:solidFill>
              </a:rPr>
              <a:t>12.5 us</a:t>
            </a:r>
          </a:p>
          <a:p>
            <a:r>
              <a:rPr lang="en-US" altLang="ja-JP" sz="1600" dirty="0">
                <a:solidFill>
                  <a:srgbClr val="FFC000"/>
                </a:solidFill>
              </a:rPr>
              <a:t>6 us</a:t>
            </a:r>
          </a:p>
          <a:p>
            <a:r>
              <a:rPr kumimoji="1" lang="en-US" altLang="ja-JP" sz="1600" dirty="0">
                <a:solidFill>
                  <a:srgbClr val="FF0000"/>
                </a:solidFill>
              </a:rPr>
              <a:t>0.5 us</a:t>
            </a:r>
          </a:p>
        </p:txBody>
      </p:sp>
    </p:spTree>
    <p:extLst>
      <p:ext uri="{BB962C8B-B14F-4D97-AF65-F5344CB8AC3E}">
        <p14:creationId xmlns:p14="http://schemas.microsoft.com/office/powerpoint/2010/main" val="3581571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8D40C0-6314-A720-DD30-B4B95B9B2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FC for </a:t>
            </a:r>
            <a:r>
              <a:rPr kumimoji="1" lang="en-US" altLang="ja-JP" dirty="0" err="1"/>
              <a:t>SuperKEKB</a:t>
            </a:r>
            <a:r>
              <a:rPr kumimoji="1" lang="en-US" altLang="ja-JP" dirty="0"/>
              <a:t> and ILC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7DB9B74-A728-7618-EA98-5CBE79F58F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07893D-4D88-EEE9-074D-0A62E9E4ED7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BF32F5-B888-EAFF-D194-BA28B4CA1D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9" name="図 8" descr="乗る, エンジン が含まれている画像&#10;&#10;自動的に生成された説明">
            <a:extLst>
              <a:ext uri="{FF2B5EF4-FFF2-40B4-BE49-F238E27FC236}">
                <a16:creationId xmlns:a16="http://schemas.microsoft.com/office/drawing/2014/main" id="{C94EAF39-E796-9541-3C91-29A456A401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2" t="13930" r="21719" b="10323"/>
          <a:stretch/>
        </p:blipFill>
        <p:spPr>
          <a:xfrm>
            <a:off x="6065986" y="1259557"/>
            <a:ext cx="4556762" cy="2990616"/>
          </a:xfrm>
          <a:prstGeom prst="rect">
            <a:avLst/>
          </a:prstGeom>
        </p:spPr>
      </p:pic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B9011336-1595-CC17-18C8-2B149683F0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142154"/>
              </p:ext>
            </p:extLst>
          </p:nvPr>
        </p:nvGraphicFramePr>
        <p:xfrm>
          <a:off x="0" y="4457250"/>
          <a:ext cx="10673578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482">
                  <a:extLst>
                    <a:ext uri="{9D8B030D-6E8A-4147-A177-3AD203B41FA5}">
                      <a16:colId xmlns:a16="http://schemas.microsoft.com/office/drawing/2014/main" val="480867902"/>
                    </a:ext>
                  </a:extLst>
                </a:gridCol>
                <a:gridCol w="4536504">
                  <a:extLst>
                    <a:ext uri="{9D8B030D-6E8A-4147-A177-3AD203B41FA5}">
                      <a16:colId xmlns:a16="http://schemas.microsoft.com/office/drawing/2014/main" val="3934584095"/>
                    </a:ext>
                  </a:extLst>
                </a:gridCol>
                <a:gridCol w="4607592">
                  <a:extLst>
                    <a:ext uri="{9D8B030D-6E8A-4147-A177-3AD203B41FA5}">
                      <a16:colId xmlns:a16="http://schemas.microsoft.com/office/drawing/2014/main" val="1629766366"/>
                    </a:ext>
                  </a:extLst>
                </a:gridCol>
              </a:tblGrid>
              <a:tr h="175503"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err="1"/>
                        <a:t>SuperKEKB</a:t>
                      </a:r>
                      <a:r>
                        <a:rPr kumimoji="1" lang="en-US" altLang="ja-JP" sz="1200" dirty="0"/>
                        <a:t> (SLAC type)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ILC (BINP type)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177349"/>
                  </a:ext>
                </a:extLst>
              </a:tr>
              <a:tr h="175503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Peak </a:t>
                      </a:r>
                      <a:r>
                        <a:rPr kumimoji="1" lang="en-US" altLang="ja-JP" sz="1200" dirty="0" err="1"/>
                        <a:t>Bz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3.5 T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5 T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247971"/>
                  </a:ext>
                </a:extLst>
              </a:tr>
              <a:tr h="175503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Aperture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7 mm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12 mm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7771960"/>
                  </a:ext>
                </a:extLst>
              </a:tr>
              <a:tr h="175503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Peak current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12 kA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35 kA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134943"/>
                  </a:ext>
                </a:extLst>
              </a:tr>
              <a:tr h="175503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Peak voltage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20 kV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20 kV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960227"/>
                  </a:ext>
                </a:extLst>
              </a:tr>
              <a:tr h="175503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repetition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50 Hz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300 Hz (100 </a:t>
                      </a:r>
                      <a:r>
                        <a:rPr kumimoji="1" lang="en-US" altLang="ja-JP" sz="1200" dirty="0" err="1"/>
                        <a:t>pps</a:t>
                      </a:r>
                      <a:r>
                        <a:rPr kumimoji="1" lang="en-US" altLang="ja-JP" sz="1200" dirty="0"/>
                        <a:t>)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803746"/>
                  </a:ext>
                </a:extLst>
              </a:tr>
              <a:tr h="175503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Pulse width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5 us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11 us</a:t>
                      </a:r>
                      <a:endParaRPr kumimoji="1" lang="ja-JP" alt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158435"/>
                  </a:ext>
                </a:extLst>
              </a:tr>
              <a:tr h="175503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</a:rPr>
                        <a:t>Peak power 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</a:rPr>
                        <a:t>240 MW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</a:rPr>
                        <a:t>700 MW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595874"/>
                  </a:ext>
                </a:extLst>
              </a:tr>
              <a:tr h="175503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</a:rPr>
                        <a:t>Average power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</a:rPr>
                        <a:t>12 kW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</a:rPr>
                        <a:t>128 kW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814939"/>
                  </a:ext>
                </a:extLst>
              </a:tr>
              <a:tr h="175503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Ohmic loss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0.8 kW (measured)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rgbClr val="FF0000"/>
                          </a:solidFill>
                        </a:rPr>
                        <a:t>9 kW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122410"/>
                  </a:ext>
                </a:extLst>
              </a:tr>
            </a:tbl>
          </a:graphicData>
        </a:graphic>
      </p:graphicFrame>
      <p:pic>
        <p:nvPicPr>
          <p:cNvPr id="13" name="図 12">
            <a:extLst>
              <a:ext uri="{FF2B5EF4-FFF2-40B4-BE49-F238E27FC236}">
                <a16:creationId xmlns:a16="http://schemas.microsoft.com/office/drawing/2014/main" id="{0DAF437E-F90A-9523-7C65-74E78FA5A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482" y="1261796"/>
            <a:ext cx="4456914" cy="298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55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4260B8-AF11-2CE0-AEA0-6185FF3B1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Challenges of FC design for ILC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DEF86E-46C1-D40D-455E-4BAA1737CB3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FC3DDD8-FC20-632B-3184-E51DD605454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183DDBD-DB9B-187E-66CB-253D2ED9D0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42F624CC-3844-06EA-1A6A-FE33B05978C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9322" y="1040776"/>
            <a:ext cx="5112568" cy="3891189"/>
          </a:xfrm>
        </p:spPr>
        <p:txBody>
          <a:bodyPr/>
          <a:lstStyle/>
          <a:p>
            <a:r>
              <a:rPr lang="en-US" altLang="ja-JP" sz="2000" dirty="0"/>
              <a:t>Very high Ohmic loss</a:t>
            </a:r>
          </a:p>
          <a:p>
            <a:pPr lvl="1"/>
            <a:r>
              <a:rPr kumimoji="1" lang="en-US" altLang="ja-JP" sz="2000" dirty="0"/>
              <a:t>Optimize cooling water path</a:t>
            </a:r>
          </a:p>
          <a:p>
            <a:pPr lvl="2"/>
            <a:r>
              <a:rPr lang="en-US" altLang="ja-JP" sz="2000" dirty="0"/>
              <a:t>Near the inner surface of FC</a:t>
            </a:r>
          </a:p>
          <a:p>
            <a:pPr lvl="2"/>
            <a:r>
              <a:rPr kumimoji="1" lang="en-US" altLang="ja-JP" sz="2000" dirty="0"/>
              <a:t>Use BIN</a:t>
            </a:r>
            <a:r>
              <a:rPr lang="en-US" altLang="ja-JP" sz="2000" dirty="0"/>
              <a:t>P type for flexible design</a:t>
            </a:r>
          </a:p>
          <a:p>
            <a:pPr lvl="1"/>
            <a:r>
              <a:rPr lang="en-US" altLang="ja-JP" sz="2000" dirty="0"/>
              <a:t>Reconsider material</a:t>
            </a:r>
          </a:p>
          <a:p>
            <a:pPr lvl="2"/>
            <a:r>
              <a:rPr lang="en-US" altLang="ja-JP" sz="2000" dirty="0" err="1"/>
              <a:t>CuCr</a:t>
            </a:r>
            <a:r>
              <a:rPr lang="en-US" altLang="ja-JP" sz="2000" dirty="0"/>
              <a:t> (for ILC)</a:t>
            </a:r>
          </a:p>
          <a:p>
            <a:pPr lvl="2"/>
            <a:r>
              <a:rPr kumimoji="1" lang="en-US" altLang="ja-JP" sz="2000" dirty="0"/>
              <a:t>NC50 (for </a:t>
            </a:r>
            <a:r>
              <a:rPr kumimoji="1" lang="en-US" altLang="ja-JP" sz="2000" dirty="0" err="1"/>
              <a:t>SuperKEKB</a:t>
            </a:r>
            <a:r>
              <a:rPr kumimoji="1" lang="en-US" altLang="ja-JP" sz="2000" dirty="0"/>
              <a:t>)</a:t>
            </a:r>
            <a:endParaRPr lang="en-US" altLang="ja-JP" sz="2000" dirty="0"/>
          </a:p>
          <a:p>
            <a:pPr lvl="1"/>
            <a:r>
              <a:rPr kumimoji="1" lang="en-US" altLang="ja-JP" sz="2000" dirty="0"/>
              <a:t>Trapezoidal </a:t>
            </a:r>
            <a:r>
              <a:rPr lang="en-US" altLang="ja-JP" sz="2000" dirty="0"/>
              <a:t>excitation</a:t>
            </a:r>
          </a:p>
          <a:p>
            <a:pPr lvl="2"/>
            <a:r>
              <a:rPr kumimoji="1" lang="en-US" altLang="ja-JP" sz="2000" dirty="0"/>
              <a:t>Keep pulse width and peak voltage minimum</a:t>
            </a:r>
            <a:endParaRPr kumimoji="1" lang="ja-JP" altLang="en-US" sz="2000" dirty="0"/>
          </a:p>
        </p:txBody>
      </p:sp>
      <p:pic>
        <p:nvPicPr>
          <p:cNvPr id="8" name="コンテンツ プレースホルダー 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EF315528-84BE-D008-0461-86344E052E5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9" t="22700" r="16791" b="34239"/>
          <a:stretch/>
        </p:blipFill>
        <p:spPr>
          <a:xfrm>
            <a:off x="4050894" y="4856657"/>
            <a:ext cx="3349146" cy="2595588"/>
          </a:xfrm>
        </p:spPr>
      </p:pic>
      <p:pic>
        <p:nvPicPr>
          <p:cNvPr id="9" name="図 8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E5C7D3C9-BD92-BCCF-0CCF-FB6562320F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3" t="18470" r="22808" b="48236"/>
          <a:stretch/>
        </p:blipFill>
        <p:spPr>
          <a:xfrm>
            <a:off x="7722170" y="4874861"/>
            <a:ext cx="2795249" cy="259558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F6308C6-719D-7261-C824-28877164FD5B}"/>
              </a:ext>
            </a:extLst>
          </p:cNvPr>
          <p:cNvSpPr/>
          <p:nvPr/>
        </p:nvSpPr>
        <p:spPr>
          <a:xfrm>
            <a:off x="6003885" y="5868069"/>
            <a:ext cx="595373" cy="484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 descr="グラフ, 折れ線グラフ&#10;&#10;自動的に生成された説明">
            <a:extLst>
              <a:ext uri="{FF2B5EF4-FFF2-40B4-BE49-F238E27FC236}">
                <a16:creationId xmlns:a16="http://schemas.microsoft.com/office/drawing/2014/main" id="{4ADDA07B-3117-F871-B082-140F9F9A62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877" y="990670"/>
            <a:ext cx="4933484" cy="3362824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0F94F7F-449E-DD18-D1FC-AEA33BE91BAE}"/>
              </a:ext>
            </a:extLst>
          </p:cNvPr>
          <p:cNvSpPr txBox="1"/>
          <p:nvPr/>
        </p:nvSpPr>
        <p:spPr>
          <a:xfrm>
            <a:off x="7496077" y="1352152"/>
            <a:ext cx="8370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rgbClr val="FF0000"/>
                </a:solidFill>
              </a:rPr>
              <a:t>Sin-20kHz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453369E-94D7-CE33-BEA7-3D141973D341}"/>
              </a:ext>
            </a:extLst>
          </p:cNvPr>
          <p:cNvSpPr txBox="1"/>
          <p:nvPr/>
        </p:nvSpPr>
        <p:spPr>
          <a:xfrm>
            <a:off x="6555096" y="1325758"/>
            <a:ext cx="740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rgbClr val="00B050"/>
                </a:solidFill>
              </a:rPr>
              <a:t>TP-5-1-5</a:t>
            </a:r>
            <a:endParaRPr kumimoji="1" lang="ja-JP" altLang="en-US" sz="1100" dirty="0">
              <a:solidFill>
                <a:srgbClr val="00B05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9EAD5A7-936C-5498-F1D4-B3215609A358}"/>
              </a:ext>
            </a:extLst>
          </p:cNvPr>
          <p:cNvSpPr txBox="1"/>
          <p:nvPr/>
        </p:nvSpPr>
        <p:spPr>
          <a:xfrm>
            <a:off x="5632953" y="4381669"/>
            <a:ext cx="5059398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400" dirty="0"/>
              <a:t>Shorter pulse width lead smaller ohmic loss but larger voltage</a:t>
            </a:r>
            <a:endParaRPr kumimoji="1" lang="ja-JP" altLang="en-US" sz="1400" dirty="0"/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5050E14E-A37A-E13D-4827-13C808D74A18}"/>
              </a:ext>
            </a:extLst>
          </p:cNvPr>
          <p:cNvCxnSpPr>
            <a:stCxn id="10" idx="3"/>
            <a:endCxn id="9" idx="1"/>
          </p:cNvCxnSpPr>
          <p:nvPr/>
        </p:nvCxnSpPr>
        <p:spPr>
          <a:xfrm>
            <a:off x="6599258" y="6110165"/>
            <a:ext cx="1122912" cy="624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 descr="グラフ, サンバースト図&#10;&#10;自動的に生成された説明">
            <a:extLst>
              <a:ext uri="{FF2B5EF4-FFF2-40B4-BE49-F238E27FC236}">
                <a16:creationId xmlns:a16="http://schemas.microsoft.com/office/drawing/2014/main" id="{BEF54BAA-9B4A-2171-3E7F-A72B10322B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85" y="5139747"/>
            <a:ext cx="1580256" cy="2298937"/>
          </a:xfrm>
          <a:prstGeom prst="rect">
            <a:avLst/>
          </a:prstGeom>
        </p:spPr>
      </p:pic>
      <p:pic>
        <p:nvPicPr>
          <p:cNvPr id="18" name="図 17" descr="PowerPoint&#10;&#10;自動的に生成された説明">
            <a:extLst>
              <a:ext uri="{FF2B5EF4-FFF2-40B4-BE49-F238E27FC236}">
                <a16:creationId xmlns:a16="http://schemas.microsoft.com/office/drawing/2014/main" id="{7BC8CF2D-7A4A-0CD8-4B0D-0172C41773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1" y="5147988"/>
            <a:ext cx="2255008" cy="229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63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48DE9C-9BC5-C0BD-C8A7-A59A2DD3A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Temperature rise by current pulse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7679E7-68BF-1E09-705D-D0A0CFD8550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en-US" altLang="ja-JP" dirty="0"/>
              <a:t>Current density distribution</a:t>
            </a:r>
            <a:r>
              <a:rPr kumimoji="1" lang="ja-JP" altLang="en-US" dirty="0"/>
              <a:t>の図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7C827BD-2606-B91B-7562-3E6C79BE54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0CFD2A3-68E0-B4B5-FF80-4618FEC33B9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420D3F0-47A0-C4AC-713A-8BCEBFD79B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27</a:t>
            </a:fld>
            <a:endParaRPr kumimoji="1" lang="ja-JP" altLang="en-US"/>
          </a:p>
        </p:txBody>
      </p:sp>
      <p:pic>
        <p:nvPicPr>
          <p:cNvPr id="7" name="230503-FC-sim_9_3-TM_01">
            <a:hlinkClick r:id="" action="ppaction://media"/>
            <a:extLst>
              <a:ext uri="{FF2B5EF4-FFF2-40B4-BE49-F238E27FC236}">
                <a16:creationId xmlns:a16="http://schemas.microsoft.com/office/drawing/2014/main" id="{93EB73DE-FB48-CBFA-622A-745F2FF2AE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769"/>
          <a:stretch/>
        </p:blipFill>
        <p:spPr>
          <a:xfrm>
            <a:off x="481855" y="1043533"/>
            <a:ext cx="9688587" cy="646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8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08635C-5C4F-F70F-ACA3-2E96950AF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Material consideration for FC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CF3DE95-FD2A-6A5F-F202-C4C4816D7C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9316" y="1160447"/>
            <a:ext cx="5111166" cy="3411478"/>
          </a:xfrm>
        </p:spPr>
        <p:txBody>
          <a:bodyPr/>
          <a:lstStyle/>
          <a:p>
            <a:r>
              <a:rPr lang="en-US" altLang="ja-JP" sz="2000" dirty="0"/>
              <a:t>Yield strength of C1020 (pure copper) decreases over 200</a:t>
            </a:r>
            <a:r>
              <a:rPr lang="ja-JP" altLang="en-US" sz="2000" dirty="0"/>
              <a:t>℃</a:t>
            </a:r>
            <a:endParaRPr kumimoji="1" lang="en-US" altLang="ja-JP" sz="2000" dirty="0"/>
          </a:p>
          <a:p>
            <a:r>
              <a:rPr lang="en-US" altLang="ja-JP" sz="2000" dirty="0"/>
              <a:t>Simulation by copper alloys NC50, </a:t>
            </a:r>
            <a:r>
              <a:rPr lang="en-US" altLang="ja-JP" sz="2000" dirty="0" err="1"/>
              <a:t>CrCu</a:t>
            </a:r>
            <a:endParaRPr lang="en-US" altLang="ja-JP" sz="2000" dirty="0"/>
          </a:p>
          <a:p>
            <a:r>
              <a:rPr lang="en-US" altLang="ja-JP" sz="2000" dirty="0"/>
              <a:t>Balance between mechanical properties and resistance is considered</a:t>
            </a:r>
          </a:p>
          <a:p>
            <a:r>
              <a:rPr lang="en-US" altLang="ja-JP" sz="2000" dirty="0" err="1"/>
              <a:t>CrCu</a:t>
            </a:r>
            <a:r>
              <a:rPr lang="en-US" altLang="ja-JP" sz="2000" dirty="0"/>
              <a:t> is the best choice for our FC material</a:t>
            </a:r>
          </a:p>
          <a:p>
            <a:pPr lvl="1"/>
            <a:r>
              <a:rPr lang="en-US" altLang="ja-JP" sz="2000" dirty="0"/>
              <a:t>NC50 was chosen for </a:t>
            </a:r>
            <a:r>
              <a:rPr lang="en-US" altLang="ja-JP" sz="2000" dirty="0" err="1"/>
              <a:t>SuperKEKB</a:t>
            </a:r>
            <a:endParaRPr lang="en-US" altLang="ja-JP" sz="2000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86806D2-EF3D-7BE3-E50D-1CBB8B1852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02CCA21-0D15-FDB9-16BC-F690B0F8CA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51DD631-A5EF-866C-0D36-009D2ADAA8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28</a:t>
            </a:fld>
            <a:endParaRPr kumimoji="1" lang="ja-JP" altLang="en-US"/>
          </a:p>
        </p:txBody>
      </p:sp>
      <p:pic>
        <p:nvPicPr>
          <p:cNvPr id="7" name="コンテンツ プレースホルダー 7" descr="グラフ, 折れ線グラフ&#10;&#10;自動的に生成された説明">
            <a:extLst>
              <a:ext uri="{FF2B5EF4-FFF2-40B4-BE49-F238E27FC236}">
                <a16:creationId xmlns:a16="http://schemas.microsoft.com/office/drawing/2014/main" id="{F6220E3D-2232-128F-589C-C4B1445A5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6" t="14501"/>
          <a:stretch/>
        </p:blipFill>
        <p:spPr bwMode="auto">
          <a:xfrm>
            <a:off x="74203" y="1630649"/>
            <a:ext cx="527249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NC合金（コルソン合金系）">
            <a:extLst>
              <a:ext uri="{FF2B5EF4-FFF2-40B4-BE49-F238E27FC236}">
                <a16:creationId xmlns:a16="http://schemas.microsoft.com/office/drawing/2014/main" id="{9845CB6B-3DF6-7837-A06D-747A97334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316" y="4571925"/>
            <a:ext cx="5198294" cy="296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C7B26BD1-00BA-6FEC-F2C9-74902E9515E5}"/>
              </a:ext>
            </a:extLst>
          </p:cNvPr>
          <p:cNvCxnSpPr/>
          <p:nvPr/>
        </p:nvCxnSpPr>
        <p:spPr>
          <a:xfrm flipH="1" flipV="1">
            <a:off x="1097434" y="3779837"/>
            <a:ext cx="1080120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F1571EA2-6E47-D73A-257E-0B2246287607}"/>
              </a:ext>
            </a:extLst>
          </p:cNvPr>
          <p:cNvCxnSpPr/>
          <p:nvPr/>
        </p:nvCxnSpPr>
        <p:spPr>
          <a:xfrm flipH="1" flipV="1">
            <a:off x="1075482" y="3995861"/>
            <a:ext cx="1080120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4746C7C8-D4E3-EB66-07F1-A96062414969}"/>
              </a:ext>
            </a:extLst>
          </p:cNvPr>
          <p:cNvCxnSpPr/>
          <p:nvPr/>
        </p:nvCxnSpPr>
        <p:spPr>
          <a:xfrm>
            <a:off x="3905746" y="2813255"/>
            <a:ext cx="576064" cy="0"/>
          </a:xfrm>
          <a:prstGeom prst="straightConnector1">
            <a:avLst/>
          </a:prstGeom>
          <a:ln w="57150">
            <a:solidFill>
              <a:srgbClr val="00FF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BDBFE8F-48D8-867C-5724-6FDA605D024C}"/>
              </a:ext>
            </a:extLst>
          </p:cNvPr>
          <p:cNvSpPr txBox="1"/>
          <p:nvPr/>
        </p:nvSpPr>
        <p:spPr>
          <a:xfrm>
            <a:off x="1050920" y="5546432"/>
            <a:ext cx="3644524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200" dirty="0"/>
              <a:t>	Temp (deg)</a:t>
            </a:r>
          </a:p>
          <a:p>
            <a:r>
              <a:rPr kumimoji="1" lang="en-US" altLang="ja-JP" sz="1200" dirty="0"/>
              <a:t>Temperature dependence of mechanical properties</a:t>
            </a:r>
          </a:p>
          <a:p>
            <a:r>
              <a:rPr lang="en-US" altLang="ja-JP" sz="1200" dirty="0"/>
              <a:t>	of Pure Cu</a:t>
            </a:r>
            <a:endParaRPr kumimoji="1" lang="ja-JP" altLang="en-US" sz="12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F08F5F7-2D5F-C856-6470-734FA05D8D22}"/>
              </a:ext>
            </a:extLst>
          </p:cNvPr>
          <p:cNvSpPr txBox="1"/>
          <p:nvPr/>
        </p:nvSpPr>
        <p:spPr>
          <a:xfrm rot="16200000">
            <a:off x="4385475" y="3444124"/>
            <a:ext cx="1189749" cy="276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00FF64"/>
                </a:solidFill>
              </a:rPr>
              <a:t>Elongation</a:t>
            </a:r>
            <a:r>
              <a:rPr kumimoji="1" lang="en-US" altLang="ja-JP" sz="1200" dirty="0"/>
              <a:t> (%)</a:t>
            </a:r>
            <a:endParaRPr kumimoji="1" lang="ja-JP" altLang="en-US" sz="12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5D7EBFB-51A3-946C-3D9F-17C1ED8BE0E1}"/>
              </a:ext>
            </a:extLst>
          </p:cNvPr>
          <p:cNvSpPr txBox="1"/>
          <p:nvPr/>
        </p:nvSpPr>
        <p:spPr>
          <a:xfrm rot="16200000">
            <a:off x="-1320389" y="3328373"/>
            <a:ext cx="2974469" cy="276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200" dirty="0"/>
              <a:t>Tensile strength and </a:t>
            </a:r>
            <a:r>
              <a:rPr kumimoji="1" lang="en-US" altLang="ja-JP" sz="1200" dirty="0">
                <a:solidFill>
                  <a:srgbClr val="FF0000"/>
                </a:solidFill>
              </a:rPr>
              <a:t>yield strength </a:t>
            </a:r>
            <a:r>
              <a:rPr kumimoji="1" lang="en-US" altLang="ja-JP" sz="1200" dirty="0"/>
              <a:t>(</a:t>
            </a:r>
            <a:r>
              <a:rPr kumimoji="1" lang="en-US" altLang="ja-JP" sz="1200" dirty="0" err="1"/>
              <a:t>Mpa</a:t>
            </a:r>
            <a:r>
              <a:rPr kumimoji="1" lang="en-US" altLang="ja-JP" sz="1200" dirty="0"/>
              <a:t>)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89990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グラフ 2">
            <a:extLst>
              <a:ext uri="{FF2B5EF4-FFF2-40B4-BE49-F238E27FC236}">
                <a16:creationId xmlns:a16="http://schemas.microsoft.com/office/drawing/2014/main" id="{C0CC12DB-D6DC-D127-40F6-BEAC3B8DA33E}"/>
              </a:ext>
            </a:extLst>
          </p:cNvPr>
          <p:cNvGraphicFramePr>
            <a:graphicFrameLocks/>
          </p:cNvGraphicFramePr>
          <p:nvPr/>
        </p:nvGraphicFramePr>
        <p:xfrm>
          <a:off x="1745506" y="1693863"/>
          <a:ext cx="7488832" cy="4171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タイトル 1">
            <a:extLst>
              <a:ext uri="{FF2B5EF4-FFF2-40B4-BE49-F238E27FC236}">
                <a16:creationId xmlns:a16="http://schemas.microsoft.com/office/drawing/2014/main" id="{8A966019-0F18-8935-ADE9-F52F353DD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FC temperature result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D0452A3-606E-737B-309D-F29225D9460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49D004B-A171-E60A-E12B-4EF362EF16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97B5E5A-7A37-96FE-1E48-D36F179DA3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12" name="図 11" descr="グラフィカル ユーザー インターフェイス, グラフ&#10;&#10;自動的に生成された説明">
            <a:extLst>
              <a:ext uri="{FF2B5EF4-FFF2-40B4-BE49-F238E27FC236}">
                <a16:creationId xmlns:a16="http://schemas.microsoft.com/office/drawing/2014/main" id="{3EEFDE4D-D2C1-0717-8D00-1E0180D90D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0" r="15451"/>
          <a:stretch/>
        </p:blipFill>
        <p:spPr>
          <a:xfrm>
            <a:off x="6960798" y="1040977"/>
            <a:ext cx="3713700" cy="223429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BE9810A-7808-3D2E-D888-28644D2DDB2F}"/>
              </a:ext>
            </a:extLst>
          </p:cNvPr>
          <p:cNvSpPr txBox="1"/>
          <p:nvPr/>
        </p:nvSpPr>
        <p:spPr>
          <a:xfrm>
            <a:off x="5293213" y="1304956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Max.</a:t>
            </a:r>
            <a:r>
              <a:rPr kumimoji="1" lang="ja-JP" altLang="en-US" sz="1200" dirty="0">
                <a:solidFill>
                  <a:srgbClr val="FF0000"/>
                </a:solidFill>
              </a:rPr>
              <a:t> </a:t>
            </a:r>
            <a:r>
              <a:rPr kumimoji="1" lang="en-US" altLang="ja-JP" sz="1200" dirty="0">
                <a:solidFill>
                  <a:srgbClr val="FF0000"/>
                </a:solidFill>
              </a:rPr>
              <a:t>temp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A77940E-823A-3BD6-3EC4-DA9B977B2FA4}"/>
              </a:ext>
            </a:extLst>
          </p:cNvPr>
          <p:cNvCxnSpPr>
            <a:cxnSpLocks/>
          </p:cNvCxnSpPr>
          <p:nvPr/>
        </p:nvCxnSpPr>
        <p:spPr>
          <a:xfrm>
            <a:off x="6570042" y="1979637"/>
            <a:ext cx="0" cy="185141"/>
          </a:xfrm>
          <a:prstGeom prst="straightConnector1">
            <a:avLst/>
          </a:prstGeom>
          <a:ln w="19050">
            <a:solidFill>
              <a:srgbClr val="CC99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825A7BD-8BB1-3B83-BD4A-733F23704155}"/>
              </a:ext>
            </a:extLst>
          </p:cNvPr>
          <p:cNvSpPr txBox="1"/>
          <p:nvPr/>
        </p:nvSpPr>
        <p:spPr>
          <a:xfrm rot="16200000">
            <a:off x="1061910" y="3352367"/>
            <a:ext cx="1150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Temp rise (</a:t>
            </a:r>
            <a:r>
              <a:rPr kumimoji="1" lang="ja-JP" altLang="en-US" sz="1200" dirty="0"/>
              <a:t>℃</a:t>
            </a:r>
            <a:r>
              <a:rPr kumimoji="1" lang="en-US" altLang="ja-JP" sz="1200" dirty="0"/>
              <a:t>)</a:t>
            </a:r>
            <a:endParaRPr kumimoji="1" lang="ja-JP" altLang="en-US" sz="1200" dirty="0"/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48E7B8C9-DB2A-BA3D-22B6-030E659DF950}"/>
              </a:ext>
            </a:extLst>
          </p:cNvPr>
          <p:cNvCxnSpPr>
            <a:cxnSpLocks/>
          </p:cNvCxnSpPr>
          <p:nvPr/>
        </p:nvCxnSpPr>
        <p:spPr>
          <a:xfrm>
            <a:off x="6426026" y="1259557"/>
            <a:ext cx="0" cy="905221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E51EAAD9-826D-8D74-1A6C-38C8A8922D0A}"/>
              </a:ext>
            </a:extLst>
          </p:cNvPr>
          <p:cNvGraphicFramePr>
            <a:graphicFrameLocks noGrp="1"/>
          </p:cNvGraphicFramePr>
          <p:nvPr/>
        </p:nvGraphicFramePr>
        <p:xfrm>
          <a:off x="129725" y="5814705"/>
          <a:ext cx="8958260" cy="996840"/>
        </p:xfrm>
        <a:graphic>
          <a:graphicData uri="http://schemas.openxmlformats.org/drawingml/2006/table">
            <a:tbl>
              <a:tblPr/>
              <a:tblGrid>
                <a:gridCol w="1671616">
                  <a:extLst>
                    <a:ext uri="{9D8B030D-6E8A-4147-A177-3AD203B41FA5}">
                      <a16:colId xmlns:a16="http://schemas.microsoft.com/office/drawing/2014/main" val="65474647"/>
                    </a:ext>
                  </a:extLst>
                </a:gridCol>
                <a:gridCol w="364555">
                  <a:extLst>
                    <a:ext uri="{9D8B030D-6E8A-4147-A177-3AD203B41FA5}">
                      <a16:colId xmlns:a16="http://schemas.microsoft.com/office/drawing/2014/main" val="1749825011"/>
                    </a:ext>
                  </a:extLst>
                </a:gridCol>
                <a:gridCol w="733555">
                  <a:extLst>
                    <a:ext uri="{9D8B030D-6E8A-4147-A177-3AD203B41FA5}">
                      <a16:colId xmlns:a16="http://schemas.microsoft.com/office/drawing/2014/main" val="1211994731"/>
                    </a:ext>
                  </a:extLst>
                </a:gridCol>
                <a:gridCol w="680205">
                  <a:extLst>
                    <a:ext uri="{9D8B030D-6E8A-4147-A177-3AD203B41FA5}">
                      <a16:colId xmlns:a16="http://schemas.microsoft.com/office/drawing/2014/main" val="2490769087"/>
                    </a:ext>
                  </a:extLst>
                </a:gridCol>
                <a:gridCol w="680205">
                  <a:extLst>
                    <a:ext uri="{9D8B030D-6E8A-4147-A177-3AD203B41FA5}">
                      <a16:colId xmlns:a16="http://schemas.microsoft.com/office/drawing/2014/main" val="1616506219"/>
                    </a:ext>
                  </a:extLst>
                </a:gridCol>
                <a:gridCol w="680205">
                  <a:extLst>
                    <a:ext uri="{9D8B030D-6E8A-4147-A177-3AD203B41FA5}">
                      <a16:colId xmlns:a16="http://schemas.microsoft.com/office/drawing/2014/main" val="246427044"/>
                    </a:ext>
                  </a:extLst>
                </a:gridCol>
                <a:gridCol w="693872">
                  <a:extLst>
                    <a:ext uri="{9D8B030D-6E8A-4147-A177-3AD203B41FA5}">
                      <a16:colId xmlns:a16="http://schemas.microsoft.com/office/drawing/2014/main" val="211980466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14596292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4895367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37479867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432763814"/>
                    </a:ext>
                  </a:extLst>
                </a:gridCol>
                <a:gridCol w="645735">
                  <a:extLst>
                    <a:ext uri="{9D8B030D-6E8A-4147-A177-3AD203B41FA5}">
                      <a16:colId xmlns:a16="http://schemas.microsoft.com/office/drawing/2014/main" val="2882607774"/>
                    </a:ext>
                  </a:extLst>
                </a:gridCol>
              </a:tblGrid>
              <a:tr h="1661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upstream aperture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D16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D12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39083"/>
                  </a:ext>
                </a:extLst>
              </a:tr>
              <a:tr h="1661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material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C1020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NC50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C1020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NC50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SH-1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208750"/>
                  </a:ext>
                </a:extLst>
              </a:tr>
              <a:tr h="1661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excitation waveform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unit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Sin-20kHz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TP-5-1-5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Sin-20kHz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TP-5-1-5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Sin-20kHz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TP-5-1-5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Sin-20kHz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TP-5-1-5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TP-5-1-5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585860"/>
                  </a:ext>
                </a:extLst>
              </a:tr>
              <a:tr h="1661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file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FC-5-01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FC-5-02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FC-5-01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FC-5-02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FC-5-03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FC-5-04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FC-5-03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FC-5-04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FC-5-04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FC-8-04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212220"/>
                  </a:ext>
                </a:extLst>
              </a:tr>
              <a:tr h="1661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others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R2, slit0.3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800751"/>
                  </a:ext>
                </a:extLst>
              </a:tr>
              <a:tr h="1661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peak current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kA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48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48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48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48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34.5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34.5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34.5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34.5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34.5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34.5</a:t>
                      </a:r>
                    </a:p>
                  </a:txBody>
                  <a:tcPr marL="6646" marR="6646" marT="66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693272"/>
                  </a:ext>
                </a:extLst>
              </a:tr>
            </a:tbl>
          </a:graphicData>
        </a:graphic>
      </p:graphicFrame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9EAC9A7-92D8-BA97-4287-DE774420208D}"/>
              </a:ext>
            </a:extLst>
          </p:cNvPr>
          <p:cNvCxnSpPr>
            <a:cxnSpLocks/>
          </p:cNvCxnSpPr>
          <p:nvPr/>
        </p:nvCxnSpPr>
        <p:spPr>
          <a:xfrm flipH="1">
            <a:off x="6137994" y="1259557"/>
            <a:ext cx="23042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BEA38A80-7B38-2B1B-935D-C6848D4FF82D}"/>
              </a:ext>
            </a:extLst>
          </p:cNvPr>
          <p:cNvCxnSpPr>
            <a:cxnSpLocks/>
          </p:cNvCxnSpPr>
          <p:nvPr/>
        </p:nvCxnSpPr>
        <p:spPr>
          <a:xfrm flipH="1">
            <a:off x="6354018" y="2174792"/>
            <a:ext cx="10801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13ABF2E1-3C8A-B892-2A93-B0FC0FACED6C}"/>
              </a:ext>
            </a:extLst>
          </p:cNvPr>
          <p:cNvCxnSpPr>
            <a:cxnSpLocks/>
          </p:cNvCxnSpPr>
          <p:nvPr/>
        </p:nvCxnSpPr>
        <p:spPr>
          <a:xfrm flipH="1">
            <a:off x="6498034" y="1979637"/>
            <a:ext cx="9361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DDB5E3BB-5ED9-BAA7-6259-07BFEFC53644}"/>
              </a:ext>
            </a:extLst>
          </p:cNvPr>
          <p:cNvCxnSpPr>
            <a:cxnSpLocks/>
          </p:cNvCxnSpPr>
          <p:nvPr/>
        </p:nvCxnSpPr>
        <p:spPr>
          <a:xfrm flipV="1">
            <a:off x="6282010" y="1259557"/>
            <a:ext cx="0" cy="18002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6ECF2B91-547B-C0D7-A04B-602AFE47BCAD}"/>
              </a:ext>
            </a:extLst>
          </p:cNvPr>
          <p:cNvCxnSpPr/>
          <p:nvPr/>
        </p:nvCxnSpPr>
        <p:spPr>
          <a:xfrm flipH="1">
            <a:off x="6714058" y="2051645"/>
            <a:ext cx="50405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9A757824-BD09-B7D6-8EB9-2F3685507E10}"/>
              </a:ext>
            </a:extLst>
          </p:cNvPr>
          <p:cNvCxnSpPr>
            <a:cxnSpLocks/>
          </p:cNvCxnSpPr>
          <p:nvPr/>
        </p:nvCxnSpPr>
        <p:spPr>
          <a:xfrm flipV="1">
            <a:off x="6786066" y="2045515"/>
            <a:ext cx="0" cy="1014242"/>
          </a:xfrm>
          <a:prstGeom prst="straightConnector1">
            <a:avLst/>
          </a:prstGeom>
          <a:ln w="19050">
            <a:solidFill>
              <a:srgbClr val="92D050"/>
            </a:solidFill>
            <a:headEnd type="triangl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33F88D51-6E89-4E0A-236C-78CCA850F7FA}"/>
              </a:ext>
            </a:extLst>
          </p:cNvPr>
          <p:cNvSpPr txBox="1"/>
          <p:nvPr/>
        </p:nvSpPr>
        <p:spPr>
          <a:xfrm>
            <a:off x="4364497" y="1630630"/>
            <a:ext cx="18315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7030A0"/>
                </a:solidFill>
              </a:rPr>
              <a:t>Temp. rise during 1 train</a:t>
            </a:r>
            <a:endParaRPr kumimoji="1" lang="ja-JP" altLang="en-US" sz="1200" dirty="0">
              <a:solidFill>
                <a:srgbClr val="7030A0"/>
              </a:solidFill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9A84F5ED-FE53-ED6C-321E-1D94E2270962}"/>
              </a:ext>
            </a:extLst>
          </p:cNvPr>
          <p:cNvSpPr txBox="1"/>
          <p:nvPr/>
        </p:nvSpPr>
        <p:spPr>
          <a:xfrm>
            <a:off x="4297171" y="1926377"/>
            <a:ext cx="1898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CC9900"/>
                </a:solidFill>
              </a:rPr>
              <a:t>Temp. rise during 1 pulse</a:t>
            </a:r>
            <a:endParaRPr kumimoji="1" lang="ja-JP" altLang="en-US" sz="1200" dirty="0">
              <a:solidFill>
                <a:srgbClr val="CC9900"/>
              </a:solidFill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F8E922D-48C1-780C-EAFB-7390858BDA93}"/>
              </a:ext>
            </a:extLst>
          </p:cNvPr>
          <p:cNvSpPr txBox="1"/>
          <p:nvPr/>
        </p:nvSpPr>
        <p:spPr>
          <a:xfrm>
            <a:off x="4430220" y="2422718"/>
            <a:ext cx="1765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92D050"/>
                </a:solidFill>
              </a:rPr>
              <a:t>Temp.</a:t>
            </a:r>
            <a:r>
              <a:rPr kumimoji="1" lang="ja-JP" altLang="en-US" sz="1200" dirty="0">
                <a:solidFill>
                  <a:srgbClr val="92D050"/>
                </a:solidFill>
              </a:rPr>
              <a:t> </a:t>
            </a:r>
            <a:r>
              <a:rPr kumimoji="1" lang="en-US" altLang="ja-JP" sz="1200" dirty="0">
                <a:solidFill>
                  <a:srgbClr val="92D050"/>
                </a:solidFill>
              </a:rPr>
              <a:t>rise</a:t>
            </a:r>
            <a:r>
              <a:rPr kumimoji="1" lang="ja-JP" altLang="en-US" sz="1200" dirty="0">
                <a:solidFill>
                  <a:srgbClr val="92D050"/>
                </a:solidFill>
              </a:rPr>
              <a:t> </a:t>
            </a:r>
            <a:r>
              <a:rPr kumimoji="1" lang="en-US" altLang="ja-JP" sz="1200" dirty="0">
                <a:solidFill>
                  <a:srgbClr val="92D050"/>
                </a:solidFill>
              </a:rPr>
              <a:t>steady</a:t>
            </a:r>
            <a:r>
              <a:rPr kumimoji="1" lang="ja-JP" altLang="en-US" sz="1200" dirty="0">
                <a:solidFill>
                  <a:srgbClr val="92D050"/>
                </a:solidFill>
              </a:rPr>
              <a:t> </a:t>
            </a:r>
            <a:r>
              <a:rPr kumimoji="1" lang="en-US" altLang="ja-JP" sz="1200" dirty="0">
                <a:solidFill>
                  <a:srgbClr val="92D050"/>
                </a:solidFill>
              </a:rPr>
              <a:t>state</a:t>
            </a:r>
            <a:endParaRPr kumimoji="1" lang="ja-JP" altLang="en-US" sz="1200" dirty="0">
              <a:solidFill>
                <a:srgbClr val="92D05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1610A22-82F2-BCF4-E634-AB27C13C5257}"/>
              </a:ext>
            </a:extLst>
          </p:cNvPr>
          <p:cNvSpPr txBox="1"/>
          <p:nvPr/>
        </p:nvSpPr>
        <p:spPr>
          <a:xfrm>
            <a:off x="89322" y="1105668"/>
            <a:ext cx="126989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400" dirty="0"/>
              <a:t>Ambient 30</a:t>
            </a:r>
            <a:r>
              <a:rPr lang="ja-JP" altLang="en-US" sz="1400" dirty="0"/>
              <a:t>℃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59081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592032-EAE9-63FF-34BA-EB2E6BB95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Flux Concentrator</a:t>
            </a:r>
            <a:endParaRPr kumimoji="1" lang="ja-JP" altLang="en-US" dirty="0"/>
          </a:p>
        </p:txBody>
      </p:sp>
      <p:pic>
        <p:nvPicPr>
          <p:cNvPr id="9" name="コンテンツ プレースホルダー 8" descr="新聞の記事のスクリーンショット&#10;&#10;中程度の精度で自動的に生成された説明">
            <a:extLst>
              <a:ext uri="{FF2B5EF4-FFF2-40B4-BE49-F238E27FC236}">
                <a16:creationId xmlns:a16="http://schemas.microsoft.com/office/drawing/2014/main" id="{169B03A0-B45C-E645-8E85-6BBA82EEA79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8" y="1259557"/>
            <a:ext cx="5329238" cy="4263390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F61F3AA-8038-5040-BE15-5CFC06A8B3E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B4B9A24-881A-6D41-0754-DEAAA71DD3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C51AB2-6A84-B2BB-8258-11822DD949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11" name="コンテンツ プレースホルダー 10" descr="ダイアグラム, 設計図&#10;&#10;自動的に生成された説明">
            <a:extLst>
              <a:ext uri="{FF2B5EF4-FFF2-40B4-BE49-F238E27FC236}">
                <a16:creationId xmlns:a16="http://schemas.microsoft.com/office/drawing/2014/main" id="{04480B63-8AF9-7E37-63BE-A321A7D4119F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86" y="1187549"/>
            <a:ext cx="4239217" cy="4182059"/>
          </a:xfr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5331F1A-0EBB-B57D-9ACF-02AF613C47AA}"/>
              </a:ext>
            </a:extLst>
          </p:cNvPr>
          <p:cNvSpPr txBox="1"/>
          <p:nvPr/>
        </p:nvSpPr>
        <p:spPr>
          <a:xfrm>
            <a:off x="3185666" y="6035880"/>
            <a:ext cx="4352474" cy="40825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Originally develop by SLAC for SLC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18238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776D60-8A60-E552-8F82-09380CE7E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/>
              <a:t>FC – thermal simulation</a:t>
            </a:r>
            <a:endParaRPr kumimoji="1" lang="ja-JP" altLang="en-US" sz="3600" dirty="0"/>
          </a:p>
        </p:txBody>
      </p:sp>
      <p:pic>
        <p:nvPicPr>
          <p:cNvPr id="7" name="FC-8-05-TM3_01">
            <a:hlinkClick r:id="" action="ppaction://media"/>
            <a:extLst>
              <a:ext uri="{FF2B5EF4-FFF2-40B4-BE49-F238E27FC236}">
                <a16:creationId xmlns:a16="http://schemas.microsoft.com/office/drawing/2014/main" id="{3CB01B48-AEE6-1166-C70E-479C7DCA5C2A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2505" y="1050377"/>
            <a:ext cx="7028670" cy="3316739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EB9F0C5-4CA0-E818-E6B7-4278F15D17B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E55F5C8-392B-8A51-2B3E-56F80EBA7A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8FE673-4012-7F83-5DCD-C78B3127D3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3" name="コンテンツ プレースホルダー 7" descr="コンピューターのスクリーンショット&#10;&#10;自動的に生成された説明">
            <a:extLst>
              <a:ext uri="{FF2B5EF4-FFF2-40B4-BE49-F238E27FC236}">
                <a16:creationId xmlns:a16="http://schemas.microsoft.com/office/drawing/2014/main" id="{00B8942D-D09C-6A09-E909-3C516562CF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2" t="15482" r="21064" b="34957"/>
          <a:stretch/>
        </p:blipFill>
        <p:spPr bwMode="auto">
          <a:xfrm>
            <a:off x="3632505" y="4546457"/>
            <a:ext cx="6944702" cy="299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476546BB-C521-7733-8B10-0E5523E42F2F}"/>
              </a:ext>
            </a:extLst>
          </p:cNvPr>
          <p:cNvGrpSpPr/>
          <p:nvPr/>
        </p:nvGrpSpPr>
        <p:grpSpPr>
          <a:xfrm>
            <a:off x="30638" y="1066569"/>
            <a:ext cx="3654794" cy="2785276"/>
            <a:chOff x="1034707" y="995696"/>
            <a:chExt cx="8622399" cy="6571030"/>
          </a:xfrm>
        </p:grpSpPr>
        <p:pic>
          <p:nvPicPr>
            <p:cNvPr id="8" name="コンテンツ プレースホルダー 15">
              <a:extLst>
                <a:ext uri="{FF2B5EF4-FFF2-40B4-BE49-F238E27FC236}">
                  <a16:creationId xmlns:a16="http://schemas.microsoft.com/office/drawing/2014/main" id="{641CEEA2-8FB3-077C-FCF8-5DDEB002AD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" r="27578"/>
            <a:stretch/>
          </p:blipFill>
          <p:spPr bwMode="auto">
            <a:xfrm>
              <a:off x="1036292" y="995696"/>
              <a:ext cx="8620814" cy="6571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3B524F2-4CF7-90D4-E35C-6A2A117C5882}"/>
                </a:ext>
              </a:extLst>
            </p:cNvPr>
            <p:cNvSpPr txBox="1"/>
            <p:nvPr/>
          </p:nvSpPr>
          <p:spPr>
            <a:xfrm>
              <a:off x="8010201" y="3059757"/>
              <a:ext cx="995371" cy="435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38.053</a:t>
              </a:r>
              <a:endParaRPr kumimoji="1" lang="ja-JP" altLang="en-US" sz="600" dirty="0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5845056-4123-EEDB-D52D-BB4ECD5713EE}"/>
                </a:ext>
              </a:extLst>
            </p:cNvPr>
            <p:cNvSpPr txBox="1"/>
            <p:nvPr/>
          </p:nvSpPr>
          <p:spPr>
            <a:xfrm>
              <a:off x="8514259" y="4022482"/>
              <a:ext cx="995371" cy="435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37.543</a:t>
              </a:r>
              <a:endParaRPr kumimoji="1" lang="ja-JP" altLang="en-US" sz="600" dirty="0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6AD6EAB6-4BCF-6B27-ABD2-DDEFBDE7A8FF}"/>
                </a:ext>
              </a:extLst>
            </p:cNvPr>
            <p:cNvSpPr txBox="1"/>
            <p:nvPr/>
          </p:nvSpPr>
          <p:spPr>
            <a:xfrm>
              <a:off x="7299192" y="2914846"/>
              <a:ext cx="893265" cy="435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6.505</a:t>
              </a:r>
              <a:endParaRPr kumimoji="1" lang="ja-JP" altLang="en-US" sz="600" dirty="0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5F4EC2DE-85E0-3975-EFAB-1CBBF0A0A4FA}"/>
                </a:ext>
              </a:extLst>
            </p:cNvPr>
            <p:cNvSpPr txBox="1"/>
            <p:nvPr/>
          </p:nvSpPr>
          <p:spPr>
            <a:xfrm>
              <a:off x="7362130" y="1259556"/>
              <a:ext cx="893265" cy="435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0.860</a:t>
              </a:r>
              <a:endParaRPr kumimoji="1" lang="ja-JP" altLang="en-US" sz="600" dirty="0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7D880AA-394E-9AEF-AEA2-745E3D5AB08B}"/>
                </a:ext>
              </a:extLst>
            </p:cNvPr>
            <p:cNvSpPr txBox="1"/>
            <p:nvPr/>
          </p:nvSpPr>
          <p:spPr>
            <a:xfrm>
              <a:off x="4881070" y="3176455"/>
              <a:ext cx="893265" cy="435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0.142</a:t>
              </a:r>
              <a:endParaRPr kumimoji="1" lang="ja-JP" altLang="en-US" sz="600" dirty="0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9F741B85-BA02-57DF-29EF-A04B62561DD2}"/>
                </a:ext>
              </a:extLst>
            </p:cNvPr>
            <p:cNvSpPr txBox="1"/>
            <p:nvPr/>
          </p:nvSpPr>
          <p:spPr>
            <a:xfrm>
              <a:off x="4174301" y="3518228"/>
              <a:ext cx="893265" cy="435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0.183</a:t>
              </a:r>
              <a:endParaRPr kumimoji="1" lang="ja-JP" altLang="en-US" sz="600" dirty="0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0ED7348E-C8BF-4647-747B-A17260515E2F}"/>
                </a:ext>
              </a:extLst>
            </p:cNvPr>
            <p:cNvSpPr txBox="1"/>
            <p:nvPr/>
          </p:nvSpPr>
          <p:spPr>
            <a:xfrm>
              <a:off x="5346699" y="3994370"/>
              <a:ext cx="537775" cy="435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0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D2B03791-B57F-EA62-3291-C747B3BEF044}"/>
                </a:ext>
              </a:extLst>
            </p:cNvPr>
            <p:cNvSpPr txBox="1"/>
            <p:nvPr/>
          </p:nvSpPr>
          <p:spPr>
            <a:xfrm>
              <a:off x="3911087" y="4454633"/>
              <a:ext cx="537775" cy="435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0</a:t>
              </a:r>
            </a:p>
          </p:txBody>
        </p: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7A6BBC50-AE74-9F86-5C8B-ED30A250C8C7}"/>
                </a:ext>
              </a:extLst>
            </p:cNvPr>
            <p:cNvCxnSpPr>
              <a:stCxn id="13" idx="3"/>
            </p:cNvCxnSpPr>
            <p:nvPr/>
          </p:nvCxnSpPr>
          <p:spPr>
            <a:xfrm>
              <a:off x="5774335" y="3394288"/>
              <a:ext cx="75627" cy="6735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7A61EF0D-1D55-2E6A-A571-614D7CFA2BA7}"/>
                </a:ext>
              </a:extLst>
            </p:cNvPr>
            <p:cNvCxnSpPr>
              <a:stCxn id="14" idx="3"/>
            </p:cNvCxnSpPr>
            <p:nvPr/>
          </p:nvCxnSpPr>
          <p:spPr>
            <a:xfrm>
              <a:off x="5067565" y="3736060"/>
              <a:ext cx="35249" cy="6515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758D0A4F-DBA4-E6F1-695D-59CB0F0C003D}"/>
                </a:ext>
              </a:extLst>
            </p:cNvPr>
            <p:cNvSpPr txBox="1"/>
            <p:nvPr/>
          </p:nvSpPr>
          <p:spPr>
            <a:xfrm>
              <a:off x="6794273" y="5500534"/>
              <a:ext cx="893265" cy="435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1.183</a:t>
              </a:r>
              <a:endParaRPr kumimoji="1" lang="ja-JP" altLang="en-US" sz="600" dirty="0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19035A29-40A0-EFA5-AB51-5CEB8E097268}"/>
                </a:ext>
              </a:extLst>
            </p:cNvPr>
            <p:cNvSpPr txBox="1"/>
            <p:nvPr/>
          </p:nvSpPr>
          <p:spPr>
            <a:xfrm>
              <a:off x="5634180" y="5573928"/>
              <a:ext cx="893265" cy="435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1.062</a:t>
              </a:r>
              <a:endParaRPr kumimoji="1" lang="ja-JP" altLang="en-US" sz="600" dirty="0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FE6718D-7A3E-FA6A-2226-276E337B4905}"/>
                </a:ext>
              </a:extLst>
            </p:cNvPr>
            <p:cNvSpPr txBox="1"/>
            <p:nvPr/>
          </p:nvSpPr>
          <p:spPr>
            <a:xfrm>
              <a:off x="3947640" y="5733687"/>
              <a:ext cx="893265" cy="435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0.179</a:t>
              </a:r>
              <a:endParaRPr kumimoji="1" lang="ja-JP" altLang="en-US" sz="600" dirty="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54F2D766-97DA-2CC0-DC89-B2E32982FE83}"/>
                </a:ext>
              </a:extLst>
            </p:cNvPr>
            <p:cNvSpPr txBox="1"/>
            <p:nvPr/>
          </p:nvSpPr>
          <p:spPr>
            <a:xfrm>
              <a:off x="3240868" y="6075459"/>
              <a:ext cx="893265" cy="435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0.153</a:t>
              </a:r>
              <a:endParaRPr kumimoji="1" lang="ja-JP" altLang="en-US" sz="600" dirty="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4349AD58-C89F-C571-07C5-D9109D66C141}"/>
                </a:ext>
              </a:extLst>
            </p:cNvPr>
            <p:cNvSpPr txBox="1"/>
            <p:nvPr/>
          </p:nvSpPr>
          <p:spPr>
            <a:xfrm>
              <a:off x="2513455" y="5622679"/>
              <a:ext cx="893265" cy="435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0.126</a:t>
              </a:r>
              <a:endParaRPr kumimoji="1" lang="ja-JP" altLang="en-US" sz="600" dirty="0"/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54D2650-1FFF-E7B8-467C-75F9098378C6}"/>
                </a:ext>
              </a:extLst>
            </p:cNvPr>
            <p:cNvSpPr txBox="1"/>
            <p:nvPr/>
          </p:nvSpPr>
          <p:spPr>
            <a:xfrm>
              <a:off x="4601135" y="6110272"/>
              <a:ext cx="893265" cy="435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0.116</a:t>
              </a:r>
              <a:endParaRPr kumimoji="1" lang="ja-JP" altLang="en-US" sz="600" dirty="0"/>
            </a:p>
          </p:txBody>
        </p: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7A1DCA7D-BA54-23E5-2637-C4D206B160A7}"/>
                </a:ext>
              </a:extLst>
            </p:cNvPr>
            <p:cNvCxnSpPr>
              <a:stCxn id="24" idx="0"/>
            </p:cNvCxnSpPr>
            <p:nvPr/>
          </p:nvCxnSpPr>
          <p:spPr>
            <a:xfrm flipH="1" flipV="1">
              <a:off x="4841849" y="5393888"/>
              <a:ext cx="205918" cy="7163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60A9DE3A-E176-9552-6CAE-61F41A134727}"/>
                </a:ext>
              </a:extLst>
            </p:cNvPr>
            <p:cNvCxnSpPr>
              <a:stCxn id="21" idx="0"/>
            </p:cNvCxnSpPr>
            <p:nvPr/>
          </p:nvCxnSpPr>
          <p:spPr>
            <a:xfrm flipV="1">
              <a:off x="4394273" y="5035075"/>
              <a:ext cx="133670" cy="6986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14CFE3ED-4EB2-4AD1-CB4B-A8F198CE75C4}"/>
                </a:ext>
              </a:extLst>
            </p:cNvPr>
            <p:cNvCxnSpPr>
              <a:stCxn id="22" idx="0"/>
            </p:cNvCxnSpPr>
            <p:nvPr/>
          </p:nvCxnSpPr>
          <p:spPr>
            <a:xfrm flipH="1" flipV="1">
              <a:off x="3590759" y="5282034"/>
              <a:ext cx="96741" cy="7934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2AAB71B0-8D10-9F73-254B-EA36715FDB81}"/>
                </a:ext>
              </a:extLst>
            </p:cNvPr>
            <p:cNvCxnSpPr>
              <a:stCxn id="23" idx="0"/>
            </p:cNvCxnSpPr>
            <p:nvPr/>
          </p:nvCxnSpPr>
          <p:spPr>
            <a:xfrm flipV="1">
              <a:off x="2960088" y="5282034"/>
              <a:ext cx="388476" cy="3406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BEBF2B3F-1536-459E-6435-4AEDE1CAD98D}"/>
                </a:ext>
              </a:extLst>
            </p:cNvPr>
            <p:cNvSpPr txBox="1"/>
            <p:nvPr/>
          </p:nvSpPr>
          <p:spPr>
            <a:xfrm>
              <a:off x="1034707" y="999270"/>
              <a:ext cx="2761477" cy="4356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600" dirty="0"/>
                <a:t>Total loss per pulse : 88.87 J</a:t>
              </a:r>
              <a:endParaRPr kumimoji="1" lang="ja-JP" altLang="en-US" sz="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8241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10F697-B0A0-6A3C-2AA0-A09560B4C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コンテンツ プレースホルダー 7" descr="ダイアグラム&#10;&#10;自動的に生成された説明">
            <a:extLst>
              <a:ext uri="{FF2B5EF4-FFF2-40B4-BE49-F238E27FC236}">
                <a16:creationId xmlns:a16="http://schemas.microsoft.com/office/drawing/2014/main" id="{70113BA1-D995-EF16-3927-CF04EE9C410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2"/>
            <a:ext cx="10658643" cy="7546093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BC17D4-185C-68C3-9CDC-8F4E251F9A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23" b="0" i="0" u="none" strike="noStrike" kern="1200" cap="none" spc="0" normalizeH="0" baseline="0" noProof="0" dirty="0">
              <a:ln>
                <a:noFill/>
              </a:ln>
              <a:solidFill>
                <a:srgbClr val="292929">
                  <a:tint val="75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957668-F0CF-25C7-67DD-6DC9260953B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en-US" sz="1323" b="0" i="0" u="none" strike="noStrike" kern="1200" cap="none" spc="0" normalizeH="0" baseline="0" noProof="0" dirty="0">
              <a:ln>
                <a:noFill/>
              </a:ln>
              <a:solidFill>
                <a:srgbClr val="292929">
                  <a:tint val="75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57A747F-14DD-49B1-5065-04F7E1E193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C199F8-A211-45E5-AEA2-CC5E857C2E77}" type="slidenum">
              <a:rPr kumimoji="1" lang="ja-JP" altLang="en-US" sz="1323" b="0" i="0" u="none" strike="noStrike" kern="1200" cap="none" spc="0" normalizeH="0" baseline="0" noProof="0" smtClean="0">
                <a:ln>
                  <a:noFill/>
                </a:ln>
                <a:solidFill>
                  <a:srgbClr val="292929">
                    <a:tint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10428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1323" b="0" i="0" u="none" strike="noStrike" kern="1200" cap="none" spc="0" normalizeH="0" baseline="0" noProof="0">
              <a:ln>
                <a:noFill/>
              </a:ln>
              <a:solidFill>
                <a:srgbClr val="292929">
                  <a:tint val="75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173F081-B6CA-1A81-C967-7782075FFF03}"/>
              </a:ext>
            </a:extLst>
          </p:cNvPr>
          <p:cNvSpPr txBox="1"/>
          <p:nvPr/>
        </p:nvSpPr>
        <p:spPr>
          <a:xfrm>
            <a:off x="9076881" y="-36587"/>
            <a:ext cx="1597617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104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Courtesy of K. Wada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668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quarter" idx="17"/>
          </p:nvPr>
        </p:nvSpPr>
        <p:spPr>
          <a:xfrm>
            <a:off x="449362" y="1261650"/>
            <a:ext cx="9865096" cy="5328594"/>
          </a:xfrm>
        </p:spPr>
        <p:txBody>
          <a:bodyPr/>
          <a:lstStyle/>
          <a:p>
            <a:r>
              <a:rPr lang="en-US" altLang="ja-JP" sz="2800" dirty="0"/>
              <a:t>FC is </a:t>
            </a:r>
            <a:r>
              <a:rPr lang="en-US" altLang="ja-JP" sz="2800"/>
              <a:t>an </a:t>
            </a:r>
            <a:r>
              <a:rPr kumimoji="1" lang="en-US" altLang="ja-JP" sz="2800"/>
              <a:t>AMD (</a:t>
            </a:r>
            <a:r>
              <a:rPr kumimoji="1" lang="en-US" altLang="ja-JP" sz="2800" dirty="0"/>
              <a:t>adiabatic matching device) to exchange position and angle of the particles using slowly changing magnetic field</a:t>
            </a:r>
          </a:p>
          <a:p>
            <a:pPr lvl="1"/>
            <a:r>
              <a:rPr lang="en-US" altLang="ja-JP" sz="2800" dirty="0"/>
              <a:t>Originally develop by SLAC for SLC</a:t>
            </a:r>
            <a:endParaRPr kumimoji="1" lang="en-US" altLang="ja-JP" sz="2800" dirty="0"/>
          </a:p>
          <a:p>
            <a:r>
              <a:rPr lang="en-US" altLang="ja-JP" sz="2800" dirty="0"/>
              <a:t>Eddy current and skin effect plays important role for design</a:t>
            </a:r>
          </a:p>
          <a:p>
            <a:r>
              <a:rPr lang="en-US" altLang="ja-JP" sz="2800" dirty="0"/>
              <a:t>Engineering design for cooling Ohmic loss getting more important for higher field and repetition requirement</a:t>
            </a:r>
          </a:p>
          <a:p>
            <a:pPr lvl="1"/>
            <a:r>
              <a:rPr lang="en-US" altLang="ja-JP" sz="2800" dirty="0"/>
              <a:t>Material selection</a:t>
            </a:r>
          </a:p>
          <a:p>
            <a:pPr lvl="1"/>
            <a:r>
              <a:rPr lang="en-US" altLang="ja-JP" sz="2800" dirty="0"/>
              <a:t>Cooling water path design</a:t>
            </a:r>
          </a:p>
          <a:p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511172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" y="89226"/>
            <a:ext cx="10691813" cy="755968"/>
          </a:xfrm>
        </p:spPr>
        <p:txBody>
          <a:bodyPr/>
          <a:lstStyle/>
          <a:p>
            <a:r>
              <a:rPr kumimoji="1" lang="en-US" altLang="ja-JP" sz="3200" dirty="0"/>
              <a:t>Motion</a:t>
            </a:r>
            <a:r>
              <a:rPr kumimoji="1" lang="ja-JP" altLang="en-US" sz="3200" dirty="0"/>
              <a:t> </a:t>
            </a:r>
            <a:r>
              <a:rPr lang="en-US" altLang="ja-JP" sz="3200" dirty="0"/>
              <a:t>of charged particle in the uniform magnetic field</a:t>
            </a:r>
            <a:endParaRPr kumimoji="1" lang="ja-JP" altLang="en-US" sz="3200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0" y="1217555"/>
            <a:ext cx="8409316" cy="2502470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4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665386" y="3787830"/>
                <a:ext cx="3723968" cy="10275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3200" b="1"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ja-JP" altLang="en-US" sz="3200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ja-JP" altLang="en-US" sz="3200" b="0" i="0">
                          <a:latin typeface="Cambria Math" panose="02040503050406030204" pitchFamily="18" charset="0"/>
                        </a:rPr>
                        <m:t>m</m:t>
                      </m:r>
                      <m:f>
                        <m:fPr>
                          <m:ctrlPr>
                            <a:rPr lang="ja-JP" altLang="en-US" sz="32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ja-JP" altLang="en-US" sz="3200" b="0" i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ja-JP" altLang="en-US" sz="32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ja-JP" altLang="en-US" sz="3200" b="0" i="0">
                              <a:latin typeface="Cambria Math" panose="02040503050406030204" pitchFamily="18" charset="0"/>
                            </a:rPr>
                            <m:t>dt</m:t>
                          </m:r>
                        </m:den>
                      </m:f>
                      <m:r>
                        <a:rPr lang="ja-JP" altLang="en-US" sz="3200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ja-JP" altLang="en-US" sz="3200" b="0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ja-JP" altLang="en-US" sz="3200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ja-JP" altLang="en-US" sz="3200" b="0" i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ja-JP" altLang="en-US" sz="3200" b="1" i="1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ja-JP" altLang="en-US" sz="3200" dirty="0"/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86" y="3787830"/>
                <a:ext cx="3723968" cy="102752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正方形/長方形 12"/>
              <p:cNvSpPr/>
              <p:nvPr/>
            </p:nvSpPr>
            <p:spPr>
              <a:xfrm>
                <a:off x="6942182" y="5536682"/>
                <a:ext cx="1393074" cy="7035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3" name="正方形/長方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182" y="5536682"/>
                <a:ext cx="1393074" cy="7035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正方形/長方形 13"/>
              <p:cNvSpPr/>
              <p:nvPr/>
            </p:nvSpPr>
            <p:spPr>
              <a:xfrm>
                <a:off x="6942182" y="6295346"/>
                <a:ext cx="1311192" cy="687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4" name="正方形/長方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182" y="6295346"/>
                <a:ext cx="1311192" cy="68756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1929573" y="6670644"/>
                <a:ext cx="295657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ja-JP" altLang="en-US" sz="2000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ja-JP" altLang="en-US" sz="20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ja-JP" altLang="en-US" sz="20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func>
                        <m:func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ja-JP" altLang="en-US" sz="2000" i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ja-JP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ja-JP" altLang="en-US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ja-JP" altLang="en-US" sz="2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573" y="6670644"/>
                <a:ext cx="2956579" cy="400110"/>
              </a:xfrm>
              <a:prstGeom prst="rect">
                <a:avLst/>
              </a:prstGeom>
              <a:blipFill rotWithShape="0">
                <a:blip r:embed="rId6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/>
              <p:cNvSpPr/>
              <p:nvPr/>
            </p:nvSpPr>
            <p:spPr>
              <a:xfrm>
                <a:off x="1929573" y="6342122"/>
                <a:ext cx="29123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ja-JP" altLang="en-US" sz="2000" i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ja-JP" altLang="en-US" sz="20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ja-JP" altLang="en-US" sz="20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func>
                        <m:func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ja-JP" altLang="en-US" sz="2000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ja-JP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20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ja-JP" altLang="en-US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ja-JP" altLang="en-US" sz="2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8" name="正方形/長方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573" y="6342122"/>
                <a:ext cx="2912336" cy="400110"/>
              </a:xfrm>
              <a:prstGeom prst="rect">
                <a:avLst/>
              </a:prstGeom>
              <a:blipFill rotWithShape="0">
                <a:blip r:embed="rId7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/>
              <p:cNvSpPr/>
              <p:nvPr/>
            </p:nvSpPr>
            <p:spPr>
              <a:xfrm>
                <a:off x="1929573" y="5409192"/>
                <a:ext cx="2604752" cy="4082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ja-JP" altLang="en-US" i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ja-JP" alt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1" name="正方形/長方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573" y="5409192"/>
                <a:ext cx="2604752" cy="408253"/>
              </a:xfrm>
              <a:prstGeom prst="rect">
                <a:avLst/>
              </a:prstGeom>
              <a:blipFill rotWithShape="0">
                <a:blip r:embed="rId8"/>
                <a:stretch>
                  <a:fillRect b="-1791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正方形/長方形 11"/>
              <p:cNvSpPr/>
              <p:nvPr/>
            </p:nvSpPr>
            <p:spPr>
              <a:xfrm>
                <a:off x="1929573" y="5789108"/>
                <a:ext cx="2775760" cy="4335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ja-JP" altLang="en-US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ja-JP" altLang="en-US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2" name="正方形/長方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9573" y="5789108"/>
                <a:ext cx="2775760" cy="433517"/>
              </a:xfrm>
              <a:prstGeom prst="rect">
                <a:avLst/>
              </a:prstGeom>
              <a:blipFill rotWithShape="0">
                <a:blip r:embed="rId9"/>
                <a:stretch>
                  <a:fillRect b="-845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7935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89226"/>
            <a:ext cx="10691812" cy="755968"/>
          </a:xfrm>
        </p:spPr>
        <p:txBody>
          <a:bodyPr/>
          <a:lstStyle/>
          <a:p>
            <a:r>
              <a:rPr lang="en-US" altLang="ja-JP" sz="4000" dirty="0"/>
              <a:t>Mirror magnetic field</a:t>
            </a:r>
            <a:endParaRPr kumimoji="1" lang="ja-JP" altLang="en-US" sz="4000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61" y="1043533"/>
            <a:ext cx="6097389" cy="3150318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177554" y="4764308"/>
            <a:ext cx="7112716" cy="1671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Consider magnetic field</a:t>
            </a:r>
          </a:p>
          <a:p>
            <a:r>
              <a:rPr lang="en-US" altLang="ja-JP" dirty="0"/>
              <a:t>  Direction of magnetic field : roughly z</a:t>
            </a:r>
          </a:p>
          <a:p>
            <a:r>
              <a:rPr kumimoji="1" lang="en-US" altLang="ja-JP" dirty="0"/>
              <a:t>  Axially symmetric around z axis</a:t>
            </a:r>
          </a:p>
          <a:p>
            <a:r>
              <a:rPr lang="en-US" altLang="ja-JP" dirty="0"/>
              <a:t>  Magnetic field decrease along positive direction of z axis</a:t>
            </a:r>
          </a:p>
          <a:p>
            <a:r>
              <a:rPr kumimoji="1" lang="en-US" altLang="ja-JP" dirty="0"/>
              <a:t>It is called magnetic mirror, well known in the plasm physics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9921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38938-549E-E93D-0F36-586A26F2F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BD4F4A-0F0C-89E9-E2A1-CCAD6E18A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9226"/>
            <a:ext cx="10691812" cy="755968"/>
          </a:xfrm>
        </p:spPr>
        <p:txBody>
          <a:bodyPr/>
          <a:lstStyle/>
          <a:p>
            <a:r>
              <a:rPr kumimoji="1" lang="en-US" altLang="ja-JP" sz="4000" dirty="0"/>
              <a:t>Mirror magnetic field</a:t>
            </a:r>
            <a:endParaRPr kumimoji="1" lang="ja-JP" altLang="en-US" sz="4000" dirty="0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27D42ECD-4274-C179-5DF6-DE6916F70B1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61" y="1043533"/>
            <a:ext cx="6097389" cy="3150318"/>
          </a:xfrm>
        </p:spPr>
      </p:pic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289A94-0636-26C7-2B5C-50A1FC6148A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A2DDBF-14D0-A499-9F55-3AFB8D3513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EC8F749-4E17-D424-1210-9C3E3E237C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5670A57-4040-D309-6EB7-A18DF6A99069}"/>
              </a:ext>
            </a:extLst>
          </p:cNvPr>
          <p:cNvSpPr txBox="1"/>
          <p:nvPr/>
        </p:nvSpPr>
        <p:spPr>
          <a:xfrm>
            <a:off x="2413116" y="4785820"/>
            <a:ext cx="7330853" cy="724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First, consider relation between components of magnetic field</a:t>
            </a:r>
          </a:p>
          <a:p>
            <a:r>
              <a:rPr lang="en-US" altLang="ja-JP" dirty="0"/>
              <a:t>  </a:t>
            </a:r>
            <a:r>
              <a:rPr lang="en-US" altLang="ja-JP" dirty="0" err="1"/>
              <a:t>B</a:t>
            </a:r>
            <a:r>
              <a:rPr lang="en-US" altLang="ja-JP" baseline="-25000" dirty="0" err="1"/>
              <a:t>θ</a:t>
            </a:r>
            <a:r>
              <a:rPr lang="en-US" altLang="ja-JP" dirty="0"/>
              <a:t> = 0 from symmetry</a:t>
            </a:r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2DAFAEA-679D-279D-049E-81D580559784}"/>
              </a:ext>
            </a:extLst>
          </p:cNvPr>
          <p:cNvSpPr txBox="1"/>
          <p:nvPr/>
        </p:nvSpPr>
        <p:spPr>
          <a:xfrm>
            <a:off x="2609602" y="5798025"/>
            <a:ext cx="1157689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/>
              <a:t>div</a:t>
            </a:r>
            <a:r>
              <a:rPr lang="en-US" altLang="ja-JP" b="1" dirty="0" err="1"/>
              <a:t>B</a:t>
            </a:r>
            <a:r>
              <a:rPr lang="en-US" altLang="ja-JP" b="1" dirty="0"/>
              <a:t> </a:t>
            </a:r>
            <a:r>
              <a:rPr lang="en-US" altLang="ja-JP" dirty="0"/>
              <a:t>= 0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8202ECB2-9061-B464-E830-96168064439C}"/>
                  </a:ext>
                </a:extLst>
              </p:cNvPr>
              <p:cNvSpPr/>
              <p:nvPr/>
            </p:nvSpPr>
            <p:spPr>
              <a:xfrm>
                <a:off x="4265786" y="5566299"/>
                <a:ext cx="2595519" cy="6934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ja-JP" alt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20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2000" i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ja-JP" altLang="en-US" sz="20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  <m:sSub>
                            <m:sSubPr>
                              <m:ctrlP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ja-JP" altLang="en-US" sz="20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2000" i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ja-JP" altLang="en-US" sz="20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ja-JP" altLang="en-US" sz="2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2000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8202ECB2-9061-B464-E830-9616806443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5786" y="5566299"/>
                <a:ext cx="2595519" cy="6934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矢印: 右 10">
            <a:extLst>
              <a:ext uri="{FF2B5EF4-FFF2-40B4-BE49-F238E27FC236}">
                <a16:creationId xmlns:a16="http://schemas.microsoft.com/office/drawing/2014/main" id="{AFC45417-10BE-CE12-345B-1CDBAB17E1A9}"/>
              </a:ext>
            </a:extLst>
          </p:cNvPr>
          <p:cNvSpPr/>
          <p:nvPr/>
        </p:nvSpPr>
        <p:spPr>
          <a:xfrm>
            <a:off x="3836518" y="5850182"/>
            <a:ext cx="360040" cy="303937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593AD26-5167-2D5C-1473-3BA0EDC5E65F}"/>
              </a:ext>
            </a:extLst>
          </p:cNvPr>
          <p:cNvSpPr txBox="1"/>
          <p:nvPr/>
        </p:nvSpPr>
        <p:spPr>
          <a:xfrm>
            <a:off x="6930533" y="5690557"/>
            <a:ext cx="50687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2877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" y="89226"/>
            <a:ext cx="10691813" cy="755968"/>
          </a:xfrm>
        </p:spPr>
        <p:txBody>
          <a:bodyPr/>
          <a:lstStyle/>
          <a:p>
            <a:r>
              <a:rPr kumimoji="1" lang="en-US" altLang="ja-JP" sz="4000" dirty="0"/>
              <a:t>Mirro</a:t>
            </a:r>
            <a:r>
              <a:rPr lang="en-US" altLang="ja-JP" sz="4000" dirty="0"/>
              <a:t>r magnetic field</a:t>
            </a:r>
            <a:endParaRPr kumimoji="1" lang="ja-JP" altLang="en-US" sz="4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7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/>
              <p:cNvSpPr/>
              <p:nvPr/>
            </p:nvSpPr>
            <p:spPr>
              <a:xfrm>
                <a:off x="897077" y="1187549"/>
                <a:ext cx="2595519" cy="6934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ja-JP" alt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ja-JP" altLang="en-US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8" name="正方形/長方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077" y="1187549"/>
                <a:ext cx="2595519" cy="69346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897077" y="2484561"/>
                <a:ext cx="2454711" cy="8385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𝑟</m:t>
                      </m:r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ja-JP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ja-JP" alt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ja-JP" altLang="en-US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077" y="2484561"/>
                <a:ext cx="2454711" cy="83856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/>
          <p:cNvSpPr txBox="1"/>
          <p:nvPr/>
        </p:nvSpPr>
        <p:spPr>
          <a:xfrm>
            <a:off x="897077" y="2019237"/>
            <a:ext cx="4163319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From</a:t>
            </a:r>
            <a:r>
              <a:rPr lang="ja-JP" altLang="en-US" dirty="0"/>
              <a:t> </a:t>
            </a:r>
            <a:r>
              <a:rPr lang="en-US" altLang="ja-JP" dirty="0"/>
              <a:t>(1),</a:t>
            </a:r>
            <a:r>
              <a:rPr lang="ja-JP" altLang="en-US" dirty="0"/>
              <a:t> </a:t>
            </a:r>
            <a:r>
              <a:rPr kumimoji="1" lang="en-US" altLang="ja-JP" dirty="0"/>
              <a:t>B</a:t>
            </a:r>
            <a:r>
              <a:rPr kumimoji="1" lang="en-US" altLang="ja-JP" baseline="-25000" dirty="0"/>
              <a:t>r</a:t>
            </a:r>
            <a:r>
              <a:rPr kumimoji="1" lang="ja-JP" altLang="en-US" dirty="0"/>
              <a:t> </a:t>
            </a:r>
            <a:r>
              <a:rPr kumimoji="1" lang="en-US" altLang="ja-JP" dirty="0"/>
              <a:t>is expressed using </a:t>
            </a:r>
            <a:r>
              <a:rPr kumimoji="1" lang="en-US" altLang="ja-JP" dirty="0" err="1"/>
              <a:t>B</a:t>
            </a:r>
            <a:r>
              <a:rPr kumimoji="1" lang="en-US" altLang="ja-JP" baseline="-25000" dirty="0" err="1"/>
              <a:t>z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正方形/長方形 11"/>
              <p:cNvSpPr/>
              <p:nvPr/>
            </p:nvSpPr>
            <p:spPr>
              <a:xfrm>
                <a:off x="897077" y="3946921"/>
                <a:ext cx="4303806" cy="1593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b="1"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ja-JP" altLang="en-US" b="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ja-JP" altLang="en-US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ja-JP" altLang="en-US" b="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ja-JP" altLang="en-US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b="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ja-JP" altLang="en-US" b="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ja-JP" altLang="en-US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b="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ja-JP" altLang="en-US" b="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ja-JP" altLang="en-US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b="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ja-JP" altLang="en-US" b="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ja-JP" altLang="en-US" b="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ja-JP" altLang="en-US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ja-JP" altLang="en-US" b="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ja-JP" altLang="en-US" b="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ja-JP" altLang="en-US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ja-JP" altLang="en-US" b="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ja-JP" altLang="en-US" b="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ja-JP" altLang="en-US" b="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sSub>
                                  <m:sSubPr>
                                    <m:ctrlPr>
                                      <a:rPr lang="ja-JP" altLang="en-US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ja-JP" altLang="en-US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ja-JP" altLang="en-US" b="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d>
                                              <m:dPr>
                                                <m:begChr m:val=""/>
                                                <m:ctrlPr>
                                                  <a:rPr lang="ja-JP" altLang="en-US" b="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ja-JP" altLang="en-US" b="0" i="0">
                                                    <a:latin typeface="Cambria Math" panose="02040503050406030204" pitchFamily="18" charset="0"/>
                                                  </a:rPr>
                                                  <m:t>𝜕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ja-JP" altLang="en-US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ja-JP" altLang="en-US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𝐵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ja-JP" altLang="en-US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𝑧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ja-JP" altLang="en-US" b="0" i="0">
                                                    <a:latin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r>
                                                  <a:rPr lang="ja-JP" altLang="en-US" b="0" i="1">
                                                    <a:latin typeface="Cambria Math" panose="02040503050406030204" pitchFamily="18" charset="0"/>
                                                  </a:rPr>
                                                  <m:t>𝑟</m:t>
                                                </m:r>
                                                <m:r>
                                                  <a:rPr lang="ja-JP" altLang="en-US" b="0" i="0">
                                                    <a:latin typeface="Cambria Math" panose="02040503050406030204" pitchFamily="18" charset="0"/>
                                                  </a:rPr>
                                                  <m:t>, </m:t>
                                                </m:r>
                                                <m:r>
                                                  <a:rPr lang="ja-JP" altLang="en-US" b="0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</m:d>
                                          </m:num>
                                          <m:den>
                                            <m:r>
                                              <a:rPr lang="ja-JP" altLang="en-US" b="0" i="0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ja-JP" altLang="en-US" b="0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b>
                                    <m:r>
                                      <a:rPr lang="ja-JP" altLang="en-US" b="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ja-JP" altLang="en-US" b="0" i="0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ja-JP" altLang="en-US" b="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d>
                                  <m:dPr>
                                    <m:begChr m:val=""/>
                                    <m:ctrlPr>
                                      <a:rPr lang="ja-JP" altLang="en-US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ja-JP" altLang="en-US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ja-JP" altLang="en-US" b="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ja-JP" altLang="en-US" b="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  <m:r>
                                      <a:rPr lang="ja-JP" altLang="en-US" b="0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ja-JP" altLang="en-US" b="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ja-JP" altLang="en-US" b="0" i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ja-JP" altLang="en-US" b="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2" name="正方形/長方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077" y="3946921"/>
                <a:ext cx="4303806" cy="159300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897077" y="3419797"/>
            <a:ext cx="4636077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B</a:t>
            </a:r>
            <a:r>
              <a:rPr kumimoji="1" lang="en-US" altLang="ja-JP" baseline="-25000" dirty="0" err="1"/>
              <a:t>z</a:t>
            </a:r>
            <a:r>
              <a:rPr kumimoji="1" lang="ja-JP" altLang="en-US" dirty="0"/>
              <a:t> </a:t>
            </a:r>
            <a:r>
              <a:rPr lang="en-US" altLang="ja-JP" dirty="0"/>
              <a:t>depends on </a:t>
            </a:r>
            <a:r>
              <a:rPr kumimoji="1" lang="en-US" altLang="ja-JP" dirty="0"/>
              <a:t>r and </a:t>
            </a:r>
            <a:r>
              <a:rPr kumimoji="1" lang="ja-JP" altLang="en-US" dirty="0"/>
              <a:t>ｚ</a:t>
            </a:r>
            <a:r>
              <a:rPr kumimoji="1" lang="en-US" altLang="ja-JP" dirty="0"/>
              <a:t>, express </a:t>
            </a:r>
            <a:r>
              <a:rPr kumimoji="1" lang="en-US" altLang="ja-JP" dirty="0" err="1"/>
              <a:t>B</a:t>
            </a:r>
            <a:r>
              <a:rPr kumimoji="1" lang="en-US" altLang="ja-JP" baseline="-25000" dirty="0" err="1"/>
              <a:t>z</a:t>
            </a:r>
            <a:r>
              <a:rPr kumimoji="1" lang="en-US" altLang="ja-JP" dirty="0"/>
              <a:t>(</a:t>
            </a:r>
            <a:r>
              <a:rPr kumimoji="1" lang="en-US" altLang="ja-JP" dirty="0" err="1"/>
              <a:t>r,z</a:t>
            </a:r>
            <a:r>
              <a:rPr kumimoji="1" lang="en-US" altLang="ja-JP" dirty="0"/>
              <a:t>)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348E67D-E835-EC49-C92A-A3CFEA60F129}"/>
              </a:ext>
            </a:extLst>
          </p:cNvPr>
          <p:cNvSpPr txBox="1"/>
          <p:nvPr/>
        </p:nvSpPr>
        <p:spPr>
          <a:xfrm>
            <a:off x="3633390" y="1337744"/>
            <a:ext cx="50687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(1)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91CBB66-7A33-5044-8C51-1E88FFC19995}"/>
              </a:ext>
            </a:extLst>
          </p:cNvPr>
          <p:cNvSpPr txBox="1"/>
          <p:nvPr/>
        </p:nvSpPr>
        <p:spPr>
          <a:xfrm>
            <a:off x="3632230" y="2700730"/>
            <a:ext cx="50687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(2)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598C131-FA35-AE33-3ED0-3BDC03AC9CBE}"/>
              </a:ext>
            </a:extLst>
          </p:cNvPr>
          <p:cNvSpPr txBox="1"/>
          <p:nvPr/>
        </p:nvSpPr>
        <p:spPr>
          <a:xfrm>
            <a:off x="4586417" y="2738304"/>
            <a:ext cx="5439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/>
              <a:t>Asuming</a:t>
            </a:r>
            <a:r>
              <a:rPr kumimoji="1" lang="en-US" altLang="ja-JP" sz="1600" dirty="0"/>
              <a:t> </a:t>
            </a:r>
            <a:r>
              <a:rPr kumimoji="1" lang="en-US" altLang="ja-JP" sz="1600" dirty="0" err="1"/>
              <a:t>B</a:t>
            </a:r>
            <a:r>
              <a:rPr kumimoji="1" lang="en-US" altLang="ja-JP" sz="1600" baseline="-25000" dirty="0" err="1"/>
              <a:t>z</a:t>
            </a:r>
            <a:r>
              <a:rPr kumimoji="1" lang="ja-JP" altLang="en-US" sz="1600" dirty="0"/>
              <a:t> </a:t>
            </a:r>
            <a:r>
              <a:rPr lang="en-US" altLang="ja-JP" sz="1600" dirty="0"/>
              <a:t>depends on </a:t>
            </a:r>
            <a:r>
              <a:rPr kumimoji="1" lang="en-US" altLang="ja-JP" sz="1600" dirty="0"/>
              <a:t>r weekly (paraxial approximation)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F000744-F399-587B-F1EB-5B841D9EC291}"/>
              </a:ext>
            </a:extLst>
          </p:cNvPr>
          <p:cNvSpPr txBox="1"/>
          <p:nvPr/>
        </p:nvSpPr>
        <p:spPr>
          <a:xfrm>
            <a:off x="5468160" y="4539294"/>
            <a:ext cx="50687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(3)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57186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8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/>
              <p:cNvSpPr/>
              <p:nvPr/>
            </p:nvSpPr>
            <p:spPr>
              <a:xfrm>
                <a:off x="1542854" y="2760228"/>
                <a:ext cx="6395340" cy="10831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2000" b="1" smtClean="0">
                          <a:latin typeface="Cambria Math" panose="02040503050406030204" pitchFamily="18" charset="0"/>
                        </a:rPr>
                        <m:t>𝐅</m:t>
                      </m:r>
                      <m:r>
                        <a:rPr lang="ja-JP" altLang="en-US" sz="2000" b="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ja-JP" altLang="en-US" sz="20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ja-JP" altLang="en-US" sz="2000" b="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ja-JP" altLang="en-US" sz="2000" b="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ja-JP" altLang="en-US" sz="20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ja-JP" altLang="en-US" sz="2000" b="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d>
                                  <m:dPr>
                                    <m:begChr m:val=""/>
                                    <m:ctrlP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ja-JP" altLang="en-US" sz="2000" b="0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  <m:r>
                                      <a:rPr lang="ja-JP" altLang="en-US" sz="2000" b="0" i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"/>
                                    <m:ctrlP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ja-JP" altLang="en-US" sz="2000" b="0" i="0">
                                        <a:latin typeface="Cambria Math" panose="02040503050406030204" pitchFamily="18" charset="0"/>
                                      </a:rPr>
                                      <m:t>(−</m:t>
                                    </m:r>
                                    <m:sSub>
                                      <m:sSubPr>
                                        <m:ctrlP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  <m:r>
                                      <a:rPr lang="ja-JP" altLang="en-US" sz="2000" b="0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d>
                                  <m:dPr>
                                    <m:begChr m:val=""/>
                                    <m:ctrlP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ja-JP" altLang="en-US" sz="2000" b="0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b>
                                      <m:sSubPr>
                                        <m:ctrlP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  <m:r>
                                      <a:rPr lang="ja-JP" altLang="en-US" sz="2000" b="0" i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  <m:r>
                        <a:rPr lang="en-US" altLang="ja-JP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ja-JP" altLang="ja-JP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ja-JP" altLang="ja-JP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sSub>
                                  <m:sSubPr>
                                    <m:ctrlPr>
                                      <a:rPr lang="ja-JP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ja-JP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(−</m:t>
                                </m:r>
                                <m:sSub>
                                  <m:sSubPr>
                                    <m:ctrlPr>
                                      <a:rPr lang="ja-JP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ja-JP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ja-JP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ja-JP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sSub>
                                  <m:sSubPr>
                                    <m:ctrlPr>
                                      <a:rPr lang="ja-JP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ja-JP" altLang="ja-JP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altLang="ja-JP" sz="20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8" name="正方形/長方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854" y="2760228"/>
                <a:ext cx="6395340" cy="108318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1542854" y="1043533"/>
                <a:ext cx="4303806" cy="1593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2000" b="1"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ja-JP" altLang="en-US" sz="2000" b="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ja-JP" altLang="en-US" sz="20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ja-JP" altLang="en-US" sz="2000" b="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ja-JP" altLang="en-US" sz="2000" b="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ja-JP" altLang="en-US" sz="20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ja-JP" altLang="en-US" sz="2000" b="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ja-JP" altLang="en-US" sz="2000" b="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ja-JP" altLang="en-US" sz="2000" b="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ja-JP" altLang="en-US" sz="2000" b="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ja-JP" altLang="en-US" sz="2000" b="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sSub>
                                  <m:sSubPr>
                                    <m:ctrlP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ja-JP" altLang="en-US" sz="2000" b="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d>
                                              <m:dPr>
                                                <m:begChr m:val=""/>
                                                <m:ctrlPr>
                                                  <a:rPr lang="ja-JP" alt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ja-JP" altLang="en-US" sz="2000" b="0" i="0">
                                                    <a:latin typeface="Cambria Math" panose="02040503050406030204" pitchFamily="18" charset="0"/>
                                                  </a:rPr>
                                                  <m:t>𝜕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ja-JP" altLang="en-US" sz="20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ja-JP" altLang="en-US" sz="20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𝐵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ja-JP" altLang="en-US" sz="2000" b="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𝑧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ja-JP" altLang="en-US" sz="2000" b="0" i="0">
                                                    <a:latin typeface="Cambria Math" panose="02040503050406030204" pitchFamily="18" charset="0"/>
                                                  </a:rPr>
                                                  <m:t>(</m:t>
                                                </m:r>
                                                <m:r>
                                                  <a:rPr lang="ja-JP" alt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  <m:t>𝑟</m:t>
                                                </m:r>
                                                <m:r>
                                                  <a:rPr lang="ja-JP" altLang="en-US" sz="2000" b="0" i="0">
                                                    <a:latin typeface="Cambria Math" panose="02040503050406030204" pitchFamily="18" charset="0"/>
                                                  </a:rPr>
                                                  <m:t>, </m:t>
                                                </m:r>
                                                <m:r>
                                                  <a:rPr lang="ja-JP" altLang="en-US" sz="2000" b="0" i="1"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</m:d>
                                          </m:num>
                                          <m:den>
                                            <m:r>
                                              <a:rPr lang="ja-JP" altLang="en-US" sz="2000" b="0" i="0"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ja-JP" altLang="en-US" sz="2000" b="0" i="1"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b>
                                    <m: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ja-JP" altLang="en-US" sz="2000" b="0" i="0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ja-JP" altLang="en-US" sz="2000" b="0" i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d>
                                  <m:dPr>
                                    <m:begChr m:val=""/>
                                    <m:ctrlP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ja-JP" altLang="en-US" sz="2000" b="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  <m:r>
                                      <a:rPr lang="ja-JP" altLang="en-US" sz="2000" b="0" i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ja-JP" altLang="en-US" sz="2000" b="0" i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ja-JP" altLang="en-US" sz="2000" b="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854" y="1043533"/>
                <a:ext cx="4303806" cy="159300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/>
              <p:cNvSpPr/>
              <p:nvPr/>
            </p:nvSpPr>
            <p:spPr>
              <a:xfrm>
                <a:off x="1542854" y="4597306"/>
                <a:ext cx="3280962" cy="8385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ja-JP" altLang="en-US" sz="2000" i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f>
                        <m:f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2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ja-JP" altLang="en-US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𝑟</m:t>
                      </m:r>
                      <m:sSub>
                        <m:sSub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ja-JP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"/>
                                      <m:ctrlPr>
                                        <a:rPr lang="ja-JP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ja-JP" altLang="en-US" sz="2000" i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ja-JP" alt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ja-JP" altLang="en-US" sz="2000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ja-JP" altLang="en-US" sz="20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  <m:r>
                                        <a:rPr lang="ja-JP" altLang="en-US" sz="2000" i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ja-JP" altLang="en-US" sz="20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ja-JP" altLang="en-US" sz="2000" i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ja-JP" altLang="en-US" sz="20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ja-JP" altLang="en-US" sz="20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ja-JP" altLang="en-US" sz="20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ja-JP" altLang="en-US" sz="2000" i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11" name="正方形/長方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854" y="4597306"/>
                <a:ext cx="3280962" cy="83856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/>
          <p:nvPr/>
        </p:nvSpPr>
        <p:spPr>
          <a:xfrm>
            <a:off x="737394" y="4211885"/>
            <a:ext cx="4307589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In</a:t>
            </a:r>
            <a:r>
              <a:rPr lang="ja-JP" altLang="en-US" dirty="0"/>
              <a:t> </a:t>
            </a:r>
            <a:r>
              <a:rPr lang="en-US" altLang="ja-JP" dirty="0"/>
              <a:t>the</a:t>
            </a:r>
            <a:r>
              <a:rPr lang="ja-JP" altLang="en-US" dirty="0"/>
              <a:t> </a:t>
            </a:r>
            <a:r>
              <a:rPr lang="en-US" altLang="ja-JP" dirty="0"/>
              <a:t>following</a:t>
            </a:r>
            <a:r>
              <a:rPr lang="ja-JP" altLang="en-US" dirty="0"/>
              <a:t> </a:t>
            </a:r>
            <a:r>
              <a:rPr lang="en-US" altLang="ja-JP" dirty="0"/>
              <a:t>section,</a:t>
            </a:r>
            <a:r>
              <a:rPr lang="ja-JP" altLang="en-US" dirty="0"/>
              <a:t> </a:t>
            </a:r>
            <a:r>
              <a:rPr kumimoji="1" lang="en-US" altLang="ja-JP" dirty="0"/>
              <a:t>focus on F</a:t>
            </a:r>
            <a:r>
              <a:rPr kumimoji="1" lang="en-US" altLang="ja-JP" baseline="-25000" dirty="0"/>
              <a:t>z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37394" y="5508029"/>
            <a:ext cx="5575565" cy="1040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Consider </a:t>
            </a:r>
            <a:r>
              <a:rPr lang="en-US" altLang="ja-JP" dirty="0"/>
              <a:t>particles near the z axis, r</a:t>
            </a:r>
            <a:r>
              <a:rPr kumimoji="1" lang="en-US" altLang="ja-JP" dirty="0"/>
              <a:t> = r</a:t>
            </a:r>
            <a:r>
              <a:rPr kumimoji="1" lang="en-US" altLang="ja-JP" baseline="-25000" dirty="0"/>
              <a:t>c</a:t>
            </a:r>
            <a:r>
              <a:rPr kumimoji="1" lang="en-US" altLang="ja-JP" dirty="0"/>
              <a:t>, </a:t>
            </a:r>
          </a:p>
          <a:p>
            <a:r>
              <a:rPr lang="en-US" altLang="ja-JP" dirty="0"/>
              <a:t>Consider</a:t>
            </a:r>
            <a:r>
              <a:rPr lang="ja-JP" altLang="en-US" dirty="0"/>
              <a:t> </a:t>
            </a:r>
            <a:r>
              <a:rPr lang="en-US" altLang="ja-JP" dirty="0"/>
              <a:t>average</a:t>
            </a:r>
            <a:r>
              <a:rPr lang="ja-JP" altLang="en-US" dirty="0"/>
              <a:t> </a:t>
            </a:r>
            <a:r>
              <a:rPr lang="en-US" altLang="ja-JP" dirty="0"/>
              <a:t>during one cyclotron period,</a:t>
            </a:r>
          </a:p>
          <a:p>
            <a:r>
              <a:rPr lang="en-US" altLang="ja-JP" dirty="0"/>
              <a:t> </a:t>
            </a:r>
            <a:r>
              <a:rPr lang="en-US" altLang="ja-JP" dirty="0" err="1">
                <a:solidFill>
                  <a:srgbClr val="FF0000"/>
                </a:solidFill>
              </a:rPr>
              <a:t>v</a:t>
            </a:r>
            <a:r>
              <a:rPr lang="en-US" altLang="ja-JP" baseline="-25000" dirty="0" err="1">
                <a:solidFill>
                  <a:srgbClr val="FF0000"/>
                </a:solidFill>
              </a:rPr>
              <a:t>θ</a:t>
            </a:r>
            <a:r>
              <a:rPr lang="en-US" altLang="ja-JP" baseline="-25000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= v</a:t>
            </a:r>
            <a:r>
              <a:rPr lang="ja-JP" altLang="en-US" baseline="-25000" dirty="0">
                <a:solidFill>
                  <a:srgbClr val="FF0000"/>
                </a:solidFill>
              </a:rPr>
              <a:t>⊥ </a:t>
            </a:r>
            <a:r>
              <a:rPr lang="en-US" altLang="ja-JP" dirty="0">
                <a:solidFill>
                  <a:srgbClr val="FF0000"/>
                </a:solidFill>
              </a:rPr>
              <a:t>= const (assumption)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正方形/長方形 13"/>
              <p:cNvSpPr/>
              <p:nvPr/>
            </p:nvSpPr>
            <p:spPr>
              <a:xfrm>
                <a:off x="1542854" y="6469666"/>
                <a:ext cx="3681264" cy="8385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ja-JP" alt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ja-JP" altLang="en-US" sz="200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2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ja-JP" altLang="en-US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ja-JP" altLang="en-US" sz="2000" i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sSub>
                        <m:sSub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ja-JP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"/>
                                      <m:ctrlPr>
                                        <a:rPr lang="ja-JP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ja-JP" altLang="en-US" sz="2000" i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ja-JP" alt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ja-JP" altLang="en-US" sz="2000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ja-JP" altLang="en-US" sz="20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  <m:r>
                                        <a:rPr lang="ja-JP" altLang="en-US" sz="2000" i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ja-JP" altLang="en-US" sz="20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ja-JP" altLang="en-US" sz="2000" i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ja-JP" altLang="en-US" sz="20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ja-JP" altLang="en-US" sz="20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ja-JP" altLang="en-US" sz="20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ja-JP" altLang="en-US" sz="2000" i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14" name="正方形/長方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854" y="6469666"/>
                <a:ext cx="3681264" cy="8385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53E0BF2-A8AA-15CA-8C16-0EE59DED4D79}"/>
              </a:ext>
            </a:extLst>
          </p:cNvPr>
          <p:cNvSpPr txBox="1"/>
          <p:nvPr/>
        </p:nvSpPr>
        <p:spPr>
          <a:xfrm>
            <a:off x="5993978" y="1635906"/>
            <a:ext cx="50687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(3)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627FC5-3D6D-A858-2292-F549D33FF8D7}"/>
              </a:ext>
            </a:extLst>
          </p:cNvPr>
          <p:cNvSpPr txBox="1"/>
          <p:nvPr/>
        </p:nvSpPr>
        <p:spPr>
          <a:xfrm>
            <a:off x="8046580" y="3097692"/>
            <a:ext cx="50687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(4)</a:t>
            </a:r>
            <a:endParaRPr kumimoji="1" lang="ja-JP" altLang="en-US" dirty="0"/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2BF20B91-AE8B-DB40-DDED-42C523BE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9226"/>
            <a:ext cx="10691812" cy="755968"/>
          </a:xfrm>
        </p:spPr>
        <p:txBody>
          <a:bodyPr/>
          <a:lstStyle/>
          <a:p>
            <a:r>
              <a:rPr kumimoji="1" lang="en-US" altLang="ja-JP" sz="3200" dirty="0"/>
              <a:t>Motion</a:t>
            </a:r>
            <a:r>
              <a:rPr kumimoji="1" lang="ja-JP" altLang="en-US" sz="3200" dirty="0"/>
              <a:t> </a:t>
            </a:r>
            <a:r>
              <a:rPr lang="en-US" altLang="ja-JP" sz="3200" dirty="0"/>
              <a:t>of charged particle in the mirror magnetic field</a:t>
            </a:r>
            <a:endParaRPr kumimoji="1" lang="ja-JP" altLang="en-US" sz="32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7D18D50-16E3-205B-6BBE-ED2BD34D5E45}"/>
              </a:ext>
            </a:extLst>
          </p:cNvPr>
          <p:cNvSpPr txBox="1"/>
          <p:nvPr/>
        </p:nvSpPr>
        <p:spPr>
          <a:xfrm>
            <a:off x="4970683" y="4812460"/>
            <a:ext cx="50687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(5)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7CFE879-E5B4-7338-1FF6-3C8ED6B512DC}"/>
              </a:ext>
            </a:extLst>
          </p:cNvPr>
          <p:cNvSpPr txBox="1"/>
          <p:nvPr/>
        </p:nvSpPr>
        <p:spPr>
          <a:xfrm>
            <a:off x="5224118" y="6630181"/>
            <a:ext cx="50687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(6)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0BAB5306-115D-57F0-80E3-6B3C426A2362}"/>
                  </a:ext>
                </a:extLst>
              </p:cNvPr>
              <p:cNvSpPr/>
              <p:nvPr/>
            </p:nvSpPr>
            <p:spPr>
              <a:xfrm>
                <a:off x="8038625" y="5528611"/>
                <a:ext cx="1393074" cy="7035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0BAB5306-115D-57F0-80E3-6B3C426A23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8625" y="5528611"/>
                <a:ext cx="1393074" cy="7035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DCEC1FC9-A59E-6A0E-F7F0-8156B6955EFB}"/>
                  </a:ext>
                </a:extLst>
              </p:cNvPr>
              <p:cNvSpPr/>
              <p:nvPr/>
            </p:nvSpPr>
            <p:spPr>
              <a:xfrm>
                <a:off x="8038625" y="6287275"/>
                <a:ext cx="1311192" cy="687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DCEC1FC9-A59E-6A0E-F7F0-8156B6955E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8625" y="6287275"/>
                <a:ext cx="1311192" cy="6875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5642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0C199F8-A211-45E5-AEA2-CC5E857C2E77}" type="slidenum">
              <a:rPr kumimoji="1" lang="ja-JP" altLang="en-US" smtClean="0"/>
              <a:t>9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/>
              <p:cNvSpPr/>
              <p:nvPr/>
            </p:nvSpPr>
            <p:spPr>
              <a:xfrm>
                <a:off x="1615053" y="1871889"/>
                <a:ext cx="1311192" cy="687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1" name="正方形/長方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053" y="1871889"/>
                <a:ext cx="1311192" cy="68756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/>
          <p:cNvSpPr txBox="1"/>
          <p:nvPr/>
        </p:nvSpPr>
        <p:spPr>
          <a:xfrm>
            <a:off x="377354" y="1987996"/>
            <a:ext cx="1309974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substitute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正方形/長方形 12"/>
              <p:cNvSpPr/>
              <p:nvPr/>
            </p:nvSpPr>
            <p:spPr>
              <a:xfrm>
                <a:off x="1512414" y="2587241"/>
                <a:ext cx="6761146" cy="8531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ja-JP" alt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num>
                        <m:den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𝑞𝐵</m:t>
                          </m:r>
                        </m:den>
                      </m:f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"/>
                                      <m:ctrlPr>
                                        <a:rPr lang="ja-JP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ja-JP" altLang="en-US" i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ja-JP" alt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ja-JP" altLang="en-US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ja-JP" alt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  <m:r>
                                        <a:rPr lang="ja-JP" altLang="en-US" i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ja-JP" alt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ja-JP" altLang="en-US" i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ja-JP" alt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ja-JP" altLang="en-US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ja-JP" altLang="en-US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ja-JP" alt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ja-JP" altLang="en-US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"/>
                                      <m:ctrlPr>
                                        <a:rPr lang="ja-JP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ja-JP" altLang="en-US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ja-JP" alt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ja-JP" altLang="en-US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ja-JP" altLang="en-US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  <m:r>
                                        <a:rPr lang="ja-JP" altLang="en-US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ja-JP" alt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ja-JP" altLang="en-US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ja-JP" altLang="en-U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ja-JP" altLang="en-US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ja-JP" altLang="en-US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3" name="正方形/長方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414" y="2587241"/>
                <a:ext cx="6761146" cy="85311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正方形/長方形 14"/>
              <p:cNvSpPr/>
              <p:nvPr/>
            </p:nvSpPr>
            <p:spPr>
              <a:xfrm>
                <a:off x="1512414" y="1054510"/>
                <a:ext cx="3681264" cy="8385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ja-JP" alt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ja-JP" altLang="en-US" sz="200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2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ja-JP" altLang="en-US" sz="2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ja-JP" altLang="en-US" sz="2000" i="1">
                          <a:latin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ja-JP" altLang="en-US" sz="2000" i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sSub>
                        <m:sSub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ja-JP" alt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ja-JP" alt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ja-JP" alt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"/>
                                      <m:ctrlPr>
                                        <a:rPr lang="ja-JP" alt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ja-JP" altLang="en-US" sz="2000" i="0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ja-JP" alt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ja-JP" altLang="en-US" sz="2000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  <m:sub>
                                          <m:r>
                                            <a:rPr lang="ja-JP" altLang="en-US" sz="20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  <m:r>
                                        <a:rPr lang="ja-JP" altLang="en-US" sz="2000" i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ja-JP" altLang="en-US" sz="20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ja-JP" altLang="en-US" sz="2000" i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ja-JP" altLang="en-US" sz="20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ja-JP" altLang="en-US" sz="2000" i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ja-JP" altLang="en-US" sz="20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ja-JP" altLang="en-US" sz="2000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ja-JP" altLang="en-US" sz="2000" i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</m:oMath>
                  </m:oMathPara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15" name="正方形/長方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414" y="1054510"/>
                <a:ext cx="3681264" cy="83856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正方形/長方形 15"/>
              <p:cNvSpPr/>
              <p:nvPr/>
            </p:nvSpPr>
            <p:spPr>
              <a:xfrm>
                <a:off x="4121770" y="3580700"/>
                <a:ext cx="1449115" cy="7292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ja-JP" altLang="en-US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lang="ja-JP" altLang="en-US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ja-JP" altLang="en-US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ja-JP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ja-JP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ja-JP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b>
                            <m:sup>
                              <m:r>
                                <a:rPr lang="ja-JP" altLang="en-US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ja-JP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ja-JP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正方形/長方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770" y="3580700"/>
                <a:ext cx="1449115" cy="7292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/>
          <p:cNvSpPr txBox="1"/>
          <p:nvPr/>
        </p:nvSpPr>
        <p:spPr>
          <a:xfrm>
            <a:off x="377354" y="3779838"/>
            <a:ext cx="3445174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Introduce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magnetic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moment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1512414" y="4557503"/>
                <a:ext cx="2986459" cy="838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ja-JP" altLang="ja-JP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ja-JP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r>
                        <a:rPr lang="en-US" altLang="ja-JP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𝜇</m:t>
                      </m:r>
                      <m:sSub>
                        <m:sSubPr>
                          <m:ctrlPr>
                            <a:rPr lang="ja-JP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ja-JP" altLang="ja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ja-JP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ja-JP" altLang="ja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ja-JP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414" y="4557503"/>
                <a:ext cx="2986459" cy="83805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正方形/長方形 18"/>
              <p:cNvSpPr/>
              <p:nvPr/>
            </p:nvSpPr>
            <p:spPr>
              <a:xfrm>
                <a:off x="1512414" y="6231389"/>
                <a:ext cx="2831929" cy="6934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b="1" i="1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ja-JP" altLang="en-US" b="0" i="0"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ja-JP" altLang="en-US" b="0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ja-JP" altLang="en-US" b="0" i="1">
                          <a:latin typeface="Cambria Math" panose="02040503050406030204" pitchFamily="18" charset="0"/>
                        </a:rPr>
                        <m:t>𝜇</m:t>
                      </m:r>
                      <m:f>
                        <m:fPr>
                          <m:ctrlPr>
                            <a:rPr lang="ja-JP" alt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ja-JP" altLang="en-US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num>
                        <m:den>
                          <m:r>
                            <a:rPr lang="ja-JP" altLang="en-US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ja-JP" altLang="en-US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den>
                      </m:f>
                      <m:r>
                        <a:rPr lang="ja-JP" altLang="en-US" b="0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ja-JP" altLang="en-US" b="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ja-JP" altLang="en-US" b="0" i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ja-JP" altLang="en-US" b="0" i="0">
                          <a:latin typeface="Cambria Math" panose="02040503050406030204" pitchFamily="18" charset="0"/>
                        </a:rPr>
                        <m:t>∥</m:t>
                      </m:r>
                      <m:r>
                        <a:rPr lang="ja-JP" altLang="en-US" b="1" i="1"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19" name="正方形/長方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414" y="6231389"/>
                <a:ext cx="2831929" cy="69346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19"/>
          <p:cNvSpPr txBox="1"/>
          <p:nvPr/>
        </p:nvSpPr>
        <p:spPr>
          <a:xfrm>
            <a:off x="377354" y="5508029"/>
            <a:ext cx="6460423" cy="724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To generalize direction of magnetic field, </a:t>
            </a:r>
          </a:p>
          <a:p>
            <a:r>
              <a:rPr lang="en-US" altLang="ja-JP" dirty="0"/>
              <a:t>express component parallel to the magnetic field by  ||</a:t>
            </a:r>
            <a:endParaRPr kumimoji="1" lang="ja-JP" altLang="en-US" dirty="0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C7E16BD3-E32A-639A-7A45-4811A0348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89226"/>
            <a:ext cx="10691812" cy="755968"/>
          </a:xfrm>
        </p:spPr>
        <p:txBody>
          <a:bodyPr/>
          <a:lstStyle/>
          <a:p>
            <a:r>
              <a:rPr kumimoji="1" lang="en-US" altLang="ja-JP" sz="3200" dirty="0"/>
              <a:t>Motion</a:t>
            </a:r>
            <a:r>
              <a:rPr kumimoji="1" lang="ja-JP" altLang="en-US" sz="3200" dirty="0"/>
              <a:t> </a:t>
            </a:r>
            <a:r>
              <a:rPr lang="en-US" altLang="ja-JP" sz="3200" dirty="0"/>
              <a:t>of charged particle in the mirror magnetic field</a:t>
            </a:r>
            <a:endParaRPr kumimoji="1" lang="ja-JP" altLang="en-US" sz="32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D9F2006-1803-74CD-F5D9-967019CD8693}"/>
              </a:ext>
            </a:extLst>
          </p:cNvPr>
          <p:cNvSpPr txBox="1"/>
          <p:nvPr/>
        </p:nvSpPr>
        <p:spPr>
          <a:xfrm>
            <a:off x="5417914" y="1267482"/>
            <a:ext cx="50687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(6)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4E33314-9D68-3B55-AD1B-8AABA45E4C97}"/>
              </a:ext>
            </a:extLst>
          </p:cNvPr>
          <p:cNvSpPr txBox="1"/>
          <p:nvPr/>
        </p:nvSpPr>
        <p:spPr>
          <a:xfrm>
            <a:off x="8442250" y="2809673"/>
            <a:ext cx="50687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(7)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61AF7D1-6798-F302-AC80-0DFC61A33161}"/>
              </a:ext>
            </a:extLst>
          </p:cNvPr>
          <p:cNvSpPr txBox="1"/>
          <p:nvPr/>
        </p:nvSpPr>
        <p:spPr>
          <a:xfrm>
            <a:off x="5926525" y="3779837"/>
            <a:ext cx="50687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(8)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6850C0C-265E-725F-01BB-2B9A083DF21C}"/>
              </a:ext>
            </a:extLst>
          </p:cNvPr>
          <p:cNvSpPr txBox="1"/>
          <p:nvPr/>
        </p:nvSpPr>
        <p:spPr>
          <a:xfrm>
            <a:off x="5064015" y="4752268"/>
            <a:ext cx="50687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(9)</a:t>
            </a:r>
            <a:endParaRPr kumimoji="1" lang="ja-JP" altLang="en-US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63E6977-6E3D-0ABC-1B82-5E58EE7EA676}"/>
              </a:ext>
            </a:extLst>
          </p:cNvPr>
          <p:cNvSpPr txBox="1"/>
          <p:nvPr/>
        </p:nvSpPr>
        <p:spPr>
          <a:xfrm>
            <a:off x="5064631" y="6353395"/>
            <a:ext cx="652743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(10)</a:t>
            </a:r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51650FD-9CAD-06F2-8384-F9B9B75784BE}"/>
              </a:ext>
            </a:extLst>
          </p:cNvPr>
          <p:cNvSpPr txBox="1"/>
          <p:nvPr/>
        </p:nvSpPr>
        <p:spPr>
          <a:xfrm>
            <a:off x="6179960" y="6373992"/>
            <a:ext cx="3677610" cy="408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s</a:t>
            </a:r>
            <a:r>
              <a:rPr kumimoji="1" lang="en-US" altLang="ja-JP" dirty="0"/>
              <a:t> is </a:t>
            </a:r>
            <a:r>
              <a:rPr lang="en-US" altLang="ja-JP" dirty="0"/>
              <a:t>direction of magnetic field</a:t>
            </a:r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1DD5167-086B-F320-7DEB-65274CE1AD2D}"/>
              </a:ext>
            </a:extLst>
          </p:cNvPr>
          <p:cNvSpPr txBox="1"/>
          <p:nvPr/>
        </p:nvSpPr>
        <p:spPr>
          <a:xfrm>
            <a:off x="2042360" y="7013618"/>
            <a:ext cx="6615914" cy="40825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Particle feels force to the direction of magnetic field line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73450270"/>
      </p:ext>
    </p:extLst>
  </p:cSld>
  <p:clrMapOvr>
    <a:masterClrMapping/>
  </p:clrMapOvr>
</p:sld>
</file>

<file path=ppt/theme/theme1.xml><?xml version="1.0" encoding="utf-8"?>
<a:theme xmlns:a="http://schemas.openxmlformats.org/drawingml/2006/main" name="ppt-template1">
  <a:themeElements>
    <a:clrScheme name="Axis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xi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プレゼンテーション1" id="{091A7A7B-30AD-4F03-9D45-FF0C42E51316}" vid="{75DBB1EE-99AD-47B0-8071-34FCA5F9D1C5}"/>
    </a:ext>
  </a:extLst>
</a:theme>
</file>

<file path=ppt/theme/theme2.xml><?xml version="1.0" encoding="utf-8"?>
<a:theme xmlns:a="http://schemas.openxmlformats.org/drawingml/2006/main" name="1_ppt-template1">
  <a:themeElements>
    <a:clrScheme name="Axis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Axi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プレゼンテーション1" id="{D9C3E6DB-175F-4306-8305-E4775B64B718}" vid="{20BA47D9-DCA3-4C43-83B5-99A9A8FB733F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main-v2</Template>
  <TotalTime>2964</TotalTime>
  <Words>1819</Words>
  <Application>Microsoft Office PowerPoint</Application>
  <PresentationFormat>ユーザー設定</PresentationFormat>
  <Paragraphs>481</Paragraphs>
  <Slides>32</Slides>
  <Notes>0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32</vt:i4>
      </vt:variant>
    </vt:vector>
  </HeadingPairs>
  <TitlesOfParts>
    <vt:vector size="40" baseType="lpstr">
      <vt:lpstr>游ゴシック</vt:lpstr>
      <vt:lpstr>Arial</vt:lpstr>
      <vt:lpstr>Calibri</vt:lpstr>
      <vt:lpstr>Cambria Math</vt:lpstr>
      <vt:lpstr>Times New Roman</vt:lpstr>
      <vt:lpstr>Wingdings</vt:lpstr>
      <vt:lpstr>ppt-template1</vt:lpstr>
      <vt:lpstr>1_ppt-template1</vt:lpstr>
      <vt:lpstr>Flux Concentrator as the matching device for positron source</vt:lpstr>
      <vt:lpstr>Motivation</vt:lpstr>
      <vt:lpstr>Flux Concentrator</vt:lpstr>
      <vt:lpstr>Motion of charged particle in the uniform magnetic field</vt:lpstr>
      <vt:lpstr>Mirror magnetic field</vt:lpstr>
      <vt:lpstr>Mirror magnetic field</vt:lpstr>
      <vt:lpstr>Mirror magnetic field</vt:lpstr>
      <vt:lpstr>Motion of charged particle in the mirror magnetic field</vt:lpstr>
      <vt:lpstr>Motion of charged particle in the mirror magnetic field</vt:lpstr>
      <vt:lpstr>Magnetic moment</vt:lpstr>
      <vt:lpstr>Conservation of magnetic moment</vt:lpstr>
      <vt:lpstr>Motion of charged particle in the mirror magnetic field</vt:lpstr>
      <vt:lpstr>Motion of charged particle in the mirror magnetic field</vt:lpstr>
      <vt:lpstr>Motion of charged particle in the mirror magnetic field</vt:lpstr>
      <vt:lpstr>Motion of charged particle in the mirror magnetic field</vt:lpstr>
      <vt:lpstr>Motion of charged particle in the mirror magnetic field</vt:lpstr>
      <vt:lpstr>Adiabatic condition</vt:lpstr>
      <vt:lpstr>Adiabatic condition</vt:lpstr>
      <vt:lpstr>Real field</vt:lpstr>
      <vt:lpstr>Simulation With target</vt:lpstr>
      <vt:lpstr>Skin effect</vt:lpstr>
      <vt:lpstr>Conduction current distribution in FC</vt:lpstr>
      <vt:lpstr>Jx vs y - pulse width dependence</vt:lpstr>
      <vt:lpstr>Pulse width dependence of Bz</vt:lpstr>
      <vt:lpstr>FC for SuperKEKB and ILC</vt:lpstr>
      <vt:lpstr>Challenges of FC design for ILC</vt:lpstr>
      <vt:lpstr>Temperature rise by current pulse</vt:lpstr>
      <vt:lpstr>Material consideration for FC</vt:lpstr>
      <vt:lpstr>FC temperature result</vt:lpstr>
      <vt:lpstr>FC – thermal simulation</vt:lpstr>
      <vt:lpstr>PowerPoint プレゼンテーション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yenomoto</dc:creator>
  <cp:lastModifiedBy>ENOMOTO Yoshinori</cp:lastModifiedBy>
  <cp:revision>87</cp:revision>
  <cp:lastPrinted>2011-01-25T09:13:57Z</cp:lastPrinted>
  <dcterms:created xsi:type="dcterms:W3CDTF">2019-08-07T12:09:57Z</dcterms:created>
  <dcterms:modified xsi:type="dcterms:W3CDTF">2024-10-15T13:16:44Z</dcterms:modified>
</cp:coreProperties>
</file>