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6"/>
  </p:notesMasterIdLst>
  <p:sldIdLst>
    <p:sldId id="256" r:id="rId5"/>
    <p:sldId id="285" r:id="rId6"/>
    <p:sldId id="286" r:id="rId7"/>
    <p:sldId id="294" r:id="rId8"/>
    <p:sldId id="293" r:id="rId9"/>
    <p:sldId id="287" r:id="rId10"/>
    <p:sldId id="288" r:id="rId11"/>
    <p:sldId id="289" r:id="rId12"/>
    <p:sldId id="290" r:id="rId13"/>
    <p:sldId id="291" r:id="rId14"/>
    <p:sldId id="292" r:id="rId15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2"/>
    <p:restoredTop sz="94805"/>
  </p:normalViewPr>
  <p:slideViewPr>
    <p:cSldViewPr snapToGrid="0">
      <p:cViewPr varScale="1">
        <p:scale>
          <a:sx n="121" d="100"/>
          <a:sy n="121" d="100"/>
        </p:scale>
        <p:origin x="17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672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3429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6858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0287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e du titre"/>
          <p:cNvSpPr txBox="1">
            <a:spLocks noGrp="1"/>
          </p:cNvSpPr>
          <p:nvPr>
            <p:ph type="title"/>
          </p:nvPr>
        </p:nvSpPr>
        <p:spPr>
          <a:xfrm>
            <a:off x="2926959" y="248874"/>
            <a:ext cx="4239345" cy="53631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Texte du titre</a:t>
            </a:r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10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2"/>
            <a:ext cx="3695800" cy="1019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Picture 12" descr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0555" y="1"/>
            <a:ext cx="1693446" cy="909444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Connecteur droit 8"/>
          <p:cNvSpPr/>
          <p:nvPr/>
        </p:nvSpPr>
        <p:spPr>
          <a:xfrm>
            <a:off x="0" y="909444"/>
            <a:ext cx="9144001" cy="1"/>
          </a:xfrm>
          <a:prstGeom prst="line">
            <a:avLst/>
          </a:prstGeom>
          <a:ln w="12700">
            <a:solidFill>
              <a:srgbClr val="0000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06" name="ZoneTexte 9"/>
          <p:cNvSpPr txBox="1"/>
          <p:nvPr/>
        </p:nvSpPr>
        <p:spPr>
          <a:xfrm>
            <a:off x="1185282" y="517029"/>
            <a:ext cx="1039414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100"/>
            </a:lvl1pPr>
          </a:lstStyle>
          <a:p>
            <a:r>
              <a:t>Cameras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e du titre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1" cy="1021557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t>Texte du titre</a:t>
            </a:r>
          </a:p>
        </p:txBody>
      </p:sp>
      <p:sp>
        <p:nvSpPr>
          <p:cNvPr id="3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2180034"/>
            <a:ext cx="7772401" cy="112514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300"/>
              </a:spcBef>
              <a:buSzTx/>
              <a:buFontTx/>
              <a:buNone/>
              <a:defRPr sz="1500">
                <a:solidFill>
                  <a:srgbClr val="888888"/>
                </a:solidFill>
              </a:defRPr>
            </a:lvl1pPr>
            <a:lvl2pPr marL="0" indent="342900">
              <a:spcBef>
                <a:spcPts val="300"/>
              </a:spcBef>
              <a:buSzTx/>
              <a:buFontTx/>
              <a:buNone/>
              <a:defRPr sz="1500">
                <a:solidFill>
                  <a:srgbClr val="888888"/>
                </a:solidFill>
              </a:defRPr>
            </a:lvl2pPr>
            <a:lvl3pPr marL="0" indent="685800">
              <a:spcBef>
                <a:spcPts val="300"/>
              </a:spcBef>
              <a:buSzTx/>
              <a:buFontTx/>
              <a:buNone/>
              <a:defRPr sz="1500">
                <a:solidFill>
                  <a:srgbClr val="888888"/>
                </a:solidFill>
              </a:defRPr>
            </a:lvl3pPr>
            <a:lvl4pPr marL="0" indent="1028700">
              <a:spcBef>
                <a:spcPts val="300"/>
              </a:spcBef>
              <a:buSzTx/>
              <a:buFontTx/>
              <a:buNone/>
              <a:defRPr sz="1500">
                <a:solidFill>
                  <a:srgbClr val="888888"/>
                </a:solidFill>
              </a:defRPr>
            </a:lvl4pPr>
            <a:lvl5pPr marL="0" indent="1371600">
              <a:spcBef>
                <a:spcPts val="300"/>
              </a:spcBef>
              <a:buSzTx/>
              <a:buFontTx/>
              <a:buNone/>
              <a:defRPr sz="1500">
                <a:solidFill>
                  <a:srgbClr val="888888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9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39447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 marL="592931" indent="-250031">
              <a:defRPr sz="2100"/>
            </a:lvl2pPr>
            <a:lvl3pPr marL="925830" indent="-240030">
              <a:defRPr sz="2100"/>
            </a:lvl3pPr>
            <a:lvl4pPr marL="1305657" indent="-276957">
              <a:defRPr sz="2100"/>
            </a:lvl4pPr>
            <a:lvl5pPr marL="1648557" indent="-276957">
              <a:defRPr sz="21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4"/>
            <a:ext cx="4040188" cy="4798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1800" b="1"/>
            </a:lvl1pPr>
            <a:lvl2pPr marL="0" indent="342900">
              <a:spcBef>
                <a:spcPts val="400"/>
              </a:spcBef>
              <a:buSzTx/>
              <a:buFontTx/>
              <a:buNone/>
              <a:defRPr sz="1800" b="1"/>
            </a:lvl2pPr>
            <a:lvl3pPr marL="0" indent="685800">
              <a:spcBef>
                <a:spcPts val="400"/>
              </a:spcBef>
              <a:buSzTx/>
              <a:buFontTx/>
              <a:buNone/>
              <a:defRPr sz="1800" b="1"/>
            </a:lvl3pPr>
            <a:lvl4pPr marL="0" indent="1028700">
              <a:spcBef>
                <a:spcPts val="400"/>
              </a:spcBef>
              <a:buSzTx/>
              <a:buFontTx/>
              <a:buNone/>
              <a:defRPr sz="1800" b="1"/>
            </a:lvl4pPr>
            <a:lvl5pPr marL="0" indent="1371600">
              <a:spcBef>
                <a:spcPts val="400"/>
              </a:spcBef>
              <a:buSzTx/>
              <a:buFontTx/>
              <a:buNone/>
              <a:defRPr sz="1800" b="1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9" name="Espace réservé du texte 4"/>
          <p:cNvSpPr>
            <a:spLocks noGrp="1"/>
          </p:cNvSpPr>
          <p:nvPr>
            <p:ph type="body" sz="quarter" idx="21"/>
          </p:nvPr>
        </p:nvSpPr>
        <p:spPr>
          <a:xfrm>
            <a:off x="4645026" y="1151334"/>
            <a:ext cx="4041776" cy="47982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400"/>
              </a:spcBef>
              <a:buSzTx/>
              <a:buFontTx/>
              <a:buNone/>
              <a:defRPr sz="1800" b="1"/>
            </a:pPr>
            <a:endParaRPr/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e du titre"/>
          <p:cNvSpPr txBox="1">
            <a:spLocks noGrp="1"/>
          </p:cNvSpPr>
          <p:nvPr>
            <p:ph type="title"/>
          </p:nvPr>
        </p:nvSpPr>
        <p:spPr>
          <a:xfrm>
            <a:off x="457201" y="204786"/>
            <a:ext cx="3008314" cy="871539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t>Texte du titre</a:t>
            </a:r>
          </a:p>
        </p:txBody>
      </p:sp>
      <p:sp>
        <p:nvSpPr>
          <p:cNvPr id="73" name="Texte niveau 1…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4" name="Espace réservé du texte 3"/>
          <p:cNvSpPr>
            <a:spLocks noGrp="1"/>
          </p:cNvSpPr>
          <p:nvPr>
            <p:ph type="body" sz="half" idx="21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200"/>
              </a:spcBef>
              <a:buSzTx/>
              <a:buFontTx/>
              <a:buNone/>
              <a:defRPr sz="1000"/>
            </a:pPr>
            <a:endParaRPr/>
          </a:p>
        </p:txBody>
      </p:sp>
      <p:sp>
        <p:nvSpPr>
          <p:cNvPr id="7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e du titre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t>Texte du titre</a:t>
            </a:r>
          </a:p>
        </p:txBody>
      </p:sp>
      <p:sp>
        <p:nvSpPr>
          <p:cNvPr id="83" name="Espace réservé pour une image  2"/>
          <p:cNvSpPr>
            <a:spLocks noGrp="1"/>
          </p:cNvSpPr>
          <p:nvPr>
            <p:ph type="pic" sz="half" idx="21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SzTx/>
              <a:buFontTx/>
              <a:buNone/>
              <a:defRPr sz="1000"/>
            </a:lvl1pPr>
            <a:lvl2pPr marL="0" indent="342900">
              <a:spcBef>
                <a:spcPts val="200"/>
              </a:spcBef>
              <a:buSzTx/>
              <a:buFontTx/>
              <a:buNone/>
              <a:defRPr sz="1000"/>
            </a:lvl2pPr>
            <a:lvl3pPr marL="0" indent="685800">
              <a:spcBef>
                <a:spcPts val="200"/>
              </a:spcBef>
              <a:buSzTx/>
              <a:buFontTx/>
              <a:buNone/>
              <a:defRPr sz="1000"/>
            </a:lvl3pPr>
            <a:lvl4pPr marL="0" indent="1028700">
              <a:spcBef>
                <a:spcPts val="200"/>
              </a:spcBef>
              <a:buSzTx/>
              <a:buFontTx/>
              <a:buNone/>
              <a:defRPr sz="1000"/>
            </a:lvl4pPr>
            <a:lvl5pPr marL="0" indent="1371600">
              <a:spcBef>
                <a:spcPts val="200"/>
              </a:spcBef>
              <a:buSzTx/>
              <a:buFontTx/>
              <a:buNone/>
              <a:defRPr sz="10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e du titre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1" cy="1021557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t>Texte du titre</a:t>
            </a:r>
          </a:p>
        </p:txBody>
      </p:sp>
      <p:sp>
        <p:nvSpPr>
          <p:cNvPr id="93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2180034"/>
            <a:ext cx="7772401" cy="112514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300"/>
              </a:spcBef>
              <a:buSzTx/>
              <a:buFontTx/>
              <a:buNone/>
              <a:defRPr sz="1500">
                <a:solidFill>
                  <a:srgbClr val="888888"/>
                </a:solidFill>
              </a:defRPr>
            </a:lvl1pPr>
            <a:lvl2pPr marL="0" indent="342900">
              <a:spcBef>
                <a:spcPts val="300"/>
              </a:spcBef>
              <a:buSzTx/>
              <a:buFontTx/>
              <a:buNone/>
              <a:defRPr sz="1500">
                <a:solidFill>
                  <a:srgbClr val="888888"/>
                </a:solidFill>
              </a:defRPr>
            </a:lvl2pPr>
            <a:lvl3pPr marL="0" indent="685800">
              <a:spcBef>
                <a:spcPts val="300"/>
              </a:spcBef>
              <a:buSzTx/>
              <a:buFontTx/>
              <a:buNone/>
              <a:defRPr sz="1500">
                <a:solidFill>
                  <a:srgbClr val="888888"/>
                </a:solidFill>
              </a:defRPr>
            </a:lvl3pPr>
            <a:lvl4pPr marL="0" indent="1028700">
              <a:spcBef>
                <a:spcPts val="300"/>
              </a:spcBef>
              <a:buSzTx/>
              <a:buFontTx/>
              <a:buNone/>
              <a:defRPr sz="1500">
                <a:solidFill>
                  <a:srgbClr val="888888"/>
                </a:solidFill>
              </a:defRPr>
            </a:lvl4pPr>
            <a:lvl5pPr marL="0" indent="1371600">
              <a:spcBef>
                <a:spcPts val="300"/>
              </a:spcBef>
              <a:buSzTx/>
              <a:buFontTx/>
              <a:buNone/>
              <a:defRPr sz="1500">
                <a:solidFill>
                  <a:srgbClr val="888888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466797" y="4788614"/>
            <a:ext cx="220003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hf hdr="0"/>
  <p:txStyles>
    <p:titleStyle>
      <a:lvl1pPr marL="0" marR="0" indent="0" algn="ct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57175" marR="0" indent="-257175" algn="l" defTabSz="3429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587829" marR="0" indent="-244929" algn="l" defTabSz="3429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914400" marR="0" indent="-228600" algn="l" defTabSz="3429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303019" marR="0" indent="-274319" algn="l" defTabSz="3429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645920" marR="0" indent="-274320" algn="l" defTabSz="3429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»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1988820" marR="0" indent="-274320" algn="l" defTabSz="3429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2331720" marR="0" indent="-274320" algn="l" defTabSz="3429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2674620" marR="0" indent="-274320" algn="l" defTabSz="3429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3017520" marR="0" indent="-274320" algn="l" defTabSz="3429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jp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Espace réservé du pied de page 2"/>
          <p:cNvSpPr txBox="1"/>
          <p:nvPr/>
        </p:nvSpPr>
        <p:spPr>
          <a:xfrm>
            <a:off x="3169919" y="4788614"/>
            <a:ext cx="2804162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88888"/>
                </a:solidFill>
              </a:defRPr>
            </a:lvl1pPr>
          </a:lstStyle>
          <a:p>
            <a:r>
              <a:rPr lang="fr-FR" dirty="0"/>
              <a:t>WP5 PO &amp; </a:t>
            </a:r>
            <a:r>
              <a:rPr lang="fr-FR" dirty="0" err="1"/>
              <a:t>EDpT</a:t>
            </a:r>
            <a:r>
              <a:rPr lang="fr-FR" dirty="0"/>
              <a:t> - IJCLAB</a:t>
            </a:r>
            <a:endParaRPr dirty="0"/>
          </a:p>
        </p:txBody>
      </p:sp>
      <p:sp>
        <p:nvSpPr>
          <p:cNvPr id="123" name="Espace réservé de la date 1"/>
          <p:cNvSpPr txBox="1"/>
          <p:nvPr/>
        </p:nvSpPr>
        <p:spPr>
          <a:xfrm>
            <a:off x="502919" y="4788614"/>
            <a:ext cx="2042162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888888"/>
                </a:solidFill>
              </a:defRPr>
            </a:lvl1pPr>
          </a:lstStyle>
          <a:p>
            <a:r>
              <a:rPr lang="fr-FR" dirty="0"/>
              <a:t>29/05/2024</a:t>
            </a:r>
            <a:endParaRPr dirty="0"/>
          </a:p>
        </p:txBody>
      </p:sp>
      <p:sp>
        <p:nvSpPr>
          <p:cNvPr id="124" name="Espace réservé du numéro de diapositive 3"/>
          <p:cNvSpPr txBox="1">
            <a:spLocks noGrp="1"/>
          </p:cNvSpPr>
          <p:nvPr>
            <p:ph type="sldNum" sz="quarter" idx="2"/>
          </p:nvPr>
        </p:nvSpPr>
        <p:spPr>
          <a:xfrm>
            <a:off x="8524728" y="4788614"/>
            <a:ext cx="162072" cy="231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</a:t>
            </a:fld>
            <a:endParaRPr/>
          </a:p>
        </p:txBody>
      </p:sp>
      <p:pic>
        <p:nvPicPr>
          <p:cNvPr id="125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771850" cy="1019007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ZoneTexte 9"/>
          <p:cNvSpPr txBox="1"/>
          <p:nvPr/>
        </p:nvSpPr>
        <p:spPr>
          <a:xfrm>
            <a:off x="5201423" y="1993076"/>
            <a:ext cx="3622239" cy="2031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t">
            <a:spAutoFit/>
          </a:bodyPr>
          <a:lstStyle/>
          <a:p>
            <a:pPr algn="ctr">
              <a:defRPr sz="2000"/>
            </a:pPr>
            <a:r>
              <a:rPr lang="fr-FR" dirty="0"/>
              <a:t>WP5 Project Office &amp; Engineering </a:t>
            </a:r>
            <a:r>
              <a:rPr lang="fr-FR" dirty="0" err="1"/>
              <a:t>Department</a:t>
            </a:r>
            <a:endParaRPr lang="fr-FR" dirty="0"/>
          </a:p>
          <a:p>
            <a:pPr algn="ctr">
              <a:defRPr sz="2000"/>
            </a:pPr>
            <a:r>
              <a:rPr lang="fr-FR" dirty="0"/>
              <a:t>IJCLAB Participation</a:t>
            </a:r>
            <a:endParaRPr dirty="0"/>
          </a:p>
          <a:p>
            <a:pPr>
              <a:defRPr b="1"/>
            </a:pPr>
            <a:endParaRPr dirty="0"/>
          </a:p>
          <a:p>
            <a:pPr algn="ctr">
              <a:defRPr sz="1600" i="1"/>
            </a:pPr>
            <a:r>
              <a:rPr lang="fr-FR" dirty="0"/>
              <a:t>Introduction</a:t>
            </a:r>
            <a:endParaRPr dirty="0"/>
          </a:p>
          <a:p>
            <a:pPr algn="ctr">
              <a:defRPr sz="1600" i="1"/>
            </a:pPr>
            <a:endParaRPr dirty="0"/>
          </a:p>
          <a:p>
            <a:pPr algn="ctr">
              <a:defRPr sz="1600" i="1"/>
            </a:pPr>
            <a:r>
              <a:rPr lang="fr-FR" dirty="0"/>
              <a:t> </a:t>
            </a:r>
            <a:endParaRPr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976EA90-7141-A60C-E82E-9C8EF2D1FA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025" y="123746"/>
            <a:ext cx="1835486" cy="564412"/>
          </a:xfrm>
          <a:prstGeom prst="rect">
            <a:avLst/>
          </a:prstGeom>
        </p:spPr>
      </p:pic>
      <p:pic>
        <p:nvPicPr>
          <p:cNvPr id="1026" name="Picture 2" descr="IJCLab">
            <a:extLst>
              <a:ext uri="{FF2B5EF4-FFF2-40B4-BE49-F238E27FC236}">
                <a16:creationId xmlns:a16="http://schemas.microsoft.com/office/drawing/2014/main" id="{DB5559A6-6717-7228-0EB4-928F71C10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1" y="688158"/>
            <a:ext cx="49403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élescope – News, Research and Analysis – The Conversation – page 1">
            <a:extLst>
              <a:ext uri="{FF2B5EF4-FFF2-40B4-BE49-F238E27FC236}">
                <a16:creationId xmlns:a16="http://schemas.microsoft.com/office/drawing/2014/main" id="{1DA98E21-B25D-0024-BF32-F85BDAB49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1" y="2326458"/>
            <a:ext cx="2671054" cy="267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Espace réservé du pied de page 7"/>
          <p:cNvSpPr txBox="1"/>
          <p:nvPr/>
        </p:nvSpPr>
        <p:spPr>
          <a:xfrm>
            <a:off x="3169919" y="4788769"/>
            <a:ext cx="280416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88888"/>
                </a:solidFill>
              </a:defRPr>
            </a:lvl1pPr>
          </a:lstStyle>
          <a:p>
            <a:r>
              <a:rPr lang="fr-FR" dirty="0"/>
              <a:t>WP5 PO &amp; </a:t>
            </a:r>
            <a:r>
              <a:rPr lang="fr-FR" dirty="0" err="1"/>
              <a:t>EDpT</a:t>
            </a:r>
            <a:r>
              <a:rPr lang="fr-FR" dirty="0"/>
              <a:t> - IJCLAB</a:t>
            </a:r>
          </a:p>
        </p:txBody>
      </p:sp>
      <p:pic>
        <p:nvPicPr>
          <p:cNvPr id="14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71850" cy="1019007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Connecteur droit 16"/>
          <p:cNvSpPr/>
          <p:nvPr/>
        </p:nvSpPr>
        <p:spPr>
          <a:xfrm>
            <a:off x="175688" y="4769046"/>
            <a:ext cx="8827636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45" name="Espace réservé de la date 2"/>
          <p:cNvSpPr txBox="1"/>
          <p:nvPr/>
        </p:nvSpPr>
        <p:spPr>
          <a:xfrm>
            <a:off x="502919" y="4788769"/>
            <a:ext cx="204216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888888"/>
                </a:solidFill>
              </a:defRPr>
            </a:lvl1pPr>
          </a:lstStyle>
          <a:p>
            <a:r>
              <a:rPr lang="fr-FR" dirty="0"/>
              <a:t>29/05/2024</a:t>
            </a:r>
          </a:p>
        </p:txBody>
      </p:sp>
      <p:sp>
        <p:nvSpPr>
          <p:cNvPr id="146" name="Espace réservé du numéro de diapositive 8"/>
          <p:cNvSpPr txBox="1">
            <a:spLocks noGrp="1"/>
          </p:cNvSpPr>
          <p:nvPr>
            <p:ph type="sldNum" sz="quarter" idx="2"/>
          </p:nvPr>
        </p:nvSpPr>
        <p:spPr>
          <a:xfrm>
            <a:off x="8524728" y="4788614"/>
            <a:ext cx="162072" cy="231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150" name="Connecteur droit 6"/>
          <p:cNvSpPr/>
          <p:nvPr/>
        </p:nvSpPr>
        <p:spPr>
          <a:xfrm flipV="1">
            <a:off x="149428" y="681700"/>
            <a:ext cx="8845142" cy="2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1F7D93-4E97-6430-79D9-455C0CE74B57}"/>
              </a:ext>
            </a:extLst>
          </p:cNvPr>
          <p:cNvSpPr txBox="1"/>
          <p:nvPr/>
        </p:nvSpPr>
        <p:spPr>
          <a:xfrm>
            <a:off x="880202" y="182791"/>
            <a:ext cx="6495068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000" b="1"/>
            </a:lvl1pPr>
          </a:lstStyle>
          <a:p>
            <a:r>
              <a:rPr lang="fr-FR" dirty="0"/>
              <a:t>IJCLAB WP5 </a:t>
            </a:r>
            <a:r>
              <a:rPr lang="fr-FR" dirty="0" err="1"/>
              <a:t>Involvement</a:t>
            </a:r>
            <a:r>
              <a:rPr lang="fr-FR" dirty="0"/>
              <a:t> </a:t>
            </a:r>
            <a:endParaRPr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429A0FE-3584-388B-E8D9-AC5DFAEF8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4" y="62189"/>
            <a:ext cx="1835486" cy="56441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7FCA283-B321-E1AC-1960-2D62069CBA8B}"/>
              </a:ext>
            </a:extLst>
          </p:cNvPr>
          <p:cNvSpPr txBox="1"/>
          <p:nvPr/>
        </p:nvSpPr>
        <p:spPr>
          <a:xfrm>
            <a:off x="175688" y="787552"/>
            <a:ext cx="6953183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000" dirty="0"/>
              <a:t>Eng </a:t>
            </a:r>
            <a:r>
              <a:rPr lang="fr-FR" sz="2000" dirty="0" err="1"/>
              <a:t>DpT</a:t>
            </a:r>
            <a:r>
              <a:rPr lang="fr-FR" sz="2000" dirty="0"/>
              <a:t>: Tower </a:t>
            </a:r>
            <a:r>
              <a:rPr lang="fr-FR" sz="2000" dirty="0" err="1"/>
              <a:t>External</a:t>
            </a:r>
            <a:r>
              <a:rPr lang="fr-FR" sz="2000" dirty="0"/>
              <a:t> Enveloppe &amp; Associated Interfaces (1)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7B51C2D-B7D9-BA0E-73DD-2DDF133CB5F5}"/>
              </a:ext>
            </a:extLst>
          </p:cNvPr>
          <p:cNvSpPr txBox="1"/>
          <p:nvPr/>
        </p:nvSpPr>
        <p:spPr>
          <a:xfrm>
            <a:off x="5758252" y="2681513"/>
            <a:ext cx="2823848" cy="646329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Optics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inside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function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Collaboration </a:t>
            </a:r>
            <a:r>
              <a:rPr lang="fr-FR" dirty="0" err="1"/>
              <a:t>responsibilities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9206FAE-6314-8172-6504-A21C727B418B}"/>
              </a:ext>
            </a:extLst>
          </p:cNvPr>
          <p:cNvSpPr txBox="1"/>
          <p:nvPr/>
        </p:nvSpPr>
        <p:spPr>
          <a:xfrm>
            <a:off x="129941" y="3856477"/>
            <a:ext cx="3072314" cy="646329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 err="1"/>
              <a:t>Vaccum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inside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/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outside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function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WP 4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responsibility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B1543B4-FA36-C933-38BF-E8B1E26BCB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000" y="1240308"/>
            <a:ext cx="2431265" cy="3779293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E6A95EE5-5D3B-840A-A350-98BB80ADAB3C}"/>
              </a:ext>
            </a:extLst>
          </p:cNvPr>
          <p:cNvSpPr txBox="1"/>
          <p:nvPr/>
        </p:nvSpPr>
        <p:spPr>
          <a:xfrm>
            <a:off x="89477" y="2008859"/>
            <a:ext cx="3344824" cy="646329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Cryogenics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inside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/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outside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function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WP 4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responsibility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FCD6EF3-14BA-7B49-5FC1-82BF0237ADFC}"/>
              </a:ext>
            </a:extLst>
          </p:cNvPr>
          <p:cNvSpPr txBox="1"/>
          <p:nvPr/>
        </p:nvSpPr>
        <p:spPr>
          <a:xfrm>
            <a:off x="5883997" y="1508190"/>
            <a:ext cx="2982546" cy="369330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 err="1"/>
              <a:t>Several</a:t>
            </a:r>
            <a:r>
              <a:rPr lang="fr-FR" dirty="0"/>
              <a:t> </a:t>
            </a:r>
            <a:r>
              <a:rPr lang="fr-FR" dirty="0" err="1"/>
              <a:t>dozen</a:t>
            </a:r>
            <a:r>
              <a:rPr lang="fr-FR" dirty="0"/>
              <a:t>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towers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49753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Espace réservé du pied de page 7"/>
          <p:cNvSpPr txBox="1"/>
          <p:nvPr/>
        </p:nvSpPr>
        <p:spPr>
          <a:xfrm>
            <a:off x="3169919" y="4788769"/>
            <a:ext cx="280416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88888"/>
                </a:solidFill>
              </a:defRPr>
            </a:lvl1pPr>
          </a:lstStyle>
          <a:p>
            <a:r>
              <a:rPr lang="fr-FR" dirty="0"/>
              <a:t>WP5 PO &amp; </a:t>
            </a:r>
            <a:r>
              <a:rPr lang="fr-FR" dirty="0" err="1"/>
              <a:t>EDpT</a:t>
            </a:r>
            <a:r>
              <a:rPr lang="fr-FR" dirty="0"/>
              <a:t> - IJCLAB</a:t>
            </a:r>
          </a:p>
        </p:txBody>
      </p:sp>
      <p:pic>
        <p:nvPicPr>
          <p:cNvPr id="14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71850" cy="1019007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Connecteur droit 16"/>
          <p:cNvSpPr/>
          <p:nvPr/>
        </p:nvSpPr>
        <p:spPr>
          <a:xfrm>
            <a:off x="175688" y="4769046"/>
            <a:ext cx="8827636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45" name="Espace réservé de la date 2"/>
          <p:cNvSpPr txBox="1"/>
          <p:nvPr/>
        </p:nvSpPr>
        <p:spPr>
          <a:xfrm>
            <a:off x="502919" y="4788769"/>
            <a:ext cx="204216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888888"/>
                </a:solidFill>
              </a:defRPr>
            </a:lvl1pPr>
          </a:lstStyle>
          <a:p>
            <a:r>
              <a:rPr lang="fr-FR" dirty="0"/>
              <a:t>29/05/2024</a:t>
            </a:r>
          </a:p>
        </p:txBody>
      </p:sp>
      <p:sp>
        <p:nvSpPr>
          <p:cNvPr id="146" name="Espace réservé du numéro de diapositive 8"/>
          <p:cNvSpPr txBox="1">
            <a:spLocks noGrp="1"/>
          </p:cNvSpPr>
          <p:nvPr>
            <p:ph type="sldNum" sz="quarter" idx="2"/>
          </p:nvPr>
        </p:nvSpPr>
        <p:spPr>
          <a:xfrm>
            <a:off x="8524728" y="4788614"/>
            <a:ext cx="162072" cy="231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150" name="Connecteur droit 6"/>
          <p:cNvSpPr/>
          <p:nvPr/>
        </p:nvSpPr>
        <p:spPr>
          <a:xfrm flipV="1">
            <a:off x="149428" y="681700"/>
            <a:ext cx="8845142" cy="2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1F7D93-4E97-6430-79D9-455C0CE74B57}"/>
              </a:ext>
            </a:extLst>
          </p:cNvPr>
          <p:cNvSpPr txBox="1"/>
          <p:nvPr/>
        </p:nvSpPr>
        <p:spPr>
          <a:xfrm>
            <a:off x="880202" y="182791"/>
            <a:ext cx="6495068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000" b="1"/>
            </a:lvl1pPr>
          </a:lstStyle>
          <a:p>
            <a:r>
              <a:rPr lang="fr-FR" dirty="0"/>
              <a:t>IJCLAB WP5 </a:t>
            </a:r>
            <a:r>
              <a:rPr lang="fr-FR" dirty="0" err="1"/>
              <a:t>Involvement</a:t>
            </a:r>
            <a:r>
              <a:rPr lang="fr-FR" dirty="0"/>
              <a:t> </a:t>
            </a:r>
            <a:endParaRPr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429A0FE-3584-388B-E8D9-AC5DFAEF8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4" y="62189"/>
            <a:ext cx="1835486" cy="56441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7FCA283-B321-E1AC-1960-2D62069CBA8B}"/>
              </a:ext>
            </a:extLst>
          </p:cNvPr>
          <p:cNvSpPr txBox="1"/>
          <p:nvPr/>
        </p:nvSpPr>
        <p:spPr>
          <a:xfrm>
            <a:off x="175688" y="787552"/>
            <a:ext cx="6953183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000" dirty="0"/>
              <a:t>Eng </a:t>
            </a:r>
            <a:r>
              <a:rPr lang="fr-FR" sz="2000" dirty="0" err="1"/>
              <a:t>DpT</a:t>
            </a:r>
            <a:r>
              <a:rPr lang="fr-FR" sz="2000" dirty="0"/>
              <a:t>: Tower </a:t>
            </a:r>
            <a:r>
              <a:rPr lang="fr-FR" sz="2000" dirty="0" err="1"/>
              <a:t>External</a:t>
            </a:r>
            <a:r>
              <a:rPr lang="fr-FR" sz="2000" dirty="0"/>
              <a:t> Enveloppe &amp; Associated Interfaces (2)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0BF4AF6-15F5-73A4-CC26-61477DBA81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12" y="1203145"/>
            <a:ext cx="5930900" cy="34671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C010FFD-2BEB-6305-2EDB-39CE9BE9A3A3}"/>
              </a:ext>
            </a:extLst>
          </p:cNvPr>
          <p:cNvSpPr txBox="1"/>
          <p:nvPr/>
        </p:nvSpPr>
        <p:spPr>
          <a:xfrm>
            <a:off x="5900554" y="1493628"/>
            <a:ext cx="3141243" cy="2862320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to </a:t>
            </a:r>
            <a:r>
              <a:rPr lang="fr-FR" dirty="0" err="1"/>
              <a:t>dissociate</a:t>
            </a:r>
            <a:r>
              <a:rPr lang="fr-FR" dirty="0"/>
              <a:t> </a:t>
            </a:r>
            <a:r>
              <a:rPr lang="fr-FR" dirty="0" err="1"/>
              <a:t>functions</a:t>
            </a:r>
            <a:endParaRPr lang="fr-FR" dirty="0"/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- Inside/Cryo/</a:t>
            </a:r>
            <a:r>
              <a:rPr lang="fr-FR" dirty="0" err="1"/>
              <a:t>Vaccum</a:t>
            </a:r>
            <a:r>
              <a:rPr lang="fr-FR" dirty="0"/>
              <a:t>/</a:t>
            </a:r>
            <a:r>
              <a:rPr lang="fr-FR" dirty="0" err="1"/>
              <a:t>Outside</a:t>
            </a:r>
            <a:endParaRPr lang="fr-FR" dirty="0"/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fr-FR" dirty="0"/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For </a:t>
            </a:r>
            <a:r>
              <a:rPr lang="fr-FR" dirty="0" err="1"/>
              <a:t>outer</a:t>
            </a:r>
            <a:r>
              <a:rPr lang="fr-FR" dirty="0"/>
              <a:t> </a:t>
            </a:r>
            <a:r>
              <a:rPr lang="fr-FR" dirty="0" err="1"/>
              <a:t>envelopes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</a:t>
            </a: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to </a:t>
            </a:r>
            <a:r>
              <a:rPr lang="fr-FR" dirty="0" err="1"/>
              <a:t>separate</a:t>
            </a:r>
            <a:r>
              <a:rPr lang="fr-FR" dirty="0"/>
              <a:t> the </a:t>
            </a:r>
            <a:r>
              <a:rPr lang="fr-FR" dirty="0" err="1"/>
              <a:t>functions</a:t>
            </a:r>
            <a:endParaRPr lang="fr-FR" dirty="0"/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 err="1"/>
              <a:t>so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can group all the </a:t>
            </a: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information </a:t>
            </a:r>
            <a:r>
              <a:rPr lang="fr-FR" dirty="0" err="1"/>
              <a:t>together</a:t>
            </a:r>
            <a:r>
              <a:rPr lang="fr-FR" dirty="0"/>
              <a:t> </a:t>
            </a: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each</a:t>
            </a:r>
            <a:r>
              <a:rPr lang="fr-FR" dirty="0"/>
              <a:t> design and </a:t>
            </a: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 err="1"/>
              <a:t>coordinate</a:t>
            </a:r>
            <a:r>
              <a:rPr lang="fr-FR" dirty="0"/>
              <a:t> </a:t>
            </a:r>
            <a:r>
              <a:rPr lang="fr-FR" dirty="0" err="1"/>
              <a:t>them</a:t>
            </a:r>
            <a:r>
              <a:rPr lang="fr-FR" dirty="0"/>
              <a:t> to harmonise </a:t>
            </a: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interfaces and </a:t>
            </a:r>
            <a:r>
              <a:rPr lang="fr-FR" dirty="0" err="1"/>
              <a:t>specifications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368943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Espace réservé du pied de page 7"/>
          <p:cNvSpPr txBox="1"/>
          <p:nvPr/>
        </p:nvSpPr>
        <p:spPr>
          <a:xfrm>
            <a:off x="3169919" y="4788769"/>
            <a:ext cx="280416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88888"/>
                </a:solidFill>
              </a:defRPr>
            </a:lvl1pPr>
          </a:lstStyle>
          <a:p>
            <a:r>
              <a:rPr lang="fr-FR" dirty="0"/>
              <a:t>WP5 PO &amp; </a:t>
            </a:r>
            <a:r>
              <a:rPr lang="fr-FR" dirty="0" err="1"/>
              <a:t>EDpT</a:t>
            </a:r>
            <a:r>
              <a:rPr lang="fr-FR" dirty="0"/>
              <a:t> - IJCLAB</a:t>
            </a:r>
          </a:p>
        </p:txBody>
      </p:sp>
      <p:pic>
        <p:nvPicPr>
          <p:cNvPr id="14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71850" cy="1019007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Connecteur droit 16"/>
          <p:cNvSpPr/>
          <p:nvPr/>
        </p:nvSpPr>
        <p:spPr>
          <a:xfrm>
            <a:off x="175688" y="4769046"/>
            <a:ext cx="8827636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45" name="Espace réservé de la date 2"/>
          <p:cNvSpPr txBox="1"/>
          <p:nvPr/>
        </p:nvSpPr>
        <p:spPr>
          <a:xfrm>
            <a:off x="502919" y="4788769"/>
            <a:ext cx="204216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888888"/>
                </a:solidFill>
              </a:defRPr>
            </a:lvl1pPr>
          </a:lstStyle>
          <a:p>
            <a:r>
              <a:rPr lang="fr-FR" dirty="0"/>
              <a:t>29/05/2024</a:t>
            </a:r>
          </a:p>
        </p:txBody>
      </p:sp>
      <p:sp>
        <p:nvSpPr>
          <p:cNvPr id="146" name="Espace réservé du numéro de diapositive 8"/>
          <p:cNvSpPr txBox="1">
            <a:spLocks noGrp="1"/>
          </p:cNvSpPr>
          <p:nvPr>
            <p:ph type="sldNum" sz="quarter" idx="2"/>
          </p:nvPr>
        </p:nvSpPr>
        <p:spPr>
          <a:xfrm>
            <a:off x="8524728" y="4788614"/>
            <a:ext cx="162072" cy="231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50" name="Connecteur droit 6"/>
          <p:cNvSpPr/>
          <p:nvPr/>
        </p:nvSpPr>
        <p:spPr>
          <a:xfrm flipV="1">
            <a:off x="149428" y="681700"/>
            <a:ext cx="8845142" cy="2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1F7D93-4E97-6430-79D9-455C0CE74B57}"/>
              </a:ext>
            </a:extLst>
          </p:cNvPr>
          <p:cNvSpPr txBox="1"/>
          <p:nvPr/>
        </p:nvSpPr>
        <p:spPr>
          <a:xfrm>
            <a:off x="880202" y="182791"/>
            <a:ext cx="6495068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000" b="1"/>
            </a:lvl1pPr>
          </a:lstStyle>
          <a:p>
            <a:r>
              <a:rPr lang="fr-FR" dirty="0"/>
              <a:t>IJCLAB WP5 </a:t>
            </a:r>
            <a:r>
              <a:rPr lang="fr-FR" dirty="0" err="1"/>
              <a:t>Involvement</a:t>
            </a:r>
            <a:r>
              <a:rPr lang="fr-FR" dirty="0"/>
              <a:t> </a:t>
            </a:r>
            <a:endParaRPr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429A0FE-3584-388B-E8D9-AC5DFAEF8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4" y="62189"/>
            <a:ext cx="1835486" cy="56441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7FCA283-B321-E1AC-1960-2D62069CBA8B}"/>
              </a:ext>
            </a:extLst>
          </p:cNvPr>
          <p:cNvSpPr txBox="1"/>
          <p:nvPr/>
        </p:nvSpPr>
        <p:spPr>
          <a:xfrm>
            <a:off x="267249" y="1362368"/>
            <a:ext cx="6608538" cy="19697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fr-FR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Project Office: Configuration Management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fr-FR" sz="2000" dirty="0"/>
              <a:t>Project Office: Schedule Management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fr-FR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Eng </a:t>
            </a:r>
            <a:r>
              <a:rPr kumimoji="0" lang="fr-FR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DpT</a:t>
            </a:r>
            <a:r>
              <a:rPr kumimoji="0" lang="fr-FR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: Reference </a:t>
            </a:r>
            <a:r>
              <a:rPr kumimoji="0" lang="fr-FR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Clock</a:t>
            </a:r>
            <a:r>
              <a:rPr kumimoji="0" lang="fr-FR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Distribution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fr-FR" sz="2000" dirty="0"/>
              <a:t>Eng </a:t>
            </a:r>
            <a:r>
              <a:rPr lang="fr-FR" sz="2000" dirty="0" err="1"/>
              <a:t>DpT</a:t>
            </a:r>
            <a:r>
              <a:rPr lang="fr-FR" sz="2000" dirty="0"/>
              <a:t>: Tower </a:t>
            </a:r>
            <a:r>
              <a:rPr lang="fr-FR" sz="2000" dirty="0" err="1"/>
              <a:t>External</a:t>
            </a:r>
            <a:r>
              <a:rPr lang="fr-FR" sz="2000" dirty="0"/>
              <a:t> Enveloppe &amp; Associated Interfaces</a:t>
            </a: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fr-FR" dirty="0"/>
          </a:p>
          <a:p>
            <a:pPr marR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fr-FR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Introduction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functions</a:t>
            </a:r>
            <a:r>
              <a:rPr lang="fr-FR" sz="2400" dirty="0"/>
              <a:t> </a:t>
            </a:r>
            <a:r>
              <a:rPr lang="fr-FR" sz="2400" dirty="0" err="1"/>
              <a:t>approach</a:t>
            </a: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703052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Espace réservé du pied de page 7"/>
          <p:cNvSpPr txBox="1"/>
          <p:nvPr/>
        </p:nvSpPr>
        <p:spPr>
          <a:xfrm>
            <a:off x="3169919" y="4788769"/>
            <a:ext cx="280416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88888"/>
                </a:solidFill>
              </a:defRPr>
            </a:lvl1pPr>
          </a:lstStyle>
          <a:p>
            <a:r>
              <a:rPr lang="fr-FR" dirty="0"/>
              <a:t>WP5 PO &amp; </a:t>
            </a:r>
            <a:r>
              <a:rPr lang="fr-FR" dirty="0" err="1"/>
              <a:t>EDpT</a:t>
            </a:r>
            <a:r>
              <a:rPr lang="fr-FR" dirty="0"/>
              <a:t> - IJCLAB</a:t>
            </a:r>
          </a:p>
        </p:txBody>
      </p:sp>
      <p:pic>
        <p:nvPicPr>
          <p:cNvPr id="14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71850" cy="1019007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Connecteur droit 16"/>
          <p:cNvSpPr/>
          <p:nvPr/>
        </p:nvSpPr>
        <p:spPr>
          <a:xfrm>
            <a:off x="175688" y="4769046"/>
            <a:ext cx="8827636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45" name="Espace réservé de la date 2"/>
          <p:cNvSpPr txBox="1"/>
          <p:nvPr/>
        </p:nvSpPr>
        <p:spPr>
          <a:xfrm>
            <a:off x="502919" y="4788769"/>
            <a:ext cx="204216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888888"/>
                </a:solidFill>
              </a:defRPr>
            </a:lvl1pPr>
          </a:lstStyle>
          <a:p>
            <a:r>
              <a:rPr lang="fr-FR" dirty="0"/>
              <a:t>29/05/2024</a:t>
            </a:r>
          </a:p>
        </p:txBody>
      </p:sp>
      <p:sp>
        <p:nvSpPr>
          <p:cNvPr id="146" name="Espace réservé du numéro de diapositive 8"/>
          <p:cNvSpPr txBox="1">
            <a:spLocks noGrp="1"/>
          </p:cNvSpPr>
          <p:nvPr>
            <p:ph type="sldNum" sz="quarter" idx="2"/>
          </p:nvPr>
        </p:nvSpPr>
        <p:spPr>
          <a:xfrm>
            <a:off x="8524728" y="4788614"/>
            <a:ext cx="162072" cy="231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50" name="Connecteur droit 6"/>
          <p:cNvSpPr/>
          <p:nvPr/>
        </p:nvSpPr>
        <p:spPr>
          <a:xfrm flipV="1">
            <a:off x="149428" y="681700"/>
            <a:ext cx="8845142" cy="2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1F7D93-4E97-6430-79D9-455C0CE74B57}"/>
              </a:ext>
            </a:extLst>
          </p:cNvPr>
          <p:cNvSpPr txBox="1"/>
          <p:nvPr/>
        </p:nvSpPr>
        <p:spPr>
          <a:xfrm>
            <a:off x="880202" y="182791"/>
            <a:ext cx="6495068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000" b="1"/>
            </a:lvl1pPr>
          </a:lstStyle>
          <a:p>
            <a:r>
              <a:rPr lang="fr-FR" dirty="0"/>
              <a:t>IJCLAB WP5 </a:t>
            </a:r>
            <a:r>
              <a:rPr lang="fr-FR" dirty="0" err="1"/>
              <a:t>Involvement</a:t>
            </a:r>
            <a:r>
              <a:rPr lang="fr-FR" dirty="0"/>
              <a:t> </a:t>
            </a:r>
            <a:endParaRPr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429A0FE-3584-388B-E8D9-AC5DFAEF8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4" y="62189"/>
            <a:ext cx="1835486" cy="56441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7FCA283-B321-E1AC-1960-2D62069CBA8B}"/>
              </a:ext>
            </a:extLst>
          </p:cNvPr>
          <p:cNvSpPr txBox="1"/>
          <p:nvPr/>
        </p:nvSpPr>
        <p:spPr>
          <a:xfrm>
            <a:off x="175688" y="787552"/>
            <a:ext cx="516423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fr-FR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Project Office: Configuration Management (1)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7D51FCF-BC5D-B371-47D4-C7CCC502BD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1" y="1257269"/>
            <a:ext cx="5954996" cy="335464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93607B6-5DF7-C09F-E28E-9889C852363F}"/>
              </a:ext>
            </a:extLst>
          </p:cNvPr>
          <p:cNvSpPr txBox="1"/>
          <p:nvPr/>
        </p:nvSpPr>
        <p:spPr>
          <a:xfrm>
            <a:off x="6147417" y="1432713"/>
            <a:ext cx="2822245" cy="2585321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Identification,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Analysing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 err="1"/>
              <a:t>Deployement</a:t>
            </a:r>
            <a:r>
              <a:rPr lang="fr-FR" dirty="0"/>
              <a:t> of </a:t>
            </a:r>
            <a:r>
              <a:rPr lang="fr-FR" dirty="0" err="1"/>
              <a:t>any</a:t>
            </a:r>
            <a:r>
              <a:rPr lang="fr-FR" dirty="0"/>
              <a:t> process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To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ensure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that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all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products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Are: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- </a:t>
            </a:r>
            <a:r>
              <a:rPr lang="fr-FR" dirty="0" err="1"/>
              <a:t>Comply</a:t>
            </a:r>
            <a:r>
              <a:rPr lang="fr-FR" dirty="0"/>
              <a:t> to </a:t>
            </a:r>
            <a:r>
              <a:rPr lang="fr-FR" dirty="0" err="1"/>
              <a:t>intial</a:t>
            </a:r>
            <a:r>
              <a:rPr lang="fr-FR" dirty="0"/>
              <a:t> design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- </a:t>
            </a:r>
            <a:r>
              <a:rPr lang="fr-FR" dirty="0" err="1"/>
              <a:t>Comply</a:t>
            </a:r>
            <a:r>
              <a:rPr lang="fr-FR" dirty="0"/>
              <a:t> to last version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 err="1"/>
              <a:t>validated</a:t>
            </a:r>
            <a:endParaRPr lang="fr-FR" dirty="0"/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- </a:t>
            </a:r>
            <a:r>
              <a:rPr lang="fr-FR" dirty="0" err="1"/>
              <a:t>Comply</a:t>
            </a:r>
            <a:r>
              <a:rPr lang="fr-FR" dirty="0"/>
              <a:t> to real </a:t>
            </a:r>
            <a:r>
              <a:rPr lang="fr-FR" dirty="0" err="1"/>
              <a:t>integrated</a:t>
            </a:r>
            <a:endParaRPr lang="fr-FR" dirty="0"/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- </a:t>
            </a:r>
            <a:r>
              <a:rPr lang="fr-FR" dirty="0" err="1"/>
              <a:t>Comply</a:t>
            </a:r>
            <a:r>
              <a:rPr lang="fr-FR" dirty="0"/>
              <a:t> to </a:t>
            </a:r>
            <a:r>
              <a:rPr lang="fr-FR" dirty="0" err="1"/>
              <a:t>any</a:t>
            </a:r>
            <a:r>
              <a:rPr lang="fr-FR" dirty="0"/>
              <a:t> </a:t>
            </a:r>
            <a:r>
              <a:rPr lang="fr-FR" dirty="0" err="1"/>
              <a:t>evolution</a:t>
            </a:r>
            <a:r>
              <a:rPr lang="fr-FR" dirty="0"/>
              <a:t> 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436395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Espace réservé du pied de page 7"/>
          <p:cNvSpPr txBox="1"/>
          <p:nvPr/>
        </p:nvSpPr>
        <p:spPr>
          <a:xfrm>
            <a:off x="3169919" y="4788769"/>
            <a:ext cx="280416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88888"/>
                </a:solidFill>
              </a:defRPr>
            </a:lvl1pPr>
          </a:lstStyle>
          <a:p>
            <a:r>
              <a:rPr lang="fr-FR" dirty="0"/>
              <a:t>WP5 PO &amp; </a:t>
            </a:r>
            <a:r>
              <a:rPr lang="fr-FR" dirty="0" err="1"/>
              <a:t>EDpT</a:t>
            </a:r>
            <a:r>
              <a:rPr lang="fr-FR" dirty="0"/>
              <a:t> - IJCLAB</a:t>
            </a:r>
          </a:p>
        </p:txBody>
      </p:sp>
      <p:pic>
        <p:nvPicPr>
          <p:cNvPr id="14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71850" cy="1019007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Connecteur droit 16"/>
          <p:cNvSpPr/>
          <p:nvPr/>
        </p:nvSpPr>
        <p:spPr>
          <a:xfrm>
            <a:off x="175688" y="4769046"/>
            <a:ext cx="8827636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45" name="Espace réservé de la date 2"/>
          <p:cNvSpPr txBox="1"/>
          <p:nvPr/>
        </p:nvSpPr>
        <p:spPr>
          <a:xfrm>
            <a:off x="502919" y="4788769"/>
            <a:ext cx="204216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888888"/>
                </a:solidFill>
              </a:defRPr>
            </a:lvl1pPr>
          </a:lstStyle>
          <a:p>
            <a:r>
              <a:rPr lang="fr-FR" dirty="0"/>
              <a:t>29/05/2024</a:t>
            </a:r>
          </a:p>
        </p:txBody>
      </p:sp>
      <p:sp>
        <p:nvSpPr>
          <p:cNvPr id="146" name="Espace réservé du numéro de diapositive 8"/>
          <p:cNvSpPr txBox="1">
            <a:spLocks noGrp="1"/>
          </p:cNvSpPr>
          <p:nvPr>
            <p:ph type="sldNum" sz="quarter" idx="2"/>
          </p:nvPr>
        </p:nvSpPr>
        <p:spPr>
          <a:xfrm>
            <a:off x="8524728" y="4788614"/>
            <a:ext cx="162072" cy="231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50" name="Connecteur droit 6"/>
          <p:cNvSpPr/>
          <p:nvPr/>
        </p:nvSpPr>
        <p:spPr>
          <a:xfrm flipV="1">
            <a:off x="149428" y="681700"/>
            <a:ext cx="8845142" cy="2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1F7D93-4E97-6430-79D9-455C0CE74B57}"/>
              </a:ext>
            </a:extLst>
          </p:cNvPr>
          <p:cNvSpPr txBox="1"/>
          <p:nvPr/>
        </p:nvSpPr>
        <p:spPr>
          <a:xfrm>
            <a:off x="880202" y="182791"/>
            <a:ext cx="6495068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000" b="1"/>
            </a:lvl1pPr>
          </a:lstStyle>
          <a:p>
            <a:r>
              <a:rPr lang="fr-FR" dirty="0"/>
              <a:t>IJCLAB WP5 </a:t>
            </a:r>
            <a:r>
              <a:rPr lang="fr-FR" dirty="0" err="1"/>
              <a:t>Involvement</a:t>
            </a:r>
            <a:r>
              <a:rPr lang="fr-FR" dirty="0"/>
              <a:t> </a:t>
            </a:r>
            <a:endParaRPr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429A0FE-3584-388B-E8D9-AC5DFAEF8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4" y="62189"/>
            <a:ext cx="1835486" cy="56441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7FCA283-B321-E1AC-1960-2D62069CBA8B}"/>
              </a:ext>
            </a:extLst>
          </p:cNvPr>
          <p:cNvSpPr txBox="1"/>
          <p:nvPr/>
        </p:nvSpPr>
        <p:spPr>
          <a:xfrm>
            <a:off x="175688" y="787552"/>
            <a:ext cx="516423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fr-FR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Project Office: Configuration Management (2)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B7B5765-774A-CEAB-0124-2325381FAA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06" y="1155297"/>
            <a:ext cx="6781800" cy="381476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558FAC4-9B24-E477-AA73-B28929D20F0B}"/>
              </a:ext>
            </a:extLst>
          </p:cNvPr>
          <p:cNvSpPr txBox="1"/>
          <p:nvPr/>
        </p:nvSpPr>
        <p:spPr>
          <a:xfrm rot="2547877">
            <a:off x="7333048" y="1319349"/>
            <a:ext cx="1756248" cy="36933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Bad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Real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70619493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Espace réservé du pied de page 7"/>
          <p:cNvSpPr txBox="1"/>
          <p:nvPr/>
        </p:nvSpPr>
        <p:spPr>
          <a:xfrm>
            <a:off x="3169919" y="4788769"/>
            <a:ext cx="280416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88888"/>
                </a:solidFill>
              </a:defRPr>
            </a:lvl1pPr>
          </a:lstStyle>
          <a:p>
            <a:r>
              <a:rPr lang="fr-FR" dirty="0"/>
              <a:t>WP5 PO &amp; </a:t>
            </a:r>
            <a:r>
              <a:rPr lang="fr-FR" dirty="0" err="1"/>
              <a:t>EDpT</a:t>
            </a:r>
            <a:r>
              <a:rPr lang="fr-FR" dirty="0"/>
              <a:t> - IJCLAB</a:t>
            </a:r>
          </a:p>
        </p:txBody>
      </p:sp>
      <p:pic>
        <p:nvPicPr>
          <p:cNvPr id="14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71850" cy="1019007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Connecteur droit 16"/>
          <p:cNvSpPr/>
          <p:nvPr/>
        </p:nvSpPr>
        <p:spPr>
          <a:xfrm>
            <a:off x="175688" y="4769046"/>
            <a:ext cx="8827636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45" name="Espace réservé de la date 2"/>
          <p:cNvSpPr txBox="1"/>
          <p:nvPr/>
        </p:nvSpPr>
        <p:spPr>
          <a:xfrm>
            <a:off x="502919" y="4788769"/>
            <a:ext cx="204216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888888"/>
                </a:solidFill>
              </a:defRPr>
            </a:lvl1pPr>
          </a:lstStyle>
          <a:p>
            <a:r>
              <a:rPr lang="fr-FR" dirty="0"/>
              <a:t>29/05/2024</a:t>
            </a:r>
          </a:p>
        </p:txBody>
      </p:sp>
      <p:sp>
        <p:nvSpPr>
          <p:cNvPr id="146" name="Espace réservé du numéro de diapositive 8"/>
          <p:cNvSpPr txBox="1">
            <a:spLocks noGrp="1"/>
          </p:cNvSpPr>
          <p:nvPr>
            <p:ph type="sldNum" sz="quarter" idx="2"/>
          </p:nvPr>
        </p:nvSpPr>
        <p:spPr>
          <a:xfrm>
            <a:off x="8524728" y="4788614"/>
            <a:ext cx="162072" cy="231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50" name="Connecteur droit 6"/>
          <p:cNvSpPr/>
          <p:nvPr/>
        </p:nvSpPr>
        <p:spPr>
          <a:xfrm flipV="1">
            <a:off x="149428" y="681700"/>
            <a:ext cx="8845142" cy="2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1F7D93-4E97-6430-79D9-455C0CE74B57}"/>
              </a:ext>
            </a:extLst>
          </p:cNvPr>
          <p:cNvSpPr txBox="1"/>
          <p:nvPr/>
        </p:nvSpPr>
        <p:spPr>
          <a:xfrm>
            <a:off x="880202" y="182791"/>
            <a:ext cx="6495068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000" b="1"/>
            </a:lvl1pPr>
          </a:lstStyle>
          <a:p>
            <a:r>
              <a:rPr lang="fr-FR" dirty="0"/>
              <a:t>IJCLAB WP5 </a:t>
            </a:r>
            <a:r>
              <a:rPr lang="fr-FR" dirty="0" err="1"/>
              <a:t>Involvement</a:t>
            </a:r>
            <a:r>
              <a:rPr lang="fr-FR" dirty="0"/>
              <a:t> </a:t>
            </a:r>
            <a:endParaRPr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429A0FE-3584-388B-E8D9-AC5DFAEF8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4" y="62189"/>
            <a:ext cx="1835486" cy="56441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7FCA283-B321-E1AC-1960-2D62069CBA8B}"/>
              </a:ext>
            </a:extLst>
          </p:cNvPr>
          <p:cNvSpPr txBox="1"/>
          <p:nvPr/>
        </p:nvSpPr>
        <p:spPr>
          <a:xfrm>
            <a:off x="175688" y="787552"/>
            <a:ext cx="516423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fr-FR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Project Office: Configuration Management (3)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B785BC7-0F7E-6BA5-4DD4-BD033B19CD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45" y="1147219"/>
            <a:ext cx="6810522" cy="383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3623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Espace réservé du pied de page 7"/>
          <p:cNvSpPr txBox="1"/>
          <p:nvPr/>
        </p:nvSpPr>
        <p:spPr>
          <a:xfrm>
            <a:off x="3169919" y="4788769"/>
            <a:ext cx="280416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88888"/>
                </a:solidFill>
              </a:defRPr>
            </a:lvl1pPr>
          </a:lstStyle>
          <a:p>
            <a:r>
              <a:rPr lang="fr-FR" dirty="0"/>
              <a:t>WP5 PO &amp; </a:t>
            </a:r>
            <a:r>
              <a:rPr lang="fr-FR" dirty="0" err="1"/>
              <a:t>EDpT</a:t>
            </a:r>
            <a:r>
              <a:rPr lang="fr-FR" dirty="0"/>
              <a:t> - IJCLAB</a:t>
            </a:r>
          </a:p>
        </p:txBody>
      </p:sp>
      <p:pic>
        <p:nvPicPr>
          <p:cNvPr id="14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71850" cy="1019007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Connecteur droit 16"/>
          <p:cNvSpPr/>
          <p:nvPr/>
        </p:nvSpPr>
        <p:spPr>
          <a:xfrm>
            <a:off x="175688" y="4769046"/>
            <a:ext cx="8827636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45" name="Espace réservé de la date 2"/>
          <p:cNvSpPr txBox="1"/>
          <p:nvPr/>
        </p:nvSpPr>
        <p:spPr>
          <a:xfrm>
            <a:off x="502919" y="4788769"/>
            <a:ext cx="204216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888888"/>
                </a:solidFill>
              </a:defRPr>
            </a:lvl1pPr>
          </a:lstStyle>
          <a:p>
            <a:r>
              <a:rPr lang="fr-FR" dirty="0"/>
              <a:t>29/05/2024</a:t>
            </a:r>
          </a:p>
        </p:txBody>
      </p:sp>
      <p:sp>
        <p:nvSpPr>
          <p:cNvPr id="146" name="Espace réservé du numéro de diapositive 8"/>
          <p:cNvSpPr txBox="1">
            <a:spLocks noGrp="1"/>
          </p:cNvSpPr>
          <p:nvPr>
            <p:ph type="sldNum" sz="quarter" idx="2"/>
          </p:nvPr>
        </p:nvSpPr>
        <p:spPr>
          <a:xfrm>
            <a:off x="8524728" y="4788614"/>
            <a:ext cx="162072" cy="231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50" name="Connecteur droit 6"/>
          <p:cNvSpPr/>
          <p:nvPr/>
        </p:nvSpPr>
        <p:spPr>
          <a:xfrm flipV="1">
            <a:off x="149428" y="681700"/>
            <a:ext cx="8845142" cy="2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1F7D93-4E97-6430-79D9-455C0CE74B57}"/>
              </a:ext>
            </a:extLst>
          </p:cNvPr>
          <p:cNvSpPr txBox="1"/>
          <p:nvPr/>
        </p:nvSpPr>
        <p:spPr>
          <a:xfrm>
            <a:off x="880202" y="182791"/>
            <a:ext cx="6495068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000" b="1"/>
            </a:lvl1pPr>
          </a:lstStyle>
          <a:p>
            <a:r>
              <a:rPr lang="fr-FR" dirty="0"/>
              <a:t>IJCLAB WP5 </a:t>
            </a:r>
            <a:r>
              <a:rPr lang="fr-FR" dirty="0" err="1"/>
              <a:t>Involvement</a:t>
            </a:r>
            <a:r>
              <a:rPr lang="fr-FR" dirty="0"/>
              <a:t> </a:t>
            </a:r>
            <a:endParaRPr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429A0FE-3584-388B-E8D9-AC5DFAEF8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4" y="62189"/>
            <a:ext cx="1835486" cy="56441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7FCA283-B321-E1AC-1960-2D62069CBA8B}"/>
              </a:ext>
            </a:extLst>
          </p:cNvPr>
          <p:cNvSpPr txBox="1"/>
          <p:nvPr/>
        </p:nvSpPr>
        <p:spPr>
          <a:xfrm>
            <a:off x="175688" y="787552"/>
            <a:ext cx="4684935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fr-FR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Project Office: Schedule Management (1)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169E8E1-068E-EFD4-F2EB-BCEAD010AB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64" y="1208759"/>
            <a:ext cx="7772400" cy="357985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60689A1-981D-C8AD-90C1-9104C5432210}"/>
              </a:ext>
            </a:extLst>
          </p:cNvPr>
          <p:cNvSpPr txBox="1"/>
          <p:nvPr/>
        </p:nvSpPr>
        <p:spPr>
          <a:xfrm>
            <a:off x="2095427" y="4224836"/>
            <a:ext cx="2148984" cy="369330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200 Project Managers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D1A18F2-393B-20E1-48A1-F2F7046FA42D}"/>
              </a:ext>
            </a:extLst>
          </p:cNvPr>
          <p:cNvSpPr txBox="1"/>
          <p:nvPr/>
        </p:nvSpPr>
        <p:spPr>
          <a:xfrm>
            <a:off x="6317334" y="1109958"/>
            <a:ext cx="2685990" cy="369330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1300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Collaboration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Viewers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26D88C4-48F1-EC14-6B6B-CDADEB5D5AE9}"/>
              </a:ext>
            </a:extLst>
          </p:cNvPr>
          <p:cNvSpPr txBox="1"/>
          <p:nvPr/>
        </p:nvSpPr>
        <p:spPr>
          <a:xfrm>
            <a:off x="6326442" y="1538214"/>
            <a:ext cx="2373405" cy="369330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National Institutions, EU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33290E5-8547-AA22-AA48-A6A574D8E173}"/>
              </a:ext>
            </a:extLst>
          </p:cNvPr>
          <p:cNvSpPr txBox="1"/>
          <p:nvPr/>
        </p:nvSpPr>
        <p:spPr>
          <a:xfrm>
            <a:off x="435804" y="2276402"/>
            <a:ext cx="1565491" cy="369330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1 </a:t>
            </a:r>
            <a:r>
              <a:rPr lang="fr-FR" dirty="0" err="1"/>
              <a:t>Administrator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806909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Espace réservé du pied de page 7"/>
          <p:cNvSpPr txBox="1"/>
          <p:nvPr/>
        </p:nvSpPr>
        <p:spPr>
          <a:xfrm>
            <a:off x="3169919" y="4788769"/>
            <a:ext cx="280416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88888"/>
                </a:solidFill>
              </a:defRPr>
            </a:lvl1pPr>
          </a:lstStyle>
          <a:p>
            <a:r>
              <a:rPr lang="fr-FR" dirty="0"/>
              <a:t>WP5 PO &amp; </a:t>
            </a:r>
            <a:r>
              <a:rPr lang="fr-FR" dirty="0" err="1"/>
              <a:t>EDpT</a:t>
            </a:r>
            <a:r>
              <a:rPr lang="fr-FR" dirty="0"/>
              <a:t> - IJCLAB</a:t>
            </a:r>
          </a:p>
        </p:txBody>
      </p:sp>
      <p:pic>
        <p:nvPicPr>
          <p:cNvPr id="14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71850" cy="1019007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Connecteur droit 16"/>
          <p:cNvSpPr/>
          <p:nvPr/>
        </p:nvSpPr>
        <p:spPr>
          <a:xfrm>
            <a:off x="175688" y="4769046"/>
            <a:ext cx="8827636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45" name="Espace réservé de la date 2"/>
          <p:cNvSpPr txBox="1"/>
          <p:nvPr/>
        </p:nvSpPr>
        <p:spPr>
          <a:xfrm>
            <a:off x="502919" y="4788769"/>
            <a:ext cx="204216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888888"/>
                </a:solidFill>
              </a:defRPr>
            </a:lvl1pPr>
          </a:lstStyle>
          <a:p>
            <a:r>
              <a:rPr lang="fr-FR" dirty="0"/>
              <a:t>29/05/2024</a:t>
            </a:r>
          </a:p>
        </p:txBody>
      </p:sp>
      <p:sp>
        <p:nvSpPr>
          <p:cNvPr id="146" name="Espace réservé du numéro de diapositive 8"/>
          <p:cNvSpPr txBox="1">
            <a:spLocks noGrp="1"/>
          </p:cNvSpPr>
          <p:nvPr>
            <p:ph type="sldNum" sz="quarter" idx="2"/>
          </p:nvPr>
        </p:nvSpPr>
        <p:spPr>
          <a:xfrm>
            <a:off x="8524728" y="4788614"/>
            <a:ext cx="162072" cy="231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50" name="Connecteur droit 6"/>
          <p:cNvSpPr/>
          <p:nvPr/>
        </p:nvSpPr>
        <p:spPr>
          <a:xfrm flipV="1">
            <a:off x="149428" y="681700"/>
            <a:ext cx="8845142" cy="2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1F7D93-4E97-6430-79D9-455C0CE74B57}"/>
              </a:ext>
            </a:extLst>
          </p:cNvPr>
          <p:cNvSpPr txBox="1"/>
          <p:nvPr/>
        </p:nvSpPr>
        <p:spPr>
          <a:xfrm>
            <a:off x="880202" y="182791"/>
            <a:ext cx="6495068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000" b="1"/>
            </a:lvl1pPr>
          </a:lstStyle>
          <a:p>
            <a:r>
              <a:rPr lang="fr-FR" dirty="0"/>
              <a:t>IJCLAB WP5 </a:t>
            </a:r>
            <a:r>
              <a:rPr lang="fr-FR" dirty="0" err="1"/>
              <a:t>Involvement</a:t>
            </a:r>
            <a:r>
              <a:rPr lang="fr-FR" dirty="0"/>
              <a:t> </a:t>
            </a:r>
            <a:endParaRPr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429A0FE-3584-388B-E8D9-AC5DFAEF8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4" y="62189"/>
            <a:ext cx="1835486" cy="56441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7FCA283-B321-E1AC-1960-2D62069CBA8B}"/>
              </a:ext>
            </a:extLst>
          </p:cNvPr>
          <p:cNvSpPr txBox="1"/>
          <p:nvPr/>
        </p:nvSpPr>
        <p:spPr>
          <a:xfrm>
            <a:off x="175688" y="787552"/>
            <a:ext cx="4684935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fr-FR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Project Office: Schedule Management (2)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3198C71-A301-CF4A-A89B-817A10DD29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8" y="1139609"/>
            <a:ext cx="7772400" cy="239393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0BD3C75-FE0F-95EE-E9AD-58753C9308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04" y="1530115"/>
            <a:ext cx="7772400" cy="319523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D8756B1-6E7F-8A98-584C-5FACA44190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64" y="1791190"/>
            <a:ext cx="7772400" cy="322841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C58DDD1-B523-6271-B110-768A717FEF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42" y="2052266"/>
            <a:ext cx="7267207" cy="301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283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Espace réservé du pied de page 7"/>
          <p:cNvSpPr txBox="1"/>
          <p:nvPr/>
        </p:nvSpPr>
        <p:spPr>
          <a:xfrm>
            <a:off x="3169919" y="4788769"/>
            <a:ext cx="280416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88888"/>
                </a:solidFill>
              </a:defRPr>
            </a:lvl1pPr>
          </a:lstStyle>
          <a:p>
            <a:r>
              <a:rPr lang="fr-FR" dirty="0"/>
              <a:t>WP5 PO &amp; </a:t>
            </a:r>
            <a:r>
              <a:rPr lang="fr-FR" dirty="0" err="1"/>
              <a:t>EDpT</a:t>
            </a:r>
            <a:r>
              <a:rPr lang="fr-FR" dirty="0"/>
              <a:t> - IJCLAB</a:t>
            </a:r>
          </a:p>
        </p:txBody>
      </p:sp>
      <p:pic>
        <p:nvPicPr>
          <p:cNvPr id="14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71850" cy="1019007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Connecteur droit 16"/>
          <p:cNvSpPr/>
          <p:nvPr/>
        </p:nvSpPr>
        <p:spPr>
          <a:xfrm>
            <a:off x="175688" y="4769046"/>
            <a:ext cx="8827636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45" name="Espace réservé de la date 2"/>
          <p:cNvSpPr txBox="1"/>
          <p:nvPr/>
        </p:nvSpPr>
        <p:spPr>
          <a:xfrm>
            <a:off x="502919" y="4788769"/>
            <a:ext cx="204216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888888"/>
                </a:solidFill>
              </a:defRPr>
            </a:lvl1pPr>
          </a:lstStyle>
          <a:p>
            <a:r>
              <a:rPr lang="fr-FR" dirty="0"/>
              <a:t>29/05/2024</a:t>
            </a:r>
          </a:p>
        </p:txBody>
      </p:sp>
      <p:sp>
        <p:nvSpPr>
          <p:cNvPr id="146" name="Espace réservé du numéro de diapositive 8"/>
          <p:cNvSpPr txBox="1">
            <a:spLocks noGrp="1"/>
          </p:cNvSpPr>
          <p:nvPr>
            <p:ph type="sldNum" sz="quarter" idx="2"/>
          </p:nvPr>
        </p:nvSpPr>
        <p:spPr>
          <a:xfrm>
            <a:off x="8524728" y="4788614"/>
            <a:ext cx="162072" cy="231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50" name="Connecteur droit 6"/>
          <p:cNvSpPr/>
          <p:nvPr/>
        </p:nvSpPr>
        <p:spPr>
          <a:xfrm flipV="1">
            <a:off x="149428" y="681700"/>
            <a:ext cx="8845142" cy="2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1F7D93-4E97-6430-79D9-455C0CE74B57}"/>
              </a:ext>
            </a:extLst>
          </p:cNvPr>
          <p:cNvSpPr txBox="1"/>
          <p:nvPr/>
        </p:nvSpPr>
        <p:spPr>
          <a:xfrm>
            <a:off x="880202" y="182791"/>
            <a:ext cx="6495068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000" b="1"/>
            </a:lvl1pPr>
          </a:lstStyle>
          <a:p>
            <a:r>
              <a:rPr lang="fr-FR" dirty="0"/>
              <a:t>IJCLAB WP5 </a:t>
            </a:r>
            <a:r>
              <a:rPr lang="fr-FR" dirty="0" err="1"/>
              <a:t>Involvement</a:t>
            </a:r>
            <a:r>
              <a:rPr lang="fr-FR" dirty="0"/>
              <a:t> </a:t>
            </a:r>
            <a:endParaRPr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429A0FE-3584-388B-E8D9-AC5DFAEF8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4" y="62189"/>
            <a:ext cx="1835486" cy="56441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7FCA283-B321-E1AC-1960-2D62069CBA8B}"/>
              </a:ext>
            </a:extLst>
          </p:cNvPr>
          <p:cNvSpPr txBox="1"/>
          <p:nvPr/>
        </p:nvSpPr>
        <p:spPr>
          <a:xfrm>
            <a:off x="175688" y="787552"/>
            <a:ext cx="4680125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indent="-285750">
              <a:buFontTx/>
              <a:buChar char="-"/>
            </a:pPr>
            <a:r>
              <a:rPr kumimoji="0" lang="fr-FR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Eng </a:t>
            </a:r>
            <a:r>
              <a:rPr kumimoji="0" lang="fr-FR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DpT</a:t>
            </a:r>
            <a:r>
              <a:rPr kumimoji="0" lang="fr-FR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: Reference </a:t>
            </a:r>
            <a:r>
              <a:rPr kumimoji="0" lang="fr-FR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Clock</a:t>
            </a:r>
            <a:r>
              <a:rPr kumimoji="0" lang="fr-FR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Distribution (1)</a:t>
            </a:r>
          </a:p>
        </p:txBody>
      </p:sp>
      <p:pic>
        <p:nvPicPr>
          <p:cNvPr id="2050" name="Picture 2" descr="Multi-messenger astrophysics | Nature Reviews Physics">
            <a:extLst>
              <a:ext uri="{FF2B5EF4-FFF2-40B4-BE49-F238E27FC236}">
                <a16:creationId xmlns:a16="http://schemas.microsoft.com/office/drawing/2014/main" id="{35B97CB6-4216-309D-F7F2-6991A942B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8" y="1187660"/>
            <a:ext cx="4069081" cy="353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TF Science Themes - Multimessenger Astrophysics">
            <a:extLst>
              <a:ext uri="{FF2B5EF4-FFF2-40B4-BE49-F238E27FC236}">
                <a16:creationId xmlns:a16="http://schemas.microsoft.com/office/drawing/2014/main" id="{FCB991B6-FCB2-0E7B-CFFC-8ADE74A0C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142" y="987606"/>
            <a:ext cx="3407658" cy="191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18FBC28-19D8-5A6D-9183-60CBD2074CF0}"/>
              </a:ext>
            </a:extLst>
          </p:cNvPr>
          <p:cNvSpPr txBox="1"/>
          <p:nvPr/>
        </p:nvSpPr>
        <p:spPr>
          <a:xfrm>
            <a:off x="5088695" y="2959568"/>
            <a:ext cx="3905875" cy="1754324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Synchronisation </a:t>
            </a:r>
            <a:r>
              <a:rPr lang="fr-FR" dirty="0" err="1"/>
              <a:t>between</a:t>
            </a:r>
            <a:r>
              <a:rPr lang="fr-FR" dirty="0"/>
              <a:t> all detectors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All </a:t>
            </a:r>
            <a:r>
              <a:rPr lang="fr-FR" dirty="0" err="1"/>
              <a:t>around</a:t>
            </a:r>
            <a:r>
              <a:rPr lang="fr-FR" dirty="0"/>
              <a:t> the world and </a:t>
            </a:r>
            <a:r>
              <a:rPr lang="fr-FR" dirty="0" err="1"/>
              <a:t>space</a:t>
            </a:r>
            <a:r>
              <a:rPr lang="fr-FR" dirty="0"/>
              <a:t> satellites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fr-FR" dirty="0"/>
              <a:t>Very High </a:t>
            </a:r>
            <a:r>
              <a:rPr lang="fr-FR" dirty="0" err="1"/>
              <a:t>Stability</a:t>
            </a:r>
            <a:endParaRPr lang="fr-FR" dirty="0"/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fr-FR" dirty="0"/>
              <a:t>Very </a:t>
            </a:r>
            <a:r>
              <a:rPr lang="fr-FR" dirty="0" err="1"/>
              <a:t>Precision</a:t>
            </a:r>
            <a:endParaRPr lang="fr-FR" dirty="0"/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fr-FR" dirty="0"/>
              <a:t>Use </a:t>
            </a:r>
            <a:r>
              <a:rPr lang="fr-FR" dirty="0" err="1"/>
              <a:t>European</a:t>
            </a:r>
            <a:r>
              <a:rPr lang="fr-FR" dirty="0"/>
              <a:t> Network Atomic </a:t>
            </a:r>
            <a:r>
              <a:rPr lang="fr-FR" dirty="0" err="1"/>
              <a:t>Clock</a:t>
            </a:r>
            <a:endParaRPr lang="fr-FR" dirty="0"/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fr-FR" dirty="0" err="1"/>
              <a:t>Define</a:t>
            </a:r>
            <a:r>
              <a:rPr lang="fr-FR" dirty="0"/>
              <a:t> global network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129FD5B4-5E8A-1233-19CF-DE226FF59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332" y="4114199"/>
            <a:ext cx="1246251" cy="84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78576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Espace réservé du pied de page 7"/>
          <p:cNvSpPr txBox="1"/>
          <p:nvPr/>
        </p:nvSpPr>
        <p:spPr>
          <a:xfrm>
            <a:off x="3169919" y="4788769"/>
            <a:ext cx="280416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88888"/>
                </a:solidFill>
              </a:defRPr>
            </a:lvl1pPr>
          </a:lstStyle>
          <a:p>
            <a:r>
              <a:rPr lang="fr-FR" dirty="0"/>
              <a:t>WP5 PO &amp; </a:t>
            </a:r>
            <a:r>
              <a:rPr lang="fr-FR" dirty="0" err="1"/>
              <a:t>EDpT</a:t>
            </a:r>
            <a:r>
              <a:rPr lang="fr-FR" dirty="0"/>
              <a:t> - IJCLAB</a:t>
            </a:r>
          </a:p>
        </p:txBody>
      </p:sp>
      <p:pic>
        <p:nvPicPr>
          <p:cNvPr id="14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71850" cy="1019007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Connecteur droit 16"/>
          <p:cNvSpPr/>
          <p:nvPr/>
        </p:nvSpPr>
        <p:spPr>
          <a:xfrm>
            <a:off x="175688" y="4769046"/>
            <a:ext cx="8827636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45" name="Espace réservé de la date 2"/>
          <p:cNvSpPr txBox="1"/>
          <p:nvPr/>
        </p:nvSpPr>
        <p:spPr>
          <a:xfrm>
            <a:off x="502919" y="4788769"/>
            <a:ext cx="204216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888888"/>
                </a:solidFill>
              </a:defRPr>
            </a:lvl1pPr>
          </a:lstStyle>
          <a:p>
            <a:r>
              <a:rPr lang="fr-FR" dirty="0"/>
              <a:t>29/05/2024</a:t>
            </a:r>
          </a:p>
        </p:txBody>
      </p:sp>
      <p:sp>
        <p:nvSpPr>
          <p:cNvPr id="146" name="Espace réservé du numéro de diapositive 8"/>
          <p:cNvSpPr txBox="1">
            <a:spLocks noGrp="1"/>
          </p:cNvSpPr>
          <p:nvPr>
            <p:ph type="sldNum" sz="quarter" idx="2"/>
          </p:nvPr>
        </p:nvSpPr>
        <p:spPr>
          <a:xfrm>
            <a:off x="8524728" y="4788614"/>
            <a:ext cx="162072" cy="231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50" name="Connecteur droit 6"/>
          <p:cNvSpPr/>
          <p:nvPr/>
        </p:nvSpPr>
        <p:spPr>
          <a:xfrm flipV="1">
            <a:off x="149428" y="681700"/>
            <a:ext cx="8845142" cy="2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1F7D93-4E97-6430-79D9-455C0CE74B57}"/>
              </a:ext>
            </a:extLst>
          </p:cNvPr>
          <p:cNvSpPr txBox="1"/>
          <p:nvPr/>
        </p:nvSpPr>
        <p:spPr>
          <a:xfrm>
            <a:off x="880202" y="182791"/>
            <a:ext cx="6495068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000" b="1"/>
            </a:lvl1pPr>
          </a:lstStyle>
          <a:p>
            <a:r>
              <a:rPr lang="fr-FR" dirty="0"/>
              <a:t>IJCLAB WP5 </a:t>
            </a:r>
            <a:r>
              <a:rPr lang="fr-FR" dirty="0" err="1"/>
              <a:t>Involvement</a:t>
            </a:r>
            <a:r>
              <a:rPr lang="fr-FR" dirty="0"/>
              <a:t> </a:t>
            </a:r>
            <a:endParaRPr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429A0FE-3584-388B-E8D9-AC5DFAEF8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4" y="62189"/>
            <a:ext cx="1835486" cy="56441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7FCA283-B321-E1AC-1960-2D62069CBA8B}"/>
              </a:ext>
            </a:extLst>
          </p:cNvPr>
          <p:cNvSpPr txBox="1"/>
          <p:nvPr/>
        </p:nvSpPr>
        <p:spPr>
          <a:xfrm>
            <a:off x="175688" y="787552"/>
            <a:ext cx="4680125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indent="-285750">
              <a:buFontTx/>
              <a:buChar char="-"/>
            </a:pPr>
            <a:r>
              <a:rPr kumimoji="0" lang="fr-FR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Eng </a:t>
            </a:r>
            <a:r>
              <a:rPr kumimoji="0" lang="fr-FR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DpT</a:t>
            </a:r>
            <a:r>
              <a:rPr kumimoji="0" lang="fr-FR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: Reference </a:t>
            </a:r>
            <a:r>
              <a:rPr kumimoji="0" lang="fr-FR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Clock</a:t>
            </a:r>
            <a:r>
              <a:rPr kumimoji="0" lang="fr-FR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Distribution (2)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18B7FF7-D720-7EBC-F5A8-96C7BB028E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67" y="1201798"/>
            <a:ext cx="3502791" cy="2136128"/>
          </a:xfrm>
          <a:prstGeom prst="rect">
            <a:avLst/>
          </a:prstGeom>
        </p:spPr>
      </p:pic>
      <p:pic>
        <p:nvPicPr>
          <p:cNvPr id="3074" name="Picture 2" descr="Soft-BRAIN: GEANT2">
            <a:extLst>
              <a:ext uri="{FF2B5EF4-FFF2-40B4-BE49-F238E27FC236}">
                <a16:creationId xmlns:a16="http://schemas.microsoft.com/office/drawing/2014/main" id="{B4A8D8E0-1E7B-914A-D006-3114CD5D0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573" y="780501"/>
            <a:ext cx="3267393" cy="245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FIMEVE+">
            <a:extLst>
              <a:ext uri="{FF2B5EF4-FFF2-40B4-BE49-F238E27FC236}">
                <a16:creationId xmlns:a16="http://schemas.microsoft.com/office/drawing/2014/main" id="{56FED8C8-0A91-16ED-9955-5A0912EC0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003" y="3148608"/>
            <a:ext cx="1964692" cy="194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806CD709-5064-FA44-8E26-14B28E6A1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143" y="3942104"/>
            <a:ext cx="1246251" cy="84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èche à angle droit 8">
            <a:extLst>
              <a:ext uri="{FF2B5EF4-FFF2-40B4-BE49-F238E27FC236}">
                <a16:creationId xmlns:a16="http://schemas.microsoft.com/office/drawing/2014/main" id="{97A9EE0D-099F-CAE6-5905-ECBAA07867F8}"/>
              </a:ext>
            </a:extLst>
          </p:cNvPr>
          <p:cNvSpPr/>
          <p:nvPr/>
        </p:nvSpPr>
        <p:spPr>
          <a:xfrm rot="5400000">
            <a:off x="1934150" y="3120180"/>
            <a:ext cx="882852" cy="1588685"/>
          </a:xfrm>
          <a:prstGeom prst="bentUpArrow">
            <a:avLst>
              <a:gd name="adj1" fmla="val 25000"/>
              <a:gd name="adj2" fmla="val 20334"/>
              <a:gd name="adj3" fmla="val 25000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" name="Flèche à angle droit 9">
            <a:extLst>
              <a:ext uri="{FF2B5EF4-FFF2-40B4-BE49-F238E27FC236}">
                <a16:creationId xmlns:a16="http://schemas.microsoft.com/office/drawing/2014/main" id="{8972641B-CB2F-D545-48F1-71BC13A3379B}"/>
              </a:ext>
            </a:extLst>
          </p:cNvPr>
          <p:cNvSpPr/>
          <p:nvPr/>
        </p:nvSpPr>
        <p:spPr>
          <a:xfrm rot="5400000" flipH="1">
            <a:off x="4252376" y="1507797"/>
            <a:ext cx="1197604" cy="1588685"/>
          </a:xfrm>
          <a:prstGeom prst="bentUpArrow">
            <a:avLst>
              <a:gd name="adj1" fmla="val 25000"/>
              <a:gd name="adj2" fmla="val 20334"/>
              <a:gd name="adj3" fmla="val 25000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" name="Flèche à angle droit 10">
            <a:extLst>
              <a:ext uri="{FF2B5EF4-FFF2-40B4-BE49-F238E27FC236}">
                <a16:creationId xmlns:a16="http://schemas.microsoft.com/office/drawing/2014/main" id="{533C9F35-EBFA-D25E-CC09-8491D17CB06C}"/>
              </a:ext>
            </a:extLst>
          </p:cNvPr>
          <p:cNvSpPr/>
          <p:nvPr/>
        </p:nvSpPr>
        <p:spPr>
          <a:xfrm rot="5400000">
            <a:off x="5981027" y="3440154"/>
            <a:ext cx="811310" cy="700897"/>
          </a:xfrm>
          <a:prstGeom prst="bentUpArrow">
            <a:avLst>
              <a:gd name="adj1" fmla="val 25000"/>
              <a:gd name="adj2" fmla="val 20334"/>
              <a:gd name="adj3" fmla="val 25000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3078" name="Picture 6" descr="Looking ahead to the LISA gravitational-wave detector | Astronomy.com">
            <a:extLst>
              <a:ext uri="{FF2B5EF4-FFF2-40B4-BE49-F238E27FC236}">
                <a16:creationId xmlns:a16="http://schemas.microsoft.com/office/drawing/2014/main" id="{7D3568DF-E052-FE43-4983-41A5D5ABE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185" y="3250613"/>
            <a:ext cx="1474815" cy="96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64809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hèm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hèm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B3E1DCC50AD948B027AC4F8981153B" ma:contentTypeVersion="15" ma:contentTypeDescription="Create a new document." ma:contentTypeScope="" ma:versionID="4c901114218bc842d743f47e6d2937e2">
  <xsd:schema xmlns:xsd="http://www.w3.org/2001/XMLSchema" xmlns:xs="http://www.w3.org/2001/XMLSchema" xmlns:p="http://schemas.microsoft.com/office/2006/metadata/properties" xmlns:ns1="http://schemas.microsoft.com/sharepoint/v3" xmlns:ns2="49ba3cb8-cc0f-4e2b-a2c3-49ceef2415f5" xmlns:ns3="4687aa80-790d-490d-bf5c-1a23927abbc5" targetNamespace="http://schemas.microsoft.com/office/2006/metadata/properties" ma:root="true" ma:fieldsID="833fde689636fe7c0eff54c04f52fb45" ns1:_="" ns2:_="" ns3:_="">
    <xsd:import namespace="http://schemas.microsoft.com/sharepoint/v3"/>
    <xsd:import namespace="49ba3cb8-cc0f-4e2b-a2c3-49ceef2415f5"/>
    <xsd:import namespace="4687aa80-790d-490d-bf5c-1a23927abb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ba3cb8-cc0f-4e2b-a2c3-49ceef2415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5655b07b-e106-434b-8e42-295331486e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87aa80-790d-490d-bf5c-1a23927abbc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efc3a8d9-fe06-4317-b932-e1540083f133}" ma:internalName="TaxCatchAll" ma:showField="CatchAllData" ma:web="4687aa80-790d-490d-bf5c-1a23927abb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49ba3cb8-cc0f-4e2b-a2c3-49ceef2415f5">
      <Terms xmlns="http://schemas.microsoft.com/office/infopath/2007/PartnerControls"/>
    </lcf76f155ced4ddcb4097134ff3c332f>
    <_ip_UnifiedCompliancePolicyProperties xmlns="http://schemas.microsoft.com/sharepoint/v3" xsi:nil="true"/>
    <TaxCatchAll xmlns="4687aa80-790d-490d-bf5c-1a23927abbc5" xsi:nil="true"/>
  </documentManagement>
</p:properties>
</file>

<file path=customXml/itemProps1.xml><?xml version="1.0" encoding="utf-8"?>
<ds:datastoreItem xmlns:ds="http://schemas.openxmlformats.org/officeDocument/2006/customXml" ds:itemID="{10B27775-2F60-4244-AF5A-02DB8F84A9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9ba3cb8-cc0f-4e2b-a2c3-49ceef2415f5"/>
    <ds:schemaRef ds:uri="4687aa80-790d-490d-bf5c-1a23927abb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DF5A85-50C4-4FC6-AAF7-5A898D5A2C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4E51BB-E4F3-4AD5-80B4-2A9867CD4397}">
  <ds:schemaRefs>
    <ds:schemaRef ds:uri="http://purl.org/dc/dcmitype/"/>
    <ds:schemaRef ds:uri="4687aa80-790d-490d-bf5c-1a23927abbc5"/>
    <ds:schemaRef ds:uri="http://schemas.microsoft.com/office/2006/documentManagement/types"/>
    <ds:schemaRef ds:uri="http://purl.org/dc/elements/1.1/"/>
    <ds:schemaRef ds:uri="http://schemas.microsoft.com/sharepoint/v3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  <ds:schemaRef ds:uri="http://schemas.openxmlformats.org/package/2006/metadata/core-properties"/>
    <ds:schemaRef ds:uri="49ba3cb8-cc0f-4e2b-a2c3-49ceef2415f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8404</TotalTime>
  <Words>380</Words>
  <Application>Microsoft Macintosh PowerPoint</Application>
  <PresentationFormat>Affichage à l'écran (16:9)</PresentationFormat>
  <Paragraphs>101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/>
  <cp:keywords/>
  <dc:description/>
  <cp:lastModifiedBy>Christian Olivetto</cp:lastModifiedBy>
  <cp:revision>200</cp:revision>
  <dcterms:modified xsi:type="dcterms:W3CDTF">2024-05-29T07:27:50Z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0x010100C1B3E1DCC50AD948B027AC4F8981153B</vt:lpwstr>
  </property>
  <property fmtid="{D5CDD505-2E9C-101B-9397-08002B2CF9AE}" pid="3" name="MediaServiceImageTags">
    <vt:lpwstr/>
  </property>
</Properties>
</file>