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1619" r:id="rId3"/>
    <p:sldId id="1615" r:id="rId4"/>
    <p:sldId id="1617" r:id="rId5"/>
    <p:sldId id="1635" r:id="rId6"/>
    <p:sldId id="1609" r:id="rId7"/>
    <p:sldId id="1624" r:id="rId8"/>
    <p:sldId id="1640" r:id="rId9"/>
    <p:sldId id="1593" r:id="rId10"/>
    <p:sldId id="1643" r:id="rId11"/>
    <p:sldId id="1592" r:id="rId12"/>
    <p:sldId id="1641" r:id="rId13"/>
    <p:sldId id="1642" r:id="rId14"/>
    <p:sldId id="1636" r:id="rId15"/>
    <p:sldId id="1637" r:id="rId16"/>
    <p:sldId id="1638" r:id="rId17"/>
    <p:sldId id="15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8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>
        <p:scale>
          <a:sx n="91" d="100"/>
          <a:sy n="91" d="100"/>
        </p:scale>
        <p:origin x="5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B878-25A5-424A-AF2A-AC5ECA0F095A}" type="datetimeFigureOut">
              <a:rPr lang="en-NL" smtClean="0"/>
              <a:t>29/05/2024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A4ED1-2CD3-4706-AC68-28FC10831F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43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51D5-7E48-42FF-8300-DE193AC0E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FB306-CC5B-4D35-95B3-E579C12A7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5EE6B-05E8-4972-BB19-2B8C99E1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7D6E7-2BA7-4427-9476-E9993F5E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FD869-3F56-47B7-9380-9AA8B7D1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93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E2EC5-FF8E-4227-ACD2-4F2F67A4A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93C7C-3DA0-4E61-99E4-736FB5BDB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D7EE1-8981-4E1A-ABF8-767EE589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77B47-3FD9-4D43-98BF-27E58AF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5C14D-9692-4D54-941F-2A54BA57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50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CA648-A102-4D30-8B43-77D0515D8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6E8C7-154D-4D4D-836C-298B376AF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81687-73A0-452B-9AE1-8183E7E5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1BE0C-16AE-4079-8C97-C46D360C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C5FA5-5099-44A6-A044-9E2CF962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77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7F60-AAE3-4C86-8539-8970CFD9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680A8-A7D7-4801-B9C6-46BDE4049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1295C-E28F-4666-A5D6-61BAE24E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96DB3-1E0D-49C4-8E2B-C492E992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C7AF3-3FC5-43DD-8619-1688B818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46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EA20-5183-4069-A7A3-1F08C97E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F85C0-1235-4B37-BC04-1268EE053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561FA-00DE-4D20-B2D5-FEC434B0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5A5F-6D51-4EAD-9BBA-D4614F4B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28202-645C-421E-B706-C54CB2AF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04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84DA-F983-405A-A512-60DD1B9B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BCAEF-C850-4058-86FF-CB39CCB93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CB9C9-BE2B-4925-8CFC-0AFFCAA27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943B1-C7A7-4FEF-93BD-BE782FFB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2FAD8-A550-4655-92C0-F5AF6E21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DC6B6-FE72-4602-8C6B-82138AB0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75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E2A7-8B7B-45AC-836A-1C7BDF85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0F728-8E71-48BD-9810-AA879897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895E1-BF97-469B-92DF-6BA88F61A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63CB9-BAB3-4F8A-8EBB-7D88E0A02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7B258A-FC25-479C-8845-12B887184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A7039-D499-4354-B5D6-78FC29EC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1EB8C-4F5D-4D9D-88A0-AA7B10EB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F9014-C896-4DE9-8BB0-0E0F4DBA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3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068D-2FD9-4D1E-B4FC-04ED9950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41599D-7ADE-42C4-B124-D39096F5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13BFB-A63F-49F1-947E-6938274C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7F04F-4C2A-47E3-9C8A-57E7E69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57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484A6-B2C1-40C9-8824-2D164444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2D7E1-DBA0-4AA1-945F-0DDDAD59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6361D-0AE0-4920-9183-9E2F6AAF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9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2214-2E42-4A08-A2E7-3723D0D1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EDD9-F97A-4E73-8A8A-8A8BD2E0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C2186-D959-4C07-AFC6-8CB165F76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32609-2317-459C-8CA7-6D6FBBAB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E68FF-13E5-4F11-994C-72B00504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2CB78-C52A-4190-8E44-D7AFD35D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35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FFB7-38DC-44C0-A517-A710CEC1B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8C11C-532B-43EB-97DB-0FEC3EC86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ED3DD-675E-4885-AC7A-11FD399E6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299C2-77C2-4CFC-B1C9-A8DF0E0C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67E3A-BBD9-43AF-9960-0C8EB6D5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DEAC7-1535-4CFA-A88B-88DE6148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0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CB7BD-8AE8-45D9-B623-C8CF1CA1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A99AE-4A64-4B57-A6CD-89E642715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D3FFA-279E-4A6E-BE3E-958AD2B35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BABEB-EE4A-447C-A219-0F06FF2545EE}" type="datetimeFigureOut">
              <a:rPr lang="nl-NL" smtClean="0"/>
              <a:t>29-5-2024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63D7B-B3AB-46D8-916B-03BF137F0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A249-7480-4AF4-9AFB-843CBDFE5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AB0B-E4C4-43A3-A07D-4F1C9E9B41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4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CA88-A730-4B03-97F3-410426C12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099" y="406400"/>
            <a:ext cx="11111345" cy="1216509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328E79"/>
                </a:solidFill>
              </a:rPr>
              <a:t>ETO Engineering Department</a:t>
            </a:r>
            <a:endParaRPr lang="nl-NL" sz="2400" b="1" dirty="0">
              <a:solidFill>
                <a:srgbClr val="328E7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728CC-7FC9-4DBA-9E83-D6E4774BA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099" y="4968391"/>
            <a:ext cx="9144000" cy="121651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Patrick Werneke</a:t>
            </a:r>
          </a:p>
          <a:p>
            <a:pPr algn="l"/>
            <a:r>
              <a:rPr lang="en-US" dirty="0"/>
              <a:t>Meeting on ET Engineering Department and Project Office activities at </a:t>
            </a:r>
            <a:r>
              <a:rPr lang="en-US" dirty="0" err="1"/>
              <a:t>IJCLab</a:t>
            </a:r>
            <a:endParaRPr lang="en-US" dirty="0"/>
          </a:p>
          <a:p>
            <a:pPr algn="l"/>
            <a:r>
              <a:rPr lang="en-US" dirty="0"/>
              <a:t>May 29 – 30,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F8B6C-6812-4906-8FC5-FD8CB723B6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BA4CFF-1A79-4BD9-A4DB-C913DFC5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</a:t>
            </a:fld>
            <a:endParaRPr lang="nl-NL" dirty="0"/>
          </a:p>
        </p:txBody>
      </p:sp>
      <p:pic>
        <p:nvPicPr>
          <p:cNvPr id="11" name="Picture 15" descr="Picture 15">
            <a:extLst>
              <a:ext uri="{FF2B5EF4-FFF2-40B4-BE49-F238E27FC236}">
                <a16:creationId xmlns:a16="http://schemas.microsoft.com/office/drawing/2014/main" id="{C778AF40-34AB-4463-B111-BBEC06DDCE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9014">
            <a:off x="7156012" y="2278480"/>
            <a:ext cx="4084926" cy="2301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201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10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6" y="724075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1</a:t>
            </a:r>
            <a:r>
              <a:rPr lang="en-US" sz="4000" b="1" baseline="30000" dirty="0">
                <a:solidFill>
                  <a:srgbClr val="328E79"/>
                </a:solidFill>
              </a:rPr>
              <a:t>st</a:t>
            </a:r>
            <a:r>
              <a:rPr lang="en-US" sz="4000" b="1" dirty="0">
                <a:solidFill>
                  <a:srgbClr val="328E79"/>
                </a:solidFill>
              </a:rPr>
              <a:t> ETO General meeting – 27 &amp; 28 May 2024 @Nikhef</a:t>
            </a:r>
            <a:endParaRPr lang="nl-NL" sz="4000" b="1" dirty="0">
              <a:solidFill>
                <a:srgbClr val="328E7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5F96F-D353-4D90-AC17-B9C145870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79" y="1612227"/>
            <a:ext cx="6999637" cy="46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50F9F-BEE8-456C-B702-4FACBA6F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0886-4A85-4333-80D3-20050E1DB7C4}" type="datetime1">
              <a:rPr lang="nl-NL" smtClean="0"/>
              <a:t>29-5-2024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2245-CA73-481A-B58C-7923523F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11</a:t>
            </a:fld>
            <a:endParaRPr lang="nl-NL"/>
          </a:p>
        </p:txBody>
      </p:sp>
      <p:pic>
        <p:nvPicPr>
          <p:cNvPr id="6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810A0F83-D4A8-4192-AB5A-E2AF175A0C8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DA4F8-0770-4B5C-BDD5-5F193BF7B7D7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947DF5-5789-4B7F-803C-51F5B576662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8C431A-056D-4A83-AFED-71F323DFB120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557D0B-0265-4838-8D29-6AC59C31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494" y="577517"/>
            <a:ext cx="8905305" cy="135956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328E79"/>
                </a:solidFill>
                <a:latin typeface="Univers" panose="020B0503020202020204" pitchFamily="34" charset="0"/>
              </a:rPr>
              <a:t>ETO activities with Local teams</a:t>
            </a:r>
            <a:br>
              <a:rPr lang="en-US" sz="4400" dirty="0">
                <a:solidFill>
                  <a:srgbClr val="328E79"/>
                </a:solidFill>
                <a:latin typeface="Univers" panose="020B0503020202020204" pitchFamily="34" charset="0"/>
              </a:rPr>
            </a:br>
            <a:endParaRPr lang="en-US" sz="4400" dirty="0">
              <a:solidFill>
                <a:srgbClr val="328E79"/>
              </a:solidFill>
              <a:latin typeface="Univers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E6993-0A89-4A07-AA2C-851DDBB1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741" y="1528237"/>
            <a:ext cx="9030960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12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50F9F-BEE8-456C-B702-4FACBA6F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0886-4A85-4333-80D3-20050E1DB7C4}" type="datetime1">
              <a:rPr lang="nl-NL" smtClean="0"/>
              <a:t>29-5-2024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2245-CA73-481A-B58C-7923523F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12</a:t>
            </a:fld>
            <a:endParaRPr lang="nl-NL"/>
          </a:p>
        </p:txBody>
      </p:sp>
      <p:pic>
        <p:nvPicPr>
          <p:cNvPr id="6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810A0F83-D4A8-4192-AB5A-E2AF175A0C8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DA4F8-0770-4B5C-BDD5-5F193BF7B7D7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947DF5-5789-4B7F-803C-51F5B576662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8C431A-056D-4A83-AFED-71F323DFB120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557D0B-0265-4838-8D29-6AC59C31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494" y="577517"/>
            <a:ext cx="8905305" cy="135956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28E79"/>
                </a:solidFill>
                <a:latin typeface="Univers" panose="020B0503020202020204" pitchFamily="34" charset="0"/>
              </a:rPr>
              <a:t>ETO activities with ET Collaboration</a:t>
            </a:r>
            <a:br>
              <a:rPr lang="en-US" sz="4400" dirty="0">
                <a:solidFill>
                  <a:srgbClr val="328E79"/>
                </a:solidFill>
                <a:latin typeface="Univers" panose="020B0503020202020204" pitchFamily="34" charset="0"/>
              </a:rPr>
            </a:br>
            <a:endParaRPr lang="en-US" sz="4400" dirty="0">
              <a:solidFill>
                <a:srgbClr val="328E79"/>
              </a:solidFill>
              <a:latin typeface="Univers" panose="020B05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B5B5B-0F1F-4671-B284-5858C35CD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07" y="1632172"/>
            <a:ext cx="9991107" cy="45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1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50F9F-BEE8-456C-B702-4FACBA6F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0886-4A85-4333-80D3-20050E1DB7C4}" type="datetime1">
              <a:rPr lang="nl-NL" smtClean="0"/>
              <a:t>29-5-2024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2245-CA73-481A-B58C-7923523F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13</a:t>
            </a:fld>
            <a:endParaRPr lang="nl-NL"/>
          </a:p>
        </p:txBody>
      </p:sp>
      <p:pic>
        <p:nvPicPr>
          <p:cNvPr id="6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810A0F83-D4A8-4192-AB5A-E2AF175A0C8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DA4F8-0770-4B5C-BDD5-5F193BF7B7D7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947DF5-5789-4B7F-803C-51F5B576662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8C431A-056D-4A83-AFED-71F323DFB120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557D0B-0265-4838-8D29-6AC59C31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494" y="577517"/>
            <a:ext cx="8905305" cy="135956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328E79"/>
                </a:solidFill>
                <a:latin typeface="Univers" panose="020B0503020202020204" pitchFamily="34" charset="0"/>
              </a:rPr>
              <a:t>Optical Layout</a:t>
            </a:r>
            <a:br>
              <a:rPr lang="en-US" sz="4400" dirty="0">
                <a:solidFill>
                  <a:srgbClr val="328E79"/>
                </a:solidFill>
                <a:latin typeface="Univers" panose="020B0503020202020204" pitchFamily="34" charset="0"/>
              </a:rPr>
            </a:br>
            <a:endParaRPr lang="en-US" sz="4400" dirty="0">
              <a:solidFill>
                <a:srgbClr val="328E79"/>
              </a:solidFill>
              <a:latin typeface="Univers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99FCF-0EC2-4E95-BBB8-32A9E793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" y="1535418"/>
            <a:ext cx="12183662" cy="50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14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Collaboration Agreement with CERN</a:t>
            </a:r>
            <a:endParaRPr lang="nl-NL" sz="4000" b="1" dirty="0">
              <a:solidFill>
                <a:srgbClr val="328E7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8" y="1529120"/>
            <a:ext cx="76769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Electrical Engineer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05BE5-2A9C-4C1F-B558-609E03F3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69" y="2064620"/>
            <a:ext cx="7335274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0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15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Collaboration Agreement with CERN</a:t>
            </a:r>
            <a:endParaRPr lang="nl-NL" sz="4000" b="1" dirty="0">
              <a:solidFill>
                <a:srgbClr val="328E7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8" y="1529120"/>
            <a:ext cx="7676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Access and Alarms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25F33-5ADE-46A2-994C-B1B63287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78" y="2099326"/>
            <a:ext cx="11345858" cy="809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E59AA5-81B4-4EC5-B6F9-5829C767DBEE}"/>
              </a:ext>
            </a:extLst>
          </p:cNvPr>
          <p:cNvSpPr txBox="1"/>
          <p:nvPr/>
        </p:nvSpPr>
        <p:spPr>
          <a:xfrm>
            <a:off x="540328" y="3735368"/>
            <a:ext cx="116746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Senior Graduate (Quest) #1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Profile: mechanical engineer, HVAC systems, underground installation (preferrable), CFD simulations on fluid flow analysis (preferable)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Main task: perform the ventilation requirements analysis, define the technical solution for HVAC systems of surface and underground areas, participate in infrastructure design and integration meetings; writing technical reports.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Senior Graduate (Quest) #2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Profile: mechanical engineer, building services and water systems, underground installation (preferrable), CFD simulations on fluid flow analysis (preferable)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Main task: perform the water-cooling requirements analysis, define the technical solution for water cooling systems of surface and underground areas, participate in infrastructure design and integration meetings; writing technical reports.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58066-1466-492A-B70A-5D88B7EAE851}"/>
              </a:ext>
            </a:extLst>
          </p:cNvPr>
          <p:cNvSpPr txBox="1"/>
          <p:nvPr/>
        </p:nvSpPr>
        <p:spPr>
          <a:xfrm>
            <a:off x="540327" y="5233726"/>
            <a:ext cx="115131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1" u="sng" dirty="0">
                <a:latin typeface="Aptos" panose="020B0004020202020204" pitchFamily="34" charset="0"/>
                <a:ea typeface="Calibri" panose="020F0502020204030204" pitchFamily="34" charset="0"/>
              </a:rPr>
              <a:t>Deliverables:</a:t>
            </a:r>
            <a:endParaRPr lang="en-US" sz="1100" b="1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Evaluation of requirements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Participation in Infrastructure Working Groups and Integration Working Groups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Preliminary Technical Design Report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CA" sz="1100" dirty="0">
                <a:latin typeface="Aptos" panose="020B0004020202020204" pitchFamily="34" charset="0"/>
                <a:ea typeface="Times New Roman" panose="02020603050405020304" pitchFamily="18" charset="0"/>
              </a:rPr>
              <a:t>Preliminary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44C0A-B1CD-4433-AF61-B8752E516B1A}"/>
              </a:ext>
            </a:extLst>
          </p:cNvPr>
          <p:cNvSpPr txBox="1"/>
          <p:nvPr/>
        </p:nvSpPr>
        <p:spPr>
          <a:xfrm>
            <a:off x="540327" y="3130888"/>
            <a:ext cx="7676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Cooling and Ventilation</a:t>
            </a:r>
          </a:p>
        </p:txBody>
      </p:sp>
    </p:spTree>
    <p:extLst>
      <p:ext uri="{BB962C8B-B14F-4D97-AF65-F5344CB8AC3E}">
        <p14:creationId xmlns:p14="http://schemas.microsoft.com/office/powerpoint/2010/main" val="551120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16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Collaboration Agreement with CERN</a:t>
            </a:r>
            <a:endParaRPr lang="nl-NL" sz="4000" b="1" dirty="0">
              <a:solidFill>
                <a:srgbClr val="328E7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FEB2A-68B5-4D06-A7B5-4B395A10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90" y="2298134"/>
            <a:ext cx="5963482" cy="4058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741078-C763-42DC-B391-9FB046E073D3}"/>
              </a:ext>
            </a:extLst>
          </p:cNvPr>
          <p:cNvSpPr txBox="1"/>
          <p:nvPr/>
        </p:nvSpPr>
        <p:spPr>
          <a:xfrm>
            <a:off x="540328" y="1529120"/>
            <a:ext cx="7676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Occupational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126209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17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End</a:t>
            </a:r>
            <a:endParaRPr lang="nl-NL" sz="28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7BDBC-B518-4E41-BE13-D07A88D0A2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3879937"/>
            <a:ext cx="3612591" cy="203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8CF4C-696B-4A9A-B6C4-436A96557F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93" y="1541115"/>
            <a:ext cx="3612591" cy="2031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CE9CA6-3BA4-4BBB-9764-DFAECE809D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93" y="3879937"/>
            <a:ext cx="3612591" cy="2032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1F863-BD2C-4AA3-9BEE-1DD31ADC9C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659" y="3879937"/>
            <a:ext cx="3612590" cy="20311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985391-40E2-40C0-A87C-D25AD832A9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243" y="1541112"/>
            <a:ext cx="3612593" cy="203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D3053-D4A3-424A-A9F5-ECDECD2A96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1541113"/>
            <a:ext cx="3612591" cy="20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2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433912" y="354765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Towards ET Dual Organizational Structure </a:t>
            </a:r>
            <a:endParaRPr lang="nl-NL" sz="4000" b="1" dirty="0">
              <a:solidFill>
                <a:srgbClr val="328E7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E6FAA-3040-40B6-9D3C-8B35CEF11678}"/>
              </a:ext>
            </a:extLst>
          </p:cNvPr>
          <p:cNvSpPr txBox="1">
            <a:spLocks noChangeAspect="1"/>
          </p:cNvSpPr>
          <p:nvPr/>
        </p:nvSpPr>
        <p:spPr>
          <a:xfrm>
            <a:off x="433912" y="1001031"/>
            <a:ext cx="1134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      1) project organization (towards legal entity) and 2) scientific collaboration 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F21837-C25B-4F39-9DE9-59E2012D4D15}"/>
              </a:ext>
            </a:extLst>
          </p:cNvPr>
          <p:cNvGrpSpPr/>
          <p:nvPr/>
        </p:nvGrpSpPr>
        <p:grpSpPr>
          <a:xfrm>
            <a:off x="6409726" y="1655618"/>
            <a:ext cx="4712365" cy="4799260"/>
            <a:chOff x="6202639" y="622599"/>
            <a:chExt cx="5287592" cy="5385094"/>
          </a:xfrm>
        </p:grpSpPr>
        <p:sp>
          <p:nvSpPr>
            <p:cNvPr id="184" name="Rounded Rectangle">
              <a:extLst>
                <a:ext uri="{FF2B5EF4-FFF2-40B4-BE49-F238E27FC236}">
                  <a16:creationId xmlns:a16="http://schemas.microsoft.com/office/drawing/2014/main" id="{C9FFA423-8085-41B4-88A2-E2260A67C375}"/>
                </a:ext>
              </a:extLst>
            </p:cNvPr>
            <p:cNvSpPr/>
            <p:nvPr/>
          </p:nvSpPr>
          <p:spPr>
            <a:xfrm>
              <a:off x="6202639" y="622599"/>
              <a:ext cx="5287592" cy="5385094"/>
            </a:xfrm>
            <a:prstGeom prst="roundRect">
              <a:avLst>
                <a:gd name="adj" fmla="val 3847"/>
              </a:avLst>
            </a:prstGeom>
            <a:solidFill>
              <a:srgbClr val="E1E9F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" name="ET Collaboration">
              <a:extLst>
                <a:ext uri="{FF2B5EF4-FFF2-40B4-BE49-F238E27FC236}">
                  <a16:creationId xmlns:a16="http://schemas.microsoft.com/office/drawing/2014/main" id="{3C34BD48-7A39-4C94-8A5C-EA6A96999A54}"/>
                </a:ext>
              </a:extLst>
            </p:cNvPr>
            <p:cNvSpPr txBox="1"/>
            <p:nvPr/>
          </p:nvSpPr>
          <p:spPr>
            <a:xfrm>
              <a:off x="6202639" y="726777"/>
              <a:ext cx="5287592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Collaboration</a:t>
              </a:r>
            </a:p>
          </p:txBody>
        </p:sp>
        <p:sp>
          <p:nvSpPr>
            <p:cNvPr id="186" name="Rounded Rectangle">
              <a:extLst>
                <a:ext uri="{FF2B5EF4-FFF2-40B4-BE49-F238E27FC236}">
                  <a16:creationId xmlns:a16="http://schemas.microsoft.com/office/drawing/2014/main" id="{26EE71BF-241A-4A11-8C31-B8796CB340D4}"/>
                </a:ext>
              </a:extLst>
            </p:cNvPr>
            <p:cNvSpPr/>
            <p:nvPr/>
          </p:nvSpPr>
          <p:spPr>
            <a:xfrm>
              <a:off x="6425273" y="1232236"/>
              <a:ext cx="484232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Rounded Rectangle">
              <a:extLst>
                <a:ext uri="{FF2B5EF4-FFF2-40B4-BE49-F238E27FC236}">
                  <a16:creationId xmlns:a16="http://schemas.microsoft.com/office/drawing/2014/main" id="{06B409C8-45BA-4AAD-B5DC-D6041305FB69}"/>
                </a:ext>
              </a:extLst>
            </p:cNvPr>
            <p:cNvSpPr/>
            <p:nvPr/>
          </p:nvSpPr>
          <p:spPr>
            <a:xfrm>
              <a:off x="6425273" y="3281669"/>
              <a:ext cx="4842324" cy="2568683"/>
            </a:xfrm>
            <a:prstGeom prst="roundRect">
              <a:avLst>
                <a:gd name="adj" fmla="val 7822"/>
              </a:avLst>
            </a:prstGeom>
            <a:solidFill>
              <a:srgbClr val="83B1E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8" name="Collaboration board">
              <a:extLst>
                <a:ext uri="{FF2B5EF4-FFF2-40B4-BE49-F238E27FC236}">
                  <a16:creationId xmlns:a16="http://schemas.microsoft.com/office/drawing/2014/main" id="{CA9E5A51-E8D6-40C2-BAE3-5E7657DE7001}"/>
                </a:ext>
              </a:extLst>
            </p:cNvPr>
            <p:cNvSpPr txBox="1"/>
            <p:nvPr/>
          </p:nvSpPr>
          <p:spPr>
            <a:xfrm>
              <a:off x="6425273" y="1472782"/>
              <a:ext cx="4842324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Collaboration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</a:t>
              </a:r>
            </a:p>
          </p:txBody>
        </p:sp>
        <p:sp>
          <p:nvSpPr>
            <p:cNvPr id="189" name="Specific boards">
              <a:extLst>
                <a:ext uri="{FF2B5EF4-FFF2-40B4-BE49-F238E27FC236}">
                  <a16:creationId xmlns:a16="http://schemas.microsoft.com/office/drawing/2014/main" id="{2CB5A177-F13F-4EEC-89DD-4DA5B84A4DCE}"/>
                </a:ext>
              </a:extLst>
            </p:cNvPr>
            <p:cNvSpPr txBox="1"/>
            <p:nvPr/>
          </p:nvSpPr>
          <p:spPr>
            <a:xfrm>
              <a:off x="6486271" y="3363844"/>
              <a:ext cx="4842324" cy="368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Specific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oards</a:t>
              </a:r>
            </a:p>
          </p:txBody>
        </p:sp>
        <p:sp>
          <p:nvSpPr>
            <p:cNvPr id="190" name="Rounded Rectangle">
              <a:extLst>
                <a:ext uri="{FF2B5EF4-FFF2-40B4-BE49-F238E27FC236}">
                  <a16:creationId xmlns:a16="http://schemas.microsoft.com/office/drawing/2014/main" id="{754A99B1-23AE-47A8-83BE-695AFF5561FA}"/>
                </a:ext>
              </a:extLst>
            </p:cNvPr>
            <p:cNvSpPr/>
            <p:nvPr/>
          </p:nvSpPr>
          <p:spPr>
            <a:xfrm>
              <a:off x="7101944" y="3836447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Rounded Rectangle">
              <a:extLst>
                <a:ext uri="{FF2B5EF4-FFF2-40B4-BE49-F238E27FC236}">
                  <a16:creationId xmlns:a16="http://schemas.microsoft.com/office/drawing/2014/main" id="{A8E32FD3-2245-4509-9FF7-5B665C66D34B}"/>
                </a:ext>
              </a:extLst>
            </p:cNvPr>
            <p:cNvSpPr/>
            <p:nvPr/>
          </p:nvSpPr>
          <p:spPr>
            <a:xfrm>
              <a:off x="6425273" y="2219816"/>
              <a:ext cx="4842324" cy="858708"/>
            </a:xfrm>
            <a:prstGeom prst="roundRect">
              <a:avLst>
                <a:gd name="adj" fmla="val 23399"/>
              </a:avLst>
            </a:prstGeom>
            <a:solidFill>
              <a:srgbClr val="83B1E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2" name="Executive board">
              <a:extLst>
                <a:ext uri="{FF2B5EF4-FFF2-40B4-BE49-F238E27FC236}">
                  <a16:creationId xmlns:a16="http://schemas.microsoft.com/office/drawing/2014/main" id="{C60E17C5-5DDD-4306-A8F1-4D92E09FECBA}"/>
                </a:ext>
              </a:extLst>
            </p:cNvPr>
            <p:cNvSpPr txBox="1"/>
            <p:nvPr/>
          </p:nvSpPr>
          <p:spPr>
            <a:xfrm>
              <a:off x="6486271" y="2559034"/>
              <a:ext cx="4842324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Executive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</a:t>
              </a:r>
            </a:p>
          </p:txBody>
        </p:sp>
        <p:sp>
          <p:nvSpPr>
            <p:cNvPr id="193" name="ISB">
              <a:extLst>
                <a:ext uri="{FF2B5EF4-FFF2-40B4-BE49-F238E27FC236}">
                  <a16:creationId xmlns:a16="http://schemas.microsoft.com/office/drawing/2014/main" id="{38B4B517-E367-47BA-8706-F5B31306111B}"/>
                </a:ext>
              </a:extLst>
            </p:cNvPr>
            <p:cNvSpPr txBox="1"/>
            <p:nvPr/>
          </p:nvSpPr>
          <p:spPr>
            <a:xfrm>
              <a:off x="7101944" y="4054127"/>
              <a:ext cx="969168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ISB</a:t>
              </a:r>
            </a:p>
          </p:txBody>
        </p:sp>
        <p:sp>
          <p:nvSpPr>
            <p:cNvPr id="194" name="Rounded Rectangle">
              <a:extLst>
                <a:ext uri="{FF2B5EF4-FFF2-40B4-BE49-F238E27FC236}">
                  <a16:creationId xmlns:a16="http://schemas.microsoft.com/office/drawing/2014/main" id="{084FA355-B8E5-40CB-AA49-7735F9A20731}"/>
                </a:ext>
              </a:extLst>
            </p:cNvPr>
            <p:cNvSpPr/>
            <p:nvPr/>
          </p:nvSpPr>
          <p:spPr>
            <a:xfrm>
              <a:off x="8358928" y="3830365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OSB">
              <a:extLst>
                <a:ext uri="{FF2B5EF4-FFF2-40B4-BE49-F238E27FC236}">
                  <a16:creationId xmlns:a16="http://schemas.microsoft.com/office/drawing/2014/main" id="{45AB0E91-48D9-490A-B4DB-8CD22FAEEBA6}"/>
                </a:ext>
              </a:extLst>
            </p:cNvPr>
            <p:cNvSpPr txBox="1"/>
            <p:nvPr/>
          </p:nvSpPr>
          <p:spPr>
            <a:xfrm>
              <a:off x="8353081" y="4054127"/>
              <a:ext cx="975013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OSB</a:t>
              </a:r>
            </a:p>
          </p:txBody>
        </p:sp>
        <p:sp>
          <p:nvSpPr>
            <p:cNvPr id="196" name="Rounded Rectangle">
              <a:extLst>
                <a:ext uri="{FF2B5EF4-FFF2-40B4-BE49-F238E27FC236}">
                  <a16:creationId xmlns:a16="http://schemas.microsoft.com/office/drawing/2014/main" id="{3EC5FEAF-9D5F-4582-B6A8-CD174B04C1E8}"/>
                </a:ext>
              </a:extLst>
            </p:cNvPr>
            <p:cNvSpPr/>
            <p:nvPr/>
          </p:nvSpPr>
          <p:spPr>
            <a:xfrm>
              <a:off x="9615912" y="382001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EIB">
              <a:extLst>
                <a:ext uri="{FF2B5EF4-FFF2-40B4-BE49-F238E27FC236}">
                  <a16:creationId xmlns:a16="http://schemas.microsoft.com/office/drawing/2014/main" id="{AB70917B-2963-4B59-B231-D0FD87B8E661}"/>
                </a:ext>
              </a:extLst>
            </p:cNvPr>
            <p:cNvSpPr txBox="1"/>
            <p:nvPr/>
          </p:nvSpPr>
          <p:spPr>
            <a:xfrm>
              <a:off x="9615911" y="4055770"/>
              <a:ext cx="975015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EIB</a:t>
              </a:r>
            </a:p>
          </p:txBody>
        </p:sp>
        <p:sp>
          <p:nvSpPr>
            <p:cNvPr id="198" name="Rounded Rectangle">
              <a:extLst>
                <a:ext uri="{FF2B5EF4-FFF2-40B4-BE49-F238E27FC236}">
                  <a16:creationId xmlns:a16="http://schemas.microsoft.com/office/drawing/2014/main" id="{B193096D-E913-4013-9E29-4061E1EA44F3}"/>
                </a:ext>
              </a:extLst>
            </p:cNvPr>
            <p:cNvSpPr/>
            <p:nvPr/>
          </p:nvSpPr>
          <p:spPr>
            <a:xfrm>
              <a:off x="7101944" y="480759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SCB">
              <a:extLst>
                <a:ext uri="{FF2B5EF4-FFF2-40B4-BE49-F238E27FC236}">
                  <a16:creationId xmlns:a16="http://schemas.microsoft.com/office/drawing/2014/main" id="{3BF0D8BB-71CB-4637-8C5A-9798CCA02413}"/>
                </a:ext>
              </a:extLst>
            </p:cNvPr>
            <p:cNvSpPr txBox="1"/>
            <p:nvPr/>
          </p:nvSpPr>
          <p:spPr>
            <a:xfrm>
              <a:off x="7101943" y="5041706"/>
              <a:ext cx="975014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00" name="Rounded Rectangle">
              <a:extLst>
                <a:ext uri="{FF2B5EF4-FFF2-40B4-BE49-F238E27FC236}">
                  <a16:creationId xmlns:a16="http://schemas.microsoft.com/office/drawing/2014/main" id="{207EBA94-5641-408F-A8E9-41F05A184BF9}"/>
                </a:ext>
              </a:extLst>
            </p:cNvPr>
            <p:cNvSpPr/>
            <p:nvPr/>
          </p:nvSpPr>
          <p:spPr>
            <a:xfrm>
              <a:off x="8353081" y="480759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SSB">
              <a:extLst>
                <a:ext uri="{FF2B5EF4-FFF2-40B4-BE49-F238E27FC236}">
                  <a16:creationId xmlns:a16="http://schemas.microsoft.com/office/drawing/2014/main" id="{1E133A34-EC64-41D6-8A4C-37377EF0F91C}"/>
                </a:ext>
              </a:extLst>
            </p:cNvPr>
            <p:cNvSpPr txBox="1"/>
            <p:nvPr/>
          </p:nvSpPr>
          <p:spPr>
            <a:xfrm>
              <a:off x="8353081" y="5041706"/>
              <a:ext cx="975014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Rounded Rectangle">
              <a:extLst>
                <a:ext uri="{FF2B5EF4-FFF2-40B4-BE49-F238E27FC236}">
                  <a16:creationId xmlns:a16="http://schemas.microsoft.com/office/drawing/2014/main" id="{7CA18D3A-890C-4930-BC82-6A24C9282EF5}"/>
                </a:ext>
              </a:extLst>
            </p:cNvPr>
            <p:cNvSpPr/>
            <p:nvPr/>
          </p:nvSpPr>
          <p:spPr>
            <a:xfrm>
              <a:off x="9615912" y="4803714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...">
              <a:extLst>
                <a:ext uri="{FF2B5EF4-FFF2-40B4-BE49-F238E27FC236}">
                  <a16:creationId xmlns:a16="http://schemas.microsoft.com/office/drawing/2014/main" id="{52EAC648-A862-4290-A429-3ACCAD49DF0A}"/>
                </a:ext>
              </a:extLst>
            </p:cNvPr>
            <p:cNvSpPr txBox="1"/>
            <p:nvPr/>
          </p:nvSpPr>
          <p:spPr>
            <a:xfrm>
              <a:off x="9615911" y="5072853"/>
              <a:ext cx="975015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8B629E3-4A70-4204-ABE4-5892F954FFF2}"/>
              </a:ext>
            </a:extLst>
          </p:cNvPr>
          <p:cNvGrpSpPr/>
          <p:nvPr/>
        </p:nvGrpSpPr>
        <p:grpSpPr>
          <a:xfrm>
            <a:off x="1088489" y="1655618"/>
            <a:ext cx="4712365" cy="4799259"/>
            <a:chOff x="231852" y="622599"/>
            <a:chExt cx="5287592" cy="5385093"/>
          </a:xfrm>
        </p:grpSpPr>
        <p:sp>
          <p:nvSpPr>
            <p:cNvPr id="161" name="Rounded Rectangle">
              <a:extLst>
                <a:ext uri="{FF2B5EF4-FFF2-40B4-BE49-F238E27FC236}">
                  <a16:creationId xmlns:a16="http://schemas.microsoft.com/office/drawing/2014/main" id="{98E1FB6E-66BB-4798-AF4B-E5F7A7631243}"/>
                </a:ext>
              </a:extLst>
            </p:cNvPr>
            <p:cNvSpPr/>
            <p:nvPr/>
          </p:nvSpPr>
          <p:spPr>
            <a:xfrm>
              <a:off x="231852" y="622599"/>
              <a:ext cx="5287592" cy="5385093"/>
            </a:xfrm>
            <a:prstGeom prst="roundRect">
              <a:avLst>
                <a:gd name="adj" fmla="val 3847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2" name="Group">
              <a:extLst>
                <a:ext uri="{FF2B5EF4-FFF2-40B4-BE49-F238E27FC236}">
                  <a16:creationId xmlns:a16="http://schemas.microsoft.com/office/drawing/2014/main" id="{2DC49E74-C22C-455A-9DA4-B9D1EB850483}"/>
                </a:ext>
              </a:extLst>
            </p:cNvPr>
            <p:cNvGrpSpPr/>
            <p:nvPr/>
          </p:nvGrpSpPr>
          <p:grpSpPr>
            <a:xfrm>
              <a:off x="454486" y="1121855"/>
              <a:ext cx="4842325" cy="527311"/>
              <a:chOff x="80654" y="-65186"/>
              <a:chExt cx="9684649" cy="1054620"/>
            </a:xfrm>
          </p:grpSpPr>
          <p:sp>
            <p:nvSpPr>
              <p:cNvPr id="182" name="Rounded Rectangle">
                <a:extLst>
                  <a:ext uri="{FF2B5EF4-FFF2-40B4-BE49-F238E27FC236}">
                    <a16:creationId xmlns:a16="http://schemas.microsoft.com/office/drawing/2014/main" id="{AB60AB25-B74C-48F0-ABBD-8CD706B0C57F}"/>
                  </a:ext>
                </a:extLst>
              </p:cNvPr>
              <p:cNvSpPr/>
              <p:nvPr/>
            </p:nvSpPr>
            <p:spPr>
              <a:xfrm>
                <a:off x="80654" y="-65186"/>
                <a:ext cx="9684647" cy="1054620"/>
              </a:xfrm>
              <a:prstGeom prst="roundRect">
                <a:avLst>
                  <a:gd name="adj" fmla="val 28430"/>
                </a:avLst>
              </a:prstGeom>
              <a:solidFill>
                <a:srgbClr val="E8B9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Board of governmental representatives">
                <a:extLst>
                  <a:ext uri="{FF2B5EF4-FFF2-40B4-BE49-F238E27FC236}">
                    <a16:creationId xmlns:a16="http://schemas.microsoft.com/office/drawing/2014/main" id="{A8583E56-8C1A-46FE-9691-8F679556588F}"/>
                  </a:ext>
                </a:extLst>
              </p:cNvPr>
              <p:cNvSpPr txBox="1"/>
              <p:nvPr/>
            </p:nvSpPr>
            <p:spPr>
              <a:xfrm>
                <a:off x="80656" y="122592"/>
                <a:ext cx="9684647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Board of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overnmental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epresentatives</a:t>
                </a:r>
              </a:p>
            </p:txBody>
          </p:sp>
        </p:grpSp>
        <p:sp>
          <p:nvSpPr>
            <p:cNvPr id="163" name="ETO (ET Organisation)">
              <a:extLst>
                <a:ext uri="{FF2B5EF4-FFF2-40B4-BE49-F238E27FC236}">
                  <a16:creationId xmlns:a16="http://schemas.microsoft.com/office/drawing/2014/main" id="{C6908F62-BE31-4242-9714-C345302CFCBA}"/>
                </a:ext>
              </a:extLst>
            </p:cNvPr>
            <p:cNvSpPr txBox="1"/>
            <p:nvPr/>
          </p:nvSpPr>
          <p:spPr>
            <a:xfrm>
              <a:off x="231852" y="706739"/>
              <a:ext cx="5287592" cy="36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ETO (ET Organization)</a:t>
              </a:r>
            </a:p>
          </p:txBody>
        </p:sp>
        <p:sp>
          <p:nvSpPr>
            <p:cNvPr id="164" name="Rounded Rectangle">
              <a:extLst>
                <a:ext uri="{FF2B5EF4-FFF2-40B4-BE49-F238E27FC236}">
                  <a16:creationId xmlns:a16="http://schemas.microsoft.com/office/drawing/2014/main" id="{AD2B9B6F-8DE9-43C2-95D7-FA49D5D06762}"/>
                </a:ext>
              </a:extLst>
            </p:cNvPr>
            <p:cNvSpPr/>
            <p:nvPr/>
          </p:nvSpPr>
          <p:spPr>
            <a:xfrm>
              <a:off x="454486" y="2622673"/>
              <a:ext cx="4842324" cy="765777"/>
            </a:xfrm>
            <a:prstGeom prst="roundRect">
              <a:avLst>
                <a:gd name="adj" fmla="val 19577"/>
              </a:avLst>
            </a:prstGeom>
            <a:solidFill>
              <a:srgbClr val="FF956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ET Directorate">
              <a:extLst>
                <a:ext uri="{FF2B5EF4-FFF2-40B4-BE49-F238E27FC236}">
                  <a16:creationId xmlns:a16="http://schemas.microsoft.com/office/drawing/2014/main" id="{A03B73D2-2F75-4D0C-A2C8-528F3500DCBC}"/>
                </a:ext>
              </a:extLst>
            </p:cNvPr>
            <p:cNvSpPr txBox="1"/>
            <p:nvPr/>
          </p:nvSpPr>
          <p:spPr>
            <a:xfrm>
              <a:off x="414159" y="2837247"/>
              <a:ext cx="4882651" cy="328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Directorate</a:t>
              </a:r>
            </a:p>
          </p:txBody>
        </p:sp>
        <p:grpSp>
          <p:nvGrpSpPr>
            <p:cNvPr id="166" name="Group">
              <a:extLst>
                <a:ext uri="{FF2B5EF4-FFF2-40B4-BE49-F238E27FC236}">
                  <a16:creationId xmlns:a16="http://schemas.microsoft.com/office/drawing/2014/main" id="{6B56FDE9-D0BD-49CD-8F7E-68202DA9DE40}"/>
                </a:ext>
              </a:extLst>
            </p:cNvPr>
            <p:cNvGrpSpPr/>
            <p:nvPr/>
          </p:nvGrpSpPr>
          <p:grpSpPr>
            <a:xfrm>
              <a:off x="457007" y="3539159"/>
              <a:ext cx="1776301" cy="2296959"/>
              <a:chOff x="0" y="-3"/>
              <a:chExt cx="3552599" cy="4593913"/>
            </a:xfrm>
          </p:grpSpPr>
          <p:sp>
            <p:nvSpPr>
              <p:cNvPr id="179" name="Rounded Rectangle">
                <a:extLst>
                  <a:ext uri="{FF2B5EF4-FFF2-40B4-BE49-F238E27FC236}">
                    <a16:creationId xmlns:a16="http://schemas.microsoft.com/office/drawing/2014/main" id="{94452A48-8782-41A1-9398-678DF054E486}"/>
                  </a:ext>
                </a:extLst>
              </p:cNvPr>
              <p:cNvSpPr/>
              <p:nvPr/>
            </p:nvSpPr>
            <p:spPr>
              <a:xfrm>
                <a:off x="0" y="-3"/>
                <a:ext cx="3552599" cy="4593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81" y="21600"/>
                    </a:moveTo>
                    <a:lnTo>
                      <a:pt x="18619" y="21600"/>
                    </a:lnTo>
                    <a:cubicBezTo>
                      <a:pt x="19494" y="21600"/>
                      <a:pt x="20019" y="21600"/>
                      <a:pt x="20369" y="21456"/>
                    </a:cubicBezTo>
                    <a:cubicBezTo>
                      <a:pt x="20873" y="21275"/>
                      <a:pt x="21270" y="20883"/>
                      <a:pt x="21454" y="20385"/>
                    </a:cubicBezTo>
                    <a:cubicBezTo>
                      <a:pt x="21600" y="20040"/>
                      <a:pt x="21600" y="19522"/>
                      <a:pt x="21600" y="18659"/>
                    </a:cubicBezTo>
                    <a:lnTo>
                      <a:pt x="21600" y="2941"/>
                    </a:lnTo>
                    <a:cubicBezTo>
                      <a:pt x="21600" y="2078"/>
                      <a:pt x="21600" y="1560"/>
                      <a:pt x="21454" y="1215"/>
                    </a:cubicBezTo>
                    <a:cubicBezTo>
                      <a:pt x="21270" y="717"/>
                      <a:pt x="20873" y="325"/>
                      <a:pt x="20369" y="144"/>
                    </a:cubicBezTo>
                    <a:cubicBezTo>
                      <a:pt x="20019" y="0"/>
                      <a:pt x="19494" y="0"/>
                      <a:pt x="18619" y="0"/>
                    </a:cubicBezTo>
                    <a:lnTo>
                      <a:pt x="2981" y="0"/>
                    </a:lnTo>
                    <a:cubicBezTo>
                      <a:pt x="2106" y="0"/>
                      <a:pt x="1581" y="0"/>
                      <a:pt x="1231" y="144"/>
                    </a:cubicBezTo>
                    <a:cubicBezTo>
                      <a:pt x="727" y="325"/>
                      <a:pt x="330" y="717"/>
                      <a:pt x="146" y="1215"/>
                    </a:cubicBezTo>
                    <a:cubicBezTo>
                      <a:pt x="0" y="1560"/>
                      <a:pt x="0" y="2078"/>
                      <a:pt x="0" y="2941"/>
                    </a:cubicBezTo>
                    <a:lnTo>
                      <a:pt x="0" y="18659"/>
                    </a:lnTo>
                    <a:cubicBezTo>
                      <a:pt x="0" y="19522"/>
                      <a:pt x="0" y="20040"/>
                      <a:pt x="146" y="20385"/>
                    </a:cubicBezTo>
                    <a:cubicBezTo>
                      <a:pt x="330" y="20883"/>
                      <a:pt x="727" y="21275"/>
                      <a:pt x="1231" y="21456"/>
                    </a:cubicBezTo>
                    <a:cubicBezTo>
                      <a:pt x="1581" y="21600"/>
                      <a:pt x="2106" y="21600"/>
                      <a:pt x="2981" y="21600"/>
                    </a:cubicBezTo>
                    <a:close/>
                  </a:path>
                </a:pathLst>
              </a:custGeom>
              <a:solidFill>
                <a:srgbClr val="FFC7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INFRA-DEV">
                <a:extLst>
                  <a:ext uri="{FF2B5EF4-FFF2-40B4-BE49-F238E27FC236}">
                    <a16:creationId xmlns:a16="http://schemas.microsoft.com/office/drawing/2014/main" id="{3BFD2298-1A13-444B-ADE5-C7542B366839}"/>
                  </a:ext>
                </a:extLst>
              </p:cNvPr>
              <p:cNvSpPr txBox="1"/>
              <p:nvPr/>
            </p:nvSpPr>
            <p:spPr>
              <a:xfrm>
                <a:off x="269856" y="469657"/>
                <a:ext cx="2583948" cy="643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INFRA-DEV</a:t>
                </a:r>
              </a:p>
            </p:txBody>
          </p:sp>
          <p:sp>
            <p:nvSpPr>
              <p:cNvPr id="181" name="EU project coordination…">
                <a:extLst>
                  <a:ext uri="{FF2B5EF4-FFF2-40B4-BE49-F238E27FC236}">
                    <a16:creationId xmlns:a16="http://schemas.microsoft.com/office/drawing/2014/main" id="{2EBAA115-2FF1-4091-A910-143D8B1EAE51}"/>
                  </a:ext>
                </a:extLst>
              </p:cNvPr>
              <p:cNvSpPr txBox="1"/>
              <p:nvPr/>
            </p:nvSpPr>
            <p:spPr>
              <a:xfrm>
                <a:off x="269857" y="1113020"/>
                <a:ext cx="3012887" cy="32406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EU project coordination</a:t>
                </a:r>
              </a:p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WP1: </a:t>
                </a:r>
                <a:b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WP2: </a:t>
                </a:r>
                <a:b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WP3:</a:t>
                </a:r>
              </a:p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WP4:</a:t>
                </a:r>
              </a:p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lang="en-US" sz="1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WP5: </a:t>
                </a:r>
                <a:r>
                  <a:rPr lang="en-US" sz="1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ETO</a:t>
                </a:r>
              </a:p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WP6: </a:t>
                </a:r>
                <a:endParaRPr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7" name="Rounded Rectangle">
              <a:extLst>
                <a:ext uri="{FF2B5EF4-FFF2-40B4-BE49-F238E27FC236}">
                  <a16:creationId xmlns:a16="http://schemas.microsoft.com/office/drawing/2014/main" id="{3969BD10-2859-4965-A9EC-4C0EE3C769D7}"/>
                </a:ext>
              </a:extLst>
            </p:cNvPr>
            <p:cNvSpPr/>
            <p:nvPr/>
          </p:nvSpPr>
          <p:spPr>
            <a:xfrm>
              <a:off x="3042119" y="3820016"/>
              <a:ext cx="1776300" cy="867390"/>
            </a:xfrm>
            <a:prstGeom prst="roundRect">
              <a:avLst>
                <a:gd name="adj" fmla="val 14931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ounded Rectangle">
              <a:extLst>
                <a:ext uri="{FF2B5EF4-FFF2-40B4-BE49-F238E27FC236}">
                  <a16:creationId xmlns:a16="http://schemas.microsoft.com/office/drawing/2014/main" id="{4DB0D94F-A081-4FFF-95ED-E2A39E3804BD}"/>
                </a:ext>
              </a:extLst>
            </p:cNvPr>
            <p:cNvSpPr/>
            <p:nvPr/>
          </p:nvSpPr>
          <p:spPr>
            <a:xfrm>
              <a:off x="3060555" y="5057840"/>
              <a:ext cx="1650407" cy="804569"/>
            </a:xfrm>
            <a:prstGeom prst="roundRect">
              <a:avLst>
                <a:gd name="adj" fmla="val 16879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9" name="Group">
              <a:extLst>
                <a:ext uri="{FF2B5EF4-FFF2-40B4-BE49-F238E27FC236}">
                  <a16:creationId xmlns:a16="http://schemas.microsoft.com/office/drawing/2014/main" id="{F555C1C3-6260-40BB-B558-7769AF77BF0E}"/>
                </a:ext>
              </a:extLst>
            </p:cNvPr>
            <p:cNvGrpSpPr/>
            <p:nvPr/>
          </p:nvGrpSpPr>
          <p:grpSpPr>
            <a:xfrm>
              <a:off x="3426771" y="4252606"/>
              <a:ext cx="1867682" cy="804569"/>
              <a:chOff x="0" y="0"/>
              <a:chExt cx="3735362" cy="1609136"/>
            </a:xfrm>
          </p:grpSpPr>
          <p:sp>
            <p:nvSpPr>
              <p:cNvPr id="177" name="Rounded Rectangle">
                <a:extLst>
                  <a:ext uri="{FF2B5EF4-FFF2-40B4-BE49-F238E27FC236}">
                    <a16:creationId xmlns:a16="http://schemas.microsoft.com/office/drawing/2014/main" id="{B1042C4F-F507-41BF-A977-E9F0EC230F13}"/>
                  </a:ext>
                </a:extLst>
              </p:cNvPr>
              <p:cNvSpPr/>
              <p:nvPr/>
            </p:nvSpPr>
            <p:spPr>
              <a:xfrm>
                <a:off x="0" y="0"/>
                <a:ext cx="3735362" cy="1609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2" y="21600"/>
                    </a:moveTo>
                    <a:lnTo>
                      <a:pt x="18858" y="21600"/>
                    </a:lnTo>
                    <a:cubicBezTo>
                      <a:pt x="19663" y="21600"/>
                      <a:pt x="20145" y="21600"/>
                      <a:pt x="20467" y="21288"/>
                    </a:cubicBezTo>
                    <a:cubicBezTo>
                      <a:pt x="20931" y="20896"/>
                      <a:pt x="21297" y="20048"/>
                      <a:pt x="21466" y="18971"/>
                    </a:cubicBezTo>
                    <a:cubicBezTo>
                      <a:pt x="21600" y="18224"/>
                      <a:pt x="21600" y="17103"/>
                      <a:pt x="21600" y="15235"/>
                    </a:cubicBezTo>
                    <a:lnTo>
                      <a:pt x="21600" y="6365"/>
                    </a:lnTo>
                    <a:cubicBezTo>
                      <a:pt x="21600" y="4497"/>
                      <a:pt x="21600" y="3376"/>
                      <a:pt x="21466" y="2629"/>
                    </a:cubicBezTo>
                    <a:cubicBezTo>
                      <a:pt x="21297" y="1552"/>
                      <a:pt x="20931" y="704"/>
                      <a:pt x="20467" y="312"/>
                    </a:cubicBezTo>
                    <a:cubicBezTo>
                      <a:pt x="20145" y="0"/>
                      <a:pt x="19663" y="0"/>
                      <a:pt x="18858" y="0"/>
                    </a:cubicBezTo>
                    <a:lnTo>
                      <a:pt x="2742" y="0"/>
                    </a:lnTo>
                    <a:cubicBezTo>
                      <a:pt x="1937" y="0"/>
                      <a:pt x="1455" y="0"/>
                      <a:pt x="1133" y="312"/>
                    </a:cubicBezTo>
                    <a:cubicBezTo>
                      <a:pt x="669" y="704"/>
                      <a:pt x="303" y="1552"/>
                      <a:pt x="134" y="2629"/>
                    </a:cubicBezTo>
                    <a:cubicBezTo>
                      <a:pt x="0" y="3376"/>
                      <a:pt x="0" y="4497"/>
                      <a:pt x="0" y="6365"/>
                    </a:cubicBezTo>
                    <a:lnTo>
                      <a:pt x="0" y="15235"/>
                    </a:lnTo>
                    <a:cubicBezTo>
                      <a:pt x="0" y="17103"/>
                      <a:pt x="0" y="18224"/>
                      <a:pt x="134" y="18971"/>
                    </a:cubicBezTo>
                    <a:cubicBezTo>
                      <a:pt x="303" y="20048"/>
                      <a:pt x="669" y="20896"/>
                      <a:pt x="1133" y="21288"/>
                    </a:cubicBezTo>
                    <a:cubicBezTo>
                      <a:pt x="1455" y="21600"/>
                      <a:pt x="1937" y="21600"/>
                      <a:pt x="2742" y="21600"/>
                    </a:cubicBezTo>
                    <a:close/>
                  </a:path>
                </a:pathLst>
              </a:custGeom>
              <a:solidFill>
                <a:srgbClr val="28154B"/>
              </a:solidFill>
              <a:ln w="12700" cap="flat">
                <a:solidFill>
                  <a:srgbClr val="28154B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Engineering  department">
                <a:extLst>
                  <a:ext uri="{FF2B5EF4-FFF2-40B4-BE49-F238E27FC236}">
                    <a16:creationId xmlns:a16="http://schemas.microsoft.com/office/drawing/2014/main" id="{BB0F96A9-8A57-4043-9E82-86715DBC94D3}"/>
                  </a:ext>
                </a:extLst>
              </p:cNvPr>
              <p:cNvSpPr txBox="1"/>
              <p:nvPr/>
            </p:nvSpPr>
            <p:spPr>
              <a:xfrm>
                <a:off x="0" y="233068"/>
                <a:ext cx="3697900" cy="1143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Engineering </a:t>
                </a:r>
                <a:b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epartment</a:t>
                </a:r>
              </a:p>
            </p:txBody>
          </p:sp>
        </p:grpSp>
        <p:grpSp>
          <p:nvGrpSpPr>
            <p:cNvPr id="170" name="Group">
              <a:extLst>
                <a:ext uri="{FF2B5EF4-FFF2-40B4-BE49-F238E27FC236}">
                  <a16:creationId xmlns:a16="http://schemas.microsoft.com/office/drawing/2014/main" id="{E67FF68D-1878-4838-8AA4-4B0AAEC23EC5}"/>
                </a:ext>
              </a:extLst>
            </p:cNvPr>
            <p:cNvGrpSpPr/>
            <p:nvPr/>
          </p:nvGrpSpPr>
          <p:grpSpPr>
            <a:xfrm>
              <a:off x="3430663" y="3539799"/>
              <a:ext cx="1867682" cy="651103"/>
              <a:chOff x="0" y="0"/>
              <a:chExt cx="3735362" cy="1302205"/>
            </a:xfrm>
          </p:grpSpPr>
          <p:sp>
            <p:nvSpPr>
              <p:cNvPr id="175" name="Rounded Rectangle">
                <a:extLst>
                  <a:ext uri="{FF2B5EF4-FFF2-40B4-BE49-F238E27FC236}">
                    <a16:creationId xmlns:a16="http://schemas.microsoft.com/office/drawing/2014/main" id="{EDC80394-7011-48EA-A22A-083C0A06B298}"/>
                  </a:ext>
                </a:extLst>
              </p:cNvPr>
              <p:cNvSpPr/>
              <p:nvPr/>
            </p:nvSpPr>
            <p:spPr>
              <a:xfrm>
                <a:off x="0" y="0"/>
                <a:ext cx="3735362" cy="1302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2" y="21600"/>
                    </a:moveTo>
                    <a:lnTo>
                      <a:pt x="18858" y="21600"/>
                    </a:lnTo>
                    <a:cubicBezTo>
                      <a:pt x="19663" y="21600"/>
                      <a:pt x="20145" y="21600"/>
                      <a:pt x="20467" y="21215"/>
                    </a:cubicBezTo>
                    <a:cubicBezTo>
                      <a:pt x="20931" y="20730"/>
                      <a:pt x="21297" y="19682"/>
                      <a:pt x="21466" y="18351"/>
                    </a:cubicBezTo>
                    <a:cubicBezTo>
                      <a:pt x="21600" y="17428"/>
                      <a:pt x="21600" y="16043"/>
                      <a:pt x="21600" y="13735"/>
                    </a:cubicBezTo>
                    <a:lnTo>
                      <a:pt x="21600" y="7865"/>
                    </a:lnTo>
                    <a:cubicBezTo>
                      <a:pt x="21600" y="5557"/>
                      <a:pt x="21600" y="4172"/>
                      <a:pt x="21466" y="3249"/>
                    </a:cubicBezTo>
                    <a:cubicBezTo>
                      <a:pt x="21297" y="1918"/>
                      <a:pt x="20931" y="870"/>
                      <a:pt x="20467" y="385"/>
                    </a:cubicBezTo>
                    <a:cubicBezTo>
                      <a:pt x="20145" y="0"/>
                      <a:pt x="19663" y="0"/>
                      <a:pt x="18858" y="0"/>
                    </a:cubicBezTo>
                    <a:lnTo>
                      <a:pt x="2742" y="0"/>
                    </a:lnTo>
                    <a:cubicBezTo>
                      <a:pt x="1937" y="0"/>
                      <a:pt x="1455" y="0"/>
                      <a:pt x="1133" y="385"/>
                    </a:cubicBezTo>
                    <a:cubicBezTo>
                      <a:pt x="669" y="870"/>
                      <a:pt x="303" y="1918"/>
                      <a:pt x="134" y="3249"/>
                    </a:cubicBezTo>
                    <a:cubicBezTo>
                      <a:pt x="0" y="4172"/>
                      <a:pt x="0" y="5557"/>
                      <a:pt x="0" y="7865"/>
                    </a:cubicBezTo>
                    <a:lnTo>
                      <a:pt x="0" y="13735"/>
                    </a:lnTo>
                    <a:cubicBezTo>
                      <a:pt x="0" y="16043"/>
                      <a:pt x="0" y="17428"/>
                      <a:pt x="134" y="18351"/>
                    </a:cubicBezTo>
                    <a:cubicBezTo>
                      <a:pt x="303" y="19682"/>
                      <a:pt x="669" y="20730"/>
                      <a:pt x="1133" y="21215"/>
                    </a:cubicBezTo>
                    <a:cubicBezTo>
                      <a:pt x="1455" y="21600"/>
                      <a:pt x="1937" y="21600"/>
                      <a:pt x="2742" y="21600"/>
                    </a:cubicBezTo>
                    <a:close/>
                  </a:path>
                </a:pathLst>
              </a:custGeom>
              <a:solidFill>
                <a:srgbClr val="28154B"/>
              </a:solidFill>
              <a:ln w="12700" cap="flat">
                <a:solidFill>
                  <a:srgbClr val="28154B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Project office">
                <a:extLst>
                  <a:ext uri="{FF2B5EF4-FFF2-40B4-BE49-F238E27FC236}">
                    <a16:creationId xmlns:a16="http://schemas.microsoft.com/office/drawing/2014/main" id="{4C227703-E900-4555-B76C-D72593AAF18D}"/>
                  </a:ext>
                </a:extLst>
              </p:cNvPr>
              <p:cNvSpPr txBox="1"/>
              <p:nvPr/>
            </p:nvSpPr>
            <p:spPr>
              <a:xfrm>
                <a:off x="0" y="282734"/>
                <a:ext cx="3697901" cy="736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</a:t>
                </a:r>
                <a:r>
                  <a: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ffice</a:t>
                </a:r>
              </a:p>
            </p:txBody>
          </p:sp>
        </p:grpSp>
        <p:sp>
          <p:nvSpPr>
            <p:cNvPr id="171" name="Rounded Rectangle">
              <a:extLst>
                <a:ext uri="{FF2B5EF4-FFF2-40B4-BE49-F238E27FC236}">
                  <a16:creationId xmlns:a16="http://schemas.microsoft.com/office/drawing/2014/main" id="{27BC8547-F800-482F-9C80-AEEFFB08E965}"/>
                </a:ext>
              </a:extLst>
            </p:cNvPr>
            <p:cNvSpPr/>
            <p:nvPr/>
          </p:nvSpPr>
          <p:spPr>
            <a:xfrm>
              <a:off x="3417405" y="5124507"/>
              <a:ext cx="1867682" cy="71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42" y="21600"/>
                  </a:moveTo>
                  <a:lnTo>
                    <a:pt x="18858" y="21600"/>
                  </a:lnTo>
                  <a:cubicBezTo>
                    <a:pt x="19663" y="21600"/>
                    <a:pt x="20145" y="21600"/>
                    <a:pt x="20467" y="21247"/>
                  </a:cubicBezTo>
                  <a:cubicBezTo>
                    <a:pt x="20931" y="20804"/>
                    <a:pt x="21297" y="19845"/>
                    <a:pt x="21466" y="18627"/>
                  </a:cubicBezTo>
                  <a:cubicBezTo>
                    <a:pt x="21600" y="17782"/>
                    <a:pt x="21600" y="16515"/>
                    <a:pt x="21600" y="14404"/>
                  </a:cubicBezTo>
                  <a:lnTo>
                    <a:pt x="21600" y="7196"/>
                  </a:lnTo>
                  <a:cubicBezTo>
                    <a:pt x="21600" y="5085"/>
                    <a:pt x="21600" y="3818"/>
                    <a:pt x="21466" y="2973"/>
                  </a:cubicBezTo>
                  <a:cubicBezTo>
                    <a:pt x="21297" y="1755"/>
                    <a:pt x="20931" y="796"/>
                    <a:pt x="20467" y="353"/>
                  </a:cubicBezTo>
                  <a:cubicBezTo>
                    <a:pt x="20145" y="0"/>
                    <a:pt x="19663" y="0"/>
                    <a:pt x="18858" y="0"/>
                  </a:cubicBezTo>
                  <a:lnTo>
                    <a:pt x="2742" y="0"/>
                  </a:lnTo>
                  <a:cubicBezTo>
                    <a:pt x="1937" y="0"/>
                    <a:pt x="1455" y="0"/>
                    <a:pt x="1133" y="353"/>
                  </a:cubicBezTo>
                  <a:cubicBezTo>
                    <a:pt x="669" y="796"/>
                    <a:pt x="303" y="1755"/>
                    <a:pt x="134" y="2973"/>
                  </a:cubicBezTo>
                  <a:cubicBezTo>
                    <a:pt x="0" y="3818"/>
                    <a:pt x="0" y="5085"/>
                    <a:pt x="0" y="7196"/>
                  </a:cubicBezTo>
                  <a:lnTo>
                    <a:pt x="0" y="14404"/>
                  </a:lnTo>
                  <a:cubicBezTo>
                    <a:pt x="0" y="16515"/>
                    <a:pt x="0" y="17782"/>
                    <a:pt x="134" y="18627"/>
                  </a:cubicBezTo>
                  <a:cubicBezTo>
                    <a:pt x="303" y="19845"/>
                    <a:pt x="669" y="20804"/>
                    <a:pt x="1133" y="21247"/>
                  </a:cubicBezTo>
                  <a:cubicBezTo>
                    <a:pt x="1455" y="21600"/>
                    <a:pt x="1937" y="21600"/>
                    <a:pt x="2742" y="21600"/>
                  </a:cubicBezTo>
                  <a:close/>
                </a:path>
              </a:pathLst>
            </a:custGeom>
            <a:solidFill>
              <a:srgbClr val="FFC7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...">
              <a:extLst>
                <a:ext uri="{FF2B5EF4-FFF2-40B4-BE49-F238E27FC236}">
                  <a16:creationId xmlns:a16="http://schemas.microsoft.com/office/drawing/2014/main" id="{EC372AD4-7120-4733-A6B7-A845E1395CE4}"/>
                </a:ext>
              </a:extLst>
            </p:cNvPr>
            <p:cNvSpPr txBox="1"/>
            <p:nvPr/>
          </p:nvSpPr>
          <p:spPr>
            <a:xfrm>
              <a:off x="3426771" y="5275940"/>
              <a:ext cx="1848951" cy="36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Coordinators">
              <a:extLst>
                <a:ext uri="{FF2B5EF4-FFF2-40B4-BE49-F238E27FC236}">
                  <a16:creationId xmlns:a16="http://schemas.microsoft.com/office/drawing/2014/main" id="{B3B7B928-B767-4E97-ACB6-CD443883149C}"/>
                </a:ext>
              </a:extLst>
            </p:cNvPr>
            <p:cNvSpPr/>
            <p:nvPr/>
          </p:nvSpPr>
          <p:spPr>
            <a:xfrm>
              <a:off x="454486" y="1790024"/>
              <a:ext cx="2254691" cy="681939"/>
            </a:xfrm>
            <a:prstGeom prst="roundRect">
              <a:avLst>
                <a:gd name="adj" fmla="val 21983"/>
              </a:avLst>
            </a:prstGeom>
            <a:solidFill>
              <a:srgbClr val="E8B9B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Coordinators</a:t>
              </a:r>
            </a:p>
          </p:txBody>
        </p:sp>
        <p:sp>
          <p:nvSpPr>
            <p:cNvPr id="174" name="Board of Scientific representatives">
              <a:extLst>
                <a:ext uri="{FF2B5EF4-FFF2-40B4-BE49-F238E27FC236}">
                  <a16:creationId xmlns:a16="http://schemas.microsoft.com/office/drawing/2014/main" id="{01D9EBF6-8D41-4A12-A721-2C6E18D316BF}"/>
                </a:ext>
              </a:extLst>
            </p:cNvPr>
            <p:cNvSpPr/>
            <p:nvPr/>
          </p:nvSpPr>
          <p:spPr>
            <a:xfrm>
              <a:off x="3042119" y="1793827"/>
              <a:ext cx="2254691" cy="681939"/>
            </a:xfrm>
            <a:prstGeom prst="roundRect">
              <a:avLst>
                <a:gd name="adj" fmla="val 21983"/>
              </a:avLst>
            </a:prstGeom>
            <a:solidFill>
              <a:srgbClr val="E8B9B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Board of Scientific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epresentatives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22BD6F9-6239-47BA-9259-D1B55869C123}"/>
              </a:ext>
            </a:extLst>
          </p:cNvPr>
          <p:cNvSpPr/>
          <p:nvPr/>
        </p:nvSpPr>
        <p:spPr>
          <a:xfrm rot="508975">
            <a:off x="1405142" y="4787938"/>
            <a:ext cx="6675468" cy="1298442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0314" indent="-290314" algn="ctr" defTabSz="390227">
              <a:spcBef>
                <a:spcPts val="500"/>
              </a:spcBef>
              <a:defRPr sz="418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1600" u="sng" dirty="0">
                <a:solidFill>
                  <a:schemeClr val="bg1"/>
                </a:solidFill>
              </a:rPr>
              <a:t>Local teams</a:t>
            </a:r>
          </a:p>
          <a:p>
            <a:pPr marL="44252" indent="-290314" defTabSz="390227">
              <a:spcBef>
                <a:spcPts val="500"/>
              </a:spcBef>
              <a:buFont typeface="Arial" panose="020B0604020202020204" pitchFamily="34" charset="0"/>
              <a:buChar char="•"/>
              <a:defRPr sz="4180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1600" b="1" dirty="0">
                <a:solidFill>
                  <a:schemeClr val="bg1"/>
                </a:solidFill>
              </a:rPr>
              <a:t>Site </a:t>
            </a:r>
            <a:r>
              <a:rPr lang="en-US" sz="1600" b="1" dirty="0" err="1">
                <a:solidFill>
                  <a:schemeClr val="bg1"/>
                </a:solidFill>
              </a:rPr>
              <a:t>characterisation</a:t>
            </a:r>
            <a:r>
              <a:rPr lang="en-US" sz="1600" dirty="0">
                <a:solidFill>
                  <a:schemeClr val="bg1"/>
                </a:solidFill>
              </a:rPr>
              <a:t> with seismic and geological studies.</a:t>
            </a:r>
          </a:p>
          <a:p>
            <a:pPr marL="44252" indent="-290314" defTabSz="390227">
              <a:spcBef>
                <a:spcPts val="500"/>
              </a:spcBef>
              <a:buFont typeface="Arial" panose="020B0604020202020204" pitchFamily="34" charset="0"/>
              <a:buChar char="•"/>
              <a:defRPr sz="4180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1600" dirty="0">
                <a:solidFill>
                  <a:schemeClr val="bg1"/>
                </a:solidFill>
              </a:rPr>
              <a:t>Deliver design and implementation plans that are </a:t>
            </a:r>
            <a:r>
              <a:rPr lang="en-US" sz="1600" b="1" dirty="0">
                <a:solidFill>
                  <a:schemeClr val="bg1"/>
                </a:solidFill>
              </a:rPr>
              <a:t>unique to the region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marL="44252" indent="-290314" defTabSz="390227">
              <a:spcBef>
                <a:spcPts val="500"/>
              </a:spcBef>
              <a:buFont typeface="Arial" panose="020B0604020202020204" pitchFamily="34" charset="0"/>
              <a:buChar char="•"/>
              <a:defRPr sz="4180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1600" dirty="0">
                <a:solidFill>
                  <a:schemeClr val="bg1"/>
                </a:solidFill>
              </a:rPr>
              <a:t>Develop </a:t>
            </a:r>
            <a:r>
              <a:rPr lang="en-US" sz="1600" b="1" dirty="0">
                <a:solidFill>
                  <a:schemeClr val="bg1"/>
                </a:solidFill>
              </a:rPr>
              <a:t>economic case</a:t>
            </a:r>
            <a:r>
              <a:rPr lang="en-US" sz="1600" dirty="0">
                <a:solidFill>
                  <a:schemeClr val="bg1"/>
                </a:solidFill>
              </a:rPr>
              <a:t> and deliver socio-economic impact plan.</a:t>
            </a:r>
          </a:p>
        </p:txBody>
      </p:sp>
    </p:spTree>
    <p:extLst>
      <p:ext uri="{BB962C8B-B14F-4D97-AF65-F5344CB8AC3E}">
        <p14:creationId xmlns:p14="http://schemas.microsoft.com/office/powerpoint/2010/main" val="20361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3</a:t>
            </a:fld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0CFD1-53BB-44DE-989A-46593CB7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09" y="1285190"/>
            <a:ext cx="7272810" cy="4908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AF90F917-613B-4CF7-91D5-0F17EAE7E0EC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Governance in European context</a:t>
            </a:r>
            <a:endParaRPr lang="nl-NL" sz="4000" b="1" dirty="0">
              <a:solidFill>
                <a:srgbClr val="328E79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641DD-6897-4FB0-A0A7-273C6AD8E2CA}"/>
              </a:ext>
            </a:extLst>
          </p:cNvPr>
          <p:cNvSpPr/>
          <p:nvPr/>
        </p:nvSpPr>
        <p:spPr>
          <a:xfrm>
            <a:off x="3336053" y="4371703"/>
            <a:ext cx="2518817" cy="18223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3A9BA0-62FD-407E-8713-09827EF5981B}"/>
              </a:ext>
            </a:extLst>
          </p:cNvPr>
          <p:cNvSpPr/>
          <p:nvPr/>
        </p:nvSpPr>
        <p:spPr>
          <a:xfrm>
            <a:off x="6893170" y="4371702"/>
            <a:ext cx="2903974" cy="18223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EEFF17-4928-4C49-89D2-3D5D0D4F0CC0}"/>
              </a:ext>
            </a:extLst>
          </p:cNvPr>
          <p:cNvSpPr/>
          <p:nvPr/>
        </p:nvSpPr>
        <p:spPr>
          <a:xfrm>
            <a:off x="2812869" y="2964264"/>
            <a:ext cx="4598126" cy="13759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84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C431A-056D-4A83-AFED-71F323DFB12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496190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8E7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ETO Engineering Department - Mandate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328E7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70424"/>
            <a:ext cx="11246665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Mandate: design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procure, install, commission, operate, maintain and eventually, dismantle:</a:t>
            </a:r>
          </a:p>
          <a:p>
            <a:pPr marR="0">
              <a:spcBef>
                <a:spcPts val="300"/>
              </a:spcBef>
              <a:spcAft>
                <a:spcPts val="0"/>
              </a:spcAft>
            </a:pPr>
            <a:endParaRPr lang="en-US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technical infrastructure systems needed to operate the interferometer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Civil Engineering: shafts, caverns and tunnels, surface buildings and landscaping, …..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Infrastructures: Cooling and Ventilation, Access and Alarms, power distribution, …..</a:t>
            </a:r>
          </a:p>
          <a:p>
            <a:pPr>
              <a:spcBef>
                <a:spcPts val="300"/>
              </a:spcBef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300"/>
              </a:spcBef>
              <a:buFont typeface="+mj-lt"/>
              <a:buAutoNum type="arabicPeriod" startAt="2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special systems associated with the gravitational wave detector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Vacuum beampipe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Cryogenics infrastructure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</a:t>
            </a:r>
          </a:p>
          <a:p>
            <a:pPr>
              <a:spcBef>
                <a:spcPts val="300"/>
              </a:spcBef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Tasks associated with on-site responsibilities 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Logistics and installation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 Integration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afety in the field</a:t>
            </a:r>
            <a:r>
              <a:rPr lang="en-US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D3A4D-B8D8-4E1A-8531-7BD3ACAA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398342"/>
            <a:ext cx="2164544" cy="28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5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ETO Engineering Department – ET Phases </a:t>
            </a:r>
            <a:endParaRPr lang="nl-NL" sz="4000" b="1" dirty="0">
              <a:solidFill>
                <a:srgbClr val="328E7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120"/>
            <a:ext cx="112466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en-US" sz="2800" b="0" i="0" u="none" strike="noStrike" baseline="0" dirty="0">
                <a:latin typeface="Calibri" panose="020F0502020204030204" pitchFamily="34" charset="0"/>
              </a:rPr>
              <a:t>ET is currently in Phase I of a 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Design and Preparation Phase</a:t>
            </a:r>
            <a:r>
              <a:rPr lang="en-US" sz="2800" b="0" i="0" u="none" strike="noStrike" baseline="0" dirty="0">
                <a:latin typeface="Calibri" panose="020F0502020204030204" pitchFamily="34" charset="0"/>
              </a:rPr>
              <a:t>, which ends with the </a:t>
            </a:r>
            <a:r>
              <a:rPr lang="en-US" sz="2800" b="1" i="0" u="sng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site decision</a:t>
            </a:r>
            <a:r>
              <a:rPr lang="en-US" sz="2800" b="1" i="0" strike="noStrike" baseline="0" dirty="0">
                <a:latin typeface="Calibri" panose="020F0502020204030204" pitchFamily="34" charset="0"/>
              </a:rPr>
              <a:t> and the </a:t>
            </a:r>
            <a:r>
              <a:rPr lang="en-US" sz="2800" b="1" i="0" u="sng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principal approval for construction</a:t>
            </a:r>
            <a:r>
              <a:rPr lang="en-US" sz="2800" b="1" i="0" strike="noStrike" baseline="0" dirty="0">
                <a:latin typeface="Calibri" panose="020F0502020204030204" pitchFamily="34" charset="0"/>
              </a:rPr>
              <a:t> of ET.</a:t>
            </a:r>
            <a:endParaRPr lang="en-US" sz="2800" b="0" i="0" strike="noStrike" baseline="0" dirty="0">
              <a:latin typeface="Calibri" panose="020F0502020204030204" pitchFamily="34" charset="0"/>
            </a:endParaRPr>
          </a:p>
          <a:p>
            <a:pPr marR="0" algn="l"/>
            <a:br>
              <a:rPr lang="en-US" sz="2400" dirty="0"/>
            </a:br>
            <a:r>
              <a:rPr lang="en-US" sz="2400" b="1" dirty="0"/>
              <a:t>Main ETO deliverables for Phase 1: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Preliminary TDR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Budget and risk report (Phase 2 + following phases)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Planning report (Phase 2 + following phases 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Organizational report (Phase 2 + following phases)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Site evaluation report </a:t>
            </a:r>
          </a:p>
        </p:txBody>
      </p:sp>
    </p:spTree>
    <p:extLst>
      <p:ext uri="{BB962C8B-B14F-4D97-AF65-F5344CB8AC3E}">
        <p14:creationId xmlns:p14="http://schemas.microsoft.com/office/powerpoint/2010/main" val="166918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6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28E79"/>
                </a:solidFill>
              </a:rPr>
              <a:t>Engineering Department: ET Phases </a:t>
            </a:r>
            <a:endParaRPr lang="nl-NL" sz="2800" b="1" dirty="0">
              <a:solidFill>
                <a:srgbClr val="328E7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120"/>
            <a:ext cx="1124666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u="sng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Phase 2 + following Phases: </a:t>
            </a:r>
          </a:p>
          <a:p>
            <a:pPr marL="457200" marR="0" lvl="0" indent="-457200"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Phase 2 of the Design and Preparation: this phase will end with the final TDR, costing overview, risk assessment and schedule for the construction;</a:t>
            </a:r>
            <a:endParaRPr lang="nl-NL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Implementation Phase: this phase will end with the Einstein Telescope commissioned;</a:t>
            </a:r>
            <a:endParaRPr lang="nl-NL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Operation Phase;</a:t>
            </a:r>
            <a:endParaRPr lang="nl-NL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Termination Phase.</a:t>
            </a:r>
            <a:endParaRPr lang="nl-NL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7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C431A-056D-4A83-AFED-71F323DFB12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496190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8E7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ETO Engineering Department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28E7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Organisational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8E7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Chart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328E7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B9EC4F-E949-47B5-A47E-897F09CEC0A4}"/>
              </a:ext>
            </a:extLst>
          </p:cNvPr>
          <p:cNvSpPr/>
          <p:nvPr/>
        </p:nvSpPr>
        <p:spPr>
          <a:xfrm>
            <a:off x="2230455" y="1169368"/>
            <a:ext cx="9745545" cy="437463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FE15F3-7DAC-4D80-8376-55B1DE1FB396}"/>
              </a:ext>
            </a:extLst>
          </p:cNvPr>
          <p:cNvCxnSpPr>
            <a:stCxn id="17" idx="2"/>
            <a:endCxn id="33" idx="0"/>
          </p:cNvCxnSpPr>
          <p:nvPr/>
        </p:nvCxnSpPr>
        <p:spPr>
          <a:xfrm>
            <a:off x="9000000" y="2952000"/>
            <a:ext cx="0" cy="75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C5BBEF-E240-45F1-B005-31A079E277A6}"/>
              </a:ext>
            </a:extLst>
          </p:cNvPr>
          <p:cNvCxnSpPr>
            <a:cxnSpLocks/>
            <a:stCxn id="19" idx="2"/>
            <a:endCxn id="35" idx="0"/>
          </p:cNvCxnSpPr>
          <p:nvPr/>
        </p:nvCxnSpPr>
        <p:spPr>
          <a:xfrm>
            <a:off x="10944000" y="2952000"/>
            <a:ext cx="0" cy="75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1EBBA8-164F-4155-B7E9-AF3FE7BCD5D4}"/>
              </a:ext>
            </a:extLst>
          </p:cNvPr>
          <p:cNvCxnSpPr>
            <a:stCxn id="15" idx="2"/>
            <a:endCxn id="27" idx="0"/>
          </p:cNvCxnSpPr>
          <p:nvPr/>
        </p:nvCxnSpPr>
        <p:spPr>
          <a:xfrm>
            <a:off x="3276000" y="2952000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B730FB-6F27-4773-8805-ACF8EF0587FD}"/>
              </a:ext>
            </a:extLst>
          </p:cNvPr>
          <p:cNvCxnSpPr>
            <a:cxnSpLocks/>
            <a:stCxn id="18" idx="2"/>
            <a:endCxn id="41" idx="0"/>
          </p:cNvCxnSpPr>
          <p:nvPr/>
        </p:nvCxnSpPr>
        <p:spPr>
          <a:xfrm>
            <a:off x="5184000" y="2952000"/>
            <a:ext cx="0" cy="1403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A024CD-B37D-459F-94AB-56C59138A387}"/>
              </a:ext>
            </a:extLst>
          </p:cNvPr>
          <p:cNvCxnSpPr>
            <a:stCxn id="16" idx="2"/>
            <a:endCxn id="31" idx="0"/>
          </p:cNvCxnSpPr>
          <p:nvPr/>
        </p:nvCxnSpPr>
        <p:spPr>
          <a:xfrm>
            <a:off x="7092000" y="2952000"/>
            <a:ext cx="0" cy="19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82FB55-33A1-4B78-8128-8D1369F75424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>
            <a:off x="1116000" y="2952000"/>
            <a:ext cx="0" cy="25919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06A384-4026-4A53-8067-F3B4C2F2A31D}"/>
              </a:ext>
            </a:extLst>
          </p:cNvPr>
          <p:cNvSpPr>
            <a:spLocks/>
          </p:cNvSpPr>
          <p:nvPr/>
        </p:nvSpPr>
        <p:spPr>
          <a:xfrm>
            <a:off x="2376000" y="2232000"/>
            <a:ext cx="1800000" cy="72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Civil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white"/>
                </a:solidFill>
                <a:latin typeface="Calibri" panose="020F0502020204030204"/>
              </a:rPr>
              <a:t>Maria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</a:rPr>
              <a:t>Marsella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</a:rPr>
              <a:t> (INFN)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522F23-B6EA-4EF5-BEAC-697C09CDEB95}"/>
              </a:ext>
            </a:extLst>
          </p:cNvPr>
          <p:cNvSpPr>
            <a:spLocks/>
          </p:cNvSpPr>
          <p:nvPr/>
        </p:nvSpPr>
        <p:spPr>
          <a:xfrm>
            <a:off x="6192000" y="2232000"/>
            <a:ext cx="1800000" cy="720000"/>
          </a:xfrm>
          <a:prstGeom prst="round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5EB721-34C0-47B1-8C0B-55DA1E25393C}"/>
              </a:ext>
            </a:extLst>
          </p:cNvPr>
          <p:cNvSpPr>
            <a:spLocks/>
          </p:cNvSpPr>
          <p:nvPr/>
        </p:nvSpPr>
        <p:spPr>
          <a:xfrm>
            <a:off x="8100000" y="2232000"/>
            <a:ext cx="1800000" cy="720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Logistics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and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Installation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3AFAE6-3B3A-4C40-8282-C40FFD735C85}"/>
              </a:ext>
            </a:extLst>
          </p:cNvPr>
          <p:cNvSpPr>
            <a:spLocks/>
          </p:cNvSpPr>
          <p:nvPr/>
        </p:nvSpPr>
        <p:spPr>
          <a:xfrm>
            <a:off x="4284000" y="2232000"/>
            <a:ext cx="180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3588B78-203C-45E0-B884-CFED76338A3F}"/>
              </a:ext>
            </a:extLst>
          </p:cNvPr>
          <p:cNvSpPr>
            <a:spLocks/>
          </p:cNvSpPr>
          <p:nvPr/>
        </p:nvSpPr>
        <p:spPr>
          <a:xfrm>
            <a:off x="10044000" y="2232000"/>
            <a:ext cx="180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 and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6DE7BF-175F-44AB-876C-1447BBE52071}"/>
              </a:ext>
            </a:extLst>
          </p:cNvPr>
          <p:cNvSpPr>
            <a:spLocks/>
          </p:cNvSpPr>
          <p:nvPr/>
        </p:nvSpPr>
        <p:spPr>
          <a:xfrm>
            <a:off x="6192000" y="1332000"/>
            <a:ext cx="1800000" cy="54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Department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Patrick Werneke (Nikhef)</a:t>
            </a:r>
            <a:endParaRPr kumimoji="0" lang="nl-NL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0C5BE7-2210-40D6-838F-4069E590EBC6}"/>
              </a:ext>
            </a:extLst>
          </p:cNvPr>
          <p:cNvSpPr>
            <a:spLocks/>
          </p:cNvSpPr>
          <p:nvPr/>
        </p:nvSpPr>
        <p:spPr>
          <a:xfrm>
            <a:off x="216000" y="4356000"/>
            <a:ext cx="1800000" cy="107999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Vacuum Beampipe MoU with CERN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err="1">
                <a:solidFill>
                  <a:prstClr val="white"/>
                </a:solidFill>
              </a:rPr>
              <a:t>Responsibles</a:t>
            </a:r>
            <a:r>
              <a:rPr lang="en-US" sz="800" b="1" dirty="0">
                <a:solidFill>
                  <a:prstClr val="white"/>
                </a:solidFill>
              </a:rPr>
              <a:t>: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prstClr val="white"/>
                </a:solidFill>
              </a:rPr>
              <a:t>CERN: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</a:rPr>
              <a:t>Paolo </a:t>
            </a:r>
            <a:r>
              <a:rPr lang="en-US" sz="800" dirty="0" err="1">
                <a:solidFill>
                  <a:prstClr val="white"/>
                </a:solidFill>
              </a:rPr>
              <a:t>Chiggiato</a:t>
            </a:r>
            <a:r>
              <a:rPr lang="en-US" sz="800" dirty="0">
                <a:solidFill>
                  <a:prstClr val="white"/>
                </a:solidFill>
              </a:rPr>
              <a:t>  (</a:t>
            </a:r>
            <a:r>
              <a:rPr lang="en-US" sz="800" b="1" dirty="0">
                <a:solidFill>
                  <a:prstClr val="white"/>
                </a:solidFill>
              </a:rPr>
              <a:t>CERN TE-VSC)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800" b="1" dirty="0">
                <a:solidFill>
                  <a:prstClr val="white"/>
                </a:solidFill>
              </a:rPr>
              <a:t>ETO </a:t>
            </a:r>
            <a:r>
              <a:rPr lang="nl-NL" sz="800" b="1" dirty="0" err="1">
                <a:solidFill>
                  <a:prstClr val="white"/>
                </a:solidFill>
              </a:rPr>
              <a:t>Coordinators</a:t>
            </a:r>
            <a:r>
              <a:rPr lang="nl-NL" sz="800" b="1" dirty="0">
                <a:solidFill>
                  <a:prstClr val="white"/>
                </a:solidFill>
              </a:rPr>
              <a:t>:</a:t>
            </a:r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>
                <a:solidFill>
                  <a:prstClr val="white"/>
                </a:solidFill>
              </a:rPr>
              <a:t>Fernando </a:t>
            </a:r>
            <a:r>
              <a:rPr lang="nl-NL" sz="800" dirty="0" err="1">
                <a:solidFill>
                  <a:prstClr val="white"/>
                </a:solidFill>
              </a:rPr>
              <a:t>Ferroni</a:t>
            </a:r>
            <a:r>
              <a:rPr lang="nl-NL" sz="800" dirty="0">
                <a:solidFill>
                  <a:prstClr val="white"/>
                </a:solidFill>
              </a:rPr>
              <a:t> (INFN)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Patrick Werneke (Nikhef)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955ED84-2264-4F00-9365-89AA90DD1283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 rot="16200000" flipH="1">
            <a:off x="8838000" y="126000"/>
            <a:ext cx="360000" cy="3852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5DB7DD8-3697-4C26-AA77-14F9FEF1AD76}"/>
              </a:ext>
            </a:extLst>
          </p:cNvPr>
          <p:cNvCxnSpPr>
            <a:cxnSpLocks/>
            <a:stCxn id="20" idx="2"/>
            <a:endCxn id="17" idx="0"/>
          </p:cNvCxnSpPr>
          <p:nvPr/>
        </p:nvCxnSpPr>
        <p:spPr>
          <a:xfrm rot="16200000" flipH="1">
            <a:off x="7866000" y="1098000"/>
            <a:ext cx="360000" cy="19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0BE7ECE-F1D4-4343-94EF-A2712D1AFE26}"/>
              </a:ext>
            </a:extLst>
          </p:cNvPr>
          <p:cNvCxnSpPr>
            <a:cxnSpLocks/>
            <a:stCxn id="20" idx="2"/>
            <a:endCxn id="36" idx="0"/>
          </p:cNvCxnSpPr>
          <p:nvPr/>
        </p:nvCxnSpPr>
        <p:spPr>
          <a:xfrm rot="5400000">
            <a:off x="3924000" y="-936000"/>
            <a:ext cx="360000" cy="5976000"/>
          </a:xfrm>
          <a:prstGeom prst="bentConnector3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216787A-FEC3-4C58-880D-56FFA7DE81A6}"/>
              </a:ext>
            </a:extLst>
          </p:cNvPr>
          <p:cNvCxnSpPr>
            <a:cxnSpLocks/>
            <a:stCxn id="20" idx="2"/>
            <a:endCxn id="15" idx="0"/>
          </p:cNvCxnSpPr>
          <p:nvPr/>
        </p:nvCxnSpPr>
        <p:spPr>
          <a:xfrm rot="5400000">
            <a:off x="5004000" y="144000"/>
            <a:ext cx="360000" cy="3816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3DD752-1395-4607-B970-33BD0FA62D0B}"/>
              </a:ext>
            </a:extLst>
          </p:cNvPr>
          <p:cNvSpPr>
            <a:spLocks/>
          </p:cNvSpPr>
          <p:nvPr/>
        </p:nvSpPr>
        <p:spPr>
          <a:xfrm>
            <a:off x="216000" y="3060000"/>
            <a:ext cx="1800000" cy="11880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Civil Engineering MoU with CERN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err="1">
                <a:solidFill>
                  <a:prstClr val="white"/>
                </a:solidFill>
                <a:latin typeface="Calibri" panose="020F0502020204030204"/>
              </a:rPr>
              <a:t>Responsibles</a:t>
            </a: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CERN: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</a:rPr>
              <a:t>John Osborne (</a:t>
            </a:r>
            <a:r>
              <a:rPr lang="en-US" sz="800" b="1" dirty="0">
                <a:solidFill>
                  <a:prstClr val="white"/>
                </a:solidFill>
              </a:rPr>
              <a:t>CERN SCE)</a:t>
            </a:r>
            <a:endParaRPr lang="en-US" sz="800" dirty="0">
              <a:solidFill>
                <a:prstClr val="white"/>
              </a:solidFill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Coordinators: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Maria </a:t>
            </a:r>
            <a:r>
              <a:rPr lang="en-US" sz="800" dirty="0" err="1">
                <a:solidFill>
                  <a:prstClr val="white"/>
                </a:solidFill>
                <a:latin typeface="Calibri" panose="020F0502020204030204"/>
              </a:rPr>
              <a:t>Marsella</a:t>
            </a:r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 (INFN)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Patrick Werneke (Nikhef)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Mario Martinez (IFAE)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8D12E8-66B8-42CC-BC4D-73F51CF12FD9}"/>
              </a:ext>
            </a:extLst>
          </p:cNvPr>
          <p:cNvSpPr>
            <a:spLocks/>
          </p:cNvSpPr>
          <p:nvPr/>
        </p:nvSpPr>
        <p:spPr>
          <a:xfrm>
            <a:off x="2376000" y="3060000"/>
            <a:ext cx="1800000" cy="108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800" dirty="0">
                <a:solidFill>
                  <a:prstClr val="white"/>
                </a:solidFill>
              </a:rPr>
              <a:t>Civil Engineering:</a:t>
            </a:r>
          </a:p>
          <a:p>
            <a:pPr marL="91440" indent="-91440"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/>
                </a:solidFill>
              </a:rPr>
              <a:t>Jonathan </a:t>
            </a:r>
            <a:r>
              <a:rPr lang="en-US" sz="800" dirty="0" err="1">
                <a:solidFill>
                  <a:prstClr val="white"/>
                </a:solidFill>
              </a:rPr>
              <a:t>Bratanata</a:t>
            </a:r>
            <a:r>
              <a:rPr lang="en-US" sz="800" dirty="0">
                <a:solidFill>
                  <a:prstClr val="white"/>
                </a:solidFill>
              </a:rPr>
              <a:t> (Nikhef)</a:t>
            </a:r>
          </a:p>
          <a:p>
            <a:pPr marL="91440" indent="-91440"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/>
                </a:solidFill>
              </a:rPr>
              <a:t>Wissam </a:t>
            </a:r>
            <a:r>
              <a:rPr lang="en-US" sz="800" dirty="0" err="1">
                <a:solidFill>
                  <a:prstClr val="white"/>
                </a:solidFill>
              </a:rPr>
              <a:t>Wahbeh</a:t>
            </a:r>
            <a:r>
              <a:rPr lang="en-US" sz="800" dirty="0">
                <a:solidFill>
                  <a:prstClr val="white"/>
                </a:solidFill>
              </a:rPr>
              <a:t> (FHNW)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56D3C5-19FA-4FCA-B339-7FA81B7FE5AA}"/>
              </a:ext>
            </a:extLst>
          </p:cNvPr>
          <p:cNvSpPr>
            <a:spLocks/>
          </p:cNvSpPr>
          <p:nvPr/>
        </p:nvSpPr>
        <p:spPr>
          <a:xfrm>
            <a:off x="4284000" y="3060000"/>
            <a:ext cx="18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 and Ventilation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>
                <a:solidFill>
                  <a:prstClr val="white"/>
                </a:solidFill>
                <a:latin typeface="Calibri" panose="020F0502020204030204"/>
              </a:rPr>
              <a:t>…..</a:t>
            </a:r>
            <a:endParaRPr kumimoji="0" lang="nl-NL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5127A06-795B-4704-A24C-41806B43847F}"/>
              </a:ext>
            </a:extLst>
          </p:cNvPr>
          <p:cNvSpPr>
            <a:spLocks/>
          </p:cNvSpPr>
          <p:nvPr/>
        </p:nvSpPr>
        <p:spPr>
          <a:xfrm>
            <a:off x="6192000" y="3060000"/>
            <a:ext cx="1800000" cy="1080000"/>
          </a:xfrm>
          <a:prstGeom prst="round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Vacuum: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Marije </a:t>
            </a: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Barel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(Nikhef)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Alexandre</a:t>
            </a:r>
            <a:r>
              <a:rPr kumimoji="0" lang="nl-NL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Lacroix  (CNRS)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>
                <a:solidFill>
                  <a:prstClr val="white"/>
                </a:solidFill>
                <a:latin typeface="Calibri" panose="020F0502020204030204"/>
              </a:rPr>
              <a:t>Guillaume </a:t>
            </a:r>
            <a:r>
              <a:rPr lang="nl-NL" sz="800" dirty="0" err="1">
                <a:solidFill>
                  <a:prstClr val="white"/>
                </a:solidFill>
                <a:latin typeface="Calibri" panose="020F0502020204030204"/>
              </a:rPr>
              <a:t>Deleglise</a:t>
            </a:r>
            <a:r>
              <a:rPr lang="nl-NL" sz="800" dirty="0">
                <a:solidFill>
                  <a:prstClr val="white"/>
                </a:solidFill>
                <a:latin typeface="Calibri" panose="020F0502020204030204"/>
              </a:rPr>
              <a:t> (CNRS) 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Romain </a:t>
            </a:r>
            <a:r>
              <a:rPr kumimoji="0" lang="nl-NL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Bonnand</a:t>
            </a:r>
            <a:r>
              <a:rPr lang="nl-NL" sz="800" dirty="0">
                <a:solidFill>
                  <a:prstClr val="white"/>
                </a:solidFill>
                <a:latin typeface="Calibri" panose="020F0502020204030204"/>
              </a:rPr>
              <a:t> (CNRS)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Rafael </a:t>
            </a:r>
            <a:r>
              <a:rPr kumimoji="0" lang="nl-NL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Garcia</a:t>
            </a:r>
            <a:r>
              <a:rPr kumimoji="0" lang="nl-NL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(IFAE)</a:t>
            </a:r>
            <a:endParaRPr lang="nl-NL" sz="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ACCF8B3-B382-4E8A-9A38-3405EEB17661}"/>
              </a:ext>
            </a:extLst>
          </p:cNvPr>
          <p:cNvSpPr>
            <a:spLocks/>
          </p:cNvSpPr>
          <p:nvPr/>
        </p:nvSpPr>
        <p:spPr>
          <a:xfrm>
            <a:off x="6192000" y="4212000"/>
            <a:ext cx="1800000" cy="540000"/>
          </a:xfrm>
          <a:prstGeom prst="round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Cryogenics: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lang="nl-NL" sz="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05EEDDB-18C9-4895-A728-012B9C35A327}"/>
              </a:ext>
            </a:extLst>
          </p:cNvPr>
          <p:cNvSpPr>
            <a:spLocks/>
          </p:cNvSpPr>
          <p:nvPr/>
        </p:nvSpPr>
        <p:spPr>
          <a:xfrm>
            <a:off x="6192000" y="4860000"/>
            <a:ext cx="1800000" cy="540000"/>
          </a:xfrm>
          <a:prstGeom prst="round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Survey: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lang="nl-NL" sz="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B972CA1-90B6-4EF2-A6C7-810300FFBDB9}"/>
              </a:ext>
            </a:extLst>
          </p:cNvPr>
          <p:cNvSpPr>
            <a:spLocks/>
          </p:cNvSpPr>
          <p:nvPr/>
        </p:nvSpPr>
        <p:spPr>
          <a:xfrm>
            <a:off x="8100000" y="3060000"/>
            <a:ext cx="1800000" cy="540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Logistics:</a:t>
            </a:r>
            <a:endParaRPr lang="nl-NL" sz="800" b="1" dirty="0">
              <a:solidFill>
                <a:prstClr val="white"/>
              </a:solidFill>
              <a:latin typeface="Calibri" panose="020F0502020204030204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</a:t>
            </a: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Majoor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(Nikhef)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2C7896-9245-44A1-BA16-BAB5CF3E016C}"/>
              </a:ext>
            </a:extLst>
          </p:cNvPr>
          <p:cNvSpPr>
            <a:spLocks/>
          </p:cNvSpPr>
          <p:nvPr/>
        </p:nvSpPr>
        <p:spPr>
          <a:xfrm>
            <a:off x="8100000" y="3708000"/>
            <a:ext cx="1800000" cy="540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prstClr val="white"/>
                </a:solidFill>
                <a:latin typeface="Calibri" panose="020F0502020204030204"/>
              </a:rPr>
              <a:t>Handling Engineering:</a:t>
            </a:r>
            <a:endParaRPr lang="nl-NL" sz="800" b="1" dirty="0">
              <a:solidFill>
                <a:prstClr val="white"/>
              </a:solidFill>
              <a:latin typeface="Calibri" panose="020F0502020204030204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95664E2-E63E-49B3-90EA-EEFF3FA707B2}"/>
              </a:ext>
            </a:extLst>
          </p:cNvPr>
          <p:cNvSpPr>
            <a:spLocks/>
          </p:cNvSpPr>
          <p:nvPr/>
        </p:nvSpPr>
        <p:spPr>
          <a:xfrm>
            <a:off x="10044000" y="3060000"/>
            <a:ext cx="1799251" cy="540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Integration: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>
                <a:solidFill>
                  <a:prstClr val="white"/>
                </a:solidFill>
              </a:rPr>
              <a:t>…..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5F80D7-FD08-493C-B1A0-312AC431AE4C}"/>
              </a:ext>
            </a:extLst>
          </p:cNvPr>
          <p:cNvSpPr>
            <a:spLocks/>
          </p:cNvSpPr>
          <p:nvPr/>
        </p:nvSpPr>
        <p:spPr>
          <a:xfrm>
            <a:off x="10044000" y="3708000"/>
            <a:ext cx="1800000" cy="53999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prstClr val="white"/>
                </a:solidFill>
              </a:rPr>
              <a:t>Operational Safety: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 err="1">
                <a:solidFill>
                  <a:prstClr val="white"/>
                </a:solidFill>
              </a:rPr>
              <a:t>Phase</a:t>
            </a:r>
            <a:r>
              <a:rPr lang="nl-NL" sz="800" dirty="0">
                <a:solidFill>
                  <a:prstClr val="white"/>
                </a:solidFill>
              </a:rPr>
              <a:t> 2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E9FA931-E684-496E-836F-6BF254662737}"/>
              </a:ext>
            </a:extLst>
          </p:cNvPr>
          <p:cNvSpPr>
            <a:spLocks/>
          </p:cNvSpPr>
          <p:nvPr/>
        </p:nvSpPr>
        <p:spPr>
          <a:xfrm>
            <a:off x="216000" y="2232000"/>
            <a:ext cx="180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ontracts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for ET Phase 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033998B8-1DBE-4525-8C18-6DF0EBD36BF6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 rot="5400000">
            <a:off x="5958000" y="1098000"/>
            <a:ext cx="360000" cy="19080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D12FDA-83C4-48DE-B4A3-35A87F152439}"/>
              </a:ext>
            </a:extLst>
          </p:cNvPr>
          <p:cNvSpPr>
            <a:spLocks/>
          </p:cNvSpPr>
          <p:nvPr/>
        </p:nvSpPr>
        <p:spPr>
          <a:xfrm>
            <a:off x="216000" y="5543999"/>
            <a:ext cx="1800000" cy="1172995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Under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dicussion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MoU with CERN: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</a:rPr>
              <a:t>Occupational Health and Safety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Cooling and Ventilation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</a:rPr>
              <a:t>Access and Safety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Electricity Engineering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Coordination and Integration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</a:rPr>
              <a:t>Cryogenics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prstClr val="white"/>
                </a:solidFill>
              </a:rPr>
              <a:t>Survey</a:t>
            </a:r>
          </a:p>
          <a:p>
            <a:pPr marL="90000" marR="0" lvl="0" indent="-9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7FD081E-F536-4B4A-995A-20065B57D203}"/>
              </a:ext>
            </a:extLst>
          </p:cNvPr>
          <p:cNvCxnSpPr>
            <a:cxnSpLocks/>
            <a:stCxn id="20" idx="2"/>
            <a:endCxn id="16" idx="0"/>
          </p:cNvCxnSpPr>
          <p:nvPr/>
        </p:nvCxnSpPr>
        <p:spPr>
          <a:xfrm>
            <a:off x="7092000" y="1872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15AD7D7-94C2-4328-BF7C-64FFDA03F633}"/>
              </a:ext>
            </a:extLst>
          </p:cNvPr>
          <p:cNvSpPr>
            <a:spLocks/>
          </p:cNvSpPr>
          <p:nvPr/>
        </p:nvSpPr>
        <p:spPr>
          <a:xfrm>
            <a:off x="4284000" y="3707999"/>
            <a:ext cx="18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and Alarms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>
                <a:solidFill>
                  <a:prstClr val="white"/>
                </a:solidFill>
                <a:latin typeface="Calibri" panose="020F0502020204030204"/>
              </a:rPr>
              <a:t>…..</a:t>
            </a:r>
            <a:endParaRPr kumimoji="0" lang="nl-NL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527BA2A-9147-4F72-B154-305B2CF35CC1}"/>
              </a:ext>
            </a:extLst>
          </p:cNvPr>
          <p:cNvSpPr>
            <a:spLocks/>
          </p:cNvSpPr>
          <p:nvPr/>
        </p:nvSpPr>
        <p:spPr>
          <a:xfrm>
            <a:off x="4284000" y="4355998"/>
            <a:ext cx="18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Electrical Engineering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800" dirty="0">
                <a:solidFill>
                  <a:prstClr val="white"/>
                </a:solidFill>
                <a:latin typeface="Calibri" panose="020F0502020204030204"/>
              </a:rPr>
              <a:t>…..</a:t>
            </a:r>
            <a:endParaRPr kumimoji="0" lang="nl-NL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7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8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28E79"/>
                </a:solidFill>
              </a:rPr>
              <a:t>Engineering Department: meetings</a:t>
            </a:r>
            <a:endParaRPr lang="nl-NL" sz="2800" b="1" dirty="0">
              <a:solidFill>
                <a:srgbClr val="328E7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120"/>
            <a:ext cx="1124666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ETO management: weekly and monthly f2f</a:t>
            </a: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ETO management - ETC-EB: bi weekly</a:t>
            </a:r>
            <a:endParaRPr lang="en-US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Engineering Department: monthly</a:t>
            </a: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Civil Engineering: bi weekly</a:t>
            </a: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ETO (Nando and me) – CERN vacuum: f2f /3 months (monthly meeting @CERN)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ETO </a:t>
            </a:r>
            <a:r>
              <a:rPr lang="en-U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ivil engineering – CERN civil engineering: monthly f2f</a:t>
            </a: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ETO civil engineering – Local teams (TETI &amp; EMR) bi-weekly </a:t>
            </a: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ETO directors – Local team directors /3 months</a:t>
            </a:r>
          </a:p>
          <a:p>
            <a:pPr marL="342900" marR="0" lvl="0" indent="-3429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Following </a:t>
            </a:r>
            <a:r>
              <a:rPr lang="en-U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the various </a:t>
            </a: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ETC meetings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58698-50D4-4191-BB64-6284CCB4F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629" y="1529120"/>
            <a:ext cx="4911010" cy="1899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77FCD-9DB7-4FE5-94C4-271BE5FC8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978910"/>
            <a:ext cx="1704963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7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307B39-492F-4EAB-A675-4EDDA18A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503" y="724075"/>
            <a:ext cx="4015333" cy="5681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9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8E79"/>
                </a:solidFill>
              </a:rPr>
              <a:t>Collaboration Agreement with CERN</a:t>
            </a:r>
            <a:endParaRPr lang="nl-NL" sz="4000" b="1" dirty="0">
              <a:solidFill>
                <a:srgbClr val="328E7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8" y="1529120"/>
            <a:ext cx="76769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</a:rPr>
              <a:t>Vacuum beampipe: pilot sector and TDR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</a:rPr>
              <a:t>Civil Engineering: technical support</a:t>
            </a:r>
          </a:p>
          <a:p>
            <a:r>
              <a:rPr lang="en-US" sz="2400" dirty="0"/>
              <a:t> </a:t>
            </a:r>
            <a:endParaRPr lang="en-US" sz="2000" dirty="0"/>
          </a:p>
          <a:p>
            <a:r>
              <a:rPr lang="en-US" sz="2400" u="sng" dirty="0"/>
              <a:t>Under discussion: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Technical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Occupational Health and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Costing, planning, integration, information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Cryogenics and Survey</a:t>
            </a:r>
          </a:p>
          <a:p>
            <a:pPr marR="0" algn="l"/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513D8B-9387-4513-AEA2-BFC3769BA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7" y="4603320"/>
            <a:ext cx="7386732" cy="19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06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</Words>
  <Application>Microsoft Office PowerPoint</Application>
  <PresentationFormat>Widescreen</PresentationFormat>
  <Paragraphs>196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Courier New</vt:lpstr>
      <vt:lpstr>Symbol</vt:lpstr>
      <vt:lpstr>Univers</vt:lpstr>
      <vt:lpstr>Wingdings</vt:lpstr>
      <vt:lpstr>Office Theme</vt:lpstr>
      <vt:lpstr>ETO Engineering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ETO activities with Local teams </vt:lpstr>
      <vt:lpstr>ETO activities with ET Collaboration </vt:lpstr>
      <vt:lpstr>Optical Layout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Werneke</dc:creator>
  <cp:lastModifiedBy>Patrick Werneke</cp:lastModifiedBy>
  <cp:revision>70</cp:revision>
  <dcterms:created xsi:type="dcterms:W3CDTF">2024-03-07T07:25:35Z</dcterms:created>
  <dcterms:modified xsi:type="dcterms:W3CDTF">2024-05-29T10:11:35Z</dcterms:modified>
</cp:coreProperties>
</file>