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4"/>
  </p:notesMasterIdLst>
  <p:sldIdLst>
    <p:sldId id="260" r:id="rId3"/>
    <p:sldId id="261" r:id="rId4"/>
    <p:sldId id="262" r:id="rId5"/>
    <p:sldId id="257" r:id="rId6"/>
    <p:sldId id="1327" r:id="rId7"/>
    <p:sldId id="1328" r:id="rId8"/>
    <p:sldId id="1317" r:id="rId9"/>
    <p:sldId id="1320" r:id="rId10"/>
    <p:sldId id="1326" r:id="rId11"/>
    <p:sldId id="1325" r:id="rId12"/>
    <p:sldId id="263" r:id="rId13"/>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500" autoAdjust="0"/>
  </p:normalViewPr>
  <p:slideViewPr>
    <p:cSldViewPr>
      <p:cViewPr varScale="1">
        <p:scale>
          <a:sx n="83" d="100"/>
          <a:sy n="83" d="100"/>
        </p:scale>
        <p:origin x="107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77"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78"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79"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80"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81"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602FAE48-7AEF-44CC-B727-58812CDE7286}" type="slidenum">
              <a:rPr lang="en-US" sz="1400" b="0" strike="noStrike" spc="-1">
                <a:latin typeface="Times New Roman"/>
              </a:rPr>
              <a:t>‹N°›</a:t>
            </a:fld>
            <a:endParaRPr lang="en-US" sz="1400" b="0" strike="noStrike" spc="-1">
              <a:latin typeface="Times New Roman"/>
            </a:endParaRPr>
          </a:p>
        </p:txBody>
      </p:sp>
    </p:spTree>
    <p:extLst>
      <p:ext uri="{BB962C8B-B14F-4D97-AF65-F5344CB8AC3E}">
        <p14:creationId xmlns:p14="http://schemas.microsoft.com/office/powerpoint/2010/main" val="306984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noRot="1" noChangeAspect="1"/>
          </p:cNvSpPr>
          <p:nvPr>
            <p:ph type="sldImg"/>
          </p:nvPr>
        </p:nvSpPr>
        <p:spPr>
          <a:xfrm>
            <a:off x="685800" y="1143000"/>
            <a:ext cx="5484813" cy="3084513"/>
          </a:xfrm>
          <a:prstGeom prst="rect">
            <a:avLst/>
          </a:prstGeom>
        </p:spPr>
      </p:sp>
      <p:sp>
        <p:nvSpPr>
          <p:cNvPr id="129"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en-US" sz="2000" b="0" strike="noStrike" spc="-1">
              <a:latin typeface="Arial"/>
            </a:endParaRPr>
          </a:p>
        </p:txBody>
      </p:sp>
      <p:sp>
        <p:nvSpPr>
          <p:cNvPr id="130"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4BBC7BE-4BC2-49E8-9636-44245A39567B}" type="slidenum">
              <a:rPr lang="fr-FR" sz="1200" b="0" strike="noStrike" spc="-1">
                <a:solidFill>
                  <a:srgbClr val="000000"/>
                </a:solidFill>
                <a:latin typeface="+mn-lt"/>
                <a:ea typeface="+mn-ea"/>
              </a:rPr>
              <a:t>1</a:t>
            </a:fld>
            <a:endParaRPr lang="en-US" sz="1200" b="0" strike="noStrike" spc="-1">
              <a:latin typeface="Arial"/>
            </a:endParaRPr>
          </a:p>
        </p:txBody>
      </p:sp>
    </p:spTree>
    <p:extLst>
      <p:ext uri="{BB962C8B-B14F-4D97-AF65-F5344CB8AC3E}">
        <p14:creationId xmlns:p14="http://schemas.microsoft.com/office/powerpoint/2010/main" val="3674431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a:spcBef>
                <a:spcPct val="0"/>
              </a:spcBef>
            </a:pPr>
            <a:r>
              <a:rPr lang="en-GB" altLang="en-FR" sz="1200" dirty="0">
                <a:latin typeface="Arial" panose="020B0604020202020204" pitchFamily="34" charset="0"/>
                <a:ea typeface="ＭＳ Ｐゴシック" panose="020B0600070205080204" pitchFamily="34" charset="-128"/>
              </a:rPr>
              <a:t>If the interaction between the f7/2 and the i13/2 has caused the f7/2 to become the ground state, this would be apparent through another E3 isomer. </a:t>
            </a:r>
          </a:p>
          <a:p>
            <a:pPr>
              <a:spcBef>
                <a:spcPct val="0"/>
              </a:spcBef>
            </a:pPr>
            <a:r>
              <a:rPr lang="en-GB" altLang="en-FR" sz="1200" dirty="0">
                <a:latin typeface="Arial" panose="020B0604020202020204" pitchFamily="34" charset="0"/>
                <a:ea typeface="ＭＳ Ｐゴシック" panose="020B0600070205080204" pitchFamily="34" charset="-128"/>
              </a:rPr>
              <a:t>Using combined gamma-ray and internal conversion electrons it should then be possible to build a level scheme to identify the position of the single-particle states thus providing data on the single particle spectra and the gaps near </a:t>
            </a:r>
          </a:p>
        </p:txBody>
      </p:sp>
      <p:sp>
        <p:nvSpPr>
          <p:cNvPr id="4" name="Slide Number Placeholder 3"/>
          <p:cNvSpPr>
            <a:spLocks noGrp="1"/>
          </p:cNvSpPr>
          <p:nvPr>
            <p:ph type="sldNum" sz="quarter" idx="5"/>
          </p:nvPr>
        </p:nvSpPr>
        <p:spPr/>
        <p:txBody>
          <a:bodyPr/>
          <a:lstStyle/>
          <a:p>
            <a:fld id="{A9778528-745E-4155-AE8A-A1E3322BE242}" type="slidenum">
              <a:rPr lang="fr-FR" smtClean="0"/>
              <a:t>10</a:t>
            </a:fld>
            <a:endParaRPr lang="fr-FR"/>
          </a:p>
        </p:txBody>
      </p:sp>
    </p:spTree>
    <p:extLst>
      <p:ext uri="{BB962C8B-B14F-4D97-AF65-F5344CB8AC3E}">
        <p14:creationId xmlns:p14="http://schemas.microsoft.com/office/powerpoint/2010/main" val="2358389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noRot="1" noChangeAspect="1"/>
          </p:cNvSpPr>
          <p:nvPr>
            <p:ph type="sldImg"/>
          </p:nvPr>
        </p:nvSpPr>
        <p:spPr>
          <a:xfrm>
            <a:off x="685800" y="1143000"/>
            <a:ext cx="5484813" cy="3084513"/>
          </a:xfrm>
          <a:prstGeom prst="rect">
            <a:avLst/>
          </a:prstGeom>
        </p:spPr>
      </p:sp>
      <p:sp>
        <p:nvSpPr>
          <p:cNvPr id="129"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en-US" sz="2000" b="0" strike="noStrike" spc="-1" dirty="0">
              <a:latin typeface="Arial"/>
            </a:endParaRPr>
          </a:p>
        </p:txBody>
      </p:sp>
      <p:sp>
        <p:nvSpPr>
          <p:cNvPr id="130"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4BBC7BE-4BC2-49E8-9636-44245A39567B}" type="slidenum">
              <a:rPr lang="fr-FR" sz="1200" b="0" strike="noStrike" spc="-1">
                <a:solidFill>
                  <a:srgbClr val="000000"/>
                </a:solidFill>
                <a:latin typeface="+mn-lt"/>
                <a:ea typeface="+mn-ea"/>
              </a:rPr>
              <a:t>11</a:t>
            </a:fld>
            <a:endParaRPr lang="en-US" sz="1200" b="0" strike="noStrike" spc="-1">
              <a:latin typeface="Arial"/>
            </a:endParaRPr>
          </a:p>
        </p:txBody>
      </p:sp>
    </p:spTree>
    <p:extLst>
      <p:ext uri="{BB962C8B-B14F-4D97-AF65-F5344CB8AC3E}">
        <p14:creationId xmlns:p14="http://schemas.microsoft.com/office/powerpoint/2010/main" val="319801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33400" y="763588"/>
            <a:ext cx="6704013" cy="37719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602FAE48-7AEF-44CC-B727-58812CDE7286}" type="slidenum">
              <a:rPr lang="en-US" sz="1400" b="0" strike="noStrike" spc="-1" smtClean="0">
                <a:latin typeface="Times New Roman"/>
              </a:rPr>
              <a:t>2</a:t>
            </a:fld>
            <a:endParaRPr lang="en-US" sz="1400" b="0" strike="noStrike" spc="-1">
              <a:latin typeface="Times New Roman"/>
            </a:endParaRPr>
          </a:p>
        </p:txBody>
      </p:sp>
    </p:spTree>
    <p:extLst>
      <p:ext uri="{BB962C8B-B14F-4D97-AF65-F5344CB8AC3E}">
        <p14:creationId xmlns:p14="http://schemas.microsoft.com/office/powerpoint/2010/main" val="107667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33400" y="763588"/>
            <a:ext cx="6704013" cy="37719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602FAE48-7AEF-44CC-B727-58812CDE7286}"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335543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noRot="1" noChangeAspect="1"/>
          </p:cNvSpPr>
          <p:nvPr>
            <p:ph type="sldImg"/>
          </p:nvPr>
        </p:nvSpPr>
        <p:spPr>
          <a:xfrm>
            <a:off x="685800" y="1143000"/>
            <a:ext cx="5484813" cy="3084513"/>
          </a:xfrm>
          <a:prstGeom prst="rect">
            <a:avLst/>
          </a:prstGeom>
        </p:spPr>
      </p:sp>
      <p:sp>
        <p:nvSpPr>
          <p:cNvPr id="132"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640">
              <a:lnSpc>
                <a:spcPct val="100000"/>
              </a:lnSpc>
              <a:tabLst>
                <a:tab pos="0" algn="l"/>
              </a:tabLst>
            </a:pPr>
            <a:endParaRPr lang="en-US" sz="1200" b="0" strike="noStrike" spc="-1" dirty="0">
              <a:latin typeface="Arial"/>
            </a:endParaRPr>
          </a:p>
        </p:txBody>
      </p:sp>
      <p:sp>
        <p:nvSpPr>
          <p:cNvPr id="133"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7B7C3EA-A5C8-433F-8823-EC9C7FC0F8D8}" type="slidenum">
              <a:rPr lang="fr-FR" sz="1200" b="0" strike="noStrike" spc="-1">
                <a:solidFill>
                  <a:srgbClr val="000000"/>
                </a:solidFill>
                <a:latin typeface="+mn-lt"/>
                <a:ea typeface="+mn-ea"/>
              </a:rPr>
              <a:t>4</a:t>
            </a:fld>
            <a:endParaRPr lang="en-US"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4813" cy="3084513"/>
          </a:xfrm>
          <a:prstGeom prst="rect">
            <a:avLst/>
          </a:prstGeom>
        </p:spPr>
      </p:sp>
      <p:sp>
        <p:nvSpPr>
          <p:cNvPr id="135"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fr-FR" sz="1200" b="0" strike="noStrike" spc="-1" dirty="0">
                <a:latin typeface="+mn-lt"/>
              </a:rPr>
              <a:t>Equipe SDF : Nous avons une manip acceptée à JYFL (porte-parole G. </a:t>
            </a:r>
            <a:r>
              <a:rPr lang="fr-FR" sz="1200" b="0" strike="noStrike" spc="-1" dirty="0" err="1">
                <a:latin typeface="+mn-lt"/>
              </a:rPr>
              <a:t>Georgiev</a:t>
            </a:r>
            <a:r>
              <a:rPr lang="fr-FR" sz="1200" b="0" strike="noStrike" spc="-1" dirty="0">
                <a:latin typeface="+mn-lt"/>
              </a:rPr>
              <a:t>), intitulée « g-factor </a:t>
            </a:r>
            <a:r>
              <a:rPr lang="fr-FR" sz="1200" b="0" strike="noStrike" spc="-1" dirty="0" err="1">
                <a:latin typeface="+mn-lt"/>
              </a:rPr>
              <a:t>measurement</a:t>
            </a:r>
            <a:r>
              <a:rPr lang="fr-FR" sz="1200" b="0" strike="noStrike" spc="-1" dirty="0">
                <a:latin typeface="+mn-lt"/>
              </a:rPr>
              <a:t> of </a:t>
            </a:r>
            <a:r>
              <a:rPr lang="fr-FR" sz="1200" b="0" strike="noStrike" spc="-1" dirty="0" err="1">
                <a:latin typeface="+mn-lt"/>
              </a:rPr>
              <a:t>picosecond</a:t>
            </a:r>
            <a:r>
              <a:rPr lang="fr-FR" sz="1200" b="0" strike="noStrike" spc="-1" dirty="0">
                <a:latin typeface="+mn-lt"/>
              </a:rPr>
              <a:t> states </a:t>
            </a:r>
            <a:r>
              <a:rPr lang="fr-FR" sz="1200" b="0" strike="noStrike" spc="-1" dirty="0" err="1">
                <a:latin typeface="+mn-lt"/>
              </a:rPr>
              <a:t>using</a:t>
            </a:r>
            <a:r>
              <a:rPr lang="fr-FR" sz="1200" b="0" strike="noStrike" spc="-1" dirty="0">
                <a:latin typeface="+mn-lt"/>
              </a:rPr>
              <a:t> the Time </a:t>
            </a:r>
            <a:r>
              <a:rPr lang="fr-FR" sz="1200" b="0" strike="noStrike" spc="-1" dirty="0" err="1">
                <a:latin typeface="+mn-lt"/>
              </a:rPr>
              <a:t>Dependent</a:t>
            </a:r>
            <a:r>
              <a:rPr lang="fr-FR" sz="1200" b="0" strike="noStrike" spc="-1" dirty="0">
                <a:latin typeface="+mn-lt"/>
              </a:rPr>
              <a:t> </a:t>
            </a:r>
            <a:r>
              <a:rPr lang="fr-FR" sz="1200" b="0" strike="noStrike" spc="-1" dirty="0" err="1">
                <a:latin typeface="+mn-lt"/>
              </a:rPr>
              <a:t>Recoil</a:t>
            </a:r>
            <a:r>
              <a:rPr lang="fr-FR" sz="1200" b="0" strike="noStrike" spc="-1" dirty="0">
                <a:latin typeface="+mn-lt"/>
              </a:rPr>
              <a:t> In Vacuum technique on Li-</a:t>
            </a:r>
            <a:r>
              <a:rPr lang="fr-FR" sz="1200" b="0" strike="noStrike" spc="-1" dirty="0" err="1">
                <a:latin typeface="+mn-lt"/>
              </a:rPr>
              <a:t>like</a:t>
            </a:r>
            <a:r>
              <a:rPr lang="fr-FR" sz="1200" b="0" strike="noStrike" spc="-1" dirty="0">
                <a:latin typeface="+mn-lt"/>
              </a:rPr>
              <a:t> charge states. 46Ti – the proof of </a:t>
            </a:r>
            <a:r>
              <a:rPr lang="fr-FR" sz="1200" b="0" strike="noStrike" spc="-1" dirty="0" err="1">
                <a:latin typeface="+mn-lt"/>
              </a:rPr>
              <a:t>principle</a:t>
            </a:r>
            <a:r>
              <a:rPr lang="fr-FR" sz="1200" b="0" strike="noStrike" spc="-1" dirty="0">
                <a:latin typeface="+mn-lt"/>
              </a:rPr>
              <a:t>. ». Le but est de tester la possibilité d’utiliser des ions avec un état de charge spécifique (« Li-</a:t>
            </a:r>
            <a:r>
              <a:rPr lang="fr-FR" sz="1200" b="0" strike="noStrike" spc="-1" dirty="0" err="1">
                <a:latin typeface="+mn-lt"/>
              </a:rPr>
              <a:t>like</a:t>
            </a:r>
            <a:r>
              <a:rPr lang="fr-FR" sz="1200" b="0" strike="noStrike" spc="-1" dirty="0">
                <a:latin typeface="+mn-lt"/>
              </a:rPr>
              <a:t> ») pour faire des mesures en utilisant la méthode de TDRIV sure des ions radioactifs post-accélérés, qui doit permettre d’obtenir des valeurs de très haute précision avec des faisceaux radioactifs. </a:t>
            </a:r>
          </a:p>
          <a:p>
            <a:pPr marL="216000" indent="-215280">
              <a:lnSpc>
                <a:spcPct val="100000"/>
              </a:lnSpc>
              <a:tabLst>
                <a:tab pos="0" algn="l"/>
              </a:tabLst>
            </a:pPr>
            <a:r>
              <a:rPr lang="fr-FR" sz="1200" b="0" strike="noStrike" spc="-1" dirty="0">
                <a:latin typeface="+mn-lt"/>
              </a:rPr>
              <a:t>En janvier 2022 nous avons effectué une mesure des états de charge après différents matériels, une condition indispensable pour préparer la manip. Konstantin </a:t>
            </a:r>
            <a:r>
              <a:rPr lang="fr-FR" sz="1200" b="0" strike="noStrike" spc="-1" dirty="0" err="1">
                <a:latin typeface="+mn-lt"/>
              </a:rPr>
              <a:t>Stoychev</a:t>
            </a:r>
            <a:r>
              <a:rPr lang="fr-FR" sz="1200" b="0" strike="noStrike" spc="-1" dirty="0">
                <a:latin typeface="+mn-lt"/>
              </a:rPr>
              <a:t> est actuellement en train de finaliser l'analyse des données.</a:t>
            </a:r>
          </a:p>
          <a:p>
            <a:pPr marL="216000" indent="-215280">
              <a:lnSpc>
                <a:spcPct val="100000"/>
              </a:lnSpc>
              <a:tabLst>
                <a:tab pos="0" algn="l"/>
              </a:tabLst>
            </a:pPr>
            <a:r>
              <a:rPr lang="fr-FR" sz="1200" b="0" strike="noStrike" spc="-1" dirty="0">
                <a:latin typeface="+mn-lt"/>
              </a:rPr>
              <a:t>Nous avons aussi préparé un détecteur de particules (OPSA) qui sera utilisé pour plusieurs manip à des installations différentes (GANIL, ALTO, JYFL). Malheureusement son prototype s'avère non fonctionnel et nous sommes en train de de faire un deuxième développement d'OPSA. Le but est de finaliser cette deuxième version d'OPSA avant la fin de l'année qui va nous permettre de programmer la manip sur 46Ti à JYFL en 2024. </a:t>
            </a:r>
            <a:endParaRPr lang="en-US" sz="1200" b="0" strike="noStrike" spc="-1" dirty="0">
              <a:latin typeface="Arial"/>
            </a:endParaRPr>
          </a:p>
        </p:txBody>
      </p:sp>
      <p:sp>
        <p:nvSpPr>
          <p:cNvPr id="136"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20BCC-EA20-4067-B463-76DC6126DD6E}" type="slidenum">
              <a:rPr kumimoji="0" lang="fr-FR" sz="1200" b="0" i="0" u="none" strike="noStrike" kern="1200" cap="none" spc="-1" normalizeH="0" baseline="0" noProof="0">
                <a:ln>
                  <a:noFill/>
                </a:ln>
                <a:solidFill>
                  <a:srgbClr val="000000"/>
                </a:solidFill>
                <a:effectLst/>
                <a:uLnTx/>
                <a:uFillTx/>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33400" y="763588"/>
            <a:ext cx="6704013" cy="3771900"/>
          </a:xfrm>
        </p:spPr>
      </p:sp>
      <p:sp>
        <p:nvSpPr>
          <p:cNvPr id="3" name="Espace réservé des notes 2"/>
          <p:cNvSpPr>
            <a:spLocks noGrp="1"/>
          </p:cNvSpPr>
          <p:nvPr>
            <p:ph type="body" idx="1"/>
          </p:nvPr>
        </p:nvSpPr>
        <p:spPr/>
        <p:txBody>
          <a:bodyPr/>
          <a:lstStyle/>
          <a:p>
            <a:pPr marL="216000" indent="-215280">
              <a:lnSpc>
                <a:spcPct val="100000"/>
              </a:lnSpc>
              <a:tabLst>
                <a:tab pos="0" algn="l"/>
              </a:tabLst>
            </a:pPr>
            <a:r>
              <a:rPr lang="fr-FR" sz="1200" b="0" strike="noStrike" spc="-1" dirty="0">
                <a:latin typeface="+mn-lt"/>
              </a:rPr>
              <a:t>Equipe SDF : Nous avons une manip acceptée à JYFL (porte-parole G. </a:t>
            </a:r>
            <a:r>
              <a:rPr lang="fr-FR" sz="1200" b="0" strike="noStrike" spc="-1" dirty="0" err="1">
                <a:latin typeface="+mn-lt"/>
              </a:rPr>
              <a:t>Georgiev</a:t>
            </a:r>
            <a:r>
              <a:rPr lang="fr-FR" sz="1200" b="0" strike="noStrike" spc="-1" dirty="0">
                <a:latin typeface="+mn-lt"/>
              </a:rPr>
              <a:t>), intitulée « g-factor </a:t>
            </a:r>
            <a:r>
              <a:rPr lang="fr-FR" sz="1200" b="0" strike="noStrike" spc="-1" dirty="0" err="1">
                <a:latin typeface="+mn-lt"/>
              </a:rPr>
              <a:t>measurement</a:t>
            </a:r>
            <a:r>
              <a:rPr lang="fr-FR" sz="1200" b="0" strike="noStrike" spc="-1" dirty="0">
                <a:latin typeface="+mn-lt"/>
              </a:rPr>
              <a:t> of </a:t>
            </a:r>
            <a:r>
              <a:rPr lang="fr-FR" sz="1200" b="0" strike="noStrike" spc="-1" dirty="0" err="1">
                <a:latin typeface="+mn-lt"/>
              </a:rPr>
              <a:t>picosecond</a:t>
            </a:r>
            <a:r>
              <a:rPr lang="fr-FR" sz="1200" b="0" strike="noStrike" spc="-1" dirty="0">
                <a:latin typeface="+mn-lt"/>
              </a:rPr>
              <a:t> states </a:t>
            </a:r>
            <a:r>
              <a:rPr lang="fr-FR" sz="1200" b="0" strike="noStrike" spc="-1" dirty="0" err="1">
                <a:latin typeface="+mn-lt"/>
              </a:rPr>
              <a:t>using</a:t>
            </a:r>
            <a:r>
              <a:rPr lang="fr-FR" sz="1200" b="0" strike="noStrike" spc="-1" dirty="0">
                <a:latin typeface="+mn-lt"/>
              </a:rPr>
              <a:t> the Time </a:t>
            </a:r>
            <a:r>
              <a:rPr lang="fr-FR" sz="1200" b="0" strike="noStrike" spc="-1" dirty="0" err="1">
                <a:latin typeface="+mn-lt"/>
              </a:rPr>
              <a:t>Dependent</a:t>
            </a:r>
            <a:r>
              <a:rPr lang="fr-FR" sz="1200" b="0" strike="noStrike" spc="-1" dirty="0">
                <a:latin typeface="+mn-lt"/>
              </a:rPr>
              <a:t> </a:t>
            </a:r>
            <a:r>
              <a:rPr lang="fr-FR" sz="1200" b="0" strike="noStrike" spc="-1" dirty="0" err="1">
                <a:latin typeface="+mn-lt"/>
              </a:rPr>
              <a:t>Recoil</a:t>
            </a:r>
            <a:r>
              <a:rPr lang="fr-FR" sz="1200" b="0" strike="noStrike" spc="-1" dirty="0">
                <a:latin typeface="+mn-lt"/>
              </a:rPr>
              <a:t> In Vacuum technique on Li-</a:t>
            </a:r>
            <a:r>
              <a:rPr lang="fr-FR" sz="1200" b="0" strike="noStrike" spc="-1" dirty="0" err="1">
                <a:latin typeface="+mn-lt"/>
              </a:rPr>
              <a:t>like</a:t>
            </a:r>
            <a:r>
              <a:rPr lang="fr-FR" sz="1200" b="0" strike="noStrike" spc="-1" dirty="0">
                <a:latin typeface="+mn-lt"/>
              </a:rPr>
              <a:t> charge states. 46Ti – the proof of </a:t>
            </a:r>
            <a:r>
              <a:rPr lang="fr-FR" sz="1200" b="0" strike="noStrike" spc="-1" dirty="0" err="1">
                <a:latin typeface="+mn-lt"/>
              </a:rPr>
              <a:t>principle</a:t>
            </a:r>
            <a:r>
              <a:rPr lang="fr-FR" sz="1200" b="0" strike="noStrike" spc="-1" dirty="0">
                <a:latin typeface="+mn-lt"/>
              </a:rPr>
              <a:t>. ». Le but est de tester la possibilité d’utiliser des ions avec un état de charge spécifique (« Li-</a:t>
            </a:r>
            <a:r>
              <a:rPr lang="fr-FR" sz="1200" b="0" strike="noStrike" spc="-1" dirty="0" err="1">
                <a:latin typeface="+mn-lt"/>
              </a:rPr>
              <a:t>like</a:t>
            </a:r>
            <a:r>
              <a:rPr lang="fr-FR" sz="1200" b="0" strike="noStrike" spc="-1" dirty="0">
                <a:latin typeface="+mn-lt"/>
              </a:rPr>
              <a:t> ») pour faire des mesures en utilisant la méthode de TDRIV sure des ions radioactifs post-accélérés, qui doit permettre d’obtenir des valeurs de très haute précision avec des faisceaux radioactifs. </a:t>
            </a:r>
          </a:p>
          <a:p>
            <a:pPr marL="216000" indent="-215280">
              <a:lnSpc>
                <a:spcPct val="100000"/>
              </a:lnSpc>
              <a:tabLst>
                <a:tab pos="0" algn="l"/>
              </a:tabLst>
            </a:pPr>
            <a:r>
              <a:rPr lang="fr-FR" sz="1200" b="0" strike="noStrike" spc="-1" dirty="0">
                <a:latin typeface="+mn-lt"/>
              </a:rPr>
              <a:t>En janvier 2022 nous avons effectué une mesure des états de charge après différents matériels, une condition indispensable pour préparer la manip. Konstantin </a:t>
            </a:r>
            <a:r>
              <a:rPr lang="fr-FR" sz="1200" b="0" strike="noStrike" spc="-1" dirty="0" err="1">
                <a:latin typeface="+mn-lt"/>
              </a:rPr>
              <a:t>Stoychev</a:t>
            </a:r>
            <a:r>
              <a:rPr lang="fr-FR" sz="1200" b="0" strike="noStrike" spc="-1" dirty="0">
                <a:latin typeface="+mn-lt"/>
              </a:rPr>
              <a:t> est actuellement en train de finaliser l'analyse des données.</a:t>
            </a:r>
          </a:p>
          <a:p>
            <a:pPr marL="216000" indent="-215280">
              <a:lnSpc>
                <a:spcPct val="100000"/>
              </a:lnSpc>
              <a:tabLst>
                <a:tab pos="0" algn="l"/>
              </a:tabLst>
            </a:pPr>
            <a:r>
              <a:rPr lang="fr-FR" sz="1200" b="0" strike="noStrike" spc="-1" dirty="0">
                <a:latin typeface="+mn-lt"/>
              </a:rPr>
              <a:t>Nous avons aussi préparé un détecteur de particules (OPSA) qui sera utilisé pour plusieurs manip à des installations différentes (GANIL, ALTO, JYFL). Malheureusement son prototype s'avère non fonctionnel et nous sommes en train de de faire un deuxième développement d'OPSA. Le but est de finaliser cette deuxième version d'OPSA avant la fin de l'année qui va nous permettre de programmer la manip sur 46Ti à JYFL en 2024. </a:t>
            </a:r>
            <a:endParaRPr lang="fr-FR" dirty="0"/>
          </a:p>
        </p:txBody>
      </p:sp>
      <p:sp>
        <p:nvSpPr>
          <p:cNvPr id="4" name="Espace réservé du numéro de diapositive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FAE48-7AEF-44CC-B727-58812CDE7286}" type="slidenum">
              <a:rPr kumimoji="0" lang="en-US" sz="1400" b="0" i="0" u="none" strike="noStrike" kern="1200" cap="none" spc="-1" normalizeH="0" baseline="0" noProof="0" smtClean="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1" normalizeH="0" baseline="0" noProof="0">
              <a:ln>
                <a:noFill/>
              </a:ln>
              <a:solidFill>
                <a:prstClr val="black"/>
              </a:solidFill>
              <a:effectLst/>
              <a:uLnTx/>
              <a:uFillTx/>
              <a:latin typeface="Times New Roman"/>
            </a:endParaRPr>
          </a:p>
        </p:txBody>
      </p:sp>
    </p:spTree>
    <p:extLst>
      <p:ext uri="{BB962C8B-B14F-4D97-AF65-F5344CB8AC3E}">
        <p14:creationId xmlns:p14="http://schemas.microsoft.com/office/powerpoint/2010/main" val="797357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eaLnBrk="1" hangingPunct="1"/>
            <a:r>
              <a:rPr lang="en-GB" altLang="en-FR" dirty="0">
                <a:latin typeface="Arial" panose="020B0604020202020204" pitchFamily="34" charset="0"/>
                <a:ea typeface="ＭＳ Ｐゴシック" panose="020B0600070205080204" pitchFamily="34" charset="-128"/>
              </a:rPr>
              <a:t>A proposal to study single-particle states in 217Pa through isomer spectroscopy will be submitted to the JYFL PAC in Sept this year. The general motivation is the shell stabilisation of the heaviest nuclei.</a:t>
            </a:r>
          </a:p>
          <a:p>
            <a:pPr eaLnBrk="1" hangingPunct="1"/>
            <a:endParaRPr lang="en-GB" altLang="en-FR" dirty="0">
              <a:latin typeface="Arial" panose="020B0604020202020204" pitchFamily="34" charset="0"/>
              <a:ea typeface="ＭＳ Ｐゴシック" panose="020B0600070205080204" pitchFamily="34" charset="-128"/>
            </a:endParaRPr>
          </a:p>
          <a:p>
            <a:pPr eaLnBrk="1" hangingPunct="1"/>
            <a:r>
              <a:rPr lang="en-GB" altLang="en-FR" dirty="0">
                <a:latin typeface="Arial" panose="020B0604020202020204" pitchFamily="34" charset="0"/>
                <a:ea typeface="ＭＳ Ｐゴシック" panose="020B0600070205080204" pitchFamily="34" charset="-128"/>
              </a:rPr>
              <a:t>In this figure are shown mean-field calculations, tuned for these nuclei, predict a large gap at Z=92 between the orbitals h9/2 and f7/2 orbitals highlighted in blue and red.</a:t>
            </a:r>
          </a:p>
          <a:p>
            <a:pPr eaLnBrk="1" hangingPunct="1"/>
            <a:endParaRPr lang="en-GB" altLang="en-FR" dirty="0">
              <a:latin typeface="Arial" panose="020B0604020202020204" pitchFamily="34" charset="0"/>
              <a:ea typeface="ＭＳ Ｐゴシック" panose="020B0600070205080204" pitchFamily="34" charset="-128"/>
            </a:endParaRPr>
          </a:p>
          <a:p>
            <a:pPr eaLnBrk="1" hangingPunct="1"/>
            <a:r>
              <a:rPr lang="en-GB" altLang="en-FR" dirty="0">
                <a:latin typeface="Arial" panose="020B0604020202020204" pitchFamily="34" charset="0"/>
                <a:ea typeface="ＭＳ Ｐゴシック" panose="020B0600070205080204" pitchFamily="34" charset="-128"/>
              </a:rPr>
              <a:t>This is at variance with extrapolations of single-particle energies obtained in lighter N=126 isotones. This is manifested by the gap between the two 8+ states associated with these two orbitals (also shown in blue and red)  closing with increasing.</a:t>
            </a:r>
          </a:p>
          <a:p>
            <a:pPr eaLnBrk="1" hangingPunct="1"/>
            <a:r>
              <a:rPr lang="en-GB" altLang="en-FR" dirty="0">
                <a:latin typeface="Arial" panose="020B0604020202020204" pitchFamily="34" charset="0"/>
                <a:ea typeface="ＭＳ Ｐゴシック" panose="020B0600070205080204" pitchFamily="34" charset="-128"/>
              </a:rPr>
              <a:t>In fact, there is some evidence that they have swapped places which could have consequences for the ground state of 217Pa. </a:t>
            </a:r>
          </a:p>
          <a:p>
            <a:pPr eaLnBrk="1" hangingPunct="1"/>
            <a:endParaRPr lang="en-GB" altLang="en-FR" dirty="0">
              <a:latin typeface="Arial" panose="020B0604020202020204" pitchFamily="34" charset="0"/>
              <a:ea typeface="ＭＳ Ｐゴシック" panose="020B0600070205080204" pitchFamily="34" charset="-128"/>
            </a:endParaRPr>
          </a:p>
          <a:p>
            <a:pPr eaLnBrk="1" hangingPunct="1"/>
            <a:r>
              <a:rPr lang="en-GB" altLang="en-FR" dirty="0">
                <a:latin typeface="Arial" panose="020B0604020202020204" pitchFamily="34" charset="0"/>
                <a:ea typeface="ＭＳ Ｐゴシック" panose="020B0600070205080204" pitchFamily="34" charset="-128"/>
              </a:rPr>
              <a:t>Now, the position of the f7/2 and i13/2 can strongly be shifted by octupole correlations – which are not considered in mean field theories.</a:t>
            </a:r>
          </a:p>
          <a:p>
            <a:pPr eaLnBrk="1" hangingPunct="1"/>
            <a:r>
              <a:rPr lang="en-GB" altLang="en-FR" dirty="0">
                <a:latin typeface="Arial" panose="020B0604020202020204" pitchFamily="34" charset="0"/>
                <a:ea typeface="ＭＳ Ｐゴシック" panose="020B0600070205080204" pitchFamily="34" charset="-128"/>
              </a:rPr>
              <a:t>Manifestation of strong octupole correlations is the decreasing excitation energy of the 3-, which is shown in pink… so it’s essential to see what is happening at 217Pa</a:t>
            </a:r>
          </a:p>
        </p:txBody>
      </p:sp>
      <p:sp>
        <p:nvSpPr>
          <p:cNvPr id="4" name="Slide Number Placeholder 3"/>
          <p:cNvSpPr>
            <a:spLocks noGrp="1"/>
          </p:cNvSpPr>
          <p:nvPr>
            <p:ph type="sldNum" sz="quarter" idx="5"/>
          </p:nvPr>
        </p:nvSpPr>
        <p:spPr/>
        <p:txBody>
          <a:bodyPr/>
          <a:lstStyle/>
          <a:p>
            <a:fld id="{A9778528-745E-4155-AE8A-A1E3322BE242}" type="slidenum">
              <a:rPr lang="fr-FR" smtClean="0"/>
              <a:t>7</a:t>
            </a:fld>
            <a:endParaRPr lang="fr-FR"/>
          </a:p>
        </p:txBody>
      </p:sp>
    </p:spTree>
    <p:extLst>
      <p:ext uri="{BB962C8B-B14F-4D97-AF65-F5344CB8AC3E}">
        <p14:creationId xmlns:p14="http://schemas.microsoft.com/office/powerpoint/2010/main" val="380007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a:spcBef>
                <a:spcPct val="0"/>
              </a:spcBef>
            </a:pPr>
            <a:r>
              <a:rPr lang="en-GB" altLang="en-FR" sz="1200" dirty="0">
                <a:latin typeface="Arial" panose="020B0604020202020204" pitchFamily="34" charset="0"/>
                <a:ea typeface="ＭＳ Ｐゴシック" panose="020B0600070205080204" pitchFamily="34" charset="-128"/>
              </a:rPr>
              <a:t>The last nucleus in the plot is 217Pa. The published assignment of this isomeric state would mean a significant break from the well-established systematics of the </a:t>
            </a:r>
          </a:p>
          <a:p>
            <a:pPr>
              <a:spcBef>
                <a:spcPct val="0"/>
              </a:spcBef>
            </a:pPr>
            <a:r>
              <a:rPr lang="en-GB" altLang="en-FR" sz="1200" dirty="0">
                <a:latin typeface="Arial" panose="020B0604020202020204" pitchFamily="34" charset="0"/>
                <a:ea typeface="ＭＳ Ｐゴシック" panose="020B0600070205080204" pitchFamily="34" charset="-128"/>
              </a:rPr>
              <a:t>fully aligned  23/2- and 29/2+ built on the f7/2 and i13/2 observed in the odd-Z N=126 isotones. In fact,  </a:t>
            </a:r>
            <a:r>
              <a:rPr lang="fr-FR" altLang="en-FR" dirty="0">
                <a:latin typeface="Arial" panose="020B0604020202020204" pitchFamily="34" charset="0"/>
                <a:ea typeface="ＭＳ Ｐゴシック" panose="020B0600070205080204" pitchFamily="34" charset="-128"/>
              </a:rPr>
              <a:t>one </a:t>
            </a:r>
            <a:r>
              <a:rPr lang="fr-FR" altLang="en-FR" dirty="0" err="1">
                <a:latin typeface="Arial" panose="020B0604020202020204" pitchFamily="34" charset="0"/>
                <a:ea typeface="ＭＳ Ｐゴシック" panose="020B0600070205080204" pitchFamily="34" charset="-128"/>
              </a:rPr>
              <a:t>would</a:t>
            </a:r>
            <a:r>
              <a:rPr lang="fr-FR" altLang="en-FR" dirty="0">
                <a:latin typeface="Arial" panose="020B0604020202020204" pitchFamily="34" charset="0"/>
                <a:ea typeface="ＭＳ Ｐゴシック" panose="020B0600070205080204" pitchFamily="34" charset="-128"/>
              </a:rPr>
              <a:t> </a:t>
            </a:r>
            <a:r>
              <a:rPr lang="fr-FR" altLang="en-FR" dirty="0" err="1">
                <a:latin typeface="Arial" panose="020B0604020202020204" pitchFamily="34" charset="0"/>
                <a:ea typeface="ＭＳ Ｐゴシック" panose="020B0600070205080204" pitchFamily="34" charset="-128"/>
              </a:rPr>
              <a:t>probably</a:t>
            </a:r>
            <a:r>
              <a:rPr lang="fr-FR" altLang="en-FR" dirty="0">
                <a:latin typeface="Arial" panose="020B0604020202020204" pitchFamily="34" charset="0"/>
                <a:ea typeface="ＭＳ Ｐゴシック" panose="020B0600070205080204" pitchFamily="34" charset="-128"/>
              </a:rPr>
              <a:t> </a:t>
            </a:r>
            <a:r>
              <a:rPr lang="fr-FR" altLang="en-FR" dirty="0" err="1">
                <a:latin typeface="Arial" panose="020B0604020202020204" pitchFamily="34" charset="0"/>
                <a:ea typeface="ＭＳ Ｐゴシック" panose="020B0600070205080204" pitchFamily="34" charset="-128"/>
              </a:rPr>
              <a:t>assign</a:t>
            </a:r>
            <a:r>
              <a:rPr lang="fr-FR" altLang="en-FR" dirty="0">
                <a:latin typeface="Arial" panose="020B0604020202020204" pitchFamily="34" charset="0"/>
                <a:ea typeface="ＭＳ Ｐゴシック" panose="020B0600070205080204" pitchFamily="34" charset="-128"/>
              </a:rPr>
              <a:t> the </a:t>
            </a:r>
            <a:r>
              <a:rPr lang="fr-FR" altLang="en-FR" dirty="0" err="1">
                <a:latin typeface="Arial" panose="020B0604020202020204" pitchFamily="34" charset="0"/>
                <a:ea typeface="ＭＳ Ｐゴシック" panose="020B0600070205080204" pitchFamily="34" charset="-128"/>
              </a:rPr>
              <a:t>observed</a:t>
            </a:r>
            <a:r>
              <a:rPr lang="fr-FR" altLang="en-FR" dirty="0">
                <a:latin typeface="Arial" panose="020B0604020202020204" pitchFamily="34" charset="0"/>
                <a:ea typeface="ＭＳ Ｐゴシック" panose="020B0600070205080204" pitchFamily="34" charset="-128"/>
              </a:rPr>
              <a:t> </a:t>
            </a:r>
            <a:r>
              <a:rPr lang="fr-FR" altLang="en-FR" dirty="0" err="1">
                <a:latin typeface="Arial" panose="020B0604020202020204" pitchFamily="34" charset="0"/>
                <a:ea typeface="ＭＳ Ｐゴシック" panose="020B0600070205080204" pitchFamily="34" charset="-128"/>
              </a:rPr>
              <a:t>isomer</a:t>
            </a:r>
            <a:r>
              <a:rPr lang="fr-FR" altLang="en-FR" dirty="0">
                <a:latin typeface="Arial" panose="020B0604020202020204" pitchFamily="34" charset="0"/>
                <a:ea typeface="ＭＳ Ｐゴシック" panose="020B0600070205080204" pitchFamily="34" charset="-128"/>
              </a:rPr>
              <a:t> as the 23/2-. This </a:t>
            </a:r>
            <a:r>
              <a:rPr lang="fr-FR" altLang="en-FR" dirty="0" err="1">
                <a:latin typeface="Arial" panose="020B0604020202020204" pitchFamily="34" charset="0"/>
                <a:ea typeface="ＭＳ Ｐゴシック" panose="020B0600070205080204" pitchFamily="34" charset="-128"/>
              </a:rPr>
              <a:t>is</a:t>
            </a:r>
            <a:r>
              <a:rPr lang="fr-FR" altLang="en-FR" dirty="0">
                <a:latin typeface="Arial" panose="020B0604020202020204" pitchFamily="34" charset="0"/>
                <a:ea typeface="ＭＳ Ｐゴシック" panose="020B0600070205080204" pitchFamily="34" charset="-128"/>
              </a:rPr>
              <a:t> the conclusion of the </a:t>
            </a:r>
            <a:r>
              <a:rPr lang="fr-FR" altLang="en-FR" dirty="0" err="1">
                <a:latin typeface="Arial" panose="020B0604020202020204" pitchFamily="34" charset="0"/>
                <a:ea typeface="ＭＳ Ｐゴシック" panose="020B0600070205080204" pitchFamily="34" charset="-128"/>
              </a:rPr>
              <a:t>papers</a:t>
            </a:r>
            <a:r>
              <a:rPr lang="fr-FR" altLang="en-FR" dirty="0">
                <a:latin typeface="Arial" panose="020B0604020202020204" pitchFamily="34" charset="0"/>
                <a:ea typeface="ＭＳ Ｐゴシック" panose="020B0600070205080204" pitchFamily="34" charset="-128"/>
              </a:rPr>
              <a:t> of Alain Astier and </a:t>
            </a:r>
            <a:r>
              <a:rPr lang="fr-FR" altLang="en-FR" dirty="0" err="1">
                <a:latin typeface="Arial" panose="020B0604020202020204" pitchFamily="34" charset="0"/>
                <a:ea typeface="ＭＳ Ｐゴシック" panose="020B0600070205080204" pitchFamily="34" charset="-128"/>
              </a:rPr>
              <a:t>Riisanen</a:t>
            </a:r>
            <a:r>
              <a:rPr lang="fr-FR" altLang="en-FR" dirty="0">
                <a:latin typeface="Arial" panose="020B0604020202020204" pitchFamily="34" charset="0"/>
                <a:ea typeface="ＭＳ Ｐゴシック" panose="020B0600070205080204" pitchFamily="34" charset="-128"/>
              </a:rPr>
              <a:t> et al </a:t>
            </a:r>
          </a:p>
        </p:txBody>
      </p:sp>
      <p:sp>
        <p:nvSpPr>
          <p:cNvPr id="4" name="Slide Number Placeholder 3"/>
          <p:cNvSpPr>
            <a:spLocks noGrp="1"/>
          </p:cNvSpPr>
          <p:nvPr>
            <p:ph type="sldNum" sz="quarter" idx="5"/>
          </p:nvPr>
        </p:nvSpPr>
        <p:spPr/>
        <p:txBody>
          <a:bodyPr/>
          <a:lstStyle/>
          <a:p>
            <a:fld id="{A9778528-745E-4155-AE8A-A1E3322BE242}" type="slidenum">
              <a:rPr lang="fr-FR" smtClean="0"/>
              <a:t>8</a:t>
            </a:fld>
            <a:endParaRPr lang="fr-FR"/>
          </a:p>
        </p:txBody>
      </p:sp>
    </p:spTree>
    <p:extLst>
      <p:ext uri="{BB962C8B-B14F-4D97-AF65-F5344CB8AC3E}">
        <p14:creationId xmlns:p14="http://schemas.microsoft.com/office/powerpoint/2010/main" val="168949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R" dirty="0"/>
              <a:t>As with the other N=126 isotones one should also expect a 29/2+ isomer and the experimental signature for this would be the observation of a delayed E3 transition of approximately 600 keV.</a:t>
            </a:r>
          </a:p>
          <a:p>
            <a:pPr marL="0" marR="0" lvl="0" indent="0" algn="l" defTabSz="914400" rtl="0" eaLnBrk="1" fontAlgn="auto" latinLnBrk="0" hangingPunct="1">
              <a:lnSpc>
                <a:spcPct val="100000"/>
              </a:lnSpc>
              <a:spcBef>
                <a:spcPts val="0"/>
              </a:spcBef>
              <a:spcAft>
                <a:spcPts val="0"/>
              </a:spcAft>
              <a:buClrTx/>
              <a:buSzTx/>
              <a:buFontTx/>
              <a:buNone/>
              <a:tabLst/>
              <a:defRPr/>
            </a:pPr>
            <a:r>
              <a:rPr lang="en-FR" dirty="0"/>
              <a:t>The ~500 ns half-life is too short to be performed on S3… RITU at JYFL is more appropriate.</a:t>
            </a:r>
          </a:p>
          <a:p>
            <a:pPr>
              <a:spcBef>
                <a:spcPct val="0"/>
              </a:spcBef>
            </a:pPr>
            <a:endParaRPr lang="en-GB" altLang="en-FR" sz="1200" dirty="0">
              <a:latin typeface="Arial" panose="020B0604020202020204" pitchFamily="34" charset="0"/>
              <a:ea typeface="ＭＳ Ｐゴシック" panose="020B0600070205080204" pitchFamily="34" charset="-128"/>
            </a:endParaRPr>
          </a:p>
          <a:p>
            <a:pPr>
              <a:spcBef>
                <a:spcPct val="0"/>
              </a:spcBef>
            </a:pPr>
            <a:r>
              <a:rPr lang="en-GB" altLang="en-FR" sz="1200" dirty="0">
                <a:latin typeface="Arial" panose="020B0604020202020204" pitchFamily="34" charset="0"/>
                <a:ea typeface="ＭＳ Ｐゴシック" panose="020B0600070205080204" pitchFamily="34" charset="-128"/>
              </a:rPr>
              <a:t>The decay path from the known isomer to the ground state is unknown.</a:t>
            </a:r>
            <a:endParaRPr lang="en-FR" dirty="0"/>
          </a:p>
        </p:txBody>
      </p:sp>
      <p:sp>
        <p:nvSpPr>
          <p:cNvPr id="4" name="Slide Number Placeholder 3"/>
          <p:cNvSpPr>
            <a:spLocks noGrp="1"/>
          </p:cNvSpPr>
          <p:nvPr>
            <p:ph type="sldNum" sz="quarter" idx="5"/>
          </p:nvPr>
        </p:nvSpPr>
        <p:spPr/>
        <p:txBody>
          <a:bodyPr/>
          <a:lstStyle/>
          <a:p>
            <a:fld id="{A9778528-745E-4155-AE8A-A1E3322BE242}" type="slidenum">
              <a:rPr lang="fr-FR" smtClean="0"/>
              <a:t>9</a:t>
            </a:fld>
            <a:endParaRPr lang="fr-FR"/>
          </a:p>
        </p:txBody>
      </p:sp>
    </p:spTree>
    <p:extLst>
      <p:ext uri="{BB962C8B-B14F-4D97-AF65-F5344CB8AC3E}">
        <p14:creationId xmlns:p14="http://schemas.microsoft.com/office/powerpoint/2010/main" val="263670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24" name="PlaceHolder 2"/>
          <p:cNvSpPr>
            <a:spLocks noGrp="1"/>
          </p:cNvSpPr>
          <p:nvPr>
            <p:ph type="body"/>
          </p:nvPr>
        </p:nvSpPr>
        <p:spPr>
          <a:xfrm>
            <a:off x="609480" y="1604520"/>
            <a:ext cx="1097208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609480" y="3682080"/>
            <a:ext cx="109720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32" name="PlaceHolder 2"/>
          <p:cNvSpPr>
            <a:spLocks noGrp="1"/>
          </p:cNvSpPr>
          <p:nvPr>
            <p:ph type="body"/>
          </p:nvPr>
        </p:nvSpPr>
        <p:spPr>
          <a:xfrm>
            <a:off x="609480" y="1604520"/>
            <a:ext cx="3532680" cy="18968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4319280" y="1604520"/>
            <a:ext cx="3532680" cy="18968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8028720" y="1604520"/>
            <a:ext cx="3532680" cy="189684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609480" y="3682080"/>
            <a:ext cx="3532680" cy="189684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4319280" y="3682080"/>
            <a:ext cx="3532680" cy="189684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8028720" y="3682080"/>
            <a:ext cx="35326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2-small">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a:xfrm>
            <a:off x="228399" y="6467913"/>
            <a:ext cx="2729259" cy="364730"/>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3325188" y="6467913"/>
            <a:ext cx="5541624" cy="364730"/>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9234344" y="6467913"/>
            <a:ext cx="2741673" cy="364730"/>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14059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609480" y="1604520"/>
            <a:ext cx="10972080" cy="39769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609480" y="1604520"/>
            <a:ext cx="10972080" cy="39769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523880" y="1122480"/>
            <a:ext cx="9142920" cy="11063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3" name="PlaceHolder 2"/>
          <p:cNvSpPr>
            <a:spLocks noGrp="1"/>
          </p:cNvSpPr>
          <p:nvPr>
            <p:ph type="subTitle"/>
          </p:nvPr>
        </p:nvSpPr>
        <p:spPr>
          <a:xfrm>
            <a:off x="609480" y="1604520"/>
            <a:ext cx="10972080" cy="39769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609480" y="3682080"/>
            <a:ext cx="109720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609480" y="1604520"/>
            <a:ext cx="10972080" cy="189684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609480" y="3682080"/>
            <a:ext cx="109720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609480" y="1604520"/>
            <a:ext cx="3532680" cy="189684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4319280" y="1604520"/>
            <a:ext cx="3532680" cy="189684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8028720" y="1604520"/>
            <a:ext cx="3532680" cy="189684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609480" y="3682080"/>
            <a:ext cx="3532680" cy="189684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4319280" y="3682080"/>
            <a:ext cx="3532680" cy="189684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8028720" y="3682080"/>
            <a:ext cx="35326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body"/>
          </p:nvPr>
        </p:nvSpPr>
        <p:spPr>
          <a:xfrm>
            <a:off x="609480" y="1604520"/>
            <a:ext cx="10972080" cy="39769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523880" y="1122480"/>
            <a:ext cx="9142920" cy="11063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16"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endParaRPr lang="en-US"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609480" y="3682080"/>
            <a:ext cx="109720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2920" cy="2386440"/>
          </a:xfrm>
          <a:prstGeom prst="rect">
            <a:avLst/>
          </a:prstGeom>
        </p:spPr>
        <p:txBody>
          <a:bodyPr lIns="0" tIns="0" rIns="0" bIns="0" anchor="ctr">
            <a:noAutofit/>
          </a:bodyPr>
          <a:lstStyle/>
          <a:p>
            <a:pPr algn="ctr"/>
            <a:r>
              <a:rPr lang="en-US" sz="1800" b="0" strike="noStrike" spc="-1">
                <a:latin typeface="Arial"/>
              </a:rPr>
              <a:t>Click to edit the title text format</a:t>
            </a:r>
          </a:p>
        </p:txBody>
      </p:sp>
      <p:sp>
        <p:nvSpPr>
          <p:cNvPr id="3" name="PlaceHolder 2"/>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lgn="ctr">
              <a:spcBef>
                <a:spcPts val="1134"/>
              </a:spcBef>
              <a:buClr>
                <a:srgbClr val="000000"/>
              </a:buClr>
              <a:buSzPct val="75000"/>
              <a:buFont typeface="Symbol" charset="2"/>
              <a:buChar char=""/>
            </a:pPr>
            <a:r>
              <a:rPr lang="en-US" sz="1800" b="0" strike="noStrike" spc="-1">
                <a:latin typeface="Arial"/>
              </a:rPr>
              <a:t>Second Outline Level</a:t>
            </a:r>
          </a:p>
          <a:p>
            <a:pPr marL="1296000" lvl="2" indent="-288000" algn="ctr">
              <a:spcBef>
                <a:spcPts val="850"/>
              </a:spcBef>
              <a:buClr>
                <a:srgbClr val="000000"/>
              </a:buClr>
              <a:buSzPct val="45000"/>
              <a:buFont typeface="Wingdings" charset="2"/>
              <a:buChar char=""/>
            </a:pPr>
            <a:r>
              <a:rPr lang="en-US" sz="1800" b="0" strike="noStrike" spc="-1">
                <a:latin typeface="Arial"/>
              </a:rPr>
              <a:t>Third Outline Level</a:t>
            </a:r>
          </a:p>
          <a:p>
            <a:pPr marL="1728000" lvl="3" indent="-216000" algn="ctr">
              <a:spcBef>
                <a:spcPts val="567"/>
              </a:spcBef>
              <a:buClr>
                <a:srgbClr val="000000"/>
              </a:buClr>
              <a:buSzPct val="75000"/>
              <a:buFont typeface="Symbol" charset="2"/>
              <a:buChar char=""/>
            </a:pPr>
            <a:r>
              <a:rPr lang="en-US" sz="1800" b="0" strike="noStrike" spc="-1">
                <a:latin typeface="Arial"/>
              </a:rPr>
              <a:t>Fourth Outline Level</a:t>
            </a:r>
          </a:p>
          <a:p>
            <a:pPr marL="2160000" lvl="4" indent="-216000" algn="ctr">
              <a:spcBef>
                <a:spcPts val="283"/>
              </a:spcBef>
              <a:buClr>
                <a:srgbClr val="000000"/>
              </a:buClr>
              <a:buSzPct val="45000"/>
              <a:buFont typeface="Wingdings" charset="2"/>
              <a:buChar char=""/>
            </a:pPr>
            <a:r>
              <a:rPr lang="en-US" sz="1800" b="0" strike="noStrike" spc="-1">
                <a:latin typeface="Arial"/>
              </a:rPr>
              <a:t>Fifth Outline Level</a:t>
            </a:r>
          </a:p>
          <a:p>
            <a:pPr marL="2592000" lvl="5" indent="-216000" algn="ctr">
              <a:spcBef>
                <a:spcPts val="283"/>
              </a:spcBef>
              <a:buClr>
                <a:srgbClr val="000000"/>
              </a:buClr>
              <a:buSzPct val="45000"/>
              <a:buFont typeface="Wingdings" charset="2"/>
              <a:buChar char=""/>
            </a:pPr>
            <a:r>
              <a:rPr lang="en-US" sz="1800" b="0" strike="noStrike" spc="-1">
                <a:latin typeface="Arial"/>
              </a:rPr>
              <a:t>Sixth Outline Level</a:t>
            </a:r>
          </a:p>
          <a:p>
            <a:pPr marL="3024000" lvl="6" indent="-216000" algn="ctr">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2"/>
          <p:cNvSpPr/>
          <p:nvPr/>
        </p:nvSpPr>
        <p:spPr>
          <a:xfrm>
            <a:off x="276480" y="502560"/>
            <a:ext cx="11610720"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1800" b="0" strike="noStrike" spc="-1" dirty="0">
                <a:solidFill>
                  <a:srgbClr val="000000"/>
                </a:solidFill>
                <a:latin typeface="Arial"/>
                <a:ea typeface="DejaVu Sans"/>
              </a:rPr>
              <a:t>	</a:t>
            </a:r>
            <a:r>
              <a:rPr lang="fr-FR" sz="2400" b="1" strike="noStrike" spc="-1" dirty="0">
                <a:solidFill>
                  <a:srgbClr val="000000"/>
                </a:solidFill>
                <a:latin typeface="Arial"/>
                <a:ea typeface="DejaVu Sans"/>
              </a:rPr>
              <a:t>Demande MP Exploitation (Missions sur site) / JYFL pour 2025</a:t>
            </a:r>
            <a:endParaRPr lang="en-US" sz="2400" b="0" strike="noStrike" spc="-1" dirty="0">
              <a:latin typeface="Arial"/>
            </a:endParaRPr>
          </a:p>
        </p:txBody>
      </p:sp>
      <p:sp>
        <p:nvSpPr>
          <p:cNvPr id="84" name="CustomShape 3"/>
          <p:cNvSpPr/>
          <p:nvPr/>
        </p:nvSpPr>
        <p:spPr>
          <a:xfrm>
            <a:off x="276046" y="1929726"/>
            <a:ext cx="11611080" cy="39621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7000"/>
              </a:lnSpc>
              <a:spcAft>
                <a:spcPts val="799"/>
              </a:spcAft>
            </a:pPr>
            <a:r>
              <a:rPr lang="fr-FR" sz="2000" b="0" strike="noStrike" spc="-1" dirty="0">
                <a:solidFill>
                  <a:srgbClr val="000000"/>
                </a:solidFill>
                <a:latin typeface="Arial"/>
                <a:ea typeface="Calibri"/>
              </a:rPr>
              <a:t>3 demandes </a:t>
            </a:r>
            <a:r>
              <a:rPr lang="fr-FR" sz="2000" spc="-1" dirty="0">
                <a:solidFill>
                  <a:srgbClr val="000000"/>
                </a:solidFill>
                <a:ea typeface="Calibri"/>
              </a:rPr>
              <a:t>pour </a:t>
            </a:r>
            <a:r>
              <a:rPr lang="fr-FR" sz="2000" b="0" strike="noStrike" spc="-1" dirty="0">
                <a:solidFill>
                  <a:srgbClr val="000000"/>
                </a:solidFill>
                <a:latin typeface="Arial"/>
                <a:ea typeface="Calibri"/>
              </a:rPr>
              <a:t>le pôle nucléaire à </a:t>
            </a:r>
            <a:r>
              <a:rPr lang="fr-FR" sz="2000" b="0" strike="noStrike" spc="-1" dirty="0" err="1">
                <a:solidFill>
                  <a:srgbClr val="000000"/>
                </a:solidFill>
                <a:latin typeface="Arial"/>
                <a:ea typeface="Calibri"/>
              </a:rPr>
              <a:t>IJCLab</a:t>
            </a:r>
            <a:r>
              <a:rPr lang="fr-FR" sz="2000" b="0" strike="noStrike" spc="-1" dirty="0">
                <a:solidFill>
                  <a:srgbClr val="000000"/>
                </a:solidFill>
                <a:latin typeface="Arial"/>
                <a:ea typeface="Calibri"/>
              </a:rPr>
              <a:t>:</a:t>
            </a:r>
            <a:endParaRPr lang="en-US" sz="2000" b="0" strike="noStrike" spc="-1" dirty="0">
              <a:latin typeface="Arial"/>
            </a:endParaRPr>
          </a:p>
        </p:txBody>
      </p:sp>
      <p:sp>
        <p:nvSpPr>
          <p:cNvPr id="85" name="Line 4"/>
          <p:cNvSpPr/>
          <p:nvPr/>
        </p:nvSpPr>
        <p:spPr>
          <a:xfrm>
            <a:off x="276120" y="1340768"/>
            <a:ext cx="11611080" cy="0"/>
          </a:xfrm>
          <a:prstGeom prst="line">
            <a:avLst/>
          </a:prstGeom>
          <a:ln w="63360">
            <a:solidFill>
              <a:srgbClr val="3F6EC2"/>
            </a:solidFill>
          </a:ln>
        </p:spPr>
        <p:style>
          <a:lnRef idx="1">
            <a:schemeClr val="accent1"/>
          </a:lnRef>
          <a:fillRef idx="0">
            <a:schemeClr val="accent1"/>
          </a:fillRef>
          <a:effectRef idx="0">
            <a:schemeClr val="accent1"/>
          </a:effectRef>
          <a:fontRef idx="minor"/>
        </p:style>
      </p:sp>
      <p:sp>
        <p:nvSpPr>
          <p:cNvPr id="3" name="Rectangle 2"/>
          <p:cNvSpPr/>
          <p:nvPr/>
        </p:nvSpPr>
        <p:spPr>
          <a:xfrm>
            <a:off x="983432" y="2681625"/>
            <a:ext cx="10657184" cy="1323439"/>
          </a:xfrm>
          <a:prstGeom prst="rect">
            <a:avLst/>
          </a:prstGeom>
        </p:spPr>
        <p:txBody>
          <a:bodyPr wrap="square">
            <a:spAutoFit/>
          </a:bodyPr>
          <a:lstStyle/>
          <a:p>
            <a:pPr marL="285750" indent="-285750">
              <a:buFontTx/>
              <a:buChar char="-"/>
            </a:pPr>
            <a:r>
              <a:rPr lang="fr-FR" sz="2000" b="1" spc="-1" dirty="0">
                <a:solidFill>
                  <a:srgbClr val="000000"/>
                </a:solidFill>
              </a:rPr>
              <a:t>Structure des Xe-Cs-Ba-La proches de la </a:t>
            </a:r>
            <a:r>
              <a:rPr lang="fr-FR" sz="2000" b="1" spc="-1" dirty="0" err="1">
                <a:solidFill>
                  <a:srgbClr val="000000"/>
                </a:solidFill>
              </a:rPr>
              <a:t>drip</a:t>
            </a:r>
            <a:r>
              <a:rPr lang="fr-FR" sz="2000" b="1" spc="-1" dirty="0">
                <a:solidFill>
                  <a:srgbClr val="000000"/>
                </a:solidFill>
              </a:rPr>
              <a:t>-line proton  </a:t>
            </a:r>
            <a:r>
              <a:rPr lang="fr-FR" sz="2000" spc="-1" dirty="0">
                <a:solidFill>
                  <a:srgbClr val="000000"/>
                </a:solidFill>
              </a:rPr>
              <a:t>(équipe NEXT)</a:t>
            </a:r>
          </a:p>
          <a:p>
            <a:endParaRPr lang="en-US" sz="1000" spc="-1" dirty="0"/>
          </a:p>
          <a:p>
            <a:pPr marL="285750" indent="-285750">
              <a:lnSpc>
                <a:spcPct val="100000"/>
              </a:lnSpc>
              <a:buFontTx/>
              <a:buChar char="-"/>
            </a:pPr>
            <a:r>
              <a:rPr lang="en-US" sz="2000" b="1" spc="-1" dirty="0">
                <a:solidFill>
                  <a:srgbClr val="000000"/>
                </a:solidFill>
              </a:rPr>
              <a:t>TDRIV on Li-like charge states @ JYFL  </a:t>
            </a:r>
            <a:r>
              <a:rPr lang="en-US" sz="2000" spc="-1" dirty="0">
                <a:solidFill>
                  <a:srgbClr val="000000"/>
                </a:solidFill>
              </a:rPr>
              <a:t>(</a:t>
            </a:r>
            <a:r>
              <a:rPr lang="en-US" sz="2000" spc="-1" dirty="0" err="1">
                <a:solidFill>
                  <a:srgbClr val="000000"/>
                </a:solidFill>
              </a:rPr>
              <a:t>équipe</a:t>
            </a:r>
            <a:r>
              <a:rPr lang="en-US" sz="2000" spc="-1" dirty="0">
                <a:solidFill>
                  <a:srgbClr val="000000"/>
                </a:solidFill>
              </a:rPr>
              <a:t> SDF)</a:t>
            </a:r>
          </a:p>
          <a:p>
            <a:pPr marL="285750" indent="-285750">
              <a:lnSpc>
                <a:spcPct val="100000"/>
              </a:lnSpc>
              <a:buFontTx/>
              <a:buChar char="-"/>
            </a:pPr>
            <a:endParaRPr lang="en-US" sz="1000" spc="-1" dirty="0">
              <a:solidFill>
                <a:srgbClr val="000000"/>
              </a:solidFill>
            </a:endParaRPr>
          </a:p>
          <a:p>
            <a:pPr marL="285750" indent="-285750">
              <a:buFontTx/>
              <a:buChar char="-"/>
            </a:pPr>
            <a:r>
              <a:rPr lang="en-US" sz="2000" b="1" spc="-1" dirty="0">
                <a:solidFill>
                  <a:srgbClr val="000000"/>
                </a:solidFill>
              </a:rPr>
              <a:t>Probing single particle states in </a:t>
            </a:r>
            <a:r>
              <a:rPr lang="en-US" sz="2000" b="1" spc="-1" baseline="30000" dirty="0">
                <a:solidFill>
                  <a:srgbClr val="000000"/>
                </a:solidFill>
              </a:rPr>
              <a:t>217</a:t>
            </a:r>
            <a:r>
              <a:rPr lang="en-US" sz="2000" b="1" spc="-1" dirty="0">
                <a:solidFill>
                  <a:srgbClr val="000000"/>
                </a:solidFill>
              </a:rPr>
              <a:t>Pa through isomer spectroscopy </a:t>
            </a:r>
            <a:r>
              <a:rPr lang="en-US" sz="2000" spc="-1" dirty="0">
                <a:solidFill>
                  <a:srgbClr val="000000"/>
                </a:solidFill>
              </a:rPr>
              <a:t>(</a:t>
            </a:r>
            <a:r>
              <a:rPr lang="en-US" sz="2000" spc="-1" dirty="0" err="1">
                <a:solidFill>
                  <a:srgbClr val="000000"/>
                </a:solidFill>
              </a:rPr>
              <a:t>équipe</a:t>
            </a:r>
            <a:r>
              <a:rPr lang="en-US" sz="2000" spc="-1" dirty="0">
                <a:solidFill>
                  <a:srgbClr val="000000"/>
                </a:solidFill>
              </a:rPr>
              <a:t> SDF)</a:t>
            </a:r>
          </a:p>
        </p:txBody>
      </p:sp>
    </p:spTree>
    <p:extLst>
      <p:ext uri="{BB962C8B-B14F-4D97-AF65-F5344CB8AC3E}">
        <p14:creationId xmlns:p14="http://schemas.microsoft.com/office/powerpoint/2010/main" val="4172881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40" descr="n126_sys_oddZ">
            <a:extLst>
              <a:ext uri="{FF2B5EF4-FFF2-40B4-BE49-F238E27FC236}">
                <a16:creationId xmlns:a16="http://schemas.microsoft.com/office/drawing/2014/main" id="{A96C3FFD-7700-0A41-B8DE-5D07FDCB2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1931950"/>
            <a:ext cx="6342779"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22B63FC5-B8BF-724F-B5EE-E064B798C9F4}"/>
              </a:ext>
            </a:extLst>
          </p:cNvPr>
          <p:cNvCxnSpPr>
            <a:cxnSpLocks/>
          </p:cNvCxnSpPr>
          <p:nvPr/>
        </p:nvCxnSpPr>
        <p:spPr bwMode="auto">
          <a:xfrm>
            <a:off x="3287688" y="2652030"/>
            <a:ext cx="0" cy="792088"/>
          </a:xfrm>
          <a:prstGeom prst="straightConnector1">
            <a:avLst/>
          </a:prstGeom>
          <a:solidFill>
            <a:schemeClr val="accent1"/>
          </a:solidFill>
          <a:ln w="15875" cap="flat" cmpd="sng" algn="ctr">
            <a:solidFill>
              <a:srgbClr val="00B05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DC3F89F5-7862-8345-9295-A3A6B7FF44C6}"/>
              </a:ext>
            </a:extLst>
          </p:cNvPr>
          <p:cNvCxnSpPr>
            <a:cxnSpLocks/>
          </p:cNvCxnSpPr>
          <p:nvPr/>
        </p:nvCxnSpPr>
        <p:spPr bwMode="auto">
          <a:xfrm>
            <a:off x="4655840" y="2796046"/>
            <a:ext cx="0" cy="720080"/>
          </a:xfrm>
          <a:prstGeom prst="straightConnector1">
            <a:avLst/>
          </a:prstGeom>
          <a:solidFill>
            <a:schemeClr val="accent1"/>
          </a:solidFill>
          <a:ln w="15875" cap="flat" cmpd="sng" algn="ctr">
            <a:solidFill>
              <a:srgbClr val="00B05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D2B2862B-2BB9-C943-88E5-934C0E56FAAA}"/>
              </a:ext>
            </a:extLst>
          </p:cNvPr>
          <p:cNvCxnSpPr>
            <a:cxnSpLocks/>
          </p:cNvCxnSpPr>
          <p:nvPr/>
        </p:nvCxnSpPr>
        <p:spPr bwMode="auto">
          <a:xfrm>
            <a:off x="6096000" y="2796046"/>
            <a:ext cx="0" cy="720080"/>
          </a:xfrm>
          <a:prstGeom prst="straightConnector1">
            <a:avLst/>
          </a:prstGeom>
          <a:solidFill>
            <a:schemeClr val="accent1"/>
          </a:solidFill>
          <a:ln w="15875" cap="flat" cmpd="sng" algn="ctr">
            <a:solidFill>
              <a:srgbClr val="00B050"/>
            </a:solidFill>
            <a:prstDash val="solid"/>
            <a:round/>
            <a:headEnd type="none" w="med" len="med"/>
            <a:tailEnd type="triangle"/>
          </a:ln>
          <a:effectLst/>
        </p:spPr>
      </p:cxnSp>
      <p:sp>
        <p:nvSpPr>
          <p:cNvPr id="22" name="TextBox 21">
            <a:extLst>
              <a:ext uri="{FF2B5EF4-FFF2-40B4-BE49-F238E27FC236}">
                <a16:creationId xmlns:a16="http://schemas.microsoft.com/office/drawing/2014/main" id="{E17203DA-1F2D-9A47-BFD7-6775C69E17B8}"/>
              </a:ext>
            </a:extLst>
          </p:cNvPr>
          <p:cNvSpPr txBox="1"/>
          <p:nvPr/>
        </p:nvSpPr>
        <p:spPr>
          <a:xfrm>
            <a:off x="3133080" y="2329402"/>
            <a:ext cx="622286" cy="307777"/>
          </a:xfrm>
          <a:prstGeom prst="rect">
            <a:avLst/>
          </a:prstGeom>
          <a:noFill/>
        </p:spPr>
        <p:txBody>
          <a:bodyPr wrap="none" rtlCol="0">
            <a:spAutoFit/>
          </a:bodyPr>
          <a:lstStyle/>
          <a:p>
            <a:r>
              <a:rPr lang="en-FR" sz="1400" dirty="0"/>
              <a:t>70 ns</a:t>
            </a:r>
          </a:p>
        </p:txBody>
      </p:sp>
      <p:sp>
        <p:nvSpPr>
          <p:cNvPr id="23" name="TextBox 22">
            <a:extLst>
              <a:ext uri="{FF2B5EF4-FFF2-40B4-BE49-F238E27FC236}">
                <a16:creationId xmlns:a16="http://schemas.microsoft.com/office/drawing/2014/main" id="{358D4AE0-37DE-7148-A6D6-42CDF597B790}"/>
              </a:ext>
            </a:extLst>
          </p:cNvPr>
          <p:cNvSpPr txBox="1"/>
          <p:nvPr/>
        </p:nvSpPr>
        <p:spPr>
          <a:xfrm>
            <a:off x="5842006" y="2520779"/>
            <a:ext cx="721672" cy="307777"/>
          </a:xfrm>
          <a:prstGeom prst="rect">
            <a:avLst/>
          </a:prstGeom>
          <a:noFill/>
        </p:spPr>
        <p:txBody>
          <a:bodyPr wrap="none" rtlCol="0">
            <a:spAutoFit/>
          </a:bodyPr>
          <a:lstStyle/>
          <a:p>
            <a:r>
              <a:rPr lang="en-FR" sz="1400" dirty="0"/>
              <a:t>335 ns</a:t>
            </a:r>
          </a:p>
        </p:txBody>
      </p:sp>
      <p:sp>
        <p:nvSpPr>
          <p:cNvPr id="24" name="TextBox 23">
            <a:extLst>
              <a:ext uri="{FF2B5EF4-FFF2-40B4-BE49-F238E27FC236}">
                <a16:creationId xmlns:a16="http://schemas.microsoft.com/office/drawing/2014/main" id="{ABB97260-8349-9140-8BED-AE183EF0DA7A}"/>
              </a:ext>
            </a:extLst>
          </p:cNvPr>
          <p:cNvSpPr txBox="1"/>
          <p:nvPr/>
        </p:nvSpPr>
        <p:spPr>
          <a:xfrm>
            <a:off x="4447710" y="2489359"/>
            <a:ext cx="721672" cy="307777"/>
          </a:xfrm>
          <a:prstGeom prst="rect">
            <a:avLst/>
          </a:prstGeom>
          <a:noFill/>
        </p:spPr>
        <p:txBody>
          <a:bodyPr wrap="none" rtlCol="0">
            <a:spAutoFit/>
          </a:bodyPr>
          <a:lstStyle/>
          <a:p>
            <a:r>
              <a:rPr lang="en-FR" sz="1400" dirty="0"/>
              <a:t>238 ns</a:t>
            </a:r>
          </a:p>
        </p:txBody>
      </p:sp>
      <p:cxnSp>
        <p:nvCxnSpPr>
          <p:cNvPr id="51" name="Straight Connector 50">
            <a:extLst>
              <a:ext uri="{FF2B5EF4-FFF2-40B4-BE49-F238E27FC236}">
                <a16:creationId xmlns:a16="http://schemas.microsoft.com/office/drawing/2014/main" id="{B6AEBD6D-71EF-C145-A39C-9242784F78B3}"/>
              </a:ext>
            </a:extLst>
          </p:cNvPr>
          <p:cNvCxnSpPr/>
          <p:nvPr/>
        </p:nvCxnSpPr>
        <p:spPr bwMode="auto">
          <a:xfrm>
            <a:off x="3026060" y="4028897"/>
            <a:ext cx="432048" cy="0"/>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B3C2035D-0F99-0E4E-94B4-0B89FA188E95}"/>
              </a:ext>
            </a:extLst>
          </p:cNvPr>
          <p:cNvCxnSpPr/>
          <p:nvPr/>
        </p:nvCxnSpPr>
        <p:spPr bwMode="auto">
          <a:xfrm>
            <a:off x="4439816" y="4308214"/>
            <a:ext cx="432048" cy="0"/>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8CAA35A-5066-0744-A4CC-481E79360853}"/>
              </a:ext>
            </a:extLst>
          </p:cNvPr>
          <p:cNvCxnSpPr/>
          <p:nvPr/>
        </p:nvCxnSpPr>
        <p:spPr bwMode="auto">
          <a:xfrm>
            <a:off x="1847528" y="3732150"/>
            <a:ext cx="432048" cy="0"/>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EBD1FCDF-1826-C14F-A759-21BB5ECBB403}"/>
              </a:ext>
            </a:extLst>
          </p:cNvPr>
          <p:cNvCxnSpPr>
            <a:cxnSpLocks/>
          </p:cNvCxnSpPr>
          <p:nvPr/>
        </p:nvCxnSpPr>
        <p:spPr bwMode="auto">
          <a:xfrm>
            <a:off x="2063552" y="3738640"/>
            <a:ext cx="5518212" cy="1249293"/>
          </a:xfrm>
          <a:prstGeom prst="line">
            <a:avLst/>
          </a:prstGeom>
          <a:solidFill>
            <a:schemeClr val="accent1"/>
          </a:solidFill>
          <a:ln w="9525" cap="flat" cmpd="sng" algn="ctr">
            <a:solidFill>
              <a:srgbClr val="00B050"/>
            </a:solidFill>
            <a:prstDash val="dash"/>
            <a:round/>
            <a:headEnd type="none" w="med" len="med"/>
            <a:tailEnd type="none" w="med" len="med"/>
          </a:ln>
          <a:effectLst/>
        </p:spPr>
      </p:cxnSp>
      <p:cxnSp>
        <p:nvCxnSpPr>
          <p:cNvPr id="55" name="Straight Arrow Connector 54">
            <a:extLst>
              <a:ext uri="{FF2B5EF4-FFF2-40B4-BE49-F238E27FC236}">
                <a16:creationId xmlns:a16="http://schemas.microsoft.com/office/drawing/2014/main" id="{A8175F0E-CFA3-BD44-BB71-50E161DE5ADB}"/>
              </a:ext>
            </a:extLst>
          </p:cNvPr>
          <p:cNvCxnSpPr>
            <a:cxnSpLocks/>
          </p:cNvCxnSpPr>
          <p:nvPr/>
        </p:nvCxnSpPr>
        <p:spPr bwMode="auto">
          <a:xfrm>
            <a:off x="7536160" y="4956286"/>
            <a:ext cx="0" cy="523796"/>
          </a:xfrm>
          <a:prstGeom prst="straightConnector1">
            <a:avLst/>
          </a:prstGeom>
          <a:solidFill>
            <a:schemeClr val="accent1"/>
          </a:solidFill>
          <a:ln w="12700" cap="flat" cmpd="sng" algn="ctr">
            <a:solidFill>
              <a:srgbClr val="00B050"/>
            </a:solidFill>
            <a:prstDash val="sysDot"/>
            <a:round/>
            <a:headEnd type="none" w="med" len="med"/>
            <a:tailEnd type="triangle"/>
          </a:ln>
          <a:effectLst/>
        </p:spPr>
      </p:cxnSp>
      <p:cxnSp>
        <p:nvCxnSpPr>
          <p:cNvPr id="57" name="Straight Connector 56">
            <a:extLst>
              <a:ext uri="{FF2B5EF4-FFF2-40B4-BE49-F238E27FC236}">
                <a16:creationId xmlns:a16="http://schemas.microsoft.com/office/drawing/2014/main" id="{E20C4B8D-4080-EC4B-B808-F9E7D4F5E1CB}"/>
              </a:ext>
            </a:extLst>
          </p:cNvPr>
          <p:cNvCxnSpPr/>
          <p:nvPr/>
        </p:nvCxnSpPr>
        <p:spPr bwMode="auto">
          <a:xfrm>
            <a:off x="7303203" y="4956286"/>
            <a:ext cx="432048" cy="0"/>
          </a:xfrm>
          <a:prstGeom prst="line">
            <a:avLst/>
          </a:prstGeom>
          <a:solidFill>
            <a:schemeClr val="accent1"/>
          </a:solidFill>
          <a:ln w="19050" cap="flat" cmpd="sng" algn="ctr">
            <a:solidFill>
              <a:srgbClr val="00B050"/>
            </a:solidFill>
            <a:prstDash val="dash"/>
            <a:round/>
            <a:headEnd type="none" w="med" len="med"/>
            <a:tailEnd type="none" w="med" len="med"/>
          </a:ln>
          <a:effectLst/>
        </p:spPr>
      </p:cxnSp>
      <p:sp>
        <p:nvSpPr>
          <p:cNvPr id="58" name="TextBox 57">
            <a:extLst>
              <a:ext uri="{FF2B5EF4-FFF2-40B4-BE49-F238E27FC236}">
                <a16:creationId xmlns:a16="http://schemas.microsoft.com/office/drawing/2014/main" id="{3576BD50-8463-8A41-B47F-E9E8B2AE0404}"/>
              </a:ext>
            </a:extLst>
          </p:cNvPr>
          <p:cNvSpPr txBox="1"/>
          <p:nvPr/>
        </p:nvSpPr>
        <p:spPr>
          <a:xfrm>
            <a:off x="4000033" y="4276319"/>
            <a:ext cx="633507" cy="261610"/>
          </a:xfrm>
          <a:prstGeom prst="rect">
            <a:avLst/>
          </a:prstGeom>
          <a:noFill/>
        </p:spPr>
        <p:txBody>
          <a:bodyPr wrap="none" rtlCol="0">
            <a:spAutoFit/>
          </a:bodyPr>
          <a:lstStyle/>
          <a:p>
            <a:r>
              <a:rPr lang="en-FR" sz="1100" dirty="0">
                <a:solidFill>
                  <a:srgbClr val="00B050"/>
                </a:solidFill>
              </a:rPr>
              <a:t>(13/2+)</a:t>
            </a:r>
          </a:p>
        </p:txBody>
      </p:sp>
      <p:sp>
        <p:nvSpPr>
          <p:cNvPr id="59" name="TextBox 58">
            <a:extLst>
              <a:ext uri="{FF2B5EF4-FFF2-40B4-BE49-F238E27FC236}">
                <a16:creationId xmlns:a16="http://schemas.microsoft.com/office/drawing/2014/main" id="{EC8977F7-C158-6F44-AD88-39D6DD78A741}"/>
              </a:ext>
            </a:extLst>
          </p:cNvPr>
          <p:cNvSpPr txBox="1"/>
          <p:nvPr/>
        </p:nvSpPr>
        <p:spPr>
          <a:xfrm>
            <a:off x="6959703" y="6249047"/>
            <a:ext cx="1336648" cy="307777"/>
          </a:xfrm>
          <a:prstGeom prst="rect">
            <a:avLst/>
          </a:prstGeom>
          <a:noFill/>
        </p:spPr>
        <p:txBody>
          <a:bodyPr wrap="none" rtlCol="0">
            <a:spAutoFit/>
          </a:bodyPr>
          <a:lstStyle/>
          <a:p>
            <a:r>
              <a:rPr lang="en-FR" sz="1400" dirty="0">
                <a:solidFill>
                  <a:srgbClr val="00B050"/>
                </a:solidFill>
              </a:rPr>
              <a:t>M2, </a:t>
            </a:r>
            <a:r>
              <a:rPr lang="en-FR" sz="1400" dirty="0">
                <a:solidFill>
                  <a:srgbClr val="00B050"/>
                </a:solidFill>
                <a:latin typeface="Symbol" pitchFamily="2" charset="2"/>
              </a:rPr>
              <a:t>a</a:t>
            </a:r>
            <a:r>
              <a:rPr lang="en-FR" sz="1400" baseline="-25000" dirty="0">
                <a:solidFill>
                  <a:srgbClr val="00B050"/>
                </a:solidFill>
              </a:rPr>
              <a:t>TOT</a:t>
            </a:r>
            <a:r>
              <a:rPr lang="en-FR" sz="1400" dirty="0">
                <a:solidFill>
                  <a:srgbClr val="00B050"/>
                </a:solidFill>
              </a:rPr>
              <a:t>=0.36</a:t>
            </a:r>
          </a:p>
        </p:txBody>
      </p:sp>
      <p:sp>
        <p:nvSpPr>
          <p:cNvPr id="60" name="TextBox 59">
            <a:extLst>
              <a:ext uri="{FF2B5EF4-FFF2-40B4-BE49-F238E27FC236}">
                <a16:creationId xmlns:a16="http://schemas.microsoft.com/office/drawing/2014/main" id="{596BCC66-F131-9145-B7A4-98B164281C4E}"/>
              </a:ext>
            </a:extLst>
          </p:cNvPr>
          <p:cNvSpPr txBox="1"/>
          <p:nvPr/>
        </p:nvSpPr>
        <p:spPr>
          <a:xfrm>
            <a:off x="7656001" y="4663899"/>
            <a:ext cx="572593" cy="276999"/>
          </a:xfrm>
          <a:prstGeom prst="rect">
            <a:avLst/>
          </a:prstGeom>
          <a:noFill/>
        </p:spPr>
        <p:txBody>
          <a:bodyPr wrap="none" rtlCol="0">
            <a:spAutoFit/>
          </a:bodyPr>
          <a:lstStyle/>
          <a:p>
            <a:r>
              <a:rPr lang="en-FR" sz="1200" dirty="0">
                <a:solidFill>
                  <a:srgbClr val="00B050"/>
                </a:solidFill>
              </a:rPr>
              <a:t>13/2+</a:t>
            </a:r>
          </a:p>
        </p:txBody>
      </p:sp>
      <p:sp>
        <p:nvSpPr>
          <p:cNvPr id="61" name="TextBox 60">
            <a:extLst>
              <a:ext uri="{FF2B5EF4-FFF2-40B4-BE49-F238E27FC236}">
                <a16:creationId xmlns:a16="http://schemas.microsoft.com/office/drawing/2014/main" id="{037C3A4A-792B-FE4A-B5B6-5E1830DCE617}"/>
              </a:ext>
            </a:extLst>
          </p:cNvPr>
          <p:cNvSpPr txBox="1"/>
          <p:nvPr/>
        </p:nvSpPr>
        <p:spPr>
          <a:xfrm>
            <a:off x="7628286" y="4873486"/>
            <a:ext cx="529312" cy="276999"/>
          </a:xfrm>
          <a:prstGeom prst="rect">
            <a:avLst/>
          </a:prstGeom>
          <a:noFill/>
        </p:spPr>
        <p:txBody>
          <a:bodyPr wrap="none" rtlCol="0">
            <a:spAutoFit/>
          </a:bodyPr>
          <a:lstStyle/>
          <a:p>
            <a:r>
              <a:rPr lang="en-FR" sz="1200" dirty="0">
                <a:solidFill>
                  <a:srgbClr val="00B050"/>
                </a:solidFill>
              </a:rPr>
              <a:t>~600</a:t>
            </a:r>
          </a:p>
        </p:txBody>
      </p:sp>
      <p:sp>
        <p:nvSpPr>
          <p:cNvPr id="62" name="TextBox 61">
            <a:extLst>
              <a:ext uri="{FF2B5EF4-FFF2-40B4-BE49-F238E27FC236}">
                <a16:creationId xmlns:a16="http://schemas.microsoft.com/office/drawing/2014/main" id="{62528563-E7A2-FE4A-A05F-D5E7FDFD574A}"/>
              </a:ext>
            </a:extLst>
          </p:cNvPr>
          <p:cNvSpPr txBox="1"/>
          <p:nvPr/>
        </p:nvSpPr>
        <p:spPr>
          <a:xfrm>
            <a:off x="6055230" y="3009062"/>
            <a:ext cx="1045479" cy="307777"/>
          </a:xfrm>
          <a:prstGeom prst="rect">
            <a:avLst/>
          </a:prstGeom>
          <a:noFill/>
        </p:spPr>
        <p:txBody>
          <a:bodyPr wrap="none" rtlCol="0">
            <a:spAutoFit/>
          </a:bodyPr>
          <a:lstStyle/>
          <a:p>
            <a:r>
              <a:rPr lang="en-FR" sz="1400" dirty="0">
                <a:solidFill>
                  <a:srgbClr val="00B050"/>
                </a:solidFill>
              </a:rPr>
              <a:t>B(E3) ~ 27</a:t>
            </a:r>
          </a:p>
        </p:txBody>
      </p:sp>
      <p:sp>
        <p:nvSpPr>
          <p:cNvPr id="63" name="TextBox 62">
            <a:extLst>
              <a:ext uri="{FF2B5EF4-FFF2-40B4-BE49-F238E27FC236}">
                <a16:creationId xmlns:a16="http://schemas.microsoft.com/office/drawing/2014/main" id="{68FC2FE9-01B3-F24B-AFBF-4C04A62DD620}"/>
              </a:ext>
            </a:extLst>
          </p:cNvPr>
          <p:cNvSpPr txBox="1"/>
          <p:nvPr/>
        </p:nvSpPr>
        <p:spPr>
          <a:xfrm>
            <a:off x="4638248" y="2949933"/>
            <a:ext cx="1045479" cy="307777"/>
          </a:xfrm>
          <a:prstGeom prst="rect">
            <a:avLst/>
          </a:prstGeom>
          <a:noFill/>
        </p:spPr>
        <p:txBody>
          <a:bodyPr wrap="none" rtlCol="0">
            <a:spAutoFit/>
          </a:bodyPr>
          <a:lstStyle/>
          <a:p>
            <a:r>
              <a:rPr lang="en-FR" sz="1400" dirty="0">
                <a:solidFill>
                  <a:srgbClr val="00B050"/>
                </a:solidFill>
              </a:rPr>
              <a:t>B(E3) ~ 26</a:t>
            </a:r>
          </a:p>
        </p:txBody>
      </p:sp>
      <p:cxnSp>
        <p:nvCxnSpPr>
          <p:cNvPr id="64" name="Straight Arrow Connector 63">
            <a:extLst>
              <a:ext uri="{FF2B5EF4-FFF2-40B4-BE49-F238E27FC236}">
                <a16:creationId xmlns:a16="http://schemas.microsoft.com/office/drawing/2014/main" id="{F3BB44A9-E17D-B548-AFCA-58898B25A3BE}"/>
              </a:ext>
            </a:extLst>
          </p:cNvPr>
          <p:cNvCxnSpPr>
            <a:cxnSpLocks/>
          </p:cNvCxnSpPr>
          <p:nvPr/>
        </p:nvCxnSpPr>
        <p:spPr bwMode="auto">
          <a:xfrm>
            <a:off x="4655840" y="4325636"/>
            <a:ext cx="0" cy="1154446"/>
          </a:xfrm>
          <a:prstGeom prst="straightConnector1">
            <a:avLst/>
          </a:prstGeom>
          <a:solidFill>
            <a:schemeClr val="accent1"/>
          </a:solidFill>
          <a:ln w="12700" cap="flat" cmpd="sng" algn="ctr">
            <a:solidFill>
              <a:srgbClr val="00B050"/>
            </a:solidFill>
            <a:prstDash val="solid"/>
            <a:round/>
            <a:headEnd type="none" w="med" len="med"/>
            <a:tailEnd type="triangle"/>
          </a:ln>
          <a:effectLst/>
        </p:spPr>
      </p:cxnSp>
      <p:cxnSp>
        <p:nvCxnSpPr>
          <p:cNvPr id="66" name="Straight Arrow Connector 65">
            <a:extLst>
              <a:ext uri="{FF2B5EF4-FFF2-40B4-BE49-F238E27FC236}">
                <a16:creationId xmlns:a16="http://schemas.microsoft.com/office/drawing/2014/main" id="{3A0BDC9F-1B95-054F-A74C-E829F7514C7D}"/>
              </a:ext>
            </a:extLst>
          </p:cNvPr>
          <p:cNvCxnSpPr>
            <a:cxnSpLocks/>
          </p:cNvCxnSpPr>
          <p:nvPr/>
        </p:nvCxnSpPr>
        <p:spPr bwMode="auto">
          <a:xfrm>
            <a:off x="3242084" y="4054700"/>
            <a:ext cx="0" cy="1425383"/>
          </a:xfrm>
          <a:prstGeom prst="straightConnector1">
            <a:avLst/>
          </a:prstGeom>
          <a:solidFill>
            <a:schemeClr val="accent1"/>
          </a:solidFill>
          <a:ln w="12700" cap="flat" cmpd="sng" algn="ctr">
            <a:solidFill>
              <a:srgbClr val="00B050"/>
            </a:solidFill>
            <a:prstDash val="solid"/>
            <a:round/>
            <a:headEnd type="none" w="med" len="med"/>
            <a:tailEnd type="triangle"/>
          </a:ln>
          <a:effectLst/>
        </p:spPr>
      </p:cxnSp>
      <p:sp>
        <p:nvSpPr>
          <p:cNvPr id="68" name="TextBox 67">
            <a:extLst>
              <a:ext uri="{FF2B5EF4-FFF2-40B4-BE49-F238E27FC236}">
                <a16:creationId xmlns:a16="http://schemas.microsoft.com/office/drawing/2014/main" id="{1342EB9E-3D32-7241-A6E7-E98228FEF9DB}"/>
              </a:ext>
            </a:extLst>
          </p:cNvPr>
          <p:cNvSpPr txBox="1"/>
          <p:nvPr/>
        </p:nvSpPr>
        <p:spPr>
          <a:xfrm>
            <a:off x="3242399" y="2897665"/>
            <a:ext cx="1045479" cy="307777"/>
          </a:xfrm>
          <a:prstGeom prst="rect">
            <a:avLst/>
          </a:prstGeom>
          <a:noFill/>
        </p:spPr>
        <p:txBody>
          <a:bodyPr wrap="none" rtlCol="0">
            <a:spAutoFit/>
          </a:bodyPr>
          <a:lstStyle/>
          <a:p>
            <a:r>
              <a:rPr lang="en-FR" sz="1400" dirty="0">
                <a:solidFill>
                  <a:srgbClr val="00B050"/>
                </a:solidFill>
              </a:rPr>
              <a:t>B(E3) ~ 22</a:t>
            </a:r>
          </a:p>
        </p:txBody>
      </p:sp>
      <p:cxnSp>
        <p:nvCxnSpPr>
          <p:cNvPr id="37" name="Straight Arrow Connector 36">
            <a:extLst>
              <a:ext uri="{FF2B5EF4-FFF2-40B4-BE49-F238E27FC236}">
                <a16:creationId xmlns:a16="http://schemas.microsoft.com/office/drawing/2014/main" id="{491D7422-9414-264D-8CE8-199E89B08991}"/>
              </a:ext>
            </a:extLst>
          </p:cNvPr>
          <p:cNvCxnSpPr>
            <a:cxnSpLocks/>
          </p:cNvCxnSpPr>
          <p:nvPr/>
        </p:nvCxnSpPr>
        <p:spPr bwMode="auto">
          <a:xfrm>
            <a:off x="9440956" y="4936546"/>
            <a:ext cx="0" cy="523796"/>
          </a:xfrm>
          <a:prstGeom prst="straightConnector1">
            <a:avLst/>
          </a:prstGeom>
          <a:solidFill>
            <a:schemeClr val="accent1"/>
          </a:solidFill>
          <a:ln w="12700" cap="flat" cmpd="sng" algn="ctr">
            <a:solidFill>
              <a:srgbClr val="00B050"/>
            </a:solidFill>
            <a:prstDash val="sysDot"/>
            <a:round/>
            <a:headEnd type="none" w="med" len="med"/>
            <a:tailEnd type="triangle"/>
          </a:ln>
          <a:effectLst/>
        </p:spPr>
      </p:cxnSp>
      <p:cxnSp>
        <p:nvCxnSpPr>
          <p:cNvPr id="38" name="Straight Connector 37">
            <a:extLst>
              <a:ext uri="{FF2B5EF4-FFF2-40B4-BE49-F238E27FC236}">
                <a16:creationId xmlns:a16="http://schemas.microsoft.com/office/drawing/2014/main" id="{AF3877DA-E9EE-954F-8346-F5CC33615C65}"/>
              </a:ext>
            </a:extLst>
          </p:cNvPr>
          <p:cNvCxnSpPr/>
          <p:nvPr/>
        </p:nvCxnSpPr>
        <p:spPr bwMode="auto">
          <a:xfrm>
            <a:off x="9207999" y="4936546"/>
            <a:ext cx="432048" cy="0"/>
          </a:xfrm>
          <a:prstGeom prst="line">
            <a:avLst/>
          </a:prstGeom>
          <a:solidFill>
            <a:schemeClr val="accent1"/>
          </a:solidFill>
          <a:ln w="19050" cap="flat" cmpd="sng" algn="ctr">
            <a:solidFill>
              <a:srgbClr val="00B050"/>
            </a:solidFill>
            <a:prstDash val="dash"/>
            <a:round/>
            <a:headEnd type="none" w="med" len="med"/>
            <a:tailEnd type="none" w="med" len="med"/>
          </a:ln>
          <a:effectLst/>
        </p:spPr>
      </p:cxnSp>
      <p:sp>
        <p:nvSpPr>
          <p:cNvPr id="39" name="TextBox 38">
            <a:extLst>
              <a:ext uri="{FF2B5EF4-FFF2-40B4-BE49-F238E27FC236}">
                <a16:creationId xmlns:a16="http://schemas.microsoft.com/office/drawing/2014/main" id="{80B76B65-0E64-0C44-9A5E-D62B7EE9F378}"/>
              </a:ext>
            </a:extLst>
          </p:cNvPr>
          <p:cNvSpPr txBox="1"/>
          <p:nvPr/>
        </p:nvSpPr>
        <p:spPr>
          <a:xfrm>
            <a:off x="8985188" y="6146720"/>
            <a:ext cx="1872629" cy="738664"/>
          </a:xfrm>
          <a:prstGeom prst="rect">
            <a:avLst/>
          </a:prstGeom>
          <a:noFill/>
        </p:spPr>
        <p:txBody>
          <a:bodyPr wrap="none" rtlCol="0">
            <a:spAutoFit/>
          </a:bodyPr>
          <a:lstStyle/>
          <a:p>
            <a:r>
              <a:rPr lang="en-FR" sz="1400" dirty="0">
                <a:solidFill>
                  <a:srgbClr val="00B050"/>
                </a:solidFill>
              </a:rPr>
              <a:t>600-keV </a:t>
            </a:r>
            <a:r>
              <a:rPr lang="en-FR" sz="1400" dirty="0">
                <a:solidFill>
                  <a:srgbClr val="00B050"/>
                </a:solidFill>
                <a:latin typeface="Symbol" pitchFamily="2" charset="2"/>
              </a:rPr>
              <a:t>g</a:t>
            </a:r>
            <a:r>
              <a:rPr lang="en-FR" sz="1400" dirty="0">
                <a:solidFill>
                  <a:srgbClr val="00B050"/>
                </a:solidFill>
              </a:rPr>
              <a:t>-ray</a:t>
            </a:r>
          </a:p>
          <a:p>
            <a:r>
              <a:rPr lang="en-GB" sz="1400" dirty="0">
                <a:solidFill>
                  <a:srgbClr val="00B050"/>
                </a:solidFill>
              </a:rPr>
              <a:t>f</a:t>
            </a:r>
            <a:r>
              <a:rPr lang="en-FR" sz="1400" dirty="0">
                <a:solidFill>
                  <a:srgbClr val="00B050"/>
                </a:solidFill>
              </a:rPr>
              <a:t>rom 13/2+ with</a:t>
            </a:r>
          </a:p>
          <a:p>
            <a:r>
              <a:rPr lang="en-GB" sz="1400" dirty="0">
                <a:solidFill>
                  <a:srgbClr val="00B050"/>
                </a:solidFill>
              </a:rPr>
              <a:t>T</a:t>
            </a:r>
            <a:r>
              <a:rPr lang="en-FR" sz="1400" baseline="-25000" dirty="0">
                <a:solidFill>
                  <a:srgbClr val="00B050"/>
                </a:solidFill>
              </a:rPr>
              <a:t>13/2 </a:t>
            </a:r>
            <a:r>
              <a:rPr lang="en-FR" sz="1400" dirty="0">
                <a:solidFill>
                  <a:srgbClr val="00B050"/>
                </a:solidFill>
              </a:rPr>
              <a:t>~0.5 </a:t>
            </a:r>
            <a:r>
              <a:rPr lang="en-FR" sz="1400" dirty="0">
                <a:solidFill>
                  <a:srgbClr val="00B050"/>
                </a:solidFill>
                <a:latin typeface="Symbol" pitchFamily="2" charset="2"/>
              </a:rPr>
              <a:t>m</a:t>
            </a:r>
            <a:r>
              <a:rPr lang="en-FR" sz="1400" dirty="0">
                <a:solidFill>
                  <a:srgbClr val="00B050"/>
                </a:solidFill>
              </a:rPr>
              <a:t>s x 1 ms  </a:t>
            </a:r>
          </a:p>
        </p:txBody>
      </p:sp>
      <p:sp>
        <p:nvSpPr>
          <p:cNvPr id="40" name="TextBox 39">
            <a:extLst>
              <a:ext uri="{FF2B5EF4-FFF2-40B4-BE49-F238E27FC236}">
                <a16:creationId xmlns:a16="http://schemas.microsoft.com/office/drawing/2014/main" id="{538028CB-3CB3-5F4D-B99F-783F1B192EFD}"/>
              </a:ext>
            </a:extLst>
          </p:cNvPr>
          <p:cNvSpPr txBox="1"/>
          <p:nvPr/>
        </p:nvSpPr>
        <p:spPr>
          <a:xfrm>
            <a:off x="8698891" y="4753418"/>
            <a:ext cx="572593" cy="276999"/>
          </a:xfrm>
          <a:prstGeom prst="rect">
            <a:avLst/>
          </a:prstGeom>
          <a:noFill/>
        </p:spPr>
        <p:txBody>
          <a:bodyPr wrap="none" rtlCol="0">
            <a:spAutoFit/>
          </a:bodyPr>
          <a:lstStyle/>
          <a:p>
            <a:r>
              <a:rPr lang="en-FR" sz="1200" dirty="0">
                <a:solidFill>
                  <a:srgbClr val="00B050"/>
                </a:solidFill>
              </a:rPr>
              <a:t>13/2+</a:t>
            </a:r>
          </a:p>
        </p:txBody>
      </p:sp>
      <p:sp>
        <p:nvSpPr>
          <p:cNvPr id="41" name="TextBox 40">
            <a:extLst>
              <a:ext uri="{FF2B5EF4-FFF2-40B4-BE49-F238E27FC236}">
                <a16:creationId xmlns:a16="http://schemas.microsoft.com/office/drawing/2014/main" id="{A5BDFD38-BDB0-914E-AC34-80293290CC3D}"/>
              </a:ext>
            </a:extLst>
          </p:cNvPr>
          <p:cNvSpPr txBox="1"/>
          <p:nvPr/>
        </p:nvSpPr>
        <p:spPr>
          <a:xfrm>
            <a:off x="9575858" y="4829693"/>
            <a:ext cx="529312" cy="276999"/>
          </a:xfrm>
          <a:prstGeom prst="rect">
            <a:avLst/>
          </a:prstGeom>
          <a:noFill/>
        </p:spPr>
        <p:txBody>
          <a:bodyPr wrap="none" rtlCol="0">
            <a:spAutoFit/>
          </a:bodyPr>
          <a:lstStyle/>
          <a:p>
            <a:r>
              <a:rPr lang="en-FR" sz="1200" dirty="0">
                <a:solidFill>
                  <a:srgbClr val="00B050"/>
                </a:solidFill>
              </a:rPr>
              <a:t>~600</a:t>
            </a:r>
          </a:p>
        </p:txBody>
      </p:sp>
      <p:sp>
        <p:nvSpPr>
          <p:cNvPr id="3" name="Frame 2">
            <a:extLst>
              <a:ext uri="{FF2B5EF4-FFF2-40B4-BE49-F238E27FC236}">
                <a16:creationId xmlns:a16="http://schemas.microsoft.com/office/drawing/2014/main" id="{662F388C-DF6E-7241-9AF5-6F1AF670EF96}"/>
              </a:ext>
            </a:extLst>
          </p:cNvPr>
          <p:cNvSpPr/>
          <p:nvPr/>
        </p:nvSpPr>
        <p:spPr bwMode="auto">
          <a:xfrm>
            <a:off x="6859044" y="3388846"/>
            <a:ext cx="3531029" cy="2791576"/>
          </a:xfrm>
          <a:prstGeom prst="frame">
            <a:avLst>
              <a:gd name="adj1" fmla="val 127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FR" sz="2400">
              <a:latin typeface="Arial" charset="0"/>
              <a:ea typeface="ＭＳ Ｐゴシック" charset="-128"/>
              <a:cs typeface="ＭＳ Ｐゴシック" charset="-128"/>
            </a:endParaRPr>
          </a:p>
        </p:txBody>
      </p:sp>
      <p:sp>
        <p:nvSpPr>
          <p:cNvPr id="4" name="Down Arrow 3">
            <a:extLst>
              <a:ext uri="{FF2B5EF4-FFF2-40B4-BE49-F238E27FC236}">
                <a16:creationId xmlns:a16="http://schemas.microsoft.com/office/drawing/2014/main" id="{CDCFD16A-C9B8-9640-A008-73791A61BDF6}"/>
              </a:ext>
            </a:extLst>
          </p:cNvPr>
          <p:cNvSpPr/>
          <p:nvPr/>
        </p:nvSpPr>
        <p:spPr bwMode="auto">
          <a:xfrm>
            <a:off x="7421242" y="3671313"/>
            <a:ext cx="249804" cy="113868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FR" sz="2400">
              <a:latin typeface="Arial" charset="0"/>
              <a:ea typeface="ＭＳ Ｐゴシック" charset="-128"/>
              <a:cs typeface="ＭＳ Ｐゴシック" charset="-128"/>
            </a:endParaRPr>
          </a:p>
        </p:txBody>
      </p:sp>
      <p:sp>
        <p:nvSpPr>
          <p:cNvPr id="5" name="TextBox 4">
            <a:extLst>
              <a:ext uri="{FF2B5EF4-FFF2-40B4-BE49-F238E27FC236}">
                <a16:creationId xmlns:a16="http://schemas.microsoft.com/office/drawing/2014/main" id="{AFABF1B0-D25D-5042-8F34-527CFE55E278}"/>
              </a:ext>
            </a:extLst>
          </p:cNvPr>
          <p:cNvSpPr txBox="1"/>
          <p:nvPr/>
        </p:nvSpPr>
        <p:spPr>
          <a:xfrm>
            <a:off x="7647831" y="4037461"/>
            <a:ext cx="312906" cy="369332"/>
          </a:xfrm>
          <a:prstGeom prst="rect">
            <a:avLst/>
          </a:prstGeom>
          <a:noFill/>
        </p:spPr>
        <p:txBody>
          <a:bodyPr wrap="none" rtlCol="0">
            <a:spAutoFit/>
          </a:bodyPr>
          <a:lstStyle/>
          <a:p>
            <a:r>
              <a:rPr lang="en-FR" dirty="0"/>
              <a:t>?</a:t>
            </a:r>
          </a:p>
        </p:txBody>
      </p:sp>
      <p:cxnSp>
        <p:nvCxnSpPr>
          <p:cNvPr id="8" name="Straight Connector 7">
            <a:extLst>
              <a:ext uri="{FF2B5EF4-FFF2-40B4-BE49-F238E27FC236}">
                <a16:creationId xmlns:a16="http://schemas.microsoft.com/office/drawing/2014/main" id="{BD9ECA7B-9C22-C748-B44C-017ED77CB9C8}"/>
              </a:ext>
            </a:extLst>
          </p:cNvPr>
          <p:cNvCxnSpPr/>
          <p:nvPr/>
        </p:nvCxnSpPr>
        <p:spPr bwMode="auto">
          <a:xfrm>
            <a:off x="9204348" y="5487742"/>
            <a:ext cx="487123"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286F4E66-B340-C246-B7E4-52CC42D429CE}"/>
              </a:ext>
            </a:extLst>
          </p:cNvPr>
          <p:cNvSpPr txBox="1"/>
          <p:nvPr/>
        </p:nvSpPr>
        <p:spPr>
          <a:xfrm>
            <a:off x="9648972" y="5344594"/>
            <a:ext cx="492443" cy="307777"/>
          </a:xfrm>
          <a:prstGeom prst="rect">
            <a:avLst/>
          </a:prstGeom>
          <a:noFill/>
        </p:spPr>
        <p:txBody>
          <a:bodyPr wrap="none" rtlCol="0">
            <a:spAutoFit/>
          </a:bodyPr>
          <a:lstStyle/>
          <a:p>
            <a:r>
              <a:rPr lang="en-FR" sz="1400" dirty="0">
                <a:solidFill>
                  <a:srgbClr val="FF0000"/>
                </a:solidFill>
              </a:rPr>
              <a:t>7/2-</a:t>
            </a:r>
          </a:p>
        </p:txBody>
      </p:sp>
      <p:sp>
        <p:nvSpPr>
          <p:cNvPr id="10" name="TextBox 9">
            <a:extLst>
              <a:ext uri="{FF2B5EF4-FFF2-40B4-BE49-F238E27FC236}">
                <a16:creationId xmlns:a16="http://schemas.microsoft.com/office/drawing/2014/main" id="{1E49CD82-BEF8-5A46-85D3-B2991DBEA10F}"/>
              </a:ext>
            </a:extLst>
          </p:cNvPr>
          <p:cNvSpPr txBox="1"/>
          <p:nvPr/>
        </p:nvSpPr>
        <p:spPr>
          <a:xfrm>
            <a:off x="8261681" y="5091010"/>
            <a:ext cx="530915" cy="369332"/>
          </a:xfrm>
          <a:prstGeom prst="rect">
            <a:avLst/>
          </a:prstGeom>
          <a:noFill/>
        </p:spPr>
        <p:txBody>
          <a:bodyPr wrap="none" rtlCol="0">
            <a:spAutoFit/>
          </a:bodyPr>
          <a:lstStyle/>
          <a:p>
            <a:r>
              <a:rPr lang="en-FR" dirty="0"/>
              <a:t>OR</a:t>
            </a:r>
          </a:p>
        </p:txBody>
      </p:sp>
      <p:cxnSp>
        <p:nvCxnSpPr>
          <p:cNvPr id="49" name="Straight Connector 48">
            <a:extLst>
              <a:ext uri="{FF2B5EF4-FFF2-40B4-BE49-F238E27FC236}">
                <a16:creationId xmlns:a16="http://schemas.microsoft.com/office/drawing/2014/main" id="{3FA28D8A-F0D2-D548-880C-63EA0ABFA1E8}"/>
              </a:ext>
            </a:extLst>
          </p:cNvPr>
          <p:cNvCxnSpPr/>
          <p:nvPr/>
        </p:nvCxnSpPr>
        <p:spPr bwMode="auto">
          <a:xfrm>
            <a:off x="9197395" y="3514513"/>
            <a:ext cx="487123"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50" name="Down Arrow 49">
            <a:extLst>
              <a:ext uri="{FF2B5EF4-FFF2-40B4-BE49-F238E27FC236}">
                <a16:creationId xmlns:a16="http://schemas.microsoft.com/office/drawing/2014/main" id="{325BB633-D679-7047-8B93-6D52CF1C77C9}"/>
              </a:ext>
            </a:extLst>
          </p:cNvPr>
          <p:cNvSpPr/>
          <p:nvPr/>
        </p:nvSpPr>
        <p:spPr bwMode="auto">
          <a:xfrm>
            <a:off x="9326429" y="3630684"/>
            <a:ext cx="249804" cy="1185871"/>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FR" sz="2400">
              <a:latin typeface="Arial" charset="0"/>
              <a:ea typeface="ＭＳ Ｐゴシック" charset="-128"/>
              <a:cs typeface="ＭＳ Ｐゴシック" charset="-128"/>
            </a:endParaRPr>
          </a:p>
        </p:txBody>
      </p:sp>
      <p:sp>
        <p:nvSpPr>
          <p:cNvPr id="56" name="TextBox 55">
            <a:extLst>
              <a:ext uri="{FF2B5EF4-FFF2-40B4-BE49-F238E27FC236}">
                <a16:creationId xmlns:a16="http://schemas.microsoft.com/office/drawing/2014/main" id="{3FB11F0E-ABAB-294C-93EA-26DFDDD2BF7D}"/>
              </a:ext>
            </a:extLst>
          </p:cNvPr>
          <p:cNvSpPr txBox="1"/>
          <p:nvPr/>
        </p:nvSpPr>
        <p:spPr>
          <a:xfrm>
            <a:off x="9576233" y="3747026"/>
            <a:ext cx="312906" cy="369332"/>
          </a:xfrm>
          <a:prstGeom prst="rect">
            <a:avLst/>
          </a:prstGeom>
          <a:noFill/>
        </p:spPr>
        <p:txBody>
          <a:bodyPr wrap="none" rtlCol="0">
            <a:spAutoFit/>
          </a:bodyPr>
          <a:lstStyle/>
          <a:p>
            <a:r>
              <a:rPr lang="en-FR" dirty="0"/>
              <a:t>?</a:t>
            </a:r>
          </a:p>
        </p:txBody>
      </p:sp>
      <p:sp>
        <p:nvSpPr>
          <p:cNvPr id="65" name="Down Arrow 64">
            <a:extLst>
              <a:ext uri="{FF2B5EF4-FFF2-40B4-BE49-F238E27FC236}">
                <a16:creationId xmlns:a16="http://schemas.microsoft.com/office/drawing/2014/main" id="{D356FE64-7E65-D646-A599-0B766C595E47}"/>
              </a:ext>
            </a:extLst>
          </p:cNvPr>
          <p:cNvSpPr/>
          <p:nvPr/>
        </p:nvSpPr>
        <p:spPr bwMode="auto">
          <a:xfrm rot="1809949">
            <a:off x="9707730" y="4217881"/>
            <a:ext cx="249804" cy="708909"/>
          </a:xfrm>
          <a:prstGeom prst="downArrow">
            <a:avLst>
              <a:gd name="adj1" fmla="val 22625"/>
              <a:gd name="adj2" fmla="val 4134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FR" sz="2400">
              <a:latin typeface="Arial" charset="0"/>
              <a:ea typeface="ＭＳ Ｐゴシック" charset="-128"/>
              <a:cs typeface="ＭＳ Ｐゴシック" charset="-128"/>
            </a:endParaRPr>
          </a:p>
        </p:txBody>
      </p:sp>
      <p:sp>
        <p:nvSpPr>
          <p:cNvPr id="11" name="TextBox 10">
            <a:extLst>
              <a:ext uri="{FF2B5EF4-FFF2-40B4-BE49-F238E27FC236}">
                <a16:creationId xmlns:a16="http://schemas.microsoft.com/office/drawing/2014/main" id="{3D935039-8E87-674D-827B-C0AA8FE66C1D}"/>
              </a:ext>
            </a:extLst>
          </p:cNvPr>
          <p:cNvSpPr txBox="1"/>
          <p:nvPr/>
        </p:nvSpPr>
        <p:spPr>
          <a:xfrm>
            <a:off x="9243402" y="5607736"/>
            <a:ext cx="606256" cy="307777"/>
          </a:xfrm>
          <a:prstGeom prst="rect">
            <a:avLst/>
          </a:prstGeom>
          <a:noFill/>
        </p:spPr>
        <p:txBody>
          <a:bodyPr wrap="none" rtlCol="0">
            <a:spAutoFit/>
          </a:bodyPr>
          <a:lstStyle/>
          <a:p>
            <a:r>
              <a:rPr lang="en-FR" sz="1400" baseline="30000" dirty="0"/>
              <a:t>217</a:t>
            </a:r>
            <a:r>
              <a:rPr lang="en-FR" sz="1400" dirty="0"/>
              <a:t>Pa</a:t>
            </a:r>
          </a:p>
        </p:txBody>
      </p:sp>
      <p:sp>
        <p:nvSpPr>
          <p:cNvPr id="15" name="TextBox 14">
            <a:extLst>
              <a:ext uri="{FF2B5EF4-FFF2-40B4-BE49-F238E27FC236}">
                <a16:creationId xmlns:a16="http://schemas.microsoft.com/office/drawing/2014/main" id="{EF9F77C3-734E-AB4D-9531-3AA0390313C4}"/>
              </a:ext>
            </a:extLst>
          </p:cNvPr>
          <p:cNvSpPr txBox="1"/>
          <p:nvPr/>
        </p:nvSpPr>
        <p:spPr>
          <a:xfrm>
            <a:off x="7509221" y="5058110"/>
            <a:ext cx="433132" cy="307777"/>
          </a:xfrm>
          <a:prstGeom prst="rect">
            <a:avLst/>
          </a:prstGeom>
          <a:noFill/>
        </p:spPr>
        <p:txBody>
          <a:bodyPr wrap="none" rtlCol="0">
            <a:spAutoFit/>
          </a:bodyPr>
          <a:lstStyle/>
          <a:p>
            <a:r>
              <a:rPr lang="en-FR" sz="1400" dirty="0">
                <a:solidFill>
                  <a:srgbClr val="00B050"/>
                </a:solidFill>
              </a:rPr>
              <a:t>M2</a:t>
            </a:r>
            <a:endParaRPr lang="en-FR" sz="1400" dirty="0"/>
          </a:p>
        </p:txBody>
      </p:sp>
      <p:sp>
        <p:nvSpPr>
          <p:cNvPr id="67" name="TextBox 66">
            <a:extLst>
              <a:ext uri="{FF2B5EF4-FFF2-40B4-BE49-F238E27FC236}">
                <a16:creationId xmlns:a16="http://schemas.microsoft.com/office/drawing/2014/main" id="{AAD99BE6-AC18-C547-8060-86F9DBB897F8}"/>
              </a:ext>
            </a:extLst>
          </p:cNvPr>
          <p:cNvSpPr txBox="1"/>
          <p:nvPr/>
        </p:nvSpPr>
        <p:spPr>
          <a:xfrm>
            <a:off x="9464219" y="5065708"/>
            <a:ext cx="404278" cy="307777"/>
          </a:xfrm>
          <a:prstGeom prst="rect">
            <a:avLst/>
          </a:prstGeom>
          <a:noFill/>
        </p:spPr>
        <p:txBody>
          <a:bodyPr wrap="none" rtlCol="0">
            <a:spAutoFit/>
          </a:bodyPr>
          <a:lstStyle/>
          <a:p>
            <a:r>
              <a:rPr lang="en-FR" sz="1400" dirty="0">
                <a:solidFill>
                  <a:srgbClr val="00B050"/>
                </a:solidFill>
              </a:rPr>
              <a:t>E3</a:t>
            </a:r>
            <a:endParaRPr lang="en-FR" sz="1400" dirty="0"/>
          </a:p>
        </p:txBody>
      </p:sp>
      <p:sp>
        <p:nvSpPr>
          <p:cNvPr id="74" name="Down Arrow 73">
            <a:extLst>
              <a:ext uri="{FF2B5EF4-FFF2-40B4-BE49-F238E27FC236}">
                <a16:creationId xmlns:a16="http://schemas.microsoft.com/office/drawing/2014/main" id="{0A6A5615-4ED0-BF43-8546-5A72D392A6FC}"/>
              </a:ext>
            </a:extLst>
          </p:cNvPr>
          <p:cNvSpPr/>
          <p:nvPr/>
        </p:nvSpPr>
        <p:spPr bwMode="auto">
          <a:xfrm rot="1809949">
            <a:off x="8967044" y="5437691"/>
            <a:ext cx="90853" cy="708909"/>
          </a:xfrm>
          <a:prstGeom prst="downArrow">
            <a:avLst>
              <a:gd name="adj1" fmla="val 22625"/>
              <a:gd name="adj2" fmla="val 4134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FR" sz="2400">
              <a:latin typeface="Arial" charset="0"/>
              <a:ea typeface="ＭＳ Ｐゴシック" charset="-128"/>
              <a:cs typeface="ＭＳ Ｐゴシック" charset="-128"/>
            </a:endParaRPr>
          </a:p>
        </p:txBody>
      </p:sp>
      <p:sp>
        <p:nvSpPr>
          <p:cNvPr id="75" name="TextBox 74">
            <a:extLst>
              <a:ext uri="{FF2B5EF4-FFF2-40B4-BE49-F238E27FC236}">
                <a16:creationId xmlns:a16="http://schemas.microsoft.com/office/drawing/2014/main" id="{8756D488-2928-1340-9876-D2A595B422C3}"/>
              </a:ext>
            </a:extLst>
          </p:cNvPr>
          <p:cNvSpPr txBox="1"/>
          <p:nvPr/>
        </p:nvSpPr>
        <p:spPr>
          <a:xfrm>
            <a:off x="8897602" y="5741483"/>
            <a:ext cx="492443" cy="369332"/>
          </a:xfrm>
          <a:prstGeom prst="rect">
            <a:avLst/>
          </a:prstGeom>
          <a:noFill/>
        </p:spPr>
        <p:txBody>
          <a:bodyPr wrap="none" rtlCol="0">
            <a:spAutoFit/>
          </a:bodyPr>
          <a:lstStyle/>
          <a:p>
            <a:r>
              <a:rPr lang="en-FR" dirty="0">
                <a:latin typeface="Symbol" pitchFamily="2" charset="2"/>
              </a:rPr>
              <a:t>a</a:t>
            </a:r>
            <a:r>
              <a:rPr lang="en-FR" baseline="-25000" dirty="0">
                <a:latin typeface="+mj-lt"/>
              </a:rPr>
              <a:t>gs</a:t>
            </a:r>
          </a:p>
        </p:txBody>
      </p:sp>
      <p:sp>
        <p:nvSpPr>
          <p:cNvPr id="76" name="Down Arrow 75">
            <a:extLst>
              <a:ext uri="{FF2B5EF4-FFF2-40B4-BE49-F238E27FC236}">
                <a16:creationId xmlns:a16="http://schemas.microsoft.com/office/drawing/2014/main" id="{8FFEFE51-A1D0-CE4E-A753-3799BC15296B}"/>
              </a:ext>
            </a:extLst>
          </p:cNvPr>
          <p:cNvSpPr/>
          <p:nvPr/>
        </p:nvSpPr>
        <p:spPr bwMode="auto">
          <a:xfrm rot="1809949">
            <a:off x="7084542" y="5454908"/>
            <a:ext cx="90853" cy="708909"/>
          </a:xfrm>
          <a:prstGeom prst="downArrow">
            <a:avLst>
              <a:gd name="adj1" fmla="val 22625"/>
              <a:gd name="adj2" fmla="val 4134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FR" sz="2400">
              <a:latin typeface="Arial" charset="0"/>
              <a:ea typeface="ＭＳ Ｐゴシック" charset="-128"/>
              <a:cs typeface="ＭＳ Ｐゴシック" charset="-128"/>
            </a:endParaRPr>
          </a:p>
        </p:txBody>
      </p:sp>
      <p:sp>
        <p:nvSpPr>
          <p:cNvPr id="77" name="TextBox 76">
            <a:extLst>
              <a:ext uri="{FF2B5EF4-FFF2-40B4-BE49-F238E27FC236}">
                <a16:creationId xmlns:a16="http://schemas.microsoft.com/office/drawing/2014/main" id="{B6FAA9C0-F5FC-204C-8F51-B888219710EF}"/>
              </a:ext>
            </a:extLst>
          </p:cNvPr>
          <p:cNvSpPr txBox="1"/>
          <p:nvPr/>
        </p:nvSpPr>
        <p:spPr>
          <a:xfrm>
            <a:off x="7005713" y="5782698"/>
            <a:ext cx="492443" cy="369332"/>
          </a:xfrm>
          <a:prstGeom prst="rect">
            <a:avLst/>
          </a:prstGeom>
          <a:noFill/>
        </p:spPr>
        <p:txBody>
          <a:bodyPr wrap="none" rtlCol="0">
            <a:spAutoFit/>
          </a:bodyPr>
          <a:lstStyle/>
          <a:p>
            <a:r>
              <a:rPr lang="en-FR" dirty="0">
                <a:latin typeface="Symbol" pitchFamily="2" charset="2"/>
              </a:rPr>
              <a:t>a</a:t>
            </a:r>
            <a:r>
              <a:rPr lang="en-FR" baseline="-25000" dirty="0">
                <a:latin typeface="+mj-lt"/>
              </a:rPr>
              <a:t>gs</a:t>
            </a:r>
          </a:p>
        </p:txBody>
      </p:sp>
      <p:sp>
        <p:nvSpPr>
          <p:cNvPr id="69" name="TextBox 68">
            <a:extLst>
              <a:ext uri="{FF2B5EF4-FFF2-40B4-BE49-F238E27FC236}">
                <a16:creationId xmlns:a16="http://schemas.microsoft.com/office/drawing/2014/main" id="{FAC4A59C-8AB0-4A47-B501-11BF02073FC1}"/>
              </a:ext>
            </a:extLst>
          </p:cNvPr>
          <p:cNvSpPr txBox="1"/>
          <p:nvPr/>
        </p:nvSpPr>
        <p:spPr>
          <a:xfrm>
            <a:off x="1866505" y="5638765"/>
            <a:ext cx="591829" cy="338554"/>
          </a:xfrm>
          <a:prstGeom prst="rect">
            <a:avLst/>
          </a:prstGeom>
          <a:noFill/>
        </p:spPr>
        <p:txBody>
          <a:bodyPr wrap="none" rtlCol="0">
            <a:spAutoFit/>
          </a:bodyPr>
          <a:lstStyle/>
          <a:p>
            <a:r>
              <a:rPr lang="en-FR" sz="1600" baseline="30000" dirty="0"/>
              <a:t>209</a:t>
            </a:r>
            <a:r>
              <a:rPr lang="en-FR" sz="1600" dirty="0"/>
              <a:t>Bi</a:t>
            </a:r>
          </a:p>
        </p:txBody>
      </p:sp>
      <p:sp>
        <p:nvSpPr>
          <p:cNvPr id="70" name="TextBox 69">
            <a:extLst>
              <a:ext uri="{FF2B5EF4-FFF2-40B4-BE49-F238E27FC236}">
                <a16:creationId xmlns:a16="http://schemas.microsoft.com/office/drawing/2014/main" id="{72C6116F-6564-8C48-AA69-1B1C4F09B7EF}"/>
              </a:ext>
            </a:extLst>
          </p:cNvPr>
          <p:cNvSpPr txBox="1"/>
          <p:nvPr/>
        </p:nvSpPr>
        <p:spPr>
          <a:xfrm>
            <a:off x="1495517" y="3485416"/>
            <a:ext cx="540533" cy="261610"/>
          </a:xfrm>
          <a:prstGeom prst="rect">
            <a:avLst/>
          </a:prstGeom>
          <a:noFill/>
        </p:spPr>
        <p:txBody>
          <a:bodyPr wrap="none" rtlCol="0">
            <a:spAutoFit/>
          </a:bodyPr>
          <a:lstStyle/>
          <a:p>
            <a:r>
              <a:rPr lang="en-FR" sz="1100" dirty="0">
                <a:solidFill>
                  <a:srgbClr val="00B050"/>
                </a:solidFill>
              </a:rPr>
              <a:t>13/2+</a:t>
            </a:r>
          </a:p>
        </p:txBody>
      </p:sp>
      <p:cxnSp>
        <p:nvCxnSpPr>
          <p:cNvPr id="71" name="Straight Connector 70">
            <a:extLst>
              <a:ext uri="{FF2B5EF4-FFF2-40B4-BE49-F238E27FC236}">
                <a16:creationId xmlns:a16="http://schemas.microsoft.com/office/drawing/2014/main" id="{91EEC2D6-8828-9D43-8195-64AC6C5D75C8}"/>
              </a:ext>
            </a:extLst>
          </p:cNvPr>
          <p:cNvCxnSpPr>
            <a:cxnSpLocks/>
          </p:cNvCxnSpPr>
          <p:nvPr/>
        </p:nvCxnSpPr>
        <p:spPr bwMode="auto">
          <a:xfrm>
            <a:off x="7295850" y="3489222"/>
            <a:ext cx="409759"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57400F76-7FAD-164B-8DD2-5ED91DB58047}"/>
              </a:ext>
            </a:extLst>
          </p:cNvPr>
          <p:cNvCxnSpPr>
            <a:cxnSpLocks/>
          </p:cNvCxnSpPr>
          <p:nvPr/>
        </p:nvCxnSpPr>
        <p:spPr bwMode="auto">
          <a:xfrm>
            <a:off x="9188797" y="3514513"/>
            <a:ext cx="495721"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
        <p:nvSpPr>
          <p:cNvPr id="73" name="TextBox 72">
            <a:extLst>
              <a:ext uri="{FF2B5EF4-FFF2-40B4-BE49-F238E27FC236}">
                <a16:creationId xmlns:a16="http://schemas.microsoft.com/office/drawing/2014/main" id="{C860ED39-1B80-EF45-91B4-CE52E4322A0D}"/>
              </a:ext>
            </a:extLst>
          </p:cNvPr>
          <p:cNvSpPr txBox="1"/>
          <p:nvPr/>
        </p:nvSpPr>
        <p:spPr>
          <a:xfrm>
            <a:off x="7763594" y="3427814"/>
            <a:ext cx="1112333" cy="461665"/>
          </a:xfrm>
          <a:prstGeom prst="rect">
            <a:avLst/>
          </a:prstGeom>
          <a:solidFill>
            <a:schemeClr val="bg1"/>
          </a:solidFill>
          <a:ln>
            <a:noFill/>
          </a:ln>
        </p:spPr>
        <p:txBody>
          <a:bodyPr wrap="square" rtlCol="0">
            <a:spAutoFit/>
          </a:bodyPr>
          <a:lstStyle/>
          <a:p>
            <a:r>
              <a:rPr lang="en-FR" sz="1200" dirty="0">
                <a:solidFill>
                  <a:srgbClr val="FF0000"/>
                </a:solidFill>
              </a:rPr>
              <a:t>      (23/2-)</a:t>
            </a:r>
          </a:p>
          <a:p>
            <a:r>
              <a:rPr lang="en-FR" sz="1200" dirty="0">
                <a:solidFill>
                  <a:srgbClr val="FF0000"/>
                </a:solidFill>
              </a:rPr>
              <a:t>       1 ms</a:t>
            </a:r>
          </a:p>
        </p:txBody>
      </p:sp>
      <p:sp>
        <p:nvSpPr>
          <p:cNvPr id="16" name="TextBox 15">
            <a:extLst>
              <a:ext uri="{FF2B5EF4-FFF2-40B4-BE49-F238E27FC236}">
                <a16:creationId xmlns:a16="http://schemas.microsoft.com/office/drawing/2014/main" id="{C93F7C64-D551-1040-90E8-37E69636E0AD}"/>
              </a:ext>
            </a:extLst>
          </p:cNvPr>
          <p:cNvSpPr txBox="1"/>
          <p:nvPr/>
        </p:nvSpPr>
        <p:spPr>
          <a:xfrm>
            <a:off x="7068450" y="1507880"/>
            <a:ext cx="4794902" cy="1200329"/>
          </a:xfrm>
          <a:prstGeom prst="rect">
            <a:avLst/>
          </a:prstGeom>
          <a:noFill/>
        </p:spPr>
        <p:txBody>
          <a:bodyPr wrap="none" rtlCol="0">
            <a:spAutoFit/>
          </a:bodyPr>
          <a:lstStyle/>
          <a:p>
            <a:r>
              <a:rPr lang="en-FR"/>
              <a:t>Budget </a:t>
            </a:r>
            <a:r>
              <a:rPr lang="fr-FR" dirty="0"/>
              <a:t>r</a:t>
            </a:r>
            <a:r>
              <a:rPr lang="en-FR"/>
              <a:t>equest: </a:t>
            </a:r>
            <a:endParaRPr lang="en-FR" dirty="0"/>
          </a:p>
          <a:p>
            <a:r>
              <a:rPr lang="en-FR"/>
              <a:t>4</a:t>
            </a:r>
            <a:r>
              <a:rPr lang="fr-FR" dirty="0"/>
              <a:t> </a:t>
            </a:r>
            <a:r>
              <a:rPr lang="fr-FR" dirty="0" err="1"/>
              <a:t>persons</a:t>
            </a:r>
            <a:r>
              <a:rPr lang="fr-FR" dirty="0"/>
              <a:t> </a:t>
            </a:r>
            <a:r>
              <a:rPr lang="en-FR"/>
              <a:t>(KH+ALM+AA+student) x</a:t>
            </a:r>
            <a:r>
              <a:rPr lang="fr-FR" dirty="0"/>
              <a:t> </a:t>
            </a:r>
            <a:r>
              <a:rPr lang="en-FR"/>
              <a:t>14 days</a:t>
            </a:r>
            <a:endParaRPr lang="en-FR" dirty="0"/>
          </a:p>
          <a:p>
            <a:r>
              <a:rPr lang="en-FR"/>
              <a:t>	</a:t>
            </a:r>
            <a:endParaRPr lang="en-FR" dirty="0"/>
          </a:p>
          <a:p>
            <a:r>
              <a:rPr lang="en-FR"/>
              <a:t>	</a:t>
            </a:r>
            <a:endParaRPr lang="en-FR" dirty="0"/>
          </a:p>
        </p:txBody>
      </p:sp>
      <p:sp>
        <p:nvSpPr>
          <p:cNvPr id="12" name="Line 2">
            <a:extLst>
              <a:ext uri="{FF2B5EF4-FFF2-40B4-BE49-F238E27FC236}">
                <a16:creationId xmlns:a16="http://schemas.microsoft.com/office/drawing/2014/main" id="{7952E9C1-D7C0-D7BA-B6E8-D636539CE5AA}"/>
              </a:ext>
            </a:extLst>
          </p:cNvPr>
          <p:cNvSpPr/>
          <p:nvPr/>
        </p:nvSpPr>
        <p:spPr>
          <a:xfrm>
            <a:off x="276480" y="1196752"/>
            <a:ext cx="11611080" cy="0"/>
          </a:xfrm>
          <a:prstGeom prst="line">
            <a:avLst/>
          </a:prstGeom>
          <a:ln w="63360">
            <a:solidFill>
              <a:srgbClr val="3F6EC2"/>
            </a:solidFill>
          </a:ln>
        </p:spPr>
        <p:style>
          <a:lnRef idx="1">
            <a:schemeClr val="accent1"/>
          </a:lnRef>
          <a:fillRef idx="0">
            <a:schemeClr val="accent1"/>
          </a:fillRef>
          <a:effectRef idx="0">
            <a:schemeClr val="accent1"/>
          </a:effectRef>
          <a:fontRef idx="minor"/>
        </p:style>
      </p:sp>
      <p:sp>
        <p:nvSpPr>
          <p:cNvPr id="13" name="Title 1">
            <a:extLst>
              <a:ext uri="{FF2B5EF4-FFF2-40B4-BE49-F238E27FC236}">
                <a16:creationId xmlns:a16="http://schemas.microsoft.com/office/drawing/2014/main" id="{7A93F5B5-ECC5-081A-51ED-D82FCCA47312}"/>
              </a:ext>
            </a:extLst>
          </p:cNvPr>
          <p:cNvSpPr txBox="1">
            <a:spLocks/>
          </p:cNvSpPr>
          <p:nvPr/>
        </p:nvSpPr>
        <p:spPr>
          <a:xfrm>
            <a:off x="2591739" y="1393253"/>
            <a:ext cx="6438063" cy="488983"/>
          </a:xfrm>
          <a:prstGeom prst="rect">
            <a:avLst/>
          </a:prstGeom>
        </p:spPr>
        <p:txBody>
          <a:bodyPr lIns="0" tIns="0" rIns="0" bIns="0" anchor="ctr">
            <a:noAutofit/>
          </a:bodyPr>
          <a:lstStyle/>
          <a:p>
            <a:r>
              <a:rPr lang="en-FR" sz="2000" kern="0">
                <a:solidFill>
                  <a:sysClr val="windowText" lastClr="000000"/>
                </a:solidFill>
              </a:rPr>
              <a:t>Spectroscopy in </a:t>
            </a:r>
            <a:r>
              <a:rPr lang="en-FR" sz="2000" kern="0" baseline="30000">
                <a:solidFill>
                  <a:sysClr val="windowText" lastClr="000000"/>
                </a:solidFill>
              </a:rPr>
              <a:t>217</a:t>
            </a:r>
            <a:r>
              <a:rPr lang="en-FR" sz="2000" kern="0">
                <a:solidFill>
                  <a:sysClr val="windowText" lastClr="000000"/>
                </a:solidFill>
              </a:rPr>
              <a:t>Pa</a:t>
            </a:r>
            <a:endParaRPr lang="en-FR" sz="2000" kern="0" dirty="0">
              <a:solidFill>
                <a:sysClr val="windowText" lastClr="000000"/>
              </a:solidFill>
            </a:endParaRPr>
          </a:p>
        </p:txBody>
      </p:sp>
      <p:sp>
        <p:nvSpPr>
          <p:cNvPr id="17" name="CustomShape 6">
            <a:extLst>
              <a:ext uri="{FF2B5EF4-FFF2-40B4-BE49-F238E27FC236}">
                <a16:creationId xmlns:a16="http://schemas.microsoft.com/office/drawing/2014/main" id="{0559262A-558B-473B-1AA6-B15707CFCB5C}"/>
              </a:ext>
            </a:extLst>
          </p:cNvPr>
          <p:cNvSpPr/>
          <p:nvPr/>
        </p:nvSpPr>
        <p:spPr>
          <a:xfrm>
            <a:off x="7802240" y="2186859"/>
            <a:ext cx="822318" cy="398655"/>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000" b="1" strike="noStrike" spc="-1" dirty="0">
                <a:solidFill>
                  <a:srgbClr val="FF0000"/>
                </a:solidFill>
                <a:latin typeface="Arial"/>
                <a:ea typeface="DejaVu Sans"/>
              </a:rPr>
              <a:t>10 k€</a:t>
            </a:r>
            <a:endParaRPr lang="en-US" sz="2000" b="0" strike="noStrike" spc="-1" dirty="0">
              <a:latin typeface="Arial"/>
            </a:endParaRPr>
          </a:p>
        </p:txBody>
      </p:sp>
      <p:sp>
        <p:nvSpPr>
          <p:cNvPr id="2" name="CustomShape 1">
            <a:extLst>
              <a:ext uri="{FF2B5EF4-FFF2-40B4-BE49-F238E27FC236}">
                <a16:creationId xmlns:a16="http://schemas.microsoft.com/office/drawing/2014/main" id="{351F45BF-DF0A-9407-55C1-BF5C83DFCD1D}"/>
              </a:ext>
            </a:extLst>
          </p:cNvPr>
          <p:cNvSpPr/>
          <p:nvPr/>
        </p:nvSpPr>
        <p:spPr>
          <a:xfrm>
            <a:off x="276480" y="185760"/>
            <a:ext cx="11460960" cy="8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000000"/>
                </a:solidFill>
                <a:latin typeface="Arial"/>
                <a:ea typeface="DejaVu Sans"/>
              </a:rPr>
              <a:t>AP JYFL – 2025						            Demandeur : K. </a:t>
            </a:r>
            <a:r>
              <a:rPr lang="fr-FR" sz="1800" b="0" strike="noStrike" spc="-1" dirty="0" err="1">
                <a:solidFill>
                  <a:srgbClr val="000000"/>
                </a:solidFill>
                <a:latin typeface="Arial"/>
                <a:ea typeface="DejaVu Sans"/>
              </a:rPr>
              <a:t>Hauschild</a:t>
            </a:r>
            <a:r>
              <a:rPr lang="fr-FR" sz="1800" b="0" strike="noStrike" spc="-1" dirty="0">
                <a:solidFill>
                  <a:srgbClr val="000000"/>
                </a:solidFill>
                <a:latin typeface="Arial"/>
                <a:ea typeface="DejaVu Sans"/>
              </a:rPr>
              <a:t> - </a:t>
            </a:r>
            <a:r>
              <a:rPr lang="fr-FR" sz="1800" b="0" strike="noStrike" cap="all" spc="-1" dirty="0">
                <a:solidFill>
                  <a:srgbClr val="000000"/>
                </a:solidFill>
                <a:latin typeface="Arial"/>
                <a:ea typeface="DejaVu Sans"/>
              </a:rPr>
              <a:t>é</a:t>
            </a:r>
            <a:r>
              <a:rPr lang="fr-FR" sz="1800" b="0" strike="noStrike" spc="-1" dirty="0">
                <a:solidFill>
                  <a:srgbClr val="000000"/>
                </a:solidFill>
                <a:latin typeface="Arial"/>
                <a:ea typeface="DejaVu Sans"/>
              </a:rPr>
              <a:t>quipe SDF</a:t>
            </a:r>
          </a:p>
          <a:p>
            <a:pPr>
              <a:lnSpc>
                <a:spcPct val="100000"/>
              </a:lnSpc>
            </a:pPr>
            <a:endParaRPr lang="en-US" sz="800" b="0" strike="noStrike" spc="-1" dirty="0">
              <a:latin typeface="Arial"/>
            </a:endParaRPr>
          </a:p>
          <a:p>
            <a:pPr algn="ctr"/>
            <a:r>
              <a:rPr lang="en-US" sz="2400" b="1" strike="noStrike" spc="-1" dirty="0">
                <a:solidFill>
                  <a:srgbClr val="000000"/>
                </a:solidFill>
                <a:latin typeface="Arial"/>
                <a:ea typeface="DejaVu Sans"/>
              </a:rPr>
              <a:t>3- Probing single particle states in </a:t>
            </a:r>
            <a:r>
              <a:rPr lang="en-US" sz="2400" b="1" strike="noStrike" spc="-1" baseline="30000" dirty="0">
                <a:solidFill>
                  <a:srgbClr val="000000"/>
                </a:solidFill>
                <a:latin typeface="Arial"/>
                <a:ea typeface="DejaVu Sans"/>
              </a:rPr>
              <a:t>217</a:t>
            </a:r>
            <a:r>
              <a:rPr lang="en-US" sz="2400" b="1" strike="noStrike" spc="-1" dirty="0">
                <a:solidFill>
                  <a:srgbClr val="000000"/>
                </a:solidFill>
                <a:latin typeface="Arial"/>
                <a:ea typeface="DejaVu Sans"/>
              </a:rPr>
              <a:t>Pa through isomer spectroscopy</a:t>
            </a:r>
            <a:endParaRPr lang="en-US" sz="2400" b="0" strike="noStrike" spc="-1" dirty="0">
              <a:latin typeface="Arial"/>
            </a:endParaRPr>
          </a:p>
        </p:txBody>
      </p:sp>
    </p:spTree>
    <p:extLst>
      <p:ext uri="{BB962C8B-B14F-4D97-AF65-F5344CB8AC3E}">
        <p14:creationId xmlns:p14="http://schemas.microsoft.com/office/powerpoint/2010/main" val="355454582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Table 1"/>
          <p:cNvGraphicFramePr/>
          <p:nvPr>
            <p:extLst>
              <p:ext uri="{D42A27DB-BD31-4B8C-83A1-F6EECF244321}">
                <p14:modId xmlns:p14="http://schemas.microsoft.com/office/powerpoint/2010/main" val="1811051449"/>
              </p:ext>
            </p:extLst>
          </p:nvPr>
        </p:nvGraphicFramePr>
        <p:xfrm>
          <a:off x="2063552" y="3938950"/>
          <a:ext cx="6669360" cy="1188720"/>
        </p:xfrm>
        <a:graphic>
          <a:graphicData uri="http://schemas.openxmlformats.org/drawingml/2006/table">
            <a:tbl>
              <a:tblPr>
                <a:tableStyleId>{2D5ABB26-0587-4C30-8999-92F81FD0307C}</a:tableStyleId>
              </a:tblPr>
              <a:tblGrid>
                <a:gridCol w="4674960">
                  <a:extLst>
                    <a:ext uri="{9D8B030D-6E8A-4147-A177-3AD203B41FA5}">
                      <a16:colId xmlns:a16="http://schemas.microsoft.com/office/drawing/2014/main" val="20000"/>
                    </a:ext>
                  </a:extLst>
                </a:gridCol>
                <a:gridCol w="1994400">
                  <a:extLst>
                    <a:ext uri="{9D8B030D-6E8A-4147-A177-3AD203B41FA5}">
                      <a16:colId xmlns:a16="http://schemas.microsoft.com/office/drawing/2014/main" val="20001"/>
                    </a:ext>
                  </a:extLst>
                </a:gridCol>
              </a:tblGrid>
              <a:tr h="223489">
                <a:tc>
                  <a:txBody>
                    <a:bodyPr/>
                    <a:lstStyle/>
                    <a:p>
                      <a:pPr>
                        <a:lnSpc>
                          <a:spcPct val="100000"/>
                        </a:lnSpc>
                      </a:pPr>
                      <a:r>
                        <a:rPr lang="fr-FR" sz="2000" strike="noStrike" spc="-1" dirty="0"/>
                        <a:t>Missions et déplacements</a:t>
                      </a:r>
                      <a:endParaRPr lang="en-US" sz="2000" b="0" strike="noStrike" spc="-1" dirty="0">
                        <a:latin typeface="Arial"/>
                      </a:endParaRPr>
                    </a:p>
                  </a:txBody>
                  <a:tcPr marL="9360" marR="9360"/>
                </a:tc>
                <a:tc>
                  <a:txBody>
                    <a:bodyPr/>
                    <a:lstStyle/>
                    <a:p>
                      <a:pPr algn="ctr">
                        <a:lnSpc>
                          <a:spcPct val="100000"/>
                        </a:lnSpc>
                        <a:tabLst>
                          <a:tab pos="0" algn="l"/>
                        </a:tabLst>
                      </a:pPr>
                      <a:r>
                        <a:rPr lang="fr-FR" sz="2000" strike="noStrike" spc="-1" dirty="0"/>
                        <a:t>23 k€</a:t>
                      </a:r>
                      <a:endParaRPr lang="en-US" sz="2000" b="0" strike="noStrike" spc="-1" dirty="0">
                        <a:latin typeface="Arial"/>
                      </a:endParaRPr>
                    </a:p>
                  </a:txBody>
                  <a:tcPr marL="9360" marR="9360"/>
                </a:tc>
                <a:extLst>
                  <a:ext uri="{0D108BD9-81ED-4DB2-BD59-A6C34878D82A}">
                    <a16:rowId xmlns:a16="http://schemas.microsoft.com/office/drawing/2014/main" val="10000"/>
                  </a:ext>
                </a:extLst>
              </a:tr>
              <a:tr h="260423">
                <a:tc>
                  <a:txBody>
                    <a:bodyPr/>
                    <a:lstStyle/>
                    <a:p>
                      <a:pPr>
                        <a:lnSpc>
                          <a:spcPct val="100000"/>
                        </a:lnSpc>
                      </a:pPr>
                      <a:r>
                        <a:rPr lang="fr-FR" sz="2000" strike="noStrike" spc="-1" dirty="0"/>
                        <a:t>Fournitures et Equipements scientifiques</a:t>
                      </a:r>
                      <a:endParaRPr lang="en-US" sz="2000" b="0" strike="noStrike" spc="-1" dirty="0">
                        <a:latin typeface="+mn-lt"/>
                      </a:endParaRPr>
                    </a:p>
                  </a:txBody>
                  <a:tcPr marL="9360" marR="9360"/>
                </a:tc>
                <a:tc>
                  <a:txBody>
                    <a:bodyPr/>
                    <a:lstStyle/>
                    <a:p>
                      <a:pPr algn="ctr">
                        <a:lnSpc>
                          <a:spcPct val="100000"/>
                        </a:lnSpc>
                        <a:tabLst>
                          <a:tab pos="0" algn="l"/>
                        </a:tabLst>
                      </a:pPr>
                      <a:r>
                        <a:rPr lang="fr-FR" sz="2000" strike="noStrike" spc="-1" dirty="0"/>
                        <a:t> 4 k€</a:t>
                      </a:r>
                      <a:endParaRPr lang="en-US" sz="2000" b="0" strike="noStrike" spc="-1" dirty="0">
                        <a:latin typeface="Arial"/>
                      </a:endParaRPr>
                    </a:p>
                  </a:txBody>
                  <a:tcPr marL="9360" marR="9360"/>
                </a:tc>
                <a:extLst>
                  <a:ext uri="{0D108BD9-81ED-4DB2-BD59-A6C34878D82A}">
                    <a16:rowId xmlns:a16="http://schemas.microsoft.com/office/drawing/2014/main" val="10001"/>
                  </a:ext>
                </a:extLst>
              </a:tr>
              <a:tr h="223489">
                <a:tc>
                  <a:txBody>
                    <a:bodyPr/>
                    <a:lstStyle/>
                    <a:p>
                      <a:pPr>
                        <a:lnSpc>
                          <a:spcPct val="100000"/>
                        </a:lnSpc>
                      </a:pPr>
                      <a:r>
                        <a:rPr lang="fr-FR" sz="2000" b="1" strike="noStrike" spc="-1" dirty="0">
                          <a:solidFill>
                            <a:schemeClr val="tx1"/>
                          </a:solidFill>
                        </a:rPr>
                        <a:t>     Total des besoins</a:t>
                      </a:r>
                      <a:endParaRPr lang="en-US" sz="2000" b="1" strike="noStrike" spc="-1" dirty="0">
                        <a:solidFill>
                          <a:schemeClr val="tx1"/>
                        </a:solidFill>
                        <a:latin typeface="Arial"/>
                      </a:endParaRPr>
                    </a:p>
                  </a:txBody>
                  <a:tcPr marL="9360" marR="9360"/>
                </a:tc>
                <a:tc>
                  <a:txBody>
                    <a:bodyPr/>
                    <a:lstStyle/>
                    <a:p>
                      <a:pPr algn="ctr">
                        <a:lnSpc>
                          <a:spcPct val="100000"/>
                        </a:lnSpc>
                        <a:tabLst>
                          <a:tab pos="0" algn="l"/>
                        </a:tabLst>
                      </a:pPr>
                      <a:r>
                        <a:rPr lang="fr-FR" sz="2000" b="1" strike="noStrike" spc="-1" dirty="0">
                          <a:solidFill>
                            <a:schemeClr val="tx1"/>
                          </a:solidFill>
                        </a:rPr>
                        <a:t>27 k€</a:t>
                      </a:r>
                      <a:endParaRPr lang="en-US" sz="2000" b="1" strike="noStrike" spc="-1" dirty="0">
                        <a:solidFill>
                          <a:schemeClr val="tx1"/>
                        </a:solidFill>
                        <a:latin typeface="Arial"/>
                      </a:endParaRPr>
                    </a:p>
                  </a:txBody>
                  <a:tcPr marL="9360" marR="9360"/>
                </a:tc>
                <a:extLst>
                  <a:ext uri="{0D108BD9-81ED-4DB2-BD59-A6C34878D82A}">
                    <a16:rowId xmlns:a16="http://schemas.microsoft.com/office/drawing/2014/main" val="10004"/>
                  </a:ext>
                </a:extLst>
              </a:tr>
            </a:tbl>
          </a:graphicData>
        </a:graphic>
      </p:graphicFrame>
      <p:sp>
        <p:nvSpPr>
          <p:cNvPr id="83" name="CustomShape 2"/>
          <p:cNvSpPr/>
          <p:nvPr/>
        </p:nvSpPr>
        <p:spPr>
          <a:xfrm>
            <a:off x="276480" y="502560"/>
            <a:ext cx="11610720"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1800" b="0" strike="noStrike" spc="-1" dirty="0">
                <a:solidFill>
                  <a:srgbClr val="000000"/>
                </a:solidFill>
                <a:latin typeface="Arial"/>
                <a:ea typeface="DejaVu Sans"/>
              </a:rPr>
              <a:t>	</a:t>
            </a:r>
            <a:r>
              <a:rPr lang="fr-FR" sz="2400" b="1" strike="noStrike" spc="-1" dirty="0">
                <a:solidFill>
                  <a:srgbClr val="000000"/>
                </a:solidFill>
                <a:latin typeface="Arial"/>
                <a:ea typeface="DejaVu Sans"/>
              </a:rPr>
              <a:t>Demande MP Exploitation (Missions sur site) / JYFL pour 2025</a:t>
            </a:r>
            <a:endParaRPr lang="en-US" sz="2400" b="0" strike="noStrike" spc="-1" dirty="0">
              <a:latin typeface="Arial"/>
            </a:endParaRPr>
          </a:p>
        </p:txBody>
      </p:sp>
      <p:sp>
        <p:nvSpPr>
          <p:cNvPr id="84" name="CustomShape 3"/>
          <p:cNvSpPr/>
          <p:nvPr/>
        </p:nvSpPr>
        <p:spPr>
          <a:xfrm>
            <a:off x="276046" y="1731090"/>
            <a:ext cx="11611080" cy="39621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7000"/>
              </a:lnSpc>
              <a:spcAft>
                <a:spcPts val="799"/>
              </a:spcAft>
            </a:pPr>
            <a:r>
              <a:rPr lang="fr-FR" sz="2000" b="0" strike="noStrike" spc="-1" dirty="0">
                <a:solidFill>
                  <a:srgbClr val="000000"/>
                </a:solidFill>
                <a:latin typeface="Arial"/>
                <a:ea typeface="Calibri"/>
              </a:rPr>
              <a:t>3 demandes </a:t>
            </a:r>
            <a:r>
              <a:rPr lang="fr-FR" sz="2000" spc="-1" dirty="0">
                <a:solidFill>
                  <a:srgbClr val="000000"/>
                </a:solidFill>
                <a:ea typeface="Calibri"/>
              </a:rPr>
              <a:t>dans </a:t>
            </a:r>
            <a:r>
              <a:rPr lang="fr-FR" sz="2000" b="0" strike="noStrike" spc="-1" dirty="0">
                <a:solidFill>
                  <a:srgbClr val="000000"/>
                </a:solidFill>
                <a:latin typeface="Arial"/>
                <a:ea typeface="Calibri"/>
              </a:rPr>
              <a:t>le pôle nucléaire à </a:t>
            </a:r>
            <a:r>
              <a:rPr lang="fr-FR" sz="2000" b="0" strike="noStrike" spc="-1" dirty="0" err="1">
                <a:solidFill>
                  <a:srgbClr val="000000"/>
                </a:solidFill>
                <a:latin typeface="Arial"/>
                <a:ea typeface="Calibri"/>
              </a:rPr>
              <a:t>IJCLab</a:t>
            </a:r>
            <a:r>
              <a:rPr lang="fr-FR" sz="2000" b="0" strike="noStrike" spc="-1" dirty="0">
                <a:solidFill>
                  <a:srgbClr val="000000"/>
                </a:solidFill>
                <a:latin typeface="Arial"/>
                <a:ea typeface="Calibri"/>
              </a:rPr>
              <a:t>:</a:t>
            </a:r>
            <a:endParaRPr lang="en-US" sz="2000" b="0" strike="noStrike" spc="-1" dirty="0">
              <a:latin typeface="Arial"/>
            </a:endParaRPr>
          </a:p>
        </p:txBody>
      </p:sp>
      <p:sp>
        <p:nvSpPr>
          <p:cNvPr id="85" name="Line 4"/>
          <p:cNvSpPr/>
          <p:nvPr/>
        </p:nvSpPr>
        <p:spPr>
          <a:xfrm>
            <a:off x="276120" y="1340768"/>
            <a:ext cx="11611080" cy="0"/>
          </a:xfrm>
          <a:prstGeom prst="line">
            <a:avLst/>
          </a:prstGeom>
          <a:ln w="63360">
            <a:solidFill>
              <a:srgbClr val="3F6EC2"/>
            </a:solidFill>
          </a:ln>
        </p:spPr>
        <p:style>
          <a:lnRef idx="1">
            <a:schemeClr val="accent1"/>
          </a:lnRef>
          <a:fillRef idx="0">
            <a:schemeClr val="accent1"/>
          </a:fillRef>
          <a:effectRef idx="0">
            <a:schemeClr val="accent1"/>
          </a:effectRef>
          <a:fontRef idx="minor"/>
        </p:style>
      </p:sp>
      <p:graphicFrame>
        <p:nvGraphicFramePr>
          <p:cNvPr id="4" name="Tableau 3">
            <a:extLst>
              <a:ext uri="{FF2B5EF4-FFF2-40B4-BE49-F238E27FC236}">
                <a16:creationId xmlns:a16="http://schemas.microsoft.com/office/drawing/2014/main" id="{9BA77239-A605-08E8-4314-E1D190198715}"/>
              </a:ext>
            </a:extLst>
          </p:cNvPr>
          <p:cNvGraphicFramePr>
            <a:graphicFrameLocks noGrp="1"/>
          </p:cNvGraphicFramePr>
          <p:nvPr>
            <p:extLst>
              <p:ext uri="{D42A27DB-BD31-4B8C-83A1-F6EECF244321}">
                <p14:modId xmlns:p14="http://schemas.microsoft.com/office/powerpoint/2010/main" val="4241129700"/>
              </p:ext>
            </p:extLst>
          </p:nvPr>
        </p:nvGraphicFramePr>
        <p:xfrm>
          <a:off x="2090936" y="5555160"/>
          <a:ext cx="6669360" cy="466470"/>
        </p:xfrm>
        <a:graphic>
          <a:graphicData uri="http://schemas.openxmlformats.org/drawingml/2006/table">
            <a:tbl>
              <a:tblPr>
                <a:tableStyleId>{2D5ABB26-0587-4C30-8999-92F81FD0307C}</a:tableStyleId>
              </a:tblPr>
              <a:tblGrid>
                <a:gridCol w="4674960">
                  <a:extLst>
                    <a:ext uri="{9D8B030D-6E8A-4147-A177-3AD203B41FA5}">
                      <a16:colId xmlns:a16="http://schemas.microsoft.com/office/drawing/2014/main" val="3597598261"/>
                    </a:ext>
                  </a:extLst>
                </a:gridCol>
                <a:gridCol w="1994400">
                  <a:extLst>
                    <a:ext uri="{9D8B030D-6E8A-4147-A177-3AD203B41FA5}">
                      <a16:colId xmlns:a16="http://schemas.microsoft.com/office/drawing/2014/main" val="1357108842"/>
                    </a:ext>
                  </a:extLst>
                </a:gridCol>
              </a:tblGrid>
              <a:tr h="466470">
                <a:tc>
                  <a:txBody>
                    <a:bodyPr/>
                    <a:lstStyle/>
                    <a:p>
                      <a:pPr>
                        <a:lnSpc>
                          <a:spcPct val="100000"/>
                        </a:lnSpc>
                      </a:pPr>
                      <a:r>
                        <a:rPr lang="fr-FR" sz="2000" b="1" strike="noStrike" spc="-1" dirty="0">
                          <a:solidFill>
                            <a:srgbClr val="FF0000"/>
                          </a:solidFill>
                        </a:rPr>
                        <a:t>     Total demandé à l’IN2P3 pour 2025</a:t>
                      </a:r>
                      <a:endParaRPr lang="en-US" sz="2000" b="1" strike="noStrike" spc="-1" dirty="0">
                        <a:solidFill>
                          <a:srgbClr val="FF0000"/>
                        </a:solidFill>
                        <a:latin typeface="Arial"/>
                      </a:endParaRPr>
                    </a:p>
                  </a:txBody>
                  <a:tcPr marL="9360" marR="9360"/>
                </a:tc>
                <a:tc>
                  <a:txBody>
                    <a:bodyPr/>
                    <a:lstStyle/>
                    <a:p>
                      <a:pPr algn="ctr">
                        <a:lnSpc>
                          <a:spcPct val="100000"/>
                        </a:lnSpc>
                        <a:tabLst>
                          <a:tab pos="0" algn="l"/>
                        </a:tabLst>
                      </a:pPr>
                      <a:r>
                        <a:rPr lang="fr-FR" sz="2000" b="1" strike="noStrike" spc="-1" dirty="0">
                          <a:solidFill>
                            <a:srgbClr val="FF0000"/>
                          </a:solidFill>
                        </a:rPr>
                        <a:t>21 k€</a:t>
                      </a:r>
                      <a:endParaRPr lang="en-US" sz="2000" b="1" strike="noStrike" spc="-1" dirty="0">
                        <a:solidFill>
                          <a:srgbClr val="FF0000"/>
                        </a:solidFill>
                        <a:latin typeface="Arial"/>
                      </a:endParaRPr>
                    </a:p>
                  </a:txBody>
                  <a:tcPr marL="9360" marR="9360"/>
                </a:tc>
                <a:extLst>
                  <a:ext uri="{0D108BD9-81ED-4DB2-BD59-A6C34878D82A}">
                    <a16:rowId xmlns:a16="http://schemas.microsoft.com/office/drawing/2014/main" val="3184315941"/>
                  </a:ext>
                </a:extLst>
              </a:tr>
            </a:tbl>
          </a:graphicData>
        </a:graphic>
      </p:graphicFrame>
      <p:graphicFrame>
        <p:nvGraphicFramePr>
          <p:cNvPr id="5" name="Tableau 4">
            <a:extLst>
              <a:ext uri="{FF2B5EF4-FFF2-40B4-BE49-F238E27FC236}">
                <a16:creationId xmlns:a16="http://schemas.microsoft.com/office/drawing/2014/main" id="{16143203-F1DB-9FC9-AC75-CCA3ED8A5D9C}"/>
              </a:ext>
            </a:extLst>
          </p:cNvPr>
          <p:cNvGraphicFramePr>
            <a:graphicFrameLocks noGrp="1"/>
          </p:cNvGraphicFramePr>
          <p:nvPr>
            <p:extLst>
              <p:ext uri="{D42A27DB-BD31-4B8C-83A1-F6EECF244321}">
                <p14:modId xmlns:p14="http://schemas.microsoft.com/office/powerpoint/2010/main" val="1866755705"/>
              </p:ext>
            </p:extLst>
          </p:nvPr>
        </p:nvGraphicFramePr>
        <p:xfrm>
          <a:off x="2064647" y="5085184"/>
          <a:ext cx="6669360" cy="396240"/>
        </p:xfrm>
        <a:graphic>
          <a:graphicData uri="http://schemas.openxmlformats.org/drawingml/2006/table">
            <a:tbl>
              <a:tblPr>
                <a:tableStyleId>{2D5ABB26-0587-4C30-8999-92F81FD0307C}</a:tableStyleId>
              </a:tblPr>
              <a:tblGrid>
                <a:gridCol w="4674960">
                  <a:extLst>
                    <a:ext uri="{9D8B030D-6E8A-4147-A177-3AD203B41FA5}">
                      <a16:colId xmlns:a16="http://schemas.microsoft.com/office/drawing/2014/main" val="3500907264"/>
                    </a:ext>
                  </a:extLst>
                </a:gridCol>
                <a:gridCol w="1994400">
                  <a:extLst>
                    <a:ext uri="{9D8B030D-6E8A-4147-A177-3AD203B41FA5}">
                      <a16:colId xmlns:a16="http://schemas.microsoft.com/office/drawing/2014/main" val="435564789"/>
                    </a:ext>
                  </a:extLst>
                </a:gridCol>
              </a:tblGrid>
              <a:tr h="359972">
                <a:tc>
                  <a:txBody>
                    <a:bodyPr/>
                    <a:lstStyle/>
                    <a:p>
                      <a:pPr>
                        <a:lnSpc>
                          <a:spcPct val="100000"/>
                        </a:lnSpc>
                      </a:pPr>
                      <a:r>
                        <a:rPr lang="fr-FR" sz="2000" strike="noStrike" spc="-1" dirty="0">
                          <a:solidFill>
                            <a:schemeClr val="accent1"/>
                          </a:solidFill>
                        </a:rPr>
                        <a:t>     Support Euro-</a:t>
                      </a:r>
                      <a:r>
                        <a:rPr lang="fr-FR" sz="2000" strike="noStrike" spc="-1" dirty="0" err="1">
                          <a:solidFill>
                            <a:schemeClr val="accent1"/>
                          </a:solidFill>
                        </a:rPr>
                        <a:t>Labs</a:t>
                      </a:r>
                      <a:r>
                        <a:rPr lang="fr-FR" sz="2000" strike="noStrike" spc="-1" dirty="0">
                          <a:solidFill>
                            <a:schemeClr val="accent1"/>
                          </a:solidFill>
                        </a:rPr>
                        <a:t>  </a:t>
                      </a:r>
                      <a:endParaRPr lang="en-US" sz="2000" b="0" strike="noStrike" spc="-1" dirty="0">
                        <a:solidFill>
                          <a:schemeClr val="accent1"/>
                        </a:solidFill>
                        <a:latin typeface="Arial"/>
                      </a:endParaRPr>
                    </a:p>
                  </a:txBody>
                  <a:tcPr marL="9360" marR="9360"/>
                </a:tc>
                <a:tc>
                  <a:txBody>
                    <a:bodyPr/>
                    <a:lstStyle/>
                    <a:p>
                      <a:pPr algn="ctr">
                        <a:lnSpc>
                          <a:spcPct val="100000"/>
                        </a:lnSpc>
                        <a:tabLst>
                          <a:tab pos="0" algn="l"/>
                        </a:tabLst>
                      </a:pPr>
                      <a:r>
                        <a:rPr lang="fr-FR" sz="2000" strike="noStrike" spc="-1" dirty="0">
                          <a:solidFill>
                            <a:schemeClr val="accent1"/>
                          </a:solidFill>
                        </a:rPr>
                        <a:t>   - 6 k€ ?  </a:t>
                      </a:r>
                      <a:endParaRPr lang="en-US" sz="2000" b="0" strike="noStrike" spc="-1" dirty="0">
                        <a:solidFill>
                          <a:schemeClr val="accent1"/>
                        </a:solidFill>
                        <a:latin typeface="Arial"/>
                      </a:endParaRPr>
                    </a:p>
                  </a:txBody>
                  <a:tcPr marL="9360" marR="9360"/>
                </a:tc>
                <a:extLst>
                  <a:ext uri="{0D108BD9-81ED-4DB2-BD59-A6C34878D82A}">
                    <a16:rowId xmlns:a16="http://schemas.microsoft.com/office/drawing/2014/main" val="1498462718"/>
                  </a:ext>
                </a:extLst>
              </a:tr>
            </a:tbl>
          </a:graphicData>
        </a:graphic>
      </p:graphicFrame>
      <p:sp>
        <p:nvSpPr>
          <p:cNvPr id="7" name="ZoneTexte 6">
            <a:extLst>
              <a:ext uri="{FF2B5EF4-FFF2-40B4-BE49-F238E27FC236}">
                <a16:creationId xmlns:a16="http://schemas.microsoft.com/office/drawing/2014/main" id="{4AA451E6-F242-7F89-FC28-6AA60E51CF6F}"/>
              </a:ext>
            </a:extLst>
          </p:cNvPr>
          <p:cNvSpPr txBox="1"/>
          <p:nvPr/>
        </p:nvSpPr>
        <p:spPr>
          <a:xfrm>
            <a:off x="8544272" y="5103118"/>
            <a:ext cx="2952328" cy="369332"/>
          </a:xfrm>
          <a:prstGeom prst="rect">
            <a:avLst/>
          </a:prstGeom>
          <a:noFill/>
        </p:spPr>
        <p:txBody>
          <a:bodyPr wrap="square">
            <a:spAutoFit/>
          </a:bodyPr>
          <a:lstStyle/>
          <a:p>
            <a:r>
              <a:rPr lang="fr-FR" sz="1800" spc="-1" dirty="0">
                <a:solidFill>
                  <a:schemeClr val="accent1"/>
                </a:solidFill>
                <a:ea typeface="Calibri"/>
              </a:rPr>
              <a:t>(hypothèse 2 k€/</a:t>
            </a:r>
            <a:r>
              <a:rPr lang="fr-FR" sz="1800" spc="-1" dirty="0" err="1">
                <a:solidFill>
                  <a:schemeClr val="accent1"/>
                </a:solidFill>
                <a:ea typeface="Calibri"/>
              </a:rPr>
              <a:t>exp</a:t>
            </a:r>
            <a:r>
              <a:rPr lang="fr-FR" sz="1800" spc="-1" dirty="0">
                <a:solidFill>
                  <a:schemeClr val="accent1"/>
                </a:solidFill>
                <a:ea typeface="Calibri"/>
              </a:rPr>
              <a:t>)</a:t>
            </a:r>
            <a:endParaRPr lang="fr-FR" dirty="0">
              <a:solidFill>
                <a:schemeClr val="accent1"/>
              </a:solidFill>
            </a:endParaRPr>
          </a:p>
        </p:txBody>
      </p:sp>
      <p:cxnSp>
        <p:nvCxnSpPr>
          <p:cNvPr id="9" name="Connecteur droit 8">
            <a:extLst>
              <a:ext uri="{FF2B5EF4-FFF2-40B4-BE49-F238E27FC236}">
                <a16:creationId xmlns:a16="http://schemas.microsoft.com/office/drawing/2014/main" id="{BC024B0A-CD15-E2A1-53DB-6A99B7B68B26}"/>
              </a:ext>
            </a:extLst>
          </p:cNvPr>
          <p:cNvCxnSpPr/>
          <p:nvPr/>
        </p:nvCxnSpPr>
        <p:spPr>
          <a:xfrm>
            <a:off x="7248128" y="4725144"/>
            <a:ext cx="100811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D367711-7430-451D-9B11-060C5A736D5B}"/>
              </a:ext>
            </a:extLst>
          </p:cNvPr>
          <p:cNvCxnSpPr/>
          <p:nvPr/>
        </p:nvCxnSpPr>
        <p:spPr>
          <a:xfrm>
            <a:off x="7248128" y="5517574"/>
            <a:ext cx="100811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81E525A-A24A-2B31-C645-1B93CCEA7948}"/>
              </a:ext>
            </a:extLst>
          </p:cNvPr>
          <p:cNvSpPr/>
          <p:nvPr/>
        </p:nvSpPr>
        <p:spPr>
          <a:xfrm>
            <a:off x="983432" y="2266965"/>
            <a:ext cx="10657184" cy="1323439"/>
          </a:xfrm>
          <a:prstGeom prst="rect">
            <a:avLst/>
          </a:prstGeom>
        </p:spPr>
        <p:txBody>
          <a:bodyPr wrap="square">
            <a:spAutoFit/>
          </a:bodyPr>
          <a:lstStyle/>
          <a:p>
            <a:pPr marL="285750" indent="-285750">
              <a:buFontTx/>
              <a:buChar char="-"/>
            </a:pPr>
            <a:r>
              <a:rPr lang="fr-FR" sz="2000" b="1" spc="-1" dirty="0">
                <a:solidFill>
                  <a:srgbClr val="000000"/>
                </a:solidFill>
              </a:rPr>
              <a:t>Structure des Xe-Cs-Ba-La proches de la </a:t>
            </a:r>
            <a:r>
              <a:rPr lang="fr-FR" sz="2000" b="1" spc="-1" dirty="0" err="1">
                <a:solidFill>
                  <a:srgbClr val="000000"/>
                </a:solidFill>
              </a:rPr>
              <a:t>drip</a:t>
            </a:r>
            <a:r>
              <a:rPr lang="fr-FR" sz="2000" b="1" spc="-1" dirty="0">
                <a:solidFill>
                  <a:srgbClr val="000000"/>
                </a:solidFill>
              </a:rPr>
              <a:t>-line proton  </a:t>
            </a:r>
            <a:r>
              <a:rPr lang="fr-FR" sz="2000" spc="-1" dirty="0">
                <a:solidFill>
                  <a:srgbClr val="000000"/>
                </a:solidFill>
              </a:rPr>
              <a:t>(équipe NEXT)</a:t>
            </a:r>
          </a:p>
          <a:p>
            <a:endParaRPr lang="en-US" sz="1000" spc="-1" dirty="0"/>
          </a:p>
          <a:p>
            <a:pPr marL="285750" indent="-285750">
              <a:lnSpc>
                <a:spcPct val="100000"/>
              </a:lnSpc>
              <a:buFontTx/>
              <a:buChar char="-"/>
            </a:pPr>
            <a:r>
              <a:rPr lang="en-US" sz="2000" b="1" spc="-1" dirty="0">
                <a:solidFill>
                  <a:srgbClr val="000000"/>
                </a:solidFill>
              </a:rPr>
              <a:t>TDRIV on Li-like charge states @ JYFL  </a:t>
            </a:r>
            <a:r>
              <a:rPr lang="en-US" sz="2000" spc="-1" dirty="0">
                <a:solidFill>
                  <a:srgbClr val="000000"/>
                </a:solidFill>
              </a:rPr>
              <a:t>(</a:t>
            </a:r>
            <a:r>
              <a:rPr lang="en-US" sz="2000" spc="-1" dirty="0" err="1">
                <a:solidFill>
                  <a:srgbClr val="000000"/>
                </a:solidFill>
              </a:rPr>
              <a:t>équipe</a:t>
            </a:r>
            <a:r>
              <a:rPr lang="en-US" sz="2000" spc="-1" dirty="0">
                <a:solidFill>
                  <a:srgbClr val="000000"/>
                </a:solidFill>
              </a:rPr>
              <a:t> SDF)</a:t>
            </a:r>
          </a:p>
          <a:p>
            <a:pPr marL="285750" indent="-285750">
              <a:lnSpc>
                <a:spcPct val="100000"/>
              </a:lnSpc>
              <a:buFontTx/>
              <a:buChar char="-"/>
            </a:pPr>
            <a:endParaRPr lang="en-US" sz="1000" spc="-1" dirty="0">
              <a:solidFill>
                <a:srgbClr val="000000"/>
              </a:solidFill>
            </a:endParaRPr>
          </a:p>
          <a:p>
            <a:pPr marL="285750" indent="-285750">
              <a:buFontTx/>
              <a:buChar char="-"/>
            </a:pPr>
            <a:r>
              <a:rPr lang="en-US" sz="2000" b="1" spc="-1" dirty="0">
                <a:solidFill>
                  <a:srgbClr val="000000"/>
                </a:solidFill>
              </a:rPr>
              <a:t>Probing single particle states in </a:t>
            </a:r>
            <a:r>
              <a:rPr lang="en-US" sz="2000" b="1" spc="-1" baseline="30000" dirty="0">
                <a:solidFill>
                  <a:srgbClr val="000000"/>
                </a:solidFill>
              </a:rPr>
              <a:t>217</a:t>
            </a:r>
            <a:r>
              <a:rPr lang="en-US" sz="2000" b="1" spc="-1" dirty="0">
                <a:solidFill>
                  <a:srgbClr val="000000"/>
                </a:solidFill>
              </a:rPr>
              <a:t>Pa through isomer spectroscopy </a:t>
            </a:r>
            <a:r>
              <a:rPr lang="en-US" sz="2000" spc="-1" dirty="0">
                <a:solidFill>
                  <a:srgbClr val="000000"/>
                </a:solidFill>
              </a:rPr>
              <a:t>(</a:t>
            </a:r>
            <a:r>
              <a:rPr lang="en-US" sz="2000" spc="-1" dirty="0" err="1">
                <a:solidFill>
                  <a:srgbClr val="000000"/>
                </a:solidFill>
              </a:rPr>
              <a:t>équipe</a:t>
            </a:r>
            <a:r>
              <a:rPr lang="en-US" sz="2000" spc="-1" dirty="0">
                <a:solidFill>
                  <a:srgbClr val="000000"/>
                </a:solidFill>
              </a:rPr>
              <a:t> SDF)</a:t>
            </a:r>
          </a:p>
        </p:txBody>
      </p:sp>
    </p:spTree>
    <p:extLst>
      <p:ext uri="{BB962C8B-B14F-4D97-AF65-F5344CB8AC3E}">
        <p14:creationId xmlns:p14="http://schemas.microsoft.com/office/powerpoint/2010/main" val="3920380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stomShape 1"/>
          <p:cNvSpPr/>
          <p:nvPr/>
        </p:nvSpPr>
        <p:spPr>
          <a:xfrm>
            <a:off x="276480" y="195480"/>
            <a:ext cx="11460960" cy="12604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000000"/>
                </a:solidFill>
                <a:latin typeface="Arial"/>
                <a:ea typeface="DejaVu Sans"/>
              </a:rPr>
              <a:t>AP JYFL – 2025							Demandeur : A. Astier - </a:t>
            </a:r>
            <a:r>
              <a:rPr lang="fr-FR" sz="1800" b="0" strike="noStrike" cap="all" spc="-1" dirty="0">
                <a:solidFill>
                  <a:srgbClr val="000000"/>
                </a:solidFill>
                <a:latin typeface="Arial"/>
                <a:ea typeface="DejaVu Sans"/>
              </a:rPr>
              <a:t>é</a:t>
            </a:r>
            <a:r>
              <a:rPr lang="fr-FR" sz="1800" b="0" strike="noStrike" spc="-1" dirty="0">
                <a:solidFill>
                  <a:srgbClr val="000000"/>
                </a:solidFill>
                <a:latin typeface="Arial"/>
                <a:ea typeface="DejaVu Sans"/>
              </a:rPr>
              <a:t>quipe NEXT</a:t>
            </a:r>
            <a:endParaRPr lang="en-US" spc="-1" dirty="0">
              <a:latin typeface="Arial"/>
            </a:endParaRPr>
          </a:p>
          <a:p>
            <a:pPr>
              <a:lnSpc>
                <a:spcPct val="100000"/>
              </a:lnSpc>
            </a:pPr>
            <a:endParaRPr lang="en-US" sz="1000" b="0" strike="noStrike" spc="-1" dirty="0">
              <a:latin typeface="Arial"/>
            </a:endParaRPr>
          </a:p>
          <a:p>
            <a:pPr algn="ctr">
              <a:lnSpc>
                <a:spcPct val="100000"/>
              </a:lnSpc>
            </a:pPr>
            <a:r>
              <a:rPr lang="fr-FR" sz="2400" b="1" spc="-1" dirty="0">
                <a:solidFill>
                  <a:srgbClr val="000000"/>
                </a:solidFill>
              </a:rPr>
              <a:t>1- Structure des Xe-Cs-Ba-La proches de la </a:t>
            </a:r>
            <a:r>
              <a:rPr lang="fr-FR" sz="2400" b="1" spc="-1" dirty="0" err="1">
                <a:solidFill>
                  <a:srgbClr val="000000"/>
                </a:solidFill>
              </a:rPr>
              <a:t>drip</a:t>
            </a:r>
            <a:r>
              <a:rPr lang="fr-FR" sz="2400" b="1" spc="-1" dirty="0">
                <a:solidFill>
                  <a:srgbClr val="000000"/>
                </a:solidFill>
              </a:rPr>
              <a:t>-line proton</a:t>
            </a:r>
          </a:p>
          <a:p>
            <a:pPr algn="ctr">
              <a:lnSpc>
                <a:spcPct val="100000"/>
              </a:lnSpc>
            </a:pPr>
            <a:endParaRPr lang="en-US" sz="2400" b="0" strike="noStrike" spc="-1" dirty="0">
              <a:latin typeface="Arial"/>
            </a:endParaRPr>
          </a:p>
        </p:txBody>
      </p:sp>
      <p:grpSp>
        <p:nvGrpSpPr>
          <p:cNvPr id="483" name="Groupe 12"/>
          <p:cNvGrpSpPr/>
          <p:nvPr/>
        </p:nvGrpSpPr>
        <p:grpSpPr>
          <a:xfrm>
            <a:off x="7728560" y="1623752"/>
            <a:ext cx="3505680" cy="2859840"/>
            <a:chOff x="5439960" y="1313280"/>
            <a:chExt cx="3505680" cy="2859840"/>
          </a:xfrm>
        </p:grpSpPr>
        <p:pic>
          <p:nvPicPr>
            <p:cNvPr id="484" name="Picture 2"/>
            <p:cNvPicPr/>
            <p:nvPr/>
          </p:nvPicPr>
          <p:blipFill>
            <a:blip r:embed="rId3"/>
            <a:stretch/>
          </p:blipFill>
          <p:spPr>
            <a:xfrm>
              <a:off x="5439960" y="1313280"/>
              <a:ext cx="3505680" cy="2859840"/>
            </a:xfrm>
            <a:prstGeom prst="rect">
              <a:avLst/>
            </a:prstGeom>
            <a:ln w="0">
              <a:noFill/>
            </a:ln>
          </p:spPr>
        </p:pic>
        <p:sp>
          <p:nvSpPr>
            <p:cNvPr id="485" name="Rectangle 14"/>
            <p:cNvSpPr/>
            <p:nvPr/>
          </p:nvSpPr>
          <p:spPr>
            <a:xfrm>
              <a:off x="6562800" y="1315080"/>
              <a:ext cx="167652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488" name="Rectangle 5"/>
          <p:cNvSpPr/>
          <p:nvPr/>
        </p:nvSpPr>
        <p:spPr>
          <a:xfrm>
            <a:off x="815464" y="3662068"/>
            <a:ext cx="495864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tabLst>
                <a:tab pos="0" algn="l"/>
              </a:tabLst>
            </a:pPr>
            <a:r>
              <a:rPr lang="en-US" sz="1400" spc="-1" dirty="0" err="1">
                <a:solidFill>
                  <a:srgbClr val="000000"/>
                </a:solidFill>
                <a:latin typeface="Verdana"/>
                <a:ea typeface="Verdana"/>
              </a:rPr>
              <a:t>Expériences</a:t>
            </a:r>
            <a:r>
              <a:rPr lang="en-US" sz="1400" spc="-1" dirty="0">
                <a:solidFill>
                  <a:srgbClr val="000000"/>
                </a:solidFill>
                <a:latin typeface="Verdana"/>
                <a:ea typeface="Verdana"/>
              </a:rPr>
              <a:t> : MARA+JUROGAM3+PlanFocal@JYFL</a:t>
            </a:r>
            <a:endParaRPr lang="fr-FR" sz="1400" spc="-1" dirty="0">
              <a:latin typeface="Arial"/>
            </a:endParaRPr>
          </a:p>
        </p:txBody>
      </p:sp>
      <p:sp>
        <p:nvSpPr>
          <p:cNvPr id="490" name="Rectangle 10"/>
          <p:cNvSpPr/>
          <p:nvPr/>
        </p:nvSpPr>
        <p:spPr>
          <a:xfrm>
            <a:off x="479376" y="3998844"/>
            <a:ext cx="10225136" cy="242998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tabLst>
                <a:tab pos="0" algn="l"/>
              </a:tabLst>
            </a:pPr>
            <a:r>
              <a:rPr lang="fr-FR" spc="-1" dirty="0" err="1">
                <a:solidFill>
                  <a:srgbClr val="000000"/>
                </a:solidFill>
                <a:ea typeface="Verdana"/>
              </a:rPr>
              <a:t>Exp</a:t>
            </a:r>
            <a:r>
              <a:rPr lang="fr-FR" spc="-1" dirty="0">
                <a:solidFill>
                  <a:srgbClr val="000000"/>
                </a:solidFill>
                <a:ea typeface="Verdana"/>
              </a:rPr>
              <a:t>. JM03 : </a:t>
            </a:r>
            <a:r>
              <a:rPr lang="fr-FR" spc="-1" baseline="33000" dirty="0">
                <a:solidFill>
                  <a:srgbClr val="000000"/>
                </a:solidFill>
                <a:ea typeface="Arial Unicode MS"/>
              </a:rPr>
              <a:t>64</a:t>
            </a:r>
            <a:r>
              <a:rPr lang="fr-FR" spc="-1" dirty="0">
                <a:solidFill>
                  <a:srgbClr val="000000"/>
                </a:solidFill>
                <a:ea typeface="Arial Unicode MS"/>
              </a:rPr>
              <a:t>Zn+</a:t>
            </a:r>
            <a:r>
              <a:rPr lang="fr-FR" spc="-1" baseline="33000" dirty="0">
                <a:solidFill>
                  <a:srgbClr val="000000"/>
                </a:solidFill>
                <a:ea typeface="Arial Unicode MS"/>
              </a:rPr>
              <a:t>58</a:t>
            </a:r>
            <a:r>
              <a:rPr lang="fr-FR" spc="-1" dirty="0">
                <a:solidFill>
                  <a:srgbClr val="000000"/>
                </a:solidFill>
                <a:ea typeface="Arial Unicode MS"/>
              </a:rPr>
              <a:t>Ni, </a:t>
            </a:r>
            <a:r>
              <a:rPr lang="fr-FR" spc="-1" dirty="0" err="1">
                <a:solidFill>
                  <a:srgbClr val="000000"/>
                </a:solidFill>
                <a:ea typeface="Arial Unicode MS"/>
              </a:rPr>
              <a:t>E</a:t>
            </a:r>
            <a:r>
              <a:rPr lang="fr-FR" spc="-1" baseline="-33000" dirty="0" err="1">
                <a:solidFill>
                  <a:srgbClr val="000000"/>
                </a:solidFill>
                <a:ea typeface="Arial Unicode MS"/>
              </a:rPr>
              <a:t>beam</a:t>
            </a:r>
            <a:r>
              <a:rPr lang="fr-FR" spc="-1" dirty="0">
                <a:solidFill>
                  <a:srgbClr val="000000"/>
                </a:solidFill>
                <a:ea typeface="Arial Unicode MS"/>
              </a:rPr>
              <a:t>= 255 MeV      		(2019)</a:t>
            </a:r>
            <a:endParaRPr lang="fr-FR" spc="-1" dirty="0"/>
          </a:p>
          <a:p>
            <a:pPr>
              <a:tabLst>
                <a:tab pos="0" algn="l"/>
              </a:tabLst>
            </a:pPr>
            <a:r>
              <a:rPr lang="fr-FR" b="1" spc="-1" dirty="0" err="1">
                <a:solidFill>
                  <a:srgbClr val="000000"/>
                </a:solidFill>
                <a:ea typeface="Verdana"/>
              </a:rPr>
              <a:t>Exp</a:t>
            </a:r>
            <a:r>
              <a:rPr lang="fr-FR" b="1" spc="-1" dirty="0">
                <a:solidFill>
                  <a:srgbClr val="000000"/>
                </a:solidFill>
                <a:ea typeface="Verdana"/>
              </a:rPr>
              <a:t>. JM27 : </a:t>
            </a:r>
            <a:r>
              <a:rPr lang="fr-FR" b="1" spc="-1" baseline="33000" dirty="0">
                <a:solidFill>
                  <a:srgbClr val="000000"/>
                </a:solidFill>
                <a:ea typeface="Arial Unicode MS"/>
              </a:rPr>
              <a:t>64</a:t>
            </a:r>
            <a:r>
              <a:rPr lang="fr-FR" b="1" spc="-1" dirty="0">
                <a:solidFill>
                  <a:srgbClr val="000000"/>
                </a:solidFill>
                <a:ea typeface="Arial Unicode MS"/>
              </a:rPr>
              <a:t>Zn+</a:t>
            </a:r>
            <a:r>
              <a:rPr lang="fr-FR" b="1" spc="-1" baseline="33000" dirty="0">
                <a:solidFill>
                  <a:srgbClr val="000000"/>
                </a:solidFill>
                <a:ea typeface="Arial Unicode MS"/>
              </a:rPr>
              <a:t>58</a:t>
            </a:r>
            <a:r>
              <a:rPr lang="fr-FR" b="1" spc="-1" dirty="0">
                <a:solidFill>
                  <a:srgbClr val="000000"/>
                </a:solidFill>
                <a:ea typeface="Arial Unicode MS"/>
              </a:rPr>
              <a:t>Ni, </a:t>
            </a:r>
            <a:r>
              <a:rPr lang="fr-FR" b="1" spc="-1" dirty="0" err="1">
                <a:solidFill>
                  <a:srgbClr val="000000"/>
                </a:solidFill>
                <a:ea typeface="Arial Unicode MS"/>
              </a:rPr>
              <a:t>E</a:t>
            </a:r>
            <a:r>
              <a:rPr lang="fr-FR" b="1" spc="-1" baseline="-33000" dirty="0" err="1">
                <a:solidFill>
                  <a:srgbClr val="000000"/>
                </a:solidFill>
                <a:ea typeface="Arial Unicode MS"/>
              </a:rPr>
              <a:t>beam</a:t>
            </a:r>
            <a:r>
              <a:rPr lang="fr-FR" b="1" spc="-1" dirty="0">
                <a:solidFill>
                  <a:srgbClr val="000000"/>
                </a:solidFill>
                <a:ea typeface="Arial Unicode MS"/>
              </a:rPr>
              <a:t>= 255 &amp; 275 MeV     	(2021)</a:t>
            </a:r>
            <a:endParaRPr lang="fr-FR" b="1" spc="-1" dirty="0"/>
          </a:p>
          <a:p>
            <a:pPr>
              <a:tabLst>
                <a:tab pos="0" algn="l"/>
              </a:tabLst>
            </a:pPr>
            <a:r>
              <a:rPr lang="fr-FR" spc="-1" dirty="0" err="1">
                <a:solidFill>
                  <a:srgbClr val="000000"/>
                </a:solidFill>
                <a:ea typeface="Verdana"/>
              </a:rPr>
              <a:t>Exp</a:t>
            </a:r>
            <a:r>
              <a:rPr lang="fr-FR" spc="-1" dirty="0">
                <a:solidFill>
                  <a:srgbClr val="000000"/>
                </a:solidFill>
                <a:ea typeface="Verdana"/>
              </a:rPr>
              <a:t>.  M22 :  </a:t>
            </a:r>
            <a:r>
              <a:rPr lang="fr-FR" spc="-1" baseline="30000" dirty="0">
                <a:solidFill>
                  <a:srgbClr val="000000"/>
                </a:solidFill>
                <a:ea typeface="Arial Unicode MS"/>
              </a:rPr>
              <a:t>78</a:t>
            </a:r>
            <a:r>
              <a:rPr lang="fr-FR" spc="-1" dirty="0">
                <a:solidFill>
                  <a:srgbClr val="000000"/>
                </a:solidFill>
                <a:ea typeface="Arial Unicode MS"/>
              </a:rPr>
              <a:t>Kr+</a:t>
            </a:r>
            <a:r>
              <a:rPr lang="fr-FR" spc="-1" baseline="30000" dirty="0">
                <a:solidFill>
                  <a:srgbClr val="000000"/>
                </a:solidFill>
                <a:ea typeface="Arial Unicode MS"/>
              </a:rPr>
              <a:t>54</a:t>
            </a:r>
            <a:r>
              <a:rPr lang="fr-FR" spc="-1" dirty="0">
                <a:solidFill>
                  <a:srgbClr val="000000"/>
                </a:solidFill>
                <a:ea typeface="Arial Unicode MS"/>
              </a:rPr>
              <a:t>Fe, </a:t>
            </a:r>
            <a:r>
              <a:rPr lang="fr-FR" spc="-1" dirty="0" err="1">
                <a:solidFill>
                  <a:srgbClr val="000000"/>
                </a:solidFill>
                <a:ea typeface="Arial Unicode MS"/>
              </a:rPr>
              <a:t>E</a:t>
            </a:r>
            <a:r>
              <a:rPr lang="fr-FR" spc="-1" baseline="-33000" dirty="0" err="1">
                <a:solidFill>
                  <a:srgbClr val="000000"/>
                </a:solidFill>
                <a:ea typeface="Arial Unicode MS"/>
              </a:rPr>
              <a:t>beam</a:t>
            </a:r>
            <a:r>
              <a:rPr lang="fr-FR" spc="-1" dirty="0">
                <a:solidFill>
                  <a:srgbClr val="000000"/>
                </a:solidFill>
                <a:ea typeface="Arial Unicode MS"/>
              </a:rPr>
              <a:t>= 450 MeV               	(2022)</a:t>
            </a:r>
            <a:endParaRPr lang="fr-FR" spc="-1" dirty="0"/>
          </a:p>
          <a:p>
            <a:pPr>
              <a:tabLst>
                <a:tab pos="0" algn="l"/>
              </a:tabLst>
            </a:pPr>
            <a:endParaRPr lang="fr-FR" sz="800" spc="-1" dirty="0"/>
          </a:p>
          <a:p>
            <a:pPr>
              <a:tabLst>
                <a:tab pos="0" algn="l"/>
              </a:tabLst>
            </a:pPr>
            <a:r>
              <a:rPr lang="fr-FR" spc="-1" dirty="0">
                <a:solidFill>
                  <a:srgbClr val="000000"/>
                </a:solidFill>
                <a:ea typeface="Verdana"/>
              </a:rPr>
              <a:t>Objectifs principaux : </a:t>
            </a:r>
            <a:endParaRPr lang="fr-FR" spc="-1" dirty="0"/>
          </a:p>
          <a:p>
            <a:pPr marL="285840" indent="-285120">
              <a:buClr>
                <a:srgbClr val="000000"/>
              </a:buClr>
              <a:buFont typeface="Arial"/>
              <a:buChar char="-"/>
              <a:tabLst>
                <a:tab pos="0" algn="l"/>
              </a:tabLst>
            </a:pPr>
            <a:r>
              <a:rPr lang="fr-FR" cap="all" spc="-1" dirty="0">
                <a:solidFill>
                  <a:srgbClr val="000000"/>
                </a:solidFill>
                <a:ea typeface="Verdana"/>
              </a:rPr>
              <a:t>é</a:t>
            </a:r>
            <a:r>
              <a:rPr lang="fr-FR" spc="-1" dirty="0">
                <a:solidFill>
                  <a:srgbClr val="000000"/>
                </a:solidFill>
                <a:ea typeface="Verdana"/>
              </a:rPr>
              <a:t>tats excités de </a:t>
            </a:r>
            <a:r>
              <a:rPr lang="fr-FR" spc="-1" baseline="30000" dirty="0">
                <a:solidFill>
                  <a:srgbClr val="000000"/>
                </a:solidFill>
                <a:ea typeface="Verdana"/>
              </a:rPr>
              <a:t>119,120</a:t>
            </a:r>
            <a:r>
              <a:rPr lang="fr-FR" spc="-1" dirty="0">
                <a:solidFill>
                  <a:srgbClr val="000000"/>
                </a:solidFill>
                <a:ea typeface="Verdana"/>
              </a:rPr>
              <a:t>La, </a:t>
            </a:r>
            <a:r>
              <a:rPr lang="fr-FR" spc="-1" baseline="30000" dirty="0">
                <a:solidFill>
                  <a:srgbClr val="000000"/>
                </a:solidFill>
                <a:ea typeface="Verdana"/>
              </a:rPr>
              <a:t>116,117</a:t>
            </a:r>
            <a:r>
              <a:rPr lang="fr-FR" spc="-1" dirty="0">
                <a:solidFill>
                  <a:srgbClr val="000000"/>
                </a:solidFill>
                <a:ea typeface="Verdana"/>
              </a:rPr>
              <a:t>Cs</a:t>
            </a:r>
            <a:endParaRPr lang="fr-FR" spc="-1" dirty="0"/>
          </a:p>
          <a:p>
            <a:pPr marL="285840" indent="-285120">
              <a:buClr>
                <a:srgbClr val="000000"/>
              </a:buClr>
              <a:buFont typeface="Arial"/>
              <a:buChar char="-"/>
              <a:tabLst>
                <a:tab pos="0" algn="l"/>
              </a:tabLst>
            </a:pPr>
            <a:r>
              <a:rPr lang="fr-FR" spc="-1" dirty="0">
                <a:solidFill>
                  <a:srgbClr val="000000"/>
                </a:solidFill>
                <a:ea typeface="Verdana"/>
              </a:rPr>
              <a:t>Spectroscopies prompte, prompte-plan focal et plan focal des noyaux produits </a:t>
            </a:r>
            <a:endParaRPr lang="fr-FR" spc="-1" dirty="0"/>
          </a:p>
          <a:p>
            <a:pPr marL="285840" indent="-285120">
              <a:buClr>
                <a:srgbClr val="000000"/>
              </a:buClr>
              <a:buFont typeface="Arial"/>
              <a:buChar char="-"/>
              <a:tabLst>
                <a:tab pos="0" algn="l"/>
              </a:tabLst>
            </a:pPr>
            <a:r>
              <a:rPr lang="fr-FR" spc="-1" dirty="0">
                <a:solidFill>
                  <a:srgbClr val="000000"/>
                </a:solidFill>
                <a:ea typeface="Verdana"/>
              </a:rPr>
              <a:t>Recherche de nouveaux isomères</a:t>
            </a:r>
            <a:endParaRPr lang="fr-FR" spc="-1" dirty="0"/>
          </a:p>
          <a:p>
            <a:pPr marL="285840" indent="-285120">
              <a:buClr>
                <a:srgbClr val="000000"/>
              </a:buClr>
              <a:buFont typeface="Arial"/>
              <a:buChar char="-"/>
              <a:tabLst>
                <a:tab pos="0" algn="l"/>
              </a:tabLst>
            </a:pPr>
            <a:r>
              <a:rPr lang="fr-FR" spc="-1" dirty="0">
                <a:solidFill>
                  <a:srgbClr val="000000"/>
                </a:solidFill>
                <a:ea typeface="Verdana"/>
              </a:rPr>
              <a:t>Recherche de nouveaux émetteurs proton directs (</a:t>
            </a:r>
            <a:r>
              <a:rPr lang="fr-FR" spc="-1" baseline="30000" dirty="0">
                <a:solidFill>
                  <a:srgbClr val="000000"/>
                </a:solidFill>
                <a:ea typeface="Verdana"/>
              </a:rPr>
              <a:t>115,116</a:t>
            </a:r>
            <a:r>
              <a:rPr lang="fr-FR" spc="-1" dirty="0">
                <a:solidFill>
                  <a:srgbClr val="000000"/>
                </a:solidFill>
                <a:ea typeface="Verdana"/>
              </a:rPr>
              <a:t>La) ou beta-</a:t>
            </a:r>
            <a:r>
              <a:rPr lang="fr-FR" spc="-1" dirty="0" err="1">
                <a:solidFill>
                  <a:srgbClr val="000000"/>
                </a:solidFill>
                <a:ea typeface="Verdana"/>
              </a:rPr>
              <a:t>delayed</a:t>
            </a:r>
            <a:endParaRPr lang="fr-FR" spc="-1" dirty="0"/>
          </a:p>
        </p:txBody>
      </p:sp>
      <p:pic>
        <p:nvPicPr>
          <p:cNvPr id="492" name="Image 2"/>
          <p:cNvPicPr/>
          <p:nvPr/>
        </p:nvPicPr>
        <p:blipFill>
          <a:blip r:embed="rId4"/>
          <a:stretch/>
        </p:blipFill>
        <p:spPr>
          <a:xfrm>
            <a:off x="815464" y="1934719"/>
            <a:ext cx="4776480" cy="1764720"/>
          </a:xfrm>
          <a:prstGeom prst="rect">
            <a:avLst/>
          </a:prstGeom>
          <a:ln w="0">
            <a:noFill/>
          </a:ln>
        </p:spPr>
      </p:pic>
      <p:sp>
        <p:nvSpPr>
          <p:cNvPr id="493" name="Rectangle 492"/>
          <p:cNvSpPr/>
          <p:nvPr/>
        </p:nvSpPr>
        <p:spPr>
          <a:xfrm>
            <a:off x="276120" y="6466983"/>
            <a:ext cx="11990140" cy="28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pc="-1" dirty="0">
                <a:latin typeface="Arial"/>
              </a:rPr>
              <a:t>Collaboration : </a:t>
            </a:r>
            <a:r>
              <a:rPr lang="fr-FR" b="1" spc="-1" dirty="0" err="1">
                <a:latin typeface="Arial"/>
              </a:rPr>
              <a:t>IJCLab</a:t>
            </a:r>
            <a:r>
              <a:rPr lang="fr-FR" spc="-1" dirty="0">
                <a:latin typeface="Arial"/>
              </a:rPr>
              <a:t>, </a:t>
            </a:r>
            <a:r>
              <a:rPr lang="fr-FR" b="1" spc="-1" dirty="0">
                <a:latin typeface="Arial"/>
              </a:rPr>
              <a:t>JYFL</a:t>
            </a:r>
            <a:r>
              <a:rPr lang="fr-FR" spc="-1" dirty="0">
                <a:latin typeface="Arial"/>
              </a:rPr>
              <a:t>, </a:t>
            </a:r>
            <a:r>
              <a:rPr lang="fr-FR" b="1" spc="-1" dirty="0">
                <a:latin typeface="Arial"/>
              </a:rPr>
              <a:t>IMP Lanzhou</a:t>
            </a:r>
            <a:r>
              <a:rPr lang="fr-FR" spc="-1" dirty="0">
                <a:latin typeface="Arial"/>
              </a:rPr>
              <a:t>, HIL Varsovie, INR Debrecen, KTH, Simon Frazer, U. Liverpool, GSI</a:t>
            </a:r>
          </a:p>
        </p:txBody>
      </p:sp>
      <p:sp>
        <p:nvSpPr>
          <p:cNvPr id="14" name="Line 4"/>
          <p:cNvSpPr/>
          <p:nvPr/>
        </p:nvSpPr>
        <p:spPr>
          <a:xfrm>
            <a:off x="276120" y="1196752"/>
            <a:ext cx="11611080" cy="0"/>
          </a:xfrm>
          <a:prstGeom prst="line">
            <a:avLst/>
          </a:prstGeom>
          <a:ln w="63360">
            <a:solidFill>
              <a:srgbClr val="3F6EC2"/>
            </a:solidFill>
          </a:ln>
        </p:spPr>
        <p:style>
          <a:lnRef idx="1">
            <a:schemeClr val="accent1"/>
          </a:lnRef>
          <a:fillRef idx="0">
            <a:schemeClr val="accent1"/>
          </a:fillRef>
          <a:effectRef idx="0">
            <a:schemeClr val="accent1"/>
          </a:effectRef>
          <a:fontRef idx="minor"/>
        </p:style>
      </p:sp>
      <p:sp>
        <p:nvSpPr>
          <p:cNvPr id="15" name="CustomShape 2"/>
          <p:cNvSpPr/>
          <p:nvPr/>
        </p:nvSpPr>
        <p:spPr>
          <a:xfrm>
            <a:off x="276480" y="1292264"/>
            <a:ext cx="11460960" cy="9218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000000"/>
                </a:solidFill>
                <a:latin typeface="Arial"/>
                <a:ea typeface="DejaVu Sans"/>
              </a:rPr>
              <a:t>Contexte : </a:t>
            </a:r>
            <a:r>
              <a:rPr lang="fr-FR" cap="all" spc="-1" dirty="0">
                <a:solidFill>
                  <a:srgbClr val="0070C0"/>
                </a:solidFill>
              </a:rPr>
              <a:t>é</a:t>
            </a:r>
            <a:r>
              <a:rPr lang="fr-FR" spc="-1" dirty="0">
                <a:solidFill>
                  <a:srgbClr val="0070C0"/>
                </a:solidFill>
              </a:rPr>
              <a:t>tude </a:t>
            </a:r>
            <a:r>
              <a:rPr lang="fr-FR" sz="1800" b="0" strike="noStrike" spc="-1" dirty="0">
                <a:solidFill>
                  <a:srgbClr val="0070C0"/>
                </a:solidFill>
                <a:latin typeface="Arial"/>
                <a:ea typeface="DejaVu Sans"/>
              </a:rPr>
              <a:t>de la collectivité et la coexistence de formes dans des noyaux très exotiques, inconnus </a:t>
            </a:r>
            <a:r>
              <a:rPr lang="fr-FR" sz="1800" b="0" strike="noStrike" spc="-1" dirty="0" err="1">
                <a:solidFill>
                  <a:srgbClr val="0070C0"/>
                </a:solidFill>
                <a:latin typeface="Arial"/>
                <a:ea typeface="DejaVu Sans"/>
              </a:rPr>
              <a:t>spectroscopiquement</a:t>
            </a:r>
            <a:r>
              <a:rPr lang="fr-FR" sz="1800" b="0" strike="noStrike" spc="-1" dirty="0">
                <a:solidFill>
                  <a:srgbClr val="0070C0"/>
                </a:solidFill>
                <a:latin typeface="Arial"/>
                <a:ea typeface="DejaVu Sans"/>
              </a:rPr>
              <a:t>, proches de la zone de déformation maximale dans les lanthanides</a:t>
            </a:r>
            <a:endParaRPr lang="en-US" sz="1800" b="0" strike="noStrike" spc="-1" dirty="0">
              <a:latin typeface="Arial"/>
            </a:endParaRPr>
          </a:p>
          <a:p>
            <a:pPr>
              <a:lnSpc>
                <a:spcPct val="100000"/>
              </a:lnSpc>
            </a:pPr>
            <a:endParaRPr lang="en-US" sz="1800" b="0" strike="noStrike" spc="-1" dirty="0">
              <a:latin typeface="Arial"/>
            </a:endParaRPr>
          </a:p>
        </p:txBody>
      </p:sp>
      <p:grpSp>
        <p:nvGrpSpPr>
          <p:cNvPr id="16" name="Groupe 15">
            <a:extLst>
              <a:ext uri="{FF2B5EF4-FFF2-40B4-BE49-F238E27FC236}">
                <a16:creationId xmlns:a16="http://schemas.microsoft.com/office/drawing/2014/main" id="{32B75DD9-DF7C-4AC7-B3CC-4C16FD5E43FB}"/>
              </a:ext>
            </a:extLst>
          </p:cNvPr>
          <p:cNvGrpSpPr/>
          <p:nvPr/>
        </p:nvGrpSpPr>
        <p:grpSpPr>
          <a:xfrm>
            <a:off x="7536160" y="4797152"/>
            <a:ext cx="2974911" cy="708827"/>
            <a:chOff x="597434" y="5507811"/>
            <a:chExt cx="2656919" cy="708827"/>
          </a:xfrm>
        </p:grpSpPr>
        <p:sp>
          <p:nvSpPr>
            <p:cNvPr id="17" name="Rectangle 16">
              <a:extLst>
                <a:ext uri="{FF2B5EF4-FFF2-40B4-BE49-F238E27FC236}">
                  <a16:creationId xmlns:a16="http://schemas.microsoft.com/office/drawing/2014/main" id="{F1555C91-8F77-4368-A558-C27DFF68E415}"/>
                </a:ext>
              </a:extLst>
            </p:cNvPr>
            <p:cNvSpPr/>
            <p:nvPr/>
          </p:nvSpPr>
          <p:spPr>
            <a:xfrm>
              <a:off x="597434" y="5507811"/>
              <a:ext cx="2509092" cy="507685"/>
            </a:xfrm>
            <a:prstGeom prst="rect">
              <a:avLst/>
            </a:prstGeom>
            <a:solidFill>
              <a:srgbClr val="FFFF66"/>
            </a:solidFill>
            <a:ln w="25400" cap="flat" cmpd="sng" algn="ctr">
              <a:solidFill>
                <a:srgbClr val="3333CC"/>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0000"/>
                </a:solidFill>
                <a:effectLst/>
                <a:uLnTx/>
                <a:uFillTx/>
                <a:latin typeface="Arial"/>
              </a:endParaRPr>
            </a:p>
          </p:txBody>
        </p:sp>
        <p:sp>
          <p:nvSpPr>
            <p:cNvPr id="18" name="Rectangle 8">
              <a:extLst>
                <a:ext uri="{FF2B5EF4-FFF2-40B4-BE49-F238E27FC236}">
                  <a16:creationId xmlns:a16="http://schemas.microsoft.com/office/drawing/2014/main" id="{F97ED91C-E3E3-41D0-A927-E7F51415812D}"/>
                </a:ext>
              </a:extLst>
            </p:cNvPr>
            <p:cNvSpPr/>
            <p:nvPr/>
          </p:nvSpPr>
          <p:spPr>
            <a:xfrm>
              <a:off x="597435" y="5571761"/>
              <a:ext cx="2656918" cy="644877"/>
            </a:xfrm>
            <a:prstGeom prst="rect">
              <a:avLst/>
            </a:prstGeom>
            <a:noFill/>
            <a:ln w="0">
              <a:noFill/>
            </a:ln>
            <a:effectLst/>
          </p:spPr>
          <p:txBody>
            <a:bodyPr wrap="square" lIns="90000" tIns="45000" rIns="90000" bIns="45000">
              <a:spAutoFit/>
            </a:bodyPr>
            <a:lstStyle/>
            <a:p>
              <a:pPr marL="0" marR="0" lvl="0" indent="0" defTabSz="914400" eaLnBrk="1" fontAlgn="auto" latinLnBrk="0" hangingPunct="1">
                <a:lnSpc>
                  <a:spcPct val="100000"/>
                </a:lnSpc>
                <a:spcBef>
                  <a:spcPts val="0"/>
                </a:spcBef>
                <a:spcAft>
                  <a:spcPts val="0"/>
                </a:spcAft>
                <a:buClrTx/>
                <a:buSzTx/>
                <a:buFontTx/>
                <a:buNone/>
                <a:tabLst>
                  <a:tab pos="0" algn="l"/>
                </a:tabLst>
                <a:defRPr/>
              </a:pPr>
              <a:r>
                <a:rPr kumimoji="0" lang="fr-FR" i="0" u="none" strike="noStrike" kern="0" cap="none" spc="-1" normalizeH="0" baseline="0" noProof="0" dirty="0">
                  <a:ln>
                    <a:noFill/>
                  </a:ln>
                  <a:solidFill>
                    <a:srgbClr val="FF0000"/>
                  </a:solidFill>
                  <a:effectLst/>
                  <a:uLnTx/>
                  <a:uFillTx/>
                  <a:ea typeface="Verdana"/>
                </a:rPr>
                <a:t>-&gt; thèse </a:t>
              </a:r>
              <a:r>
                <a:rPr kumimoji="0" lang="fr-FR" i="0" u="none" strike="noStrike" kern="0" cap="none" spc="-1" normalizeH="0" baseline="0" noProof="0" dirty="0" err="1">
                  <a:ln>
                    <a:noFill/>
                  </a:ln>
                  <a:solidFill>
                    <a:srgbClr val="FF0000"/>
                  </a:solidFill>
                  <a:effectLst/>
                  <a:uLnTx/>
                  <a:uFillTx/>
                  <a:ea typeface="Verdana"/>
                </a:rPr>
                <a:t>Praveen</a:t>
              </a:r>
              <a:r>
                <a:rPr kumimoji="0" lang="fr-FR" i="0" u="none" strike="noStrike" kern="0" cap="none" spc="-1" normalizeH="0" baseline="0" noProof="0" dirty="0">
                  <a:ln>
                    <a:noFill/>
                  </a:ln>
                  <a:solidFill>
                    <a:srgbClr val="FF0000"/>
                  </a:solidFill>
                  <a:effectLst/>
                  <a:uLnTx/>
                  <a:uFillTx/>
                  <a:ea typeface="Verdana"/>
                </a:rPr>
                <a:t> </a:t>
              </a:r>
              <a:r>
                <a:rPr kumimoji="0" lang="fr-FR" i="0" u="none" strike="noStrike" kern="0" cap="none" spc="-1" normalizeH="0" baseline="0" noProof="0" dirty="0" err="1">
                  <a:ln>
                    <a:noFill/>
                  </a:ln>
                  <a:solidFill>
                    <a:srgbClr val="FF0000"/>
                  </a:solidFill>
                  <a:effectLst/>
                  <a:uLnTx/>
                  <a:uFillTx/>
                  <a:ea typeface="Verdana"/>
                </a:rPr>
                <a:t>Jodidar</a:t>
              </a:r>
              <a:endParaRPr kumimoji="0" lang="fr-FR" i="0" u="none" strike="noStrike" kern="0" cap="none" spc="-1" normalizeH="0" baseline="0" noProof="0" dirty="0">
                <a:ln>
                  <a:noFill/>
                </a:ln>
                <a:solidFill>
                  <a:srgbClr val="FF0000"/>
                </a:solidFill>
                <a:effectLst/>
                <a:uLnTx/>
                <a:uFillTx/>
              </a:endParaRPr>
            </a:p>
          </p:txBody>
        </p:sp>
      </p:grpSp>
    </p:spTree>
    <p:extLst>
      <p:ext uri="{BB962C8B-B14F-4D97-AF65-F5344CB8AC3E}">
        <p14:creationId xmlns:p14="http://schemas.microsoft.com/office/powerpoint/2010/main" val="58339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Rectangle 5"/>
          <p:cNvSpPr/>
          <p:nvPr/>
        </p:nvSpPr>
        <p:spPr>
          <a:xfrm>
            <a:off x="454560" y="2101987"/>
            <a:ext cx="7297624"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tabLst>
                <a:tab pos="0" algn="l"/>
              </a:tabLst>
            </a:pPr>
            <a:r>
              <a:rPr lang="en-US" b="1" spc="-1" dirty="0" err="1">
                <a:solidFill>
                  <a:srgbClr val="000000"/>
                </a:solidFill>
                <a:latin typeface="Verdana"/>
                <a:ea typeface="Verdana"/>
              </a:rPr>
              <a:t>Expériences</a:t>
            </a:r>
            <a:r>
              <a:rPr lang="en-US" b="1" spc="-1" dirty="0">
                <a:solidFill>
                  <a:srgbClr val="000000"/>
                </a:solidFill>
                <a:latin typeface="Verdana"/>
                <a:ea typeface="Verdana"/>
              </a:rPr>
              <a:t> </a:t>
            </a:r>
            <a:r>
              <a:rPr lang="en-US" b="1" spc="-1" dirty="0" err="1">
                <a:solidFill>
                  <a:srgbClr val="000000"/>
                </a:solidFill>
                <a:latin typeface="Verdana"/>
                <a:ea typeface="Verdana"/>
              </a:rPr>
              <a:t>EAGLE+NEDA+Plunger@HIL</a:t>
            </a:r>
            <a:endParaRPr lang="fr-FR" b="1" spc="-1" dirty="0">
              <a:latin typeface="Arial"/>
            </a:endParaRPr>
          </a:p>
        </p:txBody>
      </p:sp>
      <p:sp>
        <p:nvSpPr>
          <p:cNvPr id="490" name="Rectangle 10"/>
          <p:cNvSpPr/>
          <p:nvPr/>
        </p:nvSpPr>
        <p:spPr>
          <a:xfrm>
            <a:off x="454560" y="2530281"/>
            <a:ext cx="10441160" cy="215298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tabLst>
                <a:tab pos="0" algn="l"/>
              </a:tabLst>
            </a:pPr>
            <a:r>
              <a:rPr lang="fr-FR" spc="-1" dirty="0" err="1">
                <a:solidFill>
                  <a:srgbClr val="000000"/>
                </a:solidFill>
                <a:ea typeface="Verdana"/>
              </a:rPr>
              <a:t>Exp</a:t>
            </a:r>
            <a:r>
              <a:rPr lang="fr-FR" spc="-1" dirty="0">
                <a:solidFill>
                  <a:srgbClr val="000000"/>
                </a:solidFill>
                <a:ea typeface="Verdana"/>
              </a:rPr>
              <a:t>. HIL097 : </a:t>
            </a:r>
            <a:r>
              <a:rPr lang="fr-FR" spc="-1" baseline="33000" dirty="0">
                <a:solidFill>
                  <a:srgbClr val="000000"/>
                </a:solidFill>
                <a:ea typeface="Arial Unicode MS"/>
              </a:rPr>
              <a:t>16</a:t>
            </a:r>
            <a:r>
              <a:rPr lang="fr-FR" spc="-1" dirty="0">
                <a:solidFill>
                  <a:srgbClr val="000000"/>
                </a:solidFill>
                <a:ea typeface="Arial Unicode MS"/>
              </a:rPr>
              <a:t>O+</a:t>
            </a:r>
            <a:r>
              <a:rPr lang="fr-FR" spc="-1" baseline="33000" dirty="0">
                <a:solidFill>
                  <a:srgbClr val="000000"/>
                </a:solidFill>
                <a:ea typeface="Arial Unicode MS"/>
              </a:rPr>
              <a:t>106</a:t>
            </a:r>
            <a:r>
              <a:rPr lang="fr-FR" spc="-1" dirty="0">
                <a:solidFill>
                  <a:srgbClr val="000000"/>
                </a:solidFill>
                <a:ea typeface="Arial Unicode MS"/>
              </a:rPr>
              <a:t>Pd, </a:t>
            </a:r>
            <a:r>
              <a:rPr lang="fr-FR" spc="-1" dirty="0" err="1">
                <a:solidFill>
                  <a:srgbClr val="000000"/>
                </a:solidFill>
                <a:ea typeface="Arial Unicode MS"/>
              </a:rPr>
              <a:t>E</a:t>
            </a:r>
            <a:r>
              <a:rPr lang="fr-FR" spc="-1" baseline="-33000" dirty="0" err="1">
                <a:solidFill>
                  <a:srgbClr val="000000"/>
                </a:solidFill>
                <a:ea typeface="Arial Unicode MS"/>
              </a:rPr>
              <a:t>beam</a:t>
            </a:r>
            <a:r>
              <a:rPr lang="fr-FR" spc="-1" dirty="0">
                <a:solidFill>
                  <a:srgbClr val="000000"/>
                </a:solidFill>
                <a:ea typeface="Arial Unicode MS"/>
              </a:rPr>
              <a:t>= 80 MeV      	(mars 2023)   Euro-</a:t>
            </a:r>
            <a:r>
              <a:rPr lang="fr-FR" spc="-1" dirty="0" err="1">
                <a:solidFill>
                  <a:srgbClr val="000000"/>
                </a:solidFill>
                <a:ea typeface="Arial Unicode MS"/>
              </a:rPr>
              <a:t>Labs</a:t>
            </a:r>
            <a:endParaRPr lang="fr-FR" spc="-1" dirty="0"/>
          </a:p>
          <a:p>
            <a:pPr>
              <a:tabLst>
                <a:tab pos="0" algn="l"/>
              </a:tabLst>
            </a:pPr>
            <a:r>
              <a:rPr lang="fr-FR" spc="-1" dirty="0" err="1">
                <a:solidFill>
                  <a:srgbClr val="000000"/>
                </a:solidFill>
                <a:ea typeface="Verdana"/>
              </a:rPr>
              <a:t>Exp</a:t>
            </a:r>
            <a:r>
              <a:rPr lang="fr-FR" spc="-1" dirty="0">
                <a:solidFill>
                  <a:srgbClr val="000000"/>
                </a:solidFill>
                <a:ea typeface="Verdana"/>
              </a:rPr>
              <a:t>. HIL106 : </a:t>
            </a:r>
            <a:r>
              <a:rPr lang="fr-FR" spc="-1" baseline="33000" dirty="0">
                <a:solidFill>
                  <a:srgbClr val="000000"/>
                </a:solidFill>
                <a:ea typeface="Arial Unicode MS"/>
              </a:rPr>
              <a:t>32</a:t>
            </a:r>
            <a:r>
              <a:rPr lang="fr-FR" spc="-1" dirty="0">
                <a:solidFill>
                  <a:srgbClr val="000000"/>
                </a:solidFill>
                <a:ea typeface="Arial Unicode MS"/>
              </a:rPr>
              <a:t>S+</a:t>
            </a:r>
            <a:r>
              <a:rPr lang="fr-FR" spc="-1" baseline="33000" dirty="0">
                <a:solidFill>
                  <a:srgbClr val="000000"/>
                </a:solidFill>
                <a:ea typeface="Arial Unicode MS"/>
              </a:rPr>
              <a:t>92</a:t>
            </a:r>
            <a:r>
              <a:rPr lang="fr-FR" spc="-1" dirty="0">
                <a:solidFill>
                  <a:srgbClr val="000000"/>
                </a:solidFill>
                <a:ea typeface="Arial Unicode MS"/>
              </a:rPr>
              <a:t>Mo, </a:t>
            </a:r>
            <a:r>
              <a:rPr lang="fr-FR" spc="-1" dirty="0" err="1">
                <a:solidFill>
                  <a:srgbClr val="000000"/>
                </a:solidFill>
                <a:ea typeface="Arial Unicode MS"/>
              </a:rPr>
              <a:t>E</a:t>
            </a:r>
            <a:r>
              <a:rPr lang="fr-FR" spc="-1" baseline="-33000" dirty="0" err="1">
                <a:solidFill>
                  <a:srgbClr val="000000"/>
                </a:solidFill>
                <a:ea typeface="Arial Unicode MS"/>
              </a:rPr>
              <a:t>beam</a:t>
            </a:r>
            <a:r>
              <a:rPr lang="fr-FR" spc="-1" dirty="0">
                <a:solidFill>
                  <a:srgbClr val="000000"/>
                </a:solidFill>
                <a:ea typeface="Arial Unicode MS"/>
              </a:rPr>
              <a:t>= 155 MeV     	(juin 2023)     AP JYFL</a:t>
            </a:r>
            <a:endParaRPr lang="fr-FR" spc="-1" dirty="0"/>
          </a:p>
          <a:p>
            <a:pPr>
              <a:tabLst>
                <a:tab pos="0" algn="l"/>
              </a:tabLst>
            </a:pPr>
            <a:endParaRPr lang="fr-FR" sz="800" spc="-1" dirty="0"/>
          </a:p>
          <a:p>
            <a:pPr marL="720">
              <a:buClr>
                <a:srgbClr val="000000"/>
              </a:buClr>
              <a:tabLst>
                <a:tab pos="0" algn="l"/>
              </a:tabLst>
            </a:pPr>
            <a:r>
              <a:rPr lang="fr-FR" sz="1800" spc="-1" dirty="0">
                <a:solidFill>
                  <a:srgbClr val="000000"/>
                </a:solidFill>
                <a:latin typeface="Verdana"/>
                <a:ea typeface="Verdana"/>
              </a:rPr>
              <a:t>- Mesure de durées de vie d’états excités dans </a:t>
            </a:r>
            <a:r>
              <a:rPr lang="fr-FR" sz="1800" b="0" strike="noStrike" spc="-1" dirty="0">
                <a:solidFill>
                  <a:srgbClr val="000000"/>
                </a:solidFill>
                <a:latin typeface="Verdana"/>
                <a:ea typeface="Verdana"/>
              </a:rPr>
              <a:t>: </a:t>
            </a:r>
            <a:endParaRPr lang="fr-FR" sz="1800" b="0" strike="noStrike" spc="-1" dirty="0">
              <a:latin typeface="Arial"/>
            </a:endParaRPr>
          </a:p>
          <a:p>
            <a:pPr marL="720">
              <a:lnSpc>
                <a:spcPct val="100000"/>
              </a:lnSpc>
              <a:buClr>
                <a:srgbClr val="000000"/>
              </a:buClr>
              <a:tabLst>
                <a:tab pos="0" algn="l"/>
              </a:tabLst>
            </a:pPr>
            <a:r>
              <a:rPr lang="fr-FR" sz="1800" spc="-1" baseline="30000" dirty="0">
                <a:solidFill>
                  <a:srgbClr val="000000"/>
                </a:solidFill>
                <a:latin typeface="Verdana"/>
                <a:ea typeface="Verdana"/>
              </a:rPr>
              <a:t> </a:t>
            </a:r>
            <a:r>
              <a:rPr lang="fr-FR" sz="1800" spc="-1" dirty="0">
                <a:solidFill>
                  <a:srgbClr val="000000"/>
                </a:solidFill>
                <a:latin typeface="Verdana"/>
                <a:ea typeface="Verdana"/>
              </a:rPr>
              <a:t>   </a:t>
            </a:r>
            <a:r>
              <a:rPr lang="fr-FR" sz="1800" spc="-1" baseline="30000" dirty="0">
                <a:solidFill>
                  <a:srgbClr val="000000"/>
                </a:solidFill>
                <a:latin typeface="Verdana"/>
                <a:ea typeface="Verdana"/>
              </a:rPr>
              <a:t>118</a:t>
            </a:r>
            <a:r>
              <a:rPr lang="fr-FR" sz="1800" spc="-1" dirty="0">
                <a:solidFill>
                  <a:srgbClr val="000000"/>
                </a:solidFill>
                <a:latin typeface="Verdana"/>
                <a:ea typeface="Verdana"/>
              </a:rPr>
              <a:t>Xe, </a:t>
            </a:r>
            <a:r>
              <a:rPr lang="fr-FR" sz="1800" spc="-1" baseline="30000" dirty="0">
                <a:solidFill>
                  <a:srgbClr val="000000"/>
                </a:solidFill>
                <a:latin typeface="Verdana"/>
                <a:ea typeface="Verdana"/>
              </a:rPr>
              <a:t>12</a:t>
            </a:r>
            <a:r>
              <a:rPr lang="fr-FR" sz="1800" b="0" strike="noStrike" spc="-1" baseline="30000" dirty="0">
                <a:solidFill>
                  <a:srgbClr val="000000"/>
                </a:solidFill>
                <a:latin typeface="Verdana"/>
                <a:ea typeface="Verdana"/>
              </a:rPr>
              <a:t>0</a:t>
            </a:r>
            <a:r>
              <a:rPr lang="fr-FR" sz="1800" spc="-1" dirty="0">
                <a:solidFill>
                  <a:srgbClr val="000000"/>
                </a:solidFill>
                <a:latin typeface="Verdana"/>
                <a:ea typeface="Verdana"/>
              </a:rPr>
              <a:t>B</a:t>
            </a:r>
            <a:r>
              <a:rPr lang="fr-FR" sz="1800" b="0" strike="noStrike" spc="-1" dirty="0">
                <a:solidFill>
                  <a:srgbClr val="000000"/>
                </a:solidFill>
                <a:latin typeface="Verdana"/>
                <a:ea typeface="Verdana"/>
              </a:rPr>
              <a:t>a : recherche de corrélations </a:t>
            </a:r>
            <a:r>
              <a:rPr lang="fr-FR" sz="1800" b="0" strike="noStrike" spc="-1" dirty="0" err="1">
                <a:solidFill>
                  <a:srgbClr val="000000"/>
                </a:solidFill>
                <a:latin typeface="Verdana"/>
                <a:ea typeface="Verdana"/>
              </a:rPr>
              <a:t>octupolaires</a:t>
            </a:r>
            <a:r>
              <a:rPr lang="fr-FR" sz="1800" b="0" strike="noStrike" spc="-1" dirty="0">
                <a:solidFill>
                  <a:srgbClr val="000000"/>
                </a:solidFill>
                <a:latin typeface="Verdana"/>
                <a:ea typeface="Verdana"/>
              </a:rPr>
              <a:t> </a:t>
            </a:r>
          </a:p>
          <a:p>
            <a:pPr marL="720">
              <a:lnSpc>
                <a:spcPct val="100000"/>
              </a:lnSpc>
              <a:buClr>
                <a:srgbClr val="000000"/>
              </a:buClr>
              <a:tabLst>
                <a:tab pos="0" algn="l"/>
              </a:tabLst>
            </a:pPr>
            <a:r>
              <a:rPr lang="fr-FR" sz="1800" spc="-1" dirty="0">
                <a:solidFill>
                  <a:srgbClr val="000000"/>
                </a:solidFill>
                <a:latin typeface="Verdana"/>
                <a:ea typeface="Verdana"/>
              </a:rPr>
              <a:t>                          </a:t>
            </a:r>
            <a:r>
              <a:rPr lang="fr-FR" sz="1800" b="0" strike="noStrike" spc="-1" dirty="0">
                <a:solidFill>
                  <a:srgbClr val="000000"/>
                </a:solidFill>
                <a:latin typeface="Verdana"/>
                <a:ea typeface="Verdana"/>
              </a:rPr>
              <a:t>[B(E1), B(E2) dans la bande de parité négative]</a:t>
            </a:r>
            <a:endParaRPr lang="fr-FR" sz="1800" spc="-1" dirty="0">
              <a:solidFill>
                <a:srgbClr val="000000"/>
              </a:solidFill>
              <a:latin typeface="Verdana"/>
              <a:ea typeface="Verdana"/>
            </a:endParaRPr>
          </a:p>
          <a:p>
            <a:pPr marL="720">
              <a:lnSpc>
                <a:spcPct val="100000"/>
              </a:lnSpc>
              <a:buClr>
                <a:srgbClr val="000000"/>
              </a:buClr>
              <a:tabLst>
                <a:tab pos="0" algn="l"/>
              </a:tabLst>
            </a:pPr>
            <a:r>
              <a:rPr lang="fr-FR" sz="1800" spc="-1" baseline="30000" dirty="0">
                <a:solidFill>
                  <a:srgbClr val="000000"/>
                </a:solidFill>
                <a:latin typeface="Verdana"/>
                <a:ea typeface="Verdana"/>
              </a:rPr>
              <a:t> </a:t>
            </a:r>
            <a:r>
              <a:rPr lang="fr-FR" sz="1800" spc="-1" dirty="0">
                <a:solidFill>
                  <a:srgbClr val="000000"/>
                </a:solidFill>
                <a:latin typeface="Verdana"/>
                <a:ea typeface="Verdana"/>
              </a:rPr>
              <a:t>   </a:t>
            </a:r>
            <a:r>
              <a:rPr lang="fr-FR" sz="1800" b="0" strike="noStrike" spc="-1" baseline="30000" dirty="0">
                <a:solidFill>
                  <a:srgbClr val="000000"/>
                </a:solidFill>
                <a:latin typeface="Verdana"/>
                <a:ea typeface="Verdana"/>
              </a:rPr>
              <a:t>119</a:t>
            </a:r>
            <a:r>
              <a:rPr lang="fr-FR" sz="1800" b="0" strike="noStrike" spc="-1" dirty="0">
                <a:solidFill>
                  <a:srgbClr val="000000"/>
                </a:solidFill>
                <a:latin typeface="Verdana"/>
                <a:ea typeface="Verdana"/>
              </a:rPr>
              <a:t>Cs, </a:t>
            </a:r>
            <a:r>
              <a:rPr lang="fr-FR" sz="1800" b="0" strike="noStrike" spc="-1" baseline="30000" dirty="0">
                <a:solidFill>
                  <a:srgbClr val="000000"/>
                </a:solidFill>
                <a:latin typeface="Verdana"/>
                <a:ea typeface="Verdana"/>
              </a:rPr>
              <a:t>119</a:t>
            </a:r>
            <a:r>
              <a:rPr lang="fr-FR" sz="1800" b="0" strike="noStrike" spc="-1" dirty="0">
                <a:solidFill>
                  <a:srgbClr val="000000"/>
                </a:solidFill>
                <a:latin typeface="Verdana"/>
                <a:ea typeface="Verdana"/>
              </a:rPr>
              <a:t>Ba : coexistence prolate</a:t>
            </a:r>
            <a:r>
              <a:rPr lang="fr-FR" sz="1800" spc="-1" dirty="0">
                <a:solidFill>
                  <a:srgbClr val="000000"/>
                </a:solidFill>
                <a:latin typeface="Verdana"/>
                <a:ea typeface="Verdana"/>
              </a:rPr>
              <a:t>-oblate, bandes chirales </a:t>
            </a:r>
          </a:p>
          <a:p>
            <a:pPr marL="720">
              <a:lnSpc>
                <a:spcPct val="100000"/>
              </a:lnSpc>
              <a:buClr>
                <a:srgbClr val="000000"/>
              </a:buClr>
              <a:tabLst>
                <a:tab pos="0" algn="l"/>
              </a:tabLst>
            </a:pPr>
            <a:r>
              <a:rPr lang="fr-FR" sz="1800" spc="-1" dirty="0">
                <a:solidFill>
                  <a:srgbClr val="000000"/>
                </a:solidFill>
                <a:latin typeface="Verdana"/>
                <a:ea typeface="Verdana"/>
              </a:rPr>
              <a:t>	               [B(M1), B(E2)]</a:t>
            </a:r>
          </a:p>
        </p:txBody>
      </p:sp>
      <p:sp>
        <p:nvSpPr>
          <p:cNvPr id="14" name="Line 4"/>
          <p:cNvSpPr/>
          <p:nvPr/>
        </p:nvSpPr>
        <p:spPr>
          <a:xfrm>
            <a:off x="276120" y="1196752"/>
            <a:ext cx="11611080" cy="0"/>
          </a:xfrm>
          <a:prstGeom prst="line">
            <a:avLst/>
          </a:prstGeom>
          <a:ln w="63360">
            <a:solidFill>
              <a:srgbClr val="3F6EC2"/>
            </a:solidFill>
          </a:ln>
        </p:spPr>
        <p:style>
          <a:lnRef idx="1">
            <a:schemeClr val="accent1"/>
          </a:lnRef>
          <a:fillRef idx="0">
            <a:schemeClr val="accent1"/>
          </a:fillRef>
          <a:effectRef idx="0">
            <a:schemeClr val="accent1"/>
          </a:effectRef>
          <a:fontRef idx="minor"/>
        </p:style>
      </p:sp>
      <p:sp>
        <p:nvSpPr>
          <p:cNvPr id="15" name="CustomShape 2"/>
          <p:cNvSpPr/>
          <p:nvPr/>
        </p:nvSpPr>
        <p:spPr>
          <a:xfrm>
            <a:off x="276480" y="1292264"/>
            <a:ext cx="11460960" cy="9218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000000"/>
                </a:solidFill>
                <a:latin typeface="Arial"/>
                <a:ea typeface="DejaVu Sans"/>
              </a:rPr>
              <a:t>Contexte : </a:t>
            </a:r>
            <a:r>
              <a:rPr lang="fr-FR" cap="all" spc="-1" dirty="0">
                <a:solidFill>
                  <a:srgbClr val="0070C0"/>
                </a:solidFill>
              </a:rPr>
              <a:t>é</a:t>
            </a:r>
            <a:r>
              <a:rPr lang="fr-FR" spc="-1" dirty="0">
                <a:solidFill>
                  <a:srgbClr val="0070C0"/>
                </a:solidFill>
              </a:rPr>
              <a:t>tude </a:t>
            </a:r>
            <a:r>
              <a:rPr lang="fr-FR" sz="1800" b="0" strike="noStrike" spc="-1" dirty="0">
                <a:solidFill>
                  <a:srgbClr val="0070C0"/>
                </a:solidFill>
                <a:latin typeface="Arial"/>
                <a:ea typeface="DejaVu Sans"/>
              </a:rPr>
              <a:t>de la collectivité et la coexistence de formes dans des noyaux très exotiques, inconnus spectroscopiquement, proches de la zone de déformation maximale dans les Xe-Cs-Ba-La</a:t>
            </a:r>
            <a:endParaRPr lang="en-US" sz="1800" b="0" strike="noStrike" spc="-1" dirty="0">
              <a:latin typeface="Arial"/>
            </a:endParaRPr>
          </a:p>
          <a:p>
            <a:pPr>
              <a:lnSpc>
                <a:spcPct val="100000"/>
              </a:lnSpc>
            </a:pPr>
            <a:endParaRPr lang="en-US" sz="1800" b="0" strike="noStrike" spc="-1" dirty="0">
              <a:latin typeface="Arial"/>
            </a:endParaRPr>
          </a:p>
        </p:txBody>
      </p:sp>
      <p:sp>
        <p:nvSpPr>
          <p:cNvPr id="2" name="Rectangle 1">
            <a:extLst>
              <a:ext uri="{FF2B5EF4-FFF2-40B4-BE49-F238E27FC236}">
                <a16:creationId xmlns:a16="http://schemas.microsoft.com/office/drawing/2014/main" id="{5918AACB-1C5B-EC37-58FF-6BE4194C6896}"/>
              </a:ext>
            </a:extLst>
          </p:cNvPr>
          <p:cNvSpPr/>
          <p:nvPr/>
        </p:nvSpPr>
        <p:spPr>
          <a:xfrm>
            <a:off x="276120" y="6466983"/>
            <a:ext cx="11990140" cy="28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pc="-1" dirty="0">
                <a:latin typeface="Arial"/>
              </a:rPr>
              <a:t>Collaboration : </a:t>
            </a:r>
            <a:r>
              <a:rPr lang="fr-FR" b="1" spc="-1" dirty="0" err="1">
                <a:latin typeface="Arial"/>
              </a:rPr>
              <a:t>IJCLab</a:t>
            </a:r>
            <a:r>
              <a:rPr lang="fr-FR" spc="-1" dirty="0">
                <a:latin typeface="Arial"/>
              </a:rPr>
              <a:t>, </a:t>
            </a:r>
            <a:r>
              <a:rPr lang="fr-FR" b="1" spc="-1" dirty="0">
                <a:latin typeface="Arial"/>
              </a:rPr>
              <a:t>HIL Varsovie, IMP Lanzhou</a:t>
            </a:r>
            <a:r>
              <a:rPr lang="fr-FR" spc="-1" dirty="0">
                <a:latin typeface="Arial"/>
              </a:rPr>
              <a:t>, </a:t>
            </a:r>
            <a:r>
              <a:rPr lang="fr-FR" b="1" spc="-1" dirty="0">
                <a:latin typeface="Arial"/>
              </a:rPr>
              <a:t>JYFL</a:t>
            </a:r>
            <a:r>
              <a:rPr lang="fr-FR" spc="-1" dirty="0">
                <a:latin typeface="Arial"/>
              </a:rPr>
              <a:t>, INR Debrecen, KTH, Simon Frazer, U. Liverpool, GSI</a:t>
            </a:r>
          </a:p>
        </p:txBody>
      </p:sp>
      <p:pic>
        <p:nvPicPr>
          <p:cNvPr id="3" name="Image 2">
            <a:extLst>
              <a:ext uri="{FF2B5EF4-FFF2-40B4-BE49-F238E27FC236}">
                <a16:creationId xmlns:a16="http://schemas.microsoft.com/office/drawing/2014/main" id="{AB07AE81-7530-7C62-5F37-126A1877F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256" y="3936728"/>
            <a:ext cx="3072341" cy="2304257"/>
          </a:xfrm>
          <a:prstGeom prst="rect">
            <a:avLst/>
          </a:prstGeom>
        </p:spPr>
      </p:pic>
      <p:pic>
        <p:nvPicPr>
          <p:cNvPr id="4" name="Image 3">
            <a:extLst>
              <a:ext uri="{FF2B5EF4-FFF2-40B4-BE49-F238E27FC236}">
                <a16:creationId xmlns:a16="http://schemas.microsoft.com/office/drawing/2014/main" id="{9120C84B-A3DA-9874-3B91-5FF4139C9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484376" y="2056083"/>
            <a:ext cx="2272252" cy="1704189"/>
          </a:xfrm>
          <a:prstGeom prst="rect">
            <a:avLst/>
          </a:prstGeom>
        </p:spPr>
      </p:pic>
      <p:sp>
        <p:nvSpPr>
          <p:cNvPr id="5" name="CustomShape 1">
            <a:extLst>
              <a:ext uri="{FF2B5EF4-FFF2-40B4-BE49-F238E27FC236}">
                <a16:creationId xmlns:a16="http://schemas.microsoft.com/office/drawing/2014/main" id="{2BA62E0D-55A9-5F49-979E-92C17E27E064}"/>
              </a:ext>
            </a:extLst>
          </p:cNvPr>
          <p:cNvSpPr/>
          <p:nvPr/>
        </p:nvSpPr>
        <p:spPr>
          <a:xfrm>
            <a:off x="276480" y="195480"/>
            <a:ext cx="11460960" cy="12604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000000"/>
                </a:solidFill>
                <a:latin typeface="Arial"/>
                <a:ea typeface="DejaVu Sans"/>
              </a:rPr>
              <a:t>AP JYFL – 2025							Demandeur : A. Astier - </a:t>
            </a:r>
            <a:r>
              <a:rPr lang="fr-FR" sz="1800" b="0" strike="noStrike" cap="all" spc="-1" dirty="0">
                <a:solidFill>
                  <a:srgbClr val="000000"/>
                </a:solidFill>
                <a:latin typeface="Arial"/>
                <a:ea typeface="DejaVu Sans"/>
              </a:rPr>
              <a:t>é</a:t>
            </a:r>
            <a:r>
              <a:rPr lang="fr-FR" sz="1800" b="0" strike="noStrike" spc="-1" dirty="0">
                <a:solidFill>
                  <a:srgbClr val="000000"/>
                </a:solidFill>
                <a:latin typeface="Arial"/>
                <a:ea typeface="DejaVu Sans"/>
              </a:rPr>
              <a:t>quipe NEXT</a:t>
            </a:r>
            <a:endParaRPr lang="en-US" spc="-1" dirty="0">
              <a:latin typeface="Arial"/>
            </a:endParaRPr>
          </a:p>
          <a:p>
            <a:pPr>
              <a:lnSpc>
                <a:spcPct val="100000"/>
              </a:lnSpc>
            </a:pPr>
            <a:endParaRPr lang="en-US" sz="1000" b="0" strike="noStrike" spc="-1" dirty="0">
              <a:latin typeface="Arial"/>
            </a:endParaRPr>
          </a:p>
          <a:p>
            <a:pPr algn="ctr">
              <a:lnSpc>
                <a:spcPct val="100000"/>
              </a:lnSpc>
            </a:pPr>
            <a:r>
              <a:rPr lang="fr-FR" sz="2400" b="1" spc="-1" dirty="0">
                <a:solidFill>
                  <a:srgbClr val="000000"/>
                </a:solidFill>
              </a:rPr>
              <a:t>1- Structure des Xe-Cs-Ba-La proches de la </a:t>
            </a:r>
            <a:r>
              <a:rPr lang="fr-FR" sz="2400" b="1" spc="-1" dirty="0" err="1">
                <a:solidFill>
                  <a:srgbClr val="000000"/>
                </a:solidFill>
              </a:rPr>
              <a:t>drip</a:t>
            </a:r>
            <a:r>
              <a:rPr lang="fr-FR" sz="2400" b="1" spc="-1" dirty="0">
                <a:solidFill>
                  <a:srgbClr val="000000"/>
                </a:solidFill>
              </a:rPr>
              <a:t>-line proton</a:t>
            </a:r>
          </a:p>
          <a:p>
            <a:pPr algn="ctr">
              <a:lnSpc>
                <a:spcPct val="100000"/>
              </a:lnSpc>
            </a:pPr>
            <a:endParaRPr lang="en-US" sz="2400" b="0" strike="noStrike" spc="-1" dirty="0">
              <a:latin typeface="Arial"/>
            </a:endParaRPr>
          </a:p>
        </p:txBody>
      </p:sp>
      <p:sp>
        <p:nvSpPr>
          <p:cNvPr id="17" name="Rectangle 16">
            <a:extLst>
              <a:ext uri="{FF2B5EF4-FFF2-40B4-BE49-F238E27FC236}">
                <a16:creationId xmlns:a16="http://schemas.microsoft.com/office/drawing/2014/main" id="{FA0A6CF4-551F-4DB1-BB69-FFE4ADE97EF2}"/>
              </a:ext>
            </a:extLst>
          </p:cNvPr>
          <p:cNvSpPr/>
          <p:nvPr/>
        </p:nvSpPr>
        <p:spPr>
          <a:xfrm>
            <a:off x="551384" y="4864820"/>
            <a:ext cx="4608512" cy="1477328"/>
          </a:xfrm>
          <a:prstGeom prst="rect">
            <a:avLst/>
          </a:prstGeom>
        </p:spPr>
        <p:txBody>
          <a:bodyPr wrap="square">
            <a:spAutoFit/>
          </a:bodyPr>
          <a:lstStyle/>
          <a:p>
            <a:pPr marL="720" marR="0" lvl="0" indent="0" defTabSz="914400" eaLnBrk="1" fontAlgn="auto" latinLnBrk="0" hangingPunct="1">
              <a:lnSpc>
                <a:spcPct val="100000"/>
              </a:lnSpc>
              <a:spcBef>
                <a:spcPts val="0"/>
              </a:spcBef>
              <a:spcAft>
                <a:spcPts val="0"/>
              </a:spcAft>
              <a:buClr>
                <a:srgbClr val="000000"/>
              </a:buClr>
              <a:buSzTx/>
              <a:buFontTx/>
              <a:buNone/>
              <a:tabLst>
                <a:tab pos="0" algn="l"/>
              </a:tabLst>
              <a:defRPr/>
            </a:pPr>
            <a:r>
              <a:rPr kumimoji="0" lang="fr-FR" b="0" i="0" u="none" strike="noStrike" kern="0" cap="none" spc="-1" normalizeH="0" baseline="0" noProof="0" dirty="0">
                <a:ln>
                  <a:noFill/>
                </a:ln>
                <a:solidFill>
                  <a:srgbClr val="000000"/>
                </a:solidFill>
                <a:effectLst/>
                <a:uLnTx/>
                <a:uFillTx/>
                <a:latin typeface="Verdana"/>
                <a:ea typeface="Verdana"/>
              </a:rPr>
              <a:t>- Recherche de nouveaux isomères qui ne pouvaient pas être observés dans l’expérience en cible mince à JYFL</a:t>
            </a:r>
            <a:r>
              <a:rPr kumimoji="0" lang="fr-FR" b="0" i="0" u="none" strike="noStrike" kern="0" cap="none" spc="-1" normalizeH="0" baseline="0" noProof="0" dirty="0">
                <a:ln>
                  <a:noFill/>
                </a:ln>
                <a:solidFill>
                  <a:prstClr val="black"/>
                </a:solidFill>
                <a:effectLst/>
                <a:uLnTx/>
                <a:uFillTx/>
              </a:rPr>
              <a:t> </a:t>
            </a:r>
            <a:r>
              <a:rPr kumimoji="0" lang="fr-FR" b="0" i="0" u="none" strike="noStrike" kern="0" cap="none" spc="-1" normalizeH="0" baseline="0" noProof="0" dirty="0">
                <a:ln>
                  <a:noFill/>
                </a:ln>
                <a:solidFill>
                  <a:srgbClr val="000000"/>
                </a:solidFill>
                <a:effectLst/>
                <a:uLnTx/>
                <a:uFillTx/>
                <a:latin typeface="Verdana"/>
                <a:ea typeface="Verdana"/>
              </a:rPr>
              <a:t>(T</a:t>
            </a:r>
            <a:r>
              <a:rPr kumimoji="0" lang="fr-FR" b="0" i="0" u="none" strike="noStrike" kern="0" cap="none" spc="-1" normalizeH="0" baseline="-25000" noProof="0" dirty="0">
                <a:ln>
                  <a:noFill/>
                </a:ln>
                <a:solidFill>
                  <a:srgbClr val="000000"/>
                </a:solidFill>
                <a:effectLst/>
                <a:uLnTx/>
                <a:uFillTx/>
                <a:latin typeface="Verdana"/>
                <a:ea typeface="Verdana"/>
              </a:rPr>
              <a:t>1/2</a:t>
            </a:r>
            <a:r>
              <a:rPr kumimoji="0" lang="fr-FR" b="0" i="0" u="none" strike="noStrike" kern="0" cap="none" spc="-1" normalizeH="0" baseline="0" noProof="0" dirty="0">
                <a:ln>
                  <a:noFill/>
                </a:ln>
                <a:solidFill>
                  <a:srgbClr val="000000"/>
                </a:solidFill>
                <a:effectLst/>
                <a:uLnTx/>
                <a:uFillTx/>
                <a:latin typeface="Verdana"/>
                <a:ea typeface="Verdana"/>
              </a:rPr>
              <a:t>~ quelques ns) dans </a:t>
            </a:r>
            <a:r>
              <a:rPr kumimoji="0" lang="fr-FR" b="0" i="0" u="none" strike="noStrike" kern="0" cap="none" spc="-1" normalizeH="0" baseline="30000" noProof="0" dirty="0">
                <a:ln>
                  <a:noFill/>
                </a:ln>
                <a:solidFill>
                  <a:srgbClr val="000000"/>
                </a:solidFill>
                <a:effectLst/>
                <a:uLnTx/>
                <a:uFillTx/>
                <a:latin typeface="Verdana"/>
                <a:ea typeface="Verdana"/>
              </a:rPr>
              <a:t>118,119</a:t>
            </a:r>
            <a:r>
              <a:rPr kumimoji="0" lang="fr-FR" b="0" i="0" u="none" strike="noStrike" kern="0" cap="none" spc="-1" normalizeH="0" baseline="0" noProof="0" dirty="0">
                <a:ln>
                  <a:noFill/>
                </a:ln>
                <a:solidFill>
                  <a:srgbClr val="000000"/>
                </a:solidFill>
                <a:effectLst/>
                <a:uLnTx/>
                <a:uFillTx/>
                <a:latin typeface="Verdana"/>
                <a:ea typeface="Verdana"/>
              </a:rPr>
              <a:t>Cs, </a:t>
            </a:r>
            <a:r>
              <a:rPr kumimoji="0" lang="fr-FR" b="0" i="0" u="none" strike="noStrike" kern="0" cap="none" spc="-1" normalizeH="0" baseline="30000" noProof="0" dirty="0">
                <a:ln>
                  <a:noFill/>
                </a:ln>
                <a:solidFill>
                  <a:srgbClr val="000000"/>
                </a:solidFill>
                <a:effectLst/>
                <a:uLnTx/>
                <a:uFillTx/>
                <a:latin typeface="Verdana"/>
                <a:ea typeface="Verdana"/>
              </a:rPr>
              <a:t>119</a:t>
            </a:r>
            <a:r>
              <a:rPr kumimoji="0" lang="fr-FR" b="0" i="0" u="none" strike="noStrike" kern="0" cap="none" spc="-1" normalizeH="0" baseline="0" noProof="0" dirty="0">
                <a:ln>
                  <a:noFill/>
                </a:ln>
                <a:solidFill>
                  <a:srgbClr val="000000"/>
                </a:solidFill>
                <a:effectLst/>
                <a:uLnTx/>
                <a:uFillTx/>
                <a:latin typeface="Verdana"/>
                <a:ea typeface="Verdana"/>
              </a:rPr>
              <a:t>Ba </a:t>
            </a:r>
          </a:p>
        </p:txBody>
      </p:sp>
      <p:grpSp>
        <p:nvGrpSpPr>
          <p:cNvPr id="18" name="Groupe 17">
            <a:extLst>
              <a:ext uri="{FF2B5EF4-FFF2-40B4-BE49-F238E27FC236}">
                <a16:creationId xmlns:a16="http://schemas.microsoft.com/office/drawing/2014/main" id="{BCAE47E9-6321-47E8-A303-32DAD609D3E7}"/>
              </a:ext>
            </a:extLst>
          </p:cNvPr>
          <p:cNvGrpSpPr/>
          <p:nvPr/>
        </p:nvGrpSpPr>
        <p:grpSpPr>
          <a:xfrm>
            <a:off x="5519936" y="4875916"/>
            <a:ext cx="2656919" cy="507685"/>
            <a:chOff x="597434" y="5507811"/>
            <a:chExt cx="2656919" cy="507685"/>
          </a:xfrm>
        </p:grpSpPr>
        <p:sp>
          <p:nvSpPr>
            <p:cNvPr id="19" name="Rectangle 18">
              <a:extLst>
                <a:ext uri="{FF2B5EF4-FFF2-40B4-BE49-F238E27FC236}">
                  <a16:creationId xmlns:a16="http://schemas.microsoft.com/office/drawing/2014/main" id="{664494F7-A842-44E3-A93B-84EFA60D2829}"/>
                </a:ext>
              </a:extLst>
            </p:cNvPr>
            <p:cNvSpPr/>
            <p:nvPr/>
          </p:nvSpPr>
          <p:spPr>
            <a:xfrm>
              <a:off x="597434" y="5507811"/>
              <a:ext cx="2509092" cy="507685"/>
            </a:xfrm>
            <a:prstGeom prst="rect">
              <a:avLst/>
            </a:prstGeom>
            <a:solidFill>
              <a:srgbClr val="FFFF66"/>
            </a:solidFill>
            <a:ln w="25400" cap="flat" cmpd="sng" algn="ctr">
              <a:solidFill>
                <a:srgbClr val="3333CC"/>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0000"/>
                </a:solidFill>
                <a:effectLst/>
                <a:uLnTx/>
                <a:uFillTx/>
                <a:latin typeface="Arial"/>
              </a:endParaRPr>
            </a:p>
          </p:txBody>
        </p:sp>
        <p:sp>
          <p:nvSpPr>
            <p:cNvPr id="20" name="Rectangle 8">
              <a:extLst>
                <a:ext uri="{FF2B5EF4-FFF2-40B4-BE49-F238E27FC236}">
                  <a16:creationId xmlns:a16="http://schemas.microsoft.com/office/drawing/2014/main" id="{A7186130-593D-443A-9587-89669B5EF50A}"/>
                </a:ext>
              </a:extLst>
            </p:cNvPr>
            <p:cNvSpPr/>
            <p:nvPr/>
          </p:nvSpPr>
          <p:spPr>
            <a:xfrm>
              <a:off x="597435" y="5571761"/>
              <a:ext cx="2656918" cy="367878"/>
            </a:xfrm>
            <a:prstGeom prst="rect">
              <a:avLst/>
            </a:prstGeom>
            <a:noFill/>
            <a:ln w="0">
              <a:noFill/>
            </a:ln>
            <a:effectLst/>
          </p:spPr>
          <p:txBody>
            <a:bodyPr wrap="square" lIns="90000" tIns="45000" rIns="90000" bIns="45000">
              <a:spAutoFit/>
            </a:bodyPr>
            <a:lstStyle/>
            <a:p>
              <a:pPr marL="0" marR="0" lvl="0" indent="0" defTabSz="914400" eaLnBrk="1" fontAlgn="auto" latinLnBrk="0" hangingPunct="1">
                <a:lnSpc>
                  <a:spcPct val="100000"/>
                </a:lnSpc>
                <a:spcBef>
                  <a:spcPts val="0"/>
                </a:spcBef>
                <a:spcAft>
                  <a:spcPts val="0"/>
                </a:spcAft>
                <a:buClrTx/>
                <a:buSzTx/>
                <a:buFontTx/>
                <a:buNone/>
                <a:tabLst>
                  <a:tab pos="0" algn="l"/>
                </a:tabLst>
                <a:defRPr/>
              </a:pPr>
              <a:r>
                <a:rPr kumimoji="0" lang="fr-FR" i="0" u="none" strike="noStrike" kern="0" cap="none" spc="-1" normalizeH="0" baseline="0" noProof="0" dirty="0">
                  <a:ln>
                    <a:noFill/>
                  </a:ln>
                  <a:solidFill>
                    <a:srgbClr val="FF0000"/>
                  </a:solidFill>
                  <a:effectLst/>
                  <a:uLnTx/>
                  <a:uFillTx/>
                  <a:ea typeface="Verdana"/>
                </a:rPr>
                <a:t>-&gt; thèse Arthur Courbe</a:t>
              </a:r>
              <a:endParaRPr kumimoji="0" lang="fr-FR" i="0" u="none" strike="noStrike" kern="0" cap="none" spc="-1" normalizeH="0" baseline="0" noProof="0" dirty="0">
                <a:ln>
                  <a:noFill/>
                </a:ln>
                <a:solidFill>
                  <a:srgbClr val="FF0000"/>
                </a:solidFill>
                <a:effectLst/>
                <a:uLnTx/>
                <a:uFillTx/>
              </a:endParaRPr>
            </a:p>
          </p:txBody>
        </p:sp>
      </p:grpSp>
    </p:spTree>
    <p:extLst>
      <p:ext uri="{BB962C8B-B14F-4D97-AF65-F5344CB8AC3E}">
        <p14:creationId xmlns:p14="http://schemas.microsoft.com/office/powerpoint/2010/main" val="428315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2"/>
          <p:cNvSpPr/>
          <p:nvPr/>
        </p:nvSpPr>
        <p:spPr>
          <a:xfrm>
            <a:off x="351180" y="3469357"/>
            <a:ext cx="11460960" cy="298397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000000"/>
                </a:solidFill>
                <a:latin typeface="Arial"/>
                <a:ea typeface="DejaVu Sans"/>
              </a:rPr>
              <a:t>Prévisions pour 2025 : </a:t>
            </a:r>
          </a:p>
          <a:p>
            <a:pPr>
              <a:lnSpc>
                <a:spcPct val="100000"/>
              </a:lnSpc>
            </a:pPr>
            <a:endParaRPr lang="fr-FR" sz="800" b="0" strike="noStrike" spc="-1" dirty="0">
              <a:solidFill>
                <a:srgbClr val="000000"/>
              </a:solidFill>
              <a:latin typeface="Arial"/>
              <a:ea typeface="DejaVu Sans"/>
            </a:endParaRPr>
          </a:p>
          <a:p>
            <a:r>
              <a:rPr lang="fr-FR" spc="-1" dirty="0"/>
              <a:t>Analyse des expériences réalisées (les nôtres et celles de la collaboration), et poursuite des études.</a:t>
            </a:r>
          </a:p>
          <a:p>
            <a:endParaRPr lang="fr-FR" spc="-1" dirty="0"/>
          </a:p>
          <a:p>
            <a:pPr>
              <a:lnSpc>
                <a:spcPct val="100000"/>
              </a:lnSpc>
            </a:pPr>
            <a:r>
              <a:rPr lang="fr-FR" spc="-1" dirty="0"/>
              <a:t>Une expérience acceptée en 2022 toujours en attente de programmation : </a:t>
            </a:r>
          </a:p>
          <a:p>
            <a:pPr>
              <a:lnSpc>
                <a:spcPct val="100000"/>
              </a:lnSpc>
            </a:pPr>
            <a:r>
              <a:rPr lang="fr-FR" spc="-1" dirty="0"/>
              <a:t>étude des lanthanides proches de la </a:t>
            </a:r>
            <a:r>
              <a:rPr lang="fr-FR" spc="-1" dirty="0" err="1"/>
              <a:t>drip</a:t>
            </a:r>
            <a:r>
              <a:rPr lang="fr-FR" spc="-1" dirty="0"/>
              <a:t>-line proton, en particulier la coexistence de formes dans </a:t>
            </a:r>
            <a:r>
              <a:rPr lang="fr-FR" sz="1800" baseline="30000" dirty="0">
                <a:effectLst/>
                <a:ea typeface="Calibri" panose="020F0502020204030204" pitchFamily="34" charset="0"/>
                <a:cs typeface="Times New Roman" panose="02020603050405020304" pitchFamily="18" charset="0"/>
              </a:rPr>
              <a:t>116,118</a:t>
            </a:r>
            <a:r>
              <a:rPr lang="fr-FR" sz="1800" dirty="0">
                <a:effectLst/>
                <a:ea typeface="Calibri" panose="020F0502020204030204" pitchFamily="34" charset="0"/>
                <a:cs typeface="Times New Roman" panose="02020603050405020304" pitchFamily="18" charset="0"/>
              </a:rPr>
              <a:t>Xe et </a:t>
            </a:r>
            <a:r>
              <a:rPr lang="fr-FR" sz="1800" baseline="30000" dirty="0">
                <a:effectLst/>
                <a:ea typeface="Calibri" panose="020F0502020204030204" pitchFamily="34" charset="0"/>
                <a:cs typeface="Times New Roman" panose="02020603050405020304" pitchFamily="18" charset="0"/>
              </a:rPr>
              <a:t>118,120</a:t>
            </a:r>
            <a:r>
              <a:rPr lang="fr-FR" sz="1800" dirty="0">
                <a:effectLst/>
                <a:ea typeface="Calibri" panose="020F0502020204030204" pitchFamily="34" charset="0"/>
                <a:cs typeface="Times New Roman" panose="02020603050405020304" pitchFamily="18" charset="0"/>
              </a:rPr>
              <a:t>Ba</a:t>
            </a:r>
            <a:r>
              <a:rPr lang="fr-FR" spc="-1" dirty="0"/>
              <a:t> (</a:t>
            </a:r>
            <a:r>
              <a:rPr lang="fr-FR" spc="-1" dirty="0" err="1"/>
              <a:t>Exp</a:t>
            </a:r>
            <a:r>
              <a:rPr lang="fr-FR" spc="-1" dirty="0"/>
              <a:t> M26, porte-parole C. </a:t>
            </a:r>
            <a:r>
              <a:rPr lang="fr-FR" spc="-1" dirty="0" err="1"/>
              <a:t>Petrache</a:t>
            </a:r>
            <a:r>
              <a:rPr lang="fr-FR" spc="-1" dirty="0"/>
              <a:t>, 8 jours)</a:t>
            </a:r>
            <a:endParaRPr lang="fr-FR" sz="1800" b="0" strike="noStrike" spc="-1" dirty="0">
              <a:solidFill>
                <a:srgbClr val="0070C0"/>
              </a:solidFill>
              <a:latin typeface="Arial"/>
            </a:endParaRPr>
          </a:p>
          <a:p>
            <a:pPr>
              <a:lnSpc>
                <a:spcPct val="100000"/>
              </a:lnSpc>
            </a:pPr>
            <a:endParaRPr lang="fr-FR" sz="1800" b="0" strike="noStrike" spc="-1" dirty="0">
              <a:solidFill>
                <a:srgbClr val="0070C0"/>
              </a:solidFill>
              <a:latin typeface="Arial"/>
            </a:endParaRPr>
          </a:p>
          <a:p>
            <a:pPr>
              <a:lnSpc>
                <a:spcPct val="100000"/>
              </a:lnSpc>
            </a:pPr>
            <a:r>
              <a:rPr lang="fr-FR" spc="-1" dirty="0">
                <a:solidFill>
                  <a:srgbClr val="0070C0"/>
                </a:solidFill>
                <a:latin typeface="Arial"/>
              </a:rPr>
              <a:t>Besoins : </a:t>
            </a:r>
          </a:p>
          <a:p>
            <a:pPr>
              <a:lnSpc>
                <a:spcPct val="100000"/>
              </a:lnSpc>
            </a:pPr>
            <a:r>
              <a:rPr lang="fr-FR" spc="-1" dirty="0">
                <a:solidFill>
                  <a:srgbClr val="0070C0"/>
                </a:solidFill>
                <a:latin typeface="Arial"/>
              </a:rPr>
              <a:t>   1 expérience x 8 jours </a:t>
            </a:r>
            <a:r>
              <a:rPr lang="fr-FR" spc="-1" dirty="0">
                <a:solidFill>
                  <a:srgbClr val="0070C0"/>
                </a:solidFill>
              </a:rPr>
              <a:t>x </a:t>
            </a:r>
            <a:r>
              <a:rPr lang="fr-FR" spc="-1" dirty="0">
                <a:solidFill>
                  <a:srgbClr val="0070C0"/>
                </a:solidFill>
                <a:latin typeface="Arial"/>
              </a:rPr>
              <a:t>3 personnes </a:t>
            </a:r>
            <a:r>
              <a:rPr lang="fr-FR" spc="-1" dirty="0">
                <a:solidFill>
                  <a:srgbClr val="000000"/>
                </a:solidFill>
              </a:rPr>
              <a:t>(C. </a:t>
            </a:r>
            <a:r>
              <a:rPr lang="fr-FR" spc="-1" dirty="0" err="1">
                <a:solidFill>
                  <a:srgbClr val="000000"/>
                </a:solidFill>
              </a:rPr>
              <a:t>Petrache</a:t>
            </a:r>
            <a:r>
              <a:rPr lang="fr-FR" spc="-1" dirty="0">
                <a:solidFill>
                  <a:srgbClr val="000000"/>
                </a:solidFill>
              </a:rPr>
              <a:t>, A. Astier, A. Courbe)       </a:t>
            </a:r>
            <a:endParaRPr lang="en-US" sz="1800" b="0" strike="noStrike" spc="-1" dirty="0">
              <a:latin typeface="Arial"/>
            </a:endParaRPr>
          </a:p>
          <a:p>
            <a:pPr>
              <a:lnSpc>
                <a:spcPct val="100000"/>
              </a:lnSpc>
            </a:pPr>
            <a:endParaRPr lang="en-US" sz="1800" b="0" strike="noStrike" spc="-1" dirty="0">
              <a:latin typeface="Arial"/>
            </a:endParaRPr>
          </a:p>
        </p:txBody>
      </p:sp>
      <p:sp>
        <p:nvSpPr>
          <p:cNvPr id="88" name="CustomShape 3"/>
          <p:cNvSpPr/>
          <p:nvPr/>
        </p:nvSpPr>
        <p:spPr>
          <a:xfrm>
            <a:off x="428760" y="1621384"/>
            <a:ext cx="11460960" cy="13219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080">
              <a:lnSpc>
                <a:spcPct val="100000"/>
              </a:lnSpc>
              <a:buClr>
                <a:srgbClr val="000000"/>
              </a:buClr>
            </a:pPr>
            <a:r>
              <a:rPr lang="fr-FR" spc="-1" dirty="0">
                <a:solidFill>
                  <a:srgbClr val="000000"/>
                </a:solidFill>
                <a:latin typeface="Arial"/>
                <a:ea typeface="DejaVu Sans"/>
              </a:rPr>
              <a:t>Résultats</a:t>
            </a:r>
            <a:r>
              <a:rPr lang="fr-FR" sz="1800" b="0" strike="noStrike" spc="-1" dirty="0">
                <a:solidFill>
                  <a:srgbClr val="000000"/>
                </a:solidFill>
                <a:latin typeface="Arial"/>
                <a:ea typeface="DejaVu Sans"/>
              </a:rPr>
              <a:t> très fructueux !</a:t>
            </a:r>
          </a:p>
          <a:p>
            <a:pPr marL="1080">
              <a:lnSpc>
                <a:spcPct val="100000"/>
              </a:lnSpc>
              <a:buClr>
                <a:srgbClr val="000000"/>
              </a:buClr>
            </a:pPr>
            <a:endParaRPr lang="fr-FR" sz="800" b="0" strike="noStrike" spc="-1" dirty="0">
              <a:solidFill>
                <a:srgbClr val="000000"/>
              </a:solidFill>
              <a:latin typeface="Arial"/>
              <a:ea typeface="DejaVu Sans"/>
            </a:endParaRPr>
          </a:p>
          <a:p>
            <a:pPr marL="285840" indent="-284760">
              <a:lnSpc>
                <a:spcPct val="100000"/>
              </a:lnSpc>
              <a:buClr>
                <a:srgbClr val="000000"/>
              </a:buClr>
              <a:buFont typeface="StarSymbol"/>
              <a:buChar char="-"/>
            </a:pPr>
            <a:r>
              <a:rPr lang="fr-FR" spc="-1" dirty="0">
                <a:solidFill>
                  <a:srgbClr val="000000"/>
                </a:solidFill>
                <a:latin typeface="Arial"/>
                <a:ea typeface="DejaVu Sans"/>
              </a:rPr>
              <a:t>13</a:t>
            </a:r>
            <a:r>
              <a:rPr lang="fr-FR" sz="1800" b="0" strike="noStrike" spc="-1" dirty="0">
                <a:solidFill>
                  <a:srgbClr val="000000"/>
                </a:solidFill>
                <a:latin typeface="Arial"/>
                <a:ea typeface="DejaVu Sans"/>
              </a:rPr>
              <a:t> papiers publiés depuis 2018</a:t>
            </a:r>
            <a:r>
              <a:rPr lang="fr-FR" spc="-1" dirty="0">
                <a:solidFill>
                  <a:srgbClr val="000000"/>
                </a:solidFill>
                <a:latin typeface="Arial"/>
                <a:ea typeface="DejaVu Sans"/>
              </a:rPr>
              <a:t> </a:t>
            </a:r>
            <a:r>
              <a:rPr lang="fr-FR" sz="1800" b="0" strike="noStrike" spc="-1" dirty="0">
                <a:solidFill>
                  <a:srgbClr val="000000"/>
                </a:solidFill>
                <a:latin typeface="Arial"/>
                <a:ea typeface="DejaVu Sans"/>
              </a:rPr>
              <a:t>(résultats RITU-JUROGAM &amp; MARA-JUROGAM)</a:t>
            </a:r>
            <a:endParaRPr lang="en-US" sz="1800" b="0" strike="noStrike" spc="-1" dirty="0">
              <a:latin typeface="Arial"/>
            </a:endParaRPr>
          </a:p>
          <a:p>
            <a:pPr marL="285840" indent="-284760">
              <a:lnSpc>
                <a:spcPct val="100000"/>
              </a:lnSpc>
              <a:buClr>
                <a:srgbClr val="000000"/>
              </a:buClr>
              <a:buFont typeface="StarSymbol"/>
              <a:buChar char="-"/>
            </a:pPr>
            <a:r>
              <a:rPr lang="fr-FR" sz="1800" b="0" strike="noStrike" spc="-1" dirty="0">
                <a:solidFill>
                  <a:srgbClr val="000000"/>
                </a:solidFill>
                <a:latin typeface="Arial"/>
                <a:ea typeface="DejaVu Sans"/>
              </a:rPr>
              <a:t>1 thèse soutenue (K. Zheng, oct. 2018 </a:t>
            </a:r>
            <a:r>
              <a:rPr lang="fr-FR" sz="1800" b="0" strike="noStrike" spc="-1" dirty="0">
                <a:solidFill>
                  <a:srgbClr val="000000"/>
                </a:solidFill>
                <a:latin typeface="Wingdings"/>
                <a:ea typeface="DejaVu Sans"/>
              </a:rPr>
              <a:t></a:t>
            </a:r>
            <a:r>
              <a:rPr lang="fr-FR" sz="1800" b="0" strike="noStrike" spc="-1" dirty="0">
                <a:solidFill>
                  <a:srgbClr val="000000"/>
                </a:solidFill>
                <a:latin typeface="Arial"/>
                <a:ea typeface="DejaVu Sans"/>
              </a:rPr>
              <a:t> oct. 2021) </a:t>
            </a:r>
            <a:endParaRPr lang="fr-FR" spc="-1" dirty="0">
              <a:solidFill>
                <a:srgbClr val="000000"/>
              </a:solidFill>
              <a:latin typeface="Arial"/>
              <a:ea typeface="DejaVu Sans"/>
            </a:endParaRPr>
          </a:p>
          <a:p>
            <a:pPr marL="285840" indent="-284760">
              <a:lnSpc>
                <a:spcPct val="100000"/>
              </a:lnSpc>
              <a:buClr>
                <a:srgbClr val="000000"/>
              </a:buClr>
              <a:buFont typeface="StarSymbol"/>
              <a:buChar char="-"/>
            </a:pPr>
            <a:r>
              <a:rPr lang="fr-FR" sz="1800" b="0" strike="noStrike" spc="-1" dirty="0">
                <a:solidFill>
                  <a:srgbClr val="000000"/>
                </a:solidFill>
                <a:latin typeface="Arial"/>
                <a:ea typeface="DejaVu Sans"/>
              </a:rPr>
              <a:t>2 </a:t>
            </a:r>
            <a:r>
              <a:rPr lang="fr-FR" spc="-1" dirty="0">
                <a:solidFill>
                  <a:srgbClr val="000000"/>
                </a:solidFill>
              </a:rPr>
              <a:t>thèses en cours (</a:t>
            </a:r>
            <a:r>
              <a:rPr lang="fr-FR" sz="1800" b="0" strike="noStrike" spc="-1" dirty="0">
                <a:solidFill>
                  <a:srgbClr val="000000"/>
                </a:solidFill>
                <a:latin typeface="Arial"/>
                <a:ea typeface="DejaVu Sans"/>
              </a:rPr>
              <a:t>P. </a:t>
            </a:r>
            <a:r>
              <a:rPr lang="fr-FR" sz="1800" b="0" strike="noStrike" spc="-1" dirty="0" err="1">
                <a:solidFill>
                  <a:srgbClr val="000000"/>
                </a:solidFill>
                <a:latin typeface="Arial"/>
                <a:ea typeface="DejaVu Sans"/>
              </a:rPr>
              <a:t>Jodidar</a:t>
            </a:r>
            <a:r>
              <a:rPr lang="fr-FR" sz="1800" b="0" strike="noStrike" spc="-1" dirty="0">
                <a:solidFill>
                  <a:srgbClr val="000000"/>
                </a:solidFill>
                <a:latin typeface="Arial"/>
                <a:ea typeface="DejaVu Sans"/>
              </a:rPr>
              <a:t>, oct. 2021 -&gt; </a:t>
            </a:r>
            <a:r>
              <a:rPr lang="fr-FR" sz="1800" b="0" strike="noStrike" spc="-1" dirty="0" err="1">
                <a:solidFill>
                  <a:srgbClr val="000000"/>
                </a:solidFill>
                <a:latin typeface="Arial"/>
                <a:ea typeface="DejaVu Sans"/>
              </a:rPr>
              <a:t>oct</a:t>
            </a:r>
            <a:r>
              <a:rPr lang="fr-FR" sz="1800" b="0" strike="noStrike" spc="-1" dirty="0">
                <a:solidFill>
                  <a:srgbClr val="000000"/>
                </a:solidFill>
                <a:latin typeface="Arial"/>
                <a:ea typeface="DejaVu Sans"/>
              </a:rPr>
              <a:t> 2024 &amp; A. Courbe, oct. 2023 -&gt; </a:t>
            </a:r>
            <a:r>
              <a:rPr lang="fr-FR" sz="1800" b="0" strike="noStrike" spc="-1" dirty="0" err="1">
                <a:solidFill>
                  <a:srgbClr val="000000"/>
                </a:solidFill>
                <a:latin typeface="Arial"/>
                <a:ea typeface="DejaVu Sans"/>
              </a:rPr>
              <a:t>oct</a:t>
            </a:r>
            <a:r>
              <a:rPr lang="fr-FR" sz="1800" b="0" strike="noStrike" spc="-1" dirty="0">
                <a:solidFill>
                  <a:srgbClr val="000000"/>
                </a:solidFill>
                <a:latin typeface="Arial"/>
                <a:ea typeface="DejaVu Sans"/>
              </a:rPr>
              <a:t> 2026)</a:t>
            </a:r>
          </a:p>
        </p:txBody>
      </p:sp>
      <p:sp>
        <p:nvSpPr>
          <p:cNvPr id="89" name="Line 4"/>
          <p:cNvSpPr/>
          <p:nvPr/>
        </p:nvSpPr>
        <p:spPr>
          <a:xfrm>
            <a:off x="276120" y="1196752"/>
            <a:ext cx="11611080" cy="0"/>
          </a:xfrm>
          <a:prstGeom prst="line">
            <a:avLst/>
          </a:prstGeom>
          <a:ln w="63360">
            <a:solidFill>
              <a:srgbClr val="3F6EC2"/>
            </a:solidFill>
          </a:ln>
        </p:spPr>
        <p:style>
          <a:lnRef idx="1">
            <a:schemeClr val="accent1"/>
          </a:lnRef>
          <a:fillRef idx="0">
            <a:schemeClr val="accent1"/>
          </a:fillRef>
          <a:effectRef idx="0">
            <a:schemeClr val="accent1"/>
          </a:effectRef>
          <a:fontRef idx="minor"/>
        </p:style>
      </p:sp>
      <p:sp>
        <p:nvSpPr>
          <p:cNvPr id="8" name="CustomShape 6"/>
          <p:cNvSpPr/>
          <p:nvPr/>
        </p:nvSpPr>
        <p:spPr>
          <a:xfrm>
            <a:off x="10056440" y="5733256"/>
            <a:ext cx="679779" cy="398655"/>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000" b="1" strike="noStrike" spc="-1" dirty="0">
                <a:solidFill>
                  <a:srgbClr val="FF0000"/>
                </a:solidFill>
                <a:latin typeface="Arial"/>
                <a:ea typeface="DejaVu Sans"/>
              </a:rPr>
              <a:t>6 k€</a:t>
            </a:r>
            <a:endParaRPr lang="en-US" sz="2000" b="0" strike="noStrike" spc="-1" dirty="0">
              <a:latin typeface="Arial"/>
            </a:endParaRPr>
          </a:p>
        </p:txBody>
      </p:sp>
      <p:sp>
        <p:nvSpPr>
          <p:cNvPr id="2" name="CustomShape 1">
            <a:extLst>
              <a:ext uri="{FF2B5EF4-FFF2-40B4-BE49-F238E27FC236}">
                <a16:creationId xmlns:a16="http://schemas.microsoft.com/office/drawing/2014/main" id="{A77E0942-9CF3-8007-07BC-719623CA271A}"/>
              </a:ext>
            </a:extLst>
          </p:cNvPr>
          <p:cNvSpPr/>
          <p:nvPr/>
        </p:nvSpPr>
        <p:spPr>
          <a:xfrm>
            <a:off x="276480" y="195480"/>
            <a:ext cx="11460960" cy="12604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000000"/>
                </a:solidFill>
                <a:latin typeface="Arial"/>
                <a:ea typeface="DejaVu Sans"/>
              </a:rPr>
              <a:t>AP JYFL – 2025							Demandeur : A. Astier - </a:t>
            </a:r>
            <a:r>
              <a:rPr lang="fr-FR" sz="1800" b="0" strike="noStrike" cap="all" spc="-1" dirty="0">
                <a:solidFill>
                  <a:srgbClr val="000000"/>
                </a:solidFill>
                <a:latin typeface="Arial"/>
                <a:ea typeface="DejaVu Sans"/>
              </a:rPr>
              <a:t>é</a:t>
            </a:r>
            <a:r>
              <a:rPr lang="fr-FR" sz="1800" b="0" strike="noStrike" spc="-1" dirty="0">
                <a:solidFill>
                  <a:srgbClr val="000000"/>
                </a:solidFill>
                <a:latin typeface="Arial"/>
                <a:ea typeface="DejaVu Sans"/>
              </a:rPr>
              <a:t>quipe NEXT</a:t>
            </a:r>
            <a:endParaRPr lang="en-US" spc="-1" dirty="0">
              <a:latin typeface="Arial"/>
            </a:endParaRPr>
          </a:p>
          <a:p>
            <a:pPr>
              <a:lnSpc>
                <a:spcPct val="100000"/>
              </a:lnSpc>
            </a:pPr>
            <a:endParaRPr lang="en-US" sz="1000" b="0" strike="noStrike" spc="-1" dirty="0">
              <a:latin typeface="Arial"/>
            </a:endParaRPr>
          </a:p>
          <a:p>
            <a:pPr algn="ctr">
              <a:lnSpc>
                <a:spcPct val="100000"/>
              </a:lnSpc>
            </a:pPr>
            <a:r>
              <a:rPr lang="fr-FR" sz="2400" b="1" spc="-1" dirty="0">
                <a:solidFill>
                  <a:srgbClr val="000000"/>
                </a:solidFill>
              </a:rPr>
              <a:t>1- Structure des Xe-Cs-Ba-La proches de la </a:t>
            </a:r>
            <a:r>
              <a:rPr lang="fr-FR" sz="2400" b="1" spc="-1" dirty="0" err="1">
                <a:solidFill>
                  <a:srgbClr val="000000"/>
                </a:solidFill>
              </a:rPr>
              <a:t>drip</a:t>
            </a:r>
            <a:r>
              <a:rPr lang="fr-FR" sz="2400" b="1" spc="-1" dirty="0">
                <a:solidFill>
                  <a:srgbClr val="000000"/>
                </a:solidFill>
              </a:rPr>
              <a:t>-line proton</a:t>
            </a:r>
          </a:p>
          <a:p>
            <a:pPr algn="ctr">
              <a:lnSpc>
                <a:spcPct val="100000"/>
              </a:lnSpc>
            </a:pPr>
            <a:endParaRPr lang="en-US" sz="24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276480" y="185760"/>
            <a:ext cx="11460960" cy="8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Arial"/>
                <a:ea typeface="DejaVu Sans"/>
              </a:rPr>
              <a:t>AP JYFL – 2025						             Demandeur : G. </a:t>
            </a:r>
            <a:r>
              <a:rPr kumimoji="0" lang="fr-FR" sz="1800" b="0" i="0" u="none" strike="noStrike" kern="1200" cap="none" spc="-1" normalizeH="0" baseline="0" noProof="0" dirty="0" err="1">
                <a:ln>
                  <a:noFill/>
                </a:ln>
                <a:solidFill>
                  <a:srgbClr val="000000"/>
                </a:solidFill>
                <a:effectLst/>
                <a:uLnTx/>
                <a:uFillTx/>
                <a:latin typeface="Arial"/>
                <a:ea typeface="DejaVu Sans"/>
              </a:rPr>
              <a:t>Georgiev</a:t>
            </a:r>
            <a:r>
              <a:rPr kumimoji="0" lang="fr-FR" sz="1800" b="0" i="0" u="none" strike="noStrike" kern="1200" cap="none" spc="-1" normalizeH="0" baseline="0" noProof="0" dirty="0">
                <a:ln>
                  <a:noFill/>
                </a:ln>
                <a:solidFill>
                  <a:srgbClr val="000000"/>
                </a:solidFill>
                <a:effectLst/>
                <a:uLnTx/>
                <a:uFillTx/>
                <a:latin typeface="Arial"/>
                <a:ea typeface="DejaVu Sans"/>
              </a:rPr>
              <a:t>- </a:t>
            </a:r>
            <a:r>
              <a:rPr kumimoji="0" lang="fr-FR" sz="1800" b="0" i="0" u="none" strike="noStrike" kern="1200" cap="all" spc="-1" normalizeH="0" baseline="0" noProof="0" dirty="0">
                <a:ln>
                  <a:noFill/>
                </a:ln>
                <a:solidFill>
                  <a:srgbClr val="000000"/>
                </a:solidFill>
                <a:effectLst/>
                <a:uLnTx/>
                <a:uFillTx/>
                <a:latin typeface="Arial"/>
                <a:ea typeface="DejaVu Sans"/>
              </a:rPr>
              <a:t>é</a:t>
            </a:r>
            <a:r>
              <a:rPr kumimoji="0" lang="fr-FR" sz="1800" b="0" i="0" u="none" strike="noStrike" kern="1200" cap="none" spc="-1" normalizeH="0" baseline="0" noProof="0" dirty="0">
                <a:ln>
                  <a:noFill/>
                </a:ln>
                <a:solidFill>
                  <a:srgbClr val="000000"/>
                </a:solidFill>
                <a:effectLst/>
                <a:uLnTx/>
                <a:uFillTx/>
                <a:latin typeface="Arial"/>
                <a:ea typeface="DejaVu Sans"/>
              </a:rPr>
              <a:t>quipe SDF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 normalizeH="0" baseline="0" noProof="0" dirty="0">
                <a:ln>
                  <a:noFill/>
                </a:ln>
                <a:solidFill>
                  <a:srgbClr val="000000"/>
                </a:solidFill>
                <a:effectLst/>
                <a:uLnTx/>
                <a:uFillTx/>
                <a:latin typeface="Arial"/>
                <a:ea typeface="DejaVu Sans"/>
              </a:rPr>
              <a:t>2- TDRIV on Li-like charge states @ JYFL</a:t>
            </a:r>
            <a:endParaRPr kumimoji="0" lang="en-US" sz="2400" b="0" i="0" u="none" strike="noStrike" kern="1200" cap="none" spc="-1" normalizeH="0" baseline="0" noProof="0" dirty="0">
              <a:ln>
                <a:noFill/>
              </a:ln>
              <a:solidFill>
                <a:prstClr val="black"/>
              </a:solidFill>
              <a:effectLst/>
              <a:uLnTx/>
              <a:uFillTx/>
              <a:latin typeface="Arial"/>
            </a:endParaRPr>
          </a:p>
        </p:txBody>
      </p:sp>
      <p:sp>
        <p:nvSpPr>
          <p:cNvPr id="93" name="Line 2"/>
          <p:cNvSpPr/>
          <p:nvPr/>
        </p:nvSpPr>
        <p:spPr>
          <a:xfrm>
            <a:off x="276120" y="1196752"/>
            <a:ext cx="11611080" cy="0"/>
          </a:xfrm>
          <a:prstGeom prst="line">
            <a:avLst/>
          </a:prstGeom>
          <a:ln w="63360">
            <a:solidFill>
              <a:srgbClr val="3F6EC2"/>
            </a:solidFill>
          </a:ln>
        </p:spPr>
        <p:style>
          <a:lnRef idx="1">
            <a:schemeClr val="accent1"/>
          </a:lnRef>
          <a:fillRef idx="0">
            <a:schemeClr val="accent1"/>
          </a:fillRef>
          <a:effectRef idx="0">
            <a:schemeClr val="accent1"/>
          </a:effectRef>
          <a:fontRef idx="minor"/>
        </p:style>
      </p:sp>
      <p:sp>
        <p:nvSpPr>
          <p:cNvPr id="94" name="CustomShape 3"/>
          <p:cNvSpPr/>
          <p:nvPr/>
        </p:nvSpPr>
        <p:spPr>
          <a:xfrm>
            <a:off x="327960" y="1341978"/>
            <a:ext cx="10716373" cy="1429707"/>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1080" marR="0" lvl="0" indent="0" algn="l" defTabSz="914400" rtl="0" eaLnBrk="1" fontAlgn="auto" latinLnBrk="0" hangingPunct="1">
              <a:lnSpc>
                <a:spcPct val="100000"/>
              </a:lnSpc>
              <a:spcBef>
                <a:spcPts val="0"/>
              </a:spcBef>
              <a:spcAft>
                <a:spcPts val="601"/>
              </a:spcAft>
              <a:buClr>
                <a:srgbClr val="000000"/>
              </a:buClr>
              <a:buSzTx/>
              <a:buFontTx/>
              <a:buNone/>
              <a:tabLst/>
              <a:defRPr/>
            </a:pPr>
            <a:r>
              <a:rPr kumimoji="0" lang="" sz="1800" b="1" i="0" u="none" strike="noStrike" kern="1200" cap="none" spc="-1" normalizeH="0" baseline="0" noProof="0">
                <a:ln>
                  <a:noFill/>
                </a:ln>
                <a:solidFill>
                  <a:srgbClr val="000000"/>
                </a:solidFill>
                <a:effectLst/>
                <a:uLnTx/>
                <a:uFillTx/>
                <a:latin typeface="Arial"/>
                <a:ea typeface="DejaVu Sans"/>
              </a:rPr>
              <a:t>    </a:t>
            </a:r>
            <a:r>
              <a:rPr kumimoji="0" lang="en-US" sz="1800" b="1" i="0" u="none" strike="noStrike" kern="1200" cap="none" spc="-1" normalizeH="0" baseline="0" noProof="0" dirty="0">
                <a:ln>
                  <a:noFill/>
                </a:ln>
                <a:solidFill>
                  <a:srgbClr val="000000"/>
                </a:solidFill>
                <a:effectLst/>
                <a:uLnTx/>
                <a:uFillTx/>
                <a:latin typeface="Arial"/>
                <a:ea typeface="DejaVu Sans"/>
              </a:rPr>
              <a:t>The aim</a:t>
            </a:r>
            <a:r>
              <a:rPr kumimoji="0" lang="en-US" sz="1800" b="0" i="0" u="none" strike="noStrike" kern="1200" cap="none" spc="-1" normalizeH="0" baseline="0" noProof="0" dirty="0">
                <a:ln>
                  <a:noFill/>
                </a:ln>
                <a:solidFill>
                  <a:srgbClr val="000000"/>
                </a:solidFill>
                <a:effectLst/>
                <a:uLnTx/>
                <a:uFillTx/>
                <a:latin typeface="Arial"/>
                <a:ea typeface="DejaVu Sans"/>
              </a:rPr>
              <a:t> – high accuracy g-factor measurements of short-lived (2</a:t>
            </a:r>
            <a:r>
              <a:rPr kumimoji="0" lang="en-US" sz="1800" b="0" i="0" u="none" strike="noStrike" kern="1200" cap="none" spc="-1" normalizeH="0" baseline="30000" noProof="0" dirty="0">
                <a:ln>
                  <a:noFill/>
                </a:ln>
                <a:solidFill>
                  <a:srgbClr val="000000"/>
                </a:solidFill>
                <a:effectLst/>
                <a:uLnTx/>
                <a:uFillTx/>
                <a:latin typeface="Arial"/>
                <a:ea typeface="DejaVu Sans"/>
              </a:rPr>
              <a:t>+</a:t>
            </a:r>
            <a:r>
              <a:rPr kumimoji="0" lang="en-US" sz="1800" b="0" i="0" u="none" strike="noStrike" kern="1200" cap="none" spc="-1" normalizeH="0" baseline="0" noProof="0" dirty="0">
                <a:ln>
                  <a:noFill/>
                </a:ln>
                <a:solidFill>
                  <a:srgbClr val="000000"/>
                </a:solidFill>
                <a:effectLst/>
                <a:uLnTx/>
                <a:uFillTx/>
                <a:latin typeface="Arial"/>
                <a:ea typeface="DejaVu Sans"/>
              </a:rPr>
              <a:t>) states in </a:t>
            </a:r>
            <a:r>
              <a:rPr kumimoji="0" lang="en-US" sz="1800" b="1" i="0" u="none" strike="noStrike" kern="1200" cap="none" spc="-1" normalizeH="0" baseline="0" noProof="0" dirty="0">
                <a:ln>
                  <a:noFill/>
                </a:ln>
                <a:solidFill>
                  <a:srgbClr val="750674"/>
                </a:solidFill>
                <a:effectLst/>
                <a:uLnTx/>
                <a:uFillTx/>
                <a:latin typeface="Arial"/>
                <a:ea typeface="DejaVu Sans"/>
              </a:rPr>
              <a:t>RIB;</a:t>
            </a:r>
            <a:endParaRPr kumimoji="0" lang="en-US" sz="1800" b="0" i="0" u="none" strike="noStrike" kern="1200" cap="none" spc="-1" normalizeH="0" baseline="0" noProof="0" dirty="0">
              <a:ln>
                <a:noFill/>
              </a:ln>
              <a:solidFill>
                <a:prstClr val="black"/>
              </a:solidFill>
              <a:effectLst/>
              <a:uLnTx/>
              <a:uFillTx/>
              <a:latin typeface="Arial"/>
            </a:endParaRPr>
          </a:p>
          <a:p>
            <a:pPr marL="1080" marR="0" lvl="0" indent="0" algn="l" defTabSz="914400" rtl="0" eaLnBrk="1" fontAlgn="auto" latinLnBrk="0" hangingPunct="1">
              <a:lnSpc>
                <a:spcPct val="100000"/>
              </a:lnSpc>
              <a:spcBef>
                <a:spcPts val="0"/>
              </a:spcBef>
              <a:spcAft>
                <a:spcPts val="601"/>
              </a:spcAft>
              <a:buClr>
                <a:srgbClr val="000000"/>
              </a:buClr>
              <a:buSzTx/>
              <a:buFontTx/>
              <a:buNone/>
              <a:tabLst/>
              <a:defRPr/>
            </a:pPr>
            <a:r>
              <a:rPr kumimoji="0" lang="" sz="1800" b="1" i="0" u="none" strike="noStrike" kern="1200" cap="none" spc="-1" normalizeH="0" baseline="0" noProof="0">
                <a:ln>
                  <a:noFill/>
                </a:ln>
                <a:solidFill>
                  <a:srgbClr val="000000"/>
                </a:solidFill>
                <a:effectLst/>
                <a:uLnTx/>
                <a:uFillTx/>
                <a:latin typeface="Arial"/>
                <a:ea typeface="DejaVu Sans"/>
              </a:rPr>
              <a:t>    </a:t>
            </a:r>
            <a:r>
              <a:rPr kumimoji="0" lang="en-US" sz="1800" b="1" i="0" u="none" strike="noStrike" kern="1200" cap="none" spc="-1" normalizeH="0" baseline="0" noProof="0" dirty="0">
                <a:ln>
                  <a:noFill/>
                </a:ln>
                <a:solidFill>
                  <a:srgbClr val="000000"/>
                </a:solidFill>
                <a:effectLst/>
                <a:uLnTx/>
                <a:uFillTx/>
                <a:latin typeface="Arial"/>
                <a:ea typeface="DejaVu Sans"/>
              </a:rPr>
              <a:t>Approach</a:t>
            </a:r>
            <a:r>
              <a:rPr kumimoji="0" lang="en-US" sz="1800" b="0" i="0" u="none" strike="noStrike" kern="1200" cap="none" spc="-1" normalizeH="0" baseline="0" noProof="0" dirty="0">
                <a:ln>
                  <a:noFill/>
                </a:ln>
                <a:solidFill>
                  <a:srgbClr val="000000"/>
                </a:solidFill>
                <a:effectLst/>
                <a:uLnTx/>
                <a:uFillTx/>
                <a:latin typeface="Arial"/>
                <a:ea typeface="DejaVu Sans"/>
              </a:rPr>
              <a:t> – Time Dependent Recoil In Vacuum (TDRIV) on well defined charge states </a:t>
            </a:r>
            <a:endParaRPr kumimoji="0" lang="en-US" sz="1800" b="0" i="0" u="none" strike="noStrike" kern="1200" cap="none" spc="-1" normalizeH="0" baseline="0" noProof="0" dirty="0">
              <a:ln>
                <a:noFill/>
              </a:ln>
              <a:solidFill>
                <a:prstClr val="black"/>
              </a:solidFill>
              <a:effectLst/>
              <a:uLnTx/>
              <a:uFillTx/>
              <a:latin typeface="Arial"/>
            </a:endParaRPr>
          </a:p>
          <a:p>
            <a:pPr marL="743040" marR="0" lvl="1" indent="-284760" algn="l" defTabSz="914400" rtl="0" eaLnBrk="1" fontAlgn="auto" latinLnBrk="0" hangingPunct="1">
              <a:lnSpc>
                <a:spcPct val="100000"/>
              </a:lnSpc>
              <a:spcBef>
                <a:spcPts val="0"/>
              </a:spcBef>
              <a:spcAft>
                <a:spcPts val="601"/>
              </a:spcAft>
              <a:buClr>
                <a:srgbClr val="2E75B6"/>
              </a:buClr>
              <a:buSzTx/>
              <a:buFont typeface="Arial"/>
              <a:buChar char="•"/>
              <a:tabLst/>
              <a:defRPr/>
            </a:pPr>
            <a:r>
              <a:rPr kumimoji="0" lang="en-US" sz="1800" b="1" i="0" u="none" strike="noStrike" kern="1200" cap="none" spc="-1" normalizeH="0" baseline="0" noProof="0" dirty="0">
                <a:ln>
                  <a:noFill/>
                </a:ln>
                <a:solidFill>
                  <a:srgbClr val="2E75B6"/>
                </a:solidFill>
                <a:effectLst/>
                <a:uLnTx/>
                <a:uFillTx/>
                <a:latin typeface="Arial"/>
                <a:ea typeface="DejaVu Sans"/>
              </a:rPr>
              <a:t>H-like states</a:t>
            </a:r>
            <a:r>
              <a:rPr kumimoji="0" lang="en-US" sz="1800" b="0" i="0" u="none" strike="noStrike" kern="1200" cap="none" spc="-1" normalizeH="0" baseline="0" noProof="0" dirty="0">
                <a:ln>
                  <a:noFill/>
                </a:ln>
                <a:solidFill>
                  <a:srgbClr val="000000"/>
                </a:solidFill>
                <a:effectLst/>
                <a:uLnTx/>
                <a:uFillTx/>
                <a:latin typeface="Arial"/>
                <a:ea typeface="DejaVu Sans"/>
              </a:rPr>
              <a:t> (e.g. </a:t>
            </a:r>
            <a:r>
              <a:rPr kumimoji="0" lang="en-US" sz="1800" b="0" i="0" u="none" strike="noStrike" kern="1200" cap="none" spc="-1" normalizeH="0" baseline="30000" noProof="0" dirty="0">
                <a:ln>
                  <a:noFill/>
                </a:ln>
                <a:solidFill>
                  <a:srgbClr val="000000"/>
                </a:solidFill>
                <a:effectLst/>
                <a:uLnTx/>
                <a:uFillTx/>
                <a:latin typeface="Arial"/>
                <a:ea typeface="DejaVu Sans"/>
              </a:rPr>
              <a:t>24</a:t>
            </a:r>
            <a:r>
              <a:rPr kumimoji="0" lang="en-US" sz="1800" b="0" i="0" u="none" strike="noStrike" kern="1200" cap="none" spc="-1" normalizeH="0" baseline="0" noProof="0" dirty="0">
                <a:ln>
                  <a:noFill/>
                </a:ln>
                <a:solidFill>
                  <a:srgbClr val="000000"/>
                </a:solidFill>
                <a:effectLst/>
                <a:uLnTx/>
                <a:uFillTx/>
                <a:latin typeface="Arial"/>
                <a:ea typeface="DejaVu Sans"/>
              </a:rPr>
              <a:t>Mg @ ALTO; </a:t>
            </a:r>
            <a:r>
              <a:rPr kumimoji="0" lang="en-US" sz="1800" b="0" i="0" u="none" strike="noStrike" kern="1200" cap="none" spc="-1" normalizeH="0" baseline="30000" noProof="0" dirty="0">
                <a:ln>
                  <a:noFill/>
                </a:ln>
                <a:solidFill>
                  <a:srgbClr val="000000"/>
                </a:solidFill>
                <a:effectLst/>
                <a:uLnTx/>
                <a:uFillTx/>
                <a:latin typeface="Arial"/>
                <a:ea typeface="DejaVu Sans"/>
              </a:rPr>
              <a:t>28</a:t>
            </a:r>
            <a:r>
              <a:rPr kumimoji="0" lang="en-US" sz="1800" b="0" i="0" u="none" strike="noStrike" kern="1200" cap="none" spc="-1" normalizeH="0" baseline="0" noProof="0" dirty="0">
                <a:ln>
                  <a:noFill/>
                </a:ln>
                <a:solidFill>
                  <a:srgbClr val="000000"/>
                </a:solidFill>
                <a:effectLst/>
                <a:uLnTx/>
                <a:uFillTx/>
                <a:latin typeface="Arial"/>
                <a:ea typeface="DejaVu Sans"/>
              </a:rPr>
              <a:t>Mg @ HIE-ISOLDE) – </a:t>
            </a:r>
            <a:r>
              <a:rPr kumimoji="0" lang="en-US" sz="1800" b="1" i="1" u="none" strike="noStrike" kern="1200" cap="none" spc="-1" normalizeH="0" baseline="0" noProof="0" dirty="0">
                <a:ln>
                  <a:noFill/>
                </a:ln>
                <a:solidFill>
                  <a:srgbClr val="808080"/>
                </a:solidFill>
                <a:effectLst/>
                <a:uLnTx/>
                <a:uFillTx/>
                <a:latin typeface="Arial"/>
                <a:ea typeface="DejaVu Sans"/>
              </a:rPr>
              <a:t>technique not applicable for Z &gt; 20</a:t>
            </a:r>
            <a:endParaRPr kumimoji="0" lang="en-US" sz="1800" b="0" i="0" u="none" strike="noStrike" kern="1200" cap="none" spc="-1" normalizeH="0" baseline="0" noProof="0" dirty="0">
              <a:ln>
                <a:noFill/>
              </a:ln>
              <a:solidFill>
                <a:prstClr val="black"/>
              </a:solidFill>
              <a:effectLst/>
              <a:uLnTx/>
              <a:uFillTx/>
              <a:latin typeface="Arial"/>
            </a:endParaRPr>
          </a:p>
          <a:p>
            <a:pPr marL="743040" marR="0" lvl="1" indent="-284760" algn="l" defTabSz="914400" rtl="0" eaLnBrk="1" fontAlgn="auto" latinLnBrk="0" hangingPunct="1">
              <a:lnSpc>
                <a:spcPct val="100000"/>
              </a:lnSpc>
              <a:spcBef>
                <a:spcPts val="0"/>
              </a:spcBef>
              <a:spcAft>
                <a:spcPts val="601"/>
              </a:spcAft>
              <a:buClr>
                <a:srgbClr val="548235"/>
              </a:buClr>
              <a:buSzTx/>
              <a:buFont typeface="Arial"/>
              <a:buChar char="•"/>
              <a:tabLst/>
              <a:defRPr/>
            </a:pPr>
            <a:r>
              <a:rPr kumimoji="0" lang="en-US" sz="1800" b="1" i="0" u="none" strike="noStrike" kern="1200" cap="none" spc="-1" normalizeH="0" baseline="0" noProof="0" dirty="0">
                <a:ln>
                  <a:noFill/>
                </a:ln>
                <a:solidFill>
                  <a:srgbClr val="548235"/>
                </a:solidFill>
                <a:effectLst/>
                <a:uLnTx/>
                <a:uFillTx/>
                <a:latin typeface="Arial"/>
                <a:ea typeface="DejaVu Sans"/>
              </a:rPr>
              <a:t>Li-like states</a:t>
            </a:r>
            <a:r>
              <a:rPr kumimoji="0" lang="en-US" sz="1800" b="0" i="0" u="none" strike="noStrike" kern="1200" cap="none" spc="-1" normalizeH="0" baseline="0" noProof="0" dirty="0">
                <a:ln>
                  <a:noFill/>
                </a:ln>
                <a:solidFill>
                  <a:srgbClr val="000000"/>
                </a:solidFill>
                <a:effectLst/>
                <a:uLnTx/>
                <a:uFillTx/>
                <a:latin typeface="Arial"/>
                <a:ea typeface="DejaVu Sans"/>
              </a:rPr>
              <a:t> – should give access up to Z~30 – </a:t>
            </a:r>
            <a:r>
              <a:rPr kumimoji="0" lang="en-US" sz="1800" b="1" i="0" u="none" strike="noStrike" kern="1200" cap="none" spc="-1" normalizeH="0" baseline="0" noProof="0" dirty="0">
                <a:ln>
                  <a:noFill/>
                </a:ln>
                <a:solidFill>
                  <a:srgbClr val="C00000"/>
                </a:solidFill>
                <a:effectLst/>
                <a:uLnTx/>
                <a:uFillTx/>
                <a:latin typeface="Arial"/>
                <a:ea typeface="DejaVu Sans"/>
              </a:rPr>
              <a:t>proof of principle with </a:t>
            </a:r>
            <a:r>
              <a:rPr kumimoji="0" lang="en-US" sz="1800" b="1" i="0" u="none" strike="noStrike" kern="1200" cap="none" spc="-1" normalizeH="0" baseline="30000" noProof="0" dirty="0">
                <a:ln>
                  <a:noFill/>
                </a:ln>
                <a:solidFill>
                  <a:srgbClr val="C00000"/>
                </a:solidFill>
                <a:effectLst/>
                <a:uLnTx/>
                <a:uFillTx/>
                <a:latin typeface="Arial"/>
                <a:ea typeface="DejaVu Sans"/>
              </a:rPr>
              <a:t>46</a:t>
            </a:r>
            <a:r>
              <a:rPr kumimoji="0" lang="en-US" sz="1800" b="1" i="0" u="none" strike="noStrike" kern="1200" cap="none" spc="-1" normalizeH="0" baseline="0" noProof="0" dirty="0">
                <a:ln>
                  <a:noFill/>
                </a:ln>
                <a:solidFill>
                  <a:srgbClr val="C00000"/>
                </a:solidFill>
                <a:effectLst/>
                <a:uLnTx/>
                <a:uFillTx/>
                <a:latin typeface="Arial"/>
                <a:ea typeface="DejaVu Sans"/>
              </a:rPr>
              <a:t>Ti @ JYFL</a:t>
            </a:r>
            <a:endParaRPr kumimoji="0" lang="en-US" sz="1800" b="0" i="0" u="none" strike="noStrike" kern="1200" cap="none" spc="-1" normalizeH="0" baseline="0" noProof="0" dirty="0">
              <a:ln>
                <a:noFill/>
              </a:ln>
              <a:solidFill>
                <a:prstClr val="black"/>
              </a:solidFill>
              <a:effectLst/>
              <a:uLnTx/>
              <a:uFillTx/>
              <a:latin typeface="Arial"/>
            </a:endParaRPr>
          </a:p>
        </p:txBody>
      </p:sp>
      <p:grpSp>
        <p:nvGrpSpPr>
          <p:cNvPr id="95" name="Group 4"/>
          <p:cNvGrpSpPr/>
          <p:nvPr/>
        </p:nvGrpSpPr>
        <p:grpSpPr>
          <a:xfrm>
            <a:off x="5756817" y="2874498"/>
            <a:ext cx="6355743" cy="3246480"/>
            <a:chOff x="5756817" y="2687760"/>
            <a:chExt cx="6355743" cy="3246480"/>
          </a:xfrm>
        </p:grpSpPr>
        <p:grpSp>
          <p:nvGrpSpPr>
            <p:cNvPr id="96" name="Group 5"/>
            <p:cNvGrpSpPr/>
            <p:nvPr/>
          </p:nvGrpSpPr>
          <p:grpSpPr>
            <a:xfrm>
              <a:off x="7297200" y="3238200"/>
              <a:ext cx="2545560" cy="2475360"/>
              <a:chOff x="7297200" y="3238200"/>
              <a:chExt cx="2545560" cy="2475360"/>
            </a:xfrm>
          </p:grpSpPr>
          <p:grpSp>
            <p:nvGrpSpPr>
              <p:cNvPr id="97" name="Group 6"/>
              <p:cNvGrpSpPr/>
              <p:nvPr/>
            </p:nvGrpSpPr>
            <p:grpSpPr>
              <a:xfrm>
                <a:off x="7297200" y="3238200"/>
                <a:ext cx="2545560" cy="2475360"/>
                <a:chOff x="7297200" y="3238200"/>
                <a:chExt cx="2545560" cy="2475360"/>
              </a:xfrm>
            </p:grpSpPr>
            <p:pic>
              <p:nvPicPr>
                <p:cNvPr id="98" name="Image 22_1"/>
                <p:cNvPicPr/>
                <p:nvPr/>
              </p:nvPicPr>
              <p:blipFill>
                <a:blip r:embed="rId3"/>
                <a:srcRect l="22778" t="27355" r="9809" b="18038"/>
                <a:stretch/>
              </p:blipFill>
              <p:spPr>
                <a:xfrm rot="20886000">
                  <a:off x="7525440" y="3652200"/>
                  <a:ext cx="1992960" cy="1626840"/>
                </a:xfrm>
                <a:prstGeom prst="rect">
                  <a:avLst/>
                </a:prstGeom>
                <a:ln>
                  <a:noFill/>
                </a:ln>
              </p:spPr>
            </p:pic>
            <p:sp>
              <p:nvSpPr>
                <p:cNvPr id="99" name="CustomShape 7"/>
                <p:cNvSpPr/>
                <p:nvPr/>
              </p:nvSpPr>
              <p:spPr>
                <a:xfrm rot="2013000">
                  <a:off x="8833680" y="3414240"/>
                  <a:ext cx="757800" cy="40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0" name="CustomShape 8"/>
                <p:cNvSpPr/>
                <p:nvPr/>
              </p:nvSpPr>
              <p:spPr>
                <a:xfrm rot="2013000">
                  <a:off x="7344720" y="5137200"/>
                  <a:ext cx="757800" cy="40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1" name="CustomShape 9"/>
                <p:cNvSpPr/>
                <p:nvPr/>
              </p:nvSpPr>
              <p:spPr>
                <a:xfrm rot="2013000">
                  <a:off x="9322200" y="4601880"/>
                  <a:ext cx="357120" cy="69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102" name="CustomShape 10"/>
              <p:cNvSpPr/>
              <p:nvPr/>
            </p:nvSpPr>
            <p:spPr>
              <a:xfrm>
                <a:off x="7632360" y="3624480"/>
                <a:ext cx="9050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 normalizeH="0" baseline="0" noProof="0">
                    <a:ln>
                      <a:noFill/>
                    </a:ln>
                    <a:solidFill>
                      <a:srgbClr val="750674"/>
                    </a:solidFill>
                    <a:effectLst/>
                    <a:uLnTx/>
                    <a:uFillTx/>
                    <a:latin typeface="Calibri"/>
                    <a:ea typeface="DejaVu Sans"/>
                  </a:rPr>
                  <a:t>plunger</a:t>
                </a:r>
                <a:endParaRPr kumimoji="0" lang="en-US" sz="1800" b="0" i="0" u="none" strike="noStrike" kern="1200" cap="none" spc="-1" normalizeH="0" baseline="0" noProof="0">
                  <a:ln>
                    <a:noFill/>
                  </a:ln>
                  <a:solidFill>
                    <a:prstClr val="black"/>
                  </a:solidFill>
                  <a:effectLst/>
                  <a:uLnTx/>
                  <a:uFillTx/>
                  <a:latin typeface="Arial"/>
                </a:endParaRPr>
              </a:p>
            </p:txBody>
          </p:sp>
        </p:grpSp>
        <p:grpSp>
          <p:nvGrpSpPr>
            <p:cNvPr id="103" name="Group 11"/>
            <p:cNvGrpSpPr/>
            <p:nvPr/>
          </p:nvGrpSpPr>
          <p:grpSpPr>
            <a:xfrm>
              <a:off x="9546840" y="2687760"/>
              <a:ext cx="2565720" cy="3246480"/>
              <a:chOff x="9546840" y="2687760"/>
              <a:chExt cx="2565720" cy="3246480"/>
            </a:xfrm>
          </p:grpSpPr>
          <p:pic>
            <p:nvPicPr>
              <p:cNvPr id="104" name="Image 18_1"/>
              <p:cNvPicPr/>
              <p:nvPr/>
            </p:nvPicPr>
            <p:blipFill>
              <a:blip r:embed="rId4"/>
              <a:srcRect l="14545" t="8916" r="-820" b="8539"/>
              <a:stretch/>
            </p:blipFill>
            <p:spPr>
              <a:xfrm>
                <a:off x="9546840" y="2687760"/>
                <a:ext cx="2565720" cy="3246480"/>
              </a:xfrm>
              <a:prstGeom prst="rect">
                <a:avLst/>
              </a:prstGeom>
              <a:ln>
                <a:noFill/>
              </a:ln>
            </p:spPr>
          </p:pic>
          <p:sp>
            <p:nvSpPr>
              <p:cNvPr id="105" name="CustomShape 12"/>
              <p:cNvSpPr/>
              <p:nvPr/>
            </p:nvSpPr>
            <p:spPr>
              <a:xfrm>
                <a:off x="9848520" y="3457440"/>
                <a:ext cx="1170360" cy="3639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 normalizeH="0" baseline="0" noProof="0">
                    <a:ln>
                      <a:noFill/>
                    </a:ln>
                    <a:solidFill>
                      <a:srgbClr val="6ED0FA"/>
                    </a:solidFill>
                    <a:effectLst/>
                    <a:uLnTx/>
                    <a:uFillTx/>
                    <a:latin typeface="Calibri"/>
                    <a:ea typeface="DejaVu Sans"/>
                  </a:rPr>
                  <a:t>JUROGAM</a:t>
                </a:r>
                <a:endParaRPr kumimoji="0" lang="en-US" sz="1800" b="0" i="0" u="none" strike="noStrike" kern="1200" cap="none" spc="-1" normalizeH="0" baseline="0" noProof="0">
                  <a:ln>
                    <a:noFill/>
                  </a:ln>
                  <a:solidFill>
                    <a:prstClr val="black"/>
                  </a:solidFill>
                  <a:effectLst/>
                  <a:uLnTx/>
                  <a:uFillTx/>
                  <a:latin typeface="Arial"/>
                </a:endParaRPr>
              </a:p>
            </p:txBody>
          </p:sp>
        </p:grpSp>
        <p:sp>
          <p:nvSpPr>
            <p:cNvPr id="106" name="CustomShape 13"/>
            <p:cNvSpPr/>
            <p:nvPr/>
          </p:nvSpPr>
          <p:spPr>
            <a:xfrm>
              <a:off x="5756817" y="5467038"/>
              <a:ext cx="1188000"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 normalizeH="0" baseline="0" noProof="0" dirty="0">
                  <a:ln>
                    <a:noFill/>
                  </a:ln>
                  <a:solidFill>
                    <a:srgbClr val="00E676"/>
                  </a:solidFill>
                  <a:effectLst/>
                  <a:uLnTx/>
                  <a:uFillTx/>
                  <a:latin typeface="Arial"/>
                  <a:ea typeface="DejaVu Sans"/>
                </a:rPr>
                <a:t>OPSA </a:t>
              </a:r>
              <a:r>
                <a:rPr kumimoji="0" lang="en-US" sz="1800" b="1" i="0" u="none" strike="noStrike" kern="1200" cap="none" spc="-1" normalizeH="0" baseline="0" noProof="0" dirty="0">
                  <a:ln>
                    <a:noFill/>
                  </a:ln>
                  <a:solidFill>
                    <a:srgbClr val="FF0000"/>
                  </a:solidFill>
                  <a:effectLst/>
                  <a:uLnTx/>
                  <a:uFillTx/>
                  <a:latin typeface="Arial"/>
                  <a:ea typeface="DejaVu Sans"/>
                </a:rPr>
                <a:t>2</a:t>
              </a:r>
              <a:endParaRPr kumimoji="0" lang="en-US" sz="1800" b="0" i="0" u="none" strike="noStrike" kern="1200" cap="none" spc="-1" normalizeH="0" baseline="0" noProof="0" dirty="0">
                <a:ln>
                  <a:noFill/>
                </a:ln>
                <a:solidFill>
                  <a:srgbClr val="FF0000"/>
                </a:solidFill>
                <a:effectLst/>
                <a:uLnTx/>
                <a:uFillTx/>
                <a:latin typeface="Arial"/>
              </a:endParaRPr>
            </a:p>
          </p:txBody>
        </p:sp>
      </p:grpSp>
      <p:sp>
        <p:nvSpPr>
          <p:cNvPr id="107" name="CustomShape 14"/>
          <p:cNvSpPr/>
          <p:nvPr/>
        </p:nvSpPr>
        <p:spPr>
          <a:xfrm>
            <a:off x="25245" y="3321825"/>
            <a:ext cx="5212109" cy="233764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1080" marR="0" lvl="0" indent="0" algn="l" defTabSz="914400" rtl="0" eaLnBrk="1" fontAlgn="auto" latinLnBrk="0" hangingPunct="1">
              <a:lnSpc>
                <a:spcPct val="100000"/>
              </a:lnSpc>
              <a:spcBef>
                <a:spcPts val="0"/>
              </a:spcBef>
              <a:spcAft>
                <a:spcPts val="601"/>
              </a:spcAft>
              <a:buClr>
                <a:srgbClr val="000000"/>
              </a:buClr>
              <a:buSzTx/>
              <a:buFontTx/>
              <a:buNone/>
              <a:tabLst/>
              <a:defRPr/>
            </a:pPr>
            <a:r>
              <a:rPr kumimoji="0" lang="" sz="1800" b="1" i="0" u="none" strike="noStrike" kern="1200" cap="none" spc="-1" normalizeH="0" baseline="0" noProof="0" dirty="0">
                <a:ln>
                  <a:noFill/>
                </a:ln>
                <a:solidFill>
                  <a:srgbClr val="000000"/>
                </a:solidFill>
                <a:effectLst/>
                <a:uLnTx/>
                <a:uFillTx/>
                <a:latin typeface="Arial"/>
                <a:ea typeface="DejaVu Sans"/>
              </a:rPr>
              <a:t>       </a:t>
            </a:r>
            <a:r>
              <a:rPr kumimoji="0" lang="en-US" sz="1800" b="1" i="0" u="none" strike="noStrike" kern="1200" cap="none" spc="-1" normalizeH="0" baseline="0" noProof="0" dirty="0">
                <a:ln>
                  <a:noFill/>
                </a:ln>
                <a:solidFill>
                  <a:srgbClr val="000000"/>
                </a:solidFill>
                <a:effectLst/>
                <a:uLnTx/>
                <a:uFillTx/>
                <a:latin typeface="Arial"/>
                <a:ea typeface="DejaVu Sans"/>
              </a:rPr>
              <a:t>Orsay Particle Scintillator Array (OPSA </a:t>
            </a:r>
            <a:r>
              <a:rPr kumimoji="0" lang="en-US" sz="1800" b="1" i="0" u="none" strike="noStrike" kern="1200" cap="none" spc="-1" normalizeH="0" baseline="0" noProof="0" dirty="0">
                <a:ln>
                  <a:noFill/>
                </a:ln>
                <a:solidFill>
                  <a:srgbClr val="FF0000"/>
                </a:solidFill>
                <a:effectLst/>
                <a:uLnTx/>
                <a:uFillTx/>
                <a:latin typeface="Arial"/>
                <a:ea typeface="DejaVu Sans"/>
              </a:rPr>
              <a:t>2</a:t>
            </a:r>
            <a:r>
              <a:rPr kumimoji="0" lang="en-US" sz="1800" b="1" i="0" u="none" strike="noStrike" kern="1200" cap="none" spc="-1" normalizeH="0" baseline="0" noProof="0" dirty="0">
                <a:ln>
                  <a:noFill/>
                </a:ln>
                <a:solidFill>
                  <a:srgbClr val="000000"/>
                </a:solidFill>
                <a:effectLst/>
                <a:uLnTx/>
                <a:uFillTx/>
                <a:latin typeface="Arial"/>
                <a:ea typeface="DejaVu Sans"/>
              </a:rPr>
              <a:t>) </a:t>
            </a:r>
            <a:endParaRPr kumimoji="0" lang="en-US" sz="1800" b="0" i="0" u="none" strike="noStrike" kern="1200" cap="none" spc="-1" normalizeH="0" baseline="0" noProof="0" dirty="0">
              <a:ln>
                <a:noFill/>
              </a:ln>
              <a:solidFill>
                <a:prstClr val="black"/>
              </a:solidFill>
              <a:effectLst/>
              <a:uLnTx/>
              <a:uFillTx/>
              <a:latin typeface="Arial"/>
            </a:endParaRPr>
          </a:p>
          <a:p>
            <a:pPr marL="432000" marR="0" lvl="1" indent="-215280" algn="l" defTabSz="914400" rtl="0" eaLnBrk="1" fontAlgn="auto" latinLnBrk="0" hangingPunct="1">
              <a:lnSpc>
                <a:spcPct val="100000"/>
              </a:lnSpc>
              <a:spcBef>
                <a:spcPts val="0"/>
              </a:spcBef>
              <a:spcAft>
                <a:spcPts val="601"/>
              </a:spcAft>
              <a:buClr>
                <a:srgbClr val="000000"/>
              </a:buClr>
              <a:buSzPct val="45000"/>
              <a:buFont typeface="Wingdings" charset="2"/>
              <a:buChar char=""/>
              <a:tabLst/>
              <a:defRPr/>
            </a:pPr>
            <a:r>
              <a:rPr kumimoji="0" lang="en-US" sz="1800" b="0" i="0" u="none" strike="noStrike" kern="1200" cap="none" spc="-1" normalizeH="0" baseline="0" noProof="0" dirty="0">
                <a:ln>
                  <a:noFill/>
                </a:ln>
                <a:solidFill>
                  <a:srgbClr val="7030A0"/>
                </a:solidFill>
                <a:effectLst/>
                <a:uLnTx/>
                <a:uFillTx/>
                <a:latin typeface="Arial"/>
                <a:ea typeface="DejaVu Sans"/>
              </a:rPr>
              <a:t>New development in collaboration with GSI</a:t>
            </a:r>
            <a:r>
              <a:rPr kumimoji="0" lang="en-US" sz="1800" b="0" i="0" u="none" strike="noStrike" kern="1200" cap="none" spc="-1" normalizeH="0" baseline="0" noProof="0" dirty="0">
                <a:ln>
                  <a:noFill/>
                </a:ln>
                <a:solidFill>
                  <a:srgbClr val="000000"/>
                </a:solidFill>
                <a:effectLst/>
                <a:uLnTx/>
                <a:uFillTx/>
                <a:latin typeface="Arial"/>
                <a:ea typeface="DejaVu Sans"/>
              </a:rPr>
              <a:t>;</a:t>
            </a:r>
            <a:endParaRPr kumimoji="0" lang="en-US" sz="1800" b="0" i="0" u="none" strike="noStrike" kern="1200" cap="none" spc="-1" normalizeH="0" baseline="0" noProof="0" dirty="0">
              <a:ln>
                <a:noFill/>
              </a:ln>
              <a:solidFill>
                <a:prstClr val="black"/>
              </a:solidFill>
              <a:effectLst/>
              <a:uLnTx/>
              <a:uFillTx/>
              <a:latin typeface="Arial"/>
            </a:endParaRPr>
          </a:p>
          <a:p>
            <a:pPr marL="432000" marR="0" lvl="1" indent="-215280" algn="l" defTabSz="914400" rtl="0" eaLnBrk="1" fontAlgn="auto" latinLnBrk="0" hangingPunct="1">
              <a:lnSpc>
                <a:spcPct val="100000"/>
              </a:lnSpc>
              <a:spcBef>
                <a:spcPts val="0"/>
              </a:spcBef>
              <a:spcAft>
                <a:spcPts val="601"/>
              </a:spcAft>
              <a:buClr>
                <a:srgbClr val="000000"/>
              </a:buClr>
              <a:buSzPct val="45000"/>
              <a:buFont typeface="Wingdings" charset="2"/>
              <a:buChar char=""/>
              <a:tabLst/>
              <a:defRPr/>
            </a:pPr>
            <a:r>
              <a:rPr kumimoji="0" lang="en-US" sz="1800" b="0" i="0" u="none" strike="noStrike" kern="1200" cap="none" spc="-1" normalizeH="0" baseline="0" noProof="0" dirty="0">
                <a:ln>
                  <a:noFill/>
                </a:ln>
                <a:solidFill>
                  <a:srgbClr val="4472C4"/>
                </a:solidFill>
                <a:effectLst/>
                <a:uLnTx/>
                <a:uFillTx/>
                <a:latin typeface="Arial"/>
                <a:ea typeface="DejaVu Sans"/>
              </a:rPr>
              <a:t>Tested with </a:t>
            </a:r>
            <a:r>
              <a:rPr kumimoji="0" lang="en-US" sz="1800" b="0" i="0" u="none" strike="noStrike" kern="1200" cap="none" spc="-1" normalizeH="0" baseline="30000" noProof="0" dirty="0">
                <a:ln>
                  <a:noFill/>
                </a:ln>
                <a:solidFill>
                  <a:srgbClr val="4472C4"/>
                </a:solidFill>
                <a:effectLst/>
                <a:uLnTx/>
                <a:uFillTx/>
                <a:latin typeface="Arial"/>
                <a:ea typeface="DejaVu Sans"/>
              </a:rPr>
              <a:t>48</a:t>
            </a:r>
            <a:r>
              <a:rPr kumimoji="0" lang="en-US" sz="1800" b="0" i="0" u="none" strike="noStrike" kern="1200" cap="none" spc="-1" normalizeH="0" baseline="0" noProof="0" dirty="0">
                <a:ln>
                  <a:noFill/>
                </a:ln>
                <a:solidFill>
                  <a:srgbClr val="4472C4"/>
                </a:solidFill>
                <a:effectLst/>
                <a:uLnTx/>
                <a:uFillTx/>
                <a:latin typeface="Arial"/>
                <a:ea typeface="DejaVu Sans"/>
              </a:rPr>
              <a:t>Ti beam at ALTO – May 2024</a:t>
            </a:r>
            <a:r>
              <a:rPr kumimoji="0" lang="en-US" sz="1800" b="0" i="0" u="none" strike="noStrike" kern="1200" cap="none" spc="-1" normalizeH="0" baseline="0" noProof="0" dirty="0">
                <a:ln>
                  <a:noFill/>
                </a:ln>
                <a:solidFill>
                  <a:srgbClr val="000000"/>
                </a:solidFill>
                <a:effectLst/>
                <a:uLnTx/>
                <a:uFillTx/>
                <a:latin typeface="Arial"/>
                <a:ea typeface="DejaVu Sans"/>
              </a:rPr>
              <a:t>;</a:t>
            </a:r>
            <a:endParaRPr kumimoji="0" lang="en-US" sz="1800" b="0" i="0" u="none" strike="noStrike" kern="1200" cap="none" spc="-1" normalizeH="0" baseline="0" noProof="0" dirty="0">
              <a:ln>
                <a:noFill/>
              </a:ln>
              <a:solidFill>
                <a:prstClr val="black"/>
              </a:solidFill>
              <a:effectLst/>
              <a:uLnTx/>
              <a:uFillTx/>
              <a:latin typeface="Arial"/>
            </a:endParaRPr>
          </a:p>
          <a:p>
            <a:pPr marL="432000" marR="0" lvl="1" indent="-215280" algn="l" defTabSz="914400" rtl="0" eaLnBrk="1" fontAlgn="auto" latinLnBrk="0" hangingPunct="1">
              <a:lnSpc>
                <a:spcPct val="100000"/>
              </a:lnSpc>
              <a:spcBef>
                <a:spcPts val="0"/>
              </a:spcBef>
              <a:spcAft>
                <a:spcPts val="601"/>
              </a:spcAft>
              <a:buClr>
                <a:srgbClr val="000000"/>
              </a:buClr>
              <a:buSzPct val="45000"/>
              <a:buFont typeface="Wingdings" charset="2"/>
              <a:buChar char=""/>
              <a:tabLst/>
              <a:defRPr/>
            </a:pPr>
            <a:r>
              <a:rPr kumimoji="0" lang="en-US" sz="1800" b="0" i="1" u="none" strike="noStrike" kern="1200" cap="none" spc="-1" normalizeH="0" baseline="0" noProof="0" dirty="0">
                <a:ln>
                  <a:noFill/>
                </a:ln>
                <a:solidFill>
                  <a:srgbClr val="000000"/>
                </a:solidFill>
                <a:effectLst/>
                <a:uLnTx/>
                <a:uFillTx/>
                <a:latin typeface="Arial"/>
                <a:ea typeface="DejaVu Sans"/>
              </a:rPr>
              <a:t>To be used for E845 at GANIL in </a:t>
            </a:r>
            <a:br>
              <a:rPr kumimoji="0" lang="en-US" sz="1800" b="0" i="1" u="none" strike="noStrike" kern="1200" cap="none" spc="-1" normalizeH="0" baseline="0" noProof="0" dirty="0">
                <a:ln>
                  <a:noFill/>
                </a:ln>
                <a:solidFill>
                  <a:srgbClr val="000000"/>
                </a:solidFill>
                <a:effectLst/>
                <a:uLnTx/>
                <a:uFillTx/>
                <a:latin typeface="Arial"/>
                <a:ea typeface="DejaVu Sans"/>
              </a:rPr>
            </a:br>
            <a:r>
              <a:rPr kumimoji="0" lang="en-US" sz="1800" b="0" i="1" u="none" strike="noStrike" kern="1200" cap="none" spc="-1" normalizeH="0" baseline="0" noProof="0" dirty="0">
                <a:ln>
                  <a:noFill/>
                </a:ln>
                <a:solidFill>
                  <a:srgbClr val="000000"/>
                </a:solidFill>
                <a:effectLst/>
                <a:uLnTx/>
                <a:uFillTx/>
                <a:latin typeface="Arial"/>
                <a:ea typeface="DejaVu Sans"/>
              </a:rPr>
              <a:t>September 2024</a:t>
            </a:r>
          </a:p>
          <a:p>
            <a:pPr marL="432000" marR="0" lvl="1" indent="-215280" algn="l" defTabSz="914400" rtl="0" eaLnBrk="1" fontAlgn="auto" latinLnBrk="0" hangingPunct="1">
              <a:lnSpc>
                <a:spcPct val="100000"/>
              </a:lnSpc>
              <a:spcBef>
                <a:spcPts val="0"/>
              </a:spcBef>
              <a:spcAft>
                <a:spcPts val="601"/>
              </a:spcAft>
              <a:buClr>
                <a:srgbClr val="000000"/>
              </a:buClr>
              <a:buSzPct val="45000"/>
              <a:buFont typeface="Wingdings" charset="2"/>
              <a:buChar char=""/>
              <a:tabLst/>
              <a:defRPr/>
            </a:pPr>
            <a:r>
              <a:rPr kumimoji="0" lang="en-US" sz="1800" b="0" i="0" u="none" strike="noStrike" kern="1200" cap="none" spc="-1" normalizeH="0" baseline="0" noProof="0" dirty="0">
                <a:ln>
                  <a:noFill/>
                </a:ln>
                <a:solidFill>
                  <a:srgbClr val="FFC000">
                    <a:lumMod val="50000"/>
                  </a:srgbClr>
                </a:solidFill>
                <a:effectLst/>
                <a:uLnTx/>
                <a:uFillTx/>
                <a:latin typeface="Arial"/>
              </a:rPr>
              <a:t>Ready for the experiment at JYFL from the</a:t>
            </a:r>
            <a:br>
              <a:rPr kumimoji="0" lang="en-US" sz="1800" b="0" i="0" u="none" strike="noStrike" kern="1200" cap="none" spc="-1" normalizeH="0" baseline="0" noProof="0" dirty="0">
                <a:ln>
                  <a:noFill/>
                </a:ln>
                <a:solidFill>
                  <a:srgbClr val="FFC000">
                    <a:lumMod val="50000"/>
                  </a:srgbClr>
                </a:solidFill>
                <a:effectLst/>
                <a:uLnTx/>
                <a:uFillTx/>
                <a:latin typeface="Arial"/>
              </a:rPr>
            </a:br>
            <a:r>
              <a:rPr kumimoji="0" lang="en-US" sz="1800" b="0" i="0" u="none" strike="noStrike" kern="1200" cap="none" spc="-1" normalizeH="0" baseline="0" noProof="0" dirty="0">
                <a:ln>
                  <a:noFill/>
                </a:ln>
                <a:solidFill>
                  <a:srgbClr val="FFC000">
                    <a:lumMod val="50000"/>
                  </a:srgbClr>
                </a:solidFill>
                <a:effectLst/>
                <a:uLnTx/>
                <a:uFillTx/>
                <a:latin typeface="Arial"/>
              </a:rPr>
              <a:t>autumn of 2024</a:t>
            </a:r>
          </a:p>
        </p:txBody>
      </p:sp>
      <p:pic>
        <p:nvPicPr>
          <p:cNvPr id="3" name="Picture 2">
            <a:extLst>
              <a:ext uri="{FF2B5EF4-FFF2-40B4-BE49-F238E27FC236}">
                <a16:creationId xmlns:a16="http://schemas.microsoft.com/office/drawing/2014/main" id="{D4F610EC-816D-4F82-BFB3-A36B1CFC47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0991" y="3424919"/>
            <a:ext cx="2111039" cy="2164232"/>
          </a:xfrm>
          <a:prstGeom prst="ellipse">
            <a:avLst/>
          </a:prstGeom>
          <a:ln>
            <a:noFill/>
          </a:ln>
          <a:effectLst>
            <a:softEdge rad="381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3"/>
          <p:cNvSpPr/>
          <p:nvPr/>
        </p:nvSpPr>
        <p:spPr>
          <a:xfrm>
            <a:off x="751680" y="1330472"/>
            <a:ext cx="10783314" cy="355336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1080" marR="0" lvl="0" indent="0" algn="l" defTabSz="914400" rtl="0" eaLnBrk="1" fontAlgn="auto" latinLnBrk="0" hangingPunct="1">
              <a:lnSpc>
                <a:spcPct val="100000"/>
              </a:lnSpc>
              <a:spcBef>
                <a:spcPts val="0"/>
              </a:spcBef>
              <a:spcAft>
                <a:spcPts val="601"/>
              </a:spcAft>
              <a:buClr>
                <a:srgbClr val="000000"/>
              </a:buClr>
              <a:buSzTx/>
              <a:buFontTx/>
              <a:buNone/>
              <a:tabLst/>
              <a:defRPr/>
            </a:pPr>
            <a:r>
              <a:rPr kumimoji="0" lang="en-US" sz="1800" b="1" i="0" u="none" strike="noStrike" kern="1200" cap="none" spc="-1" normalizeH="0" baseline="0" noProof="0" dirty="0">
                <a:ln>
                  <a:noFill/>
                </a:ln>
                <a:solidFill>
                  <a:srgbClr val="000000"/>
                </a:solidFill>
                <a:effectLst/>
                <a:uLnTx/>
                <a:uFillTx/>
                <a:latin typeface="Arial"/>
                <a:ea typeface="DejaVu Sans"/>
              </a:rPr>
              <a:t>Jan. 2022 – Charge state measurement of </a:t>
            </a:r>
            <a:r>
              <a:rPr kumimoji="0" lang="en-US" sz="1800" b="1" i="0" u="none" strike="noStrike" kern="1200" cap="none" spc="-1" normalizeH="0" baseline="33000" noProof="0" dirty="0">
                <a:ln>
                  <a:noFill/>
                </a:ln>
                <a:solidFill>
                  <a:srgbClr val="000000"/>
                </a:solidFill>
                <a:effectLst/>
                <a:uLnTx/>
                <a:uFillTx/>
                <a:latin typeface="Arial"/>
                <a:ea typeface="DejaVu Sans"/>
              </a:rPr>
              <a:t>48</a:t>
            </a:r>
            <a:r>
              <a:rPr kumimoji="0" lang="en-US" sz="1800" b="1" i="0" u="none" strike="noStrike" kern="1200" cap="none" spc="-1" normalizeH="0" baseline="0" noProof="0" dirty="0">
                <a:ln>
                  <a:noFill/>
                </a:ln>
                <a:solidFill>
                  <a:srgbClr val="000000"/>
                </a:solidFill>
                <a:effectLst/>
                <a:uLnTx/>
                <a:uFillTx/>
                <a:latin typeface="Arial"/>
                <a:ea typeface="DejaVu Sans"/>
              </a:rPr>
              <a:t>Ti ions at RITU focal plane</a:t>
            </a:r>
            <a:endParaRPr kumimoji="0" lang="en-US" sz="1800" b="0" i="0" u="none" strike="noStrike" kern="1200" cap="none" spc="-1" normalizeH="0" baseline="0" noProof="0" dirty="0">
              <a:ln>
                <a:noFill/>
              </a:ln>
              <a:solidFill>
                <a:prstClr val="black"/>
              </a:solidFill>
              <a:effectLst/>
              <a:uLnTx/>
              <a:uFillTx/>
              <a:latin typeface="Arial"/>
            </a:endParaRPr>
          </a:p>
          <a:p>
            <a:pPr marL="648000" marR="0" lvl="2" indent="-215280" algn="l" defTabSz="914400" rtl="0" eaLnBrk="1" fontAlgn="auto" latinLnBrk="0" hangingPunct="1">
              <a:lnSpc>
                <a:spcPct val="100000"/>
              </a:lnSpc>
              <a:spcBef>
                <a:spcPts val="0"/>
              </a:spcBef>
              <a:spcAft>
                <a:spcPts val="601"/>
              </a:spcAft>
              <a:buClr>
                <a:srgbClr val="000000"/>
              </a:buClr>
              <a:buSzPct val="45000"/>
              <a:buFont typeface="Wingdings" charset="2"/>
              <a:buChar char=""/>
              <a:tabLst/>
              <a:defRPr/>
            </a:pPr>
            <a:r>
              <a:rPr kumimoji="0" lang="en-US" sz="1800" b="0" i="0" u="none" strike="noStrike" kern="1200" cap="none" spc="-1" normalizeH="0" baseline="0" noProof="0" dirty="0">
                <a:ln>
                  <a:noFill/>
                </a:ln>
                <a:solidFill>
                  <a:srgbClr val="000000"/>
                </a:solidFill>
                <a:effectLst/>
                <a:uLnTx/>
                <a:uFillTx/>
                <a:latin typeface="Arial"/>
                <a:ea typeface="DejaVu Sans"/>
              </a:rPr>
              <a:t>Different </a:t>
            </a:r>
            <a:r>
              <a:rPr kumimoji="0" lang="en-US" sz="1800" b="0" i="0" u="none" strike="noStrike" kern="1200" cap="none" spc="-1" normalizeH="0" baseline="33000" noProof="0" dirty="0">
                <a:ln>
                  <a:noFill/>
                </a:ln>
                <a:solidFill>
                  <a:srgbClr val="000000"/>
                </a:solidFill>
                <a:effectLst/>
                <a:uLnTx/>
                <a:uFillTx/>
                <a:latin typeface="Arial"/>
                <a:ea typeface="DejaVu Sans"/>
              </a:rPr>
              <a:t>48</a:t>
            </a:r>
            <a:r>
              <a:rPr kumimoji="0" lang="en-US" sz="1800" b="0" i="0" u="none" strike="noStrike" kern="1200" cap="none" spc="-1" normalizeH="0" baseline="0" noProof="0" dirty="0">
                <a:ln>
                  <a:noFill/>
                </a:ln>
                <a:solidFill>
                  <a:srgbClr val="000000"/>
                </a:solidFill>
                <a:effectLst/>
                <a:uLnTx/>
                <a:uFillTx/>
                <a:latin typeface="Arial"/>
                <a:ea typeface="DejaVu Sans"/>
              </a:rPr>
              <a:t>Ti beam energies achieved through several Ta degraders;</a:t>
            </a:r>
            <a:endParaRPr kumimoji="0" lang="en-US" sz="1800" b="0" i="0" u="none" strike="noStrike" kern="1200" cap="none" spc="-1" normalizeH="0" baseline="0" noProof="0" dirty="0">
              <a:ln>
                <a:noFill/>
              </a:ln>
              <a:solidFill>
                <a:prstClr val="black"/>
              </a:solidFill>
              <a:effectLst/>
              <a:uLnTx/>
              <a:uFillTx/>
              <a:latin typeface="Arial"/>
            </a:endParaRPr>
          </a:p>
          <a:p>
            <a:pPr marL="648000" marR="0" lvl="2" indent="-215280" algn="l" defTabSz="914400" rtl="0" eaLnBrk="1" fontAlgn="auto" latinLnBrk="0" hangingPunct="1">
              <a:lnSpc>
                <a:spcPct val="100000"/>
              </a:lnSpc>
              <a:spcBef>
                <a:spcPts val="0"/>
              </a:spcBef>
              <a:spcAft>
                <a:spcPts val="601"/>
              </a:spcAft>
              <a:buClr>
                <a:srgbClr val="000000"/>
              </a:buClr>
              <a:buSzPct val="45000"/>
              <a:buFont typeface="Wingdings" charset="2"/>
              <a:buChar char=""/>
              <a:tabLst/>
              <a:defRPr/>
            </a:pPr>
            <a:r>
              <a:rPr kumimoji="0" lang="en-US" sz="1800" b="0" i="0" u="none" strike="noStrike" kern="1200" cap="none" spc="-1" normalizeH="0" baseline="0" noProof="0" dirty="0">
                <a:ln>
                  <a:noFill/>
                </a:ln>
                <a:solidFill>
                  <a:srgbClr val="000000"/>
                </a:solidFill>
                <a:effectLst/>
                <a:uLnTx/>
                <a:uFillTx/>
                <a:latin typeface="Arial"/>
                <a:ea typeface="DejaVu Sans"/>
              </a:rPr>
              <a:t>Charge states measured after </a:t>
            </a:r>
            <a:r>
              <a:rPr kumimoji="0" lang="en-US" sz="1800" b="1" i="0" u="none" strike="noStrike" kern="1200" cap="none" spc="-1" normalizeH="0" baseline="0" noProof="0" dirty="0">
                <a:ln>
                  <a:noFill/>
                </a:ln>
                <a:solidFill>
                  <a:srgbClr val="000000"/>
                </a:solidFill>
                <a:effectLst/>
                <a:uLnTx/>
                <a:uFillTx/>
                <a:latin typeface="Arial"/>
                <a:ea typeface="DejaVu Sans"/>
              </a:rPr>
              <a:t>Ta, </a:t>
            </a:r>
            <a:r>
              <a:rPr kumimoji="0" lang="en-US" sz="1800" b="1" i="0" u="none" strike="noStrike" kern="1200" cap="none" spc="-1" normalizeH="0" baseline="0" noProof="0" dirty="0" err="1">
                <a:ln>
                  <a:noFill/>
                </a:ln>
                <a:solidFill>
                  <a:srgbClr val="000000"/>
                </a:solidFill>
                <a:effectLst/>
                <a:uLnTx/>
                <a:uFillTx/>
                <a:latin typeface="Arial"/>
                <a:ea typeface="DejaVu Sans"/>
              </a:rPr>
              <a:t>Nb</a:t>
            </a:r>
            <a:r>
              <a:rPr kumimoji="0" lang="en-US" sz="1800" b="1" i="0" u="none" strike="noStrike" kern="1200" cap="none" spc="-1" normalizeH="0" baseline="0" noProof="0" dirty="0">
                <a:ln>
                  <a:noFill/>
                </a:ln>
                <a:solidFill>
                  <a:srgbClr val="000000"/>
                </a:solidFill>
                <a:effectLst/>
                <a:uLnTx/>
                <a:uFillTx/>
                <a:latin typeface="Arial"/>
                <a:ea typeface="DejaVu Sans"/>
              </a:rPr>
              <a:t>, Mg and C </a:t>
            </a:r>
            <a:r>
              <a:rPr kumimoji="0" lang="en-US" sz="1800" b="0" i="0" u="none" strike="noStrike" kern="1200" cap="none" spc="-1" normalizeH="0" baseline="0" noProof="0" dirty="0">
                <a:ln>
                  <a:noFill/>
                </a:ln>
                <a:solidFill>
                  <a:srgbClr val="000000"/>
                </a:solidFill>
                <a:effectLst/>
                <a:uLnTx/>
                <a:uFillTx/>
                <a:latin typeface="Arial"/>
                <a:ea typeface="DejaVu Sans"/>
              </a:rPr>
              <a:t>foils;</a:t>
            </a:r>
            <a:endParaRPr kumimoji="0" lang="en-US" sz="1800" b="0" i="0" u="none" strike="noStrike" kern="1200" cap="none" spc="-1" normalizeH="0" baseline="0" noProof="0" dirty="0">
              <a:ln>
                <a:noFill/>
              </a:ln>
              <a:solidFill>
                <a:prstClr val="black"/>
              </a:solidFill>
              <a:effectLst/>
              <a:uLnTx/>
              <a:uFillTx/>
              <a:latin typeface="Arial"/>
            </a:endParaRPr>
          </a:p>
          <a:p>
            <a:pPr marL="648000" marR="0" lvl="2" indent="-215280" algn="l" defTabSz="914400" rtl="0" eaLnBrk="1" fontAlgn="auto" latinLnBrk="0" hangingPunct="1">
              <a:lnSpc>
                <a:spcPct val="100000"/>
              </a:lnSpc>
              <a:spcBef>
                <a:spcPts val="0"/>
              </a:spcBef>
              <a:spcAft>
                <a:spcPts val="601"/>
              </a:spcAft>
              <a:buClr>
                <a:srgbClr val="000000"/>
              </a:buClr>
              <a:buSzPct val="45000"/>
              <a:buFont typeface="Wingdings" charset="2"/>
              <a:buChar char=""/>
              <a:tabLst/>
              <a:defRPr/>
            </a:pPr>
            <a:r>
              <a:rPr kumimoji="0" lang="en-US" sz="1800" b="0" i="0" u="none" strike="noStrike" kern="1200" cap="none" spc="-1" normalizeH="0" baseline="0" noProof="0" dirty="0">
                <a:ln>
                  <a:noFill/>
                </a:ln>
                <a:solidFill>
                  <a:srgbClr val="000000"/>
                </a:solidFill>
                <a:effectLst/>
                <a:uLnTx/>
                <a:uFillTx/>
                <a:latin typeface="Arial"/>
                <a:ea typeface="DejaVu Sans"/>
              </a:rPr>
              <a:t>Fraction of</a:t>
            </a:r>
            <a:r>
              <a:rPr kumimoji="0" lang="en-US" sz="1800" b="1" i="0" u="none" strike="noStrike" kern="1200" cap="none" spc="-1" normalizeH="0" baseline="0" noProof="0" dirty="0">
                <a:ln>
                  <a:noFill/>
                </a:ln>
                <a:solidFill>
                  <a:srgbClr val="000000"/>
                </a:solidFill>
                <a:effectLst/>
                <a:uLnTx/>
                <a:uFillTx/>
                <a:latin typeface="Arial"/>
                <a:ea typeface="DejaVu Sans"/>
              </a:rPr>
              <a:t> Li-like ions </a:t>
            </a:r>
            <a:r>
              <a:rPr kumimoji="0" lang="en-US" sz="1800" b="0" i="0" u="none" strike="noStrike" kern="1200" cap="none" spc="-1" normalizeH="0" baseline="0" noProof="0" dirty="0">
                <a:ln>
                  <a:noFill/>
                </a:ln>
                <a:solidFill>
                  <a:srgbClr val="000000"/>
                </a:solidFill>
                <a:effectLst/>
                <a:uLnTx/>
                <a:uFillTx/>
                <a:latin typeface="Arial"/>
                <a:ea typeface="DejaVu Sans"/>
              </a:rPr>
              <a:t>determined at different settings to prepare for the</a:t>
            </a:r>
            <a:r>
              <a:rPr kumimoji="0" lang="en-US" sz="1800" b="1" i="0" u="none" strike="noStrike" kern="1200" cap="none" spc="-1" normalizeH="0" baseline="0" noProof="0" dirty="0">
                <a:ln>
                  <a:noFill/>
                </a:ln>
                <a:solidFill>
                  <a:srgbClr val="000000"/>
                </a:solidFill>
                <a:effectLst/>
                <a:uLnTx/>
                <a:uFillTx/>
                <a:latin typeface="Arial"/>
                <a:ea typeface="DejaVu Sans"/>
              </a:rPr>
              <a:t> g factor measurement</a:t>
            </a:r>
            <a:r>
              <a:rPr kumimoji="0" lang="en-US" sz="1800" b="0" i="0" u="none" strike="noStrike" kern="1200" cap="none" spc="-1" normalizeH="0" baseline="0" noProof="0" dirty="0">
                <a:ln>
                  <a:noFill/>
                </a:ln>
                <a:solidFill>
                  <a:srgbClr val="000000"/>
                </a:solidFill>
                <a:effectLst/>
                <a:uLnTx/>
                <a:uFillTx/>
                <a:latin typeface="Arial"/>
                <a:ea typeface="DejaVu Sans"/>
              </a:rPr>
              <a:t>;</a:t>
            </a:r>
            <a:endParaRPr kumimoji="0" lang="en-US" sz="1800" b="0" i="0" u="none" strike="noStrike" kern="1200" cap="none" spc="-1" normalizeH="0" baseline="0" noProof="0" dirty="0">
              <a:ln>
                <a:noFill/>
              </a:ln>
              <a:solidFill>
                <a:prstClr val="black"/>
              </a:solidFill>
              <a:effectLst/>
              <a:uLnTx/>
              <a:uFillTx/>
              <a:latin typeface="Arial"/>
            </a:endParaRPr>
          </a:p>
          <a:p>
            <a:pPr marL="648000" marR="0" lvl="2" indent="-215280" algn="l" defTabSz="914400" rtl="0" eaLnBrk="1" fontAlgn="auto" latinLnBrk="0" hangingPunct="1">
              <a:lnSpc>
                <a:spcPct val="100000"/>
              </a:lnSpc>
              <a:spcBef>
                <a:spcPts val="0"/>
              </a:spcBef>
              <a:spcAft>
                <a:spcPts val="601"/>
              </a:spcAft>
              <a:buClr>
                <a:srgbClr val="000000"/>
              </a:buClr>
              <a:buSzPct val="45000"/>
              <a:buFont typeface="Wingdings" charset="2"/>
              <a:buChar char=""/>
              <a:tabLst/>
              <a:defRPr/>
            </a:pPr>
            <a:r>
              <a:rPr kumimoji="0" lang="en-US" sz="1800" b="0" i="0" u="none" strike="noStrike" kern="1200" cap="none" spc="-1" normalizeH="0" baseline="0" noProof="0" dirty="0">
                <a:ln>
                  <a:noFill/>
                </a:ln>
                <a:solidFill>
                  <a:srgbClr val="000000"/>
                </a:solidFill>
                <a:effectLst/>
                <a:uLnTx/>
                <a:uFillTx/>
                <a:latin typeface="Arial"/>
                <a:ea typeface="DejaVu Sans"/>
              </a:rPr>
              <a:t>Beam contamination of </a:t>
            </a:r>
            <a:r>
              <a:rPr kumimoji="0" lang="en-US" sz="1800" b="0" i="0" u="none" strike="noStrike" kern="1200" cap="none" spc="-1" normalizeH="0" baseline="33000" noProof="0" dirty="0">
                <a:ln>
                  <a:noFill/>
                </a:ln>
                <a:solidFill>
                  <a:srgbClr val="000000"/>
                </a:solidFill>
                <a:effectLst/>
                <a:uLnTx/>
                <a:uFillTx/>
                <a:latin typeface="Arial"/>
                <a:ea typeface="DejaVu Sans"/>
              </a:rPr>
              <a:t>52</a:t>
            </a:r>
            <a:r>
              <a:rPr kumimoji="0" lang="en-US" sz="1800" b="0" i="0" u="none" strike="noStrike" kern="1200" cap="none" spc="-1" normalizeH="0" baseline="0" noProof="0" dirty="0">
                <a:ln>
                  <a:noFill/>
                </a:ln>
                <a:solidFill>
                  <a:srgbClr val="000000"/>
                </a:solidFill>
                <a:effectLst/>
                <a:uLnTx/>
                <a:uFillTx/>
                <a:latin typeface="Arial"/>
                <a:ea typeface="DejaVu Sans"/>
              </a:rPr>
              <a:t>Cr(13</a:t>
            </a:r>
            <a:r>
              <a:rPr kumimoji="0" lang="en-US" sz="1800" b="0" i="0" u="none" strike="noStrike" kern="1200" cap="none" spc="-1" normalizeH="0" baseline="30000" noProof="0" dirty="0">
                <a:ln>
                  <a:noFill/>
                </a:ln>
                <a:solidFill>
                  <a:srgbClr val="000000"/>
                </a:solidFill>
                <a:effectLst/>
                <a:uLnTx/>
                <a:uFillTx/>
                <a:latin typeface="Arial"/>
                <a:ea typeface="DejaVu Sans"/>
              </a:rPr>
              <a:t>+</a:t>
            </a:r>
            <a:r>
              <a:rPr kumimoji="0" lang="en-US" sz="1800" b="0" i="0" u="none" strike="noStrike" kern="1200" cap="none" spc="-1" normalizeH="0" baseline="0" noProof="0" dirty="0">
                <a:ln>
                  <a:noFill/>
                </a:ln>
                <a:solidFill>
                  <a:srgbClr val="000000"/>
                </a:solidFill>
                <a:effectLst/>
                <a:uLnTx/>
                <a:uFillTx/>
                <a:latin typeface="Arial"/>
                <a:ea typeface="DejaVu Sans"/>
              </a:rPr>
              <a:t>) identified in the </a:t>
            </a:r>
            <a:r>
              <a:rPr kumimoji="0" lang="en-US" sz="1800" b="0" i="0" u="none" strike="noStrike" kern="1200" cap="none" spc="-1" normalizeH="0" baseline="33000" noProof="0" dirty="0">
                <a:ln>
                  <a:noFill/>
                </a:ln>
                <a:solidFill>
                  <a:srgbClr val="000000"/>
                </a:solidFill>
                <a:effectLst/>
                <a:uLnTx/>
                <a:uFillTx/>
                <a:latin typeface="Arial"/>
                <a:ea typeface="DejaVu Sans"/>
              </a:rPr>
              <a:t>48</a:t>
            </a:r>
            <a:r>
              <a:rPr kumimoji="0" lang="en-US" sz="1800" b="0" i="0" u="none" strike="noStrike" kern="1200" cap="none" spc="-1" normalizeH="0" baseline="0" noProof="0" dirty="0">
                <a:ln>
                  <a:noFill/>
                </a:ln>
                <a:solidFill>
                  <a:srgbClr val="000000"/>
                </a:solidFill>
                <a:effectLst/>
                <a:uLnTx/>
                <a:uFillTx/>
                <a:latin typeface="Arial"/>
                <a:ea typeface="DejaVu Sans"/>
              </a:rPr>
              <a:t>Ti(12</a:t>
            </a:r>
            <a:r>
              <a:rPr kumimoji="0" lang="en-US" sz="1800" b="0" i="0" u="none" strike="noStrike" kern="1200" cap="none" spc="-1" normalizeH="0" baseline="30000" noProof="0" dirty="0">
                <a:ln>
                  <a:noFill/>
                </a:ln>
                <a:solidFill>
                  <a:srgbClr val="000000"/>
                </a:solidFill>
                <a:effectLst/>
                <a:uLnTx/>
                <a:uFillTx/>
                <a:latin typeface="Arial"/>
                <a:ea typeface="DejaVu Sans"/>
              </a:rPr>
              <a:t>+</a:t>
            </a:r>
            <a:r>
              <a:rPr kumimoji="0" lang="en-US" sz="1800" b="0" i="0" u="none" strike="noStrike" kern="1200" cap="none" spc="-1" normalizeH="0" baseline="0" noProof="0" dirty="0">
                <a:ln>
                  <a:noFill/>
                </a:ln>
                <a:solidFill>
                  <a:srgbClr val="000000"/>
                </a:solidFill>
                <a:effectLst/>
                <a:uLnTx/>
                <a:uFillTx/>
                <a:latin typeface="Arial"/>
                <a:ea typeface="DejaVu Sans"/>
              </a:rPr>
              <a:t>) beam setting.</a:t>
            </a:r>
            <a:endParaRPr kumimoji="0" lang="en-US" sz="18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601"/>
              </a:spcAft>
              <a:buClrTx/>
              <a:buSzTx/>
              <a:buFontTx/>
              <a:buNone/>
              <a:tabLst/>
              <a:defRPr/>
            </a:pPr>
            <a:endParaRPr kumimoji="0" lang="en-US" sz="1800" b="0" i="0" u="none" strike="noStrike" kern="1200" cap="none" spc="-1" normalizeH="0" baseline="0" noProof="0" dirty="0">
              <a:ln>
                <a:noFill/>
              </a:ln>
              <a:solidFill>
                <a:prstClr val="black"/>
              </a:solidFill>
              <a:effectLst/>
              <a:uLnTx/>
              <a:uFillTx/>
              <a:latin typeface="Arial"/>
            </a:endParaRPr>
          </a:p>
          <a:p>
            <a:pPr marL="1080" marR="0" lvl="0" indent="0" algn="l" defTabSz="914400" rtl="0" eaLnBrk="1" fontAlgn="auto" latinLnBrk="0" hangingPunct="1">
              <a:lnSpc>
                <a:spcPct val="100000"/>
              </a:lnSpc>
              <a:spcBef>
                <a:spcPts val="0"/>
              </a:spcBef>
              <a:spcAft>
                <a:spcPts val="601"/>
              </a:spcAft>
              <a:buClr>
                <a:srgbClr val="000000"/>
              </a:buClr>
              <a:buSzTx/>
              <a:buFontTx/>
              <a:buNone/>
              <a:tabLst/>
              <a:defRPr/>
            </a:pPr>
            <a:r>
              <a:rPr kumimoji="0" lang="en-US" sz="1800" b="1" i="0" u="none" strike="noStrike" kern="1200" cap="none" spc="-1" normalizeH="0" baseline="0" noProof="0" dirty="0">
                <a:ln>
                  <a:noFill/>
                </a:ln>
                <a:solidFill>
                  <a:prstClr val="black"/>
                </a:solidFill>
                <a:effectLst/>
                <a:uLnTx/>
                <a:uFillTx/>
                <a:latin typeface="Arial"/>
              </a:rPr>
              <a:t>May 2024 – in-beam tests of OPSA 2 @ ALTO</a:t>
            </a:r>
            <a:endParaRPr kumimoji="0" lang="" sz="1800" b="1" i="0" u="none" strike="noStrike" kern="1200" cap="none" spc="-1" normalizeH="0" baseline="0" noProof="0" dirty="0">
              <a:ln>
                <a:noFill/>
              </a:ln>
              <a:solidFill>
                <a:prstClr val="black"/>
              </a:solidFill>
              <a:effectLst/>
              <a:uLnTx/>
              <a:uFillTx/>
              <a:latin typeface="Arial"/>
            </a:endParaRPr>
          </a:p>
          <a:p>
            <a:pPr marL="1080" marR="0" lvl="0" indent="0" algn="l" defTabSz="914400" rtl="0" eaLnBrk="1" fontAlgn="auto" latinLnBrk="0" hangingPunct="1">
              <a:lnSpc>
                <a:spcPct val="100000"/>
              </a:lnSpc>
              <a:spcBef>
                <a:spcPts val="0"/>
              </a:spcBef>
              <a:spcAft>
                <a:spcPts val="601"/>
              </a:spcAft>
              <a:buClr>
                <a:srgbClr val="000000"/>
              </a:buClr>
              <a:buSzTx/>
              <a:buFontTx/>
              <a:buNone/>
              <a:tabLst/>
              <a:defRPr/>
            </a:pPr>
            <a:endParaRPr kumimoji="0" lang="" sz="1800" b="0" i="0" u="none" strike="noStrike" kern="1200" cap="none" spc="-1" normalizeH="0" baseline="0" noProof="0" dirty="0">
              <a:ln>
                <a:noFill/>
              </a:ln>
              <a:solidFill>
                <a:prstClr val="black"/>
              </a:solidFill>
              <a:effectLst/>
              <a:uLnTx/>
              <a:uFillTx/>
              <a:latin typeface="Arial"/>
            </a:endParaRPr>
          </a:p>
          <a:p>
            <a:pPr marL="1080" marR="0" lvl="0" indent="0" algn="l" defTabSz="914400" rtl="0" eaLnBrk="1" fontAlgn="auto" latinLnBrk="0" hangingPunct="1">
              <a:lnSpc>
                <a:spcPct val="100000"/>
              </a:lnSpc>
              <a:spcBef>
                <a:spcPts val="0"/>
              </a:spcBef>
              <a:spcAft>
                <a:spcPts val="601"/>
              </a:spcAft>
              <a:buClr>
                <a:srgbClr val="000000"/>
              </a:buClr>
              <a:buSzTx/>
              <a:buFontTx/>
              <a:buNone/>
              <a:tabLst/>
              <a:defRPr/>
            </a:pPr>
            <a:r>
              <a:rPr kumimoji="0" lang="en-US" sz="1800" b="1" i="0" u="none" strike="noStrike" kern="1200" cap="none" spc="-1" normalizeH="0" baseline="33000" noProof="0" dirty="0">
                <a:ln>
                  <a:noFill/>
                </a:ln>
                <a:solidFill>
                  <a:srgbClr val="000000"/>
                </a:solidFill>
                <a:effectLst/>
                <a:uLnTx/>
                <a:uFillTx/>
                <a:latin typeface="Arial"/>
                <a:ea typeface="DejaVu Sans"/>
              </a:rPr>
              <a:t>46</a:t>
            </a:r>
            <a:r>
              <a:rPr kumimoji="0" lang="en-US" sz="1800" b="1" i="0" u="none" strike="noStrike" kern="1200" cap="none" spc="-1" normalizeH="0" baseline="0" noProof="0" dirty="0">
                <a:ln>
                  <a:noFill/>
                </a:ln>
                <a:solidFill>
                  <a:srgbClr val="000000"/>
                </a:solidFill>
                <a:effectLst/>
                <a:uLnTx/>
                <a:uFillTx/>
                <a:latin typeface="Arial"/>
                <a:ea typeface="DejaVu Sans"/>
              </a:rPr>
              <a:t>Ti g-factor measurement</a:t>
            </a:r>
            <a:r>
              <a:rPr kumimoji="0" lang="en-US" sz="1800" b="0" i="0" u="none" strike="noStrike" kern="1200" cap="none" spc="-1" normalizeH="0" baseline="0" noProof="0" dirty="0">
                <a:ln>
                  <a:noFill/>
                </a:ln>
                <a:solidFill>
                  <a:srgbClr val="000000"/>
                </a:solidFill>
                <a:effectLst/>
                <a:uLnTx/>
                <a:uFillTx/>
                <a:latin typeface="Arial"/>
                <a:ea typeface="DejaVu Sans"/>
              </a:rPr>
              <a:t> expected </a:t>
            </a:r>
            <a:endParaRPr kumimoji="0" lang="en-US" sz="1800" b="0" i="0" u="none" strike="noStrike" kern="1200" cap="none" spc="-1" normalizeH="0" baseline="0" noProof="0" dirty="0">
              <a:ln>
                <a:noFill/>
              </a:ln>
              <a:solidFill>
                <a:prstClr val="black"/>
              </a:solidFill>
              <a:effectLst/>
              <a:uLnTx/>
              <a:uFillTx/>
              <a:latin typeface="Arial"/>
            </a:endParaRPr>
          </a:p>
          <a:p>
            <a:pPr marL="1080" marR="0" lvl="0" indent="0" algn="l" defTabSz="914400" rtl="0" eaLnBrk="1" fontAlgn="auto" latinLnBrk="0" hangingPunct="1">
              <a:lnSpc>
                <a:spcPct val="100000"/>
              </a:lnSpc>
              <a:spcBef>
                <a:spcPts val="0"/>
              </a:spcBef>
              <a:spcAft>
                <a:spcPts val="601"/>
              </a:spcAft>
              <a:buClr>
                <a:srgbClr val="000000"/>
              </a:buClr>
              <a:buSzTx/>
              <a:buFontTx/>
              <a:buNone/>
              <a:tabLst/>
              <a:defRPr/>
            </a:pPr>
            <a:r>
              <a:rPr kumimoji="0" lang="" sz="1800" b="0" i="0" u="none" strike="noStrike" kern="1200" cap="none" spc="-1" normalizeH="0" baseline="0" noProof="0" dirty="0">
                <a:ln>
                  <a:noFill/>
                </a:ln>
                <a:solidFill>
                  <a:srgbClr val="000000"/>
                </a:solidFill>
                <a:effectLst/>
                <a:uLnTx/>
                <a:uFillTx/>
                <a:latin typeface="Arial"/>
                <a:ea typeface="DejaVu Sans"/>
              </a:rPr>
              <a:t>      </a:t>
            </a:r>
            <a:r>
              <a:rPr kumimoji="0" lang="en-US" sz="1800" b="0" i="0" u="none" strike="noStrike" kern="1200" cap="none" spc="-1" normalizeH="0" baseline="0" noProof="0" dirty="0">
                <a:ln>
                  <a:noFill/>
                </a:ln>
                <a:solidFill>
                  <a:srgbClr val="000000"/>
                </a:solidFill>
                <a:effectLst/>
                <a:uLnTx/>
                <a:uFillTx/>
                <a:latin typeface="Arial"/>
                <a:ea typeface="DejaVu Sans"/>
              </a:rPr>
              <a:t>to be performed </a:t>
            </a:r>
            <a:r>
              <a:rPr kumimoji="0" lang="en-US" sz="1800" b="1" i="0" u="none" strike="noStrike" kern="1200" cap="none" spc="-1" normalizeH="0" baseline="0" noProof="0" dirty="0">
                <a:ln>
                  <a:noFill/>
                </a:ln>
                <a:solidFill>
                  <a:srgbClr val="000000"/>
                </a:solidFill>
                <a:effectLst/>
                <a:uLnTx/>
                <a:uFillTx/>
                <a:latin typeface="Arial"/>
                <a:ea typeface="DejaVu Sans"/>
              </a:rPr>
              <a:t>in 2025</a:t>
            </a:r>
            <a:r>
              <a:rPr kumimoji="0" lang="en-US" sz="1800" b="0" i="0" u="none" strike="noStrike" kern="1200" cap="none" spc="-1" normalizeH="0" baseline="0" noProof="0" dirty="0">
                <a:ln>
                  <a:noFill/>
                </a:ln>
                <a:solidFill>
                  <a:srgbClr val="000000"/>
                </a:solidFill>
                <a:effectLst/>
                <a:uLnTx/>
                <a:uFillTx/>
                <a:latin typeface="Arial"/>
                <a:ea typeface="DejaVu Sans"/>
              </a:rPr>
              <a:t>.</a:t>
            </a:r>
            <a:endParaRPr kumimoji="0" lang="en-US" sz="1800" b="0" i="0" u="none" strike="noStrike" kern="1200" cap="none" spc="-1" normalizeH="0" baseline="0" noProof="0" dirty="0">
              <a:ln>
                <a:noFill/>
              </a:ln>
              <a:solidFill>
                <a:prstClr val="black"/>
              </a:solidFill>
              <a:effectLst/>
              <a:uLnTx/>
              <a:uFillTx/>
              <a:latin typeface="Arial"/>
            </a:endParaRPr>
          </a:p>
        </p:txBody>
      </p:sp>
      <p:pic>
        <p:nvPicPr>
          <p:cNvPr id="112" name="Picture 111"/>
          <p:cNvPicPr/>
          <p:nvPr/>
        </p:nvPicPr>
        <p:blipFill>
          <a:blip r:embed="rId3"/>
          <a:stretch/>
        </p:blipFill>
        <p:spPr>
          <a:xfrm>
            <a:off x="6006248" y="3207512"/>
            <a:ext cx="5562360" cy="2669760"/>
          </a:xfrm>
          <a:prstGeom prst="rect">
            <a:avLst/>
          </a:prstGeom>
          <a:ln>
            <a:noFill/>
          </a:ln>
        </p:spPr>
      </p:pic>
      <p:sp>
        <p:nvSpPr>
          <p:cNvPr id="113" name="CustomShape 4"/>
          <p:cNvSpPr/>
          <p:nvPr/>
        </p:nvSpPr>
        <p:spPr>
          <a:xfrm>
            <a:off x="751680" y="5756760"/>
            <a:ext cx="10211400" cy="9218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 normalizeH="0" baseline="0" noProof="0" dirty="0">
                <a:ln>
                  <a:noFill/>
                </a:ln>
                <a:solidFill>
                  <a:srgbClr val="000000"/>
                </a:solidFill>
                <a:effectLst/>
                <a:uLnTx/>
                <a:uFillTx/>
                <a:latin typeface="Arial"/>
                <a:ea typeface="DejaVu Sans"/>
              </a:rPr>
              <a:t>AP request for 2025:</a:t>
            </a:r>
            <a:endParaRPr kumimoji="0" lang="en-US" sz="1800" b="0" i="0" u="none" strike="noStrike" kern="1200" cap="none" spc="-1" normalizeH="0" baseline="0" noProof="0" dirty="0">
              <a:ln>
                <a:noFill/>
              </a:ln>
              <a:solidFill>
                <a:prstClr val="black"/>
              </a:solidFill>
              <a:effectLst/>
              <a:uLnTx/>
              <a:uFillTx/>
              <a:latin typeface="Arial"/>
            </a:endParaRPr>
          </a:p>
          <a:p>
            <a:pPr marL="432000" marR="0" lvl="1" indent="-215280" algn="l" defTabSz="914400" rtl="0" eaLnBrk="1" fontAlgn="auto" latinLnBrk="0" hangingPunct="1">
              <a:lnSpc>
                <a:spcPct val="100000"/>
              </a:lnSpc>
              <a:spcBef>
                <a:spcPts val="0"/>
              </a:spcBef>
              <a:spcAft>
                <a:spcPts val="0"/>
              </a:spcAft>
              <a:buClr>
                <a:srgbClr val="000000"/>
              </a:buClr>
              <a:buSzPct val="45000"/>
              <a:buFont typeface="Wingdings" charset="2"/>
              <a:buChar char=""/>
              <a:tabLst/>
              <a:defRPr/>
            </a:pPr>
            <a:r>
              <a:rPr kumimoji="0" lang="en-US" sz="1800" b="0" i="0" u="none" strike="noStrike" kern="1200" cap="none" spc="-1" normalizeH="0" baseline="0" noProof="0" dirty="0">
                <a:ln>
                  <a:noFill/>
                </a:ln>
                <a:solidFill>
                  <a:srgbClr val="000000"/>
                </a:solidFill>
                <a:effectLst/>
                <a:uLnTx/>
                <a:uFillTx/>
                <a:latin typeface="Arial"/>
                <a:ea typeface="Noto Sans CJK SC"/>
              </a:rPr>
              <a:t>“</a:t>
            </a:r>
            <a:r>
              <a:rPr kumimoji="0" lang="en-US" sz="1800" b="1" i="0" u="none" strike="noStrike" kern="1200" cap="none" spc="-1" normalizeH="0" baseline="0" noProof="0" dirty="0">
                <a:ln>
                  <a:noFill/>
                </a:ln>
                <a:solidFill>
                  <a:srgbClr val="000000"/>
                </a:solidFill>
                <a:effectLst/>
                <a:uLnTx/>
                <a:uFillTx/>
                <a:latin typeface="Arial"/>
                <a:ea typeface="Noto Sans CJK SC"/>
              </a:rPr>
              <a:t>missions</a:t>
            </a:r>
            <a:r>
              <a:rPr kumimoji="0" lang="en-US" sz="1800" b="0" i="0" u="none" strike="noStrike" kern="1200" cap="none" spc="-1" normalizeH="0" baseline="0" noProof="0" dirty="0">
                <a:ln>
                  <a:noFill/>
                </a:ln>
                <a:solidFill>
                  <a:srgbClr val="000000"/>
                </a:solidFill>
                <a:effectLst/>
                <a:uLnTx/>
                <a:uFillTx/>
                <a:latin typeface="Arial"/>
                <a:ea typeface="Noto Sans CJK SC"/>
              </a:rPr>
              <a:t>”: 2 persons (Post. Doc?</a:t>
            </a:r>
            <a:r>
              <a:rPr kumimoji="0" lang="en-US" sz="1800" b="0" i="0" u="none" strike="noStrike" kern="1200" cap="none" spc="-1" normalizeH="0" baseline="0" noProof="0" dirty="0">
                <a:ln>
                  <a:noFill/>
                </a:ln>
                <a:solidFill>
                  <a:srgbClr val="000000"/>
                </a:solidFill>
                <a:effectLst/>
                <a:uLnTx/>
                <a:uFillTx/>
                <a:latin typeface="Arial"/>
                <a:ea typeface="DejaVu Sans"/>
              </a:rPr>
              <a:t> + GG) for a total of 6 weeks – </a:t>
            </a:r>
            <a:r>
              <a:rPr kumimoji="0" lang="en-US" sz="1800" b="1" i="0" u="none" strike="noStrike" kern="1200" cap="none" spc="-1" normalizeH="0" baseline="0" noProof="0" dirty="0">
                <a:ln>
                  <a:noFill/>
                </a:ln>
                <a:solidFill>
                  <a:srgbClr val="000000"/>
                </a:solidFill>
                <a:effectLst/>
                <a:uLnTx/>
                <a:uFillTx/>
                <a:latin typeface="Arial"/>
                <a:ea typeface="DejaVu Sans"/>
              </a:rPr>
              <a:t>7.5 k€</a:t>
            </a:r>
            <a:endParaRPr kumimoji="0" lang="en-US" sz="1800" b="0" i="0" u="none" strike="noStrike" kern="1200" cap="none" spc="-1" normalizeH="0" baseline="0" noProof="0" dirty="0">
              <a:ln>
                <a:noFill/>
              </a:ln>
              <a:solidFill>
                <a:prstClr val="black"/>
              </a:solidFill>
              <a:effectLst/>
              <a:uLnTx/>
              <a:uFillTx/>
              <a:latin typeface="Arial"/>
            </a:endParaRPr>
          </a:p>
          <a:p>
            <a:pPr marL="432000" marR="0" lvl="1" indent="-215280" algn="l" defTabSz="914400" rtl="0" eaLnBrk="1" fontAlgn="auto" latinLnBrk="0" hangingPunct="1">
              <a:lnSpc>
                <a:spcPct val="100000"/>
              </a:lnSpc>
              <a:spcBef>
                <a:spcPts val="0"/>
              </a:spcBef>
              <a:spcAft>
                <a:spcPts val="0"/>
              </a:spcAft>
              <a:buClr>
                <a:srgbClr val="000000"/>
              </a:buClr>
              <a:buSzPct val="45000"/>
              <a:buFont typeface="Wingdings" charset="2"/>
              <a:buChar char=""/>
              <a:tabLst/>
              <a:defRPr/>
            </a:pPr>
            <a:r>
              <a:rPr kumimoji="0" lang="en-US" sz="1800" b="0" i="0" u="none" strike="noStrike" kern="1200" cap="none" spc="-1" normalizeH="0" baseline="0" noProof="0" dirty="0">
                <a:ln>
                  <a:noFill/>
                </a:ln>
                <a:solidFill>
                  <a:srgbClr val="000000"/>
                </a:solidFill>
                <a:effectLst/>
                <a:uLnTx/>
                <a:uFillTx/>
                <a:latin typeface="Arial"/>
                <a:ea typeface="DejaVu Sans"/>
              </a:rPr>
              <a:t>“</a:t>
            </a:r>
            <a:r>
              <a:rPr kumimoji="0" lang="en-US" sz="1800" b="1" i="0" u="none" strike="noStrike" kern="1200" cap="none" spc="-1" normalizeH="0" baseline="0" noProof="0" dirty="0" err="1">
                <a:ln>
                  <a:noFill/>
                </a:ln>
                <a:solidFill>
                  <a:srgbClr val="000000"/>
                </a:solidFill>
                <a:effectLst/>
                <a:uLnTx/>
                <a:uFillTx/>
                <a:latin typeface="Arial"/>
                <a:ea typeface="DejaVu Sans"/>
              </a:rPr>
              <a:t>fournitures</a:t>
            </a:r>
            <a:r>
              <a:rPr kumimoji="0" lang="en-US" sz="1800" b="0" i="0" u="none" strike="noStrike" kern="1200" cap="none" spc="-1" normalizeH="0" baseline="0" noProof="0" dirty="0">
                <a:ln>
                  <a:noFill/>
                </a:ln>
                <a:solidFill>
                  <a:srgbClr val="000000"/>
                </a:solidFill>
                <a:effectLst/>
                <a:uLnTx/>
                <a:uFillTx/>
                <a:latin typeface="Arial"/>
                <a:ea typeface="DejaVu Sans"/>
              </a:rPr>
              <a:t>”: target and degrader foils for the plunger – </a:t>
            </a:r>
            <a:r>
              <a:rPr kumimoji="0" lang="en-US" sz="1800" b="1" i="0" u="none" strike="noStrike" kern="1200" cap="none" spc="-1" normalizeH="0" baseline="0" noProof="0" dirty="0">
                <a:ln>
                  <a:noFill/>
                </a:ln>
                <a:solidFill>
                  <a:srgbClr val="000000"/>
                </a:solidFill>
                <a:effectLst/>
                <a:uLnTx/>
                <a:uFillTx/>
                <a:latin typeface="Arial"/>
                <a:ea typeface="DejaVu Sans"/>
              </a:rPr>
              <a:t>3.5 k€ </a:t>
            </a:r>
            <a:endParaRPr kumimoji="0" lang="en-US" sz="1800" b="0" i="0" u="none" strike="noStrike" kern="1200" cap="none" spc="-1" normalizeH="0" baseline="0" noProof="0" dirty="0">
              <a:ln>
                <a:noFill/>
              </a:ln>
              <a:solidFill>
                <a:prstClr val="black"/>
              </a:solidFill>
              <a:effectLst/>
              <a:uLnTx/>
              <a:uFillTx/>
              <a:latin typeface="Arial"/>
            </a:endParaRPr>
          </a:p>
        </p:txBody>
      </p:sp>
      <p:sp>
        <p:nvSpPr>
          <p:cNvPr id="114" name="CustomShape 5"/>
          <p:cNvSpPr/>
          <p:nvPr/>
        </p:nvSpPr>
        <p:spPr>
          <a:xfrm>
            <a:off x="10926056" y="6053400"/>
            <a:ext cx="199080" cy="471944"/>
          </a:xfrm>
          <a:prstGeom prst="rightBrace">
            <a:avLst>
              <a:gd name="adj1" fmla="val 8333"/>
              <a:gd name="adj2" fmla="val 50000"/>
            </a:avLst>
          </a:prstGeom>
          <a:noFill/>
          <a:ln>
            <a:solidFill>
              <a:srgbClr val="3F6EC2"/>
            </a:solidFill>
          </a:ln>
        </p:spPr>
        <p:style>
          <a:lnRef idx="1">
            <a:schemeClr val="accent1"/>
          </a:lnRef>
          <a:fillRef idx="0">
            <a:schemeClr val="accent1"/>
          </a:fillRef>
          <a:effectRef idx="0">
            <a:schemeClr val="accent1"/>
          </a:effectRef>
          <a:fontRef idx="minor"/>
        </p:style>
      </p:sp>
      <p:sp>
        <p:nvSpPr>
          <p:cNvPr id="115" name="CustomShape 6"/>
          <p:cNvSpPr/>
          <p:nvPr/>
        </p:nvSpPr>
        <p:spPr>
          <a:xfrm>
            <a:off x="11183096" y="6027480"/>
            <a:ext cx="808148" cy="398655"/>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wrap="non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1" normalizeH="0" baseline="0" noProof="0" dirty="0">
                <a:ln>
                  <a:noFill/>
                </a:ln>
                <a:solidFill>
                  <a:srgbClr val="FF0000"/>
                </a:solidFill>
                <a:effectLst/>
                <a:uLnTx/>
                <a:uFillTx/>
                <a:latin typeface="Arial"/>
                <a:ea typeface="DejaVu Sans"/>
              </a:rPr>
              <a:t>11 k€</a:t>
            </a:r>
            <a:endParaRPr kumimoji="0" lang="en-US" sz="2000" b="0" i="0" u="none" strike="noStrike" kern="1200" cap="none" spc="-1" normalizeH="0" baseline="0" noProof="0" dirty="0">
              <a:ln>
                <a:noFill/>
              </a:ln>
              <a:solidFill>
                <a:prstClr val="black"/>
              </a:solidFill>
              <a:effectLst/>
              <a:uLnTx/>
              <a:uFillTx/>
              <a:latin typeface="Arial"/>
            </a:endParaRPr>
          </a:p>
        </p:txBody>
      </p:sp>
      <p:sp>
        <p:nvSpPr>
          <p:cNvPr id="10" name="Line 2"/>
          <p:cNvSpPr/>
          <p:nvPr/>
        </p:nvSpPr>
        <p:spPr>
          <a:xfrm>
            <a:off x="276120" y="1196752"/>
            <a:ext cx="11611080" cy="0"/>
          </a:xfrm>
          <a:prstGeom prst="line">
            <a:avLst/>
          </a:prstGeom>
          <a:ln w="63360">
            <a:solidFill>
              <a:srgbClr val="3F6EC2"/>
            </a:solidFill>
          </a:ln>
        </p:spPr>
        <p:style>
          <a:lnRef idx="1">
            <a:schemeClr val="accent1"/>
          </a:lnRef>
          <a:fillRef idx="0">
            <a:schemeClr val="accent1"/>
          </a:fillRef>
          <a:effectRef idx="0">
            <a:schemeClr val="accent1"/>
          </a:effectRef>
          <a:fontRef idx="minor"/>
        </p:style>
      </p:sp>
      <p:sp>
        <p:nvSpPr>
          <p:cNvPr id="2" name="CustomShape 1">
            <a:extLst>
              <a:ext uri="{FF2B5EF4-FFF2-40B4-BE49-F238E27FC236}">
                <a16:creationId xmlns:a16="http://schemas.microsoft.com/office/drawing/2014/main" id="{E4C1D0D6-D474-9673-B2A0-DDA53F409B13}"/>
              </a:ext>
            </a:extLst>
          </p:cNvPr>
          <p:cNvSpPr/>
          <p:nvPr/>
        </p:nvSpPr>
        <p:spPr>
          <a:xfrm>
            <a:off x="276480" y="185760"/>
            <a:ext cx="11460960" cy="8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1" normalizeH="0" baseline="0" noProof="0" dirty="0">
                <a:ln>
                  <a:noFill/>
                </a:ln>
                <a:solidFill>
                  <a:srgbClr val="000000"/>
                </a:solidFill>
                <a:effectLst/>
                <a:uLnTx/>
                <a:uFillTx/>
                <a:latin typeface="Arial"/>
                <a:ea typeface="DejaVu Sans"/>
              </a:rPr>
              <a:t>AP JYFL – 2025						             Demandeur : G. </a:t>
            </a:r>
            <a:r>
              <a:rPr kumimoji="0" lang="fr-FR" sz="1800" b="0" i="0" u="none" strike="noStrike" kern="1200" cap="none" spc="-1" normalizeH="0" baseline="0" noProof="0" dirty="0" err="1">
                <a:ln>
                  <a:noFill/>
                </a:ln>
                <a:solidFill>
                  <a:srgbClr val="000000"/>
                </a:solidFill>
                <a:effectLst/>
                <a:uLnTx/>
                <a:uFillTx/>
                <a:latin typeface="Arial"/>
                <a:ea typeface="DejaVu Sans"/>
              </a:rPr>
              <a:t>Georgiev</a:t>
            </a:r>
            <a:r>
              <a:rPr kumimoji="0" lang="fr-FR" sz="1800" b="0" i="0" u="none" strike="noStrike" kern="1200" cap="none" spc="-1" normalizeH="0" baseline="0" noProof="0" dirty="0">
                <a:ln>
                  <a:noFill/>
                </a:ln>
                <a:solidFill>
                  <a:srgbClr val="000000"/>
                </a:solidFill>
                <a:effectLst/>
                <a:uLnTx/>
                <a:uFillTx/>
                <a:latin typeface="Arial"/>
                <a:ea typeface="DejaVu Sans"/>
              </a:rPr>
              <a:t>- </a:t>
            </a:r>
            <a:r>
              <a:rPr kumimoji="0" lang="fr-FR" sz="1800" b="0" i="0" u="none" strike="noStrike" kern="1200" cap="all" spc="-1" normalizeH="0" baseline="0" noProof="0" dirty="0">
                <a:ln>
                  <a:noFill/>
                </a:ln>
                <a:solidFill>
                  <a:srgbClr val="000000"/>
                </a:solidFill>
                <a:effectLst/>
                <a:uLnTx/>
                <a:uFillTx/>
                <a:latin typeface="Arial"/>
                <a:ea typeface="DejaVu Sans"/>
              </a:rPr>
              <a:t>é</a:t>
            </a:r>
            <a:r>
              <a:rPr kumimoji="0" lang="fr-FR" sz="1800" b="0" i="0" u="none" strike="noStrike" kern="1200" cap="none" spc="-1" normalizeH="0" baseline="0" noProof="0" dirty="0">
                <a:ln>
                  <a:noFill/>
                </a:ln>
                <a:solidFill>
                  <a:srgbClr val="000000"/>
                </a:solidFill>
                <a:effectLst/>
                <a:uLnTx/>
                <a:uFillTx/>
                <a:latin typeface="Arial"/>
                <a:ea typeface="DejaVu Sans"/>
              </a:rPr>
              <a:t>quipe SDF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 normalizeH="0" baseline="0" noProof="0" dirty="0">
                <a:ln>
                  <a:noFill/>
                </a:ln>
                <a:solidFill>
                  <a:srgbClr val="000000"/>
                </a:solidFill>
                <a:effectLst/>
                <a:uLnTx/>
                <a:uFillTx/>
                <a:latin typeface="Arial"/>
                <a:ea typeface="DejaVu Sans"/>
              </a:rPr>
              <a:t>2- TDRIV on Li-like charge states @ JYFL</a:t>
            </a:r>
            <a:endParaRPr kumimoji="0" lang="en-US" sz="2400" b="0" i="0" u="none" strike="noStrike" kern="1200" cap="none" spc="-1" normalizeH="0" baseline="0" noProof="0" dirty="0">
              <a:ln>
                <a:noFill/>
              </a:ln>
              <a:solidFill>
                <a:prstClr val="black"/>
              </a:solidFill>
              <a:effectLst/>
              <a:uLnTx/>
              <a:uFillTx/>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a:xfrm>
            <a:off x="3325188" y="6487010"/>
            <a:ext cx="5541624" cy="364730"/>
          </a:xfrm>
        </p:spPr>
        <p:txBody>
          <a:bodyPr/>
          <a:lstStyle/>
          <a:p>
            <a:r>
              <a:rPr lang="fr-FR" dirty="0" err="1">
                <a:solidFill>
                  <a:schemeClr val="tx1"/>
                </a:solidFill>
              </a:rPr>
              <a:t>Proposal</a:t>
            </a:r>
            <a:r>
              <a:rPr lang="fr-FR" dirty="0">
                <a:solidFill>
                  <a:schemeClr val="tx1"/>
                </a:solidFill>
              </a:rPr>
              <a:t> </a:t>
            </a:r>
            <a:r>
              <a:rPr lang="fr-FR" dirty="0" err="1">
                <a:solidFill>
                  <a:schemeClr val="tx1"/>
                </a:solidFill>
              </a:rPr>
              <a:t>accepted</a:t>
            </a:r>
            <a:r>
              <a:rPr lang="fr-FR" dirty="0">
                <a:solidFill>
                  <a:schemeClr val="tx1"/>
                </a:solidFill>
              </a:rPr>
              <a:t> by the PAC in </a:t>
            </a:r>
            <a:r>
              <a:rPr lang="fr-FR" dirty="0" err="1">
                <a:solidFill>
                  <a:schemeClr val="tx1"/>
                </a:solidFill>
              </a:rPr>
              <a:t>September</a:t>
            </a:r>
            <a:r>
              <a:rPr lang="fr-FR" dirty="0">
                <a:solidFill>
                  <a:schemeClr val="tx1"/>
                </a:solidFill>
              </a:rPr>
              <a:t> 2023 </a:t>
            </a:r>
          </a:p>
        </p:txBody>
      </p:sp>
      <p:sp>
        <p:nvSpPr>
          <p:cNvPr id="9" name="Espace réservé du numéro de diapositive 8"/>
          <p:cNvSpPr>
            <a:spLocks noGrp="1"/>
          </p:cNvSpPr>
          <p:nvPr>
            <p:ph type="sldNum" sz="quarter" idx="12"/>
          </p:nvPr>
        </p:nvSpPr>
        <p:spPr>
          <a:xfrm>
            <a:off x="9234344" y="6487010"/>
            <a:ext cx="2741673" cy="364730"/>
          </a:xfrm>
        </p:spPr>
        <p:txBody>
          <a:bodyPr/>
          <a:lstStyle/>
          <a:p>
            <a:fld id="{77E71596-5F9D-49C5-9701-16B3CA54319D}" type="slidenum">
              <a:rPr lang="fr-FR" smtClean="0"/>
              <a:pPr/>
              <a:t>7</a:t>
            </a:fld>
            <a:endParaRPr lang="fr-FR" dirty="0"/>
          </a:p>
        </p:txBody>
      </p:sp>
      <p:pic>
        <p:nvPicPr>
          <p:cNvPr id="11" name="Content Placeholder 4">
            <a:extLst>
              <a:ext uri="{FF2B5EF4-FFF2-40B4-BE49-F238E27FC236}">
                <a16:creationId xmlns:a16="http://schemas.microsoft.com/office/drawing/2014/main" id="{8BD8C971-693A-9C41-B73F-ABFF0F206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3055" y="857251"/>
            <a:ext cx="7431617" cy="5573713"/>
          </a:xfrm>
        </p:spPr>
      </p:pic>
      <p:pic>
        <p:nvPicPr>
          <p:cNvPr id="12" name="Content Placeholder 4">
            <a:extLst>
              <a:ext uri="{FF2B5EF4-FFF2-40B4-BE49-F238E27FC236}">
                <a16:creationId xmlns:a16="http://schemas.microsoft.com/office/drawing/2014/main" id="{F40281DC-8D04-1748-80F0-9CB5666582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5455" y="1009651"/>
            <a:ext cx="7431617" cy="5573713"/>
          </a:xfrm>
        </p:spPr>
      </p:pic>
      <p:pic>
        <p:nvPicPr>
          <p:cNvPr id="13" name="Content Placeholder 4">
            <a:extLst>
              <a:ext uri="{FF2B5EF4-FFF2-40B4-BE49-F238E27FC236}">
                <a16:creationId xmlns:a16="http://schemas.microsoft.com/office/drawing/2014/main" id="{19DF87DE-43C1-7644-8087-997E09A54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5114" y="933451"/>
            <a:ext cx="7431617" cy="5573713"/>
          </a:xfrm>
        </p:spPr>
      </p:pic>
      <p:sp>
        <p:nvSpPr>
          <p:cNvPr id="5" name="TextBox 4">
            <a:extLst>
              <a:ext uri="{FF2B5EF4-FFF2-40B4-BE49-F238E27FC236}">
                <a16:creationId xmlns:a16="http://schemas.microsoft.com/office/drawing/2014/main" id="{44CDE34D-5B3D-3949-AF63-30059EC8A896}"/>
              </a:ext>
            </a:extLst>
          </p:cNvPr>
          <p:cNvSpPr txBox="1"/>
          <p:nvPr/>
        </p:nvSpPr>
        <p:spPr>
          <a:xfrm>
            <a:off x="1553262" y="1219974"/>
            <a:ext cx="6486954" cy="954107"/>
          </a:xfrm>
          <a:prstGeom prst="rect">
            <a:avLst/>
          </a:prstGeom>
          <a:noFill/>
        </p:spPr>
        <p:txBody>
          <a:bodyPr wrap="square" rtlCol="0">
            <a:spAutoFit/>
          </a:bodyPr>
          <a:lstStyle/>
          <a:p>
            <a:endParaRPr lang="en-GB" dirty="0"/>
          </a:p>
          <a:p>
            <a:r>
              <a:rPr lang="en-GB" sz="2000" dirty="0"/>
              <a:t>Motivation: shell stabilization of the heaviest nuclei</a:t>
            </a:r>
          </a:p>
          <a:p>
            <a:endParaRPr lang="en-GB" dirty="0"/>
          </a:p>
        </p:txBody>
      </p:sp>
      <p:pic>
        <p:nvPicPr>
          <p:cNvPr id="27" name="Picture 4" descr="calc_218U">
            <a:extLst>
              <a:ext uri="{FF2B5EF4-FFF2-40B4-BE49-F238E27FC236}">
                <a16:creationId xmlns:a16="http://schemas.microsoft.com/office/drawing/2014/main" id="{A58A465B-1B76-B048-822B-FBC5ACB4EA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321" y="2151953"/>
            <a:ext cx="3176565" cy="352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descr="struc_218U">
            <a:extLst>
              <a:ext uri="{FF2B5EF4-FFF2-40B4-BE49-F238E27FC236}">
                <a16:creationId xmlns:a16="http://schemas.microsoft.com/office/drawing/2014/main" id="{1C684FEA-65B9-6248-9B4B-FCFA904330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4939" y="2093217"/>
            <a:ext cx="5918213" cy="377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AAEC257-755D-5D4C-9857-E4E9FA44CAE0}"/>
              </a:ext>
            </a:extLst>
          </p:cNvPr>
          <p:cNvSpPr txBox="1"/>
          <p:nvPr/>
        </p:nvSpPr>
        <p:spPr>
          <a:xfrm>
            <a:off x="1973558" y="5730477"/>
            <a:ext cx="2701381" cy="261610"/>
          </a:xfrm>
          <a:prstGeom prst="rect">
            <a:avLst/>
          </a:prstGeom>
          <a:noFill/>
        </p:spPr>
        <p:txBody>
          <a:bodyPr wrap="none" rtlCol="0">
            <a:spAutoFit/>
          </a:bodyPr>
          <a:lstStyle/>
          <a:p>
            <a:r>
              <a:rPr lang="en-US" sz="1100" dirty="0">
                <a:latin typeface="Times" pitchFamily="2" charset="0"/>
                <a:ea typeface="Times New Roman" panose="02020603050405020304" pitchFamily="18" charset="0"/>
                <a:cs typeface="Times New Roman" panose="02020603050405020304" pitchFamily="18" charset="0"/>
              </a:rPr>
              <a:t>K. </a:t>
            </a:r>
            <a:r>
              <a:rPr lang="en-US" sz="1100" dirty="0" err="1">
                <a:latin typeface="Times" pitchFamily="2" charset="0"/>
                <a:ea typeface="Times New Roman" panose="02020603050405020304" pitchFamily="18" charset="0"/>
                <a:cs typeface="Times New Roman" panose="02020603050405020304" pitchFamily="18" charset="0"/>
              </a:rPr>
              <a:t>Rutz</a:t>
            </a:r>
            <a:r>
              <a:rPr lang="en-US" sz="1100" dirty="0">
                <a:latin typeface="Times" pitchFamily="2" charset="0"/>
                <a:ea typeface="Times New Roman" panose="02020603050405020304" pitchFamily="18" charset="0"/>
                <a:cs typeface="Times New Roman" panose="02020603050405020304" pitchFamily="18" charset="0"/>
              </a:rPr>
              <a:t> et al., </a:t>
            </a:r>
            <a:r>
              <a:rPr lang="en-US" sz="1100" dirty="0" err="1">
                <a:latin typeface="Times" pitchFamily="2" charset="0"/>
                <a:ea typeface="Times New Roman" panose="02020603050405020304" pitchFamily="18" charset="0"/>
                <a:cs typeface="Times New Roman" panose="02020603050405020304" pitchFamily="18" charset="0"/>
              </a:rPr>
              <a:t>Nucl</a:t>
            </a:r>
            <a:r>
              <a:rPr lang="en-US" sz="1100" dirty="0">
                <a:latin typeface="Times" pitchFamily="2" charset="0"/>
                <a:ea typeface="Times New Roman" panose="02020603050405020304" pitchFamily="18" charset="0"/>
                <a:cs typeface="Times New Roman" panose="02020603050405020304" pitchFamily="18" charset="0"/>
              </a:rPr>
              <a:t>. </a:t>
            </a:r>
            <a:r>
              <a:rPr lang="en-GB" sz="1100" dirty="0">
                <a:latin typeface="Times" pitchFamily="2" charset="0"/>
                <a:ea typeface="Times New Roman" panose="02020603050405020304" pitchFamily="18" charset="0"/>
                <a:cs typeface="Times New Roman" panose="02020603050405020304" pitchFamily="18" charset="0"/>
              </a:rPr>
              <a:t>Phys. A 634 (1998) 67.</a:t>
            </a:r>
            <a:r>
              <a:rPr lang="en-FR" sz="1100" dirty="0"/>
              <a:t> </a:t>
            </a:r>
          </a:p>
        </p:txBody>
      </p:sp>
      <p:sp>
        <p:nvSpPr>
          <p:cNvPr id="20" name="TextBox 19">
            <a:extLst>
              <a:ext uri="{FF2B5EF4-FFF2-40B4-BE49-F238E27FC236}">
                <a16:creationId xmlns:a16="http://schemas.microsoft.com/office/drawing/2014/main" id="{D8830790-8F02-1243-A534-7DA8EE6A4DA0}"/>
              </a:ext>
            </a:extLst>
          </p:cNvPr>
          <p:cNvSpPr txBox="1"/>
          <p:nvPr/>
        </p:nvSpPr>
        <p:spPr>
          <a:xfrm>
            <a:off x="7001112" y="5994799"/>
            <a:ext cx="3733714" cy="261610"/>
          </a:xfrm>
          <a:prstGeom prst="rect">
            <a:avLst/>
          </a:prstGeom>
          <a:noFill/>
        </p:spPr>
        <p:txBody>
          <a:bodyPr wrap="none" rtlCol="0">
            <a:spAutoFit/>
          </a:bodyPr>
          <a:lstStyle/>
          <a:p>
            <a:r>
              <a:rPr lang="en-GB" sz="1100" baseline="30000" dirty="0">
                <a:latin typeface="Times" pitchFamily="2" charset="0"/>
                <a:ea typeface="Times New Roman" panose="02020603050405020304" pitchFamily="18" charset="0"/>
                <a:cs typeface="Times New Roman" panose="02020603050405020304" pitchFamily="18" charset="0"/>
              </a:rPr>
              <a:t>216</a:t>
            </a:r>
            <a:r>
              <a:rPr lang="en-GB" sz="1100" dirty="0">
                <a:latin typeface="Times" pitchFamily="2" charset="0"/>
                <a:ea typeface="Times New Roman" panose="02020603050405020304" pitchFamily="18" charset="0"/>
                <a:cs typeface="Times New Roman" panose="02020603050405020304" pitchFamily="18" charset="0"/>
              </a:rPr>
              <a:t>Th: K. </a:t>
            </a:r>
            <a:r>
              <a:rPr lang="en-GB" sz="1100" dirty="0" err="1">
                <a:latin typeface="Times" pitchFamily="2" charset="0"/>
                <a:ea typeface="Times New Roman" panose="02020603050405020304" pitchFamily="18" charset="0"/>
                <a:cs typeface="Times New Roman" panose="02020603050405020304" pitchFamily="18" charset="0"/>
              </a:rPr>
              <a:t>Hauschild</a:t>
            </a:r>
            <a:r>
              <a:rPr lang="en-GB" sz="1100" dirty="0">
                <a:latin typeface="Times" pitchFamily="2" charset="0"/>
                <a:ea typeface="Times New Roman" panose="02020603050405020304" pitchFamily="18" charset="0"/>
                <a:cs typeface="Times New Roman" panose="02020603050405020304" pitchFamily="18" charset="0"/>
              </a:rPr>
              <a:t> et al., Phys. Rev. Lett. 87 (2001) 072501. </a:t>
            </a:r>
            <a:endParaRPr lang="en-FR" sz="1100" dirty="0"/>
          </a:p>
        </p:txBody>
      </p:sp>
      <p:sp>
        <p:nvSpPr>
          <p:cNvPr id="16" name="TextBox 15">
            <a:extLst>
              <a:ext uri="{FF2B5EF4-FFF2-40B4-BE49-F238E27FC236}">
                <a16:creationId xmlns:a16="http://schemas.microsoft.com/office/drawing/2014/main" id="{BB5BC541-2D62-8C4E-86E2-2C11E5DB4682}"/>
              </a:ext>
            </a:extLst>
          </p:cNvPr>
          <p:cNvSpPr txBox="1"/>
          <p:nvPr/>
        </p:nvSpPr>
        <p:spPr>
          <a:xfrm>
            <a:off x="7803086" y="6187300"/>
            <a:ext cx="2699778" cy="261610"/>
          </a:xfrm>
          <a:prstGeom prst="rect">
            <a:avLst/>
          </a:prstGeom>
          <a:noFill/>
        </p:spPr>
        <p:txBody>
          <a:bodyPr wrap="none" rtlCol="0">
            <a:spAutoFit/>
          </a:bodyPr>
          <a:lstStyle/>
          <a:p>
            <a:r>
              <a:rPr lang="en-GB" sz="1100" dirty="0">
                <a:latin typeface="Times" pitchFamily="2" charset="0"/>
                <a:ea typeface="Times New Roman" panose="02020603050405020304" pitchFamily="18" charset="0"/>
                <a:cs typeface="Times New Roman" panose="02020603050405020304" pitchFamily="18" charset="0"/>
              </a:rPr>
              <a:t>P. </a:t>
            </a:r>
            <a:r>
              <a:rPr lang="en-GB" sz="1100" dirty="0" err="1">
                <a:latin typeface="Times" pitchFamily="2" charset="0"/>
                <a:ea typeface="Times New Roman" panose="02020603050405020304" pitchFamily="18" charset="0"/>
                <a:cs typeface="Times New Roman" panose="02020603050405020304" pitchFamily="18" charset="0"/>
              </a:rPr>
              <a:t>Kuusiniemi</a:t>
            </a:r>
            <a:r>
              <a:rPr lang="en-GB" sz="1100" dirty="0">
                <a:latin typeface="Times" pitchFamily="2" charset="0"/>
                <a:ea typeface="Times New Roman" panose="02020603050405020304" pitchFamily="18" charset="0"/>
                <a:cs typeface="Times New Roman" panose="02020603050405020304" pitchFamily="18" charset="0"/>
              </a:rPr>
              <a:t> et al., E.P.J. A25 (2005) 397. </a:t>
            </a:r>
            <a:endParaRPr lang="en-FR" sz="1100" dirty="0"/>
          </a:p>
        </p:txBody>
      </p:sp>
      <p:grpSp>
        <p:nvGrpSpPr>
          <p:cNvPr id="2" name="Group 1">
            <a:extLst>
              <a:ext uri="{FF2B5EF4-FFF2-40B4-BE49-F238E27FC236}">
                <a16:creationId xmlns:a16="http://schemas.microsoft.com/office/drawing/2014/main" id="{FD7001B2-9260-6041-9CA1-EF60D8E6C2F3}"/>
              </a:ext>
            </a:extLst>
          </p:cNvPr>
          <p:cNvGrpSpPr/>
          <p:nvPr/>
        </p:nvGrpSpPr>
        <p:grpSpPr>
          <a:xfrm>
            <a:off x="9357320" y="3160065"/>
            <a:ext cx="762000" cy="381000"/>
            <a:chOff x="7833320" y="3140968"/>
            <a:chExt cx="762000" cy="381000"/>
          </a:xfrm>
        </p:grpSpPr>
        <p:sp>
          <p:nvSpPr>
            <p:cNvPr id="17" name="Line 1034">
              <a:extLst>
                <a:ext uri="{FF2B5EF4-FFF2-40B4-BE49-F238E27FC236}">
                  <a16:creationId xmlns:a16="http://schemas.microsoft.com/office/drawing/2014/main" id="{5877A9B6-B46E-D641-A3ED-12C1CBA353D4}"/>
                </a:ext>
              </a:extLst>
            </p:cNvPr>
            <p:cNvSpPr>
              <a:spLocks noChangeShapeType="1"/>
            </p:cNvSpPr>
            <p:nvPr/>
          </p:nvSpPr>
          <p:spPr bwMode="auto">
            <a:xfrm>
              <a:off x="7985720" y="3140968"/>
              <a:ext cx="0" cy="381000"/>
            </a:xfrm>
            <a:prstGeom prst="line">
              <a:avLst/>
            </a:prstGeom>
            <a:noFill/>
            <a:ln w="19050">
              <a:solidFill>
                <a:srgbClr val="0000FF"/>
              </a:solidFill>
              <a:prstDash val="sysDot"/>
              <a:round/>
              <a:headEnd/>
              <a:tailEnd type="triangle" w="sm" len="med"/>
            </a:ln>
            <a:extLst>
              <a:ext uri="{909E8E84-426E-40DD-AFC4-6F175D3DCCD1}">
                <a14:hiddenFill xmlns:a14="http://schemas.microsoft.com/office/drawing/2010/main">
                  <a:noFill/>
                </a14:hiddenFill>
              </a:ext>
            </a:extLst>
          </p:spPr>
          <p:txBody>
            <a:bodyPr wrap="none" anchor="ctr"/>
            <a:lstStyle/>
            <a:p>
              <a:endParaRPr lang="en-FR"/>
            </a:p>
          </p:txBody>
        </p:sp>
        <p:sp>
          <p:nvSpPr>
            <p:cNvPr id="18" name="Text Box 1035">
              <a:extLst>
                <a:ext uri="{FF2B5EF4-FFF2-40B4-BE49-F238E27FC236}">
                  <a16:creationId xmlns:a16="http://schemas.microsoft.com/office/drawing/2014/main" id="{5C327BCA-E730-0940-8EBC-D038B32A3D1E}"/>
                </a:ext>
              </a:extLst>
            </p:cNvPr>
            <p:cNvSpPr txBox="1">
              <a:spLocks noChangeArrowheads="1"/>
            </p:cNvSpPr>
            <p:nvPr/>
          </p:nvSpPr>
          <p:spPr bwMode="auto">
            <a:xfrm>
              <a:off x="8258770" y="3171131"/>
              <a:ext cx="336550"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FR" sz="1200">
                  <a:solidFill>
                    <a:srgbClr val="0000FF"/>
                  </a:solidFill>
                </a:rPr>
                <a:t>8</a:t>
              </a:r>
              <a:r>
                <a:rPr lang="en-GB" altLang="en-FR" sz="1200" baseline="30000">
                  <a:solidFill>
                    <a:srgbClr val="0000FF"/>
                  </a:solidFill>
                </a:rPr>
                <a:t>+</a:t>
              </a:r>
              <a:endParaRPr lang="en-GB" altLang="en-FR" sz="1200"/>
            </a:p>
          </p:txBody>
        </p:sp>
        <p:sp>
          <p:nvSpPr>
            <p:cNvPr id="19" name="Freeform 1036">
              <a:extLst>
                <a:ext uri="{FF2B5EF4-FFF2-40B4-BE49-F238E27FC236}">
                  <a16:creationId xmlns:a16="http://schemas.microsoft.com/office/drawing/2014/main" id="{B65F80B8-EE5E-0E45-B353-BC1C5EE97DE1}"/>
                </a:ext>
              </a:extLst>
            </p:cNvPr>
            <p:cNvSpPr>
              <a:spLocks/>
            </p:cNvSpPr>
            <p:nvPr/>
          </p:nvSpPr>
          <p:spPr bwMode="auto">
            <a:xfrm>
              <a:off x="7833320" y="3369568"/>
              <a:ext cx="457200" cy="152400"/>
            </a:xfrm>
            <a:custGeom>
              <a:avLst/>
              <a:gdLst>
                <a:gd name="T0" fmla="*/ 0 w 288"/>
                <a:gd name="T1" fmla="*/ 0 h 144"/>
                <a:gd name="T2" fmla="*/ 241935000 w 288"/>
                <a:gd name="T3" fmla="*/ 161290000 h 144"/>
                <a:gd name="T4" fmla="*/ 604837500 w 288"/>
                <a:gd name="T5" fmla="*/ 161290000 h 144"/>
                <a:gd name="T6" fmla="*/ 725805000 w 288"/>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44">
                  <a:moveTo>
                    <a:pt x="0" y="0"/>
                  </a:moveTo>
                  <a:lnTo>
                    <a:pt x="96" y="144"/>
                  </a:lnTo>
                  <a:lnTo>
                    <a:pt x="240" y="144"/>
                  </a:lnTo>
                  <a:lnTo>
                    <a:pt x="288" y="0"/>
                  </a:lnTo>
                </a:path>
              </a:pathLst>
            </a:custGeom>
            <a:noFill/>
            <a:ln w="19050" cmpd="sng">
              <a:solidFill>
                <a:srgbClr val="0000F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FR"/>
            </a:p>
          </p:txBody>
        </p:sp>
      </p:grpSp>
      <p:sp>
        <p:nvSpPr>
          <p:cNvPr id="21" name="Text Box 1037">
            <a:extLst>
              <a:ext uri="{FF2B5EF4-FFF2-40B4-BE49-F238E27FC236}">
                <a16:creationId xmlns:a16="http://schemas.microsoft.com/office/drawing/2014/main" id="{47AAA332-303C-2046-9A54-D19692F33752}"/>
              </a:ext>
            </a:extLst>
          </p:cNvPr>
          <p:cNvSpPr txBox="1">
            <a:spLocks noChangeArrowheads="1"/>
          </p:cNvSpPr>
          <p:nvPr/>
        </p:nvSpPr>
        <p:spPr bwMode="auto">
          <a:xfrm>
            <a:off x="8976320" y="3160065"/>
            <a:ext cx="4508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FR" sz="1200" dirty="0">
                <a:solidFill>
                  <a:srgbClr val="0000FF"/>
                </a:solidFill>
              </a:rPr>
              <a:t>516</a:t>
            </a:r>
            <a:endParaRPr lang="en-GB" altLang="en-FR" dirty="0"/>
          </a:p>
        </p:txBody>
      </p:sp>
      <p:sp>
        <p:nvSpPr>
          <p:cNvPr id="15" name="CustomShape 1">
            <a:extLst>
              <a:ext uri="{FF2B5EF4-FFF2-40B4-BE49-F238E27FC236}">
                <a16:creationId xmlns:a16="http://schemas.microsoft.com/office/drawing/2014/main" id="{853E5B7C-C2DF-642A-58FE-C633901E9843}"/>
              </a:ext>
            </a:extLst>
          </p:cNvPr>
          <p:cNvSpPr/>
          <p:nvPr/>
        </p:nvSpPr>
        <p:spPr>
          <a:xfrm>
            <a:off x="276480" y="185760"/>
            <a:ext cx="11460960" cy="8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000000"/>
                </a:solidFill>
                <a:latin typeface="Arial"/>
                <a:ea typeface="DejaVu Sans"/>
              </a:rPr>
              <a:t>AP JYFL – 2025						            Demandeur : K. </a:t>
            </a:r>
            <a:r>
              <a:rPr lang="fr-FR" sz="1800" b="0" strike="noStrike" spc="-1" dirty="0" err="1">
                <a:solidFill>
                  <a:srgbClr val="000000"/>
                </a:solidFill>
                <a:latin typeface="Arial"/>
                <a:ea typeface="DejaVu Sans"/>
              </a:rPr>
              <a:t>Hauschild</a:t>
            </a:r>
            <a:r>
              <a:rPr lang="fr-FR" sz="1800" b="0" strike="noStrike" spc="-1" dirty="0">
                <a:solidFill>
                  <a:srgbClr val="000000"/>
                </a:solidFill>
                <a:latin typeface="Arial"/>
                <a:ea typeface="DejaVu Sans"/>
              </a:rPr>
              <a:t> - </a:t>
            </a:r>
            <a:r>
              <a:rPr lang="fr-FR" sz="1800" b="0" strike="noStrike" cap="all" spc="-1" dirty="0">
                <a:solidFill>
                  <a:srgbClr val="000000"/>
                </a:solidFill>
                <a:latin typeface="Arial"/>
                <a:ea typeface="DejaVu Sans"/>
              </a:rPr>
              <a:t>é</a:t>
            </a:r>
            <a:r>
              <a:rPr lang="fr-FR" sz="1800" b="0" strike="noStrike" spc="-1" dirty="0">
                <a:solidFill>
                  <a:srgbClr val="000000"/>
                </a:solidFill>
                <a:latin typeface="Arial"/>
                <a:ea typeface="DejaVu Sans"/>
              </a:rPr>
              <a:t>quipe SDF</a:t>
            </a:r>
          </a:p>
          <a:p>
            <a:pPr>
              <a:lnSpc>
                <a:spcPct val="100000"/>
              </a:lnSpc>
            </a:pPr>
            <a:endParaRPr lang="en-US" sz="800" b="0" strike="noStrike" spc="-1" dirty="0">
              <a:latin typeface="Arial"/>
            </a:endParaRPr>
          </a:p>
          <a:p>
            <a:pPr algn="ctr"/>
            <a:r>
              <a:rPr lang="en-US" sz="2400" b="1" strike="noStrike" spc="-1" dirty="0">
                <a:solidFill>
                  <a:srgbClr val="000000"/>
                </a:solidFill>
                <a:latin typeface="Arial"/>
                <a:ea typeface="DejaVu Sans"/>
              </a:rPr>
              <a:t>3- Probing single particle states in </a:t>
            </a:r>
            <a:r>
              <a:rPr lang="en-US" sz="2400" b="1" strike="noStrike" spc="-1" baseline="30000" dirty="0">
                <a:solidFill>
                  <a:srgbClr val="000000"/>
                </a:solidFill>
                <a:latin typeface="Arial"/>
                <a:ea typeface="DejaVu Sans"/>
              </a:rPr>
              <a:t>217</a:t>
            </a:r>
            <a:r>
              <a:rPr lang="en-US" sz="2400" b="1" strike="noStrike" spc="-1" dirty="0">
                <a:solidFill>
                  <a:srgbClr val="000000"/>
                </a:solidFill>
                <a:latin typeface="Arial"/>
                <a:ea typeface="DejaVu Sans"/>
              </a:rPr>
              <a:t>Pa through isomer spectroscopy</a:t>
            </a:r>
            <a:endParaRPr lang="en-US" sz="2400" b="0" strike="noStrike" spc="-1" dirty="0">
              <a:latin typeface="Arial"/>
            </a:endParaRPr>
          </a:p>
        </p:txBody>
      </p:sp>
      <p:sp>
        <p:nvSpPr>
          <p:cNvPr id="24" name="Line 2">
            <a:extLst>
              <a:ext uri="{FF2B5EF4-FFF2-40B4-BE49-F238E27FC236}">
                <a16:creationId xmlns:a16="http://schemas.microsoft.com/office/drawing/2014/main" id="{CC77BC1B-1922-47E6-D622-AAF4E72ADB7C}"/>
              </a:ext>
            </a:extLst>
          </p:cNvPr>
          <p:cNvSpPr/>
          <p:nvPr/>
        </p:nvSpPr>
        <p:spPr>
          <a:xfrm>
            <a:off x="276480" y="1196752"/>
            <a:ext cx="11611080" cy="0"/>
          </a:xfrm>
          <a:prstGeom prst="line">
            <a:avLst/>
          </a:prstGeom>
          <a:ln w="63360">
            <a:solidFill>
              <a:srgbClr val="3F6EC2"/>
            </a:solidFill>
          </a:ln>
        </p:spPr>
        <p:style>
          <a:lnRef idx="1">
            <a:schemeClr val="accent1"/>
          </a:lnRef>
          <a:fillRef idx="0">
            <a:schemeClr val="accent1"/>
          </a:fillRef>
          <a:effectRef idx="0">
            <a:schemeClr val="accent1"/>
          </a:effectRef>
          <a:fontRef idx="minor"/>
        </p:style>
      </p:sp>
    </p:spTree>
    <p:custDataLst>
      <p:tags r:id="rId1"/>
    </p:custDataLst>
    <p:extLst>
      <p:ext uri="{BB962C8B-B14F-4D97-AF65-F5344CB8AC3E}">
        <p14:creationId xmlns:p14="http://schemas.microsoft.com/office/powerpoint/2010/main" val="278887373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B9DE-632A-5B43-BC90-0B2CFCCB134D}"/>
              </a:ext>
            </a:extLst>
          </p:cNvPr>
          <p:cNvSpPr>
            <a:spLocks noGrp="1"/>
          </p:cNvSpPr>
          <p:nvPr>
            <p:ph type="title" idx="4294967295"/>
          </p:nvPr>
        </p:nvSpPr>
        <p:spPr>
          <a:xfrm>
            <a:off x="3215680" y="1453095"/>
            <a:ext cx="6156588" cy="488983"/>
          </a:xfrm>
        </p:spPr>
        <p:txBody>
          <a:bodyPr>
            <a:normAutofit/>
          </a:bodyPr>
          <a:lstStyle/>
          <a:p>
            <a:r>
              <a:rPr lang="en-FR" sz="2000" dirty="0"/>
              <a:t>fully aligned 23/2- and 29/2+ states in odd-Z N=126</a:t>
            </a:r>
          </a:p>
        </p:txBody>
      </p:sp>
      <p:pic>
        <p:nvPicPr>
          <p:cNvPr id="14" name="Picture 1040" descr="n126_sys_oddZ">
            <a:extLst>
              <a:ext uri="{FF2B5EF4-FFF2-40B4-BE49-F238E27FC236}">
                <a16:creationId xmlns:a16="http://schemas.microsoft.com/office/drawing/2014/main" id="{A96C3FFD-7700-0A41-B8DE-5D07FDCB2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454" y="1916832"/>
            <a:ext cx="6342779"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22B63FC5-B8BF-724F-B5EE-E064B798C9F4}"/>
              </a:ext>
            </a:extLst>
          </p:cNvPr>
          <p:cNvCxnSpPr>
            <a:cxnSpLocks/>
          </p:cNvCxnSpPr>
          <p:nvPr/>
        </p:nvCxnSpPr>
        <p:spPr bwMode="auto">
          <a:xfrm>
            <a:off x="3287688" y="2636912"/>
            <a:ext cx="0" cy="792088"/>
          </a:xfrm>
          <a:prstGeom prst="straightConnector1">
            <a:avLst/>
          </a:prstGeom>
          <a:solidFill>
            <a:schemeClr val="accent1"/>
          </a:solidFill>
          <a:ln w="15875" cap="flat" cmpd="sng" algn="ctr">
            <a:solidFill>
              <a:srgbClr val="00B05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DC3F89F5-7862-8345-9295-A3A6B7FF44C6}"/>
              </a:ext>
            </a:extLst>
          </p:cNvPr>
          <p:cNvCxnSpPr>
            <a:cxnSpLocks/>
          </p:cNvCxnSpPr>
          <p:nvPr/>
        </p:nvCxnSpPr>
        <p:spPr bwMode="auto">
          <a:xfrm>
            <a:off x="4655840" y="2780928"/>
            <a:ext cx="0" cy="720080"/>
          </a:xfrm>
          <a:prstGeom prst="straightConnector1">
            <a:avLst/>
          </a:prstGeom>
          <a:solidFill>
            <a:schemeClr val="accent1"/>
          </a:solidFill>
          <a:ln w="15875" cap="flat" cmpd="sng" algn="ctr">
            <a:solidFill>
              <a:srgbClr val="00B05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D2B2862B-2BB9-C943-88E5-934C0E56FAAA}"/>
              </a:ext>
            </a:extLst>
          </p:cNvPr>
          <p:cNvCxnSpPr>
            <a:cxnSpLocks/>
          </p:cNvCxnSpPr>
          <p:nvPr/>
        </p:nvCxnSpPr>
        <p:spPr bwMode="auto">
          <a:xfrm>
            <a:off x="6096000" y="2780928"/>
            <a:ext cx="0" cy="720080"/>
          </a:xfrm>
          <a:prstGeom prst="straightConnector1">
            <a:avLst/>
          </a:prstGeom>
          <a:solidFill>
            <a:schemeClr val="accent1"/>
          </a:solidFill>
          <a:ln w="15875" cap="flat" cmpd="sng" algn="ctr">
            <a:solidFill>
              <a:srgbClr val="00B050"/>
            </a:solidFill>
            <a:prstDash val="solid"/>
            <a:round/>
            <a:headEnd type="none" w="med" len="med"/>
            <a:tailEnd type="triangle"/>
          </a:ln>
          <a:effectLst/>
        </p:spPr>
      </p:cxnSp>
      <p:sp>
        <p:nvSpPr>
          <p:cNvPr id="22" name="TextBox 21">
            <a:extLst>
              <a:ext uri="{FF2B5EF4-FFF2-40B4-BE49-F238E27FC236}">
                <a16:creationId xmlns:a16="http://schemas.microsoft.com/office/drawing/2014/main" id="{E17203DA-1F2D-9A47-BFD7-6775C69E17B8}"/>
              </a:ext>
            </a:extLst>
          </p:cNvPr>
          <p:cNvSpPr txBox="1"/>
          <p:nvPr/>
        </p:nvSpPr>
        <p:spPr>
          <a:xfrm>
            <a:off x="3133080" y="2314284"/>
            <a:ext cx="622286" cy="307777"/>
          </a:xfrm>
          <a:prstGeom prst="rect">
            <a:avLst/>
          </a:prstGeom>
          <a:noFill/>
        </p:spPr>
        <p:txBody>
          <a:bodyPr wrap="none" rtlCol="0">
            <a:spAutoFit/>
          </a:bodyPr>
          <a:lstStyle/>
          <a:p>
            <a:r>
              <a:rPr lang="en-FR" sz="1400" dirty="0"/>
              <a:t>70 ns</a:t>
            </a:r>
          </a:p>
        </p:txBody>
      </p:sp>
      <p:sp>
        <p:nvSpPr>
          <p:cNvPr id="23" name="TextBox 22">
            <a:extLst>
              <a:ext uri="{FF2B5EF4-FFF2-40B4-BE49-F238E27FC236}">
                <a16:creationId xmlns:a16="http://schemas.microsoft.com/office/drawing/2014/main" id="{358D4AE0-37DE-7148-A6D6-42CDF597B790}"/>
              </a:ext>
            </a:extLst>
          </p:cNvPr>
          <p:cNvSpPr txBox="1"/>
          <p:nvPr/>
        </p:nvSpPr>
        <p:spPr>
          <a:xfrm>
            <a:off x="5842006" y="2505661"/>
            <a:ext cx="721672" cy="307777"/>
          </a:xfrm>
          <a:prstGeom prst="rect">
            <a:avLst/>
          </a:prstGeom>
          <a:noFill/>
        </p:spPr>
        <p:txBody>
          <a:bodyPr wrap="none" rtlCol="0">
            <a:spAutoFit/>
          </a:bodyPr>
          <a:lstStyle/>
          <a:p>
            <a:r>
              <a:rPr lang="en-FR" sz="1400" dirty="0"/>
              <a:t>335 ns</a:t>
            </a:r>
          </a:p>
        </p:txBody>
      </p:sp>
      <p:sp>
        <p:nvSpPr>
          <p:cNvPr id="24" name="TextBox 23">
            <a:extLst>
              <a:ext uri="{FF2B5EF4-FFF2-40B4-BE49-F238E27FC236}">
                <a16:creationId xmlns:a16="http://schemas.microsoft.com/office/drawing/2014/main" id="{ABB97260-8349-9140-8BED-AE183EF0DA7A}"/>
              </a:ext>
            </a:extLst>
          </p:cNvPr>
          <p:cNvSpPr txBox="1"/>
          <p:nvPr/>
        </p:nvSpPr>
        <p:spPr>
          <a:xfrm>
            <a:off x="4447710" y="2474241"/>
            <a:ext cx="721672" cy="307777"/>
          </a:xfrm>
          <a:prstGeom prst="rect">
            <a:avLst/>
          </a:prstGeom>
          <a:noFill/>
        </p:spPr>
        <p:txBody>
          <a:bodyPr wrap="none" rtlCol="0">
            <a:spAutoFit/>
          </a:bodyPr>
          <a:lstStyle/>
          <a:p>
            <a:r>
              <a:rPr lang="en-FR" sz="1400" dirty="0"/>
              <a:t>238 ns</a:t>
            </a:r>
          </a:p>
        </p:txBody>
      </p:sp>
      <p:cxnSp>
        <p:nvCxnSpPr>
          <p:cNvPr id="27" name="Straight Connector 26">
            <a:extLst>
              <a:ext uri="{FF2B5EF4-FFF2-40B4-BE49-F238E27FC236}">
                <a16:creationId xmlns:a16="http://schemas.microsoft.com/office/drawing/2014/main" id="{A1C3A7D8-BC7C-4C47-8C28-C1A44883BDC6}"/>
              </a:ext>
            </a:extLst>
          </p:cNvPr>
          <p:cNvCxnSpPr>
            <a:cxnSpLocks/>
          </p:cNvCxnSpPr>
          <p:nvPr/>
        </p:nvCxnSpPr>
        <p:spPr bwMode="auto">
          <a:xfrm>
            <a:off x="3215680" y="3416236"/>
            <a:ext cx="4248472" cy="84772"/>
          </a:xfrm>
          <a:prstGeom prst="line">
            <a:avLst/>
          </a:prstGeom>
          <a:solidFill>
            <a:schemeClr val="accent1"/>
          </a:solidFill>
          <a:ln w="9525" cap="flat" cmpd="sng" algn="ctr">
            <a:solidFill>
              <a:srgbClr val="FF0000"/>
            </a:solidFill>
            <a:prstDash val="dash"/>
            <a:round/>
            <a:headEnd type="none" w="med" len="med"/>
            <a:tailEnd type="none" w="med" len="med"/>
          </a:ln>
          <a:effectLst/>
        </p:spPr>
      </p:cxnSp>
      <p:sp>
        <p:nvSpPr>
          <p:cNvPr id="62" name="TextBox 61">
            <a:extLst>
              <a:ext uri="{FF2B5EF4-FFF2-40B4-BE49-F238E27FC236}">
                <a16:creationId xmlns:a16="http://schemas.microsoft.com/office/drawing/2014/main" id="{62528563-E7A2-FE4A-A05F-D5E7FDFD574A}"/>
              </a:ext>
            </a:extLst>
          </p:cNvPr>
          <p:cNvSpPr txBox="1"/>
          <p:nvPr/>
        </p:nvSpPr>
        <p:spPr>
          <a:xfrm>
            <a:off x="6055230" y="2993944"/>
            <a:ext cx="1045479" cy="307777"/>
          </a:xfrm>
          <a:prstGeom prst="rect">
            <a:avLst/>
          </a:prstGeom>
          <a:noFill/>
        </p:spPr>
        <p:txBody>
          <a:bodyPr wrap="none" rtlCol="0">
            <a:spAutoFit/>
          </a:bodyPr>
          <a:lstStyle/>
          <a:p>
            <a:r>
              <a:rPr lang="en-FR" sz="1400" dirty="0">
                <a:solidFill>
                  <a:srgbClr val="00B050"/>
                </a:solidFill>
              </a:rPr>
              <a:t>B(E3) ~ 27</a:t>
            </a:r>
          </a:p>
        </p:txBody>
      </p:sp>
      <p:sp>
        <p:nvSpPr>
          <p:cNvPr id="63" name="TextBox 62">
            <a:extLst>
              <a:ext uri="{FF2B5EF4-FFF2-40B4-BE49-F238E27FC236}">
                <a16:creationId xmlns:a16="http://schemas.microsoft.com/office/drawing/2014/main" id="{68FC2FE9-01B3-F24B-AFBF-4C04A62DD620}"/>
              </a:ext>
            </a:extLst>
          </p:cNvPr>
          <p:cNvSpPr txBox="1"/>
          <p:nvPr/>
        </p:nvSpPr>
        <p:spPr>
          <a:xfrm>
            <a:off x="4638248" y="2934815"/>
            <a:ext cx="1045479" cy="307777"/>
          </a:xfrm>
          <a:prstGeom prst="rect">
            <a:avLst/>
          </a:prstGeom>
          <a:noFill/>
        </p:spPr>
        <p:txBody>
          <a:bodyPr wrap="none" rtlCol="0">
            <a:spAutoFit/>
          </a:bodyPr>
          <a:lstStyle/>
          <a:p>
            <a:r>
              <a:rPr lang="en-FR" sz="1400" dirty="0">
                <a:solidFill>
                  <a:srgbClr val="00B050"/>
                </a:solidFill>
              </a:rPr>
              <a:t>B(E3) ~ 26</a:t>
            </a:r>
          </a:p>
        </p:txBody>
      </p:sp>
      <p:sp>
        <p:nvSpPr>
          <p:cNvPr id="68" name="TextBox 67">
            <a:extLst>
              <a:ext uri="{FF2B5EF4-FFF2-40B4-BE49-F238E27FC236}">
                <a16:creationId xmlns:a16="http://schemas.microsoft.com/office/drawing/2014/main" id="{1342EB9E-3D32-7241-A6E7-E98228FEF9DB}"/>
              </a:ext>
            </a:extLst>
          </p:cNvPr>
          <p:cNvSpPr txBox="1"/>
          <p:nvPr/>
        </p:nvSpPr>
        <p:spPr>
          <a:xfrm>
            <a:off x="3242399" y="2882547"/>
            <a:ext cx="1045479" cy="307777"/>
          </a:xfrm>
          <a:prstGeom prst="rect">
            <a:avLst/>
          </a:prstGeom>
          <a:noFill/>
        </p:spPr>
        <p:txBody>
          <a:bodyPr wrap="none" rtlCol="0">
            <a:spAutoFit/>
          </a:bodyPr>
          <a:lstStyle/>
          <a:p>
            <a:r>
              <a:rPr lang="en-FR" sz="1400" dirty="0">
                <a:solidFill>
                  <a:srgbClr val="00B050"/>
                </a:solidFill>
              </a:rPr>
              <a:t>B(E3) ~ 22</a:t>
            </a:r>
          </a:p>
        </p:txBody>
      </p:sp>
      <p:sp>
        <p:nvSpPr>
          <p:cNvPr id="75" name="TextBox 74">
            <a:extLst>
              <a:ext uri="{FF2B5EF4-FFF2-40B4-BE49-F238E27FC236}">
                <a16:creationId xmlns:a16="http://schemas.microsoft.com/office/drawing/2014/main" id="{C2645D0F-AE57-6949-AE69-FB9176CBC8B8}"/>
              </a:ext>
            </a:extLst>
          </p:cNvPr>
          <p:cNvSpPr txBox="1"/>
          <p:nvPr/>
        </p:nvSpPr>
        <p:spPr>
          <a:xfrm>
            <a:off x="7656181" y="3380627"/>
            <a:ext cx="3124140" cy="577081"/>
          </a:xfrm>
          <a:prstGeom prst="rect">
            <a:avLst/>
          </a:prstGeom>
          <a:solidFill>
            <a:schemeClr val="bg1"/>
          </a:solidFill>
          <a:ln>
            <a:solidFill>
              <a:schemeClr val="tx1"/>
            </a:solidFill>
          </a:ln>
        </p:spPr>
        <p:txBody>
          <a:bodyPr wrap="square" rtlCol="0">
            <a:spAutoFit/>
          </a:bodyPr>
          <a:lstStyle/>
          <a:p>
            <a:r>
              <a:rPr lang="en-FR" sz="1050" i="1" dirty="0"/>
              <a:t>29/2+ K.-H. Schmidt et al NPA 318 (1979) 253</a:t>
            </a:r>
          </a:p>
          <a:p>
            <a:r>
              <a:rPr lang="en-FR" sz="1050" i="1" dirty="0"/>
              <a:t>          T. Ikuta, et al., PRC 57 (1998) R2804 </a:t>
            </a:r>
          </a:p>
          <a:p>
            <a:r>
              <a:rPr lang="en-FR" sz="1050" i="1" dirty="0"/>
              <a:t>          F.P. Heßberger et al., EPJA 15 (2002) 335</a:t>
            </a:r>
          </a:p>
        </p:txBody>
      </p:sp>
      <p:sp>
        <p:nvSpPr>
          <p:cNvPr id="78" name="TextBox 77">
            <a:extLst>
              <a:ext uri="{FF2B5EF4-FFF2-40B4-BE49-F238E27FC236}">
                <a16:creationId xmlns:a16="http://schemas.microsoft.com/office/drawing/2014/main" id="{F374C683-741C-EE43-91A4-0BF52548D528}"/>
              </a:ext>
            </a:extLst>
          </p:cNvPr>
          <p:cNvSpPr txBox="1"/>
          <p:nvPr/>
        </p:nvSpPr>
        <p:spPr>
          <a:xfrm>
            <a:off x="7582283" y="3993346"/>
            <a:ext cx="2879314" cy="430887"/>
          </a:xfrm>
          <a:prstGeom prst="rect">
            <a:avLst/>
          </a:prstGeom>
          <a:noFill/>
        </p:spPr>
        <p:txBody>
          <a:bodyPr wrap="none" rtlCol="0">
            <a:spAutoFit/>
          </a:bodyPr>
          <a:lstStyle/>
          <a:p>
            <a:r>
              <a:rPr lang="fr-FR" altLang="en-FR" sz="1100" i="1" dirty="0" err="1">
                <a:solidFill>
                  <a:srgbClr val="FF0000"/>
                </a:solidFill>
                <a:latin typeface="Arial" panose="020B0604020202020204" pitchFamily="34" charset="0"/>
                <a:ea typeface="ＭＳ Ｐゴシック" panose="020B0600070205080204" pitchFamily="34" charset="-128"/>
              </a:rPr>
              <a:t>Riisanen</a:t>
            </a:r>
            <a:r>
              <a:rPr lang="fr-FR" altLang="en-FR" sz="1100" i="1" dirty="0">
                <a:solidFill>
                  <a:srgbClr val="FF0000"/>
                </a:solidFill>
                <a:latin typeface="Arial" panose="020B0604020202020204" pitchFamily="34" charset="0"/>
                <a:ea typeface="ＭＳ Ｐゴシック" panose="020B0600070205080204" pitchFamily="34" charset="-128"/>
              </a:rPr>
              <a:t> et al., PRC 90 (2014) 044324</a:t>
            </a:r>
          </a:p>
          <a:p>
            <a:r>
              <a:rPr lang="fr-FR" altLang="en-FR" sz="1100" i="1" dirty="0">
                <a:solidFill>
                  <a:srgbClr val="FF0000"/>
                </a:solidFill>
                <a:latin typeface="Arial" panose="020B0604020202020204" pitchFamily="34" charset="0"/>
                <a:ea typeface="ＭＳ Ｐゴシック" panose="020B0600070205080204" pitchFamily="34" charset="-128"/>
              </a:rPr>
              <a:t>Astier and </a:t>
            </a:r>
            <a:r>
              <a:rPr lang="fr-FR" altLang="en-FR" sz="1100" i="1" dirty="0" err="1">
                <a:solidFill>
                  <a:srgbClr val="FF0000"/>
                </a:solidFill>
                <a:latin typeface="Arial" panose="020B0604020202020204" pitchFamily="34" charset="0"/>
                <a:ea typeface="ＭＳ Ｐゴシック" panose="020B0600070205080204" pitchFamily="34" charset="-128"/>
              </a:rPr>
              <a:t>Porquet</a:t>
            </a:r>
            <a:r>
              <a:rPr lang="fr-FR" altLang="en-FR" sz="1100" i="1" dirty="0">
                <a:solidFill>
                  <a:srgbClr val="FF0000"/>
                </a:solidFill>
                <a:latin typeface="Arial" panose="020B0604020202020204" pitchFamily="34" charset="0"/>
                <a:ea typeface="ＭＳ Ｐゴシック" panose="020B0600070205080204" pitchFamily="34" charset="-128"/>
              </a:rPr>
              <a:t>, PRC 87 (2013) 014309</a:t>
            </a:r>
            <a:endParaRPr lang="en-FR" sz="1100" i="1" dirty="0">
              <a:solidFill>
                <a:srgbClr val="FF0000"/>
              </a:solidFill>
            </a:endParaRPr>
          </a:p>
        </p:txBody>
      </p:sp>
      <p:sp>
        <p:nvSpPr>
          <p:cNvPr id="81" name="TextBox 80">
            <a:extLst>
              <a:ext uri="{FF2B5EF4-FFF2-40B4-BE49-F238E27FC236}">
                <a16:creationId xmlns:a16="http://schemas.microsoft.com/office/drawing/2014/main" id="{73DBB20D-F578-DE4F-99AA-F31C19A867BB}"/>
              </a:ext>
            </a:extLst>
          </p:cNvPr>
          <p:cNvSpPr txBox="1"/>
          <p:nvPr/>
        </p:nvSpPr>
        <p:spPr>
          <a:xfrm>
            <a:off x="7582284" y="3332096"/>
            <a:ext cx="685551" cy="276999"/>
          </a:xfrm>
          <a:prstGeom prst="rect">
            <a:avLst/>
          </a:prstGeom>
          <a:solidFill>
            <a:schemeClr val="bg1"/>
          </a:solidFill>
          <a:ln>
            <a:noFill/>
          </a:ln>
        </p:spPr>
        <p:txBody>
          <a:bodyPr wrap="square" rtlCol="0">
            <a:spAutoFit/>
          </a:bodyPr>
          <a:lstStyle/>
          <a:p>
            <a:r>
              <a:rPr lang="en-FR" sz="1200" dirty="0">
                <a:solidFill>
                  <a:srgbClr val="FF0000"/>
                </a:solidFill>
              </a:rPr>
              <a:t>(23/2-)</a:t>
            </a:r>
          </a:p>
        </p:txBody>
      </p:sp>
      <p:sp>
        <p:nvSpPr>
          <p:cNvPr id="3" name="Rounded Rectangle 2">
            <a:extLst>
              <a:ext uri="{FF2B5EF4-FFF2-40B4-BE49-F238E27FC236}">
                <a16:creationId xmlns:a16="http://schemas.microsoft.com/office/drawing/2014/main" id="{76384D9F-0AA9-3D4E-93C5-B7C1E0C9B304}"/>
              </a:ext>
            </a:extLst>
          </p:cNvPr>
          <p:cNvSpPr/>
          <p:nvPr/>
        </p:nvSpPr>
        <p:spPr bwMode="auto">
          <a:xfrm>
            <a:off x="7176120" y="5517232"/>
            <a:ext cx="864096" cy="504056"/>
          </a:xfrm>
          <a:prstGeom prst="roundRect">
            <a:avLst/>
          </a:prstGeom>
          <a:solidFill>
            <a:schemeClr val="accent1">
              <a:alpha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FR" sz="2400" dirty="0">
              <a:latin typeface="Arial" charset="0"/>
              <a:ea typeface="ＭＳ Ｐゴシック" charset="-128"/>
              <a:cs typeface="ＭＳ Ｐゴシック" charset="-128"/>
            </a:endParaRPr>
          </a:p>
        </p:txBody>
      </p:sp>
      <p:sp>
        <p:nvSpPr>
          <p:cNvPr id="5" name="Line 2">
            <a:extLst>
              <a:ext uri="{FF2B5EF4-FFF2-40B4-BE49-F238E27FC236}">
                <a16:creationId xmlns:a16="http://schemas.microsoft.com/office/drawing/2014/main" id="{528BE12E-7AFE-A38C-B74E-8D9F22E30D54}"/>
              </a:ext>
            </a:extLst>
          </p:cNvPr>
          <p:cNvSpPr/>
          <p:nvPr/>
        </p:nvSpPr>
        <p:spPr>
          <a:xfrm>
            <a:off x="276480" y="1196752"/>
            <a:ext cx="11611080" cy="0"/>
          </a:xfrm>
          <a:prstGeom prst="line">
            <a:avLst/>
          </a:prstGeom>
          <a:ln w="63360">
            <a:solidFill>
              <a:srgbClr val="3F6EC2"/>
            </a:solidFill>
          </a:ln>
        </p:spPr>
        <p:style>
          <a:lnRef idx="1">
            <a:schemeClr val="accent1"/>
          </a:lnRef>
          <a:fillRef idx="0">
            <a:schemeClr val="accent1"/>
          </a:fillRef>
          <a:effectRef idx="0">
            <a:schemeClr val="accent1"/>
          </a:effectRef>
          <a:fontRef idx="minor"/>
        </p:style>
      </p:sp>
      <p:sp>
        <p:nvSpPr>
          <p:cNvPr id="7" name="CustomShape 1">
            <a:extLst>
              <a:ext uri="{FF2B5EF4-FFF2-40B4-BE49-F238E27FC236}">
                <a16:creationId xmlns:a16="http://schemas.microsoft.com/office/drawing/2014/main" id="{4713F5AD-FE74-30A3-7602-91079848F13C}"/>
              </a:ext>
            </a:extLst>
          </p:cNvPr>
          <p:cNvSpPr/>
          <p:nvPr/>
        </p:nvSpPr>
        <p:spPr>
          <a:xfrm>
            <a:off x="276480" y="185760"/>
            <a:ext cx="11460960" cy="8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000000"/>
                </a:solidFill>
                <a:latin typeface="Arial"/>
                <a:ea typeface="DejaVu Sans"/>
              </a:rPr>
              <a:t>AP JYFL – 2025						            Demandeur : K. </a:t>
            </a:r>
            <a:r>
              <a:rPr lang="fr-FR" sz="1800" b="0" strike="noStrike" spc="-1" dirty="0" err="1">
                <a:solidFill>
                  <a:srgbClr val="000000"/>
                </a:solidFill>
                <a:latin typeface="Arial"/>
                <a:ea typeface="DejaVu Sans"/>
              </a:rPr>
              <a:t>Hauschild</a:t>
            </a:r>
            <a:r>
              <a:rPr lang="fr-FR" sz="1800" b="0" strike="noStrike" spc="-1" dirty="0">
                <a:solidFill>
                  <a:srgbClr val="000000"/>
                </a:solidFill>
                <a:latin typeface="Arial"/>
                <a:ea typeface="DejaVu Sans"/>
              </a:rPr>
              <a:t> - </a:t>
            </a:r>
            <a:r>
              <a:rPr lang="fr-FR" sz="1800" b="0" strike="noStrike" cap="all" spc="-1" dirty="0">
                <a:solidFill>
                  <a:srgbClr val="000000"/>
                </a:solidFill>
                <a:latin typeface="Arial"/>
                <a:ea typeface="DejaVu Sans"/>
              </a:rPr>
              <a:t>é</a:t>
            </a:r>
            <a:r>
              <a:rPr lang="fr-FR" sz="1800" b="0" strike="noStrike" spc="-1" dirty="0">
                <a:solidFill>
                  <a:srgbClr val="000000"/>
                </a:solidFill>
                <a:latin typeface="Arial"/>
                <a:ea typeface="DejaVu Sans"/>
              </a:rPr>
              <a:t>quipe SDF</a:t>
            </a:r>
          </a:p>
          <a:p>
            <a:pPr>
              <a:lnSpc>
                <a:spcPct val="100000"/>
              </a:lnSpc>
            </a:pPr>
            <a:endParaRPr lang="en-US" sz="800" b="0" strike="noStrike" spc="-1" dirty="0">
              <a:latin typeface="Arial"/>
            </a:endParaRPr>
          </a:p>
          <a:p>
            <a:pPr algn="ctr"/>
            <a:r>
              <a:rPr lang="en-US" sz="2400" b="1" strike="noStrike" spc="-1" dirty="0">
                <a:solidFill>
                  <a:srgbClr val="000000"/>
                </a:solidFill>
                <a:latin typeface="Arial"/>
                <a:ea typeface="DejaVu Sans"/>
              </a:rPr>
              <a:t>3- Probing single particle states in </a:t>
            </a:r>
            <a:r>
              <a:rPr lang="en-US" sz="2400" b="1" strike="noStrike" spc="-1" baseline="30000" dirty="0">
                <a:solidFill>
                  <a:srgbClr val="000000"/>
                </a:solidFill>
                <a:latin typeface="Arial"/>
                <a:ea typeface="DejaVu Sans"/>
              </a:rPr>
              <a:t>217</a:t>
            </a:r>
            <a:r>
              <a:rPr lang="en-US" sz="2400" b="1" strike="noStrike" spc="-1" dirty="0">
                <a:solidFill>
                  <a:srgbClr val="000000"/>
                </a:solidFill>
                <a:latin typeface="Arial"/>
                <a:ea typeface="DejaVu Sans"/>
              </a:rPr>
              <a:t>Pa through isomer spectroscopy</a:t>
            </a:r>
            <a:endParaRPr lang="en-US" sz="2400" b="0" strike="noStrike" spc="-1" dirty="0">
              <a:latin typeface="Arial"/>
            </a:endParaRPr>
          </a:p>
        </p:txBody>
      </p:sp>
    </p:spTree>
    <p:custDataLst>
      <p:tags r:id="rId1"/>
    </p:custDataLst>
    <p:extLst>
      <p:ext uri="{BB962C8B-B14F-4D97-AF65-F5344CB8AC3E}">
        <p14:creationId xmlns:p14="http://schemas.microsoft.com/office/powerpoint/2010/main" val="400197424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8" grpId="0"/>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B9DE-632A-5B43-BC90-0B2CFCCB134D}"/>
              </a:ext>
            </a:extLst>
          </p:cNvPr>
          <p:cNvSpPr>
            <a:spLocks noGrp="1"/>
          </p:cNvSpPr>
          <p:nvPr>
            <p:ph type="title" idx="4294967295"/>
          </p:nvPr>
        </p:nvSpPr>
        <p:spPr>
          <a:xfrm>
            <a:off x="2591739" y="1393253"/>
            <a:ext cx="6438063" cy="488983"/>
          </a:xfrm>
        </p:spPr>
        <p:txBody>
          <a:bodyPr/>
          <a:lstStyle/>
          <a:p>
            <a:r>
              <a:rPr lang="en-FR" sz="2000" dirty="0"/>
              <a:t>Spectroscopy in </a:t>
            </a:r>
            <a:r>
              <a:rPr lang="en-FR" sz="2000" baseline="30000" dirty="0"/>
              <a:t>217</a:t>
            </a:r>
            <a:r>
              <a:rPr lang="en-FR" sz="2000" dirty="0"/>
              <a:t>Pa</a:t>
            </a:r>
          </a:p>
        </p:txBody>
      </p:sp>
      <p:pic>
        <p:nvPicPr>
          <p:cNvPr id="14" name="Picture 1040" descr="n126_sys_oddZ">
            <a:extLst>
              <a:ext uri="{FF2B5EF4-FFF2-40B4-BE49-F238E27FC236}">
                <a16:creationId xmlns:a16="http://schemas.microsoft.com/office/drawing/2014/main" id="{A96C3FFD-7700-0A41-B8DE-5D07FDCB2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1916832"/>
            <a:ext cx="6342779"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22B63FC5-B8BF-724F-B5EE-E064B798C9F4}"/>
              </a:ext>
            </a:extLst>
          </p:cNvPr>
          <p:cNvCxnSpPr>
            <a:cxnSpLocks/>
          </p:cNvCxnSpPr>
          <p:nvPr/>
        </p:nvCxnSpPr>
        <p:spPr bwMode="auto">
          <a:xfrm>
            <a:off x="3287688" y="2636912"/>
            <a:ext cx="0" cy="792088"/>
          </a:xfrm>
          <a:prstGeom prst="straightConnector1">
            <a:avLst/>
          </a:prstGeom>
          <a:solidFill>
            <a:schemeClr val="accent1"/>
          </a:solidFill>
          <a:ln w="15875" cap="flat" cmpd="sng" algn="ctr">
            <a:solidFill>
              <a:srgbClr val="00B05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DC3F89F5-7862-8345-9295-A3A6B7FF44C6}"/>
              </a:ext>
            </a:extLst>
          </p:cNvPr>
          <p:cNvCxnSpPr>
            <a:cxnSpLocks/>
          </p:cNvCxnSpPr>
          <p:nvPr/>
        </p:nvCxnSpPr>
        <p:spPr bwMode="auto">
          <a:xfrm>
            <a:off x="4655840" y="2780928"/>
            <a:ext cx="0" cy="720080"/>
          </a:xfrm>
          <a:prstGeom prst="straightConnector1">
            <a:avLst/>
          </a:prstGeom>
          <a:solidFill>
            <a:schemeClr val="accent1"/>
          </a:solidFill>
          <a:ln w="15875" cap="flat" cmpd="sng" algn="ctr">
            <a:solidFill>
              <a:srgbClr val="00B05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D2B2862B-2BB9-C943-88E5-934C0E56FAAA}"/>
              </a:ext>
            </a:extLst>
          </p:cNvPr>
          <p:cNvCxnSpPr>
            <a:cxnSpLocks/>
          </p:cNvCxnSpPr>
          <p:nvPr/>
        </p:nvCxnSpPr>
        <p:spPr bwMode="auto">
          <a:xfrm>
            <a:off x="6096000" y="2780928"/>
            <a:ext cx="0" cy="720080"/>
          </a:xfrm>
          <a:prstGeom prst="straightConnector1">
            <a:avLst/>
          </a:prstGeom>
          <a:solidFill>
            <a:schemeClr val="accent1"/>
          </a:solidFill>
          <a:ln w="15875" cap="flat" cmpd="sng" algn="ctr">
            <a:solidFill>
              <a:srgbClr val="00B050"/>
            </a:solidFill>
            <a:prstDash val="solid"/>
            <a:round/>
            <a:headEnd type="none" w="med" len="med"/>
            <a:tailEnd type="triangle"/>
          </a:ln>
          <a:effectLst/>
        </p:spPr>
      </p:cxnSp>
      <p:sp>
        <p:nvSpPr>
          <p:cNvPr id="22" name="TextBox 21">
            <a:extLst>
              <a:ext uri="{FF2B5EF4-FFF2-40B4-BE49-F238E27FC236}">
                <a16:creationId xmlns:a16="http://schemas.microsoft.com/office/drawing/2014/main" id="{E17203DA-1F2D-9A47-BFD7-6775C69E17B8}"/>
              </a:ext>
            </a:extLst>
          </p:cNvPr>
          <p:cNvSpPr txBox="1"/>
          <p:nvPr/>
        </p:nvSpPr>
        <p:spPr>
          <a:xfrm>
            <a:off x="3133080" y="2314284"/>
            <a:ext cx="622286" cy="307777"/>
          </a:xfrm>
          <a:prstGeom prst="rect">
            <a:avLst/>
          </a:prstGeom>
          <a:noFill/>
        </p:spPr>
        <p:txBody>
          <a:bodyPr wrap="none" rtlCol="0">
            <a:spAutoFit/>
          </a:bodyPr>
          <a:lstStyle/>
          <a:p>
            <a:r>
              <a:rPr lang="en-FR" sz="1400" dirty="0"/>
              <a:t>70 ns</a:t>
            </a:r>
          </a:p>
        </p:txBody>
      </p:sp>
      <p:sp>
        <p:nvSpPr>
          <p:cNvPr id="23" name="TextBox 22">
            <a:extLst>
              <a:ext uri="{FF2B5EF4-FFF2-40B4-BE49-F238E27FC236}">
                <a16:creationId xmlns:a16="http://schemas.microsoft.com/office/drawing/2014/main" id="{358D4AE0-37DE-7148-A6D6-42CDF597B790}"/>
              </a:ext>
            </a:extLst>
          </p:cNvPr>
          <p:cNvSpPr txBox="1"/>
          <p:nvPr/>
        </p:nvSpPr>
        <p:spPr>
          <a:xfrm>
            <a:off x="5842006" y="2505661"/>
            <a:ext cx="721672" cy="307777"/>
          </a:xfrm>
          <a:prstGeom prst="rect">
            <a:avLst/>
          </a:prstGeom>
          <a:noFill/>
        </p:spPr>
        <p:txBody>
          <a:bodyPr wrap="none" rtlCol="0">
            <a:spAutoFit/>
          </a:bodyPr>
          <a:lstStyle/>
          <a:p>
            <a:r>
              <a:rPr lang="en-FR" sz="1400" dirty="0"/>
              <a:t>335 ns</a:t>
            </a:r>
          </a:p>
        </p:txBody>
      </p:sp>
      <p:sp>
        <p:nvSpPr>
          <p:cNvPr id="24" name="TextBox 23">
            <a:extLst>
              <a:ext uri="{FF2B5EF4-FFF2-40B4-BE49-F238E27FC236}">
                <a16:creationId xmlns:a16="http://schemas.microsoft.com/office/drawing/2014/main" id="{ABB97260-8349-9140-8BED-AE183EF0DA7A}"/>
              </a:ext>
            </a:extLst>
          </p:cNvPr>
          <p:cNvSpPr txBox="1"/>
          <p:nvPr/>
        </p:nvSpPr>
        <p:spPr>
          <a:xfrm>
            <a:off x="4447710" y="2474241"/>
            <a:ext cx="721672" cy="307777"/>
          </a:xfrm>
          <a:prstGeom prst="rect">
            <a:avLst/>
          </a:prstGeom>
          <a:noFill/>
        </p:spPr>
        <p:txBody>
          <a:bodyPr wrap="none" rtlCol="0">
            <a:spAutoFit/>
          </a:bodyPr>
          <a:lstStyle/>
          <a:p>
            <a:r>
              <a:rPr lang="en-FR" sz="1400" dirty="0"/>
              <a:t>238 ns</a:t>
            </a:r>
          </a:p>
        </p:txBody>
      </p:sp>
      <p:cxnSp>
        <p:nvCxnSpPr>
          <p:cNvPr id="26" name="Straight Connector 25">
            <a:extLst>
              <a:ext uri="{FF2B5EF4-FFF2-40B4-BE49-F238E27FC236}">
                <a16:creationId xmlns:a16="http://schemas.microsoft.com/office/drawing/2014/main" id="{9C78A502-FE04-6448-892C-511DD06F4043}"/>
              </a:ext>
            </a:extLst>
          </p:cNvPr>
          <p:cNvCxnSpPr/>
          <p:nvPr/>
        </p:nvCxnSpPr>
        <p:spPr bwMode="auto">
          <a:xfrm>
            <a:off x="3215680" y="2636912"/>
            <a:ext cx="4320480" cy="288032"/>
          </a:xfrm>
          <a:prstGeom prst="line">
            <a:avLst/>
          </a:prstGeom>
          <a:solidFill>
            <a:schemeClr val="accent1"/>
          </a:solidFill>
          <a:ln w="9525" cap="flat" cmpd="sng" algn="ctr">
            <a:solidFill>
              <a:srgbClr val="00B050"/>
            </a:solidFill>
            <a:prstDash val="dash"/>
            <a:round/>
            <a:headEnd type="none" w="med" len="med"/>
            <a:tailEnd type="none" w="med" len="med"/>
          </a:ln>
          <a:effectLst/>
        </p:spPr>
      </p:cxnSp>
      <p:cxnSp>
        <p:nvCxnSpPr>
          <p:cNvPr id="27" name="Straight Connector 26">
            <a:extLst>
              <a:ext uri="{FF2B5EF4-FFF2-40B4-BE49-F238E27FC236}">
                <a16:creationId xmlns:a16="http://schemas.microsoft.com/office/drawing/2014/main" id="{A1C3A7D8-BC7C-4C47-8C28-C1A44883BDC6}"/>
              </a:ext>
            </a:extLst>
          </p:cNvPr>
          <p:cNvCxnSpPr>
            <a:cxnSpLocks/>
          </p:cNvCxnSpPr>
          <p:nvPr/>
        </p:nvCxnSpPr>
        <p:spPr bwMode="auto">
          <a:xfrm>
            <a:off x="3215680" y="3416236"/>
            <a:ext cx="4248472" cy="84772"/>
          </a:xfrm>
          <a:prstGeom prst="line">
            <a:avLst/>
          </a:prstGeom>
          <a:solidFill>
            <a:schemeClr val="accent1"/>
          </a:solidFill>
          <a:ln w="9525" cap="flat" cmpd="sng" algn="ctr">
            <a:solidFill>
              <a:srgbClr val="FF0000"/>
            </a:solidFill>
            <a:prstDash val="dash"/>
            <a:round/>
            <a:headEnd type="none" w="med" len="med"/>
            <a:tailEnd type="none" w="med" len="med"/>
          </a:ln>
          <a:effectLst/>
        </p:spPr>
      </p:cxnSp>
      <p:sp>
        <p:nvSpPr>
          <p:cNvPr id="32" name="TextBox 31">
            <a:extLst>
              <a:ext uri="{FF2B5EF4-FFF2-40B4-BE49-F238E27FC236}">
                <a16:creationId xmlns:a16="http://schemas.microsoft.com/office/drawing/2014/main" id="{5434E8B2-E0A1-5A49-A46B-B3DB656998F4}"/>
              </a:ext>
            </a:extLst>
          </p:cNvPr>
          <p:cNvSpPr txBox="1"/>
          <p:nvPr/>
        </p:nvSpPr>
        <p:spPr>
          <a:xfrm>
            <a:off x="7101464" y="2634016"/>
            <a:ext cx="686406" cy="307777"/>
          </a:xfrm>
          <a:prstGeom prst="rect">
            <a:avLst/>
          </a:prstGeom>
          <a:noFill/>
        </p:spPr>
        <p:txBody>
          <a:bodyPr wrap="none" rtlCol="0">
            <a:spAutoFit/>
          </a:bodyPr>
          <a:lstStyle/>
          <a:p>
            <a:r>
              <a:rPr lang="en-FR" sz="1400" dirty="0"/>
              <a:t>~2450</a:t>
            </a:r>
          </a:p>
        </p:txBody>
      </p:sp>
      <p:cxnSp>
        <p:nvCxnSpPr>
          <p:cNvPr id="33" name="Straight Connector 32">
            <a:extLst>
              <a:ext uri="{FF2B5EF4-FFF2-40B4-BE49-F238E27FC236}">
                <a16:creationId xmlns:a16="http://schemas.microsoft.com/office/drawing/2014/main" id="{0A917121-92D4-5E4B-BA8C-DA54C51B5545}"/>
              </a:ext>
            </a:extLst>
          </p:cNvPr>
          <p:cNvCxnSpPr>
            <a:cxnSpLocks/>
          </p:cNvCxnSpPr>
          <p:nvPr/>
        </p:nvCxnSpPr>
        <p:spPr bwMode="auto">
          <a:xfrm flipV="1">
            <a:off x="2927649" y="3309146"/>
            <a:ext cx="4753675" cy="683154"/>
          </a:xfrm>
          <a:prstGeom prst="line">
            <a:avLst/>
          </a:prstGeom>
          <a:solidFill>
            <a:schemeClr val="accent1"/>
          </a:solidFill>
          <a:ln w="9525" cap="flat" cmpd="sng" algn="ctr">
            <a:solidFill>
              <a:srgbClr val="002060"/>
            </a:solidFill>
            <a:prstDash val="dash"/>
            <a:round/>
            <a:headEnd type="none" w="med" len="med"/>
            <a:tailEnd type="none" w="med" len="med"/>
          </a:ln>
          <a:effectLst/>
        </p:spPr>
      </p:cxnSp>
      <p:cxnSp>
        <p:nvCxnSpPr>
          <p:cNvPr id="36" name="Straight Connector 35">
            <a:extLst>
              <a:ext uri="{FF2B5EF4-FFF2-40B4-BE49-F238E27FC236}">
                <a16:creationId xmlns:a16="http://schemas.microsoft.com/office/drawing/2014/main" id="{364FF3CF-2C99-DD46-83C6-8571D47B2228}"/>
              </a:ext>
            </a:extLst>
          </p:cNvPr>
          <p:cNvCxnSpPr>
            <a:cxnSpLocks/>
          </p:cNvCxnSpPr>
          <p:nvPr/>
        </p:nvCxnSpPr>
        <p:spPr bwMode="auto">
          <a:xfrm flipV="1">
            <a:off x="3143672" y="3603668"/>
            <a:ext cx="4320480" cy="473405"/>
          </a:xfrm>
          <a:prstGeom prst="line">
            <a:avLst/>
          </a:prstGeom>
          <a:solidFill>
            <a:schemeClr val="accent1"/>
          </a:solidFill>
          <a:ln w="9525" cap="flat" cmpd="sng" algn="ctr">
            <a:solidFill>
              <a:srgbClr val="002060"/>
            </a:solidFill>
            <a:prstDash val="dash"/>
            <a:round/>
            <a:headEnd type="none" w="med" len="med"/>
            <a:tailEnd type="none" w="med" len="med"/>
          </a:ln>
          <a:effectLst/>
        </p:spPr>
      </p:cxnSp>
      <p:cxnSp>
        <p:nvCxnSpPr>
          <p:cNvPr id="44" name="Straight Connector 43">
            <a:extLst>
              <a:ext uri="{FF2B5EF4-FFF2-40B4-BE49-F238E27FC236}">
                <a16:creationId xmlns:a16="http://schemas.microsoft.com/office/drawing/2014/main" id="{4A61C1E1-4317-564A-A3DF-2B27210DCFDE}"/>
              </a:ext>
            </a:extLst>
          </p:cNvPr>
          <p:cNvCxnSpPr>
            <a:cxnSpLocks/>
          </p:cNvCxnSpPr>
          <p:nvPr/>
        </p:nvCxnSpPr>
        <p:spPr bwMode="auto">
          <a:xfrm>
            <a:off x="7248128" y="2939796"/>
            <a:ext cx="505202" cy="7784"/>
          </a:xfrm>
          <a:prstGeom prst="line">
            <a:avLst/>
          </a:prstGeom>
          <a:solidFill>
            <a:schemeClr val="accent1"/>
          </a:solidFill>
          <a:ln w="19050" cap="flat" cmpd="sng" algn="ctr">
            <a:solidFill>
              <a:srgbClr val="00B050"/>
            </a:solidFill>
            <a:prstDash val="dash"/>
            <a:round/>
            <a:headEnd type="none" w="med" len="med"/>
            <a:tailEnd type="none" w="med" len="med"/>
          </a:ln>
          <a:effectLst/>
        </p:spPr>
      </p:cxnSp>
      <p:sp>
        <p:nvSpPr>
          <p:cNvPr id="46" name="TextBox 45">
            <a:extLst>
              <a:ext uri="{FF2B5EF4-FFF2-40B4-BE49-F238E27FC236}">
                <a16:creationId xmlns:a16="http://schemas.microsoft.com/office/drawing/2014/main" id="{3126F85F-7C77-5F47-9E20-FE0A1599E3FF}"/>
              </a:ext>
            </a:extLst>
          </p:cNvPr>
          <p:cNvSpPr txBox="1"/>
          <p:nvPr/>
        </p:nvSpPr>
        <p:spPr>
          <a:xfrm>
            <a:off x="7500730" y="2999825"/>
            <a:ext cx="2707729" cy="307777"/>
          </a:xfrm>
          <a:prstGeom prst="rect">
            <a:avLst/>
          </a:prstGeom>
          <a:noFill/>
        </p:spPr>
        <p:txBody>
          <a:bodyPr wrap="none" rtlCol="0">
            <a:spAutoFit/>
          </a:bodyPr>
          <a:lstStyle/>
          <a:p>
            <a:r>
              <a:rPr lang="en-FR" sz="1400" dirty="0">
                <a:solidFill>
                  <a:srgbClr val="00B050"/>
                </a:solidFill>
              </a:rPr>
              <a:t>E3 =&gt; T1/2~ </a:t>
            </a:r>
            <a:r>
              <a:rPr lang="en-FR" sz="1400" b="1" u="sng" dirty="0">
                <a:solidFill>
                  <a:srgbClr val="00B050"/>
                </a:solidFill>
              </a:rPr>
              <a:t>475 ns </a:t>
            </a:r>
            <a:r>
              <a:rPr lang="en-FR" sz="1400" dirty="0">
                <a:solidFill>
                  <a:srgbClr val="00B050"/>
                </a:solidFill>
              </a:rPr>
              <a:t>if B(E3)~30</a:t>
            </a:r>
          </a:p>
        </p:txBody>
      </p:sp>
      <p:cxnSp>
        <p:nvCxnSpPr>
          <p:cNvPr id="47" name="Straight Arrow Connector 46">
            <a:extLst>
              <a:ext uri="{FF2B5EF4-FFF2-40B4-BE49-F238E27FC236}">
                <a16:creationId xmlns:a16="http://schemas.microsoft.com/office/drawing/2014/main" id="{8E4CE370-7BED-1F4B-BD51-CD3F62F696E6}"/>
              </a:ext>
            </a:extLst>
          </p:cNvPr>
          <p:cNvCxnSpPr>
            <a:cxnSpLocks/>
          </p:cNvCxnSpPr>
          <p:nvPr/>
        </p:nvCxnSpPr>
        <p:spPr bwMode="auto">
          <a:xfrm>
            <a:off x="7519227" y="2924944"/>
            <a:ext cx="0" cy="523796"/>
          </a:xfrm>
          <a:prstGeom prst="straightConnector1">
            <a:avLst/>
          </a:prstGeom>
          <a:solidFill>
            <a:schemeClr val="accent1"/>
          </a:solidFill>
          <a:ln w="15875" cap="flat" cmpd="sng" algn="ctr">
            <a:solidFill>
              <a:srgbClr val="00B050"/>
            </a:solidFill>
            <a:prstDash val="sysDash"/>
            <a:round/>
            <a:headEnd type="none" w="med" len="med"/>
            <a:tailEnd type="triangle"/>
          </a:ln>
          <a:effectLst/>
        </p:spPr>
      </p:cxnSp>
      <p:sp>
        <p:nvSpPr>
          <p:cNvPr id="62" name="TextBox 61">
            <a:extLst>
              <a:ext uri="{FF2B5EF4-FFF2-40B4-BE49-F238E27FC236}">
                <a16:creationId xmlns:a16="http://schemas.microsoft.com/office/drawing/2014/main" id="{62528563-E7A2-FE4A-A05F-D5E7FDFD574A}"/>
              </a:ext>
            </a:extLst>
          </p:cNvPr>
          <p:cNvSpPr txBox="1"/>
          <p:nvPr/>
        </p:nvSpPr>
        <p:spPr>
          <a:xfrm>
            <a:off x="6055230" y="2993944"/>
            <a:ext cx="1045479" cy="307777"/>
          </a:xfrm>
          <a:prstGeom prst="rect">
            <a:avLst/>
          </a:prstGeom>
          <a:noFill/>
        </p:spPr>
        <p:txBody>
          <a:bodyPr wrap="none" rtlCol="0">
            <a:spAutoFit/>
          </a:bodyPr>
          <a:lstStyle/>
          <a:p>
            <a:r>
              <a:rPr lang="en-FR" sz="1400" dirty="0">
                <a:solidFill>
                  <a:srgbClr val="00B050"/>
                </a:solidFill>
              </a:rPr>
              <a:t>B(E3) ~ 27</a:t>
            </a:r>
          </a:p>
        </p:txBody>
      </p:sp>
      <p:sp>
        <p:nvSpPr>
          <p:cNvPr id="63" name="TextBox 62">
            <a:extLst>
              <a:ext uri="{FF2B5EF4-FFF2-40B4-BE49-F238E27FC236}">
                <a16:creationId xmlns:a16="http://schemas.microsoft.com/office/drawing/2014/main" id="{68FC2FE9-01B3-F24B-AFBF-4C04A62DD620}"/>
              </a:ext>
            </a:extLst>
          </p:cNvPr>
          <p:cNvSpPr txBox="1"/>
          <p:nvPr/>
        </p:nvSpPr>
        <p:spPr>
          <a:xfrm>
            <a:off x="4638248" y="2934815"/>
            <a:ext cx="1045479" cy="307777"/>
          </a:xfrm>
          <a:prstGeom prst="rect">
            <a:avLst/>
          </a:prstGeom>
          <a:noFill/>
        </p:spPr>
        <p:txBody>
          <a:bodyPr wrap="none" rtlCol="0">
            <a:spAutoFit/>
          </a:bodyPr>
          <a:lstStyle/>
          <a:p>
            <a:r>
              <a:rPr lang="en-FR" sz="1400" dirty="0">
                <a:solidFill>
                  <a:srgbClr val="00B050"/>
                </a:solidFill>
              </a:rPr>
              <a:t>B(E3) ~ 26</a:t>
            </a:r>
          </a:p>
        </p:txBody>
      </p:sp>
      <p:sp>
        <p:nvSpPr>
          <p:cNvPr id="68" name="TextBox 67">
            <a:extLst>
              <a:ext uri="{FF2B5EF4-FFF2-40B4-BE49-F238E27FC236}">
                <a16:creationId xmlns:a16="http://schemas.microsoft.com/office/drawing/2014/main" id="{1342EB9E-3D32-7241-A6E7-E98228FEF9DB}"/>
              </a:ext>
            </a:extLst>
          </p:cNvPr>
          <p:cNvSpPr txBox="1"/>
          <p:nvPr/>
        </p:nvSpPr>
        <p:spPr>
          <a:xfrm>
            <a:off x="3242399" y="2882547"/>
            <a:ext cx="1045479" cy="307777"/>
          </a:xfrm>
          <a:prstGeom prst="rect">
            <a:avLst/>
          </a:prstGeom>
          <a:noFill/>
        </p:spPr>
        <p:txBody>
          <a:bodyPr wrap="none" rtlCol="0">
            <a:spAutoFit/>
          </a:bodyPr>
          <a:lstStyle/>
          <a:p>
            <a:r>
              <a:rPr lang="en-FR" sz="1400" dirty="0">
                <a:solidFill>
                  <a:srgbClr val="00B050"/>
                </a:solidFill>
              </a:rPr>
              <a:t>B(E3) ~ 22</a:t>
            </a:r>
          </a:p>
        </p:txBody>
      </p:sp>
      <p:cxnSp>
        <p:nvCxnSpPr>
          <p:cNvPr id="69" name="Straight Connector 68">
            <a:extLst>
              <a:ext uri="{FF2B5EF4-FFF2-40B4-BE49-F238E27FC236}">
                <a16:creationId xmlns:a16="http://schemas.microsoft.com/office/drawing/2014/main" id="{D7108575-C98F-664D-B371-A37E99826C7E}"/>
              </a:ext>
            </a:extLst>
          </p:cNvPr>
          <p:cNvCxnSpPr/>
          <p:nvPr/>
        </p:nvCxnSpPr>
        <p:spPr bwMode="auto">
          <a:xfrm>
            <a:off x="7320136" y="3528104"/>
            <a:ext cx="432048" cy="0"/>
          </a:xfrm>
          <a:prstGeom prst="line">
            <a:avLst/>
          </a:prstGeom>
          <a:solidFill>
            <a:schemeClr val="accent1"/>
          </a:solidFill>
          <a:ln w="19050" cap="flat" cmpd="sng" algn="ctr">
            <a:solidFill>
              <a:srgbClr val="00B050"/>
            </a:solidFill>
            <a:prstDash val="dash"/>
            <a:round/>
            <a:headEnd type="none" w="med" len="med"/>
            <a:tailEnd type="none" w="med" len="med"/>
          </a:ln>
          <a:effectLst/>
        </p:spPr>
      </p:cxnSp>
      <p:sp>
        <p:nvSpPr>
          <p:cNvPr id="70" name="TextBox 69">
            <a:extLst>
              <a:ext uri="{FF2B5EF4-FFF2-40B4-BE49-F238E27FC236}">
                <a16:creationId xmlns:a16="http://schemas.microsoft.com/office/drawing/2014/main" id="{F7DB7BE2-F3D1-C348-B1F3-204EFA698576}"/>
              </a:ext>
            </a:extLst>
          </p:cNvPr>
          <p:cNvSpPr txBox="1"/>
          <p:nvPr/>
        </p:nvSpPr>
        <p:spPr>
          <a:xfrm>
            <a:off x="7614089" y="3465168"/>
            <a:ext cx="572593" cy="276999"/>
          </a:xfrm>
          <a:prstGeom prst="rect">
            <a:avLst/>
          </a:prstGeom>
          <a:noFill/>
        </p:spPr>
        <p:txBody>
          <a:bodyPr wrap="none" rtlCol="0">
            <a:spAutoFit/>
          </a:bodyPr>
          <a:lstStyle/>
          <a:p>
            <a:r>
              <a:rPr lang="en-FR" sz="1200" dirty="0">
                <a:solidFill>
                  <a:srgbClr val="00B050"/>
                </a:solidFill>
              </a:rPr>
              <a:t>17/2+</a:t>
            </a:r>
          </a:p>
        </p:txBody>
      </p:sp>
      <p:sp>
        <p:nvSpPr>
          <p:cNvPr id="71" name="TextBox 70">
            <a:extLst>
              <a:ext uri="{FF2B5EF4-FFF2-40B4-BE49-F238E27FC236}">
                <a16:creationId xmlns:a16="http://schemas.microsoft.com/office/drawing/2014/main" id="{BEEE7582-15DA-1041-A750-A1B7FF98B2CD}"/>
              </a:ext>
            </a:extLst>
          </p:cNvPr>
          <p:cNvSpPr txBox="1"/>
          <p:nvPr/>
        </p:nvSpPr>
        <p:spPr>
          <a:xfrm>
            <a:off x="8074145" y="3444176"/>
            <a:ext cx="2536272" cy="523220"/>
          </a:xfrm>
          <a:prstGeom prst="rect">
            <a:avLst/>
          </a:prstGeom>
          <a:noFill/>
        </p:spPr>
        <p:txBody>
          <a:bodyPr wrap="none" rtlCol="0">
            <a:spAutoFit/>
          </a:bodyPr>
          <a:lstStyle/>
          <a:p>
            <a:r>
              <a:rPr lang="en-FR" sz="1400" dirty="0">
                <a:solidFill>
                  <a:srgbClr val="00B050"/>
                </a:solidFill>
                <a:latin typeface="Symbol" pitchFamily="2" charset="2"/>
              </a:rPr>
              <a:t>D</a:t>
            </a:r>
            <a:r>
              <a:rPr lang="en-FR" sz="1400" dirty="0">
                <a:solidFill>
                  <a:srgbClr val="00B050"/>
                </a:solidFill>
              </a:rPr>
              <a:t> ~ 50 keV &amp; B(E3) ~ 30 WU </a:t>
            </a:r>
          </a:p>
          <a:p>
            <a:r>
              <a:rPr lang="en-FR" sz="1400" u="sng" dirty="0">
                <a:solidFill>
                  <a:srgbClr val="00B050"/>
                </a:solidFill>
              </a:rPr>
              <a:t>      =&gt; T1/2 ~ 1 ms </a:t>
            </a:r>
          </a:p>
        </p:txBody>
      </p:sp>
      <p:cxnSp>
        <p:nvCxnSpPr>
          <p:cNvPr id="72" name="Straight Connector 71">
            <a:extLst>
              <a:ext uri="{FF2B5EF4-FFF2-40B4-BE49-F238E27FC236}">
                <a16:creationId xmlns:a16="http://schemas.microsoft.com/office/drawing/2014/main" id="{1B0B5B81-0636-E24D-A30C-FDE380560E8E}"/>
              </a:ext>
            </a:extLst>
          </p:cNvPr>
          <p:cNvCxnSpPr>
            <a:cxnSpLocks/>
          </p:cNvCxnSpPr>
          <p:nvPr/>
        </p:nvCxnSpPr>
        <p:spPr bwMode="auto">
          <a:xfrm flipV="1">
            <a:off x="3305933" y="3866161"/>
            <a:ext cx="4320480" cy="473405"/>
          </a:xfrm>
          <a:prstGeom prst="line">
            <a:avLst/>
          </a:prstGeom>
          <a:solidFill>
            <a:schemeClr val="accent1"/>
          </a:solidFill>
          <a:ln w="9525" cap="flat" cmpd="sng" algn="ctr">
            <a:solidFill>
              <a:srgbClr val="002060"/>
            </a:solidFill>
            <a:prstDash val="dash"/>
            <a:round/>
            <a:headEnd type="none" w="med" len="med"/>
            <a:tailEnd type="none" w="med" len="med"/>
          </a:ln>
          <a:effectLst/>
        </p:spPr>
      </p:cxnSp>
      <p:cxnSp>
        <p:nvCxnSpPr>
          <p:cNvPr id="38" name="Straight Arrow Connector 37">
            <a:extLst>
              <a:ext uri="{FF2B5EF4-FFF2-40B4-BE49-F238E27FC236}">
                <a16:creationId xmlns:a16="http://schemas.microsoft.com/office/drawing/2014/main" id="{C9FDEE8E-28BA-F944-838C-EAFE867FE18B}"/>
              </a:ext>
            </a:extLst>
          </p:cNvPr>
          <p:cNvCxnSpPr>
            <a:cxnSpLocks/>
          </p:cNvCxnSpPr>
          <p:nvPr/>
        </p:nvCxnSpPr>
        <p:spPr bwMode="auto">
          <a:xfrm>
            <a:off x="7509502" y="3764313"/>
            <a:ext cx="18498" cy="758498"/>
          </a:xfrm>
          <a:prstGeom prst="straightConnector1">
            <a:avLst/>
          </a:prstGeom>
          <a:solidFill>
            <a:schemeClr val="accent1"/>
          </a:solidFill>
          <a:ln w="53975" cap="flat" cmpd="sng" algn="ctr">
            <a:solidFill>
              <a:schemeClr val="tx2"/>
            </a:solidFill>
            <a:prstDash val="solid"/>
            <a:round/>
            <a:headEnd type="none" w="med" len="med"/>
            <a:tailEnd type="triangle"/>
          </a:ln>
          <a:effectLst/>
        </p:spPr>
      </p:cxnSp>
      <p:sp>
        <p:nvSpPr>
          <p:cNvPr id="7" name="TextBox 6">
            <a:extLst>
              <a:ext uri="{FF2B5EF4-FFF2-40B4-BE49-F238E27FC236}">
                <a16:creationId xmlns:a16="http://schemas.microsoft.com/office/drawing/2014/main" id="{02CDDB58-174F-B141-91AB-665865D1E0CE}"/>
              </a:ext>
            </a:extLst>
          </p:cNvPr>
          <p:cNvSpPr txBox="1"/>
          <p:nvPr/>
        </p:nvSpPr>
        <p:spPr>
          <a:xfrm>
            <a:off x="7699377" y="4001688"/>
            <a:ext cx="430155" cy="369332"/>
          </a:xfrm>
          <a:prstGeom prst="rect">
            <a:avLst/>
          </a:prstGeom>
          <a:noFill/>
        </p:spPr>
        <p:txBody>
          <a:bodyPr wrap="square" rtlCol="0">
            <a:spAutoFit/>
          </a:bodyPr>
          <a:lstStyle/>
          <a:p>
            <a:r>
              <a:rPr lang="en-FR" dirty="0"/>
              <a:t>?</a:t>
            </a:r>
          </a:p>
        </p:txBody>
      </p:sp>
      <p:sp>
        <p:nvSpPr>
          <p:cNvPr id="41" name="TextBox 40">
            <a:extLst>
              <a:ext uri="{FF2B5EF4-FFF2-40B4-BE49-F238E27FC236}">
                <a16:creationId xmlns:a16="http://schemas.microsoft.com/office/drawing/2014/main" id="{85211BC1-4E71-5C41-B470-3A930002F7D0}"/>
              </a:ext>
            </a:extLst>
          </p:cNvPr>
          <p:cNvSpPr txBox="1"/>
          <p:nvPr/>
        </p:nvSpPr>
        <p:spPr>
          <a:xfrm>
            <a:off x="7630616" y="2769767"/>
            <a:ext cx="572593" cy="276999"/>
          </a:xfrm>
          <a:prstGeom prst="rect">
            <a:avLst/>
          </a:prstGeom>
          <a:noFill/>
        </p:spPr>
        <p:txBody>
          <a:bodyPr wrap="none" rtlCol="0">
            <a:spAutoFit/>
          </a:bodyPr>
          <a:lstStyle/>
          <a:p>
            <a:r>
              <a:rPr lang="en-FR" sz="1200" dirty="0">
                <a:solidFill>
                  <a:srgbClr val="00B050"/>
                </a:solidFill>
              </a:rPr>
              <a:t>29/2+</a:t>
            </a:r>
          </a:p>
        </p:txBody>
      </p:sp>
      <p:sp>
        <p:nvSpPr>
          <p:cNvPr id="45" name="TextBox 44">
            <a:extLst>
              <a:ext uri="{FF2B5EF4-FFF2-40B4-BE49-F238E27FC236}">
                <a16:creationId xmlns:a16="http://schemas.microsoft.com/office/drawing/2014/main" id="{878A5026-7C37-254D-86F0-2CF8EF41C943}"/>
              </a:ext>
            </a:extLst>
          </p:cNvPr>
          <p:cNvSpPr txBox="1"/>
          <p:nvPr/>
        </p:nvSpPr>
        <p:spPr>
          <a:xfrm>
            <a:off x="7631354" y="3267070"/>
            <a:ext cx="685551" cy="276999"/>
          </a:xfrm>
          <a:prstGeom prst="rect">
            <a:avLst/>
          </a:prstGeom>
          <a:solidFill>
            <a:schemeClr val="bg1"/>
          </a:solidFill>
          <a:ln>
            <a:noFill/>
          </a:ln>
        </p:spPr>
        <p:txBody>
          <a:bodyPr wrap="square" rtlCol="0">
            <a:spAutoFit/>
          </a:bodyPr>
          <a:lstStyle/>
          <a:p>
            <a:r>
              <a:rPr lang="en-FR" sz="1200" dirty="0">
                <a:solidFill>
                  <a:srgbClr val="FF0000"/>
                </a:solidFill>
              </a:rPr>
              <a:t>(23/2-)</a:t>
            </a:r>
          </a:p>
        </p:txBody>
      </p:sp>
      <p:cxnSp>
        <p:nvCxnSpPr>
          <p:cNvPr id="49" name="Straight Connector 48">
            <a:extLst>
              <a:ext uri="{FF2B5EF4-FFF2-40B4-BE49-F238E27FC236}">
                <a16:creationId xmlns:a16="http://schemas.microsoft.com/office/drawing/2014/main" id="{5E0B8F5C-7538-E943-B215-CA09CEBEAF62}"/>
              </a:ext>
            </a:extLst>
          </p:cNvPr>
          <p:cNvCxnSpPr>
            <a:cxnSpLocks/>
          </p:cNvCxnSpPr>
          <p:nvPr/>
        </p:nvCxnSpPr>
        <p:spPr bwMode="auto">
          <a:xfrm>
            <a:off x="7295850" y="3474104"/>
            <a:ext cx="409759"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
        <p:nvSpPr>
          <p:cNvPr id="30" name="Rounded Rectangle 29">
            <a:extLst>
              <a:ext uri="{FF2B5EF4-FFF2-40B4-BE49-F238E27FC236}">
                <a16:creationId xmlns:a16="http://schemas.microsoft.com/office/drawing/2014/main" id="{319533DD-7E13-064E-9B59-CCAA9109FCE8}"/>
              </a:ext>
            </a:extLst>
          </p:cNvPr>
          <p:cNvSpPr/>
          <p:nvPr/>
        </p:nvSpPr>
        <p:spPr bwMode="auto">
          <a:xfrm>
            <a:off x="7176120" y="5517232"/>
            <a:ext cx="864096" cy="504056"/>
          </a:xfrm>
          <a:prstGeom prst="roundRect">
            <a:avLst/>
          </a:prstGeom>
          <a:solidFill>
            <a:schemeClr val="accent1">
              <a:alpha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FR" sz="2400" dirty="0">
              <a:latin typeface="Arial" charset="0"/>
              <a:ea typeface="ＭＳ Ｐゴシック" charset="-128"/>
              <a:cs typeface="ＭＳ Ｐゴシック" charset="-128"/>
            </a:endParaRPr>
          </a:p>
        </p:txBody>
      </p:sp>
      <p:sp>
        <p:nvSpPr>
          <p:cNvPr id="4" name="Line 2">
            <a:extLst>
              <a:ext uri="{FF2B5EF4-FFF2-40B4-BE49-F238E27FC236}">
                <a16:creationId xmlns:a16="http://schemas.microsoft.com/office/drawing/2014/main" id="{4ED4D4C3-E55A-AF23-3C67-AF427CF16ED8}"/>
              </a:ext>
            </a:extLst>
          </p:cNvPr>
          <p:cNvSpPr/>
          <p:nvPr/>
        </p:nvSpPr>
        <p:spPr>
          <a:xfrm>
            <a:off x="276480" y="1196752"/>
            <a:ext cx="11611080" cy="0"/>
          </a:xfrm>
          <a:prstGeom prst="line">
            <a:avLst/>
          </a:prstGeom>
          <a:ln w="63360">
            <a:solidFill>
              <a:srgbClr val="3F6EC2"/>
            </a:solidFill>
          </a:ln>
        </p:spPr>
        <p:style>
          <a:lnRef idx="1">
            <a:schemeClr val="accent1"/>
          </a:lnRef>
          <a:fillRef idx="0">
            <a:schemeClr val="accent1"/>
          </a:fillRef>
          <a:effectRef idx="0">
            <a:schemeClr val="accent1"/>
          </a:effectRef>
          <a:fontRef idx="minor"/>
        </p:style>
      </p:sp>
      <p:sp>
        <p:nvSpPr>
          <p:cNvPr id="5" name="CustomShape 1">
            <a:extLst>
              <a:ext uri="{FF2B5EF4-FFF2-40B4-BE49-F238E27FC236}">
                <a16:creationId xmlns:a16="http://schemas.microsoft.com/office/drawing/2014/main" id="{9E9967F4-D970-C453-4B16-F6DCDDD80E6F}"/>
              </a:ext>
            </a:extLst>
          </p:cNvPr>
          <p:cNvSpPr/>
          <p:nvPr/>
        </p:nvSpPr>
        <p:spPr>
          <a:xfrm>
            <a:off x="276480" y="185760"/>
            <a:ext cx="11460960" cy="8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000000"/>
                </a:solidFill>
                <a:latin typeface="Arial"/>
                <a:ea typeface="DejaVu Sans"/>
              </a:rPr>
              <a:t>AP JYFL – 2025						            Demandeur : K. </a:t>
            </a:r>
            <a:r>
              <a:rPr lang="fr-FR" sz="1800" b="0" strike="noStrike" spc="-1" dirty="0" err="1">
                <a:solidFill>
                  <a:srgbClr val="000000"/>
                </a:solidFill>
                <a:latin typeface="Arial"/>
                <a:ea typeface="DejaVu Sans"/>
              </a:rPr>
              <a:t>Hauschild</a:t>
            </a:r>
            <a:r>
              <a:rPr lang="fr-FR" sz="1800" b="0" strike="noStrike" spc="-1" dirty="0">
                <a:solidFill>
                  <a:srgbClr val="000000"/>
                </a:solidFill>
                <a:latin typeface="Arial"/>
                <a:ea typeface="DejaVu Sans"/>
              </a:rPr>
              <a:t> - </a:t>
            </a:r>
            <a:r>
              <a:rPr lang="fr-FR" sz="1800" b="0" strike="noStrike" cap="all" spc="-1" dirty="0">
                <a:solidFill>
                  <a:srgbClr val="000000"/>
                </a:solidFill>
                <a:latin typeface="Arial"/>
                <a:ea typeface="DejaVu Sans"/>
              </a:rPr>
              <a:t>é</a:t>
            </a:r>
            <a:r>
              <a:rPr lang="fr-FR" sz="1800" b="0" strike="noStrike" spc="-1" dirty="0">
                <a:solidFill>
                  <a:srgbClr val="000000"/>
                </a:solidFill>
                <a:latin typeface="Arial"/>
                <a:ea typeface="DejaVu Sans"/>
              </a:rPr>
              <a:t>quipe SDF</a:t>
            </a:r>
          </a:p>
          <a:p>
            <a:pPr>
              <a:lnSpc>
                <a:spcPct val="100000"/>
              </a:lnSpc>
            </a:pPr>
            <a:endParaRPr lang="en-US" sz="800" b="0" strike="noStrike" spc="-1" dirty="0">
              <a:latin typeface="Arial"/>
            </a:endParaRPr>
          </a:p>
          <a:p>
            <a:pPr algn="ctr"/>
            <a:r>
              <a:rPr lang="en-US" sz="2400" b="1" strike="noStrike" spc="-1" dirty="0">
                <a:solidFill>
                  <a:srgbClr val="000000"/>
                </a:solidFill>
                <a:latin typeface="Arial"/>
                <a:ea typeface="DejaVu Sans"/>
              </a:rPr>
              <a:t>3- Probing single particle states in </a:t>
            </a:r>
            <a:r>
              <a:rPr lang="en-US" sz="2400" b="1" strike="noStrike" spc="-1" baseline="30000" dirty="0">
                <a:solidFill>
                  <a:srgbClr val="000000"/>
                </a:solidFill>
                <a:latin typeface="Arial"/>
                <a:ea typeface="DejaVu Sans"/>
              </a:rPr>
              <a:t>217</a:t>
            </a:r>
            <a:r>
              <a:rPr lang="en-US" sz="2400" b="1" strike="noStrike" spc="-1" dirty="0">
                <a:solidFill>
                  <a:srgbClr val="000000"/>
                </a:solidFill>
                <a:latin typeface="Arial"/>
                <a:ea typeface="DejaVu Sans"/>
              </a:rPr>
              <a:t>Pa through isomer spectroscopy</a:t>
            </a:r>
            <a:endParaRPr lang="en-US" sz="2400" b="0" strike="noStrike" spc="-1" dirty="0">
              <a:latin typeface="Arial"/>
            </a:endParaRPr>
          </a:p>
        </p:txBody>
      </p:sp>
    </p:spTree>
    <p:extLst>
      <p:ext uri="{BB962C8B-B14F-4D97-AF65-F5344CB8AC3E}">
        <p14:creationId xmlns:p14="http://schemas.microsoft.com/office/powerpoint/2010/main" val="26819769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6|28.7"/>
</p:tagLst>
</file>

<file path=ppt/tags/tag2.xml><?xml version="1.0" encoding="utf-8"?>
<p:tagLst xmlns:a="http://schemas.openxmlformats.org/drawingml/2006/main" xmlns:r="http://schemas.openxmlformats.org/officeDocument/2006/relationships" xmlns:p="http://schemas.openxmlformats.org/presentationml/2006/main">
  <p:tag name="TIMING" val="|21.6|18.4|21.4|8.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13195</TotalTime>
  <Words>2346</Words>
  <Application>Microsoft Office PowerPoint</Application>
  <PresentationFormat>Grand écran</PresentationFormat>
  <Paragraphs>224</Paragraphs>
  <Slides>11</Slides>
  <Notes>11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11</vt:i4>
      </vt:variant>
    </vt:vector>
  </HeadingPairs>
  <TitlesOfParts>
    <vt:vector size="21" baseType="lpstr">
      <vt:lpstr>Arial</vt:lpstr>
      <vt:lpstr>Calibri</vt:lpstr>
      <vt:lpstr>StarSymbol</vt:lpstr>
      <vt:lpstr>Symbol</vt:lpstr>
      <vt:lpstr>Times</vt:lpstr>
      <vt:lpstr>Times New Roman</vt:lpstr>
      <vt:lpstr>Verdana</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fully aligned 23/2- and 29/2+ states in odd-Z N=126</vt:lpstr>
      <vt:lpstr>Spectroscopy in 217Pa</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Alain Astier</cp:lastModifiedBy>
  <cp:revision>120</cp:revision>
  <cp:lastPrinted>2023-06-27T16:17:26Z</cp:lastPrinted>
  <dcterms:created xsi:type="dcterms:W3CDTF">2020-06-19T12:20:06Z</dcterms:created>
  <dcterms:modified xsi:type="dcterms:W3CDTF">2024-06-11T10:00:41Z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