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9"/>
  </p:notesMasterIdLst>
  <p:handoutMasterIdLst>
    <p:handoutMasterId r:id="rId10"/>
  </p:handoutMasterIdLst>
  <p:sldIdLst>
    <p:sldId id="1317" r:id="rId2"/>
    <p:sldId id="1314" r:id="rId3"/>
    <p:sldId id="1321" r:id="rId4"/>
    <p:sldId id="1322" r:id="rId5"/>
    <p:sldId id="1323" r:id="rId6"/>
    <p:sldId id="1320" r:id="rId7"/>
    <p:sldId id="1319" r:id="rId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6269" autoAdjust="0"/>
  </p:normalViewPr>
  <p:slideViewPr>
    <p:cSldViewPr>
      <p:cViewPr varScale="1">
        <p:scale>
          <a:sx n="128" d="100"/>
          <a:sy n="128" d="100"/>
        </p:scale>
        <p:origin x="20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2992" y="1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2EAD2-EEBB-7244-8AC8-7573831AAD5C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FBF21-E3B6-C241-94B8-2B5CAFF843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4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F38F-AC1E-4314-A79E-E0A07DCE1602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78528-745E-4155-AE8A-A1E3322BE24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102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-27384"/>
            <a:ext cx="7236464" cy="908720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r>
              <a:rPr lang="fr-FR" noProof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" y="0"/>
            <a:ext cx="9143696" cy="68579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3804" y="169116"/>
            <a:ext cx="4828547" cy="488983"/>
          </a:xfrm>
        </p:spPr>
        <p:txBody>
          <a:bodyPr>
            <a:normAutofit/>
          </a:bodyPr>
          <a:lstStyle>
            <a:lvl1pPr>
              <a:defRPr sz="2037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274" y="1681711"/>
            <a:ext cx="3868615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9274" y="2504599"/>
            <a:ext cx="3868615" cy="3685030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8595" y="1681711"/>
            <a:ext cx="3887480" cy="822888"/>
          </a:xfrm>
        </p:spPr>
        <p:txBody>
          <a:bodyPr anchor="b"/>
          <a:lstStyle>
            <a:lvl1pPr marL="0" indent="0">
              <a:buNone/>
              <a:defRPr sz="2037" b="1">
                <a:solidFill>
                  <a:srgbClr val="00294B"/>
                </a:solidFill>
              </a:defRPr>
            </a:lvl1pPr>
            <a:lvl2pPr marL="388071" indent="0">
              <a:buNone/>
              <a:defRPr sz="1698" b="1"/>
            </a:lvl2pPr>
            <a:lvl3pPr marL="776143" indent="0">
              <a:buNone/>
              <a:defRPr sz="1528" b="1"/>
            </a:lvl3pPr>
            <a:lvl4pPr marL="1164214" indent="0">
              <a:buNone/>
              <a:defRPr sz="1358" b="1"/>
            </a:lvl4pPr>
            <a:lvl5pPr marL="1552285" indent="0">
              <a:buNone/>
              <a:defRPr sz="1358" b="1"/>
            </a:lvl5pPr>
            <a:lvl6pPr marL="1940357" indent="0">
              <a:buNone/>
              <a:defRPr sz="1358" b="1"/>
            </a:lvl6pPr>
            <a:lvl7pPr marL="2328428" indent="0">
              <a:buNone/>
              <a:defRPr sz="1358" b="1"/>
            </a:lvl7pPr>
            <a:lvl8pPr marL="2716500" indent="0">
              <a:buNone/>
              <a:defRPr sz="1358" b="1"/>
            </a:lvl8pPr>
            <a:lvl9pPr marL="3104571" indent="0">
              <a:buNone/>
              <a:defRPr sz="1358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28595" y="2504599"/>
            <a:ext cx="3887480" cy="3685030"/>
          </a:xfrm>
        </p:spPr>
        <p:txBody>
          <a:bodyPr/>
          <a:lstStyle>
            <a:lvl1pPr marL="194036" indent="-194036">
              <a:defRPr lang="fr-FR" sz="2377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582107" indent="-194036">
              <a:defRPr lang="fr-FR" sz="2037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970178" indent="-194036">
              <a:defRPr lang="fr-FR" sz="1698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194036" lvl="0" indent="-194036" algn="l" defTabSz="776143" rtl="0" eaLnBrk="1" latinLnBrk="0" hangingPunct="1">
              <a:lnSpc>
                <a:spcPct val="90000"/>
              </a:lnSpc>
              <a:spcBef>
                <a:spcPts val="849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582107" lvl="1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970178" lvl="2" indent="-194036" algn="l" defTabSz="776143" rtl="0" eaLnBrk="1" latinLnBrk="0" hangingPunct="1">
              <a:lnSpc>
                <a:spcPct val="90000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171299" y="6467913"/>
            <a:ext cx="204694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493891" y="6467913"/>
            <a:ext cx="4156218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925757" y="6467913"/>
            <a:ext cx="2056255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6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3"/>
            <a:ext cx="8229600" cy="5573731"/>
          </a:xfrm>
          <a:prstGeom prst="rect">
            <a:avLst/>
          </a:prstGeom>
        </p:spPr>
        <p:txBody>
          <a:bodyPr vert="horz"/>
          <a:lstStyle>
            <a:lvl1pPr marL="266700" indent="-266700">
              <a:buFont typeface="Arial" pitchFamily="34" charset="0"/>
              <a:buChar char="♦"/>
              <a:defRPr sz="2400" b="1" baseline="0">
                <a:solidFill>
                  <a:srgbClr val="7030A0"/>
                </a:solidFill>
              </a:defRPr>
            </a:lvl1pPr>
            <a:lvl2pPr marL="990600" indent="-266700">
              <a:buFont typeface="Wingdings" pitchFamily="2" charset="2"/>
              <a:buChar char="Ø"/>
              <a:defRPr sz="2000"/>
            </a:lvl2pPr>
            <a:lvl3pPr marL="1168400" indent="-139700"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142852"/>
            <a:ext cx="5760640" cy="571504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fr-FR" noProof="0" dirty="0"/>
              <a:t>Cliquez pour modifier le style du titre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826000" y="533404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826000" y="577854"/>
            <a:ext cx="4318000" cy="36513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546854"/>
            <a:ext cx="4318000" cy="365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592888"/>
            <a:ext cx="4318000" cy="36512"/>
          </a:xfrm>
          <a:prstGeom prst="rect">
            <a:avLst/>
          </a:prstGeom>
          <a:gradFill flip="none" rotWithShape="1">
            <a:gsLst>
              <a:gs pos="0">
                <a:srgbClr val="502185"/>
              </a:gs>
              <a:gs pos="100000">
                <a:srgbClr val="FFFFFF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pic>
        <p:nvPicPr>
          <p:cNvPr id="1030" name="Image 6" descr="logo couleur HD.pdf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0642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8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3" r:id="rId9"/>
    <p:sldLayoutId id="2147483704" r:id="rId10"/>
    <p:sldLayoutId id="2147483763" r:id="rId11"/>
  </p:sldLayoutIdLst>
  <p:transition>
    <p:wipe dir="d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88/1742-6596/2586/1/012083" TargetMode="External"/><Relationship Id="rId3" Type="http://schemas.openxmlformats.org/officeDocument/2006/relationships/hyperlink" Target="https://iopscience.iop.org/article/10.1088/1674-1137/ad361a/meta" TargetMode="External"/><Relationship Id="rId7" Type="http://schemas.openxmlformats.org/officeDocument/2006/relationships/hyperlink" Target="http://dx.doi.org/10.1007/s10967-023-09164-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x.doi.org/10.1063/5.0193489" TargetMode="External"/><Relationship Id="rId5" Type="http://schemas.openxmlformats.org/officeDocument/2006/relationships/hyperlink" Target="http://dx.doi.org/10.1016/j.physletb.2023.138008" TargetMode="External"/><Relationship Id="rId4" Type="http://schemas.openxmlformats.org/officeDocument/2006/relationships/hyperlink" Target="https://www.sciencedirect.com/science/article/pii/S0370269323003428" TargetMode="External"/><Relationship Id="rId9" Type="http://schemas.openxmlformats.org/officeDocument/2006/relationships/hyperlink" Target="http://dx.doi.org/10.1051/epjconf/2023290020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12/06/2024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AP du pôle nucléaire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S3-SIRIUS (recap)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5EC202-4FC7-2446-9122-B7BF5F1EA300}"/>
              </a:ext>
            </a:extLst>
          </p:cNvPr>
          <p:cNvSpPr txBox="1"/>
          <p:nvPr/>
        </p:nvSpPr>
        <p:spPr>
          <a:xfrm>
            <a:off x="360620" y="1186874"/>
            <a:ext cx="88132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SIRIUS: the detection system to be installed at the focal plane of S</a:t>
            </a:r>
            <a:r>
              <a:rPr lang="en-FR" baseline="30000" dirty="0"/>
              <a:t>3 </a:t>
            </a:r>
            <a:r>
              <a:rPr lang="en-FR" dirty="0"/>
              <a:t>@ GANIL</a:t>
            </a:r>
          </a:p>
          <a:p>
            <a:r>
              <a:rPr lang="en-FR" dirty="0"/>
              <a:t>	for heavy element spectroscopy</a:t>
            </a:r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  <a:p>
            <a:r>
              <a:rPr lang="en-FR" dirty="0"/>
              <a:t>Our implication</a:t>
            </a:r>
          </a:p>
          <a:p>
            <a:r>
              <a:rPr lang="en-FR" dirty="0">
                <a:sym typeface="Wingdings" pitchFamily="2" charset="2"/>
              </a:rPr>
              <a:t>	 upgraded NUMEXO2 mezzanine cards for the DSSD and the tunnel</a:t>
            </a:r>
          </a:p>
          <a:p>
            <a:r>
              <a:rPr lang="en-FR" dirty="0">
                <a:sym typeface="Wingdings" pitchFamily="2" charset="2"/>
              </a:rPr>
              <a:t>	 front- and back-end electronics for the tunnel (digital feedback CSP)</a:t>
            </a:r>
            <a:endParaRPr lang="en-FR" dirty="0"/>
          </a:p>
          <a:p>
            <a:endParaRPr lang="en-FR" dirty="0"/>
          </a:p>
          <a:p>
            <a:endParaRPr lang="en-FR" dirty="0"/>
          </a:p>
          <a:p>
            <a:endParaRPr lang="en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27503-B0A6-1647-973F-9CD8AC7011B4}"/>
              </a:ext>
            </a:extLst>
          </p:cNvPr>
          <p:cNvSpPr txBox="1"/>
          <p:nvPr/>
        </p:nvSpPr>
        <p:spPr>
          <a:xfrm>
            <a:off x="5517423" y="678703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pôle</a:t>
            </a:r>
            <a:r>
              <a:rPr lang="en-GB" b="1" dirty="0"/>
              <a:t> </a:t>
            </a:r>
            <a:r>
              <a:rPr lang="en-GB" b="1" dirty="0" err="1"/>
              <a:t>nucléaire</a:t>
            </a:r>
            <a:r>
              <a:rPr lang="en-GB" b="1" dirty="0"/>
              <a:t> et </a:t>
            </a:r>
            <a:r>
              <a:rPr lang="en-GB" b="1" dirty="0" err="1"/>
              <a:t>pôle</a:t>
            </a:r>
            <a:r>
              <a:rPr lang="en-GB" b="1" dirty="0"/>
              <a:t> </a:t>
            </a:r>
            <a:r>
              <a:rPr lang="en-GB" b="1" dirty="0" err="1"/>
              <a:t>ingénierie</a:t>
            </a:r>
            <a:r>
              <a:rPr lang="en-GB" b="1" dirty="0"/>
              <a:t> </a:t>
            </a:r>
            <a:endParaRPr lang="en-GB" dirty="0"/>
          </a:p>
          <a:p>
            <a:endParaRPr lang="en-FR" dirty="0"/>
          </a:p>
        </p:txBody>
      </p:sp>
      <p:pic>
        <p:nvPicPr>
          <p:cNvPr id="14" name="Image 7" descr="Sirius.png">
            <a:extLst>
              <a:ext uri="{FF2B5EF4-FFF2-40B4-BE49-F238E27FC236}">
                <a16:creationId xmlns:a16="http://schemas.microsoft.com/office/drawing/2014/main" id="{2EAA87A3-7FE7-7840-8CD5-6E70F698B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41" y="1865965"/>
            <a:ext cx="6754539" cy="1995083"/>
          </a:xfrm>
          <a:prstGeom prst="rect">
            <a:avLst/>
          </a:prstGeom>
        </p:spPr>
      </p:pic>
      <p:grpSp>
        <p:nvGrpSpPr>
          <p:cNvPr id="15" name="Grouper 16">
            <a:extLst>
              <a:ext uri="{FF2B5EF4-FFF2-40B4-BE49-F238E27FC236}">
                <a16:creationId xmlns:a16="http://schemas.microsoft.com/office/drawing/2014/main" id="{E201EF50-9F5F-164A-B6C2-1B0A15EC86F7}"/>
              </a:ext>
            </a:extLst>
          </p:cNvPr>
          <p:cNvGrpSpPr/>
          <p:nvPr/>
        </p:nvGrpSpPr>
        <p:grpSpPr>
          <a:xfrm>
            <a:off x="632312" y="4694947"/>
            <a:ext cx="7592591" cy="1686381"/>
            <a:chOff x="0" y="3401978"/>
            <a:chExt cx="7592591" cy="1686381"/>
          </a:xfrm>
        </p:grpSpPr>
        <p:grpSp>
          <p:nvGrpSpPr>
            <p:cNvPr id="16" name="Grouper 10">
              <a:extLst>
                <a:ext uri="{FF2B5EF4-FFF2-40B4-BE49-F238E27FC236}">
                  <a16:creationId xmlns:a16="http://schemas.microsoft.com/office/drawing/2014/main" id="{1B8B0AF1-B95D-1540-8B72-AC296545B175}"/>
                </a:ext>
              </a:extLst>
            </p:cNvPr>
            <p:cNvGrpSpPr/>
            <p:nvPr/>
          </p:nvGrpSpPr>
          <p:grpSpPr>
            <a:xfrm>
              <a:off x="417835" y="3401978"/>
              <a:ext cx="7174756" cy="1441704"/>
              <a:chOff x="417835" y="3461792"/>
              <a:chExt cx="7174756" cy="1441704"/>
            </a:xfrm>
          </p:grpSpPr>
          <p:grpSp>
            <p:nvGrpSpPr>
              <p:cNvPr id="18" name="Grouper 41">
                <a:extLst>
                  <a:ext uri="{FF2B5EF4-FFF2-40B4-BE49-F238E27FC236}">
                    <a16:creationId xmlns:a16="http://schemas.microsoft.com/office/drawing/2014/main" id="{D63869B9-44C9-A642-A9CF-24088D4C0D4C}"/>
                  </a:ext>
                </a:extLst>
              </p:cNvPr>
              <p:cNvGrpSpPr/>
              <p:nvPr/>
            </p:nvGrpSpPr>
            <p:grpSpPr>
              <a:xfrm>
                <a:off x="2480023" y="3605808"/>
                <a:ext cx="5112568" cy="1245090"/>
                <a:chOff x="2578075" y="3605808"/>
                <a:chExt cx="5112568" cy="1245090"/>
              </a:xfrm>
            </p:grpSpPr>
            <p:pic>
              <p:nvPicPr>
                <p:cNvPr id="21" name="Image 12" descr="numexo2_sirius_all.JPG">
                  <a:extLst>
                    <a:ext uri="{FF2B5EF4-FFF2-40B4-BE49-F238E27FC236}">
                      <a16:creationId xmlns:a16="http://schemas.microsoft.com/office/drawing/2014/main" id="{FEA9126D-F2C7-6243-93A0-B6DE3D8B13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503978" y="3605808"/>
                  <a:ext cx="2186665" cy="1245090"/>
                </a:xfrm>
                <a:prstGeom prst="rect">
                  <a:avLst/>
                </a:prstGeom>
              </p:spPr>
            </p:pic>
            <p:sp>
              <p:nvSpPr>
                <p:cNvPr id="22" name="Flèche vers la droite 14">
                  <a:extLst>
                    <a:ext uri="{FF2B5EF4-FFF2-40B4-BE49-F238E27FC236}">
                      <a16:creationId xmlns:a16="http://schemas.microsoft.com/office/drawing/2014/main" id="{81CAD357-2EF8-D148-A6CF-FEC107EC9729}"/>
                    </a:ext>
                  </a:extLst>
                </p:cNvPr>
                <p:cNvSpPr/>
                <p:nvPr/>
              </p:nvSpPr>
              <p:spPr>
                <a:xfrm>
                  <a:off x="2578075" y="4181872"/>
                  <a:ext cx="816000" cy="222402"/>
                </a:xfrm>
                <a:prstGeom prst="right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omic Sans MS"/>
                    <a:cs typeface="Comic Sans MS"/>
                  </a:endParaRPr>
                </a:p>
              </p:txBody>
            </p:sp>
            <p:pic>
              <p:nvPicPr>
                <p:cNvPr id="23" name="Image 15">
                  <a:extLst>
                    <a:ext uri="{FF2B5EF4-FFF2-40B4-BE49-F238E27FC236}">
                      <a16:creationId xmlns:a16="http://schemas.microsoft.com/office/drawing/2014/main" id="{8EDC51CC-FD22-614B-B02B-5BD1BA5E8C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0087" t="16763" r="16537" b="23122"/>
                <a:stretch/>
              </p:blipFill>
              <p:spPr>
                <a:xfrm>
                  <a:off x="3514179" y="3821832"/>
                  <a:ext cx="1376095" cy="977554"/>
                </a:xfrm>
                <a:prstGeom prst="rect">
                  <a:avLst/>
                </a:prstGeom>
              </p:spPr>
            </p:pic>
            <p:sp>
              <p:nvSpPr>
                <p:cNvPr id="24" name="Flèche vers la droite 24">
                  <a:extLst>
                    <a:ext uri="{FF2B5EF4-FFF2-40B4-BE49-F238E27FC236}">
                      <a16:creationId xmlns:a16="http://schemas.microsoft.com/office/drawing/2014/main" id="{2CD470FF-B614-7C48-943A-B33FB733436C}"/>
                    </a:ext>
                  </a:extLst>
                </p:cNvPr>
                <p:cNvSpPr/>
                <p:nvPr/>
              </p:nvSpPr>
              <p:spPr>
                <a:xfrm>
                  <a:off x="5026347" y="4109864"/>
                  <a:ext cx="360040" cy="216024"/>
                </a:xfrm>
                <a:prstGeom prst="right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25" name="ZoneTexte 28">
                  <a:extLst>
                    <a:ext uri="{FF2B5EF4-FFF2-40B4-BE49-F238E27FC236}">
                      <a16:creationId xmlns:a16="http://schemas.microsoft.com/office/drawing/2014/main" id="{CA44BD23-7C7B-CA41-8DC9-DE4FDF4B801F}"/>
                    </a:ext>
                  </a:extLst>
                </p:cNvPr>
                <p:cNvSpPr txBox="1"/>
                <p:nvPr/>
              </p:nvSpPr>
              <p:spPr>
                <a:xfrm>
                  <a:off x="5818435" y="3677816"/>
                  <a:ext cx="171666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chemeClr val="bg1"/>
                      </a:solidFill>
                    </a:rPr>
                    <a:t>NUMEXO2</a:t>
                  </a:r>
                </a:p>
                <a:p>
                  <a:r>
                    <a:rPr lang="fr-FR" dirty="0">
                      <a:solidFill>
                        <a:schemeClr val="bg1"/>
                      </a:solidFill>
                    </a:rPr>
                    <a:t>+ FADC-DAC</a:t>
                  </a:r>
                </a:p>
              </p:txBody>
            </p:sp>
            <p:sp>
              <p:nvSpPr>
                <p:cNvPr id="26" name="Flèche vers la droite 37">
                  <a:extLst>
                    <a:ext uri="{FF2B5EF4-FFF2-40B4-BE49-F238E27FC236}">
                      <a16:creationId xmlns:a16="http://schemas.microsoft.com/office/drawing/2014/main" id="{EB650534-49A5-C84F-8D72-5835A4AFD69E}"/>
                    </a:ext>
                  </a:extLst>
                </p:cNvPr>
                <p:cNvSpPr/>
                <p:nvPr/>
              </p:nvSpPr>
              <p:spPr>
                <a:xfrm rot="10800000">
                  <a:off x="5026347" y="4397897"/>
                  <a:ext cx="360040" cy="216023"/>
                </a:xfrm>
                <a:prstGeom prst="right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latin typeface="Comic Sans MS"/>
                    <a:cs typeface="Comic Sans MS"/>
                  </a:endParaRPr>
                </a:p>
              </p:txBody>
            </p:sp>
          </p:grpSp>
          <p:pic>
            <p:nvPicPr>
              <p:cNvPr id="19" name="Image 7" descr="3D-17-Jonction.jpg">
                <a:extLst>
                  <a:ext uri="{FF2B5EF4-FFF2-40B4-BE49-F238E27FC236}">
                    <a16:creationId xmlns:a16="http://schemas.microsoft.com/office/drawing/2014/main" id="{9F332681-D709-C448-B1B5-E55A61F86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835" y="3461792"/>
                <a:ext cx="1950720" cy="1441704"/>
              </a:xfrm>
              <a:prstGeom prst="rect">
                <a:avLst/>
              </a:prstGeom>
            </p:spPr>
          </p:pic>
        </p:grpSp>
        <p:sp>
          <p:nvSpPr>
            <p:cNvPr id="17" name="ZoneTexte 13">
              <a:extLst>
                <a:ext uri="{FF2B5EF4-FFF2-40B4-BE49-F238E27FC236}">
                  <a16:creationId xmlns:a16="http://schemas.microsoft.com/office/drawing/2014/main" id="{6DBE6208-4DA2-A946-816F-304D9C3BEBB5}"/>
                </a:ext>
              </a:extLst>
            </p:cNvPr>
            <p:cNvSpPr txBox="1"/>
            <p:nvPr/>
          </p:nvSpPr>
          <p:spPr>
            <a:xfrm>
              <a:off x="0" y="4842138"/>
              <a:ext cx="334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/>
                <a:t>P. </a:t>
              </a:r>
              <a:r>
                <a:rPr lang="fr-FR" sz="1000" dirty="0" err="1"/>
                <a:t>Brionnet</a:t>
              </a:r>
              <a:r>
                <a:rPr lang="fr-FR" sz="1000" dirty="0"/>
                <a:t> et al., </a:t>
              </a:r>
              <a:r>
                <a:rPr lang="fr-FR" sz="1000" dirty="0" err="1"/>
                <a:t>Nucl</a:t>
              </a:r>
              <a:r>
                <a:rPr lang="fr-FR" sz="1000" dirty="0"/>
                <a:t>. </a:t>
              </a:r>
              <a:r>
                <a:rPr lang="fr-FR" sz="1000" dirty="0" err="1"/>
                <a:t>Instr</a:t>
              </a:r>
              <a:r>
                <a:rPr lang="fr-FR" sz="1000" dirty="0"/>
                <a:t>. </a:t>
              </a:r>
              <a:r>
                <a:rPr lang="fr-FR" sz="1000" dirty="0" err="1"/>
                <a:t>Meth</a:t>
              </a:r>
              <a:r>
                <a:rPr lang="fr-FR" sz="1000" dirty="0"/>
                <a:t>. 1015 (2021) 165770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46B9D43-AEDC-B845-A5E0-2FC63A844485}"/>
              </a:ext>
            </a:extLst>
          </p:cNvPr>
          <p:cNvSpPr txBox="1"/>
          <p:nvPr/>
        </p:nvSpPr>
        <p:spPr>
          <a:xfrm>
            <a:off x="5041595" y="6109235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FR" dirty="0"/>
              <a:t>nd experimental + Geant4 know-how</a:t>
            </a:r>
          </a:p>
        </p:txBody>
      </p:sp>
    </p:spTree>
    <p:extLst>
      <p:ext uri="{BB962C8B-B14F-4D97-AF65-F5344CB8AC3E}">
        <p14:creationId xmlns:p14="http://schemas.microsoft.com/office/powerpoint/2010/main" val="278887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AP du pôle nucléaire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0" y="216197"/>
            <a:ext cx="6228596" cy="488983"/>
          </a:xfrm>
        </p:spPr>
        <p:txBody>
          <a:bodyPr>
            <a:normAutofit/>
          </a:bodyPr>
          <a:lstStyle/>
          <a:p>
            <a:r>
              <a:rPr lang="en-FR" dirty="0"/>
              <a:t>S3-SIRIUS: 2023 funding – where it went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61BF0-BC5D-7F4D-8976-F94CD7EA5464}"/>
              </a:ext>
            </a:extLst>
          </p:cNvPr>
          <p:cNvSpPr txBox="1"/>
          <p:nvPr/>
        </p:nvSpPr>
        <p:spPr>
          <a:xfrm>
            <a:off x="0" y="756161"/>
            <a:ext cx="9756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Mission (GANIL): </a:t>
            </a:r>
            <a:r>
              <a:rPr lang="en-FR" dirty="0">
                <a:solidFill>
                  <a:srgbClr val="FF0000"/>
                </a:solidFill>
                <a:sym typeface="Wingdings" pitchFamily="2" charset="2"/>
              </a:rPr>
              <a:t>4k</a:t>
            </a:r>
            <a:endParaRPr lang="en-FR" dirty="0"/>
          </a:p>
          <a:p>
            <a:r>
              <a:rPr lang="en-FR" dirty="0">
                <a:sym typeface="Wingdings" pitchFamily="2" charset="2"/>
              </a:rPr>
              <a:t>	 set-up SIRIUS </a:t>
            </a:r>
          </a:p>
          <a:p>
            <a:r>
              <a:rPr lang="en-FR" dirty="0">
                <a:sym typeface="Wingdings" pitchFamily="2" charset="2"/>
              </a:rPr>
              <a:t>	 electronics and detector tests + updates + EMC</a:t>
            </a:r>
          </a:p>
          <a:p>
            <a:endParaRPr lang="en-FR" dirty="0">
              <a:sym typeface="Wingdings" pitchFamily="2" charset="2"/>
            </a:endParaRPr>
          </a:p>
          <a:p>
            <a:r>
              <a:rPr lang="en-FR" dirty="0">
                <a:sym typeface="Wingdings" pitchFamily="2" charset="2"/>
              </a:rPr>
              <a:t>	</a:t>
            </a:r>
            <a:endParaRPr lang="en-FR" dirty="0"/>
          </a:p>
          <a:p>
            <a:r>
              <a:rPr lang="en-FR" dirty="0">
                <a:solidFill>
                  <a:srgbClr val="FF0000"/>
                </a:solidFill>
              </a:rPr>
              <a:t>Mission (hors GANIL) : 1k</a:t>
            </a:r>
          </a:p>
          <a:p>
            <a:r>
              <a:rPr lang="en-FR" dirty="0">
                <a:sym typeface="Wingdings" pitchFamily="2" charset="2"/>
              </a:rPr>
              <a:t>	 maintenance/upgrades of test benches used at sub-contractors </a:t>
            </a:r>
          </a:p>
          <a:p>
            <a:r>
              <a:rPr lang="en-FR" dirty="0">
                <a:sym typeface="Wingdings" pitchFamily="2" charset="2"/>
              </a:rPr>
              <a:t>	</a:t>
            </a:r>
            <a:endParaRPr lang="en-FR" dirty="0"/>
          </a:p>
          <a:p>
            <a:endParaRPr lang="en-FR" dirty="0"/>
          </a:p>
          <a:p>
            <a:r>
              <a:rPr lang="en-FR" dirty="0">
                <a:solidFill>
                  <a:srgbClr val="FF0000"/>
                </a:solidFill>
              </a:rPr>
              <a:t>Equipment (local) : 4k</a:t>
            </a:r>
          </a:p>
          <a:p>
            <a:r>
              <a:rPr lang="en-FR" dirty="0"/>
              <a:t>	</a:t>
            </a:r>
            <a:r>
              <a:rPr lang="en-FR" dirty="0">
                <a:sym typeface="Wingdings" pitchFamily="2" charset="2"/>
              </a:rPr>
              <a:t> maintenance/upgrades of test benches used at the IJCLab</a:t>
            </a:r>
          </a:p>
          <a:p>
            <a:r>
              <a:rPr lang="en-FR" dirty="0">
                <a:sym typeface="Wingdings" pitchFamily="2" charset="2"/>
              </a:rPr>
              <a:t>	    	EMC upgrades</a:t>
            </a:r>
          </a:p>
          <a:p>
            <a:r>
              <a:rPr lang="en-FR" dirty="0">
                <a:sym typeface="Wingdings" pitchFamily="2" charset="2"/>
              </a:rPr>
              <a:t>		cable replacements</a:t>
            </a:r>
          </a:p>
          <a:p>
            <a:r>
              <a:rPr lang="en-FR" dirty="0">
                <a:sym typeface="Wingdings" pitchFamily="2" charset="2"/>
              </a:rPr>
              <a:t>                             cooling support frame</a:t>
            </a:r>
          </a:p>
          <a:p>
            <a:r>
              <a:rPr lang="en-FR" dirty="0">
                <a:sym typeface="Wingdings" pitchFamily="2" charset="2"/>
              </a:rPr>
              <a:t>                             PCB glue</a:t>
            </a:r>
          </a:p>
          <a:p>
            <a:r>
              <a:rPr lang="en-FR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9EDA9-3D23-254D-B224-01F4DFC78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411" y="4528342"/>
            <a:ext cx="2412089" cy="1809067"/>
          </a:xfrm>
          <a:prstGeom prst="rect">
            <a:avLst/>
          </a:prstGeom>
        </p:spPr>
      </p:pic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94C9EBED-5A2F-5D4F-9B75-F3F553B7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299" y="6467913"/>
            <a:ext cx="2046944" cy="36473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12/06/2024</a:t>
            </a:r>
          </a:p>
        </p:txBody>
      </p:sp>
    </p:spTree>
    <p:extLst>
      <p:ext uri="{BB962C8B-B14F-4D97-AF65-F5344CB8AC3E}">
        <p14:creationId xmlns:p14="http://schemas.microsoft.com/office/powerpoint/2010/main" val="1030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AP du pôle nucléaire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54" y="189889"/>
            <a:ext cx="7873241" cy="488983"/>
          </a:xfrm>
        </p:spPr>
        <p:txBody>
          <a:bodyPr>
            <a:normAutofit/>
          </a:bodyPr>
          <a:lstStyle/>
          <a:p>
            <a:r>
              <a:rPr lang="en-FR" dirty="0"/>
              <a:t>S3-SIRIUS upgrade </a:t>
            </a:r>
            <a:r>
              <a:rPr lang="en-FR" dirty="0">
                <a:sym typeface="Wingdings" pitchFamily="2" charset="2"/>
              </a:rPr>
              <a:t>SHEXI (CODEC IJCLab &amp; CS-GANIL)</a:t>
            </a:r>
            <a:endParaRPr lang="en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pic>
        <p:nvPicPr>
          <p:cNvPr id="14" name="Image 34">
            <a:extLst>
              <a:ext uri="{FF2B5EF4-FFF2-40B4-BE49-F238E27FC236}">
                <a16:creationId xmlns:a16="http://schemas.microsoft.com/office/drawing/2014/main" id="{98803E25-7339-3245-A69B-C389D5FE5006}"/>
              </a:ext>
            </a:extLst>
          </p:cNvPr>
          <p:cNvPicPr/>
          <p:nvPr/>
        </p:nvPicPr>
        <p:blipFill rotWithShape="1">
          <a:blip r:embed="rId3"/>
          <a:srcRect r="49037" b="19484"/>
          <a:stretch/>
        </p:blipFill>
        <p:spPr bwMode="auto">
          <a:xfrm>
            <a:off x="5173985" y="980728"/>
            <a:ext cx="3790503" cy="3250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5A998-0BD2-3340-875B-F734F274E858}"/>
              </a:ext>
            </a:extLst>
          </p:cNvPr>
          <p:cNvSpPr txBox="1"/>
          <p:nvPr/>
        </p:nvSpPr>
        <p:spPr>
          <a:xfrm>
            <a:off x="40275" y="800648"/>
            <a:ext cx="689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Upgrade of the tunnel and veto detectors </a:t>
            </a:r>
            <a:r>
              <a:rPr lang="en-GB" dirty="0"/>
              <a:t>+ associated</a:t>
            </a:r>
            <a:r>
              <a:rPr lang="en-FR" dirty="0"/>
              <a:t> electronics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86271-A158-FF4F-AB5D-18BCC34FEDB4}"/>
              </a:ext>
            </a:extLst>
          </p:cNvPr>
          <p:cNvSpPr txBox="1"/>
          <p:nvPr/>
        </p:nvSpPr>
        <p:spPr>
          <a:xfrm>
            <a:off x="171299" y="3723988"/>
            <a:ext cx="27558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endParaRPr lang="en-FR" dirty="0"/>
          </a:p>
          <a:p>
            <a:pPr marL="285750" indent="-285750">
              <a:buFont typeface="Wingdings" pitchFamily="2" charset="2"/>
              <a:buChar char="à"/>
            </a:pPr>
            <a:r>
              <a:rPr lang="en-FR" dirty="0"/>
              <a:t>Z identification of SHE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2ECA7B-97A3-7F41-9C90-8259434D2B5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" b="5881"/>
          <a:stretch/>
        </p:blipFill>
        <p:spPr bwMode="auto">
          <a:xfrm>
            <a:off x="323528" y="1450797"/>
            <a:ext cx="2928665" cy="21222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D981E9-074A-A448-AF5B-B7296B31DC28}"/>
              </a:ext>
            </a:extLst>
          </p:cNvPr>
          <p:cNvSpPr/>
          <p:nvPr/>
        </p:nvSpPr>
        <p:spPr bwMode="auto">
          <a:xfrm>
            <a:off x="5074135" y="1109398"/>
            <a:ext cx="505979" cy="3395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" name="Picture 18" descr="levels_280Rg_decay.pdf">
            <a:extLst>
              <a:ext uri="{FF2B5EF4-FFF2-40B4-BE49-F238E27FC236}">
                <a16:creationId xmlns:a16="http://schemas.microsoft.com/office/drawing/2014/main" id="{9BC99CB9-D85C-C34C-B261-50575B9D124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/>
          <a:stretch/>
        </p:blipFill>
        <p:spPr bwMode="auto">
          <a:xfrm>
            <a:off x="815096" y="3573016"/>
            <a:ext cx="2100720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3AB872-FE97-294E-9C99-416C287CA027}"/>
              </a:ext>
            </a:extLst>
          </p:cNvPr>
          <p:cNvSpPr txBox="1"/>
          <p:nvPr/>
        </p:nvSpPr>
        <p:spPr>
          <a:xfrm>
            <a:off x="434959" y="1179129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>
                <a:sym typeface="Wingdings" pitchFamily="2" charset="2"/>
              </a:rPr>
              <a:t> </a:t>
            </a:r>
            <a:r>
              <a:rPr lang="en-FR" dirty="0"/>
              <a:t> </a:t>
            </a:r>
            <a:r>
              <a:rPr lang="en-FR" dirty="0">
                <a:sym typeface="Wingdings" pitchFamily="2" charset="2"/>
              </a:rPr>
              <a:t>L-Xray detection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3FCCBE9-7B4F-E348-9E8F-45917769D0F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365104"/>
            <a:ext cx="2755884" cy="21111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D59F39-EAA1-CE4B-ACF8-EEC8C539C2BA}"/>
              </a:ext>
            </a:extLst>
          </p:cNvPr>
          <p:cNvSpPr txBox="1"/>
          <p:nvPr/>
        </p:nvSpPr>
        <p:spPr>
          <a:xfrm>
            <a:off x="4133110" y="4209499"/>
            <a:ext cx="4599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+ world leading ICE spectroscopy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56F2BB-AE69-9F4D-8827-E932EC7C15BF}"/>
              </a:ext>
            </a:extLst>
          </p:cNvPr>
          <p:cNvSpPr txBox="1"/>
          <p:nvPr/>
        </p:nvSpPr>
        <p:spPr>
          <a:xfrm>
            <a:off x="6419110" y="4575801"/>
            <a:ext cx="4626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sz="1800" baseline="30000" dirty="0"/>
              <a:t>251</a:t>
            </a:r>
            <a:r>
              <a:rPr lang="en-FR" sz="1800" dirty="0"/>
              <a:t>Fm as an example: </a:t>
            </a:r>
          </a:p>
          <a:p>
            <a:r>
              <a:rPr lang="en-FR" sz="1800" dirty="0">
                <a:solidFill>
                  <a:srgbClr val="0070C0"/>
                </a:solidFill>
              </a:rPr>
              <a:t>GABRIELA</a:t>
            </a:r>
            <a:r>
              <a:rPr lang="en-FR" sz="1800" dirty="0"/>
              <a:t> data </a:t>
            </a:r>
          </a:p>
          <a:p>
            <a:r>
              <a:rPr lang="en-GB" dirty="0"/>
              <a:t>v</a:t>
            </a:r>
            <a:r>
              <a:rPr lang="en-FR" sz="1800" dirty="0"/>
              <a:t>s</a:t>
            </a:r>
          </a:p>
          <a:p>
            <a:r>
              <a:rPr lang="en-FR" sz="1800" dirty="0">
                <a:solidFill>
                  <a:srgbClr val="FF0000"/>
                </a:solidFill>
              </a:rPr>
              <a:t>SHEXI simulation</a:t>
            </a:r>
            <a:endParaRPr lang="en-FR" dirty="0"/>
          </a:p>
        </p:txBody>
      </p:sp>
      <p:sp>
        <p:nvSpPr>
          <p:cNvPr id="20" name="Espace réservé de la date 6">
            <a:extLst>
              <a:ext uri="{FF2B5EF4-FFF2-40B4-BE49-F238E27FC236}">
                <a16:creationId xmlns:a16="http://schemas.microsoft.com/office/drawing/2014/main" id="{2C1C892A-8D95-B240-B5B6-504B41DE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299" y="6467913"/>
            <a:ext cx="2046944" cy="36473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12/06/2024</a:t>
            </a:r>
          </a:p>
        </p:txBody>
      </p:sp>
    </p:spTree>
    <p:extLst>
      <p:ext uri="{BB962C8B-B14F-4D97-AF65-F5344CB8AC3E}">
        <p14:creationId xmlns:p14="http://schemas.microsoft.com/office/powerpoint/2010/main" val="412906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AP du pôle nucléaire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0" y="216197"/>
            <a:ext cx="6228596" cy="488983"/>
          </a:xfrm>
        </p:spPr>
        <p:txBody>
          <a:bodyPr>
            <a:normAutofit/>
          </a:bodyPr>
          <a:lstStyle/>
          <a:p>
            <a:r>
              <a:rPr lang="en-FR" kern="0" dirty="0"/>
              <a:t>SHEXI </a:t>
            </a:r>
            <a:r>
              <a:rPr lang="en-FR" kern="0" dirty="0">
                <a:sym typeface="Wingdings" pitchFamily="2" charset="2"/>
              </a:rPr>
              <a:t> SHEXI demonstrator (1)</a:t>
            </a:r>
            <a:endParaRPr lang="en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C6955E-4BC5-1441-BCE3-A5C03586B914}"/>
              </a:ext>
            </a:extLst>
          </p:cNvPr>
          <p:cNvSpPr txBox="1"/>
          <p:nvPr/>
        </p:nvSpPr>
        <p:spPr>
          <a:xfrm>
            <a:off x="68067" y="74213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(semi) Succesful P2I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E4DF89-86E8-5C4A-99E0-6AB933B9A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905914"/>
              </p:ext>
            </p:extLst>
          </p:nvPr>
        </p:nvGraphicFramePr>
        <p:xfrm>
          <a:off x="395536" y="1211631"/>
          <a:ext cx="8087535" cy="3481070"/>
        </p:xfrm>
        <a:graphic>
          <a:graphicData uri="http://schemas.openxmlformats.org/drawingml/2006/table">
            <a:tbl>
              <a:tblPr firstRow="1" lastRow="1">
                <a:tableStyleId>{93296810-A885-4BE3-A3E7-6D5BEEA58F35}</a:tableStyleId>
              </a:tblPr>
              <a:tblGrid>
                <a:gridCol w="1280467">
                  <a:extLst>
                    <a:ext uri="{9D8B030D-6E8A-4147-A177-3AD203B41FA5}">
                      <a16:colId xmlns:a16="http://schemas.microsoft.com/office/drawing/2014/main" val="3161186310"/>
                    </a:ext>
                  </a:extLst>
                </a:gridCol>
                <a:gridCol w="3508510">
                  <a:extLst>
                    <a:ext uri="{9D8B030D-6E8A-4147-A177-3AD203B41FA5}">
                      <a16:colId xmlns:a16="http://schemas.microsoft.com/office/drawing/2014/main" val="3169657896"/>
                    </a:ext>
                  </a:extLst>
                </a:gridCol>
                <a:gridCol w="1483043">
                  <a:extLst>
                    <a:ext uri="{9D8B030D-6E8A-4147-A177-3AD203B41FA5}">
                      <a16:colId xmlns:a16="http://schemas.microsoft.com/office/drawing/2014/main" val="1646003318"/>
                    </a:ext>
                  </a:extLst>
                </a:gridCol>
                <a:gridCol w="1815515">
                  <a:extLst>
                    <a:ext uri="{9D8B030D-6E8A-4147-A177-3AD203B41FA5}">
                      <a16:colId xmlns:a16="http://schemas.microsoft.com/office/drawing/2014/main" val="1745119112"/>
                    </a:ext>
                  </a:extLst>
                </a:gridCol>
              </a:tblGrid>
              <a:tr h="28130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/>
                        </a:rPr>
                        <a:t>Nature 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/>
                        </a:rPr>
                        <a:t>Description brève / </a:t>
                      </a:r>
                      <a:r>
                        <a:rPr lang="fr-FR" sz="1050" dirty="0" err="1">
                          <a:effectLst/>
                        </a:rPr>
                        <a:t>Brief</a:t>
                      </a:r>
                      <a:r>
                        <a:rPr lang="fr-FR" sz="1050" dirty="0">
                          <a:effectLst/>
                        </a:rPr>
                        <a:t> description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/>
                        </a:rPr>
                        <a:t>Montant demandé  / Grant</a:t>
                      </a:r>
                      <a:r>
                        <a:rPr lang="en-GB" sz="1050" dirty="0">
                          <a:effectLst/>
                        </a:rPr>
                        <a:t> request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effectLst/>
                        </a:rPr>
                        <a:t>Autres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financements</a:t>
                      </a:r>
                      <a:r>
                        <a:rPr lang="en-US" sz="1050" dirty="0">
                          <a:effectLst/>
                        </a:rPr>
                        <a:t> / Other source of funding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1983342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just"/>
                      <a:r>
                        <a:rPr lang="fr-FR" sz="1200" dirty="0">
                          <a:effectLst/>
                        </a:rPr>
                        <a:t>Équipement </a:t>
                      </a:r>
                      <a:endParaRPr lang="en-FR" sz="120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24 ASICs, 3x 8-ASIC carrier boards + 3 signal conditioning boards + bias boards + cables, connectors, vacuum feed-throughs</a:t>
                      </a:r>
                      <a:endParaRPr lang="en-FR" sz="1200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25 600 €</a:t>
                      </a:r>
                      <a:endParaRPr lang="en-FR" sz="1200" b="1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75370608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just"/>
                      <a:r>
                        <a:rPr lang="fr-FR" sz="1050" strike="sngStrike" dirty="0">
                          <a:effectLst/>
                        </a:rPr>
                        <a:t> </a:t>
                      </a:r>
                      <a:endParaRPr lang="en-FR" sz="1050" strike="sngStrike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strike="sngStrike" dirty="0">
                          <a:effectLst/>
                        </a:rPr>
                        <a:t>Development of a 16-channel preamplifier board, implementation of PIONEER-v3 + cables, connectors, vacuum feed-throughs</a:t>
                      </a:r>
                      <a:endParaRPr lang="en-FR" sz="1050" strike="sngStrike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strike="sngStrike" dirty="0">
                          <a:effectLst/>
                        </a:rPr>
                        <a:t>7 500 €</a:t>
                      </a:r>
                      <a:endParaRPr lang="en-FR" sz="1050" strike="sngStrike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86556960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3x 8-ASIC carrier boards + 3 signal conditioning boards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20 880 €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7075833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PXIe chassis, 250 MHz digitizer, signal generator, monitor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32 000 €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151973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Si detector (+NRE for masks)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18 000 €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0592846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High precision low-current high voltage 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7 000 €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2842493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Circulating liquid chiller (-25C)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10 500 €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1945572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dirty="0">
                          <a:effectLst/>
                        </a:rPr>
                        <a:t>XY-theta positioner (for sources) in the vacuum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effectLst/>
                        </a:rPr>
                        <a:t>16 000 €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5982873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algn="just"/>
                      <a:r>
                        <a:rPr lang="fr-FR" sz="1050" strike="sngStrike">
                          <a:effectLst/>
                        </a:rPr>
                        <a:t>Fonctionnement </a:t>
                      </a:r>
                      <a:endParaRPr lang="en-FR" sz="1050" strike="sngStrike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strike="sngStrike">
                          <a:effectLst/>
                        </a:rPr>
                        <a:t>Upgrade of data analysis workstation and NAS</a:t>
                      </a:r>
                      <a:endParaRPr lang="en-FR" sz="1050" strike="sngStrike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strike="sngStrike">
                          <a:effectLst/>
                        </a:rPr>
                        <a:t>6 000 €</a:t>
                      </a:r>
                      <a:endParaRPr lang="en-FR" sz="1050" strike="sngStrike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50" strike="sngStrike" dirty="0">
                          <a:effectLst/>
                        </a:rPr>
                        <a:t> </a:t>
                      </a:r>
                      <a:endParaRPr lang="en-FR" sz="1050" strike="sngStrike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612801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TOTAL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50">
                          <a:effectLst/>
                        </a:rPr>
                        <a:t> </a:t>
                      </a:r>
                      <a:endParaRPr lang="en-FR" sz="105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strike="sngStrike" dirty="0">
                          <a:effectLst/>
                        </a:rPr>
                        <a:t>39 100 €</a:t>
                      </a:r>
                      <a:endParaRPr lang="en-FR" sz="1050" strike="sngStrike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050" dirty="0">
                          <a:effectLst/>
                        </a:rPr>
                        <a:t>104 380 </a:t>
                      </a:r>
                      <a:r>
                        <a:rPr lang="en-US" sz="1050" dirty="0">
                          <a:effectLst/>
                        </a:rPr>
                        <a:t>€</a:t>
                      </a:r>
                      <a:endParaRPr lang="en-FR" sz="1050" dirty="0">
                        <a:effectLst/>
                        <a:latin typeface="Open Sans" panose="020B06060305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057368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0BB055A-013B-954B-BE54-B0219FC7B986}"/>
              </a:ext>
            </a:extLst>
          </p:cNvPr>
          <p:cNvSpPr txBox="1"/>
          <p:nvPr/>
        </p:nvSpPr>
        <p:spPr>
          <a:xfrm>
            <a:off x="2008181" y="4844771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en-FR" dirty="0">
                <a:sym typeface="Wingdings" pitchFamily="2" charset="2"/>
              </a:rPr>
              <a:t>Can instrument 1/2 detector</a:t>
            </a:r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C215AD0F-CA03-3447-909A-5FD813C06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299" y="6467913"/>
            <a:ext cx="2046944" cy="36473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12/06/2024</a:t>
            </a:r>
          </a:p>
        </p:txBody>
      </p:sp>
    </p:spTree>
    <p:extLst>
      <p:ext uri="{BB962C8B-B14F-4D97-AF65-F5344CB8AC3E}">
        <p14:creationId xmlns:p14="http://schemas.microsoft.com/office/powerpoint/2010/main" val="120591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AP du pôle nucléaire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0" y="216197"/>
            <a:ext cx="6228596" cy="488983"/>
          </a:xfrm>
        </p:spPr>
        <p:txBody>
          <a:bodyPr>
            <a:normAutofit/>
          </a:bodyPr>
          <a:lstStyle/>
          <a:p>
            <a:r>
              <a:rPr lang="en-FR" kern="0" dirty="0"/>
              <a:t>SHEXI </a:t>
            </a:r>
            <a:r>
              <a:rPr lang="en-FR" kern="0" dirty="0">
                <a:sym typeface="Wingdings" pitchFamily="2" charset="2"/>
              </a:rPr>
              <a:t> SHEXI demonstrator (2)</a:t>
            </a:r>
            <a:endParaRPr lang="en-FR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C6955E-4BC5-1441-BCE3-A5C03586B914}"/>
              </a:ext>
            </a:extLst>
          </p:cNvPr>
          <p:cNvSpPr txBox="1"/>
          <p:nvPr/>
        </p:nvSpPr>
        <p:spPr>
          <a:xfrm>
            <a:off x="68067" y="742130"/>
            <a:ext cx="815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”Projets Émergent”: Normandie Recherche  … GANIL are dragging their heals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BB055A-013B-954B-BE54-B0219FC7B986}"/>
              </a:ext>
            </a:extLst>
          </p:cNvPr>
          <p:cNvSpPr txBox="1"/>
          <p:nvPr/>
        </p:nvSpPr>
        <p:spPr>
          <a:xfrm>
            <a:off x="-8359" y="5805264"/>
            <a:ext cx="924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FR" dirty="0">
              <a:sym typeface="Wingdings" pitchFamily="2" charset="2"/>
            </a:endParaRPr>
          </a:p>
          <a:p>
            <a:r>
              <a:rPr lang="en-FR" dirty="0">
                <a:sym typeface="Wingdings" pitchFamily="2" charset="2"/>
              </a:rPr>
              <a:t> Remainder of Demonstrator installation, which includes a new vacuum chamber:  150k</a:t>
            </a:r>
            <a:endParaRPr lang="en-F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1F9B4-A5EF-584C-99F5-356EA472C1A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6516" r="9715" b="52590"/>
          <a:stretch/>
        </p:blipFill>
        <p:spPr bwMode="auto">
          <a:xfrm>
            <a:off x="12996" y="1916832"/>
            <a:ext cx="4919044" cy="3459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B43F7F7D-C299-DA41-9673-A16AD4EE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299" y="6467913"/>
            <a:ext cx="2046944" cy="36473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12/06/2024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0DBD5A-C891-ECCB-A799-052714F2561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46425" r="15290" b="6789"/>
          <a:stretch/>
        </p:blipFill>
        <p:spPr bwMode="auto">
          <a:xfrm>
            <a:off x="4624992" y="1899364"/>
            <a:ext cx="4426868" cy="3850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323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AP du pôle nucléaire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30" y="216197"/>
            <a:ext cx="8066626" cy="488983"/>
          </a:xfrm>
        </p:spPr>
        <p:txBody>
          <a:bodyPr>
            <a:normAutofit/>
          </a:bodyPr>
          <a:lstStyle/>
          <a:p>
            <a:r>
              <a:rPr lang="en-FR" dirty="0"/>
              <a:t>S3-SIRIUS-COMMISSIONING : 20245 funding request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61BF0-BC5D-7F4D-8976-F94CD7EA5464}"/>
              </a:ext>
            </a:extLst>
          </p:cNvPr>
          <p:cNvSpPr txBox="1"/>
          <p:nvPr/>
        </p:nvSpPr>
        <p:spPr>
          <a:xfrm>
            <a:off x="0" y="1305341"/>
            <a:ext cx="102606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>
                <a:solidFill>
                  <a:srgbClr val="FF0000"/>
                </a:solidFill>
              </a:rPr>
              <a:t>Mission (GANIL) </a:t>
            </a:r>
            <a:r>
              <a:rPr lang="en-FR" dirty="0">
                <a:solidFill>
                  <a:srgbClr val="FF0000"/>
                </a:solidFill>
                <a:sym typeface="Wingdings" pitchFamily="2" charset="2"/>
              </a:rPr>
              <a:t>:  7k</a:t>
            </a:r>
            <a:endParaRPr lang="en-FR" dirty="0"/>
          </a:p>
          <a:p>
            <a:r>
              <a:rPr lang="en-FR" dirty="0">
                <a:sym typeface="Wingdings" pitchFamily="2" charset="2"/>
              </a:rPr>
              <a:t>	 firmware updates</a:t>
            </a:r>
          </a:p>
          <a:p>
            <a:r>
              <a:rPr lang="en-FR" dirty="0">
                <a:sym typeface="Wingdings" pitchFamily="2" charset="2"/>
              </a:rPr>
              <a:t>	 set-up SIRIUS in area 51  + source commisioning: </a:t>
            </a:r>
            <a:r>
              <a:rPr lang="en-FR" dirty="0">
                <a:latin typeface="Symbol" pitchFamily="2" charset="2"/>
                <a:sym typeface="Wingdings" pitchFamily="2" charset="2"/>
              </a:rPr>
              <a:t>a</a:t>
            </a:r>
            <a:r>
              <a:rPr lang="en-FR" dirty="0">
                <a:sym typeface="Wingdings" pitchFamily="2" charset="2"/>
              </a:rPr>
              <a:t>-</a:t>
            </a:r>
            <a:r>
              <a:rPr lang="en-FR" dirty="0">
                <a:latin typeface="Symbol" pitchFamily="2" charset="2"/>
                <a:sym typeface="Wingdings" pitchFamily="2" charset="2"/>
              </a:rPr>
              <a:t>g</a:t>
            </a:r>
            <a:r>
              <a:rPr lang="en-FR" dirty="0">
                <a:sym typeface="Wingdings" pitchFamily="2" charset="2"/>
              </a:rPr>
              <a:t> coinc. measurements)</a:t>
            </a:r>
          </a:p>
          <a:p>
            <a:r>
              <a:rPr lang="en-FR" dirty="0">
                <a:sym typeface="Wingdings" pitchFamily="2" charset="2"/>
              </a:rPr>
              <a:t>	 </a:t>
            </a:r>
            <a:r>
              <a:rPr lang="en-FR" dirty="0">
                <a:solidFill>
                  <a:srgbClr val="FF0000"/>
                </a:solidFill>
                <a:sym typeface="Wingdings" pitchFamily="2" charset="2"/>
              </a:rPr>
              <a:t>commissioning of S3 ??</a:t>
            </a:r>
          </a:p>
          <a:p>
            <a:endParaRPr lang="en-FR" dirty="0">
              <a:sym typeface="Wingdings" pitchFamily="2" charset="2"/>
            </a:endParaRPr>
          </a:p>
          <a:p>
            <a:r>
              <a:rPr lang="en-FR" dirty="0">
                <a:sym typeface="Wingdings" pitchFamily="2" charset="2"/>
              </a:rPr>
              <a:t>	</a:t>
            </a:r>
            <a:endParaRPr lang="en-FR" dirty="0"/>
          </a:p>
          <a:p>
            <a:r>
              <a:rPr lang="en-FR" dirty="0">
                <a:solidFill>
                  <a:srgbClr val="FF0000"/>
                </a:solidFill>
              </a:rPr>
              <a:t>Mission (hors GANIL) : 1k</a:t>
            </a:r>
          </a:p>
          <a:p>
            <a:r>
              <a:rPr lang="en-FR" dirty="0">
                <a:sym typeface="Wingdings" pitchFamily="2" charset="2"/>
              </a:rPr>
              <a:t>	 maintenance/upgrades of test benches used at sub-contractors </a:t>
            </a:r>
          </a:p>
          <a:p>
            <a:r>
              <a:rPr lang="en-FR" dirty="0">
                <a:sym typeface="Wingdings" pitchFamily="2" charset="2"/>
              </a:rPr>
              <a:t>	 Consultation/repairs/upgrades/maintenance electronic cards + HV</a:t>
            </a:r>
          </a:p>
          <a:p>
            <a:endParaRPr lang="en-FR" dirty="0"/>
          </a:p>
          <a:p>
            <a:endParaRPr lang="en-FR" dirty="0"/>
          </a:p>
          <a:p>
            <a:r>
              <a:rPr lang="en-FR" dirty="0">
                <a:solidFill>
                  <a:srgbClr val="FF0000"/>
                </a:solidFill>
              </a:rPr>
              <a:t>Equipment (local) : 14k</a:t>
            </a:r>
          </a:p>
          <a:p>
            <a:r>
              <a:rPr lang="en-FR" dirty="0"/>
              <a:t>	</a:t>
            </a:r>
            <a:r>
              <a:rPr lang="en-FR" dirty="0">
                <a:sym typeface="Wingdings" pitchFamily="2" charset="2"/>
              </a:rPr>
              <a:t> maintenance/upgrades of test benches used at the IJCLab</a:t>
            </a:r>
          </a:p>
          <a:p>
            <a:r>
              <a:rPr lang="en-FR" dirty="0">
                <a:sym typeface="Wingdings" pitchFamily="2" charset="2"/>
              </a:rPr>
              <a:t>	    (cables/connectors/collimators and source holder/stepper motor control/</a:t>
            </a:r>
          </a:p>
          <a:p>
            <a:r>
              <a:rPr lang="en-FR" dirty="0">
                <a:sym typeface="Wingdings" pitchFamily="2" charset="2"/>
              </a:rPr>
              <a:t>		UPS repair/vacuum feed-throughs/LAUDA mother board repair)</a:t>
            </a:r>
          </a:p>
          <a:p>
            <a:r>
              <a:rPr lang="en-FR" dirty="0">
                <a:sym typeface="Wingdings" pitchFamily="2" charset="2"/>
              </a:rPr>
              <a:t>	 HD   SSD replacement for old PXIe controller</a:t>
            </a:r>
          </a:p>
          <a:p>
            <a:endParaRPr lang="en-FR" dirty="0">
              <a:sym typeface="Wingdings" pitchFamily="2" charset="2"/>
            </a:endParaRPr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B1345802-014B-2D48-9722-3CE5255A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299" y="6467913"/>
            <a:ext cx="2046944" cy="36473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12/06/2024</a:t>
            </a:r>
          </a:p>
        </p:txBody>
      </p:sp>
    </p:spTree>
    <p:extLst>
      <p:ext uri="{BB962C8B-B14F-4D97-AF65-F5344CB8AC3E}">
        <p14:creationId xmlns:p14="http://schemas.microsoft.com/office/powerpoint/2010/main" val="118523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Journée AP du pôle nucléaire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0C522B-D608-8841-A0D2-D49D1BB7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05" y="206900"/>
            <a:ext cx="2907391" cy="488983"/>
          </a:xfrm>
        </p:spPr>
        <p:txBody>
          <a:bodyPr>
            <a:normAutofit/>
          </a:bodyPr>
          <a:lstStyle/>
          <a:p>
            <a:r>
              <a:rPr lang="en-FR" dirty="0"/>
              <a:t>“AP-SHE”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BD8C971-693A-9C41-B73F-ABFF0F2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4" y="857250"/>
            <a:ext cx="7431617" cy="557371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0281DC-8D04-1748-80F0-9CB56665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4" y="1009650"/>
            <a:ext cx="7431617" cy="5573713"/>
          </a:xfr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19DF87DE-43C1-7644-8087-997E09A54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" y="933450"/>
            <a:ext cx="7431617" cy="557371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61BF0-BC5D-7F4D-8976-F94CD7EA5464}"/>
              </a:ext>
            </a:extLst>
          </p:cNvPr>
          <p:cNvSpPr txBox="1"/>
          <p:nvPr/>
        </p:nvSpPr>
        <p:spPr>
          <a:xfrm>
            <a:off x="0" y="2204864"/>
            <a:ext cx="8813631" cy="4385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Still extracting results from GABRIELA data pre 03/2022</a:t>
            </a:r>
          </a:p>
          <a:p>
            <a:endParaRPr lang="en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R.S. </a:t>
            </a:r>
            <a:r>
              <a:rPr lang="en-GB" sz="90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Mukhin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, …, KH, ALM, …, et al,</a:t>
            </a:r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 “Prompt neutron emission in </a:t>
            </a:r>
            <a:r>
              <a:rPr lang="en-GB" sz="9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250</a:t>
            </a:r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No spontaneous fission associated with ground and isomeric states decay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”; </a:t>
            </a:r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Chinese Physics C 48 (2024) 1</a:t>
            </a:r>
            <a:endParaRPr lang="en-FR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A.V. Isaev</a:t>
            </a: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 , …, A. Lopez-Martens, …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K. </a:t>
            </a:r>
            <a:r>
              <a:rPr lang="en-GB" sz="900" u="none" strike="noStrike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Hauschild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al., “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Structure of the prompt neutron multiplicity distribution in the spontaneous fission of </a:t>
            </a:r>
            <a:r>
              <a:rPr lang="en-GB" sz="900" u="none" strike="noStrike" baseline="30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256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Rf”, 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Phys. Lett. B (2023) 138008</a:t>
            </a:r>
            <a:endParaRPr lang="en-GB" sz="9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A.V. Isaev, …, KH, ALM, …, et al, “Structure of the prompt neutron multiplicity distribution in the spontaneous fission of </a:t>
            </a:r>
            <a:r>
              <a:rPr lang="en-GB" sz="900" baseline="300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256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Rf”; 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Phys. Letts B843 (2023) 138008</a:t>
            </a:r>
            <a:endParaRPr lang="en-GB" sz="9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B. </a:t>
            </a:r>
            <a:r>
              <a:rPr lang="en-GB" sz="90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Sailaubekov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…, KH, ALM, …, et al,</a:t>
            </a:r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Prompt neutrons accompanying the spontaneous fission of </a:t>
            </a:r>
            <a:r>
              <a:rPr lang="en-GB" sz="900" baseline="300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250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No”; 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AIP Conference Proceedings 3020 (2024) </a:t>
            </a:r>
            <a:r>
              <a:rPr lang="en-FR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020007</a:t>
            </a:r>
            <a:endParaRPr lang="en-FR" sz="9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R.S. </a:t>
            </a:r>
            <a:r>
              <a:rPr lang="en-GB" sz="90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Mukhin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, …, KH, ALM, …, et al,</a:t>
            </a:r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 “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Analysis of the shape of multiplicity distributions of prompt neutrons emitted in spontaneous fission”; 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J. Radioanal. Nucl. Chem. 333 (2024) 1559</a:t>
            </a:r>
            <a:endParaRPr lang="en-GB" sz="9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M. Forge</a:t>
            </a:r>
            <a:r>
              <a:rPr lang="en-GB" sz="90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, …, ALM, KH, …,  “</a:t>
            </a:r>
            <a:r>
              <a:rPr lang="en-GB" sz="9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New results on the decay spectroscopy of </a:t>
            </a:r>
            <a:r>
              <a:rPr lang="en-GB" sz="900" baseline="30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254</a:t>
            </a:r>
            <a:r>
              <a:rPr lang="en-GB" sz="9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No with GABRIELA@SHELS”; </a:t>
            </a:r>
            <a:r>
              <a:rPr lang="en-GB" sz="9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Journal of Physics Conference Series 2586 (2023) 012083</a:t>
            </a:r>
            <a:endParaRPr lang="en-GB" sz="900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A. Lopez-Martens, KH, et al. “Fission hindrances in </a:t>
            </a:r>
            <a:r>
              <a:rPr lang="en-GB" sz="90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transfermium</a:t>
            </a:r>
            <a:r>
              <a:rPr lang="en-GB" sz="9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nuclei”; </a:t>
            </a:r>
            <a:r>
              <a:rPr lang="en-GB" sz="9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EPJ Web of Conferences 290 (2023) 02027</a:t>
            </a:r>
            <a:endParaRPr lang="en-GB" sz="900" u="none" strike="noStrike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R. Chakma,</a:t>
            </a:r>
            <a:r>
              <a:rPr lang="fr-FR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A. Lopez-Martens, K. </a:t>
            </a:r>
            <a:r>
              <a:rPr lang="en-GB" sz="900" u="none" strike="noStrike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Hauschild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et al., </a:t>
            </a:r>
            <a:r>
              <a:rPr lang="fr-FR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‘’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Investigation of isomeric states in </a:t>
            </a:r>
            <a:r>
              <a:rPr lang="en-GB" sz="900" u="none" strike="noStrike" baseline="30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255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Rf</a:t>
            </a:r>
            <a:r>
              <a:rPr lang="fr-FR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’’, 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Phys. Rev. C 107 (2023) 014326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A. Lopez-Martens, K. </a:t>
            </a:r>
            <a:r>
              <a:rPr lang="en-GB" sz="900" u="none" strike="noStrike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Hauschild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and the GABRIELA collaboration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‘’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Spectroscopy of super heavy elements with GABRIELA</a:t>
            </a:r>
            <a:r>
              <a:rPr lang="en-GB" sz="9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’’, 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Eur. Phys. J. A 58 (2022) 134</a:t>
            </a:r>
            <a:endParaRPr lang="fr-FR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K. </a:t>
            </a:r>
            <a:r>
              <a:rPr lang="en-US" sz="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Hauschild</a:t>
            </a: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A. Lopez-Martens </a:t>
            </a: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al., “Alpha-decay spectroscopy of </a:t>
            </a:r>
            <a:r>
              <a:rPr lang="en-US" sz="9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257</a:t>
            </a: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Rf”, Eur. Phys. J. A 58 (2022)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A. Lopez-Martens, 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K. </a:t>
            </a:r>
            <a:r>
              <a:rPr lang="en-GB" sz="900" u="none" strike="noStrike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Hauschild</a:t>
            </a:r>
            <a:r>
              <a:rPr lang="en-GB" sz="90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  </a:t>
            </a: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et al., “Fission properties of </a:t>
            </a:r>
            <a:r>
              <a:rPr lang="en-US" sz="9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253</a:t>
            </a:r>
            <a:r>
              <a:rPr lang="en-US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Rf and the stability of neutron-deficient Rf isotopes”, Phys. Rev. C 105 (2022) </a:t>
            </a:r>
            <a:r>
              <a:rPr lang="fr-FR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L021306</a:t>
            </a:r>
            <a:endParaRPr lang="en-FR" dirty="0"/>
          </a:p>
          <a:p>
            <a:endParaRPr lang="en-FR" dirty="0"/>
          </a:p>
          <a:p>
            <a:r>
              <a:rPr lang="en-FR" dirty="0">
                <a:sym typeface="Wingdings" pitchFamily="2" charset="2"/>
              </a:rPr>
              <a:t>More papers already in the pipeline: 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250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No, 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254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No, 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256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Rf, </a:t>
            </a:r>
            <a:r>
              <a:rPr lang="en-US" baseline="30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257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Db</a:t>
            </a:r>
          </a:p>
          <a:p>
            <a:r>
              <a:rPr lang="en-FR" dirty="0">
                <a:sym typeface="Wingdings" pitchFamily="2" charset="2"/>
              </a:rPr>
              <a:t>Further delays in S3  digging deeper into the data</a:t>
            </a:r>
          </a:p>
          <a:p>
            <a:endParaRPr lang="en-FR" dirty="0">
              <a:sym typeface="Wingdings" pitchFamily="2" charset="2"/>
            </a:endParaRPr>
          </a:p>
          <a:p>
            <a:r>
              <a:rPr lang="en-FR" dirty="0">
                <a:sym typeface="Wingdings" pitchFamily="2" charset="2"/>
              </a:rPr>
              <a:t>	(Hopefully) More invitations + another analysis workshop</a:t>
            </a:r>
          </a:p>
          <a:p>
            <a:endParaRPr lang="en-FR" dirty="0">
              <a:sym typeface="Wingdings" pitchFamily="2" charset="2"/>
            </a:endParaRPr>
          </a:p>
          <a:p>
            <a:r>
              <a:rPr lang="en-FR" dirty="0">
                <a:sym typeface="Wingdings" pitchFamily="2" charset="2"/>
              </a:rPr>
              <a:t>		</a:t>
            </a:r>
            <a:r>
              <a:rPr lang="en-FR" dirty="0">
                <a:solidFill>
                  <a:srgbClr val="FF0000"/>
                </a:solidFill>
                <a:sym typeface="Wingdings" pitchFamily="2" charset="2"/>
              </a:rPr>
              <a:t>request 5k</a:t>
            </a:r>
            <a:r>
              <a:rPr lang="en-US" dirty="0">
                <a:solidFill>
                  <a:srgbClr val="FF0000"/>
                </a:solidFill>
                <a:effectLst/>
              </a:rPr>
              <a:t>€ for 2025</a:t>
            </a:r>
            <a:endParaRPr lang="en-FR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FR" dirty="0">
                <a:sym typeface="Wingdings" pitchFamily="2" charset="2"/>
              </a:rPr>
              <a:t>	</a:t>
            </a:r>
            <a:endParaRPr lang="en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D3DFE6-8C98-194B-A07F-ED5B5F477903}"/>
              </a:ext>
            </a:extLst>
          </p:cNvPr>
          <p:cNvSpPr txBox="1"/>
          <p:nvPr/>
        </p:nvSpPr>
        <p:spPr>
          <a:xfrm>
            <a:off x="436418" y="1059873"/>
            <a:ext cx="8117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2024: 5k </a:t>
            </a:r>
            <a:r>
              <a:rPr lang="en-FR" dirty="0">
                <a:sym typeface="Wingdings" pitchFamily="2" charset="2"/>
              </a:rPr>
              <a:t> NN2024; ALM plenary session invited speaker</a:t>
            </a:r>
          </a:p>
          <a:p>
            <a:r>
              <a:rPr lang="en-FR" dirty="0">
                <a:sym typeface="Wingdings" pitchFamily="2" charset="2"/>
              </a:rPr>
              <a:t>                    Zakopane; KH  Acta Physica Polonica B on the SHEXI concept</a:t>
            </a:r>
          </a:p>
          <a:p>
            <a:r>
              <a:rPr lang="en-FR" dirty="0">
                <a:sym typeface="Wingdings" pitchFamily="2" charset="2"/>
              </a:rPr>
              <a:t>				(re discussion of GANIL-UK)</a:t>
            </a:r>
            <a:endParaRPr lang="en-FR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4C6709B8-DABA-A84E-B0DC-45ADE2DF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299" y="6467913"/>
            <a:ext cx="2046944" cy="36473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12/06/2024</a:t>
            </a:r>
          </a:p>
        </p:txBody>
      </p:sp>
    </p:spTree>
    <p:extLst>
      <p:ext uri="{BB962C8B-B14F-4D97-AF65-F5344CB8AC3E}">
        <p14:creationId xmlns:p14="http://schemas.microsoft.com/office/powerpoint/2010/main" val="827248128"/>
      </p:ext>
    </p:extLst>
  </p:cSld>
  <p:clrMapOvr>
    <a:masterClrMapping/>
  </p:clrMapOvr>
</p:sld>
</file>

<file path=ppt/theme/theme1.xml><?xml version="1.0" encoding="utf-8"?>
<a:theme xmlns:a="http://schemas.openxmlformats.org/drawingml/2006/main" name="2_modele pre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21864</TotalTime>
  <Words>1072</Words>
  <Application>Microsoft Macintosh PowerPoint</Application>
  <PresentationFormat>On-screen Show (4:3)</PresentationFormat>
  <Paragraphs>166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Open Sans</vt:lpstr>
      <vt:lpstr>Symbol</vt:lpstr>
      <vt:lpstr>Wingdings</vt:lpstr>
      <vt:lpstr>2_modele presentation</vt:lpstr>
      <vt:lpstr>S3-SIRIUS (recap)</vt:lpstr>
      <vt:lpstr>S3-SIRIUS: 2023 funding – where it went</vt:lpstr>
      <vt:lpstr>S3-SIRIUS upgrade SHEXI (CODEC IJCLab &amp; CS-GANIL)</vt:lpstr>
      <vt:lpstr>SHEXI  SHEXI demonstrator (1)</vt:lpstr>
      <vt:lpstr>SHEXI  SHEXI demonstrator (2)</vt:lpstr>
      <vt:lpstr>S3-SIRIUS-COMMISSIONING : 20245 funding request</vt:lpstr>
      <vt:lpstr>“AP-SHE”</vt:lpstr>
    </vt:vector>
  </TitlesOfParts>
  <Company>CNRS DR16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nucléaire et de physique des particules</dc:title>
  <dc:creator>HAROUTUNIAN Valerie</dc:creator>
  <cp:lastModifiedBy>Araceli Lopez</cp:lastModifiedBy>
  <cp:revision>652</cp:revision>
  <cp:lastPrinted>2018-02-05T14:02:02Z</cp:lastPrinted>
  <dcterms:created xsi:type="dcterms:W3CDTF">2016-09-21T14:30:07Z</dcterms:created>
  <dcterms:modified xsi:type="dcterms:W3CDTF">2024-06-11T14:27:39Z</dcterms:modified>
</cp:coreProperties>
</file>