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38" r:id="rId2"/>
    <p:sldId id="339" r:id="rId3"/>
    <p:sldId id="638" r:id="rId4"/>
    <p:sldId id="337" r:id="rId5"/>
    <p:sldId id="326" r:id="rId6"/>
    <p:sldId id="334" r:id="rId7"/>
    <p:sldId id="312" r:id="rId8"/>
    <p:sldId id="327" r:id="rId9"/>
    <p:sldId id="333" r:id="rId10"/>
    <p:sldId id="324" r:id="rId11"/>
    <p:sldId id="336" r:id="rId12"/>
    <p:sldId id="331" r:id="rId13"/>
    <p:sldId id="340" r:id="rId14"/>
    <p:sldId id="341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19"/>
    <p:restoredTop sz="94628"/>
  </p:normalViewPr>
  <p:slideViewPr>
    <p:cSldViewPr snapToGrid="0" snapToObjects="1">
      <p:cViewPr>
        <p:scale>
          <a:sx n="112" d="100"/>
          <a:sy n="112" d="100"/>
        </p:scale>
        <p:origin x="0" y="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502E6-C819-5242-B410-60027A21E5B4}" type="datetimeFigureOut">
              <a:t>17/06/2024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4BD45-CE1A-7F48-B412-234FD7982FD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0744c0b43_1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41" name="Google Shape;141;g2d0744c0b43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2" name="Google Shape;142;g2d0744c0b43_1_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4BD45-CE1A-7F48-B412-234FD7982FD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64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4BD45-CE1A-7F48-B412-234FD7982FD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07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73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70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99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11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98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47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41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09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711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57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80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155DA-B91B-BA44-A242-249B4DCC7A12}" type="datetimeFigureOut">
              <a:t>17/06/2024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353A7-493A-624A-82D9-6CF18743B4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14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mps/ast/detf.jsp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irrors_wClouds-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336" y="11430"/>
            <a:ext cx="10287000" cy="6858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DC109452-7C1A-9F4D-1F16-0313B16EC29B}"/>
              </a:ext>
            </a:extLst>
          </p:cNvPr>
          <p:cNvGrpSpPr/>
          <p:nvPr/>
        </p:nvGrpSpPr>
        <p:grpSpPr>
          <a:xfrm>
            <a:off x="-241300" y="800100"/>
            <a:ext cx="3759200" cy="2584450"/>
            <a:chOff x="-241300" y="800100"/>
            <a:chExt cx="3759200" cy="258445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E2F85496-D4B5-DC4C-6C5D-22C8A1FCD513}"/>
                </a:ext>
              </a:extLst>
            </p:cNvPr>
            <p:cNvGrpSpPr/>
            <p:nvPr/>
          </p:nvGrpSpPr>
          <p:grpSpPr>
            <a:xfrm>
              <a:off x="-241300" y="800100"/>
              <a:ext cx="3035300" cy="2044700"/>
              <a:chOff x="-38100" y="927100"/>
              <a:chExt cx="3035300" cy="2044700"/>
            </a:xfrm>
          </p:grpSpPr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1D036053-CCDB-02CF-ADAB-BD9A6318BE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0" y="952500"/>
                <a:ext cx="2997200" cy="2019300"/>
              </a:xfrm>
              <a:prstGeom prst="line">
                <a:avLst/>
              </a:prstGeom>
              <a:ln w="73025">
                <a:gradFill flip="none" rotWithShape="1">
                  <a:gsLst>
                    <a:gs pos="0">
                      <a:schemeClr val="accent2"/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rgbClr val="FFFF00"/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22499A3C-CCC7-A7B5-C0C7-5A8ABAFFEA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38100" y="927100"/>
                <a:ext cx="3035300" cy="1955800"/>
              </a:xfrm>
              <a:prstGeom prst="line">
                <a:avLst/>
              </a:prstGeom>
              <a:ln w="50800">
                <a:gradFill flip="none" rotWithShape="1">
                  <a:gsLst>
                    <a:gs pos="0">
                      <a:schemeClr val="accent2"/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rgbClr val="FFFF00"/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3" name="Nuage 12">
              <a:extLst>
                <a:ext uri="{FF2B5EF4-FFF2-40B4-BE49-F238E27FC236}">
                  <a16:creationId xmlns:a16="http://schemas.microsoft.com/office/drawing/2014/main" id="{D6684B8F-FE79-EF22-DD82-4F4151F68190}"/>
                </a:ext>
              </a:extLst>
            </p:cNvPr>
            <p:cNvSpPr/>
            <p:nvPr/>
          </p:nvSpPr>
          <p:spPr>
            <a:xfrm>
              <a:off x="2324100" y="2305050"/>
              <a:ext cx="1193800" cy="1079500"/>
            </a:xfrm>
            <a:prstGeom prst="clou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6536" y="2990906"/>
            <a:ext cx="8062044" cy="2311400"/>
          </a:xfr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FFFF0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>Flux de matière sur Terre avec LSST</a:t>
            </a:r>
            <a:br>
              <a:rPr lang="fr-FR" sz="6600" b="1" dirty="0">
                <a:solidFill>
                  <a:srgbClr val="FFFF0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</a:br>
            <a:r>
              <a:rPr lang="fr-FR" sz="4000" b="1" dirty="0" err="1">
                <a:solidFill>
                  <a:srgbClr val="FFFF0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>micrometeors@LSST</a:t>
            </a:r>
            <a:endParaRPr lang="fr-FR" sz="3600" b="1" dirty="0">
              <a:solidFill>
                <a:srgbClr val="FFFF00"/>
              </a:solidFill>
              <a:effectLst>
                <a:glow rad="101600">
                  <a:srgbClr val="FF0000">
                    <a:alpha val="75000"/>
                  </a:srgbClr>
                </a:glow>
              </a:effectLst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63C212A-1BD3-C427-3D88-1220F9B98A43}"/>
              </a:ext>
            </a:extLst>
          </p:cNvPr>
          <p:cNvSpPr txBox="1"/>
          <p:nvPr/>
        </p:nvSpPr>
        <p:spPr>
          <a:xfrm>
            <a:off x="5840730" y="6195060"/>
            <a:ext cx="245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highlight>
                  <a:srgbClr val="FFFF00"/>
                </a:highlight>
              </a:rPr>
              <a:t>M. Moniez, 21/06/2024</a:t>
            </a:r>
          </a:p>
        </p:txBody>
      </p:sp>
    </p:spTree>
    <p:extLst>
      <p:ext uri="{BB962C8B-B14F-4D97-AF65-F5344CB8AC3E}">
        <p14:creationId xmlns:p14="http://schemas.microsoft.com/office/powerpoint/2010/main" val="2349962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828E10-16C4-2A4D-AB46-65B2157FE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23" y="1764324"/>
            <a:ext cx="3801561" cy="34934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800" b="1" dirty="0" err="1"/>
              <a:t>Scaling</a:t>
            </a:r>
            <a:r>
              <a:rPr lang="fr-FR" sz="2800" b="1" dirty="0"/>
              <a:t> </a:t>
            </a:r>
            <a:r>
              <a:rPr lang="fr-FR" sz="2800" b="1" dirty="0" err="1"/>
              <a:t>from</a:t>
            </a:r>
            <a:r>
              <a:rPr lang="fr-FR" sz="2800" b="1" dirty="0"/>
              <a:t> the rate of visible (V&lt;6) shooting stars </a:t>
            </a:r>
            <a:r>
              <a:rPr lang="fr-FR" sz="2800" dirty="0"/>
              <a:t>(0.075/</a:t>
            </a:r>
            <a:r>
              <a:rPr lang="fr-FR" sz="2800" dirty="0" err="1"/>
              <a:t>hour</a:t>
            </a:r>
            <a:r>
              <a:rPr lang="fr-FR" sz="2800" dirty="0"/>
              <a:t> in LSST)</a:t>
            </a:r>
          </a:p>
          <a:p>
            <a:pPr marL="0" indent="0">
              <a:buNone/>
            </a:pPr>
            <a:r>
              <a:rPr lang="fr-FR" sz="2800" dirty="0"/>
              <a:t>(</a:t>
            </a:r>
            <a:r>
              <a:rPr lang="fr-FR" sz="2400" i="1" dirty="0"/>
              <a:t>Jérémie </a:t>
            </a:r>
            <a:r>
              <a:rPr lang="fr-FR" sz="2400" i="1" dirty="0" err="1"/>
              <a:t>Vaubaillon</a:t>
            </a:r>
            <a:r>
              <a:rPr lang="fr-FR" sz="2800" dirty="0"/>
              <a:t>)</a:t>
            </a:r>
          </a:p>
          <a:p>
            <a:pPr>
              <a:buFont typeface="Symbol" pitchFamily="2" charset="2"/>
              <a:buChar char="Þ"/>
            </a:pPr>
            <a:r>
              <a:rPr lang="fr-FR" sz="1700" b="1" dirty="0"/>
              <a:t>1 per 5 </a:t>
            </a:r>
            <a:r>
              <a:rPr lang="fr-FR" sz="1700" b="1" dirty="0" err="1"/>
              <a:t>exposures</a:t>
            </a:r>
            <a:r>
              <a:rPr lang="fr-FR" sz="1700" b="1" dirty="0"/>
              <a:t> </a:t>
            </a:r>
            <a:r>
              <a:rPr lang="fr-FR" sz="1700" dirty="0"/>
              <a:t>of 15s </a:t>
            </a:r>
            <a:r>
              <a:rPr lang="fr-FR" sz="1700" dirty="0" err="1"/>
              <a:t>with</a:t>
            </a:r>
            <a:r>
              <a:rPr lang="fr-FR" sz="1700" dirty="0"/>
              <a:t> V&lt;12 </a:t>
            </a:r>
            <a:r>
              <a:rPr lang="fr-FR" sz="1700" dirty="0" err="1"/>
              <a:t>within</a:t>
            </a:r>
            <a:r>
              <a:rPr lang="fr-FR" sz="1700" dirty="0"/>
              <a:t> the LSST </a:t>
            </a:r>
            <a:r>
              <a:rPr lang="fr-FR" sz="1700" dirty="0" err="1"/>
              <a:t>field</a:t>
            </a:r>
            <a:r>
              <a:rPr lang="fr-FR" sz="1700" dirty="0"/>
              <a:t> (1/2143 of the visible </a:t>
            </a:r>
            <a:r>
              <a:rPr lang="fr-FR" sz="1700" dirty="0" err="1"/>
              <a:t>sky</a:t>
            </a:r>
            <a:r>
              <a:rPr lang="fr-FR" sz="1700" dirty="0"/>
              <a:t>)</a:t>
            </a:r>
          </a:p>
          <a:p>
            <a:pPr>
              <a:buFont typeface="Symbol" pitchFamily="2" charset="2"/>
              <a:buChar char="Þ"/>
            </a:pPr>
            <a:r>
              <a:rPr lang="fr-FR" sz="1700" dirty="0" err="1"/>
              <a:t>Above</a:t>
            </a:r>
            <a:r>
              <a:rPr lang="fr-FR" sz="1700" dirty="0"/>
              <a:t> LSST </a:t>
            </a:r>
            <a:r>
              <a:rPr lang="fr-FR" sz="1700" dirty="0" err="1"/>
              <a:t>detection</a:t>
            </a:r>
            <a:r>
              <a:rPr lang="fr-FR" sz="1700" dirty="0"/>
              <a:t> </a:t>
            </a:r>
            <a:r>
              <a:rPr lang="fr-FR" sz="1700" dirty="0" err="1"/>
              <a:t>limit</a:t>
            </a:r>
            <a:r>
              <a:rPr lang="fr-FR" sz="1700" dirty="0"/>
              <a:t> for all </a:t>
            </a:r>
            <a:r>
              <a:rPr lang="fr-FR" sz="1700" dirty="0" err="1"/>
              <a:t>filters</a:t>
            </a:r>
            <a:endParaRPr lang="fr-FR" sz="1700" dirty="0"/>
          </a:p>
          <a:p>
            <a:pPr marL="0" indent="0">
              <a:buNone/>
            </a:pPr>
            <a:endParaRPr lang="fr-FR" sz="1700" dirty="0"/>
          </a:p>
          <a:p>
            <a:pPr>
              <a:buFont typeface="Symbol" pitchFamily="2" charset="2"/>
              <a:buChar char="Þ"/>
            </a:pPr>
            <a:r>
              <a:rPr lang="fr-FR" sz="1900" b="1" dirty="0">
                <a:solidFill>
                  <a:srgbClr val="FF0000"/>
                </a:solidFill>
              </a:rPr>
              <a:t>0.025/</a:t>
            </a:r>
            <a:r>
              <a:rPr lang="fr-FR" sz="1900" b="1" dirty="0" err="1">
                <a:solidFill>
                  <a:srgbClr val="FF0000"/>
                </a:solidFill>
              </a:rPr>
              <a:t>exposure</a:t>
            </a:r>
            <a:endParaRPr lang="fr-FR" sz="19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1900" b="1" dirty="0">
                <a:solidFill>
                  <a:srgbClr val="FF0000"/>
                </a:solidFill>
              </a:rPr>
              <a:t>	</a:t>
            </a:r>
            <a:r>
              <a:rPr lang="fr-FR" sz="1900" b="1" dirty="0" err="1">
                <a:solidFill>
                  <a:srgbClr val="FF0000"/>
                </a:solidFill>
              </a:rPr>
              <a:t>with</a:t>
            </a:r>
            <a:r>
              <a:rPr lang="fr-FR" sz="19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mass &gt; 25</a:t>
            </a:r>
            <a:r>
              <a:rPr lang="fr-FR" sz="20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fr-FR" sz="2000" b="1" dirty="0">
                <a:solidFill>
                  <a:srgbClr val="FF0000"/>
                </a:solidFill>
              </a:rPr>
              <a:t>g (V&lt;10)</a:t>
            </a:r>
            <a:endParaRPr lang="fr-FR" sz="1900" b="1" dirty="0">
              <a:solidFill>
                <a:srgbClr val="FF0000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06CBA9D-3F9F-9149-97DF-73ECACAA0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Event rate (1): </a:t>
            </a:r>
            <a:r>
              <a:rPr lang="fr-FR" b="1" dirty="0" err="1">
                <a:solidFill>
                  <a:srgbClr val="FF0000"/>
                </a:solidFill>
              </a:rPr>
              <a:t>from</a:t>
            </a:r>
            <a:r>
              <a:rPr lang="fr-FR" b="1" dirty="0">
                <a:solidFill>
                  <a:srgbClr val="FF0000"/>
                </a:solidFill>
              </a:rPr>
              <a:t> shooting stars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29D8B1-2EEF-4346-A9A7-DAA775E3E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084" y="1963613"/>
            <a:ext cx="4861794" cy="2813538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B6491C7-3EFF-6546-9981-84F57FF5E386}"/>
              </a:ext>
            </a:extLst>
          </p:cNvPr>
          <p:cNvCxnSpPr>
            <a:cxnSpLocks/>
          </p:cNvCxnSpPr>
          <p:nvPr/>
        </p:nvCxnSpPr>
        <p:spPr>
          <a:xfrm>
            <a:off x="4948441" y="1857978"/>
            <a:ext cx="0" cy="24761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889BDBC6-939C-B04D-9A89-E165A546F2A6}"/>
              </a:ext>
            </a:extLst>
          </p:cNvPr>
          <p:cNvSpPr txBox="1"/>
          <p:nvPr/>
        </p:nvSpPr>
        <p:spPr>
          <a:xfrm>
            <a:off x="4536831" y="1588356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s/b=5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38E6F9E-7D12-1A4D-80DA-4AE997AABEA8}"/>
              </a:ext>
            </a:extLst>
          </p:cNvPr>
          <p:cNvCxnSpPr>
            <a:cxnSpLocks/>
          </p:cNvCxnSpPr>
          <p:nvPr/>
        </p:nvCxnSpPr>
        <p:spPr>
          <a:xfrm>
            <a:off x="6085580" y="1857978"/>
            <a:ext cx="0" cy="247617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2750D8DC-B51A-AF42-8CE4-5E53A1CE8AA9}"/>
              </a:ext>
            </a:extLst>
          </p:cNvPr>
          <p:cNvSpPr txBox="1"/>
          <p:nvPr/>
        </p:nvSpPr>
        <p:spPr>
          <a:xfrm>
            <a:off x="5666907" y="1582223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s/b=30</a:t>
            </a:r>
          </a:p>
        </p:txBody>
      </p:sp>
    </p:spTree>
    <p:extLst>
      <p:ext uri="{BB962C8B-B14F-4D97-AF65-F5344CB8AC3E}">
        <p14:creationId xmlns:p14="http://schemas.microsoft.com/office/powerpoint/2010/main" val="1877362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 283">
            <a:extLst>
              <a:ext uri="{FF2B5EF4-FFF2-40B4-BE49-F238E27FC236}">
                <a16:creationId xmlns:a16="http://schemas.microsoft.com/office/drawing/2014/main" id="{E6699E64-8B41-E346-B5D5-B60A93D07F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30" y="3759710"/>
            <a:ext cx="2719928" cy="278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88AEB-1638-7644-B310-E094FECCE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Event rate (2)</a:t>
            </a:r>
            <a:br>
              <a:rPr lang="fr-FR" sz="4000" b="1" dirty="0">
                <a:solidFill>
                  <a:srgbClr val="FF0000"/>
                </a:solidFill>
              </a:rPr>
            </a:br>
            <a:r>
              <a:rPr lang="fr-FR" sz="4000" b="1" dirty="0">
                <a:solidFill>
                  <a:srgbClr val="FF0000"/>
                </a:solidFill>
              </a:rPr>
              <a:t>Link LSST &lt;-&gt; </a:t>
            </a:r>
            <a:r>
              <a:rPr lang="fr-FR" sz="4000" b="1" dirty="0" err="1">
                <a:solidFill>
                  <a:srgbClr val="FF0000"/>
                </a:solidFill>
              </a:rPr>
              <a:t>micrometeorites</a:t>
            </a:r>
            <a:r>
              <a:rPr lang="fr-FR" sz="4000" b="1" dirty="0">
                <a:solidFill>
                  <a:srgbClr val="FF0000"/>
                </a:solidFill>
              </a:rPr>
              <a:t> </a:t>
            </a:r>
            <a:r>
              <a:rPr lang="fr-FR" sz="4000" b="1" dirty="0" err="1">
                <a:solidFill>
                  <a:srgbClr val="FF0000"/>
                </a:solidFill>
              </a:rPr>
              <a:t>counting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037563-C6CC-6242-83C0-7CE212090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8" y="1526616"/>
            <a:ext cx="4760553" cy="2696870"/>
          </a:xfrm>
        </p:spPr>
        <p:txBody>
          <a:bodyPr>
            <a:normAutofit fontScale="92500" lnSpcReduction="20000"/>
          </a:bodyPr>
          <a:lstStyle/>
          <a:p>
            <a:r>
              <a:rPr lang="fr-FR" sz="2600" dirty="0" err="1"/>
              <a:t>From</a:t>
            </a:r>
            <a:r>
              <a:rPr lang="fr-FR" sz="2600" dirty="0"/>
              <a:t> </a:t>
            </a:r>
            <a:r>
              <a:rPr lang="fr-FR" sz="2600" dirty="0" err="1"/>
              <a:t>counting</a:t>
            </a:r>
            <a:r>
              <a:rPr lang="fr-FR" sz="2600" dirty="0"/>
              <a:t>: </a:t>
            </a:r>
            <a:r>
              <a:rPr lang="fr-FR" sz="2600" dirty="0" err="1"/>
              <a:t>deposition</a:t>
            </a:r>
            <a:r>
              <a:rPr lang="fr-FR" sz="2600" dirty="0"/>
              <a:t> rate / time unit / surface unit (@100km altitude)</a:t>
            </a:r>
          </a:p>
          <a:p>
            <a:r>
              <a:rPr lang="fr-FR" sz="2600" dirty="0"/>
              <a:t>(</a:t>
            </a:r>
            <a:r>
              <a:rPr lang="fr-FR" sz="2600" dirty="0" err="1"/>
              <a:t>pessimistic</a:t>
            </a:r>
            <a:r>
              <a:rPr lang="fr-FR" sz="2600" dirty="0"/>
              <a:t>) </a:t>
            </a:r>
            <a:r>
              <a:rPr lang="fr-FR" sz="2600" dirty="0" err="1"/>
              <a:t>hypothesis</a:t>
            </a:r>
            <a:r>
              <a:rPr lang="fr-FR" sz="2600" dirty="0"/>
              <a:t>:</a:t>
            </a:r>
          </a:p>
          <a:p>
            <a:pPr marL="457200" lvl="1" indent="0">
              <a:buNone/>
            </a:pPr>
            <a:r>
              <a:rPr lang="fr-FR" sz="2200" dirty="0"/>
              <a:t># of </a:t>
            </a:r>
            <a:r>
              <a:rPr lang="fr-FR" sz="2200" dirty="0" err="1"/>
              <a:t>tracks</a:t>
            </a:r>
            <a:r>
              <a:rPr lang="fr-FR" sz="2200" dirty="0"/>
              <a:t> in LSST </a:t>
            </a:r>
            <a:r>
              <a:rPr lang="fr-FR" sz="2200" dirty="0" err="1"/>
              <a:t>field</a:t>
            </a:r>
            <a:r>
              <a:rPr lang="fr-FR" sz="2200" dirty="0"/>
              <a:t> =</a:t>
            </a:r>
          </a:p>
          <a:p>
            <a:pPr marL="457200" lvl="1" indent="0">
              <a:buNone/>
            </a:pPr>
            <a:r>
              <a:rPr lang="fr-FR" sz="2200" dirty="0"/>
              <a:t># of </a:t>
            </a:r>
            <a:r>
              <a:rPr lang="fr-FR" sz="2200" dirty="0" err="1"/>
              <a:t>spherules</a:t>
            </a:r>
            <a:r>
              <a:rPr lang="fr-FR" sz="2200" dirty="0"/>
              <a:t> in the surface </a:t>
            </a:r>
            <a:r>
              <a:rPr lang="fr-FR" sz="2200" dirty="0" err="1"/>
              <a:t>covered</a:t>
            </a:r>
            <a:r>
              <a:rPr lang="fr-FR" sz="2200" dirty="0"/>
              <a:t> at 100km altitude (30km</a:t>
            </a:r>
            <a:r>
              <a:rPr lang="fr-FR" sz="2200" baseline="30000" dirty="0"/>
              <a:t>2</a:t>
            </a:r>
            <a:r>
              <a:rPr lang="fr-FR" sz="2200" dirty="0"/>
              <a:t>/sin h)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fr-FR" sz="2600" dirty="0"/>
              <a:t>LSST 15s </a:t>
            </a:r>
            <a:r>
              <a:rPr lang="fr-FR" sz="2600" dirty="0" err="1"/>
              <a:t>exposure</a:t>
            </a:r>
            <a:r>
              <a:rPr lang="fr-FR" sz="2600" dirty="0"/>
              <a:t> &gt; 14m</a:t>
            </a:r>
            <a:r>
              <a:rPr lang="fr-FR" sz="2600" baseline="30000" dirty="0"/>
              <a:t>2</a:t>
            </a:r>
            <a:r>
              <a:rPr lang="fr-FR" sz="2600" dirty="0"/>
              <a:t>.yr</a:t>
            </a:r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719FEBB-DFDD-5642-B98D-611B43E27A4C}"/>
              </a:ext>
            </a:extLst>
          </p:cNvPr>
          <p:cNvGrpSpPr/>
          <p:nvPr/>
        </p:nvGrpSpPr>
        <p:grpSpPr>
          <a:xfrm>
            <a:off x="5188396" y="1536169"/>
            <a:ext cx="3350785" cy="2303585"/>
            <a:chOff x="5408526" y="1417638"/>
            <a:chExt cx="3350785" cy="230358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3320711-4E8B-224C-A75C-4B464B0A8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8526" y="1417638"/>
              <a:ext cx="2961752" cy="2303585"/>
            </a:xfrm>
            <a:prstGeom prst="rect">
              <a:avLst/>
            </a:prstGeom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5FD3ABB-736C-5A45-89EB-6317FFD454A6}"/>
                </a:ext>
              </a:extLst>
            </p:cNvPr>
            <p:cNvGrpSpPr/>
            <p:nvPr/>
          </p:nvGrpSpPr>
          <p:grpSpPr>
            <a:xfrm>
              <a:off x="7670792" y="1682838"/>
              <a:ext cx="1088519" cy="1641231"/>
              <a:chOff x="6959599" y="1242572"/>
              <a:chExt cx="1088519" cy="164123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EA1D188-9D11-D443-B1E6-791129BAEC87}"/>
                  </a:ext>
                </a:extLst>
              </p:cNvPr>
              <p:cNvSpPr/>
              <p:nvPr/>
            </p:nvSpPr>
            <p:spPr>
              <a:xfrm>
                <a:off x="6959599" y="1242572"/>
                <a:ext cx="1088519" cy="1641231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100000">
                    <a:schemeClr val="bg1"/>
                  </a:gs>
                </a:gsLst>
                <a:lin ang="0" scaled="0"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205F806-3C3B-9E4D-A1E9-661E783DEFF0}"/>
                  </a:ext>
                </a:extLst>
              </p:cNvPr>
              <p:cNvSpPr txBox="1"/>
              <p:nvPr/>
            </p:nvSpPr>
            <p:spPr>
              <a:xfrm rot="16200000">
                <a:off x="6987310" y="1777130"/>
                <a:ext cx="13853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Visible (V&lt;6)</a:t>
                </a:r>
              </a:p>
              <a:p>
                <a:pPr algn="ctr"/>
                <a:r>
                  <a:rPr lang="fr-FR" b="1" dirty="0" err="1"/>
                  <a:t>meteors</a:t>
                </a:r>
                <a:endParaRPr lang="fr-FR" b="1" dirty="0"/>
              </a:p>
            </p:txBody>
          </p:sp>
        </p:grpSp>
      </p:grpSp>
      <p:grpSp>
        <p:nvGrpSpPr>
          <p:cNvPr id="271" name="Groupe 270">
            <a:extLst>
              <a:ext uri="{FF2B5EF4-FFF2-40B4-BE49-F238E27FC236}">
                <a16:creationId xmlns:a16="http://schemas.microsoft.com/office/drawing/2014/main" id="{2BA60172-0E02-BB49-A85E-467C87A44322}"/>
              </a:ext>
            </a:extLst>
          </p:cNvPr>
          <p:cNvGrpSpPr/>
          <p:nvPr/>
        </p:nvGrpSpPr>
        <p:grpSpPr>
          <a:xfrm>
            <a:off x="5776374" y="5254564"/>
            <a:ext cx="2843674" cy="1200907"/>
            <a:chOff x="5650523" y="4262047"/>
            <a:chExt cx="2843674" cy="1200907"/>
          </a:xfrm>
        </p:grpSpPr>
        <p:cxnSp>
          <p:nvCxnSpPr>
            <p:cNvPr id="269" name="Connecteur droit 268">
              <a:extLst>
                <a:ext uri="{FF2B5EF4-FFF2-40B4-BE49-F238E27FC236}">
                  <a16:creationId xmlns:a16="http://schemas.microsoft.com/office/drawing/2014/main" id="{508AEFE5-F245-9640-8ABD-FB7746F82D77}"/>
                </a:ext>
              </a:extLst>
            </p:cNvPr>
            <p:cNvCxnSpPr/>
            <p:nvPr/>
          </p:nvCxnSpPr>
          <p:spPr>
            <a:xfrm flipH="1" flipV="1">
              <a:off x="5650523" y="4262047"/>
              <a:ext cx="2843674" cy="1200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Ellipse 269">
              <a:extLst>
                <a:ext uri="{FF2B5EF4-FFF2-40B4-BE49-F238E27FC236}">
                  <a16:creationId xmlns:a16="http://schemas.microsoft.com/office/drawing/2014/main" id="{6EFF0E45-7F7E-2D40-A2FF-8CEE82F44B65}"/>
                </a:ext>
              </a:extLst>
            </p:cNvPr>
            <p:cNvSpPr/>
            <p:nvPr/>
          </p:nvSpPr>
          <p:spPr>
            <a:xfrm>
              <a:off x="6989036" y="4791103"/>
              <a:ext cx="156036" cy="1560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2" name="Groupe 271">
            <a:extLst>
              <a:ext uri="{FF2B5EF4-FFF2-40B4-BE49-F238E27FC236}">
                <a16:creationId xmlns:a16="http://schemas.microsoft.com/office/drawing/2014/main" id="{6143CCFA-F79E-FB42-B654-0158B621B555}"/>
              </a:ext>
            </a:extLst>
          </p:cNvPr>
          <p:cNvGrpSpPr/>
          <p:nvPr/>
        </p:nvGrpSpPr>
        <p:grpSpPr>
          <a:xfrm rot="20417072">
            <a:off x="5802923" y="4414447"/>
            <a:ext cx="2843674" cy="1200907"/>
            <a:chOff x="5650523" y="4262047"/>
            <a:chExt cx="2843674" cy="1200907"/>
          </a:xfrm>
        </p:grpSpPr>
        <p:cxnSp>
          <p:nvCxnSpPr>
            <p:cNvPr id="273" name="Connecteur droit 272">
              <a:extLst>
                <a:ext uri="{FF2B5EF4-FFF2-40B4-BE49-F238E27FC236}">
                  <a16:creationId xmlns:a16="http://schemas.microsoft.com/office/drawing/2014/main" id="{3F1842B9-87F5-734D-BBB5-A8D0EF55FF3D}"/>
                </a:ext>
              </a:extLst>
            </p:cNvPr>
            <p:cNvCxnSpPr/>
            <p:nvPr/>
          </p:nvCxnSpPr>
          <p:spPr>
            <a:xfrm flipH="1" flipV="1">
              <a:off x="5650523" y="4262047"/>
              <a:ext cx="2843674" cy="1200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Ellipse 273">
              <a:extLst>
                <a:ext uri="{FF2B5EF4-FFF2-40B4-BE49-F238E27FC236}">
                  <a16:creationId xmlns:a16="http://schemas.microsoft.com/office/drawing/2014/main" id="{C8651FF8-6BB1-6941-A403-C77858246681}"/>
                </a:ext>
              </a:extLst>
            </p:cNvPr>
            <p:cNvSpPr/>
            <p:nvPr/>
          </p:nvSpPr>
          <p:spPr>
            <a:xfrm>
              <a:off x="6989036" y="4791103"/>
              <a:ext cx="156036" cy="1560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5" name="Groupe 274">
            <a:extLst>
              <a:ext uri="{FF2B5EF4-FFF2-40B4-BE49-F238E27FC236}">
                <a16:creationId xmlns:a16="http://schemas.microsoft.com/office/drawing/2014/main" id="{BB1F2786-371F-BD42-B740-7A743B0320E2}"/>
              </a:ext>
            </a:extLst>
          </p:cNvPr>
          <p:cNvGrpSpPr/>
          <p:nvPr/>
        </p:nvGrpSpPr>
        <p:grpSpPr>
          <a:xfrm rot="19288675">
            <a:off x="5443444" y="3765658"/>
            <a:ext cx="2843674" cy="1200907"/>
            <a:chOff x="5650523" y="4262047"/>
            <a:chExt cx="2843674" cy="1200907"/>
          </a:xfrm>
        </p:grpSpPr>
        <p:cxnSp>
          <p:nvCxnSpPr>
            <p:cNvPr id="276" name="Connecteur droit 275">
              <a:extLst>
                <a:ext uri="{FF2B5EF4-FFF2-40B4-BE49-F238E27FC236}">
                  <a16:creationId xmlns:a16="http://schemas.microsoft.com/office/drawing/2014/main" id="{88642C63-626F-5F4B-8E0D-8D9932281020}"/>
                </a:ext>
              </a:extLst>
            </p:cNvPr>
            <p:cNvCxnSpPr/>
            <p:nvPr/>
          </p:nvCxnSpPr>
          <p:spPr>
            <a:xfrm flipH="1" flipV="1">
              <a:off x="5650523" y="4262047"/>
              <a:ext cx="2843674" cy="1200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Ellipse 276">
              <a:extLst>
                <a:ext uri="{FF2B5EF4-FFF2-40B4-BE49-F238E27FC236}">
                  <a16:creationId xmlns:a16="http://schemas.microsoft.com/office/drawing/2014/main" id="{B4FE6D4B-43B9-F947-89E5-B80A8827A761}"/>
                </a:ext>
              </a:extLst>
            </p:cNvPr>
            <p:cNvSpPr/>
            <p:nvPr/>
          </p:nvSpPr>
          <p:spPr>
            <a:xfrm>
              <a:off x="6989036" y="4791103"/>
              <a:ext cx="156036" cy="1560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8" name="Groupe 277">
            <a:extLst>
              <a:ext uri="{FF2B5EF4-FFF2-40B4-BE49-F238E27FC236}">
                <a16:creationId xmlns:a16="http://schemas.microsoft.com/office/drawing/2014/main" id="{8E1D6E50-4016-B844-B8B0-B73C228816DE}"/>
              </a:ext>
            </a:extLst>
          </p:cNvPr>
          <p:cNvGrpSpPr/>
          <p:nvPr/>
        </p:nvGrpSpPr>
        <p:grpSpPr>
          <a:xfrm rot="17404615">
            <a:off x="5021347" y="4643889"/>
            <a:ext cx="2843674" cy="1200907"/>
            <a:chOff x="5650523" y="4262047"/>
            <a:chExt cx="2843674" cy="1200907"/>
          </a:xfrm>
        </p:grpSpPr>
        <p:cxnSp>
          <p:nvCxnSpPr>
            <p:cNvPr id="279" name="Connecteur droit 278">
              <a:extLst>
                <a:ext uri="{FF2B5EF4-FFF2-40B4-BE49-F238E27FC236}">
                  <a16:creationId xmlns:a16="http://schemas.microsoft.com/office/drawing/2014/main" id="{67DF3D14-7431-024B-8846-3081F6E3AF89}"/>
                </a:ext>
              </a:extLst>
            </p:cNvPr>
            <p:cNvCxnSpPr/>
            <p:nvPr/>
          </p:nvCxnSpPr>
          <p:spPr>
            <a:xfrm flipH="1" flipV="1">
              <a:off x="5650523" y="4262047"/>
              <a:ext cx="2843674" cy="1200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Ellipse 279">
              <a:extLst>
                <a:ext uri="{FF2B5EF4-FFF2-40B4-BE49-F238E27FC236}">
                  <a16:creationId xmlns:a16="http://schemas.microsoft.com/office/drawing/2014/main" id="{81B6733A-B670-1F4B-A81C-4327D29F6BF6}"/>
                </a:ext>
              </a:extLst>
            </p:cNvPr>
            <p:cNvSpPr/>
            <p:nvPr/>
          </p:nvSpPr>
          <p:spPr>
            <a:xfrm>
              <a:off x="6989036" y="4791103"/>
              <a:ext cx="156036" cy="1560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1" name="Groupe 280">
            <a:extLst>
              <a:ext uri="{FF2B5EF4-FFF2-40B4-BE49-F238E27FC236}">
                <a16:creationId xmlns:a16="http://schemas.microsoft.com/office/drawing/2014/main" id="{C1C7D8EF-1798-6348-A020-526E9A873A79}"/>
              </a:ext>
            </a:extLst>
          </p:cNvPr>
          <p:cNvGrpSpPr/>
          <p:nvPr/>
        </p:nvGrpSpPr>
        <p:grpSpPr>
          <a:xfrm rot="12773901">
            <a:off x="6360799" y="4899465"/>
            <a:ext cx="2843674" cy="1200907"/>
            <a:chOff x="5650523" y="4262047"/>
            <a:chExt cx="2843674" cy="1200907"/>
          </a:xfrm>
        </p:grpSpPr>
        <p:cxnSp>
          <p:nvCxnSpPr>
            <p:cNvPr id="282" name="Connecteur droit 281">
              <a:extLst>
                <a:ext uri="{FF2B5EF4-FFF2-40B4-BE49-F238E27FC236}">
                  <a16:creationId xmlns:a16="http://schemas.microsoft.com/office/drawing/2014/main" id="{5D346B8B-E230-4E49-AAD0-33BE9637D688}"/>
                </a:ext>
              </a:extLst>
            </p:cNvPr>
            <p:cNvCxnSpPr/>
            <p:nvPr/>
          </p:nvCxnSpPr>
          <p:spPr>
            <a:xfrm flipH="1" flipV="1">
              <a:off x="5650523" y="4262047"/>
              <a:ext cx="2843674" cy="1200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3" name="Ellipse 282">
              <a:extLst>
                <a:ext uri="{FF2B5EF4-FFF2-40B4-BE49-F238E27FC236}">
                  <a16:creationId xmlns:a16="http://schemas.microsoft.com/office/drawing/2014/main" id="{302508A0-44DE-C240-B6B9-0241A8A59F57}"/>
                </a:ext>
              </a:extLst>
            </p:cNvPr>
            <p:cNvSpPr/>
            <p:nvPr/>
          </p:nvSpPr>
          <p:spPr>
            <a:xfrm>
              <a:off x="6989036" y="4791103"/>
              <a:ext cx="156036" cy="1560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337E124-DB61-3F4C-9E3A-BF2701AE6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352" y="3997372"/>
            <a:ext cx="30099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72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828E10-16C4-2A4D-AB46-65B2157FE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1" y="1417638"/>
            <a:ext cx="4063999" cy="283905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b="1" dirty="0">
                <a:solidFill>
                  <a:srgbClr val="FF0000"/>
                </a:solidFill>
              </a:rPr>
              <a:t>Extrapolation </a:t>
            </a:r>
            <a:r>
              <a:rPr lang="fr-FR" b="1" dirty="0" err="1">
                <a:solidFill>
                  <a:srgbClr val="FF0000"/>
                </a:solidFill>
              </a:rPr>
              <a:t>from</a:t>
            </a:r>
            <a:r>
              <a:rPr lang="fr-FR" b="1" dirty="0">
                <a:solidFill>
                  <a:srgbClr val="FF0000"/>
                </a:solidFill>
              </a:rPr>
              <a:t> the </a:t>
            </a:r>
            <a:r>
              <a:rPr lang="fr-FR" b="1" dirty="0" err="1">
                <a:solidFill>
                  <a:srgbClr val="FF0000"/>
                </a:solidFill>
              </a:rPr>
              <a:t>estimated</a:t>
            </a:r>
            <a:r>
              <a:rPr lang="fr-FR" b="1" dirty="0">
                <a:solidFill>
                  <a:srgbClr val="FF0000"/>
                </a:solidFill>
              </a:rPr>
              <a:t> flux of </a:t>
            </a:r>
            <a:r>
              <a:rPr lang="fr-FR" b="1" dirty="0" err="1">
                <a:solidFill>
                  <a:srgbClr val="FF0000"/>
                </a:solidFill>
              </a:rPr>
              <a:t>micrometeorites</a:t>
            </a:r>
            <a:endParaRPr lang="fr-FR" b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sz="3100" b="1" dirty="0"/>
              <a:t>~ 0.3 </a:t>
            </a:r>
            <a:r>
              <a:rPr lang="fr-FR" sz="3100" b="1" dirty="0" err="1"/>
              <a:t>spherule</a:t>
            </a:r>
            <a:r>
              <a:rPr lang="fr-FR" sz="3100" b="1" dirty="0"/>
              <a:t>/m</a:t>
            </a:r>
            <a:r>
              <a:rPr lang="fr-FR" sz="3100" b="1" baseline="30000" dirty="0"/>
              <a:t>2</a:t>
            </a:r>
            <a:r>
              <a:rPr lang="fr-FR" sz="3100" b="1" dirty="0"/>
              <a:t>/</a:t>
            </a:r>
            <a:r>
              <a:rPr lang="fr-FR" sz="3100" b="1" dirty="0" err="1"/>
              <a:t>yr</a:t>
            </a:r>
            <a:r>
              <a:rPr lang="fr-FR" sz="3100" b="1" dirty="0"/>
              <a:t> </a:t>
            </a:r>
            <a:r>
              <a:rPr lang="fr-FR" sz="3100" b="1" dirty="0" err="1"/>
              <a:t>with</a:t>
            </a:r>
            <a:r>
              <a:rPr lang="fr-FR" sz="3100" b="1" dirty="0"/>
              <a:t> mass&gt; 3</a:t>
            </a:r>
            <a:r>
              <a:rPr lang="fr-FR" sz="3100" b="1" dirty="0">
                <a:latin typeface="Symbol" pitchFamily="2" charset="2"/>
              </a:rPr>
              <a:t>m</a:t>
            </a:r>
            <a:r>
              <a:rPr lang="fr-FR" sz="3100" b="1" dirty="0"/>
              <a:t>g</a:t>
            </a:r>
          </a:p>
          <a:p>
            <a:pPr>
              <a:lnSpc>
                <a:spcPct val="120000"/>
              </a:lnSpc>
              <a:buFont typeface="Symbol" pitchFamily="2" charset="2"/>
              <a:buChar char="Þ"/>
            </a:pPr>
            <a:r>
              <a:rPr lang="fr-FR" sz="3000" dirty="0"/>
              <a:t>15s LSST </a:t>
            </a:r>
            <a:r>
              <a:rPr lang="fr-FR" sz="3000" dirty="0">
                <a:sym typeface="Wingdings" pitchFamily="2" charset="2"/>
              </a:rPr>
              <a:t> </a:t>
            </a:r>
            <a:r>
              <a:rPr lang="fr-FR" sz="3000" dirty="0" err="1">
                <a:sym typeface="Wingdings" pitchFamily="2" charset="2"/>
              </a:rPr>
              <a:t>exposure</a:t>
            </a:r>
            <a:r>
              <a:rPr lang="fr-FR" sz="3000" dirty="0">
                <a:sym typeface="Wingdings" pitchFamily="2" charset="2"/>
              </a:rPr>
              <a:t> of 14/sin(h) </a:t>
            </a:r>
            <a:r>
              <a:rPr lang="fr-FR" sz="3000" dirty="0"/>
              <a:t>m</a:t>
            </a:r>
            <a:r>
              <a:rPr lang="fr-FR" sz="3000" baseline="30000" dirty="0"/>
              <a:t>2</a:t>
            </a:r>
            <a:r>
              <a:rPr lang="fr-FR" sz="3000" dirty="0"/>
              <a:t>yr</a:t>
            </a:r>
          </a:p>
          <a:p>
            <a:pPr>
              <a:lnSpc>
                <a:spcPct val="120000"/>
              </a:lnSpc>
              <a:buFont typeface="Symbol" pitchFamily="2" charset="2"/>
              <a:buChar char="Þ"/>
            </a:pPr>
            <a:r>
              <a:rPr lang="fr-FR" sz="3000" dirty="0" err="1"/>
              <a:t>Expect</a:t>
            </a:r>
            <a:r>
              <a:rPr lang="fr-FR" sz="3000" dirty="0"/>
              <a:t> </a:t>
            </a:r>
            <a:r>
              <a:rPr lang="fr-FR" sz="3000" b="1" dirty="0"/>
              <a:t>4 </a:t>
            </a:r>
            <a:r>
              <a:rPr lang="fr-FR" sz="3000" b="1" dirty="0" err="1"/>
              <a:t>meteors</a:t>
            </a:r>
            <a:r>
              <a:rPr lang="fr-FR" sz="3000" b="1" dirty="0"/>
              <a:t> </a:t>
            </a:r>
            <a:r>
              <a:rPr lang="fr-FR" sz="3000" dirty="0" err="1"/>
              <a:t>with</a:t>
            </a:r>
            <a:r>
              <a:rPr lang="fr-FR" sz="3000" dirty="0"/>
              <a:t> mass &gt; 3</a:t>
            </a:r>
            <a:r>
              <a:rPr lang="fr-FR" sz="3000" dirty="0">
                <a:latin typeface="Symbol" pitchFamily="2" charset="2"/>
              </a:rPr>
              <a:t>m</a:t>
            </a:r>
            <a:r>
              <a:rPr lang="fr-FR" sz="3000" dirty="0"/>
              <a:t>g (V&lt;12</a:t>
            </a:r>
            <a:r>
              <a:rPr lang="fr-FR" sz="3000" b="1" dirty="0"/>
              <a:t>) in </a:t>
            </a:r>
            <a:r>
              <a:rPr lang="fr-FR" sz="3000" b="1" dirty="0" err="1"/>
              <a:t>each</a:t>
            </a:r>
            <a:r>
              <a:rPr lang="fr-FR" sz="3000" b="1" dirty="0"/>
              <a:t> LSST 15s </a:t>
            </a:r>
            <a:r>
              <a:rPr lang="fr-FR" sz="3000" b="1" dirty="0" err="1"/>
              <a:t>exposure</a:t>
            </a:r>
            <a:endParaRPr lang="fr-FR" sz="3000" b="1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3000" dirty="0"/>
              <a:t>OR </a:t>
            </a:r>
            <a:r>
              <a:rPr lang="fr-FR" sz="3000" b="1" dirty="0">
                <a:solidFill>
                  <a:srgbClr val="FF0000"/>
                </a:solidFill>
              </a:rPr>
              <a:t>0.05/</a:t>
            </a:r>
            <a:r>
              <a:rPr lang="fr-FR" sz="3000" b="1" dirty="0" err="1">
                <a:solidFill>
                  <a:srgbClr val="FF0000"/>
                </a:solidFill>
              </a:rPr>
              <a:t>exposure</a:t>
            </a:r>
            <a:r>
              <a:rPr lang="fr-FR" sz="3000" b="1" dirty="0">
                <a:solidFill>
                  <a:srgbClr val="FF0000"/>
                </a:solidFill>
              </a:rPr>
              <a:t> </a:t>
            </a:r>
            <a:r>
              <a:rPr lang="fr-FR" sz="3000" b="1" dirty="0" err="1">
                <a:solidFill>
                  <a:srgbClr val="FF0000"/>
                </a:solidFill>
              </a:rPr>
              <a:t>with</a:t>
            </a:r>
            <a:r>
              <a:rPr lang="fr-FR" sz="3000" b="1" dirty="0">
                <a:solidFill>
                  <a:srgbClr val="FF0000"/>
                </a:solidFill>
              </a:rPr>
              <a:t> mass &gt; 25</a:t>
            </a:r>
            <a:r>
              <a:rPr lang="fr-FR" sz="30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fr-FR" sz="3000" b="1" dirty="0">
                <a:solidFill>
                  <a:srgbClr val="FF0000"/>
                </a:solidFill>
              </a:rPr>
              <a:t>g (V&lt;10)</a:t>
            </a:r>
          </a:p>
          <a:p>
            <a:pPr>
              <a:lnSpc>
                <a:spcPct val="120000"/>
              </a:lnSpc>
              <a:buFont typeface="Symbol" pitchFamily="2" charset="2"/>
              <a:buChar char="Þ"/>
            </a:pPr>
            <a:r>
              <a:rPr lang="fr-FR" sz="3000" dirty="0"/>
              <a:t> </a:t>
            </a:r>
            <a:r>
              <a:rPr lang="fr-FR" sz="3000" dirty="0" err="1"/>
              <a:t>Reasonable</a:t>
            </a:r>
            <a:r>
              <a:rPr lang="fr-FR" sz="3000" dirty="0"/>
              <a:t> excursion </a:t>
            </a:r>
            <a:r>
              <a:rPr lang="fr-FR" sz="3000" dirty="0" err="1"/>
              <a:t>between</a:t>
            </a:r>
            <a:r>
              <a:rPr lang="fr-FR" sz="3000" dirty="0"/>
              <a:t> the 2 extrapolations (&lt;1 </a:t>
            </a:r>
            <a:r>
              <a:rPr lang="fr-FR" sz="3000" dirty="0" err="1"/>
              <a:t>order</a:t>
            </a:r>
            <a:r>
              <a:rPr lang="fr-FR" sz="3000" dirty="0"/>
              <a:t>)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5866326-43B8-6F42-9D2D-80CA6D2992E7}"/>
              </a:ext>
            </a:extLst>
          </p:cNvPr>
          <p:cNvGrpSpPr/>
          <p:nvPr/>
        </p:nvGrpSpPr>
        <p:grpSpPr>
          <a:xfrm>
            <a:off x="4185138" y="1292298"/>
            <a:ext cx="4572000" cy="5349678"/>
            <a:chOff x="4185138" y="1292298"/>
            <a:chExt cx="4572000" cy="5349678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D95C4AA-0359-014E-8FBE-7A79EDA07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0615" y="1292298"/>
              <a:ext cx="4088747" cy="2741868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DC6A90F-5251-D74A-B726-434444F5F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85138" y="3720976"/>
              <a:ext cx="4572000" cy="292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06CBA9D-3F9F-9149-97DF-73ECACAA0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Event rate (2): </a:t>
            </a:r>
            <a:r>
              <a:rPr lang="fr-FR" sz="3600" b="1" dirty="0" err="1">
                <a:solidFill>
                  <a:srgbClr val="FF0000"/>
                </a:solidFill>
              </a:rPr>
              <a:t>from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micrometeorite</a:t>
            </a:r>
            <a:r>
              <a:rPr lang="fr-FR" sz="3600" b="1" dirty="0">
                <a:solidFill>
                  <a:srgbClr val="FF0000"/>
                </a:solidFill>
              </a:rPr>
              <a:t> flux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E233B77-DD46-CB4F-96A0-3B64AD8334BB}"/>
              </a:ext>
            </a:extLst>
          </p:cNvPr>
          <p:cNvCxnSpPr>
            <a:cxnSpLocks/>
          </p:cNvCxnSpPr>
          <p:nvPr/>
        </p:nvCxnSpPr>
        <p:spPr>
          <a:xfrm>
            <a:off x="6895774" y="2323930"/>
            <a:ext cx="0" cy="3759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7536454-1732-544D-B305-E3D9E6BF6524}"/>
              </a:ext>
            </a:extLst>
          </p:cNvPr>
          <p:cNvCxnSpPr/>
          <p:nvPr/>
        </p:nvCxnSpPr>
        <p:spPr>
          <a:xfrm>
            <a:off x="5124287" y="2775764"/>
            <a:ext cx="34036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1F9FBD3-E003-DC4D-95DD-AFF6A327F33A}"/>
              </a:ext>
            </a:extLst>
          </p:cNvPr>
          <p:cNvCxnSpPr>
            <a:cxnSpLocks/>
          </p:cNvCxnSpPr>
          <p:nvPr/>
        </p:nvCxnSpPr>
        <p:spPr>
          <a:xfrm>
            <a:off x="7493651" y="2625969"/>
            <a:ext cx="0" cy="345716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07A2B6F-F875-AB46-812D-B1849EA9BBD9}"/>
              </a:ext>
            </a:extLst>
          </p:cNvPr>
          <p:cNvGrpSpPr/>
          <p:nvPr/>
        </p:nvGrpSpPr>
        <p:grpSpPr>
          <a:xfrm>
            <a:off x="5124287" y="2118493"/>
            <a:ext cx="3415323" cy="369332"/>
            <a:chOff x="5124287" y="2118493"/>
            <a:chExt cx="3415323" cy="369332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6B8F67A4-01FC-0D42-B3A4-1D3FD0C203B7}"/>
                </a:ext>
              </a:extLst>
            </p:cNvPr>
            <p:cNvCxnSpPr/>
            <p:nvPr/>
          </p:nvCxnSpPr>
          <p:spPr>
            <a:xfrm>
              <a:off x="5136010" y="2424072"/>
              <a:ext cx="3403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8A30756-462B-C347-9822-C765951C1C41}"/>
                </a:ext>
              </a:extLst>
            </p:cNvPr>
            <p:cNvSpPr txBox="1"/>
            <p:nvPr/>
          </p:nvSpPr>
          <p:spPr>
            <a:xfrm>
              <a:off x="5124287" y="2118493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s/b=5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0FEC7B69-2A71-A845-B798-941B9309373C}"/>
              </a:ext>
            </a:extLst>
          </p:cNvPr>
          <p:cNvSpPr txBox="1"/>
          <p:nvPr/>
        </p:nvSpPr>
        <p:spPr>
          <a:xfrm>
            <a:off x="5136011" y="248153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s/b=30</a:t>
            </a:r>
          </a:p>
        </p:txBody>
      </p:sp>
    </p:spTree>
    <p:extLst>
      <p:ext uri="{BB962C8B-B14F-4D97-AF65-F5344CB8AC3E}">
        <p14:creationId xmlns:p14="http://schemas.microsoft.com/office/powerpoint/2010/main" val="2008103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EE588BB-302C-F64D-85A4-226F606E6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677" y="3277430"/>
            <a:ext cx="3610708" cy="358056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3CBDCEF-928F-CF43-BE80-90522B2C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Event rate (3): </a:t>
            </a:r>
            <a:r>
              <a:rPr lang="fr-FR" b="1" dirty="0" err="1">
                <a:solidFill>
                  <a:srgbClr val="FF0000"/>
                </a:solidFill>
              </a:rPr>
              <a:t>from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observed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falls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7B6B7A8-CEF2-8341-9D1C-AC904E16427C}"/>
              </a:ext>
            </a:extLst>
          </p:cNvPr>
          <p:cNvCxnSpPr/>
          <p:nvPr/>
        </p:nvCxnSpPr>
        <p:spPr>
          <a:xfrm flipH="1" flipV="1">
            <a:off x="3352800" y="1535723"/>
            <a:ext cx="5556738" cy="49940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F72121AF-8094-9A43-A29E-5C36CE518B76}"/>
              </a:ext>
            </a:extLst>
          </p:cNvPr>
          <p:cNvSpPr txBox="1"/>
          <p:nvPr/>
        </p:nvSpPr>
        <p:spPr>
          <a:xfrm>
            <a:off x="3826687" y="1347978"/>
            <a:ext cx="1998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Size: 250</a:t>
            </a:r>
            <a:r>
              <a:rPr lang="fr-FR" dirty="0">
                <a:latin typeface="Symbol" pitchFamily="2" charset="2"/>
              </a:rPr>
              <a:t>m</a:t>
            </a:r>
            <a:r>
              <a:rPr lang="fr-FR" dirty="0"/>
              <a:t>m (25</a:t>
            </a:r>
            <a:r>
              <a:rPr lang="fr-FR" dirty="0">
                <a:latin typeface="Symbol" pitchFamily="2" charset="2"/>
              </a:rPr>
              <a:t>m</a:t>
            </a:r>
            <a:r>
              <a:rPr lang="fr-FR" dirty="0"/>
              <a:t>g)</a:t>
            </a:r>
          </a:p>
          <a:p>
            <a:r>
              <a:rPr lang="fr-FR" dirty="0"/>
              <a:t># </a:t>
            </a:r>
            <a:r>
              <a:rPr lang="fr-FR" dirty="0" err="1"/>
              <a:t>falls</a:t>
            </a:r>
            <a:r>
              <a:rPr lang="fr-FR" dirty="0"/>
              <a:t>: 10</a:t>
            </a:r>
            <a:r>
              <a:rPr lang="fr-FR" baseline="30000" dirty="0"/>
              <a:t>14</a:t>
            </a:r>
            <a:r>
              <a:rPr lang="fr-FR" dirty="0"/>
              <a:t>/</a:t>
            </a:r>
            <a:r>
              <a:rPr lang="fr-FR" dirty="0" err="1"/>
              <a:t>yr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0D22746-707B-B146-B90B-304141921555}"/>
              </a:ext>
            </a:extLst>
          </p:cNvPr>
          <p:cNvSpPr txBox="1"/>
          <p:nvPr/>
        </p:nvSpPr>
        <p:spPr>
          <a:xfrm rot="16200000">
            <a:off x="4607353" y="4883047"/>
            <a:ext cx="180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# </a:t>
            </a:r>
            <a:r>
              <a:rPr lang="fr-FR" dirty="0" err="1"/>
              <a:t>fall</a:t>
            </a:r>
            <a:r>
              <a:rPr lang="fr-FR" dirty="0"/>
              <a:t> on </a:t>
            </a:r>
            <a:r>
              <a:rPr lang="fr-FR" dirty="0" err="1"/>
              <a:t>Earth</a:t>
            </a:r>
            <a:r>
              <a:rPr lang="fr-FR" dirty="0"/>
              <a:t> /</a:t>
            </a:r>
            <a:r>
              <a:rPr lang="fr-FR" dirty="0" err="1"/>
              <a:t>yr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759D372-0936-2546-A4BB-32C25DD188C6}"/>
              </a:ext>
            </a:extLst>
          </p:cNvPr>
          <p:cNvSpPr txBox="1"/>
          <p:nvPr/>
        </p:nvSpPr>
        <p:spPr>
          <a:xfrm>
            <a:off x="6723224" y="3117543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Diameter</a:t>
            </a:r>
            <a:r>
              <a:rPr lang="fr-FR" dirty="0"/>
              <a:t> (m)</a:t>
            </a:r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C765B35C-DC7E-7D41-8279-76F4288C73E8}"/>
              </a:ext>
            </a:extLst>
          </p:cNvPr>
          <p:cNvSpPr/>
          <p:nvPr/>
        </p:nvSpPr>
        <p:spPr>
          <a:xfrm>
            <a:off x="3853363" y="1939101"/>
            <a:ext cx="181707" cy="181708"/>
          </a:xfrm>
          <a:prstGeom prst="star5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81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CBDCEF-928F-CF43-BE80-90522B2C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Event rate (3)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1588AFC-4654-2F49-88B2-B31AB8F854D9}"/>
              </a:ext>
            </a:extLst>
          </p:cNvPr>
          <p:cNvGrpSpPr/>
          <p:nvPr/>
        </p:nvGrpSpPr>
        <p:grpSpPr>
          <a:xfrm>
            <a:off x="2455939" y="1485904"/>
            <a:ext cx="6563460" cy="5071232"/>
            <a:chOff x="458984" y="466405"/>
            <a:chExt cx="6563460" cy="5071232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F4C4C918-2215-1541-86A7-F72E5701CE9A}"/>
                </a:ext>
              </a:extLst>
            </p:cNvPr>
            <p:cNvGrpSpPr/>
            <p:nvPr/>
          </p:nvGrpSpPr>
          <p:grpSpPr>
            <a:xfrm>
              <a:off x="458984" y="466405"/>
              <a:ext cx="6563460" cy="5071232"/>
              <a:chOff x="458984" y="466405"/>
              <a:chExt cx="6563460" cy="5071232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EEE588BB-302C-F64D-85A4-226F606E6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23253" y="1972176"/>
                <a:ext cx="3121593" cy="3095537"/>
              </a:xfrm>
              <a:prstGeom prst="rect">
                <a:avLst/>
              </a:prstGeom>
            </p:spPr>
          </p:pic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23870988-987F-1747-A3F3-E666512B3E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3467" y="897467"/>
                <a:ext cx="5101379" cy="384520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07B6B7A8-CEF2-8341-9D1C-AC904E16427C}"/>
                  </a:ext>
                </a:extLst>
              </p:cNvPr>
              <p:cNvCxnSpPr/>
              <p:nvPr/>
            </p:nvCxnSpPr>
            <p:spPr>
              <a:xfrm flipH="1" flipV="1">
                <a:off x="788810" y="466405"/>
                <a:ext cx="4804010" cy="43175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Étoile à 5 branches 10">
                <a:extLst>
                  <a:ext uri="{FF2B5EF4-FFF2-40B4-BE49-F238E27FC236}">
                    <a16:creationId xmlns:a16="http://schemas.microsoft.com/office/drawing/2014/main" id="{59FB6A51-BC86-2042-BBBE-1E90D3FFE3A7}"/>
                  </a:ext>
                </a:extLst>
              </p:cNvPr>
              <p:cNvSpPr/>
              <p:nvPr/>
            </p:nvSpPr>
            <p:spPr>
              <a:xfrm>
                <a:off x="1217160" y="831410"/>
                <a:ext cx="157093" cy="157093"/>
              </a:xfrm>
              <a:prstGeom prst="star5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759D372-0936-2546-A4BB-32C25DD188C6}"/>
                  </a:ext>
                </a:extLst>
              </p:cNvPr>
              <p:cNvSpPr txBox="1"/>
              <p:nvPr/>
            </p:nvSpPr>
            <p:spPr>
              <a:xfrm>
                <a:off x="3487558" y="1777558"/>
                <a:ext cx="14377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Diameter</a:t>
                </a:r>
                <a:r>
                  <a:rPr lang="fr-FR" dirty="0"/>
                  <a:t> (m)</a:t>
                </a:r>
              </a:p>
            </p:txBody>
          </p:sp>
          <p:pic>
            <p:nvPicPr>
              <p:cNvPr id="13" name="Picture 3">
                <a:extLst>
                  <a:ext uri="{FF2B5EF4-FFF2-40B4-BE49-F238E27FC236}">
                    <a16:creationId xmlns:a16="http://schemas.microsoft.com/office/drawing/2014/main" id="{E31D6B67-7942-004A-B4EB-214EA84C5A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alphaModFix amt="6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902"/>
              <a:stretch>
                <a:fillRect/>
              </a:stretch>
            </p:blipFill>
            <p:spPr bwMode="auto">
              <a:xfrm>
                <a:off x="3308936" y="2802962"/>
                <a:ext cx="3713508" cy="2734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09DA5EFE-E28A-B342-A27E-6AEC040CB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039121" y="4376033"/>
                <a:ext cx="1186839" cy="590825"/>
              </a:xfrm>
              <a:prstGeom prst="rect">
                <a:avLst/>
              </a:prstGeom>
            </p:spPr>
          </p:pic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EACAB0C1-1A13-E941-9EEB-7E430DBEA6B2}"/>
                  </a:ext>
                </a:extLst>
              </p:cNvPr>
              <p:cNvCxnSpPr/>
              <p:nvPr/>
            </p:nvCxnSpPr>
            <p:spPr>
              <a:xfrm flipV="1">
                <a:off x="4941613" y="4201951"/>
                <a:ext cx="0" cy="433623"/>
              </a:xfrm>
              <a:prstGeom prst="straightConnector1">
                <a:avLst/>
              </a:prstGeom>
              <a:ln w="3492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966EF7F-CD90-1842-8E48-6F51850A69D2}"/>
                  </a:ext>
                </a:extLst>
              </p:cNvPr>
              <p:cNvSpPr txBox="1"/>
              <p:nvPr/>
            </p:nvSpPr>
            <p:spPr>
              <a:xfrm>
                <a:off x="4693578" y="4793475"/>
                <a:ext cx="111761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800" dirty="0" err="1"/>
                  <a:t>Absolute</a:t>
                </a:r>
                <a:r>
                  <a:rPr lang="fr-FR" sz="800" dirty="0"/>
                  <a:t> magnitude H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F0E73AC-9B04-EA4E-BD22-31659F1D63DF}"/>
                  </a:ext>
                </a:extLst>
              </p:cNvPr>
              <p:cNvSpPr txBox="1"/>
              <p:nvPr/>
            </p:nvSpPr>
            <p:spPr>
              <a:xfrm>
                <a:off x="4733216" y="4601733"/>
                <a:ext cx="79380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="1" dirty="0">
                    <a:solidFill>
                      <a:srgbClr val="FF0000"/>
                    </a:solidFill>
                  </a:rPr>
                  <a:t>NASA goal</a:t>
                </a:r>
                <a:endParaRPr lang="fr-FR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5E47068-8413-A44E-B943-3E7BEC20B1B6}"/>
                  </a:ext>
                </a:extLst>
              </p:cNvPr>
              <p:cNvSpPr txBox="1"/>
              <p:nvPr/>
            </p:nvSpPr>
            <p:spPr>
              <a:xfrm rot="16200000">
                <a:off x="3520016" y="4357502"/>
                <a:ext cx="98353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600" b="1" dirty="0" err="1"/>
                  <a:t>Completeness</a:t>
                </a:r>
                <a:r>
                  <a:rPr lang="fr-FR" sz="600" b="1" dirty="0"/>
                  <a:t> of LSST for </a:t>
                </a:r>
                <a:r>
                  <a:rPr lang="fr-FR" sz="600" b="1" dirty="0" err="1"/>
                  <a:t>objects</a:t>
                </a:r>
                <a:r>
                  <a:rPr lang="fr-FR" sz="600" b="1" dirty="0"/>
                  <a:t> </a:t>
                </a:r>
                <a:r>
                  <a:rPr lang="fr-FR" sz="600" b="1" dirty="0" err="1"/>
                  <a:t>brighter</a:t>
                </a:r>
                <a:r>
                  <a:rPr lang="fr-FR" sz="600" b="1" dirty="0"/>
                  <a:t> </a:t>
                </a:r>
                <a:r>
                  <a:rPr lang="fr-FR" sz="600" b="1" dirty="0" err="1"/>
                  <a:t>than</a:t>
                </a:r>
                <a:r>
                  <a:rPr lang="fr-FR" sz="600" b="1" dirty="0"/>
                  <a:t> H 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94DF44A-476D-A74A-9E4F-139E1BE2B6E3}"/>
                  </a:ext>
                </a:extLst>
              </p:cNvPr>
              <p:cNvSpPr txBox="1"/>
              <p:nvPr/>
            </p:nvSpPr>
            <p:spPr>
              <a:xfrm>
                <a:off x="458984" y="1282793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10</a:t>
                </a:r>
                <a:r>
                  <a:rPr lang="fr-FR" baseline="30000" dirty="0"/>
                  <a:t>12</a:t>
                </a:r>
                <a:r>
                  <a:rPr lang="fr-FR" dirty="0"/>
                  <a:t>/</a:t>
                </a:r>
                <a:r>
                  <a:rPr lang="fr-FR" dirty="0" err="1"/>
                  <a:t>yr</a:t>
                </a:r>
                <a:endParaRPr lang="fr-FR" dirty="0"/>
              </a:p>
            </p:txBody>
          </p:sp>
          <p:sp>
            <p:nvSpPr>
              <p:cNvPr id="24" name="Étoile à 5 branches 23">
                <a:extLst>
                  <a:ext uri="{FF2B5EF4-FFF2-40B4-BE49-F238E27FC236}">
                    <a16:creationId xmlns:a16="http://schemas.microsoft.com/office/drawing/2014/main" id="{C22BA5E8-43BA-D04B-966F-2E433D5437B1}"/>
                  </a:ext>
                </a:extLst>
              </p:cNvPr>
              <p:cNvSpPr/>
              <p:nvPr/>
            </p:nvSpPr>
            <p:spPr>
              <a:xfrm>
                <a:off x="1206649" y="1284636"/>
                <a:ext cx="157093" cy="157093"/>
              </a:xfrm>
              <a:prstGeom prst="star5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0D22746-707B-B146-B90B-304141921555}"/>
                </a:ext>
              </a:extLst>
            </p:cNvPr>
            <p:cNvSpPr txBox="1"/>
            <p:nvPr/>
          </p:nvSpPr>
          <p:spPr>
            <a:xfrm rot="16200000">
              <a:off x="1739632" y="3345398"/>
              <a:ext cx="180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# </a:t>
              </a:r>
              <a:r>
                <a:rPr lang="fr-FR" dirty="0" err="1"/>
                <a:t>fall</a:t>
              </a:r>
              <a:r>
                <a:rPr lang="fr-FR" dirty="0"/>
                <a:t> on </a:t>
              </a:r>
              <a:r>
                <a:rPr lang="fr-FR" dirty="0" err="1"/>
                <a:t>Earth</a:t>
              </a:r>
              <a:r>
                <a:rPr lang="fr-FR" dirty="0"/>
                <a:t> /</a:t>
              </a:r>
              <a:r>
                <a:rPr lang="fr-FR" dirty="0" err="1"/>
                <a:t>yr</a:t>
              </a:r>
              <a:endParaRPr lang="fr-FR" dirty="0"/>
            </a:p>
          </p:txBody>
        </p:sp>
      </p:grp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092B5C2-FE1E-AE4A-AE0F-D0B2674338DF}"/>
              </a:ext>
            </a:extLst>
          </p:cNvPr>
          <p:cNvSpPr txBox="1">
            <a:spLocks/>
          </p:cNvSpPr>
          <p:nvPr/>
        </p:nvSpPr>
        <p:spPr>
          <a:xfrm>
            <a:off x="281126" y="3644667"/>
            <a:ext cx="3952385" cy="223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/>
              <a:t>Scaling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the </a:t>
            </a:r>
            <a:r>
              <a:rPr lang="fr-FR" sz="2000" dirty="0" err="1"/>
              <a:t>observed</a:t>
            </a:r>
            <a:r>
              <a:rPr lang="fr-FR" sz="2000" dirty="0"/>
              <a:t> rate of </a:t>
            </a:r>
            <a:r>
              <a:rPr lang="fr-FR" sz="2000" dirty="0" err="1"/>
              <a:t>individual</a:t>
            </a:r>
            <a:r>
              <a:rPr lang="fr-FR" sz="2000" dirty="0"/>
              <a:t> </a:t>
            </a:r>
            <a:r>
              <a:rPr lang="fr-FR" sz="2000" dirty="0" err="1"/>
              <a:t>falls</a:t>
            </a:r>
            <a:endParaRPr lang="fr-FR" sz="2000" dirty="0"/>
          </a:p>
          <a:p>
            <a:r>
              <a:rPr lang="fr-FR" sz="2000" dirty="0"/>
              <a:t>Extrapolation </a:t>
            </a:r>
            <a:r>
              <a:rPr lang="fr-FR" sz="2000" dirty="0" err="1"/>
              <a:t>meteors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V&lt;10</a:t>
            </a:r>
          </a:p>
          <a:p>
            <a:pPr lvl="1"/>
            <a:r>
              <a:rPr lang="fr-FR" sz="1800" dirty="0"/>
              <a:t>High: 60 per LSST </a:t>
            </a:r>
            <a:r>
              <a:rPr lang="fr-FR" sz="1800" dirty="0" err="1"/>
              <a:t>exposure</a:t>
            </a:r>
            <a:endParaRPr lang="fr-FR" sz="1800" dirty="0"/>
          </a:p>
          <a:p>
            <a:pPr lvl="1"/>
            <a:r>
              <a:rPr lang="fr-FR" sz="1800" dirty="0" err="1"/>
              <a:t>Low</a:t>
            </a:r>
            <a:r>
              <a:rPr lang="fr-FR" sz="1800" dirty="0"/>
              <a:t>: </a:t>
            </a:r>
            <a:r>
              <a:rPr lang="fr-FR" sz="1800" b="1" dirty="0">
                <a:solidFill>
                  <a:srgbClr val="FF0000"/>
                </a:solidFill>
              </a:rPr>
              <a:t>0.6 /LSST </a:t>
            </a:r>
            <a:r>
              <a:rPr lang="fr-FR" sz="1800" b="1" dirty="0" err="1">
                <a:solidFill>
                  <a:srgbClr val="FF0000"/>
                </a:solidFill>
              </a:rPr>
              <a:t>exposure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with</a:t>
            </a:r>
            <a:r>
              <a:rPr lang="fr-FR" sz="1800" b="1" dirty="0">
                <a:solidFill>
                  <a:srgbClr val="FF0000"/>
                </a:solidFill>
              </a:rPr>
              <a:t> mass &gt; 25</a:t>
            </a:r>
            <a:r>
              <a:rPr lang="fr-FR" sz="18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fr-FR" sz="1800" b="1" dirty="0">
                <a:solidFill>
                  <a:srgbClr val="FF0000"/>
                </a:solidFill>
              </a:rPr>
              <a:t>g </a:t>
            </a:r>
          </a:p>
          <a:p>
            <a:endParaRPr lang="fr-FR" sz="28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D4D6723-3561-DB45-81BB-F34F34619699}"/>
              </a:ext>
            </a:extLst>
          </p:cNvPr>
          <p:cNvSpPr txBox="1"/>
          <p:nvPr/>
        </p:nvSpPr>
        <p:spPr>
          <a:xfrm>
            <a:off x="3516551" y="1501065"/>
            <a:ext cx="1998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Size: 250</a:t>
            </a:r>
            <a:r>
              <a:rPr lang="fr-FR" dirty="0">
                <a:latin typeface="Symbol" pitchFamily="2" charset="2"/>
              </a:rPr>
              <a:t>m</a:t>
            </a:r>
            <a:r>
              <a:rPr lang="fr-FR" dirty="0"/>
              <a:t>m (25</a:t>
            </a:r>
            <a:r>
              <a:rPr lang="fr-FR" dirty="0">
                <a:latin typeface="Symbol" pitchFamily="2" charset="2"/>
              </a:rPr>
              <a:t>m</a:t>
            </a:r>
            <a:r>
              <a:rPr lang="fr-FR" dirty="0"/>
              <a:t>g)</a:t>
            </a:r>
          </a:p>
          <a:p>
            <a:r>
              <a:rPr lang="fr-FR" dirty="0"/>
              <a:t># </a:t>
            </a:r>
            <a:r>
              <a:rPr lang="fr-FR" dirty="0" err="1"/>
              <a:t>falls</a:t>
            </a:r>
            <a:r>
              <a:rPr lang="fr-FR" dirty="0"/>
              <a:t>: 10</a:t>
            </a:r>
            <a:r>
              <a:rPr lang="fr-FR" baseline="30000" dirty="0"/>
              <a:t>14</a:t>
            </a:r>
            <a:r>
              <a:rPr lang="fr-FR" dirty="0"/>
              <a:t>/</a:t>
            </a:r>
            <a:r>
              <a:rPr lang="fr-FR" dirty="0" err="1"/>
              <a:t>yr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9316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36470D-9584-F044-AFD0-D1CD5EC9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99" y="451427"/>
            <a:ext cx="3625843" cy="11430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Scientific 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76119E-F382-CC4E-81DB-8D9BD2EF9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052" y="4467409"/>
            <a:ext cx="7310581" cy="1951868"/>
          </a:xfrm>
        </p:spPr>
        <p:txBody>
          <a:bodyPr>
            <a:noAutofit/>
          </a:bodyPr>
          <a:lstStyle/>
          <a:p>
            <a:r>
              <a:rPr lang="fr-FR" sz="1800" b="1" dirty="0" err="1"/>
              <a:t>Directionality</a:t>
            </a:r>
            <a:r>
              <a:rPr lang="fr-FR" sz="1800" b="1" dirty="0"/>
              <a:t> / </a:t>
            </a:r>
            <a:r>
              <a:rPr lang="fr-FR" sz="1800" b="1" dirty="0" err="1"/>
              <a:t>velocity</a:t>
            </a:r>
            <a:endParaRPr lang="fr-FR" sz="1800" b="1" dirty="0"/>
          </a:p>
          <a:p>
            <a:pPr lvl="1"/>
            <a:r>
              <a:rPr lang="fr-FR" sz="1600" dirty="0" err="1"/>
              <a:t>Dependence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the angle of the line of </a:t>
            </a:r>
            <a:r>
              <a:rPr lang="fr-FR" sz="1600" dirty="0" err="1"/>
              <a:t>sight</a:t>
            </a:r>
            <a:r>
              <a:rPr lang="fr-FR" sz="1600" dirty="0"/>
              <a:t> and the </a:t>
            </a:r>
            <a:r>
              <a:rPr lang="fr-FR" sz="1600" dirty="0" err="1"/>
              <a:t>Earth</a:t>
            </a:r>
            <a:r>
              <a:rPr lang="fr-FR" sz="1600" dirty="0"/>
              <a:t> orbital </a:t>
            </a:r>
            <a:r>
              <a:rPr lang="fr-FR" sz="1600" dirty="0" err="1"/>
              <a:t>velocity</a:t>
            </a:r>
            <a:endParaRPr lang="fr-FR" sz="1600" dirty="0"/>
          </a:p>
          <a:p>
            <a:pPr lvl="1"/>
            <a:r>
              <a:rPr lang="fr-FR" sz="1600" dirty="0" err="1"/>
              <a:t>Study</a:t>
            </a:r>
            <a:r>
              <a:rPr lang="fr-FR" sz="1600" dirty="0"/>
              <a:t> of </a:t>
            </a:r>
            <a:r>
              <a:rPr lang="fr-FR" sz="1600" dirty="0" err="1"/>
              <a:t>known</a:t>
            </a:r>
            <a:r>
              <a:rPr lang="fr-FR" sz="1600" dirty="0"/>
              <a:t> radiants (</a:t>
            </a:r>
            <a:r>
              <a:rPr lang="fr-FR" sz="1600" dirty="0" err="1"/>
              <a:t>showers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comet</a:t>
            </a:r>
            <a:r>
              <a:rPr lang="fr-FR" sz="1600" dirty="0"/>
              <a:t> </a:t>
            </a:r>
            <a:r>
              <a:rPr lang="fr-FR" sz="1600" dirty="0" err="1"/>
              <a:t>dust</a:t>
            </a:r>
            <a:r>
              <a:rPr lang="fr-FR" sz="1600" dirty="0"/>
              <a:t>) and </a:t>
            </a:r>
            <a:r>
              <a:rPr lang="fr-FR" sz="1600" dirty="0" err="1"/>
              <a:t>search</a:t>
            </a:r>
            <a:r>
              <a:rPr lang="fr-FR" sz="1600" dirty="0"/>
              <a:t> for new </a:t>
            </a:r>
            <a:r>
              <a:rPr lang="fr-FR" sz="1600" dirty="0" err="1"/>
              <a:t>ones</a:t>
            </a:r>
            <a:endParaRPr lang="fr-FR" sz="1600" dirty="0"/>
          </a:p>
          <a:p>
            <a:pPr lvl="1"/>
            <a:r>
              <a:rPr lang="fr-FR" sz="1600" dirty="0" err="1"/>
              <a:t>Kinematical</a:t>
            </a:r>
            <a:r>
              <a:rPr lang="fr-FR" sz="1600" dirty="0"/>
              <a:t> distributions (top of </a:t>
            </a:r>
            <a:r>
              <a:rPr lang="fr-FR" sz="1600" dirty="0" err="1"/>
              <a:t>atmosphere</a:t>
            </a:r>
            <a:r>
              <a:rPr lang="fr-FR" sz="1600" dirty="0"/>
              <a:t> </a:t>
            </a:r>
            <a:r>
              <a:rPr lang="fr-FR" sz="1600" dirty="0" err="1"/>
              <a:t>velocities</a:t>
            </a:r>
            <a:r>
              <a:rPr lang="fr-FR" sz="1600" dirty="0"/>
              <a:t>)</a:t>
            </a:r>
          </a:p>
          <a:p>
            <a:pPr lvl="2"/>
            <a:r>
              <a:rPr lang="fr-FR" sz="1200" dirty="0" err="1"/>
              <a:t>Orbitology</a:t>
            </a:r>
            <a:r>
              <a:rPr lang="fr-FR" sz="1200" dirty="0"/>
              <a:t>: </a:t>
            </a:r>
            <a:r>
              <a:rPr lang="fr-FR" sz="1200" dirty="0" err="1"/>
              <a:t>asteroidal</a:t>
            </a:r>
            <a:r>
              <a:rPr lang="fr-FR" sz="1200" dirty="0"/>
              <a:t> vs </a:t>
            </a:r>
            <a:r>
              <a:rPr lang="fr-FR" sz="1200" dirty="0" err="1"/>
              <a:t>cometary</a:t>
            </a:r>
            <a:r>
              <a:rPr lang="fr-FR" sz="1200" dirty="0"/>
              <a:t> </a:t>
            </a:r>
            <a:r>
              <a:rPr lang="fr-FR" sz="1200" dirty="0" err="1"/>
              <a:t>origin</a:t>
            </a:r>
            <a:r>
              <a:rPr lang="fr-FR" sz="1200" dirty="0"/>
              <a:t>?</a:t>
            </a:r>
          </a:p>
          <a:p>
            <a:r>
              <a:rPr lang="fr-FR" sz="1800" b="1" dirty="0"/>
              <a:t>Processus of </a:t>
            </a:r>
            <a:r>
              <a:rPr lang="fr-FR" sz="1800" b="1" dirty="0" err="1"/>
              <a:t>atmospheric</a:t>
            </a:r>
            <a:r>
              <a:rPr lang="fr-FR" sz="1800" b="1" dirty="0"/>
              <a:t> </a:t>
            </a:r>
            <a:r>
              <a:rPr lang="fr-FR" sz="1800" b="1" dirty="0" err="1"/>
              <a:t>re</a:t>
            </a:r>
            <a:r>
              <a:rPr lang="fr-FR" sz="1800" b="1" dirty="0"/>
              <a:t>-entry </a:t>
            </a:r>
            <a:r>
              <a:rPr lang="fr-FR" sz="1800" dirty="0"/>
              <a:t>(light profile, </a:t>
            </a:r>
            <a:r>
              <a:rPr lang="fr-FR" sz="1800" dirty="0" err="1"/>
              <a:t>chromaticity</a:t>
            </a:r>
            <a:r>
              <a:rPr lang="fr-FR" sz="1800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2F6B53-7900-E2A1-0E4A-ABF917A7D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43" y="434107"/>
            <a:ext cx="4918613" cy="35190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5858D0-64C8-AA40-ABC4-9765CBD446B1}"/>
              </a:ext>
            </a:extLst>
          </p:cNvPr>
          <p:cNvSpPr txBox="1"/>
          <p:nvPr/>
        </p:nvSpPr>
        <p:spPr>
          <a:xfrm>
            <a:off x="170874" y="1888834"/>
            <a:ext cx="39121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Measure u</a:t>
            </a:r>
            <a:r>
              <a:rPr lang="fr-FR" sz="1800" b="1" dirty="0" err="1"/>
              <a:t>nbiased</a:t>
            </a:r>
            <a:r>
              <a:rPr lang="fr-FR" sz="1800" b="1" dirty="0"/>
              <a:t> rate of particules </a:t>
            </a:r>
            <a:r>
              <a:rPr lang="fr-FR" sz="1800" b="1" dirty="0" err="1"/>
              <a:t>entering</a:t>
            </a:r>
            <a:r>
              <a:rPr lang="fr-FR" sz="1800" b="1" dirty="0"/>
              <a:t> </a:t>
            </a:r>
            <a:r>
              <a:rPr lang="fr-FR" sz="1800" b="1" dirty="0" err="1"/>
              <a:t>atmosphere</a:t>
            </a:r>
            <a:endParaRPr lang="fr-FR" sz="1800" dirty="0"/>
          </a:p>
          <a:p>
            <a:r>
              <a:rPr lang="fr-FR" sz="1600" i="1" dirty="0"/>
              <a:t>   the main source of </a:t>
            </a:r>
            <a:r>
              <a:rPr lang="fr-FR" sz="1600" i="1" dirty="0" err="1"/>
              <a:t>matter</a:t>
            </a:r>
            <a:r>
              <a:rPr lang="fr-FR" sz="1600" i="1" dirty="0"/>
              <a:t> </a:t>
            </a:r>
            <a:r>
              <a:rPr lang="fr-FR" sz="1600" i="1" dirty="0" err="1"/>
              <a:t>income</a:t>
            </a:r>
            <a:r>
              <a:rPr lang="fr-FR" sz="1600" i="1" dirty="0"/>
              <a:t> on </a:t>
            </a:r>
            <a:r>
              <a:rPr lang="fr-FR" sz="1600" i="1" dirty="0" err="1"/>
              <a:t>Earth</a:t>
            </a:r>
            <a:endParaRPr lang="fr-FR" sz="1800" i="1" dirty="0"/>
          </a:p>
          <a:p>
            <a:pPr lvl="1"/>
            <a:r>
              <a:rPr lang="fr-FR" sz="1600" dirty="0" err="1"/>
              <a:t>- Connect</a:t>
            </a:r>
            <a:r>
              <a:rPr lang="fr-FR" sz="1600" dirty="0"/>
              <a:t> </a:t>
            </a:r>
            <a:r>
              <a:rPr lang="fr-FR" sz="1600" dirty="0" err="1"/>
              <a:t>visual</a:t>
            </a:r>
            <a:r>
              <a:rPr lang="fr-FR" sz="1600" dirty="0"/>
              <a:t> count of </a:t>
            </a:r>
            <a:r>
              <a:rPr lang="fr-FR" sz="1600" dirty="0" err="1"/>
              <a:t>meteors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particle</a:t>
            </a:r>
            <a:r>
              <a:rPr lang="fr-FR" sz="1600" dirty="0"/>
              <a:t> </a:t>
            </a:r>
            <a:r>
              <a:rPr lang="fr-FR" sz="1600" dirty="0" err="1"/>
              <a:t>counts</a:t>
            </a:r>
            <a:r>
              <a:rPr lang="fr-FR" sz="1600" dirty="0"/>
              <a:t> in the collections of </a:t>
            </a:r>
            <a:r>
              <a:rPr lang="fr-FR" sz="1600" dirty="0" err="1"/>
              <a:t>micrometeorites</a:t>
            </a:r>
            <a:endParaRPr lang="fr-FR" sz="1600" dirty="0"/>
          </a:p>
          <a:p>
            <a:pPr lvl="2"/>
            <a:r>
              <a:rPr lang="fr-FR" sz="1400" dirty="0"/>
              <a:t>- Mass distributions</a:t>
            </a:r>
          </a:p>
          <a:p>
            <a:pPr lvl="2"/>
            <a:r>
              <a:rPr lang="fr-FR" sz="1400" dirty="0"/>
              <a:t>- Relation </a:t>
            </a:r>
            <a:r>
              <a:rPr lang="fr-FR" sz="1400" dirty="0" err="1"/>
              <a:t>ablated</a:t>
            </a:r>
            <a:r>
              <a:rPr lang="fr-FR" sz="1400" dirty="0"/>
              <a:t> mass / </a:t>
            </a:r>
            <a:r>
              <a:rPr lang="fr-FR" sz="1400" dirty="0" err="1"/>
              <a:t>emitted</a:t>
            </a:r>
            <a:r>
              <a:rPr lang="fr-FR" sz="1400" dirty="0"/>
              <a:t> light</a:t>
            </a:r>
          </a:p>
          <a:p>
            <a:pPr lvl="1"/>
            <a:r>
              <a:rPr lang="fr-FR" sz="1600" dirty="0"/>
              <a:t>- Variation </a:t>
            </a:r>
            <a:r>
              <a:rPr lang="fr-FR" sz="1600" dirty="0" err="1"/>
              <a:t>with</a:t>
            </a:r>
            <a:r>
              <a:rPr lang="fr-FR" sz="1600" dirty="0"/>
              <a:t> time (</a:t>
            </a:r>
            <a:r>
              <a:rPr lang="fr-FR" sz="1600" dirty="0" err="1"/>
              <a:t>seasonal</a:t>
            </a:r>
            <a:r>
              <a:rPr lang="fr-FR" sz="1600" dirty="0"/>
              <a:t> and longer </a:t>
            </a:r>
            <a:r>
              <a:rPr lang="fr-FR" sz="1600" dirty="0" err="1"/>
              <a:t>scale</a:t>
            </a:r>
            <a:r>
              <a:rPr lang="fr-FR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4321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685459" y="512176"/>
            <a:ext cx="8120062" cy="4441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6425" tIns="0" rIns="115700" bIns="0" rtlCol="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" sz="48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Rubin-LSST in a few figures</a:t>
            </a:r>
            <a:endParaRPr sz="1700">
              <a:solidFill>
                <a:srgbClr val="FF0000"/>
              </a:solidFill>
            </a:endParaRPr>
          </a:p>
        </p:txBody>
      </p:sp>
      <p:sp>
        <p:nvSpPr>
          <p:cNvPr id="146" name="Google Shape;146;p28"/>
          <p:cNvSpPr/>
          <p:nvPr/>
        </p:nvSpPr>
        <p:spPr>
          <a:xfrm>
            <a:off x="6545649" y="5372676"/>
            <a:ext cx="2244697" cy="30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5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http://www.lsst.org/</a:t>
            </a: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47" name="Google Shape;14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615702" y="1821405"/>
            <a:ext cx="2201466" cy="65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765" y="3609841"/>
            <a:ext cx="3346711" cy="2514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3048" y="1406703"/>
            <a:ext cx="2937028" cy="22027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CCE02E8-A0F9-59A6-A966-F31219194DE7}"/>
              </a:ext>
            </a:extLst>
          </p:cNvPr>
          <p:cNvSpPr txBox="1"/>
          <p:nvPr/>
        </p:nvSpPr>
        <p:spPr>
          <a:xfrm>
            <a:off x="1603513" y="967993"/>
            <a:ext cx="4545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/>
              <a:t>LSST = </a:t>
            </a:r>
            <a:r>
              <a:rPr lang="fr-FR" sz="2000" b="1">
                <a:solidFill>
                  <a:srgbClr val="FF0000"/>
                </a:solidFill>
              </a:rPr>
              <a:t>L</a:t>
            </a:r>
            <a:r>
              <a:rPr lang="fr-FR" sz="2000" b="1"/>
              <a:t>arge </a:t>
            </a:r>
            <a:r>
              <a:rPr lang="fr-FR" sz="2000" b="1">
                <a:solidFill>
                  <a:srgbClr val="FF0000"/>
                </a:solidFill>
              </a:rPr>
              <a:t>S</a:t>
            </a:r>
            <a:r>
              <a:rPr lang="fr-FR" sz="2000" b="1"/>
              <a:t>urvey of </a:t>
            </a:r>
            <a:r>
              <a:rPr lang="fr-FR" sz="2000" b="1">
                <a:solidFill>
                  <a:srgbClr val="FF0000"/>
                </a:solidFill>
              </a:rPr>
              <a:t>S</a:t>
            </a:r>
            <a:r>
              <a:rPr lang="fr-FR" sz="2000" b="1"/>
              <a:t>pace and </a:t>
            </a:r>
            <a:r>
              <a:rPr lang="fr-FR" sz="2000" b="1">
                <a:solidFill>
                  <a:srgbClr val="FF0000"/>
                </a:solidFill>
              </a:rPr>
              <a:t>T</a:t>
            </a:r>
            <a:r>
              <a:rPr lang="fr-FR" sz="2000" b="1"/>
              <a:t>ime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FC8147-DC72-82EB-B4AB-1E9D32C48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6878" y="4721692"/>
            <a:ext cx="3065372" cy="2044867"/>
          </a:xfrm>
          <a:prstGeom prst="rect">
            <a:avLst/>
          </a:prstGeom>
        </p:spPr>
      </p:pic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3510476" y="1390728"/>
            <a:ext cx="5413567" cy="3547500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32125" tIns="0" rIns="32125" bIns="0" rtlCol="0" anchor="ctr" anchorCtr="0">
            <a:normAutofit fontScale="92500"/>
          </a:bodyPr>
          <a:lstStyle/>
          <a:p>
            <a:pPr marL="271462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71000"/>
              <a:buNone/>
            </a:pPr>
            <a:r>
              <a:rPr lang="en" sz="2000" b="1"/>
              <a:t>- Optical telescope </a:t>
            </a:r>
            <a:r>
              <a:rPr lang="en" sz="2000" b="1">
                <a:solidFill>
                  <a:srgbClr val="FF0000"/>
                </a:solidFill>
              </a:rPr>
              <a:t>8.4 m diameter</a:t>
            </a:r>
            <a:endParaRPr/>
          </a:p>
          <a:p>
            <a:pPr marL="271462" indent="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ct val="171000"/>
              <a:buNone/>
            </a:pPr>
            <a:r>
              <a:rPr lang="en" sz="2000" b="1"/>
              <a:t>- Wide-field camera : </a:t>
            </a:r>
            <a:r>
              <a:rPr lang="en" sz="2000" b="1">
                <a:solidFill>
                  <a:srgbClr val="FF0000"/>
                </a:solidFill>
              </a:rPr>
              <a:t>3.5°, 3.2 Gpixels</a:t>
            </a:r>
            <a:endParaRPr/>
          </a:p>
          <a:p>
            <a:pPr marL="271462" indent="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ct val="171000"/>
              <a:buNone/>
            </a:pPr>
            <a:r>
              <a:rPr lang="en" sz="2000" b="1"/>
              <a:t>- 6 wide-band filters </a:t>
            </a:r>
            <a:r>
              <a:rPr lang="en" sz="2800" b="1">
                <a:solidFill>
                  <a:srgbClr val="000090"/>
                </a:solidFill>
              </a:rPr>
              <a:t>u </a:t>
            </a:r>
            <a:r>
              <a:rPr lang="en" sz="2800" b="1">
                <a:solidFill>
                  <a:srgbClr val="3366FF"/>
                </a:solidFill>
              </a:rPr>
              <a:t>g </a:t>
            </a:r>
            <a:r>
              <a:rPr lang="en" sz="2800" b="1">
                <a:solidFill>
                  <a:srgbClr val="FF0000"/>
                </a:solidFill>
              </a:rPr>
              <a:t>r </a:t>
            </a:r>
            <a:r>
              <a:rPr lang="en" sz="2800" b="1">
                <a:solidFill>
                  <a:srgbClr val="800000"/>
                </a:solidFill>
              </a:rPr>
              <a:t>i </a:t>
            </a:r>
            <a:r>
              <a:rPr lang="en" sz="2800" b="1">
                <a:solidFill>
                  <a:srgbClr val="660066"/>
                </a:solidFill>
              </a:rPr>
              <a:t>z </a:t>
            </a:r>
            <a:r>
              <a:rPr lang="en" sz="2800" b="1"/>
              <a:t>y</a:t>
            </a:r>
            <a:endParaRPr sz="2000" b="1"/>
          </a:p>
          <a:p>
            <a:pPr marL="271462" indent="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ct val="171000"/>
              <a:buNone/>
            </a:pPr>
            <a:r>
              <a:rPr lang="en" sz="2000" b="1"/>
              <a:t>- Final catalogue: </a:t>
            </a:r>
            <a:r>
              <a:rPr lang="en" sz="2000" b="1">
                <a:solidFill>
                  <a:srgbClr val="FF0000"/>
                </a:solidFill>
              </a:rPr>
              <a:t>10 years, 10</a:t>
            </a:r>
            <a:r>
              <a:rPr lang="en" sz="2000" b="1" baseline="30000">
                <a:solidFill>
                  <a:srgbClr val="FF0000"/>
                </a:solidFill>
              </a:rPr>
              <a:t>10</a:t>
            </a:r>
            <a:r>
              <a:rPr lang="en" sz="2000" b="1">
                <a:solidFill>
                  <a:srgbClr val="FF0000"/>
                </a:solidFill>
              </a:rPr>
              <a:t> galaxies, 10</a:t>
            </a:r>
            <a:r>
              <a:rPr lang="en" sz="2000" b="1" baseline="30000">
                <a:solidFill>
                  <a:srgbClr val="FF0000"/>
                </a:solidFill>
              </a:rPr>
              <a:t>10</a:t>
            </a:r>
            <a:r>
              <a:rPr lang="en" sz="2000" b="1">
                <a:solidFill>
                  <a:srgbClr val="FF0000"/>
                </a:solidFill>
              </a:rPr>
              <a:t> stars</a:t>
            </a:r>
            <a:endParaRPr/>
          </a:p>
          <a:p>
            <a:pPr marL="271462" indent="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ct val="171000"/>
              <a:buNone/>
            </a:pPr>
            <a:r>
              <a:rPr lang="en" sz="2000" b="1"/>
              <a:t>- 1,000,000 SNIa up to </a:t>
            </a:r>
            <a:r>
              <a:rPr lang="en" sz="2000" b="1">
                <a:solidFill>
                  <a:srgbClr val="FF0000"/>
                </a:solidFill>
              </a:rPr>
              <a:t>z ~ 1 </a:t>
            </a:r>
            <a:endParaRPr/>
          </a:p>
          <a:p>
            <a:pPr marL="271462" indent="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ct val="171000"/>
              <a:buNone/>
            </a:pPr>
            <a:r>
              <a:rPr lang="en" sz="2000" b="1"/>
              <a:t>- Transients with alerts (</a:t>
            </a:r>
            <a:r>
              <a:rPr lang="en" sz="2000" b="1">
                <a:solidFill>
                  <a:srgbClr val="FF0000"/>
                </a:solidFill>
              </a:rPr>
              <a:t>10</a:t>
            </a:r>
            <a:r>
              <a:rPr lang="en" sz="2000" b="1" baseline="30000">
                <a:solidFill>
                  <a:srgbClr val="FF0000"/>
                </a:solidFill>
              </a:rPr>
              <a:t>7</a:t>
            </a:r>
            <a:r>
              <a:rPr lang="en" sz="2000" b="1">
                <a:solidFill>
                  <a:srgbClr val="FF0000"/>
                </a:solidFill>
              </a:rPr>
              <a:t>/night</a:t>
            </a:r>
            <a:r>
              <a:rPr lang="en" sz="2000" b="1"/>
              <a:t>)</a:t>
            </a:r>
            <a:endParaRPr/>
          </a:p>
          <a:p>
            <a:pPr marL="271462" indent="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ct val="171000"/>
              <a:buNone/>
            </a:pPr>
            <a:r>
              <a:rPr lang="en" sz="2000" b="1">
                <a:solidFill>
                  <a:schemeClr val="dk1"/>
                </a:solidFill>
              </a:rPr>
              <a:t>~ </a:t>
            </a:r>
            <a:r>
              <a:rPr lang="en" sz="2000" b="1">
                <a:solidFill>
                  <a:srgbClr val="006600"/>
                </a:solidFill>
              </a:rPr>
              <a:t>1000 scientists</a:t>
            </a:r>
            <a:r>
              <a:rPr lang="en" sz="2000" b="1">
                <a:solidFill>
                  <a:schemeClr val="dk1"/>
                </a:solidFill>
              </a:rPr>
              <a:t> in the world (</a:t>
            </a:r>
            <a:r>
              <a:rPr lang="en" sz="2000" b="1">
                <a:solidFill>
                  <a:srgbClr val="006600"/>
                </a:solidFill>
              </a:rPr>
              <a:t>50% US</a:t>
            </a:r>
            <a:r>
              <a:rPr lang="en" sz="2000" b="1">
                <a:solidFill>
                  <a:schemeClr val="dk1"/>
                </a:solidFill>
              </a:rPr>
              <a:t>)</a:t>
            </a:r>
            <a:endParaRPr/>
          </a:p>
          <a:p>
            <a:pPr marL="271462" indent="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ct val="171000"/>
              <a:buNone/>
            </a:pPr>
            <a:r>
              <a:rPr lang="en" sz="2000" b="1"/>
              <a:t>- Only</a:t>
            </a:r>
            <a:r>
              <a:rPr lang="en" sz="2000" b="1">
                <a:solidFill>
                  <a:srgbClr val="008000"/>
                </a:solidFill>
              </a:rPr>
              <a:t> USA, Chile</a:t>
            </a:r>
            <a:r>
              <a:rPr lang="en" sz="2000" b="1">
                <a:solidFill>
                  <a:schemeClr val="dk1"/>
                </a:solidFill>
              </a:rPr>
              <a:t> (site) &amp; </a:t>
            </a:r>
            <a:r>
              <a:rPr lang="en" sz="2000" b="1">
                <a:solidFill>
                  <a:srgbClr val="008000"/>
                </a:solidFill>
              </a:rPr>
              <a:t>France-IN2P3 </a:t>
            </a:r>
            <a:r>
              <a:rPr lang="en" sz="2000" b="1"/>
              <a:t>(builder since 2005) will </a:t>
            </a:r>
            <a:r>
              <a:rPr lang="en" sz="2000" b="1">
                <a:solidFill>
                  <a:schemeClr val="dk1"/>
                </a:solidFill>
              </a:rPr>
              <a:t>have privileged access to all data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842CBB-F4F9-5C45-8743-5A9E8AB5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695" y="271999"/>
            <a:ext cx="4604153" cy="648294"/>
          </a:xfrm>
        </p:spPr>
        <p:txBody>
          <a:bodyPr>
            <a:noAutofit/>
          </a:bodyPr>
          <a:lstStyle/>
          <a:p>
            <a:r>
              <a:rPr lang="fr-FR" sz="4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micrometeors@LSST</a:t>
            </a:r>
            <a:endParaRPr lang="fr-FR" sz="4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35988DB-56FB-B848-B46E-1CC6EBE923CE}"/>
              </a:ext>
            </a:extLst>
          </p:cNvPr>
          <p:cNvGrpSpPr/>
          <p:nvPr/>
        </p:nvGrpSpPr>
        <p:grpSpPr>
          <a:xfrm>
            <a:off x="448478" y="3456496"/>
            <a:ext cx="2875589" cy="1611526"/>
            <a:chOff x="4073741" y="1573412"/>
            <a:chExt cx="2875589" cy="161152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21DBC2E-BEA9-2E46-A655-2852A425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3741" y="1642275"/>
              <a:ext cx="2804299" cy="1542663"/>
            </a:xfrm>
            <a:prstGeom prst="rect">
              <a:avLst/>
            </a:prstGeom>
          </p:spPr>
        </p:pic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468D0E48-FCB4-8742-8A8E-5816A1B54AA0}"/>
                </a:ext>
              </a:extLst>
            </p:cNvPr>
            <p:cNvCxnSpPr/>
            <p:nvPr/>
          </p:nvCxnSpPr>
          <p:spPr>
            <a:xfrm>
              <a:off x="6007549" y="2801826"/>
              <a:ext cx="0" cy="246287"/>
            </a:xfrm>
            <a:prstGeom prst="straightConnector1">
              <a:avLst/>
            </a:prstGeom>
            <a:ln w="12700"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928B0A7-E516-A04E-B62E-7C198771E646}"/>
                </a:ext>
              </a:extLst>
            </p:cNvPr>
            <p:cNvSpPr txBox="1"/>
            <p:nvPr/>
          </p:nvSpPr>
          <p:spPr>
            <a:xfrm>
              <a:off x="5998429" y="2774462"/>
              <a:ext cx="95090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1700</a:t>
              </a:r>
              <a:r>
                <a:rPr lang="fr-FR" sz="1200" dirty="0">
                  <a:latin typeface="Symbol" pitchFamily="2" charset="2"/>
                </a:rPr>
                <a:t>g</a:t>
              </a:r>
              <a:r>
                <a:rPr lang="fr-FR" sz="1200" dirty="0"/>
                <a:t>e</a:t>
              </a:r>
              <a:r>
                <a:rPr lang="fr-FR" sz="1200" baseline="30000" dirty="0"/>
                <a:t>-</a:t>
              </a:r>
              <a:r>
                <a:rPr lang="fr-FR" sz="1200" dirty="0"/>
                <a:t>/(‘’)</a:t>
              </a:r>
              <a:r>
                <a:rPr lang="fr-FR" sz="1200" baseline="30000" dirty="0"/>
                <a:t>2</a:t>
              </a:r>
            </a:p>
            <a:p>
              <a:r>
                <a:rPr lang="fr-FR" sz="700" dirty="0">
                  <a:sym typeface="Wingdings" pitchFamily="2" charset="2"/>
                </a:rPr>
                <a:t></a:t>
              </a:r>
              <a:r>
                <a:rPr lang="fr-FR" sz="700" dirty="0"/>
                <a:t> 70/pixel</a:t>
              </a: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8B28427B-A76B-474D-96AB-08C5E23051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0706" y="2774462"/>
              <a:ext cx="0" cy="100339"/>
            </a:xfrm>
            <a:prstGeom prst="straightConnector1">
              <a:avLst/>
            </a:prstGeom>
            <a:ln w="12700">
              <a:headEnd type="none" w="med" len="med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829C905-DA1A-DC46-B2ED-EAFD655E95A2}"/>
                </a:ext>
              </a:extLst>
            </p:cNvPr>
            <p:cNvSpPr txBox="1"/>
            <p:nvPr/>
          </p:nvSpPr>
          <p:spPr>
            <a:xfrm>
              <a:off x="4287568" y="2562540"/>
              <a:ext cx="1027782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Step</a:t>
              </a:r>
              <a:r>
                <a:rPr lang="fr-FR" sz="1200" dirty="0"/>
                <a:t> 7</a:t>
              </a:r>
              <a:r>
                <a:rPr lang="fr-FR" sz="1200" dirty="0">
                  <a:latin typeface="Symbol" pitchFamily="2" charset="2"/>
                </a:rPr>
                <a:t>g</a:t>
              </a:r>
              <a:r>
                <a:rPr lang="fr-FR" sz="1200" dirty="0"/>
                <a:t>e</a:t>
              </a:r>
              <a:r>
                <a:rPr lang="fr-FR" sz="1200" baseline="30000" dirty="0"/>
                <a:t>-</a:t>
              </a:r>
              <a:r>
                <a:rPr lang="fr-FR" sz="1200" dirty="0"/>
                <a:t>/(‘’)</a:t>
              </a:r>
              <a:r>
                <a:rPr lang="fr-FR" sz="1200" baseline="30000" dirty="0"/>
                <a:t>2</a:t>
              </a:r>
            </a:p>
            <a:p>
              <a:endParaRPr lang="fr-FR" sz="1200" baseline="30000" dirty="0">
                <a:sym typeface="Wingdings" pitchFamily="2" charset="2"/>
              </a:endParaRPr>
            </a:p>
            <a:p>
              <a:r>
                <a:rPr lang="fr-FR" sz="700" dirty="0">
                  <a:sym typeface="Wingdings" pitchFamily="2" charset="2"/>
                </a:rPr>
                <a:t> 0.3/pixel</a:t>
              </a:r>
              <a:endParaRPr lang="fr-FR" sz="1200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FB52957-130F-4C4D-9459-1DEF8BF74284}"/>
                </a:ext>
              </a:extLst>
            </p:cNvPr>
            <p:cNvSpPr txBox="1"/>
            <p:nvPr/>
          </p:nvSpPr>
          <p:spPr>
            <a:xfrm rot="19490434">
              <a:off x="5098489" y="2048661"/>
              <a:ext cx="1646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/>
                <a:t>Track</a:t>
              </a:r>
              <a:r>
                <a:rPr lang="fr-FR" sz="1100" b="1" dirty="0"/>
                <a:t> of </a:t>
              </a:r>
              <a:r>
                <a:rPr lang="fr-FR" sz="1100" b="1" dirty="0" err="1"/>
                <a:t>meteoroid</a:t>
              </a:r>
              <a:r>
                <a:rPr lang="fr-FR" sz="1100" b="1" dirty="0"/>
                <a:t> V=10</a:t>
              </a:r>
              <a:endParaRPr lang="fr-FR" sz="900" i="1" dirty="0"/>
            </a:p>
            <a:p>
              <a:pPr algn="r"/>
              <a:r>
                <a:rPr lang="fr-FR" sz="900" i="1" dirty="0"/>
                <a:t>(s/b=60)</a:t>
              </a:r>
              <a:endParaRPr lang="fr-FR" sz="1100" i="1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B9F197-7649-5F47-B045-629816F815FA}"/>
                </a:ext>
              </a:extLst>
            </p:cNvPr>
            <p:cNvSpPr txBox="1"/>
            <p:nvPr/>
          </p:nvSpPr>
          <p:spPr>
            <a:xfrm rot="18845769">
              <a:off x="4478332" y="1996605"/>
              <a:ext cx="1107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/>
                <a:t>Sky</a:t>
              </a:r>
              <a:r>
                <a:rPr lang="fr-FR" sz="1100" b="1" dirty="0"/>
                <a:t> background</a:t>
              </a:r>
              <a:endParaRPr lang="fr-FR" sz="1600" b="1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34B036D-DD6F-0748-B042-CAD1108CC388}"/>
              </a:ext>
            </a:extLst>
          </p:cNvPr>
          <p:cNvGrpSpPr/>
          <p:nvPr/>
        </p:nvGrpSpPr>
        <p:grpSpPr>
          <a:xfrm>
            <a:off x="408380" y="296228"/>
            <a:ext cx="2806062" cy="3198775"/>
            <a:chOff x="408380" y="304695"/>
            <a:chExt cx="2806062" cy="3198775"/>
          </a:xfrm>
        </p:grpSpPr>
        <p:grpSp>
          <p:nvGrpSpPr>
            <p:cNvPr id="273" name="Groupe 272">
              <a:extLst>
                <a:ext uri="{FF2B5EF4-FFF2-40B4-BE49-F238E27FC236}">
                  <a16:creationId xmlns:a16="http://schemas.microsoft.com/office/drawing/2014/main" id="{D6E8451E-C33C-5B4A-ABDB-396A98F084AC}"/>
                </a:ext>
              </a:extLst>
            </p:cNvPr>
            <p:cNvGrpSpPr/>
            <p:nvPr/>
          </p:nvGrpSpPr>
          <p:grpSpPr>
            <a:xfrm>
              <a:off x="408380" y="304695"/>
              <a:ext cx="2806062" cy="3198775"/>
              <a:chOff x="5838092" y="2477203"/>
              <a:chExt cx="2806062" cy="3198775"/>
            </a:xfrm>
          </p:grpSpPr>
          <p:pic>
            <p:nvPicPr>
              <p:cNvPr id="268" name="Image 267">
                <a:extLst>
                  <a:ext uri="{FF2B5EF4-FFF2-40B4-BE49-F238E27FC236}">
                    <a16:creationId xmlns:a16="http://schemas.microsoft.com/office/drawing/2014/main" id="{EEC51945-06CE-C54A-837D-5C915A7F11D2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8092" y="2526575"/>
                <a:ext cx="2806062" cy="28747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1" name="ZoneTexte 270">
                <a:extLst>
                  <a:ext uri="{FF2B5EF4-FFF2-40B4-BE49-F238E27FC236}">
                    <a16:creationId xmlns:a16="http://schemas.microsoft.com/office/drawing/2014/main" id="{216EADF8-1E01-C249-A717-F3C8187E780B}"/>
                  </a:ext>
                </a:extLst>
              </p:cNvPr>
              <p:cNvSpPr txBox="1"/>
              <p:nvPr/>
            </p:nvSpPr>
            <p:spPr>
              <a:xfrm>
                <a:off x="7010398" y="5306646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3.5°</a:t>
                </a:r>
              </a:p>
            </p:txBody>
          </p:sp>
          <p:grpSp>
            <p:nvGrpSpPr>
              <p:cNvPr id="267" name="Groupe 266">
                <a:extLst>
                  <a:ext uri="{FF2B5EF4-FFF2-40B4-BE49-F238E27FC236}">
                    <a16:creationId xmlns:a16="http://schemas.microsoft.com/office/drawing/2014/main" id="{729F978C-B0CD-1348-AFD9-CDD8A0353103}"/>
                  </a:ext>
                </a:extLst>
              </p:cNvPr>
              <p:cNvGrpSpPr/>
              <p:nvPr/>
            </p:nvGrpSpPr>
            <p:grpSpPr>
              <a:xfrm rot="8757512">
                <a:off x="6588373" y="2959097"/>
                <a:ext cx="705574" cy="2037172"/>
                <a:chOff x="6627453" y="1330017"/>
                <a:chExt cx="1752976" cy="4796146"/>
              </a:xfrm>
            </p:grpSpPr>
            <p:cxnSp>
              <p:nvCxnSpPr>
                <p:cNvPr id="263" name="Connecteur droit 262">
                  <a:extLst>
                    <a:ext uri="{FF2B5EF4-FFF2-40B4-BE49-F238E27FC236}">
                      <a16:creationId xmlns:a16="http://schemas.microsoft.com/office/drawing/2014/main" id="{533FD5B8-955B-8C42-93D8-7A9C3B2F8E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50900" y="1330017"/>
                  <a:ext cx="1729529" cy="468923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onnecteur droit 263">
                  <a:extLst>
                    <a:ext uri="{FF2B5EF4-FFF2-40B4-BE49-F238E27FC236}">
                      <a16:creationId xmlns:a16="http://schemas.microsoft.com/office/drawing/2014/main" id="{D273E384-DB20-164E-B291-D0C3450E43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50900" y="1330017"/>
                  <a:ext cx="1648934" cy="471108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Connecteur droit 264">
                  <a:extLst>
                    <a:ext uri="{FF2B5EF4-FFF2-40B4-BE49-F238E27FC236}">
                      <a16:creationId xmlns:a16="http://schemas.microsoft.com/office/drawing/2014/main" id="{1367646A-7BEB-2047-B807-D10BE8A8AC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50900" y="1330017"/>
                  <a:ext cx="1648934" cy="4711085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Connecteur droit 265">
                  <a:extLst>
                    <a:ext uri="{FF2B5EF4-FFF2-40B4-BE49-F238E27FC236}">
                      <a16:creationId xmlns:a16="http://schemas.microsoft.com/office/drawing/2014/main" id="{F512C86B-4692-F643-8019-16E5E0A97B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27453" y="1361422"/>
                  <a:ext cx="1700129" cy="476474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9" name="Connecteur droit avec flèche 268">
                <a:extLst>
                  <a:ext uri="{FF2B5EF4-FFF2-40B4-BE49-F238E27FC236}">
                    <a16:creationId xmlns:a16="http://schemas.microsoft.com/office/drawing/2014/main" id="{81C74F82-DEA3-7B46-94EA-8E09A9F441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3231" y="5609492"/>
                <a:ext cx="2049806" cy="11833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2" name="ZoneTexte 271">
                <a:extLst>
                  <a:ext uri="{FF2B5EF4-FFF2-40B4-BE49-F238E27FC236}">
                    <a16:creationId xmlns:a16="http://schemas.microsoft.com/office/drawing/2014/main" id="{E59ACDC2-D1A9-4B43-B24A-F948F2BC5418}"/>
                  </a:ext>
                </a:extLst>
              </p:cNvPr>
              <p:cNvSpPr txBox="1"/>
              <p:nvPr/>
            </p:nvSpPr>
            <p:spPr>
              <a:xfrm>
                <a:off x="6620342" y="2477203"/>
                <a:ext cx="12443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LSST image</a:t>
                </a:r>
              </a:p>
            </p:txBody>
          </p:sp>
        </p:grp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F2E4B30-6963-C84C-8986-937F91B958E6}"/>
                </a:ext>
              </a:extLst>
            </p:cNvPr>
            <p:cNvSpPr txBox="1"/>
            <p:nvPr/>
          </p:nvSpPr>
          <p:spPr>
            <a:xfrm rot="4311870">
              <a:off x="782854" y="1613745"/>
              <a:ext cx="1935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>
                  <a:solidFill>
                    <a:srgbClr val="FFFF00"/>
                  </a:solidFill>
                </a:rPr>
                <a:t>Defocused</a:t>
              </a:r>
              <a:r>
                <a:rPr lang="fr-FR" sz="1400" b="1" dirty="0">
                  <a:solidFill>
                    <a:srgbClr val="FFFF00"/>
                  </a:solidFill>
                </a:rPr>
                <a:t> light </a:t>
              </a:r>
              <a:r>
                <a:rPr lang="fr-FR" sz="1400" b="1" dirty="0" err="1">
                  <a:solidFill>
                    <a:srgbClr val="FFFF00"/>
                  </a:solidFill>
                </a:rPr>
                <a:t>deposit</a:t>
              </a:r>
              <a:endParaRPr lang="fr-FR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83E8A42-61B3-6845-BB60-5115A14FDE83}"/>
              </a:ext>
            </a:extLst>
          </p:cNvPr>
          <p:cNvSpPr txBox="1"/>
          <p:nvPr/>
        </p:nvSpPr>
        <p:spPr>
          <a:xfrm>
            <a:off x="3747695" y="3437340"/>
            <a:ext cx="5091506" cy="32624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Conservative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detection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limit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 @LSST</a:t>
            </a:r>
          </a:p>
          <a:p>
            <a:r>
              <a:rPr lang="fr-FR" sz="1400" b="1" dirty="0" err="1"/>
              <a:t>Detection</a:t>
            </a:r>
            <a:r>
              <a:rPr lang="fr-FR" sz="1400" b="1" dirty="0"/>
              <a:t> magnitude </a:t>
            </a:r>
            <a:r>
              <a:rPr lang="fr-FR" sz="1400" b="1" dirty="0" err="1"/>
              <a:t>limit</a:t>
            </a:r>
            <a:r>
              <a:rPr lang="fr-FR" sz="1400" b="1" dirty="0"/>
              <a:t> (</a:t>
            </a:r>
            <a:r>
              <a:rPr lang="fr-FR" sz="1400" b="1" dirty="0">
                <a:solidFill>
                  <a:srgbClr val="FF0000"/>
                </a:solidFill>
              </a:rPr>
              <a:t>30</a:t>
            </a:r>
            <a:r>
              <a:rPr lang="fr-FR" sz="1400" b="1" dirty="0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fr-FR" sz="1400" b="1" dirty="0"/>
              <a:t>) of a </a:t>
            </a:r>
            <a:r>
              <a:rPr lang="fr-FR" sz="1400" b="1" dirty="0" err="1"/>
              <a:t>meteoroid</a:t>
            </a:r>
            <a:r>
              <a:rPr lang="fr-FR" sz="1400" b="1" dirty="0"/>
              <a:t> </a:t>
            </a:r>
            <a:r>
              <a:rPr lang="fr-FR" sz="1400" b="1" dirty="0" err="1"/>
              <a:t>track</a:t>
            </a:r>
            <a:r>
              <a:rPr lang="fr-FR" sz="1400" b="1" dirty="0"/>
              <a:t> of 2.75°x16’’</a:t>
            </a:r>
            <a:endParaRPr lang="fr-FR" sz="1400" dirty="0"/>
          </a:p>
          <a:p>
            <a:r>
              <a:rPr lang="fr-FR" sz="1400" b="1" dirty="0">
                <a:solidFill>
                  <a:srgbClr val="FF0000"/>
                </a:solidFill>
              </a:rPr>
              <a:t>u = 9.6; g = 10.8; r = 10.3; I = 9.8; z = 9.1; y = 7.7</a:t>
            </a:r>
          </a:p>
          <a:p>
            <a:r>
              <a:rPr lang="fr-FR" sz="1400" i="1" dirty="0"/>
              <a:t>(</a:t>
            </a:r>
            <a:r>
              <a:rPr lang="fr-FR" sz="1400" i="1" dirty="0" err="1"/>
              <a:t>airmass</a:t>
            </a:r>
            <a:r>
              <a:rPr lang="fr-FR" sz="1400" i="1" dirty="0"/>
              <a:t> = 1.2, no </a:t>
            </a:r>
            <a:r>
              <a:rPr lang="fr-FR" sz="1400" i="1" dirty="0" err="1"/>
              <a:t>moon</a:t>
            </a:r>
            <a:r>
              <a:rPr lang="fr-FR" sz="1400" i="1" dirty="0"/>
              <a:t>)</a:t>
            </a:r>
          </a:p>
          <a:p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Event rate /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faisibility</a:t>
            </a:r>
            <a:endParaRPr lang="fr-FR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fr-FR" sz="1600" dirty="0"/>
              <a:t>- </a:t>
            </a:r>
            <a:r>
              <a:rPr lang="fr-FR" sz="1600" dirty="0" err="1"/>
              <a:t>Detection</a:t>
            </a:r>
            <a:r>
              <a:rPr lang="fr-FR" sz="1600" dirty="0"/>
              <a:t> rate of</a:t>
            </a:r>
            <a:r>
              <a:rPr lang="fr-FR" sz="1600" b="1" dirty="0"/>
              <a:t> &gt;25</a:t>
            </a:r>
            <a:r>
              <a:rPr lang="fr-FR" sz="1600" b="1" dirty="0">
                <a:latin typeface="Symbol" pitchFamily="2" charset="2"/>
              </a:rPr>
              <a:t>m</a:t>
            </a:r>
            <a:r>
              <a:rPr lang="fr-FR" sz="1600" b="1" dirty="0"/>
              <a:t>g</a:t>
            </a:r>
            <a:r>
              <a:rPr lang="fr-FR" sz="1600" dirty="0"/>
              <a:t> </a:t>
            </a:r>
            <a:r>
              <a:rPr lang="fr-FR" sz="1600" dirty="0" err="1"/>
              <a:t>micrometeors</a:t>
            </a:r>
            <a:r>
              <a:rPr lang="fr-FR" sz="1600" dirty="0"/>
              <a:t>:</a:t>
            </a:r>
            <a:endParaRPr lang="fr-FR" sz="1600" b="1" dirty="0"/>
          </a:p>
          <a:p>
            <a:r>
              <a:rPr lang="fr-FR" sz="1600" b="1" dirty="0"/>
              <a:t>[1/40 – 10] per LSST image</a:t>
            </a:r>
            <a:r>
              <a:rPr lang="fr-FR" sz="1600" dirty="0"/>
              <a:t> -&gt; </a:t>
            </a:r>
            <a:r>
              <a:rPr lang="fr-FR" sz="1600" dirty="0" err="1"/>
              <a:t>depends</a:t>
            </a:r>
            <a:r>
              <a:rPr lang="fr-FR" sz="1600" dirty="0"/>
              <a:t> on extrapolation: shooting stars, </a:t>
            </a:r>
            <a:r>
              <a:rPr lang="fr-FR" sz="1600" dirty="0" err="1"/>
              <a:t>micrometeorites</a:t>
            </a:r>
            <a:r>
              <a:rPr lang="fr-FR" sz="1600" dirty="0"/>
              <a:t> flux or </a:t>
            </a:r>
            <a:r>
              <a:rPr lang="fr-FR" sz="1600" dirty="0" err="1"/>
              <a:t>observed</a:t>
            </a:r>
            <a:r>
              <a:rPr lang="fr-FR" sz="1600" dirty="0"/>
              <a:t> </a:t>
            </a:r>
            <a:r>
              <a:rPr lang="fr-FR" sz="1600" dirty="0" err="1"/>
              <a:t>falls</a:t>
            </a:r>
            <a:endParaRPr lang="fr-FR" sz="1600" dirty="0"/>
          </a:p>
          <a:p>
            <a:r>
              <a:rPr lang="fr-FR" sz="1600" dirty="0"/>
              <a:t>- </a:t>
            </a:r>
            <a:r>
              <a:rPr lang="fr-FR" sz="1600" dirty="0" err="1"/>
              <a:t>Needs</a:t>
            </a:r>
            <a:r>
              <a:rPr lang="fr-FR" sz="1600" dirty="0"/>
              <a:t> </a:t>
            </a:r>
            <a:r>
              <a:rPr lang="fr-FR" sz="1600" dirty="0" err="1"/>
              <a:t>analysis</a:t>
            </a:r>
            <a:r>
              <a:rPr lang="fr-FR" sz="1600" dirty="0"/>
              <a:t> of (10x10pixels) </a:t>
            </a:r>
            <a:r>
              <a:rPr lang="fr-FR" sz="1600" dirty="0" err="1"/>
              <a:t>rebinned</a:t>
            </a:r>
            <a:r>
              <a:rPr lang="fr-FR" sz="1600" dirty="0"/>
              <a:t> LSST images </a:t>
            </a:r>
            <a:r>
              <a:rPr lang="fr-FR" sz="1600" dirty="0" err="1"/>
              <a:t>taken</a:t>
            </a:r>
            <a:r>
              <a:rPr lang="fr-FR" sz="1600" dirty="0"/>
              <a:t> </a:t>
            </a:r>
            <a:r>
              <a:rPr lang="fr-FR" sz="1600" dirty="0" err="1"/>
              <a:t>during</a:t>
            </a:r>
            <a:r>
              <a:rPr lang="fr-FR" sz="1600" dirty="0"/>
              <a:t> </a:t>
            </a:r>
            <a:r>
              <a:rPr lang="fr-FR" sz="1600" dirty="0" err="1"/>
              <a:t>dark</a:t>
            </a:r>
            <a:r>
              <a:rPr lang="fr-FR" sz="1600" dirty="0"/>
              <a:t> </a:t>
            </a:r>
            <a:r>
              <a:rPr lang="fr-FR" sz="1600" dirty="0" err="1"/>
              <a:t>nights</a:t>
            </a:r>
            <a:r>
              <a:rPr lang="fr-FR" sz="1600" dirty="0"/>
              <a:t> in </a:t>
            </a:r>
            <a:r>
              <a:rPr lang="fr-FR" sz="1600" b="1" dirty="0">
                <a:solidFill>
                  <a:srgbClr val="FF0000"/>
                </a:solidFill>
              </a:rPr>
              <a:t>g</a:t>
            </a:r>
            <a:r>
              <a:rPr lang="fr-FR" sz="1600" dirty="0"/>
              <a:t> (no </a:t>
            </a:r>
            <a:r>
              <a:rPr lang="fr-FR" sz="1600" dirty="0" err="1"/>
              <a:t>moon</a:t>
            </a:r>
            <a:r>
              <a:rPr lang="fr-FR" sz="1600" dirty="0"/>
              <a:t>) -&gt; </a:t>
            </a:r>
            <a:r>
              <a:rPr lang="fr-FR" sz="1600" b="1" dirty="0"/>
              <a:t>40Gb/night</a:t>
            </a:r>
          </a:p>
          <a:p>
            <a:r>
              <a:rPr lang="fr-FR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Science</a:t>
            </a:r>
          </a:p>
          <a:p>
            <a:r>
              <a:rPr lang="fr-FR" sz="1600" dirty="0" err="1"/>
              <a:t>Unbiased</a:t>
            </a:r>
            <a:r>
              <a:rPr lang="fr-FR" sz="1600" dirty="0"/>
              <a:t> rate of particules </a:t>
            </a:r>
            <a:r>
              <a:rPr lang="fr-FR" sz="1600" dirty="0" err="1"/>
              <a:t>entering</a:t>
            </a:r>
            <a:r>
              <a:rPr lang="fr-FR" sz="1600" dirty="0"/>
              <a:t> </a:t>
            </a:r>
            <a:r>
              <a:rPr lang="fr-FR" sz="1600" dirty="0" err="1"/>
              <a:t>atmosphere</a:t>
            </a:r>
            <a:r>
              <a:rPr lang="fr-FR" sz="1600" dirty="0"/>
              <a:t>, </a:t>
            </a:r>
            <a:r>
              <a:rPr lang="fr-FR" sz="1600" dirty="0" err="1"/>
              <a:t>Directionality</a:t>
            </a:r>
            <a:r>
              <a:rPr lang="fr-FR" sz="1600" dirty="0"/>
              <a:t>, Processus of </a:t>
            </a:r>
            <a:r>
              <a:rPr lang="fr-FR" sz="1600" dirty="0" err="1"/>
              <a:t>atmospheric</a:t>
            </a:r>
            <a:r>
              <a:rPr lang="fr-FR" sz="1600" dirty="0"/>
              <a:t> </a:t>
            </a:r>
            <a:r>
              <a:rPr lang="fr-FR" sz="1600" dirty="0" err="1"/>
              <a:t>re</a:t>
            </a:r>
            <a:r>
              <a:rPr lang="fr-FR" sz="1600" dirty="0"/>
              <a:t>-entry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5A26F65-5F81-D847-AB1C-CE5EC95812F9}"/>
              </a:ext>
            </a:extLst>
          </p:cNvPr>
          <p:cNvSpPr/>
          <p:nvPr/>
        </p:nvSpPr>
        <p:spPr>
          <a:xfrm>
            <a:off x="1460250" y="5029414"/>
            <a:ext cx="177230" cy="1095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BC21FA8-2AFE-7D44-B840-5126DF390466}"/>
              </a:ext>
            </a:extLst>
          </p:cNvPr>
          <p:cNvGrpSpPr/>
          <p:nvPr/>
        </p:nvGrpSpPr>
        <p:grpSpPr>
          <a:xfrm>
            <a:off x="4261539" y="1006984"/>
            <a:ext cx="4096271" cy="2286545"/>
            <a:chOff x="4126073" y="1421853"/>
            <a:chExt cx="4096271" cy="2286545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0FE20075-2C11-6546-B6D9-37C0F515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6073" y="1421853"/>
              <a:ext cx="4090309" cy="2286545"/>
            </a:xfrm>
            <a:prstGeom prst="rect">
              <a:avLst/>
            </a:prstGeom>
          </p:spPr>
        </p:pic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3010312F-0618-BC4A-87A3-3F3520338A4D}"/>
                </a:ext>
              </a:extLst>
            </p:cNvPr>
            <p:cNvCxnSpPr>
              <a:cxnSpLocks/>
            </p:cNvCxnSpPr>
            <p:nvPr/>
          </p:nvCxnSpPr>
          <p:spPr>
            <a:xfrm>
              <a:off x="4824666" y="1499616"/>
              <a:ext cx="0" cy="1848760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8B99BF3D-B050-F843-90BB-30CB263D4C6C}"/>
                </a:ext>
              </a:extLst>
            </p:cNvPr>
            <p:cNvCxnSpPr>
              <a:cxnSpLocks/>
            </p:cNvCxnSpPr>
            <p:nvPr/>
          </p:nvCxnSpPr>
          <p:spPr>
            <a:xfrm>
              <a:off x="5781360" y="1499616"/>
              <a:ext cx="0" cy="18487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9EB962-793C-2142-B9A5-95FFE3FE42F4}"/>
                </a:ext>
              </a:extLst>
            </p:cNvPr>
            <p:cNvSpPr/>
            <p:nvPr/>
          </p:nvSpPr>
          <p:spPr>
            <a:xfrm rot="1759870">
              <a:off x="5754874" y="2178558"/>
              <a:ext cx="21053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err="1">
                  <a:solidFill>
                    <a:schemeClr val="tx2"/>
                  </a:solidFill>
                </a:rPr>
                <a:t>Scaling</a:t>
              </a:r>
              <a:r>
                <a:rPr lang="fr-FR" sz="1400" dirty="0">
                  <a:solidFill>
                    <a:schemeClr val="tx2"/>
                  </a:solidFill>
                </a:rPr>
                <a:t> </a:t>
              </a:r>
              <a:r>
                <a:rPr lang="fr-FR" sz="1400" dirty="0" err="1">
                  <a:solidFill>
                    <a:schemeClr val="tx2"/>
                  </a:solidFill>
                </a:rPr>
                <a:t>from</a:t>
              </a:r>
              <a:r>
                <a:rPr lang="fr-FR" sz="1400" dirty="0">
                  <a:solidFill>
                    <a:schemeClr val="tx2"/>
                  </a:solidFill>
                </a:rPr>
                <a:t> rate of visible (V&lt;6) shooting stars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60D939-E390-F74C-8348-0959A58F9987}"/>
                </a:ext>
              </a:extLst>
            </p:cNvPr>
            <p:cNvSpPr/>
            <p:nvPr/>
          </p:nvSpPr>
          <p:spPr>
            <a:xfrm>
              <a:off x="7777842" y="1763486"/>
              <a:ext cx="444502" cy="14652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6DE95B7-9CFE-F84C-95B7-8251655C010C}"/>
                </a:ext>
              </a:extLst>
            </p:cNvPr>
            <p:cNvSpPr/>
            <p:nvPr/>
          </p:nvSpPr>
          <p:spPr>
            <a:xfrm>
              <a:off x="4619046" y="3396450"/>
              <a:ext cx="177230" cy="1095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CC88DB6-C52A-8C45-A42B-B24F180ABC27}"/>
                </a:ext>
              </a:extLst>
            </p:cNvPr>
            <p:cNvSpPr/>
            <p:nvPr/>
          </p:nvSpPr>
          <p:spPr>
            <a:xfrm>
              <a:off x="4736162" y="1426837"/>
              <a:ext cx="3041673" cy="1121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495E10-190E-3B4D-A08E-46AD5565BE02}"/>
                </a:ext>
              </a:extLst>
            </p:cNvPr>
            <p:cNvSpPr/>
            <p:nvPr/>
          </p:nvSpPr>
          <p:spPr>
            <a:xfrm>
              <a:off x="5112019" y="3397850"/>
              <a:ext cx="177230" cy="1095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BEC2BD1-D0E4-904B-8CDC-D5CB72BDFC25}"/>
                </a:ext>
              </a:extLst>
            </p:cNvPr>
            <p:cNvSpPr/>
            <p:nvPr/>
          </p:nvSpPr>
          <p:spPr>
            <a:xfrm>
              <a:off x="5573642" y="3399250"/>
              <a:ext cx="177230" cy="1095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4084A22-FB74-094E-84FD-F0FF6F0FEB9B}"/>
                </a:ext>
              </a:extLst>
            </p:cNvPr>
            <p:cNvSpPr/>
            <p:nvPr/>
          </p:nvSpPr>
          <p:spPr>
            <a:xfrm>
              <a:off x="6082290" y="3400650"/>
              <a:ext cx="177230" cy="1095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7264002-C786-7F48-A733-0B324D169937}"/>
                </a:ext>
              </a:extLst>
            </p:cNvPr>
            <p:cNvSpPr/>
            <p:nvPr/>
          </p:nvSpPr>
          <p:spPr>
            <a:xfrm>
              <a:off x="6554363" y="3402050"/>
              <a:ext cx="177230" cy="1095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D71F5D8-6A0F-0F4D-B1E1-C403BC80BD59}"/>
                </a:ext>
              </a:extLst>
            </p:cNvPr>
            <p:cNvSpPr/>
            <p:nvPr/>
          </p:nvSpPr>
          <p:spPr>
            <a:xfrm>
              <a:off x="7031661" y="3403450"/>
              <a:ext cx="177230" cy="1095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2CF5AD9-3493-8B47-BB87-AD20A7051638}"/>
                </a:ext>
              </a:extLst>
            </p:cNvPr>
            <p:cNvSpPr/>
            <p:nvPr/>
          </p:nvSpPr>
          <p:spPr>
            <a:xfrm>
              <a:off x="7514184" y="3404850"/>
              <a:ext cx="177230" cy="1095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229ABDD7-FAE8-FB46-AADD-2D7B361766DC}"/>
                </a:ext>
              </a:extLst>
            </p:cNvPr>
            <p:cNvSpPr txBox="1"/>
            <p:nvPr/>
          </p:nvSpPr>
          <p:spPr>
            <a:xfrm rot="16200000">
              <a:off x="5544193" y="2473221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FF0000"/>
                  </a:solidFill>
                </a:rPr>
                <a:t>s/b=30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886BEDD8-6C2B-4447-8A9E-1C388F4D8260}"/>
                </a:ext>
              </a:extLst>
            </p:cNvPr>
            <p:cNvSpPr txBox="1"/>
            <p:nvPr/>
          </p:nvSpPr>
          <p:spPr>
            <a:xfrm rot="16200000">
              <a:off x="4630502" y="2492782"/>
              <a:ext cx="6110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s/b=5</a:t>
              </a:r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94C014-5BE1-0941-89D1-FAA311F61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65" y="5041061"/>
            <a:ext cx="3252546" cy="15207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Light trace </a:t>
            </a:r>
            <a:r>
              <a:rPr lang="fr-FR" sz="3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crossing</a:t>
            </a:r>
            <a:r>
              <a:rPr lang="fr-FR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 the LSST </a:t>
            </a:r>
            <a:r>
              <a:rPr lang="fr-FR" sz="3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field</a:t>
            </a:r>
            <a:endParaRPr lang="fr-FR" sz="36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fr-FR" sz="2900" dirty="0"/>
              <a:t>- &lt;</a:t>
            </a:r>
            <a:r>
              <a:rPr lang="fr-FR" sz="2900" dirty="0" err="1"/>
              <a:t>track</a:t>
            </a:r>
            <a:r>
              <a:rPr lang="fr-FR" sz="2900" dirty="0"/>
              <a:t> </a:t>
            </a:r>
            <a:r>
              <a:rPr lang="fr-FR" sz="2900" dirty="0" err="1"/>
              <a:t>length</a:t>
            </a:r>
            <a:r>
              <a:rPr lang="fr-FR" sz="2900" dirty="0"/>
              <a:t> in LSST&gt; = </a:t>
            </a:r>
            <a:r>
              <a:rPr lang="fr-FR" sz="2900" b="1" dirty="0"/>
              <a:t>2.75°</a:t>
            </a:r>
            <a:r>
              <a:rPr lang="fr-FR" sz="2900" dirty="0"/>
              <a:t> (10000 pixels)  (4.8km at 100km altitude)</a:t>
            </a:r>
          </a:p>
          <a:p>
            <a:pPr marL="0" indent="0">
              <a:buNone/>
            </a:pPr>
            <a:r>
              <a:rPr lang="fr-FR" sz="2900" dirty="0"/>
              <a:t>- Light </a:t>
            </a:r>
            <a:r>
              <a:rPr lang="fr-FR" sz="2900" dirty="0" err="1"/>
              <a:t>deposited</a:t>
            </a:r>
            <a:r>
              <a:rPr lang="fr-FR" sz="2900" dirty="0"/>
              <a:t> in ~ </a:t>
            </a:r>
            <a:r>
              <a:rPr lang="fr-FR" sz="2900" b="1" dirty="0"/>
              <a:t>0.16s</a:t>
            </a:r>
          </a:p>
          <a:p>
            <a:pPr marL="0" indent="0">
              <a:buNone/>
            </a:pPr>
            <a:r>
              <a:rPr lang="fr-FR" sz="2900" b="1" i="1" dirty="0"/>
              <a:t>- Out of focus</a:t>
            </a:r>
            <a:r>
              <a:rPr lang="fr-FR" sz="2900" dirty="0"/>
              <a:t>: 16’’ (80 pixels) width@100km. </a:t>
            </a:r>
            <a:r>
              <a:rPr lang="fr-FR" sz="2900" dirty="0" err="1"/>
              <a:t>Wider</a:t>
            </a:r>
            <a:r>
              <a:rPr lang="fr-FR" sz="2900" dirty="0"/>
              <a:t> </a:t>
            </a:r>
            <a:r>
              <a:rPr lang="fr-FR" sz="2900" dirty="0" err="1"/>
              <a:t>where</a:t>
            </a:r>
            <a:r>
              <a:rPr lang="fr-FR" sz="2900" dirty="0"/>
              <a:t> </a:t>
            </a:r>
            <a:r>
              <a:rPr lang="fr-FR" sz="2900" dirty="0" err="1"/>
              <a:t>object</a:t>
            </a:r>
            <a:r>
              <a:rPr lang="fr-FR" sz="2900" dirty="0"/>
              <a:t> </a:t>
            </a:r>
            <a:r>
              <a:rPr lang="fr-FR" sz="2900" dirty="0" err="1"/>
              <a:t>is</a:t>
            </a:r>
            <a:r>
              <a:rPr lang="fr-FR" sz="2900" dirty="0"/>
              <a:t> </a:t>
            </a:r>
            <a:r>
              <a:rPr lang="fr-FR" sz="2900" dirty="0" err="1"/>
              <a:t>closer</a:t>
            </a:r>
            <a:endParaRPr lang="fr-FR" sz="2900" dirty="0"/>
          </a:p>
          <a:p>
            <a:pPr marL="0" indent="0">
              <a:buNone/>
            </a:pPr>
            <a:r>
              <a:rPr lang="fr-FR" sz="2900" dirty="0"/>
              <a:t>- </a:t>
            </a:r>
            <a:r>
              <a:rPr lang="fr-FR" sz="2900" dirty="0" err="1"/>
              <a:t>Appears</a:t>
            </a:r>
            <a:r>
              <a:rPr lang="fr-FR" sz="2900" dirty="0"/>
              <a:t> </a:t>
            </a:r>
            <a:r>
              <a:rPr lang="fr-FR" sz="2900" dirty="0" err="1"/>
              <a:t>like</a:t>
            </a:r>
            <a:r>
              <a:rPr lang="fr-FR" sz="2900" dirty="0"/>
              <a:t> apparent </a:t>
            </a:r>
            <a:r>
              <a:rPr lang="fr-FR" sz="2900" dirty="0" err="1"/>
              <a:t>increase</a:t>
            </a:r>
            <a:r>
              <a:rPr lang="fr-FR" sz="2900" dirty="0"/>
              <a:t> of </a:t>
            </a:r>
            <a:r>
              <a:rPr lang="fr-FR" sz="2900" dirty="0" err="1"/>
              <a:t>sky</a:t>
            </a:r>
            <a:r>
              <a:rPr lang="fr-FR" sz="2900" dirty="0"/>
              <a:t> background in a band</a:t>
            </a:r>
          </a:p>
        </p:txBody>
      </p:sp>
    </p:spTree>
    <p:extLst>
      <p:ext uri="{BB962C8B-B14F-4D97-AF65-F5344CB8AC3E}">
        <p14:creationId xmlns:p14="http://schemas.microsoft.com/office/powerpoint/2010/main" val="3680599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4739A3-6DEB-AD4B-A66D-AFC3D803A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0000"/>
                </a:solidFill>
              </a:rPr>
              <a:t>Artifacts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816253-7A92-2E4F-B2FB-CEBB85170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Planes</a:t>
            </a:r>
            <a:r>
              <a:rPr lang="fr-FR" dirty="0"/>
              <a:t>: </a:t>
            </a:r>
            <a:r>
              <a:rPr lang="fr-FR" dirty="0" err="1"/>
              <a:t>bright</a:t>
            </a:r>
            <a:r>
              <a:rPr lang="fr-FR" dirty="0"/>
              <a:t>, </a:t>
            </a:r>
            <a:r>
              <a:rPr lang="fr-FR" dirty="0" err="1"/>
              <a:t>dotted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, </a:t>
            </a:r>
            <a:r>
              <a:rPr lang="fr-FR" dirty="0" err="1"/>
              <a:t>stronger</a:t>
            </a:r>
            <a:r>
              <a:rPr lang="fr-FR" dirty="0"/>
              <a:t> </a:t>
            </a:r>
            <a:r>
              <a:rPr lang="fr-FR" dirty="0" err="1"/>
              <a:t>defocus</a:t>
            </a:r>
            <a:endParaRPr lang="fr-FR" dirty="0"/>
          </a:p>
          <a:p>
            <a:r>
              <a:rPr lang="fr-FR" b="1" dirty="0"/>
              <a:t>Satellites</a:t>
            </a:r>
            <a:r>
              <a:rPr lang="fr-FR" dirty="0"/>
              <a:t>: </a:t>
            </a:r>
            <a:r>
              <a:rPr lang="fr-FR" dirty="0" err="1"/>
              <a:t>bright</a:t>
            </a:r>
            <a:r>
              <a:rPr lang="fr-FR" dirty="0"/>
              <a:t>, </a:t>
            </a:r>
            <a:r>
              <a:rPr lang="fr-FR" dirty="0" err="1"/>
              <a:t>dotted</a:t>
            </a:r>
            <a:r>
              <a:rPr lang="fr-FR" dirty="0"/>
              <a:t> / </a:t>
            </a:r>
            <a:r>
              <a:rPr lang="fr-FR" dirty="0" err="1"/>
              <a:t>uniform</a:t>
            </a:r>
            <a:r>
              <a:rPr lang="fr-FR" dirty="0"/>
              <a:t> </a:t>
            </a:r>
            <a:r>
              <a:rPr lang="fr-FR" dirty="0" err="1"/>
              <a:t>lines</a:t>
            </a:r>
            <a:endParaRPr lang="fr-FR" dirty="0"/>
          </a:p>
          <a:p>
            <a:r>
              <a:rPr lang="fr-FR" b="1" dirty="0"/>
              <a:t>Detector </a:t>
            </a:r>
            <a:r>
              <a:rPr lang="fr-FR" b="1" dirty="0" err="1"/>
              <a:t>defects</a:t>
            </a:r>
            <a:r>
              <a:rPr lang="fr-FR" dirty="0"/>
              <a:t>: </a:t>
            </a:r>
            <a:r>
              <a:rPr lang="fr-FR" dirty="0" err="1"/>
              <a:t>sensitivity</a:t>
            </a:r>
            <a:r>
              <a:rPr lang="fr-FR" dirty="0"/>
              <a:t> to </a:t>
            </a:r>
            <a:r>
              <a:rPr lang="fr-FR" dirty="0" err="1"/>
              <a:t>bright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 of the CCD -&gt; x or y axis</a:t>
            </a:r>
          </a:p>
          <a:p>
            <a:r>
              <a:rPr lang="fr-FR" b="1" dirty="0" err="1"/>
              <a:t>Optics</a:t>
            </a:r>
            <a:r>
              <a:rPr lang="fr-FR" dirty="0"/>
              <a:t>: </a:t>
            </a:r>
            <a:r>
              <a:rPr lang="fr-FR" dirty="0" err="1"/>
              <a:t>egrets</a:t>
            </a:r>
            <a:r>
              <a:rPr lang="fr-FR" dirty="0"/>
              <a:t>, </a:t>
            </a:r>
            <a:r>
              <a:rPr lang="fr-FR" dirty="0" err="1"/>
              <a:t>ghosts</a:t>
            </a:r>
            <a:r>
              <a:rPr lang="fr-FR" dirty="0"/>
              <a:t>? A priori </a:t>
            </a:r>
            <a:r>
              <a:rPr lang="fr-FR" dirty="0" err="1"/>
              <a:t>curved</a:t>
            </a:r>
            <a:r>
              <a:rPr lang="fr-FR" dirty="0"/>
              <a:t> structures or </a:t>
            </a:r>
            <a:r>
              <a:rPr lang="fr-FR" dirty="0" err="1"/>
              <a:t>known</a:t>
            </a:r>
            <a:r>
              <a:rPr lang="fr-FR" dirty="0"/>
              <a:t> directions</a:t>
            </a:r>
          </a:p>
        </p:txBody>
      </p:sp>
    </p:spTree>
    <p:extLst>
      <p:ext uri="{BB962C8B-B14F-4D97-AF65-F5344CB8AC3E}">
        <p14:creationId xmlns:p14="http://schemas.microsoft.com/office/powerpoint/2010/main" val="115441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C5224-6A6F-4F42-8CCB-F4E9220B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0000"/>
                </a:solidFill>
              </a:rPr>
              <a:t>Going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further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3F342D-E155-3944-ACCF-44B39FE66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65" y="1386108"/>
            <a:ext cx="5961250" cy="5088264"/>
          </a:xfrm>
        </p:spPr>
        <p:txBody>
          <a:bodyPr/>
          <a:lstStyle/>
          <a:p>
            <a:r>
              <a:rPr lang="fr-FR" sz="2400" b="1" dirty="0"/>
              <a:t>More </a:t>
            </a:r>
            <a:r>
              <a:rPr lang="fr-FR" sz="2400" b="1" dirty="0" err="1"/>
              <a:t>detailed</a:t>
            </a:r>
            <a:r>
              <a:rPr lang="fr-FR" sz="2400" b="1" dirty="0"/>
              <a:t> </a:t>
            </a:r>
            <a:r>
              <a:rPr lang="fr-FR" sz="2400" b="1" dirty="0" err="1"/>
              <a:t>feasibility</a:t>
            </a:r>
            <a:r>
              <a:rPr lang="fr-FR" sz="2400" b="1" dirty="0"/>
              <a:t> </a:t>
            </a:r>
            <a:r>
              <a:rPr lang="fr-FR" sz="2400" b="1" dirty="0" err="1"/>
              <a:t>studies</a:t>
            </a:r>
            <a:endParaRPr lang="fr-FR" sz="2400" b="1" dirty="0"/>
          </a:p>
          <a:p>
            <a:pPr lvl="1"/>
            <a:r>
              <a:rPr lang="fr-FR" sz="2000" dirty="0" err="1"/>
              <a:t>Simulate</a:t>
            </a:r>
            <a:r>
              <a:rPr lang="fr-FR" sz="2000" dirty="0"/>
              <a:t> </a:t>
            </a:r>
            <a:r>
              <a:rPr lang="fr-FR" sz="2000" dirty="0" err="1"/>
              <a:t>meteor</a:t>
            </a:r>
            <a:r>
              <a:rPr lang="fr-FR" sz="2000" dirty="0"/>
              <a:t> </a:t>
            </a:r>
            <a:r>
              <a:rPr lang="fr-FR" sz="2000" dirty="0" err="1"/>
              <a:t>tracks</a:t>
            </a:r>
            <a:r>
              <a:rPr lang="fr-FR" sz="2000" dirty="0"/>
              <a:t> on a LSST-type image and </a:t>
            </a:r>
            <a:r>
              <a:rPr lang="fr-FR" sz="2000" dirty="0" err="1"/>
              <a:t>study</a:t>
            </a:r>
            <a:r>
              <a:rPr lang="fr-FR" sz="2000" dirty="0"/>
              <a:t> </a:t>
            </a:r>
            <a:r>
              <a:rPr lang="fr-FR" sz="2000" dirty="0" err="1"/>
              <a:t>detection</a:t>
            </a:r>
            <a:r>
              <a:rPr lang="fr-FR" sz="2000" dirty="0"/>
              <a:t> as a </a:t>
            </a:r>
            <a:r>
              <a:rPr lang="fr-FR" sz="2000" dirty="0" err="1"/>
              <a:t>function</a:t>
            </a:r>
            <a:r>
              <a:rPr lang="fr-FR" sz="2000" dirty="0"/>
              <a:t> of </a:t>
            </a:r>
            <a:r>
              <a:rPr lang="fr-FR" sz="2000" dirty="0" err="1"/>
              <a:t>peak</a:t>
            </a:r>
            <a:r>
              <a:rPr lang="fr-FR" sz="2000" dirty="0"/>
              <a:t> magnitude.</a:t>
            </a:r>
          </a:p>
          <a:p>
            <a:pPr lvl="2"/>
            <a:r>
              <a:rPr lang="fr-FR" sz="1800" dirty="0"/>
              <a:t>Variable light profile</a:t>
            </a:r>
          </a:p>
          <a:p>
            <a:pPr lvl="2"/>
            <a:r>
              <a:rPr lang="fr-FR" sz="1800" dirty="0" err="1"/>
              <a:t>Possibility</a:t>
            </a:r>
            <a:r>
              <a:rPr lang="fr-FR" sz="1800" dirty="0"/>
              <a:t> to </a:t>
            </a:r>
            <a:r>
              <a:rPr lang="fr-FR" sz="1800" dirty="0" err="1"/>
              <a:t>find</a:t>
            </a:r>
            <a:r>
              <a:rPr lang="fr-FR" sz="1800" dirty="0"/>
              <a:t> the </a:t>
            </a:r>
            <a:r>
              <a:rPr lang="fr-FR" sz="1800" dirty="0" err="1"/>
              <a:t>origin</a:t>
            </a:r>
            <a:r>
              <a:rPr lang="fr-FR" sz="1800" dirty="0"/>
              <a:t> (</a:t>
            </a:r>
            <a:r>
              <a:rPr lang="fr-FR" sz="1800" dirty="0" err="1"/>
              <a:t>defocus</a:t>
            </a:r>
            <a:r>
              <a:rPr lang="fr-FR" sz="1800" dirty="0"/>
              <a:t> </a:t>
            </a:r>
            <a:r>
              <a:rPr lang="fr-FR" sz="1800" dirty="0" err="1"/>
              <a:t>increases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time)</a:t>
            </a:r>
          </a:p>
          <a:p>
            <a:pPr lvl="2"/>
            <a:r>
              <a:rPr lang="fr-FR" sz="1800" dirty="0"/>
              <a:t>Emission </a:t>
            </a:r>
            <a:r>
              <a:rPr lang="fr-FR" sz="1800" dirty="0" err="1"/>
              <a:t>spectrum</a:t>
            </a:r>
            <a:endParaRPr lang="fr-FR" sz="1800" dirty="0"/>
          </a:p>
          <a:p>
            <a:pPr lvl="1"/>
            <a:r>
              <a:rPr lang="fr-FR" sz="2000" dirty="0" err="1"/>
              <a:t>Estimate</a:t>
            </a:r>
            <a:r>
              <a:rPr lang="fr-FR" sz="2000" dirty="0"/>
              <a:t> data management / computation </a:t>
            </a:r>
            <a:r>
              <a:rPr lang="fr-FR" sz="2000" dirty="0" err="1"/>
              <a:t>costs</a:t>
            </a:r>
            <a:endParaRPr lang="fr-FR" sz="2000" dirty="0"/>
          </a:p>
          <a:p>
            <a:pPr lvl="1"/>
            <a:r>
              <a:rPr lang="fr-FR" sz="2000" dirty="0" err="1"/>
              <a:t>Refine</a:t>
            </a:r>
            <a:r>
              <a:rPr lang="fr-FR" sz="2000" dirty="0"/>
              <a:t> </a:t>
            </a:r>
            <a:r>
              <a:rPr lang="fr-FR" sz="2000" dirty="0" err="1"/>
              <a:t>strategy</a:t>
            </a:r>
            <a:r>
              <a:rPr lang="fr-FR" sz="2000" dirty="0"/>
              <a:t>: use </a:t>
            </a:r>
            <a:r>
              <a:rPr lang="fr-FR" sz="2000" dirty="0" err="1"/>
              <a:t>only</a:t>
            </a:r>
            <a:r>
              <a:rPr lang="fr-FR" sz="2000" dirty="0"/>
              <a:t> </a:t>
            </a:r>
            <a:r>
              <a:rPr lang="fr-FR" sz="2000" dirty="0" err="1"/>
              <a:t>darkest</a:t>
            </a:r>
            <a:r>
              <a:rPr lang="fr-FR" sz="2000" dirty="0"/>
              <a:t> </a:t>
            </a:r>
            <a:r>
              <a:rPr lang="fr-FR" sz="2000" dirty="0" err="1"/>
              <a:t>nights</a:t>
            </a:r>
            <a:r>
              <a:rPr lang="fr-FR" sz="2000" dirty="0"/>
              <a:t>, focus on g </a:t>
            </a:r>
            <a:r>
              <a:rPr lang="fr-FR" sz="2000" dirty="0" err="1"/>
              <a:t>filter</a:t>
            </a:r>
            <a:r>
              <a:rPr lang="fr-FR" sz="2000" dirty="0"/>
              <a:t>…</a:t>
            </a:r>
          </a:p>
          <a:p>
            <a:pPr lvl="1"/>
            <a:r>
              <a:rPr lang="fr-FR" sz="2000" dirty="0" err="1"/>
              <a:t>Precursor</a:t>
            </a:r>
            <a:r>
              <a:rPr lang="fr-FR" sz="2000" dirty="0"/>
              <a:t> </a:t>
            </a:r>
            <a:r>
              <a:rPr lang="fr-FR" sz="2000" dirty="0" err="1"/>
              <a:t>studies</a:t>
            </a:r>
            <a:r>
              <a:rPr lang="fr-FR" sz="2000" dirty="0"/>
              <a:t> on </a:t>
            </a:r>
            <a:r>
              <a:rPr lang="fr-FR" sz="2000" dirty="0" err="1"/>
              <a:t>archived</a:t>
            </a:r>
            <a:r>
              <a:rPr lang="fr-FR" sz="2000" dirty="0"/>
              <a:t> images (</a:t>
            </a:r>
            <a:r>
              <a:rPr lang="fr-FR" sz="2000" dirty="0" err="1"/>
              <a:t>PanSTARRS</a:t>
            </a:r>
            <a:r>
              <a:rPr lang="fr-FR" sz="2000" dirty="0"/>
              <a:t>, ZTF… </a:t>
            </a:r>
            <a:r>
              <a:rPr lang="fr-FR" sz="2000" dirty="0" err="1"/>
              <a:t>Any</a:t>
            </a:r>
            <a:r>
              <a:rPr lang="fr-FR" sz="2000" dirty="0"/>
              <a:t> </a:t>
            </a:r>
            <a:r>
              <a:rPr lang="fr-FR" sz="2000" dirty="0" err="1"/>
              <a:t>wide</a:t>
            </a:r>
            <a:r>
              <a:rPr lang="fr-FR" sz="2000" dirty="0"/>
              <a:t> </a:t>
            </a:r>
            <a:r>
              <a:rPr lang="fr-FR" sz="2000" dirty="0" err="1"/>
              <a:t>field</a:t>
            </a:r>
            <a:r>
              <a:rPr lang="fr-FR" sz="2000" dirty="0"/>
              <a:t> camera)</a:t>
            </a:r>
          </a:p>
          <a:p>
            <a:r>
              <a:rPr lang="fr-FR" sz="2000" dirty="0"/>
              <a:t>All </a:t>
            </a:r>
            <a:r>
              <a:rPr lang="fr-FR" sz="2000" dirty="0" err="1"/>
              <a:t>these</a:t>
            </a:r>
            <a:r>
              <a:rPr lang="fr-FR" sz="2000" dirty="0"/>
              <a:t> </a:t>
            </a:r>
            <a:r>
              <a:rPr lang="fr-FR" sz="2000" dirty="0" err="1"/>
              <a:t>studies</a:t>
            </a:r>
            <a:r>
              <a:rPr lang="fr-FR" sz="2000" dirty="0"/>
              <a:t> </a:t>
            </a:r>
            <a:r>
              <a:rPr lang="fr-FR" sz="2000" dirty="0" err="1"/>
              <a:t>mainly</a:t>
            </a:r>
            <a:r>
              <a:rPr lang="fr-FR" sz="2000" dirty="0"/>
              <a:t> </a:t>
            </a:r>
            <a:r>
              <a:rPr lang="fr-FR" sz="2000" dirty="0" err="1"/>
              <a:t>need</a:t>
            </a:r>
            <a:r>
              <a:rPr lang="fr-FR" sz="2000" dirty="0"/>
              <a:t> </a:t>
            </a:r>
            <a:r>
              <a:rPr lang="fr-FR" sz="2000" b="1" dirty="0" err="1"/>
              <a:t>manpower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little</a:t>
            </a:r>
            <a:r>
              <a:rPr lang="fr-FR" sz="2000" dirty="0"/>
              <a:t> money </a:t>
            </a:r>
            <a:r>
              <a:rPr lang="fr-FR" sz="2000" dirty="0" err="1"/>
              <a:t>investment</a:t>
            </a:r>
            <a:r>
              <a:rPr lang="fr-FR" sz="2000" dirty="0"/>
              <a:t> but a </a:t>
            </a:r>
            <a:r>
              <a:rPr lang="fr-FR" sz="2000" dirty="0" err="1"/>
              <a:t>limited</a:t>
            </a:r>
            <a:r>
              <a:rPr lang="fr-FR" sz="2000" dirty="0"/>
              <a:t> </a:t>
            </a:r>
            <a:r>
              <a:rPr lang="fr-FR" sz="2000" dirty="0" err="1"/>
              <a:t>computing</a:t>
            </a:r>
            <a:r>
              <a:rPr lang="fr-FR" sz="2000" dirty="0"/>
              <a:t> support</a:t>
            </a:r>
          </a:p>
          <a:p>
            <a:pPr lvl="1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8B0C2A9-D47C-FE4C-9B08-2ABD95D4498E}"/>
              </a:ext>
            </a:extLst>
          </p:cNvPr>
          <p:cNvGrpSpPr/>
          <p:nvPr/>
        </p:nvGrpSpPr>
        <p:grpSpPr>
          <a:xfrm>
            <a:off x="6341005" y="1386108"/>
            <a:ext cx="2513957" cy="3268717"/>
            <a:chOff x="5314625" y="1219200"/>
            <a:chExt cx="3688697" cy="479614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8B27E1F-8BD8-904A-B11A-2A3940D0C224}"/>
                </a:ext>
              </a:extLst>
            </p:cNvPr>
            <p:cNvGrpSpPr/>
            <p:nvPr/>
          </p:nvGrpSpPr>
          <p:grpSpPr>
            <a:xfrm>
              <a:off x="5314625" y="2016369"/>
              <a:ext cx="3688697" cy="3741899"/>
              <a:chOff x="6324600" y="3352799"/>
              <a:chExt cx="2438400" cy="2473569"/>
            </a:xfrm>
          </p:grpSpPr>
          <p:grpSp>
            <p:nvGrpSpPr>
              <p:cNvPr id="12" name="Group 18">
                <a:extLst>
                  <a:ext uri="{FF2B5EF4-FFF2-40B4-BE49-F238E27FC236}">
                    <a16:creationId xmlns:a16="http://schemas.microsoft.com/office/drawing/2014/main" id="{838FAFF4-3D33-9A41-97BF-48CA52B57C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24600" y="3352799"/>
                <a:ext cx="2438400" cy="2473569"/>
                <a:chOff x="1618" y="861"/>
                <a:chExt cx="2795" cy="2798"/>
              </a:xfrm>
            </p:grpSpPr>
            <p:grpSp>
              <p:nvGrpSpPr>
                <p:cNvPr id="14" name="Group 19">
                  <a:extLst>
                    <a:ext uri="{FF2B5EF4-FFF2-40B4-BE49-F238E27FC236}">
                      <a16:creationId xmlns:a16="http://schemas.microsoft.com/office/drawing/2014/main" id="{CDBC1334-B077-854E-A8CC-FE0132D5A1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 flipV="1">
                  <a:off x="3853" y="1050"/>
                  <a:ext cx="373" cy="374"/>
                  <a:chOff x="1521" y="2823"/>
                  <a:chExt cx="373" cy="374"/>
                </a:xfrm>
              </p:grpSpPr>
              <p:sp>
                <p:nvSpPr>
                  <p:cNvPr id="263" name="Rectangle 20">
                    <a:extLst>
                      <a:ext uri="{FF2B5EF4-FFF2-40B4-BE49-F238E27FC236}">
                        <a16:creationId xmlns:a16="http://schemas.microsoft.com/office/drawing/2014/main" id="{06F691E2-664C-614D-8C3A-621FCA5E55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520" y="2824"/>
                    <a:ext cx="187" cy="186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 algn="ctr">
                    <a:solidFill>
                      <a:srgbClr val="80008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64" name="Rectangle 21">
                    <a:extLst>
                      <a:ext uri="{FF2B5EF4-FFF2-40B4-BE49-F238E27FC236}">
                        <a16:creationId xmlns:a16="http://schemas.microsoft.com/office/drawing/2014/main" id="{60B65D95-26E7-C04C-9C89-FD5560760B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707" y="3010"/>
                    <a:ext cx="187" cy="187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 algn="ctr">
                    <a:solidFill>
                      <a:srgbClr val="80008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65" name="Rectangle 22">
                    <a:extLst>
                      <a:ext uri="{FF2B5EF4-FFF2-40B4-BE49-F238E27FC236}">
                        <a16:creationId xmlns:a16="http://schemas.microsoft.com/office/drawing/2014/main" id="{18C68127-9D1F-BB43-8C4A-4A6A5638FE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1707" y="2823"/>
                    <a:ext cx="187" cy="187"/>
                  </a:xfrm>
                  <a:prstGeom prst="rect">
                    <a:avLst/>
                  </a:prstGeom>
                  <a:solidFill>
                    <a:srgbClr val="99FF99"/>
                  </a:solidFill>
                  <a:ln w="9525" algn="ctr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5" name="Group 23">
                  <a:extLst>
                    <a:ext uri="{FF2B5EF4-FFF2-40B4-BE49-F238E27FC236}">
                      <a16:creationId xmlns:a16="http://schemas.microsoft.com/office/drawing/2014/main" id="{350ACB2E-2333-0E41-B42D-20BD2F251C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851" y="3099"/>
                  <a:ext cx="373" cy="374"/>
                  <a:chOff x="1521" y="2823"/>
                  <a:chExt cx="373" cy="374"/>
                </a:xfrm>
              </p:grpSpPr>
              <p:sp>
                <p:nvSpPr>
                  <p:cNvPr id="260" name="Rectangle 24">
                    <a:extLst>
                      <a:ext uri="{FF2B5EF4-FFF2-40B4-BE49-F238E27FC236}">
                        <a16:creationId xmlns:a16="http://schemas.microsoft.com/office/drawing/2014/main" id="{A5BE7887-2564-6A46-9C2D-E0A2EFAE59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520" y="2824"/>
                    <a:ext cx="187" cy="186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 algn="ctr">
                    <a:solidFill>
                      <a:srgbClr val="80008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61" name="Rectangle 25">
                    <a:extLst>
                      <a:ext uri="{FF2B5EF4-FFF2-40B4-BE49-F238E27FC236}">
                        <a16:creationId xmlns:a16="http://schemas.microsoft.com/office/drawing/2014/main" id="{3BFB3BDC-8476-EF49-AE8A-90091555EA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707" y="3010"/>
                    <a:ext cx="187" cy="187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 algn="ctr">
                    <a:solidFill>
                      <a:srgbClr val="80008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62" name="Rectangle 26">
                    <a:extLst>
                      <a:ext uri="{FF2B5EF4-FFF2-40B4-BE49-F238E27FC236}">
                        <a16:creationId xmlns:a16="http://schemas.microsoft.com/office/drawing/2014/main" id="{9F508C09-B9E9-994B-96D3-56CE4FA5D88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1707" y="2823"/>
                    <a:ext cx="187" cy="187"/>
                  </a:xfrm>
                  <a:prstGeom prst="rect">
                    <a:avLst/>
                  </a:prstGeom>
                  <a:solidFill>
                    <a:srgbClr val="99FF99"/>
                  </a:solidFill>
                  <a:ln w="9525" algn="ctr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6" name="Group 27">
                  <a:extLst>
                    <a:ext uri="{FF2B5EF4-FFF2-40B4-BE49-F238E27FC236}">
                      <a16:creationId xmlns:a16="http://schemas.microsoft.com/office/drawing/2014/main" id="{1A05439D-B9A6-9E48-A260-67723E9AA96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05" y="1048"/>
                  <a:ext cx="374" cy="373"/>
                  <a:chOff x="1713" y="820"/>
                  <a:chExt cx="374" cy="373"/>
                </a:xfrm>
              </p:grpSpPr>
              <p:sp>
                <p:nvSpPr>
                  <p:cNvPr id="257" name="Rectangle 28">
                    <a:extLst>
                      <a:ext uri="{FF2B5EF4-FFF2-40B4-BE49-F238E27FC236}">
                        <a16:creationId xmlns:a16="http://schemas.microsoft.com/office/drawing/2014/main" id="{F2CD51DC-F5ED-5C42-9C55-18594997AA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00" y="820"/>
                    <a:ext cx="187" cy="186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 algn="ctr">
                    <a:solidFill>
                      <a:srgbClr val="80008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58" name="Rectangle 29">
                    <a:extLst>
                      <a:ext uri="{FF2B5EF4-FFF2-40B4-BE49-F238E27FC236}">
                        <a16:creationId xmlns:a16="http://schemas.microsoft.com/office/drawing/2014/main" id="{B2EE6A9E-C274-ED48-B491-E795C28A98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13" y="1006"/>
                    <a:ext cx="187" cy="187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 algn="ctr">
                    <a:solidFill>
                      <a:srgbClr val="80008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59" name="Rectangle 30">
                    <a:extLst>
                      <a:ext uri="{FF2B5EF4-FFF2-40B4-BE49-F238E27FC236}">
                        <a16:creationId xmlns:a16="http://schemas.microsoft.com/office/drawing/2014/main" id="{806CD666-11F6-5747-A797-ED7C9D4EAB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00" y="1006"/>
                    <a:ext cx="187" cy="187"/>
                  </a:xfrm>
                  <a:prstGeom prst="rect">
                    <a:avLst/>
                  </a:prstGeom>
                  <a:solidFill>
                    <a:srgbClr val="99FF99"/>
                  </a:solidFill>
                  <a:ln w="9525" algn="ctr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7" name="Group 31">
                  <a:extLst>
                    <a:ext uri="{FF2B5EF4-FFF2-40B4-BE49-F238E27FC236}">
                      <a16:creationId xmlns:a16="http://schemas.microsoft.com/office/drawing/2014/main" id="{A5E97BD3-0023-634D-893C-CD9A3124C0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05" y="3097"/>
                  <a:ext cx="373" cy="374"/>
                  <a:chOff x="1521" y="2823"/>
                  <a:chExt cx="373" cy="374"/>
                </a:xfrm>
              </p:grpSpPr>
              <p:sp>
                <p:nvSpPr>
                  <p:cNvPr id="254" name="Rectangle 32">
                    <a:extLst>
                      <a:ext uri="{FF2B5EF4-FFF2-40B4-BE49-F238E27FC236}">
                        <a16:creationId xmlns:a16="http://schemas.microsoft.com/office/drawing/2014/main" id="{96DC084A-A45D-1940-8F8E-0A8374C17D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520" y="2824"/>
                    <a:ext cx="187" cy="186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 algn="ctr">
                    <a:solidFill>
                      <a:srgbClr val="80008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55" name="Rectangle 33">
                    <a:extLst>
                      <a:ext uri="{FF2B5EF4-FFF2-40B4-BE49-F238E27FC236}">
                        <a16:creationId xmlns:a16="http://schemas.microsoft.com/office/drawing/2014/main" id="{7941A757-58FD-E442-BC0F-E98A310FFC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707" y="3010"/>
                    <a:ext cx="187" cy="187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 algn="ctr">
                    <a:solidFill>
                      <a:srgbClr val="80008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56" name="Rectangle 34">
                    <a:extLst>
                      <a:ext uri="{FF2B5EF4-FFF2-40B4-BE49-F238E27FC236}">
                        <a16:creationId xmlns:a16="http://schemas.microsoft.com/office/drawing/2014/main" id="{F73B9318-1E27-7447-86EA-416FEBFC79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707" y="2823"/>
                    <a:ext cx="187" cy="187"/>
                  </a:xfrm>
                  <a:prstGeom prst="rect">
                    <a:avLst/>
                  </a:prstGeom>
                  <a:solidFill>
                    <a:srgbClr val="99FF99"/>
                  </a:solidFill>
                  <a:ln w="9525" algn="ctr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8" name="Group 35">
                  <a:extLst>
                    <a:ext uri="{FF2B5EF4-FFF2-40B4-BE49-F238E27FC236}">
                      <a16:creationId xmlns:a16="http://schemas.microsoft.com/office/drawing/2014/main" id="{70431D90-8909-C247-B764-64803AA2C6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36" y="861"/>
                  <a:ext cx="561" cy="2796"/>
                  <a:chOff x="2736" y="861"/>
                  <a:chExt cx="561" cy="2796"/>
                </a:xfrm>
              </p:grpSpPr>
              <p:grpSp>
                <p:nvGrpSpPr>
                  <p:cNvPr id="199" name="Group 36">
                    <a:extLst>
                      <a:ext uri="{FF2B5EF4-FFF2-40B4-BE49-F238E27FC236}">
                        <a16:creationId xmlns:a16="http://schemas.microsoft.com/office/drawing/2014/main" id="{FD9C679C-D7A6-9E43-BD01-814F551C5A0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86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244" name="Rectangle 37">
                      <a:extLst>
                        <a:ext uri="{FF2B5EF4-FFF2-40B4-BE49-F238E27FC236}">
                          <a16:creationId xmlns:a16="http://schemas.microsoft.com/office/drawing/2014/main" id="{865A94EB-5AF8-E343-828C-765DAFE161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5" name="Rectangle 38">
                      <a:extLst>
                        <a:ext uri="{FF2B5EF4-FFF2-40B4-BE49-F238E27FC236}">
                          <a16:creationId xmlns:a16="http://schemas.microsoft.com/office/drawing/2014/main" id="{A013CDFE-14FD-A146-8D7D-7001456DC7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6" name="Rectangle 39">
                      <a:extLst>
                        <a:ext uri="{FF2B5EF4-FFF2-40B4-BE49-F238E27FC236}">
                          <a16:creationId xmlns:a16="http://schemas.microsoft.com/office/drawing/2014/main" id="{69FE000B-BEE8-2A41-B575-5CCD354CDEB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7" name="Rectangle 40">
                      <a:extLst>
                        <a:ext uri="{FF2B5EF4-FFF2-40B4-BE49-F238E27FC236}">
                          <a16:creationId xmlns:a16="http://schemas.microsoft.com/office/drawing/2014/main" id="{658D40BE-519C-E34A-AA2A-43D51D1782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8" name="Rectangle 41">
                      <a:extLst>
                        <a:ext uri="{FF2B5EF4-FFF2-40B4-BE49-F238E27FC236}">
                          <a16:creationId xmlns:a16="http://schemas.microsoft.com/office/drawing/2014/main" id="{92A06CE1-99D0-6D4E-A81B-0052C1A68D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9" name="Rectangle 42">
                      <a:extLst>
                        <a:ext uri="{FF2B5EF4-FFF2-40B4-BE49-F238E27FC236}">
                          <a16:creationId xmlns:a16="http://schemas.microsoft.com/office/drawing/2014/main" id="{F903A577-5033-BC44-9D67-6D5AD06F451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0" name="Rectangle 43">
                      <a:extLst>
                        <a:ext uri="{FF2B5EF4-FFF2-40B4-BE49-F238E27FC236}">
                          <a16:creationId xmlns:a16="http://schemas.microsoft.com/office/drawing/2014/main" id="{2D864214-A424-C94F-B2E2-A09D04DFEB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1" name="Rectangle 44">
                      <a:extLst>
                        <a:ext uri="{FF2B5EF4-FFF2-40B4-BE49-F238E27FC236}">
                          <a16:creationId xmlns:a16="http://schemas.microsoft.com/office/drawing/2014/main" id="{5CBBF625-D44A-514A-9836-72E47E2751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2" name="Rectangle 45">
                      <a:extLst>
                        <a:ext uri="{FF2B5EF4-FFF2-40B4-BE49-F238E27FC236}">
                          <a16:creationId xmlns:a16="http://schemas.microsoft.com/office/drawing/2014/main" id="{9EC74F06-A1B1-204E-8B87-80319EDE53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3" name="Rectangle 46">
                      <a:extLst>
                        <a:ext uri="{FF2B5EF4-FFF2-40B4-BE49-F238E27FC236}">
                          <a16:creationId xmlns:a16="http://schemas.microsoft.com/office/drawing/2014/main" id="{FBA91693-0B66-DF4E-B287-02F916244A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00" name="Group 47">
                    <a:extLst>
                      <a:ext uri="{FF2B5EF4-FFF2-40B4-BE49-F238E27FC236}">
                        <a16:creationId xmlns:a16="http://schemas.microsoft.com/office/drawing/2014/main" id="{FD9E2632-1961-834A-8377-6B6E3AAA35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142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234" name="Rectangle 48">
                      <a:extLst>
                        <a:ext uri="{FF2B5EF4-FFF2-40B4-BE49-F238E27FC236}">
                          <a16:creationId xmlns:a16="http://schemas.microsoft.com/office/drawing/2014/main" id="{F066BED8-8451-C549-AB62-C3A42DFA59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5" name="Rectangle 49">
                      <a:extLst>
                        <a:ext uri="{FF2B5EF4-FFF2-40B4-BE49-F238E27FC236}">
                          <a16:creationId xmlns:a16="http://schemas.microsoft.com/office/drawing/2014/main" id="{1D0A0252-55E2-1245-9805-98B8CC6EC36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6" name="Rectangle 50">
                      <a:extLst>
                        <a:ext uri="{FF2B5EF4-FFF2-40B4-BE49-F238E27FC236}">
                          <a16:creationId xmlns:a16="http://schemas.microsoft.com/office/drawing/2014/main" id="{0A15CA31-D57F-5842-983D-4DC14FC0E1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7" name="Rectangle 51">
                      <a:extLst>
                        <a:ext uri="{FF2B5EF4-FFF2-40B4-BE49-F238E27FC236}">
                          <a16:creationId xmlns:a16="http://schemas.microsoft.com/office/drawing/2014/main" id="{27BB5CB2-4733-FB4A-893C-8A8AF77D6E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8" name="Rectangle 52">
                      <a:extLst>
                        <a:ext uri="{FF2B5EF4-FFF2-40B4-BE49-F238E27FC236}">
                          <a16:creationId xmlns:a16="http://schemas.microsoft.com/office/drawing/2014/main" id="{A58980A3-9425-2F45-8743-5B089A0EDB0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9" name="Rectangle 53">
                      <a:extLst>
                        <a:ext uri="{FF2B5EF4-FFF2-40B4-BE49-F238E27FC236}">
                          <a16:creationId xmlns:a16="http://schemas.microsoft.com/office/drawing/2014/main" id="{120FA9E1-E244-D540-B87E-5F95293E44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0" name="Rectangle 54">
                      <a:extLst>
                        <a:ext uri="{FF2B5EF4-FFF2-40B4-BE49-F238E27FC236}">
                          <a16:creationId xmlns:a16="http://schemas.microsoft.com/office/drawing/2014/main" id="{8491EAB7-2D18-E341-B38A-35136CE174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1" name="Rectangle 55">
                      <a:extLst>
                        <a:ext uri="{FF2B5EF4-FFF2-40B4-BE49-F238E27FC236}">
                          <a16:creationId xmlns:a16="http://schemas.microsoft.com/office/drawing/2014/main" id="{85B9B83E-E7DB-B84C-9CEF-EB195FEC31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2" name="Rectangle 56">
                      <a:extLst>
                        <a:ext uri="{FF2B5EF4-FFF2-40B4-BE49-F238E27FC236}">
                          <a16:creationId xmlns:a16="http://schemas.microsoft.com/office/drawing/2014/main" id="{AE727F1A-A1CE-9448-86F9-9914128A49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3" name="Rectangle 57">
                      <a:extLst>
                        <a:ext uri="{FF2B5EF4-FFF2-40B4-BE49-F238E27FC236}">
                          <a16:creationId xmlns:a16="http://schemas.microsoft.com/office/drawing/2014/main" id="{40E7CA98-3FC2-054B-A150-62D239B9AF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01" name="Group 58">
                    <a:extLst>
                      <a:ext uri="{FF2B5EF4-FFF2-40B4-BE49-F238E27FC236}">
                        <a16:creationId xmlns:a16="http://schemas.microsoft.com/office/drawing/2014/main" id="{BF0A820C-2B43-B348-BDFB-05C982E335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198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224" name="Rectangle 59">
                      <a:extLst>
                        <a:ext uri="{FF2B5EF4-FFF2-40B4-BE49-F238E27FC236}">
                          <a16:creationId xmlns:a16="http://schemas.microsoft.com/office/drawing/2014/main" id="{D80F22F9-0763-2047-B152-5697211A8E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5" name="Rectangle 60">
                      <a:extLst>
                        <a:ext uri="{FF2B5EF4-FFF2-40B4-BE49-F238E27FC236}">
                          <a16:creationId xmlns:a16="http://schemas.microsoft.com/office/drawing/2014/main" id="{713112EE-3BCD-EC4E-950A-46C8C6571A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6" name="Rectangle 61">
                      <a:extLst>
                        <a:ext uri="{FF2B5EF4-FFF2-40B4-BE49-F238E27FC236}">
                          <a16:creationId xmlns:a16="http://schemas.microsoft.com/office/drawing/2014/main" id="{596F3B24-4B69-C241-B0DD-EAD6670CD6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7" name="Rectangle 62">
                      <a:extLst>
                        <a:ext uri="{FF2B5EF4-FFF2-40B4-BE49-F238E27FC236}">
                          <a16:creationId xmlns:a16="http://schemas.microsoft.com/office/drawing/2014/main" id="{3B1FE0EA-25E2-F743-9CEA-0AD2E46ABFB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8" name="Rectangle 63">
                      <a:extLst>
                        <a:ext uri="{FF2B5EF4-FFF2-40B4-BE49-F238E27FC236}">
                          <a16:creationId xmlns:a16="http://schemas.microsoft.com/office/drawing/2014/main" id="{294E160E-A638-FC49-B142-EB281FC9DE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9" name="Rectangle 64">
                      <a:extLst>
                        <a:ext uri="{FF2B5EF4-FFF2-40B4-BE49-F238E27FC236}">
                          <a16:creationId xmlns:a16="http://schemas.microsoft.com/office/drawing/2014/main" id="{9CBFABDE-93BD-F846-A342-D8202F294D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0" name="Rectangle 65">
                      <a:extLst>
                        <a:ext uri="{FF2B5EF4-FFF2-40B4-BE49-F238E27FC236}">
                          <a16:creationId xmlns:a16="http://schemas.microsoft.com/office/drawing/2014/main" id="{B3C3E6CB-E4AA-DF4B-ADB4-2B971FCBB4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1" name="Rectangle 66">
                      <a:extLst>
                        <a:ext uri="{FF2B5EF4-FFF2-40B4-BE49-F238E27FC236}">
                          <a16:creationId xmlns:a16="http://schemas.microsoft.com/office/drawing/2014/main" id="{8604F9A2-C28D-2D4A-A2FC-A0801B833D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2" name="Rectangle 67">
                      <a:extLst>
                        <a:ext uri="{FF2B5EF4-FFF2-40B4-BE49-F238E27FC236}">
                          <a16:creationId xmlns:a16="http://schemas.microsoft.com/office/drawing/2014/main" id="{C2DB8740-0062-4D49-9D8F-C3470A1333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3" name="Rectangle 68">
                      <a:extLst>
                        <a:ext uri="{FF2B5EF4-FFF2-40B4-BE49-F238E27FC236}">
                          <a16:creationId xmlns:a16="http://schemas.microsoft.com/office/drawing/2014/main" id="{7C63B54D-0580-3C47-8A10-7201ABB338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02" name="Group 69">
                    <a:extLst>
                      <a:ext uri="{FF2B5EF4-FFF2-40B4-BE49-F238E27FC236}">
                        <a16:creationId xmlns:a16="http://schemas.microsoft.com/office/drawing/2014/main" id="{00FE2AF1-2B19-8F49-AC2A-3F4D34A639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254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214" name="Rectangle 70">
                      <a:extLst>
                        <a:ext uri="{FF2B5EF4-FFF2-40B4-BE49-F238E27FC236}">
                          <a16:creationId xmlns:a16="http://schemas.microsoft.com/office/drawing/2014/main" id="{1535BBA6-98B0-664F-949E-7036212ABD0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" name="Rectangle 71">
                      <a:extLst>
                        <a:ext uri="{FF2B5EF4-FFF2-40B4-BE49-F238E27FC236}">
                          <a16:creationId xmlns:a16="http://schemas.microsoft.com/office/drawing/2014/main" id="{F982EBCE-9FD7-4247-801C-A8C57E1486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6" name="Rectangle 72">
                      <a:extLst>
                        <a:ext uri="{FF2B5EF4-FFF2-40B4-BE49-F238E27FC236}">
                          <a16:creationId xmlns:a16="http://schemas.microsoft.com/office/drawing/2014/main" id="{3EA9BDA1-7A59-ED4C-BF02-895ECCAC6A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7" name="Rectangle 73">
                      <a:extLst>
                        <a:ext uri="{FF2B5EF4-FFF2-40B4-BE49-F238E27FC236}">
                          <a16:creationId xmlns:a16="http://schemas.microsoft.com/office/drawing/2014/main" id="{A1670005-D8F8-0A45-A1DB-408B3F612D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8" name="Rectangle 74">
                      <a:extLst>
                        <a:ext uri="{FF2B5EF4-FFF2-40B4-BE49-F238E27FC236}">
                          <a16:creationId xmlns:a16="http://schemas.microsoft.com/office/drawing/2014/main" id="{713FC04A-4D55-7444-9B25-EFD41D6CDD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9" name="Rectangle 75">
                      <a:extLst>
                        <a:ext uri="{FF2B5EF4-FFF2-40B4-BE49-F238E27FC236}">
                          <a16:creationId xmlns:a16="http://schemas.microsoft.com/office/drawing/2014/main" id="{1BBD4EB2-B6BD-5048-9EB9-CA84DE5DA7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0" name="Rectangle 76">
                      <a:extLst>
                        <a:ext uri="{FF2B5EF4-FFF2-40B4-BE49-F238E27FC236}">
                          <a16:creationId xmlns:a16="http://schemas.microsoft.com/office/drawing/2014/main" id="{FFFFA5AC-25F1-094F-AF34-F6F86FABFB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1" name="Rectangle 77">
                      <a:extLst>
                        <a:ext uri="{FF2B5EF4-FFF2-40B4-BE49-F238E27FC236}">
                          <a16:creationId xmlns:a16="http://schemas.microsoft.com/office/drawing/2014/main" id="{6BD8FB8A-C8FA-694C-839D-5E2A0D394E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2" name="Rectangle 78">
                      <a:extLst>
                        <a:ext uri="{FF2B5EF4-FFF2-40B4-BE49-F238E27FC236}">
                          <a16:creationId xmlns:a16="http://schemas.microsoft.com/office/drawing/2014/main" id="{FA7667C3-567C-9146-8693-E278024547E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3" name="Rectangle 79">
                      <a:extLst>
                        <a:ext uri="{FF2B5EF4-FFF2-40B4-BE49-F238E27FC236}">
                          <a16:creationId xmlns:a16="http://schemas.microsoft.com/office/drawing/2014/main" id="{F3958479-0F40-644F-B122-6350441ED8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03" name="Group 80">
                    <a:extLst>
                      <a:ext uri="{FF2B5EF4-FFF2-40B4-BE49-F238E27FC236}">
                        <a16:creationId xmlns:a16="http://schemas.microsoft.com/office/drawing/2014/main" id="{5467042E-0A41-B14D-8E34-0A18BA04ADF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3097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204" name="Rectangle 81">
                      <a:extLst>
                        <a:ext uri="{FF2B5EF4-FFF2-40B4-BE49-F238E27FC236}">
                          <a16:creationId xmlns:a16="http://schemas.microsoft.com/office/drawing/2014/main" id="{ED12B776-1CAF-224D-B3D2-CF3DAD16FF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" name="Rectangle 82">
                      <a:extLst>
                        <a:ext uri="{FF2B5EF4-FFF2-40B4-BE49-F238E27FC236}">
                          <a16:creationId xmlns:a16="http://schemas.microsoft.com/office/drawing/2014/main" id="{7F6D3421-0243-1647-8C1A-F2C22C088A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6" name="Rectangle 83">
                      <a:extLst>
                        <a:ext uri="{FF2B5EF4-FFF2-40B4-BE49-F238E27FC236}">
                          <a16:creationId xmlns:a16="http://schemas.microsoft.com/office/drawing/2014/main" id="{78B04A54-14A4-6240-A00E-6ED12A982C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7" name="Rectangle 84">
                      <a:extLst>
                        <a:ext uri="{FF2B5EF4-FFF2-40B4-BE49-F238E27FC236}">
                          <a16:creationId xmlns:a16="http://schemas.microsoft.com/office/drawing/2014/main" id="{BB18DD11-B0A6-E643-AC33-E2B79D0FEB5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8" name="Rectangle 85">
                      <a:extLst>
                        <a:ext uri="{FF2B5EF4-FFF2-40B4-BE49-F238E27FC236}">
                          <a16:creationId xmlns:a16="http://schemas.microsoft.com/office/drawing/2014/main" id="{16070635-3FF4-C148-9B39-5BAC7B313C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9" name="Rectangle 86">
                      <a:extLst>
                        <a:ext uri="{FF2B5EF4-FFF2-40B4-BE49-F238E27FC236}">
                          <a16:creationId xmlns:a16="http://schemas.microsoft.com/office/drawing/2014/main" id="{5A445A50-BF48-B940-8483-345AAF6EB1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0" name="Rectangle 87">
                      <a:extLst>
                        <a:ext uri="{FF2B5EF4-FFF2-40B4-BE49-F238E27FC236}">
                          <a16:creationId xmlns:a16="http://schemas.microsoft.com/office/drawing/2014/main" id="{95324666-264B-974B-9B2B-B2AB38A41D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1" name="Rectangle 88">
                      <a:extLst>
                        <a:ext uri="{FF2B5EF4-FFF2-40B4-BE49-F238E27FC236}">
                          <a16:creationId xmlns:a16="http://schemas.microsoft.com/office/drawing/2014/main" id="{DBB0EC17-5195-4449-8767-2BEDB3E5A9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2" name="Rectangle 89">
                      <a:extLst>
                        <a:ext uri="{FF2B5EF4-FFF2-40B4-BE49-F238E27FC236}">
                          <a16:creationId xmlns:a16="http://schemas.microsoft.com/office/drawing/2014/main" id="{C033240E-A464-164A-ACBE-255CFC2F13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3" name="Rectangle 90">
                      <a:extLst>
                        <a:ext uri="{FF2B5EF4-FFF2-40B4-BE49-F238E27FC236}">
                          <a16:creationId xmlns:a16="http://schemas.microsoft.com/office/drawing/2014/main" id="{93FBEC5E-8AE7-0546-86EE-7338B8609F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19" name="Group 91">
                  <a:extLst>
                    <a:ext uri="{FF2B5EF4-FFF2-40B4-BE49-F238E27FC236}">
                      <a16:creationId xmlns:a16="http://schemas.microsoft.com/office/drawing/2014/main" id="{75859401-7A24-DE44-BB93-27A91B6FA4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93" y="863"/>
                  <a:ext cx="561" cy="2796"/>
                  <a:chOff x="2736" y="861"/>
                  <a:chExt cx="561" cy="2796"/>
                </a:xfrm>
              </p:grpSpPr>
              <p:grpSp>
                <p:nvGrpSpPr>
                  <p:cNvPr id="144" name="Group 92">
                    <a:extLst>
                      <a:ext uri="{FF2B5EF4-FFF2-40B4-BE49-F238E27FC236}">
                        <a16:creationId xmlns:a16="http://schemas.microsoft.com/office/drawing/2014/main" id="{E1C0A1E5-092B-764A-9052-D879C57553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86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189" name="Rectangle 93">
                      <a:extLst>
                        <a:ext uri="{FF2B5EF4-FFF2-40B4-BE49-F238E27FC236}">
                          <a16:creationId xmlns:a16="http://schemas.microsoft.com/office/drawing/2014/main" id="{1C965361-7AE0-3049-9691-9741B950B3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0" name="Rectangle 94">
                      <a:extLst>
                        <a:ext uri="{FF2B5EF4-FFF2-40B4-BE49-F238E27FC236}">
                          <a16:creationId xmlns:a16="http://schemas.microsoft.com/office/drawing/2014/main" id="{88F7EF3C-374A-B341-B1DC-90805086B2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1" name="Rectangle 95">
                      <a:extLst>
                        <a:ext uri="{FF2B5EF4-FFF2-40B4-BE49-F238E27FC236}">
                          <a16:creationId xmlns:a16="http://schemas.microsoft.com/office/drawing/2014/main" id="{E3741FF1-EFCA-AF45-978B-6DBAE05CAD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2" name="Rectangle 96">
                      <a:extLst>
                        <a:ext uri="{FF2B5EF4-FFF2-40B4-BE49-F238E27FC236}">
                          <a16:creationId xmlns:a16="http://schemas.microsoft.com/office/drawing/2014/main" id="{0AB67F56-7B7B-BD43-ABAD-74929B012F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3" name="Rectangle 97">
                      <a:extLst>
                        <a:ext uri="{FF2B5EF4-FFF2-40B4-BE49-F238E27FC236}">
                          <a16:creationId xmlns:a16="http://schemas.microsoft.com/office/drawing/2014/main" id="{672797AB-5A23-CB49-9C05-3DC8218441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" name="Rectangle 98">
                      <a:extLst>
                        <a:ext uri="{FF2B5EF4-FFF2-40B4-BE49-F238E27FC236}">
                          <a16:creationId xmlns:a16="http://schemas.microsoft.com/office/drawing/2014/main" id="{B70DD80F-58A1-E245-9104-300F48B350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" name="Rectangle 99">
                      <a:extLst>
                        <a:ext uri="{FF2B5EF4-FFF2-40B4-BE49-F238E27FC236}">
                          <a16:creationId xmlns:a16="http://schemas.microsoft.com/office/drawing/2014/main" id="{32D5E607-586D-7D4A-A8FA-D819171C8D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" name="Rectangle 100">
                      <a:extLst>
                        <a:ext uri="{FF2B5EF4-FFF2-40B4-BE49-F238E27FC236}">
                          <a16:creationId xmlns:a16="http://schemas.microsoft.com/office/drawing/2014/main" id="{1DED3025-2FB7-2845-A20F-A71D5DB320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7" name="Rectangle 101">
                      <a:extLst>
                        <a:ext uri="{FF2B5EF4-FFF2-40B4-BE49-F238E27FC236}">
                          <a16:creationId xmlns:a16="http://schemas.microsoft.com/office/drawing/2014/main" id="{DBD56865-F56B-554A-B4CD-5397FC8948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8" name="Rectangle 102">
                      <a:extLst>
                        <a:ext uri="{FF2B5EF4-FFF2-40B4-BE49-F238E27FC236}">
                          <a16:creationId xmlns:a16="http://schemas.microsoft.com/office/drawing/2014/main" id="{EB54ACE5-305F-B345-9EBE-0D779B6D75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45" name="Group 103">
                    <a:extLst>
                      <a:ext uri="{FF2B5EF4-FFF2-40B4-BE49-F238E27FC236}">
                        <a16:creationId xmlns:a16="http://schemas.microsoft.com/office/drawing/2014/main" id="{239DD2E3-5D03-1F43-B6D4-EFD9F7E1B15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142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179" name="Rectangle 104">
                      <a:extLst>
                        <a:ext uri="{FF2B5EF4-FFF2-40B4-BE49-F238E27FC236}">
                          <a16:creationId xmlns:a16="http://schemas.microsoft.com/office/drawing/2014/main" id="{BAAE06DF-7266-1947-A860-ADC613690A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0" name="Rectangle 105">
                      <a:extLst>
                        <a:ext uri="{FF2B5EF4-FFF2-40B4-BE49-F238E27FC236}">
                          <a16:creationId xmlns:a16="http://schemas.microsoft.com/office/drawing/2014/main" id="{BF9538BC-EBEE-6643-9701-8F2F80FD8C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1" name="Rectangle 106">
                      <a:extLst>
                        <a:ext uri="{FF2B5EF4-FFF2-40B4-BE49-F238E27FC236}">
                          <a16:creationId xmlns:a16="http://schemas.microsoft.com/office/drawing/2014/main" id="{21E7DCD3-F252-324C-B8F3-888CC5B463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2" name="Rectangle 107">
                      <a:extLst>
                        <a:ext uri="{FF2B5EF4-FFF2-40B4-BE49-F238E27FC236}">
                          <a16:creationId xmlns:a16="http://schemas.microsoft.com/office/drawing/2014/main" id="{F8F29089-E457-B140-824F-A2C39EB0D4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3" name="Rectangle 108">
                      <a:extLst>
                        <a:ext uri="{FF2B5EF4-FFF2-40B4-BE49-F238E27FC236}">
                          <a16:creationId xmlns:a16="http://schemas.microsoft.com/office/drawing/2014/main" id="{3D5F3BA6-BF1D-0A49-8993-BF72BAD445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4" name="Rectangle 109">
                      <a:extLst>
                        <a:ext uri="{FF2B5EF4-FFF2-40B4-BE49-F238E27FC236}">
                          <a16:creationId xmlns:a16="http://schemas.microsoft.com/office/drawing/2014/main" id="{AE0BD02F-4C01-4A4B-8406-2B478A9184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5" name="Rectangle 110">
                      <a:extLst>
                        <a:ext uri="{FF2B5EF4-FFF2-40B4-BE49-F238E27FC236}">
                          <a16:creationId xmlns:a16="http://schemas.microsoft.com/office/drawing/2014/main" id="{ABA9FF57-9960-C448-AFFF-D45816E490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6" name="Rectangle 111">
                      <a:extLst>
                        <a:ext uri="{FF2B5EF4-FFF2-40B4-BE49-F238E27FC236}">
                          <a16:creationId xmlns:a16="http://schemas.microsoft.com/office/drawing/2014/main" id="{19AFDD8F-F3BD-9E4A-A5DD-018C2F533B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7" name="Rectangle 112">
                      <a:extLst>
                        <a:ext uri="{FF2B5EF4-FFF2-40B4-BE49-F238E27FC236}">
                          <a16:creationId xmlns:a16="http://schemas.microsoft.com/office/drawing/2014/main" id="{137DE25A-310A-B046-8349-81ACD0DD6E6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8" name="Rectangle 113">
                      <a:extLst>
                        <a:ext uri="{FF2B5EF4-FFF2-40B4-BE49-F238E27FC236}">
                          <a16:creationId xmlns:a16="http://schemas.microsoft.com/office/drawing/2014/main" id="{F2358A4F-6850-BE49-A1EF-96568C1204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46" name="Group 114">
                    <a:extLst>
                      <a:ext uri="{FF2B5EF4-FFF2-40B4-BE49-F238E27FC236}">
                        <a16:creationId xmlns:a16="http://schemas.microsoft.com/office/drawing/2014/main" id="{7184138E-42CF-664C-B4FE-CD7237A9DBC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198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169" name="Rectangle 115">
                      <a:extLst>
                        <a:ext uri="{FF2B5EF4-FFF2-40B4-BE49-F238E27FC236}">
                          <a16:creationId xmlns:a16="http://schemas.microsoft.com/office/drawing/2014/main" id="{7AB68BCD-3152-F345-9040-60D75D2840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0" name="Rectangle 116">
                      <a:extLst>
                        <a:ext uri="{FF2B5EF4-FFF2-40B4-BE49-F238E27FC236}">
                          <a16:creationId xmlns:a16="http://schemas.microsoft.com/office/drawing/2014/main" id="{1790E4D8-0FD1-9B43-B52A-C402F4280D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1" name="Rectangle 117">
                      <a:extLst>
                        <a:ext uri="{FF2B5EF4-FFF2-40B4-BE49-F238E27FC236}">
                          <a16:creationId xmlns:a16="http://schemas.microsoft.com/office/drawing/2014/main" id="{99E4E3CE-5FD1-8441-BD88-819AC110155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2" name="Rectangle 118">
                      <a:extLst>
                        <a:ext uri="{FF2B5EF4-FFF2-40B4-BE49-F238E27FC236}">
                          <a16:creationId xmlns:a16="http://schemas.microsoft.com/office/drawing/2014/main" id="{FA6F254D-76E4-6548-90EC-75BF0CFA85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3" name="Rectangle 119">
                      <a:extLst>
                        <a:ext uri="{FF2B5EF4-FFF2-40B4-BE49-F238E27FC236}">
                          <a16:creationId xmlns:a16="http://schemas.microsoft.com/office/drawing/2014/main" id="{4A003208-CDD4-B245-9197-DC3BE0753B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4" name="Rectangle 120">
                      <a:extLst>
                        <a:ext uri="{FF2B5EF4-FFF2-40B4-BE49-F238E27FC236}">
                          <a16:creationId xmlns:a16="http://schemas.microsoft.com/office/drawing/2014/main" id="{8A1B1D3A-3298-144C-9FD7-4A43E431D8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5" name="Rectangle 121">
                      <a:extLst>
                        <a:ext uri="{FF2B5EF4-FFF2-40B4-BE49-F238E27FC236}">
                          <a16:creationId xmlns:a16="http://schemas.microsoft.com/office/drawing/2014/main" id="{BB0EBA09-0CEC-EC47-BE0E-047342D59D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6" name="Rectangle 122">
                      <a:extLst>
                        <a:ext uri="{FF2B5EF4-FFF2-40B4-BE49-F238E27FC236}">
                          <a16:creationId xmlns:a16="http://schemas.microsoft.com/office/drawing/2014/main" id="{7131E804-7C75-BC44-97D1-8E55CABFE8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7" name="Rectangle 123">
                      <a:extLst>
                        <a:ext uri="{FF2B5EF4-FFF2-40B4-BE49-F238E27FC236}">
                          <a16:creationId xmlns:a16="http://schemas.microsoft.com/office/drawing/2014/main" id="{2773E8AF-7AFF-C846-A995-0749F19029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8" name="Rectangle 124">
                      <a:extLst>
                        <a:ext uri="{FF2B5EF4-FFF2-40B4-BE49-F238E27FC236}">
                          <a16:creationId xmlns:a16="http://schemas.microsoft.com/office/drawing/2014/main" id="{5F08703B-FD8F-C148-A15D-53B270C9D1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47" name="Group 125">
                    <a:extLst>
                      <a:ext uri="{FF2B5EF4-FFF2-40B4-BE49-F238E27FC236}">
                        <a16:creationId xmlns:a16="http://schemas.microsoft.com/office/drawing/2014/main" id="{A74BB067-DD0B-2242-90ED-25DA6C384FB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254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159" name="Rectangle 126">
                      <a:extLst>
                        <a:ext uri="{FF2B5EF4-FFF2-40B4-BE49-F238E27FC236}">
                          <a16:creationId xmlns:a16="http://schemas.microsoft.com/office/drawing/2014/main" id="{B384AD39-3436-444C-9FB7-2EA49CA3E55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0" name="Rectangle 127">
                      <a:extLst>
                        <a:ext uri="{FF2B5EF4-FFF2-40B4-BE49-F238E27FC236}">
                          <a16:creationId xmlns:a16="http://schemas.microsoft.com/office/drawing/2014/main" id="{C99EA088-855F-BE47-B3C7-F06DBF1D35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1" name="Rectangle 128">
                      <a:extLst>
                        <a:ext uri="{FF2B5EF4-FFF2-40B4-BE49-F238E27FC236}">
                          <a16:creationId xmlns:a16="http://schemas.microsoft.com/office/drawing/2014/main" id="{EBC116C8-F7F0-F14C-A7AB-BD787540FAA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2" name="Rectangle 129">
                      <a:extLst>
                        <a:ext uri="{FF2B5EF4-FFF2-40B4-BE49-F238E27FC236}">
                          <a16:creationId xmlns:a16="http://schemas.microsoft.com/office/drawing/2014/main" id="{1FF6B6BD-498B-6A43-8909-6C3902D414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3" name="Rectangle 130">
                      <a:extLst>
                        <a:ext uri="{FF2B5EF4-FFF2-40B4-BE49-F238E27FC236}">
                          <a16:creationId xmlns:a16="http://schemas.microsoft.com/office/drawing/2014/main" id="{BF8EAB0B-3851-6F4A-BCA1-A6A85591BD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4" name="Rectangle 131">
                      <a:extLst>
                        <a:ext uri="{FF2B5EF4-FFF2-40B4-BE49-F238E27FC236}">
                          <a16:creationId xmlns:a16="http://schemas.microsoft.com/office/drawing/2014/main" id="{3F54F3AD-EC9F-554E-82DA-E87FDC1BE20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5" name="Rectangle 132">
                      <a:extLst>
                        <a:ext uri="{FF2B5EF4-FFF2-40B4-BE49-F238E27FC236}">
                          <a16:creationId xmlns:a16="http://schemas.microsoft.com/office/drawing/2014/main" id="{2CF36FA9-8BD1-8245-BD97-57BC6C3867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6" name="Rectangle 133">
                      <a:extLst>
                        <a:ext uri="{FF2B5EF4-FFF2-40B4-BE49-F238E27FC236}">
                          <a16:creationId xmlns:a16="http://schemas.microsoft.com/office/drawing/2014/main" id="{B9FF90C9-D392-AD4E-B5EA-34FB9265D5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7" name="Rectangle 134">
                      <a:extLst>
                        <a:ext uri="{FF2B5EF4-FFF2-40B4-BE49-F238E27FC236}">
                          <a16:creationId xmlns:a16="http://schemas.microsoft.com/office/drawing/2014/main" id="{C8465F89-CE89-A245-B3EC-3647C4C9FD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8" name="Rectangle 135">
                      <a:extLst>
                        <a:ext uri="{FF2B5EF4-FFF2-40B4-BE49-F238E27FC236}">
                          <a16:creationId xmlns:a16="http://schemas.microsoft.com/office/drawing/2014/main" id="{DE2B714A-2CDC-5047-B8B9-1EBAF6B4EC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48" name="Group 136">
                    <a:extLst>
                      <a:ext uri="{FF2B5EF4-FFF2-40B4-BE49-F238E27FC236}">
                        <a16:creationId xmlns:a16="http://schemas.microsoft.com/office/drawing/2014/main" id="{CF36C270-88C8-604E-BAF0-414AB183534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3097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149" name="Rectangle 137">
                      <a:extLst>
                        <a:ext uri="{FF2B5EF4-FFF2-40B4-BE49-F238E27FC236}">
                          <a16:creationId xmlns:a16="http://schemas.microsoft.com/office/drawing/2014/main" id="{14B13A70-4D83-2549-A0CE-037B62CA2D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0" name="Rectangle 138">
                      <a:extLst>
                        <a:ext uri="{FF2B5EF4-FFF2-40B4-BE49-F238E27FC236}">
                          <a16:creationId xmlns:a16="http://schemas.microsoft.com/office/drawing/2014/main" id="{D9B46ABE-E16E-114F-978F-9264E07927B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1" name="Rectangle 139">
                      <a:extLst>
                        <a:ext uri="{FF2B5EF4-FFF2-40B4-BE49-F238E27FC236}">
                          <a16:creationId xmlns:a16="http://schemas.microsoft.com/office/drawing/2014/main" id="{F11FD378-57DD-5F48-820F-CD62E5A194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2" name="Rectangle 140">
                      <a:extLst>
                        <a:ext uri="{FF2B5EF4-FFF2-40B4-BE49-F238E27FC236}">
                          <a16:creationId xmlns:a16="http://schemas.microsoft.com/office/drawing/2014/main" id="{5F74805C-9DDA-7F48-956A-1CDE1EEB56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3" name="Rectangle 141">
                      <a:extLst>
                        <a:ext uri="{FF2B5EF4-FFF2-40B4-BE49-F238E27FC236}">
                          <a16:creationId xmlns:a16="http://schemas.microsoft.com/office/drawing/2014/main" id="{330D0CB6-6FEB-904B-83F6-F0F81EBAA3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4" name="Rectangle 142">
                      <a:extLst>
                        <a:ext uri="{FF2B5EF4-FFF2-40B4-BE49-F238E27FC236}">
                          <a16:creationId xmlns:a16="http://schemas.microsoft.com/office/drawing/2014/main" id="{D8130ED9-A6F6-9F49-8212-706D47A8AA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5" name="Rectangle 143">
                      <a:extLst>
                        <a:ext uri="{FF2B5EF4-FFF2-40B4-BE49-F238E27FC236}">
                          <a16:creationId xmlns:a16="http://schemas.microsoft.com/office/drawing/2014/main" id="{7E9BC569-2FA9-EB4E-B860-00511DBE9A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6" name="Rectangle 144">
                      <a:extLst>
                        <a:ext uri="{FF2B5EF4-FFF2-40B4-BE49-F238E27FC236}">
                          <a16:creationId xmlns:a16="http://schemas.microsoft.com/office/drawing/2014/main" id="{B79F9B1A-6F45-C64C-A699-0161C635AD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7" name="Rectangle 145">
                      <a:extLst>
                        <a:ext uri="{FF2B5EF4-FFF2-40B4-BE49-F238E27FC236}">
                          <a16:creationId xmlns:a16="http://schemas.microsoft.com/office/drawing/2014/main" id="{46D34738-A438-5946-9FA2-6F86A2EE79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8" name="Rectangle 146">
                      <a:extLst>
                        <a:ext uri="{FF2B5EF4-FFF2-40B4-BE49-F238E27FC236}">
                          <a16:creationId xmlns:a16="http://schemas.microsoft.com/office/drawing/2014/main" id="{AE6E43A2-074A-D344-AABE-70B357F1EA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0" name="Group 147">
                  <a:extLst>
                    <a:ext uri="{FF2B5EF4-FFF2-40B4-BE49-F238E27FC236}">
                      <a16:creationId xmlns:a16="http://schemas.microsoft.com/office/drawing/2014/main" id="{85DE9E20-26BA-6441-A37C-F0E98C831B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52" y="1422"/>
                  <a:ext cx="561" cy="1680"/>
                  <a:chOff x="4324" y="1277"/>
                  <a:chExt cx="561" cy="1680"/>
                </a:xfrm>
              </p:grpSpPr>
              <p:grpSp>
                <p:nvGrpSpPr>
                  <p:cNvPr id="111" name="Group 148">
                    <a:extLst>
                      <a:ext uri="{FF2B5EF4-FFF2-40B4-BE49-F238E27FC236}">
                        <a16:creationId xmlns:a16="http://schemas.microsoft.com/office/drawing/2014/main" id="{30E3D108-D4BD-564A-B6DC-867BEE65F15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324" y="1277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134" name="Rectangle 149">
                      <a:extLst>
                        <a:ext uri="{FF2B5EF4-FFF2-40B4-BE49-F238E27FC236}">
                          <a16:creationId xmlns:a16="http://schemas.microsoft.com/office/drawing/2014/main" id="{42FE2625-966A-3243-8081-E50007328AD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5" name="Rectangle 150">
                      <a:extLst>
                        <a:ext uri="{FF2B5EF4-FFF2-40B4-BE49-F238E27FC236}">
                          <a16:creationId xmlns:a16="http://schemas.microsoft.com/office/drawing/2014/main" id="{B062158E-62F1-FA49-B89B-D931EA6443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6" name="Rectangle 151">
                      <a:extLst>
                        <a:ext uri="{FF2B5EF4-FFF2-40B4-BE49-F238E27FC236}">
                          <a16:creationId xmlns:a16="http://schemas.microsoft.com/office/drawing/2014/main" id="{B16AA132-A417-5947-9E2A-90878B44693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7" name="Rectangle 152">
                      <a:extLst>
                        <a:ext uri="{FF2B5EF4-FFF2-40B4-BE49-F238E27FC236}">
                          <a16:creationId xmlns:a16="http://schemas.microsoft.com/office/drawing/2014/main" id="{C96E9EA1-C6E7-114F-9831-1F8D0BE352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8" name="Rectangle 153">
                      <a:extLst>
                        <a:ext uri="{FF2B5EF4-FFF2-40B4-BE49-F238E27FC236}">
                          <a16:creationId xmlns:a16="http://schemas.microsoft.com/office/drawing/2014/main" id="{5200EE2B-43FC-0642-9D48-6D8EC1B372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9" name="Rectangle 154">
                      <a:extLst>
                        <a:ext uri="{FF2B5EF4-FFF2-40B4-BE49-F238E27FC236}">
                          <a16:creationId xmlns:a16="http://schemas.microsoft.com/office/drawing/2014/main" id="{AECD021C-330D-8848-8661-23E86AF378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0" name="Rectangle 155">
                      <a:extLst>
                        <a:ext uri="{FF2B5EF4-FFF2-40B4-BE49-F238E27FC236}">
                          <a16:creationId xmlns:a16="http://schemas.microsoft.com/office/drawing/2014/main" id="{275FAFFC-11BE-5844-BE53-376369EF20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1" name="Rectangle 156">
                      <a:extLst>
                        <a:ext uri="{FF2B5EF4-FFF2-40B4-BE49-F238E27FC236}">
                          <a16:creationId xmlns:a16="http://schemas.microsoft.com/office/drawing/2014/main" id="{C60CAA59-5D12-914E-AB2F-718035E344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2" name="Rectangle 157">
                      <a:extLst>
                        <a:ext uri="{FF2B5EF4-FFF2-40B4-BE49-F238E27FC236}">
                          <a16:creationId xmlns:a16="http://schemas.microsoft.com/office/drawing/2014/main" id="{6930FB2D-0204-494D-9494-4D0E837C38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3" name="Rectangle 158">
                      <a:extLst>
                        <a:ext uri="{FF2B5EF4-FFF2-40B4-BE49-F238E27FC236}">
                          <a16:creationId xmlns:a16="http://schemas.microsoft.com/office/drawing/2014/main" id="{9BB23CC8-DD5E-6C44-9F6C-D53E4B10E5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12" name="Group 159">
                    <a:extLst>
                      <a:ext uri="{FF2B5EF4-FFF2-40B4-BE49-F238E27FC236}">
                        <a16:creationId xmlns:a16="http://schemas.microsoft.com/office/drawing/2014/main" id="{C2B86189-4B7E-654C-B75E-3CBE7F4B865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324" y="1837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124" name="Rectangle 160">
                      <a:extLst>
                        <a:ext uri="{FF2B5EF4-FFF2-40B4-BE49-F238E27FC236}">
                          <a16:creationId xmlns:a16="http://schemas.microsoft.com/office/drawing/2014/main" id="{996F647F-59C3-B94F-ABE3-0A9C434499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5" name="Rectangle 161">
                      <a:extLst>
                        <a:ext uri="{FF2B5EF4-FFF2-40B4-BE49-F238E27FC236}">
                          <a16:creationId xmlns:a16="http://schemas.microsoft.com/office/drawing/2014/main" id="{D787E2AD-C153-CB4F-A4B3-BCBAEAEA35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6" name="Rectangle 162">
                      <a:extLst>
                        <a:ext uri="{FF2B5EF4-FFF2-40B4-BE49-F238E27FC236}">
                          <a16:creationId xmlns:a16="http://schemas.microsoft.com/office/drawing/2014/main" id="{69B94449-C0B9-1547-98F2-74D78DD709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7" name="Rectangle 163">
                      <a:extLst>
                        <a:ext uri="{FF2B5EF4-FFF2-40B4-BE49-F238E27FC236}">
                          <a16:creationId xmlns:a16="http://schemas.microsoft.com/office/drawing/2014/main" id="{75226171-4FFF-7C44-84C1-62E7D1562F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8" name="Rectangle 164">
                      <a:extLst>
                        <a:ext uri="{FF2B5EF4-FFF2-40B4-BE49-F238E27FC236}">
                          <a16:creationId xmlns:a16="http://schemas.microsoft.com/office/drawing/2014/main" id="{4C7246DE-DE5F-654C-B8F4-856D90C260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9" name="Rectangle 165">
                      <a:extLst>
                        <a:ext uri="{FF2B5EF4-FFF2-40B4-BE49-F238E27FC236}">
                          <a16:creationId xmlns:a16="http://schemas.microsoft.com/office/drawing/2014/main" id="{4765F734-2964-4643-93CF-CD91DEC347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0" name="Rectangle 166">
                      <a:extLst>
                        <a:ext uri="{FF2B5EF4-FFF2-40B4-BE49-F238E27FC236}">
                          <a16:creationId xmlns:a16="http://schemas.microsoft.com/office/drawing/2014/main" id="{D145F36F-9103-0A46-88AD-EEB5438D07B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1" name="Rectangle 167">
                      <a:extLst>
                        <a:ext uri="{FF2B5EF4-FFF2-40B4-BE49-F238E27FC236}">
                          <a16:creationId xmlns:a16="http://schemas.microsoft.com/office/drawing/2014/main" id="{F6C912F1-C6A9-C24B-BF54-3A7118E0A6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2" name="Rectangle 168">
                      <a:extLst>
                        <a:ext uri="{FF2B5EF4-FFF2-40B4-BE49-F238E27FC236}">
                          <a16:creationId xmlns:a16="http://schemas.microsoft.com/office/drawing/2014/main" id="{DCDB7052-D5FF-1A44-9990-0EB5847DDE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3" name="Rectangle 169">
                      <a:extLst>
                        <a:ext uri="{FF2B5EF4-FFF2-40B4-BE49-F238E27FC236}">
                          <a16:creationId xmlns:a16="http://schemas.microsoft.com/office/drawing/2014/main" id="{0265982A-740B-5444-91C4-36ECC4C770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13" name="Group 170">
                    <a:extLst>
                      <a:ext uri="{FF2B5EF4-FFF2-40B4-BE49-F238E27FC236}">
                        <a16:creationId xmlns:a16="http://schemas.microsoft.com/office/drawing/2014/main" id="{345DF98A-294F-7D4C-8E96-CC5789E1B00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324" y="2397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114" name="Rectangle 171">
                      <a:extLst>
                        <a:ext uri="{FF2B5EF4-FFF2-40B4-BE49-F238E27FC236}">
                          <a16:creationId xmlns:a16="http://schemas.microsoft.com/office/drawing/2014/main" id="{5634E455-4113-D64E-A0B6-414ECEEC9F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5" name="Rectangle 172">
                      <a:extLst>
                        <a:ext uri="{FF2B5EF4-FFF2-40B4-BE49-F238E27FC236}">
                          <a16:creationId xmlns:a16="http://schemas.microsoft.com/office/drawing/2014/main" id="{BE1191F6-5484-B341-9BE7-005DE5E8340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6" name="Rectangle 173">
                      <a:extLst>
                        <a:ext uri="{FF2B5EF4-FFF2-40B4-BE49-F238E27FC236}">
                          <a16:creationId xmlns:a16="http://schemas.microsoft.com/office/drawing/2014/main" id="{85F1B7B3-9761-834A-860B-09BC9773F64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7" name="Rectangle 174">
                      <a:extLst>
                        <a:ext uri="{FF2B5EF4-FFF2-40B4-BE49-F238E27FC236}">
                          <a16:creationId xmlns:a16="http://schemas.microsoft.com/office/drawing/2014/main" id="{7D52784C-3C78-124E-B709-0E4BC89160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8" name="Rectangle 175">
                      <a:extLst>
                        <a:ext uri="{FF2B5EF4-FFF2-40B4-BE49-F238E27FC236}">
                          <a16:creationId xmlns:a16="http://schemas.microsoft.com/office/drawing/2014/main" id="{D03114B0-5A60-0445-894F-99FE29363B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9" name="Rectangle 176">
                      <a:extLst>
                        <a:ext uri="{FF2B5EF4-FFF2-40B4-BE49-F238E27FC236}">
                          <a16:creationId xmlns:a16="http://schemas.microsoft.com/office/drawing/2014/main" id="{0322DFC4-F6EA-984B-83AD-57EB92FBDC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0" name="Rectangle 177">
                      <a:extLst>
                        <a:ext uri="{FF2B5EF4-FFF2-40B4-BE49-F238E27FC236}">
                          <a16:creationId xmlns:a16="http://schemas.microsoft.com/office/drawing/2014/main" id="{EEECF3C5-2B20-0D4A-A394-2389EBC1DE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1" name="Rectangle 178">
                      <a:extLst>
                        <a:ext uri="{FF2B5EF4-FFF2-40B4-BE49-F238E27FC236}">
                          <a16:creationId xmlns:a16="http://schemas.microsoft.com/office/drawing/2014/main" id="{C591E2E8-6730-0C44-903F-8970FA42F2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2" name="Rectangle 179">
                      <a:extLst>
                        <a:ext uri="{FF2B5EF4-FFF2-40B4-BE49-F238E27FC236}">
                          <a16:creationId xmlns:a16="http://schemas.microsoft.com/office/drawing/2014/main" id="{69705A94-5F63-E54B-A34E-9532420AB0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3" name="Rectangle 180">
                      <a:extLst>
                        <a:ext uri="{FF2B5EF4-FFF2-40B4-BE49-F238E27FC236}">
                          <a16:creationId xmlns:a16="http://schemas.microsoft.com/office/drawing/2014/main" id="{6BFD1408-9AA8-744D-8121-A7476B9573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1" name="Group 181">
                  <a:extLst>
                    <a:ext uri="{FF2B5EF4-FFF2-40B4-BE49-F238E27FC236}">
                      <a16:creationId xmlns:a16="http://schemas.microsoft.com/office/drawing/2014/main" id="{2F3D5DC4-C635-384F-91D5-A2FB87B014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76" y="863"/>
                  <a:ext cx="561" cy="2796"/>
                  <a:chOff x="2736" y="861"/>
                  <a:chExt cx="561" cy="2796"/>
                </a:xfrm>
              </p:grpSpPr>
              <p:grpSp>
                <p:nvGrpSpPr>
                  <p:cNvPr id="56" name="Group 182">
                    <a:extLst>
                      <a:ext uri="{FF2B5EF4-FFF2-40B4-BE49-F238E27FC236}">
                        <a16:creationId xmlns:a16="http://schemas.microsoft.com/office/drawing/2014/main" id="{C8E89D1A-25E1-1242-8D46-4073AA3E7A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86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101" name="Rectangle 183">
                      <a:extLst>
                        <a:ext uri="{FF2B5EF4-FFF2-40B4-BE49-F238E27FC236}">
                          <a16:creationId xmlns:a16="http://schemas.microsoft.com/office/drawing/2014/main" id="{9E878B62-06DE-1445-B98C-E2B8649A77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" name="Rectangle 184">
                      <a:extLst>
                        <a:ext uri="{FF2B5EF4-FFF2-40B4-BE49-F238E27FC236}">
                          <a16:creationId xmlns:a16="http://schemas.microsoft.com/office/drawing/2014/main" id="{A3425BC1-35D6-A24B-BC3E-1495693C10F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" name="Rectangle 185">
                      <a:extLst>
                        <a:ext uri="{FF2B5EF4-FFF2-40B4-BE49-F238E27FC236}">
                          <a16:creationId xmlns:a16="http://schemas.microsoft.com/office/drawing/2014/main" id="{0158DE76-0495-4C40-8A5D-4A40C7D0B7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" name="Rectangle 186">
                      <a:extLst>
                        <a:ext uri="{FF2B5EF4-FFF2-40B4-BE49-F238E27FC236}">
                          <a16:creationId xmlns:a16="http://schemas.microsoft.com/office/drawing/2014/main" id="{3C604C27-A600-B941-AD1D-43ECF5FE28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" name="Rectangle 187">
                      <a:extLst>
                        <a:ext uri="{FF2B5EF4-FFF2-40B4-BE49-F238E27FC236}">
                          <a16:creationId xmlns:a16="http://schemas.microsoft.com/office/drawing/2014/main" id="{A0E531DC-8D42-C34B-92F6-35C058E6F9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" name="Rectangle 188">
                      <a:extLst>
                        <a:ext uri="{FF2B5EF4-FFF2-40B4-BE49-F238E27FC236}">
                          <a16:creationId xmlns:a16="http://schemas.microsoft.com/office/drawing/2014/main" id="{86A85CD9-A4A1-7741-A625-308B22F5510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" name="Rectangle 189">
                      <a:extLst>
                        <a:ext uri="{FF2B5EF4-FFF2-40B4-BE49-F238E27FC236}">
                          <a16:creationId xmlns:a16="http://schemas.microsoft.com/office/drawing/2014/main" id="{D6F34E70-557C-C14C-BEEE-FE931B9CBC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" name="Rectangle 190">
                      <a:extLst>
                        <a:ext uri="{FF2B5EF4-FFF2-40B4-BE49-F238E27FC236}">
                          <a16:creationId xmlns:a16="http://schemas.microsoft.com/office/drawing/2014/main" id="{312871FF-A8AD-B04D-8EEC-FF03E2694D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9" name="Rectangle 191">
                      <a:extLst>
                        <a:ext uri="{FF2B5EF4-FFF2-40B4-BE49-F238E27FC236}">
                          <a16:creationId xmlns:a16="http://schemas.microsoft.com/office/drawing/2014/main" id="{10383C06-0C73-CB43-90D6-B748BF3DDC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0" name="Rectangle 192">
                      <a:extLst>
                        <a:ext uri="{FF2B5EF4-FFF2-40B4-BE49-F238E27FC236}">
                          <a16:creationId xmlns:a16="http://schemas.microsoft.com/office/drawing/2014/main" id="{0B4C2F5C-C888-9849-8141-ADDCA00F85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7" name="Group 193">
                    <a:extLst>
                      <a:ext uri="{FF2B5EF4-FFF2-40B4-BE49-F238E27FC236}">
                        <a16:creationId xmlns:a16="http://schemas.microsoft.com/office/drawing/2014/main" id="{5F67050D-B5D9-504B-82B6-AB1469E818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142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91" name="Rectangle 194">
                      <a:extLst>
                        <a:ext uri="{FF2B5EF4-FFF2-40B4-BE49-F238E27FC236}">
                          <a16:creationId xmlns:a16="http://schemas.microsoft.com/office/drawing/2014/main" id="{865C92A5-EB27-9041-BCE4-55FA26CD12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2" name="Rectangle 195">
                      <a:extLst>
                        <a:ext uri="{FF2B5EF4-FFF2-40B4-BE49-F238E27FC236}">
                          <a16:creationId xmlns:a16="http://schemas.microsoft.com/office/drawing/2014/main" id="{07193888-A511-0144-B1E2-65EA6C2A79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3" name="Rectangle 196">
                      <a:extLst>
                        <a:ext uri="{FF2B5EF4-FFF2-40B4-BE49-F238E27FC236}">
                          <a16:creationId xmlns:a16="http://schemas.microsoft.com/office/drawing/2014/main" id="{18F78597-FFE5-2D41-B92E-112480F284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4" name="Rectangle 197">
                      <a:extLst>
                        <a:ext uri="{FF2B5EF4-FFF2-40B4-BE49-F238E27FC236}">
                          <a16:creationId xmlns:a16="http://schemas.microsoft.com/office/drawing/2014/main" id="{532DA65E-0078-D94C-803B-FDF19EAB3B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5" name="Rectangle 198">
                      <a:extLst>
                        <a:ext uri="{FF2B5EF4-FFF2-40B4-BE49-F238E27FC236}">
                          <a16:creationId xmlns:a16="http://schemas.microsoft.com/office/drawing/2014/main" id="{980DF33F-8046-6D4C-94F8-F7BC4EC3BC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6" name="Rectangle 199">
                      <a:extLst>
                        <a:ext uri="{FF2B5EF4-FFF2-40B4-BE49-F238E27FC236}">
                          <a16:creationId xmlns:a16="http://schemas.microsoft.com/office/drawing/2014/main" id="{099F3FF4-724E-C74E-B3E8-6A38715301F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7" name="Rectangle 200">
                      <a:extLst>
                        <a:ext uri="{FF2B5EF4-FFF2-40B4-BE49-F238E27FC236}">
                          <a16:creationId xmlns:a16="http://schemas.microsoft.com/office/drawing/2014/main" id="{510FCDE2-C310-0345-A316-EA945EAA04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8" name="Rectangle 201">
                      <a:extLst>
                        <a:ext uri="{FF2B5EF4-FFF2-40B4-BE49-F238E27FC236}">
                          <a16:creationId xmlns:a16="http://schemas.microsoft.com/office/drawing/2014/main" id="{B6A3E1F1-1CF5-7848-BFEA-4B4A6C520A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9" name="Rectangle 202">
                      <a:extLst>
                        <a:ext uri="{FF2B5EF4-FFF2-40B4-BE49-F238E27FC236}">
                          <a16:creationId xmlns:a16="http://schemas.microsoft.com/office/drawing/2014/main" id="{C10D52C6-6871-EE47-86FC-B5280B345E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0" name="Rectangle 203">
                      <a:extLst>
                        <a:ext uri="{FF2B5EF4-FFF2-40B4-BE49-F238E27FC236}">
                          <a16:creationId xmlns:a16="http://schemas.microsoft.com/office/drawing/2014/main" id="{D9A964ED-EAB3-7749-ABB7-A58754F818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8" name="Group 204">
                    <a:extLst>
                      <a:ext uri="{FF2B5EF4-FFF2-40B4-BE49-F238E27FC236}">
                        <a16:creationId xmlns:a16="http://schemas.microsoft.com/office/drawing/2014/main" id="{A8D03996-6AB9-964F-B268-F0B56E585D3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198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81" name="Rectangle 205">
                      <a:extLst>
                        <a:ext uri="{FF2B5EF4-FFF2-40B4-BE49-F238E27FC236}">
                          <a16:creationId xmlns:a16="http://schemas.microsoft.com/office/drawing/2014/main" id="{0A3CB210-6473-6641-945D-F5151813D46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2" name="Rectangle 206">
                      <a:extLst>
                        <a:ext uri="{FF2B5EF4-FFF2-40B4-BE49-F238E27FC236}">
                          <a16:creationId xmlns:a16="http://schemas.microsoft.com/office/drawing/2014/main" id="{AB915EE4-2D71-144F-97DF-E23E9FAC662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" name="Rectangle 207">
                      <a:extLst>
                        <a:ext uri="{FF2B5EF4-FFF2-40B4-BE49-F238E27FC236}">
                          <a16:creationId xmlns:a16="http://schemas.microsoft.com/office/drawing/2014/main" id="{7293E45B-11D8-594B-9BFF-77BA2146236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" name="Rectangle 208">
                      <a:extLst>
                        <a:ext uri="{FF2B5EF4-FFF2-40B4-BE49-F238E27FC236}">
                          <a16:creationId xmlns:a16="http://schemas.microsoft.com/office/drawing/2014/main" id="{A7F8BBA5-B530-154E-8550-C92B3E2792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5" name="Rectangle 209">
                      <a:extLst>
                        <a:ext uri="{FF2B5EF4-FFF2-40B4-BE49-F238E27FC236}">
                          <a16:creationId xmlns:a16="http://schemas.microsoft.com/office/drawing/2014/main" id="{A10464FF-4462-434A-BAE9-607E61EEF1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6" name="Rectangle 210">
                      <a:extLst>
                        <a:ext uri="{FF2B5EF4-FFF2-40B4-BE49-F238E27FC236}">
                          <a16:creationId xmlns:a16="http://schemas.microsoft.com/office/drawing/2014/main" id="{D4249BEA-934B-584A-829A-3A6B8D3A100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7" name="Rectangle 211">
                      <a:extLst>
                        <a:ext uri="{FF2B5EF4-FFF2-40B4-BE49-F238E27FC236}">
                          <a16:creationId xmlns:a16="http://schemas.microsoft.com/office/drawing/2014/main" id="{7524928B-6F05-BB48-9FE6-78BDBBD2AB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8" name="Rectangle 212">
                      <a:extLst>
                        <a:ext uri="{FF2B5EF4-FFF2-40B4-BE49-F238E27FC236}">
                          <a16:creationId xmlns:a16="http://schemas.microsoft.com/office/drawing/2014/main" id="{6DF3D191-86F5-1C40-976E-9F0A03814E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9" name="Rectangle 213">
                      <a:extLst>
                        <a:ext uri="{FF2B5EF4-FFF2-40B4-BE49-F238E27FC236}">
                          <a16:creationId xmlns:a16="http://schemas.microsoft.com/office/drawing/2014/main" id="{0C0D17C6-75CB-3544-92C3-6EB7F47389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0" name="Rectangle 214">
                      <a:extLst>
                        <a:ext uri="{FF2B5EF4-FFF2-40B4-BE49-F238E27FC236}">
                          <a16:creationId xmlns:a16="http://schemas.microsoft.com/office/drawing/2014/main" id="{22FFE4CF-8F34-254A-921E-3B2B7E347F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9" name="Group 215">
                    <a:extLst>
                      <a:ext uri="{FF2B5EF4-FFF2-40B4-BE49-F238E27FC236}">
                        <a16:creationId xmlns:a16="http://schemas.microsoft.com/office/drawing/2014/main" id="{3496A546-0801-EA47-A0D6-5A01781F74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2541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71" name="Rectangle 216">
                      <a:extLst>
                        <a:ext uri="{FF2B5EF4-FFF2-40B4-BE49-F238E27FC236}">
                          <a16:creationId xmlns:a16="http://schemas.microsoft.com/office/drawing/2014/main" id="{96AACEEA-7EB9-9141-B66E-332F9D89EF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" name="Rectangle 217">
                      <a:extLst>
                        <a:ext uri="{FF2B5EF4-FFF2-40B4-BE49-F238E27FC236}">
                          <a16:creationId xmlns:a16="http://schemas.microsoft.com/office/drawing/2014/main" id="{665A2434-F38D-6D40-8C1F-E53DAA9768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" name="Rectangle 218">
                      <a:extLst>
                        <a:ext uri="{FF2B5EF4-FFF2-40B4-BE49-F238E27FC236}">
                          <a16:creationId xmlns:a16="http://schemas.microsoft.com/office/drawing/2014/main" id="{200DCBEC-0DCD-314E-817D-2668A3866D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" name="Rectangle 219">
                      <a:extLst>
                        <a:ext uri="{FF2B5EF4-FFF2-40B4-BE49-F238E27FC236}">
                          <a16:creationId xmlns:a16="http://schemas.microsoft.com/office/drawing/2014/main" id="{2399E479-621B-6E4A-BFEE-17EC337BFA5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5" name="Rectangle 220">
                      <a:extLst>
                        <a:ext uri="{FF2B5EF4-FFF2-40B4-BE49-F238E27FC236}">
                          <a16:creationId xmlns:a16="http://schemas.microsoft.com/office/drawing/2014/main" id="{B4C4D835-B3D5-434C-8842-1681957F4E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6" name="Rectangle 221">
                      <a:extLst>
                        <a:ext uri="{FF2B5EF4-FFF2-40B4-BE49-F238E27FC236}">
                          <a16:creationId xmlns:a16="http://schemas.microsoft.com/office/drawing/2014/main" id="{5DF421A6-702A-A646-A666-0122FB013C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" name="Rectangle 222">
                      <a:extLst>
                        <a:ext uri="{FF2B5EF4-FFF2-40B4-BE49-F238E27FC236}">
                          <a16:creationId xmlns:a16="http://schemas.microsoft.com/office/drawing/2014/main" id="{E0BD5DE9-40B4-BB4B-AF88-4D4DC80467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8" name="Rectangle 223">
                      <a:extLst>
                        <a:ext uri="{FF2B5EF4-FFF2-40B4-BE49-F238E27FC236}">
                          <a16:creationId xmlns:a16="http://schemas.microsoft.com/office/drawing/2014/main" id="{DF68F7CE-CA03-BF4F-B026-91EBDA96D7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9" name="Rectangle 224">
                      <a:extLst>
                        <a:ext uri="{FF2B5EF4-FFF2-40B4-BE49-F238E27FC236}">
                          <a16:creationId xmlns:a16="http://schemas.microsoft.com/office/drawing/2014/main" id="{66CE4C22-1A99-D041-BDD9-B2485E2B96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0" name="Rectangle 225">
                      <a:extLst>
                        <a:ext uri="{FF2B5EF4-FFF2-40B4-BE49-F238E27FC236}">
                          <a16:creationId xmlns:a16="http://schemas.microsoft.com/office/drawing/2014/main" id="{2CFA7D00-F1D7-7A4F-A802-572EEA88ED6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60" name="Group 226">
                    <a:extLst>
                      <a:ext uri="{FF2B5EF4-FFF2-40B4-BE49-F238E27FC236}">
                        <a16:creationId xmlns:a16="http://schemas.microsoft.com/office/drawing/2014/main" id="{BE518DDE-4914-7147-BFCD-AFF2ECDA741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36" y="3097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61" name="Rectangle 227">
                      <a:extLst>
                        <a:ext uri="{FF2B5EF4-FFF2-40B4-BE49-F238E27FC236}">
                          <a16:creationId xmlns:a16="http://schemas.microsoft.com/office/drawing/2014/main" id="{C808B1FB-2BB1-FC4D-B1FA-815DAA40C9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2" name="Rectangle 228">
                      <a:extLst>
                        <a:ext uri="{FF2B5EF4-FFF2-40B4-BE49-F238E27FC236}">
                          <a16:creationId xmlns:a16="http://schemas.microsoft.com/office/drawing/2014/main" id="{E69EB98F-CCB0-B846-8E5A-A03BD0611A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" name="Rectangle 229">
                      <a:extLst>
                        <a:ext uri="{FF2B5EF4-FFF2-40B4-BE49-F238E27FC236}">
                          <a16:creationId xmlns:a16="http://schemas.microsoft.com/office/drawing/2014/main" id="{E94E2CAB-76C8-9244-A69E-53618CFF670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" name="Rectangle 230">
                      <a:extLst>
                        <a:ext uri="{FF2B5EF4-FFF2-40B4-BE49-F238E27FC236}">
                          <a16:creationId xmlns:a16="http://schemas.microsoft.com/office/drawing/2014/main" id="{5A7DD554-47DC-1A4E-AA9E-B6D679F422B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5" name="Rectangle 231">
                      <a:extLst>
                        <a:ext uri="{FF2B5EF4-FFF2-40B4-BE49-F238E27FC236}">
                          <a16:creationId xmlns:a16="http://schemas.microsoft.com/office/drawing/2014/main" id="{9F405053-53D5-8F4E-AAAA-AA8E707D5DF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" name="Rectangle 232">
                      <a:extLst>
                        <a:ext uri="{FF2B5EF4-FFF2-40B4-BE49-F238E27FC236}">
                          <a16:creationId xmlns:a16="http://schemas.microsoft.com/office/drawing/2014/main" id="{C4D7D76D-D943-ED49-889B-C15BD0338A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" name="Rectangle 233">
                      <a:extLst>
                        <a:ext uri="{FF2B5EF4-FFF2-40B4-BE49-F238E27FC236}">
                          <a16:creationId xmlns:a16="http://schemas.microsoft.com/office/drawing/2014/main" id="{2B13ABD8-15EE-B644-B61E-E93B6F8FA6F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8" name="Rectangle 234">
                      <a:extLst>
                        <a:ext uri="{FF2B5EF4-FFF2-40B4-BE49-F238E27FC236}">
                          <a16:creationId xmlns:a16="http://schemas.microsoft.com/office/drawing/2014/main" id="{FB1252AC-12F8-9748-9C11-BE854D5DAB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" name="Rectangle 235">
                      <a:extLst>
                        <a:ext uri="{FF2B5EF4-FFF2-40B4-BE49-F238E27FC236}">
                          <a16:creationId xmlns:a16="http://schemas.microsoft.com/office/drawing/2014/main" id="{D5D56EA9-5F3D-9042-BBEC-F23D01C82E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" name="Rectangle 236">
                      <a:extLst>
                        <a:ext uri="{FF2B5EF4-FFF2-40B4-BE49-F238E27FC236}">
                          <a16:creationId xmlns:a16="http://schemas.microsoft.com/office/drawing/2014/main" id="{FCE921C1-1503-794C-BA11-9879239AB62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2" name="Group 237">
                  <a:extLst>
                    <a:ext uri="{FF2B5EF4-FFF2-40B4-BE49-F238E27FC236}">
                      <a16:creationId xmlns:a16="http://schemas.microsoft.com/office/drawing/2014/main" id="{01B09BAE-D9D1-CB4F-82F7-4D61EF3954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18" y="1422"/>
                  <a:ext cx="561" cy="1680"/>
                  <a:chOff x="4324" y="1277"/>
                  <a:chExt cx="561" cy="1680"/>
                </a:xfrm>
              </p:grpSpPr>
              <p:grpSp>
                <p:nvGrpSpPr>
                  <p:cNvPr id="23" name="Group 238">
                    <a:extLst>
                      <a:ext uri="{FF2B5EF4-FFF2-40B4-BE49-F238E27FC236}">
                        <a16:creationId xmlns:a16="http://schemas.microsoft.com/office/drawing/2014/main" id="{25EA9FA2-74E1-E543-B956-6F3344C821E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324" y="1277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46" name="Rectangle 239">
                      <a:extLst>
                        <a:ext uri="{FF2B5EF4-FFF2-40B4-BE49-F238E27FC236}">
                          <a16:creationId xmlns:a16="http://schemas.microsoft.com/office/drawing/2014/main" id="{18850B07-CB2B-F346-963B-5DF207F60F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" name="Rectangle 240">
                      <a:extLst>
                        <a:ext uri="{FF2B5EF4-FFF2-40B4-BE49-F238E27FC236}">
                          <a16:creationId xmlns:a16="http://schemas.microsoft.com/office/drawing/2014/main" id="{2695D0C5-F8F0-FC49-BDBC-87CD7352322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8" name="Rectangle 241">
                      <a:extLst>
                        <a:ext uri="{FF2B5EF4-FFF2-40B4-BE49-F238E27FC236}">
                          <a16:creationId xmlns:a16="http://schemas.microsoft.com/office/drawing/2014/main" id="{46AE4E06-47D3-1E40-BF1B-E1516CC14A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9" name="Rectangle 242">
                      <a:extLst>
                        <a:ext uri="{FF2B5EF4-FFF2-40B4-BE49-F238E27FC236}">
                          <a16:creationId xmlns:a16="http://schemas.microsoft.com/office/drawing/2014/main" id="{C2970411-673E-F140-8968-9CCC8D281E5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0" name="Rectangle 243">
                      <a:extLst>
                        <a:ext uri="{FF2B5EF4-FFF2-40B4-BE49-F238E27FC236}">
                          <a16:creationId xmlns:a16="http://schemas.microsoft.com/office/drawing/2014/main" id="{7740095D-524F-A24C-AD78-CD15FFF1481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" name="Rectangle 244">
                      <a:extLst>
                        <a:ext uri="{FF2B5EF4-FFF2-40B4-BE49-F238E27FC236}">
                          <a16:creationId xmlns:a16="http://schemas.microsoft.com/office/drawing/2014/main" id="{506E1B65-12FE-8A48-9D10-BA8B2C434F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" name="Rectangle 245">
                      <a:extLst>
                        <a:ext uri="{FF2B5EF4-FFF2-40B4-BE49-F238E27FC236}">
                          <a16:creationId xmlns:a16="http://schemas.microsoft.com/office/drawing/2014/main" id="{417B08B8-2A61-6B40-A95F-F0B6E884BF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3" name="Rectangle 246">
                      <a:extLst>
                        <a:ext uri="{FF2B5EF4-FFF2-40B4-BE49-F238E27FC236}">
                          <a16:creationId xmlns:a16="http://schemas.microsoft.com/office/drawing/2014/main" id="{83ABC049-E3A0-7445-A246-3EF43CF5B0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4" name="Rectangle 247">
                      <a:extLst>
                        <a:ext uri="{FF2B5EF4-FFF2-40B4-BE49-F238E27FC236}">
                          <a16:creationId xmlns:a16="http://schemas.microsoft.com/office/drawing/2014/main" id="{45091669-9552-604D-9E0A-0738E4774F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5" name="Rectangle 248">
                      <a:extLst>
                        <a:ext uri="{FF2B5EF4-FFF2-40B4-BE49-F238E27FC236}">
                          <a16:creationId xmlns:a16="http://schemas.microsoft.com/office/drawing/2014/main" id="{99115593-614D-3546-9B49-3C88CD72EC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4" name="Group 249">
                    <a:extLst>
                      <a:ext uri="{FF2B5EF4-FFF2-40B4-BE49-F238E27FC236}">
                        <a16:creationId xmlns:a16="http://schemas.microsoft.com/office/drawing/2014/main" id="{586E2CFD-394B-5A40-80C3-8537B33705C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324" y="1837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36" name="Rectangle 250">
                      <a:extLst>
                        <a:ext uri="{FF2B5EF4-FFF2-40B4-BE49-F238E27FC236}">
                          <a16:creationId xmlns:a16="http://schemas.microsoft.com/office/drawing/2014/main" id="{EA154848-DF82-BA46-9EA4-F23A7F9E26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7" name="Rectangle 251">
                      <a:extLst>
                        <a:ext uri="{FF2B5EF4-FFF2-40B4-BE49-F238E27FC236}">
                          <a16:creationId xmlns:a16="http://schemas.microsoft.com/office/drawing/2014/main" id="{1BADEC5C-5508-8E49-9FB9-69878701A4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8" name="Rectangle 252">
                      <a:extLst>
                        <a:ext uri="{FF2B5EF4-FFF2-40B4-BE49-F238E27FC236}">
                          <a16:creationId xmlns:a16="http://schemas.microsoft.com/office/drawing/2014/main" id="{90D3E980-A04B-AD4B-A628-2F7A01D3E5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9" name="Rectangle 253">
                      <a:extLst>
                        <a:ext uri="{FF2B5EF4-FFF2-40B4-BE49-F238E27FC236}">
                          <a16:creationId xmlns:a16="http://schemas.microsoft.com/office/drawing/2014/main" id="{DF7C7E3D-4AF1-6E4E-9738-7F82FB9896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" name="Rectangle 254">
                      <a:extLst>
                        <a:ext uri="{FF2B5EF4-FFF2-40B4-BE49-F238E27FC236}">
                          <a16:creationId xmlns:a16="http://schemas.microsoft.com/office/drawing/2014/main" id="{18921E0F-2D6C-1A4A-AA64-9EEB1607A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" name="Rectangle 255">
                      <a:extLst>
                        <a:ext uri="{FF2B5EF4-FFF2-40B4-BE49-F238E27FC236}">
                          <a16:creationId xmlns:a16="http://schemas.microsoft.com/office/drawing/2014/main" id="{58ABB900-E9E6-0D46-B324-4DAF258CFF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" name="Rectangle 256">
                      <a:extLst>
                        <a:ext uri="{FF2B5EF4-FFF2-40B4-BE49-F238E27FC236}">
                          <a16:creationId xmlns:a16="http://schemas.microsoft.com/office/drawing/2014/main" id="{8A8CB70F-9975-5742-B44F-69EA6CE7BF4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3" name="Rectangle 257">
                      <a:extLst>
                        <a:ext uri="{FF2B5EF4-FFF2-40B4-BE49-F238E27FC236}">
                          <a16:creationId xmlns:a16="http://schemas.microsoft.com/office/drawing/2014/main" id="{375A4506-C736-4D4D-98FE-5FD2E31013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4" name="Rectangle 258">
                      <a:extLst>
                        <a:ext uri="{FF2B5EF4-FFF2-40B4-BE49-F238E27FC236}">
                          <a16:creationId xmlns:a16="http://schemas.microsoft.com/office/drawing/2014/main" id="{6E4183E1-373D-ED49-8124-68B5DA2420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" name="Rectangle 259">
                      <a:extLst>
                        <a:ext uri="{FF2B5EF4-FFF2-40B4-BE49-F238E27FC236}">
                          <a16:creationId xmlns:a16="http://schemas.microsoft.com/office/drawing/2014/main" id="{B9772051-AA6F-2D4D-9950-5F262774EB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5" name="Group 260">
                    <a:extLst>
                      <a:ext uri="{FF2B5EF4-FFF2-40B4-BE49-F238E27FC236}">
                        <a16:creationId xmlns:a16="http://schemas.microsoft.com/office/drawing/2014/main" id="{0D115D94-7E92-9047-A257-10012B0E14C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324" y="2397"/>
                    <a:ext cx="561" cy="560"/>
                    <a:chOff x="2552" y="1797"/>
                    <a:chExt cx="561" cy="560"/>
                  </a:xfrm>
                </p:grpSpPr>
                <p:sp>
                  <p:nvSpPr>
                    <p:cNvPr id="26" name="Rectangle 261">
                      <a:extLst>
                        <a:ext uri="{FF2B5EF4-FFF2-40B4-BE49-F238E27FC236}">
                          <a16:creationId xmlns:a16="http://schemas.microsoft.com/office/drawing/2014/main" id="{F3194189-A567-624B-BF70-9C449328A8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7" name="Rectangle 262">
                      <a:extLst>
                        <a:ext uri="{FF2B5EF4-FFF2-40B4-BE49-F238E27FC236}">
                          <a16:creationId xmlns:a16="http://schemas.microsoft.com/office/drawing/2014/main" id="{CF8AA0A8-F885-F242-BB8A-50A2F9E0B0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8" name="Rectangle 263">
                      <a:extLst>
                        <a:ext uri="{FF2B5EF4-FFF2-40B4-BE49-F238E27FC236}">
                          <a16:creationId xmlns:a16="http://schemas.microsoft.com/office/drawing/2014/main" id="{588E7454-9BC7-BA46-AAC7-9CC6CFAC10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9" name="Rectangle 264">
                      <a:extLst>
                        <a:ext uri="{FF2B5EF4-FFF2-40B4-BE49-F238E27FC236}">
                          <a16:creationId xmlns:a16="http://schemas.microsoft.com/office/drawing/2014/main" id="{76D1722F-A045-7840-8202-86A579FC16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0" name="Rectangle 265">
                      <a:extLst>
                        <a:ext uri="{FF2B5EF4-FFF2-40B4-BE49-F238E27FC236}">
                          <a16:creationId xmlns:a16="http://schemas.microsoft.com/office/drawing/2014/main" id="{264E9ACD-3A9C-204F-83AC-D099B6B2272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" name="Rectangle 266">
                      <a:extLst>
                        <a:ext uri="{FF2B5EF4-FFF2-40B4-BE49-F238E27FC236}">
                          <a16:creationId xmlns:a16="http://schemas.microsoft.com/office/drawing/2014/main" id="{BCB58A88-82EA-DE45-8433-3BC9B150BC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984"/>
                      <a:ext cx="187" cy="18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2" name="Rectangle 267">
                      <a:extLst>
                        <a:ext uri="{FF2B5EF4-FFF2-40B4-BE49-F238E27FC236}">
                          <a16:creationId xmlns:a16="http://schemas.microsoft.com/office/drawing/2014/main" id="{6C7B255C-EA17-714F-AA63-FCFFD43B94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9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3" name="Rectangle 268">
                      <a:extLst>
                        <a:ext uri="{FF2B5EF4-FFF2-40B4-BE49-F238E27FC236}">
                          <a16:creationId xmlns:a16="http://schemas.microsoft.com/office/drawing/2014/main" id="{8B8EF43B-D1CF-3E4B-B030-3C72A32B20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 algn="ctr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4" name="Rectangle 269">
                      <a:extLst>
                        <a:ext uri="{FF2B5EF4-FFF2-40B4-BE49-F238E27FC236}">
                          <a16:creationId xmlns:a16="http://schemas.microsoft.com/office/drawing/2014/main" id="{1090C0AC-FD62-B944-B616-0621C533E1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2170"/>
                      <a:ext cx="187" cy="18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" name="Rectangle 270">
                      <a:extLst>
                        <a:ext uri="{FF2B5EF4-FFF2-40B4-BE49-F238E27FC236}">
                          <a16:creationId xmlns:a16="http://schemas.microsoft.com/office/drawing/2014/main" id="{2EB410E3-342C-244C-9D07-6EC7A0AE9A0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797"/>
                      <a:ext cx="561" cy="56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13" name="Oval 273">
                <a:extLst>
                  <a:ext uri="{FF2B5EF4-FFF2-40B4-BE49-F238E27FC236}">
                    <a16:creationId xmlns:a16="http://schemas.microsoft.com/office/drawing/2014/main" id="{D929DE34-2203-CA44-AF15-A57A053B3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4600" y="3352799"/>
                <a:ext cx="2438400" cy="2473569"/>
              </a:xfrm>
              <a:prstGeom prst="ellipse">
                <a:avLst/>
              </a:prstGeom>
              <a:solidFill>
                <a:schemeClr val="bg2">
                  <a:alpha val="10001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9FBD9F9D-E057-E24F-87AA-39FFA15804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758" y="1219200"/>
              <a:ext cx="1729529" cy="4689232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B7A4E18F-D630-CD42-92C1-AD8731ECF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758" y="1219200"/>
              <a:ext cx="1648934" cy="4711085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5E02C6A-0EEB-4E47-AB8B-39E24B47E7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758" y="1219200"/>
              <a:ext cx="1648934" cy="4711085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7B2D8A1D-ED99-7A40-9363-36E03D2AD9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311" y="1250605"/>
              <a:ext cx="1700129" cy="4764741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024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72579"/>
            <a:ext cx="8229600" cy="1143000"/>
          </a:xfrm>
        </p:spPr>
        <p:txBody>
          <a:bodyPr>
            <a:noAutofit/>
          </a:bodyPr>
          <a:lstStyle/>
          <a:p>
            <a:r>
              <a:rPr lang="fr-FR" sz="7200" b="1" dirty="0"/>
              <a:t>COMPLEMENTS</a:t>
            </a:r>
          </a:p>
        </p:txBody>
      </p:sp>
    </p:spTree>
    <p:extLst>
      <p:ext uri="{BB962C8B-B14F-4D97-AF65-F5344CB8AC3E}">
        <p14:creationId xmlns:p14="http://schemas.microsoft.com/office/powerpoint/2010/main" val="2602376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0E9D87-B47E-ED45-980F-C9B672F13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err="1"/>
              <a:t>Process</a:t>
            </a:r>
            <a:r>
              <a:rPr lang="fr-FR" b="1" dirty="0"/>
              <a:t> LSST images </a:t>
            </a:r>
            <a:r>
              <a:rPr lang="fr-FR" dirty="0"/>
              <a:t>(20 </a:t>
            </a:r>
            <a:r>
              <a:rPr lang="fr-FR" dirty="0" err="1"/>
              <a:t>Tbytes</a:t>
            </a:r>
            <a:r>
              <a:rPr lang="fr-FR" dirty="0"/>
              <a:t>/night)</a:t>
            </a:r>
          </a:p>
          <a:p>
            <a:pPr lvl="1"/>
            <a:r>
              <a:rPr lang="fr-FR" dirty="0" err="1"/>
              <a:t>Because</a:t>
            </a:r>
            <a:r>
              <a:rPr lang="fr-FR" dirty="0"/>
              <a:t> of </a:t>
            </a:r>
            <a:r>
              <a:rPr lang="fr-FR" dirty="0" err="1"/>
              <a:t>defocusing</a:t>
            </a:r>
            <a:r>
              <a:rPr lang="fr-FR" dirty="0"/>
              <a:t>, bin the data (10x10 pixels)</a:t>
            </a:r>
          </a:p>
          <a:p>
            <a:pPr lvl="2"/>
            <a:r>
              <a:rPr lang="fr-FR" dirty="0"/>
              <a:t>1 </a:t>
            </a:r>
            <a:r>
              <a:rPr lang="fr-FR" dirty="0" err="1"/>
              <a:t>rebinned</a:t>
            </a:r>
            <a:r>
              <a:rPr lang="fr-FR" dirty="0"/>
              <a:t> image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32Mpix (</a:t>
            </a:r>
            <a:r>
              <a:rPr lang="fr-FR" dirty="0" err="1"/>
              <a:t>like</a:t>
            </a:r>
            <a:r>
              <a:rPr lang="fr-FR" dirty="0"/>
              <a:t> a smartphone)</a:t>
            </a:r>
          </a:p>
          <a:p>
            <a:pPr lvl="2"/>
            <a:r>
              <a:rPr lang="fr-FR" dirty="0" err="1"/>
              <a:t>Limit</a:t>
            </a:r>
            <a:r>
              <a:rPr lang="fr-FR" dirty="0"/>
              <a:t> to images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sky</a:t>
            </a:r>
            <a:r>
              <a:rPr lang="fr-FR" dirty="0"/>
              <a:t> (and g/r </a:t>
            </a:r>
            <a:r>
              <a:rPr lang="fr-FR" dirty="0" err="1"/>
              <a:t>filters</a:t>
            </a:r>
            <a:r>
              <a:rPr lang="fr-FR" dirty="0"/>
              <a:t>?) -&gt; </a:t>
            </a:r>
            <a:r>
              <a:rPr lang="fr-FR" dirty="0" err="1"/>
              <a:t>divide</a:t>
            </a:r>
            <a:r>
              <a:rPr lang="fr-FR" dirty="0"/>
              <a:t> data volume to </a:t>
            </a:r>
            <a:r>
              <a:rPr lang="fr-FR" dirty="0" err="1"/>
              <a:t>process</a:t>
            </a:r>
            <a:r>
              <a:rPr lang="fr-FR" dirty="0"/>
              <a:t> by ~5</a:t>
            </a:r>
          </a:p>
          <a:p>
            <a:pPr lvl="1"/>
            <a:r>
              <a:rPr lang="fr-FR" dirty="0"/>
              <a:t>&gt; 40 </a:t>
            </a:r>
            <a:r>
              <a:rPr lang="fr-FR" dirty="0" err="1"/>
              <a:t>Gbytes</a:t>
            </a:r>
            <a:r>
              <a:rPr lang="fr-FR" dirty="0"/>
              <a:t>/night. </a:t>
            </a:r>
            <a:r>
              <a:rPr lang="fr-FR" b="1" dirty="0" err="1"/>
              <a:t>Sustainable</a:t>
            </a:r>
            <a:endParaRPr lang="fr-FR" b="1" dirty="0"/>
          </a:p>
          <a:p>
            <a:r>
              <a:rPr lang="fr-FR" b="1" dirty="0" err="1"/>
              <a:t>Detection</a:t>
            </a:r>
            <a:r>
              <a:rPr lang="fr-FR" b="1" dirty="0"/>
              <a:t> of (</a:t>
            </a:r>
            <a:r>
              <a:rPr lang="fr-FR" b="1" dirty="0" err="1"/>
              <a:t>weakly</a:t>
            </a:r>
            <a:r>
              <a:rPr lang="fr-FR" b="1" dirty="0"/>
              <a:t>) </a:t>
            </a:r>
            <a:r>
              <a:rPr lang="fr-FR" b="1" dirty="0" err="1"/>
              <a:t>overluminous</a:t>
            </a:r>
            <a:r>
              <a:rPr lang="fr-FR" b="1" dirty="0"/>
              <a:t> bands </a:t>
            </a:r>
            <a:r>
              <a:rPr lang="fr-FR" b="1" dirty="0" err="1"/>
              <a:t>extended</a:t>
            </a:r>
            <a:r>
              <a:rPr lang="fr-FR" b="1" dirty="0"/>
              <a:t> on  </a:t>
            </a:r>
            <a:r>
              <a:rPr lang="fr-FR" b="1" dirty="0" err="1"/>
              <a:t>several</a:t>
            </a:r>
            <a:r>
              <a:rPr lang="fr-FR" b="1" dirty="0"/>
              <a:t> </a:t>
            </a:r>
            <a:r>
              <a:rPr lang="fr-FR" b="1" dirty="0" err="1"/>
              <a:t>CCDs</a:t>
            </a:r>
            <a:endParaRPr lang="fr-FR" b="1" dirty="0"/>
          </a:p>
          <a:p>
            <a:pPr lvl="1"/>
            <a:r>
              <a:rPr lang="fr-FR" dirty="0" err="1"/>
              <a:t>Hough</a:t>
            </a:r>
            <a:r>
              <a:rPr lang="fr-FR" dirty="0"/>
              <a:t> </a:t>
            </a:r>
            <a:r>
              <a:rPr lang="fr-FR" dirty="0" err="1"/>
              <a:t>transform</a:t>
            </a:r>
            <a:r>
              <a:rPr lang="fr-FR" dirty="0"/>
              <a:t> on a </a:t>
            </a:r>
            <a:r>
              <a:rPr lang="fr-FR" dirty="0" err="1"/>
              <a:t>merged</a:t>
            </a:r>
            <a:r>
              <a:rPr lang="fr-FR" dirty="0"/>
              <a:t> image; </a:t>
            </a:r>
            <a:r>
              <a:rPr lang="fr-FR" dirty="0" err="1"/>
              <a:t>consider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differential</a:t>
            </a:r>
            <a:r>
              <a:rPr lang="fr-FR" dirty="0"/>
              <a:t> </a:t>
            </a:r>
            <a:r>
              <a:rPr lang="fr-FR" dirty="0" err="1"/>
              <a:t>imaging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B0A08E-2E6C-BF43-BDF4-1391C549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80806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C63311-23C6-1244-8426-68BB88FB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49" y="1671782"/>
            <a:ext cx="7888111" cy="450734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Signal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</a:t>
            </a:r>
            <a:r>
              <a:rPr lang="fr-FR" dirty="0"/>
              <a:t> light </a:t>
            </a:r>
            <a:r>
              <a:rPr lang="fr-FR" dirty="0" err="1"/>
              <a:t>deposited</a:t>
            </a:r>
            <a:r>
              <a:rPr lang="fr-FR" dirty="0"/>
              <a:t> by a star </a:t>
            </a:r>
            <a:r>
              <a:rPr lang="fr-FR" dirty="0" err="1"/>
              <a:t>during</a:t>
            </a:r>
            <a:r>
              <a:rPr lang="fr-FR" dirty="0"/>
              <a:t> 0.16s</a:t>
            </a:r>
          </a:p>
          <a:p>
            <a:pPr marL="0" indent="0">
              <a:buNone/>
            </a:pPr>
            <a:r>
              <a:rPr lang="fr-FR" dirty="0"/>
              <a:t>		(</a:t>
            </a:r>
            <a:r>
              <a:rPr lang="fr-FR" dirty="0" err="1"/>
              <a:t>instead</a:t>
            </a:r>
            <a:r>
              <a:rPr lang="fr-FR" dirty="0"/>
              <a:t> of 30s), spread over the </a:t>
            </a:r>
            <a:r>
              <a:rPr lang="fr-FR" dirty="0" err="1"/>
              <a:t>track on a single image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Noise</a:t>
            </a:r>
            <a:r>
              <a:rPr lang="fr-FR" dirty="0"/>
              <a:t>: fluctuation of the </a:t>
            </a:r>
            <a:r>
              <a:rPr lang="fr-FR" dirty="0" err="1"/>
              <a:t>sky</a:t>
            </a:r>
            <a:r>
              <a:rPr lang="fr-FR" dirty="0"/>
              <a:t> background light</a:t>
            </a:r>
          </a:p>
          <a:p>
            <a:pPr marL="0" indent="0">
              <a:buNone/>
            </a:pPr>
            <a:r>
              <a:rPr lang="fr-FR" dirty="0"/>
              <a:t>		</a:t>
            </a:r>
            <a:r>
              <a:rPr lang="fr-FR" dirty="0" err="1"/>
              <a:t>under</a:t>
            </a:r>
            <a:r>
              <a:rPr lang="fr-FR" dirty="0"/>
              <a:t> the </a:t>
            </a:r>
            <a:r>
              <a:rPr lang="fr-FR" dirty="0" err="1"/>
              <a:t>track (~ 7 photoelectrons/(‘’)) -&gt; integrate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 err="1"/>
              <a:t>Detection</a:t>
            </a:r>
            <a:r>
              <a:rPr lang="fr-FR" b="1" dirty="0"/>
              <a:t> magnitude </a:t>
            </a:r>
            <a:r>
              <a:rPr lang="fr-FR" b="1" dirty="0" err="1"/>
              <a:t>limit</a:t>
            </a:r>
            <a:r>
              <a:rPr lang="fr-FR" b="1" dirty="0"/>
              <a:t> (5</a:t>
            </a:r>
            <a:r>
              <a:rPr lang="fr-FR" b="1" dirty="0">
                <a:latin typeface="Symbol" pitchFamily="2" charset="2"/>
              </a:rPr>
              <a:t>s</a:t>
            </a:r>
            <a:r>
              <a:rPr lang="fr-FR" b="1" dirty="0"/>
              <a:t>) of a </a:t>
            </a:r>
            <a:r>
              <a:rPr lang="fr-FR" b="1" dirty="0" err="1"/>
              <a:t>meteoroid</a:t>
            </a:r>
            <a:r>
              <a:rPr lang="fr-FR" b="1" dirty="0"/>
              <a:t> </a:t>
            </a:r>
            <a:r>
              <a:rPr lang="fr-FR" b="1" dirty="0" err="1"/>
              <a:t>track</a:t>
            </a:r>
            <a:r>
              <a:rPr lang="fr-FR" b="1" dirty="0"/>
              <a:t> of 2.75°x16’’:</a:t>
            </a:r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u = 11.5; g = 12.7; r = 12.4; I = 11.7; z = 11.0; y = 9.8</a:t>
            </a:r>
          </a:p>
          <a:p>
            <a:pPr marL="0" indent="0">
              <a:buNone/>
            </a:pPr>
            <a:r>
              <a:rPr lang="fr-FR" sz="2900" i="1" dirty="0"/>
              <a:t>(</a:t>
            </a:r>
            <a:r>
              <a:rPr lang="fr-FR" sz="2900" i="1" dirty="0" err="1"/>
              <a:t>airmass</a:t>
            </a:r>
            <a:r>
              <a:rPr lang="fr-FR" sz="2900" i="1" dirty="0"/>
              <a:t> </a:t>
            </a:r>
            <a:r>
              <a:rPr lang="fr-FR" sz="2900" i="1" dirty="0" err="1"/>
              <a:t>median</a:t>
            </a:r>
            <a:r>
              <a:rPr lang="fr-FR" sz="2900" i="1" dirty="0"/>
              <a:t> = 1.2, </a:t>
            </a:r>
            <a:r>
              <a:rPr lang="fr-FR" sz="2900" i="1" dirty="0" err="1"/>
              <a:t>low</a:t>
            </a:r>
            <a:r>
              <a:rPr lang="fr-FR" sz="2900" i="1" dirty="0"/>
              <a:t> </a:t>
            </a:r>
            <a:r>
              <a:rPr lang="fr-FR" sz="2900" i="1" dirty="0" err="1"/>
              <a:t>moon</a:t>
            </a:r>
            <a:r>
              <a:rPr lang="fr-FR" sz="2900" i="1" dirty="0"/>
              <a:t>)</a:t>
            </a:r>
          </a:p>
          <a:p>
            <a:pPr marL="0" indent="0">
              <a:buNone/>
            </a:pPr>
            <a:r>
              <a:rPr lang="fr-FR" sz="2800" b="1" dirty="0" err="1"/>
              <a:t>Detection</a:t>
            </a:r>
            <a:r>
              <a:rPr lang="fr-FR" sz="2800" b="1" dirty="0"/>
              <a:t> magnitude </a:t>
            </a:r>
            <a:r>
              <a:rPr lang="fr-FR" sz="2800" b="1" dirty="0" err="1"/>
              <a:t>limit</a:t>
            </a:r>
            <a:r>
              <a:rPr lang="fr-FR" sz="2800" b="1" dirty="0"/>
              <a:t> (30</a:t>
            </a:r>
            <a:r>
              <a:rPr lang="fr-FR" sz="2800" b="1" dirty="0">
                <a:latin typeface="Symbol" pitchFamily="2" charset="2"/>
              </a:rPr>
              <a:t>s</a:t>
            </a:r>
            <a:r>
              <a:rPr lang="fr-FR" sz="2800" b="1" dirty="0"/>
              <a:t>) of a </a:t>
            </a:r>
            <a:r>
              <a:rPr lang="fr-FR" sz="2800" b="1" dirty="0" err="1"/>
              <a:t>meteoroid</a:t>
            </a:r>
            <a:r>
              <a:rPr lang="fr-FR" sz="2800" b="1" dirty="0"/>
              <a:t> </a:t>
            </a:r>
            <a:r>
              <a:rPr lang="fr-FR" sz="2800" b="1" dirty="0" err="1"/>
              <a:t>track</a:t>
            </a:r>
            <a:r>
              <a:rPr lang="fr-FR" sz="2800" b="1" dirty="0"/>
              <a:t> of 2.75°x16’’:</a:t>
            </a:r>
            <a:endParaRPr lang="fr-FR" sz="2800" dirty="0"/>
          </a:p>
          <a:p>
            <a:r>
              <a:rPr lang="fr-FR" sz="2800" b="1" dirty="0">
                <a:solidFill>
                  <a:srgbClr val="FF0000"/>
                </a:solidFill>
              </a:rPr>
              <a:t>u = 9.6; g = 10.8; r = 10.3; I = 9.8; z = 9.1; y = 7.7</a:t>
            </a:r>
          </a:p>
          <a:p>
            <a:pPr marL="0" indent="0">
              <a:buNone/>
            </a:pPr>
            <a:r>
              <a:rPr lang="fr-FR" sz="2800" i="1" dirty="0"/>
              <a:t>(</a:t>
            </a:r>
            <a:r>
              <a:rPr lang="fr-FR" sz="2800" i="1" dirty="0" err="1"/>
              <a:t>airmass</a:t>
            </a:r>
            <a:r>
              <a:rPr lang="fr-FR" sz="2800" i="1" dirty="0"/>
              <a:t> </a:t>
            </a:r>
            <a:r>
              <a:rPr lang="fr-FR" sz="2800" i="1" dirty="0" err="1"/>
              <a:t>median</a:t>
            </a:r>
            <a:r>
              <a:rPr lang="fr-FR" sz="2800" i="1" dirty="0"/>
              <a:t> = 1.2, </a:t>
            </a:r>
            <a:r>
              <a:rPr lang="fr-FR" sz="2800" i="1" dirty="0" err="1"/>
              <a:t>low</a:t>
            </a:r>
            <a:r>
              <a:rPr lang="fr-FR" sz="2800" i="1" dirty="0"/>
              <a:t> </a:t>
            </a:r>
            <a:r>
              <a:rPr lang="fr-FR" sz="2800" i="1" dirty="0" err="1"/>
              <a:t>moon</a:t>
            </a:r>
            <a:r>
              <a:rPr lang="fr-FR" sz="2800" i="1" dirty="0"/>
              <a:t>)</a:t>
            </a:r>
            <a:endParaRPr lang="fr-FR" sz="2900" i="1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848CE9-6B89-1C44-8B7B-4A304EC3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49" y="274638"/>
            <a:ext cx="7797332" cy="1143000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Detection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limit / event</a:t>
            </a:r>
            <a:r>
              <a:rPr lang="fr-FR" b="1" dirty="0">
                <a:solidFill>
                  <a:srgbClr val="FF0000"/>
                </a:solidFill>
              </a:rPr>
              <a:t> rate</a:t>
            </a:r>
          </a:p>
        </p:txBody>
      </p:sp>
    </p:spTree>
    <p:extLst>
      <p:ext uri="{BB962C8B-B14F-4D97-AF65-F5344CB8AC3E}">
        <p14:creationId xmlns:p14="http://schemas.microsoft.com/office/powerpoint/2010/main" val="31696945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40384</TotalTime>
  <Words>1185</Words>
  <Application>Microsoft Macintosh PowerPoint</Application>
  <PresentationFormat>Affichage à l'écran (4:3)</PresentationFormat>
  <Paragraphs>142</Paragraphs>
  <Slides>14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Helvetica Neue</vt:lpstr>
      <vt:lpstr>Symbol</vt:lpstr>
      <vt:lpstr>Thème Office</vt:lpstr>
      <vt:lpstr>Flux de matière sur Terre avec LSST micrometeors@LSST</vt:lpstr>
      <vt:lpstr>Scientific questions</vt:lpstr>
      <vt:lpstr>Rubin-LSST in a few figures</vt:lpstr>
      <vt:lpstr>micrometeors@LSST</vt:lpstr>
      <vt:lpstr>Artifacts</vt:lpstr>
      <vt:lpstr>Going further</vt:lpstr>
      <vt:lpstr>COMPLEMENTS</vt:lpstr>
      <vt:lpstr>Challenges</vt:lpstr>
      <vt:lpstr>Detection limit / event rate</vt:lpstr>
      <vt:lpstr>Event rate (1): from shooting stars</vt:lpstr>
      <vt:lpstr>Event rate (2) Link LSST &lt;-&gt; micrometeorites counting </vt:lpstr>
      <vt:lpstr>Event rate (2): from micrometeorite flux</vt:lpstr>
      <vt:lpstr>Event rate (3): from observed falls</vt:lpstr>
      <vt:lpstr>Event rate (3)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Contreparties optiques</dc:title>
  <dc:creator>moniez1</dc:creator>
  <cp:lastModifiedBy>Microsoft Office User</cp:lastModifiedBy>
  <cp:revision>295</cp:revision>
  <cp:lastPrinted>2020-02-06T14:09:34Z</cp:lastPrinted>
  <dcterms:created xsi:type="dcterms:W3CDTF">2016-06-21T17:40:24Z</dcterms:created>
  <dcterms:modified xsi:type="dcterms:W3CDTF">2024-06-21T09:10:04Z</dcterms:modified>
</cp:coreProperties>
</file>