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85" r:id="rId6"/>
    <p:sldId id="301" r:id="rId7"/>
    <p:sldId id="288" r:id="rId8"/>
    <p:sldId id="289" r:id="rId9"/>
    <p:sldId id="290" r:id="rId10"/>
    <p:sldId id="302" r:id="rId11"/>
    <p:sldId id="260" r:id="rId12"/>
    <p:sldId id="306" r:id="rId13"/>
    <p:sldId id="303" r:id="rId14"/>
    <p:sldId id="281" r:id="rId15"/>
    <p:sldId id="261" r:id="rId16"/>
    <p:sldId id="309" r:id="rId17"/>
    <p:sldId id="291" r:id="rId18"/>
    <p:sldId id="277" r:id="rId19"/>
    <p:sldId id="294" r:id="rId20"/>
    <p:sldId id="300" r:id="rId21"/>
    <p:sldId id="297" r:id="rId22"/>
    <p:sldId id="296" r:id="rId23"/>
    <p:sldId id="298" r:id="rId24"/>
    <p:sldId id="299" r:id="rId25"/>
    <p:sldId id="293" r:id="rId26"/>
    <p:sldId id="313" r:id="rId27"/>
    <p:sldId id="311" r:id="rId28"/>
    <p:sldId id="279" r:id="rId29"/>
    <p:sldId id="278" r:id="rId30"/>
    <p:sldId id="310" r:id="rId31"/>
    <p:sldId id="307" r:id="rId32"/>
    <p:sldId id="308" r:id="rId33"/>
    <p:sldId id="312" r:id="rId34"/>
    <p:sldId id="304" r:id="rId35"/>
    <p:sldId id="262" r:id="rId36"/>
    <p:sldId id="263" r:id="rId37"/>
    <p:sldId id="264" r:id="rId38"/>
    <p:sldId id="265" r:id="rId39"/>
    <p:sldId id="273" r:id="rId40"/>
    <p:sldId id="274" r:id="rId41"/>
    <p:sldId id="275" r:id="rId42"/>
    <p:sldId id="316" r:id="rId43"/>
    <p:sldId id="283" r:id="rId44"/>
    <p:sldId id="317" r:id="rId45"/>
    <p:sldId id="305" r:id="rId46"/>
    <p:sldId id="284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F1FA"/>
    <a:srgbClr val="40BF13"/>
    <a:srgbClr val="49D8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2" autoAdjust="0"/>
    <p:restoredTop sz="94660"/>
  </p:normalViewPr>
  <p:slideViewPr>
    <p:cSldViewPr snapToGrid="0">
      <p:cViewPr varScale="1">
        <p:scale>
          <a:sx n="71" d="100"/>
          <a:sy n="71" d="100"/>
        </p:scale>
        <p:origin x="13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35C1AD-967C-404E-A5BB-9802B68CFA2A}" type="datetimeFigureOut">
              <a:rPr lang="en-GB" smtClean="0"/>
              <a:t>14/12/2024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25DCDD-6EA8-4628-B41F-545D083FAE62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55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AA22-FE3C-4C94-B2C8-83F0A8BDB598}" type="datetimeFigureOut">
              <a:rPr lang="en-GB" smtClean="0"/>
              <a:t>14/12/2024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89AE1-49B3-42F4-AE7E-9915D1513B0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993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AA22-FE3C-4C94-B2C8-83F0A8BDB598}" type="datetimeFigureOut">
              <a:rPr lang="en-GB" smtClean="0"/>
              <a:t>14/12/2024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89AE1-49B3-42F4-AE7E-9915D1513B0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1762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AA22-FE3C-4C94-B2C8-83F0A8BDB598}" type="datetimeFigureOut">
              <a:rPr lang="en-GB" smtClean="0"/>
              <a:t>14/12/2024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89AE1-49B3-42F4-AE7E-9915D1513B0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25246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093512" y="6492875"/>
            <a:ext cx="2098488" cy="365125"/>
          </a:xfrm>
        </p:spPr>
        <p:txBody>
          <a:bodyPr/>
          <a:lstStyle>
            <a:lvl1pPr>
              <a:defRPr sz="1400" b="1"/>
            </a:lvl1pPr>
          </a:lstStyle>
          <a:p>
            <a:fld id="{4F3A1388-EA6F-5A4A-9016-7AFDB6309DC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Titre 4"/>
          <p:cNvSpPr txBox="1">
            <a:spLocks/>
          </p:cNvSpPr>
          <p:nvPr userDrawn="1"/>
        </p:nvSpPr>
        <p:spPr>
          <a:xfrm>
            <a:off x="3338404" y="0"/>
            <a:ext cx="5174655" cy="52529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Ubuntu" charset="0"/>
                <a:ea typeface="Ubuntu" charset="0"/>
                <a:cs typeface="Ubuntu" charset="0"/>
              </a:defRPr>
            </a:lvl1pPr>
          </a:lstStyle>
          <a:p>
            <a:pPr algn="ctr"/>
            <a:endParaRPr lang="fr-FR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202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AA22-FE3C-4C94-B2C8-83F0A8BDB598}" type="datetimeFigureOut">
              <a:rPr lang="en-GB" smtClean="0"/>
              <a:t>14/12/2024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89AE1-49B3-42F4-AE7E-9915D1513B0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3605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AA22-FE3C-4C94-B2C8-83F0A8BDB598}" type="datetimeFigureOut">
              <a:rPr lang="en-GB" smtClean="0"/>
              <a:t>14/12/2024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89AE1-49B3-42F4-AE7E-9915D1513B0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0435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AA22-FE3C-4C94-B2C8-83F0A8BDB598}" type="datetimeFigureOut">
              <a:rPr lang="en-GB" smtClean="0"/>
              <a:t>14/12/2024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89AE1-49B3-42F4-AE7E-9915D1513B0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629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AA22-FE3C-4C94-B2C8-83F0A8BDB598}" type="datetimeFigureOut">
              <a:rPr lang="en-GB" smtClean="0"/>
              <a:t>14/12/2024</a:t>
            </a:fld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89AE1-49B3-42F4-AE7E-9915D1513B0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6404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AA22-FE3C-4C94-B2C8-83F0A8BDB598}" type="datetimeFigureOut">
              <a:rPr lang="en-GB" smtClean="0"/>
              <a:t>14/12/2024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89AE1-49B3-42F4-AE7E-9915D1513B0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9186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AA22-FE3C-4C94-B2C8-83F0A8BDB598}" type="datetimeFigureOut">
              <a:rPr lang="en-GB" smtClean="0"/>
              <a:t>14/12/2024</a:t>
            </a:fld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89AE1-49B3-42F4-AE7E-9915D1513B0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034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AA22-FE3C-4C94-B2C8-83F0A8BDB598}" type="datetimeFigureOut">
              <a:rPr lang="en-GB" smtClean="0"/>
              <a:t>14/12/2024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89AE1-49B3-42F4-AE7E-9915D1513B0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3164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AA22-FE3C-4C94-B2C8-83F0A8BDB598}" type="datetimeFigureOut">
              <a:rPr lang="en-GB" smtClean="0"/>
              <a:t>14/12/2024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89AE1-49B3-42F4-AE7E-9915D1513B0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912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3AA22-FE3C-4C94-B2C8-83F0A8BDB598}" type="datetimeFigureOut">
              <a:rPr lang="en-GB" smtClean="0"/>
              <a:t>14/12/2024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89AE1-49B3-42F4-AE7E-9915D1513B0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807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45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8.emf"/><Relationship Id="rId10" Type="http://schemas.openxmlformats.org/officeDocument/2006/relationships/image" Target="../media/image42.jpeg"/><Relationship Id="rId4" Type="http://schemas.openxmlformats.org/officeDocument/2006/relationships/image" Target="../media/image37.jpe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jp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0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5.jpg"/><Relationship Id="rId7" Type="http://schemas.openxmlformats.org/officeDocument/2006/relationships/image" Target="../media/image58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67.jp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" Type="http://schemas.openxmlformats.org/officeDocument/2006/relationships/image" Target="../media/image43.png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4.png"/><Relationship Id="rId7" Type="http://schemas.openxmlformats.org/officeDocument/2006/relationships/image" Target="../media/image8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png"/><Relationship Id="rId5" Type="http://schemas.openxmlformats.org/officeDocument/2006/relationships/image" Target="../media/image80.png"/><Relationship Id="rId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7.jpeg"/><Relationship Id="rId4" Type="http://schemas.openxmlformats.org/officeDocument/2006/relationships/image" Target="../media/image8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9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png"/><Relationship Id="rId5" Type="http://schemas.openxmlformats.org/officeDocument/2006/relationships/image" Target="../media/image80.pn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74.png"/><Relationship Id="rId7" Type="http://schemas.openxmlformats.org/officeDocument/2006/relationships/image" Target="../media/image9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1.png"/><Relationship Id="rId5" Type="http://schemas.openxmlformats.org/officeDocument/2006/relationships/image" Target="../media/image80.png"/><Relationship Id="rId4" Type="http://schemas.openxmlformats.org/officeDocument/2006/relationships/image" Target="../media/image76.png"/><Relationship Id="rId9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6.png"/><Relationship Id="rId7" Type="http://schemas.openxmlformats.org/officeDocument/2006/relationships/image" Target="../media/image98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70.png"/><Relationship Id="rId5" Type="http://schemas.openxmlformats.org/officeDocument/2006/relationships/image" Target="../media/image960.png"/><Relationship Id="rId4" Type="http://schemas.openxmlformats.org/officeDocument/2006/relationships/image" Target="../media/image9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2" Type="http://schemas.openxmlformats.org/officeDocument/2006/relationships/image" Target="../media/image98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2" Type="http://schemas.openxmlformats.org/officeDocument/2006/relationships/image" Target="../media/image98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3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105.png"/><Relationship Id="rId4" Type="http://schemas.openxmlformats.org/officeDocument/2006/relationships/image" Target="../media/image10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11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7.png"/><Relationship Id="rId5" Type="http://schemas.openxmlformats.org/officeDocument/2006/relationships/image" Target="../media/image106.jpe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e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9.gif"/><Relationship Id="rId7" Type="http://schemas.openxmlformats.org/officeDocument/2006/relationships/image" Target="../media/image104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10" Type="http://schemas.openxmlformats.org/officeDocument/2006/relationships/image" Target="../media/image106.jpeg"/><Relationship Id="rId4" Type="http://schemas.openxmlformats.org/officeDocument/2006/relationships/image" Target="../media/image114.png"/><Relationship Id="rId9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2.png"/><Relationship Id="rId7" Type="http://schemas.openxmlformats.org/officeDocument/2006/relationships/image" Target="../media/image122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1.png"/><Relationship Id="rId5" Type="http://schemas.openxmlformats.org/officeDocument/2006/relationships/image" Target="../media/image117.png"/><Relationship Id="rId4" Type="http://schemas.openxmlformats.org/officeDocument/2006/relationships/image" Target="../media/image113.png"/><Relationship Id="rId9" Type="http://schemas.openxmlformats.org/officeDocument/2006/relationships/image" Target="../media/image12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67.png"/><Relationship Id="rId7" Type="http://schemas.openxmlformats.org/officeDocument/2006/relationships/image" Target="../media/image1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8.png"/><Relationship Id="rId5" Type="http://schemas.openxmlformats.org/officeDocument/2006/relationships/image" Target="../media/image126.png"/><Relationship Id="rId10" Type="http://schemas.openxmlformats.org/officeDocument/2006/relationships/image" Target="../media/image127.png"/><Relationship Id="rId4" Type="http://schemas.openxmlformats.org/officeDocument/2006/relationships/image" Target="../media/image125.png"/><Relationship Id="rId9" Type="http://schemas.openxmlformats.org/officeDocument/2006/relationships/image" Target="../media/image12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132.jpe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5.png"/><Relationship Id="rId4" Type="http://schemas.openxmlformats.org/officeDocument/2006/relationships/image" Target="../media/image13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image" Target="../media/image130.png"/><Relationship Id="rId7" Type="http://schemas.openxmlformats.org/officeDocument/2006/relationships/image" Target="../media/image43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131.png"/><Relationship Id="rId4" Type="http://schemas.openxmlformats.org/officeDocument/2006/relationships/image" Target="../media/image134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0.png"/><Relationship Id="rId7" Type="http://schemas.openxmlformats.org/officeDocument/2006/relationships/image" Target="../media/image131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134.jpeg"/><Relationship Id="rId4" Type="http://schemas.openxmlformats.org/officeDocument/2006/relationships/image" Target="../media/image23.png"/><Relationship Id="rId9" Type="http://schemas.openxmlformats.org/officeDocument/2006/relationships/image" Target="../media/image132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13" Type="http://schemas.openxmlformats.org/officeDocument/2006/relationships/image" Target="../media/image59.jpeg"/><Relationship Id="rId3" Type="http://schemas.openxmlformats.org/officeDocument/2006/relationships/image" Target="../media/image130.png"/><Relationship Id="rId7" Type="http://schemas.openxmlformats.org/officeDocument/2006/relationships/image" Target="../media/image23.png"/><Relationship Id="rId12" Type="http://schemas.openxmlformats.org/officeDocument/2006/relationships/image" Target="../media/image45.png"/><Relationship Id="rId2" Type="http://schemas.openxmlformats.org/officeDocument/2006/relationships/image" Target="../media/image137.png"/><Relationship Id="rId16" Type="http://schemas.openxmlformats.org/officeDocument/2006/relationships/image" Target="../media/image14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0.png"/><Relationship Id="rId11" Type="http://schemas.openxmlformats.org/officeDocument/2006/relationships/image" Target="../media/image131.png"/><Relationship Id="rId5" Type="http://schemas.openxmlformats.org/officeDocument/2006/relationships/image" Target="../media/image139.png"/><Relationship Id="rId15" Type="http://schemas.openxmlformats.org/officeDocument/2006/relationships/image" Target="../media/image142.png"/><Relationship Id="rId10" Type="http://schemas.openxmlformats.org/officeDocument/2006/relationships/image" Target="../media/image43.png"/><Relationship Id="rId4" Type="http://schemas.openxmlformats.org/officeDocument/2006/relationships/image" Target="../media/image138.png"/><Relationship Id="rId9" Type="http://schemas.openxmlformats.org/officeDocument/2006/relationships/image" Target="../media/image24.png"/><Relationship Id="rId14" Type="http://schemas.openxmlformats.org/officeDocument/2006/relationships/image" Target="../media/image14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45.jpeg"/><Relationship Id="rId7" Type="http://schemas.openxmlformats.org/officeDocument/2006/relationships/image" Target="../media/image149.pn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52.png"/><Relationship Id="rId7" Type="http://schemas.openxmlformats.org/officeDocument/2006/relationships/image" Target="../media/image131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53.png"/><Relationship Id="rId10" Type="http://schemas.openxmlformats.org/officeDocument/2006/relationships/image" Target="../media/image143.png"/><Relationship Id="rId4" Type="http://schemas.microsoft.com/office/2007/relationships/hdphoto" Target="../media/hdphoto1.wdp"/><Relationship Id="rId9" Type="http://schemas.openxmlformats.org/officeDocument/2006/relationships/image" Target="../media/image14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23.png"/><Relationship Id="rId3" Type="http://schemas.openxmlformats.org/officeDocument/2006/relationships/image" Target="../media/image155.jpeg"/><Relationship Id="rId7" Type="http://schemas.openxmlformats.org/officeDocument/2006/relationships/image" Target="../media/image159.png"/><Relationship Id="rId12" Type="http://schemas.openxmlformats.org/officeDocument/2006/relationships/image" Target="../media/image164.png"/><Relationship Id="rId2" Type="http://schemas.openxmlformats.org/officeDocument/2006/relationships/image" Target="../media/image154.jpe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8.png"/><Relationship Id="rId11" Type="http://schemas.openxmlformats.org/officeDocument/2006/relationships/image" Target="../media/image163.png"/><Relationship Id="rId5" Type="http://schemas.openxmlformats.org/officeDocument/2006/relationships/image" Target="../media/image157.jpeg"/><Relationship Id="rId15" Type="http://schemas.openxmlformats.org/officeDocument/2006/relationships/image" Target="../media/image45.png"/><Relationship Id="rId10" Type="http://schemas.openxmlformats.org/officeDocument/2006/relationships/image" Target="../media/image162.jpeg"/><Relationship Id="rId4" Type="http://schemas.openxmlformats.org/officeDocument/2006/relationships/image" Target="../media/image156.png"/><Relationship Id="rId9" Type="http://schemas.openxmlformats.org/officeDocument/2006/relationships/image" Target="../media/image161.png"/><Relationship Id="rId14" Type="http://schemas.openxmlformats.org/officeDocument/2006/relationships/image" Target="../media/image134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g"/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9.jpg"/><Relationship Id="rId4" Type="http://schemas.openxmlformats.org/officeDocument/2006/relationships/image" Target="../media/image168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g"/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3.jpg"/><Relationship Id="rId4" Type="http://schemas.openxmlformats.org/officeDocument/2006/relationships/image" Target="../media/image172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image" Target="../media/image59.jpeg"/><Relationship Id="rId3" Type="http://schemas.openxmlformats.org/officeDocument/2006/relationships/image" Target="../media/image23.png"/><Relationship Id="rId7" Type="http://schemas.openxmlformats.org/officeDocument/2006/relationships/image" Target="../media/image174.jpeg"/><Relationship Id="rId12" Type="http://schemas.openxmlformats.org/officeDocument/2006/relationships/image" Target="../media/image1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eg"/><Relationship Id="rId11" Type="http://schemas.openxmlformats.org/officeDocument/2006/relationships/image" Target="../media/image143.png"/><Relationship Id="rId5" Type="http://schemas.openxmlformats.org/officeDocument/2006/relationships/image" Target="../media/image131.png"/><Relationship Id="rId10" Type="http://schemas.openxmlformats.org/officeDocument/2006/relationships/image" Target="../media/image142.png"/><Relationship Id="rId4" Type="http://schemas.openxmlformats.org/officeDocument/2006/relationships/image" Target="../media/image24.png"/><Relationship Id="rId9" Type="http://schemas.openxmlformats.org/officeDocument/2006/relationships/image" Target="../media/image16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2382800" y="1020726"/>
            <a:ext cx="783619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C00000"/>
                </a:solidFill>
              </a:rPr>
              <a:t>The DESIR facility at GANIL/SPIRAL2</a:t>
            </a:r>
          </a:p>
          <a:p>
            <a:pPr algn="ctr"/>
            <a:endParaRPr lang="en-GB" sz="4000" b="1" dirty="0">
              <a:solidFill>
                <a:srgbClr val="C00000"/>
              </a:solidFill>
            </a:endParaRPr>
          </a:p>
          <a:p>
            <a:pPr algn="ctr"/>
            <a:r>
              <a:rPr lang="en-GB" sz="4000" b="1" dirty="0" smtClean="0"/>
              <a:t>Bertram Blank</a:t>
            </a:r>
          </a:p>
          <a:p>
            <a:pPr algn="ctr"/>
            <a:r>
              <a:rPr lang="en-GB" sz="2800" b="1" dirty="0" smtClean="0"/>
              <a:t>L2Pi Bordeaux</a:t>
            </a:r>
          </a:p>
          <a:p>
            <a:pPr algn="ctr"/>
            <a:endParaRPr lang="en-GB" sz="2800" b="1" dirty="0"/>
          </a:p>
          <a:p>
            <a:pPr algn="ctr"/>
            <a:endParaRPr lang="en-GB" sz="2800" b="1" dirty="0" smtClean="0"/>
          </a:p>
          <a:p>
            <a:pPr algn="ctr"/>
            <a:endParaRPr lang="en-GB" sz="2800" b="1" dirty="0"/>
          </a:p>
          <a:p>
            <a:pPr algn="ctr"/>
            <a:endParaRPr lang="en-GB" sz="2800" b="1" dirty="0" smtClean="0"/>
          </a:p>
          <a:p>
            <a:pPr algn="ctr"/>
            <a:endParaRPr lang="en-GB" sz="2800" b="1" dirty="0"/>
          </a:p>
          <a:p>
            <a:pPr algn="ctr"/>
            <a:endParaRPr lang="en-GB" sz="2800" b="1" dirty="0" smtClean="0"/>
          </a:p>
          <a:p>
            <a:pPr algn="ctr"/>
            <a:r>
              <a:rPr lang="en-GB" sz="2800" b="1" dirty="0" err="1" smtClean="0"/>
              <a:t>Séminaire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IJCLab</a:t>
            </a:r>
            <a:r>
              <a:rPr lang="en-GB" sz="2800" b="1" dirty="0" smtClean="0"/>
              <a:t>, 13/12/2024</a:t>
            </a:r>
            <a:endParaRPr lang="en-GB" sz="2800" b="1" dirty="0"/>
          </a:p>
        </p:txBody>
      </p:sp>
      <p:sp>
        <p:nvSpPr>
          <p:cNvPr id="10" name="ZoneTexte 9"/>
          <p:cNvSpPr txBox="1"/>
          <p:nvPr/>
        </p:nvSpPr>
        <p:spPr>
          <a:xfrm flipH="1">
            <a:off x="5627811" y="6350439"/>
            <a:ext cx="2367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27-29 November 2024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Afbeelding 2">
            <a:extLst>
              <a:ext uri="{FF2B5EF4-FFF2-40B4-BE49-F238E27FC236}">
                <a16:creationId xmlns:a16="http://schemas.microsoft.com/office/drawing/2014/main" id="{E0177B34-A9AE-4623-8C12-49763A817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4917" y="3909164"/>
            <a:ext cx="1791961" cy="96128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1425" y="63025"/>
            <a:ext cx="1525678" cy="47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49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388-EA6F-5A4A-9016-7AFDB6309DC3}" type="slidenum">
              <a:rPr lang="fr-FR" smtClean="0"/>
              <a:t>10</a:t>
            </a:fld>
            <a:endParaRPr lang="fr-FR" dirty="0"/>
          </a:p>
        </p:txBody>
      </p:sp>
      <p:grpSp>
        <p:nvGrpSpPr>
          <p:cNvPr id="31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34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7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250825" y="250825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3724507" y="3066585"/>
            <a:ext cx="38415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smtClean="0">
                <a:solidFill>
                  <a:srgbClr val="C00000"/>
                </a:solidFill>
              </a:rPr>
              <a:t>Beam transport</a:t>
            </a:r>
            <a:endParaRPr lang="en-GB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24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388-EA6F-5A4A-9016-7AFDB6309DC3}" type="slidenum">
              <a:rPr lang="fr-FR" smtClean="0"/>
              <a:t>11</a:t>
            </a:fld>
            <a:endParaRPr lang="fr-FR" dirty="0"/>
          </a:p>
        </p:txBody>
      </p:sp>
      <p:pic>
        <p:nvPicPr>
          <p:cNvPr id="6" name="Picture 3" descr="C:\Users\varenne\Desktop\01.jpg"/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2893"/>
          <a:stretch/>
        </p:blipFill>
        <p:spPr bwMode="auto">
          <a:xfrm rot="1324734">
            <a:off x="-1040049" y="-237097"/>
            <a:ext cx="8265999" cy="6056692"/>
          </a:xfrm>
          <a:prstGeom prst="rect">
            <a:avLst/>
          </a:prstGeom>
          <a:noFill/>
        </p:spPr>
      </p:pic>
      <p:grpSp>
        <p:nvGrpSpPr>
          <p:cNvPr id="23" name="Groupe 22"/>
          <p:cNvGrpSpPr/>
          <p:nvPr/>
        </p:nvGrpSpPr>
        <p:grpSpPr>
          <a:xfrm>
            <a:off x="3484066" y="4346848"/>
            <a:ext cx="8561101" cy="2191003"/>
            <a:chOff x="116550" y="4365351"/>
            <a:chExt cx="8561101" cy="2191003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38" t="19895"/>
            <a:stretch/>
          </p:blipFill>
          <p:spPr>
            <a:xfrm rot="5400000">
              <a:off x="5459147" y="5193133"/>
              <a:ext cx="1530435" cy="1088612"/>
            </a:xfrm>
            <a:prstGeom prst="rect">
              <a:avLst/>
            </a:prstGeom>
          </p:spPr>
        </p:pic>
        <p:pic>
          <p:nvPicPr>
            <p:cNvPr id="25" name="Image 2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25" t="20175" r="8944" b="13278"/>
            <a:stretch/>
          </p:blipFill>
          <p:spPr>
            <a:xfrm rot="5400000">
              <a:off x="7155632" y="5034336"/>
              <a:ext cx="1860245" cy="1183792"/>
            </a:xfrm>
            <a:prstGeom prst="rect">
              <a:avLst/>
            </a:prstGeom>
          </p:spPr>
        </p:pic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1047" y="5277463"/>
              <a:ext cx="1410896" cy="1037424"/>
            </a:xfrm>
            <a:prstGeom prst="rect">
              <a:avLst/>
            </a:prstGeom>
          </p:spPr>
        </p:pic>
        <p:pic>
          <p:nvPicPr>
            <p:cNvPr id="27" name="Image 2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84753" y="5054717"/>
              <a:ext cx="994350" cy="1440000"/>
            </a:xfrm>
            <a:prstGeom prst="rect">
              <a:avLst/>
            </a:prstGeom>
          </p:spPr>
        </p:pic>
        <p:pic>
          <p:nvPicPr>
            <p:cNvPr id="28" name="Image 2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97654" y="5054717"/>
              <a:ext cx="955581" cy="1386420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BD55528-59AC-BD4D-8CF8-E56685B14937}"/>
                </a:ext>
              </a:extLst>
            </p:cNvPr>
            <p:cNvSpPr/>
            <p:nvPr/>
          </p:nvSpPr>
          <p:spPr>
            <a:xfrm>
              <a:off x="116550" y="4998259"/>
              <a:ext cx="1565375" cy="279204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1200"/>
                </a:spcAft>
                <a:buClr>
                  <a:srgbClr val="0070C0"/>
                </a:buClr>
                <a:buSzPts val="1200"/>
              </a:pPr>
              <a:r>
                <a:rPr lang="en-US" sz="1200" kern="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Verdana"/>
                </a:rPr>
                <a:t>Base assembly</a:t>
              </a:r>
              <a:endParaRPr lang="en-US" sz="12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BD55528-59AC-BD4D-8CF8-E56685B14937}"/>
                </a:ext>
              </a:extLst>
            </p:cNvPr>
            <p:cNvSpPr/>
            <p:nvPr/>
          </p:nvSpPr>
          <p:spPr>
            <a:xfrm>
              <a:off x="2006439" y="4761552"/>
              <a:ext cx="1565375" cy="279204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1200"/>
                </a:spcAft>
                <a:buClr>
                  <a:srgbClr val="0070C0"/>
                </a:buClr>
                <a:buSzPts val="1200"/>
              </a:pPr>
              <a:r>
                <a:rPr lang="en-US" sz="1200" kern="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Verdana"/>
                </a:rPr>
                <a:t>Insertion</a:t>
              </a:r>
              <a:endParaRPr lang="en-US" sz="12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BD55528-59AC-BD4D-8CF8-E56685B14937}"/>
                </a:ext>
              </a:extLst>
            </p:cNvPr>
            <p:cNvSpPr/>
            <p:nvPr/>
          </p:nvSpPr>
          <p:spPr>
            <a:xfrm>
              <a:off x="3681269" y="4775513"/>
              <a:ext cx="1565375" cy="279204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1200"/>
                </a:spcAft>
                <a:buClr>
                  <a:srgbClr val="0070C0"/>
                </a:buClr>
                <a:buSzPts val="1200"/>
              </a:pPr>
              <a:r>
                <a:rPr lang="en-US" sz="1200" kern="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Verdana"/>
                </a:rPr>
                <a:t>Pole assembly</a:t>
              </a:r>
              <a:endParaRPr lang="en-US" sz="12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BD55528-59AC-BD4D-8CF8-E56685B14937}"/>
                </a:ext>
              </a:extLst>
            </p:cNvPr>
            <p:cNvSpPr/>
            <p:nvPr/>
          </p:nvSpPr>
          <p:spPr>
            <a:xfrm>
              <a:off x="5455660" y="4703905"/>
              <a:ext cx="1565375" cy="279204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1200"/>
                </a:spcAft>
                <a:buClr>
                  <a:srgbClr val="0070C0"/>
                </a:buClr>
                <a:buSzPts val="1200"/>
              </a:pPr>
              <a:r>
                <a:rPr lang="en-US" sz="1200" kern="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Verdana"/>
                </a:rPr>
                <a:t>Internal part</a:t>
              </a:r>
              <a:endParaRPr lang="en-US" sz="12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BD55528-59AC-BD4D-8CF8-E56685B14937}"/>
                </a:ext>
              </a:extLst>
            </p:cNvPr>
            <p:cNvSpPr/>
            <p:nvPr/>
          </p:nvSpPr>
          <p:spPr>
            <a:xfrm>
              <a:off x="7552102" y="4450250"/>
              <a:ext cx="1119623" cy="239750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1200"/>
                </a:spcAft>
                <a:buClr>
                  <a:srgbClr val="0070C0"/>
                </a:buClr>
                <a:buSzPts val="1200"/>
              </a:pPr>
              <a:r>
                <a:rPr lang="en-US" sz="1200" kern="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Verdana"/>
                </a:rPr>
                <a:t>Upper part</a:t>
              </a:r>
              <a:endParaRPr lang="en-US" sz="12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endParaRPr>
            </a:p>
          </p:txBody>
        </p:sp>
        <p:sp>
          <p:nvSpPr>
            <p:cNvPr id="34" name="Flèche droite 33"/>
            <p:cNvSpPr/>
            <p:nvPr/>
          </p:nvSpPr>
          <p:spPr>
            <a:xfrm>
              <a:off x="1717093" y="5724207"/>
              <a:ext cx="432048" cy="143936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Flèche droite 34"/>
            <p:cNvSpPr/>
            <p:nvPr/>
          </p:nvSpPr>
          <p:spPr>
            <a:xfrm>
              <a:off x="3407352" y="5739582"/>
              <a:ext cx="432048" cy="143936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Flèche droite 35"/>
            <p:cNvSpPr/>
            <p:nvPr/>
          </p:nvSpPr>
          <p:spPr>
            <a:xfrm>
              <a:off x="5103836" y="5722204"/>
              <a:ext cx="432048" cy="143936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Flèche droite 36"/>
            <p:cNvSpPr/>
            <p:nvPr/>
          </p:nvSpPr>
          <p:spPr>
            <a:xfrm>
              <a:off x="6925538" y="5708236"/>
              <a:ext cx="432048" cy="143936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419789" y="4365351"/>
              <a:ext cx="304442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kern="0" dirty="0" smtClean="0">
                  <a:solidFill>
                    <a:srgbClr val="000064"/>
                  </a:solidFill>
                  <a:ea typeface="Verdana" panose="020B0604030504040204" pitchFamily="34" charset="0"/>
                  <a:cs typeface="Verdana" panose="020B0604030504040204" pitchFamily="34" charset="0"/>
                  <a:sym typeface="Verdana"/>
                </a:rPr>
                <a:t>Example: 45</a:t>
              </a:r>
              <a:r>
                <a:rPr lang="en-US" sz="1600" b="1" kern="0" dirty="0">
                  <a:solidFill>
                    <a:srgbClr val="000064"/>
                  </a:solidFill>
                  <a:ea typeface="Verdana" panose="020B0604030504040204" pitchFamily="34" charset="0"/>
                  <a:cs typeface="Verdana" panose="020B0604030504040204" pitchFamily="34" charset="0"/>
                  <a:sym typeface="Verdana"/>
                </a:rPr>
                <a:t>° </a:t>
              </a:r>
              <a:r>
                <a:rPr lang="en-US" sz="1600" b="1" kern="0" dirty="0" smtClean="0">
                  <a:solidFill>
                    <a:srgbClr val="000064"/>
                  </a:solidFill>
                  <a:ea typeface="Verdana" panose="020B0604030504040204" pitchFamily="34" charset="0"/>
                  <a:cs typeface="Verdana" panose="020B0604030504040204" pitchFamily="34" charset="0"/>
                  <a:sym typeface="Verdana"/>
                </a:rPr>
                <a:t>deflector assembly</a:t>
              </a:r>
              <a:endParaRPr lang="en-GB" sz="1600" b="1" dirty="0">
                <a:solidFill>
                  <a:srgbClr val="000064"/>
                </a:solidFill>
              </a:endParaRPr>
            </a:p>
          </p:txBody>
        </p:sp>
      </p:grpSp>
      <p:sp>
        <p:nvSpPr>
          <p:cNvPr id="39" name="ZoneTexte 31"/>
          <p:cNvSpPr txBox="1">
            <a:spLocks noChangeArrowheads="1"/>
          </p:cNvSpPr>
          <p:nvPr/>
        </p:nvSpPr>
        <p:spPr bwMode="auto">
          <a:xfrm>
            <a:off x="2351351" y="6198952"/>
            <a:ext cx="1077614" cy="3291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 eaLnBrk="0" hangingPunct="0">
              <a:defRPr sz="24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400" b="1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400" b="1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400" b="1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400" b="1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/>
            <a:r>
              <a:rPr lang="en-GB" sz="1800" dirty="0">
                <a:latin typeface="Comic Sans MS" charset="0"/>
              </a:rPr>
              <a:t>SPIRAL1</a:t>
            </a:r>
          </a:p>
        </p:txBody>
      </p:sp>
      <p:sp>
        <p:nvSpPr>
          <p:cNvPr id="40" name="Flèche droite 39"/>
          <p:cNvSpPr/>
          <p:nvPr/>
        </p:nvSpPr>
        <p:spPr>
          <a:xfrm rot="15341072">
            <a:off x="2543341" y="5753922"/>
            <a:ext cx="510227" cy="159493"/>
          </a:xfrm>
          <a:prstGeom prst="rightArrow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1" name="Image 40" descr="S3-logo3_white.jpg">
            <a:extLst>
              <a:ext uri="{FF2B5EF4-FFF2-40B4-BE49-F238E27FC236}">
                <a16:creationId xmlns:a16="http://schemas.microsoft.com/office/drawing/2014/main" id="{0B69BFAC-17E5-CA0D-3512-C73B9FFAD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3476" y="2431551"/>
            <a:ext cx="481364" cy="54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Flèche droite 41"/>
          <p:cNvSpPr/>
          <p:nvPr/>
        </p:nvSpPr>
        <p:spPr>
          <a:xfrm>
            <a:off x="1326879" y="2184808"/>
            <a:ext cx="542116" cy="150111"/>
          </a:xfrm>
          <a:prstGeom prst="rightArrow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ZoneTexte 31"/>
          <p:cNvSpPr txBox="1">
            <a:spLocks noChangeArrowheads="1"/>
          </p:cNvSpPr>
          <p:nvPr/>
        </p:nvSpPr>
        <p:spPr bwMode="auto">
          <a:xfrm>
            <a:off x="7639418" y="1577140"/>
            <a:ext cx="1077614" cy="62670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 eaLnBrk="0" hangingPunct="0">
              <a:defRPr sz="24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400" b="1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400" b="1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400" b="1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400" b="1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/>
            <a:r>
              <a:rPr lang="en-GB" sz="1800" dirty="0" smtClean="0">
                <a:latin typeface="Comic Sans MS" charset="0"/>
              </a:rPr>
              <a:t>DESIR Hall</a:t>
            </a:r>
            <a:endParaRPr lang="en-GB" sz="1800" dirty="0">
              <a:latin typeface="Comic Sans MS" charset="0"/>
            </a:endParaRPr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2" b="16045"/>
          <a:stretch/>
        </p:blipFill>
        <p:spPr>
          <a:xfrm>
            <a:off x="288778" y="3659361"/>
            <a:ext cx="1870091" cy="1656524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473555" y="5331726"/>
            <a:ext cx="148470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 smtClean="0">
                <a:latin typeface="Times New Roman" pitchFamily="18" charset="0"/>
                <a:cs typeface="Times New Roman" pitchFamily="18" charset="0"/>
              </a:rPr>
              <a:t>V. Watt-Morel, GANIL</a:t>
            </a:r>
            <a:endParaRPr lang="fr-FR" sz="1000" dirty="0"/>
          </a:p>
        </p:txBody>
      </p:sp>
      <p:sp>
        <p:nvSpPr>
          <p:cNvPr id="46" name="Rectangle 45"/>
          <p:cNvSpPr/>
          <p:nvPr/>
        </p:nvSpPr>
        <p:spPr>
          <a:xfrm>
            <a:off x="320358" y="6457946"/>
            <a:ext cx="19927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 smtClean="0">
                <a:latin typeface="Times New Roman" pitchFamily="18" charset="0"/>
                <a:cs typeface="Times New Roman" pitchFamily="18" charset="0"/>
              </a:rPr>
              <a:t>L. Perrot et al., </a:t>
            </a:r>
            <a:r>
              <a:rPr lang="en-GB" sz="1400" b="1" dirty="0" err="1" smtClean="0">
                <a:latin typeface="Times New Roman" pitchFamily="18" charset="0"/>
                <a:cs typeface="Times New Roman" pitchFamily="18" charset="0"/>
              </a:rPr>
              <a:t>IJCLab</a:t>
            </a:r>
            <a:endParaRPr lang="fr-FR" sz="1400" dirty="0"/>
          </a:p>
        </p:txBody>
      </p:sp>
      <p:sp>
        <p:nvSpPr>
          <p:cNvPr id="47" name="Rectangle 46"/>
          <p:cNvSpPr/>
          <p:nvPr/>
        </p:nvSpPr>
        <p:spPr>
          <a:xfrm>
            <a:off x="168473" y="3303992"/>
            <a:ext cx="21371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kern="0" dirty="0" smtClean="0">
                <a:solidFill>
                  <a:srgbClr val="000064"/>
                </a:solidFill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SP1 -&gt; DESIR beam line</a:t>
            </a:r>
            <a:endParaRPr lang="en-GB" sz="1600" b="1" dirty="0">
              <a:solidFill>
                <a:srgbClr val="000064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338404" y="3193271"/>
            <a:ext cx="8327941" cy="784830"/>
          </a:xfrm>
          <a:prstGeom prst="rect">
            <a:avLst/>
          </a:prstGeom>
          <a:ln>
            <a:solidFill>
              <a:srgbClr val="000064"/>
            </a:solidFill>
          </a:ln>
        </p:spPr>
        <p:txBody>
          <a:bodyPr wrap="square">
            <a:spAutoFit/>
          </a:bodyPr>
          <a:lstStyle/>
          <a:p>
            <a:pPr marL="444500" lvl="0" indent="-177800" algn="just" eaLnBrk="1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2000" dirty="0" smtClean="0">
                <a:solidFill>
                  <a:srgbClr val="000064"/>
                </a:solidFill>
              </a:rPr>
              <a:t>Junction beam lines from SPIRAL1 and S3-LEB to the DESIR Hall: ~100 m</a:t>
            </a:r>
          </a:p>
          <a:p>
            <a:pPr marL="444500" lvl="0" indent="-177800" algn="just" eaLnBrk="1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2000" dirty="0" smtClean="0">
                <a:solidFill>
                  <a:srgbClr val="000064"/>
                </a:solidFill>
              </a:rPr>
              <a:t>Installation starting by the end of  2025 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092952" y="623224"/>
            <a:ext cx="5498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8900" algn="just">
              <a:spcAft>
                <a:spcPts val="600"/>
              </a:spcAft>
              <a:buClr>
                <a:srgbClr val="7030A0"/>
              </a:buClr>
              <a:buSzPct val="80000"/>
            </a:pPr>
            <a:r>
              <a:rPr lang="en-GB" b="1" kern="0" dirty="0" smtClean="0">
                <a:solidFill>
                  <a:srgbClr val="000064"/>
                </a:solidFill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1+ ions, &lt; 60 </a:t>
            </a:r>
            <a:r>
              <a:rPr lang="en-GB" b="1" kern="0" dirty="0" err="1" smtClean="0">
                <a:solidFill>
                  <a:srgbClr val="000064"/>
                </a:solidFill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keV</a:t>
            </a:r>
            <a:r>
              <a:rPr lang="en-GB" b="1" kern="0" dirty="0" smtClean="0">
                <a:solidFill>
                  <a:srgbClr val="000064"/>
                </a:solidFill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, &lt; 80 </a:t>
            </a:r>
            <a:r>
              <a:rPr lang="en-GB" b="1" kern="0" dirty="0" err="1" smtClean="0">
                <a:solidFill>
                  <a:srgbClr val="000064"/>
                </a:solidFill>
                <a:latin typeface="Symbol" panose="05050102010706020507" pitchFamily="18" charset="2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p</a:t>
            </a:r>
            <a:r>
              <a:rPr lang="en-GB" b="1" kern="0" dirty="0" err="1" smtClean="0">
                <a:solidFill>
                  <a:srgbClr val="000064"/>
                </a:solidFill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.mm.mrad</a:t>
            </a:r>
            <a:r>
              <a:rPr lang="en-GB" b="1" kern="0" dirty="0" smtClean="0">
                <a:solidFill>
                  <a:srgbClr val="000064"/>
                </a:solidFill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 – fully electrostatic</a:t>
            </a:r>
            <a:endParaRPr lang="en-GB" b="1" kern="0" dirty="0">
              <a:solidFill>
                <a:srgbClr val="000064"/>
              </a:solidFill>
              <a:ea typeface="Verdana" panose="020B0604030504040204" pitchFamily="34" charset="0"/>
              <a:cs typeface="Verdana" panose="020B0604030504040204" pitchFamily="34" charset="0"/>
              <a:sym typeface="Verdana"/>
            </a:endParaRPr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3"/>
          <a:stretch/>
        </p:blipFill>
        <p:spPr>
          <a:xfrm>
            <a:off x="9677400" y="1139913"/>
            <a:ext cx="2361841" cy="1153254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10381415" y="2325670"/>
            <a:ext cx="121700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 smtClean="0">
                <a:latin typeface="Times New Roman" pitchFamily="18" charset="0"/>
                <a:cs typeface="Times New Roman" pitchFamily="18" charset="0"/>
              </a:rPr>
              <a:t>Ph. </a:t>
            </a:r>
            <a:r>
              <a:rPr lang="en-GB" sz="1000" b="1" dirty="0" err="1" smtClean="0">
                <a:latin typeface="Times New Roman" pitchFamily="18" charset="0"/>
                <a:cs typeface="Times New Roman" pitchFamily="18" charset="0"/>
              </a:rPr>
              <a:t>Alfaurt</a:t>
            </a:r>
            <a:r>
              <a:rPr lang="en-GB" sz="1000" b="1" dirty="0" smtClean="0">
                <a:latin typeface="Times New Roman" pitchFamily="18" charset="0"/>
                <a:cs typeface="Times New Roman" pitchFamily="18" charset="0"/>
              </a:rPr>
              <a:t>, LP2iB</a:t>
            </a:r>
            <a:endParaRPr lang="fr-FR" sz="1000" dirty="0"/>
          </a:p>
        </p:txBody>
      </p:sp>
      <p:sp>
        <p:nvSpPr>
          <p:cNvPr id="52" name="Rectangle 51"/>
          <p:cNvSpPr/>
          <p:nvPr/>
        </p:nvSpPr>
        <p:spPr>
          <a:xfrm>
            <a:off x="10218689" y="806824"/>
            <a:ext cx="11079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kern="0" dirty="0" smtClean="0">
                <a:solidFill>
                  <a:srgbClr val="000064"/>
                </a:solidFill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Test bench</a:t>
            </a:r>
            <a:endParaRPr lang="en-GB" sz="1600" b="1" dirty="0">
              <a:solidFill>
                <a:srgbClr val="000064"/>
              </a:solidFill>
            </a:endParaRPr>
          </a:p>
        </p:txBody>
      </p:sp>
      <p:pic>
        <p:nvPicPr>
          <p:cNvPr id="53" name="Image 1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7400" y="2063384"/>
            <a:ext cx="525768" cy="280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C19F34A1-9284-4A8D-88FE-89C9697BF95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778" y="5171692"/>
            <a:ext cx="722342" cy="152113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56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57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8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9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0" name="Rectangle 8"/>
          <p:cNvSpPr>
            <a:spLocks noChangeArrowheads="1"/>
          </p:cNvSpPr>
          <p:nvPr/>
        </p:nvSpPr>
        <p:spPr bwMode="auto">
          <a:xfrm>
            <a:off x="250825" y="250825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Transport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beam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lines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pic>
        <p:nvPicPr>
          <p:cNvPr id="61" name="Image 6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68" y="5862968"/>
            <a:ext cx="1213889" cy="602898"/>
          </a:xfrm>
          <a:prstGeom prst="rect">
            <a:avLst/>
          </a:prstGeom>
        </p:spPr>
      </p:pic>
      <p:cxnSp>
        <p:nvCxnSpPr>
          <p:cNvPr id="55" name="Connecteur droit 54"/>
          <p:cNvCxnSpPr/>
          <p:nvPr/>
        </p:nvCxnSpPr>
        <p:spPr>
          <a:xfrm>
            <a:off x="7934714" y="2289380"/>
            <a:ext cx="994935" cy="48253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964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388-EA6F-5A4A-9016-7AFDB6309DC3}" type="slidenum">
              <a:rPr lang="fr-FR" smtClean="0"/>
              <a:t>12</a:t>
            </a:fld>
            <a:endParaRPr lang="fr-FR" dirty="0"/>
          </a:p>
        </p:txBody>
      </p:sp>
      <p:grpSp>
        <p:nvGrpSpPr>
          <p:cNvPr id="56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57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8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9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0" name="Rectangle 8"/>
          <p:cNvSpPr>
            <a:spLocks noChangeArrowheads="1"/>
          </p:cNvSpPr>
          <p:nvPr/>
        </p:nvSpPr>
        <p:spPr bwMode="auto">
          <a:xfrm>
            <a:off x="250825" y="250825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Transport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beam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lines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pic>
        <p:nvPicPr>
          <p:cNvPr id="62" name="Image 6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20" y="4491524"/>
            <a:ext cx="2577566" cy="1933174"/>
          </a:xfrm>
          <a:prstGeom prst="rect">
            <a:avLst/>
          </a:prstGeom>
        </p:spPr>
      </p:pic>
      <p:pic>
        <p:nvPicPr>
          <p:cNvPr id="63" name="Image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77" y="1232295"/>
            <a:ext cx="2078916" cy="2767824"/>
          </a:xfrm>
          <a:prstGeom prst="rect">
            <a:avLst/>
          </a:prstGeom>
        </p:spPr>
      </p:pic>
      <p:pic>
        <p:nvPicPr>
          <p:cNvPr id="64" name="Image 63">
            <a:extLst>
              <a:ext uri="{FF2B5EF4-FFF2-40B4-BE49-F238E27FC236}">
                <a16:creationId xmlns:a16="http://schemas.microsoft.com/office/drawing/2014/main" id="{1353D676-1F06-4459-8365-563B332278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8427" y="2340619"/>
            <a:ext cx="4138277" cy="3888000"/>
          </a:xfrm>
          <a:prstGeom prst="rect">
            <a:avLst/>
          </a:prstGeom>
        </p:spPr>
      </p:pic>
      <p:cxnSp>
        <p:nvCxnSpPr>
          <p:cNvPr id="65" name="Connecteur droit avec flèche 64"/>
          <p:cNvCxnSpPr>
            <a:cxnSpLocks/>
          </p:cNvCxnSpPr>
          <p:nvPr/>
        </p:nvCxnSpPr>
        <p:spPr>
          <a:xfrm>
            <a:off x="4288340" y="2564020"/>
            <a:ext cx="694987" cy="0"/>
          </a:xfrm>
          <a:prstGeom prst="straightConnector1">
            <a:avLst/>
          </a:prstGeom>
          <a:ln w="22225">
            <a:solidFill>
              <a:schemeClr val="tx1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3BD55528-59AC-BD4D-8CF8-E56685B14937}"/>
              </a:ext>
            </a:extLst>
          </p:cNvPr>
          <p:cNvSpPr/>
          <p:nvPr/>
        </p:nvSpPr>
        <p:spPr>
          <a:xfrm>
            <a:off x="3148383" y="2401518"/>
            <a:ext cx="1232617" cy="37617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SzPts val="1200"/>
            </a:pPr>
            <a:r>
              <a:rPr lang="fr-FR" sz="1200" b="1" kern="0" dirty="0">
                <a:solidFill>
                  <a:srgbClr val="4D4D4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Junction S3-LEB / DESIR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BD55528-59AC-BD4D-8CF8-E56685B14937}"/>
              </a:ext>
            </a:extLst>
          </p:cNvPr>
          <p:cNvSpPr/>
          <p:nvPr/>
        </p:nvSpPr>
        <p:spPr>
          <a:xfrm>
            <a:off x="3631922" y="5896557"/>
            <a:ext cx="1671990" cy="55546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</a:pPr>
            <a:r>
              <a:rPr lang="en-GB" sz="1200" b="1" kern="0" dirty="0" smtClean="0">
                <a:solidFill>
                  <a:srgbClr val="4D4D4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SPIRAL1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</a:pPr>
            <a:r>
              <a:rPr lang="en-GB" sz="1200" b="1" kern="0" dirty="0" smtClean="0">
                <a:solidFill>
                  <a:srgbClr val="4D4D4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(magnetic section)</a:t>
            </a:r>
            <a:endParaRPr lang="en-GB" sz="1200" b="1" kern="0" dirty="0">
              <a:solidFill>
                <a:srgbClr val="4D4D4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/>
            </a:endParaRPr>
          </a:p>
        </p:txBody>
      </p:sp>
      <p:cxnSp>
        <p:nvCxnSpPr>
          <p:cNvPr id="68" name="Connecteur droit avec flèche 67"/>
          <p:cNvCxnSpPr>
            <a:cxnSpLocks/>
          </p:cNvCxnSpPr>
          <p:nvPr/>
        </p:nvCxnSpPr>
        <p:spPr>
          <a:xfrm flipH="1">
            <a:off x="9015669" y="2481587"/>
            <a:ext cx="447371" cy="538800"/>
          </a:xfrm>
          <a:prstGeom prst="straightConnector1">
            <a:avLst/>
          </a:prstGeom>
          <a:ln w="22225">
            <a:solidFill>
              <a:schemeClr val="accent2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3BD55528-59AC-BD4D-8CF8-E56685B14937}"/>
              </a:ext>
            </a:extLst>
          </p:cNvPr>
          <p:cNvSpPr/>
          <p:nvPr/>
        </p:nvSpPr>
        <p:spPr>
          <a:xfrm>
            <a:off x="9155819" y="2258391"/>
            <a:ext cx="1709003" cy="26982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</a:pPr>
            <a:r>
              <a:rPr lang="fr-FR" sz="1200" b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Distribution </a:t>
            </a:r>
            <a:r>
              <a:rPr lang="fr-FR" sz="1200" b="1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lines</a:t>
            </a:r>
            <a:endParaRPr lang="fr-FR" sz="1200" b="1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/>
            </a:endParaRPr>
          </a:p>
        </p:txBody>
      </p:sp>
      <p:cxnSp>
        <p:nvCxnSpPr>
          <p:cNvPr id="70" name="Connecteur droit avec flèche 69"/>
          <p:cNvCxnSpPr>
            <a:cxnSpLocks/>
          </p:cNvCxnSpPr>
          <p:nvPr/>
        </p:nvCxnSpPr>
        <p:spPr>
          <a:xfrm>
            <a:off x="6521588" y="2908173"/>
            <a:ext cx="312881" cy="403379"/>
          </a:xfrm>
          <a:prstGeom prst="straightConnector1">
            <a:avLst/>
          </a:prstGeom>
          <a:ln w="22225">
            <a:solidFill>
              <a:srgbClr val="00B050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3BD55528-59AC-BD4D-8CF8-E56685B14937}"/>
              </a:ext>
            </a:extLst>
          </p:cNvPr>
          <p:cNvSpPr/>
          <p:nvPr/>
        </p:nvSpPr>
        <p:spPr>
          <a:xfrm>
            <a:off x="6202214" y="2469834"/>
            <a:ext cx="730217" cy="40595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</a:pPr>
            <a:r>
              <a:rPr lang="fr-FR" sz="1200" b="1" kern="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GPIB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</a:pPr>
            <a:r>
              <a:rPr lang="fr-FR" sz="1200" b="1" kern="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(LP2IB)</a:t>
            </a:r>
          </a:p>
        </p:txBody>
      </p:sp>
      <p:cxnSp>
        <p:nvCxnSpPr>
          <p:cNvPr id="72" name="Connecteur droit avec flèche 71"/>
          <p:cNvCxnSpPr>
            <a:cxnSpLocks/>
          </p:cNvCxnSpPr>
          <p:nvPr/>
        </p:nvCxnSpPr>
        <p:spPr>
          <a:xfrm flipV="1">
            <a:off x="7176120" y="3617414"/>
            <a:ext cx="17880" cy="347070"/>
          </a:xfrm>
          <a:prstGeom prst="straightConnector1">
            <a:avLst/>
          </a:prstGeom>
          <a:ln w="22225">
            <a:solidFill>
              <a:srgbClr val="00B050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id="{3BD55528-59AC-BD4D-8CF8-E56685B14937}"/>
              </a:ext>
            </a:extLst>
          </p:cNvPr>
          <p:cNvSpPr/>
          <p:nvPr/>
        </p:nvSpPr>
        <p:spPr>
          <a:xfrm>
            <a:off x="6786954" y="4103471"/>
            <a:ext cx="928953" cy="39968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</a:pPr>
            <a:r>
              <a:rPr lang="fr-FR" sz="1200" b="1" kern="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PIPERADE (LP2IB)</a:t>
            </a:r>
          </a:p>
        </p:txBody>
      </p:sp>
      <p:cxnSp>
        <p:nvCxnSpPr>
          <p:cNvPr id="74" name="Connecteur droit avec flèche 73"/>
          <p:cNvCxnSpPr>
            <a:cxnSpLocks/>
          </p:cNvCxnSpPr>
          <p:nvPr/>
        </p:nvCxnSpPr>
        <p:spPr>
          <a:xfrm>
            <a:off x="5923830" y="2320701"/>
            <a:ext cx="1" cy="426652"/>
          </a:xfrm>
          <a:prstGeom prst="straightConnector1">
            <a:avLst/>
          </a:prstGeom>
          <a:ln w="22225">
            <a:solidFill>
              <a:schemeClr val="accent1">
                <a:lumMod val="75000"/>
              </a:schemeClr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3BD55528-59AC-BD4D-8CF8-E56685B14937}"/>
              </a:ext>
            </a:extLst>
          </p:cNvPr>
          <p:cNvSpPr/>
          <p:nvPr/>
        </p:nvSpPr>
        <p:spPr>
          <a:xfrm>
            <a:off x="5188441" y="1867678"/>
            <a:ext cx="1378906" cy="59301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</a:pPr>
            <a:r>
              <a:rPr lang="fr-FR" sz="1200" b="1" kern="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RFQ1P (</a:t>
            </a:r>
            <a:r>
              <a:rPr lang="fr-FR" sz="1200" b="1" kern="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LPCC)</a:t>
            </a:r>
            <a:endParaRPr lang="fr-FR" sz="1200" b="1" kern="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/>
            </a:endParaRP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</a:pPr>
            <a:r>
              <a:rPr lang="fr-FR" sz="1200" b="1" kern="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HRS (LP2IB)</a:t>
            </a:r>
          </a:p>
        </p:txBody>
      </p:sp>
      <p:cxnSp>
        <p:nvCxnSpPr>
          <p:cNvPr id="76" name="Connecteur droit avec flèche 75"/>
          <p:cNvCxnSpPr>
            <a:cxnSpLocks/>
            <a:stCxn id="77" idx="2"/>
          </p:cNvCxnSpPr>
          <p:nvPr/>
        </p:nvCxnSpPr>
        <p:spPr>
          <a:xfrm>
            <a:off x="7016006" y="2296315"/>
            <a:ext cx="5753" cy="481375"/>
          </a:xfrm>
          <a:prstGeom prst="straightConnector1">
            <a:avLst/>
          </a:prstGeom>
          <a:ln w="22225">
            <a:solidFill>
              <a:schemeClr val="accent2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3BD55528-59AC-BD4D-8CF8-E56685B14937}"/>
              </a:ext>
            </a:extLst>
          </p:cNvPr>
          <p:cNvSpPr/>
          <p:nvPr/>
        </p:nvSpPr>
        <p:spPr>
          <a:xfrm>
            <a:off x="6592596" y="1867678"/>
            <a:ext cx="846820" cy="42863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</a:pPr>
            <a:r>
              <a:rPr lang="fr-FR" sz="1200" b="1" kern="0" dirty="0">
                <a:solidFill>
                  <a:srgbClr val="F392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MLLTRAP (</a:t>
            </a:r>
            <a:r>
              <a:rPr lang="fr-FR" sz="1200" b="1" kern="0" dirty="0" err="1">
                <a:solidFill>
                  <a:srgbClr val="F392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IJCLab</a:t>
            </a:r>
            <a:r>
              <a:rPr lang="fr-FR" sz="1200" b="1" kern="0" dirty="0">
                <a:solidFill>
                  <a:srgbClr val="F392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)</a:t>
            </a:r>
          </a:p>
        </p:txBody>
      </p:sp>
      <p:cxnSp>
        <p:nvCxnSpPr>
          <p:cNvPr id="78" name="Connecteur droit avec flèche 77"/>
          <p:cNvCxnSpPr>
            <a:cxnSpLocks/>
          </p:cNvCxnSpPr>
          <p:nvPr/>
        </p:nvCxnSpPr>
        <p:spPr>
          <a:xfrm flipH="1">
            <a:off x="7435852" y="2185891"/>
            <a:ext cx="92848" cy="706766"/>
          </a:xfrm>
          <a:prstGeom prst="straightConnector1">
            <a:avLst/>
          </a:prstGeom>
          <a:ln w="22225">
            <a:solidFill>
              <a:schemeClr val="accent2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3BD55528-59AC-BD4D-8CF8-E56685B14937}"/>
              </a:ext>
            </a:extLst>
          </p:cNvPr>
          <p:cNvSpPr/>
          <p:nvPr/>
        </p:nvSpPr>
        <p:spPr>
          <a:xfrm>
            <a:off x="7460021" y="1773524"/>
            <a:ext cx="648227" cy="39537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</a:pPr>
            <a:r>
              <a:rPr lang="fr-FR" sz="1200" b="1" kern="0" dirty="0">
                <a:solidFill>
                  <a:srgbClr val="F392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MORA (LPC)</a:t>
            </a:r>
          </a:p>
        </p:txBody>
      </p:sp>
      <p:sp>
        <p:nvSpPr>
          <p:cNvPr id="80" name="Forme libre : forme 15">
            <a:extLst>
              <a:ext uri="{FF2B5EF4-FFF2-40B4-BE49-F238E27FC236}">
                <a16:creationId xmlns:a16="http://schemas.microsoft.com/office/drawing/2014/main" id="{DABD1373-1024-469E-ACA9-FF0BA23B1DE7}"/>
              </a:ext>
            </a:extLst>
          </p:cNvPr>
          <p:cNvSpPr/>
          <p:nvPr/>
        </p:nvSpPr>
        <p:spPr>
          <a:xfrm>
            <a:off x="4902678" y="2659716"/>
            <a:ext cx="1852613" cy="2943225"/>
          </a:xfrm>
          <a:custGeom>
            <a:avLst/>
            <a:gdLst>
              <a:gd name="connsiteX0" fmla="*/ 0 w 1852613"/>
              <a:gd name="connsiteY0" fmla="*/ 0 h 2943225"/>
              <a:gd name="connsiteX1" fmla="*/ 209550 w 1852613"/>
              <a:gd name="connsiteY1" fmla="*/ 0 h 2943225"/>
              <a:gd name="connsiteX2" fmla="*/ 257175 w 1852613"/>
              <a:gd name="connsiteY2" fmla="*/ 595313 h 2943225"/>
              <a:gd name="connsiteX3" fmla="*/ 1852613 w 1852613"/>
              <a:gd name="connsiteY3" fmla="*/ 614363 h 2943225"/>
              <a:gd name="connsiteX4" fmla="*/ 1838325 w 1852613"/>
              <a:gd name="connsiteY4" fmla="*/ 947738 h 2943225"/>
              <a:gd name="connsiteX5" fmla="*/ 1062038 w 1852613"/>
              <a:gd name="connsiteY5" fmla="*/ 947738 h 2943225"/>
              <a:gd name="connsiteX6" fmla="*/ 990600 w 1852613"/>
              <a:gd name="connsiteY6" fmla="*/ 2943225 h 2943225"/>
              <a:gd name="connsiteX7" fmla="*/ 671513 w 1852613"/>
              <a:gd name="connsiteY7" fmla="*/ 2933700 h 2943225"/>
              <a:gd name="connsiteX8" fmla="*/ 714375 w 1852613"/>
              <a:gd name="connsiteY8" fmla="*/ 876300 h 2943225"/>
              <a:gd name="connsiteX9" fmla="*/ 33338 w 1852613"/>
              <a:gd name="connsiteY9" fmla="*/ 857250 h 2943225"/>
              <a:gd name="connsiteX10" fmla="*/ 0 w 1852613"/>
              <a:gd name="connsiteY10" fmla="*/ 0 h 294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52613" h="2943225">
                <a:moveTo>
                  <a:pt x="0" y="0"/>
                </a:moveTo>
                <a:lnTo>
                  <a:pt x="209550" y="0"/>
                </a:lnTo>
                <a:lnTo>
                  <a:pt x="257175" y="595313"/>
                </a:lnTo>
                <a:lnTo>
                  <a:pt x="1852613" y="614363"/>
                </a:lnTo>
                <a:lnTo>
                  <a:pt x="1838325" y="947738"/>
                </a:lnTo>
                <a:lnTo>
                  <a:pt x="1062038" y="947738"/>
                </a:lnTo>
                <a:lnTo>
                  <a:pt x="990600" y="2943225"/>
                </a:lnTo>
                <a:lnTo>
                  <a:pt x="671513" y="2933700"/>
                </a:lnTo>
                <a:lnTo>
                  <a:pt x="714375" y="876300"/>
                </a:lnTo>
                <a:lnTo>
                  <a:pt x="33338" y="85725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1" name="Connecteur droit avec flèche 80">
            <a:extLst>
              <a:ext uri="{FF2B5EF4-FFF2-40B4-BE49-F238E27FC236}">
                <a16:creationId xmlns:a16="http://schemas.microsoft.com/office/drawing/2014/main" id="{DE4C063C-BCA8-473E-B961-676493C8D65C}"/>
              </a:ext>
            </a:extLst>
          </p:cNvPr>
          <p:cNvCxnSpPr>
            <a:cxnSpLocks/>
          </p:cNvCxnSpPr>
          <p:nvPr/>
        </p:nvCxnSpPr>
        <p:spPr>
          <a:xfrm flipV="1">
            <a:off x="6304564" y="3540747"/>
            <a:ext cx="221582" cy="559179"/>
          </a:xfrm>
          <a:prstGeom prst="straightConnector1">
            <a:avLst/>
          </a:prstGeom>
          <a:ln w="22225">
            <a:solidFill>
              <a:srgbClr val="00B050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AC26EC92-CC2A-4348-BB44-004B40B424DB}"/>
              </a:ext>
            </a:extLst>
          </p:cNvPr>
          <p:cNvSpPr/>
          <p:nvPr/>
        </p:nvSpPr>
        <p:spPr>
          <a:xfrm>
            <a:off x="5861142" y="4167702"/>
            <a:ext cx="907610" cy="43204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</a:pPr>
            <a:r>
              <a:rPr lang="fr-FR" sz="1200" b="1" kern="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Stable source</a:t>
            </a:r>
          </a:p>
        </p:txBody>
      </p:sp>
      <p:sp>
        <p:nvSpPr>
          <p:cNvPr id="83" name="Rectangle : coins arrondis 70">
            <a:extLst>
              <a:ext uri="{FF2B5EF4-FFF2-40B4-BE49-F238E27FC236}">
                <a16:creationId xmlns:a16="http://schemas.microsoft.com/office/drawing/2014/main" id="{F3D21415-CD37-40ED-9AEC-4CC4C849AF64}"/>
              </a:ext>
            </a:extLst>
          </p:cNvPr>
          <p:cNvSpPr/>
          <p:nvPr/>
        </p:nvSpPr>
        <p:spPr>
          <a:xfrm>
            <a:off x="7482276" y="3045194"/>
            <a:ext cx="1641051" cy="707102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Rectangle : coins arrondis 71">
            <a:extLst>
              <a:ext uri="{FF2B5EF4-FFF2-40B4-BE49-F238E27FC236}">
                <a16:creationId xmlns:a16="http://schemas.microsoft.com/office/drawing/2014/main" id="{225DE430-7607-4B51-81D8-2C7D76190C7F}"/>
              </a:ext>
            </a:extLst>
          </p:cNvPr>
          <p:cNvSpPr/>
          <p:nvPr/>
        </p:nvSpPr>
        <p:spPr>
          <a:xfrm>
            <a:off x="7542750" y="2227718"/>
            <a:ext cx="706030" cy="619099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72E49E24-4676-45AA-AA30-4E1756B50B89}"/>
              </a:ext>
            </a:extLst>
          </p:cNvPr>
          <p:cNvCxnSpPr>
            <a:cxnSpLocks/>
            <a:endCxn id="84" idx="3"/>
          </p:cNvCxnSpPr>
          <p:nvPr/>
        </p:nvCxnSpPr>
        <p:spPr>
          <a:xfrm flipH="1">
            <a:off x="8248780" y="2340421"/>
            <a:ext cx="274572" cy="196847"/>
          </a:xfrm>
          <a:prstGeom prst="straightConnector1">
            <a:avLst/>
          </a:prstGeom>
          <a:ln w="22225">
            <a:solidFill>
              <a:schemeClr val="accent1">
                <a:lumMod val="75000"/>
              </a:schemeClr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ACBF9782-DCEF-4F91-9999-51C1BBEEB543}"/>
              </a:ext>
            </a:extLst>
          </p:cNvPr>
          <p:cNvSpPr/>
          <p:nvPr/>
        </p:nvSpPr>
        <p:spPr>
          <a:xfrm>
            <a:off x="8332354" y="2094087"/>
            <a:ext cx="543031" cy="18360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</a:pPr>
            <a:r>
              <a:rPr lang="fr-FR" sz="1200" b="1" kern="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Laser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DAE05D2-F69E-4666-A1F0-D05B38296139}"/>
              </a:ext>
            </a:extLst>
          </p:cNvPr>
          <p:cNvSpPr/>
          <p:nvPr/>
        </p:nvSpPr>
        <p:spPr>
          <a:xfrm>
            <a:off x="3295927" y="689247"/>
            <a:ext cx="8118367" cy="99478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SzPts val="1200"/>
            </a:pPr>
            <a:r>
              <a:rPr lang="en-GB" sz="1600" b="1" kern="0" dirty="0" smtClean="0">
                <a:solidFill>
                  <a:srgbClr val="31859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SPIRAL -&gt; DESIR section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</a:pPr>
            <a:r>
              <a:rPr lang="en-GB" sz="1400" b="1" kern="0" dirty="0" smtClean="0">
                <a:solidFill>
                  <a:srgbClr val="31859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- Ongoing installation (mechanical assembly, supply integration tests, …)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</a:pPr>
            <a:r>
              <a:rPr lang="en-GB" sz="1400" b="1" kern="0" dirty="0" smtClean="0">
                <a:solidFill>
                  <a:srgbClr val="31859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- Operation tests scheduled middle of 2025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</a:pPr>
            <a:r>
              <a:rPr lang="en-GB" sz="1400" b="1" kern="0" dirty="0" smtClean="0">
                <a:solidFill>
                  <a:srgbClr val="31859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- LP2IB/GANIL: process supplies, remote control systems…</a:t>
            </a:r>
            <a:endParaRPr lang="en-GB" sz="1400" b="1" kern="0" dirty="0">
              <a:solidFill>
                <a:srgbClr val="31859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/>
            </a:endParaRPr>
          </a:p>
        </p:txBody>
      </p:sp>
      <p:cxnSp>
        <p:nvCxnSpPr>
          <p:cNvPr id="88" name="Connecteur droit avec flèche 87"/>
          <p:cNvCxnSpPr>
            <a:stCxn id="67" idx="3"/>
          </p:cNvCxnSpPr>
          <p:nvPr/>
        </p:nvCxnSpPr>
        <p:spPr>
          <a:xfrm flipV="1">
            <a:off x="5303912" y="5737559"/>
            <a:ext cx="363653" cy="436730"/>
          </a:xfrm>
          <a:prstGeom prst="straightConnector1">
            <a:avLst/>
          </a:prstGeom>
          <a:ln w="22225">
            <a:solidFill>
              <a:schemeClr val="tx1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avec flèche 88"/>
          <p:cNvCxnSpPr/>
          <p:nvPr/>
        </p:nvCxnSpPr>
        <p:spPr>
          <a:xfrm flipH="1" flipV="1">
            <a:off x="1816853" y="2693587"/>
            <a:ext cx="1620852" cy="1573909"/>
          </a:xfrm>
          <a:prstGeom prst="straightConnector1">
            <a:avLst/>
          </a:prstGeom>
          <a:ln w="22225">
            <a:solidFill>
              <a:srgbClr val="FF0000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>
            <a:extLst>
              <a:ext uri="{FF2B5EF4-FFF2-40B4-BE49-F238E27FC236}">
                <a16:creationId xmlns:a16="http://schemas.microsoft.com/office/drawing/2014/main" id="{3BD55528-59AC-BD4D-8CF8-E56685B14937}"/>
              </a:ext>
            </a:extLst>
          </p:cNvPr>
          <p:cNvSpPr/>
          <p:nvPr/>
        </p:nvSpPr>
        <p:spPr>
          <a:xfrm>
            <a:off x="3352641" y="3964484"/>
            <a:ext cx="1391295" cy="60602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SzPts val="1200"/>
            </a:pPr>
            <a:r>
              <a:rPr lang="fr-FR" sz="1200" b="1" kern="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First DESIR (</a:t>
            </a:r>
            <a:r>
              <a:rPr lang="fr-FR" sz="1200" b="1" kern="0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electrostatic</a:t>
            </a:r>
            <a:r>
              <a:rPr lang="fr-FR" sz="1200" b="1" kern="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)  section</a:t>
            </a:r>
            <a:endParaRPr lang="fr-FR" sz="1200" b="1" kern="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/>
            </a:endParaRPr>
          </a:p>
        </p:txBody>
      </p:sp>
      <p:cxnSp>
        <p:nvCxnSpPr>
          <p:cNvPr id="91" name="Connecteur droit avec flèche 90"/>
          <p:cNvCxnSpPr>
            <a:stCxn id="90" idx="3"/>
          </p:cNvCxnSpPr>
          <p:nvPr/>
        </p:nvCxnSpPr>
        <p:spPr>
          <a:xfrm>
            <a:off x="4743936" y="4267496"/>
            <a:ext cx="925147" cy="783082"/>
          </a:xfrm>
          <a:prstGeom prst="straightConnector1">
            <a:avLst/>
          </a:prstGeom>
          <a:ln w="22225">
            <a:solidFill>
              <a:srgbClr val="FF0000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ectangle 91"/>
          <p:cNvSpPr/>
          <p:nvPr/>
        </p:nvSpPr>
        <p:spPr>
          <a:xfrm>
            <a:off x="9155819" y="4368128"/>
            <a:ext cx="18950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</a:pPr>
            <a:r>
              <a:rPr lang="fr-FR" sz="1400" b="1" kern="0" dirty="0" err="1">
                <a:solidFill>
                  <a:srgbClr val="31859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I</a:t>
            </a:r>
            <a:r>
              <a:rPr lang="fr-FR" sz="1400" b="1" kern="0" dirty="0" err="1" smtClean="0">
                <a:solidFill>
                  <a:srgbClr val="31859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ntegration</a:t>
            </a:r>
            <a:r>
              <a:rPr lang="fr-FR" sz="1400" b="1" kern="0" dirty="0" smtClean="0">
                <a:solidFill>
                  <a:srgbClr val="31859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 </a:t>
            </a:r>
            <a:r>
              <a:rPr lang="fr-FR" sz="1400" b="1" kern="0" dirty="0">
                <a:solidFill>
                  <a:srgbClr val="31859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tests</a:t>
            </a:r>
          </a:p>
        </p:txBody>
      </p:sp>
      <p:cxnSp>
        <p:nvCxnSpPr>
          <p:cNvPr id="93" name="Connecteur droit avec flèche 92"/>
          <p:cNvCxnSpPr>
            <a:stCxn id="67" idx="1"/>
          </p:cNvCxnSpPr>
          <p:nvPr/>
        </p:nvCxnSpPr>
        <p:spPr>
          <a:xfrm flipH="1" flipV="1">
            <a:off x="2412523" y="5157192"/>
            <a:ext cx="1219399" cy="1017097"/>
          </a:xfrm>
          <a:prstGeom prst="straightConnector1">
            <a:avLst/>
          </a:prstGeom>
          <a:ln w="22225">
            <a:solidFill>
              <a:schemeClr val="tx1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 93"/>
          <p:cNvSpPr/>
          <p:nvPr/>
        </p:nvSpPr>
        <p:spPr>
          <a:xfrm>
            <a:off x="236376" y="6470843"/>
            <a:ext cx="27018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 smtClean="0">
                <a:latin typeface="Times New Roman" pitchFamily="18" charset="0"/>
                <a:cs typeface="Times New Roman" pitchFamily="18" charset="0"/>
              </a:rPr>
              <a:t>Courtesy V. Watt-Morel, GANIL</a:t>
            </a:r>
            <a:endParaRPr lang="fr-FR" sz="1400" dirty="0"/>
          </a:p>
        </p:txBody>
      </p:sp>
      <p:pic>
        <p:nvPicPr>
          <p:cNvPr id="95" name="Image 9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019" y="4806817"/>
            <a:ext cx="2243522" cy="1688738"/>
          </a:xfrm>
          <a:prstGeom prst="rect">
            <a:avLst/>
          </a:prstGeom>
        </p:spPr>
      </p:pic>
      <p:pic>
        <p:nvPicPr>
          <p:cNvPr id="96" name="Image 9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432" y="4788602"/>
            <a:ext cx="2286000" cy="172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78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388-EA6F-5A4A-9016-7AFDB6309DC3}" type="slidenum">
              <a:rPr lang="fr-FR" smtClean="0"/>
              <a:t>13</a:t>
            </a:fld>
            <a:endParaRPr lang="fr-FR" dirty="0"/>
          </a:p>
        </p:txBody>
      </p:sp>
      <p:grpSp>
        <p:nvGrpSpPr>
          <p:cNvPr id="31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34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7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250825" y="250825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2118993" y="3066585"/>
            <a:ext cx="82600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smtClean="0">
                <a:solidFill>
                  <a:srgbClr val="C00000"/>
                </a:solidFill>
              </a:rPr>
              <a:t>Beam preparation and purification</a:t>
            </a:r>
            <a:endParaRPr lang="en-GB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47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thomasjc\Desktop\DESIR\SP2-MoE-Ph2\MoE-Phase1+\Vues3D\Intégration DESIR 1.bmp"/>
          <p:cNvPicPr>
            <a:picLocks noChangeAspect="1" noChangeArrowheads="1"/>
          </p:cNvPicPr>
          <p:nvPr/>
        </p:nvPicPr>
        <p:blipFill rotWithShape="1">
          <a:blip r:embed="rId2" cstate="print"/>
          <a:srcRect l="19889" r="4635"/>
          <a:stretch/>
        </p:blipFill>
        <p:spPr bwMode="auto">
          <a:xfrm>
            <a:off x="171628" y="1027138"/>
            <a:ext cx="5431592" cy="4571333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013701" y="1189090"/>
            <a:ext cx="627265" cy="765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29"/>
          <p:cNvCxnSpPr>
            <a:stCxn id="13" idx="2"/>
          </p:cNvCxnSpPr>
          <p:nvPr/>
        </p:nvCxnSpPr>
        <p:spPr>
          <a:xfrm flipH="1">
            <a:off x="3780391" y="2885984"/>
            <a:ext cx="1792398" cy="1052268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9" name="Rectangle à coins arrondis 34"/>
          <p:cNvSpPr/>
          <p:nvPr/>
        </p:nvSpPr>
        <p:spPr>
          <a:xfrm rot="1332137">
            <a:off x="2871899" y="3259671"/>
            <a:ext cx="344946" cy="439727"/>
          </a:xfrm>
          <a:prstGeom prst="roundRect">
            <a:avLst>
              <a:gd name="adj" fmla="val 22025"/>
            </a:avLst>
          </a:prstGeom>
          <a:noFill/>
          <a:ln w="508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25"/>
          <p:cNvSpPr/>
          <p:nvPr/>
        </p:nvSpPr>
        <p:spPr bwMode="auto">
          <a:xfrm rot="1080000">
            <a:off x="2472153" y="2807970"/>
            <a:ext cx="3653575" cy="2400633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FR" sz="1800" b="0" i="0" u="none" strike="noStrike" cap="none" normalizeH="0" baseline="0" smtClean="0">
              <a:ln>
                <a:solidFill>
                  <a:schemeClr val="accent5">
                    <a:lumMod val="50000"/>
                  </a:schemeClr>
                </a:solidFill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11" name="Image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4"/>
          <a:stretch/>
        </p:blipFill>
        <p:spPr>
          <a:xfrm>
            <a:off x="3417097" y="5134692"/>
            <a:ext cx="1195143" cy="504886"/>
          </a:xfrm>
          <a:prstGeom prst="rect">
            <a:avLst/>
          </a:prstGeom>
        </p:spPr>
      </p:pic>
      <p:sp>
        <p:nvSpPr>
          <p:cNvPr id="12" name="Rectangle à coins arrondis 44"/>
          <p:cNvSpPr/>
          <p:nvPr/>
        </p:nvSpPr>
        <p:spPr>
          <a:xfrm>
            <a:off x="2845829" y="1225765"/>
            <a:ext cx="1884541" cy="69692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RFQ-Cooler </a:t>
            </a:r>
            <a:r>
              <a:rPr lang="en-US" sz="14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Buncher</a:t>
            </a:r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b="1" i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GPIB</a:t>
            </a:r>
            <a:endParaRPr lang="en-US" sz="1400" b="1" i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à coins arrondis 45"/>
          <p:cNvSpPr/>
          <p:nvPr/>
        </p:nvSpPr>
        <p:spPr>
          <a:xfrm>
            <a:off x="4555864" y="2113532"/>
            <a:ext cx="2033850" cy="7724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 </a:t>
            </a:r>
            <a:r>
              <a:rPr lang="fr-FR" sz="14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Penning</a:t>
            </a:r>
            <a:r>
              <a:rPr lang="fr-FR" sz="1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Trap</a:t>
            </a:r>
            <a:endParaRPr lang="fr-FR" sz="1400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14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1400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 13" descr="logo_piperade.png"/>
          <p:cNvPicPr>
            <a:picLocks noChangeAspect="1"/>
          </p:cNvPicPr>
          <p:nvPr/>
        </p:nvPicPr>
        <p:blipFill>
          <a:blip r:embed="rId4" cstate="print"/>
          <a:srcRect t="2673" b="8572"/>
          <a:stretch>
            <a:fillRect/>
          </a:stretch>
        </p:blipFill>
        <p:spPr bwMode="auto">
          <a:xfrm>
            <a:off x="5010948" y="2423329"/>
            <a:ext cx="1123681" cy="377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à coins arrondis 43"/>
          <p:cNvSpPr/>
          <p:nvPr/>
        </p:nvSpPr>
        <p:spPr>
          <a:xfrm>
            <a:off x="666644" y="744169"/>
            <a:ext cx="2014577" cy="77855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RFQ Cooler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Resolution Separator HRS</a:t>
            </a:r>
          </a:p>
        </p:txBody>
      </p:sp>
      <p:cxnSp>
        <p:nvCxnSpPr>
          <p:cNvPr id="16" name="Connecteur droit 33"/>
          <p:cNvCxnSpPr>
            <a:stCxn id="15" idx="2"/>
          </p:cNvCxnSpPr>
          <p:nvPr/>
        </p:nvCxnSpPr>
        <p:spPr>
          <a:xfrm>
            <a:off x="1673933" y="1522725"/>
            <a:ext cx="1273898" cy="1688073"/>
          </a:xfrm>
          <a:prstGeom prst="line">
            <a:avLst/>
          </a:prstGeom>
          <a:ln w="381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" name="Connecteur droit 31"/>
          <p:cNvCxnSpPr>
            <a:stCxn id="12" idx="2"/>
          </p:cNvCxnSpPr>
          <p:nvPr/>
        </p:nvCxnSpPr>
        <p:spPr>
          <a:xfrm flipH="1">
            <a:off x="3489162" y="1922692"/>
            <a:ext cx="298938" cy="1882031"/>
          </a:xfrm>
          <a:prstGeom prst="line">
            <a:avLst/>
          </a:prstGeom>
          <a:ln w="381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/>
              <p:cNvSpPr txBox="1"/>
              <p:nvPr/>
            </p:nvSpPr>
            <p:spPr>
              <a:xfrm>
                <a:off x="7935700" y="1328965"/>
                <a:ext cx="3665362" cy="26055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u="sng" dirty="0" smtClean="0"/>
                  <a:t>Mass </a:t>
                </a:r>
                <a:r>
                  <a:rPr lang="fr-FR" b="1" u="sng" dirty="0" err="1" smtClean="0"/>
                  <a:t>separation</a:t>
                </a:r>
                <a:r>
                  <a:rPr lang="fr-FR" b="1" u="sng" dirty="0" smtClean="0"/>
                  <a:t>/</a:t>
                </a:r>
                <a:r>
                  <a:rPr lang="fr-FR" b="1" u="sng" dirty="0" err="1" smtClean="0"/>
                  <a:t>beam</a:t>
                </a:r>
                <a:r>
                  <a:rPr lang="fr-FR" b="1" u="sng" dirty="0" smtClean="0"/>
                  <a:t> purification</a:t>
                </a:r>
                <a:r>
                  <a:rPr lang="fr-FR" b="1" dirty="0" smtClean="0"/>
                  <a:t>: </a:t>
                </a:r>
              </a:p>
              <a:p>
                <a:endParaRPr lang="fr-FR" sz="1100" b="1" dirty="0"/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fr-FR" b="1" dirty="0" smtClean="0"/>
                  <a:t> </a:t>
                </a:r>
                <a14:m>
                  <m:oMath xmlns:m="http://schemas.openxmlformats.org/officeDocument/2006/math"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fr-FR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num>
                      <m:den>
                        <m:r>
                          <a:rPr lang="fr-F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𝜟</m:t>
                        </m:r>
                        <m:r>
                          <a:rPr lang="fr-F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</m:t>
                        </m:r>
                      </m:den>
                    </m:f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=~</m:t>
                    </m:r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𝟐𝟎</m:t>
                    </m:r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𝟎𝟎𝟎</m:t>
                    </m:r>
                  </m:oMath>
                </a14:m>
                <a:endParaRPr lang="fr-FR" b="1" dirty="0" smtClean="0">
                  <a:ea typeface="Cambria Math" panose="02040503050406030204" pitchFamily="18" charset="0"/>
                </a:endParaRPr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fr-FR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num>
                      <m:den>
                        <m:r>
                          <a:rPr lang="fr-F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𝜟</m:t>
                        </m:r>
                        <m:r>
                          <a:rPr lang="fr-F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</m:t>
                        </m:r>
                      </m:den>
                    </m:f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=~</m:t>
                    </m:r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𝟐𝟎𝟎</m:t>
                    </m:r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𝟎𝟎</m:t>
                    </m:r>
                  </m:oMath>
                </a14:m>
                <a:r>
                  <a:rPr lang="fr-FR" b="1" dirty="0" smtClean="0">
                    <a:ea typeface="Cambria Math" panose="02040503050406030204" pitchFamily="18" charset="0"/>
                  </a:rPr>
                  <a:t>0</a:t>
                </a:r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fr-F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fr-FR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num>
                      <m:den>
                        <m:r>
                          <a:rPr lang="fr-F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𝜟</m:t>
                        </m:r>
                        <m:r>
                          <a:rPr lang="fr-F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</m:t>
                        </m:r>
                      </m:den>
                    </m:f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sup>
                    </m:sSup>
                  </m:oMath>
                </a14:m>
                <a:endParaRPr lang="fr-FR" b="1" dirty="0"/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fr-F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fr-FR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num>
                      <m:den>
                        <m:r>
                          <a:rPr lang="fr-F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𝜟</m:t>
                        </m:r>
                        <m:r>
                          <a:rPr lang="fr-F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</m:t>
                        </m:r>
                      </m:den>
                    </m:f>
                    <m:r>
                      <a:rPr lang="fr-FR" b="1" i="1" smtClean="0"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</m:sup>
                    </m:sSup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</m:sup>
                    </m:sSup>
                  </m:oMath>
                </a14:m>
                <a:endParaRPr lang="fr-FR" b="1" dirty="0" smtClean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ZoneText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5700" y="1328965"/>
                <a:ext cx="3665362" cy="2605585"/>
              </a:xfrm>
              <a:prstGeom prst="rect">
                <a:avLst/>
              </a:prstGeom>
              <a:blipFill>
                <a:blip r:embed="rId5"/>
                <a:stretch>
                  <a:fillRect l="-1498" t="-1171" r="-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à coins arrondis 43"/>
          <p:cNvSpPr/>
          <p:nvPr/>
        </p:nvSpPr>
        <p:spPr>
          <a:xfrm>
            <a:off x="6850194" y="1848179"/>
            <a:ext cx="1073678" cy="34594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RFQ+HRS</a:t>
            </a:r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à coins arrondis 45"/>
              <p:cNvSpPr/>
              <p:nvPr/>
            </p:nvSpPr>
            <p:spPr>
              <a:xfrm>
                <a:off x="6949206" y="2856064"/>
                <a:ext cx="997138" cy="47479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b="1" dirty="0" smtClean="0">
                    <a:solidFill>
                      <a:schemeClr val="tx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Piperade</a:t>
                </a:r>
              </a:p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fr-FR" sz="14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sz="14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e>
                      <m:sup>
                        <m:r>
                          <a:rPr lang="fr-FR" sz="14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𝒔𝒕</m:t>
                        </m:r>
                      </m:sup>
                    </m:sSup>
                  </m:oMath>
                </a14:m>
                <a:r>
                  <a:rPr lang="fr-FR" sz="1400" b="1" dirty="0" smtClean="0">
                    <a:solidFill>
                      <a:schemeClr val="tx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400" b="1" dirty="0" err="1" smtClean="0">
                    <a:solidFill>
                      <a:schemeClr val="tx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trap</a:t>
                </a:r>
                <a:endParaRPr lang="fr-FR" sz="1400" b="1" dirty="0" smtClean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Rectangle à coins arrondis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9206" y="2856064"/>
                <a:ext cx="997138" cy="474795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rgbClr val="C00000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ZoneTexte 31"/>
          <p:cNvSpPr txBox="1"/>
          <p:nvPr/>
        </p:nvSpPr>
        <p:spPr>
          <a:xfrm>
            <a:off x="7935328" y="4074084"/>
            <a:ext cx="2945678" cy="31685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 err="1" smtClean="0"/>
              <a:t>Beam</a:t>
            </a:r>
            <a:r>
              <a:rPr lang="fr-FR" b="1" u="sng" dirty="0" smtClean="0"/>
              <a:t> </a:t>
            </a:r>
            <a:r>
              <a:rPr lang="fr-FR" b="1" u="sng" dirty="0" err="1" smtClean="0"/>
              <a:t>preparation</a:t>
            </a:r>
            <a:r>
              <a:rPr lang="fr-FR" b="1" dirty="0" smtClean="0"/>
              <a:t>: </a:t>
            </a:r>
          </a:p>
          <a:p>
            <a:pPr>
              <a:lnSpc>
                <a:spcPct val="170000"/>
              </a:lnSpc>
            </a:pPr>
            <a:endParaRPr lang="fr-FR" sz="500" b="1" dirty="0" smtClean="0"/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fr-FR" b="1" dirty="0" err="1" smtClean="0"/>
              <a:t>Cooling</a:t>
            </a:r>
            <a:r>
              <a:rPr lang="fr-FR" b="1" dirty="0" smtClean="0"/>
              <a:t> and </a:t>
            </a:r>
            <a:r>
              <a:rPr lang="fr-FR" b="1" dirty="0" err="1" smtClean="0"/>
              <a:t>bunching</a:t>
            </a:r>
            <a:endParaRPr lang="fr-FR" b="1" dirty="0" smtClean="0"/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fr-FR" b="1" dirty="0" smtClean="0"/>
              <a:t>Accumulation </a:t>
            </a:r>
            <a:r>
              <a:rPr lang="fr-FR" b="1" dirty="0" err="1" smtClean="0"/>
              <a:t>trap</a:t>
            </a:r>
            <a:endParaRPr lang="fr-FR" b="1" dirty="0" smtClean="0"/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endParaRPr lang="fr-FR" sz="800" b="1" dirty="0" smtClean="0"/>
          </a:p>
          <a:p>
            <a:pPr>
              <a:lnSpc>
                <a:spcPct val="170000"/>
              </a:lnSpc>
            </a:pPr>
            <a:r>
              <a:rPr lang="fr-FR" b="1" u="sng" dirty="0" smtClean="0"/>
              <a:t>Mass </a:t>
            </a:r>
            <a:r>
              <a:rPr lang="fr-FR" b="1" u="sng" dirty="0" err="1" smtClean="0"/>
              <a:t>measurements</a:t>
            </a:r>
            <a:r>
              <a:rPr lang="fr-FR" b="1" dirty="0" smtClean="0"/>
              <a:t>: </a:t>
            </a:r>
            <a:endParaRPr lang="fr-FR" b="1" dirty="0"/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fr-FR" b="1" dirty="0" smtClean="0"/>
              <a:t>Mass </a:t>
            </a:r>
            <a:r>
              <a:rPr lang="fr-FR" b="1" dirty="0" err="1" smtClean="0"/>
              <a:t>precision</a:t>
            </a:r>
            <a:r>
              <a:rPr lang="fr-FR" b="1" dirty="0" smtClean="0"/>
              <a:t>: 10</a:t>
            </a:r>
            <a:r>
              <a:rPr lang="fr-FR" b="1" baseline="30000" dirty="0" smtClean="0"/>
              <a:t>-8</a:t>
            </a:r>
            <a:r>
              <a:rPr lang="fr-FR" b="1" dirty="0" smtClean="0"/>
              <a:t> – 10</a:t>
            </a:r>
            <a:r>
              <a:rPr lang="fr-FR" b="1" baseline="30000" dirty="0" smtClean="0"/>
              <a:t>-9</a:t>
            </a:r>
            <a:endParaRPr lang="fr-FR" b="1" baseline="30000" dirty="0"/>
          </a:p>
          <a:p>
            <a:pPr>
              <a:lnSpc>
                <a:spcPct val="170000"/>
              </a:lnSpc>
            </a:pPr>
            <a:endParaRPr lang="fr-FR" b="1" dirty="0"/>
          </a:p>
        </p:txBody>
      </p:sp>
      <p:sp>
        <p:nvSpPr>
          <p:cNvPr id="34" name="Rectangle à coins arrondis 44"/>
          <p:cNvSpPr/>
          <p:nvPr/>
        </p:nvSpPr>
        <p:spPr>
          <a:xfrm>
            <a:off x="7047567" y="4625434"/>
            <a:ext cx="815102" cy="3011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b="1" i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GPIB</a:t>
            </a:r>
            <a:endParaRPr lang="en-US" sz="1400" b="1" i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à coins arrondis 45"/>
          <p:cNvSpPr/>
          <p:nvPr/>
        </p:nvSpPr>
        <p:spPr>
          <a:xfrm>
            <a:off x="6952055" y="5019235"/>
            <a:ext cx="997138" cy="50692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Piperade</a:t>
            </a:r>
          </a:p>
          <a:p>
            <a:pPr algn="ctr"/>
            <a:r>
              <a:rPr lang="fr-FR" sz="1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400" b="1" baseline="30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fr-FR" sz="1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trap</a:t>
            </a:r>
            <a:endParaRPr lang="fr-FR" sz="1400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à coins arrondis 45"/>
          <p:cNvSpPr/>
          <p:nvPr/>
        </p:nvSpPr>
        <p:spPr>
          <a:xfrm>
            <a:off x="6959523" y="3383399"/>
            <a:ext cx="997138" cy="50692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Piperade</a:t>
            </a:r>
          </a:p>
          <a:p>
            <a:pPr algn="ctr"/>
            <a:r>
              <a:rPr lang="fr-FR" sz="1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400" b="1" baseline="30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fr-FR" sz="1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trap</a:t>
            </a:r>
            <a:endParaRPr lang="fr-FR" sz="1400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37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9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0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1" name="Rectangle 8"/>
          <p:cNvSpPr>
            <a:spLocks noChangeArrowheads="1"/>
          </p:cNvSpPr>
          <p:nvPr/>
        </p:nvSpPr>
        <p:spPr bwMode="auto">
          <a:xfrm>
            <a:off x="250825" y="250825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Beam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preparation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and purification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sp>
        <p:nvSpPr>
          <p:cNvPr id="49" name="Rectangle à coins arrondis 45"/>
          <p:cNvSpPr/>
          <p:nvPr/>
        </p:nvSpPr>
        <p:spPr>
          <a:xfrm>
            <a:off x="6972223" y="2371109"/>
            <a:ext cx="997138" cy="39984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0BF13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MR-</a:t>
            </a:r>
            <a:r>
              <a:rPr lang="fr-FR" sz="14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ToF</a:t>
            </a:r>
            <a:endParaRPr lang="fr-FR" sz="1400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à coins arrondis 45"/>
          <p:cNvSpPr/>
          <p:nvPr/>
        </p:nvSpPr>
        <p:spPr>
          <a:xfrm>
            <a:off x="2182652" y="5781473"/>
            <a:ext cx="997138" cy="50692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0BF13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MR-</a:t>
            </a:r>
            <a:r>
              <a:rPr lang="fr-FR" sz="14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ToF</a:t>
            </a:r>
            <a:endParaRPr lang="fr-FR" sz="1400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1" name="Connecteur droit 31"/>
          <p:cNvCxnSpPr>
            <a:stCxn id="50" idx="0"/>
          </p:cNvCxnSpPr>
          <p:nvPr/>
        </p:nvCxnSpPr>
        <p:spPr>
          <a:xfrm flipV="1">
            <a:off x="2681221" y="4008286"/>
            <a:ext cx="777127" cy="1773187"/>
          </a:xfrm>
          <a:prstGeom prst="line">
            <a:avLst/>
          </a:prstGeom>
          <a:ln w="38100">
            <a:solidFill>
              <a:srgbClr val="40BF13"/>
            </a:solidFill>
            <a:headEnd type="none" w="med" len="med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0" name="Rectangle à coins arrondis 45"/>
          <p:cNvSpPr/>
          <p:nvPr/>
        </p:nvSpPr>
        <p:spPr>
          <a:xfrm>
            <a:off x="6944960" y="6128576"/>
            <a:ext cx="997138" cy="50692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Piperade</a:t>
            </a:r>
          </a:p>
          <a:p>
            <a:pPr algn="ctr"/>
            <a:r>
              <a:rPr lang="fr-FR" sz="1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400" b="1" baseline="30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fr-FR" sz="1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trap</a:t>
            </a:r>
            <a:endParaRPr lang="fr-FR" sz="1400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85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388-EA6F-5A4A-9016-7AFDB6309DC3}" type="slidenum">
              <a:rPr lang="fr-FR" smtClean="0"/>
              <a:t>15</a:t>
            </a:fld>
            <a:endParaRPr lang="fr-FR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92"/>
          <a:stretch/>
        </p:blipFill>
        <p:spPr>
          <a:xfrm>
            <a:off x="2114647" y="707397"/>
            <a:ext cx="8463112" cy="4918859"/>
          </a:xfrm>
          <a:prstGeom prst="rect">
            <a:avLst/>
          </a:prstGeom>
        </p:spPr>
      </p:pic>
      <p:cxnSp>
        <p:nvCxnSpPr>
          <p:cNvPr id="19" name="Connecteur droit avec flèche 18"/>
          <p:cNvCxnSpPr/>
          <p:nvPr/>
        </p:nvCxnSpPr>
        <p:spPr>
          <a:xfrm flipV="1">
            <a:off x="2951168" y="1984513"/>
            <a:ext cx="2328484" cy="857909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543337" y="2353980"/>
            <a:ext cx="1509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fr-FR" sz="2400" b="1" dirty="0" smtClean="0">
                <a:solidFill>
                  <a:srgbClr val="FF0000"/>
                </a:solidFill>
                <a:latin typeface="Calibri" pitchFamily="34" charset="0"/>
                <a:ea typeface="ＭＳ Ｐゴシック" charset="-128"/>
                <a:cs typeface="ＭＳ Ｐゴシック"/>
              </a:rPr>
              <a:t>RFQ + HRS</a:t>
            </a:r>
            <a:endParaRPr lang="fr-FR" sz="2400" b="1" dirty="0">
              <a:solidFill>
                <a:srgbClr val="FF0000"/>
              </a:solidFill>
              <a:latin typeface="Calibri" pitchFamily="34" charset="0"/>
              <a:ea typeface="ＭＳ Ｐゴシック" charset="-128"/>
              <a:cs typeface="ＭＳ Ｐゴシック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3273" y="2706414"/>
            <a:ext cx="31650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M/ΔM =20,000 @ 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3π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mm.mrad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30keV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Connecteur droit avec flèche 23"/>
          <p:cNvCxnSpPr/>
          <p:nvPr/>
        </p:nvCxnSpPr>
        <p:spPr>
          <a:xfrm flipH="1" flipV="1">
            <a:off x="7309026" y="2362202"/>
            <a:ext cx="1225374" cy="740963"/>
          </a:xfrm>
          <a:prstGeom prst="straightConnector1">
            <a:avLst/>
          </a:prstGeom>
          <a:ln w="38100">
            <a:solidFill>
              <a:srgbClr val="3333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7823358" y="3074208"/>
            <a:ext cx="2353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fr-FR" sz="2400" b="1" dirty="0">
                <a:solidFill>
                  <a:srgbClr val="3333FF"/>
                </a:solidFill>
                <a:latin typeface="Calibri" pitchFamily="34" charset="0"/>
                <a:ea typeface="ＭＳ Ｐゴシック" charset="-128"/>
                <a:cs typeface="ＭＳ Ｐゴシック"/>
              </a:rPr>
              <a:t>GPIB + PIPERADE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122760" y="3445946"/>
            <a:ext cx="32687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en-US" sz="1600" b="1" dirty="0" smtClean="0">
                <a:solidFill>
                  <a:srgbClr val="3333FF"/>
                </a:solidFill>
              </a:rPr>
              <a:t>10</a:t>
            </a:r>
            <a:r>
              <a:rPr lang="en-US" sz="1600" b="1" baseline="30000" dirty="0" smtClean="0">
                <a:solidFill>
                  <a:srgbClr val="3333FF"/>
                </a:solidFill>
              </a:rPr>
              <a:t>5</a:t>
            </a:r>
            <a:r>
              <a:rPr lang="en-US" sz="1600" b="1" dirty="0" smtClean="0">
                <a:solidFill>
                  <a:srgbClr val="3333FF"/>
                </a:solidFill>
              </a:rPr>
              <a:t> ions/bunch, 2-20 Hz </a:t>
            </a:r>
            <a:r>
              <a:rPr lang="en-US" sz="1600" b="1" dirty="0" smtClean="0">
                <a:solidFill>
                  <a:srgbClr val="3333FF"/>
                </a:solidFill>
                <a:cs typeface="Times New Roman" pitchFamily="18" charset="0"/>
              </a:rPr>
              <a:t>M/ΔM = </a:t>
            </a:r>
            <a:r>
              <a:rPr lang="en-US" sz="1600" b="1" dirty="0" smtClean="0">
                <a:solidFill>
                  <a:srgbClr val="3333FF"/>
                </a:solidFill>
              </a:rPr>
              <a:t>10</a:t>
            </a:r>
            <a:r>
              <a:rPr lang="en-US" sz="1600" b="1" baseline="30000" dirty="0" smtClean="0">
                <a:solidFill>
                  <a:srgbClr val="3333FF"/>
                </a:solidFill>
              </a:rPr>
              <a:t>5</a:t>
            </a:r>
            <a:r>
              <a:rPr lang="en-US" sz="1600" b="1" dirty="0" smtClean="0">
                <a:solidFill>
                  <a:srgbClr val="3333FF"/>
                </a:solidFill>
                <a:cs typeface="Times New Roman" pitchFamily="18" charset="0"/>
              </a:rPr>
              <a:t>  </a:t>
            </a:r>
            <a:endParaRPr lang="en-US" sz="1600" b="1" dirty="0" smtClean="0">
              <a:solidFill>
                <a:srgbClr val="3333FF"/>
              </a:solidFill>
            </a:endParaRPr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61" y="3424436"/>
            <a:ext cx="3724003" cy="1600893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22" y="4478935"/>
            <a:ext cx="1372748" cy="1830329"/>
          </a:xfrm>
          <a:prstGeom prst="rect">
            <a:avLst/>
          </a:prstGeom>
        </p:spPr>
      </p:pic>
      <p:pic>
        <p:nvPicPr>
          <p:cNvPr id="34" name="Image 9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993" y="2223131"/>
            <a:ext cx="450317" cy="25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9563" y="2212389"/>
            <a:ext cx="539365" cy="288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082" y="3844563"/>
            <a:ext cx="4652080" cy="1372085"/>
          </a:xfrm>
          <a:prstGeom prst="rect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38" name="Rectangle 37"/>
          <p:cNvSpPr/>
          <p:nvPr/>
        </p:nvSpPr>
        <p:spPr>
          <a:xfrm>
            <a:off x="2466812" y="5655005"/>
            <a:ext cx="9589722" cy="723275"/>
          </a:xfrm>
          <a:prstGeom prst="rect">
            <a:avLst/>
          </a:prstGeom>
          <a:ln>
            <a:solidFill>
              <a:srgbClr val="000064"/>
            </a:solidFill>
          </a:ln>
        </p:spPr>
        <p:txBody>
          <a:bodyPr wrap="square">
            <a:spAutoFit/>
          </a:bodyPr>
          <a:lstStyle/>
          <a:p>
            <a:pPr marL="552450" lvl="0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b="1" dirty="0" smtClean="0">
                <a:solidFill>
                  <a:srgbClr val="000064"/>
                </a:solidFill>
              </a:rPr>
              <a:t>Installation and commissioning: 2026-2027</a:t>
            </a:r>
            <a:endParaRPr lang="en-GB" b="1" i="1" dirty="0">
              <a:solidFill>
                <a:srgbClr val="000064"/>
              </a:solidFill>
            </a:endParaRPr>
          </a:p>
          <a:p>
            <a:pPr marL="552450" lvl="0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b="1" dirty="0" smtClean="0">
                <a:solidFill>
                  <a:srgbClr val="000064"/>
                </a:solidFill>
              </a:rPr>
              <a:t>MR-</a:t>
            </a:r>
            <a:r>
              <a:rPr lang="en-GB" b="1" dirty="0" err="1" smtClean="0">
                <a:solidFill>
                  <a:srgbClr val="000064"/>
                </a:solidFill>
              </a:rPr>
              <a:t>ToF</a:t>
            </a:r>
            <a:r>
              <a:rPr lang="en-GB" b="1" dirty="0" smtClean="0">
                <a:solidFill>
                  <a:srgbClr val="000064"/>
                </a:solidFill>
              </a:rPr>
              <a:t>-MS for mass measurements and beam purification: 2026-2028 </a:t>
            </a:r>
            <a:endParaRPr lang="en-GB" b="1" dirty="0">
              <a:solidFill>
                <a:srgbClr val="000064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997515" y="5244862"/>
            <a:ext cx="22942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Commissioning </a:t>
            </a:r>
            <a:r>
              <a:rPr lang="en-US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14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LP2iB</a:t>
            </a:r>
            <a:endParaRPr lang="en-US" sz="14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65222" y="6287413"/>
            <a:ext cx="14975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Refurbishment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LPC Caen</a:t>
            </a:r>
            <a:endParaRPr lang="en-US" sz="14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657699" y="5043985"/>
            <a:ext cx="22942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Commissioning </a:t>
            </a:r>
            <a:r>
              <a:rPr lang="en-US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14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LP2iB</a:t>
            </a:r>
            <a:endParaRPr lang="en-US" sz="14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3775" y="2983459"/>
            <a:ext cx="539365" cy="288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250825" y="250825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Beam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purification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1" b="7769"/>
          <a:stretch/>
        </p:blipFill>
        <p:spPr>
          <a:xfrm>
            <a:off x="10292550" y="3302636"/>
            <a:ext cx="1135628" cy="48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77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123555" y="6501313"/>
            <a:ext cx="2743200" cy="365125"/>
          </a:xfrm>
        </p:spPr>
        <p:txBody>
          <a:bodyPr/>
          <a:lstStyle/>
          <a:p>
            <a:fld id="{4F0DDB4A-5D22-4D64-BC05-8D71EE39B3DD}" type="slidenum">
              <a:rPr lang="fr-FR" smtClean="0"/>
              <a:pPr/>
              <a:t>16</a:t>
            </a:fld>
            <a:endParaRPr lang="fr-FR" dirty="0"/>
          </a:p>
        </p:txBody>
      </p:sp>
      <p:grpSp>
        <p:nvGrpSpPr>
          <p:cNvPr id="11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250825" y="250825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Beam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purification: RFQ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SHIRaC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5079817" y="691402"/>
            <a:ext cx="47298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err="1"/>
              <a:t>SHIRaC</a:t>
            </a:r>
            <a:r>
              <a:rPr lang="en-US" sz="2000" b="1" dirty="0"/>
              <a:t> : Construction and test @ LPC Caen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80" y="698159"/>
            <a:ext cx="3854088" cy="5803154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951" y="3635568"/>
            <a:ext cx="2116032" cy="3174049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390" y="1111609"/>
            <a:ext cx="3617082" cy="2404037"/>
          </a:xfrm>
          <a:prstGeom prst="rect">
            <a:avLst/>
          </a:prstGeom>
        </p:spPr>
      </p:pic>
      <p:sp>
        <p:nvSpPr>
          <p:cNvPr id="20" name="AutoShape 59"/>
          <p:cNvSpPr>
            <a:spLocks noChangeArrowheads="1"/>
          </p:cNvSpPr>
          <p:nvPr/>
        </p:nvSpPr>
        <p:spPr bwMode="auto">
          <a:xfrm rot="10800000">
            <a:off x="397889" y="3107175"/>
            <a:ext cx="640497" cy="173910"/>
          </a:xfrm>
          <a:prstGeom prst="rightArrow">
            <a:avLst>
              <a:gd name="adj1" fmla="val 50000"/>
              <a:gd name="adj2" fmla="val 83114"/>
            </a:avLst>
          </a:pr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1" name="AutoShape 59"/>
          <p:cNvSpPr>
            <a:spLocks noChangeArrowheads="1"/>
          </p:cNvSpPr>
          <p:nvPr/>
        </p:nvSpPr>
        <p:spPr bwMode="auto">
          <a:xfrm rot="10800000">
            <a:off x="4060168" y="3098457"/>
            <a:ext cx="640497" cy="173910"/>
          </a:xfrm>
          <a:prstGeom prst="rightArrow">
            <a:avLst>
              <a:gd name="adj1" fmla="val 50000"/>
              <a:gd name="adj2" fmla="val 83114"/>
            </a:avLst>
          </a:pr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2" name="Text Box 60"/>
          <p:cNvSpPr txBox="1">
            <a:spLocks noChangeArrowheads="1"/>
          </p:cNvSpPr>
          <p:nvPr/>
        </p:nvSpPr>
        <p:spPr bwMode="auto">
          <a:xfrm>
            <a:off x="4236412" y="2705513"/>
            <a:ext cx="10081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b="1" dirty="0" err="1">
                <a:solidFill>
                  <a:srgbClr val="000099"/>
                </a:solidFill>
              </a:rPr>
              <a:t>Beam</a:t>
            </a:r>
            <a:endParaRPr lang="fr-FR" b="1" dirty="0">
              <a:solidFill>
                <a:srgbClr val="000099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121438" y="5683088"/>
            <a:ext cx="2726066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HT platform </a:t>
            </a:r>
            <a:r>
              <a:rPr lang="en-US" b="1" u="sng" dirty="0">
                <a:solidFill>
                  <a:srgbClr val="FF0000"/>
                </a:solidFill>
              </a:rPr>
              <a:t>60 </a:t>
            </a:r>
            <a:r>
              <a:rPr lang="en-US" b="1" u="sng" dirty="0" smtClean="0">
                <a:solidFill>
                  <a:srgbClr val="FF0000"/>
                </a:solidFill>
              </a:rPr>
              <a:t>kV</a:t>
            </a:r>
          </a:p>
          <a:p>
            <a:pPr algn="ctr"/>
            <a:r>
              <a:rPr lang="en-US" b="1" dirty="0">
                <a:solidFill>
                  <a:srgbClr val="00B050"/>
                </a:solidFill>
              </a:rPr>
              <a:t>RF Electrical Field: </a:t>
            </a:r>
            <a:r>
              <a:rPr lang="en-US" b="1" u="sng" dirty="0" smtClean="0">
                <a:solidFill>
                  <a:srgbClr val="00B050"/>
                </a:solidFill>
              </a:rPr>
              <a:t>500V/m</a:t>
            </a:r>
            <a:endParaRPr lang="en-US" b="1" dirty="0">
              <a:solidFill>
                <a:srgbClr val="00B050"/>
              </a:solidFill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9044050" y="1271303"/>
            <a:ext cx="3113554" cy="2510036"/>
            <a:chOff x="9044050" y="1271303"/>
            <a:chExt cx="3113554" cy="2510036"/>
          </a:xfrm>
        </p:grpSpPr>
        <p:sp>
          <p:nvSpPr>
            <p:cNvPr id="23" name="Rectangle à coins arrondis 22"/>
            <p:cNvSpPr/>
            <p:nvPr/>
          </p:nvSpPr>
          <p:spPr>
            <a:xfrm rot="16187140">
              <a:off x="9095430" y="2246736"/>
              <a:ext cx="1871685" cy="106893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4" name="Text Box 60"/>
            <p:cNvSpPr txBox="1">
              <a:spLocks noChangeArrowheads="1"/>
            </p:cNvSpPr>
            <p:nvPr/>
          </p:nvSpPr>
          <p:spPr bwMode="auto">
            <a:xfrm>
              <a:off x="10555787" y="2864703"/>
              <a:ext cx="10081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fr-FR" b="1" dirty="0" err="1">
                  <a:solidFill>
                    <a:srgbClr val="000099"/>
                  </a:solidFill>
                </a:rPr>
                <a:t>Beam</a:t>
              </a:r>
              <a:endParaRPr lang="fr-FR" b="1" dirty="0">
                <a:solidFill>
                  <a:srgbClr val="000099"/>
                </a:solidFill>
              </a:endParaRPr>
            </a:p>
          </p:txBody>
        </p:sp>
        <p:sp>
          <p:nvSpPr>
            <p:cNvPr id="25" name="AutoShape 59"/>
            <p:cNvSpPr>
              <a:spLocks noChangeArrowheads="1"/>
            </p:cNvSpPr>
            <p:nvPr/>
          </p:nvSpPr>
          <p:spPr bwMode="auto">
            <a:xfrm rot="10800000">
              <a:off x="9044050" y="3148180"/>
              <a:ext cx="521266" cy="211354"/>
            </a:xfrm>
            <a:prstGeom prst="rightArrow">
              <a:avLst>
                <a:gd name="adj1" fmla="val 50000"/>
                <a:gd name="adj2" fmla="val 83114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6" name="Line 33"/>
            <p:cNvSpPr>
              <a:spLocks noChangeShapeType="1"/>
            </p:cNvSpPr>
            <p:nvPr/>
          </p:nvSpPr>
          <p:spPr bwMode="auto">
            <a:xfrm>
              <a:off x="9421300" y="1631664"/>
              <a:ext cx="223224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Line 34"/>
            <p:cNvSpPr>
              <a:spLocks noChangeShapeType="1"/>
            </p:cNvSpPr>
            <p:nvPr/>
          </p:nvSpPr>
          <p:spPr bwMode="auto">
            <a:xfrm>
              <a:off x="11797564" y="1631342"/>
              <a:ext cx="0" cy="21499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Text Box 35"/>
            <p:cNvSpPr txBox="1">
              <a:spLocks noChangeArrowheads="1"/>
            </p:cNvSpPr>
            <p:nvPr/>
          </p:nvSpPr>
          <p:spPr bwMode="auto">
            <a:xfrm>
              <a:off x="9809702" y="1271303"/>
              <a:ext cx="1396511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b="1" dirty="0"/>
                <a:t>6 m</a:t>
              </a:r>
            </a:p>
          </p:txBody>
        </p:sp>
        <p:sp>
          <p:nvSpPr>
            <p:cNvPr id="29" name="Text Box 36"/>
            <p:cNvSpPr txBox="1">
              <a:spLocks noChangeArrowheads="1"/>
            </p:cNvSpPr>
            <p:nvPr/>
          </p:nvSpPr>
          <p:spPr bwMode="auto">
            <a:xfrm rot="16200000">
              <a:off x="11216494" y="2779506"/>
              <a:ext cx="151288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b="1" dirty="0"/>
                <a:t> 5m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9565316" y="2207406"/>
              <a:ext cx="422756" cy="36036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hteck 34"/>
            <p:cNvSpPr/>
            <p:nvPr/>
          </p:nvSpPr>
          <p:spPr>
            <a:xfrm rot="16200000">
              <a:off x="10948731" y="2222670"/>
              <a:ext cx="1080120" cy="4735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32" name="Abgerundetes Rechteck 35"/>
            <p:cNvSpPr/>
            <p:nvPr/>
          </p:nvSpPr>
          <p:spPr bwMode="auto">
            <a:xfrm rot="16200000">
              <a:off x="11267585" y="2088953"/>
              <a:ext cx="416295" cy="319175"/>
            </a:xfrm>
            <a:prstGeom prst="roundRect">
              <a:avLst/>
            </a:prstGeom>
            <a:solidFill>
              <a:schemeClr val="tx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33" name="Abgerundetes Rechteck 35"/>
            <p:cNvSpPr/>
            <p:nvPr/>
          </p:nvSpPr>
          <p:spPr bwMode="auto">
            <a:xfrm rot="16200000">
              <a:off x="11264061" y="2524524"/>
              <a:ext cx="423342" cy="319175"/>
            </a:xfrm>
            <a:prstGeom prst="roundRect">
              <a:avLst/>
            </a:prstGeom>
            <a:solidFill>
              <a:schemeClr val="tx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0717444" y="1847366"/>
              <a:ext cx="422756" cy="36036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AutoShape 59"/>
            <p:cNvSpPr>
              <a:spLocks noChangeArrowheads="1"/>
            </p:cNvSpPr>
            <p:nvPr/>
          </p:nvSpPr>
          <p:spPr bwMode="auto">
            <a:xfrm rot="10800000">
              <a:off x="10357404" y="3143510"/>
              <a:ext cx="521266" cy="211354"/>
            </a:xfrm>
            <a:prstGeom prst="rightArrow">
              <a:avLst>
                <a:gd name="adj1" fmla="val 50000"/>
                <a:gd name="adj2" fmla="val 83114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0717444" y="2279092"/>
              <a:ext cx="422756" cy="36036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9565316" y="2639454"/>
              <a:ext cx="422756" cy="36036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9421300" y="1775358"/>
              <a:ext cx="1196736" cy="2005981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Line 33"/>
            <p:cNvSpPr>
              <a:spLocks noChangeShapeType="1"/>
            </p:cNvSpPr>
            <p:nvPr/>
          </p:nvSpPr>
          <p:spPr bwMode="auto">
            <a:xfrm flipV="1">
              <a:off x="9464947" y="3647566"/>
              <a:ext cx="1108482" cy="32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Text Box 35"/>
            <p:cNvSpPr txBox="1">
              <a:spLocks noChangeArrowheads="1"/>
            </p:cNvSpPr>
            <p:nvPr/>
          </p:nvSpPr>
          <p:spPr bwMode="auto">
            <a:xfrm>
              <a:off x="9421301" y="3287527"/>
              <a:ext cx="1396511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b="1" dirty="0"/>
                <a:t>1,5 m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9776694" y="3105568"/>
              <a:ext cx="508702" cy="255731"/>
            </a:xfrm>
            <a:prstGeom prst="rect">
              <a:avLst/>
            </a:prstGeom>
            <a:noFill/>
            <a:ln w="1905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7897193" y="3900273"/>
            <a:ext cx="4181757" cy="1754326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SHIRaC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b="1" dirty="0">
                <a:solidFill>
                  <a:srgbClr val="7030A0"/>
                </a:solidFill>
                <a:latin typeface="Calibri"/>
                <a:cs typeface="Arial" panose="020B0604020202020204" pitchFamily="34" charset="0"/>
              </a:rPr>
              <a:t>RF: 2.1-4.9 MHz; </a:t>
            </a:r>
            <a:r>
              <a:rPr lang="fr-FR" b="1" dirty="0" err="1">
                <a:solidFill>
                  <a:srgbClr val="7030A0"/>
                </a:solidFill>
                <a:latin typeface="Calibri"/>
                <a:cs typeface="Arial" panose="020B0604020202020204" pitchFamily="34" charset="0"/>
              </a:rPr>
              <a:t>V</a:t>
            </a:r>
            <a:r>
              <a:rPr lang="fr-FR" b="1" baseline="-25000" dirty="0" err="1">
                <a:solidFill>
                  <a:srgbClr val="7030A0"/>
                </a:solidFill>
                <a:latin typeface="Calibri"/>
                <a:cs typeface="Arial" panose="020B0604020202020204" pitchFamily="34" charset="0"/>
              </a:rPr>
              <a:t>pp</a:t>
            </a:r>
            <a:r>
              <a:rPr lang="fr-FR" b="1" dirty="0">
                <a:solidFill>
                  <a:srgbClr val="7030A0"/>
                </a:solidFill>
                <a:latin typeface="Calibri"/>
                <a:cs typeface="Arial" panose="020B0604020202020204" pitchFamily="34" charset="0"/>
              </a:rPr>
              <a:t>: 8kV</a:t>
            </a:r>
          </a:p>
          <a:p>
            <a:pPr algn="ctr"/>
            <a:r>
              <a:rPr lang="fr-FR" b="1" dirty="0" err="1">
                <a:solidFill>
                  <a:srgbClr val="7030A0"/>
                </a:solidFill>
                <a:latin typeface="Calibri"/>
                <a:cs typeface="Arial" panose="020B0604020202020204" pitchFamily="34" charset="0"/>
              </a:rPr>
              <a:t>Emittence</a:t>
            </a:r>
            <a:r>
              <a:rPr lang="fr-FR" b="1" dirty="0">
                <a:solidFill>
                  <a:srgbClr val="7030A0"/>
                </a:solidFill>
                <a:latin typeface="Calibri"/>
                <a:cs typeface="Arial" panose="020B0604020202020204" pitchFamily="34" charset="0"/>
              </a:rPr>
              <a:t>: ~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3π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mm.mrad</a:t>
            </a:r>
            <a:endParaRPr lang="en-US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rgbClr val="7030A0"/>
                </a:solidFill>
                <a:latin typeface="Symbol" pitchFamily="18" charset="2"/>
                <a:cs typeface="Times New Roman" pitchFamily="18" charset="0"/>
              </a:rPr>
              <a:t>D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 ~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eV</a:t>
            </a:r>
            <a:r>
              <a:rPr lang="fr-FR" b="1" dirty="0">
                <a:solidFill>
                  <a:srgbClr val="7030A0"/>
                </a:solidFill>
                <a:latin typeface="Calibri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fr-FR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Transmission ~70 % for 1eµA </a:t>
            </a:r>
            <a:r>
              <a:rPr lang="fr-FR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beam</a:t>
            </a:r>
            <a:endParaRPr lang="en-US" sz="2000" dirty="0">
              <a:solidFill>
                <a:srgbClr val="7030A0"/>
              </a:solidFill>
              <a:latin typeface="Calibri"/>
            </a:endParaRPr>
          </a:p>
        </p:txBody>
      </p:sp>
      <p:pic>
        <p:nvPicPr>
          <p:cNvPr id="45" name="Imag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544" y="259616"/>
            <a:ext cx="1384164" cy="95001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8027813" y="6041626"/>
            <a:ext cx="37067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…presently refurbished at LPC</a:t>
            </a:r>
          </a:p>
          <a:p>
            <a:r>
              <a:rPr lang="en-GB" sz="2000" b="1" dirty="0" smtClean="0"/>
              <a:t>(according to RFQ cooler of SPES)</a:t>
            </a:r>
            <a:endParaRPr lang="en-GB" sz="20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371328" y="6487628"/>
            <a:ext cx="4226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R. </a:t>
            </a:r>
            <a:r>
              <a:rPr lang="en-GB" b="1" dirty="0" err="1" smtClean="0"/>
              <a:t>Boussaid</a:t>
            </a:r>
            <a:r>
              <a:rPr lang="en-GB" b="1" dirty="0" smtClean="0"/>
              <a:t> et al., PRCST 18 (2015) 072802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43220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123555" y="6501313"/>
            <a:ext cx="2743200" cy="365125"/>
          </a:xfrm>
        </p:spPr>
        <p:txBody>
          <a:bodyPr/>
          <a:lstStyle/>
          <a:p>
            <a:fld id="{4F0DDB4A-5D22-4D64-BC05-8D71EE39B3DD}" type="slidenum">
              <a:rPr lang="fr-FR" smtClean="0"/>
              <a:pPr/>
              <a:t>17</a:t>
            </a:fld>
            <a:endParaRPr lang="fr-FR" dirty="0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48625" y="871538"/>
            <a:ext cx="12219131" cy="5716921"/>
            <a:chOff x="691" y="779"/>
            <a:chExt cx="6613" cy="3094"/>
          </a:xfrm>
        </p:grpSpPr>
        <p:sp>
          <p:nvSpPr>
            <p:cNvPr id="8" name="AutoShape 3"/>
            <p:cNvSpPr>
              <a:spLocks noChangeAspect="1" noChangeArrowheads="1" noTextEdit="1"/>
            </p:cNvSpPr>
            <p:nvPr/>
          </p:nvSpPr>
          <p:spPr bwMode="auto">
            <a:xfrm>
              <a:off x="691" y="779"/>
              <a:ext cx="6572" cy="3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" y="779"/>
              <a:ext cx="6577" cy="3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250825" y="250825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Beam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purification: Ion source, GPIB, PIPERADE and HRS at LP2i Bordeaux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7275710" y="2644345"/>
            <a:ext cx="840260" cy="646331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 smtClean="0"/>
              <a:t>Ion source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10862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566621" y="59969"/>
            <a:ext cx="5862905" cy="3355311"/>
            <a:chOff x="784332" y="1181986"/>
            <a:chExt cx="3918296" cy="2349406"/>
          </a:xfrm>
        </p:grpSpPr>
        <p:pic>
          <p:nvPicPr>
            <p:cNvPr id="26" name="Espace réservé du contenu 3">
              <a:extLst>
                <a:ext uri="{FF2B5EF4-FFF2-40B4-BE49-F238E27FC236}">
                  <a16:creationId xmlns:a16="http://schemas.microsoft.com/office/drawing/2014/main" id="{1A015053-9706-492F-BB54-80FC32111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9785" r="17495"/>
            <a:stretch/>
          </p:blipFill>
          <p:spPr>
            <a:xfrm>
              <a:off x="784332" y="1566842"/>
              <a:ext cx="3734506" cy="196455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184389" y="1181986"/>
              <a:ext cx="2518239" cy="850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4" name="Image 7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03" r="43093" b="3226"/>
          <a:stretch/>
        </p:blipFill>
        <p:spPr>
          <a:xfrm rot="720000">
            <a:off x="6189649" y="731829"/>
            <a:ext cx="5795314" cy="4275069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388-EA6F-5A4A-9016-7AFDB6309DC3}" type="slidenum">
              <a:rPr lang="fr-FR" smtClean="0"/>
              <a:t>18</a:t>
            </a:fld>
            <a:endParaRPr lang="fr-FR" dirty="0"/>
          </a:p>
        </p:txBody>
      </p:sp>
      <p:grpSp>
        <p:nvGrpSpPr>
          <p:cNvPr id="22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250825" y="250825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Beam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purification: High-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resolution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separator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HRS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pic>
        <p:nvPicPr>
          <p:cNvPr id="73" name="Image 7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55" t="5586" r="464" b="10240"/>
          <a:stretch>
            <a:fillRect/>
          </a:stretch>
        </p:blipFill>
        <p:spPr>
          <a:xfrm>
            <a:off x="476433" y="3954697"/>
            <a:ext cx="5660651" cy="2433046"/>
          </a:xfrm>
          <a:prstGeom prst="rect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80" name="Imag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7237" y="5985035"/>
            <a:ext cx="1238722" cy="66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" name="ZoneTexte 81"/>
          <p:cNvSpPr txBox="1"/>
          <p:nvPr/>
        </p:nvSpPr>
        <p:spPr>
          <a:xfrm flipH="1">
            <a:off x="6221132" y="5406654"/>
            <a:ext cx="4941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M/ΔM =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20 000  @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3π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mm.mrad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/ 30keV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396112" y="6492874"/>
            <a:ext cx="28825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 smtClean="0">
                <a:latin typeface="Times New Roman" pitchFamily="18" charset="0"/>
                <a:cs typeface="Times New Roman" pitchFamily="18" charset="0"/>
              </a:rPr>
              <a:t>J. Michaud et al., LP2iB &amp; </a:t>
            </a:r>
            <a:r>
              <a:rPr lang="en-GB" sz="1400" b="1" dirty="0" err="1" smtClean="0">
                <a:latin typeface="Times New Roman" pitchFamily="18" charset="0"/>
                <a:cs typeface="Times New Roman" pitchFamily="18" charset="0"/>
              </a:rPr>
              <a:t>IJCLab</a:t>
            </a:r>
            <a:endParaRPr lang="fr-FR" sz="14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439A316-5F00-4F65-A7D5-069F5A55A038}"/>
              </a:ext>
            </a:extLst>
          </p:cNvPr>
          <p:cNvSpPr/>
          <p:nvPr/>
        </p:nvSpPr>
        <p:spPr>
          <a:xfrm>
            <a:off x="264633" y="3594380"/>
            <a:ext cx="52325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AdvGulliv-R"/>
                <a:ea typeface="Calibri" panose="020F0502020204030204" pitchFamily="34" charset="0"/>
                <a:cs typeface="AdvGulliv-R"/>
              </a:rPr>
              <a:t>Configuration: MQ-MQ-FS-FQ-D-M-D-FQ-FS-MQ-MQ</a:t>
            </a:r>
            <a:endParaRPr lang="fr-FR" sz="1600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476433" y="6492874"/>
            <a:ext cx="3595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/>
              <a:t>T. </a:t>
            </a:r>
            <a:r>
              <a:rPr lang="en-GB" sz="1400" b="1" dirty="0" err="1" smtClean="0"/>
              <a:t>Kurtukian</a:t>
            </a:r>
            <a:r>
              <a:rPr lang="en-GB" sz="1400" b="1" dirty="0" smtClean="0"/>
              <a:t> Nieto et al., NIMB 317 (2013) 284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69969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388-EA6F-5A4A-9016-7AFDB6309DC3}" type="slidenum">
              <a:rPr lang="fr-FR" smtClean="0"/>
              <a:t>19</a:t>
            </a:fld>
            <a:endParaRPr lang="fr-FR" dirty="0"/>
          </a:p>
        </p:txBody>
      </p:sp>
      <p:grpSp>
        <p:nvGrpSpPr>
          <p:cNvPr id="22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250825" y="250825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Beam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purification: High-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resolution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separator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HRS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pic>
        <p:nvPicPr>
          <p:cNvPr id="80" name="Imag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77857" y="242332"/>
            <a:ext cx="1238722" cy="66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8396112" y="6492874"/>
            <a:ext cx="28825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 smtClean="0">
                <a:latin typeface="Times New Roman" pitchFamily="18" charset="0"/>
                <a:cs typeface="Times New Roman" pitchFamily="18" charset="0"/>
              </a:rPr>
              <a:t>J. Michaud et al., LP2iB &amp; </a:t>
            </a:r>
            <a:r>
              <a:rPr lang="en-GB" sz="1400" b="1" dirty="0" err="1" smtClean="0">
                <a:latin typeface="Times New Roman" pitchFamily="18" charset="0"/>
                <a:cs typeface="Times New Roman" pitchFamily="18" charset="0"/>
              </a:rPr>
              <a:t>IJCLab</a:t>
            </a:r>
            <a:endParaRPr lang="fr-FR" sz="1400" dirty="0"/>
          </a:p>
        </p:txBody>
      </p:sp>
      <p:grpSp>
        <p:nvGrpSpPr>
          <p:cNvPr id="15" name="Groupe 14"/>
          <p:cNvGrpSpPr/>
          <p:nvPr/>
        </p:nvGrpSpPr>
        <p:grpSpPr>
          <a:xfrm>
            <a:off x="546411" y="877690"/>
            <a:ext cx="11090625" cy="5615184"/>
            <a:chOff x="1" y="0"/>
            <a:chExt cx="10758067" cy="6862754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8F6B1EDE-66E3-45C7-8155-9A0CF277AF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08" b="5535"/>
            <a:stretch/>
          </p:blipFill>
          <p:spPr>
            <a:xfrm>
              <a:off x="3139178" y="4763"/>
              <a:ext cx="7618890" cy="6857990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55B0107-A766-48A5-BE1F-27DE11DA0138}"/>
                </a:ext>
              </a:extLst>
            </p:cNvPr>
            <p:cNvSpPr/>
            <p:nvPr/>
          </p:nvSpPr>
          <p:spPr>
            <a:xfrm rot="5400000">
              <a:off x="7066543" y="3297956"/>
              <a:ext cx="5089396" cy="243036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49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A1998A2E-EE18-405A-80A6-03F68A122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-2646808" y="2646809"/>
              <a:ext cx="6857990" cy="1564372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594D2040-C0F6-4BB8-AC86-2EBE1027B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-1072510" y="2614608"/>
              <a:ext cx="6857990" cy="163830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DC0A614-4561-431C-89B7-66D9C095F643}"/>
                </a:ext>
              </a:extLst>
            </p:cNvPr>
            <p:cNvSpPr/>
            <p:nvPr/>
          </p:nvSpPr>
          <p:spPr>
            <a:xfrm>
              <a:off x="1669490" y="874772"/>
              <a:ext cx="7967940" cy="228600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49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BF149AB-3D07-4623-A7B1-D00CE677030C}"/>
                </a:ext>
              </a:extLst>
            </p:cNvPr>
            <p:cNvSpPr/>
            <p:nvPr/>
          </p:nvSpPr>
          <p:spPr>
            <a:xfrm>
              <a:off x="3190799" y="5735570"/>
              <a:ext cx="6446632" cy="312281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49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FCBF86F8-6D7A-471E-8A53-21D29238F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5067" y="654368"/>
              <a:ext cx="247651" cy="666749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6F46BFB8-E42B-48D5-9FAC-A9620B446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2639" y="2662235"/>
              <a:ext cx="342900" cy="657224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73DCE3A9-C988-46AF-A136-97EBF7ECF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451" y="3730708"/>
              <a:ext cx="264183" cy="650295"/>
            </a:xfrm>
            <a:prstGeom prst="rect">
              <a:avLst/>
            </a:prstGeom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B4495BE7-E413-46FC-BFA5-7D321A9DF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4479" y="3038470"/>
              <a:ext cx="1466851" cy="809623"/>
            </a:xfrm>
            <a:prstGeom prst="rect">
              <a:avLst/>
            </a:prstGeom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89C3C2DA-D9B9-4669-86A8-00D1BAFC5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3955" y="2617745"/>
              <a:ext cx="333376" cy="742949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28478DED-11D6-4F44-ABF9-8FCDAE52C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3186" y="550007"/>
              <a:ext cx="228600" cy="876299"/>
            </a:xfrm>
            <a:prstGeom prst="rect">
              <a:avLst/>
            </a:prstGeom>
          </p:spPr>
        </p:pic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C3F5CF33-2579-4D6A-AC2C-A9FA9FB17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5219" y="604845"/>
              <a:ext cx="200025" cy="771524"/>
            </a:xfrm>
            <a:prstGeom prst="rect">
              <a:avLst/>
            </a:prstGeom>
          </p:spPr>
        </p:pic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EFF0CC97-B372-4DD1-A04F-0A5ACF0FA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1635" y="3649677"/>
              <a:ext cx="200025" cy="771524"/>
            </a:xfrm>
            <a:prstGeom prst="rect">
              <a:avLst/>
            </a:prstGeom>
          </p:spPr>
        </p:pic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276025C-E41C-4D7C-A1BF-56E5BE1D7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6895" y="547695"/>
              <a:ext cx="228600" cy="876299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827B2ADB-2BC5-4A62-BF63-2BBE8F5A6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5542" y="551321"/>
              <a:ext cx="228600" cy="876299"/>
            </a:xfrm>
            <a:prstGeom prst="rect">
              <a:avLst/>
            </a:prstGeom>
          </p:spPr>
        </p:pic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FBA3947F-BF01-4597-A0E8-87A078F02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9850" y="5464008"/>
              <a:ext cx="228600" cy="876299"/>
            </a:xfrm>
            <a:prstGeom prst="rect">
              <a:avLst/>
            </a:prstGeom>
          </p:spPr>
        </p:pic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549C90DA-C91C-4E36-9D7E-3A3608BB7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0116" y="5455060"/>
              <a:ext cx="228600" cy="876299"/>
            </a:xfrm>
            <a:prstGeom prst="rect">
              <a:avLst/>
            </a:prstGeom>
          </p:spPr>
        </p:pic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765F994A-E1DD-49AE-9490-D9C096515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3622" y="5447379"/>
              <a:ext cx="228600" cy="876299"/>
            </a:xfrm>
            <a:prstGeom prst="rect">
              <a:avLst/>
            </a:prstGeom>
          </p:spPr>
        </p:pic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9AC962C6-F525-4A3E-81D9-C6BD25FC0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6741" y="597217"/>
              <a:ext cx="200025" cy="771524"/>
            </a:xfrm>
            <a:prstGeom prst="rect">
              <a:avLst/>
            </a:prstGeom>
          </p:spPr>
        </p:pic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E34CF658-A88E-4A98-8B64-6AAF3958C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2990" y="660859"/>
              <a:ext cx="342900" cy="657224"/>
            </a:xfrm>
            <a:prstGeom prst="rect">
              <a:avLst/>
            </a:prstGeom>
          </p:spPr>
        </p:pic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FED9F814-900B-4194-ADBF-9F3BA4162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7795" y="663891"/>
              <a:ext cx="342900" cy="657224"/>
            </a:xfrm>
            <a:prstGeom prst="rect">
              <a:avLst/>
            </a:prstGeom>
          </p:spPr>
        </p:pic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76160BC6-FAFF-43E6-BAD0-940AE2E77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7232" y="657459"/>
              <a:ext cx="247651" cy="666749"/>
            </a:xfrm>
            <a:prstGeom prst="rect">
              <a:avLst/>
            </a:prstGeom>
          </p:spPr>
        </p:pic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54E49AA7-B76D-46AD-AE07-3BBE74157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7827" y="656420"/>
              <a:ext cx="247651" cy="666749"/>
            </a:xfrm>
            <a:prstGeom prst="rect">
              <a:avLst/>
            </a:prstGeom>
          </p:spPr>
        </p:pic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45B3D5B6-0009-4511-82B1-B624646BA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6112" y="640289"/>
              <a:ext cx="264183" cy="650295"/>
            </a:xfrm>
            <a:prstGeom prst="rect">
              <a:avLst/>
            </a:prstGeom>
          </p:spPr>
        </p:pic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17DD2BB4-78C7-42EF-8A27-983BE6151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1930" y="651108"/>
              <a:ext cx="264183" cy="650295"/>
            </a:xfrm>
            <a:prstGeom prst="rect">
              <a:avLst/>
            </a:prstGeom>
          </p:spPr>
        </p:pic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491A9885-2E2A-4A83-BB0A-E571C4DCB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5208" y="609834"/>
              <a:ext cx="333376" cy="742949"/>
            </a:xfrm>
            <a:prstGeom prst="rect">
              <a:avLst/>
            </a:prstGeom>
          </p:spPr>
        </p:pic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id="{69725A2A-E165-4E4C-91D0-D95921910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0977" y="660054"/>
              <a:ext cx="342900" cy="657224"/>
            </a:xfrm>
            <a:prstGeom prst="rect">
              <a:avLst/>
            </a:prstGeom>
          </p:spPr>
        </p:pic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D1581E94-10B2-4F9A-A73F-B50C8BAD4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5617" y="2662882"/>
              <a:ext cx="247651" cy="666749"/>
            </a:xfrm>
            <a:prstGeom prst="rect">
              <a:avLst/>
            </a:prstGeom>
          </p:spPr>
        </p:pic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5E6C3751-3219-4B22-9703-F54C4C700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0780" y="676758"/>
              <a:ext cx="342900" cy="657224"/>
            </a:xfrm>
            <a:prstGeom prst="rect">
              <a:avLst/>
            </a:prstGeom>
          </p:spPr>
        </p:pic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6C3B2F7A-6212-4815-8E4A-E96FC7373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1836" y="676758"/>
              <a:ext cx="342900" cy="657224"/>
            </a:xfrm>
            <a:prstGeom prst="rect">
              <a:avLst/>
            </a:prstGeom>
          </p:spPr>
        </p:pic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45E23D7A-6B3F-49DE-B202-F876F08C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0046" y="676757"/>
              <a:ext cx="342900" cy="657224"/>
            </a:xfrm>
            <a:prstGeom prst="rect">
              <a:avLst/>
            </a:prstGeom>
          </p:spPr>
        </p:pic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8AF92B28-997C-4A11-8CC9-4F8ACB3F5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4452" y="680222"/>
              <a:ext cx="264183" cy="650295"/>
            </a:xfrm>
            <a:prstGeom prst="rect">
              <a:avLst/>
            </a:prstGeom>
          </p:spPr>
        </p:pic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482D97B4-634E-46C5-B820-2743C95C1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3392" y="654368"/>
              <a:ext cx="247651" cy="666749"/>
            </a:xfrm>
            <a:prstGeom prst="rect">
              <a:avLst/>
            </a:prstGeom>
          </p:spPr>
        </p:pic>
        <p:sp>
          <p:nvSpPr>
            <p:cNvPr id="58" name="Organigramme : Stockage à accès direct 57">
              <a:extLst>
                <a:ext uri="{FF2B5EF4-FFF2-40B4-BE49-F238E27FC236}">
                  <a16:creationId xmlns:a16="http://schemas.microsoft.com/office/drawing/2014/main" id="{80F9053D-88F2-4B48-9AB8-ABB3B1F45FDF}"/>
                </a:ext>
              </a:extLst>
            </p:cNvPr>
            <p:cNvSpPr/>
            <p:nvPr/>
          </p:nvSpPr>
          <p:spPr>
            <a:xfrm>
              <a:off x="646464" y="730111"/>
              <a:ext cx="989495" cy="514817"/>
            </a:xfrm>
            <a:prstGeom prst="flowChartMagneticDrum">
              <a:avLst/>
            </a:prstGeom>
            <a:solidFill>
              <a:srgbClr val="33CC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" name="Trapèze 58">
              <a:extLst>
                <a:ext uri="{FF2B5EF4-FFF2-40B4-BE49-F238E27FC236}">
                  <a16:creationId xmlns:a16="http://schemas.microsoft.com/office/drawing/2014/main" id="{7B34264B-581A-459C-AE24-AB2B10C6AD6A}"/>
                </a:ext>
              </a:extLst>
            </p:cNvPr>
            <p:cNvSpPr/>
            <p:nvPr/>
          </p:nvSpPr>
          <p:spPr>
            <a:xfrm rot="5400000">
              <a:off x="1452979" y="770126"/>
              <a:ext cx="514813" cy="434789"/>
            </a:xfrm>
            <a:prstGeom prst="trapezoid">
              <a:avLst>
                <a:gd name="adj" fmla="val 31580"/>
              </a:avLst>
            </a:prstGeom>
            <a:solidFill>
              <a:srgbClr val="33CC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A8730132-2CF5-48BB-B5FD-F1579E9C2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3134" y="3706298"/>
              <a:ext cx="264183" cy="650295"/>
            </a:xfrm>
            <a:prstGeom prst="rect">
              <a:avLst/>
            </a:prstGeom>
          </p:spPr>
        </p:pic>
        <p:pic>
          <p:nvPicPr>
            <p:cNvPr id="61" name="Image 60">
              <a:extLst>
                <a:ext uri="{FF2B5EF4-FFF2-40B4-BE49-F238E27FC236}">
                  <a16:creationId xmlns:a16="http://schemas.microsoft.com/office/drawing/2014/main" id="{7A0E8E3A-5FC3-4A1C-B94F-D9277E725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4428" y="670821"/>
              <a:ext cx="264183" cy="650295"/>
            </a:xfrm>
            <a:prstGeom prst="rect">
              <a:avLst/>
            </a:prstGeom>
          </p:spPr>
        </p:pic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298E59DD-4664-49C2-957A-E37C35A62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4183" y="5586790"/>
              <a:ext cx="264183" cy="650295"/>
            </a:xfrm>
            <a:prstGeom prst="rect">
              <a:avLst/>
            </a:prstGeom>
          </p:spPr>
        </p:pic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590EB25C-CC1D-4D5C-B281-7139B2A24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4063" y="5514054"/>
              <a:ext cx="333376" cy="742949"/>
            </a:xfrm>
            <a:prstGeom prst="rect">
              <a:avLst/>
            </a:prstGeom>
          </p:spPr>
        </p:pic>
        <p:pic>
          <p:nvPicPr>
            <p:cNvPr id="64" name="Image 63">
              <a:extLst>
                <a:ext uri="{FF2B5EF4-FFF2-40B4-BE49-F238E27FC236}">
                  <a16:creationId xmlns:a16="http://schemas.microsoft.com/office/drawing/2014/main" id="{3D3E1E46-1843-468F-BB12-52C618C72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9832" y="5564275"/>
              <a:ext cx="342900" cy="657224"/>
            </a:xfrm>
            <a:prstGeom prst="rect">
              <a:avLst/>
            </a:prstGeom>
          </p:spPr>
        </p:pic>
        <p:pic>
          <p:nvPicPr>
            <p:cNvPr id="65" name="Image 64">
              <a:extLst>
                <a:ext uri="{FF2B5EF4-FFF2-40B4-BE49-F238E27FC236}">
                  <a16:creationId xmlns:a16="http://schemas.microsoft.com/office/drawing/2014/main" id="{8EFDBB2A-8A77-416E-95EF-DAFD75298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2383" y="5552834"/>
              <a:ext cx="247651" cy="666749"/>
            </a:xfrm>
            <a:prstGeom prst="rect">
              <a:avLst/>
            </a:prstGeom>
          </p:spPr>
        </p:pic>
        <p:pic>
          <p:nvPicPr>
            <p:cNvPr id="66" name="Image 65">
              <a:extLst>
                <a:ext uri="{FF2B5EF4-FFF2-40B4-BE49-F238E27FC236}">
                  <a16:creationId xmlns:a16="http://schemas.microsoft.com/office/drawing/2014/main" id="{AE27DDF2-A4D8-4CD2-8144-893AA3E4F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2977" y="5551795"/>
              <a:ext cx="247651" cy="666749"/>
            </a:xfrm>
            <a:prstGeom prst="rect">
              <a:avLst/>
            </a:prstGeom>
          </p:spPr>
        </p:pic>
        <p:pic>
          <p:nvPicPr>
            <p:cNvPr id="67" name="Image 66">
              <a:extLst>
                <a:ext uri="{FF2B5EF4-FFF2-40B4-BE49-F238E27FC236}">
                  <a16:creationId xmlns:a16="http://schemas.microsoft.com/office/drawing/2014/main" id="{799CFF5D-E0C1-4BD3-A49B-765320D7E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0681" y="5556926"/>
              <a:ext cx="264183" cy="650295"/>
            </a:xfrm>
            <a:prstGeom prst="rect">
              <a:avLst/>
            </a:prstGeom>
          </p:spPr>
        </p:pic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4C8FA14B-6F2F-44D6-8CAC-9BE064539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8680" y="5514054"/>
              <a:ext cx="200025" cy="771524"/>
            </a:xfrm>
            <a:prstGeom prst="rect">
              <a:avLst/>
            </a:prstGeom>
          </p:spPr>
        </p:pic>
        <p:pic>
          <p:nvPicPr>
            <p:cNvPr id="69" name="Image 68">
              <a:extLst>
                <a:ext uri="{FF2B5EF4-FFF2-40B4-BE49-F238E27FC236}">
                  <a16:creationId xmlns:a16="http://schemas.microsoft.com/office/drawing/2014/main" id="{F53143AD-B276-423C-9345-A03517FC1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6095" y="5575976"/>
              <a:ext cx="342900" cy="657224"/>
            </a:xfrm>
            <a:prstGeom prst="rect">
              <a:avLst/>
            </a:prstGeom>
          </p:spPr>
        </p:pic>
        <p:pic>
          <p:nvPicPr>
            <p:cNvPr id="70" name="Image 69">
              <a:extLst>
                <a:ext uri="{FF2B5EF4-FFF2-40B4-BE49-F238E27FC236}">
                  <a16:creationId xmlns:a16="http://schemas.microsoft.com/office/drawing/2014/main" id="{46B1B091-2B70-469F-9392-0FA7AC7A8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0900" y="5579009"/>
              <a:ext cx="342900" cy="657224"/>
            </a:xfrm>
            <a:prstGeom prst="rect">
              <a:avLst/>
            </a:prstGeom>
          </p:spPr>
        </p:pic>
        <p:pic>
          <p:nvPicPr>
            <p:cNvPr id="71" name="Image 70">
              <a:extLst>
                <a:ext uri="{FF2B5EF4-FFF2-40B4-BE49-F238E27FC236}">
                  <a16:creationId xmlns:a16="http://schemas.microsoft.com/office/drawing/2014/main" id="{51844039-EB72-470B-B2C8-D65167C4C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4700" y="5567740"/>
              <a:ext cx="264183" cy="650295"/>
            </a:xfrm>
            <a:prstGeom prst="rect">
              <a:avLst/>
            </a:prstGeom>
          </p:spPr>
        </p:pic>
        <p:pic>
          <p:nvPicPr>
            <p:cNvPr id="72" name="Image 71">
              <a:extLst>
                <a:ext uri="{FF2B5EF4-FFF2-40B4-BE49-F238E27FC236}">
                  <a16:creationId xmlns:a16="http://schemas.microsoft.com/office/drawing/2014/main" id="{C31DAF0F-77A0-480E-84C7-A6741372C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1384" y="5506225"/>
              <a:ext cx="200025" cy="771524"/>
            </a:xfrm>
            <a:prstGeom prst="rect">
              <a:avLst/>
            </a:prstGeom>
          </p:spPr>
        </p:pic>
        <p:pic>
          <p:nvPicPr>
            <p:cNvPr id="75" name="Image 74">
              <a:extLst>
                <a:ext uri="{FF2B5EF4-FFF2-40B4-BE49-F238E27FC236}">
                  <a16:creationId xmlns:a16="http://schemas.microsoft.com/office/drawing/2014/main" id="{52E43AF4-960A-4555-BB8C-6BED7B7CB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061" y="5575976"/>
              <a:ext cx="264183" cy="650295"/>
            </a:xfrm>
            <a:prstGeom prst="rect">
              <a:avLst/>
            </a:prstGeom>
          </p:spPr>
        </p:pic>
        <p:sp>
          <p:nvSpPr>
            <p:cNvPr id="76" name="Organigramme : Stockage à accès direct 75">
              <a:extLst>
                <a:ext uri="{FF2B5EF4-FFF2-40B4-BE49-F238E27FC236}">
                  <a16:creationId xmlns:a16="http://schemas.microsoft.com/office/drawing/2014/main" id="{249EBE0C-4E95-4491-9ADD-F77BFE011B53}"/>
                </a:ext>
              </a:extLst>
            </p:cNvPr>
            <p:cNvSpPr/>
            <p:nvPr/>
          </p:nvSpPr>
          <p:spPr>
            <a:xfrm>
              <a:off x="2303975" y="5494216"/>
              <a:ext cx="139701" cy="818529"/>
            </a:xfrm>
            <a:prstGeom prst="flowChartMagneticDrum">
              <a:avLst/>
            </a:prstGeom>
            <a:solidFill>
              <a:srgbClr val="55FF72"/>
            </a:solidFill>
            <a:ln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Trapèze 76">
              <a:extLst>
                <a:ext uri="{FF2B5EF4-FFF2-40B4-BE49-F238E27FC236}">
                  <a16:creationId xmlns:a16="http://schemas.microsoft.com/office/drawing/2014/main" id="{EA006E0E-47D6-4CD0-9A23-082DC6EE3DA1}"/>
                </a:ext>
              </a:extLst>
            </p:cNvPr>
            <p:cNvSpPr/>
            <p:nvPr/>
          </p:nvSpPr>
          <p:spPr>
            <a:xfrm rot="5400000">
              <a:off x="2510820" y="5614759"/>
              <a:ext cx="102966" cy="284429"/>
            </a:xfrm>
            <a:prstGeom prst="trapezoid">
              <a:avLst>
                <a:gd name="adj" fmla="val 28845"/>
              </a:avLst>
            </a:prstGeom>
            <a:solidFill>
              <a:srgbClr val="55FF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Trapèze 77">
              <a:extLst>
                <a:ext uri="{FF2B5EF4-FFF2-40B4-BE49-F238E27FC236}">
                  <a16:creationId xmlns:a16="http://schemas.microsoft.com/office/drawing/2014/main" id="{6E17068E-9E4C-4852-84B0-7722D5D7CBC5}"/>
                </a:ext>
              </a:extLst>
            </p:cNvPr>
            <p:cNvSpPr/>
            <p:nvPr/>
          </p:nvSpPr>
          <p:spPr>
            <a:xfrm rot="5400000">
              <a:off x="2527421" y="5761265"/>
              <a:ext cx="102966" cy="284429"/>
            </a:xfrm>
            <a:prstGeom prst="trapezoid">
              <a:avLst>
                <a:gd name="adj" fmla="val 28845"/>
              </a:avLst>
            </a:prstGeom>
            <a:solidFill>
              <a:srgbClr val="55FF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Trapèze 78">
              <a:extLst>
                <a:ext uri="{FF2B5EF4-FFF2-40B4-BE49-F238E27FC236}">
                  <a16:creationId xmlns:a16="http://schemas.microsoft.com/office/drawing/2014/main" id="{62D9DC60-44D8-4BEB-98F9-96BCC044C6C8}"/>
                </a:ext>
              </a:extLst>
            </p:cNvPr>
            <p:cNvSpPr/>
            <p:nvPr/>
          </p:nvSpPr>
          <p:spPr>
            <a:xfrm rot="5400000">
              <a:off x="2527421" y="5899244"/>
              <a:ext cx="102966" cy="284429"/>
            </a:xfrm>
            <a:prstGeom prst="trapezoid">
              <a:avLst>
                <a:gd name="adj" fmla="val 28845"/>
              </a:avLst>
            </a:prstGeom>
            <a:solidFill>
              <a:srgbClr val="55FF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ZoneTexte 80">
                  <a:extLst>
                    <a:ext uri="{FF2B5EF4-FFF2-40B4-BE49-F238E27FC236}">
                      <a16:creationId xmlns:a16="http://schemas.microsoft.com/office/drawing/2014/main" id="{34F12849-2A88-44F6-8F96-9F28D4B988E7}"/>
                    </a:ext>
                  </a:extLst>
                </p:cNvPr>
                <p:cNvSpPr txBox="1"/>
                <p:nvPr/>
              </p:nvSpPr>
              <p:spPr>
                <a:xfrm>
                  <a:off x="562201" y="344042"/>
                  <a:ext cx="1472327" cy="286938"/>
                </a:xfrm>
                <a:prstGeom prst="rect">
                  <a:avLst/>
                </a:prstGeom>
                <a:solidFill>
                  <a:srgbClr val="EDEFFE"/>
                </a:solidFill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fr-FR" sz="1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Pre>
                            <m:sPrePr>
                              <m:ctrlPr>
                                <a:rPr lang="fr-FR" sz="10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fr-FR" sz="1200" b="1" i="1" smtClean="0">
                                  <a:latin typeface="Cambria Math" panose="02040503050406030204" pitchFamily="18" charset="0"/>
                                </a:rPr>
                                <m:t>𝟏𝟑𝟑</m:t>
                              </m:r>
                            </m:sup>
                            <m:e>
                              <m:r>
                                <a:rPr lang="fr-FR" sz="1200" b="1" i="1" smtClean="0">
                                  <a:latin typeface="Cambria Math" panose="02040503050406030204" pitchFamily="18" charset="0"/>
                                </a:rPr>
                                <m:t>𝑪𝒔</m:t>
                              </m:r>
                            </m:e>
                          </m:sPre>
                        </m:e>
                        <m:sup>
                          <m:r>
                            <a:rPr lang="fr-FR" sz="1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fr-FR" sz="1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lang="fr-FR" sz="1200" b="1" i="1" dirty="0">
                      <a:solidFill>
                        <a:srgbClr val="002060"/>
                      </a:solidFill>
                    </a:rPr>
                    <a:t> ions source</a:t>
                  </a:r>
                </a:p>
              </p:txBody>
            </p:sp>
          </mc:Choice>
          <mc:Fallback xmlns="">
            <p:sp>
              <p:nvSpPr>
                <p:cNvPr id="81" name="ZoneTexte 80">
                  <a:extLst>
                    <a:ext uri="{FF2B5EF4-FFF2-40B4-BE49-F238E27FC236}">
                      <a16:creationId xmlns:a16="http://schemas.microsoft.com/office/drawing/2014/main" id="{34F12849-2A88-44F6-8F96-9F28D4B988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2201" y="344042"/>
                  <a:ext cx="1472327" cy="286938"/>
                </a:xfrm>
                <a:prstGeom prst="rect">
                  <a:avLst/>
                </a:prstGeom>
                <a:blipFill>
                  <a:blip r:embed="rId14"/>
                  <a:stretch>
                    <a:fillRect b="-4102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3" name="ZoneTexte 82">
              <a:extLst>
                <a:ext uri="{FF2B5EF4-FFF2-40B4-BE49-F238E27FC236}">
                  <a16:creationId xmlns:a16="http://schemas.microsoft.com/office/drawing/2014/main" id="{45A14B06-776A-435A-A91B-446824248408}"/>
                </a:ext>
              </a:extLst>
            </p:cNvPr>
            <p:cNvSpPr txBox="1"/>
            <p:nvPr/>
          </p:nvSpPr>
          <p:spPr>
            <a:xfrm>
              <a:off x="905522" y="5676788"/>
              <a:ext cx="1240917" cy="461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i="1" dirty="0">
                  <a:solidFill>
                    <a:srgbClr val="002060"/>
                  </a:solidFill>
                </a:rPr>
                <a:t>Pepperpot-type</a:t>
              </a:r>
            </a:p>
            <a:p>
              <a:r>
                <a:rPr lang="fr-FR" sz="1200" b="1" i="1" dirty="0" err="1">
                  <a:solidFill>
                    <a:srgbClr val="002060"/>
                  </a:solidFill>
                </a:rPr>
                <a:t>emittance-meter</a:t>
              </a:r>
              <a:endParaRPr lang="fr-FR" sz="1200" b="1" i="1" dirty="0">
                <a:solidFill>
                  <a:srgbClr val="002060"/>
                </a:solidFill>
              </a:endParaRPr>
            </a:p>
          </p:txBody>
        </p:sp>
        <p:sp>
          <p:nvSpPr>
            <p:cNvPr id="84" name="ZoneTexte 83">
              <a:extLst>
                <a:ext uri="{FF2B5EF4-FFF2-40B4-BE49-F238E27FC236}">
                  <a16:creationId xmlns:a16="http://schemas.microsoft.com/office/drawing/2014/main" id="{92B5FBDB-93BB-4248-B514-F0BD582C4E94}"/>
                </a:ext>
              </a:extLst>
            </p:cNvPr>
            <p:cNvSpPr txBox="1"/>
            <p:nvPr/>
          </p:nvSpPr>
          <p:spPr>
            <a:xfrm>
              <a:off x="7820663" y="3223683"/>
              <a:ext cx="1138417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i="1" dirty="0" err="1">
                  <a:solidFill>
                    <a:srgbClr val="002060"/>
                  </a:solidFill>
                </a:rPr>
                <a:t>Electrostatic</a:t>
              </a:r>
              <a:r>
                <a:rPr lang="fr-FR" sz="1200" b="1" i="1" dirty="0">
                  <a:solidFill>
                    <a:srgbClr val="002060"/>
                  </a:solidFill>
                </a:rPr>
                <a:t> </a:t>
              </a:r>
              <a:r>
                <a:rPr lang="fr-FR" sz="1200" b="1" i="1" dirty="0" err="1">
                  <a:solidFill>
                    <a:srgbClr val="002060"/>
                  </a:solidFill>
                </a:rPr>
                <a:t>multipole</a:t>
              </a:r>
              <a:endParaRPr lang="fr-FR" sz="1200" b="1" i="1" dirty="0">
                <a:solidFill>
                  <a:srgbClr val="002060"/>
                </a:solidFill>
              </a:endParaRPr>
            </a:p>
          </p:txBody>
        </p:sp>
        <p:pic>
          <p:nvPicPr>
            <p:cNvPr id="85" name="Image 84">
              <a:extLst>
                <a:ext uri="{FF2B5EF4-FFF2-40B4-BE49-F238E27FC236}">
                  <a16:creationId xmlns:a16="http://schemas.microsoft.com/office/drawing/2014/main" id="{1BC7F797-FE30-4655-8161-98DB08175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9788" y="3581555"/>
              <a:ext cx="228600" cy="876299"/>
            </a:xfrm>
            <a:prstGeom prst="rect">
              <a:avLst/>
            </a:prstGeom>
          </p:spPr>
        </p:pic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1ACA3E77-442A-4AAB-A586-7F55677CC78C}"/>
                </a:ext>
              </a:extLst>
            </p:cNvPr>
            <p:cNvSpPr/>
            <p:nvPr/>
          </p:nvSpPr>
          <p:spPr>
            <a:xfrm>
              <a:off x="112424" y="2226003"/>
              <a:ext cx="7394051" cy="2543354"/>
            </a:xfrm>
            <a:prstGeom prst="rect">
              <a:avLst/>
            </a:prstGeom>
            <a:noFill/>
            <a:ln w="19050">
              <a:solidFill>
                <a:srgbClr val="00206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7" name="ZoneTexte 86">
              <a:extLst>
                <a:ext uri="{FF2B5EF4-FFF2-40B4-BE49-F238E27FC236}">
                  <a16:creationId xmlns:a16="http://schemas.microsoft.com/office/drawing/2014/main" id="{8A459D00-7D28-4BE3-AB16-BD5E893053A6}"/>
                </a:ext>
              </a:extLst>
            </p:cNvPr>
            <p:cNvSpPr txBox="1"/>
            <p:nvPr/>
          </p:nvSpPr>
          <p:spPr>
            <a:xfrm>
              <a:off x="1172319" y="2807639"/>
              <a:ext cx="1138417" cy="564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i="1" dirty="0">
                  <a:solidFill>
                    <a:srgbClr val="002060"/>
                  </a:solidFill>
                </a:rPr>
                <a:t> </a:t>
              </a:r>
              <a:r>
                <a:rPr lang="fr-FR" sz="1200" b="1" i="1" dirty="0" smtClean="0">
                  <a:solidFill>
                    <a:srgbClr val="002060"/>
                  </a:solidFill>
                </a:rPr>
                <a:t> </a:t>
              </a:r>
              <a:r>
                <a:rPr lang="fr-FR" sz="1200" b="1" i="1" dirty="0" err="1" smtClean="0">
                  <a:solidFill>
                    <a:srgbClr val="002060"/>
                  </a:solidFill>
                </a:rPr>
                <a:t>Magnetic</a:t>
              </a:r>
              <a:endParaRPr lang="fr-FR" sz="1200" b="1" i="1" dirty="0">
                <a:solidFill>
                  <a:srgbClr val="002060"/>
                </a:solidFill>
              </a:endParaRPr>
            </a:p>
            <a:p>
              <a:r>
                <a:rPr lang="fr-FR" sz="1200" b="1" i="1" dirty="0">
                  <a:solidFill>
                    <a:srgbClr val="002060"/>
                  </a:solidFill>
                </a:rPr>
                <a:t>  </a:t>
              </a:r>
              <a:r>
                <a:rPr lang="fr-FR" sz="1200" b="1" i="1" dirty="0" err="1">
                  <a:solidFill>
                    <a:srgbClr val="002060"/>
                  </a:solidFill>
                </a:rPr>
                <a:t>dipole</a:t>
              </a:r>
              <a:endParaRPr lang="fr-FR" sz="1200" b="1" i="1" dirty="0">
                <a:solidFill>
                  <a:srgbClr val="002060"/>
                </a:solidFill>
              </a:endParaRPr>
            </a:p>
          </p:txBody>
        </p:sp>
        <p:sp>
          <p:nvSpPr>
            <p:cNvPr id="88" name="ZoneTexte 87">
              <a:extLst>
                <a:ext uri="{FF2B5EF4-FFF2-40B4-BE49-F238E27FC236}">
                  <a16:creationId xmlns:a16="http://schemas.microsoft.com/office/drawing/2014/main" id="{F17B0823-8EDF-4896-9BB9-3810740DD952}"/>
                </a:ext>
              </a:extLst>
            </p:cNvPr>
            <p:cNvSpPr txBox="1"/>
            <p:nvPr/>
          </p:nvSpPr>
          <p:spPr>
            <a:xfrm>
              <a:off x="2808116" y="2807639"/>
              <a:ext cx="1138417" cy="564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i="1" dirty="0" err="1" smtClean="0">
                  <a:solidFill>
                    <a:srgbClr val="002060"/>
                  </a:solidFill>
                </a:rPr>
                <a:t>Electrostatic</a:t>
              </a:r>
              <a:r>
                <a:rPr lang="fr-FR" sz="1200" b="1" i="1" dirty="0" smtClean="0">
                  <a:solidFill>
                    <a:srgbClr val="002060"/>
                  </a:solidFill>
                </a:rPr>
                <a:t> </a:t>
              </a:r>
              <a:endParaRPr lang="fr-FR" sz="1200" b="1" i="1" dirty="0">
                <a:solidFill>
                  <a:srgbClr val="002060"/>
                </a:solidFill>
              </a:endParaRPr>
            </a:p>
            <a:p>
              <a:r>
                <a:rPr lang="fr-FR" sz="1200" b="1" i="1" dirty="0" err="1" smtClean="0">
                  <a:solidFill>
                    <a:srgbClr val="002060"/>
                  </a:solidFill>
                </a:rPr>
                <a:t>deflector</a:t>
              </a:r>
              <a:endParaRPr lang="fr-FR" sz="1200" b="1" i="1" dirty="0">
                <a:solidFill>
                  <a:srgbClr val="002060"/>
                </a:solidFill>
              </a:endParaRPr>
            </a:p>
          </p:txBody>
        </p:sp>
        <p:sp>
          <p:nvSpPr>
            <p:cNvPr id="89" name="ZoneTexte 88">
              <a:extLst>
                <a:ext uri="{FF2B5EF4-FFF2-40B4-BE49-F238E27FC236}">
                  <a16:creationId xmlns:a16="http://schemas.microsoft.com/office/drawing/2014/main" id="{4F1EC278-7520-4B31-83C7-B3C5660C0AC9}"/>
                </a:ext>
              </a:extLst>
            </p:cNvPr>
            <p:cNvSpPr txBox="1"/>
            <p:nvPr/>
          </p:nvSpPr>
          <p:spPr>
            <a:xfrm>
              <a:off x="4618882" y="2808152"/>
              <a:ext cx="1138417" cy="564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i="1" dirty="0" err="1" smtClean="0">
                  <a:solidFill>
                    <a:srgbClr val="002060"/>
                  </a:solidFill>
                </a:rPr>
                <a:t>Electrostatic</a:t>
              </a:r>
              <a:r>
                <a:rPr lang="fr-FR" sz="1200" b="1" i="1" dirty="0" smtClean="0">
                  <a:solidFill>
                    <a:srgbClr val="002060"/>
                  </a:solidFill>
                </a:rPr>
                <a:t> </a:t>
              </a:r>
              <a:endParaRPr lang="fr-FR" sz="1200" b="1" i="1" dirty="0">
                <a:solidFill>
                  <a:srgbClr val="002060"/>
                </a:solidFill>
              </a:endParaRPr>
            </a:p>
            <a:p>
              <a:r>
                <a:rPr lang="fr-FR" sz="1200" b="1" i="1" dirty="0" err="1" smtClean="0">
                  <a:solidFill>
                    <a:srgbClr val="002060"/>
                  </a:solidFill>
                </a:rPr>
                <a:t>quadrupole</a:t>
              </a:r>
              <a:endParaRPr lang="fr-FR" sz="1200" b="1" i="1" dirty="0">
                <a:solidFill>
                  <a:srgbClr val="002060"/>
                </a:solidFill>
              </a:endParaRPr>
            </a:p>
          </p:txBody>
        </p:sp>
        <p:sp>
          <p:nvSpPr>
            <p:cNvPr id="90" name="ZoneTexte 89">
              <a:extLst>
                <a:ext uri="{FF2B5EF4-FFF2-40B4-BE49-F238E27FC236}">
                  <a16:creationId xmlns:a16="http://schemas.microsoft.com/office/drawing/2014/main" id="{98ABDE76-D405-4B84-AC09-F3FB4C336EE3}"/>
                </a:ext>
              </a:extLst>
            </p:cNvPr>
            <p:cNvSpPr txBox="1"/>
            <p:nvPr/>
          </p:nvSpPr>
          <p:spPr>
            <a:xfrm>
              <a:off x="6237441" y="2807638"/>
              <a:ext cx="1138417" cy="564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i="1" dirty="0" err="1" smtClean="0">
                  <a:solidFill>
                    <a:srgbClr val="002060"/>
                  </a:solidFill>
                </a:rPr>
                <a:t>Electrostatic</a:t>
              </a:r>
              <a:r>
                <a:rPr lang="fr-FR" sz="1200" b="1" i="1" dirty="0" smtClean="0">
                  <a:solidFill>
                    <a:srgbClr val="002060"/>
                  </a:solidFill>
                </a:rPr>
                <a:t> </a:t>
              </a:r>
              <a:endParaRPr lang="fr-FR" sz="1200" b="1" i="1" dirty="0">
                <a:solidFill>
                  <a:srgbClr val="002060"/>
                </a:solidFill>
              </a:endParaRPr>
            </a:p>
            <a:p>
              <a:r>
                <a:rPr lang="fr-FR" sz="1200" b="1" i="1" dirty="0" err="1" smtClean="0">
                  <a:solidFill>
                    <a:srgbClr val="002060"/>
                  </a:solidFill>
                </a:rPr>
                <a:t>sextupole</a:t>
              </a:r>
              <a:endParaRPr lang="fr-FR" sz="1200" b="1" i="1" dirty="0">
                <a:solidFill>
                  <a:srgbClr val="002060"/>
                </a:solidFill>
              </a:endParaRPr>
            </a:p>
          </p:txBody>
        </p:sp>
        <p:sp>
          <p:nvSpPr>
            <p:cNvPr id="91" name="ZoneTexte 90">
              <a:extLst>
                <a:ext uri="{FF2B5EF4-FFF2-40B4-BE49-F238E27FC236}">
                  <a16:creationId xmlns:a16="http://schemas.microsoft.com/office/drawing/2014/main" id="{C27493FC-04C0-4530-821E-F76528997817}"/>
                </a:ext>
              </a:extLst>
            </p:cNvPr>
            <p:cNvSpPr txBox="1"/>
            <p:nvPr/>
          </p:nvSpPr>
          <p:spPr>
            <a:xfrm>
              <a:off x="1125233" y="3828099"/>
              <a:ext cx="1138417" cy="338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i="1" dirty="0" err="1" smtClean="0">
                  <a:solidFill>
                    <a:srgbClr val="002060"/>
                  </a:solidFill>
                </a:rPr>
                <a:t>Beam</a:t>
              </a:r>
              <a:r>
                <a:rPr lang="fr-FR" sz="1200" b="1" i="1" dirty="0" smtClean="0">
                  <a:solidFill>
                    <a:srgbClr val="002060"/>
                  </a:solidFill>
                </a:rPr>
                <a:t> </a:t>
              </a:r>
              <a:r>
                <a:rPr lang="fr-FR" sz="1200" b="1" i="1" dirty="0">
                  <a:solidFill>
                    <a:srgbClr val="002060"/>
                  </a:solidFill>
                </a:rPr>
                <a:t>profiler</a:t>
              </a:r>
            </a:p>
          </p:txBody>
        </p:sp>
        <p:sp>
          <p:nvSpPr>
            <p:cNvPr id="92" name="ZoneTexte 91">
              <a:extLst>
                <a:ext uri="{FF2B5EF4-FFF2-40B4-BE49-F238E27FC236}">
                  <a16:creationId xmlns:a16="http://schemas.microsoft.com/office/drawing/2014/main" id="{19AE18F5-251E-40DE-8DC6-8C36BB1EBB13}"/>
                </a:ext>
              </a:extLst>
            </p:cNvPr>
            <p:cNvSpPr txBox="1"/>
            <p:nvPr/>
          </p:nvSpPr>
          <p:spPr>
            <a:xfrm>
              <a:off x="2808240" y="3858722"/>
              <a:ext cx="1138417" cy="338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i="1" dirty="0" smtClean="0">
                  <a:solidFill>
                    <a:srgbClr val="002060"/>
                  </a:solidFill>
                </a:rPr>
                <a:t>Faraday </a:t>
              </a:r>
              <a:r>
                <a:rPr lang="fr-FR" sz="1200" b="1" i="1" dirty="0">
                  <a:solidFill>
                    <a:srgbClr val="002060"/>
                  </a:solidFill>
                </a:rPr>
                <a:t>cup</a:t>
              </a:r>
            </a:p>
          </p:txBody>
        </p:sp>
        <p:sp>
          <p:nvSpPr>
            <p:cNvPr id="93" name="ZoneTexte 92">
              <a:extLst>
                <a:ext uri="{FF2B5EF4-FFF2-40B4-BE49-F238E27FC236}">
                  <a16:creationId xmlns:a16="http://schemas.microsoft.com/office/drawing/2014/main" id="{C161F256-AD65-4820-8B17-BF583C902258}"/>
                </a:ext>
              </a:extLst>
            </p:cNvPr>
            <p:cNvSpPr txBox="1"/>
            <p:nvPr/>
          </p:nvSpPr>
          <p:spPr>
            <a:xfrm>
              <a:off x="4595397" y="3871421"/>
              <a:ext cx="1235205" cy="338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i="1" dirty="0" err="1" smtClean="0">
                  <a:solidFill>
                    <a:srgbClr val="002060"/>
                  </a:solidFill>
                </a:rPr>
                <a:t>Adjustable</a:t>
              </a:r>
              <a:r>
                <a:rPr lang="fr-FR" sz="1200" b="1" i="1" dirty="0" smtClean="0">
                  <a:solidFill>
                    <a:srgbClr val="002060"/>
                  </a:solidFill>
                </a:rPr>
                <a:t> </a:t>
              </a:r>
              <a:r>
                <a:rPr lang="fr-FR" sz="1200" b="1" i="1" dirty="0" err="1">
                  <a:solidFill>
                    <a:srgbClr val="002060"/>
                  </a:solidFill>
                </a:rPr>
                <a:t>slits</a:t>
              </a:r>
              <a:r>
                <a:rPr lang="fr-FR" sz="1200" b="1" i="1" dirty="0">
                  <a:solidFill>
                    <a:srgbClr val="002060"/>
                  </a:solidFill>
                </a:rPr>
                <a:t> </a:t>
              </a:r>
            </a:p>
          </p:txBody>
        </p:sp>
        <p:sp>
          <p:nvSpPr>
            <p:cNvPr id="94" name="ZoneTexte 93">
              <a:extLst>
                <a:ext uri="{FF2B5EF4-FFF2-40B4-BE49-F238E27FC236}">
                  <a16:creationId xmlns:a16="http://schemas.microsoft.com/office/drawing/2014/main" id="{8D31052C-C71C-41E3-8092-4A383BC9759B}"/>
                </a:ext>
              </a:extLst>
            </p:cNvPr>
            <p:cNvSpPr txBox="1"/>
            <p:nvPr/>
          </p:nvSpPr>
          <p:spPr>
            <a:xfrm>
              <a:off x="6214040" y="3877944"/>
              <a:ext cx="1138417" cy="338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i="1" dirty="0" err="1" smtClean="0">
                  <a:solidFill>
                    <a:srgbClr val="002060"/>
                  </a:solidFill>
                </a:rPr>
                <a:t>Vaccum</a:t>
              </a:r>
              <a:r>
                <a:rPr lang="fr-FR" sz="1200" b="1" i="1" dirty="0" smtClean="0">
                  <a:solidFill>
                    <a:srgbClr val="002060"/>
                  </a:solidFill>
                </a:rPr>
                <a:t> </a:t>
              </a:r>
              <a:r>
                <a:rPr lang="fr-FR" sz="1200" b="1" i="1" dirty="0">
                  <a:solidFill>
                    <a:srgbClr val="002060"/>
                  </a:solidFill>
                </a:rPr>
                <a:t>valve</a:t>
              </a:r>
            </a:p>
          </p:txBody>
        </p:sp>
        <p:sp>
          <p:nvSpPr>
            <p:cNvPr id="95" name="ZoneTexte 94">
              <a:extLst>
                <a:ext uri="{FF2B5EF4-FFF2-40B4-BE49-F238E27FC236}">
                  <a16:creationId xmlns:a16="http://schemas.microsoft.com/office/drawing/2014/main" id="{0BE8BAB4-F058-4066-9675-B7A43C965807}"/>
                </a:ext>
              </a:extLst>
            </p:cNvPr>
            <p:cNvSpPr txBox="1"/>
            <p:nvPr/>
          </p:nvSpPr>
          <p:spPr>
            <a:xfrm>
              <a:off x="2290144" y="285144"/>
              <a:ext cx="569023" cy="223392"/>
            </a:xfrm>
            <a:prstGeom prst="rect">
              <a:avLst/>
            </a:prstGeom>
            <a:solidFill>
              <a:srgbClr val="EDEFFE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800" b="1" i="1" dirty="0">
                  <a:solidFill>
                    <a:srgbClr val="002060"/>
                  </a:solidFill>
                </a:rPr>
                <a:t>DC11-HO</a:t>
              </a:r>
              <a:endParaRPr lang="fr-FR" sz="900" b="1" i="1" dirty="0">
                <a:solidFill>
                  <a:srgbClr val="002060"/>
                </a:solidFill>
              </a:endParaRPr>
            </a:p>
          </p:txBody>
        </p:sp>
        <p:sp>
          <p:nvSpPr>
            <p:cNvPr id="96" name="ZoneTexte 95">
              <a:extLst>
                <a:ext uri="{FF2B5EF4-FFF2-40B4-BE49-F238E27FC236}">
                  <a16:creationId xmlns:a16="http://schemas.microsoft.com/office/drawing/2014/main" id="{2FFA87EB-AEE2-45CA-880B-B20E01FC5D94}"/>
                </a:ext>
              </a:extLst>
            </p:cNvPr>
            <p:cNvSpPr txBox="1"/>
            <p:nvPr/>
          </p:nvSpPr>
          <p:spPr>
            <a:xfrm>
              <a:off x="2291408" y="1438355"/>
              <a:ext cx="551311" cy="214227"/>
            </a:xfrm>
            <a:prstGeom prst="rect">
              <a:avLst/>
            </a:prstGeom>
            <a:solidFill>
              <a:srgbClr val="EDEFFE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800" b="1" i="1" dirty="0">
                  <a:solidFill>
                    <a:srgbClr val="002060"/>
                  </a:solidFill>
                </a:rPr>
                <a:t>DC11-VE</a:t>
              </a:r>
              <a:endParaRPr lang="fr-FR" sz="900" b="1" i="1" dirty="0">
                <a:solidFill>
                  <a:srgbClr val="002060"/>
                </a:solidFill>
              </a:endParaRPr>
            </a:p>
          </p:txBody>
        </p:sp>
        <p:sp>
          <p:nvSpPr>
            <p:cNvPr id="97" name="ZoneTexte 96">
              <a:extLst>
                <a:ext uri="{FF2B5EF4-FFF2-40B4-BE49-F238E27FC236}">
                  <a16:creationId xmlns:a16="http://schemas.microsoft.com/office/drawing/2014/main" id="{4D5044CA-0802-4495-91D7-E8247CD57330}"/>
                </a:ext>
              </a:extLst>
            </p:cNvPr>
            <p:cNvSpPr txBox="1"/>
            <p:nvPr/>
          </p:nvSpPr>
          <p:spPr>
            <a:xfrm>
              <a:off x="3138246" y="288956"/>
              <a:ext cx="381823" cy="215443"/>
            </a:xfrm>
            <a:prstGeom prst="rect">
              <a:avLst/>
            </a:prstGeom>
            <a:solidFill>
              <a:srgbClr val="EDEFFE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800" b="1" i="1" dirty="0">
                  <a:solidFill>
                    <a:srgbClr val="002060"/>
                  </a:solidFill>
                </a:rPr>
                <a:t>Q11</a:t>
              </a:r>
              <a:endParaRPr lang="fr-FR" sz="900" b="1" i="1" dirty="0">
                <a:solidFill>
                  <a:srgbClr val="002060"/>
                </a:solidFill>
              </a:endParaRPr>
            </a:p>
          </p:txBody>
        </p:sp>
        <p:sp>
          <p:nvSpPr>
            <p:cNvPr id="98" name="ZoneTexte 97">
              <a:extLst>
                <a:ext uri="{FF2B5EF4-FFF2-40B4-BE49-F238E27FC236}">
                  <a16:creationId xmlns:a16="http://schemas.microsoft.com/office/drawing/2014/main" id="{9F0B6A95-A7D7-4B00-B6B2-2D9159F44B1F}"/>
                </a:ext>
              </a:extLst>
            </p:cNvPr>
            <p:cNvSpPr txBox="1"/>
            <p:nvPr/>
          </p:nvSpPr>
          <p:spPr>
            <a:xfrm>
              <a:off x="3429780" y="1437138"/>
              <a:ext cx="382674" cy="215443"/>
            </a:xfrm>
            <a:prstGeom prst="rect">
              <a:avLst/>
            </a:prstGeom>
            <a:solidFill>
              <a:srgbClr val="EDEFFE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800" b="1" i="1" dirty="0">
                  <a:solidFill>
                    <a:srgbClr val="002060"/>
                  </a:solidFill>
                </a:rPr>
                <a:t>Q12</a:t>
              </a:r>
              <a:endParaRPr lang="fr-FR" sz="900" b="1" i="1" dirty="0">
                <a:solidFill>
                  <a:srgbClr val="002060"/>
                </a:solidFill>
              </a:endParaRPr>
            </a:p>
          </p:txBody>
        </p:sp>
        <p:sp>
          <p:nvSpPr>
            <p:cNvPr id="99" name="ZoneTexte 98">
              <a:extLst>
                <a:ext uri="{FF2B5EF4-FFF2-40B4-BE49-F238E27FC236}">
                  <a16:creationId xmlns:a16="http://schemas.microsoft.com/office/drawing/2014/main" id="{33C70255-3868-4BFC-A7FA-BEDC74BEE7E2}"/>
                </a:ext>
              </a:extLst>
            </p:cNvPr>
            <p:cNvSpPr txBox="1"/>
            <p:nvPr/>
          </p:nvSpPr>
          <p:spPr>
            <a:xfrm>
              <a:off x="3708506" y="289704"/>
              <a:ext cx="354108" cy="215443"/>
            </a:xfrm>
            <a:prstGeom prst="rect">
              <a:avLst/>
            </a:prstGeom>
            <a:solidFill>
              <a:srgbClr val="EDEFFE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800" b="1" i="1" dirty="0">
                  <a:solidFill>
                    <a:srgbClr val="002060"/>
                  </a:solidFill>
                </a:rPr>
                <a:t>Q13</a:t>
              </a:r>
              <a:endParaRPr lang="fr-FR" sz="900" b="1" i="1" dirty="0">
                <a:solidFill>
                  <a:srgbClr val="002060"/>
                </a:solidFill>
              </a:endParaRPr>
            </a:p>
          </p:txBody>
        </p:sp>
        <p:sp>
          <p:nvSpPr>
            <p:cNvPr id="100" name="ZoneTexte 99">
              <a:extLst>
                <a:ext uri="{FF2B5EF4-FFF2-40B4-BE49-F238E27FC236}">
                  <a16:creationId xmlns:a16="http://schemas.microsoft.com/office/drawing/2014/main" id="{BFCA6BCB-D2D3-4C44-9322-FE4302E97275}"/>
                </a:ext>
              </a:extLst>
            </p:cNvPr>
            <p:cNvSpPr txBox="1">
              <a:spLocks/>
            </p:cNvSpPr>
            <p:nvPr/>
          </p:nvSpPr>
          <p:spPr>
            <a:xfrm>
              <a:off x="4033142" y="1438355"/>
              <a:ext cx="411420" cy="215443"/>
            </a:xfrm>
            <a:prstGeom prst="rect">
              <a:avLst/>
            </a:prstGeom>
            <a:solidFill>
              <a:srgbClr val="EDEFFE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800" b="1" i="1" dirty="0">
                  <a:solidFill>
                    <a:srgbClr val="002060"/>
                  </a:solidFill>
                </a:rPr>
                <a:t>PR21</a:t>
              </a:r>
              <a:endParaRPr lang="fr-FR" sz="900" b="1" i="1" dirty="0">
                <a:solidFill>
                  <a:srgbClr val="002060"/>
                </a:solidFill>
              </a:endParaRPr>
            </a:p>
          </p:txBody>
        </p:sp>
        <p:sp>
          <p:nvSpPr>
            <p:cNvPr id="101" name="ZoneTexte 100">
              <a:extLst>
                <a:ext uri="{FF2B5EF4-FFF2-40B4-BE49-F238E27FC236}">
                  <a16:creationId xmlns:a16="http://schemas.microsoft.com/office/drawing/2014/main" id="{5A7D2666-5C44-4B9A-AEA4-C783AC54FB82}"/>
                </a:ext>
              </a:extLst>
            </p:cNvPr>
            <p:cNvSpPr txBox="1"/>
            <p:nvPr/>
          </p:nvSpPr>
          <p:spPr>
            <a:xfrm>
              <a:off x="4365377" y="287951"/>
              <a:ext cx="354106" cy="215443"/>
            </a:xfrm>
            <a:prstGeom prst="rect">
              <a:avLst/>
            </a:prstGeom>
            <a:solidFill>
              <a:srgbClr val="EDEFFE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800" b="1" i="1" dirty="0">
                  <a:solidFill>
                    <a:srgbClr val="002060"/>
                  </a:solidFill>
                </a:rPr>
                <a:t>F21</a:t>
              </a:r>
              <a:endParaRPr lang="fr-FR" sz="900" b="1" i="1" dirty="0">
                <a:solidFill>
                  <a:srgbClr val="002060"/>
                </a:solidFill>
              </a:endParaRPr>
            </a:p>
          </p:txBody>
        </p:sp>
        <p:sp>
          <p:nvSpPr>
            <p:cNvPr id="102" name="ZoneTexte 101">
              <a:extLst>
                <a:ext uri="{FF2B5EF4-FFF2-40B4-BE49-F238E27FC236}">
                  <a16:creationId xmlns:a16="http://schemas.microsoft.com/office/drawing/2014/main" id="{9B3E1F20-B6C9-4F14-85E2-FAB8F5AF65C8}"/>
                </a:ext>
              </a:extLst>
            </p:cNvPr>
            <p:cNvSpPr txBox="1"/>
            <p:nvPr/>
          </p:nvSpPr>
          <p:spPr>
            <a:xfrm>
              <a:off x="4617071" y="1437519"/>
              <a:ext cx="394936" cy="215443"/>
            </a:xfrm>
            <a:prstGeom prst="rect">
              <a:avLst/>
            </a:prstGeom>
            <a:solidFill>
              <a:srgbClr val="EDEFFE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800" b="1" i="1" dirty="0">
                  <a:solidFill>
                    <a:srgbClr val="002060"/>
                  </a:solidFill>
                </a:rPr>
                <a:t>CF21</a:t>
              </a:r>
              <a:endParaRPr lang="fr-FR" sz="900" b="1" i="1" dirty="0">
                <a:solidFill>
                  <a:srgbClr val="002060"/>
                </a:solidFill>
              </a:endParaRPr>
            </a:p>
          </p:txBody>
        </p:sp>
        <p:sp>
          <p:nvSpPr>
            <p:cNvPr id="103" name="ZoneTexte 102">
              <a:extLst>
                <a:ext uri="{FF2B5EF4-FFF2-40B4-BE49-F238E27FC236}">
                  <a16:creationId xmlns:a16="http://schemas.microsoft.com/office/drawing/2014/main" id="{AA6AFFC9-7F9F-4659-92A1-6AD95F324BED}"/>
                </a:ext>
              </a:extLst>
            </p:cNvPr>
            <p:cNvSpPr txBox="1"/>
            <p:nvPr/>
          </p:nvSpPr>
          <p:spPr>
            <a:xfrm>
              <a:off x="5103295" y="1433619"/>
              <a:ext cx="359906" cy="215443"/>
            </a:xfrm>
            <a:prstGeom prst="rect">
              <a:avLst/>
            </a:prstGeom>
            <a:solidFill>
              <a:srgbClr val="EDEFFE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800" b="1" i="1" dirty="0">
                  <a:solidFill>
                    <a:srgbClr val="002060"/>
                  </a:solidFill>
                </a:rPr>
                <a:t>Q21</a:t>
              </a:r>
              <a:endParaRPr lang="fr-FR" sz="900" b="1" i="1" dirty="0">
                <a:solidFill>
                  <a:srgbClr val="002060"/>
                </a:solidFill>
              </a:endParaRPr>
            </a:p>
          </p:txBody>
        </p:sp>
        <p:sp>
          <p:nvSpPr>
            <p:cNvPr id="104" name="ZoneTexte 103">
              <a:extLst>
                <a:ext uri="{FF2B5EF4-FFF2-40B4-BE49-F238E27FC236}">
                  <a16:creationId xmlns:a16="http://schemas.microsoft.com/office/drawing/2014/main" id="{9C502BD8-EAF6-44D3-B29F-75D8DED665EB}"/>
                </a:ext>
              </a:extLst>
            </p:cNvPr>
            <p:cNvSpPr txBox="1"/>
            <p:nvPr/>
          </p:nvSpPr>
          <p:spPr>
            <a:xfrm>
              <a:off x="5124784" y="293091"/>
              <a:ext cx="364921" cy="215443"/>
            </a:xfrm>
            <a:prstGeom prst="rect">
              <a:avLst/>
            </a:prstGeom>
            <a:solidFill>
              <a:srgbClr val="EDEFFE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800" b="1" i="1" dirty="0">
                  <a:solidFill>
                    <a:srgbClr val="002060"/>
                  </a:solidFill>
                </a:rPr>
                <a:t>Q22</a:t>
              </a:r>
              <a:endParaRPr lang="fr-FR" sz="900" b="1" i="1" dirty="0">
                <a:solidFill>
                  <a:srgbClr val="002060"/>
                </a:solidFill>
              </a:endParaRPr>
            </a:p>
          </p:txBody>
        </p:sp>
        <p:sp>
          <p:nvSpPr>
            <p:cNvPr id="105" name="ZoneTexte 104">
              <a:extLst>
                <a:ext uri="{FF2B5EF4-FFF2-40B4-BE49-F238E27FC236}">
                  <a16:creationId xmlns:a16="http://schemas.microsoft.com/office/drawing/2014/main" id="{5CA0B32D-85AF-4C28-9657-97D73819941F}"/>
                </a:ext>
              </a:extLst>
            </p:cNvPr>
            <p:cNvSpPr txBox="1"/>
            <p:nvPr/>
          </p:nvSpPr>
          <p:spPr>
            <a:xfrm>
              <a:off x="5557953" y="290284"/>
              <a:ext cx="570362" cy="215443"/>
            </a:xfrm>
            <a:prstGeom prst="rect">
              <a:avLst/>
            </a:prstGeom>
            <a:solidFill>
              <a:srgbClr val="EDEFFE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800" b="1" i="1" dirty="0">
                  <a:solidFill>
                    <a:srgbClr val="002060"/>
                  </a:solidFill>
                </a:rPr>
                <a:t>DC21-HO</a:t>
              </a:r>
              <a:endParaRPr lang="fr-FR" sz="900" b="1" i="1" dirty="0">
                <a:solidFill>
                  <a:srgbClr val="002060"/>
                </a:solidFill>
              </a:endParaRPr>
            </a:p>
          </p:txBody>
        </p:sp>
        <p:sp>
          <p:nvSpPr>
            <p:cNvPr id="106" name="ZoneTexte 105">
              <a:extLst>
                <a:ext uri="{FF2B5EF4-FFF2-40B4-BE49-F238E27FC236}">
                  <a16:creationId xmlns:a16="http://schemas.microsoft.com/office/drawing/2014/main" id="{1749A7C7-33D6-4AE2-A430-0ABA09C4C351}"/>
                </a:ext>
              </a:extLst>
            </p:cNvPr>
            <p:cNvSpPr txBox="1"/>
            <p:nvPr/>
          </p:nvSpPr>
          <p:spPr>
            <a:xfrm>
              <a:off x="5528261" y="1432436"/>
              <a:ext cx="569097" cy="215443"/>
            </a:xfrm>
            <a:prstGeom prst="rect">
              <a:avLst/>
            </a:prstGeom>
            <a:solidFill>
              <a:srgbClr val="EDEFFE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800" b="1" i="1" dirty="0">
                  <a:solidFill>
                    <a:srgbClr val="002060"/>
                  </a:solidFill>
                </a:rPr>
                <a:t>DC21-VE</a:t>
              </a:r>
              <a:endParaRPr lang="fr-FR" sz="900" b="1" i="1" dirty="0">
                <a:solidFill>
                  <a:srgbClr val="002060"/>
                </a:solidFill>
              </a:endParaRPr>
            </a:p>
          </p:txBody>
        </p:sp>
        <p:sp>
          <p:nvSpPr>
            <p:cNvPr id="107" name="ZoneTexte 106">
              <a:extLst>
                <a:ext uri="{FF2B5EF4-FFF2-40B4-BE49-F238E27FC236}">
                  <a16:creationId xmlns:a16="http://schemas.microsoft.com/office/drawing/2014/main" id="{D04D4483-7B63-4E51-8CC9-8C0563AA5D6C}"/>
                </a:ext>
              </a:extLst>
            </p:cNvPr>
            <p:cNvSpPr txBox="1"/>
            <p:nvPr/>
          </p:nvSpPr>
          <p:spPr>
            <a:xfrm>
              <a:off x="6161508" y="289916"/>
              <a:ext cx="342343" cy="215443"/>
            </a:xfrm>
            <a:prstGeom prst="rect">
              <a:avLst/>
            </a:prstGeom>
            <a:solidFill>
              <a:srgbClr val="EDEFFE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800" b="1" i="1" dirty="0">
                  <a:solidFill>
                    <a:srgbClr val="002060"/>
                  </a:solidFill>
                </a:rPr>
                <a:t>F22</a:t>
              </a:r>
              <a:endParaRPr lang="fr-FR" sz="900" b="1" i="1" dirty="0">
                <a:solidFill>
                  <a:srgbClr val="002060"/>
                </a:solidFill>
              </a:endParaRPr>
            </a:p>
          </p:txBody>
        </p:sp>
        <p:sp>
          <p:nvSpPr>
            <p:cNvPr id="108" name="ZoneTexte 107">
              <a:extLst>
                <a:ext uri="{FF2B5EF4-FFF2-40B4-BE49-F238E27FC236}">
                  <a16:creationId xmlns:a16="http://schemas.microsoft.com/office/drawing/2014/main" id="{675AF77E-1F98-4062-8D58-B2004264F7CD}"/>
                </a:ext>
              </a:extLst>
            </p:cNvPr>
            <p:cNvSpPr txBox="1"/>
            <p:nvPr/>
          </p:nvSpPr>
          <p:spPr>
            <a:xfrm>
              <a:off x="6295048" y="1437851"/>
              <a:ext cx="394936" cy="215443"/>
            </a:xfrm>
            <a:prstGeom prst="rect">
              <a:avLst/>
            </a:prstGeom>
            <a:solidFill>
              <a:srgbClr val="EDEFFE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800" b="1" i="1" dirty="0">
                  <a:solidFill>
                    <a:srgbClr val="002060"/>
                  </a:solidFill>
                </a:rPr>
                <a:t>CF22</a:t>
              </a:r>
              <a:endParaRPr lang="fr-FR" sz="900" b="1" i="1" dirty="0">
                <a:solidFill>
                  <a:srgbClr val="002060"/>
                </a:solidFill>
              </a:endParaRPr>
            </a:p>
          </p:txBody>
        </p:sp>
        <p:sp>
          <p:nvSpPr>
            <p:cNvPr id="109" name="ZoneTexte 108">
              <a:extLst>
                <a:ext uri="{FF2B5EF4-FFF2-40B4-BE49-F238E27FC236}">
                  <a16:creationId xmlns:a16="http://schemas.microsoft.com/office/drawing/2014/main" id="{9EF83A9C-D339-421A-B66E-8D38B4AD17EC}"/>
                </a:ext>
              </a:extLst>
            </p:cNvPr>
            <p:cNvSpPr txBox="1">
              <a:spLocks/>
            </p:cNvSpPr>
            <p:nvPr/>
          </p:nvSpPr>
          <p:spPr>
            <a:xfrm>
              <a:off x="6594406" y="289598"/>
              <a:ext cx="411420" cy="215443"/>
            </a:xfrm>
            <a:prstGeom prst="rect">
              <a:avLst/>
            </a:prstGeom>
            <a:solidFill>
              <a:srgbClr val="EDEFFE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800" b="1" i="1" dirty="0">
                  <a:solidFill>
                    <a:srgbClr val="002060"/>
                  </a:solidFill>
                </a:rPr>
                <a:t>PR22</a:t>
              </a:r>
              <a:endParaRPr lang="fr-FR" sz="900" b="1" i="1" dirty="0">
                <a:solidFill>
                  <a:srgbClr val="002060"/>
                </a:solidFill>
              </a:endParaRPr>
            </a:p>
          </p:txBody>
        </p:sp>
        <p:sp>
          <p:nvSpPr>
            <p:cNvPr id="110" name="ZoneTexte 109">
              <a:extLst>
                <a:ext uri="{FF2B5EF4-FFF2-40B4-BE49-F238E27FC236}">
                  <a16:creationId xmlns:a16="http://schemas.microsoft.com/office/drawing/2014/main" id="{B7AEE56D-DD91-426D-A061-03DECFF4B458}"/>
                </a:ext>
              </a:extLst>
            </p:cNvPr>
            <p:cNvSpPr txBox="1"/>
            <p:nvPr/>
          </p:nvSpPr>
          <p:spPr>
            <a:xfrm>
              <a:off x="7281025" y="290801"/>
              <a:ext cx="359906" cy="215443"/>
            </a:xfrm>
            <a:prstGeom prst="rect">
              <a:avLst/>
            </a:prstGeom>
            <a:solidFill>
              <a:srgbClr val="EDEFFE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800" b="1" i="1" dirty="0">
                  <a:solidFill>
                    <a:srgbClr val="002060"/>
                  </a:solidFill>
                </a:rPr>
                <a:t>Q23</a:t>
              </a:r>
              <a:endParaRPr lang="fr-FR" sz="900" b="1" i="1" dirty="0">
                <a:solidFill>
                  <a:srgbClr val="002060"/>
                </a:solidFill>
              </a:endParaRPr>
            </a:p>
          </p:txBody>
        </p:sp>
        <p:sp>
          <p:nvSpPr>
            <p:cNvPr id="111" name="ZoneTexte 110">
              <a:extLst>
                <a:ext uri="{FF2B5EF4-FFF2-40B4-BE49-F238E27FC236}">
                  <a16:creationId xmlns:a16="http://schemas.microsoft.com/office/drawing/2014/main" id="{D1770D74-00A8-4E73-BF7D-DA62DCE69E13}"/>
                </a:ext>
              </a:extLst>
            </p:cNvPr>
            <p:cNvSpPr txBox="1"/>
            <p:nvPr/>
          </p:nvSpPr>
          <p:spPr>
            <a:xfrm>
              <a:off x="6915216" y="1446304"/>
              <a:ext cx="359906" cy="215443"/>
            </a:xfrm>
            <a:prstGeom prst="rect">
              <a:avLst/>
            </a:prstGeom>
            <a:solidFill>
              <a:srgbClr val="EDEFFE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800" b="1" i="1" dirty="0">
                  <a:solidFill>
                    <a:srgbClr val="002060"/>
                  </a:solidFill>
                </a:rPr>
                <a:t>H21</a:t>
              </a:r>
              <a:endParaRPr lang="fr-FR" sz="900" b="1" i="1" dirty="0">
                <a:solidFill>
                  <a:srgbClr val="002060"/>
                </a:solidFill>
              </a:endParaRPr>
            </a:p>
          </p:txBody>
        </p:sp>
        <p:sp>
          <p:nvSpPr>
            <p:cNvPr id="112" name="ZoneTexte 111">
              <a:extLst>
                <a:ext uri="{FF2B5EF4-FFF2-40B4-BE49-F238E27FC236}">
                  <a16:creationId xmlns:a16="http://schemas.microsoft.com/office/drawing/2014/main" id="{2B41121D-DBBE-407F-89DD-454845D5DDBD}"/>
                </a:ext>
              </a:extLst>
            </p:cNvPr>
            <p:cNvSpPr txBox="1"/>
            <p:nvPr/>
          </p:nvSpPr>
          <p:spPr>
            <a:xfrm>
              <a:off x="7941927" y="296978"/>
              <a:ext cx="342343" cy="215443"/>
            </a:xfrm>
            <a:prstGeom prst="rect">
              <a:avLst/>
            </a:prstGeom>
            <a:solidFill>
              <a:srgbClr val="EDEFFE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800" b="1" i="1" dirty="0">
                  <a:solidFill>
                    <a:srgbClr val="002060"/>
                  </a:solidFill>
                </a:rPr>
                <a:t>F31</a:t>
              </a:r>
              <a:endParaRPr lang="fr-FR" sz="900" b="1" i="1" dirty="0">
                <a:solidFill>
                  <a:srgbClr val="002060"/>
                </a:solidFill>
              </a:endParaRPr>
            </a:p>
          </p:txBody>
        </p:sp>
        <p:sp>
          <p:nvSpPr>
            <p:cNvPr id="113" name="ZoneTexte 112">
              <a:extLst>
                <a:ext uri="{FF2B5EF4-FFF2-40B4-BE49-F238E27FC236}">
                  <a16:creationId xmlns:a16="http://schemas.microsoft.com/office/drawing/2014/main" id="{16CD26E4-51D7-4521-9091-C9960C471302}"/>
                </a:ext>
              </a:extLst>
            </p:cNvPr>
            <p:cNvSpPr txBox="1"/>
            <p:nvPr/>
          </p:nvSpPr>
          <p:spPr>
            <a:xfrm>
              <a:off x="8596194" y="1689764"/>
              <a:ext cx="361832" cy="215443"/>
            </a:xfrm>
            <a:prstGeom prst="rect">
              <a:avLst/>
            </a:prstGeom>
            <a:solidFill>
              <a:srgbClr val="EDEFFE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800" b="1" i="1" dirty="0">
                  <a:solidFill>
                    <a:srgbClr val="002060"/>
                  </a:solidFill>
                </a:rPr>
                <a:t>D31</a:t>
              </a:r>
              <a:endParaRPr lang="fr-FR" sz="900" b="1" i="1" dirty="0">
                <a:solidFill>
                  <a:srgbClr val="002060"/>
                </a:solidFill>
              </a:endParaRPr>
            </a:p>
          </p:txBody>
        </p:sp>
        <p:sp>
          <p:nvSpPr>
            <p:cNvPr id="114" name="ZoneTexte 113">
              <a:extLst>
                <a:ext uri="{FF2B5EF4-FFF2-40B4-BE49-F238E27FC236}">
                  <a16:creationId xmlns:a16="http://schemas.microsoft.com/office/drawing/2014/main" id="{B316CD50-A3FD-416D-9580-6A9DAC347617}"/>
                </a:ext>
              </a:extLst>
            </p:cNvPr>
            <p:cNvSpPr txBox="1"/>
            <p:nvPr/>
          </p:nvSpPr>
          <p:spPr>
            <a:xfrm>
              <a:off x="8596376" y="4974291"/>
              <a:ext cx="361832" cy="215443"/>
            </a:xfrm>
            <a:prstGeom prst="rect">
              <a:avLst/>
            </a:prstGeom>
            <a:solidFill>
              <a:srgbClr val="EDEFFE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800" b="1" i="1" dirty="0">
                  <a:solidFill>
                    <a:srgbClr val="002060"/>
                  </a:solidFill>
                </a:rPr>
                <a:t>D32</a:t>
              </a:r>
              <a:endParaRPr lang="fr-FR" sz="900" b="1" i="1" dirty="0">
                <a:solidFill>
                  <a:srgbClr val="002060"/>
                </a:solidFill>
              </a:endParaRPr>
            </a:p>
          </p:txBody>
        </p:sp>
        <p:sp>
          <p:nvSpPr>
            <p:cNvPr id="115" name="ZoneTexte 114">
              <a:extLst>
                <a:ext uri="{FF2B5EF4-FFF2-40B4-BE49-F238E27FC236}">
                  <a16:creationId xmlns:a16="http://schemas.microsoft.com/office/drawing/2014/main" id="{DE2DE436-DAAF-428A-9D1E-9F2982AB6E9A}"/>
                </a:ext>
              </a:extLst>
            </p:cNvPr>
            <p:cNvSpPr txBox="1"/>
            <p:nvPr/>
          </p:nvSpPr>
          <p:spPr>
            <a:xfrm>
              <a:off x="8004186" y="6405374"/>
              <a:ext cx="342343" cy="215443"/>
            </a:xfrm>
            <a:prstGeom prst="rect">
              <a:avLst/>
            </a:prstGeom>
            <a:solidFill>
              <a:srgbClr val="EDEFFE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800" b="1" i="1" dirty="0">
                  <a:solidFill>
                    <a:srgbClr val="002060"/>
                  </a:solidFill>
                </a:rPr>
                <a:t>F32</a:t>
              </a:r>
              <a:endParaRPr lang="fr-FR" sz="900" b="1" i="1" dirty="0">
                <a:solidFill>
                  <a:srgbClr val="002060"/>
                </a:solidFill>
              </a:endParaRPr>
            </a:p>
          </p:txBody>
        </p:sp>
        <p:sp>
          <p:nvSpPr>
            <p:cNvPr id="116" name="ZoneTexte 115">
              <a:extLst>
                <a:ext uri="{FF2B5EF4-FFF2-40B4-BE49-F238E27FC236}">
                  <a16:creationId xmlns:a16="http://schemas.microsoft.com/office/drawing/2014/main" id="{006C899D-56BD-4676-B513-6085ECA4DB91}"/>
                </a:ext>
              </a:extLst>
            </p:cNvPr>
            <p:cNvSpPr txBox="1"/>
            <p:nvPr/>
          </p:nvSpPr>
          <p:spPr>
            <a:xfrm>
              <a:off x="7394277" y="5169106"/>
              <a:ext cx="359906" cy="215443"/>
            </a:xfrm>
            <a:prstGeom prst="rect">
              <a:avLst/>
            </a:prstGeom>
            <a:solidFill>
              <a:srgbClr val="EDEFFE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800" b="1" i="1" dirty="0">
                  <a:solidFill>
                    <a:srgbClr val="002060"/>
                  </a:solidFill>
                </a:rPr>
                <a:t>Q41</a:t>
              </a:r>
              <a:endParaRPr lang="fr-FR" sz="900" b="1" i="1" dirty="0">
                <a:solidFill>
                  <a:srgbClr val="002060"/>
                </a:solidFill>
              </a:endParaRPr>
            </a:p>
          </p:txBody>
        </p:sp>
        <p:sp>
          <p:nvSpPr>
            <p:cNvPr id="117" name="ZoneTexte 116">
              <a:extLst>
                <a:ext uri="{FF2B5EF4-FFF2-40B4-BE49-F238E27FC236}">
                  <a16:creationId xmlns:a16="http://schemas.microsoft.com/office/drawing/2014/main" id="{44830BD5-CF48-492C-97BC-30E0ED2D2D82}"/>
                </a:ext>
              </a:extLst>
            </p:cNvPr>
            <p:cNvSpPr txBox="1"/>
            <p:nvPr/>
          </p:nvSpPr>
          <p:spPr>
            <a:xfrm>
              <a:off x="7039926" y="6387938"/>
              <a:ext cx="359906" cy="215443"/>
            </a:xfrm>
            <a:prstGeom prst="rect">
              <a:avLst/>
            </a:prstGeom>
            <a:solidFill>
              <a:srgbClr val="EDEFFE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800" b="1" i="1" dirty="0">
                  <a:solidFill>
                    <a:srgbClr val="002060"/>
                  </a:solidFill>
                </a:rPr>
                <a:t>H41</a:t>
              </a:r>
              <a:endParaRPr lang="fr-FR" sz="900" b="1" i="1" dirty="0">
                <a:solidFill>
                  <a:srgbClr val="002060"/>
                </a:solidFill>
              </a:endParaRPr>
            </a:p>
          </p:txBody>
        </p:sp>
        <p:sp>
          <p:nvSpPr>
            <p:cNvPr id="118" name="ZoneTexte 117">
              <a:extLst>
                <a:ext uri="{FF2B5EF4-FFF2-40B4-BE49-F238E27FC236}">
                  <a16:creationId xmlns:a16="http://schemas.microsoft.com/office/drawing/2014/main" id="{A8F88BB9-68FF-429F-858E-7C8FFE8AC2AC}"/>
                </a:ext>
              </a:extLst>
            </p:cNvPr>
            <p:cNvSpPr txBox="1"/>
            <p:nvPr/>
          </p:nvSpPr>
          <p:spPr>
            <a:xfrm>
              <a:off x="6475582" y="5176079"/>
              <a:ext cx="569097" cy="215443"/>
            </a:xfrm>
            <a:prstGeom prst="rect">
              <a:avLst/>
            </a:prstGeom>
            <a:solidFill>
              <a:srgbClr val="EDEFFE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800" b="1" i="1" dirty="0">
                  <a:solidFill>
                    <a:srgbClr val="002060"/>
                  </a:solidFill>
                </a:rPr>
                <a:t>DC41-VE</a:t>
              </a:r>
              <a:endParaRPr lang="fr-FR" sz="900" b="1" i="1" dirty="0">
                <a:solidFill>
                  <a:srgbClr val="002060"/>
                </a:solidFill>
              </a:endParaRPr>
            </a:p>
          </p:txBody>
        </p:sp>
        <p:sp>
          <p:nvSpPr>
            <p:cNvPr id="119" name="ZoneTexte 118">
              <a:extLst>
                <a:ext uri="{FF2B5EF4-FFF2-40B4-BE49-F238E27FC236}">
                  <a16:creationId xmlns:a16="http://schemas.microsoft.com/office/drawing/2014/main" id="{4799C1C4-6AFF-49DB-8E6A-3E415066240B}"/>
                </a:ext>
              </a:extLst>
            </p:cNvPr>
            <p:cNvSpPr txBox="1"/>
            <p:nvPr/>
          </p:nvSpPr>
          <p:spPr>
            <a:xfrm>
              <a:off x="6431550" y="6388439"/>
              <a:ext cx="570362" cy="215443"/>
            </a:xfrm>
            <a:prstGeom prst="rect">
              <a:avLst/>
            </a:prstGeom>
            <a:solidFill>
              <a:srgbClr val="EDEFFE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800" b="1" i="1" dirty="0">
                  <a:solidFill>
                    <a:srgbClr val="002060"/>
                  </a:solidFill>
                </a:rPr>
                <a:t>DC41-HO</a:t>
              </a:r>
              <a:endParaRPr lang="fr-FR" sz="900" b="1" i="1" dirty="0">
                <a:solidFill>
                  <a:srgbClr val="002060"/>
                </a:solidFill>
              </a:endParaRPr>
            </a:p>
          </p:txBody>
        </p:sp>
        <p:sp>
          <p:nvSpPr>
            <p:cNvPr id="120" name="ZoneTexte 119">
              <a:extLst>
                <a:ext uri="{FF2B5EF4-FFF2-40B4-BE49-F238E27FC236}">
                  <a16:creationId xmlns:a16="http://schemas.microsoft.com/office/drawing/2014/main" id="{F9DD687C-4CB7-41AB-9A72-59A3E7F4523A}"/>
                </a:ext>
              </a:extLst>
            </p:cNvPr>
            <p:cNvSpPr txBox="1">
              <a:spLocks/>
            </p:cNvSpPr>
            <p:nvPr/>
          </p:nvSpPr>
          <p:spPr>
            <a:xfrm>
              <a:off x="6034721" y="5180998"/>
              <a:ext cx="411420" cy="215443"/>
            </a:xfrm>
            <a:prstGeom prst="rect">
              <a:avLst/>
            </a:prstGeom>
            <a:solidFill>
              <a:srgbClr val="EDEFFE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800" b="1" i="1" dirty="0">
                  <a:solidFill>
                    <a:srgbClr val="002060"/>
                  </a:solidFill>
                </a:rPr>
                <a:t>PR41</a:t>
              </a:r>
              <a:endParaRPr lang="fr-FR" sz="900" b="1" i="1" dirty="0">
                <a:solidFill>
                  <a:srgbClr val="002060"/>
                </a:solidFill>
              </a:endParaRPr>
            </a:p>
          </p:txBody>
        </p:sp>
        <p:sp>
          <p:nvSpPr>
            <p:cNvPr id="121" name="ZoneTexte 120">
              <a:extLst>
                <a:ext uri="{FF2B5EF4-FFF2-40B4-BE49-F238E27FC236}">
                  <a16:creationId xmlns:a16="http://schemas.microsoft.com/office/drawing/2014/main" id="{593146E6-8496-49F0-9F95-D1AB8227624C}"/>
                </a:ext>
              </a:extLst>
            </p:cNvPr>
            <p:cNvSpPr txBox="1"/>
            <p:nvPr/>
          </p:nvSpPr>
          <p:spPr>
            <a:xfrm>
              <a:off x="5778030" y="6390186"/>
              <a:ext cx="342343" cy="215443"/>
            </a:xfrm>
            <a:prstGeom prst="rect">
              <a:avLst/>
            </a:prstGeom>
            <a:solidFill>
              <a:srgbClr val="EDEFFE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800" b="1" i="1" dirty="0">
                  <a:solidFill>
                    <a:srgbClr val="002060"/>
                  </a:solidFill>
                </a:rPr>
                <a:t>F41</a:t>
              </a:r>
              <a:endParaRPr lang="fr-FR" sz="900" b="1" i="1" dirty="0">
                <a:solidFill>
                  <a:srgbClr val="002060"/>
                </a:solidFill>
              </a:endParaRPr>
            </a:p>
          </p:txBody>
        </p:sp>
        <p:sp>
          <p:nvSpPr>
            <p:cNvPr id="122" name="ZoneTexte 121">
              <a:extLst>
                <a:ext uri="{FF2B5EF4-FFF2-40B4-BE49-F238E27FC236}">
                  <a16:creationId xmlns:a16="http://schemas.microsoft.com/office/drawing/2014/main" id="{E92BF51F-8EE0-49ED-ACAC-E630CEF12FA8}"/>
                </a:ext>
              </a:extLst>
            </p:cNvPr>
            <p:cNvSpPr txBox="1"/>
            <p:nvPr/>
          </p:nvSpPr>
          <p:spPr>
            <a:xfrm>
              <a:off x="5467038" y="5177588"/>
              <a:ext cx="394936" cy="215443"/>
            </a:xfrm>
            <a:prstGeom prst="rect">
              <a:avLst/>
            </a:prstGeom>
            <a:solidFill>
              <a:srgbClr val="EDEFFE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800" b="1" i="1" dirty="0">
                  <a:solidFill>
                    <a:srgbClr val="002060"/>
                  </a:solidFill>
                </a:rPr>
                <a:t>CF41</a:t>
              </a:r>
              <a:endParaRPr lang="fr-FR" sz="900" b="1" i="1" dirty="0">
                <a:solidFill>
                  <a:srgbClr val="002060"/>
                </a:solidFill>
              </a:endParaRPr>
            </a:p>
          </p:txBody>
        </p:sp>
        <p:sp>
          <p:nvSpPr>
            <p:cNvPr id="123" name="ZoneTexte 122">
              <a:extLst>
                <a:ext uri="{FF2B5EF4-FFF2-40B4-BE49-F238E27FC236}">
                  <a16:creationId xmlns:a16="http://schemas.microsoft.com/office/drawing/2014/main" id="{8314196D-79BB-4A4B-9376-DB83F2132C8C}"/>
                </a:ext>
              </a:extLst>
            </p:cNvPr>
            <p:cNvSpPr txBox="1"/>
            <p:nvPr/>
          </p:nvSpPr>
          <p:spPr>
            <a:xfrm>
              <a:off x="5045635" y="6393653"/>
              <a:ext cx="359906" cy="215443"/>
            </a:xfrm>
            <a:prstGeom prst="rect">
              <a:avLst/>
            </a:prstGeom>
            <a:solidFill>
              <a:srgbClr val="EDEFFE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800" b="1" i="1" dirty="0">
                  <a:solidFill>
                    <a:srgbClr val="002060"/>
                  </a:solidFill>
                </a:rPr>
                <a:t>Q43</a:t>
              </a:r>
              <a:endParaRPr lang="fr-FR" sz="900" b="1" i="1" dirty="0">
                <a:solidFill>
                  <a:srgbClr val="002060"/>
                </a:solidFill>
              </a:endParaRPr>
            </a:p>
          </p:txBody>
        </p:sp>
        <p:sp>
          <p:nvSpPr>
            <p:cNvPr id="124" name="ZoneTexte 123">
              <a:extLst>
                <a:ext uri="{FF2B5EF4-FFF2-40B4-BE49-F238E27FC236}">
                  <a16:creationId xmlns:a16="http://schemas.microsoft.com/office/drawing/2014/main" id="{55243AFC-017C-42F3-BBE3-B45642D9FC1C}"/>
                </a:ext>
              </a:extLst>
            </p:cNvPr>
            <p:cNvSpPr txBox="1"/>
            <p:nvPr/>
          </p:nvSpPr>
          <p:spPr>
            <a:xfrm>
              <a:off x="5016325" y="5183275"/>
              <a:ext cx="364921" cy="215443"/>
            </a:xfrm>
            <a:prstGeom prst="rect">
              <a:avLst/>
            </a:prstGeom>
            <a:solidFill>
              <a:srgbClr val="EDEFFE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800" b="1" i="1" dirty="0">
                  <a:solidFill>
                    <a:srgbClr val="002060"/>
                  </a:solidFill>
                </a:rPr>
                <a:t>Q42</a:t>
              </a:r>
              <a:endParaRPr lang="fr-FR" sz="900" b="1" i="1" dirty="0">
                <a:solidFill>
                  <a:srgbClr val="002060"/>
                </a:solidFill>
              </a:endParaRPr>
            </a:p>
          </p:txBody>
        </p:sp>
        <p:sp>
          <p:nvSpPr>
            <p:cNvPr id="125" name="ZoneTexte 124">
              <a:extLst>
                <a:ext uri="{FF2B5EF4-FFF2-40B4-BE49-F238E27FC236}">
                  <a16:creationId xmlns:a16="http://schemas.microsoft.com/office/drawing/2014/main" id="{C9F094E4-1A0D-4552-ACAB-B1F099CB5ECE}"/>
                </a:ext>
              </a:extLst>
            </p:cNvPr>
            <p:cNvSpPr txBox="1"/>
            <p:nvPr/>
          </p:nvSpPr>
          <p:spPr>
            <a:xfrm>
              <a:off x="4284488" y="6390942"/>
              <a:ext cx="342343" cy="215443"/>
            </a:xfrm>
            <a:prstGeom prst="rect">
              <a:avLst/>
            </a:prstGeom>
            <a:solidFill>
              <a:srgbClr val="EDEFFE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800" b="1" i="1" dirty="0">
                  <a:solidFill>
                    <a:srgbClr val="002060"/>
                  </a:solidFill>
                </a:rPr>
                <a:t>F42</a:t>
              </a:r>
              <a:endParaRPr lang="fr-FR" sz="900" b="1" i="1" dirty="0">
                <a:solidFill>
                  <a:srgbClr val="002060"/>
                </a:solidFill>
              </a:endParaRPr>
            </a:p>
          </p:txBody>
        </p:sp>
        <p:sp>
          <p:nvSpPr>
            <p:cNvPr id="126" name="ZoneTexte 125">
              <a:extLst>
                <a:ext uri="{FF2B5EF4-FFF2-40B4-BE49-F238E27FC236}">
                  <a16:creationId xmlns:a16="http://schemas.microsoft.com/office/drawing/2014/main" id="{3BDCC2B1-5DEF-4C16-B3F2-C6F36708671B}"/>
                </a:ext>
              </a:extLst>
            </p:cNvPr>
            <p:cNvSpPr txBox="1"/>
            <p:nvPr/>
          </p:nvSpPr>
          <p:spPr>
            <a:xfrm>
              <a:off x="3941850" y="5189840"/>
              <a:ext cx="394936" cy="215443"/>
            </a:xfrm>
            <a:prstGeom prst="rect">
              <a:avLst/>
            </a:prstGeom>
            <a:solidFill>
              <a:srgbClr val="EDEFFE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800" b="1" i="1" dirty="0">
                  <a:solidFill>
                    <a:srgbClr val="002060"/>
                  </a:solidFill>
                </a:rPr>
                <a:t>CF42</a:t>
              </a:r>
              <a:endParaRPr lang="fr-FR" sz="900" b="1" i="1" dirty="0">
                <a:solidFill>
                  <a:srgbClr val="002060"/>
                </a:solidFill>
              </a:endParaRPr>
            </a:p>
          </p:txBody>
        </p:sp>
        <p:pic>
          <p:nvPicPr>
            <p:cNvPr id="127" name="Image 126">
              <a:extLst>
                <a:ext uri="{FF2B5EF4-FFF2-40B4-BE49-F238E27FC236}">
                  <a16:creationId xmlns:a16="http://schemas.microsoft.com/office/drawing/2014/main" id="{0CB6351E-BB58-4CB3-8BE4-15024353B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6943" y="633939"/>
              <a:ext cx="753592" cy="760304"/>
            </a:xfrm>
            <a:prstGeom prst="rect">
              <a:avLst/>
            </a:prstGeom>
          </p:spPr>
        </p:pic>
        <p:pic>
          <p:nvPicPr>
            <p:cNvPr id="128" name="Image 127">
              <a:extLst>
                <a:ext uri="{FF2B5EF4-FFF2-40B4-BE49-F238E27FC236}">
                  <a16:creationId xmlns:a16="http://schemas.microsoft.com/office/drawing/2014/main" id="{CD423404-1E09-4DDB-A0B1-F32EC6086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202772" y="5460580"/>
              <a:ext cx="769343" cy="776199"/>
            </a:xfrm>
            <a:prstGeom prst="rect">
              <a:avLst/>
            </a:prstGeom>
          </p:spPr>
        </p:pic>
        <p:pic>
          <p:nvPicPr>
            <p:cNvPr id="129" name="Image 128">
              <a:extLst>
                <a:ext uri="{FF2B5EF4-FFF2-40B4-BE49-F238E27FC236}">
                  <a16:creationId xmlns:a16="http://schemas.microsoft.com/office/drawing/2014/main" id="{3C49B1C5-2B4A-4B64-9123-7791E5028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229" y="2637528"/>
              <a:ext cx="645418" cy="651165"/>
            </a:xfrm>
            <a:prstGeom prst="rect">
              <a:avLst/>
            </a:prstGeom>
          </p:spPr>
        </p:pic>
        <p:sp>
          <p:nvSpPr>
            <p:cNvPr id="130" name="ZoneTexte 129">
              <a:extLst>
                <a:ext uri="{FF2B5EF4-FFF2-40B4-BE49-F238E27FC236}">
                  <a16:creationId xmlns:a16="http://schemas.microsoft.com/office/drawing/2014/main" id="{6601BC8B-046E-4A3A-AE91-DFF2BF7B4DFE}"/>
                </a:ext>
              </a:extLst>
            </p:cNvPr>
            <p:cNvSpPr txBox="1">
              <a:spLocks/>
            </p:cNvSpPr>
            <p:nvPr/>
          </p:nvSpPr>
          <p:spPr>
            <a:xfrm>
              <a:off x="4567711" y="5184997"/>
              <a:ext cx="411420" cy="215443"/>
            </a:xfrm>
            <a:prstGeom prst="rect">
              <a:avLst/>
            </a:prstGeom>
            <a:solidFill>
              <a:srgbClr val="EDEFFE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800" b="1" i="1" dirty="0">
                  <a:solidFill>
                    <a:srgbClr val="002060"/>
                  </a:solidFill>
                </a:rPr>
                <a:t>PR42</a:t>
              </a:r>
              <a:endParaRPr lang="fr-FR" sz="900" b="1" i="1" dirty="0">
                <a:solidFill>
                  <a:srgbClr val="002060"/>
                </a:solidFill>
              </a:endParaRPr>
            </a:p>
          </p:txBody>
        </p:sp>
        <p:grpSp>
          <p:nvGrpSpPr>
            <p:cNvPr id="131" name="Groupe 130">
              <a:extLst>
                <a:ext uri="{FF2B5EF4-FFF2-40B4-BE49-F238E27FC236}">
                  <a16:creationId xmlns:a16="http://schemas.microsoft.com/office/drawing/2014/main" id="{124ED761-A8C7-4F66-9C1E-0E81728B3771}"/>
                </a:ext>
              </a:extLst>
            </p:cNvPr>
            <p:cNvGrpSpPr/>
            <p:nvPr/>
          </p:nvGrpSpPr>
          <p:grpSpPr>
            <a:xfrm>
              <a:off x="2739436" y="5638858"/>
              <a:ext cx="424779" cy="538192"/>
              <a:chOff x="2651796" y="5629168"/>
              <a:chExt cx="424779" cy="538193"/>
            </a:xfrm>
            <a:solidFill>
              <a:srgbClr val="55FF72"/>
            </a:solidFill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53377E8A-F499-44DA-B372-761FCCC0A234}"/>
                  </a:ext>
                </a:extLst>
              </p:cNvPr>
              <p:cNvSpPr/>
              <p:nvPr/>
            </p:nvSpPr>
            <p:spPr>
              <a:xfrm>
                <a:off x="2651796" y="5629168"/>
                <a:ext cx="424779" cy="538193"/>
              </a:xfrm>
              <a:prstGeom prst="rect">
                <a:avLst/>
              </a:prstGeom>
              <a:grpFill/>
              <a:ln w="76200">
                <a:solidFill>
                  <a:srgbClr val="3D84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7" name="Ellipse 136">
                <a:extLst>
                  <a:ext uri="{FF2B5EF4-FFF2-40B4-BE49-F238E27FC236}">
                    <a16:creationId xmlns:a16="http://schemas.microsoft.com/office/drawing/2014/main" id="{7F31FA9C-D4D7-4151-9C62-885ACB6E0BC2}"/>
                  </a:ext>
                </a:extLst>
              </p:cNvPr>
              <p:cNvSpPr/>
              <p:nvPr/>
            </p:nvSpPr>
            <p:spPr>
              <a:xfrm>
                <a:off x="2740729" y="5731341"/>
                <a:ext cx="79741" cy="7769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8" name="Ellipse 137">
                <a:extLst>
                  <a:ext uri="{FF2B5EF4-FFF2-40B4-BE49-F238E27FC236}">
                    <a16:creationId xmlns:a16="http://schemas.microsoft.com/office/drawing/2014/main" id="{3A2F73BC-532C-4163-ABA8-EB9BA9CDD4BA}"/>
                  </a:ext>
                </a:extLst>
              </p:cNvPr>
              <p:cNvSpPr/>
              <p:nvPr/>
            </p:nvSpPr>
            <p:spPr>
              <a:xfrm>
                <a:off x="2888600" y="5731925"/>
                <a:ext cx="79741" cy="7769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9" name="Ellipse 138">
                <a:extLst>
                  <a:ext uri="{FF2B5EF4-FFF2-40B4-BE49-F238E27FC236}">
                    <a16:creationId xmlns:a16="http://schemas.microsoft.com/office/drawing/2014/main" id="{B161244C-EED9-42E4-97EE-7846E03ABE23}"/>
                  </a:ext>
                </a:extLst>
              </p:cNvPr>
              <p:cNvSpPr/>
              <p:nvPr/>
            </p:nvSpPr>
            <p:spPr>
              <a:xfrm>
                <a:off x="2740729" y="5864512"/>
                <a:ext cx="79741" cy="7769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0" name="Ellipse 139">
                <a:extLst>
                  <a:ext uri="{FF2B5EF4-FFF2-40B4-BE49-F238E27FC236}">
                    <a16:creationId xmlns:a16="http://schemas.microsoft.com/office/drawing/2014/main" id="{3EA6DFF0-7529-4F13-AD69-9672A1BA131E}"/>
                  </a:ext>
                </a:extLst>
              </p:cNvPr>
              <p:cNvSpPr/>
              <p:nvPr/>
            </p:nvSpPr>
            <p:spPr>
              <a:xfrm>
                <a:off x="2888600" y="5865096"/>
                <a:ext cx="79741" cy="7769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1" name="Ellipse 140">
                <a:extLst>
                  <a:ext uri="{FF2B5EF4-FFF2-40B4-BE49-F238E27FC236}">
                    <a16:creationId xmlns:a16="http://schemas.microsoft.com/office/drawing/2014/main" id="{B646C085-4D07-458C-B186-F05533F161A7}"/>
                  </a:ext>
                </a:extLst>
              </p:cNvPr>
              <p:cNvSpPr/>
              <p:nvPr/>
            </p:nvSpPr>
            <p:spPr>
              <a:xfrm>
                <a:off x="2740729" y="5992921"/>
                <a:ext cx="79741" cy="7769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2" name="Ellipse 141">
                <a:extLst>
                  <a:ext uri="{FF2B5EF4-FFF2-40B4-BE49-F238E27FC236}">
                    <a16:creationId xmlns:a16="http://schemas.microsoft.com/office/drawing/2014/main" id="{885BE0DE-C07B-4879-B195-9F71C67B5AA4}"/>
                  </a:ext>
                </a:extLst>
              </p:cNvPr>
              <p:cNvSpPr/>
              <p:nvPr/>
            </p:nvSpPr>
            <p:spPr>
              <a:xfrm>
                <a:off x="2888600" y="5993505"/>
                <a:ext cx="79741" cy="7769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132" name="Image 131">
              <a:extLst>
                <a:ext uri="{FF2B5EF4-FFF2-40B4-BE49-F238E27FC236}">
                  <a16:creationId xmlns:a16="http://schemas.microsoft.com/office/drawing/2014/main" id="{FB7406A8-FCE6-4AB9-9C02-D2D3F4059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483115" y="2355799"/>
              <a:ext cx="264182" cy="650297"/>
            </a:xfrm>
            <a:prstGeom prst="rect">
              <a:avLst/>
            </a:prstGeom>
          </p:spPr>
        </p:pic>
        <p:pic>
          <p:nvPicPr>
            <p:cNvPr id="133" name="Image 132">
              <a:extLst>
                <a:ext uri="{FF2B5EF4-FFF2-40B4-BE49-F238E27FC236}">
                  <a16:creationId xmlns:a16="http://schemas.microsoft.com/office/drawing/2014/main" id="{18D45D99-6D29-49C0-B003-A5A4D6E1B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479154" y="3876552"/>
              <a:ext cx="264182" cy="650297"/>
            </a:xfrm>
            <a:prstGeom prst="rect">
              <a:avLst/>
            </a:prstGeom>
          </p:spPr>
        </p:pic>
        <p:sp>
          <p:nvSpPr>
            <p:cNvPr id="134" name="ZoneTexte 133">
              <a:extLst>
                <a:ext uri="{FF2B5EF4-FFF2-40B4-BE49-F238E27FC236}">
                  <a16:creationId xmlns:a16="http://schemas.microsoft.com/office/drawing/2014/main" id="{9786CEB8-401B-477E-A392-436DFD1F113F}"/>
                </a:ext>
              </a:extLst>
            </p:cNvPr>
            <p:cNvSpPr txBox="1">
              <a:spLocks/>
            </p:cNvSpPr>
            <p:nvPr/>
          </p:nvSpPr>
          <p:spPr>
            <a:xfrm>
              <a:off x="10174610" y="2573224"/>
              <a:ext cx="411420" cy="215443"/>
            </a:xfrm>
            <a:prstGeom prst="rect">
              <a:avLst/>
            </a:prstGeom>
            <a:solidFill>
              <a:srgbClr val="EDEFFE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800" b="1" i="1" dirty="0">
                  <a:solidFill>
                    <a:srgbClr val="002060"/>
                  </a:solidFill>
                </a:rPr>
                <a:t>PR31</a:t>
              </a:r>
              <a:endParaRPr lang="fr-FR" sz="900" b="1" i="1" dirty="0">
                <a:solidFill>
                  <a:srgbClr val="002060"/>
                </a:solidFill>
              </a:endParaRPr>
            </a:p>
          </p:txBody>
        </p:sp>
        <p:sp>
          <p:nvSpPr>
            <p:cNvPr id="135" name="ZoneTexte 134">
              <a:extLst>
                <a:ext uri="{FF2B5EF4-FFF2-40B4-BE49-F238E27FC236}">
                  <a16:creationId xmlns:a16="http://schemas.microsoft.com/office/drawing/2014/main" id="{8247F9E2-420A-4B96-9DB8-98D50CED00AD}"/>
                </a:ext>
              </a:extLst>
            </p:cNvPr>
            <p:cNvSpPr txBox="1">
              <a:spLocks/>
            </p:cNvSpPr>
            <p:nvPr/>
          </p:nvSpPr>
          <p:spPr>
            <a:xfrm>
              <a:off x="10174604" y="4094146"/>
              <a:ext cx="411420" cy="215443"/>
            </a:xfrm>
            <a:prstGeom prst="rect">
              <a:avLst/>
            </a:prstGeom>
            <a:solidFill>
              <a:srgbClr val="EDEFFE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800" b="1" i="1" dirty="0">
                  <a:solidFill>
                    <a:srgbClr val="002060"/>
                  </a:solidFill>
                </a:rPr>
                <a:t>PR32</a:t>
              </a:r>
              <a:endParaRPr lang="fr-FR" sz="900" b="1" i="1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348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388-EA6F-5A4A-9016-7AFDB6309DC3}" type="slidenum">
              <a:rPr lang="fr-FR" smtClean="0"/>
              <a:t>2</a:t>
            </a:fld>
            <a:endParaRPr lang="fr-FR" dirty="0"/>
          </a:p>
        </p:txBody>
      </p:sp>
      <p:pic>
        <p:nvPicPr>
          <p:cNvPr id="8" name="Picture 2" descr="http://ercos.utbm.fr/wp-content/uploads/logo.jpg">
            <a:extLst>
              <a:ext uri="{FF2B5EF4-FFF2-40B4-BE49-F238E27FC236}">
                <a16:creationId xmlns:a16="http://schemas.microsoft.com/office/drawing/2014/main" id="{B928A954-1FDD-2700-41BC-32C9F5E9F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6382" y="966419"/>
            <a:ext cx="271317" cy="271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space réservé du contenu 4"/>
          <p:cNvSpPr txBox="1">
            <a:spLocks/>
          </p:cNvSpPr>
          <p:nvPr/>
        </p:nvSpPr>
        <p:spPr>
          <a:xfrm>
            <a:off x="609600" y="1104162"/>
            <a:ext cx="10972800" cy="22896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Ubuntu Light" charset="0"/>
                <a:ea typeface="Ubuntu Light" charset="0"/>
                <a:cs typeface="Ubuntu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Ubuntu Light" charset="0"/>
                <a:ea typeface="Ubuntu Light" charset="0"/>
                <a:cs typeface="Ubuntu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Ubuntu Light" charset="0"/>
                <a:ea typeface="Ubuntu Light" charset="0"/>
                <a:cs typeface="Ubuntu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Ubuntu Light" charset="0"/>
                <a:ea typeface="Ubuntu Light" charset="0"/>
                <a:cs typeface="Ubuntu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Ubuntu Light" charset="0"/>
                <a:ea typeface="Ubuntu Light" charset="0"/>
                <a:cs typeface="Ubuntu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Font typeface="Arial"/>
              <a:buNone/>
            </a:pPr>
            <a:endParaRPr lang="fr-FR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marL="0" indent="0">
              <a:spcBef>
                <a:spcPct val="0"/>
              </a:spcBef>
              <a:buFont typeface="Arial"/>
              <a:buNone/>
            </a:pPr>
            <a:endParaRPr lang="fr-FR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marL="0" indent="0" algn="ctr">
              <a:spcBef>
                <a:spcPct val="0"/>
              </a:spcBef>
              <a:buFont typeface="Arial"/>
              <a:buNone/>
            </a:pPr>
            <a:r>
              <a:rPr lang="fr-FR" sz="2000" b="1" dirty="0" smtClean="0">
                <a:latin typeface="Arial" charset="0"/>
              </a:rPr>
              <a:t>« </a:t>
            </a:r>
            <a:r>
              <a:rPr lang="en-GB" sz="2000" b="1" dirty="0" smtClean="0">
                <a:latin typeface="Arial" charset="0"/>
              </a:rPr>
              <a:t>Decay</a:t>
            </a:r>
            <a:r>
              <a:rPr lang="fr-FR" sz="2000" b="1" dirty="0" smtClean="0">
                <a:latin typeface="Arial" charset="0"/>
              </a:rPr>
              <a:t> , Excitation and Storage of Radioactive Ions » </a:t>
            </a:r>
            <a:endParaRPr lang="en-GB" sz="2000" b="1" dirty="0" smtClean="0">
              <a:latin typeface="Arial" charset="0"/>
            </a:endParaRPr>
          </a:p>
          <a:p>
            <a:pPr marL="0" indent="0">
              <a:spcBef>
                <a:spcPct val="0"/>
              </a:spcBef>
              <a:buFont typeface="Arial"/>
              <a:buNone/>
            </a:pPr>
            <a:endParaRPr lang="fr-FR" sz="1800" dirty="0" smtClean="0">
              <a:latin typeface="Arial" charset="0"/>
            </a:endParaRP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  <a:tabLst>
                <a:tab pos="3683000" algn="l"/>
                <a:tab pos="6724650" algn="l"/>
                <a:tab pos="7620000" algn="l"/>
              </a:tabLst>
            </a:pPr>
            <a:r>
              <a:rPr lang="fr-FR" sz="1800" dirty="0" smtClean="0">
                <a:latin typeface="Arial" charset="0"/>
              </a:rPr>
              <a:t>       </a:t>
            </a:r>
            <a:r>
              <a:rPr lang="en-GB" sz="1800" dirty="0" smtClean="0">
                <a:latin typeface="Arial" charset="0"/>
              </a:rPr>
              <a:t>Exotic</a:t>
            </a:r>
            <a:r>
              <a:rPr lang="fr-FR" sz="1800" dirty="0" smtClean="0">
                <a:latin typeface="Arial" charset="0"/>
              </a:rPr>
              <a:t> </a:t>
            </a:r>
            <a:r>
              <a:rPr lang="en-GB" sz="1800" dirty="0" smtClean="0">
                <a:latin typeface="Arial" charset="0"/>
              </a:rPr>
              <a:t>decay</a:t>
            </a:r>
            <a:r>
              <a:rPr lang="fr-FR" sz="1800" dirty="0" smtClean="0">
                <a:latin typeface="Arial" charset="0"/>
              </a:rPr>
              <a:t> modes 	Shape, size, structure </a:t>
            </a:r>
            <a:r>
              <a:rPr lang="fr-FR" sz="1800" dirty="0">
                <a:latin typeface="Arial" charset="0"/>
              </a:rPr>
              <a:t>of the </a:t>
            </a:r>
            <a:r>
              <a:rPr lang="fr-FR" sz="1800" dirty="0" smtClean="0">
                <a:latin typeface="Arial" charset="0"/>
              </a:rPr>
              <a:t>nucleus</a:t>
            </a:r>
            <a:r>
              <a:rPr lang="fr-FR" sz="1800" dirty="0">
                <a:latin typeface="Arial" charset="0"/>
              </a:rPr>
              <a:t>	</a:t>
            </a:r>
            <a:r>
              <a:rPr lang="en-GB" sz="1800" dirty="0" smtClean="0">
                <a:latin typeface="Arial" charset="0"/>
              </a:rPr>
              <a:t>Mass</a:t>
            </a:r>
            <a:r>
              <a:rPr lang="fr-FR" sz="1800" dirty="0" smtClean="0">
                <a:latin typeface="Arial" charset="0"/>
              </a:rPr>
              <a:t>, </a:t>
            </a:r>
            <a:r>
              <a:rPr lang="en-GB" sz="1800" dirty="0" smtClean="0">
                <a:latin typeface="Arial" charset="0"/>
              </a:rPr>
              <a:t>correlations</a:t>
            </a:r>
          </a:p>
          <a:p>
            <a:pPr marL="0" indent="0">
              <a:spcBef>
                <a:spcPct val="0"/>
              </a:spcBef>
              <a:buFont typeface="Arial"/>
              <a:buNone/>
              <a:tabLst>
                <a:tab pos="3225800" algn="l"/>
              </a:tabLst>
            </a:pPr>
            <a:r>
              <a:rPr lang="fr-FR" sz="1400" i="1" dirty="0">
                <a:latin typeface="Arial" charset="0"/>
              </a:rPr>
              <a:t>	</a:t>
            </a:r>
            <a:endParaRPr lang="fr-FR" sz="1800" dirty="0" smtClean="0">
              <a:latin typeface="Arial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4214" y="1031092"/>
            <a:ext cx="1598129" cy="638094"/>
          </a:xfrm>
          <a:prstGeom prst="rect">
            <a:avLst/>
          </a:prstGeom>
        </p:spPr>
      </p:pic>
      <p:cxnSp>
        <p:nvCxnSpPr>
          <p:cNvPr id="11" name="Connecteur droit avec flèche 10"/>
          <p:cNvCxnSpPr/>
          <p:nvPr/>
        </p:nvCxnSpPr>
        <p:spPr>
          <a:xfrm flipH="1">
            <a:off x="2980985" y="2090727"/>
            <a:ext cx="335320" cy="203748"/>
          </a:xfrm>
          <a:prstGeom prst="straightConnector1">
            <a:avLst/>
          </a:prstGeom>
          <a:ln w="28575">
            <a:solidFill>
              <a:srgbClr val="0000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5000947" y="2111335"/>
            <a:ext cx="454109" cy="162532"/>
          </a:xfrm>
          <a:prstGeom prst="straightConnector1">
            <a:avLst/>
          </a:prstGeom>
          <a:ln w="28575">
            <a:solidFill>
              <a:srgbClr val="0000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6088339" y="1599599"/>
            <a:ext cx="345881" cy="162082"/>
          </a:xfrm>
          <a:prstGeom prst="straightConnector1">
            <a:avLst/>
          </a:prstGeom>
          <a:ln w="28575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>
            <a:off x="5020175" y="1586000"/>
            <a:ext cx="459267" cy="187807"/>
          </a:xfrm>
          <a:prstGeom prst="straightConnector1">
            <a:avLst/>
          </a:prstGeom>
          <a:ln w="28575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>
            <a:off x="3687193" y="1446595"/>
            <a:ext cx="1313754" cy="360264"/>
          </a:xfrm>
          <a:prstGeom prst="straightConnector1">
            <a:avLst/>
          </a:prstGeom>
          <a:ln w="28575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6726382" y="2111335"/>
            <a:ext cx="1503218" cy="159893"/>
          </a:xfrm>
          <a:prstGeom prst="straightConnector1">
            <a:avLst/>
          </a:prstGeom>
          <a:ln w="28575">
            <a:solidFill>
              <a:srgbClr val="0000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29930" y="3647416"/>
            <a:ext cx="11131579" cy="19005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lvl="0" indent="0" algn="just" eaLnBrk="1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2100" b="1" dirty="0" smtClean="0">
                <a:solidFill>
                  <a:srgbClr val="000064"/>
                </a:solidFill>
              </a:rPr>
              <a:t>A new GANIL users facility </a:t>
            </a:r>
          </a:p>
          <a:p>
            <a:pPr marL="266700" lvl="0" indent="-266700" algn="just" eaLnBrk="1" hangingPunct="1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GB" sz="2100" dirty="0" smtClean="0">
                <a:solidFill>
                  <a:srgbClr val="000064"/>
                </a:solidFill>
              </a:rPr>
              <a:t>Study of the </a:t>
            </a:r>
            <a:r>
              <a:rPr lang="en-GB" sz="2100" dirty="0">
                <a:solidFill>
                  <a:srgbClr val="000064"/>
                </a:solidFill>
              </a:rPr>
              <a:t>f</a:t>
            </a:r>
            <a:r>
              <a:rPr lang="en-GB" sz="2100" dirty="0" smtClean="0">
                <a:solidFill>
                  <a:srgbClr val="000064"/>
                </a:solidFill>
              </a:rPr>
              <a:t>undamental properties of atomic nuclei and underlying forces</a:t>
            </a:r>
          </a:p>
          <a:p>
            <a:pPr marL="266700" lvl="0" indent="-266700" algn="just" eaLnBrk="1" hangingPunct="1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GB" sz="2100" dirty="0" smtClean="0">
                <a:solidFill>
                  <a:srgbClr val="000064"/>
                </a:solidFill>
              </a:rPr>
              <a:t>With a high precision using ultra-pure samples of radioactive ions manipulated at very low energy</a:t>
            </a:r>
          </a:p>
          <a:p>
            <a:pPr marL="266700" lvl="0" indent="-266700" algn="just" eaLnBrk="1" hangingPunct="1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GB" sz="2100" dirty="0" smtClean="0">
                <a:solidFill>
                  <a:srgbClr val="000064"/>
                </a:solidFill>
              </a:rPr>
              <a:t>Taking advantage of the various RIBs production methods</a:t>
            </a:r>
          </a:p>
          <a:p>
            <a:pPr marL="266700" lvl="0" indent="-266700" algn="just" eaLnBrk="1" hangingPunct="1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GB" sz="2100" dirty="0" smtClean="0">
                <a:solidFill>
                  <a:srgbClr val="000064"/>
                </a:solidFill>
              </a:rPr>
              <a:t>In complementarity to S</a:t>
            </a:r>
            <a:r>
              <a:rPr lang="en-GB" sz="2100" baseline="30000" dirty="0" smtClean="0">
                <a:solidFill>
                  <a:srgbClr val="000064"/>
                </a:solidFill>
              </a:rPr>
              <a:t>3</a:t>
            </a:r>
            <a:r>
              <a:rPr lang="en-GB" sz="2100" dirty="0" smtClean="0">
                <a:solidFill>
                  <a:srgbClr val="000064"/>
                </a:solidFill>
              </a:rPr>
              <a:t>(-LEB) and </a:t>
            </a:r>
            <a:r>
              <a:rPr lang="en-GB" sz="2100" dirty="0">
                <a:solidFill>
                  <a:srgbClr val="000064"/>
                </a:solidFill>
              </a:rPr>
              <a:t>other </a:t>
            </a:r>
            <a:r>
              <a:rPr lang="en-GB" sz="2100" dirty="0" smtClean="0">
                <a:solidFill>
                  <a:srgbClr val="000064"/>
                </a:solidFill>
              </a:rPr>
              <a:t>GANIL installations</a:t>
            </a:r>
            <a:endParaRPr lang="en-GB" sz="2100" i="1" dirty="0">
              <a:solidFill>
                <a:srgbClr val="000064"/>
              </a:solidFill>
            </a:endParaRPr>
          </a:p>
        </p:txBody>
      </p:sp>
      <p:cxnSp>
        <p:nvCxnSpPr>
          <p:cNvPr id="37" name="Connecteur droit avec flèche 36"/>
          <p:cNvCxnSpPr/>
          <p:nvPr/>
        </p:nvCxnSpPr>
        <p:spPr>
          <a:xfrm>
            <a:off x="6645770" y="1441149"/>
            <a:ext cx="1291581" cy="295149"/>
          </a:xfrm>
          <a:prstGeom prst="straightConnector1">
            <a:avLst/>
          </a:prstGeom>
          <a:ln w="28575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28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3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5" name="Rectangle 8"/>
          <p:cNvSpPr>
            <a:spLocks noChangeArrowheads="1"/>
          </p:cNvSpPr>
          <p:nvPr/>
        </p:nvSpPr>
        <p:spPr bwMode="auto">
          <a:xfrm>
            <a:off x="250825" y="250825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DESIR at GANIL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1425" y="679721"/>
            <a:ext cx="1525678" cy="47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36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388-EA6F-5A4A-9016-7AFDB6309DC3}" type="slidenum">
              <a:rPr lang="fr-FR" smtClean="0"/>
              <a:t>20</a:t>
            </a:fld>
            <a:endParaRPr lang="fr-FR" dirty="0"/>
          </a:p>
        </p:txBody>
      </p:sp>
      <p:grpSp>
        <p:nvGrpSpPr>
          <p:cNvPr id="22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250825" y="250825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High-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resolution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separator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2</a:t>
            </a:r>
            <a:r>
              <a:rPr lang="fr-FR" b="1" baseline="30000" dirty="0" smtClean="0">
                <a:solidFill>
                  <a:srgbClr val="2559FF"/>
                </a:solidFill>
                <a:latin typeface="Verdana" pitchFamily="34" charset="0"/>
              </a:rPr>
              <a:t>nd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order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correction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measurements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pic>
        <p:nvPicPr>
          <p:cNvPr id="80" name="Imag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77857" y="242332"/>
            <a:ext cx="1238722" cy="66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8396112" y="6492874"/>
            <a:ext cx="28825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 smtClean="0">
                <a:latin typeface="Times New Roman" pitchFamily="18" charset="0"/>
                <a:cs typeface="Times New Roman" pitchFamily="18" charset="0"/>
              </a:rPr>
              <a:t>J. Michaud et al., LP2iB &amp; </a:t>
            </a:r>
            <a:r>
              <a:rPr lang="en-GB" sz="1400" b="1" dirty="0" err="1" smtClean="0">
                <a:latin typeface="Times New Roman" pitchFamily="18" charset="0"/>
                <a:cs typeface="Times New Roman" pitchFamily="18" charset="0"/>
              </a:rPr>
              <a:t>IJCLab</a:t>
            </a:r>
            <a:endParaRPr lang="fr-FR" sz="1400" dirty="0"/>
          </a:p>
        </p:txBody>
      </p:sp>
      <p:sp>
        <p:nvSpPr>
          <p:cNvPr id="14" name="ZoneTexte 13"/>
          <p:cNvSpPr txBox="1"/>
          <p:nvPr/>
        </p:nvSpPr>
        <p:spPr>
          <a:xfrm>
            <a:off x="7045773" y="1059251"/>
            <a:ext cx="137557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b="1" dirty="0" smtClean="0"/>
              <a:t>-&gt; </a:t>
            </a:r>
            <a:r>
              <a:rPr lang="fr-FR" sz="1050" b="1" dirty="0" err="1" smtClean="0"/>
              <a:t>Shifted</a:t>
            </a:r>
            <a:r>
              <a:rPr lang="fr-FR" sz="1050" b="1" dirty="0" smtClean="0"/>
              <a:t> </a:t>
            </a:r>
            <a:r>
              <a:rPr lang="fr-FR" sz="1050" b="1" dirty="0" err="1" smtClean="0"/>
              <a:t>left</a:t>
            </a:r>
            <a:r>
              <a:rPr lang="fr-FR" sz="1050" b="1" dirty="0" smtClean="0"/>
              <a:t> -0,2G</a:t>
            </a:r>
          </a:p>
          <a:p>
            <a:r>
              <a:rPr lang="fr-FR" sz="1050" b="1" dirty="0"/>
              <a:t>-&gt; </a:t>
            </a:r>
            <a:r>
              <a:rPr lang="fr-FR" sz="1050" b="1" dirty="0" err="1"/>
              <a:t>Shifted</a:t>
            </a:r>
            <a:r>
              <a:rPr lang="fr-FR" sz="1050" b="1" dirty="0"/>
              <a:t> right +</a:t>
            </a:r>
            <a:r>
              <a:rPr lang="fr-FR" sz="1050" b="1" dirty="0" smtClean="0"/>
              <a:t>0,2G</a:t>
            </a:r>
            <a:endParaRPr lang="fr-FR" sz="1050" b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8837373" y="968018"/>
            <a:ext cx="2777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Beam</a:t>
            </a:r>
            <a:r>
              <a:rPr lang="fr-FR" b="1" dirty="0" smtClean="0"/>
              <a:t> </a:t>
            </a:r>
            <a:r>
              <a:rPr lang="fr-FR" b="1" dirty="0" err="1" smtClean="0"/>
              <a:t>can</a:t>
            </a:r>
            <a:r>
              <a:rPr lang="fr-FR" b="1" dirty="0" smtClean="0"/>
              <a:t> </a:t>
            </a:r>
            <a:r>
              <a:rPr lang="fr-FR" b="1" dirty="0" err="1" smtClean="0"/>
              <a:t>be</a:t>
            </a:r>
            <a:r>
              <a:rPr lang="fr-FR" b="1" dirty="0" smtClean="0"/>
              <a:t> </a:t>
            </a:r>
            <a:r>
              <a:rPr lang="fr-FR" b="1" dirty="0" err="1" smtClean="0"/>
              <a:t>scanned</a:t>
            </a:r>
            <a:r>
              <a:rPr lang="fr-FR" b="1" dirty="0" smtClean="0"/>
              <a:t> </a:t>
            </a:r>
            <a:r>
              <a:rPr lang="fr-FR" b="1" dirty="0" err="1" smtClean="0"/>
              <a:t>with</a:t>
            </a:r>
            <a:r>
              <a:rPr lang="fr-FR" b="1" dirty="0" smtClean="0"/>
              <a:t> the </a:t>
            </a:r>
            <a:r>
              <a:rPr lang="fr-FR" b="1" dirty="0" err="1" smtClean="0"/>
              <a:t>dipoles</a:t>
            </a:r>
            <a:r>
              <a:rPr lang="fr-FR" b="1" dirty="0" smtClean="0"/>
              <a:t> </a:t>
            </a:r>
            <a:r>
              <a:rPr lang="fr-FR" b="1" dirty="0" err="1" smtClean="0"/>
              <a:t>through</a:t>
            </a:r>
            <a:r>
              <a:rPr lang="fr-FR" b="1" dirty="0" smtClean="0"/>
              <a:t> end </a:t>
            </a:r>
            <a:r>
              <a:rPr lang="fr-FR" b="1" dirty="0" err="1" smtClean="0"/>
              <a:t>slits</a:t>
            </a:r>
            <a:r>
              <a:rPr lang="fr-FR" b="1" dirty="0" smtClean="0"/>
              <a:t> to </a:t>
            </a:r>
            <a:r>
              <a:rPr lang="fr-FR" b="1" dirty="0" err="1" smtClean="0"/>
              <a:t>obtain</a:t>
            </a:r>
            <a:r>
              <a:rPr lang="fr-FR" b="1" dirty="0" smtClean="0"/>
              <a:t> a </a:t>
            </a:r>
            <a:r>
              <a:rPr lang="fr-FR" b="1" dirty="0" err="1" smtClean="0"/>
              <a:t>precise</a:t>
            </a:r>
            <a:r>
              <a:rPr lang="fr-FR" b="1" dirty="0" smtClean="0"/>
              <a:t> </a:t>
            </a:r>
            <a:r>
              <a:rPr lang="fr-FR" b="1" dirty="0" err="1" smtClean="0"/>
              <a:t>beam</a:t>
            </a:r>
            <a:r>
              <a:rPr lang="fr-FR" b="1" dirty="0" smtClean="0"/>
              <a:t> profile</a:t>
            </a:r>
            <a:endParaRPr lang="fr-FR" b="1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765F994A-E1DD-49AE-9490-D9C0965152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620" y="2274674"/>
            <a:ext cx="259723" cy="77478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31DAF0F-77A0-480E-84C7-A6741372CF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254" y="2214207"/>
            <a:ext cx="227257" cy="68214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D423404-1E09-4DDB-A0B1-F32EC6086A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37659" y="2141545"/>
            <a:ext cx="680218" cy="881872"/>
          </a:xfrm>
          <a:prstGeom prst="rect">
            <a:avLst/>
          </a:prstGeom>
        </p:spPr>
      </p:pic>
      <p:cxnSp>
        <p:nvCxnSpPr>
          <p:cNvPr id="21" name="Connecteur droit avec flèche 20"/>
          <p:cNvCxnSpPr>
            <a:endCxn id="17" idx="3"/>
          </p:cNvCxnSpPr>
          <p:nvPr/>
        </p:nvCxnSpPr>
        <p:spPr>
          <a:xfrm flipH="1" flipV="1">
            <a:off x="8627343" y="2662067"/>
            <a:ext cx="2203952" cy="323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ag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00" y="787097"/>
            <a:ext cx="6590352" cy="4393568"/>
          </a:xfrm>
          <a:prstGeom prst="rect">
            <a:avLst/>
          </a:prstGeom>
        </p:spPr>
      </p:pic>
      <p:sp>
        <p:nvSpPr>
          <p:cNvPr id="30" name="ZoneTexte 29"/>
          <p:cNvSpPr txBox="1"/>
          <p:nvPr/>
        </p:nvSpPr>
        <p:spPr>
          <a:xfrm>
            <a:off x="1279225" y="2628169"/>
            <a:ext cx="1627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2"/>
                </a:solidFill>
              </a:rPr>
              <a:t>Not </a:t>
            </a:r>
            <a:r>
              <a:rPr lang="fr-FR" b="1" dirty="0" err="1" smtClean="0">
                <a:solidFill>
                  <a:schemeClr val="accent2"/>
                </a:solidFill>
              </a:rPr>
              <a:t>corrected</a:t>
            </a:r>
            <a:endParaRPr lang="fr-FR" b="1" dirty="0">
              <a:solidFill>
                <a:schemeClr val="accent2"/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5442555" y="2629341"/>
            <a:ext cx="1677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chemeClr val="accent6"/>
                </a:solidFill>
              </a:rPr>
              <a:t>Overcorrected</a:t>
            </a:r>
            <a:endParaRPr lang="fr-FR" b="1" dirty="0">
              <a:solidFill>
                <a:schemeClr val="accent6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2857183" y="1409562"/>
            <a:ext cx="1218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chemeClr val="accent1"/>
                </a:solidFill>
              </a:rPr>
              <a:t>Corrected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128634" y="950739"/>
            <a:ext cx="2069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baseline="30000" dirty="0" smtClean="0"/>
              <a:t>133</a:t>
            </a:r>
            <a:r>
              <a:rPr lang="en-GB" b="1" dirty="0" smtClean="0"/>
              <a:t>Cs: 1mm x 1mm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545180" y="6488763"/>
            <a:ext cx="4484019" cy="373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J. Michaud et al., NIMB 541 (2023) 161</a:t>
            </a:r>
            <a:endParaRPr lang="en-GB" b="1" dirty="0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D06526F7-D81A-46CA-AE27-06FA32E3255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358" t="3501" r="9430" b="3838"/>
          <a:stretch/>
        </p:blipFill>
        <p:spPr>
          <a:xfrm>
            <a:off x="7460232" y="3469154"/>
            <a:ext cx="1922235" cy="257641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307610" y="5404018"/>
            <a:ext cx="1395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48-rod</a:t>
            </a:r>
          </a:p>
          <a:p>
            <a:r>
              <a:rPr lang="en-GB" sz="2000" b="1" dirty="0" smtClean="0"/>
              <a:t>multipole</a:t>
            </a:r>
            <a:endParaRPr lang="en-GB" sz="2000" b="1" dirty="0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4AC9716A-C0C4-436C-B459-4F5582DD5B9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62"/>
          <a:stretch/>
        </p:blipFill>
        <p:spPr>
          <a:xfrm>
            <a:off x="9502925" y="3484966"/>
            <a:ext cx="2416948" cy="256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55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388-EA6F-5A4A-9016-7AFDB6309DC3}" type="slidenum">
              <a:rPr lang="fr-FR" smtClean="0"/>
              <a:t>21</a:t>
            </a:fld>
            <a:endParaRPr lang="fr-FR" dirty="0"/>
          </a:p>
        </p:txBody>
      </p:sp>
      <p:grpSp>
        <p:nvGrpSpPr>
          <p:cNvPr id="22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250825" y="250825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High-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resolution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separator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HRS: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emittance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meter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pic>
        <p:nvPicPr>
          <p:cNvPr id="80" name="Imag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77857" y="242332"/>
            <a:ext cx="1238722" cy="66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8396112" y="6492874"/>
            <a:ext cx="28825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 smtClean="0">
                <a:latin typeface="Times New Roman" pitchFamily="18" charset="0"/>
                <a:cs typeface="Times New Roman" pitchFamily="18" charset="0"/>
              </a:rPr>
              <a:t>J. Michaud et al., LP2iB &amp; </a:t>
            </a:r>
            <a:r>
              <a:rPr lang="en-GB" sz="1400" b="1" dirty="0" err="1" smtClean="0">
                <a:latin typeface="Times New Roman" pitchFamily="18" charset="0"/>
                <a:cs typeface="Times New Roman" pitchFamily="18" charset="0"/>
              </a:rPr>
              <a:t>IJCLab</a:t>
            </a:r>
            <a:endParaRPr lang="fr-FR" sz="1400" dirty="0"/>
          </a:p>
        </p:txBody>
      </p:sp>
      <p:pic>
        <p:nvPicPr>
          <p:cNvPr id="143" name="Image 14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6" t="16524"/>
          <a:stretch/>
        </p:blipFill>
        <p:spPr>
          <a:xfrm>
            <a:off x="889613" y="1147910"/>
            <a:ext cx="3168895" cy="2116807"/>
          </a:xfrm>
          <a:prstGeom prst="rect">
            <a:avLst/>
          </a:prstGeom>
        </p:spPr>
      </p:pic>
      <p:sp>
        <p:nvSpPr>
          <p:cNvPr id="144" name="Espace réservé de la date 2"/>
          <p:cNvSpPr txBox="1">
            <a:spLocks/>
          </p:cNvSpPr>
          <p:nvPr/>
        </p:nvSpPr>
        <p:spPr>
          <a:xfrm>
            <a:off x="4828038" y="43066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11B345-EE02-45F7-9243-EF1FB3496E6C}" type="datetime1">
              <a:rPr lang="fr-FR" smtClean="0"/>
              <a:pPr/>
              <a:t>14/12/2024</a:t>
            </a:fld>
            <a:endParaRPr lang="fr-FR" dirty="0"/>
          </a:p>
        </p:txBody>
      </p:sp>
      <p:grpSp>
        <p:nvGrpSpPr>
          <p:cNvPr id="145" name="Groupe 144"/>
          <p:cNvGrpSpPr/>
          <p:nvPr/>
        </p:nvGrpSpPr>
        <p:grpSpPr>
          <a:xfrm>
            <a:off x="4928218" y="837865"/>
            <a:ext cx="6393424" cy="3145562"/>
            <a:chOff x="-1759519" y="2628381"/>
            <a:chExt cx="10948583" cy="5124381"/>
          </a:xfrm>
        </p:grpSpPr>
        <p:sp>
          <p:nvSpPr>
            <p:cNvPr id="146" name="ZoneTexte 10">
              <a:extLst>
                <a:ext uri="{FF2B5EF4-FFF2-40B4-BE49-F238E27FC236}">
                  <a16:creationId xmlns:a16="http://schemas.microsoft.com/office/drawing/2014/main" id="{32C47753-4EAA-4B1C-B43F-D144F8686E0B}"/>
                </a:ext>
              </a:extLst>
            </p:cNvPr>
            <p:cNvSpPr txBox="1"/>
            <p:nvPr/>
          </p:nvSpPr>
          <p:spPr>
            <a:xfrm>
              <a:off x="-1397704" y="6664528"/>
              <a:ext cx="2476346" cy="1052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b="1" dirty="0" smtClean="0"/>
                <a:t>Front </a:t>
              </a:r>
              <a:r>
                <a:rPr lang="fr-FR" b="1" dirty="0" err="1" smtClean="0"/>
                <a:t>view</a:t>
              </a:r>
              <a:r>
                <a:rPr lang="fr-FR" b="1" dirty="0"/>
                <a:t>:</a:t>
              </a:r>
              <a:r>
                <a:rPr lang="fr-FR" b="1" dirty="0" smtClean="0"/>
                <a:t> </a:t>
              </a:r>
              <a:r>
                <a:rPr lang="fr-FR" b="1" dirty="0" err="1" smtClean="0"/>
                <a:t>tantal</a:t>
              </a:r>
              <a:r>
                <a:rPr lang="fr-FR" b="1" dirty="0" smtClean="0"/>
                <a:t> </a:t>
              </a:r>
              <a:r>
                <a:rPr lang="fr-FR" b="1" dirty="0" err="1" smtClean="0"/>
                <a:t>mask</a:t>
              </a:r>
              <a:endParaRPr lang="fr-FR" b="1" dirty="0"/>
            </a:p>
          </p:txBody>
        </p:sp>
        <p:sp>
          <p:nvSpPr>
            <p:cNvPr id="147" name="ZoneTexte 11">
              <a:extLst>
                <a:ext uri="{FF2B5EF4-FFF2-40B4-BE49-F238E27FC236}">
                  <a16:creationId xmlns:a16="http://schemas.microsoft.com/office/drawing/2014/main" id="{A0D6F299-F3D3-4052-BE58-E45306B4668D}"/>
                </a:ext>
              </a:extLst>
            </p:cNvPr>
            <p:cNvSpPr txBox="1"/>
            <p:nvPr/>
          </p:nvSpPr>
          <p:spPr>
            <a:xfrm>
              <a:off x="1391321" y="6658466"/>
              <a:ext cx="4576949" cy="1052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b="1" dirty="0" err="1" smtClean="0"/>
                <a:t>Side</a:t>
              </a:r>
              <a:r>
                <a:rPr lang="fr-FR" b="1" dirty="0" smtClean="0"/>
                <a:t> </a:t>
              </a:r>
              <a:r>
                <a:rPr lang="fr-FR" b="1" dirty="0" err="1" smtClean="0"/>
                <a:t>view</a:t>
              </a:r>
              <a:r>
                <a:rPr lang="fr-FR" b="1" dirty="0"/>
                <a:t>:</a:t>
              </a:r>
              <a:r>
                <a:rPr lang="fr-FR" b="1" dirty="0" smtClean="0"/>
                <a:t>    </a:t>
              </a:r>
            </a:p>
            <a:p>
              <a:pPr algn="ctr"/>
              <a:r>
                <a:rPr lang="fr-FR" b="1" dirty="0" smtClean="0"/>
                <a:t>Phosphore </a:t>
              </a:r>
              <a:r>
                <a:rPr lang="fr-FR" b="1" dirty="0" err="1" smtClean="0"/>
                <a:t>screen</a:t>
              </a:r>
              <a:r>
                <a:rPr lang="fr-FR" b="1" dirty="0"/>
                <a:t> + MCP</a:t>
              </a: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38AB7EE1-3C97-4C96-A579-086BC9A2BFD2}"/>
                </a:ext>
              </a:extLst>
            </p:cNvPr>
            <p:cNvSpPr/>
            <p:nvPr/>
          </p:nvSpPr>
          <p:spPr>
            <a:xfrm>
              <a:off x="-1759519" y="3318939"/>
              <a:ext cx="3053592" cy="286064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149" name="Ellipse 148">
              <a:extLst>
                <a:ext uri="{FF2B5EF4-FFF2-40B4-BE49-F238E27FC236}">
                  <a16:creationId xmlns:a16="http://schemas.microsoft.com/office/drawing/2014/main" id="{4EF1C94A-3606-468D-93B4-C277A46A6B01}"/>
                </a:ext>
              </a:extLst>
            </p:cNvPr>
            <p:cNvSpPr/>
            <p:nvPr/>
          </p:nvSpPr>
          <p:spPr>
            <a:xfrm>
              <a:off x="-1340212" y="3733441"/>
              <a:ext cx="167779" cy="15939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150" name="Ellipse 149">
              <a:extLst>
                <a:ext uri="{FF2B5EF4-FFF2-40B4-BE49-F238E27FC236}">
                  <a16:creationId xmlns:a16="http://schemas.microsoft.com/office/drawing/2014/main" id="{1456537C-A4F9-49FE-9380-76C3DA8E7B6B}"/>
                </a:ext>
              </a:extLst>
            </p:cNvPr>
            <p:cNvSpPr/>
            <p:nvPr/>
          </p:nvSpPr>
          <p:spPr>
            <a:xfrm>
              <a:off x="-845405" y="3733441"/>
              <a:ext cx="167779" cy="15939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151" name="Ellipse 150">
              <a:extLst>
                <a:ext uri="{FF2B5EF4-FFF2-40B4-BE49-F238E27FC236}">
                  <a16:creationId xmlns:a16="http://schemas.microsoft.com/office/drawing/2014/main" id="{6FF43240-0BBB-48B3-9540-D62538462960}"/>
                </a:ext>
              </a:extLst>
            </p:cNvPr>
            <p:cNvSpPr/>
            <p:nvPr/>
          </p:nvSpPr>
          <p:spPr>
            <a:xfrm>
              <a:off x="-350169" y="3729246"/>
              <a:ext cx="167779" cy="15939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152" name="Ellipse 151">
              <a:extLst>
                <a:ext uri="{FF2B5EF4-FFF2-40B4-BE49-F238E27FC236}">
                  <a16:creationId xmlns:a16="http://schemas.microsoft.com/office/drawing/2014/main" id="{4DB92FBD-D2CD-48E2-88B8-783181637267}"/>
                </a:ext>
              </a:extLst>
            </p:cNvPr>
            <p:cNvSpPr/>
            <p:nvPr/>
          </p:nvSpPr>
          <p:spPr>
            <a:xfrm>
              <a:off x="140158" y="3729246"/>
              <a:ext cx="167779" cy="15939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153" name="Ellipse 152">
              <a:extLst>
                <a:ext uri="{FF2B5EF4-FFF2-40B4-BE49-F238E27FC236}">
                  <a16:creationId xmlns:a16="http://schemas.microsoft.com/office/drawing/2014/main" id="{79093671-C05B-4A33-8FD6-00A9089392C8}"/>
                </a:ext>
              </a:extLst>
            </p:cNvPr>
            <p:cNvSpPr/>
            <p:nvPr/>
          </p:nvSpPr>
          <p:spPr>
            <a:xfrm>
              <a:off x="630485" y="3729245"/>
              <a:ext cx="167779" cy="15939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154" name="Ellipse 153">
              <a:extLst>
                <a:ext uri="{FF2B5EF4-FFF2-40B4-BE49-F238E27FC236}">
                  <a16:creationId xmlns:a16="http://schemas.microsoft.com/office/drawing/2014/main" id="{0A30FDB0-92DC-40AA-980F-891C21C4DA56}"/>
                </a:ext>
              </a:extLst>
            </p:cNvPr>
            <p:cNvSpPr/>
            <p:nvPr/>
          </p:nvSpPr>
          <p:spPr>
            <a:xfrm>
              <a:off x="-1340212" y="4221963"/>
              <a:ext cx="167779" cy="15939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155" name="Ellipse 154">
              <a:extLst>
                <a:ext uri="{FF2B5EF4-FFF2-40B4-BE49-F238E27FC236}">
                  <a16:creationId xmlns:a16="http://schemas.microsoft.com/office/drawing/2014/main" id="{1C0930B6-34FE-48FB-BBB8-BAD5B7346CAD}"/>
                </a:ext>
              </a:extLst>
            </p:cNvPr>
            <p:cNvSpPr/>
            <p:nvPr/>
          </p:nvSpPr>
          <p:spPr>
            <a:xfrm>
              <a:off x="-845405" y="4221963"/>
              <a:ext cx="167779" cy="15939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156" name="Ellipse 155">
              <a:extLst>
                <a:ext uri="{FF2B5EF4-FFF2-40B4-BE49-F238E27FC236}">
                  <a16:creationId xmlns:a16="http://schemas.microsoft.com/office/drawing/2014/main" id="{E5F21DB3-426E-4192-A067-598983232985}"/>
                </a:ext>
              </a:extLst>
            </p:cNvPr>
            <p:cNvSpPr/>
            <p:nvPr/>
          </p:nvSpPr>
          <p:spPr>
            <a:xfrm>
              <a:off x="-350169" y="4217768"/>
              <a:ext cx="167779" cy="15939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157" name="Ellipse 156">
              <a:extLst>
                <a:ext uri="{FF2B5EF4-FFF2-40B4-BE49-F238E27FC236}">
                  <a16:creationId xmlns:a16="http://schemas.microsoft.com/office/drawing/2014/main" id="{67F91992-21E1-4CCB-AD0F-5CBB4D037772}"/>
                </a:ext>
              </a:extLst>
            </p:cNvPr>
            <p:cNvSpPr/>
            <p:nvPr/>
          </p:nvSpPr>
          <p:spPr>
            <a:xfrm>
              <a:off x="140158" y="4217768"/>
              <a:ext cx="167779" cy="15939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158" name="Ellipse 157">
              <a:extLst>
                <a:ext uri="{FF2B5EF4-FFF2-40B4-BE49-F238E27FC236}">
                  <a16:creationId xmlns:a16="http://schemas.microsoft.com/office/drawing/2014/main" id="{282772FC-0EE9-4FE0-A12F-E2702ED97B6F}"/>
                </a:ext>
              </a:extLst>
            </p:cNvPr>
            <p:cNvSpPr/>
            <p:nvPr/>
          </p:nvSpPr>
          <p:spPr>
            <a:xfrm>
              <a:off x="630485" y="4217767"/>
              <a:ext cx="167779" cy="15939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159" name="Ellipse 158">
              <a:extLst>
                <a:ext uri="{FF2B5EF4-FFF2-40B4-BE49-F238E27FC236}">
                  <a16:creationId xmlns:a16="http://schemas.microsoft.com/office/drawing/2014/main" id="{1F74C8AB-DCF1-4308-99ED-A464B3687D87}"/>
                </a:ext>
              </a:extLst>
            </p:cNvPr>
            <p:cNvSpPr/>
            <p:nvPr/>
          </p:nvSpPr>
          <p:spPr>
            <a:xfrm>
              <a:off x="-1340212" y="4673141"/>
              <a:ext cx="167779" cy="15939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160" name="Ellipse 159">
              <a:extLst>
                <a:ext uri="{FF2B5EF4-FFF2-40B4-BE49-F238E27FC236}">
                  <a16:creationId xmlns:a16="http://schemas.microsoft.com/office/drawing/2014/main" id="{023495C2-691F-44D8-824C-20E742842963}"/>
                </a:ext>
              </a:extLst>
            </p:cNvPr>
            <p:cNvSpPr/>
            <p:nvPr/>
          </p:nvSpPr>
          <p:spPr>
            <a:xfrm>
              <a:off x="-845405" y="4673141"/>
              <a:ext cx="167779" cy="15939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161" name="Ellipse 160">
              <a:extLst>
                <a:ext uri="{FF2B5EF4-FFF2-40B4-BE49-F238E27FC236}">
                  <a16:creationId xmlns:a16="http://schemas.microsoft.com/office/drawing/2014/main" id="{DCA04F9D-90DA-4416-B66B-99E96BC04089}"/>
                </a:ext>
              </a:extLst>
            </p:cNvPr>
            <p:cNvSpPr/>
            <p:nvPr/>
          </p:nvSpPr>
          <p:spPr>
            <a:xfrm>
              <a:off x="-350169" y="4668946"/>
              <a:ext cx="167779" cy="15939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162" name="Ellipse 161">
              <a:extLst>
                <a:ext uri="{FF2B5EF4-FFF2-40B4-BE49-F238E27FC236}">
                  <a16:creationId xmlns:a16="http://schemas.microsoft.com/office/drawing/2014/main" id="{DD6E5419-C3BC-41FC-B27E-A26850A8CCFD}"/>
                </a:ext>
              </a:extLst>
            </p:cNvPr>
            <p:cNvSpPr/>
            <p:nvPr/>
          </p:nvSpPr>
          <p:spPr>
            <a:xfrm>
              <a:off x="140158" y="4668946"/>
              <a:ext cx="167779" cy="15939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163" name="Ellipse 162">
              <a:extLst>
                <a:ext uri="{FF2B5EF4-FFF2-40B4-BE49-F238E27FC236}">
                  <a16:creationId xmlns:a16="http://schemas.microsoft.com/office/drawing/2014/main" id="{BAB6F7CD-8E0E-48BC-A6A1-DDB72A27D216}"/>
                </a:ext>
              </a:extLst>
            </p:cNvPr>
            <p:cNvSpPr/>
            <p:nvPr/>
          </p:nvSpPr>
          <p:spPr>
            <a:xfrm>
              <a:off x="630485" y="4668945"/>
              <a:ext cx="167779" cy="15939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164" name="Ellipse 163">
              <a:extLst>
                <a:ext uri="{FF2B5EF4-FFF2-40B4-BE49-F238E27FC236}">
                  <a16:creationId xmlns:a16="http://schemas.microsoft.com/office/drawing/2014/main" id="{5F5FD828-D1C9-41E2-BDBA-A130EA9B6520}"/>
                </a:ext>
              </a:extLst>
            </p:cNvPr>
            <p:cNvSpPr/>
            <p:nvPr/>
          </p:nvSpPr>
          <p:spPr>
            <a:xfrm>
              <a:off x="-1340212" y="5160423"/>
              <a:ext cx="167779" cy="15939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165" name="Ellipse 164">
              <a:extLst>
                <a:ext uri="{FF2B5EF4-FFF2-40B4-BE49-F238E27FC236}">
                  <a16:creationId xmlns:a16="http://schemas.microsoft.com/office/drawing/2014/main" id="{3FF1EBE8-ECFB-444D-8C6F-8C4DDB3D668B}"/>
                </a:ext>
              </a:extLst>
            </p:cNvPr>
            <p:cNvSpPr/>
            <p:nvPr/>
          </p:nvSpPr>
          <p:spPr>
            <a:xfrm>
              <a:off x="-845405" y="5160423"/>
              <a:ext cx="167779" cy="15939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166" name="Ellipse 165">
              <a:extLst>
                <a:ext uri="{FF2B5EF4-FFF2-40B4-BE49-F238E27FC236}">
                  <a16:creationId xmlns:a16="http://schemas.microsoft.com/office/drawing/2014/main" id="{51A9EE19-9202-42AB-9338-4943F5276F8E}"/>
                </a:ext>
              </a:extLst>
            </p:cNvPr>
            <p:cNvSpPr/>
            <p:nvPr/>
          </p:nvSpPr>
          <p:spPr>
            <a:xfrm>
              <a:off x="-350169" y="5156228"/>
              <a:ext cx="167779" cy="15939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167" name="Ellipse 166">
              <a:extLst>
                <a:ext uri="{FF2B5EF4-FFF2-40B4-BE49-F238E27FC236}">
                  <a16:creationId xmlns:a16="http://schemas.microsoft.com/office/drawing/2014/main" id="{0E7FA930-5E2E-4474-9486-AA03919355C8}"/>
                </a:ext>
              </a:extLst>
            </p:cNvPr>
            <p:cNvSpPr/>
            <p:nvPr/>
          </p:nvSpPr>
          <p:spPr>
            <a:xfrm>
              <a:off x="140158" y="5156228"/>
              <a:ext cx="167779" cy="15939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168" name="Ellipse 167">
              <a:extLst>
                <a:ext uri="{FF2B5EF4-FFF2-40B4-BE49-F238E27FC236}">
                  <a16:creationId xmlns:a16="http://schemas.microsoft.com/office/drawing/2014/main" id="{8090D109-6708-45B4-B628-4883335F5116}"/>
                </a:ext>
              </a:extLst>
            </p:cNvPr>
            <p:cNvSpPr/>
            <p:nvPr/>
          </p:nvSpPr>
          <p:spPr>
            <a:xfrm>
              <a:off x="630485" y="5156227"/>
              <a:ext cx="167779" cy="15939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169" name="Ellipse 168">
              <a:extLst>
                <a:ext uri="{FF2B5EF4-FFF2-40B4-BE49-F238E27FC236}">
                  <a16:creationId xmlns:a16="http://schemas.microsoft.com/office/drawing/2014/main" id="{F75976C8-AE11-4330-B02F-AD858F9A4C25}"/>
                </a:ext>
              </a:extLst>
            </p:cNvPr>
            <p:cNvSpPr/>
            <p:nvPr/>
          </p:nvSpPr>
          <p:spPr>
            <a:xfrm>
              <a:off x="-1340212" y="5601496"/>
              <a:ext cx="167779" cy="15939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170" name="Ellipse 169">
              <a:extLst>
                <a:ext uri="{FF2B5EF4-FFF2-40B4-BE49-F238E27FC236}">
                  <a16:creationId xmlns:a16="http://schemas.microsoft.com/office/drawing/2014/main" id="{9D5FB9DE-E33F-4A57-892A-ADEE5591556A}"/>
                </a:ext>
              </a:extLst>
            </p:cNvPr>
            <p:cNvSpPr/>
            <p:nvPr/>
          </p:nvSpPr>
          <p:spPr>
            <a:xfrm>
              <a:off x="-845405" y="5601496"/>
              <a:ext cx="167779" cy="15939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171" name="Ellipse 170">
              <a:extLst>
                <a:ext uri="{FF2B5EF4-FFF2-40B4-BE49-F238E27FC236}">
                  <a16:creationId xmlns:a16="http://schemas.microsoft.com/office/drawing/2014/main" id="{8E33C4D5-4658-4470-A3F7-7047E271C888}"/>
                </a:ext>
              </a:extLst>
            </p:cNvPr>
            <p:cNvSpPr/>
            <p:nvPr/>
          </p:nvSpPr>
          <p:spPr>
            <a:xfrm>
              <a:off x="-350169" y="5597301"/>
              <a:ext cx="167779" cy="15939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172" name="Ellipse 171">
              <a:extLst>
                <a:ext uri="{FF2B5EF4-FFF2-40B4-BE49-F238E27FC236}">
                  <a16:creationId xmlns:a16="http://schemas.microsoft.com/office/drawing/2014/main" id="{27F18935-C813-478E-8756-49B6B68A2690}"/>
                </a:ext>
              </a:extLst>
            </p:cNvPr>
            <p:cNvSpPr/>
            <p:nvPr/>
          </p:nvSpPr>
          <p:spPr>
            <a:xfrm>
              <a:off x="140158" y="5597301"/>
              <a:ext cx="167779" cy="15939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173" name="Ellipse 172">
              <a:extLst>
                <a:ext uri="{FF2B5EF4-FFF2-40B4-BE49-F238E27FC236}">
                  <a16:creationId xmlns:a16="http://schemas.microsoft.com/office/drawing/2014/main" id="{0C501FC6-DF53-4D40-84A6-A499FB82B2C4}"/>
                </a:ext>
              </a:extLst>
            </p:cNvPr>
            <p:cNvSpPr/>
            <p:nvPr/>
          </p:nvSpPr>
          <p:spPr>
            <a:xfrm>
              <a:off x="630485" y="5597300"/>
              <a:ext cx="167779" cy="15939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174" name="Ellipse 173">
              <a:extLst>
                <a:ext uri="{FF2B5EF4-FFF2-40B4-BE49-F238E27FC236}">
                  <a16:creationId xmlns:a16="http://schemas.microsoft.com/office/drawing/2014/main" id="{CEAC508B-F21E-4466-A88C-FA1F7D11224E}"/>
                </a:ext>
              </a:extLst>
            </p:cNvPr>
            <p:cNvSpPr/>
            <p:nvPr/>
          </p:nvSpPr>
          <p:spPr>
            <a:xfrm>
              <a:off x="-1071764" y="3974486"/>
              <a:ext cx="45719" cy="4689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175" name="Ellipse 174">
              <a:extLst>
                <a:ext uri="{FF2B5EF4-FFF2-40B4-BE49-F238E27FC236}">
                  <a16:creationId xmlns:a16="http://schemas.microsoft.com/office/drawing/2014/main" id="{583EE863-8EA5-44DF-BDE5-1A151B381DEE}"/>
                </a:ext>
              </a:extLst>
            </p:cNvPr>
            <p:cNvSpPr/>
            <p:nvPr/>
          </p:nvSpPr>
          <p:spPr>
            <a:xfrm>
              <a:off x="-784780" y="4763050"/>
              <a:ext cx="45719" cy="4689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176" name="Ellipse 175">
              <a:extLst>
                <a:ext uri="{FF2B5EF4-FFF2-40B4-BE49-F238E27FC236}">
                  <a16:creationId xmlns:a16="http://schemas.microsoft.com/office/drawing/2014/main" id="{C9161E3F-C435-4D18-B9BF-FF8905FCA61C}"/>
                </a:ext>
              </a:extLst>
            </p:cNvPr>
            <p:cNvSpPr/>
            <p:nvPr/>
          </p:nvSpPr>
          <p:spPr>
            <a:xfrm>
              <a:off x="-182390" y="4595970"/>
              <a:ext cx="45719" cy="4689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177" name="Ellipse 176">
              <a:extLst>
                <a:ext uri="{FF2B5EF4-FFF2-40B4-BE49-F238E27FC236}">
                  <a16:creationId xmlns:a16="http://schemas.microsoft.com/office/drawing/2014/main" id="{F9941811-BEDE-4938-A5CA-22BD50011ABD}"/>
                </a:ext>
              </a:extLst>
            </p:cNvPr>
            <p:cNvSpPr/>
            <p:nvPr/>
          </p:nvSpPr>
          <p:spPr>
            <a:xfrm>
              <a:off x="-524040" y="4625915"/>
              <a:ext cx="45719" cy="4689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178" name="Ellipse 177">
              <a:extLst>
                <a:ext uri="{FF2B5EF4-FFF2-40B4-BE49-F238E27FC236}">
                  <a16:creationId xmlns:a16="http://schemas.microsoft.com/office/drawing/2014/main" id="{63F02619-5E95-4A3F-8901-71EFA42ECB2D}"/>
                </a:ext>
              </a:extLst>
            </p:cNvPr>
            <p:cNvSpPr/>
            <p:nvPr/>
          </p:nvSpPr>
          <p:spPr>
            <a:xfrm>
              <a:off x="-316693" y="4299865"/>
              <a:ext cx="45719" cy="4689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179" name="Ellipse 178">
              <a:extLst>
                <a:ext uri="{FF2B5EF4-FFF2-40B4-BE49-F238E27FC236}">
                  <a16:creationId xmlns:a16="http://schemas.microsoft.com/office/drawing/2014/main" id="{C255204B-C028-476B-B22B-7F5629D78C55}"/>
                </a:ext>
              </a:extLst>
            </p:cNvPr>
            <p:cNvSpPr/>
            <p:nvPr/>
          </p:nvSpPr>
          <p:spPr>
            <a:xfrm>
              <a:off x="-309764" y="4736486"/>
              <a:ext cx="45719" cy="4689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180" name="Ellipse 179">
              <a:extLst>
                <a:ext uri="{FF2B5EF4-FFF2-40B4-BE49-F238E27FC236}">
                  <a16:creationId xmlns:a16="http://schemas.microsoft.com/office/drawing/2014/main" id="{C0A05A26-8F99-49A3-9C63-4746191859D2}"/>
                </a:ext>
              </a:extLst>
            </p:cNvPr>
            <p:cNvSpPr/>
            <p:nvPr/>
          </p:nvSpPr>
          <p:spPr>
            <a:xfrm>
              <a:off x="-1040515" y="4834250"/>
              <a:ext cx="45719" cy="4689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181" name="Ellipse 180">
              <a:extLst>
                <a:ext uri="{FF2B5EF4-FFF2-40B4-BE49-F238E27FC236}">
                  <a16:creationId xmlns:a16="http://schemas.microsoft.com/office/drawing/2014/main" id="{5F1398E3-DE34-4168-A328-655CFCAA7F72}"/>
                </a:ext>
              </a:extLst>
            </p:cNvPr>
            <p:cNvSpPr/>
            <p:nvPr/>
          </p:nvSpPr>
          <p:spPr>
            <a:xfrm>
              <a:off x="-854703" y="5379321"/>
              <a:ext cx="45719" cy="4689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182" name="Ellipse 181">
              <a:extLst>
                <a:ext uri="{FF2B5EF4-FFF2-40B4-BE49-F238E27FC236}">
                  <a16:creationId xmlns:a16="http://schemas.microsoft.com/office/drawing/2014/main" id="{A38DA831-48EF-4B12-BBC5-1D2D926DFA30}"/>
                </a:ext>
              </a:extLst>
            </p:cNvPr>
            <p:cNvSpPr/>
            <p:nvPr/>
          </p:nvSpPr>
          <p:spPr>
            <a:xfrm>
              <a:off x="147436" y="5193686"/>
              <a:ext cx="45719" cy="4689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183" name="Ellipse 182">
              <a:extLst>
                <a:ext uri="{FF2B5EF4-FFF2-40B4-BE49-F238E27FC236}">
                  <a16:creationId xmlns:a16="http://schemas.microsoft.com/office/drawing/2014/main" id="{1CBA6655-69A6-4950-8043-B742AA8CAE3C}"/>
                </a:ext>
              </a:extLst>
            </p:cNvPr>
            <p:cNvSpPr/>
            <p:nvPr/>
          </p:nvSpPr>
          <p:spPr>
            <a:xfrm>
              <a:off x="148545" y="4306588"/>
              <a:ext cx="45719" cy="4689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184" name="Ellipse 183">
              <a:extLst>
                <a:ext uri="{FF2B5EF4-FFF2-40B4-BE49-F238E27FC236}">
                  <a16:creationId xmlns:a16="http://schemas.microsoft.com/office/drawing/2014/main" id="{0B619CD7-4979-4C85-8F85-97117A8F58F5}"/>
                </a:ext>
              </a:extLst>
            </p:cNvPr>
            <p:cNvSpPr/>
            <p:nvPr/>
          </p:nvSpPr>
          <p:spPr>
            <a:xfrm>
              <a:off x="124576" y="4776387"/>
              <a:ext cx="45719" cy="4689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185" name="Ellipse 184">
              <a:extLst>
                <a:ext uri="{FF2B5EF4-FFF2-40B4-BE49-F238E27FC236}">
                  <a16:creationId xmlns:a16="http://schemas.microsoft.com/office/drawing/2014/main" id="{8EE9BD2A-F0BD-4F7A-89D5-330C0374DC70}"/>
                </a:ext>
              </a:extLst>
            </p:cNvPr>
            <p:cNvSpPr/>
            <p:nvPr/>
          </p:nvSpPr>
          <p:spPr>
            <a:xfrm>
              <a:off x="170295" y="5653546"/>
              <a:ext cx="45719" cy="4689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186" name="Ellipse 185">
              <a:extLst>
                <a:ext uri="{FF2B5EF4-FFF2-40B4-BE49-F238E27FC236}">
                  <a16:creationId xmlns:a16="http://schemas.microsoft.com/office/drawing/2014/main" id="{4B09D33E-CD31-49D3-9383-00D837B2E6E4}"/>
                </a:ext>
              </a:extLst>
            </p:cNvPr>
            <p:cNvSpPr/>
            <p:nvPr/>
          </p:nvSpPr>
          <p:spPr>
            <a:xfrm>
              <a:off x="824114" y="5573851"/>
              <a:ext cx="45719" cy="4689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6492CE22-9F1A-4A2E-B8B6-CE522C304F60}"/>
                </a:ext>
              </a:extLst>
            </p:cNvPr>
            <p:cNvSpPr/>
            <p:nvPr/>
          </p:nvSpPr>
          <p:spPr>
            <a:xfrm>
              <a:off x="2446962" y="3238622"/>
              <a:ext cx="195110" cy="286064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E5D29F22-5B90-4C96-9377-12E30E9A4621}"/>
                </a:ext>
              </a:extLst>
            </p:cNvPr>
            <p:cNvSpPr/>
            <p:nvPr/>
          </p:nvSpPr>
          <p:spPr>
            <a:xfrm>
              <a:off x="4121821" y="2628381"/>
              <a:ext cx="173861" cy="397638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cxnSp>
          <p:nvCxnSpPr>
            <p:cNvPr id="189" name="Connecteur droit avec flèche 188">
              <a:extLst>
                <a:ext uri="{FF2B5EF4-FFF2-40B4-BE49-F238E27FC236}">
                  <a16:creationId xmlns:a16="http://schemas.microsoft.com/office/drawing/2014/main" id="{BD0D8220-895D-41DE-93F5-BBD3609619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54829" y="3467664"/>
              <a:ext cx="1402903" cy="27373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onnecteur droit avec flèche 189">
              <a:extLst>
                <a:ext uri="{FF2B5EF4-FFF2-40B4-BE49-F238E27FC236}">
                  <a16:creationId xmlns:a16="http://schemas.microsoft.com/office/drawing/2014/main" id="{3D010289-7ABA-4243-B609-AF395A9CB1DD}"/>
                </a:ext>
              </a:extLst>
            </p:cNvPr>
            <p:cNvCxnSpPr>
              <a:cxnSpLocks/>
            </p:cNvCxnSpPr>
            <p:nvPr/>
          </p:nvCxnSpPr>
          <p:spPr>
            <a:xfrm>
              <a:off x="2654829" y="3797096"/>
              <a:ext cx="1400142" cy="13329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necteur droit avec flèche 190">
              <a:extLst>
                <a:ext uri="{FF2B5EF4-FFF2-40B4-BE49-F238E27FC236}">
                  <a16:creationId xmlns:a16="http://schemas.microsoft.com/office/drawing/2014/main" id="{DE40A1F7-4C20-4594-992A-FE7E9C1551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60506" y="3661704"/>
              <a:ext cx="1397226" cy="11325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necteur droit avec flèche 191">
              <a:extLst>
                <a:ext uri="{FF2B5EF4-FFF2-40B4-BE49-F238E27FC236}">
                  <a16:creationId xmlns:a16="http://schemas.microsoft.com/office/drawing/2014/main" id="{8C047B10-2CFE-49AD-A05F-4F746E0EF2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61013" y="4351000"/>
              <a:ext cx="1396719" cy="34139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onnecteur droit avec flèche 192">
              <a:extLst>
                <a:ext uri="{FF2B5EF4-FFF2-40B4-BE49-F238E27FC236}">
                  <a16:creationId xmlns:a16="http://schemas.microsoft.com/office/drawing/2014/main" id="{FBA3FACE-49EF-4FD1-9D51-E1C3034326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56399" y="4638144"/>
              <a:ext cx="1401333" cy="3934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necteur droit avec flèche 193">
              <a:extLst>
                <a:ext uri="{FF2B5EF4-FFF2-40B4-BE49-F238E27FC236}">
                  <a16:creationId xmlns:a16="http://schemas.microsoft.com/office/drawing/2014/main" id="{1B42F19F-569D-4C09-91CD-B5363CF4D01B}"/>
                </a:ext>
              </a:extLst>
            </p:cNvPr>
            <p:cNvCxnSpPr>
              <a:cxnSpLocks/>
            </p:cNvCxnSpPr>
            <p:nvPr/>
          </p:nvCxnSpPr>
          <p:spPr>
            <a:xfrm>
              <a:off x="2676142" y="4686600"/>
              <a:ext cx="1381590" cy="21519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onnecteur droit avec flèche 194">
              <a:extLst>
                <a:ext uri="{FF2B5EF4-FFF2-40B4-BE49-F238E27FC236}">
                  <a16:creationId xmlns:a16="http://schemas.microsoft.com/office/drawing/2014/main" id="{A9A852BD-8562-4470-A381-E4FC8D9ED1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51288" y="5286215"/>
              <a:ext cx="1406444" cy="27340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Connecteur droit avec flèche 195">
              <a:extLst>
                <a:ext uri="{FF2B5EF4-FFF2-40B4-BE49-F238E27FC236}">
                  <a16:creationId xmlns:a16="http://schemas.microsoft.com/office/drawing/2014/main" id="{0471EE2E-6536-4D62-AB23-C19BD6864C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60506" y="5553207"/>
              <a:ext cx="1394465" cy="229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onnecteur droit avec flèche 196">
              <a:extLst>
                <a:ext uri="{FF2B5EF4-FFF2-40B4-BE49-F238E27FC236}">
                  <a16:creationId xmlns:a16="http://schemas.microsoft.com/office/drawing/2014/main" id="{1E92F7BE-926D-47D7-B4D4-5D70B7B41556}"/>
                </a:ext>
              </a:extLst>
            </p:cNvPr>
            <p:cNvCxnSpPr>
              <a:cxnSpLocks/>
            </p:cNvCxnSpPr>
            <p:nvPr/>
          </p:nvCxnSpPr>
          <p:spPr>
            <a:xfrm>
              <a:off x="2651288" y="5573010"/>
              <a:ext cx="1403683" cy="25359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12A2B048-DD0A-4832-9753-1087F32A0739}"/>
                </a:ext>
              </a:extLst>
            </p:cNvPr>
            <p:cNvSpPr/>
            <p:nvPr/>
          </p:nvSpPr>
          <p:spPr>
            <a:xfrm>
              <a:off x="5697066" y="2668691"/>
              <a:ext cx="2920454" cy="397638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199" name="ZoneTexte 63">
              <a:extLst>
                <a:ext uri="{FF2B5EF4-FFF2-40B4-BE49-F238E27FC236}">
                  <a16:creationId xmlns:a16="http://schemas.microsoft.com/office/drawing/2014/main" id="{10536432-D87A-4666-B897-AEA8C220AA3E}"/>
                </a:ext>
              </a:extLst>
            </p:cNvPr>
            <p:cNvSpPr txBox="1"/>
            <p:nvPr/>
          </p:nvSpPr>
          <p:spPr>
            <a:xfrm>
              <a:off x="6280950" y="6699835"/>
              <a:ext cx="2908114" cy="1052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b="1" dirty="0" smtClean="0"/>
                <a:t>Front </a:t>
              </a:r>
              <a:r>
                <a:rPr lang="fr-FR" b="1" dirty="0" err="1" smtClean="0"/>
                <a:t>view</a:t>
              </a:r>
              <a:r>
                <a:rPr lang="fr-FR" b="1" dirty="0" smtClean="0"/>
                <a:t>:</a:t>
              </a:r>
            </a:p>
            <a:p>
              <a:r>
                <a:rPr lang="fr-FR" b="1" dirty="0" smtClean="0"/>
                <a:t>CCD camera</a:t>
              </a:r>
              <a:endParaRPr lang="fr-FR" b="1" dirty="0"/>
            </a:p>
          </p:txBody>
        </p:sp>
        <p:sp>
          <p:nvSpPr>
            <p:cNvPr id="200" name="Ellipse 199">
              <a:extLst>
                <a:ext uri="{FF2B5EF4-FFF2-40B4-BE49-F238E27FC236}">
                  <a16:creationId xmlns:a16="http://schemas.microsoft.com/office/drawing/2014/main" id="{0242B540-A6EE-4372-9460-A78B343E6FE0}"/>
                </a:ext>
              </a:extLst>
            </p:cNvPr>
            <p:cNvSpPr/>
            <p:nvPr/>
          </p:nvSpPr>
          <p:spPr>
            <a:xfrm>
              <a:off x="6312087" y="3420964"/>
              <a:ext cx="392743" cy="39340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201" name="Ellipse 200">
              <a:extLst>
                <a:ext uri="{FF2B5EF4-FFF2-40B4-BE49-F238E27FC236}">
                  <a16:creationId xmlns:a16="http://schemas.microsoft.com/office/drawing/2014/main" id="{982745B5-DBD6-4AD0-9CE6-22C75925BEAC}"/>
                </a:ext>
              </a:extLst>
            </p:cNvPr>
            <p:cNvSpPr/>
            <p:nvPr/>
          </p:nvSpPr>
          <p:spPr>
            <a:xfrm>
              <a:off x="6586272" y="3521628"/>
              <a:ext cx="392743" cy="39340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202" name="Ellipse 201">
              <a:extLst>
                <a:ext uri="{FF2B5EF4-FFF2-40B4-BE49-F238E27FC236}">
                  <a16:creationId xmlns:a16="http://schemas.microsoft.com/office/drawing/2014/main" id="{6EB6440E-766D-4437-A78A-0C5AB1CE6AFC}"/>
                </a:ext>
              </a:extLst>
            </p:cNvPr>
            <p:cNvSpPr/>
            <p:nvPr/>
          </p:nvSpPr>
          <p:spPr>
            <a:xfrm>
              <a:off x="6372566" y="3622292"/>
              <a:ext cx="392743" cy="39340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203" name="Ellipse 202">
              <a:extLst>
                <a:ext uri="{FF2B5EF4-FFF2-40B4-BE49-F238E27FC236}">
                  <a16:creationId xmlns:a16="http://schemas.microsoft.com/office/drawing/2014/main" id="{B1BD5CBF-768F-430E-9679-D104E5776699}"/>
                </a:ext>
              </a:extLst>
            </p:cNvPr>
            <p:cNvSpPr/>
            <p:nvPr/>
          </p:nvSpPr>
          <p:spPr>
            <a:xfrm>
              <a:off x="6927058" y="4403610"/>
              <a:ext cx="392743" cy="39340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204" name="Ellipse 203">
              <a:extLst>
                <a:ext uri="{FF2B5EF4-FFF2-40B4-BE49-F238E27FC236}">
                  <a16:creationId xmlns:a16="http://schemas.microsoft.com/office/drawing/2014/main" id="{3A656823-B036-47D5-9F5A-2DF335E641F8}"/>
                </a:ext>
              </a:extLst>
            </p:cNvPr>
            <p:cNvSpPr/>
            <p:nvPr/>
          </p:nvSpPr>
          <p:spPr>
            <a:xfrm>
              <a:off x="6683856" y="4286462"/>
              <a:ext cx="392743" cy="39340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205" name="Ellipse 204">
              <a:extLst>
                <a:ext uri="{FF2B5EF4-FFF2-40B4-BE49-F238E27FC236}">
                  <a16:creationId xmlns:a16="http://schemas.microsoft.com/office/drawing/2014/main" id="{1CC57EB0-E06F-4581-87D3-F0157986C848}"/>
                </a:ext>
              </a:extLst>
            </p:cNvPr>
            <p:cNvSpPr/>
            <p:nvPr/>
          </p:nvSpPr>
          <p:spPr>
            <a:xfrm>
              <a:off x="7148111" y="4263478"/>
              <a:ext cx="392743" cy="39340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206" name="Ellipse 205">
              <a:extLst>
                <a:ext uri="{FF2B5EF4-FFF2-40B4-BE49-F238E27FC236}">
                  <a16:creationId xmlns:a16="http://schemas.microsoft.com/office/drawing/2014/main" id="{777F2B9B-6D79-4191-8E47-21BC1B547D74}"/>
                </a:ext>
              </a:extLst>
            </p:cNvPr>
            <p:cNvSpPr/>
            <p:nvPr/>
          </p:nvSpPr>
          <p:spPr>
            <a:xfrm>
              <a:off x="6641888" y="5079208"/>
              <a:ext cx="392743" cy="39340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207" name="Ellipse 206">
              <a:extLst>
                <a:ext uri="{FF2B5EF4-FFF2-40B4-BE49-F238E27FC236}">
                  <a16:creationId xmlns:a16="http://schemas.microsoft.com/office/drawing/2014/main" id="{C164D3CB-5285-4C2A-8A98-60ED49F2B18C}"/>
                </a:ext>
              </a:extLst>
            </p:cNvPr>
            <p:cNvSpPr/>
            <p:nvPr/>
          </p:nvSpPr>
          <p:spPr>
            <a:xfrm>
              <a:off x="6773908" y="4928770"/>
              <a:ext cx="392743" cy="39340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208" name="Ellipse 207">
              <a:extLst>
                <a:ext uri="{FF2B5EF4-FFF2-40B4-BE49-F238E27FC236}">
                  <a16:creationId xmlns:a16="http://schemas.microsoft.com/office/drawing/2014/main" id="{1D8B3A2E-C8A2-40D1-92AA-5BF680DFA6ED}"/>
                </a:ext>
              </a:extLst>
            </p:cNvPr>
            <p:cNvSpPr/>
            <p:nvPr/>
          </p:nvSpPr>
          <p:spPr>
            <a:xfrm>
              <a:off x="6905928" y="5123300"/>
              <a:ext cx="392743" cy="39340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209" name="Ellipse 208">
              <a:extLst>
                <a:ext uri="{FF2B5EF4-FFF2-40B4-BE49-F238E27FC236}">
                  <a16:creationId xmlns:a16="http://schemas.microsoft.com/office/drawing/2014/main" id="{E1215225-E772-4BF4-89F9-12C407F5C70C}"/>
                </a:ext>
              </a:extLst>
            </p:cNvPr>
            <p:cNvSpPr/>
            <p:nvPr/>
          </p:nvSpPr>
          <p:spPr>
            <a:xfrm>
              <a:off x="7782339" y="4996984"/>
              <a:ext cx="392743" cy="39340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210" name="Ellipse 209">
              <a:extLst>
                <a:ext uri="{FF2B5EF4-FFF2-40B4-BE49-F238E27FC236}">
                  <a16:creationId xmlns:a16="http://schemas.microsoft.com/office/drawing/2014/main" id="{0A326F86-4170-42B1-B1E0-23683882966F}"/>
                </a:ext>
              </a:extLst>
            </p:cNvPr>
            <p:cNvSpPr/>
            <p:nvPr/>
          </p:nvSpPr>
          <p:spPr>
            <a:xfrm>
              <a:off x="7650319" y="5089513"/>
              <a:ext cx="392743" cy="39340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211" name="Ellipse 210">
              <a:extLst>
                <a:ext uri="{FF2B5EF4-FFF2-40B4-BE49-F238E27FC236}">
                  <a16:creationId xmlns:a16="http://schemas.microsoft.com/office/drawing/2014/main" id="{ED734536-9C94-48E9-A0DB-B35420900DE3}"/>
                </a:ext>
              </a:extLst>
            </p:cNvPr>
            <p:cNvSpPr/>
            <p:nvPr/>
          </p:nvSpPr>
          <p:spPr>
            <a:xfrm>
              <a:off x="6084578" y="4823284"/>
              <a:ext cx="392743" cy="39340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212" name="Ellipse 211">
              <a:extLst>
                <a:ext uri="{FF2B5EF4-FFF2-40B4-BE49-F238E27FC236}">
                  <a16:creationId xmlns:a16="http://schemas.microsoft.com/office/drawing/2014/main" id="{12ACD18E-938A-4B8C-AB96-9EF97997A68C}"/>
                </a:ext>
              </a:extLst>
            </p:cNvPr>
            <p:cNvSpPr/>
            <p:nvPr/>
          </p:nvSpPr>
          <p:spPr>
            <a:xfrm>
              <a:off x="6125860" y="4100760"/>
              <a:ext cx="392743" cy="39340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213" name="Ellipse 212">
              <a:extLst>
                <a:ext uri="{FF2B5EF4-FFF2-40B4-BE49-F238E27FC236}">
                  <a16:creationId xmlns:a16="http://schemas.microsoft.com/office/drawing/2014/main" id="{7B5755A8-A2D5-4872-A6EF-5834154D4906}"/>
                </a:ext>
              </a:extLst>
            </p:cNvPr>
            <p:cNvSpPr/>
            <p:nvPr/>
          </p:nvSpPr>
          <p:spPr>
            <a:xfrm>
              <a:off x="7884571" y="4255959"/>
              <a:ext cx="392743" cy="39340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214" name="Ellipse 213">
              <a:extLst>
                <a:ext uri="{FF2B5EF4-FFF2-40B4-BE49-F238E27FC236}">
                  <a16:creationId xmlns:a16="http://schemas.microsoft.com/office/drawing/2014/main" id="{4DAF0268-47B0-4B06-B6EC-944E8755020C}"/>
                </a:ext>
              </a:extLst>
            </p:cNvPr>
            <p:cNvSpPr/>
            <p:nvPr/>
          </p:nvSpPr>
          <p:spPr>
            <a:xfrm>
              <a:off x="7298671" y="3504089"/>
              <a:ext cx="392743" cy="39340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215" name="Ellipse 214">
              <a:extLst>
                <a:ext uri="{FF2B5EF4-FFF2-40B4-BE49-F238E27FC236}">
                  <a16:creationId xmlns:a16="http://schemas.microsoft.com/office/drawing/2014/main" id="{B9FC16EE-0C5E-4E30-87DD-88767CBF1143}"/>
                </a:ext>
              </a:extLst>
            </p:cNvPr>
            <p:cNvSpPr/>
            <p:nvPr/>
          </p:nvSpPr>
          <p:spPr>
            <a:xfrm>
              <a:off x="7344482" y="3796461"/>
              <a:ext cx="152400" cy="1696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216" name="Ellipse 215">
              <a:extLst>
                <a:ext uri="{FF2B5EF4-FFF2-40B4-BE49-F238E27FC236}">
                  <a16:creationId xmlns:a16="http://schemas.microsoft.com/office/drawing/2014/main" id="{A8C56130-57CE-4FA9-92DA-337698656585}"/>
                </a:ext>
              </a:extLst>
            </p:cNvPr>
            <p:cNvSpPr/>
            <p:nvPr/>
          </p:nvSpPr>
          <p:spPr>
            <a:xfrm rot="19763818">
              <a:off x="6218112" y="2774597"/>
              <a:ext cx="1942935" cy="35553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</p:grpSp>
      <p:pic>
        <p:nvPicPr>
          <p:cNvPr id="217" name="Image 216">
            <a:extLst>
              <a:ext uri="{FF2B5EF4-FFF2-40B4-BE49-F238E27FC236}">
                <a16:creationId xmlns:a16="http://schemas.microsoft.com/office/drawing/2014/main" id="{C3A7485D-031A-4D7F-BA03-F6A521CB2A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6069" y="4335000"/>
            <a:ext cx="2604791" cy="1921625"/>
          </a:xfrm>
          <a:prstGeom prst="rect">
            <a:avLst/>
          </a:prstGeom>
        </p:spPr>
      </p:pic>
      <p:pic>
        <p:nvPicPr>
          <p:cNvPr id="218" name="Image 217">
            <a:extLst>
              <a:ext uri="{FF2B5EF4-FFF2-40B4-BE49-F238E27FC236}">
                <a16:creationId xmlns:a16="http://schemas.microsoft.com/office/drawing/2014/main" id="{BE35F06F-A968-4286-BB65-D20ED2DEB3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74601" y="3935292"/>
            <a:ext cx="2922951" cy="2192213"/>
          </a:xfrm>
          <a:prstGeom prst="rect">
            <a:avLst/>
          </a:prstGeom>
        </p:spPr>
      </p:pic>
      <p:sp>
        <p:nvSpPr>
          <p:cNvPr id="219" name="ZoneTexte 218"/>
          <p:cNvSpPr txBox="1"/>
          <p:nvPr/>
        </p:nvSpPr>
        <p:spPr>
          <a:xfrm>
            <a:off x="238657" y="3990654"/>
            <a:ext cx="1794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Pepperpot</a:t>
            </a:r>
          </a:p>
          <a:p>
            <a:r>
              <a:rPr lang="fr-FR" b="1" dirty="0" err="1" smtClean="0"/>
              <a:t>emittance-meter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64662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388-EA6F-5A4A-9016-7AFDB6309DC3}" type="slidenum">
              <a:rPr lang="fr-FR" smtClean="0"/>
              <a:t>22</a:t>
            </a:fld>
            <a:endParaRPr lang="fr-FR" dirty="0"/>
          </a:p>
        </p:txBody>
      </p:sp>
      <p:grpSp>
        <p:nvGrpSpPr>
          <p:cNvPr id="22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250825" y="250825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High-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resolution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separator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HRS: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emittance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figures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pic>
        <p:nvPicPr>
          <p:cNvPr id="80" name="Imag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77857" y="242332"/>
            <a:ext cx="1238722" cy="66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8396112" y="6492874"/>
            <a:ext cx="28825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 smtClean="0">
                <a:latin typeface="Times New Roman" pitchFamily="18" charset="0"/>
                <a:cs typeface="Times New Roman" pitchFamily="18" charset="0"/>
              </a:rPr>
              <a:t>J. Michaud et al., LP2iB &amp; </a:t>
            </a:r>
            <a:r>
              <a:rPr lang="en-GB" sz="1400" b="1" dirty="0" err="1" smtClean="0">
                <a:latin typeface="Times New Roman" pitchFamily="18" charset="0"/>
                <a:cs typeface="Times New Roman" pitchFamily="18" charset="0"/>
              </a:rPr>
              <a:t>IJCLab</a:t>
            </a:r>
            <a:endParaRPr lang="fr-FR" sz="1400" dirty="0"/>
          </a:p>
        </p:txBody>
      </p:sp>
      <p:pic>
        <p:nvPicPr>
          <p:cNvPr id="87" name="Image 8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61" y="801042"/>
            <a:ext cx="6177356" cy="2869911"/>
          </a:xfrm>
          <a:prstGeom prst="rect">
            <a:avLst/>
          </a:prstGeom>
        </p:spPr>
      </p:pic>
      <p:pic>
        <p:nvPicPr>
          <p:cNvPr id="88" name="Image 8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903" y="3523783"/>
            <a:ext cx="6090808" cy="2830614"/>
          </a:xfrm>
          <a:prstGeom prst="rect">
            <a:avLst/>
          </a:prstGeom>
        </p:spPr>
      </p:pic>
      <p:sp>
        <p:nvSpPr>
          <p:cNvPr id="89" name="ZoneTexte 88"/>
          <p:cNvSpPr txBox="1"/>
          <p:nvPr/>
        </p:nvSpPr>
        <p:spPr>
          <a:xfrm>
            <a:off x="6535586" y="1827705"/>
            <a:ext cx="5495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Experimental</a:t>
            </a:r>
            <a:r>
              <a:rPr lang="fr-FR" b="1" dirty="0" smtClean="0"/>
              <a:t> </a:t>
            </a:r>
            <a:r>
              <a:rPr lang="fr-FR" b="1" dirty="0" err="1" smtClean="0"/>
              <a:t>measurements</a:t>
            </a:r>
            <a:r>
              <a:rPr lang="fr-FR" b="1" dirty="0" smtClean="0"/>
              <a:t> correspond to simulations</a:t>
            </a:r>
            <a:endParaRPr lang="fr-FR" b="1" dirty="0"/>
          </a:p>
        </p:txBody>
      </p:sp>
      <p:sp>
        <p:nvSpPr>
          <p:cNvPr id="90" name="ZoneTexte 89"/>
          <p:cNvSpPr txBox="1"/>
          <p:nvPr/>
        </p:nvSpPr>
        <p:spPr>
          <a:xfrm>
            <a:off x="684143" y="4209084"/>
            <a:ext cx="5201728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fr-FR" b="1" dirty="0" smtClean="0"/>
              <a:t>2</a:t>
            </a:r>
            <a:r>
              <a:rPr lang="fr-FR" b="1" baseline="30000" dirty="0" smtClean="0"/>
              <a:t>nd</a:t>
            </a:r>
            <a:r>
              <a:rPr lang="fr-FR" b="1" dirty="0" smtClean="0"/>
              <a:t> </a:t>
            </a:r>
            <a:r>
              <a:rPr lang="fr-FR" b="1" dirty="0" err="1" smtClean="0"/>
              <a:t>order</a:t>
            </a:r>
            <a:r>
              <a:rPr lang="fr-FR" b="1" dirty="0" smtClean="0"/>
              <a:t> aberrations </a:t>
            </a:r>
            <a:r>
              <a:rPr lang="fr-FR" b="1" dirty="0" err="1" smtClean="0"/>
              <a:t>can</a:t>
            </a:r>
            <a:r>
              <a:rPr lang="fr-FR" b="1" dirty="0" smtClean="0"/>
              <a:t> </a:t>
            </a:r>
            <a:r>
              <a:rPr lang="fr-FR" b="1" dirty="0" err="1" smtClean="0"/>
              <a:t>be</a:t>
            </a:r>
            <a:r>
              <a:rPr lang="fr-FR" b="1" dirty="0" smtClean="0"/>
              <a:t> </a:t>
            </a:r>
            <a:r>
              <a:rPr lang="fr-FR" b="1" dirty="0" err="1" smtClean="0"/>
              <a:t>observed</a:t>
            </a:r>
            <a:r>
              <a:rPr lang="fr-FR" b="1" dirty="0" smtClean="0"/>
              <a:t> </a:t>
            </a:r>
            <a:r>
              <a:rPr lang="fr-FR" b="1" dirty="0" err="1" smtClean="0"/>
              <a:t>with</a:t>
            </a:r>
            <a:r>
              <a:rPr lang="fr-FR" b="1" dirty="0" smtClean="0"/>
              <a:t> the </a:t>
            </a:r>
            <a:r>
              <a:rPr lang="fr-FR" b="1" dirty="0" err="1" smtClean="0"/>
              <a:t>emittance-meter</a:t>
            </a:r>
            <a:endParaRPr lang="fr-FR" b="1" dirty="0" smtClean="0"/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è"/>
            </a:pPr>
            <a:r>
              <a:rPr lang="fr-FR" b="1" dirty="0" err="1" smtClean="0">
                <a:sym typeface="Wingdings" panose="05000000000000000000" pitchFamily="2" charset="2"/>
              </a:rPr>
              <a:t>Order</a:t>
            </a:r>
            <a:r>
              <a:rPr lang="fr-FR" b="1" dirty="0" smtClean="0">
                <a:sym typeface="Wingdings" panose="05000000000000000000" pitchFamily="2" charset="2"/>
              </a:rPr>
              <a:t> 3: Not by </a:t>
            </a:r>
            <a:r>
              <a:rPr lang="fr-FR" b="1" dirty="0" err="1" smtClean="0">
                <a:sym typeface="Wingdings" panose="05000000000000000000" pitchFamily="2" charset="2"/>
              </a:rPr>
              <a:t>eye</a:t>
            </a:r>
            <a:r>
              <a:rPr lang="fr-FR" b="1" dirty="0" smtClean="0">
                <a:sym typeface="Wingdings" panose="05000000000000000000" pitchFamily="2" charset="2"/>
              </a:rPr>
              <a:t>, but a computer </a:t>
            </a:r>
            <a:r>
              <a:rPr lang="fr-FR" b="1" dirty="0" err="1" smtClean="0">
                <a:sym typeface="Wingdings" panose="05000000000000000000" pitchFamily="2" charset="2"/>
              </a:rPr>
              <a:t>could</a:t>
            </a:r>
            <a:endParaRPr lang="fr-FR" b="1" dirty="0" smtClean="0">
              <a:sym typeface="Wingdings" panose="05000000000000000000" pitchFamily="2" charset="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è"/>
            </a:pPr>
            <a:r>
              <a:rPr lang="fr-FR" b="1" dirty="0"/>
              <a:t>Image </a:t>
            </a:r>
            <a:r>
              <a:rPr lang="fr-FR" b="1" dirty="0" err="1"/>
              <a:t>analysis</a:t>
            </a:r>
            <a:r>
              <a:rPr lang="fr-FR" b="1" dirty="0"/>
              <a:t> software </a:t>
            </a:r>
            <a:r>
              <a:rPr lang="fr-FR" b="1" dirty="0" err="1"/>
              <a:t>under</a:t>
            </a:r>
            <a:r>
              <a:rPr lang="fr-FR" b="1" dirty="0"/>
              <a:t> </a:t>
            </a:r>
            <a:r>
              <a:rPr lang="fr-FR" b="1" dirty="0" err="1" smtClean="0"/>
              <a:t>development</a:t>
            </a:r>
            <a:endParaRPr lang="fr-FR" b="1" dirty="0"/>
          </a:p>
          <a:p>
            <a:pPr>
              <a:lnSpc>
                <a:spcPct val="130000"/>
              </a:lnSpc>
            </a:pPr>
            <a:r>
              <a:rPr lang="fr-FR" b="1" dirty="0"/>
              <a:t> </a:t>
            </a:r>
            <a:r>
              <a:rPr lang="fr-FR" b="1" dirty="0" smtClean="0"/>
              <a:t>     (A. </a:t>
            </a:r>
            <a:r>
              <a:rPr lang="fr-FR" b="1" dirty="0" err="1" smtClean="0"/>
              <a:t>Balana</a:t>
            </a:r>
            <a:r>
              <a:rPr lang="fr-FR" b="1" dirty="0" smtClean="0"/>
              <a:t>)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545180" y="6488763"/>
            <a:ext cx="4484019" cy="373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J. Michaud et al., NIMB 541 (2023) 161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51965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388-EA6F-5A4A-9016-7AFDB6309DC3}" type="slidenum">
              <a:rPr lang="fr-FR" smtClean="0"/>
              <a:t>23</a:t>
            </a:fld>
            <a:endParaRPr lang="fr-FR" dirty="0"/>
          </a:p>
        </p:txBody>
      </p:sp>
      <p:grpSp>
        <p:nvGrpSpPr>
          <p:cNvPr id="22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250825" y="250825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High-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resolution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separator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2</a:t>
            </a:r>
            <a:r>
              <a:rPr lang="fr-FR" b="1" baseline="30000" dirty="0" smtClean="0">
                <a:solidFill>
                  <a:srgbClr val="2559FF"/>
                </a:solidFill>
                <a:latin typeface="Verdana" pitchFamily="34" charset="0"/>
              </a:rPr>
              <a:t>nd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order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correction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measurements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pic>
        <p:nvPicPr>
          <p:cNvPr id="80" name="Imag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77857" y="242332"/>
            <a:ext cx="1238722" cy="66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8396112" y="6492874"/>
            <a:ext cx="28825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 smtClean="0">
                <a:latin typeface="Times New Roman" pitchFamily="18" charset="0"/>
                <a:cs typeface="Times New Roman" pitchFamily="18" charset="0"/>
              </a:rPr>
              <a:t>J. Michaud et al., LP2iB &amp; </a:t>
            </a:r>
            <a:r>
              <a:rPr lang="en-GB" sz="1400" b="1" dirty="0" err="1" smtClean="0">
                <a:latin typeface="Times New Roman" pitchFamily="18" charset="0"/>
                <a:cs typeface="Times New Roman" pitchFamily="18" charset="0"/>
              </a:rPr>
              <a:t>IJCLab</a:t>
            </a:r>
            <a:endParaRPr lang="fr-FR" sz="1400" dirty="0"/>
          </a:p>
        </p:txBody>
      </p:sp>
      <p:sp>
        <p:nvSpPr>
          <p:cNvPr id="14" name="ZoneTexte 13"/>
          <p:cNvSpPr txBox="1"/>
          <p:nvPr/>
        </p:nvSpPr>
        <p:spPr>
          <a:xfrm>
            <a:off x="7045773" y="1059251"/>
            <a:ext cx="137557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b="1" dirty="0" smtClean="0"/>
              <a:t>-&gt; </a:t>
            </a:r>
            <a:r>
              <a:rPr lang="fr-FR" sz="1050" b="1" dirty="0" err="1" smtClean="0"/>
              <a:t>Shifted</a:t>
            </a:r>
            <a:r>
              <a:rPr lang="fr-FR" sz="1050" b="1" dirty="0" smtClean="0"/>
              <a:t> </a:t>
            </a:r>
            <a:r>
              <a:rPr lang="fr-FR" sz="1050" b="1" dirty="0" err="1" smtClean="0"/>
              <a:t>left</a:t>
            </a:r>
            <a:r>
              <a:rPr lang="fr-FR" sz="1050" b="1" dirty="0" smtClean="0"/>
              <a:t> -0,2G</a:t>
            </a:r>
          </a:p>
          <a:p>
            <a:r>
              <a:rPr lang="fr-FR" sz="1050" b="1" dirty="0"/>
              <a:t>-&gt; </a:t>
            </a:r>
            <a:r>
              <a:rPr lang="fr-FR" sz="1050" b="1" dirty="0" err="1"/>
              <a:t>Shifted</a:t>
            </a:r>
            <a:r>
              <a:rPr lang="fr-FR" sz="1050" b="1" dirty="0"/>
              <a:t> right +</a:t>
            </a:r>
            <a:r>
              <a:rPr lang="fr-FR" sz="1050" b="1" dirty="0" smtClean="0"/>
              <a:t>0,2G</a:t>
            </a:r>
            <a:endParaRPr lang="fr-FR" sz="1050" b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8148882" y="1871664"/>
            <a:ext cx="2777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Beam</a:t>
            </a:r>
            <a:r>
              <a:rPr lang="fr-FR" b="1" dirty="0" smtClean="0"/>
              <a:t> (1mm x 1mm) </a:t>
            </a:r>
            <a:r>
              <a:rPr lang="fr-FR" b="1" dirty="0" err="1" smtClean="0"/>
              <a:t>can</a:t>
            </a:r>
            <a:r>
              <a:rPr lang="fr-FR" b="1" dirty="0" smtClean="0"/>
              <a:t> </a:t>
            </a:r>
            <a:r>
              <a:rPr lang="fr-FR" b="1" dirty="0" err="1" smtClean="0"/>
              <a:t>be</a:t>
            </a:r>
            <a:r>
              <a:rPr lang="fr-FR" b="1" dirty="0" smtClean="0"/>
              <a:t> </a:t>
            </a:r>
            <a:r>
              <a:rPr lang="fr-FR" b="1" dirty="0" err="1" smtClean="0"/>
              <a:t>scanned</a:t>
            </a:r>
            <a:r>
              <a:rPr lang="fr-FR" b="1" dirty="0" smtClean="0"/>
              <a:t> </a:t>
            </a:r>
            <a:r>
              <a:rPr lang="fr-FR" b="1" dirty="0" err="1" smtClean="0"/>
              <a:t>with</a:t>
            </a:r>
            <a:r>
              <a:rPr lang="fr-FR" b="1" dirty="0" smtClean="0"/>
              <a:t> the </a:t>
            </a:r>
            <a:r>
              <a:rPr lang="fr-FR" b="1" dirty="0" err="1" smtClean="0"/>
              <a:t>dipoles</a:t>
            </a:r>
            <a:r>
              <a:rPr lang="fr-FR" b="1" dirty="0" smtClean="0"/>
              <a:t> </a:t>
            </a:r>
            <a:r>
              <a:rPr lang="fr-FR" b="1" dirty="0" err="1" smtClean="0"/>
              <a:t>through</a:t>
            </a:r>
            <a:r>
              <a:rPr lang="fr-FR" b="1" dirty="0" smtClean="0"/>
              <a:t> exit </a:t>
            </a:r>
            <a:r>
              <a:rPr lang="fr-FR" b="1" dirty="0" err="1" smtClean="0"/>
              <a:t>slits</a:t>
            </a:r>
            <a:r>
              <a:rPr lang="fr-FR" b="1" dirty="0" smtClean="0"/>
              <a:t> to </a:t>
            </a:r>
            <a:r>
              <a:rPr lang="fr-FR" b="1" dirty="0" err="1" smtClean="0"/>
              <a:t>obtain</a:t>
            </a:r>
            <a:r>
              <a:rPr lang="fr-FR" b="1" dirty="0" smtClean="0"/>
              <a:t> a </a:t>
            </a:r>
            <a:r>
              <a:rPr lang="fr-FR" b="1" dirty="0" err="1" smtClean="0"/>
              <a:t>precise</a:t>
            </a:r>
            <a:r>
              <a:rPr lang="fr-FR" b="1" dirty="0" smtClean="0"/>
              <a:t> </a:t>
            </a:r>
            <a:r>
              <a:rPr lang="fr-FR" b="1" dirty="0" err="1" smtClean="0"/>
              <a:t>beam</a:t>
            </a:r>
            <a:r>
              <a:rPr lang="fr-FR" b="1" dirty="0" smtClean="0"/>
              <a:t> profile</a:t>
            </a:r>
            <a:endParaRPr lang="fr-FR" b="1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765F994A-E1DD-49AE-9490-D9C0965152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620" y="3576353"/>
            <a:ext cx="259723" cy="77478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31DAF0F-77A0-480E-84C7-A6741372CF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254" y="3515886"/>
            <a:ext cx="227257" cy="68214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D423404-1E09-4DDB-A0B1-F32EC6086A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37659" y="3443224"/>
            <a:ext cx="680218" cy="881872"/>
          </a:xfrm>
          <a:prstGeom prst="rect">
            <a:avLst/>
          </a:prstGeom>
        </p:spPr>
      </p:pic>
      <p:cxnSp>
        <p:nvCxnSpPr>
          <p:cNvPr id="21" name="Connecteur droit avec flèche 20"/>
          <p:cNvCxnSpPr>
            <a:endCxn id="17" idx="3"/>
          </p:cNvCxnSpPr>
          <p:nvPr/>
        </p:nvCxnSpPr>
        <p:spPr>
          <a:xfrm flipH="1" flipV="1">
            <a:off x="8627343" y="3963746"/>
            <a:ext cx="2203952" cy="323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ag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00" y="787097"/>
            <a:ext cx="6590352" cy="4393568"/>
          </a:xfrm>
          <a:prstGeom prst="rect">
            <a:avLst/>
          </a:prstGeom>
        </p:spPr>
      </p:pic>
      <p:sp>
        <p:nvSpPr>
          <p:cNvPr id="30" name="ZoneTexte 29"/>
          <p:cNvSpPr txBox="1"/>
          <p:nvPr/>
        </p:nvSpPr>
        <p:spPr>
          <a:xfrm>
            <a:off x="1279225" y="2628169"/>
            <a:ext cx="1627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2"/>
                </a:solidFill>
              </a:rPr>
              <a:t>Not </a:t>
            </a:r>
            <a:r>
              <a:rPr lang="fr-FR" b="1" dirty="0" err="1" smtClean="0">
                <a:solidFill>
                  <a:schemeClr val="accent2"/>
                </a:solidFill>
              </a:rPr>
              <a:t>corrected</a:t>
            </a:r>
            <a:endParaRPr lang="fr-FR" b="1" dirty="0">
              <a:solidFill>
                <a:schemeClr val="accent2"/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5442555" y="2629341"/>
            <a:ext cx="1677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chemeClr val="accent6"/>
                </a:solidFill>
              </a:rPr>
              <a:t>Overcorrected</a:t>
            </a:r>
            <a:endParaRPr lang="fr-FR" b="1" dirty="0">
              <a:solidFill>
                <a:schemeClr val="accent6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2857183" y="1409562"/>
            <a:ext cx="1218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chemeClr val="accent1"/>
                </a:solidFill>
              </a:rPr>
              <a:t>Corrected</a:t>
            </a:r>
            <a:endParaRPr lang="fr-FR" b="1" dirty="0">
              <a:solidFill>
                <a:schemeClr val="accent1"/>
              </a:solidFill>
            </a:endParaRPr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41" y="5234383"/>
            <a:ext cx="7253659" cy="1623617"/>
          </a:xfrm>
          <a:prstGeom prst="rect">
            <a:avLst/>
          </a:prstGeom>
        </p:spPr>
      </p:pic>
      <p:sp>
        <p:nvSpPr>
          <p:cNvPr id="34" name="ZoneTexte 33"/>
          <p:cNvSpPr txBox="1"/>
          <p:nvPr/>
        </p:nvSpPr>
        <p:spPr>
          <a:xfrm>
            <a:off x="1128634" y="918840"/>
            <a:ext cx="2069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baseline="30000" dirty="0" smtClean="0"/>
              <a:t>133</a:t>
            </a:r>
            <a:r>
              <a:rPr lang="en-GB" b="1" dirty="0" smtClean="0"/>
              <a:t>Cs: 1mm x 1mm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7729332" y="5475642"/>
            <a:ext cx="3480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/>
              <a:t>Pepperpot</a:t>
            </a:r>
            <a:r>
              <a:rPr lang="en-GB" b="1" dirty="0" smtClean="0"/>
              <a:t> emittance figures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46233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388-EA6F-5A4A-9016-7AFDB6309DC3}" type="slidenum">
              <a:rPr lang="fr-FR" smtClean="0"/>
              <a:t>24</a:t>
            </a:fld>
            <a:endParaRPr lang="fr-FR" dirty="0"/>
          </a:p>
        </p:txBody>
      </p:sp>
      <p:grpSp>
        <p:nvGrpSpPr>
          <p:cNvPr id="22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250825" y="250825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High-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resolution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separator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3</a:t>
            </a:r>
            <a:r>
              <a:rPr lang="fr-FR" b="1" baseline="30000" dirty="0" smtClean="0">
                <a:solidFill>
                  <a:srgbClr val="2559FF"/>
                </a:solidFill>
                <a:latin typeface="Verdana" pitchFamily="34" charset="0"/>
              </a:rPr>
              <a:t>rd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order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correction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measurements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pic>
        <p:nvPicPr>
          <p:cNvPr id="80" name="Imag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77857" y="242332"/>
            <a:ext cx="1238722" cy="66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8396112" y="6492874"/>
            <a:ext cx="28825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 smtClean="0">
                <a:latin typeface="Times New Roman" pitchFamily="18" charset="0"/>
                <a:cs typeface="Times New Roman" pitchFamily="18" charset="0"/>
              </a:rPr>
              <a:t>J. Michaud et al., LP2iB &amp; </a:t>
            </a:r>
            <a:r>
              <a:rPr lang="en-GB" sz="1400" b="1" dirty="0" err="1" smtClean="0">
                <a:latin typeface="Times New Roman" pitchFamily="18" charset="0"/>
                <a:cs typeface="Times New Roman" pitchFamily="18" charset="0"/>
              </a:rPr>
              <a:t>IJCLab</a:t>
            </a:r>
            <a:endParaRPr lang="fr-FR" sz="1400" dirty="0"/>
          </a:p>
        </p:txBody>
      </p:sp>
      <p:sp>
        <p:nvSpPr>
          <p:cNvPr id="16" name="ZoneTexte 15"/>
          <p:cNvSpPr txBox="1"/>
          <p:nvPr/>
        </p:nvSpPr>
        <p:spPr>
          <a:xfrm>
            <a:off x="8148882" y="1871664"/>
            <a:ext cx="2777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Beam</a:t>
            </a:r>
            <a:r>
              <a:rPr lang="fr-FR" b="1" dirty="0" smtClean="0"/>
              <a:t> (1mm x 1mm) </a:t>
            </a:r>
            <a:r>
              <a:rPr lang="fr-FR" b="1" dirty="0" err="1" smtClean="0"/>
              <a:t>can</a:t>
            </a:r>
            <a:r>
              <a:rPr lang="fr-FR" b="1" dirty="0" smtClean="0"/>
              <a:t> </a:t>
            </a:r>
            <a:r>
              <a:rPr lang="fr-FR" b="1" dirty="0" err="1" smtClean="0"/>
              <a:t>be</a:t>
            </a:r>
            <a:r>
              <a:rPr lang="fr-FR" b="1" dirty="0" smtClean="0"/>
              <a:t> </a:t>
            </a:r>
            <a:r>
              <a:rPr lang="fr-FR" b="1" dirty="0" err="1" smtClean="0"/>
              <a:t>scanned</a:t>
            </a:r>
            <a:r>
              <a:rPr lang="fr-FR" b="1" dirty="0" smtClean="0"/>
              <a:t> </a:t>
            </a:r>
            <a:r>
              <a:rPr lang="fr-FR" b="1" dirty="0" err="1" smtClean="0"/>
              <a:t>with</a:t>
            </a:r>
            <a:r>
              <a:rPr lang="fr-FR" b="1" dirty="0" smtClean="0"/>
              <a:t> the </a:t>
            </a:r>
            <a:r>
              <a:rPr lang="fr-FR" b="1" dirty="0" err="1" smtClean="0"/>
              <a:t>dipoles</a:t>
            </a:r>
            <a:r>
              <a:rPr lang="fr-FR" b="1" dirty="0" smtClean="0"/>
              <a:t> </a:t>
            </a:r>
            <a:r>
              <a:rPr lang="fr-FR" b="1" dirty="0" err="1" smtClean="0"/>
              <a:t>through</a:t>
            </a:r>
            <a:r>
              <a:rPr lang="fr-FR" b="1" dirty="0" smtClean="0"/>
              <a:t> exit </a:t>
            </a:r>
            <a:r>
              <a:rPr lang="fr-FR" b="1" dirty="0" err="1" smtClean="0"/>
              <a:t>slits</a:t>
            </a:r>
            <a:r>
              <a:rPr lang="fr-FR" b="1" dirty="0" smtClean="0"/>
              <a:t> to </a:t>
            </a:r>
            <a:r>
              <a:rPr lang="fr-FR" b="1" dirty="0" err="1" smtClean="0"/>
              <a:t>obtain</a:t>
            </a:r>
            <a:r>
              <a:rPr lang="fr-FR" b="1" dirty="0" smtClean="0"/>
              <a:t> a </a:t>
            </a:r>
            <a:r>
              <a:rPr lang="fr-FR" b="1" dirty="0" err="1" smtClean="0"/>
              <a:t>precise</a:t>
            </a:r>
            <a:r>
              <a:rPr lang="fr-FR" b="1" dirty="0" smtClean="0"/>
              <a:t> </a:t>
            </a:r>
            <a:r>
              <a:rPr lang="fr-FR" b="1" dirty="0" err="1" smtClean="0"/>
              <a:t>beam</a:t>
            </a:r>
            <a:r>
              <a:rPr lang="fr-FR" b="1" dirty="0" smtClean="0"/>
              <a:t> profile</a:t>
            </a:r>
            <a:endParaRPr lang="fr-FR" b="1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765F994A-E1DD-49AE-9490-D9C0965152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620" y="3576353"/>
            <a:ext cx="259723" cy="77478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31DAF0F-77A0-480E-84C7-A6741372CF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254" y="3515886"/>
            <a:ext cx="227257" cy="68214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D423404-1E09-4DDB-A0B1-F32EC6086A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37659" y="3443224"/>
            <a:ext cx="680218" cy="881872"/>
          </a:xfrm>
          <a:prstGeom prst="rect">
            <a:avLst/>
          </a:prstGeom>
        </p:spPr>
      </p:pic>
      <p:cxnSp>
        <p:nvCxnSpPr>
          <p:cNvPr id="21" name="Connecteur droit avec flèche 20"/>
          <p:cNvCxnSpPr>
            <a:endCxn id="17" idx="3"/>
          </p:cNvCxnSpPr>
          <p:nvPr/>
        </p:nvCxnSpPr>
        <p:spPr>
          <a:xfrm flipH="1" flipV="1">
            <a:off x="8627343" y="3963746"/>
            <a:ext cx="2203952" cy="323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Image 3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3"/>
          <a:stretch/>
        </p:blipFill>
        <p:spPr>
          <a:xfrm>
            <a:off x="263550" y="791737"/>
            <a:ext cx="6788059" cy="4170453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78" b="50078"/>
          <a:stretch/>
        </p:blipFill>
        <p:spPr>
          <a:xfrm>
            <a:off x="263550" y="4973341"/>
            <a:ext cx="2334432" cy="1584845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4" b="50078"/>
          <a:stretch/>
        </p:blipFill>
        <p:spPr>
          <a:xfrm>
            <a:off x="3191811" y="4973341"/>
            <a:ext cx="2359384" cy="1584845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3" b="49921"/>
          <a:stretch/>
        </p:blipFill>
        <p:spPr>
          <a:xfrm>
            <a:off x="6145024" y="4973341"/>
            <a:ext cx="2331008" cy="1584117"/>
          </a:xfrm>
          <a:prstGeom prst="rect">
            <a:avLst/>
          </a:prstGeom>
        </p:spPr>
      </p:pic>
      <p:cxnSp>
        <p:nvCxnSpPr>
          <p:cNvPr id="38" name="Connecteur droit avec flèche 37"/>
          <p:cNvCxnSpPr/>
          <p:nvPr/>
        </p:nvCxnSpPr>
        <p:spPr>
          <a:xfrm flipH="1">
            <a:off x="7788297" y="5337067"/>
            <a:ext cx="1375885" cy="16007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/>
          <p:cNvSpPr txBox="1"/>
          <p:nvPr/>
        </p:nvSpPr>
        <p:spPr>
          <a:xfrm>
            <a:off x="9164182" y="5153250"/>
            <a:ext cx="1858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Hard to </a:t>
            </a:r>
            <a:r>
              <a:rPr lang="fr-FR" sz="1600" b="1" dirty="0" err="1" smtClean="0"/>
              <a:t>see</a:t>
            </a:r>
            <a:r>
              <a:rPr lang="fr-FR" sz="1600" b="1" dirty="0" smtClean="0"/>
              <a:t> a change, but a computer </a:t>
            </a:r>
            <a:r>
              <a:rPr lang="fr-FR" sz="1600" b="1" dirty="0" err="1" smtClean="0"/>
              <a:t>should</a:t>
            </a:r>
            <a:endParaRPr lang="fr-FR" sz="1600" b="1" dirty="0"/>
          </a:p>
        </p:txBody>
      </p:sp>
      <p:sp>
        <p:nvSpPr>
          <p:cNvPr id="26" name="ZoneTexte 25"/>
          <p:cNvSpPr txBox="1"/>
          <p:nvPr/>
        </p:nvSpPr>
        <p:spPr>
          <a:xfrm>
            <a:off x="1128634" y="918840"/>
            <a:ext cx="2069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baseline="30000" dirty="0" smtClean="0"/>
              <a:t>133</a:t>
            </a:r>
            <a:r>
              <a:rPr lang="en-GB" b="1" dirty="0" smtClean="0"/>
              <a:t>Cs: 1mm x 1mm</a:t>
            </a:r>
          </a:p>
        </p:txBody>
      </p:sp>
    </p:spTree>
    <p:extLst>
      <p:ext uri="{BB962C8B-B14F-4D97-AF65-F5344CB8AC3E}">
        <p14:creationId xmlns:p14="http://schemas.microsoft.com/office/powerpoint/2010/main" val="2891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388-EA6F-5A4A-9016-7AFDB6309DC3}" type="slidenum">
              <a:rPr lang="fr-FR" smtClean="0"/>
              <a:t>25</a:t>
            </a:fld>
            <a:endParaRPr lang="fr-FR" dirty="0"/>
          </a:p>
        </p:txBody>
      </p:sp>
      <p:grpSp>
        <p:nvGrpSpPr>
          <p:cNvPr id="22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250825" y="250825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High-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resolution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separator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HRS: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arbitrary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waveform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generator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8541631" y="710326"/>
            <a:ext cx="1176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COSY Infinity</a:t>
            </a:r>
            <a:endParaRPr lang="en-GB" b="1" dirty="0"/>
          </a:p>
        </p:txBody>
      </p:sp>
      <p:sp>
        <p:nvSpPr>
          <p:cNvPr id="24" name="Rectangle 23"/>
          <p:cNvSpPr/>
          <p:nvPr/>
        </p:nvSpPr>
        <p:spPr>
          <a:xfrm>
            <a:off x="8688205" y="6511111"/>
            <a:ext cx="28825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 smtClean="0">
                <a:latin typeface="Times New Roman" pitchFamily="18" charset="0"/>
                <a:cs typeface="Times New Roman" pitchFamily="18" charset="0"/>
              </a:rPr>
              <a:t>J. Michaud et al., LP2iB &amp; </a:t>
            </a:r>
            <a:r>
              <a:rPr lang="en-GB" sz="1400" b="1" dirty="0" err="1" smtClean="0">
                <a:latin typeface="Times New Roman" pitchFamily="18" charset="0"/>
                <a:cs typeface="Times New Roman" pitchFamily="18" charset="0"/>
              </a:rPr>
              <a:t>IJCLab</a:t>
            </a:r>
            <a:endParaRPr lang="fr-FR" sz="1400" dirty="0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2"/>
          <a:srcRect t="26087"/>
          <a:stretch/>
        </p:blipFill>
        <p:spPr>
          <a:xfrm>
            <a:off x="712427" y="640559"/>
            <a:ext cx="10430329" cy="3227919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699" y="3950864"/>
            <a:ext cx="3304133" cy="2338171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9464" y="4041648"/>
            <a:ext cx="3150979" cy="2075495"/>
          </a:xfrm>
          <a:prstGeom prst="rect">
            <a:avLst/>
          </a:prstGeom>
        </p:spPr>
      </p:pic>
      <p:sp>
        <p:nvSpPr>
          <p:cNvPr id="20" name="Flèche droite 19"/>
          <p:cNvSpPr/>
          <p:nvPr/>
        </p:nvSpPr>
        <p:spPr>
          <a:xfrm>
            <a:off x="5567212" y="5075479"/>
            <a:ext cx="788747" cy="526368"/>
          </a:xfrm>
          <a:prstGeom prst="rightArrow">
            <a:avLst/>
          </a:prstGeom>
          <a:solidFill>
            <a:srgbClr val="B3D0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5010558" y="4391371"/>
            <a:ext cx="1662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i="1" dirty="0" err="1" smtClean="0"/>
              <a:t>Create</a:t>
            </a:r>
            <a:r>
              <a:rPr lang="fr-FR" sz="1400" b="1" i="1" dirty="0" smtClean="0"/>
              <a:t> custom </a:t>
            </a:r>
            <a:r>
              <a:rPr lang="fr-FR" sz="1400" b="1" i="1" dirty="0" err="1" smtClean="0"/>
              <a:t>beam</a:t>
            </a:r>
            <a:r>
              <a:rPr lang="fr-FR" sz="1400" b="1" i="1" dirty="0" smtClean="0"/>
              <a:t> contaminants</a:t>
            </a:r>
            <a:endParaRPr lang="fr-FR" sz="1400" b="1" i="1" dirty="0"/>
          </a:p>
        </p:txBody>
      </p:sp>
      <p:sp>
        <p:nvSpPr>
          <p:cNvPr id="25" name="ZoneTexte 24"/>
          <p:cNvSpPr txBox="1"/>
          <p:nvPr/>
        </p:nvSpPr>
        <p:spPr>
          <a:xfrm>
            <a:off x="103062" y="6120343"/>
            <a:ext cx="11985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dirty="0" smtClean="0"/>
              <a:t>The HRS </a:t>
            </a:r>
            <a:r>
              <a:rPr lang="fr-FR" u="sng" dirty="0" err="1" smtClean="0"/>
              <a:t>can</a:t>
            </a:r>
            <a:r>
              <a:rPr lang="fr-FR" u="sng" dirty="0" smtClean="0"/>
              <a:t> </a:t>
            </a:r>
            <a:r>
              <a:rPr lang="fr-FR" u="sng" dirty="0" err="1" smtClean="0"/>
              <a:t>be</a:t>
            </a:r>
            <a:r>
              <a:rPr lang="fr-FR" u="sng" dirty="0" smtClean="0"/>
              <a:t> </a:t>
            </a:r>
            <a:r>
              <a:rPr lang="fr-FR" u="sng" dirty="0" err="1" smtClean="0"/>
              <a:t>commissioned</a:t>
            </a:r>
            <a:r>
              <a:rPr lang="fr-FR" u="sng" dirty="0" smtClean="0"/>
              <a:t> in </a:t>
            </a:r>
            <a:r>
              <a:rPr lang="fr-FR" u="sng" dirty="0" err="1" smtClean="0"/>
              <a:t>almost</a:t>
            </a:r>
            <a:r>
              <a:rPr lang="fr-FR" u="sng" dirty="0" smtClean="0"/>
              <a:t> real operating conditions, </a:t>
            </a:r>
            <a:r>
              <a:rPr lang="fr-FR" u="sng" dirty="0" err="1" smtClean="0"/>
              <a:t>with</a:t>
            </a:r>
            <a:r>
              <a:rPr lang="fr-FR" u="sng" dirty="0" smtClean="0"/>
              <a:t> no radioactive </a:t>
            </a:r>
            <a:r>
              <a:rPr lang="fr-FR" u="sng" dirty="0" err="1" smtClean="0"/>
              <a:t>beam</a:t>
            </a:r>
            <a:r>
              <a:rPr lang="fr-FR" u="sng" dirty="0" smtClean="0"/>
              <a:t> and (</a:t>
            </a:r>
            <a:r>
              <a:rPr lang="fr-FR" u="sng" dirty="0" err="1" smtClean="0"/>
              <a:t>relatively</a:t>
            </a:r>
            <a:r>
              <a:rPr lang="fr-FR" u="sng" dirty="0" smtClean="0"/>
              <a:t>) high </a:t>
            </a:r>
            <a:r>
              <a:rPr lang="fr-FR" u="sng" dirty="0" err="1" smtClean="0"/>
              <a:t>intensities</a:t>
            </a:r>
            <a:endParaRPr lang="fr-FR" u="sng" dirty="0"/>
          </a:p>
        </p:txBody>
      </p:sp>
      <p:grpSp>
        <p:nvGrpSpPr>
          <p:cNvPr id="5" name="Groupe 4"/>
          <p:cNvGrpSpPr/>
          <p:nvPr/>
        </p:nvGrpSpPr>
        <p:grpSpPr>
          <a:xfrm>
            <a:off x="1993725" y="4289244"/>
            <a:ext cx="2532556" cy="1622655"/>
            <a:chOff x="1993725" y="4289244"/>
            <a:chExt cx="2532556" cy="162265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ZoneTexte 32"/>
                <p:cNvSpPr txBox="1"/>
                <p:nvPr/>
              </p:nvSpPr>
              <p:spPr>
                <a:xfrm>
                  <a:off x="2813637" y="4289244"/>
                  <a:ext cx="1003762" cy="43088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=2.5</m:t>
                        </m:r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oMath>
                    </m:oMathPara>
                  </a14:m>
                  <a:endParaRPr lang="fr-FR" sz="1400" b="0" dirty="0" smtClean="0">
                    <a:ea typeface="Cambria Math" panose="02040503050406030204" pitchFamily="18" charset="0"/>
                  </a:endParaRPr>
                </a:p>
                <a:p>
                  <a:r>
                    <a:rPr lang="fr-FR" sz="1400" dirty="0" err="1" smtClean="0"/>
                    <a:t>Period</a:t>
                  </a:r>
                  <a:r>
                    <a:rPr lang="fr-FR" sz="1400" dirty="0" smtClean="0"/>
                    <a:t> = 5</a:t>
                  </a:r>
                  <a:endParaRPr lang="fr-FR" sz="1400" dirty="0"/>
                </a:p>
              </p:txBody>
            </p:sp>
          </mc:Choice>
          <mc:Fallback xmlns="">
            <p:sp>
              <p:nvSpPr>
                <p:cNvPr id="33" name="ZoneTexte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3637" y="4289244"/>
                  <a:ext cx="1003762" cy="430887"/>
                </a:xfrm>
                <a:prstGeom prst="rect">
                  <a:avLst/>
                </a:prstGeom>
                <a:blipFill>
                  <a:blip r:embed="rId5"/>
                  <a:stretch>
                    <a:fillRect l="-10976" b="-2571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ZoneTexte 34"/>
                <p:cNvSpPr txBox="1"/>
                <p:nvPr/>
              </p:nvSpPr>
              <p:spPr>
                <a:xfrm>
                  <a:off x="2819733" y="4295340"/>
                  <a:ext cx="1121332" cy="43088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fr-FR" sz="1400" b="1" dirty="0" smtClean="0"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fr-FR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𝑽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𝑽</m:t>
                      </m:r>
                    </m:oMath>
                  </a14:m>
                  <a:endParaRPr lang="fr-FR" sz="1400" b="1" dirty="0" smtClean="0">
                    <a:ea typeface="Cambria Math" panose="02040503050406030204" pitchFamily="18" charset="0"/>
                  </a:endParaRPr>
                </a:p>
                <a:p>
                  <a:r>
                    <a:rPr lang="fr-FR" sz="1400" b="1" dirty="0" smtClean="0"/>
                    <a:t> </a:t>
                  </a:r>
                  <a:r>
                    <a:rPr lang="fr-FR" sz="1400" b="1" dirty="0" err="1" smtClean="0"/>
                    <a:t>Period</a:t>
                  </a:r>
                  <a:r>
                    <a:rPr lang="fr-FR" sz="1400" b="1" dirty="0" smtClean="0"/>
                    <a:t> = 5       </a:t>
                  </a:r>
                  <a:endParaRPr lang="fr-FR" sz="1400" b="1" dirty="0"/>
                </a:p>
              </p:txBody>
            </p:sp>
          </mc:Choice>
          <mc:Fallback xmlns="">
            <p:sp>
              <p:nvSpPr>
                <p:cNvPr id="35" name="ZoneTexte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9733" y="4295340"/>
                  <a:ext cx="1121332" cy="430887"/>
                </a:xfrm>
                <a:prstGeom prst="rect">
                  <a:avLst/>
                </a:prstGeom>
                <a:blipFill>
                  <a:blip r:embed="rId6"/>
                  <a:stretch>
                    <a:fillRect l="-5978" r="-3804" b="-2571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ZoneTexte 35"/>
                <p:cNvSpPr txBox="1"/>
                <p:nvPr/>
              </p:nvSpPr>
              <p:spPr>
                <a:xfrm>
                  <a:off x="1993725" y="4813500"/>
                  <a:ext cx="801624" cy="43088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fr-FR" sz="1400" b="1" dirty="0" smtClean="0"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fr-FR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𝑽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𝑽</m:t>
                      </m:r>
                    </m:oMath>
                  </a14:m>
                  <a:endParaRPr lang="fr-FR" sz="1400" b="1" dirty="0" smtClean="0">
                    <a:ea typeface="Cambria Math" panose="02040503050406030204" pitchFamily="18" charset="0"/>
                  </a:endParaRPr>
                </a:p>
                <a:p>
                  <a:r>
                    <a:rPr lang="fr-FR" sz="1400" b="1" dirty="0" smtClean="0"/>
                    <a:t> </a:t>
                  </a:r>
                  <a:r>
                    <a:rPr lang="fr-FR" sz="1400" b="1" dirty="0" err="1" smtClean="0"/>
                    <a:t>Period</a:t>
                  </a:r>
                  <a:r>
                    <a:rPr lang="fr-FR" sz="1400" b="1" dirty="0" smtClean="0"/>
                    <a:t> = </a:t>
                  </a:r>
                  <a:r>
                    <a:rPr lang="fr-FR" sz="1400" b="1" dirty="0"/>
                    <a:t>1</a:t>
                  </a:r>
                  <a:r>
                    <a:rPr lang="fr-FR" sz="1400" b="1" dirty="0" smtClean="0"/>
                    <a:t>       </a:t>
                  </a:r>
                  <a:endParaRPr lang="fr-FR" sz="1400" b="1" dirty="0"/>
                </a:p>
              </p:txBody>
            </p:sp>
          </mc:Choice>
          <mc:Fallback xmlns="">
            <p:sp>
              <p:nvSpPr>
                <p:cNvPr id="36" name="ZoneTexte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3725" y="4813500"/>
                  <a:ext cx="801624" cy="430887"/>
                </a:xfrm>
                <a:prstGeom prst="rect">
                  <a:avLst/>
                </a:prstGeom>
                <a:blipFill>
                  <a:blip r:embed="rId7"/>
                  <a:stretch>
                    <a:fillRect l="-8333" r="-10606" b="-2571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ZoneTexte 36"/>
                <p:cNvSpPr txBox="1"/>
                <p:nvPr/>
              </p:nvSpPr>
              <p:spPr>
                <a:xfrm>
                  <a:off x="3557349" y="5481012"/>
                  <a:ext cx="968932" cy="43088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fr-FR" sz="1400" b="1" dirty="0" smtClean="0"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fr-FR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𝑽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𝑽</m:t>
                      </m:r>
                    </m:oMath>
                  </a14:m>
                  <a:endParaRPr lang="fr-FR" sz="1400" b="1" dirty="0" smtClean="0">
                    <a:ea typeface="Cambria Math" panose="02040503050406030204" pitchFamily="18" charset="0"/>
                  </a:endParaRPr>
                </a:p>
                <a:p>
                  <a:r>
                    <a:rPr lang="fr-FR" sz="1400" b="1" dirty="0" smtClean="0"/>
                    <a:t> </a:t>
                  </a:r>
                  <a:r>
                    <a:rPr lang="fr-FR" sz="1400" b="1" dirty="0" err="1" smtClean="0"/>
                    <a:t>Period</a:t>
                  </a:r>
                  <a:r>
                    <a:rPr lang="fr-FR" sz="1400" b="1" dirty="0" smtClean="0"/>
                    <a:t> = 0.2       </a:t>
                  </a:r>
                  <a:endParaRPr lang="fr-FR" sz="1400" b="1" dirty="0"/>
                </a:p>
              </p:txBody>
            </p:sp>
          </mc:Choice>
          <mc:Fallback xmlns="">
            <p:sp>
              <p:nvSpPr>
                <p:cNvPr id="37" name="ZoneTexte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57349" y="5481012"/>
                  <a:ext cx="968932" cy="430887"/>
                </a:xfrm>
                <a:prstGeom prst="rect">
                  <a:avLst/>
                </a:prstGeom>
                <a:blipFill>
                  <a:blip r:embed="rId8"/>
                  <a:stretch>
                    <a:fillRect l="-6918" r="-34591" b="-2394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8" name="ZoneTexte 37"/>
          <p:cNvSpPr txBox="1"/>
          <p:nvPr/>
        </p:nvSpPr>
        <p:spPr>
          <a:xfrm>
            <a:off x="545180" y="6488763"/>
            <a:ext cx="4484019" cy="373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J. Michaud et al., NIMB 541 (2023) 243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79757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388-EA6F-5A4A-9016-7AFDB6309DC3}" type="slidenum">
              <a:rPr lang="fr-FR" smtClean="0"/>
              <a:t>26</a:t>
            </a:fld>
            <a:endParaRPr lang="fr-FR" dirty="0"/>
          </a:p>
        </p:txBody>
      </p:sp>
      <p:grpSp>
        <p:nvGrpSpPr>
          <p:cNvPr id="22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250825" y="250825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High-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resolution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separator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HRS: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arbitrary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waveform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generator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660623" y="4191543"/>
            <a:ext cx="10292796" cy="2335032"/>
            <a:chOff x="660623" y="4191543"/>
            <a:chExt cx="10292796" cy="2335032"/>
          </a:xfrm>
        </p:grpSpPr>
        <p:pic>
          <p:nvPicPr>
            <p:cNvPr id="75" name="Image 7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623" y="4191543"/>
              <a:ext cx="3351152" cy="2301332"/>
            </a:xfrm>
            <a:prstGeom prst="rect">
              <a:avLst/>
            </a:prstGeom>
          </p:spPr>
        </p:pic>
        <p:sp>
          <p:nvSpPr>
            <p:cNvPr id="79" name="ZoneTexte 78"/>
            <p:cNvSpPr txBox="1"/>
            <p:nvPr/>
          </p:nvSpPr>
          <p:spPr>
            <a:xfrm flipH="1">
              <a:off x="4186173" y="5170692"/>
              <a:ext cx="30758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baseline="30000" dirty="0" smtClean="0"/>
                <a:t>100</a:t>
              </a:r>
              <a:r>
                <a:rPr lang="en-GB" b="1" dirty="0" smtClean="0"/>
                <a:t>Sn/</a:t>
              </a:r>
              <a:r>
                <a:rPr lang="en-GB" b="1" baseline="30000" dirty="0" smtClean="0"/>
                <a:t>100</a:t>
              </a:r>
              <a:r>
                <a:rPr lang="en-GB" b="1" dirty="0" smtClean="0"/>
                <a:t>In separation:</a:t>
              </a:r>
            </a:p>
            <a:p>
              <a:r>
                <a:rPr lang="en-GB" b="1" dirty="0" smtClean="0"/>
                <a:t>simulation and measurement</a:t>
              </a:r>
            </a:p>
          </p:txBody>
        </p:sp>
        <p:grpSp>
          <p:nvGrpSpPr>
            <p:cNvPr id="78" name="Groupe 77"/>
            <p:cNvGrpSpPr/>
            <p:nvPr/>
          </p:nvGrpSpPr>
          <p:grpSpPr>
            <a:xfrm>
              <a:off x="7306616" y="4272610"/>
              <a:ext cx="3646803" cy="2253965"/>
              <a:chOff x="8345214" y="4089595"/>
              <a:chExt cx="3714678" cy="2429861"/>
            </a:xfrm>
          </p:grpSpPr>
          <p:pic>
            <p:nvPicPr>
              <p:cNvPr id="17" name="Image 1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45214" y="4089595"/>
                <a:ext cx="3714678" cy="2429861"/>
              </a:xfrm>
              <a:prstGeom prst="rect">
                <a:avLst/>
              </a:prstGeom>
            </p:spPr>
          </p:pic>
          <p:sp>
            <p:nvSpPr>
              <p:cNvPr id="77" name="Rectangle 76"/>
              <p:cNvSpPr/>
              <p:nvPr/>
            </p:nvSpPr>
            <p:spPr>
              <a:xfrm>
                <a:off x="9122979" y="4635062"/>
                <a:ext cx="970532" cy="10201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2" name="ZoneTexte 1"/>
          <p:cNvSpPr txBox="1"/>
          <p:nvPr/>
        </p:nvSpPr>
        <p:spPr>
          <a:xfrm>
            <a:off x="8541631" y="829198"/>
            <a:ext cx="1176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COSY Infinity</a:t>
            </a:r>
            <a:endParaRPr lang="en-GB" b="1" dirty="0"/>
          </a:p>
        </p:txBody>
      </p:sp>
      <p:sp>
        <p:nvSpPr>
          <p:cNvPr id="24" name="Rectangle 23"/>
          <p:cNvSpPr/>
          <p:nvPr/>
        </p:nvSpPr>
        <p:spPr>
          <a:xfrm>
            <a:off x="8688205" y="6511111"/>
            <a:ext cx="28825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 smtClean="0">
                <a:latin typeface="Times New Roman" pitchFamily="18" charset="0"/>
                <a:cs typeface="Times New Roman" pitchFamily="18" charset="0"/>
              </a:rPr>
              <a:t>J. Michaud et al., LP2iB &amp; </a:t>
            </a:r>
            <a:r>
              <a:rPr lang="en-GB" sz="1400" b="1" dirty="0" err="1" smtClean="0">
                <a:latin typeface="Times New Roman" pitchFamily="18" charset="0"/>
                <a:cs typeface="Times New Roman" pitchFamily="18" charset="0"/>
              </a:rPr>
              <a:t>IJCLab</a:t>
            </a:r>
            <a:endParaRPr lang="fr-FR" sz="1400" dirty="0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4"/>
          <a:srcRect t="26087"/>
          <a:stretch/>
        </p:blipFill>
        <p:spPr>
          <a:xfrm>
            <a:off x="712427" y="759431"/>
            <a:ext cx="10430329" cy="3227919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545180" y="6488763"/>
            <a:ext cx="4484019" cy="373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J. Michaud et al., NIMB 541 (2023) 243</a:t>
            </a:r>
            <a:endParaRPr lang="en-GB" b="1" dirty="0"/>
          </a:p>
        </p:txBody>
      </p:sp>
      <p:sp>
        <p:nvSpPr>
          <p:cNvPr id="5" name="ZoneTexte 4"/>
          <p:cNvSpPr txBox="1"/>
          <p:nvPr/>
        </p:nvSpPr>
        <p:spPr>
          <a:xfrm flipH="1">
            <a:off x="1153757" y="4272610"/>
            <a:ext cx="836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COSY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44958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388-EA6F-5A4A-9016-7AFDB6309DC3}" type="slidenum">
              <a:rPr lang="fr-FR" smtClean="0"/>
              <a:t>27</a:t>
            </a:fld>
            <a:endParaRPr lang="fr-FR" dirty="0"/>
          </a:p>
        </p:txBody>
      </p:sp>
      <p:grpSp>
        <p:nvGrpSpPr>
          <p:cNvPr id="22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250825" y="250825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High-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resolution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separator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HRS: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arbitrary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waveform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generator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660623" y="4191543"/>
            <a:ext cx="10292796" cy="2335032"/>
            <a:chOff x="660623" y="4191543"/>
            <a:chExt cx="10292796" cy="2335032"/>
          </a:xfrm>
        </p:grpSpPr>
        <p:pic>
          <p:nvPicPr>
            <p:cNvPr id="75" name="Image 7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623" y="4191543"/>
              <a:ext cx="3351152" cy="2301332"/>
            </a:xfrm>
            <a:prstGeom prst="rect">
              <a:avLst/>
            </a:prstGeom>
          </p:spPr>
        </p:pic>
        <p:sp>
          <p:nvSpPr>
            <p:cNvPr id="79" name="ZoneTexte 78"/>
            <p:cNvSpPr txBox="1"/>
            <p:nvPr/>
          </p:nvSpPr>
          <p:spPr>
            <a:xfrm flipH="1">
              <a:off x="4186173" y="5170692"/>
              <a:ext cx="30758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baseline="30000" dirty="0" smtClean="0"/>
                <a:t>100</a:t>
              </a:r>
              <a:r>
                <a:rPr lang="en-GB" b="1" dirty="0" smtClean="0"/>
                <a:t>Sn/</a:t>
              </a:r>
              <a:r>
                <a:rPr lang="en-GB" b="1" baseline="30000" dirty="0" smtClean="0"/>
                <a:t>100</a:t>
              </a:r>
              <a:r>
                <a:rPr lang="en-GB" b="1" dirty="0" smtClean="0"/>
                <a:t>In separation:</a:t>
              </a:r>
            </a:p>
            <a:p>
              <a:r>
                <a:rPr lang="en-GB" b="1" dirty="0" smtClean="0"/>
                <a:t>simulation and measurement</a:t>
              </a:r>
            </a:p>
          </p:txBody>
        </p:sp>
        <p:grpSp>
          <p:nvGrpSpPr>
            <p:cNvPr id="78" name="Groupe 77"/>
            <p:cNvGrpSpPr/>
            <p:nvPr/>
          </p:nvGrpSpPr>
          <p:grpSpPr>
            <a:xfrm>
              <a:off x="7306616" y="4272610"/>
              <a:ext cx="3646803" cy="2253965"/>
              <a:chOff x="8345214" y="4089595"/>
              <a:chExt cx="3714678" cy="2429861"/>
            </a:xfrm>
          </p:grpSpPr>
          <p:pic>
            <p:nvPicPr>
              <p:cNvPr id="17" name="Image 1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45214" y="4089595"/>
                <a:ext cx="3714678" cy="2429861"/>
              </a:xfrm>
              <a:prstGeom prst="rect">
                <a:avLst/>
              </a:prstGeom>
            </p:spPr>
          </p:pic>
          <p:sp>
            <p:nvSpPr>
              <p:cNvPr id="77" name="Rectangle 76"/>
              <p:cNvSpPr/>
              <p:nvPr/>
            </p:nvSpPr>
            <p:spPr>
              <a:xfrm>
                <a:off x="9122979" y="4635062"/>
                <a:ext cx="970532" cy="10201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2" name="ZoneTexte 1"/>
          <p:cNvSpPr txBox="1"/>
          <p:nvPr/>
        </p:nvSpPr>
        <p:spPr>
          <a:xfrm>
            <a:off x="8541631" y="829198"/>
            <a:ext cx="1176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COSY Infinity</a:t>
            </a:r>
            <a:endParaRPr lang="en-GB" b="1" dirty="0"/>
          </a:p>
        </p:txBody>
      </p:sp>
      <p:sp>
        <p:nvSpPr>
          <p:cNvPr id="24" name="Rectangle 23"/>
          <p:cNvSpPr/>
          <p:nvPr/>
        </p:nvSpPr>
        <p:spPr>
          <a:xfrm>
            <a:off x="8688205" y="6511111"/>
            <a:ext cx="28825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 smtClean="0">
                <a:latin typeface="Times New Roman" pitchFamily="18" charset="0"/>
                <a:cs typeface="Times New Roman" pitchFamily="18" charset="0"/>
              </a:rPr>
              <a:t>J. Michaud et al., LP2iB &amp; </a:t>
            </a:r>
            <a:r>
              <a:rPr lang="en-GB" sz="1400" b="1" dirty="0" err="1" smtClean="0">
                <a:latin typeface="Times New Roman" pitchFamily="18" charset="0"/>
                <a:cs typeface="Times New Roman" pitchFamily="18" charset="0"/>
              </a:rPr>
              <a:t>IJCLab</a:t>
            </a:r>
            <a:endParaRPr lang="fr-FR" sz="1400" dirty="0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4"/>
          <a:srcRect t="26087"/>
          <a:stretch/>
        </p:blipFill>
        <p:spPr>
          <a:xfrm>
            <a:off x="712427" y="759431"/>
            <a:ext cx="10430329" cy="3227919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545180" y="6488763"/>
            <a:ext cx="4484019" cy="373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J. Michaud et al., NIMB 541 (2023) 243</a:t>
            </a:r>
            <a:endParaRPr lang="en-GB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1671948" y="2708502"/>
            <a:ext cx="8511285" cy="230832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To-do list: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 smtClean="0"/>
              <a:t>shaping of exit (1</a:t>
            </a:r>
            <a:r>
              <a:rPr lang="en-GB" sz="2400" b="1" baseline="30000" dirty="0" smtClean="0"/>
              <a:t>st</a:t>
            </a:r>
            <a:r>
              <a:rPr lang="en-GB" sz="2400" b="1" dirty="0" smtClean="0"/>
              <a:t> dipole) and entrance (2</a:t>
            </a:r>
            <a:r>
              <a:rPr lang="en-GB" sz="2400" b="1" baseline="30000" dirty="0" smtClean="0"/>
              <a:t>nd</a:t>
            </a:r>
            <a:r>
              <a:rPr lang="en-GB" sz="2400" b="1" dirty="0" smtClean="0"/>
              <a:t> dipole) poles</a:t>
            </a:r>
          </a:p>
          <a:p>
            <a:r>
              <a:rPr lang="en-GB" sz="2400" b="1" dirty="0"/>
              <a:t> </a:t>
            </a:r>
            <a:r>
              <a:rPr lang="en-GB" sz="2400" b="1" dirty="0" smtClean="0"/>
              <a:t>   </a:t>
            </a:r>
            <a:r>
              <a:rPr lang="en-GB" sz="2400" b="1" dirty="0" smtClean="0">
                <a:sym typeface="Wingdings" panose="05000000000000000000" pitchFamily="2" charset="2"/>
              </a:rPr>
              <a:t> fixed </a:t>
            </a:r>
            <a:r>
              <a:rPr lang="en-GB" sz="2400" b="1" dirty="0" err="1" smtClean="0">
                <a:sym typeface="Wingdings" panose="05000000000000000000" pitchFamily="2" charset="2"/>
              </a:rPr>
              <a:t>hexapole</a:t>
            </a:r>
            <a:r>
              <a:rPr lang="en-GB" sz="2400" b="1" dirty="0" smtClean="0">
                <a:sym typeface="Wingdings" panose="05000000000000000000" pitchFamily="2" charset="2"/>
              </a:rPr>
              <a:t> corrections</a:t>
            </a:r>
            <a:endParaRPr lang="en-GB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 smtClean="0"/>
              <a:t>optimising of 3</a:t>
            </a:r>
            <a:r>
              <a:rPr lang="en-GB" sz="2400" b="1" baseline="30000" dirty="0" smtClean="0"/>
              <a:t>rd</a:t>
            </a:r>
            <a:r>
              <a:rPr lang="en-GB" sz="2400" b="1" dirty="0" smtClean="0"/>
              <a:t> and higher orders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 smtClean="0"/>
              <a:t>implementation of automatic higher-order corrections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NMR measurement reliability improvement</a:t>
            </a:r>
          </a:p>
        </p:txBody>
      </p:sp>
    </p:spTree>
    <p:extLst>
      <p:ext uri="{BB962C8B-B14F-4D97-AF65-F5344CB8AC3E}">
        <p14:creationId xmlns:p14="http://schemas.microsoft.com/office/powerpoint/2010/main" val="114761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Image 7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2" t="3958" r="5320" b="10316"/>
          <a:stretch/>
        </p:blipFill>
        <p:spPr>
          <a:xfrm>
            <a:off x="7633012" y="3678944"/>
            <a:ext cx="4443372" cy="2489066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388-EA6F-5A4A-9016-7AFDB6309DC3}" type="slidenum">
              <a:rPr lang="fr-FR" smtClean="0"/>
              <a:t>28</a:t>
            </a:fld>
            <a:endParaRPr lang="fr-FR" dirty="0"/>
          </a:p>
        </p:txBody>
      </p:sp>
      <p:grpSp>
        <p:nvGrpSpPr>
          <p:cNvPr id="22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250825" y="250825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Beam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preparation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: General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purpose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ion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buncher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GPIB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pic>
        <p:nvPicPr>
          <p:cNvPr id="65" name="Image 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51" y="447259"/>
            <a:ext cx="5605456" cy="2485469"/>
          </a:xfrm>
          <a:prstGeom prst="rect">
            <a:avLst/>
          </a:prstGeom>
          <a:effectLst>
            <a:softEdge rad="292100"/>
          </a:effectLst>
        </p:spPr>
      </p:pic>
      <p:pic>
        <p:nvPicPr>
          <p:cNvPr id="66" name="Image 6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585" y="534950"/>
            <a:ext cx="4547282" cy="32480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>
              <a:xfrm>
                <a:off x="451947" y="2993485"/>
                <a:ext cx="7336221" cy="3847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 smtClean="0">
                    <a:solidFill>
                      <a:srgbClr val="C00000"/>
                    </a:solidFill>
                  </a:rPr>
                  <a:t>Emittance: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fr-F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fr-F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fr-FR" b="1" dirty="0">
                    <a:solidFill>
                      <a:schemeClr val="tx1"/>
                    </a:solidFill>
                    <a:ea typeface="CMU Sans Serif" panose="02000603000000000000" pitchFamily="2" charset="0"/>
                    <a:cs typeface="CMU Sans Serif" panose="02000603000000000000" pitchFamily="2" charset="0"/>
                  </a:rPr>
                  <a:t>.</a:t>
                </a:r>
                <a:r>
                  <a:rPr lang="fr-FR" b="1" dirty="0" err="1" smtClean="0">
                    <a:solidFill>
                      <a:schemeClr val="tx1"/>
                    </a:solidFill>
                    <a:ea typeface="CMU Sans Serif" panose="02000603000000000000" pitchFamily="2" charset="0"/>
                    <a:cs typeface="CMU Sans Serif" panose="02000603000000000000" pitchFamily="2" charset="0"/>
                  </a:rPr>
                  <a:t>mm.mrad</a:t>
                </a:r>
                <a:r>
                  <a:rPr lang="fr-FR" b="1" dirty="0" smtClean="0">
                    <a:solidFill>
                      <a:schemeClr val="tx1"/>
                    </a:solidFill>
                    <a:ea typeface="CMU Sans Serif" panose="02000603000000000000" pitchFamily="2" charset="0"/>
                    <a:cs typeface="CMU Sans Serif" panose="02000603000000000000" pitchFamily="2" charset="0"/>
                  </a:rPr>
                  <a:t> at 30 </a:t>
                </a:r>
                <a:r>
                  <a:rPr lang="fr-FR" b="1" dirty="0" err="1" smtClean="0">
                    <a:solidFill>
                      <a:schemeClr val="tx1"/>
                    </a:solidFill>
                    <a:ea typeface="CMU Sans Serif" panose="02000603000000000000" pitchFamily="2" charset="0"/>
                    <a:cs typeface="CMU Sans Serif" panose="02000603000000000000" pitchFamily="2" charset="0"/>
                  </a:rPr>
                  <a:t>keV</a:t>
                </a:r>
                <a:endParaRPr lang="fr-FR" b="1" dirty="0" smtClean="0">
                  <a:solidFill>
                    <a:schemeClr val="tx1"/>
                  </a:solidFill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  <a:p>
                <a:endParaRPr lang="en-GB" sz="600" b="1" dirty="0" smtClean="0">
                  <a:solidFill>
                    <a:schemeClr val="tx1"/>
                  </a:solidFill>
                </a:endParaRPr>
              </a:p>
              <a:p>
                <a:r>
                  <a:rPr lang="en-GB" sz="2000" b="1" dirty="0" smtClean="0">
                    <a:solidFill>
                      <a:srgbClr val="C00000"/>
                    </a:solidFill>
                  </a:rPr>
                  <a:t>Continuous mode: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b="1" dirty="0" smtClean="0"/>
                  <a:t>Transmission for K</a:t>
                </a:r>
                <a:r>
                  <a:rPr lang="fr-FR" b="1" baseline="30000" dirty="0" smtClean="0"/>
                  <a:t>+</a:t>
                </a:r>
                <a:r>
                  <a:rPr lang="fr-FR" b="1" dirty="0" smtClean="0"/>
                  <a:t> ions </a:t>
                </a:r>
                <a:r>
                  <a:rPr lang="fr-FR" b="1" dirty="0" err="1" smtClean="0"/>
                  <a:t>is</a:t>
                </a:r>
                <a:r>
                  <a:rPr lang="fr-FR" b="1" dirty="0" smtClean="0"/>
                  <a:t> </a:t>
                </a:r>
                <a:r>
                  <a:rPr lang="fr-FR" b="1" dirty="0" err="1" smtClean="0"/>
                  <a:t>routinely</a:t>
                </a:r>
                <a:r>
                  <a:rPr lang="fr-FR" b="1" dirty="0" smtClean="0"/>
                  <a:t> over 75 %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b="1" dirty="0" err="1" smtClean="0"/>
                  <a:t>Careful</a:t>
                </a:r>
                <a:r>
                  <a:rPr lang="fr-FR" b="1" dirty="0" smtClean="0"/>
                  <a:t> </a:t>
                </a:r>
                <a:r>
                  <a:rPr lang="fr-FR" b="1" dirty="0" err="1" smtClean="0"/>
                  <a:t>optical</a:t>
                </a:r>
                <a:r>
                  <a:rPr lang="fr-FR" b="1" dirty="0" smtClean="0"/>
                  <a:t> </a:t>
                </a:r>
                <a:r>
                  <a:rPr lang="fr-FR" b="1" dirty="0" err="1" smtClean="0"/>
                  <a:t>tuning</a:t>
                </a:r>
                <a:r>
                  <a:rPr lang="fr-FR" b="1" dirty="0" smtClean="0"/>
                  <a:t> </a:t>
                </a:r>
                <a:r>
                  <a:rPr lang="fr-FR" b="1" dirty="0" err="1" smtClean="0"/>
                  <a:t>yields</a:t>
                </a:r>
                <a:r>
                  <a:rPr lang="fr-FR" b="1" dirty="0" smtClean="0"/>
                  <a:t> transmission &gt;90 %</a:t>
                </a:r>
              </a:p>
              <a:p>
                <a:endParaRPr lang="fr-FR" sz="600" b="1" dirty="0" smtClean="0"/>
              </a:p>
              <a:p>
                <a:r>
                  <a:rPr lang="fr-FR" sz="2000" b="1" dirty="0" err="1" smtClean="0">
                    <a:solidFill>
                      <a:srgbClr val="C00000"/>
                    </a:solidFill>
                  </a:rPr>
                  <a:t>Bunching</a:t>
                </a:r>
                <a:r>
                  <a:rPr lang="fr-FR" sz="2000" b="1" dirty="0" smtClean="0">
                    <a:solidFill>
                      <a:srgbClr val="C00000"/>
                    </a:solidFill>
                  </a:rPr>
                  <a:t> mode: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b="1" dirty="0" smtClean="0"/>
                  <a:t>100 </a:t>
                </a:r>
                <a:r>
                  <a:rPr lang="fr-FR" b="1" dirty="0"/>
                  <a:t>% transmission up to 10</a:t>
                </a:r>
                <a:r>
                  <a:rPr lang="fr-FR" b="1" baseline="30000" dirty="0"/>
                  <a:t>6</a:t>
                </a:r>
                <a:r>
                  <a:rPr lang="fr-FR" b="1" dirty="0"/>
                  <a:t> ions/</a:t>
                </a:r>
                <a:r>
                  <a:rPr lang="fr-FR" b="1" dirty="0" err="1"/>
                  <a:t>bunch</a:t>
                </a:r>
                <a:endParaRPr lang="fr-FR" b="1" i="1" dirty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fr-FR" b="1" i="1"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fr-FR" b="1" dirty="0"/>
                  <a:t> 50 % transmission </a:t>
                </a:r>
                <a:r>
                  <a:rPr lang="fr-FR" b="1" dirty="0" err="1"/>
                  <a:t>with</a:t>
                </a:r>
                <a:r>
                  <a:rPr lang="fr-FR" b="1" dirty="0"/>
                  <a:t> 10</a:t>
                </a:r>
                <a:r>
                  <a:rPr lang="fr-FR" b="1" baseline="30000" dirty="0"/>
                  <a:t>8</a:t>
                </a:r>
                <a:r>
                  <a:rPr lang="fr-FR" b="1" dirty="0"/>
                  <a:t> </a:t>
                </a:r>
                <a:r>
                  <a:rPr lang="fr-FR" b="1" dirty="0" smtClean="0"/>
                  <a:t>ions/</a:t>
                </a:r>
                <a:r>
                  <a:rPr lang="fr-FR" b="1" dirty="0" err="1" smtClean="0"/>
                  <a:t>bunch</a:t>
                </a:r>
                <a:endParaRPr lang="fr-FR" b="1" dirty="0"/>
              </a:p>
              <a:p>
                <a:endParaRPr lang="fr-FR" sz="600" b="1" dirty="0" smtClean="0"/>
              </a:p>
              <a:p>
                <a:r>
                  <a:rPr lang="fr-FR" sz="2000" b="1" dirty="0" err="1" smtClean="0">
                    <a:solidFill>
                      <a:srgbClr val="C00000"/>
                    </a:solidFill>
                  </a:rPr>
                  <a:t>Energy</a:t>
                </a:r>
                <a:r>
                  <a:rPr lang="fr-FR" sz="2000" b="1" dirty="0" smtClean="0">
                    <a:solidFill>
                      <a:srgbClr val="C00000"/>
                    </a:solidFill>
                  </a:rPr>
                  <a:t> and time dispersion: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b="1" dirty="0" err="1" smtClean="0"/>
                  <a:t>Energy</a:t>
                </a:r>
                <a:r>
                  <a:rPr lang="fr-FR" b="1" dirty="0" smtClean="0"/>
                  <a:t> dispersion </a:t>
                </a:r>
                <a:r>
                  <a:rPr lang="fr-FR" b="1" dirty="0" err="1" smtClean="0"/>
                  <a:t>measurement</a:t>
                </a:r>
                <a:r>
                  <a:rPr lang="fr-FR" b="1" dirty="0" smtClean="0"/>
                  <a:t> </a:t>
                </a:r>
                <a:r>
                  <a:rPr lang="fr-FR" b="1" dirty="0" err="1" smtClean="0"/>
                  <a:t>currently</a:t>
                </a:r>
                <a:r>
                  <a:rPr lang="fr-FR" b="1" dirty="0" smtClean="0"/>
                  <a:t> </a:t>
                </a:r>
                <a:r>
                  <a:rPr lang="fr-FR" b="1" dirty="0" err="1" smtClean="0"/>
                  <a:t>limited</a:t>
                </a:r>
                <a:r>
                  <a:rPr lang="fr-FR" b="1" dirty="0" smtClean="0"/>
                  <a:t> by </a:t>
                </a:r>
                <a:r>
                  <a:rPr lang="fr-FR" b="1" dirty="0" err="1" smtClean="0"/>
                  <a:t>detection</a:t>
                </a:r>
                <a:r>
                  <a:rPr lang="fr-FR" b="1" dirty="0" smtClean="0"/>
                  <a:t> </a:t>
                </a:r>
              </a:p>
              <a:p>
                <a:r>
                  <a:rPr lang="fr-FR" b="1" dirty="0" smtClean="0"/>
                  <a:t>     system (&lt; 6 eV)  </a:t>
                </a:r>
                <a:r>
                  <a:rPr lang="fr-FR" b="1" dirty="0" smtClean="0">
                    <a:sym typeface="Wingdings" panose="05000000000000000000" pitchFamily="2" charset="2"/>
                  </a:rPr>
                  <a:t>  </a:t>
                </a:r>
                <a:r>
                  <a:rPr lang="fr-FR" b="1" dirty="0" err="1" smtClean="0">
                    <a:sym typeface="Wingdings" panose="05000000000000000000" pitchFamily="2" charset="2"/>
                  </a:rPr>
                  <a:t>Magnetof</a:t>
                </a:r>
                <a:endParaRPr lang="fr-FR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b="1" dirty="0" smtClean="0"/>
                  <a:t>Minimum time dispersion </a:t>
                </a:r>
                <a:r>
                  <a:rPr lang="fr-FR" b="1" dirty="0" err="1" smtClean="0"/>
                  <a:t>currently</a:t>
                </a:r>
                <a:r>
                  <a:rPr lang="fr-FR" b="1" dirty="0" smtClean="0"/>
                  <a:t> down to </a:t>
                </a:r>
                <a14:m>
                  <m:oMath xmlns:m="http://schemas.openxmlformats.org/officeDocument/2006/math">
                    <m:r>
                      <a:rPr lang="fr-FR" b="1" i="1" dirty="0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fr-FR" b="1" dirty="0" smtClean="0"/>
                  <a:t> 250 ns (FWHM) at 3 </a:t>
                </a:r>
                <a:r>
                  <a:rPr lang="fr-FR" b="1" dirty="0" err="1" smtClean="0"/>
                  <a:t>keV</a:t>
                </a:r>
                <a:endParaRPr lang="fr-FR" b="1" dirty="0" smtClean="0"/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947" y="2993485"/>
                <a:ext cx="7336221" cy="3847207"/>
              </a:xfrm>
              <a:prstGeom prst="rect">
                <a:avLst/>
              </a:prstGeom>
              <a:blipFill>
                <a:blip r:embed="rId5"/>
                <a:stretch>
                  <a:fillRect l="-831" t="-792" b="-7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8172093" y="6299242"/>
            <a:ext cx="36260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 smtClean="0">
                <a:latin typeface="Times New Roman" pitchFamily="18" charset="0"/>
                <a:cs typeface="Times New Roman" pitchFamily="18" charset="0"/>
              </a:rPr>
              <a:t>M. </a:t>
            </a:r>
            <a:r>
              <a:rPr lang="en-GB" sz="1400" b="1" dirty="0" err="1" smtClean="0">
                <a:latin typeface="Times New Roman" pitchFamily="18" charset="0"/>
                <a:cs typeface="Times New Roman" pitchFamily="18" charset="0"/>
              </a:rPr>
              <a:t>Gerbaux</a:t>
            </a:r>
            <a:r>
              <a:rPr lang="en-GB" sz="1400" b="1" dirty="0" smtClean="0">
                <a:latin typeface="Times New Roman" pitchFamily="18" charset="0"/>
                <a:cs typeface="Times New Roman" pitchFamily="18" charset="0"/>
              </a:rPr>
              <a:t>, C. </a:t>
            </a:r>
            <a:r>
              <a:rPr lang="en-GB" sz="1400" b="1" dirty="0" err="1" smtClean="0">
                <a:latin typeface="Times New Roman" pitchFamily="18" charset="0"/>
                <a:cs typeface="Times New Roman" pitchFamily="18" charset="0"/>
              </a:rPr>
              <a:t>Roumegou</a:t>
            </a:r>
            <a:r>
              <a:rPr lang="en-GB" sz="1400" b="1" dirty="0" smtClean="0">
                <a:latin typeface="Times New Roman" pitchFamily="18" charset="0"/>
                <a:cs typeface="Times New Roman" pitchFamily="18" charset="0"/>
              </a:rPr>
              <a:t> et al., LP2iB</a:t>
            </a:r>
          </a:p>
          <a:p>
            <a:r>
              <a:rPr lang="en-GB" sz="1400" b="1" dirty="0" smtClean="0">
                <a:latin typeface="Times New Roman" pitchFamily="18" charset="0"/>
                <a:cs typeface="Times New Roman" pitchFamily="18" charset="0"/>
              </a:rPr>
              <a:t>M. </a:t>
            </a:r>
            <a:r>
              <a:rPr lang="en-GB" sz="1400" b="1" dirty="0" err="1" smtClean="0">
                <a:latin typeface="Times New Roman" pitchFamily="18" charset="0"/>
                <a:cs typeface="Times New Roman" pitchFamily="18" charset="0"/>
              </a:rPr>
              <a:t>Gerbaux</a:t>
            </a:r>
            <a:r>
              <a:rPr lang="en-GB" sz="1400" b="1" dirty="0" smtClean="0">
                <a:latin typeface="Times New Roman" pitchFamily="18" charset="0"/>
                <a:cs typeface="Times New Roman" pitchFamily="18" charset="0"/>
              </a:rPr>
              <a:t> et al., NIMA 1046 (2023) 167631</a:t>
            </a:r>
            <a:endParaRPr lang="fr-FR" sz="1400" dirty="0"/>
          </a:p>
        </p:txBody>
      </p:sp>
      <p:pic>
        <p:nvPicPr>
          <p:cNvPr id="13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713" y="713434"/>
            <a:ext cx="1238722" cy="66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061" y="2707536"/>
            <a:ext cx="1810374" cy="887924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583344" y="1445897"/>
            <a:ext cx="10913052" cy="40441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3200" b="1" dirty="0" smtClean="0">
                <a:solidFill>
                  <a:srgbClr val="C00000"/>
                </a:solidFill>
              </a:rPr>
              <a:t>To-do list:</a:t>
            </a:r>
            <a:endParaRPr lang="en-GB" sz="3200" b="1" dirty="0">
              <a:solidFill>
                <a:srgbClr val="C00000"/>
              </a:solidFill>
            </a:endParaRPr>
          </a:p>
          <a:p>
            <a:pPr>
              <a:lnSpc>
                <a:spcPct val="120000"/>
              </a:lnSpc>
            </a:pPr>
            <a:endParaRPr lang="en-GB" sz="1400" b="1" dirty="0" smtClean="0"/>
          </a:p>
          <a:p>
            <a:pPr>
              <a:lnSpc>
                <a:spcPct val="120000"/>
              </a:lnSpc>
            </a:pPr>
            <a:r>
              <a:rPr lang="en-GB" sz="2800" b="1" dirty="0" smtClean="0"/>
              <a:t>- </a:t>
            </a:r>
            <a:r>
              <a:rPr lang="en-GB" sz="2800" b="1" dirty="0" err="1" smtClean="0"/>
              <a:t>Magnetof</a:t>
            </a:r>
            <a:r>
              <a:rPr lang="en-GB" sz="2800" b="1" dirty="0" smtClean="0"/>
              <a:t> </a:t>
            </a:r>
            <a:r>
              <a:rPr lang="en-GB" sz="2800" b="1" dirty="0"/>
              <a:t>for energy dispersion (avoid efficiency issues) </a:t>
            </a:r>
            <a:br>
              <a:rPr lang="en-GB" sz="2800" b="1" dirty="0"/>
            </a:br>
            <a:r>
              <a:rPr lang="en-GB" sz="2800" b="1" dirty="0"/>
              <a:t>- Transverse emittance measurements in bunching mode </a:t>
            </a:r>
            <a:br>
              <a:rPr lang="en-GB" sz="2800" b="1" dirty="0"/>
            </a:br>
            <a:r>
              <a:rPr lang="en-GB" sz="2800" b="1" dirty="0"/>
              <a:t>- </a:t>
            </a:r>
            <a:r>
              <a:rPr lang="en-GB" sz="2800" b="1" dirty="0" smtClean="0"/>
              <a:t>RF </a:t>
            </a:r>
            <a:r>
              <a:rPr lang="en-GB" sz="2800" b="1" dirty="0"/>
              <a:t>phase dependence for the bunches </a:t>
            </a:r>
            <a:br>
              <a:rPr lang="en-GB" sz="2800" b="1" dirty="0"/>
            </a:br>
            <a:r>
              <a:rPr lang="en-GB" sz="2800" b="1" dirty="0"/>
              <a:t>- Bunching mode to </a:t>
            </a:r>
            <a:r>
              <a:rPr lang="en-GB" sz="2800" b="1" dirty="0" smtClean="0"/>
              <a:t>be investigated </a:t>
            </a:r>
            <a:r>
              <a:rPr lang="en-GB" sz="2800" b="1" dirty="0"/>
              <a:t>in detail (energy vs time dispersion) </a:t>
            </a:r>
            <a:br>
              <a:rPr lang="en-GB" sz="2800" b="1" dirty="0"/>
            </a:br>
            <a:r>
              <a:rPr lang="en-GB" sz="2800" b="1" dirty="0"/>
              <a:t>- Space charge effects </a:t>
            </a:r>
            <a:br>
              <a:rPr lang="en-GB" sz="2800" b="1" dirty="0"/>
            </a:br>
            <a:r>
              <a:rPr lang="en-GB" sz="2800" b="1" dirty="0"/>
              <a:t>- coupling to HRS ? </a:t>
            </a:r>
            <a:endParaRPr lang="en-GB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149796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0093512" y="6482242"/>
            <a:ext cx="2098488" cy="365125"/>
          </a:xfrm>
        </p:spPr>
        <p:txBody>
          <a:bodyPr/>
          <a:lstStyle/>
          <a:p>
            <a:fld id="{4F3A1388-EA6F-5A4A-9016-7AFDB6309DC3}" type="slidenum">
              <a:rPr lang="fr-FR" smtClean="0"/>
              <a:t>29</a:t>
            </a:fld>
            <a:endParaRPr lang="fr-FR" dirty="0"/>
          </a:p>
        </p:txBody>
      </p:sp>
      <p:grpSp>
        <p:nvGrpSpPr>
          <p:cNvPr id="22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250825" y="250825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Beam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purification: PIPERADE, 1</a:t>
            </a:r>
            <a:r>
              <a:rPr lang="fr-FR" b="1" baseline="30000" dirty="0" smtClean="0">
                <a:solidFill>
                  <a:srgbClr val="2559FF"/>
                </a:solidFill>
                <a:latin typeface="Verdana" pitchFamily="34" charset="0"/>
              </a:rPr>
              <a:t>st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trap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49" y="862451"/>
            <a:ext cx="5067512" cy="3378341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14" y="4319470"/>
            <a:ext cx="5219086" cy="1760726"/>
          </a:xfrm>
          <a:prstGeom prst="rect">
            <a:avLst/>
          </a:prstGeom>
        </p:spPr>
      </p:pic>
      <p:cxnSp>
        <p:nvCxnSpPr>
          <p:cNvPr id="43" name="Connecteur droit 42"/>
          <p:cNvCxnSpPr/>
          <p:nvPr/>
        </p:nvCxnSpPr>
        <p:spPr>
          <a:xfrm flipH="1">
            <a:off x="914401" y="3161742"/>
            <a:ext cx="2043118" cy="1368096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/>
          <p:cNvCxnSpPr/>
          <p:nvPr/>
        </p:nvCxnSpPr>
        <p:spPr>
          <a:xfrm>
            <a:off x="4247054" y="3161742"/>
            <a:ext cx="812211" cy="1368096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1285032" y="5897934"/>
            <a:ext cx="50060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000064"/>
                </a:solidFill>
                <a:latin typeface="Calibri"/>
              </a:rPr>
              <a:t>purification trap		accumulation &amp;				measurement trap</a:t>
            </a:r>
            <a:endParaRPr lang="en-US" sz="1600" b="1" dirty="0">
              <a:solidFill>
                <a:srgbClr val="000064"/>
              </a:solidFill>
              <a:latin typeface="Calibri"/>
            </a:endParaRPr>
          </a:p>
        </p:txBody>
      </p:sp>
      <p:pic>
        <p:nvPicPr>
          <p:cNvPr id="19" name="Imag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3590" y="3291587"/>
            <a:ext cx="822809" cy="439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1" r="7080" b="18907"/>
          <a:stretch/>
        </p:blipFill>
        <p:spPr>
          <a:xfrm>
            <a:off x="4370193" y="3769695"/>
            <a:ext cx="1116206" cy="43017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18457" y="1261923"/>
            <a:ext cx="492443" cy="461665"/>
          </a:xfrm>
          <a:prstGeom prst="rect">
            <a:avLst/>
          </a:prstGeom>
          <a:solidFill>
            <a:srgbClr val="ECF1FA"/>
          </a:solidFill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7T</a:t>
            </a:r>
            <a:endParaRPr lang="en-GB" sz="2400" b="1" dirty="0"/>
          </a:p>
        </p:txBody>
      </p:sp>
      <p:grpSp>
        <p:nvGrpSpPr>
          <p:cNvPr id="7" name="Groupe 6"/>
          <p:cNvGrpSpPr/>
          <p:nvPr/>
        </p:nvGrpSpPr>
        <p:grpSpPr>
          <a:xfrm>
            <a:off x="6291072" y="746347"/>
            <a:ext cx="5413653" cy="5562031"/>
            <a:chOff x="6291072" y="746347"/>
            <a:chExt cx="5413653" cy="5562031"/>
          </a:xfrm>
        </p:grpSpPr>
        <p:pic>
          <p:nvPicPr>
            <p:cNvPr id="25" name="Espace réservé du contenu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61279" y="1261923"/>
              <a:ext cx="5343446" cy="3436569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ZoneTexte 25"/>
                <p:cNvSpPr txBox="1"/>
                <p:nvPr/>
              </p:nvSpPr>
              <p:spPr>
                <a:xfrm>
                  <a:off x="6813996" y="5017191"/>
                  <a:ext cx="4890729" cy="12911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20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Resolving power: </a:t>
                  </a:r>
                </a:p>
                <a:p>
                  <a:endParaRPr lang="en-GB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FR" sz="20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0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𝝂</m:t>
                                </m:r>
                              </m:e>
                              <m:sub>
                                <m:r>
                                  <a:rPr lang="fr-FR" sz="20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𝒄</m:t>
                                </m:r>
                              </m:sub>
                            </m:sSub>
                          </m:num>
                          <m:den>
                            <m:r>
                              <a:rPr lang="fr-FR" sz="2000" b="1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𝚫</m:t>
                            </m:r>
                            <m:sSub>
                              <m:sSubPr>
                                <m:ctrlPr>
                                  <a:rPr lang="fr-FR" sz="20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0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𝝂</m:t>
                                </m:r>
                              </m:e>
                              <m:sub>
                                <m:r>
                                  <a:rPr lang="fr-FR" sz="20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𝒄</m:t>
                                </m:r>
                              </m:sub>
                            </m:sSub>
                          </m:den>
                        </m:f>
                        <m:r>
                          <a:rPr lang="fr-FR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</m:t>
                        </m:r>
                        <m:r>
                          <a:rPr lang="fr-FR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  <m:r>
                          <a:rPr lang="fr-FR" sz="2000" b="1" i="0" smtClean="0">
                            <a:latin typeface="Cambria Math" panose="02040503050406030204" pitchFamily="18" charset="0"/>
                          </a:rPr>
                          <m:t>  </m:t>
                        </m:r>
                        <m:f>
                          <m:fPr>
                            <m:ctrlPr>
                              <a:rPr lang="en-GB" sz="2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2000" b="1" i="1" smtClean="0">
                                <a:latin typeface="Cambria Math" panose="02040503050406030204" pitchFamily="18" charset="0"/>
                              </a:rPr>
                              <m:t>𝒎</m:t>
                            </m:r>
                          </m:num>
                          <m:den>
                            <m:r>
                              <a:rPr lang="fr-FR" sz="2000" b="1" i="0" smtClean="0">
                                <a:latin typeface="Cambria Math" panose="02040503050406030204" pitchFamily="18" charset="0"/>
                              </a:rPr>
                              <m:t>𝚫</m:t>
                            </m:r>
                            <m:r>
                              <a:rPr lang="fr-FR" sz="2000" b="1" i="1" smtClean="0">
                                <a:latin typeface="Cambria Math" panose="02040503050406030204" pitchFamily="18" charset="0"/>
                              </a:rPr>
                              <m:t>𝒎</m:t>
                            </m:r>
                          </m:den>
                        </m:f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  <m:r>
                          <a:rPr lang="fr-FR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fr-FR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fr-FR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fr-FR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𝟏𝟎</m:t>
                            </m:r>
                          </m:e>
                          <m:sup>
                            <m:r>
                              <a:rPr lang="fr-FR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𝟓</m:t>
                            </m:r>
                          </m:sup>
                        </m:sSup>
                      </m:oMath>
                    </m:oMathPara>
                  </a14:m>
                  <a:endParaRPr lang="en-GB" sz="1600" b="1" dirty="0">
                    <a:latin typeface="Nourd-Regular" panose="01000000000000000000" pitchFamily="2" charset="0"/>
                  </a:endParaRPr>
                </a:p>
              </p:txBody>
            </p:sp>
          </mc:Choice>
          <mc:Fallback xmlns="">
            <p:sp>
              <p:nvSpPr>
                <p:cNvPr id="26" name="ZoneTexte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13996" y="5017191"/>
                  <a:ext cx="4890729" cy="1291187"/>
                </a:xfrm>
                <a:prstGeom prst="rect">
                  <a:avLst/>
                </a:prstGeom>
                <a:blipFill>
                  <a:blip r:embed="rId7"/>
                  <a:stretch>
                    <a:fillRect l="-1372" t="-235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" name="ZoneTexte 1"/>
            <p:cNvSpPr txBox="1"/>
            <p:nvPr/>
          </p:nvSpPr>
          <p:spPr>
            <a:xfrm>
              <a:off x="6291072" y="746347"/>
              <a:ext cx="3012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2509838" algn="l"/>
                </a:tabLst>
              </a:pPr>
              <a:r>
                <a:rPr lang="en-GB" sz="24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First trap:</a:t>
              </a:r>
              <a:endParaRPr lang="en-GB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7196328" y="1723588"/>
              <a:ext cx="5613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baseline="30000" dirty="0" smtClean="0"/>
                <a:t>39</a:t>
              </a:r>
              <a:r>
                <a:rPr lang="en-GB" sz="2400" b="1" dirty="0" smtClean="0"/>
                <a:t>K</a:t>
              </a:r>
              <a:endParaRPr lang="en-GB" b="1" dirty="0"/>
            </a:p>
          </p:txBody>
        </p:sp>
      </p:grpSp>
      <p:sp>
        <p:nvSpPr>
          <p:cNvPr id="33" name="Rectangle 32"/>
          <p:cNvSpPr/>
          <p:nvPr/>
        </p:nvSpPr>
        <p:spPr>
          <a:xfrm>
            <a:off x="213735" y="6492582"/>
            <a:ext cx="34315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 smtClean="0">
                <a:latin typeface="Times New Roman" pitchFamily="18" charset="0"/>
                <a:cs typeface="Times New Roman" pitchFamily="18" charset="0"/>
              </a:rPr>
              <a:t>P. </a:t>
            </a:r>
            <a:r>
              <a:rPr lang="en-GB" sz="1400" b="1" dirty="0" err="1" smtClean="0">
                <a:latin typeface="Times New Roman" pitchFamily="18" charset="0"/>
                <a:cs typeface="Times New Roman" pitchFamily="18" charset="0"/>
              </a:rPr>
              <a:t>Ascher</a:t>
            </a:r>
            <a:r>
              <a:rPr lang="en-GB" sz="1400" b="1" dirty="0" smtClean="0">
                <a:latin typeface="Times New Roman" pitchFamily="18" charset="0"/>
                <a:cs typeface="Times New Roman" pitchFamily="18" charset="0"/>
              </a:rPr>
              <a:t> et al., NIMA1019 (2021) 165857</a:t>
            </a:r>
            <a:endParaRPr lang="fr-FR" sz="1400" dirty="0"/>
          </a:p>
        </p:txBody>
      </p:sp>
      <p:sp>
        <p:nvSpPr>
          <p:cNvPr id="24" name="Rectangle 23"/>
          <p:cNvSpPr/>
          <p:nvPr/>
        </p:nvSpPr>
        <p:spPr>
          <a:xfrm>
            <a:off x="8987337" y="6410085"/>
            <a:ext cx="33194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dirty="0" smtClean="0">
                <a:latin typeface="Times New Roman" pitchFamily="18" charset="0"/>
                <a:cs typeface="Times New Roman" pitchFamily="18" charset="0"/>
              </a:rPr>
              <a:t>P. </a:t>
            </a:r>
            <a:r>
              <a:rPr lang="en-GB" sz="1200" b="1" dirty="0" err="1" smtClean="0">
                <a:latin typeface="Times New Roman" pitchFamily="18" charset="0"/>
                <a:cs typeface="Times New Roman" pitchFamily="18" charset="0"/>
              </a:rPr>
              <a:t>Ascher</a:t>
            </a:r>
            <a:r>
              <a:rPr lang="en-GB" sz="1200" b="1" dirty="0" smtClean="0">
                <a:latin typeface="Times New Roman" pitchFamily="18" charset="0"/>
                <a:cs typeface="Times New Roman" pitchFamily="18" charset="0"/>
              </a:rPr>
              <a:t>, M. </a:t>
            </a:r>
            <a:r>
              <a:rPr lang="en-GB" sz="1200" b="1" dirty="0" err="1" smtClean="0">
                <a:latin typeface="Times New Roman" pitchFamily="18" charset="0"/>
                <a:cs typeface="Times New Roman" pitchFamily="18" charset="0"/>
              </a:rPr>
              <a:t>Flayol</a:t>
            </a:r>
            <a:r>
              <a:rPr lang="en-GB" sz="1200" b="1" dirty="0" smtClean="0">
                <a:latin typeface="Times New Roman" pitchFamily="18" charset="0"/>
                <a:cs typeface="Times New Roman" pitchFamily="18" charset="0"/>
              </a:rPr>
              <a:t>, D. </a:t>
            </a:r>
            <a:r>
              <a:rPr lang="en-GB" sz="1200" b="1" dirty="0" err="1" smtClean="0">
                <a:latin typeface="Times New Roman" pitchFamily="18" charset="0"/>
                <a:cs typeface="Times New Roman" pitchFamily="18" charset="0"/>
              </a:rPr>
              <a:t>Atanasov</a:t>
            </a:r>
            <a:r>
              <a:rPr lang="en-GB" sz="1200" b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GB" sz="1200" b="1" dirty="0" smtClean="0">
                <a:latin typeface="Times New Roman" pitchFamily="18" charset="0"/>
                <a:cs typeface="Times New Roman" pitchFamily="18" charset="0"/>
              </a:rPr>
              <a:t>E. Rey-</a:t>
            </a:r>
            <a:r>
              <a:rPr lang="en-GB" sz="1200" b="1" dirty="0" err="1" smtClean="0">
                <a:latin typeface="Times New Roman" pitchFamily="18" charset="0"/>
                <a:cs typeface="Times New Roman" pitchFamily="18" charset="0"/>
              </a:rPr>
              <a:t>herme</a:t>
            </a:r>
            <a:r>
              <a:rPr lang="en-GB" sz="1200" b="1" dirty="0" smtClean="0">
                <a:latin typeface="Times New Roman" pitchFamily="18" charset="0"/>
                <a:cs typeface="Times New Roman" pitchFamily="18" charset="0"/>
              </a:rPr>
              <a:t>, G. </a:t>
            </a:r>
            <a:r>
              <a:rPr lang="en-GB" sz="1200" b="1" dirty="0" err="1" smtClean="0">
                <a:latin typeface="Times New Roman" pitchFamily="18" charset="0"/>
                <a:cs typeface="Times New Roman" pitchFamily="18" charset="0"/>
              </a:rPr>
              <a:t>Guignard</a:t>
            </a:r>
            <a:r>
              <a:rPr lang="en-GB" sz="1200" b="1" dirty="0" smtClean="0">
                <a:latin typeface="Times New Roman" pitchFamily="18" charset="0"/>
                <a:cs typeface="Times New Roman" pitchFamily="18" charset="0"/>
              </a:rPr>
              <a:t> et al., LP2iB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420331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3248">
            <a:off x="-212074" y="598022"/>
            <a:ext cx="9032007" cy="5763033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388-EA6F-5A4A-9016-7AFDB6309DC3}" type="slidenum">
              <a:rPr lang="fr-FR" smtClean="0"/>
              <a:t>3</a:t>
            </a:fld>
            <a:endParaRPr lang="fr-FR" dirty="0"/>
          </a:p>
        </p:txBody>
      </p:sp>
      <p:sp>
        <p:nvSpPr>
          <p:cNvPr id="21" name="Rectangle 19"/>
          <p:cNvSpPr/>
          <p:nvPr/>
        </p:nvSpPr>
        <p:spPr>
          <a:xfrm>
            <a:off x="3508312" y="1198505"/>
            <a:ext cx="2391801" cy="1971845"/>
          </a:xfrm>
          <a:custGeom>
            <a:avLst/>
            <a:gdLst>
              <a:gd name="connsiteX0" fmla="*/ 0 w 1670441"/>
              <a:gd name="connsiteY0" fmla="*/ 0 h 1008112"/>
              <a:gd name="connsiteX1" fmla="*/ 1670441 w 1670441"/>
              <a:gd name="connsiteY1" fmla="*/ 0 h 1008112"/>
              <a:gd name="connsiteX2" fmla="*/ 1670441 w 1670441"/>
              <a:gd name="connsiteY2" fmla="*/ 1008112 h 1008112"/>
              <a:gd name="connsiteX3" fmla="*/ 0 w 1670441"/>
              <a:gd name="connsiteY3" fmla="*/ 1008112 h 1008112"/>
              <a:gd name="connsiteX4" fmla="*/ 0 w 1670441"/>
              <a:gd name="connsiteY4" fmla="*/ 0 h 1008112"/>
              <a:gd name="connsiteX0" fmla="*/ 0 w 1670441"/>
              <a:gd name="connsiteY0" fmla="*/ 0 h 1008112"/>
              <a:gd name="connsiteX1" fmla="*/ 1075386 w 1670441"/>
              <a:gd name="connsiteY1" fmla="*/ 2698 h 1008112"/>
              <a:gd name="connsiteX2" fmla="*/ 1670441 w 1670441"/>
              <a:gd name="connsiteY2" fmla="*/ 0 h 1008112"/>
              <a:gd name="connsiteX3" fmla="*/ 1670441 w 1670441"/>
              <a:gd name="connsiteY3" fmla="*/ 1008112 h 1008112"/>
              <a:gd name="connsiteX4" fmla="*/ 0 w 1670441"/>
              <a:gd name="connsiteY4" fmla="*/ 1008112 h 1008112"/>
              <a:gd name="connsiteX5" fmla="*/ 0 w 1670441"/>
              <a:gd name="connsiteY5" fmla="*/ 0 h 1008112"/>
              <a:gd name="connsiteX0" fmla="*/ 0 w 5175641"/>
              <a:gd name="connsiteY0" fmla="*/ 0 h 1465312"/>
              <a:gd name="connsiteX1" fmla="*/ 4580586 w 5175641"/>
              <a:gd name="connsiteY1" fmla="*/ 459898 h 1465312"/>
              <a:gd name="connsiteX2" fmla="*/ 5175641 w 5175641"/>
              <a:gd name="connsiteY2" fmla="*/ 457200 h 1465312"/>
              <a:gd name="connsiteX3" fmla="*/ 5175641 w 5175641"/>
              <a:gd name="connsiteY3" fmla="*/ 1465312 h 1465312"/>
              <a:gd name="connsiteX4" fmla="*/ 3505200 w 5175641"/>
              <a:gd name="connsiteY4" fmla="*/ 1465312 h 1465312"/>
              <a:gd name="connsiteX5" fmla="*/ 0 w 5175641"/>
              <a:gd name="connsiteY5" fmla="*/ 0 h 1465312"/>
              <a:gd name="connsiteX0" fmla="*/ 0 w 5175641"/>
              <a:gd name="connsiteY0" fmla="*/ 0 h 1465312"/>
              <a:gd name="connsiteX1" fmla="*/ 536906 w 5175641"/>
              <a:gd name="connsiteY1" fmla="*/ 2698 h 1465312"/>
              <a:gd name="connsiteX2" fmla="*/ 5175641 w 5175641"/>
              <a:gd name="connsiteY2" fmla="*/ 457200 h 1465312"/>
              <a:gd name="connsiteX3" fmla="*/ 5175641 w 5175641"/>
              <a:gd name="connsiteY3" fmla="*/ 1465312 h 1465312"/>
              <a:gd name="connsiteX4" fmla="*/ 3505200 w 5175641"/>
              <a:gd name="connsiteY4" fmla="*/ 1465312 h 1465312"/>
              <a:gd name="connsiteX5" fmla="*/ 0 w 5175641"/>
              <a:gd name="connsiteY5" fmla="*/ 0 h 1465312"/>
              <a:gd name="connsiteX0" fmla="*/ 1076960 w 6252601"/>
              <a:gd name="connsiteY0" fmla="*/ 0 h 1465312"/>
              <a:gd name="connsiteX1" fmla="*/ 1613866 w 6252601"/>
              <a:gd name="connsiteY1" fmla="*/ 2698 h 1465312"/>
              <a:gd name="connsiteX2" fmla="*/ 6252601 w 6252601"/>
              <a:gd name="connsiteY2" fmla="*/ 457200 h 1465312"/>
              <a:gd name="connsiteX3" fmla="*/ 6252601 w 6252601"/>
              <a:gd name="connsiteY3" fmla="*/ 1465312 h 1465312"/>
              <a:gd name="connsiteX4" fmla="*/ 0 w 6252601"/>
              <a:gd name="connsiteY4" fmla="*/ 997952 h 1465312"/>
              <a:gd name="connsiteX5" fmla="*/ 1076960 w 6252601"/>
              <a:gd name="connsiteY5" fmla="*/ 0 h 1465312"/>
              <a:gd name="connsiteX0" fmla="*/ 1076960 w 6252601"/>
              <a:gd name="connsiteY0" fmla="*/ 0 h 1569499"/>
              <a:gd name="connsiteX1" fmla="*/ 1613866 w 6252601"/>
              <a:gd name="connsiteY1" fmla="*/ 2698 h 1569499"/>
              <a:gd name="connsiteX2" fmla="*/ 6252601 w 6252601"/>
              <a:gd name="connsiteY2" fmla="*/ 457200 h 1569499"/>
              <a:gd name="connsiteX3" fmla="*/ 6252601 w 6252601"/>
              <a:gd name="connsiteY3" fmla="*/ 1465312 h 1569499"/>
              <a:gd name="connsiteX4" fmla="*/ 0 w 6252601"/>
              <a:gd name="connsiteY4" fmla="*/ 997952 h 1569499"/>
              <a:gd name="connsiteX5" fmla="*/ 1076960 w 6252601"/>
              <a:gd name="connsiteY5" fmla="*/ 0 h 1569499"/>
              <a:gd name="connsiteX0" fmla="*/ 1076960 w 6252601"/>
              <a:gd name="connsiteY0" fmla="*/ 0 h 1618366"/>
              <a:gd name="connsiteX1" fmla="*/ 1613866 w 6252601"/>
              <a:gd name="connsiteY1" fmla="*/ 2698 h 1618366"/>
              <a:gd name="connsiteX2" fmla="*/ 6252601 w 6252601"/>
              <a:gd name="connsiteY2" fmla="*/ 457200 h 1618366"/>
              <a:gd name="connsiteX3" fmla="*/ 6252601 w 6252601"/>
              <a:gd name="connsiteY3" fmla="*/ 1465312 h 1618366"/>
              <a:gd name="connsiteX4" fmla="*/ 1532586 w 6252601"/>
              <a:gd name="connsiteY4" fmla="*/ 1567338 h 1618366"/>
              <a:gd name="connsiteX5" fmla="*/ 0 w 6252601"/>
              <a:gd name="connsiteY5" fmla="*/ 997952 h 1618366"/>
              <a:gd name="connsiteX6" fmla="*/ 1076960 w 6252601"/>
              <a:gd name="connsiteY6" fmla="*/ 0 h 1618366"/>
              <a:gd name="connsiteX0" fmla="*/ 1192593 w 6368234"/>
              <a:gd name="connsiteY0" fmla="*/ 0 h 2043457"/>
              <a:gd name="connsiteX1" fmla="*/ 1729499 w 6368234"/>
              <a:gd name="connsiteY1" fmla="*/ 2698 h 2043457"/>
              <a:gd name="connsiteX2" fmla="*/ 6368234 w 6368234"/>
              <a:gd name="connsiteY2" fmla="*/ 457200 h 2043457"/>
              <a:gd name="connsiteX3" fmla="*/ 6368234 w 6368234"/>
              <a:gd name="connsiteY3" fmla="*/ 1465312 h 2043457"/>
              <a:gd name="connsiteX4" fmla="*/ 611899 w 6368234"/>
              <a:gd name="connsiteY4" fmla="*/ 2034698 h 2043457"/>
              <a:gd name="connsiteX5" fmla="*/ 115633 w 6368234"/>
              <a:gd name="connsiteY5" fmla="*/ 997952 h 2043457"/>
              <a:gd name="connsiteX6" fmla="*/ 1192593 w 6368234"/>
              <a:gd name="connsiteY6" fmla="*/ 0 h 2043457"/>
              <a:gd name="connsiteX0" fmla="*/ 1076960 w 6252601"/>
              <a:gd name="connsiteY0" fmla="*/ 0 h 2043457"/>
              <a:gd name="connsiteX1" fmla="*/ 1613866 w 6252601"/>
              <a:gd name="connsiteY1" fmla="*/ 2698 h 2043457"/>
              <a:gd name="connsiteX2" fmla="*/ 6252601 w 6252601"/>
              <a:gd name="connsiteY2" fmla="*/ 457200 h 2043457"/>
              <a:gd name="connsiteX3" fmla="*/ 6252601 w 6252601"/>
              <a:gd name="connsiteY3" fmla="*/ 1465312 h 2043457"/>
              <a:gd name="connsiteX4" fmla="*/ 496266 w 6252601"/>
              <a:gd name="connsiteY4" fmla="*/ 2034698 h 2043457"/>
              <a:gd name="connsiteX5" fmla="*/ 0 w 6252601"/>
              <a:gd name="connsiteY5" fmla="*/ 997952 h 2043457"/>
              <a:gd name="connsiteX6" fmla="*/ 1076960 w 6252601"/>
              <a:gd name="connsiteY6" fmla="*/ 0 h 2043457"/>
              <a:gd name="connsiteX0" fmla="*/ 1076960 w 6252601"/>
              <a:gd name="connsiteY0" fmla="*/ 0 h 2013516"/>
              <a:gd name="connsiteX1" fmla="*/ 1613866 w 6252601"/>
              <a:gd name="connsiteY1" fmla="*/ 2698 h 2013516"/>
              <a:gd name="connsiteX2" fmla="*/ 6252601 w 6252601"/>
              <a:gd name="connsiteY2" fmla="*/ 457200 h 2013516"/>
              <a:gd name="connsiteX3" fmla="*/ 6252601 w 6252601"/>
              <a:gd name="connsiteY3" fmla="*/ 1465312 h 2013516"/>
              <a:gd name="connsiteX4" fmla="*/ 232106 w 6252601"/>
              <a:gd name="connsiteY4" fmla="*/ 2004218 h 2013516"/>
              <a:gd name="connsiteX5" fmla="*/ 0 w 6252601"/>
              <a:gd name="connsiteY5" fmla="*/ 997952 h 2013516"/>
              <a:gd name="connsiteX6" fmla="*/ 1076960 w 6252601"/>
              <a:gd name="connsiteY6" fmla="*/ 0 h 2013516"/>
              <a:gd name="connsiteX0" fmla="*/ 1076960 w 6252601"/>
              <a:gd name="connsiteY0" fmla="*/ 0 h 2013516"/>
              <a:gd name="connsiteX1" fmla="*/ 1613866 w 6252601"/>
              <a:gd name="connsiteY1" fmla="*/ 2698 h 2013516"/>
              <a:gd name="connsiteX2" fmla="*/ 6252601 w 6252601"/>
              <a:gd name="connsiteY2" fmla="*/ 457200 h 2013516"/>
              <a:gd name="connsiteX3" fmla="*/ 6252601 w 6252601"/>
              <a:gd name="connsiteY3" fmla="*/ 1465312 h 2013516"/>
              <a:gd name="connsiteX4" fmla="*/ 232106 w 6252601"/>
              <a:gd name="connsiteY4" fmla="*/ 2004218 h 2013516"/>
              <a:gd name="connsiteX5" fmla="*/ 0 w 6252601"/>
              <a:gd name="connsiteY5" fmla="*/ 997952 h 2013516"/>
              <a:gd name="connsiteX6" fmla="*/ 1076960 w 6252601"/>
              <a:gd name="connsiteY6" fmla="*/ 0 h 2013516"/>
              <a:gd name="connsiteX0" fmla="*/ 1076960 w 6252601"/>
              <a:gd name="connsiteY0" fmla="*/ 0 h 2013516"/>
              <a:gd name="connsiteX1" fmla="*/ 1613866 w 6252601"/>
              <a:gd name="connsiteY1" fmla="*/ 2698 h 2013516"/>
              <a:gd name="connsiteX2" fmla="*/ 2483241 w 6252601"/>
              <a:gd name="connsiteY2" fmla="*/ 528320 h 2013516"/>
              <a:gd name="connsiteX3" fmla="*/ 6252601 w 6252601"/>
              <a:gd name="connsiteY3" fmla="*/ 1465312 h 2013516"/>
              <a:gd name="connsiteX4" fmla="*/ 232106 w 6252601"/>
              <a:gd name="connsiteY4" fmla="*/ 2004218 h 2013516"/>
              <a:gd name="connsiteX5" fmla="*/ 0 w 6252601"/>
              <a:gd name="connsiteY5" fmla="*/ 997952 h 2013516"/>
              <a:gd name="connsiteX6" fmla="*/ 1076960 w 6252601"/>
              <a:gd name="connsiteY6" fmla="*/ 0 h 2013516"/>
              <a:gd name="connsiteX0" fmla="*/ 1076960 w 2483241"/>
              <a:gd name="connsiteY0" fmla="*/ 0 h 2045647"/>
              <a:gd name="connsiteX1" fmla="*/ 1613866 w 2483241"/>
              <a:gd name="connsiteY1" fmla="*/ 2698 h 2045647"/>
              <a:gd name="connsiteX2" fmla="*/ 2483241 w 2483241"/>
              <a:gd name="connsiteY2" fmla="*/ 528320 h 2045647"/>
              <a:gd name="connsiteX3" fmla="*/ 1639961 w 2483241"/>
              <a:gd name="connsiteY3" fmla="*/ 1871712 h 2045647"/>
              <a:gd name="connsiteX4" fmla="*/ 232106 w 2483241"/>
              <a:gd name="connsiteY4" fmla="*/ 2004218 h 2045647"/>
              <a:gd name="connsiteX5" fmla="*/ 0 w 2483241"/>
              <a:gd name="connsiteY5" fmla="*/ 997952 h 2045647"/>
              <a:gd name="connsiteX6" fmla="*/ 1076960 w 2483241"/>
              <a:gd name="connsiteY6" fmla="*/ 0 h 2045647"/>
              <a:gd name="connsiteX0" fmla="*/ 1076960 w 2483241"/>
              <a:gd name="connsiteY0" fmla="*/ 0 h 2031002"/>
              <a:gd name="connsiteX1" fmla="*/ 1613866 w 2483241"/>
              <a:gd name="connsiteY1" fmla="*/ 2698 h 2031002"/>
              <a:gd name="connsiteX2" fmla="*/ 2483241 w 2483241"/>
              <a:gd name="connsiteY2" fmla="*/ 528320 h 2031002"/>
              <a:gd name="connsiteX3" fmla="*/ 1639961 w 2483241"/>
              <a:gd name="connsiteY3" fmla="*/ 1871712 h 2031002"/>
              <a:gd name="connsiteX4" fmla="*/ 232106 w 2483241"/>
              <a:gd name="connsiteY4" fmla="*/ 2004218 h 2031002"/>
              <a:gd name="connsiteX5" fmla="*/ 0 w 2483241"/>
              <a:gd name="connsiteY5" fmla="*/ 997952 h 2031002"/>
              <a:gd name="connsiteX6" fmla="*/ 1076960 w 2483241"/>
              <a:gd name="connsiteY6" fmla="*/ 0 h 2031002"/>
              <a:gd name="connsiteX0" fmla="*/ 1076960 w 2483241"/>
              <a:gd name="connsiteY0" fmla="*/ 0 h 2004218"/>
              <a:gd name="connsiteX1" fmla="*/ 1613866 w 2483241"/>
              <a:gd name="connsiteY1" fmla="*/ 2698 h 2004218"/>
              <a:gd name="connsiteX2" fmla="*/ 2483241 w 2483241"/>
              <a:gd name="connsiteY2" fmla="*/ 528320 h 2004218"/>
              <a:gd name="connsiteX3" fmla="*/ 1639961 w 2483241"/>
              <a:gd name="connsiteY3" fmla="*/ 1871712 h 2004218"/>
              <a:gd name="connsiteX4" fmla="*/ 232106 w 2483241"/>
              <a:gd name="connsiteY4" fmla="*/ 2004218 h 2004218"/>
              <a:gd name="connsiteX5" fmla="*/ 0 w 2483241"/>
              <a:gd name="connsiteY5" fmla="*/ 997952 h 2004218"/>
              <a:gd name="connsiteX6" fmla="*/ 1076960 w 2483241"/>
              <a:gd name="connsiteY6" fmla="*/ 0 h 2004218"/>
              <a:gd name="connsiteX0" fmla="*/ 1076960 w 2584841"/>
              <a:gd name="connsiteY0" fmla="*/ 0 h 2004218"/>
              <a:gd name="connsiteX1" fmla="*/ 1613866 w 2584841"/>
              <a:gd name="connsiteY1" fmla="*/ 2698 h 2004218"/>
              <a:gd name="connsiteX2" fmla="*/ 2584841 w 2584841"/>
              <a:gd name="connsiteY2" fmla="*/ 640080 h 2004218"/>
              <a:gd name="connsiteX3" fmla="*/ 1639961 w 2584841"/>
              <a:gd name="connsiteY3" fmla="*/ 1871712 h 2004218"/>
              <a:gd name="connsiteX4" fmla="*/ 232106 w 2584841"/>
              <a:gd name="connsiteY4" fmla="*/ 2004218 h 2004218"/>
              <a:gd name="connsiteX5" fmla="*/ 0 w 2584841"/>
              <a:gd name="connsiteY5" fmla="*/ 997952 h 2004218"/>
              <a:gd name="connsiteX6" fmla="*/ 1076960 w 2584841"/>
              <a:gd name="connsiteY6" fmla="*/ 0 h 2004218"/>
              <a:gd name="connsiteX0" fmla="*/ 1076960 w 2584841"/>
              <a:gd name="connsiteY0" fmla="*/ 0 h 2004218"/>
              <a:gd name="connsiteX1" fmla="*/ 1613866 w 2584841"/>
              <a:gd name="connsiteY1" fmla="*/ 2698 h 2004218"/>
              <a:gd name="connsiteX2" fmla="*/ 2584841 w 2584841"/>
              <a:gd name="connsiteY2" fmla="*/ 640080 h 2004218"/>
              <a:gd name="connsiteX3" fmla="*/ 1579001 w 2584841"/>
              <a:gd name="connsiteY3" fmla="*/ 1963152 h 2004218"/>
              <a:gd name="connsiteX4" fmla="*/ 232106 w 2584841"/>
              <a:gd name="connsiteY4" fmla="*/ 2004218 h 2004218"/>
              <a:gd name="connsiteX5" fmla="*/ 0 w 2584841"/>
              <a:gd name="connsiteY5" fmla="*/ 997952 h 2004218"/>
              <a:gd name="connsiteX6" fmla="*/ 1076960 w 2584841"/>
              <a:gd name="connsiteY6" fmla="*/ 0 h 2004218"/>
              <a:gd name="connsiteX0" fmla="*/ 1076960 w 2584841"/>
              <a:gd name="connsiteY0" fmla="*/ 0 h 2008583"/>
              <a:gd name="connsiteX1" fmla="*/ 1613866 w 2584841"/>
              <a:gd name="connsiteY1" fmla="*/ 2698 h 2008583"/>
              <a:gd name="connsiteX2" fmla="*/ 2584841 w 2584841"/>
              <a:gd name="connsiteY2" fmla="*/ 640080 h 2008583"/>
              <a:gd name="connsiteX3" fmla="*/ 1568841 w 2584841"/>
              <a:gd name="connsiteY3" fmla="*/ 1973312 h 2008583"/>
              <a:gd name="connsiteX4" fmla="*/ 232106 w 2584841"/>
              <a:gd name="connsiteY4" fmla="*/ 2004218 h 2008583"/>
              <a:gd name="connsiteX5" fmla="*/ 0 w 2584841"/>
              <a:gd name="connsiteY5" fmla="*/ 997952 h 2008583"/>
              <a:gd name="connsiteX6" fmla="*/ 1076960 w 2584841"/>
              <a:gd name="connsiteY6" fmla="*/ 0 h 2008583"/>
              <a:gd name="connsiteX0" fmla="*/ 1076960 w 2584841"/>
              <a:gd name="connsiteY0" fmla="*/ 0 h 2004218"/>
              <a:gd name="connsiteX1" fmla="*/ 1613866 w 2584841"/>
              <a:gd name="connsiteY1" fmla="*/ 2698 h 2004218"/>
              <a:gd name="connsiteX2" fmla="*/ 2584841 w 2584841"/>
              <a:gd name="connsiteY2" fmla="*/ 640080 h 2004218"/>
              <a:gd name="connsiteX3" fmla="*/ 1568841 w 2584841"/>
              <a:gd name="connsiteY3" fmla="*/ 1973312 h 2004218"/>
              <a:gd name="connsiteX4" fmla="*/ 232106 w 2584841"/>
              <a:gd name="connsiteY4" fmla="*/ 2004218 h 2004218"/>
              <a:gd name="connsiteX5" fmla="*/ 0 w 2584841"/>
              <a:gd name="connsiteY5" fmla="*/ 997952 h 2004218"/>
              <a:gd name="connsiteX6" fmla="*/ 1076960 w 2584841"/>
              <a:gd name="connsiteY6" fmla="*/ 0 h 2004218"/>
              <a:gd name="connsiteX0" fmla="*/ 1076960 w 2584841"/>
              <a:gd name="connsiteY0" fmla="*/ 0 h 2004218"/>
              <a:gd name="connsiteX1" fmla="*/ 1613866 w 2584841"/>
              <a:gd name="connsiteY1" fmla="*/ 2698 h 2004218"/>
              <a:gd name="connsiteX2" fmla="*/ 2584841 w 2584841"/>
              <a:gd name="connsiteY2" fmla="*/ 640080 h 2004218"/>
              <a:gd name="connsiteX3" fmla="*/ 1568841 w 2584841"/>
              <a:gd name="connsiteY3" fmla="*/ 1973312 h 2004218"/>
              <a:gd name="connsiteX4" fmla="*/ 232106 w 2584841"/>
              <a:gd name="connsiteY4" fmla="*/ 2004218 h 2004218"/>
              <a:gd name="connsiteX5" fmla="*/ 0 w 2584841"/>
              <a:gd name="connsiteY5" fmla="*/ 997952 h 2004218"/>
              <a:gd name="connsiteX6" fmla="*/ 1076960 w 2584841"/>
              <a:gd name="connsiteY6" fmla="*/ 0 h 2004218"/>
              <a:gd name="connsiteX0" fmla="*/ 1066800 w 2584841"/>
              <a:gd name="connsiteY0" fmla="*/ 48102 h 2001520"/>
              <a:gd name="connsiteX1" fmla="*/ 1613866 w 2584841"/>
              <a:gd name="connsiteY1" fmla="*/ 0 h 2001520"/>
              <a:gd name="connsiteX2" fmla="*/ 2584841 w 2584841"/>
              <a:gd name="connsiteY2" fmla="*/ 637382 h 2001520"/>
              <a:gd name="connsiteX3" fmla="*/ 1568841 w 2584841"/>
              <a:gd name="connsiteY3" fmla="*/ 1970614 h 2001520"/>
              <a:gd name="connsiteX4" fmla="*/ 232106 w 2584841"/>
              <a:gd name="connsiteY4" fmla="*/ 2001520 h 2001520"/>
              <a:gd name="connsiteX5" fmla="*/ 0 w 2584841"/>
              <a:gd name="connsiteY5" fmla="*/ 995254 h 2001520"/>
              <a:gd name="connsiteX6" fmla="*/ 1066800 w 2584841"/>
              <a:gd name="connsiteY6" fmla="*/ 48102 h 2001520"/>
              <a:gd name="connsiteX0" fmla="*/ 1066800 w 2584841"/>
              <a:gd name="connsiteY0" fmla="*/ 0 h 1953418"/>
              <a:gd name="connsiteX1" fmla="*/ 1634186 w 2584841"/>
              <a:gd name="connsiteY1" fmla="*/ 2698 h 1953418"/>
              <a:gd name="connsiteX2" fmla="*/ 2584841 w 2584841"/>
              <a:gd name="connsiteY2" fmla="*/ 589280 h 1953418"/>
              <a:gd name="connsiteX3" fmla="*/ 1568841 w 2584841"/>
              <a:gd name="connsiteY3" fmla="*/ 1922512 h 1953418"/>
              <a:gd name="connsiteX4" fmla="*/ 232106 w 2584841"/>
              <a:gd name="connsiteY4" fmla="*/ 1953418 h 1953418"/>
              <a:gd name="connsiteX5" fmla="*/ 0 w 2584841"/>
              <a:gd name="connsiteY5" fmla="*/ 947152 h 1953418"/>
              <a:gd name="connsiteX6" fmla="*/ 1066800 w 2584841"/>
              <a:gd name="connsiteY6" fmla="*/ 0 h 1953418"/>
              <a:gd name="connsiteX0" fmla="*/ 1066800 w 2584841"/>
              <a:gd name="connsiteY0" fmla="*/ 0 h 1953418"/>
              <a:gd name="connsiteX1" fmla="*/ 1634186 w 2584841"/>
              <a:gd name="connsiteY1" fmla="*/ 2698 h 1953418"/>
              <a:gd name="connsiteX2" fmla="*/ 2584841 w 2584841"/>
              <a:gd name="connsiteY2" fmla="*/ 589280 h 1953418"/>
              <a:gd name="connsiteX3" fmla="*/ 2375866 w 2584841"/>
              <a:gd name="connsiteY3" fmla="*/ 896777 h 1953418"/>
              <a:gd name="connsiteX4" fmla="*/ 1568841 w 2584841"/>
              <a:gd name="connsiteY4" fmla="*/ 1922512 h 1953418"/>
              <a:gd name="connsiteX5" fmla="*/ 232106 w 2584841"/>
              <a:gd name="connsiteY5" fmla="*/ 1953418 h 1953418"/>
              <a:gd name="connsiteX6" fmla="*/ 0 w 2584841"/>
              <a:gd name="connsiteY6" fmla="*/ 947152 h 1953418"/>
              <a:gd name="connsiteX7" fmla="*/ 1066800 w 2584841"/>
              <a:gd name="connsiteY7" fmla="*/ 0 h 1953418"/>
              <a:gd name="connsiteX0" fmla="*/ 1066800 w 2375866"/>
              <a:gd name="connsiteY0" fmla="*/ 0 h 1953418"/>
              <a:gd name="connsiteX1" fmla="*/ 1634186 w 2375866"/>
              <a:gd name="connsiteY1" fmla="*/ 2698 h 1953418"/>
              <a:gd name="connsiteX2" fmla="*/ 2280041 w 2375866"/>
              <a:gd name="connsiteY2" fmla="*/ 406400 h 1953418"/>
              <a:gd name="connsiteX3" fmla="*/ 2375866 w 2375866"/>
              <a:gd name="connsiteY3" fmla="*/ 896777 h 1953418"/>
              <a:gd name="connsiteX4" fmla="*/ 1568841 w 2375866"/>
              <a:gd name="connsiteY4" fmla="*/ 1922512 h 1953418"/>
              <a:gd name="connsiteX5" fmla="*/ 232106 w 2375866"/>
              <a:gd name="connsiteY5" fmla="*/ 1953418 h 1953418"/>
              <a:gd name="connsiteX6" fmla="*/ 0 w 2375866"/>
              <a:gd name="connsiteY6" fmla="*/ 947152 h 1953418"/>
              <a:gd name="connsiteX7" fmla="*/ 1066800 w 2375866"/>
              <a:gd name="connsiteY7" fmla="*/ 0 h 1953418"/>
              <a:gd name="connsiteX0" fmla="*/ 1066800 w 2304746"/>
              <a:gd name="connsiteY0" fmla="*/ 0 h 1953418"/>
              <a:gd name="connsiteX1" fmla="*/ 1634186 w 2304746"/>
              <a:gd name="connsiteY1" fmla="*/ 2698 h 1953418"/>
              <a:gd name="connsiteX2" fmla="*/ 2280041 w 2304746"/>
              <a:gd name="connsiteY2" fmla="*/ 406400 h 1953418"/>
              <a:gd name="connsiteX3" fmla="*/ 2304746 w 2304746"/>
              <a:gd name="connsiteY3" fmla="*/ 876457 h 1953418"/>
              <a:gd name="connsiteX4" fmla="*/ 1568841 w 2304746"/>
              <a:gd name="connsiteY4" fmla="*/ 1922512 h 1953418"/>
              <a:gd name="connsiteX5" fmla="*/ 232106 w 2304746"/>
              <a:gd name="connsiteY5" fmla="*/ 1953418 h 1953418"/>
              <a:gd name="connsiteX6" fmla="*/ 0 w 2304746"/>
              <a:gd name="connsiteY6" fmla="*/ 947152 h 1953418"/>
              <a:gd name="connsiteX7" fmla="*/ 1066800 w 2304746"/>
              <a:gd name="connsiteY7" fmla="*/ 0 h 1953418"/>
              <a:gd name="connsiteX0" fmla="*/ 1066800 w 2304746"/>
              <a:gd name="connsiteY0" fmla="*/ 0 h 1966868"/>
              <a:gd name="connsiteX1" fmla="*/ 1634186 w 2304746"/>
              <a:gd name="connsiteY1" fmla="*/ 2698 h 1966868"/>
              <a:gd name="connsiteX2" fmla="*/ 2280041 w 2304746"/>
              <a:gd name="connsiteY2" fmla="*/ 406400 h 1966868"/>
              <a:gd name="connsiteX3" fmla="*/ 2304746 w 2304746"/>
              <a:gd name="connsiteY3" fmla="*/ 876457 h 1966868"/>
              <a:gd name="connsiteX4" fmla="*/ 1487561 w 2304746"/>
              <a:gd name="connsiteY4" fmla="*/ 1952992 h 1966868"/>
              <a:gd name="connsiteX5" fmla="*/ 232106 w 2304746"/>
              <a:gd name="connsiteY5" fmla="*/ 1953418 h 1966868"/>
              <a:gd name="connsiteX6" fmla="*/ 0 w 2304746"/>
              <a:gd name="connsiteY6" fmla="*/ 947152 h 1966868"/>
              <a:gd name="connsiteX7" fmla="*/ 1066800 w 2304746"/>
              <a:gd name="connsiteY7" fmla="*/ 0 h 1966868"/>
              <a:gd name="connsiteX0" fmla="*/ 1066800 w 2304746"/>
              <a:gd name="connsiteY0" fmla="*/ 0 h 1962362"/>
              <a:gd name="connsiteX1" fmla="*/ 1634186 w 2304746"/>
              <a:gd name="connsiteY1" fmla="*/ 2698 h 1962362"/>
              <a:gd name="connsiteX2" fmla="*/ 2280041 w 2304746"/>
              <a:gd name="connsiteY2" fmla="*/ 406400 h 1962362"/>
              <a:gd name="connsiteX3" fmla="*/ 2304746 w 2304746"/>
              <a:gd name="connsiteY3" fmla="*/ 876457 h 1962362"/>
              <a:gd name="connsiteX4" fmla="*/ 1487561 w 2304746"/>
              <a:gd name="connsiteY4" fmla="*/ 1952992 h 1962362"/>
              <a:gd name="connsiteX5" fmla="*/ 232106 w 2304746"/>
              <a:gd name="connsiteY5" fmla="*/ 1953418 h 1962362"/>
              <a:gd name="connsiteX6" fmla="*/ 0 w 2304746"/>
              <a:gd name="connsiteY6" fmla="*/ 947152 h 1962362"/>
              <a:gd name="connsiteX7" fmla="*/ 1066800 w 2304746"/>
              <a:gd name="connsiteY7" fmla="*/ 0 h 1962362"/>
              <a:gd name="connsiteX0" fmla="*/ 1066800 w 2304746"/>
              <a:gd name="connsiteY0" fmla="*/ 0 h 1971845"/>
              <a:gd name="connsiteX1" fmla="*/ 1634186 w 2304746"/>
              <a:gd name="connsiteY1" fmla="*/ 2698 h 1971845"/>
              <a:gd name="connsiteX2" fmla="*/ 2280041 w 2304746"/>
              <a:gd name="connsiteY2" fmla="*/ 406400 h 1971845"/>
              <a:gd name="connsiteX3" fmla="*/ 2304746 w 2304746"/>
              <a:gd name="connsiteY3" fmla="*/ 876457 h 1971845"/>
              <a:gd name="connsiteX4" fmla="*/ 1487561 w 2304746"/>
              <a:gd name="connsiteY4" fmla="*/ 1952992 h 1971845"/>
              <a:gd name="connsiteX5" fmla="*/ 232106 w 2304746"/>
              <a:gd name="connsiteY5" fmla="*/ 1953418 h 1971845"/>
              <a:gd name="connsiteX6" fmla="*/ 0 w 2304746"/>
              <a:gd name="connsiteY6" fmla="*/ 947152 h 1971845"/>
              <a:gd name="connsiteX7" fmla="*/ 1066800 w 2304746"/>
              <a:gd name="connsiteY7" fmla="*/ 0 h 1971845"/>
              <a:gd name="connsiteX0" fmla="*/ 1066800 w 2365706"/>
              <a:gd name="connsiteY0" fmla="*/ 0 h 1971845"/>
              <a:gd name="connsiteX1" fmla="*/ 1634186 w 2365706"/>
              <a:gd name="connsiteY1" fmla="*/ 2698 h 1971845"/>
              <a:gd name="connsiteX2" fmla="*/ 2280041 w 2365706"/>
              <a:gd name="connsiteY2" fmla="*/ 406400 h 1971845"/>
              <a:gd name="connsiteX3" fmla="*/ 2365706 w 2365706"/>
              <a:gd name="connsiteY3" fmla="*/ 906937 h 1971845"/>
              <a:gd name="connsiteX4" fmla="*/ 1487561 w 2365706"/>
              <a:gd name="connsiteY4" fmla="*/ 1952992 h 1971845"/>
              <a:gd name="connsiteX5" fmla="*/ 232106 w 2365706"/>
              <a:gd name="connsiteY5" fmla="*/ 1953418 h 1971845"/>
              <a:gd name="connsiteX6" fmla="*/ 0 w 2365706"/>
              <a:gd name="connsiteY6" fmla="*/ 947152 h 1971845"/>
              <a:gd name="connsiteX7" fmla="*/ 1066800 w 2365706"/>
              <a:gd name="connsiteY7" fmla="*/ 0 h 1971845"/>
              <a:gd name="connsiteX0" fmla="*/ 1066800 w 2442601"/>
              <a:gd name="connsiteY0" fmla="*/ 0 h 1971845"/>
              <a:gd name="connsiteX1" fmla="*/ 1634186 w 2442601"/>
              <a:gd name="connsiteY1" fmla="*/ 2698 h 1971845"/>
              <a:gd name="connsiteX2" fmla="*/ 2442601 w 2442601"/>
              <a:gd name="connsiteY2" fmla="*/ 304800 h 1971845"/>
              <a:gd name="connsiteX3" fmla="*/ 2365706 w 2442601"/>
              <a:gd name="connsiteY3" fmla="*/ 906937 h 1971845"/>
              <a:gd name="connsiteX4" fmla="*/ 1487561 w 2442601"/>
              <a:gd name="connsiteY4" fmla="*/ 1952992 h 1971845"/>
              <a:gd name="connsiteX5" fmla="*/ 232106 w 2442601"/>
              <a:gd name="connsiteY5" fmla="*/ 1953418 h 1971845"/>
              <a:gd name="connsiteX6" fmla="*/ 0 w 2442601"/>
              <a:gd name="connsiteY6" fmla="*/ 947152 h 1971845"/>
              <a:gd name="connsiteX7" fmla="*/ 1066800 w 2442601"/>
              <a:gd name="connsiteY7" fmla="*/ 0 h 1971845"/>
              <a:gd name="connsiteX0" fmla="*/ 1066800 w 2442601"/>
              <a:gd name="connsiteY0" fmla="*/ 7462 h 1979307"/>
              <a:gd name="connsiteX1" fmla="*/ 1949146 w 2442601"/>
              <a:gd name="connsiteY1" fmla="*/ 0 h 1979307"/>
              <a:gd name="connsiteX2" fmla="*/ 2442601 w 2442601"/>
              <a:gd name="connsiteY2" fmla="*/ 312262 h 1979307"/>
              <a:gd name="connsiteX3" fmla="*/ 2365706 w 2442601"/>
              <a:gd name="connsiteY3" fmla="*/ 914399 h 1979307"/>
              <a:gd name="connsiteX4" fmla="*/ 1487561 w 2442601"/>
              <a:gd name="connsiteY4" fmla="*/ 1960454 h 1979307"/>
              <a:gd name="connsiteX5" fmla="*/ 232106 w 2442601"/>
              <a:gd name="connsiteY5" fmla="*/ 1960880 h 1979307"/>
              <a:gd name="connsiteX6" fmla="*/ 0 w 2442601"/>
              <a:gd name="connsiteY6" fmla="*/ 954614 h 1979307"/>
              <a:gd name="connsiteX7" fmla="*/ 1066800 w 2442601"/>
              <a:gd name="connsiteY7" fmla="*/ 7462 h 1979307"/>
              <a:gd name="connsiteX0" fmla="*/ 1066800 w 2442601"/>
              <a:gd name="connsiteY0" fmla="*/ 0 h 1971845"/>
              <a:gd name="connsiteX1" fmla="*/ 1766266 w 2442601"/>
              <a:gd name="connsiteY1" fmla="*/ 12858 h 1971845"/>
              <a:gd name="connsiteX2" fmla="*/ 2442601 w 2442601"/>
              <a:gd name="connsiteY2" fmla="*/ 304800 h 1971845"/>
              <a:gd name="connsiteX3" fmla="*/ 2365706 w 2442601"/>
              <a:gd name="connsiteY3" fmla="*/ 906937 h 1971845"/>
              <a:gd name="connsiteX4" fmla="*/ 1487561 w 2442601"/>
              <a:gd name="connsiteY4" fmla="*/ 1952992 h 1971845"/>
              <a:gd name="connsiteX5" fmla="*/ 232106 w 2442601"/>
              <a:gd name="connsiteY5" fmla="*/ 1953418 h 1971845"/>
              <a:gd name="connsiteX6" fmla="*/ 0 w 2442601"/>
              <a:gd name="connsiteY6" fmla="*/ 947152 h 1971845"/>
              <a:gd name="connsiteX7" fmla="*/ 1066800 w 2442601"/>
              <a:gd name="connsiteY7" fmla="*/ 0 h 1971845"/>
              <a:gd name="connsiteX0" fmla="*/ 1066800 w 2365706"/>
              <a:gd name="connsiteY0" fmla="*/ 0 h 1971845"/>
              <a:gd name="connsiteX1" fmla="*/ 1766266 w 2365706"/>
              <a:gd name="connsiteY1" fmla="*/ 12858 h 1971845"/>
              <a:gd name="connsiteX2" fmla="*/ 2341001 w 2365706"/>
              <a:gd name="connsiteY2" fmla="*/ 375920 h 1971845"/>
              <a:gd name="connsiteX3" fmla="*/ 2365706 w 2365706"/>
              <a:gd name="connsiteY3" fmla="*/ 906937 h 1971845"/>
              <a:gd name="connsiteX4" fmla="*/ 1487561 w 2365706"/>
              <a:gd name="connsiteY4" fmla="*/ 1952992 h 1971845"/>
              <a:gd name="connsiteX5" fmla="*/ 232106 w 2365706"/>
              <a:gd name="connsiteY5" fmla="*/ 1953418 h 1971845"/>
              <a:gd name="connsiteX6" fmla="*/ 0 w 2365706"/>
              <a:gd name="connsiteY6" fmla="*/ 947152 h 1971845"/>
              <a:gd name="connsiteX7" fmla="*/ 1066800 w 2365706"/>
              <a:gd name="connsiteY7" fmla="*/ 0 h 1971845"/>
              <a:gd name="connsiteX0" fmla="*/ 1066800 w 2391801"/>
              <a:gd name="connsiteY0" fmla="*/ 0 h 1971845"/>
              <a:gd name="connsiteX1" fmla="*/ 1766266 w 2391801"/>
              <a:gd name="connsiteY1" fmla="*/ 12858 h 1971845"/>
              <a:gd name="connsiteX2" fmla="*/ 2391801 w 2391801"/>
              <a:gd name="connsiteY2" fmla="*/ 335280 h 1971845"/>
              <a:gd name="connsiteX3" fmla="*/ 2365706 w 2391801"/>
              <a:gd name="connsiteY3" fmla="*/ 906937 h 1971845"/>
              <a:gd name="connsiteX4" fmla="*/ 1487561 w 2391801"/>
              <a:gd name="connsiteY4" fmla="*/ 1952992 h 1971845"/>
              <a:gd name="connsiteX5" fmla="*/ 232106 w 2391801"/>
              <a:gd name="connsiteY5" fmla="*/ 1953418 h 1971845"/>
              <a:gd name="connsiteX6" fmla="*/ 0 w 2391801"/>
              <a:gd name="connsiteY6" fmla="*/ 947152 h 1971845"/>
              <a:gd name="connsiteX7" fmla="*/ 1066800 w 2391801"/>
              <a:gd name="connsiteY7" fmla="*/ 0 h 1971845"/>
              <a:gd name="connsiteX0" fmla="*/ 1066800 w 2391801"/>
              <a:gd name="connsiteY0" fmla="*/ 0 h 1971845"/>
              <a:gd name="connsiteX1" fmla="*/ 1847546 w 2391801"/>
              <a:gd name="connsiteY1" fmla="*/ 2698 h 1971845"/>
              <a:gd name="connsiteX2" fmla="*/ 2391801 w 2391801"/>
              <a:gd name="connsiteY2" fmla="*/ 335280 h 1971845"/>
              <a:gd name="connsiteX3" fmla="*/ 2365706 w 2391801"/>
              <a:gd name="connsiteY3" fmla="*/ 906937 h 1971845"/>
              <a:gd name="connsiteX4" fmla="*/ 1487561 w 2391801"/>
              <a:gd name="connsiteY4" fmla="*/ 1952992 h 1971845"/>
              <a:gd name="connsiteX5" fmla="*/ 232106 w 2391801"/>
              <a:gd name="connsiteY5" fmla="*/ 1953418 h 1971845"/>
              <a:gd name="connsiteX6" fmla="*/ 0 w 2391801"/>
              <a:gd name="connsiteY6" fmla="*/ 947152 h 1971845"/>
              <a:gd name="connsiteX7" fmla="*/ 1066800 w 2391801"/>
              <a:gd name="connsiteY7" fmla="*/ 0 h 197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91801" h="1971845">
                <a:moveTo>
                  <a:pt x="1066800" y="0"/>
                </a:moveTo>
                <a:lnTo>
                  <a:pt x="1847546" y="2698"/>
                </a:lnTo>
                <a:lnTo>
                  <a:pt x="2391801" y="335280"/>
                </a:lnTo>
                <a:lnTo>
                  <a:pt x="2365706" y="906937"/>
                </a:lnTo>
                <a:lnTo>
                  <a:pt x="1487561" y="1952992"/>
                </a:lnTo>
                <a:cubicBezTo>
                  <a:pt x="446892" y="1975455"/>
                  <a:pt x="1213246" y="1980511"/>
                  <a:pt x="232106" y="1953418"/>
                </a:cubicBezTo>
                <a:cubicBezTo>
                  <a:pt x="104406" y="1387845"/>
                  <a:pt x="75938" y="1208375"/>
                  <a:pt x="0" y="947152"/>
                </a:cubicBezTo>
                <a:lnTo>
                  <a:pt x="106680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2" name="Connecteur droit avec flèche 21"/>
          <p:cNvCxnSpPr/>
          <p:nvPr/>
        </p:nvCxnSpPr>
        <p:spPr>
          <a:xfrm flipV="1">
            <a:off x="3619564" y="3365500"/>
            <a:ext cx="838136" cy="1436455"/>
          </a:xfrm>
          <a:prstGeom prst="straightConnector1">
            <a:avLst/>
          </a:prstGeom>
          <a:ln w="3810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>
            <a:stCxn id="27" idx="3"/>
          </p:cNvCxnSpPr>
          <p:nvPr/>
        </p:nvCxnSpPr>
        <p:spPr>
          <a:xfrm flipV="1">
            <a:off x="6288193" y="4267200"/>
            <a:ext cx="1344507" cy="860491"/>
          </a:xfrm>
          <a:prstGeom prst="straightConnector1">
            <a:avLst/>
          </a:prstGeom>
          <a:ln w="38100">
            <a:solidFill>
              <a:srgbClr val="0000FF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2371808" y="4835303"/>
            <a:ext cx="1833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>
                <a:solidFill>
                  <a:srgbClr val="FF0000"/>
                </a:solidFill>
              </a:rPr>
              <a:t>S</a:t>
            </a:r>
            <a:r>
              <a:rPr lang="fr-FR" sz="1600" b="1" baseline="30000" dirty="0">
                <a:solidFill>
                  <a:srgbClr val="FF0000"/>
                </a:solidFill>
              </a:rPr>
              <a:t>3</a:t>
            </a:r>
            <a:r>
              <a:rPr lang="fr-FR" sz="1600" baseline="30000" dirty="0">
                <a:solidFill>
                  <a:srgbClr val="FF0000"/>
                </a:solidFill>
              </a:rPr>
              <a:t> </a:t>
            </a:r>
            <a:r>
              <a:rPr lang="fr-FR" sz="1600" b="1">
                <a:solidFill>
                  <a:srgbClr val="FF0000"/>
                </a:solidFill>
              </a:rPr>
              <a:t>(</a:t>
            </a:r>
            <a:r>
              <a:rPr lang="fr-FR" sz="1600" b="1" smtClean="0">
                <a:solidFill>
                  <a:srgbClr val="FF0000"/>
                </a:solidFill>
              </a:rPr>
              <a:t>2026)</a:t>
            </a:r>
            <a:endParaRPr lang="fr-FR" sz="1600" b="1" baseline="30000" dirty="0">
              <a:solidFill>
                <a:srgbClr val="FF0000"/>
              </a:solidFill>
            </a:endParaRPr>
          </a:p>
          <a:p>
            <a:pPr algn="ctr"/>
            <a:r>
              <a:rPr lang="fr-FR" sz="1600" b="1" dirty="0">
                <a:solidFill>
                  <a:srgbClr val="FF0000"/>
                </a:solidFill>
              </a:rPr>
              <a:t>Fusion-évaporation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4819522" y="4835303"/>
            <a:ext cx="1468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00FF"/>
                </a:solidFill>
              </a:rPr>
              <a:t>SPIRAL1 (2001)</a:t>
            </a:r>
          </a:p>
          <a:p>
            <a:pPr algn="ctr"/>
            <a:r>
              <a:rPr lang="fr-FR" sz="1600" b="1" dirty="0">
                <a:solidFill>
                  <a:srgbClr val="0000FF"/>
                </a:solidFill>
              </a:rPr>
              <a:t>Fragmentation</a:t>
            </a:r>
          </a:p>
        </p:txBody>
      </p:sp>
      <p:cxnSp>
        <p:nvCxnSpPr>
          <p:cNvPr id="29" name="Connecteur droit avec flèche 28"/>
          <p:cNvCxnSpPr/>
          <p:nvPr/>
        </p:nvCxnSpPr>
        <p:spPr>
          <a:xfrm flipH="1" flipV="1">
            <a:off x="6083475" y="2888218"/>
            <a:ext cx="487923" cy="488796"/>
          </a:xfrm>
          <a:prstGeom prst="straightConnector1">
            <a:avLst/>
          </a:prstGeom>
          <a:ln w="508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age 3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68"/>
          <a:stretch/>
        </p:blipFill>
        <p:spPr>
          <a:xfrm>
            <a:off x="8539855" y="654359"/>
            <a:ext cx="3501906" cy="2413501"/>
          </a:xfrm>
          <a:prstGeom prst="rect">
            <a:avLst/>
          </a:prstGeom>
        </p:spPr>
      </p:pic>
      <p:pic>
        <p:nvPicPr>
          <p:cNvPr id="39" name="Picture 2" descr="http://ercos.utbm.fr/wp-content/uploads/logo.jpg">
            <a:extLst>
              <a:ext uri="{FF2B5EF4-FFF2-40B4-BE49-F238E27FC236}">
                <a16:creationId xmlns:a16="http://schemas.microsoft.com/office/drawing/2014/main" id="{AC07E63D-61BA-E768-ACCE-0105B69B4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007" y="1917700"/>
            <a:ext cx="28800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Image 39" descr="S3-logo3_white.jpg">
            <a:extLst>
              <a:ext uri="{FF2B5EF4-FFF2-40B4-BE49-F238E27FC236}">
                <a16:creationId xmlns:a16="http://schemas.microsoft.com/office/drawing/2014/main" id="{0B69BFAC-17E5-CA0D-3512-C73B9FFAD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5718" y="2038366"/>
            <a:ext cx="377212" cy="45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Image 11">
            <a:extLst>
              <a:ext uri="{FF2B5EF4-FFF2-40B4-BE49-F238E27FC236}">
                <a16:creationId xmlns:a16="http://schemas.microsoft.com/office/drawing/2014/main" id="{A7D677DC-50AA-0293-89AF-5B7278FC1E6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671" y="4397352"/>
            <a:ext cx="1314661" cy="331303"/>
          </a:xfrm>
          <a:prstGeom prst="rect">
            <a:avLst/>
          </a:prstGeom>
        </p:spPr>
      </p:pic>
      <p:pic>
        <p:nvPicPr>
          <p:cNvPr id="45" name="Picture 2" descr="http://ercos.utbm.fr/wp-content/uploads/logo.jpg">
            <a:extLst>
              <a:ext uri="{FF2B5EF4-FFF2-40B4-BE49-F238E27FC236}">
                <a16:creationId xmlns:a16="http://schemas.microsoft.com/office/drawing/2014/main" id="{AC07E63D-61BA-E768-ACCE-0105B69B4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080" y="754893"/>
            <a:ext cx="28800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Image 45"/>
          <p:cNvPicPr>
            <a:picLocks noChangeAspect="1"/>
          </p:cNvPicPr>
          <p:nvPr/>
        </p:nvPicPr>
        <p:blipFill rotWithShape="1"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8912" y="835174"/>
            <a:ext cx="1122673" cy="448256"/>
          </a:xfrm>
          <a:prstGeom prst="rect">
            <a:avLst/>
          </a:prstGeom>
        </p:spPr>
      </p:pic>
      <p:pic>
        <p:nvPicPr>
          <p:cNvPr id="47" name="Picture 2" descr="http://ercos.utbm.fr/wp-content/uploads/logo.jpg">
            <a:extLst>
              <a:ext uri="{FF2B5EF4-FFF2-40B4-BE49-F238E27FC236}">
                <a16:creationId xmlns:a16="http://schemas.microsoft.com/office/drawing/2014/main" id="{AC07E63D-61BA-E768-ACCE-0105B69B4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038" y="4111939"/>
            <a:ext cx="28800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8" name="Connecteur droit avec flèche 47"/>
          <p:cNvCxnSpPr/>
          <p:nvPr/>
        </p:nvCxnSpPr>
        <p:spPr>
          <a:xfrm flipV="1">
            <a:off x="5008229" y="2710196"/>
            <a:ext cx="504042" cy="460154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3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7" t="5405" r="1534" b="8682"/>
          <a:stretch/>
        </p:blipFill>
        <p:spPr bwMode="auto">
          <a:xfrm>
            <a:off x="8587592" y="4622800"/>
            <a:ext cx="3468545" cy="1814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" name="Rectangle 60"/>
          <p:cNvSpPr/>
          <p:nvPr/>
        </p:nvSpPr>
        <p:spPr>
          <a:xfrm>
            <a:off x="10863931" y="6097050"/>
            <a:ext cx="6495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 smtClean="0">
                <a:solidFill>
                  <a:srgbClr val="000064"/>
                </a:solidFill>
              </a:rPr>
              <a:t>GANIL</a:t>
            </a:r>
            <a:endParaRPr lang="fr-FR" sz="1400" dirty="0"/>
          </a:p>
        </p:txBody>
      </p:sp>
      <p:sp>
        <p:nvSpPr>
          <p:cNvPr id="62" name="Rectangle 61"/>
          <p:cNvSpPr/>
          <p:nvPr/>
        </p:nvSpPr>
        <p:spPr>
          <a:xfrm>
            <a:off x="9025230" y="6097147"/>
            <a:ext cx="7906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 smtClean="0">
                <a:solidFill>
                  <a:srgbClr val="000064"/>
                </a:solidFill>
              </a:rPr>
              <a:t>SPIRAL2</a:t>
            </a:r>
            <a:endParaRPr lang="fr-FR" sz="1400" dirty="0"/>
          </a:p>
        </p:txBody>
      </p:sp>
      <p:sp>
        <p:nvSpPr>
          <p:cNvPr id="63" name="Rectangle 62"/>
          <p:cNvSpPr/>
          <p:nvPr/>
        </p:nvSpPr>
        <p:spPr>
          <a:xfrm>
            <a:off x="9771634" y="4598225"/>
            <a:ext cx="6189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 smtClean="0">
                <a:solidFill>
                  <a:srgbClr val="FFFF00"/>
                </a:solidFill>
              </a:rPr>
              <a:t>DESIR</a:t>
            </a:r>
            <a:endParaRPr lang="fr-FR" sz="1400" dirty="0">
              <a:solidFill>
                <a:srgbClr val="FFFF00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8322110" y="3207343"/>
            <a:ext cx="3827289" cy="923330"/>
          </a:xfrm>
          <a:prstGeom prst="rect">
            <a:avLst/>
          </a:prstGeom>
          <a:ln>
            <a:solidFill>
              <a:srgbClr val="000064"/>
            </a:solidFill>
          </a:ln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000064"/>
                </a:solidFill>
              </a:rPr>
              <a:t>Building delivery:                   mid-2025</a:t>
            </a:r>
          </a:p>
          <a:p>
            <a:r>
              <a:rPr lang="en-GB" b="1" dirty="0" smtClean="0">
                <a:solidFill>
                  <a:srgbClr val="000064"/>
                </a:solidFill>
              </a:rPr>
              <a:t>Commissioning (stable beams):  2027</a:t>
            </a:r>
            <a:endParaRPr lang="en-GB" b="1" dirty="0">
              <a:solidFill>
                <a:srgbClr val="000064"/>
              </a:solidFill>
            </a:endParaRPr>
          </a:p>
          <a:p>
            <a:r>
              <a:rPr lang="en-GB" b="1" dirty="0" smtClean="0">
                <a:solidFill>
                  <a:srgbClr val="000064"/>
                </a:solidFill>
              </a:rPr>
              <a:t>Day 1 experiments (RIBs): </a:t>
            </a:r>
            <a:r>
              <a:rPr lang="en-GB" b="1" dirty="0">
                <a:solidFill>
                  <a:srgbClr val="000064"/>
                </a:solidFill>
              </a:rPr>
              <a:t>	 </a:t>
            </a:r>
            <a:r>
              <a:rPr lang="en-GB" b="1" dirty="0" smtClean="0">
                <a:solidFill>
                  <a:srgbClr val="000064"/>
                </a:solidFill>
              </a:rPr>
              <a:t>     2028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901489" y="1187156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000064"/>
                </a:solidFill>
              </a:rPr>
              <a:t>2028</a:t>
            </a:r>
            <a:endParaRPr lang="fr-FR" dirty="0">
              <a:solidFill>
                <a:srgbClr val="000064"/>
              </a:solidFill>
            </a:endParaRPr>
          </a:p>
        </p:txBody>
      </p:sp>
      <p:grpSp>
        <p:nvGrpSpPr>
          <p:cNvPr id="25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28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0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250825" y="250825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DESIR at GANIL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26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0093512" y="6482242"/>
            <a:ext cx="2098488" cy="365125"/>
          </a:xfrm>
        </p:spPr>
        <p:txBody>
          <a:bodyPr/>
          <a:lstStyle/>
          <a:p>
            <a:fld id="{4F3A1388-EA6F-5A4A-9016-7AFDB6309DC3}" type="slidenum">
              <a:rPr lang="fr-FR" smtClean="0"/>
              <a:t>30</a:t>
            </a:fld>
            <a:endParaRPr lang="fr-FR" dirty="0"/>
          </a:p>
        </p:txBody>
      </p:sp>
      <p:grpSp>
        <p:nvGrpSpPr>
          <p:cNvPr id="22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250825" y="250825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Beam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purification: PIPERADE, 2</a:t>
            </a:r>
            <a:r>
              <a:rPr lang="fr-FR" b="1" baseline="30000" dirty="0" smtClean="0">
                <a:solidFill>
                  <a:srgbClr val="2559FF"/>
                </a:solidFill>
                <a:latin typeface="Verdana" pitchFamily="34" charset="0"/>
              </a:rPr>
              <a:t>nd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trap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pic>
        <p:nvPicPr>
          <p:cNvPr id="48" name="Espace réservé du contenu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2"/>
          <a:stretch/>
        </p:blipFill>
        <p:spPr>
          <a:xfrm>
            <a:off x="5752935" y="801944"/>
            <a:ext cx="3598494" cy="343884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938" y="4333997"/>
            <a:ext cx="3244655" cy="25240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kstiruutu 4">
                <a:extLst>
                  <a:ext uri="{FF2B5EF4-FFF2-40B4-BE49-F238E27FC236}">
                    <a16:creationId xmlns:a16="http://schemas.microsoft.com/office/drawing/2014/main" id="{F1CD4E9F-FE41-43A4-9E4A-D5B71AFEB4FA}"/>
                  </a:ext>
                </a:extLst>
              </p:cNvPr>
              <p:cNvSpPr txBox="1"/>
              <p:nvPr/>
            </p:nvSpPr>
            <p:spPr>
              <a:xfrm>
                <a:off x="9153214" y="4054593"/>
                <a:ext cx="2923557" cy="674415"/>
              </a:xfrm>
              <a:prstGeom prst="rect">
                <a:avLst/>
              </a:prstGeom>
              <a:noFill/>
              <a:ln w="38100" cap="flat" cmpd="sng" algn="ctr">
                <a:solidFill>
                  <a:srgbClr val="093A49"/>
                </a:solidFill>
                <a:prstDash val="solid"/>
              </a:ln>
              <a:effectLst/>
            </p:spPr>
            <p:txBody>
              <a:bodyPr wrap="square" rtlCol="0">
                <a:spAutoFit/>
              </a:bodyPr>
              <a:lstStyle/>
              <a:p>
                <a:pPr lvl="0" defTabSz="4572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fr-FR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kumimoji="0" lang="fi-FI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  <m:t>𝝂</m:t>
                          </m:r>
                        </m:e>
                        <m:sub>
                          <m:r>
                            <a:rPr kumimoji="0" lang="fr-FR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</a:rPr>
                            <m:t>𝒄</m:t>
                          </m:r>
                        </m:sub>
                      </m:sSub>
                      <m:r>
                        <a:rPr kumimoji="0" lang="en-US" sz="2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kumimoji="0" lang="en-US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20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20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𝝓</m:t>
                              </m:r>
                            </m:e>
                            <m:sub>
                              <m:r>
                                <a:rPr kumimoji="0" lang="fi-FI" sz="20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</m:sSub>
                          <m:r>
                            <a:rPr kumimoji="0" lang="en-US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+ </m:t>
                          </m:r>
                          <m:r>
                            <a:rPr kumimoji="0" lang="en-US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𝟐</m:t>
                          </m:r>
                          <m:r>
                            <a:rPr kumimoji="0" lang="en-US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  <m:t>𝝅</m:t>
                          </m:r>
                          <m:r>
                            <a:rPr kumimoji="0" lang="en-US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  <m:t>𝒏</m:t>
                          </m:r>
                        </m:num>
                        <m:den>
                          <m:r>
                            <a:rPr kumimoji="0" lang="en-US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𝟐</m:t>
                          </m:r>
                          <m:r>
                            <a:rPr kumimoji="0" lang="en-US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  <m:t>𝝅</m:t>
                          </m:r>
                          <m:r>
                            <a:rPr kumimoji="0" lang="fi-FI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</a:rPr>
                            <m:t>𝒕</m:t>
                          </m:r>
                        </m:den>
                      </m:f>
                      <m:r>
                        <a:rPr kumimoji="0" lang="fr-FR" sz="2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b="1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000" b="1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𝒒𝑩</m:t>
                          </m:r>
                        </m:num>
                        <m:den>
                          <m:r>
                            <a:rPr lang="en-US" sz="2000" b="1" i="1" ker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𝟐</m:t>
                          </m:r>
                          <m:r>
                            <a:rPr lang="en-US" sz="2000" b="1" i="1" kern="0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𝝅</m:t>
                          </m:r>
                          <m:r>
                            <a:rPr lang="fr-FR" sz="2000" b="1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𝒎</m:t>
                          </m:r>
                        </m:den>
                      </m:f>
                      <m:r>
                        <a:rPr lang="fr-FR" sz="2000" b="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 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</a:endParaRPr>
              </a:p>
            </p:txBody>
          </p:sp>
        </mc:Choice>
        <mc:Fallback xmlns="">
          <p:sp>
            <p:nvSpPr>
              <p:cNvPr id="64" name="Tekstiruutu 4">
                <a:extLst>
                  <a:ext uri="{FF2B5EF4-FFF2-40B4-BE49-F238E27FC236}">
                    <a16:creationId xmlns:a16="http://schemas.microsoft.com/office/drawing/2014/main" id="{F1CD4E9F-FE41-43A4-9E4A-D5B71AFEB4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3214" y="4054593"/>
                <a:ext cx="2923557" cy="67441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8100" cap="flat" cmpd="sng" algn="ctr">
                <a:solidFill>
                  <a:srgbClr val="093A49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/>
              <p:cNvSpPr txBox="1"/>
              <p:nvPr/>
            </p:nvSpPr>
            <p:spPr>
              <a:xfrm>
                <a:off x="9696043" y="4981830"/>
                <a:ext cx="1902572" cy="11074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GB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accuracy: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1" i="0" smtClean="0">
                            <a:latin typeface="Cambria Math" panose="02040503050406030204" pitchFamily="18" charset="0"/>
                          </a:rPr>
                          <m:t>𝚫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𝒎</m:t>
                        </m:r>
                      </m:num>
                      <m:den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𝒎</m:t>
                        </m:r>
                      </m:den>
                    </m:f>
                    <m:r>
                      <a:rPr lang="fr-FR" b="1" i="1" smtClean="0">
                        <a:latin typeface="Cambria Math" panose="02040503050406030204" pitchFamily="18" charset="0"/>
                      </a:rPr>
                      <m:t> ∗</m:t>
                    </m:r>
                    <m:r>
                      <a:rPr lang="fr-FR" b="1" i="1" smtClean="0"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endParaRPr lang="fr-FR" b="1" dirty="0" smtClean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GB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precision:</a:t>
                </a:r>
                <a:r>
                  <a:rPr lang="en-GB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𝜹</m:t>
                        </m:r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𝒎</m:t>
                        </m:r>
                      </m:num>
                      <m:den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𝒎</m:t>
                        </m:r>
                      </m:den>
                    </m:f>
                    <m:r>
                      <a:rPr lang="fr-FR" b="1" i="1" smtClean="0">
                        <a:latin typeface="Cambria Math" panose="02040503050406030204" pitchFamily="18" charset="0"/>
                      </a:rPr>
                      <m:t> ∗</m:t>
                    </m:r>
                    <m:r>
                      <a:rPr lang="fr-FR" b="1" i="1" smtClean="0">
                        <a:latin typeface="Cambria Math" panose="02040503050406030204" pitchFamily="18" charset="0"/>
                      </a:rPr>
                      <m:t>𝟒𝟎</m:t>
                    </m:r>
                  </m:oMath>
                </a14:m>
                <a:endParaRPr lang="en-GB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ZoneTexte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6043" y="4981830"/>
                <a:ext cx="1902572" cy="1107419"/>
              </a:xfrm>
              <a:prstGeom prst="rect">
                <a:avLst/>
              </a:prstGeom>
              <a:blipFill>
                <a:blip r:embed="rId5"/>
                <a:stretch>
                  <a:fillRect l="-192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/>
              <p:cNvSpPr txBox="1"/>
              <p:nvPr/>
            </p:nvSpPr>
            <p:spPr>
              <a:xfrm>
                <a:off x="8980657" y="1031394"/>
                <a:ext cx="2893677" cy="11074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GB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accuracy: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1" i="0" smtClean="0">
                            <a:latin typeface="Cambria Math" panose="02040503050406030204" pitchFamily="18" charset="0"/>
                          </a:rPr>
                          <m:t>𝚫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𝒎</m:t>
                        </m:r>
                      </m:num>
                      <m:den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𝒎</m:t>
                        </m:r>
                      </m:den>
                    </m:f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𝟗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sup>
                    </m:sSup>
                  </m:oMath>
                </a14:m>
                <a:endParaRPr lang="fr-FR" b="1" dirty="0" smtClean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GB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precision:</a:t>
                </a:r>
                <a:r>
                  <a:rPr lang="en-GB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𝜹</m:t>
                        </m:r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𝒎</m:t>
                        </m:r>
                      </m:num>
                      <m:den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𝒎</m:t>
                        </m:r>
                      </m:den>
                    </m:f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fr-F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lang="fr-F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fr-F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fr-F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fr-F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𝟗</m:t>
                        </m:r>
                      </m:sup>
                    </m:sSup>
                  </m:oMath>
                </a14:m>
                <a:endParaRPr lang="en-GB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ZoneTexte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0657" y="1031394"/>
                <a:ext cx="2893677" cy="1107419"/>
              </a:xfrm>
              <a:prstGeom prst="rect">
                <a:avLst/>
              </a:prstGeom>
              <a:blipFill>
                <a:blip r:embed="rId6"/>
                <a:stretch>
                  <a:fillRect l="-10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Imag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49" y="862451"/>
            <a:ext cx="5067512" cy="3378341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14" y="4319470"/>
            <a:ext cx="5219086" cy="1760726"/>
          </a:xfrm>
          <a:prstGeom prst="rect">
            <a:avLst/>
          </a:prstGeom>
        </p:spPr>
      </p:pic>
      <p:cxnSp>
        <p:nvCxnSpPr>
          <p:cNvPr id="32" name="Connecteur droit 31"/>
          <p:cNvCxnSpPr/>
          <p:nvPr/>
        </p:nvCxnSpPr>
        <p:spPr>
          <a:xfrm flipH="1">
            <a:off x="914401" y="3161742"/>
            <a:ext cx="2043118" cy="1368096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/>
        </p:nvCxnSpPr>
        <p:spPr>
          <a:xfrm>
            <a:off x="4247054" y="3161742"/>
            <a:ext cx="812211" cy="1368096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1285032" y="5897934"/>
            <a:ext cx="50060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000064"/>
                </a:solidFill>
                <a:latin typeface="Calibri"/>
              </a:rPr>
              <a:t>purification trap		accumulation &amp;				measurement trap</a:t>
            </a:r>
            <a:endParaRPr lang="en-US" sz="1600" b="1" dirty="0">
              <a:solidFill>
                <a:srgbClr val="000064"/>
              </a:solidFill>
              <a:latin typeface="Calibri"/>
            </a:endParaRPr>
          </a:p>
        </p:txBody>
      </p:sp>
      <p:pic>
        <p:nvPicPr>
          <p:cNvPr id="35" name="Image 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3590" y="3291587"/>
            <a:ext cx="822809" cy="439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Image 3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1" r="7080" b="18907"/>
          <a:stretch/>
        </p:blipFill>
        <p:spPr>
          <a:xfrm>
            <a:off x="4370193" y="3769695"/>
            <a:ext cx="1116206" cy="430170"/>
          </a:xfrm>
          <a:prstGeom prst="rect">
            <a:avLst/>
          </a:prstGeom>
        </p:spPr>
      </p:pic>
      <p:sp>
        <p:nvSpPr>
          <p:cNvPr id="38" name="ZoneTexte 37"/>
          <p:cNvSpPr txBox="1"/>
          <p:nvPr/>
        </p:nvSpPr>
        <p:spPr>
          <a:xfrm>
            <a:off x="718457" y="1261923"/>
            <a:ext cx="492443" cy="461665"/>
          </a:xfrm>
          <a:prstGeom prst="rect">
            <a:avLst/>
          </a:prstGeom>
          <a:solidFill>
            <a:srgbClr val="ECF1FA"/>
          </a:solidFill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7T</a:t>
            </a:r>
            <a:endParaRPr lang="en-GB" sz="2400" b="1" dirty="0"/>
          </a:p>
        </p:txBody>
      </p:sp>
      <p:sp>
        <p:nvSpPr>
          <p:cNvPr id="39" name="Rectangle 38"/>
          <p:cNvSpPr/>
          <p:nvPr/>
        </p:nvSpPr>
        <p:spPr>
          <a:xfrm>
            <a:off x="213735" y="6492582"/>
            <a:ext cx="34315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 smtClean="0">
                <a:latin typeface="Times New Roman" pitchFamily="18" charset="0"/>
                <a:cs typeface="Times New Roman" pitchFamily="18" charset="0"/>
              </a:rPr>
              <a:t>P. </a:t>
            </a:r>
            <a:r>
              <a:rPr lang="en-GB" sz="1400" b="1" dirty="0" err="1" smtClean="0">
                <a:latin typeface="Times New Roman" pitchFamily="18" charset="0"/>
                <a:cs typeface="Times New Roman" pitchFamily="18" charset="0"/>
              </a:rPr>
              <a:t>Ascher</a:t>
            </a:r>
            <a:r>
              <a:rPr lang="en-GB" sz="1400" b="1" dirty="0" smtClean="0">
                <a:latin typeface="Times New Roman" pitchFamily="18" charset="0"/>
                <a:cs typeface="Times New Roman" pitchFamily="18" charset="0"/>
              </a:rPr>
              <a:t> et al., NIMA1019 (2021) 165857</a:t>
            </a:r>
            <a:endParaRPr lang="fr-FR" sz="1400" dirty="0"/>
          </a:p>
        </p:txBody>
      </p:sp>
      <p:sp>
        <p:nvSpPr>
          <p:cNvPr id="2" name="ZoneTexte 1"/>
          <p:cNvSpPr txBox="1"/>
          <p:nvPr/>
        </p:nvSpPr>
        <p:spPr>
          <a:xfrm>
            <a:off x="7809750" y="4370284"/>
            <a:ext cx="796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PI-ICR</a:t>
            </a:r>
            <a:endParaRPr lang="en-GB" b="1" dirty="0"/>
          </a:p>
        </p:txBody>
      </p:sp>
      <p:sp>
        <p:nvSpPr>
          <p:cNvPr id="25" name="Rectangle 24"/>
          <p:cNvSpPr/>
          <p:nvPr/>
        </p:nvSpPr>
        <p:spPr>
          <a:xfrm>
            <a:off x="8987337" y="6410085"/>
            <a:ext cx="33194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dirty="0" smtClean="0">
                <a:latin typeface="Times New Roman" pitchFamily="18" charset="0"/>
                <a:cs typeface="Times New Roman" pitchFamily="18" charset="0"/>
              </a:rPr>
              <a:t>P. </a:t>
            </a:r>
            <a:r>
              <a:rPr lang="en-GB" sz="1200" b="1" dirty="0" err="1" smtClean="0">
                <a:latin typeface="Times New Roman" pitchFamily="18" charset="0"/>
                <a:cs typeface="Times New Roman" pitchFamily="18" charset="0"/>
              </a:rPr>
              <a:t>Ascher</a:t>
            </a:r>
            <a:r>
              <a:rPr lang="en-GB" sz="1200" b="1" dirty="0" smtClean="0">
                <a:latin typeface="Times New Roman" pitchFamily="18" charset="0"/>
                <a:cs typeface="Times New Roman" pitchFamily="18" charset="0"/>
              </a:rPr>
              <a:t>, M. </a:t>
            </a:r>
            <a:r>
              <a:rPr lang="en-GB" sz="1200" b="1" dirty="0" err="1" smtClean="0">
                <a:latin typeface="Times New Roman" pitchFamily="18" charset="0"/>
                <a:cs typeface="Times New Roman" pitchFamily="18" charset="0"/>
              </a:rPr>
              <a:t>Flayol</a:t>
            </a:r>
            <a:r>
              <a:rPr lang="en-GB" sz="1200" b="1" dirty="0" smtClean="0">
                <a:latin typeface="Times New Roman" pitchFamily="18" charset="0"/>
                <a:cs typeface="Times New Roman" pitchFamily="18" charset="0"/>
              </a:rPr>
              <a:t>, D. </a:t>
            </a:r>
            <a:r>
              <a:rPr lang="en-GB" sz="1200" b="1" dirty="0" err="1" smtClean="0">
                <a:latin typeface="Times New Roman" pitchFamily="18" charset="0"/>
                <a:cs typeface="Times New Roman" pitchFamily="18" charset="0"/>
              </a:rPr>
              <a:t>Atanasov</a:t>
            </a:r>
            <a:r>
              <a:rPr lang="en-GB" sz="1200" b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GB" sz="1200" b="1" dirty="0" smtClean="0">
                <a:latin typeface="Times New Roman" pitchFamily="18" charset="0"/>
                <a:cs typeface="Times New Roman" pitchFamily="18" charset="0"/>
              </a:rPr>
              <a:t>E. Rey-</a:t>
            </a:r>
            <a:r>
              <a:rPr lang="en-GB" sz="1200" b="1" dirty="0" err="1" smtClean="0">
                <a:latin typeface="Times New Roman" pitchFamily="18" charset="0"/>
                <a:cs typeface="Times New Roman" pitchFamily="18" charset="0"/>
              </a:rPr>
              <a:t>herme</a:t>
            </a:r>
            <a:r>
              <a:rPr lang="en-GB" sz="1200" b="1" dirty="0" smtClean="0">
                <a:latin typeface="Times New Roman" pitchFamily="18" charset="0"/>
                <a:cs typeface="Times New Roman" pitchFamily="18" charset="0"/>
              </a:rPr>
              <a:t>, G. </a:t>
            </a:r>
            <a:r>
              <a:rPr lang="en-GB" sz="1200" b="1" dirty="0" err="1" smtClean="0">
                <a:latin typeface="Times New Roman" pitchFamily="18" charset="0"/>
                <a:cs typeface="Times New Roman" pitchFamily="18" charset="0"/>
              </a:rPr>
              <a:t>Guignard</a:t>
            </a:r>
            <a:r>
              <a:rPr lang="en-GB" sz="1200" b="1" dirty="0" smtClean="0">
                <a:latin typeface="Times New Roman" pitchFamily="18" charset="0"/>
                <a:cs typeface="Times New Roman" pitchFamily="18" charset="0"/>
              </a:rPr>
              <a:t> et al., LP2iB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15851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0093512" y="6482242"/>
            <a:ext cx="2098488" cy="365125"/>
          </a:xfrm>
        </p:spPr>
        <p:txBody>
          <a:bodyPr/>
          <a:lstStyle/>
          <a:p>
            <a:fld id="{4F3A1388-EA6F-5A4A-9016-7AFDB6309DC3}" type="slidenum">
              <a:rPr lang="fr-FR" smtClean="0"/>
              <a:t>31</a:t>
            </a:fld>
            <a:endParaRPr lang="fr-FR" dirty="0"/>
          </a:p>
        </p:txBody>
      </p:sp>
      <p:grpSp>
        <p:nvGrpSpPr>
          <p:cNvPr id="22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250825" y="250825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PIPERADE: Mass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measurement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of </a:t>
            </a:r>
            <a:r>
              <a:rPr lang="fr-FR" b="1" baseline="30000" dirty="0" smtClean="0">
                <a:solidFill>
                  <a:srgbClr val="2559FF"/>
                </a:solidFill>
                <a:latin typeface="Verdana" pitchFamily="34" charset="0"/>
              </a:rPr>
              <a:t>41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K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with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ToF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-ICR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pic>
        <p:nvPicPr>
          <p:cNvPr id="87" name="Image 8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7" y="853811"/>
            <a:ext cx="6136414" cy="4602310"/>
          </a:xfrm>
          <a:prstGeom prst="rect">
            <a:avLst/>
          </a:prstGeom>
        </p:spPr>
      </p:pic>
      <p:grpSp>
        <p:nvGrpSpPr>
          <p:cNvPr id="8" name="Groupe 7"/>
          <p:cNvGrpSpPr/>
          <p:nvPr/>
        </p:nvGrpSpPr>
        <p:grpSpPr>
          <a:xfrm>
            <a:off x="7467948" y="683298"/>
            <a:ext cx="3199966" cy="4726744"/>
            <a:chOff x="7467948" y="938490"/>
            <a:chExt cx="3199966" cy="4726744"/>
          </a:xfrm>
        </p:grpSpPr>
        <p:pic>
          <p:nvPicPr>
            <p:cNvPr id="89" name="Image 88"/>
            <p:cNvPicPr>
              <a:picLocks noChangeAspect="1"/>
            </p:cNvPicPr>
            <p:nvPr/>
          </p:nvPicPr>
          <p:blipFill rotWithShape="1">
            <a:blip r:embed="rId3"/>
            <a:srcRect l="3998"/>
            <a:stretch/>
          </p:blipFill>
          <p:spPr>
            <a:xfrm>
              <a:off x="7627941" y="4090123"/>
              <a:ext cx="3039973" cy="1575111"/>
            </a:xfrm>
            <a:prstGeom prst="rect">
              <a:avLst/>
            </a:prstGeom>
          </p:spPr>
        </p:pic>
        <p:pic>
          <p:nvPicPr>
            <p:cNvPr id="90" name="Image 8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54668" y="2515012"/>
              <a:ext cx="3084593" cy="1575111"/>
            </a:xfrm>
            <a:prstGeom prst="rect">
              <a:avLst/>
            </a:prstGeom>
          </p:spPr>
        </p:pic>
        <p:pic>
          <p:nvPicPr>
            <p:cNvPr id="91" name="Image 90"/>
            <p:cNvPicPr>
              <a:picLocks noChangeAspect="1"/>
            </p:cNvPicPr>
            <p:nvPr/>
          </p:nvPicPr>
          <p:blipFill rotWithShape="1">
            <a:blip r:embed="rId5"/>
            <a:srcRect t="1522"/>
            <a:stretch/>
          </p:blipFill>
          <p:spPr>
            <a:xfrm>
              <a:off x="7467948" y="938490"/>
              <a:ext cx="3171313" cy="157605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ZoneTexte 91"/>
                <p:cNvSpPr txBox="1"/>
                <p:nvPr/>
              </p:nvSpPr>
              <p:spPr>
                <a:xfrm>
                  <a:off x="9536584" y="1669362"/>
                  <a:ext cx="742063" cy="4089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fr-FR" sz="240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39</m:t>
                            </m:r>
                          </m:sup>
                          <m:e>
                            <m:sSup>
                              <m:sSupPr>
                                <m:ctrlPr>
                                  <a:rPr lang="fr-FR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2400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fr-FR" sz="2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sPre>
                      </m:oMath>
                    </m:oMathPara>
                  </a14:m>
                  <a:endParaRPr lang="fr-FR" sz="2400" dirty="0"/>
                </a:p>
              </p:txBody>
            </p:sp>
          </mc:Choice>
          <mc:Fallback xmlns="">
            <p:sp>
              <p:nvSpPr>
                <p:cNvPr id="92" name="ZoneTexte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36584" y="1669362"/>
                  <a:ext cx="742063" cy="40895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ZoneTexte 92"/>
                <p:cNvSpPr txBox="1"/>
                <p:nvPr/>
              </p:nvSpPr>
              <p:spPr>
                <a:xfrm>
                  <a:off x="9554820" y="4877678"/>
                  <a:ext cx="742063" cy="4089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fr-FR" sz="240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39</m:t>
                            </m:r>
                          </m:sup>
                          <m:e>
                            <m:sSup>
                              <m:sSupPr>
                                <m:ctrlPr>
                                  <a:rPr lang="fr-FR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2400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fr-FR" sz="2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sPre>
                      </m:oMath>
                    </m:oMathPara>
                  </a14:m>
                  <a:endParaRPr lang="fr-FR" sz="2400" dirty="0"/>
                </a:p>
              </p:txBody>
            </p:sp>
          </mc:Choice>
          <mc:Fallback xmlns="">
            <p:sp>
              <p:nvSpPr>
                <p:cNvPr id="93" name="ZoneTexte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54820" y="4877678"/>
                  <a:ext cx="742063" cy="408958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ZoneTexte 93"/>
                <p:cNvSpPr txBox="1"/>
                <p:nvPr/>
              </p:nvSpPr>
              <p:spPr>
                <a:xfrm>
                  <a:off x="9554820" y="3219432"/>
                  <a:ext cx="748475" cy="4062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fr-FR" sz="240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41</m:t>
                            </m:r>
                          </m:sup>
                          <m:e>
                            <m:sSup>
                              <m:sSupPr>
                                <m:ctrlPr>
                                  <a:rPr lang="fr-FR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2400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fr-FR" sz="2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sPre>
                      </m:oMath>
                    </m:oMathPara>
                  </a14:m>
                  <a:endParaRPr lang="fr-FR" sz="2400"/>
                </a:p>
              </p:txBody>
            </p:sp>
          </mc:Choice>
          <mc:Fallback xmlns="">
            <p:sp>
              <p:nvSpPr>
                <p:cNvPr id="94" name="ZoneTexte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54820" y="3219432"/>
                  <a:ext cx="748475" cy="40626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5" name="Rectangle 94"/>
          <p:cNvSpPr/>
          <p:nvPr/>
        </p:nvSpPr>
        <p:spPr>
          <a:xfrm>
            <a:off x="6674347" y="3830583"/>
            <a:ext cx="197485" cy="1905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6" name="Connecteur droit 95"/>
          <p:cNvCxnSpPr/>
          <p:nvPr/>
        </p:nvCxnSpPr>
        <p:spPr>
          <a:xfrm flipV="1">
            <a:off x="6871832" y="702619"/>
            <a:ext cx="654183" cy="3127966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Connecteur droit 96"/>
          <p:cNvCxnSpPr/>
          <p:nvPr/>
        </p:nvCxnSpPr>
        <p:spPr>
          <a:xfrm>
            <a:off x="6871832" y="4033459"/>
            <a:ext cx="682836" cy="1202663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Rectangle 104"/>
              <p:cNvSpPr/>
              <p:nvPr/>
            </p:nvSpPr>
            <p:spPr>
              <a:xfrm>
                <a:off x="8519477" y="5401086"/>
                <a:ext cx="1451872" cy="6685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b="1" i="1" smtClean="0">
                              <a:solidFill>
                                <a:srgbClr val="FA8B7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1" i="1">
                              <a:solidFill>
                                <a:srgbClr val="FA8B7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fr-FR" sz="2000" b="1" i="1">
                              <a:solidFill>
                                <a:srgbClr val="FA8B7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fr-FR" sz="20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sz="2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𝒒𝑩</m:t>
                          </m:r>
                        </m:num>
                        <m:den>
                          <m:r>
                            <a:rPr lang="fr-FR" sz="2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fr-FR" sz="2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  <m:r>
                            <a:rPr lang="fr-FR" sz="2000" b="1" i="1" smtClean="0">
                              <a:solidFill>
                                <a:srgbClr val="FA8B7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</m:t>
                          </m:r>
                        </m:den>
                      </m:f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05" name="Rectangle 10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9477" y="5401086"/>
                <a:ext cx="1451872" cy="66851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9" name="ZoneTexte 108"/>
          <p:cNvSpPr txBox="1"/>
          <p:nvPr/>
        </p:nvSpPr>
        <p:spPr>
          <a:xfrm>
            <a:off x="1275909" y="5658997"/>
            <a:ext cx="5398438" cy="852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measured with </a:t>
            </a:r>
            <a:r>
              <a:rPr lang="en-US" sz="2000" b="1" baseline="30000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39</a:t>
            </a:r>
            <a:r>
              <a:rPr lang="en-US" sz="2000" b="1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 as reference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b="1" dirty="0" err="1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ToF</a:t>
            </a:r>
            <a:r>
              <a:rPr lang="en-US" sz="2000" b="1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-ICR of 1 s</a:t>
            </a:r>
            <a:endParaRPr lang="en-US" sz="2000" b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987337" y="6410085"/>
            <a:ext cx="33194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dirty="0" smtClean="0">
                <a:latin typeface="Times New Roman" pitchFamily="18" charset="0"/>
                <a:cs typeface="Times New Roman" pitchFamily="18" charset="0"/>
              </a:rPr>
              <a:t>P. </a:t>
            </a:r>
            <a:r>
              <a:rPr lang="en-GB" sz="1200" b="1" dirty="0" err="1" smtClean="0">
                <a:latin typeface="Times New Roman" pitchFamily="18" charset="0"/>
                <a:cs typeface="Times New Roman" pitchFamily="18" charset="0"/>
              </a:rPr>
              <a:t>Ascher</a:t>
            </a:r>
            <a:r>
              <a:rPr lang="en-GB" sz="1200" b="1" dirty="0" smtClean="0">
                <a:latin typeface="Times New Roman" pitchFamily="18" charset="0"/>
                <a:cs typeface="Times New Roman" pitchFamily="18" charset="0"/>
              </a:rPr>
              <a:t>, M. </a:t>
            </a:r>
            <a:r>
              <a:rPr lang="en-GB" sz="1200" b="1" dirty="0" err="1" smtClean="0">
                <a:latin typeface="Times New Roman" pitchFamily="18" charset="0"/>
                <a:cs typeface="Times New Roman" pitchFamily="18" charset="0"/>
              </a:rPr>
              <a:t>Flayol</a:t>
            </a:r>
            <a:r>
              <a:rPr lang="en-GB" sz="1200" b="1" dirty="0" smtClean="0">
                <a:latin typeface="Times New Roman" pitchFamily="18" charset="0"/>
                <a:cs typeface="Times New Roman" pitchFamily="18" charset="0"/>
              </a:rPr>
              <a:t>, D. </a:t>
            </a:r>
            <a:r>
              <a:rPr lang="en-GB" sz="1200" b="1" dirty="0" err="1" smtClean="0">
                <a:latin typeface="Times New Roman" pitchFamily="18" charset="0"/>
                <a:cs typeface="Times New Roman" pitchFamily="18" charset="0"/>
              </a:rPr>
              <a:t>Atanasov</a:t>
            </a:r>
            <a:r>
              <a:rPr lang="en-GB" sz="1200" b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GB" sz="1200" b="1" dirty="0" smtClean="0">
                <a:latin typeface="Times New Roman" pitchFamily="18" charset="0"/>
                <a:cs typeface="Times New Roman" pitchFamily="18" charset="0"/>
              </a:rPr>
              <a:t>E. Rey-</a:t>
            </a:r>
            <a:r>
              <a:rPr lang="en-GB" sz="1200" b="1" dirty="0" err="1" smtClean="0">
                <a:latin typeface="Times New Roman" pitchFamily="18" charset="0"/>
                <a:cs typeface="Times New Roman" pitchFamily="18" charset="0"/>
              </a:rPr>
              <a:t>herme</a:t>
            </a:r>
            <a:r>
              <a:rPr lang="en-GB" sz="1200" b="1" dirty="0" smtClean="0">
                <a:latin typeface="Times New Roman" pitchFamily="18" charset="0"/>
                <a:cs typeface="Times New Roman" pitchFamily="18" charset="0"/>
              </a:rPr>
              <a:t>, G. </a:t>
            </a:r>
            <a:r>
              <a:rPr lang="en-GB" sz="1200" b="1" dirty="0" err="1" smtClean="0">
                <a:latin typeface="Times New Roman" pitchFamily="18" charset="0"/>
                <a:cs typeface="Times New Roman" pitchFamily="18" charset="0"/>
              </a:rPr>
              <a:t>Guignard</a:t>
            </a:r>
            <a:r>
              <a:rPr lang="en-GB" sz="1200" b="1" dirty="0" smtClean="0">
                <a:latin typeface="Times New Roman" pitchFamily="18" charset="0"/>
                <a:cs typeface="Times New Roman" pitchFamily="18" charset="0"/>
              </a:rPr>
              <a:t> et al., LP2iB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19869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0093512" y="6482242"/>
            <a:ext cx="2098488" cy="365125"/>
          </a:xfrm>
        </p:spPr>
        <p:txBody>
          <a:bodyPr/>
          <a:lstStyle/>
          <a:p>
            <a:fld id="{4F3A1388-EA6F-5A4A-9016-7AFDB6309DC3}" type="slidenum">
              <a:rPr lang="fr-FR" smtClean="0"/>
              <a:t>32</a:t>
            </a:fld>
            <a:endParaRPr lang="fr-FR" dirty="0"/>
          </a:p>
        </p:txBody>
      </p:sp>
      <p:grpSp>
        <p:nvGrpSpPr>
          <p:cNvPr id="22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250825" y="250825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PIPERADE: PI-ICR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grpSp>
        <p:nvGrpSpPr>
          <p:cNvPr id="25" name="Groupe 24"/>
          <p:cNvGrpSpPr/>
          <p:nvPr/>
        </p:nvGrpSpPr>
        <p:grpSpPr>
          <a:xfrm>
            <a:off x="7586323" y="3186256"/>
            <a:ext cx="3889932" cy="3762799"/>
            <a:chOff x="4474483" y="3179310"/>
            <a:chExt cx="3889932" cy="3762799"/>
          </a:xfrm>
        </p:grpSpPr>
        <p:grpSp>
          <p:nvGrpSpPr>
            <p:cNvPr id="26" name="Groupe 25"/>
            <p:cNvGrpSpPr/>
            <p:nvPr/>
          </p:nvGrpSpPr>
          <p:grpSpPr>
            <a:xfrm>
              <a:off x="4474483" y="3179310"/>
              <a:ext cx="3889932" cy="3762799"/>
              <a:chOff x="11467583" y="4011896"/>
              <a:chExt cx="5834898" cy="5644199"/>
            </a:xfrm>
          </p:grpSpPr>
          <p:grpSp>
            <p:nvGrpSpPr>
              <p:cNvPr id="42" name="Groupe 41"/>
              <p:cNvGrpSpPr/>
              <p:nvPr/>
            </p:nvGrpSpPr>
            <p:grpSpPr>
              <a:xfrm>
                <a:off x="11467583" y="4011896"/>
                <a:ext cx="5834898" cy="5644199"/>
                <a:chOff x="7482267" y="2417032"/>
                <a:chExt cx="3889932" cy="3762799"/>
              </a:xfrm>
            </p:grpSpPr>
            <p:grpSp>
              <p:nvGrpSpPr>
                <p:cNvPr id="62" name="Groupe 61"/>
                <p:cNvGrpSpPr>
                  <a:grpSpLocks noChangeAspect="1"/>
                </p:cNvGrpSpPr>
                <p:nvPr/>
              </p:nvGrpSpPr>
              <p:grpSpPr>
                <a:xfrm>
                  <a:off x="7482267" y="2579831"/>
                  <a:ext cx="3600000" cy="3600000"/>
                  <a:chOff x="1800000" y="3119831"/>
                  <a:chExt cx="2520000" cy="2520000"/>
                </a:xfrm>
              </p:grpSpPr>
              <p:cxnSp>
                <p:nvCxnSpPr>
                  <p:cNvPr id="66" name="Connecteur droit avec flèche 65"/>
                  <p:cNvCxnSpPr/>
                  <p:nvPr/>
                </p:nvCxnSpPr>
                <p:spPr>
                  <a:xfrm flipH="1" flipV="1">
                    <a:off x="3060000" y="3119831"/>
                    <a:ext cx="0" cy="2520000"/>
                  </a:xfrm>
                  <a:prstGeom prst="straightConnector1">
                    <a:avLst/>
                  </a:prstGeom>
                  <a:ln>
                    <a:solidFill>
                      <a:schemeClr val="tx2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Connecteur droit avec flèche 66"/>
                  <p:cNvCxnSpPr/>
                  <p:nvPr/>
                </p:nvCxnSpPr>
                <p:spPr>
                  <a:xfrm rot="5400000" flipH="1" flipV="1">
                    <a:off x="3060000" y="3119831"/>
                    <a:ext cx="0" cy="2520000"/>
                  </a:xfrm>
                  <a:prstGeom prst="straightConnector1">
                    <a:avLst/>
                  </a:prstGeom>
                  <a:ln>
                    <a:solidFill>
                      <a:schemeClr val="tx2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3" name="ZoneTexte 62"/>
                <p:cNvSpPr txBox="1"/>
                <p:nvPr/>
              </p:nvSpPr>
              <p:spPr>
                <a:xfrm>
                  <a:off x="10999251" y="4279942"/>
                  <a:ext cx="37294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i="1" dirty="0" err="1">
                      <a:latin typeface="CMU Sans Serif" panose="02000603000000000000" pitchFamily="2" charset="0"/>
                      <a:ea typeface="CMU Sans Serif" panose="02000603000000000000" pitchFamily="2" charset="0"/>
                      <a:cs typeface="CMU Sans Serif" panose="02000603000000000000" pitchFamily="2" charset="0"/>
                    </a:rPr>
                    <a:t>x</a:t>
                  </a:r>
                  <a:r>
                    <a:rPr lang="fr-FR" i="1" baseline="-25000" dirty="0" err="1">
                      <a:latin typeface="CMU Sans Serif" panose="02000603000000000000" pitchFamily="2" charset="0"/>
                      <a:ea typeface="CMU Sans Serif" panose="02000603000000000000" pitchFamily="2" charset="0"/>
                      <a:cs typeface="CMU Sans Serif" panose="02000603000000000000" pitchFamily="2" charset="0"/>
                    </a:rPr>
                    <a:t>d</a:t>
                  </a:r>
                  <a:endParaRPr lang="fr-FR" sz="2400" i="1" baseline="-25000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endParaRPr>
                </a:p>
              </p:txBody>
            </p:sp>
            <p:sp>
              <p:nvSpPr>
                <p:cNvPr id="65" name="ZoneTexte 64"/>
                <p:cNvSpPr txBox="1"/>
                <p:nvPr/>
              </p:nvSpPr>
              <p:spPr>
                <a:xfrm>
                  <a:off x="8852543" y="2417032"/>
                  <a:ext cx="51194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i="1" dirty="0" err="1" smtClean="0">
                      <a:latin typeface="CMU Sans Serif" panose="02000603000000000000" pitchFamily="2" charset="0"/>
                      <a:ea typeface="CMU Sans Serif" panose="02000603000000000000" pitchFamily="2" charset="0"/>
                      <a:cs typeface="CMU Sans Serif" panose="02000603000000000000" pitchFamily="2" charset="0"/>
                    </a:rPr>
                    <a:t>y</a:t>
                  </a:r>
                  <a:r>
                    <a:rPr lang="fr-FR" i="1" baseline="-25000" dirty="0" err="1" smtClean="0">
                      <a:latin typeface="CMU Sans Serif" panose="02000603000000000000" pitchFamily="2" charset="0"/>
                      <a:ea typeface="CMU Sans Serif" panose="02000603000000000000" pitchFamily="2" charset="0"/>
                      <a:cs typeface="CMU Sans Serif" panose="02000603000000000000" pitchFamily="2" charset="0"/>
                    </a:rPr>
                    <a:t>d</a:t>
                  </a:r>
                  <a:endParaRPr lang="fr-FR" sz="2400" i="1" baseline="-25000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endParaRPr>
                </a:p>
              </p:txBody>
            </p:sp>
          </p:grpSp>
          <p:sp>
            <p:nvSpPr>
              <p:cNvPr id="44" name="Arc 43"/>
              <p:cNvSpPr/>
              <p:nvPr/>
            </p:nvSpPr>
            <p:spPr>
              <a:xfrm>
                <a:off x="12019483" y="4797643"/>
                <a:ext cx="4320000" cy="4320000"/>
              </a:xfrm>
              <a:prstGeom prst="arc">
                <a:avLst>
                  <a:gd name="adj1" fmla="val 956022"/>
                  <a:gd name="adj2" fmla="val 952498"/>
                </a:avLst>
              </a:prstGeom>
              <a:noFill/>
              <a:ln w="381000" cap="rnd">
                <a:solidFill>
                  <a:schemeClr val="accent1">
                    <a:alpha val="50000"/>
                  </a:schemeClr>
                </a:solidFill>
                <a:prstDash val="solid"/>
                <a:round/>
                <a:headEnd type="none"/>
              </a:ln>
              <a:effectLst>
                <a:softEdge rad="152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5" name="Ellipse 44"/>
              <p:cNvSpPr/>
              <p:nvPr/>
            </p:nvSpPr>
            <p:spPr>
              <a:xfrm>
                <a:off x="11889311" y="6305233"/>
                <a:ext cx="108000" cy="108000"/>
              </a:xfrm>
              <a:prstGeom prst="ellipse">
                <a:avLst/>
              </a:prstGeom>
              <a:solidFill>
                <a:schemeClr val="accent1"/>
              </a:solidFill>
              <a:ln w="0"/>
              <a:scene3d>
                <a:camera prst="orthographicFront"/>
                <a:lightRig rig="threePt" dir="t"/>
              </a:scene3d>
              <a:sp3d>
                <a:bevelT w="4445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9" name="Ellipse 48"/>
              <p:cNvSpPr/>
              <p:nvPr/>
            </p:nvSpPr>
            <p:spPr>
              <a:xfrm>
                <a:off x="12041194" y="6312910"/>
                <a:ext cx="108000" cy="108000"/>
              </a:xfrm>
              <a:prstGeom prst="ellipse">
                <a:avLst/>
              </a:prstGeom>
              <a:solidFill>
                <a:schemeClr val="accent1"/>
              </a:solidFill>
              <a:ln w="0"/>
              <a:scene3d>
                <a:camera prst="orthographicFront"/>
                <a:lightRig rig="threePt" dir="t"/>
              </a:scene3d>
              <a:sp3d>
                <a:bevelT w="4445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0" name="Ellipse 49"/>
              <p:cNvSpPr/>
              <p:nvPr/>
            </p:nvSpPr>
            <p:spPr>
              <a:xfrm>
                <a:off x="12135965" y="6379611"/>
                <a:ext cx="108000" cy="108000"/>
              </a:xfrm>
              <a:prstGeom prst="ellipse">
                <a:avLst/>
              </a:prstGeom>
              <a:solidFill>
                <a:schemeClr val="accent1"/>
              </a:solidFill>
              <a:ln w="0"/>
              <a:scene3d>
                <a:camera prst="orthographicFront"/>
                <a:lightRig rig="threePt" dir="t"/>
              </a:scene3d>
              <a:sp3d>
                <a:bevelT w="4445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2" name="Ellipse 51"/>
              <p:cNvSpPr/>
              <p:nvPr/>
            </p:nvSpPr>
            <p:spPr>
              <a:xfrm>
                <a:off x="12087154" y="6439683"/>
                <a:ext cx="108000" cy="108000"/>
              </a:xfrm>
              <a:prstGeom prst="ellipse">
                <a:avLst/>
              </a:prstGeom>
              <a:solidFill>
                <a:schemeClr val="accent1"/>
              </a:solidFill>
              <a:ln w="0"/>
              <a:scene3d>
                <a:camera prst="orthographicFront"/>
                <a:lightRig rig="threePt" dir="t"/>
              </a:scene3d>
              <a:sp3d>
                <a:bevelT w="4445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3" name="Ellipse 52"/>
              <p:cNvSpPr/>
              <p:nvPr/>
            </p:nvSpPr>
            <p:spPr>
              <a:xfrm>
                <a:off x="12081965" y="6228690"/>
                <a:ext cx="108000" cy="108000"/>
              </a:xfrm>
              <a:prstGeom prst="ellipse">
                <a:avLst/>
              </a:prstGeom>
              <a:solidFill>
                <a:schemeClr val="accent1"/>
              </a:solidFill>
              <a:ln w="0"/>
              <a:scene3d>
                <a:camera prst="orthographicFront"/>
                <a:lightRig rig="threePt" dir="t"/>
              </a:scene3d>
              <a:sp3d>
                <a:bevelT w="4445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4" name="Ellipse 53"/>
              <p:cNvSpPr/>
              <p:nvPr/>
            </p:nvSpPr>
            <p:spPr>
              <a:xfrm>
                <a:off x="11929471" y="6433611"/>
                <a:ext cx="108000" cy="108000"/>
              </a:xfrm>
              <a:prstGeom prst="ellipse">
                <a:avLst/>
              </a:prstGeom>
              <a:solidFill>
                <a:schemeClr val="accent1"/>
              </a:solidFill>
              <a:ln w="0"/>
              <a:scene3d>
                <a:camera prst="orthographicFront"/>
                <a:lightRig rig="threePt" dir="t"/>
              </a:scene3d>
              <a:sp3d>
                <a:bevelT w="4445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5" name="Ellipse 54"/>
              <p:cNvSpPr/>
              <p:nvPr/>
            </p:nvSpPr>
            <p:spPr>
              <a:xfrm>
                <a:off x="11975104" y="6206583"/>
                <a:ext cx="108000" cy="108000"/>
              </a:xfrm>
              <a:prstGeom prst="ellipse">
                <a:avLst/>
              </a:prstGeom>
              <a:solidFill>
                <a:schemeClr val="accent1"/>
              </a:solidFill>
              <a:ln w="0"/>
              <a:scene3d>
                <a:camera prst="orthographicFront"/>
                <a:lightRig rig="threePt" dir="t"/>
              </a:scene3d>
              <a:sp3d>
                <a:bevelT w="4445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6" name="Ellipse 55"/>
              <p:cNvSpPr/>
              <p:nvPr/>
            </p:nvSpPr>
            <p:spPr>
              <a:xfrm>
                <a:off x="12281780" y="6283096"/>
                <a:ext cx="108000" cy="108000"/>
              </a:xfrm>
              <a:prstGeom prst="ellipse">
                <a:avLst/>
              </a:prstGeom>
              <a:solidFill>
                <a:schemeClr val="accent1"/>
              </a:solidFill>
              <a:ln w="0"/>
              <a:scene3d>
                <a:camera prst="orthographicFront"/>
                <a:lightRig rig="threePt" dir="t"/>
              </a:scene3d>
              <a:sp3d>
                <a:bevelT w="4445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57" name="Connecteur droit avec flèche 56"/>
              <p:cNvCxnSpPr/>
              <p:nvPr/>
            </p:nvCxnSpPr>
            <p:spPr>
              <a:xfrm flipH="1" flipV="1">
                <a:off x="12059643" y="6413234"/>
                <a:ext cx="2107943" cy="539558"/>
              </a:xfrm>
              <a:prstGeom prst="straightConnector1">
                <a:avLst/>
              </a:prstGeom>
              <a:ln w="25400">
                <a:solidFill>
                  <a:srgbClr val="97A05D"/>
                </a:solidFill>
                <a:tailEnd type="triangle"/>
              </a:ln>
              <a:effectLst>
                <a:glow rad="38100">
                  <a:schemeClr val="bg1"/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Ellipse 57"/>
              <p:cNvSpPr/>
              <p:nvPr/>
            </p:nvSpPr>
            <p:spPr>
              <a:xfrm>
                <a:off x="11786890" y="5975053"/>
                <a:ext cx="702000" cy="702000"/>
              </a:xfrm>
              <a:prstGeom prst="ellipse">
                <a:avLst/>
              </a:prstGeom>
              <a:noFill/>
              <a:ln w="31750" cap="rnd">
                <a:solidFill>
                  <a:srgbClr val="97A05D"/>
                </a:solidFill>
                <a:prstDash val="sys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1D2B53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ZoneTexte 58"/>
                  <p:cNvSpPr txBox="1"/>
                  <p:nvPr/>
                </p:nvSpPr>
                <p:spPr>
                  <a:xfrm>
                    <a:off x="12651834" y="6831515"/>
                    <a:ext cx="728180" cy="55399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i="1" smtClean="0">
                                  <a:solidFill>
                                    <a:srgbClr val="1D2B5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1D2B53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rgbClr val="1D2B53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oMath>
                      </m:oMathPara>
                    </a14:m>
                    <a:endParaRPr lang="fr-FR" dirty="0">
                      <a:solidFill>
                        <a:srgbClr val="1D2B53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0" name="ZoneTexte 8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651834" y="6831515"/>
                    <a:ext cx="728180" cy="55399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b="-11475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0" name="Ellipse 59"/>
              <p:cNvSpPr/>
              <p:nvPr/>
            </p:nvSpPr>
            <p:spPr>
              <a:xfrm>
                <a:off x="13809065" y="6611616"/>
                <a:ext cx="702000" cy="702000"/>
              </a:xfrm>
              <a:prstGeom prst="ellipse">
                <a:avLst/>
              </a:prstGeom>
              <a:noFill/>
              <a:ln w="31750" cap="rnd">
                <a:solidFill>
                  <a:schemeClr val="accent2"/>
                </a:solidFill>
                <a:prstDash val="sys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1" name="Arc 60"/>
              <p:cNvSpPr/>
              <p:nvPr/>
            </p:nvSpPr>
            <p:spPr>
              <a:xfrm rot="15238527">
                <a:off x="13354428" y="6141861"/>
                <a:ext cx="1620000" cy="1620000"/>
              </a:xfrm>
              <a:prstGeom prst="arc">
                <a:avLst>
                  <a:gd name="adj1" fmla="val 15662545"/>
                  <a:gd name="adj2" fmla="val 18025630"/>
                </a:avLst>
              </a:prstGeom>
              <a:ln w="25400">
                <a:solidFill>
                  <a:srgbClr val="1D2B53"/>
                </a:solidFill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1D2B53"/>
                  </a:solidFill>
                </a:endParaRPr>
              </a:p>
            </p:txBody>
          </p:sp>
        </p:grpSp>
        <p:sp>
          <p:nvSpPr>
            <p:cNvPr id="30" name="Ellipse 29"/>
            <p:cNvSpPr/>
            <p:nvPr/>
          </p:nvSpPr>
          <p:spPr>
            <a:xfrm>
              <a:off x="4829316" y="5710687"/>
              <a:ext cx="72000" cy="72000"/>
            </a:xfrm>
            <a:prstGeom prst="ellipse">
              <a:avLst/>
            </a:prstGeom>
            <a:solidFill>
              <a:schemeClr val="accent1"/>
            </a:solidFill>
            <a:ln w="0"/>
            <a:scene3d>
              <a:camera prst="orthographicFront"/>
              <a:lightRig rig="threePt" dir="t"/>
            </a:scene3d>
            <a:sp3d>
              <a:bevelT w="4445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Ellipse 31"/>
            <p:cNvSpPr/>
            <p:nvPr/>
          </p:nvSpPr>
          <p:spPr>
            <a:xfrm>
              <a:off x="4930571" y="5715805"/>
              <a:ext cx="72000" cy="72000"/>
            </a:xfrm>
            <a:prstGeom prst="ellipse">
              <a:avLst/>
            </a:prstGeom>
            <a:solidFill>
              <a:schemeClr val="accent1"/>
            </a:solidFill>
            <a:ln w="0"/>
            <a:scene3d>
              <a:camera prst="orthographicFront"/>
              <a:lightRig rig="threePt" dir="t"/>
            </a:scene3d>
            <a:sp3d>
              <a:bevelT w="4445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Ellipse 32"/>
            <p:cNvSpPr/>
            <p:nvPr/>
          </p:nvSpPr>
          <p:spPr>
            <a:xfrm>
              <a:off x="4993752" y="5760272"/>
              <a:ext cx="72000" cy="72000"/>
            </a:xfrm>
            <a:prstGeom prst="ellipse">
              <a:avLst/>
            </a:prstGeom>
            <a:solidFill>
              <a:schemeClr val="accent1"/>
            </a:solidFill>
            <a:ln w="0"/>
            <a:scene3d>
              <a:camera prst="orthographicFront"/>
              <a:lightRig rig="threePt" dir="t"/>
            </a:scene3d>
            <a:sp3d>
              <a:bevelT w="4445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Ellipse 33"/>
            <p:cNvSpPr/>
            <p:nvPr/>
          </p:nvSpPr>
          <p:spPr>
            <a:xfrm>
              <a:off x="4961211" y="5800320"/>
              <a:ext cx="72000" cy="72000"/>
            </a:xfrm>
            <a:prstGeom prst="ellipse">
              <a:avLst/>
            </a:prstGeom>
            <a:solidFill>
              <a:schemeClr val="accent1"/>
            </a:solidFill>
            <a:ln w="0"/>
            <a:scene3d>
              <a:camera prst="orthographicFront"/>
              <a:lightRig rig="threePt" dir="t"/>
            </a:scene3d>
            <a:sp3d>
              <a:bevelT w="4445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Ellipse 34"/>
            <p:cNvSpPr/>
            <p:nvPr/>
          </p:nvSpPr>
          <p:spPr>
            <a:xfrm>
              <a:off x="4957752" y="5659658"/>
              <a:ext cx="72000" cy="72000"/>
            </a:xfrm>
            <a:prstGeom prst="ellipse">
              <a:avLst/>
            </a:prstGeom>
            <a:solidFill>
              <a:schemeClr val="accent1"/>
            </a:solidFill>
            <a:ln w="0"/>
            <a:scene3d>
              <a:camera prst="orthographicFront"/>
              <a:lightRig rig="threePt" dir="t"/>
            </a:scene3d>
            <a:sp3d>
              <a:bevelT w="4445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Ellipse 35"/>
            <p:cNvSpPr/>
            <p:nvPr/>
          </p:nvSpPr>
          <p:spPr>
            <a:xfrm>
              <a:off x="4856089" y="5796272"/>
              <a:ext cx="72000" cy="72000"/>
            </a:xfrm>
            <a:prstGeom prst="ellipse">
              <a:avLst/>
            </a:prstGeom>
            <a:solidFill>
              <a:schemeClr val="accent1"/>
            </a:solidFill>
            <a:ln w="0"/>
            <a:scene3d>
              <a:camera prst="orthographicFront"/>
              <a:lightRig rig="threePt" dir="t"/>
            </a:scene3d>
            <a:sp3d>
              <a:bevelT w="4445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Ellipse 37"/>
            <p:cNvSpPr/>
            <p:nvPr/>
          </p:nvSpPr>
          <p:spPr>
            <a:xfrm>
              <a:off x="4886511" y="5644920"/>
              <a:ext cx="72000" cy="72000"/>
            </a:xfrm>
            <a:prstGeom prst="ellipse">
              <a:avLst/>
            </a:prstGeom>
            <a:solidFill>
              <a:schemeClr val="accent1"/>
            </a:solidFill>
            <a:ln w="0"/>
            <a:scene3d>
              <a:camera prst="orthographicFront"/>
              <a:lightRig rig="threePt" dir="t"/>
            </a:scene3d>
            <a:sp3d>
              <a:bevelT w="4445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Ellipse 38"/>
            <p:cNvSpPr/>
            <p:nvPr/>
          </p:nvSpPr>
          <p:spPr>
            <a:xfrm>
              <a:off x="5090962" y="5695929"/>
              <a:ext cx="72000" cy="72000"/>
            </a:xfrm>
            <a:prstGeom prst="ellipse">
              <a:avLst/>
            </a:prstGeom>
            <a:solidFill>
              <a:schemeClr val="accent1"/>
            </a:solidFill>
            <a:ln w="0"/>
            <a:scene3d>
              <a:camera prst="orthographicFront"/>
              <a:lightRig rig="threePt" dir="t"/>
            </a:scene3d>
            <a:sp3d>
              <a:bevelT w="4445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0" name="Connecteur droit avec flèche 39"/>
            <p:cNvCxnSpPr/>
            <p:nvPr/>
          </p:nvCxnSpPr>
          <p:spPr>
            <a:xfrm flipH="1">
              <a:off x="4960619" y="5135918"/>
              <a:ext cx="1313865" cy="634318"/>
            </a:xfrm>
            <a:prstGeom prst="straightConnector1">
              <a:avLst/>
            </a:prstGeom>
            <a:ln w="25400">
              <a:solidFill>
                <a:srgbClr val="FE3716"/>
              </a:solidFill>
              <a:tailEnd type="triangle"/>
            </a:ln>
            <a:effectLst>
              <a:glow rad="381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Ellipse 40"/>
            <p:cNvSpPr/>
            <p:nvPr/>
          </p:nvSpPr>
          <p:spPr>
            <a:xfrm>
              <a:off x="4753800" y="5520359"/>
              <a:ext cx="468000" cy="468000"/>
            </a:xfrm>
            <a:prstGeom prst="ellipse">
              <a:avLst/>
            </a:prstGeom>
            <a:noFill/>
            <a:ln w="31750" cap="rnd">
              <a:solidFill>
                <a:srgbClr val="FE3716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kstiruutu 4">
                <a:extLst>
                  <a:ext uri="{FF2B5EF4-FFF2-40B4-BE49-F238E27FC236}">
                    <a16:creationId xmlns:a16="http://schemas.microsoft.com/office/drawing/2014/main" id="{F1CD4E9F-FE41-43A4-9E4A-D5B71AFEB4FA}"/>
                  </a:ext>
                </a:extLst>
              </p:cNvPr>
              <p:cNvSpPr txBox="1"/>
              <p:nvPr/>
            </p:nvSpPr>
            <p:spPr>
              <a:xfrm>
                <a:off x="617197" y="1748295"/>
                <a:ext cx="3460947" cy="811889"/>
              </a:xfrm>
              <a:prstGeom prst="rect">
                <a:avLst/>
              </a:prstGeom>
              <a:noFill/>
              <a:ln w="38100" cap="flat" cmpd="sng" algn="ctr">
                <a:noFill/>
                <a:prstDash val="solid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txBody>
              <a:bodyPr wrap="none" rtlCol="0">
                <a:spAutoFit/>
              </a:bodyPr>
              <a:lstStyle/>
              <a:p>
                <a:pPr defTabSz="457223"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3200" b="1" i="1" kern="0" smtClean="0">
                            <a:solidFill>
                              <a:srgbClr val="FA8B7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fi-FI" sz="3200" b="1" i="1" kern="0">
                            <a:solidFill>
                              <a:srgbClr val="FA8B70"/>
                            </a:solidFill>
                            <a:latin typeface="Cambria Math"/>
                            <a:ea typeface="Cambria Math"/>
                          </a:rPr>
                          <m:t>𝝂</m:t>
                        </m:r>
                      </m:e>
                      <m:sub>
                        <m:r>
                          <a:rPr lang="fr-FR" sz="3200" b="1" i="1" kern="0">
                            <a:solidFill>
                              <a:srgbClr val="FA8B7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𝒄</m:t>
                        </m:r>
                      </m:sub>
                    </m:sSub>
                    <m:r>
                      <a:rPr lang="en-US" sz="3200" b="1" i="1" kern="0">
                        <a:solidFill>
                          <a:srgbClr val="1D2B53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200" b="1" i="1" kern="0">
                            <a:solidFill>
                              <a:srgbClr val="1D2B53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b="1" i="1" kern="0">
                                <a:solidFill>
                                  <a:srgbClr val="1D2B5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3200" b="1" i="1" kern="0" smtClean="0">
                                <a:solidFill>
                                  <a:srgbClr val="1D2B53"/>
                                </a:solidFill>
                                <a:latin typeface="Cambria Math" panose="02040503050406030204" pitchFamily="18" charset="0"/>
                              </a:rPr>
                              <m:t>𝝓</m:t>
                            </m:r>
                          </m:e>
                          <m:sub>
                            <m:r>
                              <a:rPr lang="fi-FI" sz="3200" b="1" i="1" kern="0">
                                <a:solidFill>
                                  <a:srgbClr val="1D2B53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  <m:r>
                          <a:rPr lang="en-US" sz="3200" b="1" i="1" kern="0">
                            <a:solidFill>
                              <a:srgbClr val="1D2B53"/>
                            </a:solidFill>
                            <a:latin typeface="Cambria Math"/>
                          </a:rPr>
                          <m:t>+ </m:t>
                        </m:r>
                        <m:r>
                          <a:rPr lang="en-US" sz="3200" b="1" i="1" kern="0">
                            <a:solidFill>
                              <a:srgbClr val="1D2B53"/>
                            </a:solidFill>
                            <a:latin typeface="Cambria Math"/>
                          </a:rPr>
                          <m:t>𝟐</m:t>
                        </m:r>
                        <m:r>
                          <a:rPr lang="en-US" sz="3200" b="1" i="1" kern="0">
                            <a:solidFill>
                              <a:srgbClr val="1D2B53"/>
                            </a:solidFill>
                            <a:latin typeface="Cambria Math"/>
                            <a:ea typeface="Cambria Math"/>
                          </a:rPr>
                          <m:t>𝝅</m:t>
                        </m:r>
                        <m:r>
                          <a:rPr lang="en-US" sz="3200" b="1" i="1" kern="0">
                            <a:solidFill>
                              <a:srgbClr val="1D2B53"/>
                            </a:solidFill>
                            <a:latin typeface="Cambria Math"/>
                            <a:ea typeface="Cambria Math"/>
                          </a:rPr>
                          <m:t>𝒏</m:t>
                        </m:r>
                      </m:num>
                      <m:den>
                        <m:r>
                          <a:rPr lang="en-US" sz="3200" b="1" i="1" kern="0">
                            <a:solidFill>
                              <a:srgbClr val="1D2B53"/>
                            </a:solidFill>
                            <a:latin typeface="Cambria Math"/>
                          </a:rPr>
                          <m:t>𝟐</m:t>
                        </m:r>
                        <m:r>
                          <a:rPr lang="en-US" sz="3200" b="1" i="1" kern="0">
                            <a:solidFill>
                              <a:srgbClr val="1D2B53"/>
                            </a:solidFill>
                            <a:latin typeface="Cambria Math"/>
                            <a:ea typeface="Cambria Math"/>
                          </a:rPr>
                          <m:t>𝝅</m:t>
                        </m:r>
                        <m:r>
                          <a:rPr lang="fi-FI" sz="3200" b="1" i="1" kern="0">
                            <a:solidFill>
                              <a:srgbClr val="1D2B53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𝒕</m:t>
                        </m:r>
                      </m:den>
                    </m:f>
                  </m:oMath>
                </a14:m>
                <a:r>
                  <a:rPr lang="en-US" sz="3200" b="1" kern="0" dirty="0" smtClean="0">
                    <a:solidFill>
                      <a:srgbClr val="1D2B53"/>
                    </a:solidFill>
                    <a:latin typeface="Helvetica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3200" b="1" i="1" kern="0">
                            <a:solidFill>
                              <a:srgbClr val="1D2B53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fr-FR" sz="3200" b="1" i="1" kern="0">
                            <a:solidFill>
                              <a:srgbClr val="1D2B53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𝒒𝑩</m:t>
                        </m:r>
                      </m:num>
                      <m:den>
                        <m:r>
                          <a:rPr lang="fr-FR" sz="3200" b="1" i="1" kern="0">
                            <a:solidFill>
                              <a:srgbClr val="1D2B53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𝟐</m:t>
                        </m:r>
                        <m:r>
                          <a:rPr lang="fr-FR" sz="3200" b="1" i="1" kern="0">
                            <a:solidFill>
                              <a:srgbClr val="1D2B53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𝝅</m:t>
                        </m:r>
                        <m:r>
                          <a:rPr lang="fr-FR" sz="3200" b="1" i="1" kern="0">
                            <a:solidFill>
                              <a:srgbClr val="FA8B7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𝒎</m:t>
                        </m:r>
                      </m:den>
                    </m:f>
                  </m:oMath>
                </a14:m>
                <a:endParaRPr lang="en-US" sz="3200" b="1" kern="0" dirty="0">
                  <a:solidFill>
                    <a:srgbClr val="1D2B53"/>
                  </a:solidFill>
                  <a:latin typeface="Helvetica"/>
                </a:endParaRPr>
              </a:p>
            </p:txBody>
          </p:sp>
        </mc:Choice>
        <mc:Fallback xmlns="">
          <p:sp>
            <p:nvSpPr>
              <p:cNvPr id="68" name="Tekstiruutu 4">
                <a:extLst>
                  <a:ext uri="{FF2B5EF4-FFF2-40B4-BE49-F238E27FC236}">
                    <a16:creationId xmlns:a16="http://schemas.microsoft.com/office/drawing/2014/main" id="{F1CD4E9F-FE41-43A4-9E4A-D5B71AFEB4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197" y="1748295"/>
                <a:ext cx="3460947" cy="81188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8100" cap="flat" cmpd="sng" algn="ctr">
                <a:noFill/>
                <a:prstDash val="solid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ZoneTexte 68"/>
              <p:cNvSpPr txBox="1"/>
              <p:nvPr/>
            </p:nvSpPr>
            <p:spPr>
              <a:xfrm>
                <a:off x="734912" y="5210012"/>
                <a:ext cx="5818207" cy="6293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fr-FR" sz="2800" b="1" dirty="0" smtClean="0">
                    <a:solidFill>
                      <a:srgbClr val="1D2B53"/>
                    </a:solidFill>
                    <a:latin typeface="Nourd-Regular" panose="01000000000000000000" pitchFamily="2" charset="0"/>
                  </a:rPr>
                  <a:t>Précision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2800" b="1" i="1">
                            <a:solidFill>
                              <a:srgbClr val="1D2B53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800" b="1" i="1" smtClean="0">
                            <a:solidFill>
                              <a:srgbClr val="1D2B53"/>
                            </a:solidFill>
                            <a:latin typeface="Cambria Math" panose="02040503050406030204" pitchFamily="18" charset="0"/>
                          </a:rPr>
                          <m:t>𝜹</m:t>
                        </m:r>
                        <m:r>
                          <a:rPr lang="fr-FR" sz="2800" b="1" i="1">
                            <a:solidFill>
                              <a:srgbClr val="1D2B53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num>
                      <m:den>
                        <m:r>
                          <a:rPr lang="fr-FR" sz="2800" b="1" i="1">
                            <a:solidFill>
                              <a:srgbClr val="1D2B53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den>
                    </m:f>
                    <m:r>
                      <a:rPr lang="fr-FR" sz="2800" b="1" i="1" smtClean="0">
                        <a:solidFill>
                          <a:srgbClr val="1D2B53"/>
                        </a:solidFill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fr-FR" sz="2800" b="1" i="1">
                            <a:solidFill>
                              <a:srgbClr val="1D2B5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800" b="1" i="1">
                            <a:solidFill>
                              <a:srgbClr val="1D2B53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fr-FR" sz="2800" b="1" i="1">
                            <a:solidFill>
                              <a:srgbClr val="1D2B53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2800" b="1" i="1">
                            <a:solidFill>
                              <a:srgbClr val="1D2B53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sup>
                    </m:sSup>
                    <m:r>
                      <a:rPr lang="fr-FR" sz="2800" b="1" i="1">
                        <a:solidFill>
                          <a:srgbClr val="1D2B53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2800" b="1" dirty="0" smtClean="0">
                    <a:solidFill>
                      <a:srgbClr val="1D2B53"/>
                    </a:solidFill>
                    <a:latin typeface="Nourd-Regular" panose="01000000000000000000" pitchFamily="2" charset="0"/>
                  </a:rPr>
                  <a:t> </a:t>
                </a:r>
                <a:r>
                  <a:rPr lang="fr-FR" sz="2800" b="1" dirty="0">
                    <a:solidFill>
                      <a:srgbClr val="1D2B53"/>
                    </a:solidFill>
                    <a:latin typeface="Nourd-Regular" panose="01000000000000000000" pitchFamily="2" charset="0"/>
                  </a:rPr>
                  <a:t>à</a:t>
                </a:r>
                <a:r>
                  <a:rPr lang="fr-FR" sz="2800" b="1" dirty="0" smtClean="0">
                    <a:solidFill>
                      <a:srgbClr val="1D2B53"/>
                    </a:solidFill>
                    <a:latin typeface="Nourd-Regular" panose="01000000000000000000" pitchFamily="2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800" b="1" i="1">
                            <a:solidFill>
                              <a:srgbClr val="1D2B5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800" b="1" i="1">
                            <a:solidFill>
                              <a:srgbClr val="1D2B53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fr-FR" sz="2800" b="1" i="1">
                            <a:solidFill>
                              <a:srgbClr val="1D2B53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2800" b="1" i="1">
                            <a:solidFill>
                              <a:srgbClr val="1D2B53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sup>
                    </m:sSup>
                  </m:oMath>
                </a14:m>
                <a:endParaRPr lang="fr-FR" sz="2800" b="1" dirty="0">
                  <a:solidFill>
                    <a:srgbClr val="1D2B53"/>
                  </a:solidFill>
                  <a:latin typeface="Nourd-Regular" panose="01000000000000000000" pitchFamily="2" charset="0"/>
                </a:endParaRPr>
              </a:p>
            </p:txBody>
          </p:sp>
        </mc:Choice>
        <mc:Fallback xmlns="">
          <p:sp>
            <p:nvSpPr>
              <p:cNvPr id="69" name="ZoneTexte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912" y="5210012"/>
                <a:ext cx="5818207" cy="629339"/>
              </a:xfrm>
              <a:prstGeom prst="rect">
                <a:avLst/>
              </a:prstGeom>
              <a:blipFill>
                <a:blip r:embed="rId5"/>
                <a:stretch>
                  <a:fillRect l="-3774" b="-223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2" name="Image 7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61" t="-1" r="27931" b="50326"/>
          <a:stretch/>
        </p:blipFill>
        <p:spPr>
          <a:xfrm>
            <a:off x="7373165" y="3374505"/>
            <a:ext cx="1245385" cy="930635"/>
          </a:xfrm>
          <a:prstGeom prst="rect">
            <a:avLst/>
          </a:prstGeom>
        </p:spPr>
      </p:pic>
      <p:grpSp>
        <p:nvGrpSpPr>
          <p:cNvPr id="73" name="Groupe 72"/>
          <p:cNvGrpSpPr/>
          <p:nvPr/>
        </p:nvGrpSpPr>
        <p:grpSpPr>
          <a:xfrm>
            <a:off x="6415287" y="4013553"/>
            <a:ext cx="930635" cy="1354827"/>
            <a:chOff x="6195243" y="3430878"/>
            <a:chExt cx="930635" cy="1354827"/>
          </a:xfrm>
        </p:grpSpPr>
        <p:pic>
          <p:nvPicPr>
            <p:cNvPr id="74" name="Image 7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798" t="-1" b="50326"/>
            <a:stretch/>
          </p:blipFill>
          <p:spPr>
            <a:xfrm rot="16200000">
              <a:off x="6053598" y="3600437"/>
              <a:ext cx="1235237" cy="896119"/>
            </a:xfrm>
            <a:prstGeom prst="rect">
              <a:avLst/>
            </a:prstGeom>
          </p:spPr>
        </p:pic>
        <p:pic>
          <p:nvPicPr>
            <p:cNvPr id="75" name="Image 7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61" t="-1" r="50607" b="50326"/>
            <a:stretch/>
          </p:blipFill>
          <p:spPr>
            <a:xfrm rot="16200000">
              <a:off x="6572552" y="4232378"/>
              <a:ext cx="176018" cy="930635"/>
            </a:xfrm>
            <a:prstGeom prst="rect">
              <a:avLst/>
            </a:prstGeom>
          </p:spPr>
        </p:pic>
      </p:grpSp>
      <p:sp>
        <p:nvSpPr>
          <p:cNvPr id="76" name="ZoneTexte 75"/>
          <p:cNvSpPr txBox="1"/>
          <p:nvPr/>
        </p:nvSpPr>
        <p:spPr>
          <a:xfrm>
            <a:off x="8565776" y="4622744"/>
            <a:ext cx="264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Nourd-Regular" panose="01000000000000000000" pitchFamily="2" charset="0"/>
              </a:rPr>
              <a:t>r</a:t>
            </a:r>
            <a:endParaRPr lang="fr-FR" dirty="0">
              <a:latin typeface="Nourd-Regular" panose="010000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kstiruutu 4">
                <a:extLst>
                  <a:ext uri="{FF2B5EF4-FFF2-40B4-BE49-F238E27FC236}">
                    <a16:creationId xmlns:a16="http://schemas.microsoft.com/office/drawing/2014/main" id="{F1CD4E9F-FE41-43A4-9E4A-D5B71AFEB4FA}"/>
                  </a:ext>
                </a:extLst>
              </p:cNvPr>
              <p:cNvSpPr txBox="1"/>
              <p:nvPr/>
            </p:nvSpPr>
            <p:spPr>
              <a:xfrm>
                <a:off x="617483" y="3298163"/>
                <a:ext cx="3554371" cy="843629"/>
              </a:xfrm>
              <a:prstGeom prst="rect">
                <a:avLst/>
              </a:prstGeom>
              <a:noFill/>
              <a:ln w="38100" cap="flat" cmpd="sng" algn="ctr">
                <a:noFill/>
                <a:prstDash val="solid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txBody>
              <a:bodyPr wrap="none" rtlCol="0">
                <a:spAutoFit/>
              </a:bodyPr>
              <a:lstStyle/>
              <a:p>
                <a:pPr defTabSz="457223"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3200" b="1" i="1" kern="0" smtClean="0">
                            <a:solidFill>
                              <a:srgbClr val="FA8B7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fr-FR" sz="3200" b="1" i="1" kern="0" smtClean="0">
                            <a:solidFill>
                              <a:srgbClr val="FA8B7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𝜹</m:t>
                        </m:r>
                        <m:r>
                          <a:rPr lang="fi-FI" sz="3200" b="1" i="1" kern="0">
                            <a:solidFill>
                              <a:srgbClr val="FA8B70"/>
                            </a:solidFill>
                            <a:latin typeface="Cambria Math"/>
                            <a:ea typeface="Cambria Math"/>
                          </a:rPr>
                          <m:t>𝝂</m:t>
                        </m:r>
                      </m:e>
                      <m:sub>
                        <m:r>
                          <a:rPr lang="fr-FR" sz="3200" b="1" i="1" kern="0">
                            <a:solidFill>
                              <a:srgbClr val="FA8B7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𝒄</m:t>
                        </m:r>
                      </m:sub>
                    </m:sSub>
                    <m:r>
                      <a:rPr lang="en-US" sz="3200" b="1" i="1" kern="0">
                        <a:solidFill>
                          <a:srgbClr val="1D2B53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200" b="1" i="1" kern="0">
                            <a:solidFill>
                              <a:srgbClr val="1D2B53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3200" b="1" i="1" kern="0" smtClean="0">
                            <a:solidFill>
                              <a:srgbClr val="1D2B53"/>
                            </a:solidFill>
                            <a:latin typeface="Cambria Math" panose="02040503050406030204" pitchFamily="18" charset="0"/>
                          </a:rPr>
                          <m:t>𝜹</m:t>
                        </m:r>
                        <m:sSub>
                          <m:sSubPr>
                            <m:ctrlPr>
                              <a:rPr lang="en-US" sz="3200" b="1" i="1" kern="0">
                                <a:solidFill>
                                  <a:srgbClr val="1D2B5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3200" b="1" i="1" kern="0" smtClean="0">
                                <a:solidFill>
                                  <a:srgbClr val="1D2B53"/>
                                </a:solidFill>
                                <a:latin typeface="Cambria Math" panose="02040503050406030204" pitchFamily="18" charset="0"/>
                              </a:rPr>
                              <m:t>𝝓</m:t>
                            </m:r>
                          </m:e>
                          <m:sub>
                            <m:r>
                              <a:rPr lang="fi-FI" sz="3200" b="1" i="1" kern="0">
                                <a:solidFill>
                                  <a:srgbClr val="1D2B53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</m:num>
                      <m:den>
                        <m:r>
                          <a:rPr lang="en-US" sz="3200" b="1" i="1" kern="0">
                            <a:solidFill>
                              <a:srgbClr val="1D2B53"/>
                            </a:solidFill>
                            <a:latin typeface="Cambria Math"/>
                          </a:rPr>
                          <m:t>𝟐</m:t>
                        </m:r>
                        <m:r>
                          <a:rPr lang="en-US" sz="3200" b="1" i="1" kern="0">
                            <a:solidFill>
                              <a:srgbClr val="1D2B53"/>
                            </a:solidFill>
                            <a:latin typeface="Cambria Math"/>
                            <a:ea typeface="Cambria Math"/>
                          </a:rPr>
                          <m:t>𝝅</m:t>
                        </m:r>
                        <m:r>
                          <a:rPr lang="fi-FI" sz="3200" b="1" i="1" kern="0">
                            <a:solidFill>
                              <a:srgbClr val="1D2B53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𝒕</m:t>
                        </m:r>
                      </m:den>
                    </m:f>
                  </m:oMath>
                </a14:m>
                <a:r>
                  <a:rPr lang="en-US" sz="3200" b="1" kern="0" dirty="0" smtClean="0">
                    <a:solidFill>
                      <a:srgbClr val="1D2B53"/>
                    </a:solidFill>
                    <a:latin typeface="Helvetica"/>
                  </a:rPr>
                  <a:t> </a:t>
                </a:r>
                <a14:m>
                  <m:oMath xmlns:m="http://schemas.openxmlformats.org/officeDocument/2006/math">
                    <m:r>
                      <a:rPr lang="fr-FR" sz="3200" b="1" i="1" kern="0">
                        <a:solidFill>
                          <a:srgbClr val="1D2B53"/>
                        </a:solidFill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fr-FR" sz="3200" b="1" i="1" kern="0">
                            <a:solidFill>
                              <a:srgbClr val="1D2B53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fr-FR" sz="3200" b="1" i="1" kern="0">
                            <a:solidFill>
                              <a:srgbClr val="1D2B53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𝜹</m:t>
                        </m:r>
                        <m:r>
                          <a:rPr lang="fr-FR" sz="3200" b="1" i="1" kern="0">
                            <a:solidFill>
                              <a:srgbClr val="1D2B53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𝒓</m:t>
                        </m:r>
                      </m:num>
                      <m:den>
                        <m:r>
                          <a:rPr lang="fr-FR" sz="3200" b="1" i="1" kern="0">
                            <a:solidFill>
                              <a:srgbClr val="1D2B53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𝟐</m:t>
                        </m:r>
                        <m:r>
                          <a:rPr lang="fr-FR" sz="3200" b="1" i="1" kern="0">
                            <a:solidFill>
                              <a:srgbClr val="1D2B53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𝝅</m:t>
                        </m:r>
                        <m:r>
                          <a:rPr lang="fr-FR" sz="3200" b="1" i="1" kern="0">
                            <a:solidFill>
                              <a:srgbClr val="1D2B53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𝒓𝒕</m:t>
                        </m:r>
                        <m:rad>
                          <m:radPr>
                            <m:degHide m:val="on"/>
                            <m:ctrlPr>
                              <a:rPr lang="fr-FR" sz="3200" b="1" i="1" kern="0">
                                <a:solidFill>
                                  <a:srgbClr val="1D2B5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3200" b="1" i="1" kern="0">
                                <a:solidFill>
                                  <a:srgbClr val="1D2B5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𝑵</m:t>
                            </m:r>
                          </m:e>
                        </m:rad>
                      </m:den>
                    </m:f>
                  </m:oMath>
                </a14:m>
                <a:endParaRPr lang="fr-FR" sz="3200" b="1" dirty="0"/>
              </a:p>
            </p:txBody>
          </p:sp>
        </mc:Choice>
        <mc:Fallback xmlns="">
          <p:sp>
            <p:nvSpPr>
              <p:cNvPr id="77" name="Tekstiruutu 4">
                <a:extLst>
                  <a:ext uri="{FF2B5EF4-FFF2-40B4-BE49-F238E27FC236}">
                    <a16:creationId xmlns:a16="http://schemas.microsoft.com/office/drawing/2014/main" id="{F1CD4E9F-FE41-43A4-9E4A-D5B71AFEB4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483" y="3298163"/>
                <a:ext cx="3554371" cy="8436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38100" cap="flat" cmpd="sng" algn="ctr">
                <a:noFill/>
                <a:prstDash val="solid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ZoneTexte 78"/>
          <p:cNvSpPr txBox="1"/>
          <p:nvPr/>
        </p:nvSpPr>
        <p:spPr>
          <a:xfrm>
            <a:off x="8147616" y="4218668"/>
            <a:ext cx="1904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97A05D"/>
                </a:solidFill>
                <a:latin typeface="Nourd-Regular" panose="01000000000000000000" pitchFamily="2" charset="0"/>
              </a:rPr>
              <a:t>Cyclotron réduit</a:t>
            </a:r>
            <a:endParaRPr lang="fr-FR" b="1" dirty="0">
              <a:solidFill>
                <a:srgbClr val="97A05D"/>
              </a:solidFill>
              <a:latin typeface="Nourd-Regular" panose="01000000000000000000" pitchFamily="2" charset="0"/>
            </a:endParaRPr>
          </a:p>
        </p:txBody>
      </p:sp>
      <p:sp>
        <p:nvSpPr>
          <p:cNvPr id="80" name="ZoneTexte 79"/>
          <p:cNvSpPr txBox="1"/>
          <p:nvPr/>
        </p:nvSpPr>
        <p:spPr>
          <a:xfrm>
            <a:off x="8263846" y="5797014"/>
            <a:ext cx="1314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E3716"/>
                </a:solidFill>
                <a:latin typeface="Nourd-Regular" panose="01000000000000000000" pitchFamily="2" charset="0"/>
              </a:rPr>
              <a:t>Magnétron</a:t>
            </a:r>
            <a:endParaRPr lang="fr-FR" b="1" dirty="0">
              <a:solidFill>
                <a:srgbClr val="FE3716"/>
              </a:solidFill>
              <a:latin typeface="Nourd-Regular" panose="01000000000000000000" pitchFamily="2" charset="0"/>
            </a:endParaRPr>
          </a:p>
        </p:txBody>
      </p:sp>
      <p:sp>
        <p:nvSpPr>
          <p:cNvPr id="81" name="ZoneTexte 80"/>
          <p:cNvSpPr txBox="1"/>
          <p:nvPr/>
        </p:nvSpPr>
        <p:spPr>
          <a:xfrm>
            <a:off x="9446291" y="5278453"/>
            <a:ext cx="901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Nourd-Regular" panose="01000000000000000000" pitchFamily="2" charset="0"/>
              </a:rPr>
              <a:t>Centre</a:t>
            </a:r>
            <a:endParaRPr lang="fr-FR" b="1" dirty="0">
              <a:latin typeface="Nourd-Regular" panose="01000000000000000000" pitchFamily="2" charset="0"/>
            </a:endParaRPr>
          </a:p>
        </p:txBody>
      </p:sp>
      <p:pic>
        <p:nvPicPr>
          <p:cNvPr id="51" name="Image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640" y="739534"/>
            <a:ext cx="3566939" cy="2398393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4287057" y="732632"/>
            <a:ext cx="11392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position-</a:t>
            </a:r>
          </a:p>
          <a:p>
            <a:r>
              <a:rPr lang="en-GB" sz="2000" b="1" dirty="0"/>
              <a:t>s</a:t>
            </a:r>
            <a:r>
              <a:rPr lang="en-GB" sz="2000" b="1" dirty="0" smtClean="0"/>
              <a:t>ensitive</a:t>
            </a:r>
          </a:p>
          <a:p>
            <a:r>
              <a:rPr lang="en-GB" sz="2000" b="1" dirty="0" smtClean="0"/>
              <a:t>MCP</a:t>
            </a:r>
            <a:endParaRPr lang="en-GB" sz="2000" b="1" dirty="0"/>
          </a:p>
        </p:txBody>
      </p:sp>
      <p:pic>
        <p:nvPicPr>
          <p:cNvPr id="64" name="Image 63"/>
          <p:cNvPicPr>
            <a:picLocks noChangeAspect="1"/>
          </p:cNvPicPr>
          <p:nvPr/>
        </p:nvPicPr>
        <p:blipFill rotWithShape="1">
          <a:blip r:embed="rId10"/>
          <a:srcRect l="6350"/>
          <a:stretch/>
        </p:blipFill>
        <p:spPr>
          <a:xfrm rot="21600000">
            <a:off x="5454497" y="793627"/>
            <a:ext cx="2833808" cy="232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83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6" grpId="0"/>
      <p:bldP spid="7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250825" y="250825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PIPERADE: PI-ICR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sp>
        <p:nvSpPr>
          <p:cNvPr id="87" name="ZoneTexte 86"/>
          <p:cNvSpPr txBox="1"/>
          <p:nvPr/>
        </p:nvSpPr>
        <p:spPr>
          <a:xfrm>
            <a:off x="271091" y="714765"/>
            <a:ext cx="11887229" cy="60862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GB" sz="3200" b="1" dirty="0" smtClean="0">
                <a:solidFill>
                  <a:srgbClr val="C00000"/>
                </a:solidFill>
              </a:rPr>
              <a:t>To-do list:</a:t>
            </a:r>
            <a:endParaRPr lang="en-GB" sz="3200" b="1" dirty="0">
              <a:solidFill>
                <a:srgbClr val="C00000"/>
              </a:solidFill>
            </a:endParaRPr>
          </a:p>
          <a:p>
            <a:pPr>
              <a:lnSpc>
                <a:spcPct val="95000"/>
              </a:lnSpc>
            </a:pPr>
            <a:endParaRPr lang="en-GB" sz="1400" b="1" dirty="0" smtClean="0"/>
          </a:p>
          <a:p>
            <a:pPr marL="457200" indent="-457200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en-GB" sz="2800" b="1" dirty="0" smtClean="0"/>
              <a:t>January 2025: </a:t>
            </a:r>
            <a:r>
              <a:rPr lang="en-GB" sz="2800" b="1" dirty="0"/>
              <a:t>diaphragm change for a smaller diameter hole </a:t>
            </a:r>
            <a:endParaRPr lang="en-GB" sz="2800" b="1" dirty="0" smtClean="0"/>
          </a:p>
          <a:p>
            <a:pPr>
              <a:lnSpc>
                <a:spcPct val="95000"/>
              </a:lnSpc>
            </a:pPr>
            <a:r>
              <a:rPr lang="en-GB" sz="2800" b="1" dirty="0"/>
              <a:t> </a:t>
            </a:r>
            <a:r>
              <a:rPr lang="en-GB" sz="2800" b="1" dirty="0" smtClean="0"/>
              <a:t>     (</a:t>
            </a:r>
            <a:r>
              <a:rPr lang="en-GB" sz="2800" b="1" dirty="0"/>
              <a:t>reduction of gas leaking from PT to MT) </a:t>
            </a:r>
            <a:endParaRPr lang="en-GB" sz="2800" b="1" dirty="0" smtClean="0"/>
          </a:p>
          <a:p>
            <a:pPr marL="457200" indent="-457200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en-GB" sz="2800" b="1" dirty="0" smtClean="0"/>
              <a:t>before </a:t>
            </a:r>
            <a:r>
              <a:rPr lang="en-GB" sz="2800" b="1" dirty="0"/>
              <a:t>moving to </a:t>
            </a:r>
            <a:r>
              <a:rPr lang="en-GB" sz="2800" b="1" dirty="0" smtClean="0"/>
              <a:t>DESIR:</a:t>
            </a:r>
          </a:p>
          <a:p>
            <a:pPr marL="914400" lvl="1" indent="-457200">
              <a:lnSpc>
                <a:spcPct val="95000"/>
              </a:lnSpc>
              <a:buFont typeface="Wingdings" panose="05000000000000000000" pitchFamily="2" charset="2"/>
              <a:buChar char="§"/>
            </a:pPr>
            <a:r>
              <a:rPr lang="en-GB" sz="2800" b="1" dirty="0" smtClean="0"/>
              <a:t>systematic </a:t>
            </a:r>
            <a:r>
              <a:rPr lang="en-GB" sz="2800" b="1" dirty="0"/>
              <a:t>studies of </a:t>
            </a:r>
            <a:r>
              <a:rPr lang="en-GB" sz="2800" b="1" dirty="0" err="1"/>
              <a:t>ToF</a:t>
            </a:r>
            <a:r>
              <a:rPr lang="en-GB" sz="2800" b="1" dirty="0"/>
              <a:t>-ICR, impact of field imperfections </a:t>
            </a:r>
            <a:endParaRPr lang="en-GB" sz="2800" b="1" dirty="0" smtClean="0"/>
          </a:p>
          <a:p>
            <a:pPr lvl="1">
              <a:lnSpc>
                <a:spcPct val="95000"/>
              </a:lnSpc>
            </a:pPr>
            <a:r>
              <a:rPr lang="en-GB" sz="2800" b="1" dirty="0"/>
              <a:t> </a:t>
            </a:r>
            <a:r>
              <a:rPr lang="en-GB" sz="2800" b="1" dirty="0" smtClean="0"/>
              <a:t>    (</a:t>
            </a:r>
            <a:r>
              <a:rPr lang="en-GB" sz="2800" b="1" dirty="0"/>
              <a:t>anharmonicities of E-field and fluctuations of B-field) on mass </a:t>
            </a:r>
            <a:r>
              <a:rPr lang="en-GB" sz="2800" b="1" dirty="0" smtClean="0"/>
              <a:t>precision,</a:t>
            </a:r>
          </a:p>
          <a:p>
            <a:pPr lvl="1">
              <a:lnSpc>
                <a:spcPct val="95000"/>
              </a:lnSpc>
            </a:pPr>
            <a:r>
              <a:rPr lang="en-GB" sz="2800" b="1" dirty="0"/>
              <a:t> </a:t>
            </a:r>
            <a:r>
              <a:rPr lang="en-GB" sz="2800" b="1" dirty="0" smtClean="0"/>
              <a:t>     mass-dependent </a:t>
            </a:r>
            <a:r>
              <a:rPr lang="en-GB" sz="2800" b="1" dirty="0"/>
              <a:t>errors, ion-ion interaction </a:t>
            </a:r>
            <a:endParaRPr lang="en-GB" sz="2800" b="1" dirty="0" smtClean="0"/>
          </a:p>
          <a:p>
            <a:pPr marL="914400" lvl="1" indent="-457200">
              <a:lnSpc>
                <a:spcPct val="95000"/>
              </a:lnSpc>
              <a:buFont typeface="Wingdings" panose="05000000000000000000" pitchFamily="2" charset="2"/>
              <a:buChar char="§"/>
            </a:pPr>
            <a:r>
              <a:rPr lang="en-GB" sz="2800" b="1" dirty="0" smtClean="0"/>
              <a:t>PI-ICR </a:t>
            </a:r>
            <a:r>
              <a:rPr lang="en-GB" sz="2800" b="1" dirty="0"/>
              <a:t>mass measurement and systematic studies </a:t>
            </a:r>
            <a:endParaRPr lang="en-GB" sz="2800" b="1" dirty="0" smtClean="0"/>
          </a:p>
          <a:p>
            <a:pPr lvl="1">
              <a:lnSpc>
                <a:spcPct val="95000"/>
              </a:lnSpc>
            </a:pPr>
            <a:r>
              <a:rPr lang="en-GB" sz="2800" b="1" dirty="0"/>
              <a:t> </a:t>
            </a:r>
            <a:r>
              <a:rPr lang="en-GB" sz="2800" b="1" dirty="0" smtClean="0"/>
              <a:t>     (</a:t>
            </a:r>
            <a:r>
              <a:rPr lang="en-GB" sz="2800" b="1" dirty="0"/>
              <a:t>imperfections E/B fields +  image </a:t>
            </a:r>
            <a:r>
              <a:rPr lang="en-GB" sz="2800" b="1" dirty="0" smtClean="0"/>
              <a:t>distortion </a:t>
            </a:r>
            <a:r>
              <a:rPr lang="en-GB" sz="2800" b="1" dirty="0"/>
              <a:t>+  extraction </a:t>
            </a:r>
            <a:r>
              <a:rPr lang="en-GB" sz="2800" b="1" dirty="0" smtClean="0"/>
              <a:t>optimisation)</a:t>
            </a:r>
          </a:p>
          <a:p>
            <a:pPr marL="914400" lvl="1" indent="-457200">
              <a:lnSpc>
                <a:spcPct val="95000"/>
              </a:lnSpc>
              <a:buFont typeface="Wingdings" panose="05000000000000000000" pitchFamily="2" charset="2"/>
              <a:buChar char="§"/>
            </a:pPr>
            <a:r>
              <a:rPr lang="en-GB" sz="2800" b="1" dirty="0" smtClean="0"/>
              <a:t>PI-ICR </a:t>
            </a:r>
            <a:r>
              <a:rPr lang="en-GB" sz="2800" b="1" dirty="0"/>
              <a:t>cleaning: installation of an iris to select the </a:t>
            </a:r>
            <a:r>
              <a:rPr lang="en-GB" sz="2800" b="1" dirty="0" smtClean="0"/>
              <a:t>ion of interest </a:t>
            </a:r>
          </a:p>
          <a:p>
            <a:pPr marL="914400" lvl="1" indent="-457200">
              <a:lnSpc>
                <a:spcPct val="95000"/>
              </a:lnSpc>
              <a:buFont typeface="Wingdings" panose="05000000000000000000" pitchFamily="2" charset="2"/>
              <a:buChar char="§"/>
            </a:pPr>
            <a:r>
              <a:rPr lang="en-GB" sz="2800" b="1" dirty="0" smtClean="0"/>
              <a:t>Buffer </a:t>
            </a:r>
            <a:r>
              <a:rPr lang="en-GB" sz="2800" b="1" dirty="0"/>
              <a:t>gas cooling technique: limits in terms of trapping times </a:t>
            </a:r>
            <a:r>
              <a:rPr lang="en-GB" sz="2800" b="1" dirty="0" smtClean="0"/>
              <a:t>and</a:t>
            </a:r>
          </a:p>
          <a:p>
            <a:pPr lvl="1">
              <a:lnSpc>
                <a:spcPct val="95000"/>
              </a:lnSpc>
            </a:pPr>
            <a:r>
              <a:rPr lang="en-GB" sz="2800" b="1" dirty="0"/>
              <a:t> </a:t>
            </a:r>
            <a:r>
              <a:rPr lang="en-GB" sz="2800" b="1" dirty="0" smtClean="0"/>
              <a:t>     </a:t>
            </a:r>
            <a:r>
              <a:rPr lang="en-GB" sz="2800" b="1" dirty="0"/>
              <a:t>investigation vs number of ions </a:t>
            </a:r>
            <a:endParaRPr lang="en-GB" sz="2800" b="1" dirty="0" smtClean="0"/>
          </a:p>
          <a:p>
            <a:pPr marL="457200" indent="-457200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en-GB" sz="2800" b="1" dirty="0" smtClean="0"/>
              <a:t>if </a:t>
            </a:r>
            <a:r>
              <a:rPr lang="en-GB" sz="2800" b="1" dirty="0"/>
              <a:t>AC not OK at DESIR: pressure/temp stabilisation system to implement </a:t>
            </a:r>
            <a:endParaRPr lang="en-GB" sz="2800" b="1" dirty="0" smtClean="0"/>
          </a:p>
          <a:p>
            <a:pPr marL="457200" indent="-457200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en-GB" sz="2800" b="1" dirty="0" smtClean="0"/>
              <a:t>commissioning </a:t>
            </a:r>
            <a:r>
              <a:rPr lang="en-GB" sz="2800" b="1" dirty="0"/>
              <a:t>at DESIR: all systematics to study again </a:t>
            </a:r>
            <a:endParaRPr lang="en-GB" sz="2800" b="1" dirty="0" smtClean="0"/>
          </a:p>
        </p:txBody>
      </p:sp>
      <p:sp>
        <p:nvSpPr>
          <p:cNvPr id="88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0093512" y="6482242"/>
            <a:ext cx="2098488" cy="365125"/>
          </a:xfrm>
        </p:spPr>
        <p:txBody>
          <a:bodyPr/>
          <a:lstStyle/>
          <a:p>
            <a:fld id="{4F3A1388-EA6F-5A4A-9016-7AFDB6309DC3}" type="slidenum">
              <a:rPr lang="fr-FR" smtClean="0"/>
              <a:t>33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989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388-EA6F-5A4A-9016-7AFDB6309DC3}" type="slidenum">
              <a:rPr lang="fr-FR" smtClean="0"/>
              <a:t>34</a:t>
            </a:fld>
            <a:endParaRPr lang="fr-FR" dirty="0"/>
          </a:p>
        </p:txBody>
      </p:sp>
      <p:grpSp>
        <p:nvGrpSpPr>
          <p:cNvPr id="31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34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7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250825" y="250825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070517" y="2888165"/>
            <a:ext cx="93519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smtClean="0">
                <a:solidFill>
                  <a:srgbClr val="C00000"/>
                </a:solidFill>
              </a:rPr>
              <a:t>Installation of experimental equipment</a:t>
            </a:r>
            <a:endParaRPr lang="en-GB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56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388-EA6F-5A4A-9016-7AFDB6309DC3}" type="slidenum">
              <a:rPr lang="fr-FR" smtClean="0"/>
              <a:t>35</a:t>
            </a:fld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 flipH="1">
            <a:off x="2632846" y="647862"/>
            <a:ext cx="6438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S2 - 2026: GPIB + </a:t>
            </a:r>
            <a:r>
              <a:rPr lang="en-GB" sz="2000" b="1" dirty="0" smtClean="0">
                <a:solidFill>
                  <a:srgbClr val="FF0000"/>
                </a:solidFill>
              </a:rPr>
              <a:t>PIPERADE</a:t>
            </a:r>
            <a:r>
              <a:rPr lang="en-GB" sz="2000" b="1" dirty="0" smtClean="0"/>
              <a:t> + fluorescence laser line (</a:t>
            </a:r>
            <a:r>
              <a:rPr lang="en-GB" sz="2000" b="1" dirty="0" smtClean="0">
                <a:solidFill>
                  <a:srgbClr val="00B0F0"/>
                </a:solidFill>
              </a:rPr>
              <a:t>LINO</a:t>
            </a:r>
            <a:r>
              <a:rPr lang="en-GB" sz="2000" b="1" dirty="0" smtClean="0"/>
              <a:t>)</a:t>
            </a:r>
            <a:endParaRPr lang="en-GB" sz="2000" b="1" dirty="0"/>
          </a:p>
        </p:txBody>
      </p:sp>
      <p:grpSp>
        <p:nvGrpSpPr>
          <p:cNvPr id="28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29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0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250825" y="239940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Experimental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equipment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: time line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4"/>
          <a:stretch/>
        </p:blipFill>
        <p:spPr>
          <a:xfrm>
            <a:off x="1116447" y="2539931"/>
            <a:ext cx="6742869" cy="357041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BD55528-59AC-BD4D-8CF8-E56685B14937}"/>
              </a:ext>
            </a:extLst>
          </p:cNvPr>
          <p:cNvSpPr/>
          <p:nvPr/>
        </p:nvSpPr>
        <p:spPr>
          <a:xfrm>
            <a:off x="6748921" y="2495096"/>
            <a:ext cx="790676" cy="24689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1034826">
              <a:buClr>
                <a:srgbClr val="0070C0"/>
              </a:buClr>
              <a:buSzPts val="1200"/>
            </a:pPr>
            <a:r>
              <a:rPr lang="fr-FR" sz="1400" b="1" kern="0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LINO</a:t>
            </a:r>
            <a:endParaRPr lang="fr-FR" sz="1200" b="1" kern="0" dirty="0"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/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770" y="3731147"/>
            <a:ext cx="502151" cy="43144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BD55528-59AC-BD4D-8CF8-E56685B14937}"/>
              </a:ext>
            </a:extLst>
          </p:cNvPr>
          <p:cNvSpPr/>
          <p:nvPr/>
        </p:nvSpPr>
        <p:spPr>
          <a:xfrm>
            <a:off x="5918056" y="4817342"/>
            <a:ext cx="641629" cy="41475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1034826">
              <a:buClr>
                <a:srgbClr val="0070C0"/>
              </a:buClr>
              <a:buSzPts val="1200"/>
            </a:pPr>
            <a:r>
              <a:rPr lang="fr-FR" sz="12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Diag</a:t>
            </a:r>
            <a:r>
              <a:rPr lang="fr-FR" sz="1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. box</a:t>
            </a:r>
            <a:endParaRPr lang="fr-FR" sz="1200" b="1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/>
            </a:endParaRPr>
          </a:p>
        </p:txBody>
      </p:sp>
      <p:sp>
        <p:nvSpPr>
          <p:cNvPr id="6" name="Flèche droite 5"/>
          <p:cNvSpPr/>
          <p:nvPr/>
        </p:nvSpPr>
        <p:spPr>
          <a:xfrm>
            <a:off x="633293" y="3879452"/>
            <a:ext cx="327259" cy="208204"/>
          </a:xfrm>
          <a:prstGeom prst="rightArrow">
            <a:avLst/>
          </a:prstGeom>
          <a:solidFill>
            <a:srgbClr val="000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215838" y="3510120"/>
            <a:ext cx="822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000064"/>
                </a:solidFill>
              </a:rPr>
              <a:t>Beams</a:t>
            </a:r>
            <a:endParaRPr lang="fr-FR" dirty="0">
              <a:solidFill>
                <a:srgbClr val="000064"/>
              </a:solidFill>
            </a:endParaRPr>
          </a:p>
        </p:txBody>
      </p:sp>
      <p:pic>
        <p:nvPicPr>
          <p:cNvPr id="26" name="Imag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7533" y="2137226"/>
            <a:ext cx="413879" cy="336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454" y="2093860"/>
            <a:ext cx="764543" cy="37972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3BD55528-59AC-BD4D-8CF8-E56685B14937}"/>
              </a:ext>
            </a:extLst>
          </p:cNvPr>
          <p:cNvSpPr/>
          <p:nvPr/>
        </p:nvSpPr>
        <p:spPr>
          <a:xfrm>
            <a:off x="7077696" y="3774558"/>
            <a:ext cx="716641" cy="38930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1034826">
              <a:buClr>
                <a:srgbClr val="0070C0"/>
              </a:buClr>
              <a:buSzPts val="1200"/>
            </a:pPr>
            <a:r>
              <a:rPr lang="fr-FR" sz="1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Id. Station</a:t>
            </a:r>
            <a:endParaRPr lang="fr-FR" sz="1200" b="1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/>
            </a:endParaRPr>
          </a:p>
        </p:txBody>
      </p:sp>
      <p:pic>
        <p:nvPicPr>
          <p:cNvPr id="36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9316" y="3767310"/>
            <a:ext cx="739306" cy="394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BD55528-59AC-BD4D-8CF8-E56685B14937}"/>
              </a:ext>
            </a:extLst>
          </p:cNvPr>
          <p:cNvSpPr/>
          <p:nvPr/>
        </p:nvSpPr>
        <p:spPr>
          <a:xfrm>
            <a:off x="2850264" y="5407607"/>
            <a:ext cx="1139555" cy="15518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1034826">
              <a:buClr>
                <a:srgbClr val="0070C0"/>
              </a:buClr>
              <a:buSzPts val="1200"/>
            </a:pPr>
            <a:r>
              <a:rPr lang="fr-FR" sz="1200" b="1" kern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PIPERADE</a:t>
            </a:r>
          </a:p>
        </p:txBody>
      </p:sp>
      <p:pic>
        <p:nvPicPr>
          <p:cNvPr id="39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4171" y="5577872"/>
            <a:ext cx="520813" cy="280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Image 3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1"/>
          <a:stretch/>
        </p:blipFill>
        <p:spPr>
          <a:xfrm>
            <a:off x="2982226" y="5893539"/>
            <a:ext cx="1096565" cy="52061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3BD55528-59AC-BD4D-8CF8-E56685B14937}"/>
              </a:ext>
            </a:extLst>
          </p:cNvPr>
          <p:cNvSpPr/>
          <p:nvPr/>
        </p:nvSpPr>
        <p:spPr>
          <a:xfrm>
            <a:off x="1127986" y="4126795"/>
            <a:ext cx="589540" cy="19531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1034826">
              <a:buClr>
                <a:srgbClr val="0070C0"/>
              </a:buClr>
              <a:buSzPts val="1200"/>
            </a:pPr>
            <a:r>
              <a:rPr lang="fr-FR" sz="1200" b="1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GPIB</a:t>
            </a:r>
          </a:p>
        </p:txBody>
      </p:sp>
      <p:pic>
        <p:nvPicPr>
          <p:cNvPr id="42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7239" y="4325830"/>
            <a:ext cx="539365" cy="288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612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388-EA6F-5A4A-9016-7AFDB6309DC3}" type="slidenum">
              <a:rPr lang="fr-FR" smtClean="0"/>
              <a:t>36</a:t>
            </a:fld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 flipH="1">
            <a:off x="3636146" y="607733"/>
            <a:ext cx="4669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S1 - 2027: </a:t>
            </a:r>
            <a:r>
              <a:rPr lang="en-GB" sz="2000" b="1" dirty="0" smtClean="0">
                <a:solidFill>
                  <a:schemeClr val="accent2">
                    <a:lumMod val="75000"/>
                  </a:schemeClr>
                </a:solidFill>
              </a:rPr>
              <a:t>MORA</a:t>
            </a:r>
            <a:r>
              <a:rPr lang="en-GB" sz="2000" b="1" dirty="0" smtClean="0"/>
              <a:t> cooler-</a:t>
            </a:r>
            <a:r>
              <a:rPr lang="en-GB" sz="2000" b="1" dirty="0" err="1" smtClean="0"/>
              <a:t>buncher</a:t>
            </a:r>
            <a:r>
              <a:rPr lang="en-GB" sz="2000" b="1" dirty="0" smtClean="0"/>
              <a:t> (RFQ)</a:t>
            </a:r>
            <a:endParaRPr lang="en-GB" sz="2000" b="1" dirty="0"/>
          </a:p>
        </p:txBody>
      </p:sp>
      <p:grpSp>
        <p:nvGrpSpPr>
          <p:cNvPr id="22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0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250825" y="239940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Experimental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equipment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: time line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0"/>
          <a:stretch/>
        </p:blipFill>
        <p:spPr>
          <a:xfrm>
            <a:off x="1117601" y="1441523"/>
            <a:ext cx="6763231" cy="4679577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117" y="3729998"/>
            <a:ext cx="503353" cy="43458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BD55528-59AC-BD4D-8CF8-E56685B14937}"/>
              </a:ext>
            </a:extLst>
          </p:cNvPr>
          <p:cNvSpPr/>
          <p:nvPr/>
        </p:nvSpPr>
        <p:spPr>
          <a:xfrm>
            <a:off x="6763469" y="2484938"/>
            <a:ext cx="792568" cy="24869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1034826">
              <a:buClr>
                <a:srgbClr val="0070C0"/>
              </a:buClr>
              <a:buSzPts val="1200"/>
            </a:pPr>
            <a:r>
              <a:rPr lang="fr-FR" sz="1400" b="1" kern="0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LINO</a:t>
            </a:r>
            <a:endParaRPr lang="fr-FR" sz="1200" b="1" kern="0" dirty="0"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BD55528-59AC-BD4D-8CF8-E56685B14937}"/>
              </a:ext>
            </a:extLst>
          </p:cNvPr>
          <p:cNvSpPr/>
          <p:nvPr/>
        </p:nvSpPr>
        <p:spPr>
          <a:xfrm>
            <a:off x="3122587" y="1778073"/>
            <a:ext cx="785710" cy="29343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1034826">
              <a:buClr>
                <a:srgbClr val="0070C0"/>
              </a:buClr>
              <a:buSzPts val="1200"/>
            </a:pPr>
            <a:r>
              <a:rPr lang="fr-FR" sz="1200" b="1" kern="0" dirty="0" smtClean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RFQ (MORA)</a:t>
            </a:r>
            <a:endParaRPr lang="fr-FR" sz="1200" b="1" kern="0" dirty="0">
              <a:solidFill>
                <a:schemeClr val="accent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BD55528-59AC-BD4D-8CF8-E56685B14937}"/>
              </a:ext>
            </a:extLst>
          </p:cNvPr>
          <p:cNvSpPr/>
          <p:nvPr/>
        </p:nvSpPr>
        <p:spPr>
          <a:xfrm>
            <a:off x="5930616" y="4824108"/>
            <a:ext cx="643165" cy="41778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1034826">
              <a:buClr>
                <a:srgbClr val="0070C0"/>
              </a:buClr>
              <a:buSzPts val="1200"/>
            </a:pPr>
            <a:r>
              <a:rPr lang="fr-FR" sz="12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Diag</a:t>
            </a:r>
            <a:r>
              <a:rPr lang="fr-FR" sz="1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. box</a:t>
            </a:r>
            <a:endParaRPr lang="fr-FR" sz="1200" b="1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003" y="1761580"/>
            <a:ext cx="470191" cy="322715"/>
          </a:xfrm>
          <a:prstGeom prst="rect">
            <a:avLst/>
          </a:prstGeom>
        </p:spPr>
      </p:pic>
      <p:pic>
        <p:nvPicPr>
          <p:cNvPr id="33" name="Imag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7533" y="2147859"/>
            <a:ext cx="413879" cy="336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454" y="2104493"/>
            <a:ext cx="764543" cy="379723"/>
          </a:xfrm>
          <a:prstGeom prst="rect">
            <a:avLst/>
          </a:prstGeom>
        </p:spPr>
      </p:pic>
      <p:sp>
        <p:nvSpPr>
          <p:cNvPr id="35" name="Flèche droite 34"/>
          <p:cNvSpPr/>
          <p:nvPr/>
        </p:nvSpPr>
        <p:spPr>
          <a:xfrm>
            <a:off x="633293" y="3879452"/>
            <a:ext cx="327259" cy="208204"/>
          </a:xfrm>
          <a:prstGeom prst="rightArrow">
            <a:avLst/>
          </a:prstGeom>
          <a:solidFill>
            <a:srgbClr val="000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/>
          <p:cNvSpPr/>
          <p:nvPr/>
        </p:nvSpPr>
        <p:spPr>
          <a:xfrm>
            <a:off x="215838" y="3510120"/>
            <a:ext cx="822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000064"/>
                </a:solidFill>
              </a:rPr>
              <a:t>Beams</a:t>
            </a:r>
            <a:endParaRPr lang="fr-FR" dirty="0">
              <a:solidFill>
                <a:srgbClr val="000064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BD55528-59AC-BD4D-8CF8-E56685B14937}"/>
              </a:ext>
            </a:extLst>
          </p:cNvPr>
          <p:cNvSpPr/>
          <p:nvPr/>
        </p:nvSpPr>
        <p:spPr>
          <a:xfrm>
            <a:off x="7077696" y="3785986"/>
            <a:ext cx="716641" cy="37787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1034826">
              <a:buClr>
                <a:srgbClr val="0070C0"/>
              </a:buClr>
              <a:buSzPts val="1200"/>
            </a:pPr>
            <a:r>
              <a:rPr lang="fr-FR" sz="1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Id. Station</a:t>
            </a:r>
            <a:endParaRPr lang="fr-FR" sz="1200" b="1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/>
            </a:endParaRPr>
          </a:p>
        </p:txBody>
      </p:sp>
      <p:pic>
        <p:nvPicPr>
          <p:cNvPr id="40" name="Image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9316" y="3767310"/>
            <a:ext cx="739306" cy="394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BD55528-59AC-BD4D-8CF8-E56685B14937}"/>
              </a:ext>
            </a:extLst>
          </p:cNvPr>
          <p:cNvSpPr/>
          <p:nvPr/>
        </p:nvSpPr>
        <p:spPr>
          <a:xfrm>
            <a:off x="2850264" y="5407607"/>
            <a:ext cx="1139555" cy="15518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1034826">
              <a:buClr>
                <a:srgbClr val="0070C0"/>
              </a:buClr>
              <a:buSzPts val="1200"/>
            </a:pPr>
            <a:r>
              <a:rPr lang="fr-FR" sz="1200" b="1" kern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PIPERADE</a:t>
            </a:r>
          </a:p>
        </p:txBody>
      </p:sp>
      <p:pic>
        <p:nvPicPr>
          <p:cNvPr id="41" name="Image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4171" y="5577872"/>
            <a:ext cx="520813" cy="280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Image 4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1"/>
          <a:stretch/>
        </p:blipFill>
        <p:spPr>
          <a:xfrm>
            <a:off x="2982226" y="5893539"/>
            <a:ext cx="1096565" cy="52061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3BD55528-59AC-BD4D-8CF8-E56685B14937}"/>
              </a:ext>
            </a:extLst>
          </p:cNvPr>
          <p:cNvSpPr/>
          <p:nvPr/>
        </p:nvSpPr>
        <p:spPr>
          <a:xfrm>
            <a:off x="1127986" y="4126795"/>
            <a:ext cx="589540" cy="19531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1034826">
              <a:buClr>
                <a:srgbClr val="0070C0"/>
              </a:buClr>
              <a:buSzPts val="1200"/>
            </a:pPr>
            <a:r>
              <a:rPr lang="fr-FR" sz="1200" b="1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GPIB</a:t>
            </a:r>
          </a:p>
        </p:txBody>
      </p:sp>
      <p:pic>
        <p:nvPicPr>
          <p:cNvPr id="44" name="Image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7239" y="4325830"/>
            <a:ext cx="539365" cy="288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56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388-EA6F-5A4A-9016-7AFDB6309DC3}" type="slidenum">
              <a:rPr lang="fr-FR" smtClean="0"/>
              <a:t>37</a:t>
            </a:fld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 flipH="1">
            <a:off x="3056828" y="582852"/>
            <a:ext cx="6788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2028: </a:t>
            </a:r>
            <a:r>
              <a:rPr lang="en-GB" sz="2000" b="1" dirty="0" smtClean="0">
                <a:solidFill>
                  <a:schemeClr val="accent2">
                    <a:lumMod val="75000"/>
                  </a:schemeClr>
                </a:solidFill>
              </a:rPr>
              <a:t>MORA</a:t>
            </a:r>
            <a:r>
              <a:rPr lang="en-GB" sz="2000" b="1" dirty="0" smtClean="0"/>
              <a:t> completed, </a:t>
            </a:r>
            <a:r>
              <a:rPr lang="en-GB" sz="2000" b="1" dirty="0" smtClean="0">
                <a:solidFill>
                  <a:srgbClr val="0000FF"/>
                </a:solidFill>
              </a:rPr>
              <a:t>MR-</a:t>
            </a:r>
            <a:r>
              <a:rPr lang="en-GB" sz="2000" b="1" dirty="0" err="1" smtClean="0">
                <a:solidFill>
                  <a:srgbClr val="0000FF"/>
                </a:solidFill>
              </a:rPr>
              <a:t>ToF</a:t>
            </a:r>
            <a:r>
              <a:rPr lang="en-GB" sz="2000" b="1" dirty="0" smtClean="0">
                <a:solidFill>
                  <a:srgbClr val="0000FF"/>
                </a:solidFill>
              </a:rPr>
              <a:t>-MS</a:t>
            </a:r>
            <a:r>
              <a:rPr lang="en-GB" sz="2000" b="1" dirty="0" smtClean="0"/>
              <a:t>, decay stations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59" name="ZoneTexte 58"/>
          <p:cNvSpPr txBox="1"/>
          <p:nvPr/>
        </p:nvSpPr>
        <p:spPr>
          <a:xfrm flipH="1">
            <a:off x="6717901" y="1021770"/>
            <a:ext cx="3146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 smtClean="0">
                <a:solidFill>
                  <a:srgbClr val="FF0000"/>
                </a:solidFill>
              </a:rPr>
              <a:t>End of 2028: RIBs available</a:t>
            </a:r>
            <a:endParaRPr lang="en-GB" sz="2000" b="1" i="1" dirty="0">
              <a:solidFill>
                <a:srgbClr val="FF0000"/>
              </a:solidFill>
            </a:endParaRPr>
          </a:p>
        </p:txBody>
      </p:sp>
      <p:grpSp>
        <p:nvGrpSpPr>
          <p:cNvPr id="32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33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4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6" name="Rectangle 8"/>
          <p:cNvSpPr>
            <a:spLocks noChangeArrowheads="1"/>
          </p:cNvSpPr>
          <p:nvPr/>
        </p:nvSpPr>
        <p:spPr bwMode="auto">
          <a:xfrm>
            <a:off x="250825" y="239940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Experimental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equipment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: time line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pic>
        <p:nvPicPr>
          <p:cNvPr id="52" name="Image 5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4" r="42697"/>
          <a:stretch/>
        </p:blipFill>
        <p:spPr>
          <a:xfrm>
            <a:off x="1189277" y="1027446"/>
            <a:ext cx="6474870" cy="5001790"/>
          </a:xfrm>
          <a:prstGeom prst="rect">
            <a:avLst/>
          </a:prstGeom>
        </p:spPr>
      </p:pic>
      <p:pic>
        <p:nvPicPr>
          <p:cNvPr id="53" name="Image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7117" y="4774707"/>
            <a:ext cx="485209" cy="421142"/>
          </a:xfrm>
          <a:prstGeom prst="rect">
            <a:avLst/>
          </a:prstGeom>
        </p:spPr>
      </p:pic>
      <p:pic>
        <p:nvPicPr>
          <p:cNvPr id="54" name="Imag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80000">
            <a:off x="7281598" y="5118635"/>
            <a:ext cx="488526" cy="418282"/>
          </a:xfrm>
          <a:prstGeom prst="rect">
            <a:avLst/>
          </a:prstGeom>
        </p:spPr>
      </p:pic>
      <p:pic>
        <p:nvPicPr>
          <p:cNvPr id="55" name="Image 5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5" r="43666"/>
          <a:stretch/>
        </p:blipFill>
        <p:spPr>
          <a:xfrm>
            <a:off x="1123155" y="986178"/>
            <a:ext cx="6564753" cy="5145677"/>
          </a:xfrm>
          <a:prstGeom prst="rect">
            <a:avLst/>
          </a:prstGeom>
        </p:spPr>
      </p:pic>
      <p:pic>
        <p:nvPicPr>
          <p:cNvPr id="56" name="Image 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7118" y="4774707"/>
            <a:ext cx="485209" cy="421142"/>
          </a:xfrm>
          <a:prstGeom prst="rect">
            <a:avLst/>
          </a:prstGeom>
        </p:spPr>
      </p:pic>
      <p:pic>
        <p:nvPicPr>
          <p:cNvPr id="57" name="Imag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80000">
            <a:off x="7281599" y="5118635"/>
            <a:ext cx="488526" cy="418282"/>
          </a:xfrm>
          <a:prstGeom prst="rect">
            <a:avLst/>
          </a:prstGeom>
        </p:spPr>
      </p:pic>
      <p:pic>
        <p:nvPicPr>
          <p:cNvPr id="58" name="Image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016" y="3720222"/>
            <a:ext cx="485209" cy="42114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3BD55528-59AC-BD4D-8CF8-E56685B14937}"/>
              </a:ext>
            </a:extLst>
          </p:cNvPr>
          <p:cNvSpPr/>
          <p:nvPr/>
        </p:nvSpPr>
        <p:spPr>
          <a:xfrm>
            <a:off x="2850264" y="5407607"/>
            <a:ext cx="1139555" cy="15518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1034826">
              <a:buClr>
                <a:srgbClr val="0070C0"/>
              </a:buClr>
              <a:buSzPts val="1200"/>
            </a:pPr>
            <a:r>
              <a:rPr lang="fr-FR" sz="1200" b="1" kern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PIPERADE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BD55528-59AC-BD4D-8CF8-E56685B14937}"/>
              </a:ext>
            </a:extLst>
          </p:cNvPr>
          <p:cNvSpPr/>
          <p:nvPr/>
        </p:nvSpPr>
        <p:spPr>
          <a:xfrm>
            <a:off x="1123131" y="5403165"/>
            <a:ext cx="1156847" cy="12629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1034826">
              <a:buClr>
                <a:srgbClr val="0070C0"/>
              </a:buClr>
              <a:buSzPts val="1200"/>
            </a:pPr>
            <a:r>
              <a:rPr lang="fr-FR" sz="1200" b="1" kern="0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MR-</a:t>
            </a:r>
            <a:r>
              <a:rPr lang="fr-FR" sz="1200" b="1" kern="0" dirty="0" err="1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ToF</a:t>
            </a:r>
            <a:r>
              <a:rPr lang="fr-FR" sz="1200" b="1" kern="0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-MS</a:t>
            </a:r>
            <a:endParaRPr lang="fr-FR" sz="1200" b="1" kern="0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BD55528-59AC-BD4D-8CF8-E56685B14937}"/>
              </a:ext>
            </a:extLst>
          </p:cNvPr>
          <p:cNvSpPr/>
          <p:nvPr/>
        </p:nvSpPr>
        <p:spPr>
          <a:xfrm>
            <a:off x="6743306" y="2502322"/>
            <a:ext cx="763997" cy="18958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1034826">
              <a:buClr>
                <a:srgbClr val="0070C0"/>
              </a:buClr>
              <a:buSzPts val="1200"/>
            </a:pPr>
            <a:r>
              <a:rPr lang="fr-FR" sz="1400" b="1" kern="0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LINO</a:t>
            </a:r>
            <a:endParaRPr lang="fr-FR" sz="1200" b="1" kern="0" dirty="0"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BD55528-59AC-BD4D-8CF8-E56685B14937}"/>
              </a:ext>
            </a:extLst>
          </p:cNvPr>
          <p:cNvSpPr/>
          <p:nvPr/>
        </p:nvSpPr>
        <p:spPr>
          <a:xfrm>
            <a:off x="6036072" y="4869147"/>
            <a:ext cx="619979" cy="31847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1034826">
              <a:buClr>
                <a:srgbClr val="0070C0"/>
              </a:buClr>
              <a:buSzPts val="1200"/>
            </a:pPr>
            <a:r>
              <a:rPr lang="fr-FR" sz="12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Decay</a:t>
            </a:r>
            <a:r>
              <a:rPr lang="fr-FR" sz="1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 station</a:t>
            </a:r>
            <a:endParaRPr lang="fr-FR" sz="1200" b="1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BD55528-59AC-BD4D-8CF8-E56685B14937}"/>
              </a:ext>
            </a:extLst>
          </p:cNvPr>
          <p:cNvSpPr/>
          <p:nvPr/>
        </p:nvSpPr>
        <p:spPr>
          <a:xfrm>
            <a:off x="7531783" y="5682672"/>
            <a:ext cx="619979" cy="31847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1034826">
              <a:buClr>
                <a:srgbClr val="0070C0"/>
              </a:buClr>
              <a:buSzPts val="1200"/>
            </a:pPr>
            <a:r>
              <a:rPr lang="fr-FR" sz="12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Decay</a:t>
            </a:r>
            <a:r>
              <a:rPr lang="fr-FR" sz="1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 station</a:t>
            </a:r>
            <a:endParaRPr lang="fr-FR" sz="1200" b="1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D55528-59AC-BD4D-8CF8-E56685B14937}"/>
              </a:ext>
            </a:extLst>
          </p:cNvPr>
          <p:cNvSpPr/>
          <p:nvPr/>
        </p:nvSpPr>
        <p:spPr>
          <a:xfrm>
            <a:off x="7979461" y="3798183"/>
            <a:ext cx="691991" cy="28899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1034826">
              <a:buClr>
                <a:srgbClr val="0070C0"/>
              </a:buClr>
              <a:buSzPts val="1200"/>
            </a:pPr>
            <a:r>
              <a:rPr lang="fr-FR" sz="1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Id. Station</a:t>
            </a:r>
            <a:endParaRPr lang="fr-FR" sz="1200" b="1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BD55528-59AC-BD4D-8CF8-E56685B14937}"/>
              </a:ext>
            </a:extLst>
          </p:cNvPr>
          <p:cNvSpPr/>
          <p:nvPr/>
        </p:nvSpPr>
        <p:spPr>
          <a:xfrm>
            <a:off x="2977344" y="1926290"/>
            <a:ext cx="757388" cy="22368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1034826">
              <a:buClr>
                <a:srgbClr val="0070C0"/>
              </a:buClr>
              <a:buSzPts val="1200"/>
            </a:pPr>
            <a:r>
              <a:rPr lang="fr-FR" sz="1200" b="1" kern="0" dirty="0" smtClean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MORA</a:t>
            </a:r>
            <a:endParaRPr lang="fr-FR" sz="1200" b="1" kern="0" dirty="0">
              <a:solidFill>
                <a:schemeClr val="accent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/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648" y="2193451"/>
            <a:ext cx="612798" cy="131360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883" y="2093440"/>
            <a:ext cx="454018" cy="313746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67" y="5752860"/>
            <a:ext cx="612798" cy="131360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093" y="5642732"/>
            <a:ext cx="454018" cy="313746"/>
          </a:xfrm>
          <a:prstGeom prst="rect">
            <a:avLst/>
          </a:prstGeom>
        </p:spPr>
      </p:pic>
      <p:pic>
        <p:nvPicPr>
          <p:cNvPr id="29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9318" y="3719384"/>
            <a:ext cx="713875" cy="38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4171" y="5577872"/>
            <a:ext cx="520813" cy="280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Image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1769" y="2035321"/>
            <a:ext cx="399644" cy="327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564" y="1992558"/>
            <a:ext cx="738245" cy="369168"/>
          </a:xfrm>
          <a:prstGeom prst="rect">
            <a:avLst/>
          </a:prstGeom>
        </p:spPr>
      </p:pic>
      <p:sp>
        <p:nvSpPr>
          <p:cNvPr id="39" name="Flèche droite 38"/>
          <p:cNvSpPr/>
          <p:nvPr/>
        </p:nvSpPr>
        <p:spPr>
          <a:xfrm>
            <a:off x="616325" y="3882422"/>
            <a:ext cx="316003" cy="159232"/>
          </a:xfrm>
          <a:prstGeom prst="rightArrow">
            <a:avLst/>
          </a:prstGeom>
          <a:solidFill>
            <a:srgbClr val="000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/>
          <p:cNvSpPr/>
          <p:nvPr/>
        </p:nvSpPr>
        <p:spPr>
          <a:xfrm>
            <a:off x="205756" y="3503931"/>
            <a:ext cx="863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000064"/>
                </a:solidFill>
              </a:rPr>
              <a:t>Beams</a:t>
            </a:r>
            <a:endParaRPr lang="fr-FR" dirty="0">
              <a:solidFill>
                <a:srgbClr val="000064"/>
              </a:solidFill>
            </a:endParaRPr>
          </a:p>
        </p:txBody>
      </p:sp>
      <p:pic>
        <p:nvPicPr>
          <p:cNvPr id="42" name="Image 4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1"/>
          <a:stretch/>
        </p:blipFill>
        <p:spPr>
          <a:xfrm>
            <a:off x="2982226" y="5893539"/>
            <a:ext cx="1096565" cy="52061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3BD55528-59AC-BD4D-8CF8-E56685B14937}"/>
              </a:ext>
            </a:extLst>
          </p:cNvPr>
          <p:cNvSpPr/>
          <p:nvPr/>
        </p:nvSpPr>
        <p:spPr>
          <a:xfrm>
            <a:off x="1123878" y="4117043"/>
            <a:ext cx="589540" cy="19531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1034826">
              <a:buClr>
                <a:srgbClr val="0070C0"/>
              </a:buClr>
              <a:buSzPts val="1200"/>
            </a:pPr>
            <a:r>
              <a:rPr lang="fr-FR" sz="1200" b="1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GPIB</a:t>
            </a:r>
          </a:p>
        </p:txBody>
      </p:sp>
      <p:pic>
        <p:nvPicPr>
          <p:cNvPr id="43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3131" y="4316078"/>
            <a:ext cx="539365" cy="288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536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8" r="27333"/>
          <a:stretch/>
        </p:blipFill>
        <p:spPr>
          <a:xfrm>
            <a:off x="1117600" y="990160"/>
            <a:ext cx="8495657" cy="5126731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7724" y="4786048"/>
            <a:ext cx="502037" cy="432791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80000">
            <a:off x="7291734" y="5127478"/>
            <a:ext cx="502037" cy="432791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BD55528-59AC-BD4D-8CF8-E56685B14937}"/>
              </a:ext>
            </a:extLst>
          </p:cNvPr>
          <p:cNvSpPr/>
          <p:nvPr/>
        </p:nvSpPr>
        <p:spPr>
          <a:xfrm>
            <a:off x="2853801" y="5400548"/>
            <a:ext cx="1179079" cy="20272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1034826">
              <a:buClr>
                <a:srgbClr val="0070C0"/>
              </a:buClr>
              <a:buSzPts val="1200"/>
            </a:pPr>
            <a:r>
              <a:rPr lang="fr-FR" sz="1200" b="1" kern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PIPERADE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BD55528-59AC-BD4D-8CF8-E56685B14937}"/>
              </a:ext>
            </a:extLst>
          </p:cNvPr>
          <p:cNvSpPr/>
          <p:nvPr/>
        </p:nvSpPr>
        <p:spPr>
          <a:xfrm>
            <a:off x="1127986" y="5400548"/>
            <a:ext cx="1196970" cy="16498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1034826">
              <a:buClr>
                <a:srgbClr val="0070C0"/>
              </a:buClr>
              <a:buSzPts val="1200"/>
            </a:pPr>
            <a:r>
              <a:rPr lang="fr-FR" sz="1200" b="1" kern="0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MR-</a:t>
            </a:r>
            <a:r>
              <a:rPr lang="fr-FR" sz="1200" b="1" kern="0" dirty="0" err="1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ToF</a:t>
            </a:r>
            <a:r>
              <a:rPr lang="fr-FR" sz="1200" b="1" kern="0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-MS</a:t>
            </a:r>
            <a:endParaRPr lang="fr-FR" sz="1200" b="1" kern="0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BD55528-59AC-BD4D-8CF8-E56685B14937}"/>
              </a:ext>
            </a:extLst>
          </p:cNvPr>
          <p:cNvSpPr/>
          <p:nvPr/>
        </p:nvSpPr>
        <p:spPr>
          <a:xfrm>
            <a:off x="1127986" y="4126795"/>
            <a:ext cx="589540" cy="19531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1034826">
              <a:buClr>
                <a:srgbClr val="0070C0"/>
              </a:buClr>
              <a:buSzPts val="1200"/>
            </a:pPr>
            <a:r>
              <a:rPr lang="fr-FR" sz="1200" b="1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GPIB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BD55528-59AC-BD4D-8CF8-E56685B14937}"/>
              </a:ext>
            </a:extLst>
          </p:cNvPr>
          <p:cNvSpPr/>
          <p:nvPr/>
        </p:nvSpPr>
        <p:spPr>
          <a:xfrm>
            <a:off x="7064287" y="2443453"/>
            <a:ext cx="907645" cy="13462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1034826">
              <a:buClr>
                <a:srgbClr val="0070C0"/>
              </a:buClr>
              <a:buSzPts val="1200"/>
            </a:pPr>
            <a:r>
              <a:rPr lang="fr-FR" sz="1400" b="1" kern="0" dirty="0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LASAGN</a:t>
            </a:r>
            <a:endParaRPr lang="fr-FR" sz="1200" b="1" kern="0" dirty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BD55528-59AC-BD4D-8CF8-E56685B14937}"/>
              </a:ext>
            </a:extLst>
          </p:cNvPr>
          <p:cNvSpPr/>
          <p:nvPr/>
        </p:nvSpPr>
        <p:spPr>
          <a:xfrm>
            <a:off x="6044190" y="4837487"/>
            <a:ext cx="641483" cy="41605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1034826">
              <a:buClr>
                <a:srgbClr val="0070C0"/>
              </a:buClr>
              <a:buSzPts val="1200"/>
            </a:pPr>
            <a:r>
              <a:rPr lang="fr-FR" sz="12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Decay</a:t>
            </a:r>
            <a:r>
              <a:rPr lang="fr-FR" sz="1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 station</a:t>
            </a:r>
            <a:endParaRPr lang="fr-FR" sz="1200" b="1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BD55528-59AC-BD4D-8CF8-E56685B14937}"/>
              </a:ext>
            </a:extLst>
          </p:cNvPr>
          <p:cNvSpPr/>
          <p:nvPr/>
        </p:nvSpPr>
        <p:spPr>
          <a:xfrm>
            <a:off x="7538543" y="5650274"/>
            <a:ext cx="641483" cy="41605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1034826">
              <a:buClr>
                <a:srgbClr val="0070C0"/>
              </a:buClr>
              <a:buSzPts val="1200"/>
            </a:pPr>
            <a:r>
              <a:rPr lang="fr-FR" sz="12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Decay</a:t>
            </a:r>
            <a:r>
              <a:rPr lang="fr-FR" sz="1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 station</a:t>
            </a:r>
            <a:endParaRPr lang="fr-FR" sz="1200" b="1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/>
            </a:endParaRPr>
          </a:p>
        </p:txBody>
      </p:sp>
      <p:pic>
        <p:nvPicPr>
          <p:cNvPr id="45" name="Image 44"/>
          <p:cNvPicPr>
            <a:picLocks noChangeAspect="1"/>
          </p:cNvPicPr>
          <p:nvPr/>
        </p:nvPicPr>
        <p:blipFill rotWithShape="1">
          <a:blip r:embed="rId4"/>
          <a:srcRect t="1458" b="-1"/>
          <a:stretch/>
        </p:blipFill>
        <p:spPr>
          <a:xfrm>
            <a:off x="8826632" y="3846317"/>
            <a:ext cx="461986" cy="212450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 rotWithShape="1">
          <a:blip r:embed="rId5"/>
          <a:srcRect r="84983"/>
          <a:stretch/>
        </p:blipFill>
        <p:spPr>
          <a:xfrm>
            <a:off x="9258276" y="2578077"/>
            <a:ext cx="531899" cy="1774027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4013" y="3721957"/>
            <a:ext cx="502037" cy="432791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3BD55528-59AC-BD4D-8CF8-E56685B14937}"/>
              </a:ext>
            </a:extLst>
          </p:cNvPr>
          <p:cNvSpPr/>
          <p:nvPr/>
        </p:nvSpPr>
        <p:spPr>
          <a:xfrm>
            <a:off x="9597036" y="3345814"/>
            <a:ext cx="1227935" cy="37753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1034826">
              <a:buClr>
                <a:srgbClr val="0070C0"/>
              </a:buClr>
              <a:buSzPts val="1200"/>
            </a:pPr>
            <a:r>
              <a:rPr lang="fr-FR" sz="1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Id. /</a:t>
            </a:r>
            <a:r>
              <a:rPr lang="fr-FR" sz="12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Decay</a:t>
            </a:r>
            <a:endParaRPr lang="fr-FR" sz="1200" b="1" kern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/>
            </a:endParaRPr>
          </a:p>
          <a:p>
            <a:pPr algn="ctr" defTabSz="1034826">
              <a:buClr>
                <a:srgbClr val="0070C0"/>
              </a:buClr>
              <a:buSzPts val="1200"/>
            </a:pPr>
            <a:r>
              <a:rPr lang="fr-FR" sz="1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Station</a:t>
            </a:r>
            <a:endParaRPr lang="fr-FR" sz="1200" b="1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BD55528-59AC-BD4D-8CF8-E56685B14937}"/>
              </a:ext>
            </a:extLst>
          </p:cNvPr>
          <p:cNvSpPr/>
          <p:nvPr/>
        </p:nvSpPr>
        <p:spPr>
          <a:xfrm>
            <a:off x="8932729" y="5918621"/>
            <a:ext cx="1511922" cy="24274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1034826">
              <a:buClr>
                <a:srgbClr val="0070C0"/>
              </a:buClr>
              <a:buSzPts val="1200"/>
            </a:pPr>
            <a:r>
              <a:rPr lang="fr-FR" sz="1400" b="1" kern="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MLLTRAP</a:t>
            </a:r>
            <a:endParaRPr lang="fr-FR" sz="1400" b="1" kern="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/>
            </a:endParaRPr>
          </a:p>
        </p:txBody>
      </p:sp>
      <p:pic>
        <p:nvPicPr>
          <p:cNvPr id="50" name="Imag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000000">
            <a:off x="9739432" y="3874370"/>
            <a:ext cx="462856" cy="2913273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388-EA6F-5A4A-9016-7AFDB6309DC3}" type="slidenum">
              <a:rPr lang="fr-FR" smtClean="0"/>
              <a:t>38</a:t>
            </a:fld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 flipH="1">
            <a:off x="2363550" y="581608"/>
            <a:ext cx="7160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2029: collinear laser spectroscopy (</a:t>
            </a:r>
            <a:r>
              <a:rPr lang="en-GB" sz="2000" b="1" dirty="0" smtClean="0">
                <a:solidFill>
                  <a:srgbClr val="7030A0"/>
                </a:solidFill>
              </a:rPr>
              <a:t>LASAGN</a:t>
            </a:r>
            <a:r>
              <a:rPr lang="en-GB" sz="2000" b="1" dirty="0" smtClean="0"/>
              <a:t>) completed, </a:t>
            </a:r>
            <a:r>
              <a:rPr lang="en-GB" sz="2000" b="1" dirty="0" err="1" smtClean="0">
                <a:solidFill>
                  <a:srgbClr val="00B050"/>
                </a:solidFill>
              </a:rPr>
              <a:t>MLLTrap</a:t>
            </a:r>
            <a:endParaRPr lang="en-GB" sz="2000" b="1" dirty="0">
              <a:solidFill>
                <a:srgbClr val="00B05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BD55528-59AC-BD4D-8CF8-E56685B14937}"/>
              </a:ext>
            </a:extLst>
          </p:cNvPr>
          <p:cNvSpPr/>
          <p:nvPr/>
        </p:nvSpPr>
        <p:spPr>
          <a:xfrm>
            <a:off x="2987959" y="1913407"/>
            <a:ext cx="784368" cy="29248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1034826">
              <a:buClr>
                <a:srgbClr val="0070C0"/>
              </a:buClr>
              <a:buSzPts val="1200"/>
            </a:pPr>
            <a:r>
              <a:rPr lang="fr-FR" sz="1200" b="1" kern="0" dirty="0" smtClean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MORA</a:t>
            </a:r>
            <a:endParaRPr lang="fr-FR" sz="1200" b="1" kern="0" dirty="0">
              <a:solidFill>
                <a:schemeClr val="accent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/>
            </a:endParaRP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344" y="2213089"/>
            <a:ext cx="634627" cy="135115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864" y="2110471"/>
            <a:ext cx="470191" cy="322715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366" y="6161368"/>
            <a:ext cx="560647" cy="274360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63" y="5772498"/>
            <a:ext cx="634627" cy="135115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074" y="5659763"/>
            <a:ext cx="470191" cy="322715"/>
          </a:xfrm>
          <a:prstGeom prst="rect">
            <a:avLst/>
          </a:prstGeom>
        </p:spPr>
      </p:pic>
      <p:pic>
        <p:nvPicPr>
          <p:cNvPr id="37" name="Image 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8191" y="5595384"/>
            <a:ext cx="539365" cy="288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Image 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7239" y="4325830"/>
            <a:ext cx="539365" cy="288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Image 1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7533" y="2052162"/>
            <a:ext cx="413879" cy="336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454" y="2008796"/>
            <a:ext cx="764543" cy="379723"/>
          </a:xfrm>
          <a:prstGeom prst="rect">
            <a:avLst/>
          </a:prstGeom>
        </p:spPr>
      </p:pic>
      <p:grpSp>
        <p:nvGrpSpPr>
          <p:cNvPr id="51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52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3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4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5" name="Rectangle 8"/>
          <p:cNvSpPr>
            <a:spLocks noChangeArrowheads="1"/>
          </p:cNvSpPr>
          <p:nvPr/>
        </p:nvSpPr>
        <p:spPr bwMode="auto">
          <a:xfrm>
            <a:off x="250825" y="239940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Experimental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equipment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: time line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sp>
        <p:nvSpPr>
          <p:cNvPr id="56" name="Flèche droite 55"/>
          <p:cNvSpPr/>
          <p:nvPr/>
        </p:nvSpPr>
        <p:spPr>
          <a:xfrm>
            <a:off x="633293" y="3879452"/>
            <a:ext cx="327259" cy="208204"/>
          </a:xfrm>
          <a:prstGeom prst="rightArrow">
            <a:avLst/>
          </a:prstGeom>
          <a:solidFill>
            <a:srgbClr val="000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56"/>
          <p:cNvSpPr/>
          <p:nvPr/>
        </p:nvSpPr>
        <p:spPr>
          <a:xfrm>
            <a:off x="215838" y="3510120"/>
            <a:ext cx="822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000064"/>
                </a:solidFill>
              </a:rPr>
              <a:t>Beams</a:t>
            </a:r>
            <a:endParaRPr lang="fr-FR" dirty="0">
              <a:solidFill>
                <a:srgbClr val="000064"/>
              </a:solidFill>
            </a:endParaRPr>
          </a:p>
        </p:txBody>
      </p:sp>
      <p:pic>
        <p:nvPicPr>
          <p:cNvPr id="58" name="Image 5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1"/>
          <a:stretch/>
        </p:blipFill>
        <p:spPr>
          <a:xfrm>
            <a:off x="2987959" y="5906829"/>
            <a:ext cx="1135628" cy="53549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70"/>
          <a:stretch/>
        </p:blipFill>
        <p:spPr>
          <a:xfrm>
            <a:off x="10867658" y="6116890"/>
            <a:ext cx="679386" cy="31883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07" b="31628"/>
          <a:stretch/>
        </p:blipFill>
        <p:spPr>
          <a:xfrm>
            <a:off x="8223946" y="1672608"/>
            <a:ext cx="1026434" cy="37955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9" t="29923" r="12515" b="40310"/>
          <a:stretch/>
        </p:blipFill>
        <p:spPr>
          <a:xfrm>
            <a:off x="8223947" y="2126358"/>
            <a:ext cx="1026434" cy="27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74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0093512" y="6640017"/>
            <a:ext cx="2098488" cy="365125"/>
          </a:xfrm>
        </p:spPr>
        <p:txBody>
          <a:bodyPr/>
          <a:lstStyle/>
          <a:p>
            <a:fld id="{4F3A1388-EA6F-5A4A-9016-7AFDB6309DC3}" type="slidenum">
              <a:rPr lang="fr-FR" smtClean="0"/>
              <a:t>39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64" y="2264274"/>
            <a:ext cx="2956560" cy="3310128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40810" y="2266088"/>
            <a:ext cx="4332377" cy="26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490713" y="1373440"/>
            <a:ext cx="52565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1600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RFQ-CB associated with a Paul trap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-&gt; </a:t>
            </a:r>
            <a:r>
              <a:rPr lang="en-US" sz="1600" b="1" dirty="0">
                <a:solidFill>
                  <a:srgbClr val="000064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sz="1600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600" b="1" dirty="0">
                <a:solidFill>
                  <a:srgbClr val="000064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n</a:t>
            </a:r>
            <a:r>
              <a:rPr lang="en-US" sz="1600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angular correlation coefficient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-&gt; D correlation with laser polarized beams</a:t>
            </a: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7683774" y="1793669"/>
            <a:ext cx="168055" cy="422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3183" tIns="41591" rIns="83183" bIns="41591">
            <a:spAutoFit/>
          </a:bodyPr>
          <a:lstStyle/>
          <a:p>
            <a:pPr defTabSz="831850" eaLnBrk="0" fontAlgn="auto" hangingPunct="0">
              <a:spcBef>
                <a:spcPts val="0"/>
              </a:spcBef>
              <a:spcAft>
                <a:spcPts val="0"/>
              </a:spcAft>
            </a:pPr>
            <a:endParaRPr lang="en-GB" sz="2200">
              <a:solidFill>
                <a:srgbClr val="000064"/>
              </a:solidFill>
              <a:latin typeface="Times New Roman" pitchFamily="18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7475489" y="732132"/>
            <a:ext cx="11521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 tIns="0" rIns="36000" bIns="0"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64"/>
                </a:solidFill>
                <a:latin typeface="Calibri"/>
              </a:rPr>
              <a:t>MLLTrap</a:t>
            </a:r>
            <a:endParaRPr lang="en-US" sz="2400" b="1" i="1" dirty="0">
              <a:solidFill>
                <a:srgbClr val="00006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2" descr="lm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65594" y="2266088"/>
            <a:ext cx="882259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50"/>
          <p:cNvSpPr txBox="1">
            <a:spLocks noChangeArrowheads="1"/>
          </p:cNvSpPr>
          <p:nvPr/>
        </p:nvSpPr>
        <p:spPr bwMode="auto">
          <a:xfrm>
            <a:off x="6340810" y="5006859"/>
            <a:ext cx="41044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i-FI" sz="1200" b="1" i="1" dirty="0">
                <a:solidFill>
                  <a:srgbClr val="000064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E</a:t>
            </a:r>
            <a:r>
              <a:rPr lang="fi-FI" sz="1200" b="1" i="1" dirty="0" smtClean="0">
                <a:solidFill>
                  <a:srgbClr val="000064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. Minaya-Ramires et al., NIM B 463 (2020) 315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i-FI" sz="1200" b="1" i="1" dirty="0" smtClean="0">
                <a:solidFill>
                  <a:srgbClr val="000064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P. Chauveau et </a:t>
            </a:r>
            <a:r>
              <a:rPr lang="fi-FI" sz="1200" b="1" i="1" dirty="0">
                <a:solidFill>
                  <a:srgbClr val="000064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al., </a:t>
            </a:r>
            <a:r>
              <a:rPr lang="fi-FI" sz="1200" b="1" i="1" dirty="0" smtClean="0">
                <a:solidFill>
                  <a:srgbClr val="000064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NIMB 463 (2020) 371 </a:t>
            </a:r>
            <a:endParaRPr lang="en-US" sz="1200" b="1" i="1" dirty="0">
              <a:solidFill>
                <a:srgbClr val="000064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13" name="Groupe 12"/>
          <p:cNvGrpSpPr/>
          <p:nvPr/>
        </p:nvGrpSpPr>
        <p:grpSpPr>
          <a:xfrm>
            <a:off x="9077557" y="4457350"/>
            <a:ext cx="1943772" cy="545042"/>
            <a:chOff x="6236568" y="4507706"/>
            <a:chExt cx="2022157" cy="545042"/>
          </a:xfrm>
          <a:solidFill>
            <a:schemeClr val="bg1">
              <a:lumMod val="85000"/>
            </a:schemeClr>
          </a:solidFill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t="-2198" b="38287"/>
            <a:stretch/>
          </p:blipFill>
          <p:spPr bwMode="auto">
            <a:xfrm>
              <a:off x="6236568" y="4507706"/>
              <a:ext cx="1260466" cy="54504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feld 14"/>
            <p:cNvSpPr txBox="1"/>
            <p:nvPr/>
          </p:nvSpPr>
          <p:spPr>
            <a:xfrm>
              <a:off x="7504148" y="4550097"/>
              <a:ext cx="75457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solidFill>
                    <a:srgbClr val="000064"/>
                  </a:solidFill>
                  <a:latin typeface="Calibri"/>
                </a:rPr>
                <a:t>e</a:t>
              </a:r>
              <a:r>
                <a:rPr lang="en-US" sz="1200" b="1" baseline="30000" dirty="0">
                  <a:solidFill>
                    <a:srgbClr val="000064"/>
                  </a:solidFill>
                  <a:latin typeface="Calibri"/>
                </a:rPr>
                <a:t>-</a:t>
              </a:r>
              <a:r>
                <a:rPr lang="en-US" sz="1200" b="1" dirty="0">
                  <a:solidFill>
                    <a:srgbClr val="000064"/>
                  </a:solidFill>
                  <a:latin typeface="Calibri"/>
                </a:rPr>
                <a:t> pixel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solidFill>
                    <a:srgbClr val="000064"/>
                  </a:solidFill>
                  <a:latin typeface="Calibri"/>
                </a:rPr>
                <a:t>detector</a:t>
              </a:r>
              <a:endParaRPr lang="de-DE" sz="1200" b="1" dirty="0">
                <a:solidFill>
                  <a:srgbClr val="000064"/>
                </a:solidFill>
                <a:latin typeface="Calibri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6383722" y="5513645"/>
            <a:ext cx="5576395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buFont typeface="Symbol" pitchFamily="18" charset="2"/>
              <a:buChar char="Þ"/>
            </a:pPr>
            <a:r>
              <a:rPr lang="en-US" sz="1600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Nuclear structure &amp; Decay properties</a:t>
            </a:r>
          </a:p>
          <a:p>
            <a:pPr lvl="1" algn="just">
              <a:buFont typeface="Wingdings" pitchFamily="2" charset="2"/>
              <a:buChar char="§"/>
            </a:pPr>
            <a:r>
              <a:rPr lang="en-US" sz="1600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shell evolution, deformation</a:t>
            </a:r>
          </a:p>
          <a:p>
            <a:pPr lvl="1" algn="just">
              <a:buFont typeface="Wingdings" pitchFamily="2" charset="2"/>
              <a:buChar char="§"/>
            </a:pPr>
            <a:r>
              <a:rPr lang="en-US" sz="1600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(super-) heavy nuclei decay </a:t>
            </a:r>
            <a:r>
              <a:rPr lang="en-US" sz="1600" b="1" dirty="0" smtClean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spectroscopy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endParaRPr lang="en-US" sz="1050" b="1" dirty="0">
              <a:solidFill>
                <a:srgbClr val="0000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Commissioning at ALTO (IJCLab)</a:t>
            </a: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2180324" y="706714"/>
            <a:ext cx="11521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 tIns="0" rIns="36000" bIns="0"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64"/>
                </a:solidFill>
                <a:latin typeface="Calibri"/>
              </a:rPr>
              <a:t>MORA</a:t>
            </a:r>
            <a:endParaRPr lang="en-US" sz="2400" b="1" i="1" dirty="0">
              <a:solidFill>
                <a:srgbClr val="00006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00068" y="2499592"/>
            <a:ext cx="861415" cy="49769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16937" y="5780799"/>
            <a:ext cx="42222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buFont typeface="Symbol" pitchFamily="18" charset="2"/>
              <a:buChar char="Þ"/>
            </a:pPr>
            <a:r>
              <a:rPr lang="en-US" sz="1600" b="1" dirty="0">
                <a:solidFill>
                  <a:srgbClr val="000064"/>
                </a:solidFill>
                <a:latin typeface="Calibri"/>
              </a:rPr>
              <a:t> Fundamental </a:t>
            </a:r>
            <a:r>
              <a:rPr lang="en-US" sz="1600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interaction</a:t>
            </a:r>
            <a:r>
              <a:rPr lang="en-US" sz="1600" b="1" dirty="0">
                <a:solidFill>
                  <a:srgbClr val="000064"/>
                </a:solidFill>
                <a:latin typeface="Calibri"/>
              </a:rPr>
              <a:t> physics</a:t>
            </a:r>
          </a:p>
          <a:p>
            <a:pPr lvl="1" algn="just">
              <a:buFont typeface="Wingdings" pitchFamily="2" charset="2"/>
              <a:buChar char="§"/>
            </a:pPr>
            <a:r>
              <a:rPr lang="en-US" sz="1600" b="1" dirty="0">
                <a:solidFill>
                  <a:srgbClr val="000064"/>
                </a:solidFill>
                <a:latin typeface="Calibri"/>
              </a:rPr>
              <a:t> exotic currents, CVC, </a:t>
            </a:r>
            <a:r>
              <a:rPr lang="en-US" sz="1600" b="1" dirty="0" err="1">
                <a:solidFill>
                  <a:srgbClr val="000064"/>
                </a:solidFill>
                <a:latin typeface="Calibri"/>
              </a:rPr>
              <a:t>V</a:t>
            </a:r>
            <a:r>
              <a:rPr lang="en-US" sz="1600" b="1" baseline="-25000" dirty="0" err="1">
                <a:solidFill>
                  <a:srgbClr val="000064"/>
                </a:solidFill>
                <a:latin typeface="Calibri"/>
              </a:rPr>
              <a:t>ud</a:t>
            </a:r>
            <a:r>
              <a:rPr lang="en-US" sz="1600" b="1" dirty="0">
                <a:solidFill>
                  <a:srgbClr val="000064"/>
                </a:solidFill>
                <a:latin typeface="Calibri"/>
              </a:rPr>
              <a:t>, </a:t>
            </a:r>
            <a:r>
              <a:rPr lang="en-US" sz="1600" b="1" dirty="0" smtClean="0">
                <a:solidFill>
                  <a:srgbClr val="000064"/>
                </a:solidFill>
                <a:latin typeface="Calibri"/>
              </a:rPr>
              <a:t>CP-violation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endParaRPr lang="en-US" sz="1000" b="1" dirty="0" smtClean="0">
              <a:solidFill>
                <a:srgbClr val="000064"/>
              </a:solidFill>
              <a:latin typeface="Calibri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Commissioning at </a:t>
            </a:r>
            <a:r>
              <a:rPr lang="en-US" sz="16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JYFL</a:t>
            </a:r>
            <a:endParaRPr lang="en-US" sz="16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23"/>
          <p:cNvSpPr txBox="1">
            <a:spLocks noChangeArrowheads="1"/>
          </p:cNvSpPr>
          <p:nvPr/>
        </p:nvSpPr>
        <p:spPr bwMode="auto">
          <a:xfrm>
            <a:off x="575441" y="1066755"/>
            <a:ext cx="400475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i="1" dirty="0">
                <a:solidFill>
                  <a:srgbClr val="000064"/>
                </a:solidFill>
                <a:latin typeface="Calibri"/>
                <a:cs typeface="Arial" pitchFamily="34" charset="0"/>
              </a:rPr>
              <a:t>P. Delahaye, GANIL, L. </a:t>
            </a:r>
            <a:r>
              <a:rPr lang="en-US" sz="1400" b="1" i="1" dirty="0" err="1">
                <a:solidFill>
                  <a:srgbClr val="000064"/>
                </a:solidFill>
                <a:latin typeface="Calibri"/>
                <a:cs typeface="Arial" pitchFamily="34" charset="0"/>
              </a:rPr>
              <a:t>Hayen</a:t>
            </a:r>
            <a:r>
              <a:rPr lang="en-US" sz="1400" b="1" i="1" dirty="0" smtClean="0">
                <a:solidFill>
                  <a:srgbClr val="000064"/>
                </a:solidFill>
                <a:latin typeface="Calibri"/>
                <a:cs typeface="Arial" pitchFamily="34" charset="0"/>
              </a:rPr>
              <a:t>, X. </a:t>
            </a:r>
            <a:r>
              <a:rPr lang="en-US" sz="1400" b="1" i="1" dirty="0" err="1" smtClean="0">
                <a:solidFill>
                  <a:srgbClr val="000064"/>
                </a:solidFill>
                <a:latin typeface="Calibri"/>
                <a:cs typeface="Arial" pitchFamily="34" charset="0"/>
              </a:rPr>
              <a:t>Fléchard</a:t>
            </a:r>
            <a:r>
              <a:rPr lang="en-US" sz="1400" b="1" i="1" dirty="0" smtClean="0">
                <a:solidFill>
                  <a:srgbClr val="000064"/>
                </a:solidFill>
                <a:latin typeface="Calibri"/>
                <a:cs typeface="Arial" pitchFamily="34" charset="0"/>
              </a:rPr>
              <a:t>, </a:t>
            </a:r>
            <a:r>
              <a:rPr lang="en-US" sz="1400" b="1" i="1" dirty="0">
                <a:solidFill>
                  <a:srgbClr val="000064"/>
                </a:solidFill>
                <a:latin typeface="Calibri"/>
                <a:cs typeface="Arial" pitchFamily="34" charset="0"/>
              </a:rPr>
              <a:t>LPC Caen</a:t>
            </a:r>
          </a:p>
        </p:txBody>
      </p:sp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6251354" y="1092173"/>
            <a:ext cx="398929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i="1" dirty="0">
                <a:solidFill>
                  <a:srgbClr val="000064"/>
                </a:solidFill>
                <a:latin typeface="Calibri"/>
                <a:cs typeface="Arial" pitchFamily="34" charset="0"/>
              </a:rPr>
              <a:t>P. </a:t>
            </a:r>
            <a:r>
              <a:rPr lang="en-US" sz="1400" b="1" i="1" dirty="0" err="1" smtClean="0">
                <a:solidFill>
                  <a:srgbClr val="000064"/>
                </a:solidFill>
                <a:latin typeface="Calibri"/>
                <a:cs typeface="Arial" pitchFamily="34" charset="0"/>
              </a:rPr>
              <a:t>Thirolf</a:t>
            </a:r>
            <a:r>
              <a:rPr lang="en-US" sz="1400" b="1" i="1" dirty="0" smtClean="0">
                <a:solidFill>
                  <a:srgbClr val="000064"/>
                </a:solidFill>
                <a:latin typeface="Calibri"/>
                <a:cs typeface="Arial" pitchFamily="34" charset="0"/>
              </a:rPr>
              <a:t>, </a:t>
            </a:r>
            <a:r>
              <a:rPr lang="en-US" sz="1400" b="1" i="1" dirty="0">
                <a:solidFill>
                  <a:srgbClr val="000064"/>
                </a:solidFill>
                <a:latin typeface="Calibri"/>
                <a:cs typeface="Arial" pitchFamily="34" charset="0"/>
              </a:rPr>
              <a:t>LMU Munich – E. </a:t>
            </a:r>
            <a:r>
              <a:rPr lang="en-US" sz="1400" b="1" i="1" dirty="0" err="1">
                <a:solidFill>
                  <a:srgbClr val="000064"/>
                </a:solidFill>
                <a:latin typeface="Calibri"/>
                <a:cs typeface="Arial" pitchFamily="34" charset="0"/>
              </a:rPr>
              <a:t>Minaya</a:t>
            </a:r>
            <a:r>
              <a:rPr lang="en-US" sz="1400" b="1" i="1" dirty="0">
                <a:solidFill>
                  <a:srgbClr val="000064"/>
                </a:solidFill>
                <a:latin typeface="Calibri"/>
                <a:cs typeface="Arial" pitchFamily="34" charset="0"/>
              </a:rPr>
              <a:t> </a:t>
            </a:r>
            <a:r>
              <a:rPr lang="en-US" sz="1400" b="1" i="1" dirty="0" smtClean="0">
                <a:solidFill>
                  <a:srgbClr val="000064"/>
                </a:solidFill>
                <a:latin typeface="Calibri"/>
                <a:cs typeface="Arial" pitchFamily="34" charset="0"/>
              </a:rPr>
              <a:t>Ramirez, </a:t>
            </a:r>
            <a:r>
              <a:rPr lang="en-US" sz="1400" b="1" i="1" dirty="0" err="1" smtClean="0">
                <a:solidFill>
                  <a:srgbClr val="000064"/>
                </a:solidFill>
                <a:latin typeface="Calibri"/>
                <a:cs typeface="Arial" pitchFamily="34" charset="0"/>
              </a:rPr>
              <a:t>IJClab</a:t>
            </a:r>
            <a:endParaRPr lang="en-US" sz="1400" b="1" i="1" dirty="0">
              <a:solidFill>
                <a:srgbClr val="000064"/>
              </a:solidFill>
              <a:latin typeface="Calibri"/>
              <a:cs typeface="Arial" pitchFamily="34" charset="0"/>
            </a:endParaRPr>
          </a:p>
        </p:txBody>
      </p:sp>
      <p:pic>
        <p:nvPicPr>
          <p:cNvPr id="22" name="Image 21" descr="logo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08104" y="3120973"/>
            <a:ext cx="1242751" cy="28803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" name="Imag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5593" y="2773189"/>
            <a:ext cx="967096" cy="47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50"/>
          <p:cNvSpPr txBox="1">
            <a:spLocks noChangeArrowheads="1"/>
          </p:cNvSpPr>
          <p:nvPr/>
        </p:nvSpPr>
        <p:spPr bwMode="auto">
          <a:xfrm>
            <a:off x="516937" y="5574402"/>
            <a:ext cx="41044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i-FI" sz="1200" b="1" i="1" dirty="0">
                <a:solidFill>
                  <a:srgbClr val="000064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P. Delahaye et al., </a:t>
            </a:r>
            <a:r>
              <a:rPr lang="fr-FR" sz="1200" b="1" i="1" dirty="0">
                <a:solidFill>
                  <a:srgbClr val="000064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Hyperfine Interaction 240 (2019) 63</a:t>
            </a:r>
            <a:endParaRPr lang="en-US" sz="1200" b="1" i="1" dirty="0">
              <a:solidFill>
                <a:srgbClr val="000064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340810" y="1371774"/>
            <a:ext cx="52565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1600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 Penning trap</a:t>
            </a:r>
            <a:endParaRPr lang="en-US" sz="1600" b="1" dirty="0">
              <a:solidFill>
                <a:srgbClr val="0000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-&gt; </a:t>
            </a:r>
            <a:r>
              <a:rPr lang="en-US" sz="1600" b="1" dirty="0" smtClean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precision mass measurements</a:t>
            </a:r>
            <a:endParaRPr lang="en-US" sz="1600" b="1" dirty="0">
              <a:solidFill>
                <a:srgbClr val="0000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-&gt; </a:t>
            </a:r>
            <a:r>
              <a:rPr lang="en-US" sz="1600" b="1" dirty="0" smtClean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in-trap decay</a:t>
            </a:r>
            <a:endParaRPr lang="en-US" sz="1600" b="1" dirty="0">
              <a:solidFill>
                <a:srgbClr val="0000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27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0" name="Rectangle 8"/>
          <p:cNvSpPr>
            <a:spLocks noChangeArrowheads="1"/>
          </p:cNvSpPr>
          <p:nvPr/>
        </p:nvSpPr>
        <p:spPr bwMode="auto">
          <a:xfrm>
            <a:off x="250825" y="239940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The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DE</a:t>
            </a:r>
            <a:r>
              <a:rPr lang="fr-FR" b="1" baseline="-25000" dirty="0" err="1" smtClean="0">
                <a:solidFill>
                  <a:srgbClr val="2559FF"/>
                </a:solidFill>
                <a:latin typeface="Verdana" pitchFamily="34" charset="0"/>
              </a:rPr>
              <a:t>sir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TRAP</a:t>
            </a:r>
            <a:r>
              <a:rPr lang="fr-FR" b="1" baseline="-25000" dirty="0" err="1" smtClean="0">
                <a:solidFill>
                  <a:srgbClr val="2559FF"/>
                </a:solidFill>
                <a:latin typeface="Verdana" pitchFamily="34" charset="0"/>
              </a:rPr>
              <a:t>ping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facility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08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388-EA6F-5A4A-9016-7AFDB6309DC3}" type="slidenum">
              <a:rPr lang="fr-FR" smtClean="0"/>
              <a:t>4</a:t>
            </a:fld>
            <a:endParaRPr lang="fr-FR" dirty="0"/>
          </a:p>
        </p:txBody>
      </p:sp>
      <p:pic>
        <p:nvPicPr>
          <p:cNvPr id="32" name="Picture 2" descr="C:\Documents and Settings\thomasjc\Bureau\DESIR\Meetings\2011\Symposium_Fr_Jp\Screen shot 2011-01-03 at 13.29.34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0" t="912" r="1544" b="456"/>
          <a:stretch>
            <a:fillRect/>
          </a:stretch>
        </p:blipFill>
        <p:spPr bwMode="auto">
          <a:xfrm>
            <a:off x="4659204" y="1866132"/>
            <a:ext cx="6737383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Ellipse 32"/>
          <p:cNvSpPr/>
          <p:nvPr/>
        </p:nvSpPr>
        <p:spPr bwMode="auto">
          <a:xfrm rot="19631431">
            <a:off x="9975698" y="2077998"/>
            <a:ext cx="1714868" cy="460212"/>
          </a:xfrm>
          <a:prstGeom prst="ellipse">
            <a:avLst/>
          </a:prstGeom>
          <a:solidFill>
            <a:srgbClr val="FF0000">
              <a:alpha val="24000"/>
            </a:srgbClr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5" name="Ellipse 34"/>
          <p:cNvSpPr/>
          <p:nvPr/>
        </p:nvSpPr>
        <p:spPr bwMode="auto">
          <a:xfrm rot="19740000">
            <a:off x="5897626" y="3465053"/>
            <a:ext cx="4016282" cy="491140"/>
          </a:xfrm>
          <a:prstGeom prst="ellipse">
            <a:avLst/>
          </a:prstGeom>
          <a:solidFill>
            <a:srgbClr val="FF0000">
              <a:alpha val="24000"/>
            </a:srgbClr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6" name="Ellipse 35"/>
          <p:cNvSpPr/>
          <p:nvPr/>
        </p:nvSpPr>
        <p:spPr bwMode="auto">
          <a:xfrm rot="19380000">
            <a:off x="4649411" y="5372168"/>
            <a:ext cx="1982235" cy="330142"/>
          </a:xfrm>
          <a:prstGeom prst="ellipse">
            <a:avLst/>
          </a:prstGeom>
          <a:solidFill>
            <a:srgbClr val="00FFFF">
              <a:alpha val="27000"/>
            </a:srgbClr>
          </a:solidFill>
          <a:ln w="38100" cap="flat" cmpd="sng" algn="ctr">
            <a:solidFill>
              <a:srgbClr val="00FFFF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206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210644" y="1026307"/>
            <a:ext cx="25289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(Super) Heavy nuclei</a:t>
            </a:r>
            <a:endParaRPr lang="en-US" sz="1600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43" name="Connecteur droit avec flèche 42"/>
          <p:cNvCxnSpPr>
            <a:stCxn id="42" idx="2"/>
          </p:cNvCxnSpPr>
          <p:nvPr/>
        </p:nvCxnSpPr>
        <p:spPr>
          <a:xfrm>
            <a:off x="10475105" y="1611082"/>
            <a:ext cx="413300" cy="37921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/>
          <p:nvPr/>
        </p:nvCxnSpPr>
        <p:spPr>
          <a:xfrm flipV="1">
            <a:off x="4731213" y="4203107"/>
            <a:ext cx="2113311" cy="2055513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6603420" y="3810347"/>
            <a:ext cx="7409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N~Z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914270" y="4773861"/>
            <a:ext cx="21550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ü"/>
            </a:pPr>
            <a:r>
              <a:rPr lang="en-US" sz="16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Fundamental interactions</a:t>
            </a:r>
            <a:endParaRPr lang="en-US" sz="16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cxnSp>
        <p:nvCxnSpPr>
          <p:cNvPr id="47" name="Connecteur droit avec flèche 46"/>
          <p:cNvCxnSpPr/>
          <p:nvPr/>
        </p:nvCxnSpPr>
        <p:spPr>
          <a:xfrm>
            <a:off x="4895312" y="5118757"/>
            <a:ext cx="402601" cy="482270"/>
          </a:xfrm>
          <a:prstGeom prst="straightConnector1">
            <a:avLst/>
          </a:prstGeom>
          <a:ln w="28575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2976233" y="4028674"/>
            <a:ext cx="25813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ü"/>
            </a:pPr>
            <a:r>
              <a:rPr lang="en-US" sz="16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Nuclear structure</a:t>
            </a:r>
            <a:endParaRPr lang="en-US" sz="16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cxnSp>
        <p:nvCxnSpPr>
          <p:cNvPr id="51" name="Connecteur droit avec flèche 50"/>
          <p:cNvCxnSpPr/>
          <p:nvPr/>
        </p:nvCxnSpPr>
        <p:spPr>
          <a:xfrm>
            <a:off x="5549900" y="4184650"/>
            <a:ext cx="962051" cy="27244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/>
          <p:cNvCxnSpPr>
            <a:stCxn id="48" idx="3"/>
          </p:cNvCxnSpPr>
          <p:nvPr/>
        </p:nvCxnSpPr>
        <p:spPr>
          <a:xfrm>
            <a:off x="5557598" y="4197951"/>
            <a:ext cx="564025" cy="99724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9119907" y="3995989"/>
            <a:ext cx="27243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1" indent="-266700"/>
            <a:r>
              <a:rPr lang="en-US" sz="16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Fusion-evaporation</a:t>
            </a:r>
            <a:endParaRPr lang="en-US" sz="1600" b="1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572144" y="4068402"/>
            <a:ext cx="18784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1" indent="-266700"/>
            <a:r>
              <a:rPr lang="en-US" sz="1600" b="1" dirty="0" smtClean="0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Fragmentation</a:t>
            </a:r>
          </a:p>
          <a:p>
            <a:pPr marL="266700" lvl="1" indent="-266700"/>
            <a:endParaRPr lang="en-US" sz="1600" b="1" dirty="0">
              <a:solidFill>
                <a:srgbClr val="00B0F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459516" y="3260771"/>
            <a:ext cx="26917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Char char="ü"/>
            </a:pPr>
            <a:r>
              <a:rPr lang="en-US" sz="16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Exotic decay modes</a:t>
            </a:r>
            <a:endParaRPr lang="en-US" sz="16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211647" y="2074458"/>
            <a:ext cx="19191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16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Size &amp; Shape</a:t>
            </a:r>
          </a:p>
          <a:p>
            <a:pPr>
              <a:buFont typeface="Wingdings" pitchFamily="2" charset="2"/>
              <a:buChar char="ü"/>
            </a:pPr>
            <a:r>
              <a:rPr lang="en-US" sz="16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Deformation</a:t>
            </a:r>
            <a:endParaRPr lang="en-US" sz="16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958703" y="3605066"/>
            <a:ext cx="936104" cy="410562"/>
          </a:xfrm>
          <a:prstGeom prst="rect">
            <a:avLst/>
          </a:prstGeom>
          <a:solidFill>
            <a:srgbClr val="00FFFF">
              <a:alpha val="27000"/>
            </a:srgbClr>
          </a:solidFill>
          <a:ln w="38100" cmpd="sng">
            <a:solidFill>
              <a:srgbClr val="3366FF"/>
            </a:solidFill>
            <a:prstDash val="sysDash"/>
          </a:ln>
        </p:spPr>
        <p:txBody>
          <a:bodyPr wrap="square" lIns="36000" rIns="36000" rtlCol="0" anchor="ctr" anchorCtr="0">
            <a:normAutofit fontScale="92500"/>
          </a:bodyPr>
          <a:lstStyle/>
          <a:p>
            <a:r>
              <a:rPr lang="en-US" sz="1600" b="1" dirty="0">
                <a:solidFill>
                  <a:srgbClr val="3366FF"/>
                </a:solidFill>
                <a:latin typeface="Arial"/>
              </a:rPr>
              <a:t>SPIRAL 1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9858243" y="3599325"/>
            <a:ext cx="864096" cy="338554"/>
          </a:xfrm>
          <a:prstGeom prst="rect">
            <a:avLst/>
          </a:prstGeom>
          <a:solidFill>
            <a:srgbClr val="FF0000">
              <a:alpha val="27000"/>
            </a:srgbClr>
          </a:solidFill>
          <a:ln w="38100" cmpd="sng">
            <a:solidFill>
              <a:srgbClr val="FF0000"/>
            </a:solidFill>
            <a:prstDash val="sysDash"/>
          </a:ln>
        </p:spPr>
        <p:txBody>
          <a:bodyPr wrap="square" lIns="36000" rIns="36000" rtlCol="0" anchor="ctr" anchorCtr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rial"/>
              </a:rPr>
              <a:t> S</a:t>
            </a:r>
            <a:r>
              <a:rPr lang="en-US" sz="1600" b="1" baseline="30000" dirty="0">
                <a:solidFill>
                  <a:srgbClr val="FF0000"/>
                </a:solidFill>
                <a:latin typeface="Arial"/>
              </a:rPr>
              <a:t>3</a:t>
            </a:r>
            <a:r>
              <a:rPr lang="en-US" sz="1600" b="1" dirty="0">
                <a:solidFill>
                  <a:srgbClr val="FF0000"/>
                </a:solidFill>
                <a:latin typeface="Arial"/>
              </a:rPr>
              <a:t>-LEB</a:t>
            </a:r>
          </a:p>
        </p:txBody>
      </p:sp>
      <p:cxnSp>
        <p:nvCxnSpPr>
          <p:cNvPr id="61" name="Connecteur droit avec flèche 60"/>
          <p:cNvCxnSpPr/>
          <p:nvPr/>
        </p:nvCxnSpPr>
        <p:spPr>
          <a:xfrm>
            <a:off x="5544940" y="4196187"/>
            <a:ext cx="212346" cy="125406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ZoneTexte 19"/>
          <p:cNvSpPr txBox="1">
            <a:spLocks noChangeArrowheads="1"/>
          </p:cNvSpPr>
          <p:nvPr/>
        </p:nvSpPr>
        <p:spPr bwMode="auto">
          <a:xfrm>
            <a:off x="238458" y="1114603"/>
            <a:ext cx="6263441" cy="1938992"/>
          </a:xfrm>
          <a:prstGeom prst="rect">
            <a:avLst/>
          </a:prstGeom>
          <a:gradFill>
            <a:gsLst>
              <a:gs pos="0">
                <a:srgbClr val="BCBCBC"/>
              </a:gs>
              <a:gs pos="35000">
                <a:srgbClr val="D0D0D0"/>
              </a:gs>
              <a:gs pos="100000">
                <a:srgbClr val="EDEDED"/>
              </a:gs>
            </a:gsLst>
          </a:gradFill>
          <a:ln>
            <a:noFill/>
            <a:headEnd/>
            <a:tailEnd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 prstMaterial="metal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85738" indent="-185738">
              <a:buFont typeface="Arial"/>
              <a:buChar char="•"/>
            </a:pPr>
            <a:r>
              <a:rPr lang="en-GB" sz="2400" b="1" dirty="0" smtClean="0">
                <a:solidFill>
                  <a:srgbClr val="00B050"/>
                </a:solidFill>
              </a:rPr>
              <a:t>Collinear laser-spectroscopy</a:t>
            </a:r>
          </a:p>
          <a:p>
            <a:endParaRPr lang="fr-FR" sz="1200" b="1" dirty="0">
              <a:solidFill>
                <a:srgbClr val="FF0000"/>
              </a:solidFill>
            </a:endParaRPr>
          </a:p>
          <a:p>
            <a:pPr marL="185738" indent="-185738">
              <a:buFont typeface="Arial"/>
              <a:buChar char="•"/>
            </a:pPr>
            <a:r>
              <a:rPr lang="en-GB" sz="2400" b="1" dirty="0" smtClean="0">
                <a:solidFill>
                  <a:srgbClr val="FF0000"/>
                </a:solidFill>
                <a:cs typeface="Calibri" panose="020F0502020204030204" pitchFamily="34" charset="0"/>
              </a:rPr>
              <a:t>Correlations</a:t>
            </a:r>
            <a:r>
              <a:rPr lang="fr-FR" sz="2400" b="1" dirty="0" smtClean="0">
                <a:solidFill>
                  <a:srgbClr val="FF0000"/>
                </a:solidFill>
                <a:cs typeface="Calibri" panose="020F0502020204030204" pitchFamily="34" charset="0"/>
              </a:rPr>
              <a:t> in </a:t>
            </a:r>
            <a:r>
              <a:rPr lang="fr-FR" sz="2400" b="1" dirty="0" smtClean="0">
                <a:solidFill>
                  <a:srgbClr val="FF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b</a:t>
            </a:r>
            <a:r>
              <a:rPr lang="fr-FR" sz="2400" b="1" dirty="0" smtClean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GB" sz="2400" b="1" dirty="0" smtClean="0">
                <a:solidFill>
                  <a:srgbClr val="FF0000"/>
                </a:solidFill>
                <a:cs typeface="Calibri" panose="020F0502020204030204" pitchFamily="34" charset="0"/>
              </a:rPr>
              <a:t>decay</a:t>
            </a:r>
            <a:r>
              <a:rPr lang="fr-FR" sz="2400" b="1" dirty="0" smtClean="0">
                <a:solidFill>
                  <a:srgbClr val="FF0000"/>
                </a:solidFill>
                <a:cs typeface="Calibri" panose="020F0502020204030204" pitchFamily="34" charset="0"/>
              </a:rPr>
              <a:t> (MORA)</a:t>
            </a:r>
            <a:endParaRPr lang="fr-FR" sz="2400" b="1" dirty="0" smtClean="0">
              <a:solidFill>
                <a:srgbClr val="FF0000"/>
              </a:solidFill>
            </a:endParaRPr>
          </a:p>
          <a:p>
            <a:pPr marL="185738" indent="-185738">
              <a:buFont typeface="Arial"/>
              <a:buChar char="•"/>
            </a:pPr>
            <a:r>
              <a:rPr lang="en-US" sz="2400" b="1" dirty="0" smtClean="0">
                <a:solidFill>
                  <a:srgbClr val="FF0000"/>
                </a:solidFill>
                <a:cs typeface="Arial" pitchFamily="34" charset="0"/>
              </a:rPr>
              <a:t>Mass meas. (PIPERADE, </a:t>
            </a:r>
            <a:r>
              <a:rPr lang="en-US" sz="2400" b="1" dirty="0" err="1" smtClean="0">
                <a:solidFill>
                  <a:srgbClr val="FF0000"/>
                </a:solidFill>
                <a:cs typeface="Arial" pitchFamily="34" charset="0"/>
              </a:rPr>
              <a:t>MLLTrap</a:t>
            </a:r>
            <a:r>
              <a:rPr lang="en-US" sz="2400" b="1" dirty="0" smtClean="0">
                <a:solidFill>
                  <a:srgbClr val="FF0000"/>
                </a:solidFill>
                <a:cs typeface="Arial" pitchFamily="34" charset="0"/>
              </a:rPr>
              <a:t>)</a:t>
            </a:r>
          </a:p>
          <a:p>
            <a:endParaRPr lang="en-US" sz="1200" b="1" dirty="0">
              <a:solidFill>
                <a:srgbClr val="FF3399"/>
              </a:solidFill>
              <a:cs typeface="Arial" pitchFamily="34" charset="0"/>
            </a:endParaRPr>
          </a:p>
          <a:p>
            <a:pPr marL="185738" indent="-185738">
              <a:buFont typeface="Arial"/>
              <a:buChar char="•"/>
            </a:pPr>
            <a:r>
              <a:rPr lang="fr-FR" sz="2400" b="1" dirty="0" smtClean="0">
                <a:solidFill>
                  <a:srgbClr val="3333FF"/>
                </a:solidFill>
              </a:rPr>
              <a:t>(</a:t>
            </a:r>
            <a:r>
              <a:rPr lang="en-GB" sz="2400" b="1" dirty="0" smtClean="0">
                <a:solidFill>
                  <a:srgbClr val="3333FF"/>
                </a:solidFill>
              </a:rPr>
              <a:t>Trap-assisted</a:t>
            </a:r>
            <a:r>
              <a:rPr lang="fr-FR" sz="2400" b="1" dirty="0" smtClean="0">
                <a:solidFill>
                  <a:srgbClr val="3333FF"/>
                </a:solidFill>
              </a:rPr>
              <a:t>) </a:t>
            </a:r>
            <a:r>
              <a:rPr lang="en-GB" sz="2400" b="1" dirty="0" smtClean="0">
                <a:solidFill>
                  <a:srgbClr val="3333FF"/>
                </a:solidFill>
              </a:rPr>
              <a:t>decay</a:t>
            </a:r>
            <a:r>
              <a:rPr lang="fr-FR" sz="2400" b="1" dirty="0" smtClean="0">
                <a:solidFill>
                  <a:srgbClr val="3333FF"/>
                </a:solidFill>
              </a:rPr>
              <a:t> </a:t>
            </a:r>
            <a:r>
              <a:rPr lang="en-GB" sz="2400" b="1" dirty="0" smtClean="0">
                <a:solidFill>
                  <a:srgbClr val="3333FF"/>
                </a:solidFill>
              </a:rPr>
              <a:t>spectroscopy</a:t>
            </a:r>
            <a:endParaRPr lang="fr-FR" sz="2400" b="1" dirty="0" smtClean="0">
              <a:solidFill>
                <a:srgbClr val="3333FF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4977818" y="1936283"/>
            <a:ext cx="1448453" cy="276350"/>
          </a:xfrm>
          <a:prstGeom prst="rect">
            <a:avLst/>
          </a:prstGeom>
          <a:solidFill>
            <a:srgbClr val="FFB7B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tx1"/>
                </a:solidFill>
              </a:rPr>
              <a:t>DETRAP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5003798" y="1236110"/>
            <a:ext cx="1448452" cy="2763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tx1"/>
                </a:solidFill>
              </a:rPr>
              <a:t>LUMIERE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5003798" y="2683774"/>
            <a:ext cx="1448452" cy="2763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tx1"/>
                </a:solidFill>
              </a:rPr>
              <a:t>BESTIOL</a:t>
            </a:r>
            <a:endParaRPr lang="fr-FR" sz="2400" b="1" dirty="0">
              <a:solidFill>
                <a:schemeClr val="tx1"/>
              </a:solidFill>
            </a:endParaRPr>
          </a:p>
        </p:txBody>
      </p:sp>
      <p:cxnSp>
        <p:nvCxnSpPr>
          <p:cNvPr id="71" name="Connecteur droit avec flèche 70"/>
          <p:cNvCxnSpPr/>
          <p:nvPr/>
        </p:nvCxnSpPr>
        <p:spPr>
          <a:xfrm flipV="1">
            <a:off x="4895312" y="4606143"/>
            <a:ext cx="1551920" cy="503845"/>
          </a:xfrm>
          <a:prstGeom prst="straightConnector1">
            <a:avLst/>
          </a:prstGeom>
          <a:ln w="28575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Image 7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0873" y="4392426"/>
            <a:ext cx="2645402" cy="1949789"/>
          </a:xfrm>
          <a:prstGeom prst="rect">
            <a:avLst/>
          </a:prstGeom>
        </p:spPr>
      </p:pic>
      <p:pic>
        <p:nvPicPr>
          <p:cNvPr id="79" name="Picture 2" descr="C:\Users\thomasjc\Desktop\SP1U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900" y="4457090"/>
            <a:ext cx="2607526" cy="1956779"/>
          </a:xfrm>
          <a:prstGeom prst="rect">
            <a:avLst/>
          </a:prstGeom>
          <a:noFill/>
        </p:spPr>
      </p:pic>
      <p:grpSp>
        <p:nvGrpSpPr>
          <p:cNvPr id="31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34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7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250825" y="250825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DESIR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physics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programme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43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388-EA6F-5A4A-9016-7AFDB6309DC3}" type="slidenum">
              <a:rPr lang="fr-FR" smtClean="0"/>
              <a:t>40</a:t>
            </a:fld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2650057" y="676445"/>
            <a:ext cx="73448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sz="1400" b="1" dirty="0">
                <a:solidFill>
                  <a:srgbClr val="000064"/>
                </a:solidFill>
                <a:latin typeface="Comic Sans MS" pitchFamily="66" charset="0"/>
              </a:rPr>
              <a:t>Laser </a:t>
            </a:r>
            <a:r>
              <a:rPr lang="fr-FR" sz="1400" b="1" dirty="0" err="1">
                <a:solidFill>
                  <a:srgbClr val="000064"/>
                </a:solidFill>
                <a:latin typeface="Comic Sans MS" pitchFamily="66" charset="0"/>
              </a:rPr>
              <a:t>Utilization</a:t>
            </a:r>
            <a:r>
              <a:rPr lang="fr-FR" sz="1400" b="1" dirty="0">
                <a:solidFill>
                  <a:srgbClr val="000064"/>
                </a:solidFill>
                <a:latin typeface="Comic Sans MS" pitchFamily="66" charset="0"/>
              </a:rPr>
              <a:t> for </a:t>
            </a:r>
            <a:r>
              <a:rPr lang="fr-FR" sz="1400" b="1" dirty="0" err="1">
                <a:solidFill>
                  <a:srgbClr val="000064"/>
                </a:solidFill>
                <a:latin typeface="Comic Sans MS" pitchFamily="66" charset="0"/>
              </a:rPr>
              <a:t>Measurement</a:t>
            </a:r>
            <a:r>
              <a:rPr lang="fr-FR" sz="1400" b="1" dirty="0">
                <a:solidFill>
                  <a:srgbClr val="000064"/>
                </a:solidFill>
                <a:latin typeface="Comic Sans MS" pitchFamily="66" charset="0"/>
              </a:rPr>
              <a:t> and </a:t>
            </a:r>
            <a:r>
              <a:rPr lang="fr-FR" sz="1400" b="1" dirty="0" err="1">
                <a:solidFill>
                  <a:srgbClr val="000064"/>
                </a:solidFill>
                <a:latin typeface="Comic Sans MS" pitchFamily="66" charset="0"/>
              </a:rPr>
              <a:t>Ionization</a:t>
            </a:r>
            <a:r>
              <a:rPr lang="fr-FR" sz="1400" b="1" dirty="0">
                <a:solidFill>
                  <a:srgbClr val="000064"/>
                </a:solidFill>
                <a:latin typeface="Comic Sans MS" pitchFamily="66" charset="0"/>
              </a:rPr>
              <a:t> of </a:t>
            </a:r>
            <a:r>
              <a:rPr lang="fr-FR" sz="1400" b="1" dirty="0" err="1">
                <a:solidFill>
                  <a:srgbClr val="000064"/>
                </a:solidFill>
                <a:latin typeface="Comic Sans MS" pitchFamily="66" charset="0"/>
              </a:rPr>
              <a:t>Exotic</a:t>
            </a:r>
            <a:r>
              <a:rPr lang="fr-FR" sz="1400" b="1" dirty="0">
                <a:solidFill>
                  <a:srgbClr val="000064"/>
                </a:solidFill>
                <a:latin typeface="Comic Sans MS" pitchFamily="66" charset="0"/>
              </a:rPr>
              <a:t> Radioactive </a:t>
            </a:r>
            <a:r>
              <a:rPr lang="fr-FR" sz="1400" b="1" dirty="0" err="1">
                <a:solidFill>
                  <a:srgbClr val="000064"/>
                </a:solidFill>
                <a:latin typeface="Comic Sans MS" pitchFamily="66" charset="0"/>
              </a:rPr>
              <a:t>Elements</a:t>
            </a:r>
            <a:endParaRPr lang="fr-FR" sz="1400" b="1" dirty="0">
              <a:solidFill>
                <a:srgbClr val="000064"/>
              </a:solidFill>
              <a:latin typeface="Comic Sans MS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7809" y="1036485"/>
            <a:ext cx="10513168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LASAGN (</a:t>
            </a:r>
            <a:r>
              <a:rPr lang="en-US" b="1" i="1" dirty="0" smtClean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L. Lalanne, IPHC</a:t>
            </a:r>
            <a:r>
              <a:rPr lang="en-US" b="1" dirty="0" smtClean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b="1" dirty="0">
              <a:solidFill>
                <a:srgbClr val="0000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5113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Collinear laser spectroscopy (CRIS </a:t>
            </a:r>
            <a:r>
              <a:rPr lang="en-US" b="1" dirty="0" smtClean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like)</a:t>
            </a:r>
            <a:endParaRPr lang="en-US" b="1" dirty="0">
              <a:solidFill>
                <a:srgbClr val="0000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9275" lvl="1" indent="-6350" algn="just" fontAlgn="auto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-&gt;  hyperfine structure (magnetic and quadrupole moments, mean square charge radii</a:t>
            </a:r>
            <a:r>
              <a:rPr lang="en-US" b="1" dirty="0" smtClean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b="1" dirty="0">
              <a:solidFill>
                <a:srgbClr val="0000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5113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LINO commissioned at ALTO, </a:t>
            </a:r>
            <a:r>
              <a:rPr lang="en-US" b="1" dirty="0" err="1" smtClean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IJCLab</a:t>
            </a:r>
            <a:r>
              <a:rPr lang="en-US" b="1" dirty="0" smtClean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i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Yordanov et </a:t>
            </a:r>
            <a:r>
              <a:rPr lang="en-US" b="1" i="1" dirty="0" smtClean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al.</a:t>
            </a:r>
            <a:endParaRPr lang="en-US" b="1" dirty="0">
              <a:solidFill>
                <a:srgbClr val="0000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17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250825" y="239940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The </a:t>
            </a:r>
            <a:r>
              <a:rPr lang="fr-FR" b="1" dirty="0" smtClean="0">
                <a:solidFill>
                  <a:srgbClr val="49D816"/>
                </a:solidFill>
                <a:latin typeface="Verdana" pitchFamily="34" charset="0"/>
              </a:rPr>
              <a:t>LUMIERE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facility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grpSp>
        <p:nvGrpSpPr>
          <p:cNvPr id="22" name="Groupe 21"/>
          <p:cNvGrpSpPr/>
          <p:nvPr/>
        </p:nvGrpSpPr>
        <p:grpSpPr>
          <a:xfrm>
            <a:off x="1278139" y="2609088"/>
            <a:ext cx="9521477" cy="4170084"/>
            <a:chOff x="1278139" y="1194816"/>
            <a:chExt cx="9521477" cy="4170084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AE08A2CB-5845-C054-1A11-D28435671D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3797" t="14857" r="29253" b="43294"/>
            <a:stretch/>
          </p:blipFill>
          <p:spPr>
            <a:xfrm>
              <a:off x="1278139" y="1194816"/>
              <a:ext cx="9521477" cy="4170084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23AE929B-C715-6A78-4ECC-4E464AA94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7990" b="96429" l="10000" r="90000">
                          <a14:foregroundMark x1="37917" y1="92608" x2="37917" y2="92608"/>
                          <a14:foregroundMark x1="63750" y1="91860" x2="63750" y2="91860"/>
                          <a14:foregroundMark x1="50833" y1="94684" x2="50833" y2="94684"/>
                          <a14:foregroundMark x1="50833" y1="96429" x2="50833" y2="96429"/>
                          <a14:foregroundMark x1="62292" y1="60797" x2="62292" y2="60797"/>
                          <a14:foregroundMark x1="62292" y1="58472" x2="62292" y2="58472"/>
                          <a14:foregroundMark x1="63750" y1="58721" x2="63750" y2="58721"/>
                          <a14:foregroundMark x1="37917" y1="58472" x2="37917" y2="58472"/>
                          <a14:foregroundMark x1="37500" y1="51827" x2="40000" y2="32807"/>
                          <a14:foregroundMark x1="56667" y1="28571" x2="40833" y2="31728"/>
                          <a14:foregroundMark x1="40833" y1="31728" x2="40833" y2="34302"/>
                          <a14:foregroundMark x1="37500" y1="29153" x2="64792" y2="27990"/>
                          <a14:foregroundMark x1="38542" y1="90698" x2="50208" y2="96013"/>
                          <a14:foregroundMark x1="50208" y1="96013" x2="61875" y2="89950"/>
                          <a14:foregroundMark x1="61875" y1="89950" x2="49583" y2="95681"/>
                          <a14:foregroundMark x1="49583" y1="95681" x2="62500" y2="90532"/>
                          <a14:foregroundMark x1="62500" y1="90532" x2="61458" y2="70681"/>
                          <a14:foregroundMark x1="65208" y1="73754" x2="66250" y2="95266"/>
                          <a14:foregroundMark x1="36667" y1="84801" x2="40417" y2="63621"/>
                          <a14:foregroundMark x1="62292" y1="61545" x2="62292" y2="68023"/>
                          <a14:foregroundMark x1="62917" y1="65365" x2="63750" y2="71096"/>
                          <a14:foregroundMark x1="38958" y1="83472" x2="38958" y2="93522"/>
                          <a14:foregroundMark x1="41875" y1="63040" x2="55208" y2="47674"/>
                          <a14:foregroundMark x1="55208" y1="47674" x2="55208" y2="43272"/>
                        </a14:backgroundRemoval>
                      </a14:imgEffect>
                    </a14:imgLayer>
                  </a14:imgProps>
                </a:ext>
              </a:extLst>
            </a:blip>
            <a:srcRect t="26189" b="18320"/>
            <a:stretch/>
          </p:blipFill>
          <p:spPr>
            <a:xfrm rot="16200000">
              <a:off x="4622494" y="979394"/>
              <a:ext cx="1373374" cy="1911570"/>
            </a:xfrm>
            <a:prstGeom prst="rect">
              <a:avLst/>
            </a:prstGeom>
          </p:spPr>
        </p:pic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6669D22E-E8FB-F1AD-29E6-1A0611F080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556" b="72896" l="10000" r="90000">
                        <a14:foregroundMark x1="40141" y1="14194" x2="58732" y2="13623"/>
                        <a14:foregroundMark x1="38592" y1="11769" x2="29155" y2="11484"/>
                        <a14:foregroundMark x1="50000" y1="67190" x2="40563" y2="72682"/>
                        <a14:foregroundMark x1="40563" y1="72682" x2="27746" y2="70970"/>
                        <a14:foregroundMark x1="60141" y1="71469" x2="64930" y2="72896"/>
                        <a14:foregroundMark x1="59718" y1="10556" x2="59437" y2="17974"/>
                        <a14:foregroundMark x1="59437" y1="17974" x2="59718" y2="18830"/>
                        <a14:foregroundMark x1="59859" y1="18973" x2="59437" y2="34593"/>
                        <a14:foregroundMark x1="59437" y1="34593" x2="54085" y2="26177"/>
                        <a14:foregroundMark x1="54085" y1="26177" x2="56901" y2="33167"/>
                        <a14:foregroundMark x1="56901" y1="33167" x2="51972" y2="26605"/>
                        <a14:foregroundMark x1="51972" y1="26605" x2="42817" y2="22040"/>
                        <a14:foregroundMark x1="26338" y1="14051" x2="26338" y2="14051"/>
                        <a14:foregroundMark x1="26056" y1="22254" x2="26056" y2="22254"/>
                        <a14:foregroundMark x1="27324" y1="21327" x2="26338" y2="25678"/>
                      </a14:backgroundRemoval>
                    </a14:imgEffect>
                  </a14:imgLayer>
                </a14:imgProps>
              </a:ext>
            </a:extLst>
          </a:blip>
          <a:srcRect t="10465" b="26468"/>
          <a:stretch/>
        </p:blipFill>
        <p:spPr>
          <a:xfrm rot="16200000">
            <a:off x="6435201" y="2395767"/>
            <a:ext cx="1387530" cy="1728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2DCDD73-80BA-4957-AE53-B19EAA8DC52B}"/>
              </a:ext>
            </a:extLst>
          </p:cNvPr>
          <p:cNvSpPr txBox="1"/>
          <p:nvPr/>
        </p:nvSpPr>
        <p:spPr>
          <a:xfrm>
            <a:off x="4914973" y="2654516"/>
            <a:ext cx="69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LINO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3CB09CCA-86F3-D34D-9BDB-7E2522DAB335}"/>
              </a:ext>
            </a:extLst>
          </p:cNvPr>
          <p:cNvSpPr txBox="1"/>
          <p:nvPr/>
        </p:nvSpPr>
        <p:spPr>
          <a:xfrm>
            <a:off x="6038878" y="2530792"/>
            <a:ext cx="891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MT, FC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9FA0428-0196-18D2-5EF8-15697EBC3886}"/>
              </a:ext>
            </a:extLst>
          </p:cNvPr>
          <p:cNvSpPr txBox="1"/>
          <p:nvPr/>
        </p:nvSpPr>
        <p:spPr>
          <a:xfrm>
            <a:off x="6535908" y="2785076"/>
            <a:ext cx="891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DP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A4550BB3-D05E-82E0-644F-5454F0F5784C}"/>
              </a:ext>
            </a:extLst>
          </p:cNvPr>
          <p:cNvSpPr txBox="1"/>
          <p:nvPr/>
        </p:nvSpPr>
        <p:spPr>
          <a:xfrm>
            <a:off x="7032938" y="2705070"/>
            <a:ext cx="891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3B2D365F-A5EA-FF08-A6FC-0C4B0C16016E}"/>
              </a:ext>
            </a:extLst>
          </p:cNvPr>
          <p:cNvSpPr txBox="1"/>
          <p:nvPr/>
        </p:nvSpPr>
        <p:spPr>
          <a:xfrm>
            <a:off x="7504515" y="2736189"/>
            <a:ext cx="439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IU</a:t>
            </a:r>
          </a:p>
        </p:txBody>
      </p:sp>
      <p:sp>
        <p:nvSpPr>
          <p:cNvPr id="31" name="Accolade ouvrante 30">
            <a:extLst>
              <a:ext uri="{FF2B5EF4-FFF2-40B4-BE49-F238E27FC236}">
                <a16:creationId xmlns:a16="http://schemas.microsoft.com/office/drawing/2014/main" id="{ACE918B1-8D4A-80AC-584B-A46FEA505B30}"/>
              </a:ext>
            </a:extLst>
          </p:cNvPr>
          <p:cNvSpPr/>
          <p:nvPr/>
        </p:nvSpPr>
        <p:spPr>
          <a:xfrm rot="16200000">
            <a:off x="6903830" y="2892604"/>
            <a:ext cx="155701" cy="188560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D001BC8B-3453-29A9-675C-48DF0B5B91B0}"/>
              </a:ext>
            </a:extLst>
          </p:cNvPr>
          <p:cNvSpPr txBox="1"/>
          <p:nvPr/>
        </p:nvSpPr>
        <p:spPr>
          <a:xfrm>
            <a:off x="6659470" y="3931833"/>
            <a:ext cx="69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CRIS</a:t>
            </a:r>
          </a:p>
        </p:txBody>
      </p:sp>
      <p:pic>
        <p:nvPicPr>
          <p:cNvPr id="21" name="Image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42" y="2388705"/>
            <a:ext cx="745513" cy="60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730" y="2407251"/>
            <a:ext cx="1075499" cy="534164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07" b="31628"/>
          <a:stretch/>
        </p:blipFill>
        <p:spPr>
          <a:xfrm>
            <a:off x="10967152" y="2268035"/>
            <a:ext cx="1026434" cy="379554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9" t="29923" r="12515" b="40310"/>
          <a:stretch/>
        </p:blipFill>
        <p:spPr>
          <a:xfrm>
            <a:off x="10967153" y="2721785"/>
            <a:ext cx="1026434" cy="27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03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0093512" y="6533884"/>
            <a:ext cx="2098488" cy="365125"/>
          </a:xfrm>
        </p:spPr>
        <p:txBody>
          <a:bodyPr/>
          <a:lstStyle/>
          <a:p>
            <a:fld id="{4F3A1388-EA6F-5A4A-9016-7AFDB6309DC3}" type="slidenum">
              <a:rPr lang="fr-FR" smtClean="0"/>
              <a:t>41</a:t>
            </a:fld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3791744" y="595875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b="1" dirty="0" err="1">
                <a:solidFill>
                  <a:srgbClr val="000064"/>
                </a:solidFill>
                <a:latin typeface="Comic Sans MS" pitchFamily="66" charset="0"/>
              </a:rPr>
              <a:t>BEta</a:t>
            </a:r>
            <a:r>
              <a:rPr lang="fr-FR" sz="1400" b="1" dirty="0">
                <a:solidFill>
                  <a:srgbClr val="000064"/>
                </a:solidFill>
                <a:latin typeface="Comic Sans MS" pitchFamily="66" charset="0"/>
              </a:rPr>
              <a:t> </a:t>
            </a:r>
            <a:r>
              <a:rPr lang="fr-FR" sz="1400" b="1" dirty="0" err="1">
                <a:solidFill>
                  <a:srgbClr val="000064"/>
                </a:solidFill>
                <a:latin typeface="Comic Sans MS" pitchFamily="66" charset="0"/>
              </a:rPr>
              <a:t>decay</a:t>
            </a:r>
            <a:r>
              <a:rPr lang="fr-FR" sz="1400" b="1" dirty="0">
                <a:solidFill>
                  <a:srgbClr val="000064"/>
                </a:solidFill>
                <a:latin typeface="Comic Sans MS" pitchFamily="66" charset="0"/>
              </a:rPr>
              <a:t> </a:t>
            </a:r>
            <a:r>
              <a:rPr lang="fr-FR" sz="1400" b="1" dirty="0" err="1">
                <a:solidFill>
                  <a:srgbClr val="000064"/>
                </a:solidFill>
                <a:latin typeface="Comic Sans MS" pitchFamily="66" charset="0"/>
              </a:rPr>
              <a:t>STudies</a:t>
            </a:r>
            <a:r>
              <a:rPr lang="fr-FR" sz="1400" b="1" dirty="0">
                <a:solidFill>
                  <a:srgbClr val="000064"/>
                </a:solidFill>
                <a:latin typeface="Comic Sans MS" pitchFamily="66" charset="0"/>
              </a:rPr>
              <a:t> </a:t>
            </a:r>
            <a:r>
              <a:rPr lang="fr-FR" sz="1400" b="1" dirty="0" err="1">
                <a:solidFill>
                  <a:srgbClr val="000064"/>
                </a:solidFill>
                <a:latin typeface="Comic Sans MS" pitchFamily="66" charset="0"/>
              </a:rPr>
              <a:t>at</a:t>
            </a:r>
            <a:r>
              <a:rPr lang="fr-FR" sz="1400" b="1" dirty="0">
                <a:solidFill>
                  <a:srgbClr val="000064"/>
                </a:solidFill>
                <a:latin typeface="Comic Sans MS" pitchFamily="66" charset="0"/>
              </a:rPr>
              <a:t> the SPIRAL2 </a:t>
            </a:r>
            <a:r>
              <a:rPr lang="fr-FR" sz="1400" b="1" dirty="0" err="1">
                <a:solidFill>
                  <a:srgbClr val="000064"/>
                </a:solidFill>
                <a:latin typeface="Comic Sans MS" pitchFamily="66" charset="0"/>
              </a:rPr>
              <a:t>IsOL</a:t>
            </a:r>
            <a:r>
              <a:rPr lang="fr-FR" sz="1400" b="1" dirty="0">
                <a:solidFill>
                  <a:srgbClr val="000064"/>
                </a:solidFill>
                <a:latin typeface="Comic Sans MS" pitchFamily="66" charset="0"/>
              </a:rPr>
              <a:t> </a:t>
            </a:r>
            <a:r>
              <a:rPr lang="fr-FR" sz="1400" b="1" dirty="0" err="1">
                <a:solidFill>
                  <a:srgbClr val="000064"/>
                </a:solidFill>
                <a:latin typeface="Comic Sans MS" pitchFamily="66" charset="0"/>
              </a:rPr>
              <a:t>facilty</a:t>
            </a:r>
            <a:endParaRPr lang="en-US" sz="1400" b="1" dirty="0">
              <a:solidFill>
                <a:srgbClr val="000064"/>
              </a:solidFill>
              <a:latin typeface="Comic Sans MS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3352" y="1030036"/>
            <a:ext cx="8064896" cy="4448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cooling and purification using PIPERADE for (trap-assisted) decay spectroscopy</a:t>
            </a:r>
          </a:p>
          <a:p>
            <a:pPr algn="just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-&gt; High-precision measurements with </a:t>
            </a:r>
            <a:r>
              <a:rPr lang="en-US" b="1" dirty="0" smtClean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ultra-pure </a:t>
            </a:r>
            <a:r>
              <a:rPr lang="en-US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samples </a:t>
            </a:r>
            <a:r>
              <a:rPr lang="en-US" b="1" dirty="0" smtClean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endParaRPr lang="en-US" b="1" dirty="0">
              <a:solidFill>
                <a:srgbClr val="0000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95000"/>
              </a:lnSpc>
            </a:pPr>
            <a:r>
              <a:rPr lang="en-US" b="1" dirty="0" smtClean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fundamental </a:t>
            </a:r>
            <a:r>
              <a:rPr lang="en-US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interaction, nuclear structure</a:t>
            </a:r>
            <a:r>
              <a:rPr lang="en-US" b="1" dirty="0" smtClean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nuclear astrophysics </a:t>
            </a:r>
            <a:r>
              <a:rPr lang="en-US" b="1" dirty="0" err="1" smtClean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endParaRPr lang="en-US" b="1" dirty="0">
              <a:solidFill>
                <a:srgbClr val="0000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1000" b="1" dirty="0">
              <a:solidFill>
                <a:srgbClr val="0000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5113" algn="just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00064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b="1" dirty="0">
                <a:solidFill>
                  <a:srgbClr val="000064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g</a:t>
            </a:r>
            <a:r>
              <a:rPr lang="en-US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decay stations (BEDO, …)</a:t>
            </a:r>
          </a:p>
          <a:p>
            <a:pPr marL="265113" algn="just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</a:t>
            </a:r>
            <a:r>
              <a:rPr lang="en-US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absorption spectrometers (DTAS)</a:t>
            </a:r>
          </a:p>
          <a:p>
            <a:pPr marL="265113" algn="just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neutron detection arrays (BELEN, </a:t>
            </a:r>
            <a:r>
              <a:rPr lang="en-US" b="1" dirty="0" smtClean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MONSTER</a:t>
            </a:r>
            <a:r>
              <a:rPr lang="en-US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smtClean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…)</a:t>
            </a:r>
          </a:p>
          <a:p>
            <a:pPr marL="265113" algn="just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and proton detection (</a:t>
            </a:r>
            <a:r>
              <a:rPr lang="en-US" b="1" dirty="0" err="1" smtClean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COeCO</a:t>
            </a:r>
            <a:r>
              <a:rPr lang="en-US" b="1" dirty="0" smtClean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 smtClean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SiCube</a:t>
            </a:r>
            <a:r>
              <a:rPr lang="en-US" b="1" dirty="0" smtClean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b-STILED</a:t>
            </a:r>
          </a:p>
          <a:p>
            <a:pPr marL="265113" algn="just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recoil detection (ASGARD)</a:t>
            </a:r>
          </a:p>
          <a:p>
            <a:pPr marL="265113" algn="just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</a:p>
          <a:p>
            <a:pPr marL="268288" indent="177800" algn="just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CVC, </a:t>
            </a:r>
            <a:r>
              <a:rPr lang="en-US" b="1" dirty="0" err="1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b="1" baseline="-25000" dirty="0" err="1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</a:t>
            </a:r>
            <a:endParaRPr lang="en-US" b="1" baseline="-25000" dirty="0">
              <a:solidFill>
                <a:srgbClr val="0000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8288" indent="177800" algn="just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beta shapes</a:t>
            </a:r>
          </a:p>
          <a:p>
            <a:pPr marL="268288" indent="177800" algn="just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lifetimes, P</a:t>
            </a:r>
            <a:r>
              <a:rPr lang="en-US" b="1" baseline="-25000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(2)n</a:t>
            </a:r>
          </a:p>
          <a:p>
            <a:pPr marL="268288" indent="177800" algn="just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exotic decays (</a:t>
            </a:r>
            <a:r>
              <a:rPr lang="en-US" b="1" dirty="0">
                <a:solidFill>
                  <a:srgbClr val="000064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-2p, cluster emission)</a:t>
            </a:r>
          </a:p>
          <a:p>
            <a:pPr marL="268288" indent="177800" algn="just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Gamow-Teller strength</a:t>
            </a:r>
          </a:p>
          <a:p>
            <a:pPr marL="265113" algn="just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endParaRPr lang="en-US" b="1" dirty="0">
              <a:solidFill>
                <a:srgbClr val="0000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17953" y="6573505"/>
            <a:ext cx="6192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0064"/>
                </a:solidFill>
                <a:latin typeface="Calibri"/>
              </a:rPr>
              <a:t>DTAS</a:t>
            </a:r>
            <a:endParaRPr lang="en-US" sz="1600" dirty="0">
              <a:solidFill>
                <a:srgbClr val="000064"/>
              </a:solidFill>
              <a:latin typeface="Calibri"/>
            </a:endParaRPr>
          </a:p>
        </p:txBody>
      </p:sp>
      <p:pic>
        <p:nvPicPr>
          <p:cNvPr id="11" name="Picture 6" descr="p1010001"/>
          <p:cNvPicPr>
            <a:picLocks noChangeAspect="1" noChangeArrowheads="1"/>
          </p:cNvPicPr>
          <p:nvPr/>
        </p:nvPicPr>
        <p:blipFill>
          <a:blip r:embed="rId2" cstate="print"/>
          <a:srcRect l="6793" t="9055" r="13586" b="6036"/>
          <a:stretch>
            <a:fillRect/>
          </a:stretch>
        </p:blipFill>
        <p:spPr bwMode="auto">
          <a:xfrm>
            <a:off x="10437093" y="2342229"/>
            <a:ext cx="1369529" cy="1095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10800499" y="3423498"/>
            <a:ext cx="7649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err="1">
                <a:solidFill>
                  <a:srgbClr val="000064"/>
                </a:solidFill>
                <a:latin typeface="Calibri"/>
              </a:rPr>
              <a:t>SiCube</a:t>
            </a:r>
            <a:endParaRPr lang="en-US" sz="1600" dirty="0">
              <a:solidFill>
                <a:srgbClr val="000064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909463" y="3625186"/>
            <a:ext cx="7812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err="1" smtClean="0">
                <a:solidFill>
                  <a:srgbClr val="000064"/>
                </a:solidFill>
                <a:latin typeface="Calibri"/>
              </a:rPr>
              <a:t>COeCO</a:t>
            </a:r>
            <a:endParaRPr lang="en-US" sz="1600" dirty="0">
              <a:solidFill>
                <a:srgbClr val="000064"/>
              </a:solidFill>
              <a:latin typeface="Calibri"/>
            </a:endParaRPr>
          </a:p>
        </p:txBody>
      </p:sp>
      <p:pic>
        <p:nvPicPr>
          <p:cNvPr id="14" name="Picture 3" descr="D:\users\guillem\Projects\Fair\DESIR\SAM_0274_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074" y="807944"/>
            <a:ext cx="1536095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9117131" y="1960072"/>
            <a:ext cx="7200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0064"/>
                </a:solidFill>
                <a:latin typeface="Calibri"/>
              </a:rPr>
              <a:t>BELEN</a:t>
            </a:r>
            <a:endParaRPr lang="en-US" sz="1600" dirty="0">
              <a:solidFill>
                <a:srgbClr val="000064"/>
              </a:solidFill>
              <a:latin typeface="Calibri"/>
            </a:endParaRPr>
          </a:p>
        </p:txBody>
      </p:sp>
      <p:pic>
        <p:nvPicPr>
          <p:cNvPr id="16" name="Image 2" descr="D:\temporaire\DETECTEURS_TANDEM_ALTO\Radioactivité\BEDO\b-g\back b-g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57333" y="3836080"/>
            <a:ext cx="2346707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6603506" y="5060216"/>
            <a:ext cx="6687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0064"/>
                </a:solidFill>
                <a:latin typeface="Calibri"/>
              </a:rPr>
              <a:t>BEDO</a:t>
            </a:r>
            <a:endParaRPr lang="en-US" sz="1600" dirty="0">
              <a:solidFill>
                <a:srgbClr val="000064"/>
              </a:solidFill>
              <a:latin typeface="Calibri"/>
            </a:endParaRPr>
          </a:p>
        </p:txBody>
      </p:sp>
      <p:pic>
        <p:nvPicPr>
          <p:cNvPr id="18" name="Imagen 1" descr="DTAS16-assembly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685" y="5221612"/>
            <a:ext cx="1802524" cy="1351893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5677" y="5311046"/>
            <a:ext cx="2016224" cy="1208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1091742" y="6535182"/>
            <a:ext cx="10499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0064"/>
                </a:solidFill>
                <a:latin typeface="Calibri"/>
              </a:rPr>
              <a:t>MONSTER</a:t>
            </a:r>
            <a:endParaRPr lang="en-US" sz="1600" dirty="0">
              <a:solidFill>
                <a:srgbClr val="000064"/>
              </a:solidFill>
              <a:latin typeface="Calibri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619" y="2320735"/>
            <a:ext cx="1794928" cy="1259425"/>
          </a:xfrm>
          <a:prstGeom prst="rect">
            <a:avLst/>
          </a:prstGeom>
        </p:spPr>
      </p:pic>
      <p:grpSp>
        <p:nvGrpSpPr>
          <p:cNvPr id="22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6" name="Rectangle 8"/>
          <p:cNvSpPr>
            <a:spLocks noChangeArrowheads="1"/>
          </p:cNvSpPr>
          <p:nvPr/>
        </p:nvSpPr>
        <p:spPr bwMode="auto">
          <a:xfrm>
            <a:off x="250825" y="239940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The </a:t>
            </a:r>
            <a:r>
              <a:rPr lang="fr-FR" b="1" dirty="0" smtClean="0">
                <a:latin typeface="Verdana" pitchFamily="34" charset="0"/>
              </a:rPr>
              <a:t>BESTIOL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facility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ABC753FC-BE58-4ADB-A143-D9CCD9F55A0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6" t="45300"/>
          <a:stretch/>
        </p:blipFill>
        <p:spPr>
          <a:xfrm>
            <a:off x="10544422" y="704629"/>
            <a:ext cx="1196668" cy="1272277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0886473" y="1989529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000064"/>
                </a:solidFill>
                <a:latin typeface="Calibri"/>
              </a:rPr>
              <a:t>ASGARD</a:t>
            </a:r>
            <a:endParaRPr lang="en-US" sz="1600" dirty="0">
              <a:solidFill>
                <a:srgbClr val="000064"/>
              </a:solidFill>
              <a:latin typeface="Calibri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045B2FDD-D204-E869-92A0-9EE75DB96F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72708" y="4021610"/>
            <a:ext cx="2157643" cy="1135798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9981526" y="5139003"/>
            <a:ext cx="9296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000064"/>
                </a:solidFill>
                <a:latin typeface="Calibri"/>
              </a:rPr>
              <a:t>b-STILED</a:t>
            </a:r>
            <a:endParaRPr lang="en-US" sz="1600" dirty="0">
              <a:solidFill>
                <a:srgbClr val="000064"/>
              </a:solidFill>
              <a:latin typeface="Calibri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266" y="6280868"/>
            <a:ext cx="938120" cy="48063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686" y="6341065"/>
            <a:ext cx="1458828" cy="35729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56" b="35277"/>
          <a:stretch/>
        </p:blipFill>
        <p:spPr>
          <a:xfrm>
            <a:off x="8590286" y="6324431"/>
            <a:ext cx="1558883" cy="362532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454" y="6287456"/>
            <a:ext cx="1460636" cy="310976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391" y="5707237"/>
            <a:ext cx="804422" cy="552114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040" y="5631850"/>
            <a:ext cx="1223202" cy="607524"/>
          </a:xfrm>
          <a:prstGeom prst="rect">
            <a:avLst/>
          </a:prstGeom>
        </p:spPr>
      </p:pic>
      <p:pic>
        <p:nvPicPr>
          <p:cNvPr id="38" name="Image 1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7426" y="5659693"/>
            <a:ext cx="1130106" cy="603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037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46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7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9" name="Rectangle 8"/>
          <p:cNvSpPr>
            <a:spLocks noChangeArrowheads="1"/>
          </p:cNvSpPr>
          <p:nvPr/>
        </p:nvSpPr>
        <p:spPr bwMode="auto">
          <a:xfrm>
            <a:off x="250825" y="250825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DESIR C/C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0"/>
          <a:stretch/>
        </p:blipFill>
        <p:spPr>
          <a:xfrm>
            <a:off x="318050" y="650838"/>
            <a:ext cx="10565629" cy="620716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0521245" y="6422315"/>
            <a:ext cx="1612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L. </a:t>
            </a:r>
            <a:r>
              <a:rPr lang="en-GB" b="1" dirty="0" err="1" smtClean="0"/>
              <a:t>Daudin</a:t>
            </a:r>
            <a:r>
              <a:rPr lang="en-GB" b="1" dirty="0" smtClean="0"/>
              <a:t> et al.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91840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388-EA6F-5A4A-9016-7AFDB6309DC3}" type="slidenum">
              <a:rPr lang="fr-FR" smtClean="0"/>
              <a:t>43</a:t>
            </a:fld>
            <a:endParaRPr lang="fr-FR" dirty="0"/>
          </a:p>
        </p:txBody>
      </p:sp>
      <p:grpSp>
        <p:nvGrpSpPr>
          <p:cNvPr id="22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6" name="Rectangle 8"/>
          <p:cNvSpPr>
            <a:spLocks noChangeArrowheads="1"/>
          </p:cNvSpPr>
          <p:nvPr/>
        </p:nvSpPr>
        <p:spPr bwMode="auto">
          <a:xfrm>
            <a:off x="250825" y="239940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The </a:t>
            </a:r>
            <a:r>
              <a:rPr lang="fr-FR" b="1" dirty="0" smtClean="0">
                <a:latin typeface="Verdana" pitchFamily="34" charset="0"/>
              </a:rPr>
              <a:t>DESIR building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65" y="687004"/>
            <a:ext cx="4447954" cy="333596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738" y="4056115"/>
            <a:ext cx="3695681" cy="277176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55498" y="1178144"/>
            <a:ext cx="3555959" cy="266696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30587" y="1178144"/>
            <a:ext cx="3555959" cy="2666969"/>
          </a:xfrm>
          <a:prstGeom prst="rect">
            <a:avLst/>
          </a:prstGeom>
        </p:spPr>
      </p:pic>
      <p:sp>
        <p:nvSpPr>
          <p:cNvPr id="31" name="Espace réservé du contenu 1"/>
          <p:cNvSpPr txBox="1">
            <a:spLocks/>
          </p:cNvSpPr>
          <p:nvPr/>
        </p:nvSpPr>
        <p:spPr>
          <a:xfrm>
            <a:off x="5699993" y="2942911"/>
            <a:ext cx="6503795" cy="42446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sz="2000" b="1" dirty="0"/>
          </a:p>
        </p:txBody>
      </p:sp>
      <p:sp>
        <p:nvSpPr>
          <p:cNvPr id="32" name="Rectangle 31"/>
          <p:cNvSpPr/>
          <p:nvPr/>
        </p:nvSpPr>
        <p:spPr>
          <a:xfrm>
            <a:off x="5797181" y="4671943"/>
            <a:ext cx="6249508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b="1" dirty="0" smtClean="0"/>
              <a:t> Building delivery: </a:t>
            </a:r>
            <a:r>
              <a:rPr lang="en-US" b="1" dirty="0"/>
              <a:t>September 2025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b="1" spc="-100" dirty="0" smtClean="0"/>
              <a:t> October </a:t>
            </a:r>
            <a:r>
              <a:rPr lang="en-US" b="1" spc="-100" dirty="0"/>
              <a:t>2025 to September </a:t>
            </a:r>
            <a:r>
              <a:rPr lang="en-US" b="1" spc="-100" dirty="0" smtClean="0"/>
              <a:t>2026: </a:t>
            </a:r>
            <a:r>
              <a:rPr lang="en-US" b="1" spc="-100" dirty="0"/>
              <a:t>Beam line &amp; experiment installation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b="1" dirty="0" smtClean="0"/>
              <a:t> June </a:t>
            </a:r>
            <a:r>
              <a:rPr lang="en-US" b="1" dirty="0"/>
              <a:t>2026 to January </a:t>
            </a:r>
            <a:r>
              <a:rPr lang="en-US" b="1" dirty="0" smtClean="0"/>
              <a:t>2027: </a:t>
            </a:r>
            <a:r>
              <a:rPr lang="en-US" b="1" dirty="0"/>
              <a:t>Cabling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b="1" dirty="0" smtClean="0"/>
              <a:t> October </a:t>
            </a:r>
            <a:r>
              <a:rPr lang="en-US" b="1" dirty="0"/>
              <a:t>2026 to June </a:t>
            </a:r>
            <a:r>
              <a:rPr lang="en-US" b="1" dirty="0" smtClean="0"/>
              <a:t>2027: </a:t>
            </a:r>
            <a:r>
              <a:rPr lang="en-US" b="1" dirty="0"/>
              <a:t>Technical commissioning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b="1" dirty="0" smtClean="0"/>
              <a:t> March </a:t>
            </a:r>
            <a:r>
              <a:rPr lang="en-US" b="1" dirty="0"/>
              <a:t>to October </a:t>
            </a:r>
            <a:r>
              <a:rPr lang="en-US" b="1" dirty="0" smtClean="0"/>
              <a:t>2027: </a:t>
            </a:r>
            <a:r>
              <a:rPr lang="en-US" b="1" dirty="0"/>
              <a:t>Stable beam commissioning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b="1" dirty="0" smtClean="0"/>
              <a:t> November 2027: </a:t>
            </a:r>
            <a:r>
              <a:rPr lang="en-US" b="1" dirty="0"/>
              <a:t>Facility ready for radioactive beams</a:t>
            </a:r>
          </a:p>
        </p:txBody>
      </p:sp>
    </p:spTree>
    <p:extLst>
      <p:ext uri="{BB962C8B-B14F-4D97-AF65-F5344CB8AC3E}">
        <p14:creationId xmlns:p14="http://schemas.microsoft.com/office/powerpoint/2010/main" val="264265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388-EA6F-5A4A-9016-7AFDB6309DC3}" type="slidenum">
              <a:rPr lang="fr-FR" smtClean="0"/>
              <a:t>44</a:t>
            </a:fld>
            <a:endParaRPr lang="fr-FR" dirty="0"/>
          </a:p>
        </p:txBody>
      </p:sp>
      <p:grpSp>
        <p:nvGrpSpPr>
          <p:cNvPr id="31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34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7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250825" y="250825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>
                <a:solidFill>
                  <a:srgbClr val="2559FF"/>
                </a:solidFill>
                <a:latin typeface="Verdana" pitchFamily="34" charset="0"/>
              </a:rPr>
              <a:t>DESIR 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construction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359280" y="3436971"/>
            <a:ext cx="2657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7030A0"/>
                </a:solidFill>
              </a:rPr>
              <a:t>HRS room</a:t>
            </a:r>
            <a:endParaRPr lang="en-GB" sz="1400" b="1" dirty="0">
              <a:solidFill>
                <a:srgbClr val="7030A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624404" y="6492875"/>
            <a:ext cx="2176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7030A0"/>
                </a:solidFill>
              </a:rPr>
              <a:t>Thermal isolation of roof</a:t>
            </a:r>
            <a:endParaRPr lang="fr-FR" sz="1400" b="1" dirty="0">
              <a:solidFill>
                <a:srgbClr val="7030A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456524" y="6492560"/>
            <a:ext cx="1096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7030A0"/>
                </a:solidFill>
              </a:rPr>
              <a:t>Soil refilling</a:t>
            </a:r>
            <a:endParaRPr lang="en-GB" sz="1400" b="1" dirty="0">
              <a:solidFill>
                <a:srgbClr val="7030A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49" y="774551"/>
            <a:ext cx="4726627" cy="266242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951" y="3818551"/>
            <a:ext cx="4737091" cy="266831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31" y="3818551"/>
            <a:ext cx="4737091" cy="266831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951" y="774551"/>
            <a:ext cx="4737091" cy="2668314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8296948" y="3454220"/>
            <a:ext cx="1096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7030A0"/>
                </a:solidFill>
              </a:rPr>
              <a:t>DESIR hall</a:t>
            </a:r>
            <a:endParaRPr lang="en-GB" sz="1400" b="1" dirty="0">
              <a:solidFill>
                <a:srgbClr val="7030A0"/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49" y="699976"/>
            <a:ext cx="4726627" cy="266242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951" y="699976"/>
            <a:ext cx="4737091" cy="266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39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388-EA6F-5A4A-9016-7AFDB6309DC3}" type="slidenum">
              <a:rPr lang="fr-FR" smtClean="0"/>
              <a:t>45</a:t>
            </a:fld>
            <a:endParaRPr lang="fr-FR" dirty="0"/>
          </a:p>
        </p:txBody>
      </p:sp>
      <p:grpSp>
        <p:nvGrpSpPr>
          <p:cNvPr id="16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17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250825" y="239940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DESIR time line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cxnSp>
        <p:nvCxnSpPr>
          <p:cNvPr id="21" name="Connecteur droit 20"/>
          <p:cNvCxnSpPr/>
          <p:nvPr/>
        </p:nvCxnSpPr>
        <p:spPr>
          <a:xfrm flipH="1">
            <a:off x="7992158" y="1644740"/>
            <a:ext cx="24343" cy="4042723"/>
          </a:xfrm>
          <a:prstGeom prst="line">
            <a:avLst/>
          </a:prstGeom>
          <a:ln w="1905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2947900" y="1340769"/>
            <a:ext cx="7577871" cy="307777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defTabSz="723900"/>
            <a:r>
              <a:rPr lang="fr-FR" sz="1400" dirty="0">
                <a:solidFill>
                  <a:srgbClr val="000064"/>
                </a:solidFill>
              </a:rPr>
              <a:t>…  2018	     2019	     2020	     2021	     2022	     2023	     2024	     2025	     2026	     2027 ...        </a:t>
            </a:r>
          </a:p>
        </p:txBody>
      </p:sp>
      <p:sp>
        <p:nvSpPr>
          <p:cNvPr id="23" name="Rectangle 22"/>
          <p:cNvSpPr/>
          <p:nvPr/>
        </p:nvSpPr>
        <p:spPr>
          <a:xfrm flipV="1">
            <a:off x="5306900" y="2512407"/>
            <a:ext cx="1963267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sp>
        <p:nvSpPr>
          <p:cNvPr id="24" name="Rectangle 23"/>
          <p:cNvSpPr/>
          <p:nvPr/>
        </p:nvSpPr>
        <p:spPr>
          <a:xfrm>
            <a:off x="8645286" y="2860381"/>
            <a:ext cx="1417177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sp>
        <p:nvSpPr>
          <p:cNvPr id="25" name="Rectangle 24"/>
          <p:cNvSpPr/>
          <p:nvPr/>
        </p:nvSpPr>
        <p:spPr>
          <a:xfrm>
            <a:off x="3571472" y="3941077"/>
            <a:ext cx="1886481" cy="45719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26" name="Rectangle 25"/>
          <p:cNvSpPr/>
          <p:nvPr/>
        </p:nvSpPr>
        <p:spPr>
          <a:xfrm flipV="1">
            <a:off x="6741359" y="4222051"/>
            <a:ext cx="1887839" cy="56432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27" name="Rectangle 26"/>
          <p:cNvSpPr/>
          <p:nvPr/>
        </p:nvSpPr>
        <p:spPr>
          <a:xfrm flipV="1">
            <a:off x="8702098" y="5601350"/>
            <a:ext cx="1546650" cy="45720"/>
          </a:xfrm>
          <a:prstGeom prst="rect">
            <a:avLst/>
          </a:prstGeom>
          <a:solidFill>
            <a:srgbClr val="009A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solidFill>
                <a:srgbClr val="009A46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087065" y="5269537"/>
            <a:ext cx="3717750" cy="45719"/>
          </a:xfrm>
          <a:prstGeom prst="rect">
            <a:avLst/>
          </a:prstGeom>
          <a:solidFill>
            <a:srgbClr val="009A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sp>
        <p:nvSpPr>
          <p:cNvPr id="29" name="Rectangle 28"/>
          <p:cNvSpPr/>
          <p:nvPr/>
        </p:nvSpPr>
        <p:spPr>
          <a:xfrm>
            <a:off x="6803736" y="5269537"/>
            <a:ext cx="1898361" cy="49563"/>
          </a:xfrm>
          <a:prstGeom prst="rect">
            <a:avLst/>
          </a:prstGeom>
          <a:pattFill prst="wdUpDiag">
            <a:fgClr>
              <a:srgbClr val="009A4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grpSp>
        <p:nvGrpSpPr>
          <p:cNvPr id="30" name="Groupe 29"/>
          <p:cNvGrpSpPr/>
          <p:nvPr/>
        </p:nvGrpSpPr>
        <p:grpSpPr>
          <a:xfrm>
            <a:off x="3840036" y="1391032"/>
            <a:ext cx="5832648" cy="4370744"/>
            <a:chOff x="2699792" y="878897"/>
            <a:chExt cx="5832648" cy="5505192"/>
          </a:xfrm>
        </p:grpSpPr>
        <p:cxnSp>
          <p:nvCxnSpPr>
            <p:cNvPr id="31" name="Connecteur droit 30"/>
            <p:cNvCxnSpPr/>
            <p:nvPr/>
          </p:nvCxnSpPr>
          <p:spPr>
            <a:xfrm>
              <a:off x="2699792" y="906602"/>
              <a:ext cx="0" cy="5460506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/>
          </p:nvCxnSpPr>
          <p:spPr>
            <a:xfrm>
              <a:off x="3419872" y="906602"/>
              <a:ext cx="0" cy="5460506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/>
            <p:cNvCxnSpPr/>
            <p:nvPr/>
          </p:nvCxnSpPr>
          <p:spPr>
            <a:xfrm>
              <a:off x="4139952" y="878897"/>
              <a:ext cx="0" cy="5460506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/>
            <p:nvPr/>
          </p:nvCxnSpPr>
          <p:spPr>
            <a:xfrm>
              <a:off x="4860032" y="878897"/>
              <a:ext cx="0" cy="5460506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/>
            <p:cNvCxnSpPr/>
            <p:nvPr/>
          </p:nvCxnSpPr>
          <p:spPr>
            <a:xfrm>
              <a:off x="5580112" y="906602"/>
              <a:ext cx="0" cy="5460506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/>
            <p:cNvCxnSpPr/>
            <p:nvPr/>
          </p:nvCxnSpPr>
          <p:spPr>
            <a:xfrm>
              <a:off x="6300192" y="906602"/>
              <a:ext cx="0" cy="5460506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/>
            <p:cNvCxnSpPr/>
            <p:nvPr/>
          </p:nvCxnSpPr>
          <p:spPr>
            <a:xfrm>
              <a:off x="7068565" y="881156"/>
              <a:ext cx="0" cy="5460506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/>
            <p:nvPr/>
          </p:nvCxnSpPr>
          <p:spPr>
            <a:xfrm>
              <a:off x="7776985" y="923583"/>
              <a:ext cx="0" cy="5460506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/>
            <p:cNvCxnSpPr/>
            <p:nvPr/>
          </p:nvCxnSpPr>
          <p:spPr>
            <a:xfrm>
              <a:off x="8532440" y="906602"/>
              <a:ext cx="0" cy="5460506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ZoneTexte 39"/>
          <p:cNvSpPr txBox="1"/>
          <p:nvPr/>
        </p:nvSpPr>
        <p:spPr>
          <a:xfrm>
            <a:off x="4817490" y="2150337"/>
            <a:ext cx="2703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FF0000"/>
                </a:solidFill>
              </a:rPr>
              <a:t>Autorisation de modification INB 113</a:t>
            </a:r>
          </a:p>
        </p:txBody>
      </p:sp>
      <p:sp>
        <p:nvSpPr>
          <p:cNvPr id="41" name="ZoneTexte 40"/>
          <p:cNvSpPr txBox="1"/>
          <p:nvPr/>
        </p:nvSpPr>
        <p:spPr>
          <a:xfrm>
            <a:off x="7911832" y="2508103"/>
            <a:ext cx="25252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FF0000"/>
                </a:solidFill>
              </a:rPr>
              <a:t>Autorisation de mise en service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3611719" y="3580662"/>
            <a:ext cx="27863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9933"/>
                </a:solidFill>
              </a:rPr>
              <a:t>Etudes et consultation des entreprises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6950936" y="3897944"/>
            <a:ext cx="1045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9933"/>
                </a:solidFill>
              </a:rPr>
              <a:t>Construction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3854210" y="4979966"/>
            <a:ext cx="43010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9A46"/>
                </a:solidFill>
              </a:rPr>
              <a:t>Conception, fabrication et qualification technique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8080573" y="5271875"/>
            <a:ext cx="21130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009A46"/>
                </a:solidFill>
              </a:rPr>
              <a:t>Installation / mise en service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509788" y="5601355"/>
            <a:ext cx="192309" cy="45719"/>
          </a:xfrm>
          <a:prstGeom prst="rect">
            <a:avLst/>
          </a:prstGeom>
          <a:pattFill prst="wdUpDiag">
            <a:fgClr>
              <a:srgbClr val="009A4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solidFill>
                <a:srgbClr val="009A46"/>
              </a:solidFill>
            </a:endParaRPr>
          </a:p>
        </p:txBody>
      </p:sp>
      <p:sp>
        <p:nvSpPr>
          <p:cNvPr id="47" name="Étoile à 5 branches 46"/>
          <p:cNvSpPr/>
          <p:nvPr/>
        </p:nvSpPr>
        <p:spPr>
          <a:xfrm>
            <a:off x="6975728" y="4186272"/>
            <a:ext cx="104669" cy="101006"/>
          </a:xfrm>
          <a:prstGeom prst="star5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48" name="Rectangle 47"/>
          <p:cNvSpPr/>
          <p:nvPr/>
        </p:nvSpPr>
        <p:spPr>
          <a:xfrm>
            <a:off x="3840036" y="2510988"/>
            <a:ext cx="1487764" cy="45719"/>
          </a:xfrm>
          <a:prstGeom prst="rect">
            <a:avLst/>
          </a:prstGeom>
          <a:pattFill prst="wdUpDiag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sp>
        <p:nvSpPr>
          <p:cNvPr id="49" name="ZoneTexte 48"/>
          <p:cNvSpPr txBox="1"/>
          <p:nvPr/>
        </p:nvSpPr>
        <p:spPr>
          <a:xfrm>
            <a:off x="7892128" y="1942612"/>
            <a:ext cx="58751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solidFill>
                  <a:srgbClr val="FF0000"/>
                </a:solidFill>
              </a:rPr>
              <a:t>Décret</a:t>
            </a:r>
          </a:p>
        </p:txBody>
      </p:sp>
      <p:cxnSp>
        <p:nvCxnSpPr>
          <p:cNvPr id="50" name="Connecteur droit avec flèche 49"/>
          <p:cNvCxnSpPr/>
          <p:nvPr/>
        </p:nvCxnSpPr>
        <p:spPr>
          <a:xfrm flipH="1">
            <a:off x="8113669" y="2156403"/>
            <a:ext cx="1044" cy="2052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5450141" y="3943523"/>
            <a:ext cx="1049104" cy="45719"/>
          </a:xfrm>
          <a:prstGeom prst="rect">
            <a:avLst/>
          </a:prstGeom>
          <a:pattFill prst="wdUpDiag">
            <a:fgClr>
              <a:srgbClr val="FF9933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52" name="ZoneTexte 51"/>
          <p:cNvSpPr txBox="1"/>
          <p:nvPr/>
        </p:nvSpPr>
        <p:spPr>
          <a:xfrm>
            <a:off x="9473677" y="3148373"/>
            <a:ext cx="10378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solidFill>
                  <a:srgbClr val="FF0000"/>
                </a:solidFill>
              </a:rPr>
              <a:t>Décision ASN</a:t>
            </a:r>
          </a:p>
        </p:txBody>
      </p:sp>
      <p:cxnSp>
        <p:nvCxnSpPr>
          <p:cNvPr id="53" name="Connecteur droit avec flèche 52"/>
          <p:cNvCxnSpPr/>
          <p:nvPr/>
        </p:nvCxnSpPr>
        <p:spPr>
          <a:xfrm flipH="1" flipV="1">
            <a:off x="10228809" y="2982547"/>
            <a:ext cx="1996" cy="1880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6729436" y="2662236"/>
            <a:ext cx="2853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sp>
        <p:nvSpPr>
          <p:cNvPr id="55" name="ZoneTexte 54"/>
          <p:cNvSpPr txBox="1"/>
          <p:nvPr/>
        </p:nvSpPr>
        <p:spPr>
          <a:xfrm>
            <a:off x="5296479" y="2567329"/>
            <a:ext cx="15192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solidFill>
                  <a:srgbClr val="FF0000"/>
                </a:solidFill>
              </a:rPr>
              <a:t>Enquête Publique</a:t>
            </a:r>
          </a:p>
        </p:txBody>
      </p:sp>
      <p:sp>
        <p:nvSpPr>
          <p:cNvPr id="56" name="ZoneTexte 55"/>
          <p:cNvSpPr txBox="1"/>
          <p:nvPr/>
        </p:nvSpPr>
        <p:spPr>
          <a:xfrm>
            <a:off x="1956803" y="3539334"/>
            <a:ext cx="1434173" cy="52322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FF9933"/>
                </a:solidFill>
              </a:rPr>
              <a:t>Bâtiment et infrastructures</a:t>
            </a:r>
          </a:p>
        </p:txBody>
      </p:sp>
      <p:sp>
        <p:nvSpPr>
          <p:cNvPr id="57" name="ZoneTexte 56"/>
          <p:cNvSpPr txBox="1"/>
          <p:nvPr/>
        </p:nvSpPr>
        <p:spPr>
          <a:xfrm>
            <a:off x="1719909" y="4881615"/>
            <a:ext cx="19079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009A46"/>
                </a:solidFill>
              </a:rPr>
              <a:t>Procédés (PRO-F,</a:t>
            </a:r>
            <a:br>
              <a:rPr lang="fr-FR" sz="1400" dirty="0">
                <a:solidFill>
                  <a:srgbClr val="009A46"/>
                </a:solidFill>
              </a:rPr>
            </a:br>
            <a:r>
              <a:rPr lang="fr-FR" sz="1400" dirty="0">
                <a:solidFill>
                  <a:srgbClr val="009A46"/>
                </a:solidFill>
              </a:rPr>
              <a:t>-E, -SE,</a:t>
            </a:r>
            <a:br>
              <a:rPr lang="fr-FR" sz="1400" dirty="0">
                <a:solidFill>
                  <a:srgbClr val="009A46"/>
                </a:solidFill>
              </a:rPr>
            </a:br>
            <a:r>
              <a:rPr lang="fr-FR" sz="1400" dirty="0">
                <a:solidFill>
                  <a:srgbClr val="009A46"/>
                </a:solidFill>
              </a:rPr>
              <a:t>-SYS, -SNC)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1779053" y="2070251"/>
            <a:ext cx="1789670" cy="738664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FF0000"/>
                </a:solidFill>
              </a:rPr>
              <a:t>Autorisations administratives</a:t>
            </a:r>
          </a:p>
          <a:p>
            <a:pPr algn="ctr"/>
            <a:r>
              <a:rPr lang="fr-FR" sz="1400" dirty="0">
                <a:solidFill>
                  <a:srgbClr val="FF0000"/>
                </a:solidFill>
              </a:rPr>
              <a:t>MSNR (ASN et AE)</a:t>
            </a:r>
          </a:p>
        </p:txBody>
      </p:sp>
      <p:sp>
        <p:nvSpPr>
          <p:cNvPr id="59" name="Rectangle 58"/>
          <p:cNvSpPr/>
          <p:nvPr/>
        </p:nvSpPr>
        <p:spPr>
          <a:xfrm>
            <a:off x="1631504" y="1340768"/>
            <a:ext cx="8832376" cy="4442752"/>
          </a:xfrm>
          <a:prstGeom prst="rect">
            <a:avLst/>
          </a:prstGeom>
          <a:noFill/>
          <a:ln>
            <a:solidFill>
              <a:srgbClr val="0000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0" name="Rectangle 59"/>
          <p:cNvSpPr/>
          <p:nvPr/>
        </p:nvSpPr>
        <p:spPr>
          <a:xfrm>
            <a:off x="6519005" y="4222055"/>
            <a:ext cx="249447" cy="45719"/>
          </a:xfrm>
          <a:prstGeom prst="rect">
            <a:avLst/>
          </a:prstGeom>
          <a:pattFill prst="wdUpDiag">
            <a:fgClr>
              <a:srgbClr val="FF9933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61" name="Étoile à 5 branches 60"/>
          <p:cNvSpPr/>
          <p:nvPr/>
        </p:nvSpPr>
        <p:spPr>
          <a:xfrm>
            <a:off x="5136181" y="2470080"/>
            <a:ext cx="104669" cy="101006"/>
          </a:xfrm>
          <a:prstGeom prst="star5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sp>
        <p:nvSpPr>
          <p:cNvPr id="62" name="Rectangle 61"/>
          <p:cNvSpPr/>
          <p:nvPr/>
        </p:nvSpPr>
        <p:spPr>
          <a:xfrm>
            <a:off x="7270166" y="2512022"/>
            <a:ext cx="855869" cy="45719"/>
          </a:xfrm>
          <a:prstGeom prst="rect">
            <a:avLst/>
          </a:prstGeom>
          <a:pattFill prst="wdUpDiag">
            <a:fgClr>
              <a:srgbClr val="FF0000"/>
            </a:fgClr>
            <a:bgClr>
              <a:schemeClr val="bg1"/>
            </a:bgClr>
          </a:patt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sp>
        <p:nvSpPr>
          <p:cNvPr id="63" name="Étoile à 5 branches 62"/>
          <p:cNvSpPr/>
          <p:nvPr/>
        </p:nvSpPr>
        <p:spPr>
          <a:xfrm>
            <a:off x="8055848" y="2463898"/>
            <a:ext cx="104669" cy="10100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sp>
        <p:nvSpPr>
          <p:cNvPr id="64" name="Rectangle 63"/>
          <p:cNvSpPr/>
          <p:nvPr/>
        </p:nvSpPr>
        <p:spPr>
          <a:xfrm>
            <a:off x="7513048" y="2857979"/>
            <a:ext cx="1132238" cy="46047"/>
          </a:xfrm>
          <a:prstGeom prst="rect">
            <a:avLst/>
          </a:prstGeom>
          <a:pattFill prst="wdUpDiag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sp>
        <p:nvSpPr>
          <p:cNvPr id="65" name="Rectangle 64"/>
          <p:cNvSpPr/>
          <p:nvPr/>
        </p:nvSpPr>
        <p:spPr>
          <a:xfrm>
            <a:off x="10062463" y="2858574"/>
            <a:ext cx="385340" cy="45719"/>
          </a:xfrm>
          <a:prstGeom prst="rect">
            <a:avLst/>
          </a:prstGeom>
          <a:pattFill prst="wdUpDiag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sp>
        <p:nvSpPr>
          <p:cNvPr id="66" name="Étoile à 5 branches 65"/>
          <p:cNvSpPr/>
          <p:nvPr/>
        </p:nvSpPr>
        <p:spPr>
          <a:xfrm>
            <a:off x="10183883" y="2817929"/>
            <a:ext cx="104669" cy="10100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sp>
        <p:nvSpPr>
          <p:cNvPr id="67" name="Rectangle 66"/>
          <p:cNvSpPr/>
          <p:nvPr/>
        </p:nvSpPr>
        <p:spPr>
          <a:xfrm>
            <a:off x="8604070" y="4222054"/>
            <a:ext cx="324620" cy="65224"/>
          </a:xfrm>
          <a:prstGeom prst="rect">
            <a:avLst/>
          </a:prstGeom>
          <a:pattFill prst="wdUpDiag">
            <a:fgClr>
              <a:srgbClr val="FF9900"/>
            </a:fgClr>
            <a:bgClr>
              <a:schemeClr val="bg1"/>
            </a:bgClr>
          </a:patt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sp>
        <p:nvSpPr>
          <p:cNvPr id="68" name="Étoile à 5 branches 67"/>
          <p:cNvSpPr/>
          <p:nvPr/>
        </p:nvSpPr>
        <p:spPr>
          <a:xfrm>
            <a:off x="8604855" y="4171548"/>
            <a:ext cx="104669" cy="10100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sp>
        <p:nvSpPr>
          <p:cNvPr id="69" name="Rectangle 68"/>
          <p:cNvSpPr/>
          <p:nvPr/>
        </p:nvSpPr>
        <p:spPr>
          <a:xfrm>
            <a:off x="10248748" y="5601353"/>
            <a:ext cx="188336" cy="45719"/>
          </a:xfrm>
          <a:prstGeom prst="rect">
            <a:avLst/>
          </a:prstGeom>
          <a:pattFill prst="wdUpDiag">
            <a:fgClr>
              <a:srgbClr val="009A4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solidFill>
                <a:srgbClr val="009A46"/>
              </a:solidFill>
            </a:endParaRPr>
          </a:p>
        </p:txBody>
      </p:sp>
      <p:sp>
        <p:nvSpPr>
          <p:cNvPr id="70" name="Étoile à 5 branches 69"/>
          <p:cNvSpPr/>
          <p:nvPr/>
        </p:nvSpPr>
        <p:spPr>
          <a:xfrm>
            <a:off x="8357894" y="2817929"/>
            <a:ext cx="104669" cy="101006"/>
          </a:xfrm>
          <a:prstGeom prst="star5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sp>
        <p:nvSpPr>
          <p:cNvPr id="71" name="ZoneTexte 70"/>
          <p:cNvSpPr txBox="1"/>
          <p:nvPr/>
        </p:nvSpPr>
        <p:spPr>
          <a:xfrm>
            <a:off x="4680527" y="2540490"/>
            <a:ext cx="58751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solidFill>
                  <a:srgbClr val="7030A0"/>
                </a:solidFill>
              </a:rPr>
              <a:t>DAM</a:t>
            </a:r>
          </a:p>
        </p:txBody>
      </p:sp>
      <p:sp>
        <p:nvSpPr>
          <p:cNvPr id="72" name="ZoneTexte 71"/>
          <p:cNvSpPr txBox="1"/>
          <p:nvPr/>
        </p:nvSpPr>
        <p:spPr>
          <a:xfrm>
            <a:off x="8127264" y="2921590"/>
            <a:ext cx="58751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solidFill>
                  <a:srgbClr val="7030A0"/>
                </a:solidFill>
              </a:rPr>
              <a:t>DMES</a:t>
            </a:r>
          </a:p>
        </p:txBody>
      </p:sp>
      <p:sp>
        <p:nvSpPr>
          <p:cNvPr id="73" name="ZoneTexte 72"/>
          <p:cNvSpPr txBox="1"/>
          <p:nvPr/>
        </p:nvSpPr>
        <p:spPr>
          <a:xfrm>
            <a:off x="6818601" y="4287845"/>
            <a:ext cx="40755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solidFill>
                  <a:srgbClr val="7030A0"/>
                </a:solidFill>
              </a:rPr>
              <a:t>PC</a:t>
            </a:r>
          </a:p>
        </p:txBody>
      </p:sp>
      <p:sp>
        <p:nvSpPr>
          <p:cNvPr id="74" name="ZoneTexte 73"/>
          <p:cNvSpPr txBox="1"/>
          <p:nvPr/>
        </p:nvSpPr>
        <p:spPr>
          <a:xfrm>
            <a:off x="7962310" y="4526287"/>
            <a:ext cx="12539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solidFill>
                  <a:srgbClr val="FF0000"/>
                </a:solidFill>
              </a:rPr>
              <a:t>Réception</a:t>
            </a:r>
          </a:p>
        </p:txBody>
      </p:sp>
      <p:cxnSp>
        <p:nvCxnSpPr>
          <p:cNvPr id="75" name="Connecteur droit avec flèche 74"/>
          <p:cNvCxnSpPr/>
          <p:nvPr/>
        </p:nvCxnSpPr>
        <p:spPr>
          <a:xfrm flipH="1" flipV="1">
            <a:off x="8657188" y="4333727"/>
            <a:ext cx="1996" cy="1880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avec flèche 75"/>
          <p:cNvCxnSpPr/>
          <p:nvPr/>
        </p:nvCxnSpPr>
        <p:spPr>
          <a:xfrm>
            <a:off x="8311837" y="3032151"/>
            <a:ext cx="644614" cy="16397"/>
          </a:xfrm>
          <a:prstGeom prst="straightConnector1">
            <a:avLst/>
          </a:prstGeom>
          <a:ln w="57150">
            <a:solidFill>
              <a:srgbClr val="00006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ZoneTexte 76"/>
          <p:cNvSpPr txBox="1"/>
          <p:nvPr/>
        </p:nvSpPr>
        <p:spPr>
          <a:xfrm>
            <a:off x="7962709" y="3108341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0064"/>
                </a:solidFill>
              </a:rPr>
              <a:t>Dépôt DMES</a:t>
            </a:r>
            <a:endParaRPr lang="fr-FR" dirty="0">
              <a:solidFill>
                <a:srgbClr val="000064"/>
              </a:solidFill>
            </a:endParaRPr>
          </a:p>
        </p:txBody>
      </p:sp>
      <p:cxnSp>
        <p:nvCxnSpPr>
          <p:cNvPr id="78" name="Connecteur droit avec flèche 77"/>
          <p:cNvCxnSpPr/>
          <p:nvPr/>
        </p:nvCxnSpPr>
        <p:spPr>
          <a:xfrm flipV="1">
            <a:off x="8654704" y="4498303"/>
            <a:ext cx="512190" cy="7144"/>
          </a:xfrm>
          <a:prstGeom prst="straightConnector1">
            <a:avLst/>
          </a:prstGeom>
          <a:ln w="571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avec flèche 78"/>
          <p:cNvCxnSpPr/>
          <p:nvPr/>
        </p:nvCxnSpPr>
        <p:spPr>
          <a:xfrm>
            <a:off x="9264352" y="5726298"/>
            <a:ext cx="1559567" cy="0"/>
          </a:xfrm>
          <a:prstGeom prst="straightConnector1">
            <a:avLst/>
          </a:prstGeom>
          <a:ln w="57150">
            <a:solidFill>
              <a:srgbClr val="00006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avec flèche 79"/>
          <p:cNvCxnSpPr/>
          <p:nvPr/>
        </p:nvCxnSpPr>
        <p:spPr>
          <a:xfrm>
            <a:off x="10191898" y="2698133"/>
            <a:ext cx="558346" cy="3385"/>
          </a:xfrm>
          <a:prstGeom prst="straightConnector1">
            <a:avLst/>
          </a:prstGeom>
          <a:ln w="57150">
            <a:solidFill>
              <a:srgbClr val="00006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avec flèche 80"/>
          <p:cNvCxnSpPr/>
          <p:nvPr/>
        </p:nvCxnSpPr>
        <p:spPr>
          <a:xfrm flipV="1">
            <a:off x="7987202" y="2347642"/>
            <a:ext cx="532556" cy="13085"/>
          </a:xfrm>
          <a:prstGeom prst="straightConnector1">
            <a:avLst/>
          </a:prstGeom>
          <a:ln w="57150">
            <a:solidFill>
              <a:srgbClr val="00006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ZoneTexte 81"/>
          <p:cNvSpPr txBox="1"/>
          <p:nvPr/>
        </p:nvSpPr>
        <p:spPr>
          <a:xfrm>
            <a:off x="7633950" y="1882253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0064"/>
                </a:solidFill>
              </a:rPr>
              <a:t>DECRET</a:t>
            </a:r>
            <a:endParaRPr lang="fr-FR" dirty="0">
              <a:solidFill>
                <a:srgbClr val="000064"/>
              </a:solidFill>
            </a:endParaRPr>
          </a:p>
        </p:txBody>
      </p:sp>
      <p:cxnSp>
        <p:nvCxnSpPr>
          <p:cNvPr id="83" name="Connecteur droit avec flèche 82"/>
          <p:cNvCxnSpPr/>
          <p:nvPr/>
        </p:nvCxnSpPr>
        <p:spPr>
          <a:xfrm>
            <a:off x="10251099" y="5517060"/>
            <a:ext cx="566987" cy="5062"/>
          </a:xfrm>
          <a:prstGeom prst="straightConnector1">
            <a:avLst/>
          </a:prstGeom>
          <a:ln w="57150">
            <a:solidFill>
              <a:srgbClr val="00006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ZoneTexte 83"/>
          <p:cNvSpPr txBox="1"/>
          <p:nvPr/>
        </p:nvSpPr>
        <p:spPr>
          <a:xfrm>
            <a:off x="8465629" y="3798206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0064"/>
                </a:solidFill>
              </a:rPr>
              <a:t>Non-conformité Bâtiment</a:t>
            </a:r>
            <a:endParaRPr lang="fr-FR" dirty="0">
              <a:solidFill>
                <a:srgbClr val="000064"/>
              </a:solidFill>
            </a:endParaRPr>
          </a:p>
        </p:txBody>
      </p:sp>
      <p:sp>
        <p:nvSpPr>
          <p:cNvPr id="85" name="ZoneTexte 84"/>
          <p:cNvSpPr txBox="1"/>
          <p:nvPr/>
        </p:nvSpPr>
        <p:spPr>
          <a:xfrm>
            <a:off x="10316415" y="2848988"/>
            <a:ext cx="1595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0064"/>
                </a:solidFill>
              </a:rPr>
              <a:t>Décision ASN</a:t>
            </a:r>
            <a:endParaRPr lang="fr-FR" dirty="0">
              <a:solidFill>
                <a:srgbClr val="000064"/>
              </a:solidFill>
            </a:endParaRPr>
          </a:p>
        </p:txBody>
      </p:sp>
      <p:sp>
        <p:nvSpPr>
          <p:cNvPr id="86" name="ZoneTexte 85"/>
          <p:cNvSpPr txBox="1"/>
          <p:nvPr/>
        </p:nvSpPr>
        <p:spPr>
          <a:xfrm>
            <a:off x="8563459" y="5801084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7030A0"/>
                </a:solidFill>
              </a:rPr>
              <a:t>Moyens communs</a:t>
            </a:r>
            <a:endParaRPr lang="fr-FR" dirty="0">
              <a:solidFill>
                <a:srgbClr val="7030A0"/>
              </a:solidFill>
            </a:endParaRPr>
          </a:p>
        </p:txBody>
      </p:sp>
      <p:sp>
        <p:nvSpPr>
          <p:cNvPr id="87" name="ZoneTexte 86"/>
          <p:cNvSpPr txBox="1"/>
          <p:nvPr/>
        </p:nvSpPr>
        <p:spPr>
          <a:xfrm>
            <a:off x="10258465" y="5041042"/>
            <a:ext cx="1595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0064"/>
                </a:solidFill>
              </a:rPr>
              <a:t>Décision ASN</a:t>
            </a:r>
            <a:endParaRPr lang="fr-FR" dirty="0">
              <a:solidFill>
                <a:srgbClr val="0000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11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388-EA6F-5A4A-9016-7AFDB6309DC3}" type="slidenum">
              <a:rPr lang="fr-FR" smtClean="0"/>
              <a:t>46</a:t>
            </a:fld>
            <a:endParaRPr lang="fr-FR" dirty="0"/>
          </a:p>
        </p:txBody>
      </p:sp>
      <p:grpSp>
        <p:nvGrpSpPr>
          <p:cNvPr id="22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6" name="Rectangle 8"/>
          <p:cNvSpPr>
            <a:spLocks noChangeArrowheads="1"/>
          </p:cNvSpPr>
          <p:nvPr/>
        </p:nvSpPr>
        <p:spPr bwMode="auto">
          <a:xfrm>
            <a:off x="250825" y="239940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sp>
        <p:nvSpPr>
          <p:cNvPr id="31" name="Espace réservé du contenu 1"/>
          <p:cNvSpPr txBox="1">
            <a:spLocks/>
          </p:cNvSpPr>
          <p:nvPr/>
        </p:nvSpPr>
        <p:spPr>
          <a:xfrm>
            <a:off x="5699993" y="2942911"/>
            <a:ext cx="6503795" cy="42446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2349721" y="2967335"/>
            <a:ext cx="74925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Thanks</a:t>
            </a:r>
            <a:r>
              <a:rPr lang="fr-FR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for </a:t>
            </a:r>
            <a:r>
              <a:rPr lang="fr-FR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your</a:t>
            </a:r>
            <a:r>
              <a:rPr lang="fr-FR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attention</a:t>
            </a:r>
            <a:endParaRPr lang="fr-FR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0" name="Imag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9794" y="4632971"/>
            <a:ext cx="1936030" cy="1034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469" y="4850713"/>
            <a:ext cx="2437229" cy="51889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580" y="4718225"/>
            <a:ext cx="1702352" cy="833067"/>
          </a:xfrm>
          <a:prstGeom prst="rect">
            <a:avLst/>
          </a:prstGeom>
        </p:spPr>
      </p:pic>
      <p:pic>
        <p:nvPicPr>
          <p:cNvPr id="13" name="Imag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2502" y="4712666"/>
            <a:ext cx="1238476" cy="1006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832" y="4700985"/>
            <a:ext cx="1384164" cy="950018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188" y="5841643"/>
            <a:ext cx="1074839" cy="55068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328" y="5840587"/>
            <a:ext cx="1458828" cy="357299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56" b="35277"/>
          <a:stretch/>
        </p:blipFill>
        <p:spPr>
          <a:xfrm>
            <a:off x="9908726" y="5823953"/>
            <a:ext cx="1558883" cy="362532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07" b="31628"/>
          <a:stretch/>
        </p:blipFill>
        <p:spPr>
          <a:xfrm>
            <a:off x="3578747" y="5752602"/>
            <a:ext cx="1416832" cy="523915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9" t="29923" r="12515" b="40310"/>
          <a:stretch/>
        </p:blipFill>
        <p:spPr>
          <a:xfrm>
            <a:off x="5100146" y="5792641"/>
            <a:ext cx="1742422" cy="467242"/>
          </a:xfrm>
          <a:prstGeom prst="rect">
            <a:avLst/>
          </a:prstGeom>
        </p:spPr>
      </p:pic>
      <p:pic>
        <p:nvPicPr>
          <p:cNvPr id="20" name="Picture 22" descr="lmu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98385" y="5731153"/>
            <a:ext cx="1295625" cy="528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1"/>
          <a:stretch/>
        </p:blipFill>
        <p:spPr>
          <a:xfrm>
            <a:off x="456949" y="5667200"/>
            <a:ext cx="1773866" cy="83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03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388-EA6F-5A4A-9016-7AFDB6309DC3}" type="slidenum">
              <a:rPr lang="fr-FR" smtClean="0"/>
              <a:t>5</a:t>
            </a:fld>
            <a:endParaRPr lang="fr-FR" dirty="0"/>
          </a:p>
        </p:txBody>
      </p:sp>
      <p:grpSp>
        <p:nvGrpSpPr>
          <p:cNvPr id="31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34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7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250825" y="250825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3724507" y="3066585"/>
            <a:ext cx="42301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smtClean="0">
                <a:solidFill>
                  <a:srgbClr val="C00000"/>
                </a:solidFill>
              </a:rPr>
              <a:t>Beam productio</a:t>
            </a:r>
            <a:r>
              <a:rPr lang="en-GB" sz="4400" b="1" dirty="0">
                <a:solidFill>
                  <a:srgbClr val="C00000"/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06649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388-EA6F-5A4A-9016-7AFDB6309DC3}" type="slidenum">
              <a:rPr lang="fr-FR" smtClean="0"/>
              <a:t>6</a:t>
            </a:fld>
            <a:endParaRPr lang="fr-FR" dirty="0"/>
          </a:p>
        </p:txBody>
      </p:sp>
      <p:grpSp>
        <p:nvGrpSpPr>
          <p:cNvPr id="31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34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7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250825" y="250825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SPIRAL1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beams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968" y="1883511"/>
            <a:ext cx="1376544" cy="126508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872" y="4343067"/>
            <a:ext cx="1874814" cy="1554434"/>
          </a:xfrm>
          <a:prstGeom prst="rect">
            <a:avLst/>
          </a:prstGeom>
        </p:spPr>
      </p:pic>
      <p:cxnSp>
        <p:nvCxnSpPr>
          <p:cNvPr id="9" name="Connecteur droit 8"/>
          <p:cNvCxnSpPr/>
          <p:nvPr/>
        </p:nvCxnSpPr>
        <p:spPr>
          <a:xfrm flipV="1">
            <a:off x="7895063" y="1274613"/>
            <a:ext cx="791737" cy="23825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e 10"/>
          <p:cNvGrpSpPr/>
          <p:nvPr/>
        </p:nvGrpSpPr>
        <p:grpSpPr>
          <a:xfrm>
            <a:off x="8706290" y="728019"/>
            <a:ext cx="1589684" cy="1210719"/>
            <a:chOff x="8706290" y="728019"/>
            <a:chExt cx="1589684" cy="1210719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6290" y="728019"/>
              <a:ext cx="1589684" cy="1210719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8723286" y="1132113"/>
              <a:ext cx="333830" cy="1725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8222546" y="3126130"/>
            <a:ext cx="2103498" cy="1343480"/>
            <a:chOff x="8454770" y="2987901"/>
            <a:chExt cx="2103498" cy="1343480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8583" y="2987901"/>
              <a:ext cx="2069685" cy="1343480"/>
            </a:xfrm>
            <a:prstGeom prst="rect">
              <a:avLst/>
            </a:prstGeom>
          </p:spPr>
        </p:pic>
        <p:sp>
          <p:nvSpPr>
            <p:cNvPr id="49" name="Rectangle 48"/>
            <p:cNvSpPr/>
            <p:nvPr/>
          </p:nvSpPr>
          <p:spPr>
            <a:xfrm>
              <a:off x="8454770" y="2999587"/>
              <a:ext cx="718262" cy="4141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50" name="Connecteur droit 49"/>
          <p:cNvCxnSpPr/>
          <p:nvPr/>
        </p:nvCxnSpPr>
        <p:spPr>
          <a:xfrm>
            <a:off x="7945865" y="2289380"/>
            <a:ext cx="737290" cy="1386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58"/>
          <p:cNvCxnSpPr/>
          <p:nvPr/>
        </p:nvCxnSpPr>
        <p:spPr>
          <a:xfrm>
            <a:off x="7982153" y="3152978"/>
            <a:ext cx="994935" cy="48253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e 14"/>
          <p:cNvGrpSpPr/>
          <p:nvPr/>
        </p:nvGrpSpPr>
        <p:grpSpPr>
          <a:xfrm>
            <a:off x="434203" y="1188564"/>
            <a:ext cx="7383164" cy="2586705"/>
            <a:chOff x="434203" y="1188564"/>
            <a:chExt cx="7383164" cy="2586705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203" y="1188564"/>
              <a:ext cx="7349351" cy="2586705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7604788" y="2965635"/>
              <a:ext cx="212579" cy="3650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ZoneTexte 15"/>
          <p:cNvSpPr txBox="1"/>
          <p:nvPr/>
        </p:nvSpPr>
        <p:spPr>
          <a:xfrm>
            <a:off x="10363397" y="1188564"/>
            <a:ext cx="1828043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FEBIAD</a:t>
            </a:r>
            <a:endParaRPr lang="en-GB" b="1" dirty="0" smtClean="0"/>
          </a:p>
          <a:p>
            <a:r>
              <a:rPr lang="en-GB" b="1" dirty="0" smtClean="0"/>
              <a:t>for </a:t>
            </a:r>
            <a:r>
              <a:rPr lang="en-GB" b="1" dirty="0" err="1" smtClean="0"/>
              <a:t>condensables</a:t>
            </a:r>
            <a:endParaRPr lang="en-GB" b="1" dirty="0" smtClean="0"/>
          </a:p>
          <a:p>
            <a:endParaRPr lang="en-GB" b="1" dirty="0" smtClean="0"/>
          </a:p>
          <a:p>
            <a:endParaRPr lang="en-GB" b="1" dirty="0"/>
          </a:p>
          <a:p>
            <a:r>
              <a:rPr lang="en-GB" sz="2000" b="1" dirty="0" err="1" smtClean="0"/>
              <a:t>MonoNaKe</a:t>
            </a:r>
            <a:endParaRPr lang="en-GB" sz="2000" b="1" dirty="0" smtClean="0"/>
          </a:p>
          <a:p>
            <a:r>
              <a:rPr lang="en-GB" b="1" dirty="0" smtClean="0"/>
              <a:t>for </a:t>
            </a:r>
            <a:r>
              <a:rPr lang="en-GB" b="1" dirty="0" err="1" smtClean="0"/>
              <a:t>alkalines</a:t>
            </a:r>
            <a:endParaRPr lang="en-GB" b="1" dirty="0" smtClean="0"/>
          </a:p>
          <a:p>
            <a:endParaRPr lang="en-GB" b="1" dirty="0"/>
          </a:p>
          <a:p>
            <a:endParaRPr lang="en-GB" b="1" dirty="0" smtClean="0"/>
          </a:p>
          <a:p>
            <a:r>
              <a:rPr lang="en-GB" sz="2000" b="1" dirty="0" err="1" smtClean="0"/>
              <a:t>Nanogan</a:t>
            </a:r>
            <a:endParaRPr lang="en-GB" sz="2000" b="1" dirty="0" smtClean="0"/>
          </a:p>
          <a:p>
            <a:r>
              <a:rPr lang="en-GB" b="1" dirty="0" smtClean="0"/>
              <a:t>for gases</a:t>
            </a:r>
          </a:p>
          <a:p>
            <a:endParaRPr lang="en-GB" b="1" dirty="0"/>
          </a:p>
          <a:p>
            <a:endParaRPr lang="en-GB" b="1" dirty="0" smtClean="0"/>
          </a:p>
          <a:p>
            <a:endParaRPr lang="en-GB" b="1" dirty="0"/>
          </a:p>
          <a:p>
            <a:r>
              <a:rPr lang="en-GB" sz="2000" b="1" dirty="0" smtClean="0"/>
              <a:t>TULIP</a:t>
            </a:r>
          </a:p>
          <a:p>
            <a:r>
              <a:rPr lang="en-GB" b="1" dirty="0" smtClean="0"/>
              <a:t>for proton-rich</a:t>
            </a:r>
          </a:p>
          <a:p>
            <a:r>
              <a:rPr lang="en-GB" b="1" dirty="0" smtClean="0"/>
              <a:t>isotopes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667467" y="4034391"/>
            <a:ext cx="6957546" cy="26407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400" b="1" dirty="0" smtClean="0"/>
              <a:t>Fragmentation (and </a:t>
            </a:r>
            <a:r>
              <a:rPr lang="en-GB" sz="2400" b="1" dirty="0" err="1" smtClean="0"/>
              <a:t>fus-eva</a:t>
            </a:r>
            <a:r>
              <a:rPr lang="en-GB" sz="2400" b="1" dirty="0" smtClean="0"/>
              <a:t>) of heavy primary beams</a:t>
            </a:r>
          </a:p>
          <a:p>
            <a:pPr>
              <a:lnSpc>
                <a:spcPct val="120000"/>
              </a:lnSpc>
            </a:pPr>
            <a:r>
              <a:rPr lang="en-GB" sz="2400" b="1" dirty="0" smtClean="0"/>
              <a:t>Limitations:</a:t>
            </a:r>
            <a:endParaRPr lang="en-GB" b="1" dirty="0" smtClean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b="1" dirty="0" smtClean="0"/>
              <a:t>primary beam power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b="1" dirty="0" smtClean="0"/>
              <a:t>fragmentation cross sections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b="1" dirty="0" smtClean="0"/>
              <a:t>diffusion/effusions times (refractory elements, short half-lives)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b="1" dirty="0" smtClean="0"/>
              <a:t>ionisation efficiency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b="1" dirty="0" smtClean="0"/>
              <a:t>operational issues (stability, resilience etc.)</a:t>
            </a:r>
            <a:endParaRPr lang="en-GB" b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9501132" y="6481112"/>
            <a:ext cx="2231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Courtesy P. </a:t>
            </a:r>
            <a:r>
              <a:rPr lang="en-GB" b="1" dirty="0" err="1" smtClean="0"/>
              <a:t>Chauveau</a:t>
            </a:r>
            <a:endParaRPr lang="en-GB" b="1" dirty="0"/>
          </a:p>
        </p:txBody>
      </p:sp>
      <p:cxnSp>
        <p:nvCxnSpPr>
          <p:cNvPr id="60" name="Connecteur droit 59"/>
          <p:cNvCxnSpPr/>
          <p:nvPr/>
        </p:nvCxnSpPr>
        <p:spPr>
          <a:xfrm>
            <a:off x="7945865" y="2289380"/>
            <a:ext cx="994935" cy="48253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2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388-EA6F-5A4A-9016-7AFDB6309DC3}" type="slidenum">
              <a:rPr lang="fr-FR" smtClean="0"/>
              <a:t>7</a:t>
            </a:fld>
            <a:endParaRPr lang="fr-FR" dirty="0"/>
          </a:p>
        </p:txBody>
      </p:sp>
      <p:grpSp>
        <p:nvGrpSpPr>
          <p:cNvPr id="31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34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7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250825" y="250825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S3-LEB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beams</a:t>
            </a:r>
            <a:endParaRPr lang="fr-FR" b="1" baseline="30000" dirty="0">
              <a:solidFill>
                <a:srgbClr val="2559FF"/>
              </a:solidFill>
              <a:latin typeface="Verdana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9501132" y="6481112"/>
            <a:ext cx="1974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Courtesy V. </a:t>
            </a:r>
            <a:r>
              <a:rPr lang="en-GB" b="1" dirty="0" err="1" smtClean="0"/>
              <a:t>Manea</a:t>
            </a:r>
            <a:endParaRPr lang="en-GB" b="1" dirty="0"/>
          </a:p>
        </p:txBody>
      </p:sp>
      <p:sp>
        <p:nvSpPr>
          <p:cNvPr id="23" name="ZoneTexte 22"/>
          <p:cNvSpPr txBox="1"/>
          <p:nvPr/>
        </p:nvSpPr>
        <p:spPr>
          <a:xfrm>
            <a:off x="7608172" y="1335838"/>
            <a:ext cx="4583828" cy="107721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b="1" dirty="0" smtClean="0"/>
              <a:t>Critical performance criteria</a:t>
            </a:r>
            <a:r>
              <a:rPr lang="fr-FR" sz="1600" b="1" dirty="0"/>
              <a:t> </a:t>
            </a:r>
            <a:r>
              <a:rPr lang="fr-FR" sz="1600" b="1" dirty="0" smtClean="0"/>
              <a:t>:</a:t>
            </a:r>
          </a:p>
          <a:p>
            <a:pPr marL="787400" lvl="1" indent="-285750">
              <a:buFont typeface="Wingdings" panose="05000000000000000000" pitchFamily="2" charset="2"/>
              <a:buChar char="Ø"/>
            </a:pPr>
            <a:r>
              <a:rPr lang="fr-FR" sz="1600" b="1" dirty="0" err="1" smtClean="0"/>
              <a:t>Stopping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efficiency</a:t>
            </a:r>
            <a:endParaRPr lang="fr-FR" sz="1600" b="1" dirty="0" smtClean="0"/>
          </a:p>
          <a:p>
            <a:pPr marL="787400" lvl="1" indent="-285750">
              <a:buFont typeface="Wingdings" panose="05000000000000000000" pitchFamily="2" charset="2"/>
              <a:buChar char="Ø"/>
            </a:pPr>
            <a:r>
              <a:rPr lang="fr-FR" sz="1600" b="1" dirty="0" smtClean="0"/>
              <a:t>Extraction efficiency and time</a:t>
            </a:r>
          </a:p>
          <a:p>
            <a:pPr marL="787400" lvl="1" indent="-285750">
              <a:buFont typeface="Wingdings" panose="05000000000000000000" pitchFamily="2" charset="2"/>
              <a:buChar char="Ø"/>
            </a:pPr>
            <a:r>
              <a:rPr lang="fr-FR" sz="1600" b="1" dirty="0"/>
              <a:t>Chemical </a:t>
            </a:r>
            <a:r>
              <a:rPr lang="fr-FR" sz="1600" b="1" dirty="0" err="1"/>
              <a:t>survival</a:t>
            </a:r>
            <a:r>
              <a:rPr lang="fr-FR" sz="1600" b="1" dirty="0"/>
              <a:t>/</a:t>
            </a:r>
            <a:r>
              <a:rPr lang="fr-FR" sz="1600" b="1" dirty="0" err="1"/>
              <a:t>neutralization</a:t>
            </a:r>
            <a:r>
              <a:rPr lang="fr-FR" sz="1600" b="1" dirty="0"/>
              <a:t> efficiency </a:t>
            </a:r>
          </a:p>
        </p:txBody>
      </p:sp>
      <p:grpSp>
        <p:nvGrpSpPr>
          <p:cNvPr id="24" name="Groupe 23"/>
          <p:cNvGrpSpPr/>
          <p:nvPr/>
        </p:nvGrpSpPr>
        <p:grpSpPr>
          <a:xfrm>
            <a:off x="797238" y="859527"/>
            <a:ext cx="6815673" cy="5179766"/>
            <a:chOff x="201812" y="806362"/>
            <a:chExt cx="5878134" cy="4403336"/>
          </a:xfrm>
        </p:grpSpPr>
        <p:grpSp>
          <p:nvGrpSpPr>
            <p:cNvPr id="25" name="Groupe 24"/>
            <p:cNvGrpSpPr/>
            <p:nvPr/>
          </p:nvGrpSpPr>
          <p:grpSpPr>
            <a:xfrm>
              <a:off x="201812" y="866327"/>
              <a:ext cx="5559809" cy="4343371"/>
              <a:chOff x="201812" y="866327"/>
              <a:chExt cx="5559809" cy="4343371"/>
            </a:xfrm>
          </p:grpSpPr>
          <p:grpSp>
            <p:nvGrpSpPr>
              <p:cNvPr id="46" name="Groupe 45"/>
              <p:cNvGrpSpPr/>
              <p:nvPr/>
            </p:nvGrpSpPr>
            <p:grpSpPr>
              <a:xfrm>
                <a:off x="201812" y="1602262"/>
                <a:ext cx="5529161" cy="3607436"/>
                <a:chOff x="1281931" y="1618658"/>
                <a:chExt cx="5529161" cy="3607436"/>
              </a:xfrm>
            </p:grpSpPr>
            <p:grpSp>
              <p:nvGrpSpPr>
                <p:cNvPr id="61" name="Groupe 60"/>
                <p:cNvGrpSpPr/>
                <p:nvPr/>
              </p:nvGrpSpPr>
              <p:grpSpPr>
                <a:xfrm>
                  <a:off x="1281931" y="1618658"/>
                  <a:ext cx="3542704" cy="3607436"/>
                  <a:chOff x="1197565" y="1352220"/>
                  <a:chExt cx="3542704" cy="3607436"/>
                </a:xfrm>
              </p:grpSpPr>
              <p:pic>
                <p:nvPicPr>
                  <p:cNvPr id="72" name="Image 71"/>
                  <p:cNvPicPr>
                    <a:picLocks noChangeAspect="1"/>
                  </p:cNvPicPr>
                  <p:nvPr/>
                </p:nvPicPr>
                <p:blipFill rotWithShape="1"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32888"/>
                  <a:stretch/>
                </p:blipFill>
                <p:spPr>
                  <a:xfrm>
                    <a:off x="1713979" y="1352220"/>
                    <a:ext cx="3026290" cy="3607436"/>
                  </a:xfrm>
                  <a:prstGeom prst="rect">
                    <a:avLst/>
                  </a:prstGeom>
                </p:spPr>
              </p:pic>
              <p:sp>
                <p:nvSpPr>
                  <p:cNvPr id="73" name="Flèche droite 72"/>
                  <p:cNvSpPr/>
                  <p:nvPr/>
                </p:nvSpPr>
                <p:spPr>
                  <a:xfrm>
                    <a:off x="1235497" y="2831280"/>
                    <a:ext cx="1785268" cy="563728"/>
                  </a:xfrm>
                  <a:prstGeom prst="rightArrow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4" name="ZoneTexte 73"/>
                  <p:cNvSpPr txBox="1"/>
                  <p:nvPr/>
                </p:nvSpPr>
                <p:spPr>
                  <a:xfrm>
                    <a:off x="1197565" y="2942720"/>
                    <a:ext cx="1746569" cy="28780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600" b="1" dirty="0" smtClean="0"/>
                      <a:t>S</a:t>
                    </a:r>
                    <a:r>
                      <a:rPr lang="fr-FR" sz="1600" b="1" baseline="30000" dirty="0" smtClean="0"/>
                      <a:t>3</a:t>
                    </a:r>
                    <a:r>
                      <a:rPr lang="fr-FR" sz="1600" b="1" dirty="0" smtClean="0"/>
                      <a:t> nuclei</a:t>
                    </a:r>
                    <a:endParaRPr lang="fr-FR" sz="1600" dirty="0"/>
                  </a:p>
                </p:txBody>
              </p:sp>
            </p:grpSp>
            <p:sp>
              <p:nvSpPr>
                <p:cNvPr id="62" name="Forme libre 61"/>
                <p:cNvSpPr/>
                <p:nvPr/>
              </p:nvSpPr>
              <p:spPr>
                <a:xfrm>
                  <a:off x="3547431" y="2517777"/>
                  <a:ext cx="1045333" cy="1113451"/>
                </a:xfrm>
                <a:custGeom>
                  <a:avLst/>
                  <a:gdLst>
                    <a:gd name="connsiteX0" fmla="*/ 41076 w 1082920"/>
                    <a:gd name="connsiteY0" fmla="*/ 495933 h 1187745"/>
                    <a:gd name="connsiteX1" fmla="*/ 117276 w 1082920"/>
                    <a:gd name="connsiteY1" fmla="*/ 263523 h 1187745"/>
                    <a:gd name="connsiteX2" fmla="*/ 414456 w 1082920"/>
                    <a:gd name="connsiteY2" fmla="*/ 23493 h 1187745"/>
                    <a:gd name="connsiteX3" fmla="*/ 1012626 w 1082920"/>
                    <a:gd name="connsiteY3" fmla="*/ 12063 h 1187745"/>
                    <a:gd name="connsiteX4" fmla="*/ 1020246 w 1082920"/>
                    <a:gd name="connsiteY4" fmla="*/ 50163 h 1187745"/>
                    <a:gd name="connsiteX5" fmla="*/ 555426 w 1082920"/>
                    <a:gd name="connsiteY5" fmla="*/ 57783 h 1187745"/>
                    <a:gd name="connsiteX6" fmla="*/ 231576 w 1082920"/>
                    <a:gd name="connsiteY6" fmla="*/ 309243 h 1187745"/>
                    <a:gd name="connsiteX7" fmla="*/ 235386 w 1082920"/>
                    <a:gd name="connsiteY7" fmla="*/ 507363 h 1187745"/>
                    <a:gd name="connsiteX8" fmla="*/ 178236 w 1082920"/>
                    <a:gd name="connsiteY8" fmla="*/ 556893 h 1187745"/>
                    <a:gd name="connsiteX9" fmla="*/ 227766 w 1082920"/>
                    <a:gd name="connsiteY9" fmla="*/ 1174113 h 1187745"/>
                    <a:gd name="connsiteX10" fmla="*/ 10596 w 1082920"/>
                    <a:gd name="connsiteY10" fmla="*/ 945513 h 1187745"/>
                    <a:gd name="connsiteX11" fmla="*/ 41076 w 1082920"/>
                    <a:gd name="connsiteY11" fmla="*/ 495933 h 1187745"/>
                    <a:gd name="connsiteX0" fmla="*/ 41076 w 1082920"/>
                    <a:gd name="connsiteY0" fmla="*/ 495933 h 1187745"/>
                    <a:gd name="connsiteX1" fmla="*/ 117276 w 1082920"/>
                    <a:gd name="connsiteY1" fmla="*/ 263523 h 1187745"/>
                    <a:gd name="connsiteX2" fmla="*/ 414456 w 1082920"/>
                    <a:gd name="connsiteY2" fmla="*/ 23493 h 1187745"/>
                    <a:gd name="connsiteX3" fmla="*/ 1012626 w 1082920"/>
                    <a:gd name="connsiteY3" fmla="*/ 12063 h 1187745"/>
                    <a:gd name="connsiteX4" fmla="*/ 1020246 w 1082920"/>
                    <a:gd name="connsiteY4" fmla="*/ 50163 h 1187745"/>
                    <a:gd name="connsiteX5" fmla="*/ 555426 w 1082920"/>
                    <a:gd name="connsiteY5" fmla="*/ 57783 h 1187745"/>
                    <a:gd name="connsiteX6" fmla="*/ 231576 w 1082920"/>
                    <a:gd name="connsiteY6" fmla="*/ 309243 h 1187745"/>
                    <a:gd name="connsiteX7" fmla="*/ 178236 w 1082920"/>
                    <a:gd name="connsiteY7" fmla="*/ 556893 h 1187745"/>
                    <a:gd name="connsiteX8" fmla="*/ 227766 w 1082920"/>
                    <a:gd name="connsiteY8" fmla="*/ 1174113 h 1187745"/>
                    <a:gd name="connsiteX9" fmla="*/ 10596 w 1082920"/>
                    <a:gd name="connsiteY9" fmla="*/ 945513 h 1187745"/>
                    <a:gd name="connsiteX10" fmla="*/ 41076 w 1082920"/>
                    <a:gd name="connsiteY10" fmla="*/ 495933 h 1187745"/>
                    <a:gd name="connsiteX0" fmla="*/ 41076 w 1082920"/>
                    <a:gd name="connsiteY0" fmla="*/ 495933 h 1187745"/>
                    <a:gd name="connsiteX1" fmla="*/ 117276 w 1082920"/>
                    <a:gd name="connsiteY1" fmla="*/ 263523 h 1187745"/>
                    <a:gd name="connsiteX2" fmla="*/ 414456 w 1082920"/>
                    <a:gd name="connsiteY2" fmla="*/ 23493 h 1187745"/>
                    <a:gd name="connsiteX3" fmla="*/ 1012626 w 1082920"/>
                    <a:gd name="connsiteY3" fmla="*/ 12063 h 1187745"/>
                    <a:gd name="connsiteX4" fmla="*/ 1020246 w 1082920"/>
                    <a:gd name="connsiteY4" fmla="*/ 50163 h 1187745"/>
                    <a:gd name="connsiteX5" fmla="*/ 555426 w 1082920"/>
                    <a:gd name="connsiteY5" fmla="*/ 57783 h 1187745"/>
                    <a:gd name="connsiteX6" fmla="*/ 231576 w 1082920"/>
                    <a:gd name="connsiteY6" fmla="*/ 309243 h 1187745"/>
                    <a:gd name="connsiteX7" fmla="*/ 189666 w 1082920"/>
                    <a:gd name="connsiteY7" fmla="*/ 663573 h 1187745"/>
                    <a:gd name="connsiteX8" fmla="*/ 227766 w 1082920"/>
                    <a:gd name="connsiteY8" fmla="*/ 1174113 h 1187745"/>
                    <a:gd name="connsiteX9" fmla="*/ 10596 w 1082920"/>
                    <a:gd name="connsiteY9" fmla="*/ 945513 h 1187745"/>
                    <a:gd name="connsiteX10" fmla="*/ 41076 w 1082920"/>
                    <a:gd name="connsiteY10" fmla="*/ 495933 h 1187745"/>
                    <a:gd name="connsiteX0" fmla="*/ 41076 w 1082920"/>
                    <a:gd name="connsiteY0" fmla="*/ 495933 h 1187745"/>
                    <a:gd name="connsiteX1" fmla="*/ 117276 w 1082920"/>
                    <a:gd name="connsiteY1" fmla="*/ 263523 h 1187745"/>
                    <a:gd name="connsiteX2" fmla="*/ 414456 w 1082920"/>
                    <a:gd name="connsiteY2" fmla="*/ 23493 h 1187745"/>
                    <a:gd name="connsiteX3" fmla="*/ 1012626 w 1082920"/>
                    <a:gd name="connsiteY3" fmla="*/ 12063 h 1187745"/>
                    <a:gd name="connsiteX4" fmla="*/ 1020246 w 1082920"/>
                    <a:gd name="connsiteY4" fmla="*/ 50163 h 1187745"/>
                    <a:gd name="connsiteX5" fmla="*/ 555426 w 1082920"/>
                    <a:gd name="connsiteY5" fmla="*/ 57783 h 1187745"/>
                    <a:gd name="connsiteX6" fmla="*/ 231576 w 1082920"/>
                    <a:gd name="connsiteY6" fmla="*/ 309243 h 1187745"/>
                    <a:gd name="connsiteX7" fmla="*/ 189666 w 1082920"/>
                    <a:gd name="connsiteY7" fmla="*/ 663573 h 1187745"/>
                    <a:gd name="connsiteX8" fmla="*/ 227766 w 1082920"/>
                    <a:gd name="connsiteY8" fmla="*/ 1174113 h 1187745"/>
                    <a:gd name="connsiteX9" fmla="*/ 10596 w 1082920"/>
                    <a:gd name="connsiteY9" fmla="*/ 945513 h 1187745"/>
                    <a:gd name="connsiteX10" fmla="*/ 41076 w 1082920"/>
                    <a:gd name="connsiteY10" fmla="*/ 495933 h 1187745"/>
                    <a:gd name="connsiteX0" fmla="*/ 41076 w 1082920"/>
                    <a:gd name="connsiteY0" fmla="*/ 495933 h 1187745"/>
                    <a:gd name="connsiteX1" fmla="*/ 117276 w 1082920"/>
                    <a:gd name="connsiteY1" fmla="*/ 263523 h 1187745"/>
                    <a:gd name="connsiteX2" fmla="*/ 414456 w 1082920"/>
                    <a:gd name="connsiteY2" fmla="*/ 23493 h 1187745"/>
                    <a:gd name="connsiteX3" fmla="*/ 1012626 w 1082920"/>
                    <a:gd name="connsiteY3" fmla="*/ 12063 h 1187745"/>
                    <a:gd name="connsiteX4" fmla="*/ 1020246 w 1082920"/>
                    <a:gd name="connsiteY4" fmla="*/ 50163 h 1187745"/>
                    <a:gd name="connsiteX5" fmla="*/ 555426 w 1082920"/>
                    <a:gd name="connsiteY5" fmla="*/ 57783 h 1187745"/>
                    <a:gd name="connsiteX6" fmla="*/ 231576 w 1082920"/>
                    <a:gd name="connsiteY6" fmla="*/ 309243 h 1187745"/>
                    <a:gd name="connsiteX7" fmla="*/ 201096 w 1082920"/>
                    <a:gd name="connsiteY7" fmla="*/ 648333 h 1187745"/>
                    <a:gd name="connsiteX8" fmla="*/ 227766 w 1082920"/>
                    <a:gd name="connsiteY8" fmla="*/ 1174113 h 1187745"/>
                    <a:gd name="connsiteX9" fmla="*/ 10596 w 1082920"/>
                    <a:gd name="connsiteY9" fmla="*/ 945513 h 1187745"/>
                    <a:gd name="connsiteX10" fmla="*/ 41076 w 1082920"/>
                    <a:gd name="connsiteY10" fmla="*/ 495933 h 1187745"/>
                    <a:gd name="connsiteX0" fmla="*/ 37392 w 1079236"/>
                    <a:gd name="connsiteY0" fmla="*/ 495933 h 1079190"/>
                    <a:gd name="connsiteX1" fmla="*/ 113592 w 1079236"/>
                    <a:gd name="connsiteY1" fmla="*/ 263523 h 1079190"/>
                    <a:gd name="connsiteX2" fmla="*/ 410772 w 1079236"/>
                    <a:gd name="connsiteY2" fmla="*/ 23493 h 1079190"/>
                    <a:gd name="connsiteX3" fmla="*/ 1008942 w 1079236"/>
                    <a:gd name="connsiteY3" fmla="*/ 12063 h 1079190"/>
                    <a:gd name="connsiteX4" fmla="*/ 1016562 w 1079236"/>
                    <a:gd name="connsiteY4" fmla="*/ 50163 h 1079190"/>
                    <a:gd name="connsiteX5" fmla="*/ 551742 w 1079236"/>
                    <a:gd name="connsiteY5" fmla="*/ 57783 h 1079190"/>
                    <a:gd name="connsiteX6" fmla="*/ 227892 w 1079236"/>
                    <a:gd name="connsiteY6" fmla="*/ 309243 h 1079190"/>
                    <a:gd name="connsiteX7" fmla="*/ 197412 w 1079236"/>
                    <a:gd name="connsiteY7" fmla="*/ 648333 h 1079190"/>
                    <a:gd name="connsiteX8" fmla="*/ 166932 w 1079236"/>
                    <a:gd name="connsiteY8" fmla="*/ 1056003 h 1079190"/>
                    <a:gd name="connsiteX9" fmla="*/ 6912 w 1079236"/>
                    <a:gd name="connsiteY9" fmla="*/ 945513 h 1079190"/>
                    <a:gd name="connsiteX10" fmla="*/ 37392 w 1079236"/>
                    <a:gd name="connsiteY10" fmla="*/ 495933 h 1079190"/>
                    <a:gd name="connsiteX0" fmla="*/ 40543 w 1082387"/>
                    <a:gd name="connsiteY0" fmla="*/ 495933 h 1018964"/>
                    <a:gd name="connsiteX1" fmla="*/ 116743 w 1082387"/>
                    <a:gd name="connsiteY1" fmla="*/ 263523 h 1018964"/>
                    <a:gd name="connsiteX2" fmla="*/ 413923 w 1082387"/>
                    <a:gd name="connsiteY2" fmla="*/ 23493 h 1018964"/>
                    <a:gd name="connsiteX3" fmla="*/ 1012093 w 1082387"/>
                    <a:gd name="connsiteY3" fmla="*/ 12063 h 1018964"/>
                    <a:gd name="connsiteX4" fmla="*/ 1019713 w 1082387"/>
                    <a:gd name="connsiteY4" fmla="*/ 50163 h 1018964"/>
                    <a:gd name="connsiteX5" fmla="*/ 554893 w 1082387"/>
                    <a:gd name="connsiteY5" fmla="*/ 57783 h 1018964"/>
                    <a:gd name="connsiteX6" fmla="*/ 231043 w 1082387"/>
                    <a:gd name="connsiteY6" fmla="*/ 309243 h 1018964"/>
                    <a:gd name="connsiteX7" fmla="*/ 200563 w 1082387"/>
                    <a:gd name="connsiteY7" fmla="*/ 648333 h 1018964"/>
                    <a:gd name="connsiteX8" fmla="*/ 215803 w 1082387"/>
                    <a:gd name="connsiteY8" fmla="*/ 979803 h 1018964"/>
                    <a:gd name="connsiteX9" fmla="*/ 10063 w 1082387"/>
                    <a:gd name="connsiteY9" fmla="*/ 945513 h 1018964"/>
                    <a:gd name="connsiteX10" fmla="*/ 40543 w 1082387"/>
                    <a:gd name="connsiteY10" fmla="*/ 495933 h 1018964"/>
                    <a:gd name="connsiteX0" fmla="*/ 34870 w 1076714"/>
                    <a:gd name="connsiteY0" fmla="*/ 495933 h 1109656"/>
                    <a:gd name="connsiteX1" fmla="*/ 111070 w 1076714"/>
                    <a:gd name="connsiteY1" fmla="*/ 263523 h 1109656"/>
                    <a:gd name="connsiteX2" fmla="*/ 408250 w 1076714"/>
                    <a:gd name="connsiteY2" fmla="*/ 23493 h 1109656"/>
                    <a:gd name="connsiteX3" fmla="*/ 1006420 w 1076714"/>
                    <a:gd name="connsiteY3" fmla="*/ 12063 h 1109656"/>
                    <a:gd name="connsiteX4" fmla="*/ 1014040 w 1076714"/>
                    <a:gd name="connsiteY4" fmla="*/ 50163 h 1109656"/>
                    <a:gd name="connsiteX5" fmla="*/ 549220 w 1076714"/>
                    <a:gd name="connsiteY5" fmla="*/ 57783 h 1109656"/>
                    <a:gd name="connsiteX6" fmla="*/ 225370 w 1076714"/>
                    <a:gd name="connsiteY6" fmla="*/ 309243 h 1109656"/>
                    <a:gd name="connsiteX7" fmla="*/ 194890 w 1076714"/>
                    <a:gd name="connsiteY7" fmla="*/ 648333 h 1109656"/>
                    <a:gd name="connsiteX8" fmla="*/ 210130 w 1076714"/>
                    <a:gd name="connsiteY8" fmla="*/ 979803 h 1109656"/>
                    <a:gd name="connsiteX9" fmla="*/ 126311 w 1076714"/>
                    <a:gd name="connsiteY9" fmla="*/ 1109343 h 1109656"/>
                    <a:gd name="connsiteX10" fmla="*/ 4390 w 1076714"/>
                    <a:gd name="connsiteY10" fmla="*/ 945513 h 1109656"/>
                    <a:gd name="connsiteX11" fmla="*/ 34870 w 1076714"/>
                    <a:gd name="connsiteY11" fmla="*/ 495933 h 1109656"/>
                    <a:gd name="connsiteX0" fmla="*/ 2501 w 1044345"/>
                    <a:gd name="connsiteY0" fmla="*/ 495933 h 1109656"/>
                    <a:gd name="connsiteX1" fmla="*/ 78701 w 1044345"/>
                    <a:gd name="connsiteY1" fmla="*/ 263523 h 1109656"/>
                    <a:gd name="connsiteX2" fmla="*/ 375881 w 1044345"/>
                    <a:gd name="connsiteY2" fmla="*/ 23493 h 1109656"/>
                    <a:gd name="connsiteX3" fmla="*/ 974051 w 1044345"/>
                    <a:gd name="connsiteY3" fmla="*/ 12063 h 1109656"/>
                    <a:gd name="connsiteX4" fmla="*/ 981671 w 1044345"/>
                    <a:gd name="connsiteY4" fmla="*/ 50163 h 1109656"/>
                    <a:gd name="connsiteX5" fmla="*/ 516851 w 1044345"/>
                    <a:gd name="connsiteY5" fmla="*/ 57783 h 1109656"/>
                    <a:gd name="connsiteX6" fmla="*/ 193001 w 1044345"/>
                    <a:gd name="connsiteY6" fmla="*/ 309243 h 1109656"/>
                    <a:gd name="connsiteX7" fmla="*/ 162521 w 1044345"/>
                    <a:gd name="connsiteY7" fmla="*/ 648333 h 1109656"/>
                    <a:gd name="connsiteX8" fmla="*/ 177761 w 1044345"/>
                    <a:gd name="connsiteY8" fmla="*/ 979803 h 1109656"/>
                    <a:gd name="connsiteX9" fmla="*/ 93942 w 1044345"/>
                    <a:gd name="connsiteY9" fmla="*/ 1109343 h 1109656"/>
                    <a:gd name="connsiteX10" fmla="*/ 25361 w 1044345"/>
                    <a:gd name="connsiteY10" fmla="*/ 953133 h 1109656"/>
                    <a:gd name="connsiteX11" fmla="*/ 2501 w 1044345"/>
                    <a:gd name="connsiteY11" fmla="*/ 495933 h 1109656"/>
                    <a:gd name="connsiteX0" fmla="*/ 6645 w 1048489"/>
                    <a:gd name="connsiteY0" fmla="*/ 495933 h 1109656"/>
                    <a:gd name="connsiteX1" fmla="*/ 82845 w 1048489"/>
                    <a:gd name="connsiteY1" fmla="*/ 263523 h 1109656"/>
                    <a:gd name="connsiteX2" fmla="*/ 380025 w 1048489"/>
                    <a:gd name="connsiteY2" fmla="*/ 23493 h 1109656"/>
                    <a:gd name="connsiteX3" fmla="*/ 978195 w 1048489"/>
                    <a:gd name="connsiteY3" fmla="*/ 12063 h 1109656"/>
                    <a:gd name="connsiteX4" fmla="*/ 985815 w 1048489"/>
                    <a:gd name="connsiteY4" fmla="*/ 50163 h 1109656"/>
                    <a:gd name="connsiteX5" fmla="*/ 520995 w 1048489"/>
                    <a:gd name="connsiteY5" fmla="*/ 57783 h 1109656"/>
                    <a:gd name="connsiteX6" fmla="*/ 197145 w 1048489"/>
                    <a:gd name="connsiteY6" fmla="*/ 309243 h 1109656"/>
                    <a:gd name="connsiteX7" fmla="*/ 166665 w 1048489"/>
                    <a:gd name="connsiteY7" fmla="*/ 648333 h 1109656"/>
                    <a:gd name="connsiteX8" fmla="*/ 181905 w 1048489"/>
                    <a:gd name="connsiteY8" fmla="*/ 979803 h 1109656"/>
                    <a:gd name="connsiteX9" fmla="*/ 98086 w 1048489"/>
                    <a:gd name="connsiteY9" fmla="*/ 1109343 h 1109656"/>
                    <a:gd name="connsiteX10" fmla="*/ 14265 w 1048489"/>
                    <a:gd name="connsiteY10" fmla="*/ 949323 h 1109656"/>
                    <a:gd name="connsiteX11" fmla="*/ 6645 w 1048489"/>
                    <a:gd name="connsiteY11" fmla="*/ 495933 h 1109656"/>
                    <a:gd name="connsiteX0" fmla="*/ 50042 w 1034736"/>
                    <a:gd name="connsiteY0" fmla="*/ 522603 h 1109656"/>
                    <a:gd name="connsiteX1" fmla="*/ 69092 w 1034736"/>
                    <a:gd name="connsiteY1" fmla="*/ 263523 h 1109656"/>
                    <a:gd name="connsiteX2" fmla="*/ 366272 w 1034736"/>
                    <a:gd name="connsiteY2" fmla="*/ 23493 h 1109656"/>
                    <a:gd name="connsiteX3" fmla="*/ 964442 w 1034736"/>
                    <a:gd name="connsiteY3" fmla="*/ 12063 h 1109656"/>
                    <a:gd name="connsiteX4" fmla="*/ 972062 w 1034736"/>
                    <a:gd name="connsiteY4" fmla="*/ 50163 h 1109656"/>
                    <a:gd name="connsiteX5" fmla="*/ 507242 w 1034736"/>
                    <a:gd name="connsiteY5" fmla="*/ 57783 h 1109656"/>
                    <a:gd name="connsiteX6" fmla="*/ 183392 w 1034736"/>
                    <a:gd name="connsiteY6" fmla="*/ 309243 h 1109656"/>
                    <a:gd name="connsiteX7" fmla="*/ 152912 w 1034736"/>
                    <a:gd name="connsiteY7" fmla="*/ 648333 h 1109656"/>
                    <a:gd name="connsiteX8" fmla="*/ 168152 w 1034736"/>
                    <a:gd name="connsiteY8" fmla="*/ 979803 h 1109656"/>
                    <a:gd name="connsiteX9" fmla="*/ 84333 w 1034736"/>
                    <a:gd name="connsiteY9" fmla="*/ 1109343 h 1109656"/>
                    <a:gd name="connsiteX10" fmla="*/ 512 w 1034736"/>
                    <a:gd name="connsiteY10" fmla="*/ 949323 h 1109656"/>
                    <a:gd name="connsiteX11" fmla="*/ 50042 w 1034736"/>
                    <a:gd name="connsiteY11" fmla="*/ 522603 h 1109656"/>
                    <a:gd name="connsiteX0" fmla="*/ 13837 w 1040441"/>
                    <a:gd name="connsiteY0" fmla="*/ 682623 h 1109656"/>
                    <a:gd name="connsiteX1" fmla="*/ 74797 w 1040441"/>
                    <a:gd name="connsiteY1" fmla="*/ 263523 h 1109656"/>
                    <a:gd name="connsiteX2" fmla="*/ 371977 w 1040441"/>
                    <a:gd name="connsiteY2" fmla="*/ 23493 h 1109656"/>
                    <a:gd name="connsiteX3" fmla="*/ 970147 w 1040441"/>
                    <a:gd name="connsiteY3" fmla="*/ 12063 h 1109656"/>
                    <a:gd name="connsiteX4" fmla="*/ 977767 w 1040441"/>
                    <a:gd name="connsiteY4" fmla="*/ 50163 h 1109656"/>
                    <a:gd name="connsiteX5" fmla="*/ 512947 w 1040441"/>
                    <a:gd name="connsiteY5" fmla="*/ 57783 h 1109656"/>
                    <a:gd name="connsiteX6" fmla="*/ 189097 w 1040441"/>
                    <a:gd name="connsiteY6" fmla="*/ 309243 h 1109656"/>
                    <a:gd name="connsiteX7" fmla="*/ 158617 w 1040441"/>
                    <a:gd name="connsiteY7" fmla="*/ 648333 h 1109656"/>
                    <a:gd name="connsiteX8" fmla="*/ 173857 w 1040441"/>
                    <a:gd name="connsiteY8" fmla="*/ 979803 h 1109656"/>
                    <a:gd name="connsiteX9" fmla="*/ 90038 w 1040441"/>
                    <a:gd name="connsiteY9" fmla="*/ 1109343 h 1109656"/>
                    <a:gd name="connsiteX10" fmla="*/ 6217 w 1040441"/>
                    <a:gd name="connsiteY10" fmla="*/ 949323 h 1109656"/>
                    <a:gd name="connsiteX11" fmla="*/ 13837 w 1040441"/>
                    <a:gd name="connsiteY11" fmla="*/ 682623 h 1109656"/>
                    <a:gd name="connsiteX0" fmla="*/ 6645 w 1048489"/>
                    <a:gd name="connsiteY0" fmla="*/ 720723 h 1109656"/>
                    <a:gd name="connsiteX1" fmla="*/ 82845 w 1048489"/>
                    <a:gd name="connsiteY1" fmla="*/ 263523 h 1109656"/>
                    <a:gd name="connsiteX2" fmla="*/ 380025 w 1048489"/>
                    <a:gd name="connsiteY2" fmla="*/ 23493 h 1109656"/>
                    <a:gd name="connsiteX3" fmla="*/ 978195 w 1048489"/>
                    <a:gd name="connsiteY3" fmla="*/ 12063 h 1109656"/>
                    <a:gd name="connsiteX4" fmla="*/ 985815 w 1048489"/>
                    <a:gd name="connsiteY4" fmla="*/ 50163 h 1109656"/>
                    <a:gd name="connsiteX5" fmla="*/ 520995 w 1048489"/>
                    <a:gd name="connsiteY5" fmla="*/ 57783 h 1109656"/>
                    <a:gd name="connsiteX6" fmla="*/ 197145 w 1048489"/>
                    <a:gd name="connsiteY6" fmla="*/ 309243 h 1109656"/>
                    <a:gd name="connsiteX7" fmla="*/ 166665 w 1048489"/>
                    <a:gd name="connsiteY7" fmla="*/ 648333 h 1109656"/>
                    <a:gd name="connsiteX8" fmla="*/ 181905 w 1048489"/>
                    <a:gd name="connsiteY8" fmla="*/ 979803 h 1109656"/>
                    <a:gd name="connsiteX9" fmla="*/ 98086 w 1048489"/>
                    <a:gd name="connsiteY9" fmla="*/ 1109343 h 1109656"/>
                    <a:gd name="connsiteX10" fmla="*/ 14265 w 1048489"/>
                    <a:gd name="connsiteY10" fmla="*/ 949323 h 1109656"/>
                    <a:gd name="connsiteX11" fmla="*/ 6645 w 1048489"/>
                    <a:gd name="connsiteY11" fmla="*/ 720723 h 1109656"/>
                    <a:gd name="connsiteX0" fmla="*/ 6645 w 1048489"/>
                    <a:gd name="connsiteY0" fmla="*/ 720723 h 1109656"/>
                    <a:gd name="connsiteX1" fmla="*/ 82845 w 1048489"/>
                    <a:gd name="connsiteY1" fmla="*/ 263523 h 1109656"/>
                    <a:gd name="connsiteX2" fmla="*/ 380025 w 1048489"/>
                    <a:gd name="connsiteY2" fmla="*/ 23493 h 1109656"/>
                    <a:gd name="connsiteX3" fmla="*/ 978195 w 1048489"/>
                    <a:gd name="connsiteY3" fmla="*/ 12063 h 1109656"/>
                    <a:gd name="connsiteX4" fmla="*/ 985815 w 1048489"/>
                    <a:gd name="connsiteY4" fmla="*/ 50163 h 1109656"/>
                    <a:gd name="connsiteX5" fmla="*/ 520995 w 1048489"/>
                    <a:gd name="connsiteY5" fmla="*/ 57783 h 1109656"/>
                    <a:gd name="connsiteX6" fmla="*/ 197145 w 1048489"/>
                    <a:gd name="connsiteY6" fmla="*/ 309243 h 1109656"/>
                    <a:gd name="connsiteX7" fmla="*/ 166665 w 1048489"/>
                    <a:gd name="connsiteY7" fmla="*/ 648333 h 1109656"/>
                    <a:gd name="connsiteX8" fmla="*/ 181905 w 1048489"/>
                    <a:gd name="connsiteY8" fmla="*/ 979803 h 1109656"/>
                    <a:gd name="connsiteX9" fmla="*/ 98086 w 1048489"/>
                    <a:gd name="connsiteY9" fmla="*/ 1109343 h 1109656"/>
                    <a:gd name="connsiteX10" fmla="*/ 14265 w 1048489"/>
                    <a:gd name="connsiteY10" fmla="*/ 987423 h 1109656"/>
                    <a:gd name="connsiteX11" fmla="*/ 6645 w 1048489"/>
                    <a:gd name="connsiteY11" fmla="*/ 720723 h 1109656"/>
                    <a:gd name="connsiteX0" fmla="*/ 6129 w 1047973"/>
                    <a:gd name="connsiteY0" fmla="*/ 720723 h 1113451"/>
                    <a:gd name="connsiteX1" fmla="*/ 82329 w 1047973"/>
                    <a:gd name="connsiteY1" fmla="*/ 263523 h 1113451"/>
                    <a:gd name="connsiteX2" fmla="*/ 379509 w 1047973"/>
                    <a:gd name="connsiteY2" fmla="*/ 23493 h 1113451"/>
                    <a:gd name="connsiteX3" fmla="*/ 977679 w 1047973"/>
                    <a:gd name="connsiteY3" fmla="*/ 12063 h 1113451"/>
                    <a:gd name="connsiteX4" fmla="*/ 985299 w 1047973"/>
                    <a:gd name="connsiteY4" fmla="*/ 50163 h 1113451"/>
                    <a:gd name="connsiteX5" fmla="*/ 520479 w 1047973"/>
                    <a:gd name="connsiteY5" fmla="*/ 57783 h 1113451"/>
                    <a:gd name="connsiteX6" fmla="*/ 196629 w 1047973"/>
                    <a:gd name="connsiteY6" fmla="*/ 309243 h 1113451"/>
                    <a:gd name="connsiteX7" fmla="*/ 166149 w 1047973"/>
                    <a:gd name="connsiteY7" fmla="*/ 648333 h 1113451"/>
                    <a:gd name="connsiteX8" fmla="*/ 181389 w 1047973"/>
                    <a:gd name="connsiteY8" fmla="*/ 979803 h 1113451"/>
                    <a:gd name="connsiteX9" fmla="*/ 86140 w 1047973"/>
                    <a:gd name="connsiteY9" fmla="*/ 1113153 h 1113451"/>
                    <a:gd name="connsiteX10" fmla="*/ 13749 w 1047973"/>
                    <a:gd name="connsiteY10" fmla="*/ 987423 h 1113451"/>
                    <a:gd name="connsiteX11" fmla="*/ 6129 w 1047973"/>
                    <a:gd name="connsiteY11" fmla="*/ 720723 h 1113451"/>
                    <a:gd name="connsiteX0" fmla="*/ 6129 w 1047973"/>
                    <a:gd name="connsiteY0" fmla="*/ 720723 h 1113451"/>
                    <a:gd name="connsiteX1" fmla="*/ 82329 w 1047973"/>
                    <a:gd name="connsiteY1" fmla="*/ 263523 h 1113451"/>
                    <a:gd name="connsiteX2" fmla="*/ 379509 w 1047973"/>
                    <a:gd name="connsiteY2" fmla="*/ 23493 h 1113451"/>
                    <a:gd name="connsiteX3" fmla="*/ 977679 w 1047973"/>
                    <a:gd name="connsiteY3" fmla="*/ 12063 h 1113451"/>
                    <a:gd name="connsiteX4" fmla="*/ 985299 w 1047973"/>
                    <a:gd name="connsiteY4" fmla="*/ 50163 h 1113451"/>
                    <a:gd name="connsiteX5" fmla="*/ 520479 w 1047973"/>
                    <a:gd name="connsiteY5" fmla="*/ 57783 h 1113451"/>
                    <a:gd name="connsiteX6" fmla="*/ 196629 w 1047973"/>
                    <a:gd name="connsiteY6" fmla="*/ 309243 h 1113451"/>
                    <a:gd name="connsiteX7" fmla="*/ 166149 w 1047973"/>
                    <a:gd name="connsiteY7" fmla="*/ 648333 h 1113451"/>
                    <a:gd name="connsiteX8" fmla="*/ 181389 w 1047973"/>
                    <a:gd name="connsiteY8" fmla="*/ 979803 h 1113451"/>
                    <a:gd name="connsiteX9" fmla="*/ 86140 w 1047973"/>
                    <a:gd name="connsiteY9" fmla="*/ 1113153 h 1113451"/>
                    <a:gd name="connsiteX10" fmla="*/ 13749 w 1047973"/>
                    <a:gd name="connsiteY10" fmla="*/ 987423 h 1113451"/>
                    <a:gd name="connsiteX11" fmla="*/ 6129 w 1047973"/>
                    <a:gd name="connsiteY11" fmla="*/ 720723 h 1113451"/>
                    <a:gd name="connsiteX0" fmla="*/ 6129 w 1047973"/>
                    <a:gd name="connsiteY0" fmla="*/ 720723 h 1113451"/>
                    <a:gd name="connsiteX1" fmla="*/ 82329 w 1047973"/>
                    <a:gd name="connsiteY1" fmla="*/ 263523 h 1113451"/>
                    <a:gd name="connsiteX2" fmla="*/ 379509 w 1047973"/>
                    <a:gd name="connsiteY2" fmla="*/ 23493 h 1113451"/>
                    <a:gd name="connsiteX3" fmla="*/ 977679 w 1047973"/>
                    <a:gd name="connsiteY3" fmla="*/ 12063 h 1113451"/>
                    <a:gd name="connsiteX4" fmla="*/ 985299 w 1047973"/>
                    <a:gd name="connsiteY4" fmla="*/ 50163 h 1113451"/>
                    <a:gd name="connsiteX5" fmla="*/ 520479 w 1047973"/>
                    <a:gd name="connsiteY5" fmla="*/ 57783 h 1113451"/>
                    <a:gd name="connsiteX6" fmla="*/ 196629 w 1047973"/>
                    <a:gd name="connsiteY6" fmla="*/ 309243 h 1113451"/>
                    <a:gd name="connsiteX7" fmla="*/ 154719 w 1047973"/>
                    <a:gd name="connsiteY7" fmla="*/ 716913 h 1113451"/>
                    <a:gd name="connsiteX8" fmla="*/ 181389 w 1047973"/>
                    <a:gd name="connsiteY8" fmla="*/ 979803 h 1113451"/>
                    <a:gd name="connsiteX9" fmla="*/ 86140 w 1047973"/>
                    <a:gd name="connsiteY9" fmla="*/ 1113153 h 1113451"/>
                    <a:gd name="connsiteX10" fmla="*/ 13749 w 1047973"/>
                    <a:gd name="connsiteY10" fmla="*/ 987423 h 1113451"/>
                    <a:gd name="connsiteX11" fmla="*/ 6129 w 1047973"/>
                    <a:gd name="connsiteY11" fmla="*/ 720723 h 1113451"/>
                    <a:gd name="connsiteX0" fmla="*/ 6129 w 1047973"/>
                    <a:gd name="connsiteY0" fmla="*/ 720723 h 1113451"/>
                    <a:gd name="connsiteX1" fmla="*/ 82329 w 1047973"/>
                    <a:gd name="connsiteY1" fmla="*/ 263523 h 1113451"/>
                    <a:gd name="connsiteX2" fmla="*/ 379509 w 1047973"/>
                    <a:gd name="connsiteY2" fmla="*/ 23493 h 1113451"/>
                    <a:gd name="connsiteX3" fmla="*/ 977679 w 1047973"/>
                    <a:gd name="connsiteY3" fmla="*/ 12063 h 1113451"/>
                    <a:gd name="connsiteX4" fmla="*/ 985299 w 1047973"/>
                    <a:gd name="connsiteY4" fmla="*/ 50163 h 1113451"/>
                    <a:gd name="connsiteX5" fmla="*/ 520479 w 1047973"/>
                    <a:gd name="connsiteY5" fmla="*/ 57783 h 1113451"/>
                    <a:gd name="connsiteX6" fmla="*/ 196629 w 1047973"/>
                    <a:gd name="connsiteY6" fmla="*/ 309243 h 1113451"/>
                    <a:gd name="connsiteX7" fmla="*/ 177579 w 1047973"/>
                    <a:gd name="connsiteY7" fmla="*/ 716913 h 1113451"/>
                    <a:gd name="connsiteX8" fmla="*/ 181389 w 1047973"/>
                    <a:gd name="connsiteY8" fmla="*/ 979803 h 1113451"/>
                    <a:gd name="connsiteX9" fmla="*/ 86140 w 1047973"/>
                    <a:gd name="connsiteY9" fmla="*/ 1113153 h 1113451"/>
                    <a:gd name="connsiteX10" fmla="*/ 13749 w 1047973"/>
                    <a:gd name="connsiteY10" fmla="*/ 987423 h 1113451"/>
                    <a:gd name="connsiteX11" fmla="*/ 6129 w 1047973"/>
                    <a:gd name="connsiteY11" fmla="*/ 720723 h 1113451"/>
                    <a:gd name="connsiteX0" fmla="*/ 5229 w 1050883"/>
                    <a:gd name="connsiteY0" fmla="*/ 732153 h 1113451"/>
                    <a:gd name="connsiteX1" fmla="*/ 85239 w 1050883"/>
                    <a:gd name="connsiteY1" fmla="*/ 263523 h 1113451"/>
                    <a:gd name="connsiteX2" fmla="*/ 382419 w 1050883"/>
                    <a:gd name="connsiteY2" fmla="*/ 23493 h 1113451"/>
                    <a:gd name="connsiteX3" fmla="*/ 980589 w 1050883"/>
                    <a:gd name="connsiteY3" fmla="*/ 12063 h 1113451"/>
                    <a:gd name="connsiteX4" fmla="*/ 988209 w 1050883"/>
                    <a:gd name="connsiteY4" fmla="*/ 50163 h 1113451"/>
                    <a:gd name="connsiteX5" fmla="*/ 523389 w 1050883"/>
                    <a:gd name="connsiteY5" fmla="*/ 57783 h 1113451"/>
                    <a:gd name="connsiteX6" fmla="*/ 199539 w 1050883"/>
                    <a:gd name="connsiteY6" fmla="*/ 309243 h 1113451"/>
                    <a:gd name="connsiteX7" fmla="*/ 180489 w 1050883"/>
                    <a:gd name="connsiteY7" fmla="*/ 716913 h 1113451"/>
                    <a:gd name="connsiteX8" fmla="*/ 184299 w 1050883"/>
                    <a:gd name="connsiteY8" fmla="*/ 979803 h 1113451"/>
                    <a:gd name="connsiteX9" fmla="*/ 89050 w 1050883"/>
                    <a:gd name="connsiteY9" fmla="*/ 1113153 h 1113451"/>
                    <a:gd name="connsiteX10" fmla="*/ 16659 w 1050883"/>
                    <a:gd name="connsiteY10" fmla="*/ 987423 h 1113451"/>
                    <a:gd name="connsiteX11" fmla="*/ 5229 w 1050883"/>
                    <a:gd name="connsiteY11" fmla="*/ 732153 h 1113451"/>
                    <a:gd name="connsiteX0" fmla="*/ 15608 w 1038402"/>
                    <a:gd name="connsiteY0" fmla="*/ 751203 h 1113451"/>
                    <a:gd name="connsiteX1" fmla="*/ 72758 w 1038402"/>
                    <a:gd name="connsiteY1" fmla="*/ 263523 h 1113451"/>
                    <a:gd name="connsiteX2" fmla="*/ 369938 w 1038402"/>
                    <a:gd name="connsiteY2" fmla="*/ 23493 h 1113451"/>
                    <a:gd name="connsiteX3" fmla="*/ 968108 w 1038402"/>
                    <a:gd name="connsiteY3" fmla="*/ 12063 h 1113451"/>
                    <a:gd name="connsiteX4" fmla="*/ 975728 w 1038402"/>
                    <a:gd name="connsiteY4" fmla="*/ 50163 h 1113451"/>
                    <a:gd name="connsiteX5" fmla="*/ 510908 w 1038402"/>
                    <a:gd name="connsiteY5" fmla="*/ 57783 h 1113451"/>
                    <a:gd name="connsiteX6" fmla="*/ 187058 w 1038402"/>
                    <a:gd name="connsiteY6" fmla="*/ 309243 h 1113451"/>
                    <a:gd name="connsiteX7" fmla="*/ 168008 w 1038402"/>
                    <a:gd name="connsiteY7" fmla="*/ 716913 h 1113451"/>
                    <a:gd name="connsiteX8" fmla="*/ 171818 w 1038402"/>
                    <a:gd name="connsiteY8" fmla="*/ 979803 h 1113451"/>
                    <a:gd name="connsiteX9" fmla="*/ 76569 w 1038402"/>
                    <a:gd name="connsiteY9" fmla="*/ 1113153 h 1113451"/>
                    <a:gd name="connsiteX10" fmla="*/ 4178 w 1038402"/>
                    <a:gd name="connsiteY10" fmla="*/ 987423 h 1113451"/>
                    <a:gd name="connsiteX11" fmla="*/ 15608 w 1038402"/>
                    <a:gd name="connsiteY11" fmla="*/ 751203 h 1113451"/>
                    <a:gd name="connsiteX0" fmla="*/ 7299 w 1045333"/>
                    <a:gd name="connsiteY0" fmla="*/ 766443 h 1113451"/>
                    <a:gd name="connsiteX1" fmla="*/ 79689 w 1045333"/>
                    <a:gd name="connsiteY1" fmla="*/ 263523 h 1113451"/>
                    <a:gd name="connsiteX2" fmla="*/ 376869 w 1045333"/>
                    <a:gd name="connsiteY2" fmla="*/ 23493 h 1113451"/>
                    <a:gd name="connsiteX3" fmla="*/ 975039 w 1045333"/>
                    <a:gd name="connsiteY3" fmla="*/ 12063 h 1113451"/>
                    <a:gd name="connsiteX4" fmla="*/ 982659 w 1045333"/>
                    <a:gd name="connsiteY4" fmla="*/ 50163 h 1113451"/>
                    <a:gd name="connsiteX5" fmla="*/ 517839 w 1045333"/>
                    <a:gd name="connsiteY5" fmla="*/ 57783 h 1113451"/>
                    <a:gd name="connsiteX6" fmla="*/ 193989 w 1045333"/>
                    <a:gd name="connsiteY6" fmla="*/ 309243 h 1113451"/>
                    <a:gd name="connsiteX7" fmla="*/ 174939 w 1045333"/>
                    <a:gd name="connsiteY7" fmla="*/ 716913 h 1113451"/>
                    <a:gd name="connsiteX8" fmla="*/ 178749 w 1045333"/>
                    <a:gd name="connsiteY8" fmla="*/ 979803 h 1113451"/>
                    <a:gd name="connsiteX9" fmla="*/ 83500 w 1045333"/>
                    <a:gd name="connsiteY9" fmla="*/ 1113153 h 1113451"/>
                    <a:gd name="connsiteX10" fmla="*/ 11109 w 1045333"/>
                    <a:gd name="connsiteY10" fmla="*/ 987423 h 1113451"/>
                    <a:gd name="connsiteX11" fmla="*/ 7299 w 1045333"/>
                    <a:gd name="connsiteY11" fmla="*/ 766443 h 11134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45333" h="1113451">
                      <a:moveTo>
                        <a:pt x="7299" y="766443"/>
                      </a:moveTo>
                      <a:cubicBezTo>
                        <a:pt x="18729" y="645793"/>
                        <a:pt x="18094" y="387348"/>
                        <a:pt x="79689" y="263523"/>
                      </a:cubicBezTo>
                      <a:cubicBezTo>
                        <a:pt x="141284" y="139698"/>
                        <a:pt x="227644" y="65403"/>
                        <a:pt x="376869" y="23493"/>
                      </a:cubicBezTo>
                      <a:cubicBezTo>
                        <a:pt x="526094" y="-18417"/>
                        <a:pt x="874074" y="7618"/>
                        <a:pt x="975039" y="12063"/>
                      </a:cubicBezTo>
                      <a:cubicBezTo>
                        <a:pt x="1076004" y="16508"/>
                        <a:pt x="1058859" y="42543"/>
                        <a:pt x="982659" y="50163"/>
                      </a:cubicBezTo>
                      <a:cubicBezTo>
                        <a:pt x="906459" y="57783"/>
                        <a:pt x="649284" y="14603"/>
                        <a:pt x="517839" y="57783"/>
                      </a:cubicBezTo>
                      <a:cubicBezTo>
                        <a:pt x="386394" y="100963"/>
                        <a:pt x="251139" y="199388"/>
                        <a:pt x="193989" y="309243"/>
                      </a:cubicBezTo>
                      <a:cubicBezTo>
                        <a:pt x="136839" y="419098"/>
                        <a:pt x="158429" y="605153"/>
                        <a:pt x="174939" y="716913"/>
                      </a:cubicBezTo>
                      <a:cubicBezTo>
                        <a:pt x="191449" y="828673"/>
                        <a:pt x="194624" y="918208"/>
                        <a:pt x="178749" y="979803"/>
                      </a:cubicBezTo>
                      <a:cubicBezTo>
                        <a:pt x="162874" y="1041398"/>
                        <a:pt x="117790" y="1118868"/>
                        <a:pt x="83500" y="1113153"/>
                      </a:cubicBezTo>
                      <a:cubicBezTo>
                        <a:pt x="49210" y="1107438"/>
                        <a:pt x="23809" y="1045208"/>
                        <a:pt x="11109" y="987423"/>
                      </a:cubicBezTo>
                      <a:cubicBezTo>
                        <a:pt x="-1591" y="929638"/>
                        <a:pt x="-4131" y="887093"/>
                        <a:pt x="7299" y="766443"/>
                      </a:cubicBez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3" name="Ellipse 62"/>
                <p:cNvSpPr/>
                <p:nvPr/>
              </p:nvSpPr>
              <p:spPr>
                <a:xfrm>
                  <a:off x="3539345" y="3068535"/>
                  <a:ext cx="192335" cy="560074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64" name="Connecteur droit 63"/>
                <p:cNvCxnSpPr>
                  <a:endCxn id="63" idx="6"/>
                </p:cNvCxnSpPr>
                <p:nvPr/>
              </p:nvCxnSpPr>
              <p:spPr>
                <a:xfrm flipH="1" flipV="1">
                  <a:off x="3731680" y="3348572"/>
                  <a:ext cx="1571438" cy="461406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5" name="ZoneTexte 64"/>
                <p:cNvSpPr txBox="1"/>
                <p:nvPr/>
              </p:nvSpPr>
              <p:spPr>
                <a:xfrm>
                  <a:off x="4374485" y="4298147"/>
                  <a:ext cx="1891647" cy="2616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400" b="1" dirty="0" smtClean="0">
                      <a:solidFill>
                        <a:schemeClr val="accent6">
                          <a:lumMod val="75000"/>
                        </a:schemeClr>
                      </a:solidFill>
                    </a:rPr>
                    <a:t>Buffer gas at 100-500 mbar</a:t>
                  </a:r>
                  <a:endParaRPr lang="fr-FR" sz="1400" b="1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6" name="Trapèze 65"/>
                <p:cNvSpPr/>
                <p:nvPr/>
              </p:nvSpPr>
              <p:spPr>
                <a:xfrm rot="16200000">
                  <a:off x="5146816" y="2004322"/>
                  <a:ext cx="119103" cy="1080120"/>
                </a:xfrm>
                <a:prstGeom prst="trapezoid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7" name="Forme libre 66"/>
                <p:cNvSpPr/>
                <p:nvPr/>
              </p:nvSpPr>
              <p:spPr>
                <a:xfrm>
                  <a:off x="3602499" y="4007717"/>
                  <a:ext cx="739558" cy="945737"/>
                </a:xfrm>
                <a:custGeom>
                  <a:avLst/>
                  <a:gdLst>
                    <a:gd name="connsiteX0" fmla="*/ 797546 w 856332"/>
                    <a:gd name="connsiteY0" fmla="*/ 121920 h 621649"/>
                    <a:gd name="connsiteX1" fmla="*/ 785354 w 856332"/>
                    <a:gd name="connsiteY1" fmla="*/ 512064 h 621649"/>
                    <a:gd name="connsiteX2" fmla="*/ 90410 w 856332"/>
                    <a:gd name="connsiteY2" fmla="*/ 585216 h 621649"/>
                    <a:gd name="connsiteX3" fmla="*/ 29450 w 856332"/>
                    <a:gd name="connsiteY3" fmla="*/ 0 h 621649"/>
                    <a:gd name="connsiteX0" fmla="*/ 866472 w 898128"/>
                    <a:gd name="connsiteY0" fmla="*/ 133350 h 621285"/>
                    <a:gd name="connsiteX1" fmla="*/ 785354 w 898128"/>
                    <a:gd name="connsiteY1" fmla="*/ 512064 h 621285"/>
                    <a:gd name="connsiteX2" fmla="*/ 90410 w 898128"/>
                    <a:gd name="connsiteY2" fmla="*/ 585216 h 621285"/>
                    <a:gd name="connsiteX3" fmla="*/ 29450 w 898128"/>
                    <a:gd name="connsiteY3" fmla="*/ 0 h 621285"/>
                    <a:gd name="connsiteX0" fmla="*/ 866472 w 881252"/>
                    <a:gd name="connsiteY0" fmla="*/ 133350 h 621285"/>
                    <a:gd name="connsiteX1" fmla="*/ 785354 w 881252"/>
                    <a:gd name="connsiteY1" fmla="*/ 512064 h 621285"/>
                    <a:gd name="connsiteX2" fmla="*/ 90410 w 881252"/>
                    <a:gd name="connsiteY2" fmla="*/ 585216 h 621285"/>
                    <a:gd name="connsiteX3" fmla="*/ 29450 w 881252"/>
                    <a:gd name="connsiteY3" fmla="*/ 0 h 621285"/>
                    <a:gd name="connsiteX0" fmla="*/ 892319 w 900676"/>
                    <a:gd name="connsiteY0" fmla="*/ 140970 h 621046"/>
                    <a:gd name="connsiteX1" fmla="*/ 785354 w 900676"/>
                    <a:gd name="connsiteY1" fmla="*/ 512064 h 621046"/>
                    <a:gd name="connsiteX2" fmla="*/ 90410 w 900676"/>
                    <a:gd name="connsiteY2" fmla="*/ 585216 h 621046"/>
                    <a:gd name="connsiteX3" fmla="*/ 29450 w 900676"/>
                    <a:gd name="connsiteY3" fmla="*/ 0 h 621046"/>
                    <a:gd name="connsiteX0" fmla="*/ 892319 w 893110"/>
                    <a:gd name="connsiteY0" fmla="*/ 140970 h 621046"/>
                    <a:gd name="connsiteX1" fmla="*/ 785354 w 893110"/>
                    <a:gd name="connsiteY1" fmla="*/ 512064 h 621046"/>
                    <a:gd name="connsiteX2" fmla="*/ 90410 w 893110"/>
                    <a:gd name="connsiteY2" fmla="*/ 585216 h 621046"/>
                    <a:gd name="connsiteX3" fmla="*/ 29450 w 893110"/>
                    <a:gd name="connsiteY3" fmla="*/ 0 h 621046"/>
                    <a:gd name="connsiteX0" fmla="*/ 888011 w 889572"/>
                    <a:gd name="connsiteY0" fmla="*/ 34290 h 624610"/>
                    <a:gd name="connsiteX1" fmla="*/ 785354 w 889572"/>
                    <a:gd name="connsiteY1" fmla="*/ 512064 h 624610"/>
                    <a:gd name="connsiteX2" fmla="*/ 90410 w 889572"/>
                    <a:gd name="connsiteY2" fmla="*/ 585216 h 624610"/>
                    <a:gd name="connsiteX3" fmla="*/ 29450 w 889572"/>
                    <a:gd name="connsiteY3" fmla="*/ 0 h 624610"/>
                    <a:gd name="connsiteX0" fmla="*/ 889230 w 897863"/>
                    <a:gd name="connsiteY0" fmla="*/ 34290 h 635731"/>
                    <a:gd name="connsiteX1" fmla="*/ 808113 w 897863"/>
                    <a:gd name="connsiteY1" fmla="*/ 542544 h 635731"/>
                    <a:gd name="connsiteX2" fmla="*/ 91629 w 897863"/>
                    <a:gd name="connsiteY2" fmla="*/ 585216 h 635731"/>
                    <a:gd name="connsiteX3" fmla="*/ 30669 w 897863"/>
                    <a:gd name="connsiteY3" fmla="*/ 0 h 635731"/>
                    <a:gd name="connsiteX0" fmla="*/ 889476 w 899966"/>
                    <a:gd name="connsiteY0" fmla="*/ 34290 h 647836"/>
                    <a:gd name="connsiteX1" fmla="*/ 812667 w 899966"/>
                    <a:gd name="connsiteY1" fmla="*/ 569214 h 647836"/>
                    <a:gd name="connsiteX2" fmla="*/ 91875 w 899966"/>
                    <a:gd name="connsiteY2" fmla="*/ 585216 h 647836"/>
                    <a:gd name="connsiteX3" fmla="*/ 30915 w 899966"/>
                    <a:gd name="connsiteY3" fmla="*/ 0 h 647836"/>
                    <a:gd name="connsiteX0" fmla="*/ 872209 w 872209"/>
                    <a:gd name="connsiteY0" fmla="*/ 34290 h 637176"/>
                    <a:gd name="connsiteX1" fmla="*/ 795400 w 872209"/>
                    <a:gd name="connsiteY1" fmla="*/ 569214 h 637176"/>
                    <a:gd name="connsiteX2" fmla="*/ 408650 w 872209"/>
                    <a:gd name="connsiteY2" fmla="*/ 606551 h 637176"/>
                    <a:gd name="connsiteX3" fmla="*/ 74608 w 872209"/>
                    <a:gd name="connsiteY3" fmla="*/ 585216 h 637176"/>
                    <a:gd name="connsiteX4" fmla="*/ 13648 w 872209"/>
                    <a:gd name="connsiteY4" fmla="*/ 0 h 637176"/>
                    <a:gd name="connsiteX0" fmla="*/ 872209 w 872209"/>
                    <a:gd name="connsiteY0" fmla="*/ 34290 h 637176"/>
                    <a:gd name="connsiteX1" fmla="*/ 791092 w 872209"/>
                    <a:gd name="connsiteY1" fmla="*/ 546354 h 637176"/>
                    <a:gd name="connsiteX2" fmla="*/ 408650 w 872209"/>
                    <a:gd name="connsiteY2" fmla="*/ 606551 h 637176"/>
                    <a:gd name="connsiteX3" fmla="*/ 74608 w 872209"/>
                    <a:gd name="connsiteY3" fmla="*/ 585216 h 637176"/>
                    <a:gd name="connsiteX4" fmla="*/ 13648 w 872209"/>
                    <a:gd name="connsiteY4" fmla="*/ 0 h 637176"/>
                    <a:gd name="connsiteX0" fmla="*/ 872209 w 872209"/>
                    <a:gd name="connsiteY0" fmla="*/ 34290 h 637176"/>
                    <a:gd name="connsiteX1" fmla="*/ 791092 w 872209"/>
                    <a:gd name="connsiteY1" fmla="*/ 546354 h 637176"/>
                    <a:gd name="connsiteX2" fmla="*/ 408650 w 872209"/>
                    <a:gd name="connsiteY2" fmla="*/ 606551 h 637176"/>
                    <a:gd name="connsiteX3" fmla="*/ 74608 w 872209"/>
                    <a:gd name="connsiteY3" fmla="*/ 585216 h 637176"/>
                    <a:gd name="connsiteX4" fmla="*/ 13648 w 872209"/>
                    <a:gd name="connsiteY4" fmla="*/ 0 h 637176"/>
                    <a:gd name="connsiteX0" fmla="*/ 872209 w 872209"/>
                    <a:gd name="connsiteY0" fmla="*/ 34290 h 637176"/>
                    <a:gd name="connsiteX1" fmla="*/ 821247 w 872209"/>
                    <a:gd name="connsiteY1" fmla="*/ 546354 h 637176"/>
                    <a:gd name="connsiteX2" fmla="*/ 408650 w 872209"/>
                    <a:gd name="connsiteY2" fmla="*/ 606551 h 637176"/>
                    <a:gd name="connsiteX3" fmla="*/ 74608 w 872209"/>
                    <a:gd name="connsiteY3" fmla="*/ 585216 h 637176"/>
                    <a:gd name="connsiteX4" fmla="*/ 13648 w 872209"/>
                    <a:gd name="connsiteY4" fmla="*/ 0 h 637176"/>
                    <a:gd name="connsiteX0" fmla="*/ 872086 w 875258"/>
                    <a:gd name="connsiteY0" fmla="*/ 34290 h 631292"/>
                    <a:gd name="connsiteX1" fmla="*/ 821124 w 875258"/>
                    <a:gd name="connsiteY1" fmla="*/ 546354 h 631292"/>
                    <a:gd name="connsiteX2" fmla="*/ 404219 w 875258"/>
                    <a:gd name="connsiteY2" fmla="*/ 591311 h 631292"/>
                    <a:gd name="connsiteX3" fmla="*/ 74485 w 875258"/>
                    <a:gd name="connsiteY3" fmla="*/ 585216 h 631292"/>
                    <a:gd name="connsiteX4" fmla="*/ 13525 w 875258"/>
                    <a:gd name="connsiteY4" fmla="*/ 0 h 631292"/>
                    <a:gd name="connsiteX0" fmla="*/ 866268 w 869441"/>
                    <a:gd name="connsiteY0" fmla="*/ 34290 h 602678"/>
                    <a:gd name="connsiteX1" fmla="*/ 815306 w 869441"/>
                    <a:gd name="connsiteY1" fmla="*/ 546354 h 602678"/>
                    <a:gd name="connsiteX2" fmla="*/ 398401 w 869441"/>
                    <a:gd name="connsiteY2" fmla="*/ 591311 h 602678"/>
                    <a:gd name="connsiteX3" fmla="*/ 68667 w 869441"/>
                    <a:gd name="connsiteY3" fmla="*/ 585216 h 602678"/>
                    <a:gd name="connsiteX4" fmla="*/ 7707 w 869441"/>
                    <a:gd name="connsiteY4" fmla="*/ 0 h 602678"/>
                    <a:gd name="connsiteX0" fmla="*/ 865172 w 868345"/>
                    <a:gd name="connsiteY0" fmla="*/ 34290 h 602678"/>
                    <a:gd name="connsiteX1" fmla="*/ 814210 w 868345"/>
                    <a:gd name="connsiteY1" fmla="*/ 546354 h 602678"/>
                    <a:gd name="connsiteX2" fmla="*/ 397305 w 868345"/>
                    <a:gd name="connsiteY2" fmla="*/ 591311 h 602678"/>
                    <a:gd name="connsiteX3" fmla="*/ 84802 w 868345"/>
                    <a:gd name="connsiteY3" fmla="*/ 569976 h 602678"/>
                    <a:gd name="connsiteX4" fmla="*/ 6611 w 868345"/>
                    <a:gd name="connsiteY4" fmla="*/ 0 h 602678"/>
                    <a:gd name="connsiteX0" fmla="*/ 865908 w 869081"/>
                    <a:gd name="connsiteY0" fmla="*/ 34290 h 602678"/>
                    <a:gd name="connsiteX1" fmla="*/ 814946 w 869081"/>
                    <a:gd name="connsiteY1" fmla="*/ 546354 h 602678"/>
                    <a:gd name="connsiteX2" fmla="*/ 398041 w 869081"/>
                    <a:gd name="connsiteY2" fmla="*/ 591311 h 602678"/>
                    <a:gd name="connsiteX3" fmla="*/ 85538 w 869081"/>
                    <a:gd name="connsiteY3" fmla="*/ 569976 h 602678"/>
                    <a:gd name="connsiteX4" fmla="*/ 7347 w 869081"/>
                    <a:gd name="connsiteY4" fmla="*/ 0 h 602678"/>
                    <a:gd name="connsiteX0" fmla="*/ 868896 w 873199"/>
                    <a:gd name="connsiteY0" fmla="*/ 34290 h 622454"/>
                    <a:gd name="connsiteX1" fmla="*/ 817934 w 873199"/>
                    <a:gd name="connsiteY1" fmla="*/ 546354 h 622454"/>
                    <a:gd name="connsiteX2" fmla="*/ 379489 w 873199"/>
                    <a:gd name="connsiteY2" fmla="*/ 595121 h 622454"/>
                    <a:gd name="connsiteX3" fmla="*/ 88526 w 873199"/>
                    <a:gd name="connsiteY3" fmla="*/ 569976 h 622454"/>
                    <a:gd name="connsiteX4" fmla="*/ 10335 w 873199"/>
                    <a:gd name="connsiteY4" fmla="*/ 0 h 622454"/>
                    <a:gd name="connsiteX0" fmla="*/ 876609 w 880911"/>
                    <a:gd name="connsiteY0" fmla="*/ 34290 h 604791"/>
                    <a:gd name="connsiteX1" fmla="*/ 825647 w 880911"/>
                    <a:gd name="connsiteY1" fmla="*/ 546354 h 604791"/>
                    <a:gd name="connsiteX2" fmla="*/ 387202 w 880911"/>
                    <a:gd name="connsiteY2" fmla="*/ 595121 h 604791"/>
                    <a:gd name="connsiteX3" fmla="*/ 57468 w 880911"/>
                    <a:gd name="connsiteY3" fmla="*/ 474726 h 604791"/>
                    <a:gd name="connsiteX4" fmla="*/ 18048 w 880911"/>
                    <a:gd name="connsiteY4" fmla="*/ 0 h 604791"/>
                    <a:gd name="connsiteX0" fmla="*/ 873620 w 882402"/>
                    <a:gd name="connsiteY0" fmla="*/ 34290 h 600660"/>
                    <a:gd name="connsiteX1" fmla="*/ 822658 w 882402"/>
                    <a:gd name="connsiteY1" fmla="*/ 546354 h 600660"/>
                    <a:gd name="connsiteX2" fmla="*/ 306672 w 882402"/>
                    <a:gd name="connsiteY2" fmla="*/ 587501 h 600660"/>
                    <a:gd name="connsiteX3" fmla="*/ 54479 w 882402"/>
                    <a:gd name="connsiteY3" fmla="*/ 474726 h 600660"/>
                    <a:gd name="connsiteX4" fmla="*/ 15059 w 882402"/>
                    <a:gd name="connsiteY4" fmla="*/ 0 h 600660"/>
                    <a:gd name="connsiteX0" fmla="*/ 873620 w 882403"/>
                    <a:gd name="connsiteY0" fmla="*/ 34290 h 607006"/>
                    <a:gd name="connsiteX1" fmla="*/ 822658 w 882403"/>
                    <a:gd name="connsiteY1" fmla="*/ 546354 h 607006"/>
                    <a:gd name="connsiteX2" fmla="*/ 306672 w 882403"/>
                    <a:gd name="connsiteY2" fmla="*/ 598931 h 607006"/>
                    <a:gd name="connsiteX3" fmla="*/ 54479 w 882403"/>
                    <a:gd name="connsiteY3" fmla="*/ 474726 h 607006"/>
                    <a:gd name="connsiteX4" fmla="*/ 15059 w 882403"/>
                    <a:gd name="connsiteY4" fmla="*/ 0 h 607006"/>
                    <a:gd name="connsiteX0" fmla="*/ 858722 w 867505"/>
                    <a:gd name="connsiteY0" fmla="*/ 34290 h 607006"/>
                    <a:gd name="connsiteX1" fmla="*/ 807760 w 867505"/>
                    <a:gd name="connsiteY1" fmla="*/ 546354 h 607006"/>
                    <a:gd name="connsiteX2" fmla="*/ 291774 w 867505"/>
                    <a:gd name="connsiteY2" fmla="*/ 598931 h 607006"/>
                    <a:gd name="connsiteX3" fmla="*/ 39581 w 867505"/>
                    <a:gd name="connsiteY3" fmla="*/ 474726 h 607006"/>
                    <a:gd name="connsiteX4" fmla="*/ 46224 w 867505"/>
                    <a:gd name="connsiteY4" fmla="*/ 217932 h 607006"/>
                    <a:gd name="connsiteX5" fmla="*/ 161 w 867505"/>
                    <a:gd name="connsiteY5" fmla="*/ 0 h 607006"/>
                    <a:gd name="connsiteX0" fmla="*/ 834579 w 843362"/>
                    <a:gd name="connsiteY0" fmla="*/ 255270 h 827986"/>
                    <a:gd name="connsiteX1" fmla="*/ 783617 w 843362"/>
                    <a:gd name="connsiteY1" fmla="*/ 767334 h 827986"/>
                    <a:gd name="connsiteX2" fmla="*/ 267631 w 843362"/>
                    <a:gd name="connsiteY2" fmla="*/ 819911 h 827986"/>
                    <a:gd name="connsiteX3" fmla="*/ 15438 w 843362"/>
                    <a:gd name="connsiteY3" fmla="*/ 695706 h 827986"/>
                    <a:gd name="connsiteX4" fmla="*/ 22081 w 843362"/>
                    <a:gd name="connsiteY4" fmla="*/ 438912 h 827986"/>
                    <a:gd name="connsiteX5" fmla="*/ 27712 w 843362"/>
                    <a:gd name="connsiteY5" fmla="*/ 0 h 827986"/>
                    <a:gd name="connsiteX0" fmla="*/ 834579 w 843362"/>
                    <a:gd name="connsiteY0" fmla="*/ 255270 h 827986"/>
                    <a:gd name="connsiteX1" fmla="*/ 783617 w 843362"/>
                    <a:gd name="connsiteY1" fmla="*/ 767334 h 827986"/>
                    <a:gd name="connsiteX2" fmla="*/ 267631 w 843362"/>
                    <a:gd name="connsiteY2" fmla="*/ 819911 h 827986"/>
                    <a:gd name="connsiteX3" fmla="*/ 15438 w 843362"/>
                    <a:gd name="connsiteY3" fmla="*/ 695706 h 827986"/>
                    <a:gd name="connsiteX4" fmla="*/ 22081 w 843362"/>
                    <a:gd name="connsiteY4" fmla="*/ 438912 h 827986"/>
                    <a:gd name="connsiteX5" fmla="*/ 27712 w 843362"/>
                    <a:gd name="connsiteY5" fmla="*/ 0 h 827986"/>
                    <a:gd name="connsiteX0" fmla="*/ 819167 w 827950"/>
                    <a:gd name="connsiteY0" fmla="*/ 255270 h 827986"/>
                    <a:gd name="connsiteX1" fmla="*/ 768205 w 827950"/>
                    <a:gd name="connsiteY1" fmla="*/ 767334 h 827986"/>
                    <a:gd name="connsiteX2" fmla="*/ 252219 w 827950"/>
                    <a:gd name="connsiteY2" fmla="*/ 819911 h 827986"/>
                    <a:gd name="connsiteX3" fmla="*/ 26 w 827950"/>
                    <a:gd name="connsiteY3" fmla="*/ 695706 h 827986"/>
                    <a:gd name="connsiteX4" fmla="*/ 6669 w 827950"/>
                    <a:gd name="connsiteY4" fmla="*/ 438912 h 827986"/>
                    <a:gd name="connsiteX5" fmla="*/ 12300 w 827950"/>
                    <a:gd name="connsiteY5" fmla="*/ 0 h 827986"/>
                    <a:gd name="connsiteX0" fmla="*/ 814826 w 823609"/>
                    <a:gd name="connsiteY0" fmla="*/ 255270 h 827986"/>
                    <a:gd name="connsiteX1" fmla="*/ 763864 w 823609"/>
                    <a:gd name="connsiteY1" fmla="*/ 767334 h 827986"/>
                    <a:gd name="connsiteX2" fmla="*/ 247878 w 823609"/>
                    <a:gd name="connsiteY2" fmla="*/ 819911 h 827986"/>
                    <a:gd name="connsiteX3" fmla="*/ 12916 w 823609"/>
                    <a:gd name="connsiteY3" fmla="*/ 707136 h 827986"/>
                    <a:gd name="connsiteX4" fmla="*/ 2328 w 823609"/>
                    <a:gd name="connsiteY4" fmla="*/ 438912 h 827986"/>
                    <a:gd name="connsiteX5" fmla="*/ 7959 w 823609"/>
                    <a:gd name="connsiteY5" fmla="*/ 0 h 827986"/>
                    <a:gd name="connsiteX0" fmla="*/ 819955 w 828738"/>
                    <a:gd name="connsiteY0" fmla="*/ 255270 h 827986"/>
                    <a:gd name="connsiteX1" fmla="*/ 768993 w 828738"/>
                    <a:gd name="connsiteY1" fmla="*/ 767334 h 827986"/>
                    <a:gd name="connsiteX2" fmla="*/ 253007 w 828738"/>
                    <a:gd name="connsiteY2" fmla="*/ 819911 h 827986"/>
                    <a:gd name="connsiteX3" fmla="*/ 18045 w 828738"/>
                    <a:gd name="connsiteY3" fmla="*/ 707136 h 827986"/>
                    <a:gd name="connsiteX4" fmla="*/ 11765 w 828738"/>
                    <a:gd name="connsiteY4" fmla="*/ 438912 h 827986"/>
                    <a:gd name="connsiteX5" fmla="*/ 13088 w 828738"/>
                    <a:gd name="connsiteY5" fmla="*/ 0 h 827986"/>
                    <a:gd name="connsiteX0" fmla="*/ 819955 w 828738"/>
                    <a:gd name="connsiteY0" fmla="*/ 255270 h 827986"/>
                    <a:gd name="connsiteX1" fmla="*/ 768993 w 828738"/>
                    <a:gd name="connsiteY1" fmla="*/ 767334 h 827986"/>
                    <a:gd name="connsiteX2" fmla="*/ 253007 w 828738"/>
                    <a:gd name="connsiteY2" fmla="*/ 819911 h 827986"/>
                    <a:gd name="connsiteX3" fmla="*/ 18045 w 828738"/>
                    <a:gd name="connsiteY3" fmla="*/ 707136 h 827986"/>
                    <a:gd name="connsiteX4" fmla="*/ 11765 w 828738"/>
                    <a:gd name="connsiteY4" fmla="*/ 438912 h 827986"/>
                    <a:gd name="connsiteX5" fmla="*/ 13088 w 828738"/>
                    <a:gd name="connsiteY5" fmla="*/ 0 h 827986"/>
                    <a:gd name="connsiteX0" fmla="*/ 823321 w 832104"/>
                    <a:gd name="connsiteY0" fmla="*/ 255270 h 827986"/>
                    <a:gd name="connsiteX1" fmla="*/ 772359 w 832104"/>
                    <a:gd name="connsiteY1" fmla="*/ 767334 h 827986"/>
                    <a:gd name="connsiteX2" fmla="*/ 256373 w 832104"/>
                    <a:gd name="connsiteY2" fmla="*/ 819911 h 827986"/>
                    <a:gd name="connsiteX3" fmla="*/ 21411 w 832104"/>
                    <a:gd name="connsiteY3" fmla="*/ 707136 h 827986"/>
                    <a:gd name="connsiteX4" fmla="*/ 15131 w 832104"/>
                    <a:gd name="connsiteY4" fmla="*/ 438912 h 827986"/>
                    <a:gd name="connsiteX5" fmla="*/ 16454 w 832104"/>
                    <a:gd name="connsiteY5" fmla="*/ 0 h 827986"/>
                    <a:gd name="connsiteX0" fmla="*/ 823321 w 832104"/>
                    <a:gd name="connsiteY0" fmla="*/ 255270 h 827986"/>
                    <a:gd name="connsiteX1" fmla="*/ 772359 w 832104"/>
                    <a:gd name="connsiteY1" fmla="*/ 767334 h 827986"/>
                    <a:gd name="connsiteX2" fmla="*/ 256373 w 832104"/>
                    <a:gd name="connsiteY2" fmla="*/ 819911 h 827986"/>
                    <a:gd name="connsiteX3" fmla="*/ 21411 w 832104"/>
                    <a:gd name="connsiteY3" fmla="*/ 707136 h 827986"/>
                    <a:gd name="connsiteX4" fmla="*/ 15131 w 832104"/>
                    <a:gd name="connsiteY4" fmla="*/ 438912 h 827986"/>
                    <a:gd name="connsiteX5" fmla="*/ 16454 w 832104"/>
                    <a:gd name="connsiteY5" fmla="*/ 0 h 827986"/>
                    <a:gd name="connsiteX0" fmla="*/ 814434 w 823217"/>
                    <a:gd name="connsiteY0" fmla="*/ 255270 h 827986"/>
                    <a:gd name="connsiteX1" fmla="*/ 763472 w 823217"/>
                    <a:gd name="connsiteY1" fmla="*/ 767334 h 827986"/>
                    <a:gd name="connsiteX2" fmla="*/ 247486 w 823217"/>
                    <a:gd name="connsiteY2" fmla="*/ 819911 h 827986"/>
                    <a:gd name="connsiteX3" fmla="*/ 12524 w 823217"/>
                    <a:gd name="connsiteY3" fmla="*/ 707136 h 827986"/>
                    <a:gd name="connsiteX4" fmla="*/ 6244 w 823217"/>
                    <a:gd name="connsiteY4" fmla="*/ 438912 h 827986"/>
                    <a:gd name="connsiteX5" fmla="*/ 7567 w 823217"/>
                    <a:gd name="connsiteY5" fmla="*/ 0 h 827986"/>
                    <a:gd name="connsiteX0" fmla="*/ 827414 w 836197"/>
                    <a:gd name="connsiteY0" fmla="*/ 255270 h 827986"/>
                    <a:gd name="connsiteX1" fmla="*/ 776452 w 836197"/>
                    <a:gd name="connsiteY1" fmla="*/ 767334 h 827986"/>
                    <a:gd name="connsiteX2" fmla="*/ 260466 w 836197"/>
                    <a:gd name="connsiteY2" fmla="*/ 819911 h 827986"/>
                    <a:gd name="connsiteX3" fmla="*/ 25504 w 836197"/>
                    <a:gd name="connsiteY3" fmla="*/ 707136 h 827986"/>
                    <a:gd name="connsiteX4" fmla="*/ 10608 w 836197"/>
                    <a:gd name="connsiteY4" fmla="*/ 385572 h 827986"/>
                    <a:gd name="connsiteX5" fmla="*/ 20547 w 836197"/>
                    <a:gd name="connsiteY5" fmla="*/ 0 h 8279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36197" h="827986">
                      <a:moveTo>
                        <a:pt x="827414" y="255270"/>
                      </a:moveTo>
                      <a:cubicBezTo>
                        <a:pt x="824245" y="411734"/>
                        <a:pt x="870943" y="673227"/>
                        <a:pt x="776452" y="767334"/>
                      </a:cubicBezTo>
                      <a:cubicBezTo>
                        <a:pt x="681961" y="861441"/>
                        <a:pt x="380598" y="817244"/>
                        <a:pt x="260466" y="819911"/>
                      </a:cubicBezTo>
                      <a:cubicBezTo>
                        <a:pt x="140334" y="822578"/>
                        <a:pt x="67147" y="779526"/>
                        <a:pt x="25504" y="707136"/>
                      </a:cubicBezTo>
                      <a:cubicBezTo>
                        <a:pt x="-16139" y="634746"/>
                        <a:pt x="4254" y="476123"/>
                        <a:pt x="10608" y="385572"/>
                      </a:cubicBezTo>
                      <a:cubicBezTo>
                        <a:pt x="16962" y="295021"/>
                        <a:pt x="17455" y="36957"/>
                        <a:pt x="20547" y="0"/>
                      </a:cubicBezTo>
                    </a:path>
                  </a:pathLst>
                </a:custGeom>
                <a:noFill/>
                <a:ln w="28575">
                  <a:solidFill>
                    <a:srgbClr val="A9D18E"/>
                  </a:solidFill>
                  <a:headEnd type="none" w="med" len="med"/>
                  <a:tailEnd type="arrow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8" name="ZoneTexte 67"/>
                <p:cNvSpPr txBox="1"/>
                <p:nvPr/>
              </p:nvSpPr>
              <p:spPr>
                <a:xfrm>
                  <a:off x="4534392" y="3787970"/>
                  <a:ext cx="1782429" cy="44479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400" b="1" dirty="0" smtClean="0"/>
                    <a:t>Stopping, thermalization </a:t>
                  </a:r>
                </a:p>
                <a:p>
                  <a:pPr algn="ctr"/>
                  <a:r>
                    <a:rPr lang="fr-FR" sz="1400" b="1" dirty="0" smtClean="0"/>
                    <a:t>and neutralization</a:t>
                  </a:r>
                  <a:endParaRPr lang="fr-FR" sz="1400" b="1" dirty="0"/>
                </a:p>
              </p:txBody>
            </p:sp>
            <p:sp>
              <p:nvSpPr>
                <p:cNvPr id="69" name="ZoneTexte 68"/>
                <p:cNvSpPr txBox="1"/>
                <p:nvPr/>
              </p:nvSpPr>
              <p:spPr>
                <a:xfrm>
                  <a:off x="5415672" y="2192026"/>
                  <a:ext cx="1066018" cy="2616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400" b="1" dirty="0" smtClean="0">
                      <a:solidFill>
                        <a:schemeClr val="accent6">
                          <a:lumMod val="75000"/>
                        </a:schemeClr>
                      </a:solidFill>
                    </a:rPr>
                    <a:t>Supersonic jet</a:t>
                  </a:r>
                  <a:endParaRPr lang="fr-FR" sz="1400" b="1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  <p:cxnSp>
              <p:nvCxnSpPr>
                <p:cNvPr id="70" name="Connecteur droit 69"/>
                <p:cNvCxnSpPr/>
                <p:nvPr/>
              </p:nvCxnSpPr>
              <p:spPr>
                <a:xfrm flipH="1" flipV="1">
                  <a:off x="3739766" y="2681354"/>
                  <a:ext cx="1443405" cy="453433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ZoneTexte 70"/>
                <p:cNvSpPr txBox="1"/>
                <p:nvPr/>
              </p:nvSpPr>
              <p:spPr>
                <a:xfrm>
                  <a:off x="4935040" y="3132022"/>
                  <a:ext cx="1876052" cy="2616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400" b="1" dirty="0" smtClean="0"/>
                    <a:t>Extraction by gas flow only</a:t>
                  </a:r>
                  <a:endParaRPr lang="fr-FR" sz="1400" b="1" dirty="0"/>
                </a:p>
              </p:txBody>
            </p:sp>
          </p:grpSp>
          <p:cxnSp>
            <p:nvCxnSpPr>
              <p:cNvPr id="47" name="Connecteur droit 46"/>
              <p:cNvCxnSpPr>
                <a:stCxn id="48" idx="2"/>
              </p:cNvCxnSpPr>
              <p:nvPr/>
            </p:nvCxnSpPr>
            <p:spPr>
              <a:xfrm>
                <a:off x="1799864" y="2027173"/>
                <a:ext cx="790447" cy="489880"/>
              </a:xfrm>
              <a:prstGeom prst="line">
                <a:avLst/>
              </a:prstGeom>
              <a:ln w="952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ZoneTexte 47"/>
              <p:cNvSpPr txBox="1"/>
              <p:nvPr/>
            </p:nvSpPr>
            <p:spPr>
              <a:xfrm>
                <a:off x="689919" y="1582382"/>
                <a:ext cx="2219890" cy="444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err="1" smtClean="0"/>
                  <a:t>Decoupling</a:t>
                </a:r>
                <a:r>
                  <a:rPr lang="fr-FR" sz="1400" b="1" dirty="0" smtClean="0"/>
                  <a:t> of laser axis from spectrometer axis</a:t>
                </a:r>
                <a:endParaRPr lang="fr-FR" sz="1400" b="1" dirty="0"/>
              </a:p>
            </p:txBody>
          </p:sp>
          <p:sp>
            <p:nvSpPr>
              <p:cNvPr id="49" name="Flèche droite 48"/>
              <p:cNvSpPr/>
              <p:nvPr/>
            </p:nvSpPr>
            <p:spPr>
              <a:xfrm rot="5400000">
                <a:off x="3279899" y="1759239"/>
                <a:ext cx="1768662" cy="720545"/>
              </a:xfrm>
              <a:prstGeom prst="rightArrow">
                <a:avLst/>
              </a:prstGeom>
              <a:solidFill>
                <a:srgbClr val="7030A0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0" name="Flèche droite 49"/>
              <p:cNvSpPr/>
              <p:nvPr/>
            </p:nvSpPr>
            <p:spPr>
              <a:xfrm rot="10800000">
                <a:off x="1786854" y="2489451"/>
                <a:ext cx="3974767" cy="78350"/>
              </a:xfrm>
              <a:prstGeom prst="rightArrow">
                <a:avLst/>
              </a:prstGeom>
              <a:solidFill>
                <a:srgbClr val="7030A0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51" name="Groupe 50"/>
              <p:cNvGrpSpPr/>
              <p:nvPr/>
            </p:nvGrpSpPr>
            <p:grpSpPr>
              <a:xfrm>
                <a:off x="3387968" y="2479984"/>
                <a:ext cx="98624" cy="98624"/>
                <a:chOff x="6970563" y="2233228"/>
                <a:chExt cx="207787" cy="207787"/>
              </a:xfrm>
            </p:grpSpPr>
            <p:sp>
              <p:nvSpPr>
                <p:cNvPr id="58" name="Ellipse 57"/>
                <p:cNvSpPr/>
                <p:nvPr/>
              </p:nvSpPr>
              <p:spPr>
                <a:xfrm>
                  <a:off x="6970563" y="2233228"/>
                  <a:ext cx="207787" cy="207787"/>
                </a:xfrm>
                <a:prstGeom prst="ellipse">
                  <a:avLst/>
                </a:prstGeom>
                <a:solidFill>
                  <a:srgbClr val="7030A0">
                    <a:alpha val="5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59" name="Connecteur droit 58"/>
                <p:cNvCxnSpPr>
                  <a:stCxn id="58" idx="7"/>
                  <a:endCxn id="58" idx="3"/>
                </p:cNvCxnSpPr>
                <p:nvPr/>
              </p:nvCxnSpPr>
              <p:spPr>
                <a:xfrm flipH="1">
                  <a:off x="7000993" y="2263658"/>
                  <a:ext cx="146927" cy="146927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Connecteur droit 59"/>
                <p:cNvCxnSpPr>
                  <a:stCxn id="58" idx="1"/>
                  <a:endCxn id="58" idx="5"/>
                </p:cNvCxnSpPr>
                <p:nvPr/>
              </p:nvCxnSpPr>
              <p:spPr>
                <a:xfrm>
                  <a:off x="7000993" y="2263658"/>
                  <a:ext cx="146927" cy="146927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2" name="Rectangle 51"/>
              <p:cNvSpPr/>
              <p:nvPr/>
            </p:nvSpPr>
            <p:spPr>
              <a:xfrm>
                <a:off x="2215845" y="1263178"/>
                <a:ext cx="1526059" cy="2616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400" b="1" dirty="0">
                    <a:solidFill>
                      <a:srgbClr val="7030A0"/>
                    </a:solidFill>
                  </a:rPr>
                  <a:t>Gas </a:t>
                </a:r>
                <a:r>
                  <a:rPr lang="fr-FR" sz="1400" b="1" dirty="0" smtClean="0">
                    <a:solidFill>
                      <a:srgbClr val="7030A0"/>
                    </a:solidFill>
                  </a:rPr>
                  <a:t>cell </a:t>
                </a:r>
                <a:r>
                  <a:rPr lang="fr-FR" sz="1400" b="1" dirty="0">
                    <a:solidFill>
                      <a:srgbClr val="7030A0"/>
                    </a:solidFill>
                  </a:rPr>
                  <a:t>laser probing</a:t>
                </a:r>
              </a:p>
            </p:txBody>
          </p:sp>
          <p:cxnSp>
            <p:nvCxnSpPr>
              <p:cNvPr id="53" name="Connecteur droit 52"/>
              <p:cNvCxnSpPr>
                <a:stCxn id="52" idx="2"/>
                <a:endCxn id="58" idx="1"/>
              </p:cNvCxnSpPr>
              <p:nvPr/>
            </p:nvCxnSpPr>
            <p:spPr>
              <a:xfrm>
                <a:off x="2978875" y="1524820"/>
                <a:ext cx="423537" cy="969607"/>
              </a:xfrm>
              <a:prstGeom prst="line">
                <a:avLst/>
              </a:prstGeom>
              <a:ln w="952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Rectangle 53"/>
              <p:cNvSpPr/>
              <p:nvPr/>
            </p:nvSpPr>
            <p:spPr>
              <a:xfrm>
                <a:off x="3486592" y="866327"/>
                <a:ext cx="1476620" cy="2616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400" b="1" dirty="0">
                    <a:solidFill>
                      <a:srgbClr val="7030A0"/>
                    </a:solidFill>
                  </a:rPr>
                  <a:t>Gas </a:t>
                </a:r>
                <a:r>
                  <a:rPr lang="fr-FR" sz="1400" b="1" dirty="0" smtClean="0">
                    <a:solidFill>
                      <a:srgbClr val="7030A0"/>
                    </a:solidFill>
                  </a:rPr>
                  <a:t>jet laser </a:t>
                </a:r>
                <a:r>
                  <a:rPr lang="fr-FR" sz="1400" b="1" dirty="0">
                    <a:solidFill>
                      <a:srgbClr val="7030A0"/>
                    </a:solidFill>
                  </a:rPr>
                  <a:t>probing</a:t>
                </a:r>
              </a:p>
            </p:txBody>
          </p:sp>
          <p:cxnSp>
            <p:nvCxnSpPr>
              <p:cNvPr id="55" name="Connecteur droit 54"/>
              <p:cNvCxnSpPr/>
              <p:nvPr/>
            </p:nvCxnSpPr>
            <p:spPr>
              <a:xfrm>
                <a:off x="2362051" y="3057561"/>
                <a:ext cx="0" cy="578178"/>
              </a:xfrm>
              <a:prstGeom prst="line">
                <a:avLst/>
              </a:prstGeom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necteur droit 55"/>
              <p:cNvCxnSpPr/>
              <p:nvPr/>
            </p:nvCxnSpPr>
            <p:spPr>
              <a:xfrm flipV="1">
                <a:off x="1580806" y="3311422"/>
                <a:ext cx="733088" cy="1110003"/>
              </a:xfrm>
              <a:prstGeom prst="line">
                <a:avLst/>
              </a:prstGeom>
              <a:ln w="952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ZoneTexte 56"/>
              <p:cNvSpPr txBox="1"/>
              <p:nvPr/>
            </p:nvSpPr>
            <p:spPr>
              <a:xfrm>
                <a:off x="919701" y="4420776"/>
                <a:ext cx="1296144" cy="2616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/>
                  <a:t>Thin window</a:t>
                </a:r>
                <a:endParaRPr lang="fr-FR" sz="1400" b="1" dirty="0"/>
              </a:p>
            </p:txBody>
          </p:sp>
        </p:grpSp>
        <p:pic>
          <p:nvPicPr>
            <p:cNvPr id="45" name="Image 4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6388" y="806362"/>
              <a:ext cx="693558" cy="1215209"/>
            </a:xfrm>
            <a:prstGeom prst="rect">
              <a:avLst/>
            </a:prstGeom>
          </p:spPr>
        </p:pic>
      </p:grpSp>
      <p:sp>
        <p:nvSpPr>
          <p:cNvPr id="75" name="ZoneTexte 74"/>
          <p:cNvSpPr txBox="1"/>
          <p:nvPr/>
        </p:nvSpPr>
        <p:spPr>
          <a:xfrm>
            <a:off x="572366" y="4070589"/>
            <a:ext cx="10515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E&lt; 1 MeV/u</a:t>
            </a:r>
            <a:endParaRPr lang="fr-FR" sz="1400" b="1" dirty="0"/>
          </a:p>
        </p:txBody>
      </p:sp>
      <p:sp>
        <p:nvSpPr>
          <p:cNvPr id="76" name="Titre 5">
            <a:extLst>
              <a:ext uri="{FF2B5EF4-FFF2-40B4-BE49-F238E27FC236}">
                <a16:creationId xmlns:a16="http://schemas.microsoft.com/office/drawing/2014/main" id="{6C0DCAB1-FF8F-734E-BF92-8399A1E1B589}"/>
              </a:ext>
            </a:extLst>
          </p:cNvPr>
          <p:cNvSpPr txBox="1">
            <a:spLocks/>
          </p:cNvSpPr>
          <p:nvPr/>
        </p:nvSpPr>
        <p:spPr>
          <a:xfrm>
            <a:off x="8579525" y="2918483"/>
            <a:ext cx="2542133" cy="857250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rgbClr val="456487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>
                <a:solidFill>
                  <a:schemeClr val="tx1"/>
                </a:solidFill>
                <a:latin typeface="+mn-lt"/>
              </a:rPr>
              <a:t>S</a:t>
            </a:r>
            <a:r>
              <a:rPr lang="fr-FR" baseline="30000" dirty="0">
                <a:solidFill>
                  <a:schemeClr val="tx1"/>
                </a:solidFill>
                <a:latin typeface="+mn-lt"/>
              </a:rPr>
              <a:t>3</a:t>
            </a:r>
            <a:r>
              <a:rPr lang="fr-FR" dirty="0">
                <a:solidFill>
                  <a:schemeClr val="tx1"/>
                </a:solidFill>
                <a:latin typeface="+mn-lt"/>
              </a:rPr>
              <a:t>-LEB</a:t>
            </a:r>
          </a:p>
          <a:p>
            <a:pPr algn="ctr"/>
            <a:r>
              <a:rPr lang="fr-FR" sz="2000" dirty="0">
                <a:solidFill>
                  <a:schemeClr val="tx1"/>
                </a:solidFill>
                <a:latin typeface="+mn-lt"/>
              </a:rPr>
              <a:t>(Low Energy Branch)</a:t>
            </a:r>
          </a:p>
        </p:txBody>
      </p:sp>
      <p:sp>
        <p:nvSpPr>
          <p:cNvPr id="77" name="Rectangle 76"/>
          <p:cNvSpPr/>
          <p:nvPr/>
        </p:nvSpPr>
        <p:spPr>
          <a:xfrm>
            <a:off x="623975" y="6407367"/>
            <a:ext cx="284404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/>
            <a:r>
              <a:rPr lang="fr-FR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 Ferrer, Nature Comm. 8 14520 (2017) </a:t>
            </a:r>
          </a:p>
        </p:txBody>
      </p:sp>
      <p:sp>
        <p:nvSpPr>
          <p:cNvPr id="78" name="Flèche droite 77"/>
          <p:cNvSpPr/>
          <p:nvPr/>
        </p:nvSpPr>
        <p:spPr>
          <a:xfrm rot="6592565">
            <a:off x="10317054" y="5718653"/>
            <a:ext cx="484993" cy="249556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9" name="Image 7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81" t="74334" r="16872" b="11874"/>
          <a:stretch/>
        </p:blipFill>
        <p:spPr>
          <a:xfrm>
            <a:off x="9593360" y="5992873"/>
            <a:ext cx="810547" cy="354614"/>
          </a:xfrm>
          <a:prstGeom prst="rect">
            <a:avLst/>
          </a:prstGeom>
        </p:spPr>
      </p:pic>
      <p:pic>
        <p:nvPicPr>
          <p:cNvPr id="81" name="Image 4">
            <a:extLst>
              <a:ext uri="{FF2B5EF4-FFF2-40B4-BE49-F238E27FC236}">
                <a16:creationId xmlns:a16="http://schemas.microsoft.com/office/drawing/2014/main" id="{93F39D34-BB05-3A4E-809B-EF1A44DE298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2875" y="3718094"/>
            <a:ext cx="3918037" cy="1856134"/>
          </a:xfrm>
          <a:prstGeom prst="rect">
            <a:avLst/>
          </a:prstGeom>
        </p:spPr>
      </p:pic>
      <p:pic>
        <p:nvPicPr>
          <p:cNvPr id="80" name="Image 7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136" y="6450146"/>
            <a:ext cx="1451026" cy="308929"/>
          </a:xfrm>
          <a:prstGeom prst="rect">
            <a:avLst/>
          </a:prstGeom>
        </p:spPr>
      </p:pic>
      <p:pic>
        <p:nvPicPr>
          <p:cNvPr id="82" name="Image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334" y="6347487"/>
            <a:ext cx="1013510" cy="495974"/>
          </a:xfrm>
          <a:prstGeom prst="rect">
            <a:avLst/>
          </a:prstGeom>
        </p:spPr>
      </p:pic>
      <p:pic>
        <p:nvPicPr>
          <p:cNvPr id="83" name="Image 8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187" y="6267227"/>
            <a:ext cx="824074" cy="56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7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388-EA6F-5A4A-9016-7AFDB6309DC3}" type="slidenum">
              <a:rPr lang="fr-FR" smtClean="0"/>
              <a:t>8</a:t>
            </a:fld>
            <a:endParaRPr lang="fr-FR" dirty="0"/>
          </a:p>
        </p:txBody>
      </p:sp>
      <p:grpSp>
        <p:nvGrpSpPr>
          <p:cNvPr id="31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34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7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250825" y="250825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S3-LEB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beams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: FRIENDS</a:t>
            </a:r>
            <a:r>
              <a:rPr lang="fr-FR" b="1" baseline="30000" dirty="0" smtClean="0">
                <a:solidFill>
                  <a:srgbClr val="2559FF"/>
                </a:solidFill>
                <a:latin typeface="Verdana" pitchFamily="34" charset="0"/>
              </a:rPr>
              <a:t>3</a:t>
            </a:r>
            <a:endParaRPr lang="fr-FR" b="1" baseline="30000" dirty="0">
              <a:solidFill>
                <a:srgbClr val="2559FF"/>
              </a:solidFill>
              <a:latin typeface="Verdana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9501132" y="6481112"/>
            <a:ext cx="1974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Courtesy V. </a:t>
            </a:r>
            <a:r>
              <a:rPr lang="en-GB" b="1" dirty="0" err="1" smtClean="0"/>
              <a:t>Manea</a:t>
            </a:r>
            <a:endParaRPr lang="en-GB" b="1" dirty="0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67" y="3309029"/>
            <a:ext cx="3996797" cy="2985695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8528" y="937334"/>
            <a:ext cx="3594383" cy="2108617"/>
          </a:xfrm>
          <a:prstGeom prst="rect">
            <a:avLst/>
          </a:prstGeom>
        </p:spPr>
      </p:pic>
      <p:pic>
        <p:nvPicPr>
          <p:cNvPr id="28" name="Picture 67"/>
          <p:cNvPicPr>
            <a:picLocks noChangeAspect="1"/>
          </p:cNvPicPr>
          <p:nvPr/>
        </p:nvPicPr>
        <p:blipFill>
          <a:blip r:embed="rId4"/>
          <a:srcRect l="45693" b="24276"/>
          <a:stretch>
            <a:fillRect/>
          </a:stretch>
        </p:blipFill>
        <p:spPr>
          <a:xfrm>
            <a:off x="349026" y="775894"/>
            <a:ext cx="977932" cy="1004163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5"/>
          <a:srcRect t="23033" b="29650"/>
          <a:stretch/>
        </p:blipFill>
        <p:spPr>
          <a:xfrm>
            <a:off x="4253553" y="3292076"/>
            <a:ext cx="2101593" cy="1325894"/>
          </a:xfrm>
          <a:prstGeom prst="rect">
            <a:avLst/>
          </a:prstGeom>
        </p:spPr>
      </p:pic>
      <p:grpSp>
        <p:nvGrpSpPr>
          <p:cNvPr id="30" name="Groupe 29"/>
          <p:cNvGrpSpPr/>
          <p:nvPr/>
        </p:nvGrpSpPr>
        <p:grpSpPr>
          <a:xfrm>
            <a:off x="6614962" y="3264942"/>
            <a:ext cx="1075000" cy="1345280"/>
            <a:chOff x="27407366" y="34186411"/>
            <a:chExt cx="1790700" cy="2240924"/>
          </a:xfrm>
        </p:grpSpPr>
        <p:pic>
          <p:nvPicPr>
            <p:cNvPr id="32" name="Picture 2" descr="Fichier:Comsol logo.svg — Wikipédi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63903" y="34186411"/>
              <a:ext cx="1477626" cy="135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1" descr="e-density-2D-cm"/>
            <p:cNvPicPr>
              <a:picLocks noChangeAspect="1"/>
            </p:cNvPicPr>
            <p:nvPr/>
          </p:nvPicPr>
          <p:blipFill>
            <a:blip r:embed="rId7"/>
            <a:srcRect t="8681" b="5266"/>
            <a:stretch>
              <a:fillRect/>
            </a:stretch>
          </p:blipFill>
          <p:spPr>
            <a:xfrm>
              <a:off x="27407366" y="34469630"/>
              <a:ext cx="1790700" cy="1957705"/>
            </a:xfrm>
            <a:prstGeom prst="rect">
              <a:avLst/>
            </a:prstGeom>
          </p:spPr>
        </p:pic>
      </p:grpSp>
      <p:grpSp>
        <p:nvGrpSpPr>
          <p:cNvPr id="35" name="Groupe 34"/>
          <p:cNvGrpSpPr/>
          <p:nvPr/>
        </p:nvGrpSpPr>
        <p:grpSpPr>
          <a:xfrm>
            <a:off x="4907166" y="4698814"/>
            <a:ext cx="2567521" cy="1782298"/>
            <a:chOff x="25867651" y="31797155"/>
            <a:chExt cx="3355139" cy="2136033"/>
          </a:xfrm>
        </p:grpSpPr>
        <p:pic>
          <p:nvPicPr>
            <p:cNvPr id="36" name="Image 3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867651" y="32238595"/>
              <a:ext cx="3157742" cy="1694593"/>
            </a:xfrm>
            <a:prstGeom prst="rect">
              <a:avLst/>
            </a:prstGeom>
          </p:spPr>
        </p:pic>
        <p:pic>
          <p:nvPicPr>
            <p:cNvPr id="40" name="Image 3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944577" y="31797155"/>
              <a:ext cx="1278213" cy="339950"/>
            </a:xfrm>
            <a:prstGeom prst="rect">
              <a:avLst/>
            </a:prstGeom>
          </p:spPr>
        </p:pic>
      </p:grpSp>
      <p:sp>
        <p:nvSpPr>
          <p:cNvPr id="41" name="TextBox 28">
            <a:extLst>
              <a:ext uri="{FF2B5EF4-FFF2-40B4-BE49-F238E27FC236}">
                <a16:creationId xmlns:a16="http://schemas.microsoft.com/office/drawing/2014/main" id="{FF7B9094-112D-4DE0-B349-51FC192BDBAE}"/>
              </a:ext>
            </a:extLst>
          </p:cNvPr>
          <p:cNvSpPr txBox="1"/>
          <p:nvPr/>
        </p:nvSpPr>
        <p:spPr>
          <a:xfrm>
            <a:off x="4342605" y="2714342"/>
            <a:ext cx="3234989" cy="3361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584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Simulations </a:t>
            </a:r>
            <a:endParaRPr lang="en-US" sz="1584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1525250" y="937724"/>
            <a:ext cx="6070739" cy="107721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323383" indent="-323383">
              <a:buFont typeface="Wingdings" panose="05000000000000000000" pitchFamily="2" charset="2"/>
              <a:buChar char="q"/>
            </a:pPr>
            <a:r>
              <a:rPr lang="en-US" sz="1600" b="1" dirty="0"/>
              <a:t>ANR JCJC project FRIENDS</a:t>
            </a:r>
            <a:r>
              <a:rPr lang="en-US" sz="1600" b="1" baseline="30000" dirty="0"/>
              <a:t>3</a:t>
            </a:r>
            <a:r>
              <a:rPr lang="en-US" sz="1600" b="1" dirty="0"/>
              <a:t> aimed at improving the S</a:t>
            </a:r>
            <a:r>
              <a:rPr lang="en-US" sz="1600" b="1" baseline="30000" dirty="0"/>
              <a:t>3</a:t>
            </a:r>
            <a:r>
              <a:rPr lang="en-US" sz="1600" b="1" dirty="0"/>
              <a:t>-LEB gas cell:</a:t>
            </a:r>
          </a:p>
          <a:p>
            <a:pPr marL="891101" lvl="1" indent="-323383">
              <a:buFont typeface="Courier New" panose="02070309020205020404" pitchFamily="49" charset="0"/>
              <a:buChar char="o"/>
            </a:pPr>
            <a:r>
              <a:rPr lang="en-US" sz="1600" b="1" dirty="0"/>
              <a:t>Reduce extraction time</a:t>
            </a:r>
          </a:p>
          <a:p>
            <a:pPr marL="891101" lvl="1" indent="-323383">
              <a:buFont typeface="Courier New" panose="02070309020205020404" pitchFamily="49" charset="0"/>
              <a:buChar char="o"/>
            </a:pPr>
            <a:r>
              <a:rPr lang="en-US" sz="1600" b="1" dirty="0"/>
              <a:t>Improve neutralization efficiency</a:t>
            </a:r>
          </a:p>
          <a:p>
            <a:pPr marL="891101" lvl="1" indent="-323383">
              <a:buFont typeface="Courier New" panose="02070309020205020404" pitchFamily="49" charset="0"/>
              <a:buChar char="o"/>
            </a:pPr>
            <a:r>
              <a:rPr lang="en-US" sz="1600" b="1" dirty="0"/>
              <a:t>Ideally both at the same time</a:t>
            </a:r>
          </a:p>
        </p:txBody>
      </p:sp>
      <p:sp>
        <p:nvSpPr>
          <p:cNvPr id="43" name="TextBox 28">
            <a:extLst>
              <a:ext uri="{FF2B5EF4-FFF2-40B4-BE49-F238E27FC236}">
                <a16:creationId xmlns:a16="http://schemas.microsoft.com/office/drawing/2014/main" id="{FF7B9094-112D-4DE0-B349-51FC192BDBAE}"/>
              </a:ext>
            </a:extLst>
          </p:cNvPr>
          <p:cNvSpPr txBox="1"/>
          <p:nvPr/>
        </p:nvSpPr>
        <p:spPr>
          <a:xfrm>
            <a:off x="1056343" y="2706547"/>
            <a:ext cx="3139321" cy="3361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584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of test bench</a:t>
            </a:r>
            <a:endParaRPr lang="en-US" sz="1584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8083457" y="3754073"/>
            <a:ext cx="3798510" cy="156966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323383" indent="-323383">
              <a:buFont typeface="Wingdings" panose="05000000000000000000" pitchFamily="2" charset="2"/>
              <a:buChar char="q"/>
            </a:pPr>
            <a:r>
              <a:rPr lang="en-US" sz="1600" b="1" dirty="0"/>
              <a:t>Test-bench design study finalized, </a:t>
            </a:r>
            <a:r>
              <a:rPr lang="en-US" sz="1600" b="1" dirty="0" smtClean="0"/>
              <a:t>constructed </a:t>
            </a:r>
            <a:r>
              <a:rPr lang="en-US" sz="1600" b="1" dirty="0"/>
              <a:t>in </a:t>
            </a:r>
            <a:r>
              <a:rPr lang="en-US" sz="1600" b="1" dirty="0" smtClean="0"/>
              <a:t>2024</a:t>
            </a:r>
            <a:endParaRPr lang="en-US" sz="1600" b="1" dirty="0"/>
          </a:p>
          <a:p>
            <a:pPr marL="323383" indent="-323383">
              <a:buFont typeface="Wingdings" panose="05000000000000000000" pitchFamily="2" charset="2"/>
              <a:buChar char="q"/>
            </a:pPr>
            <a:r>
              <a:rPr lang="en-US" sz="1600" b="1" dirty="0"/>
              <a:t>Will be installed at GANIL for laser </a:t>
            </a:r>
            <a:r>
              <a:rPr lang="en-US" sz="1600" b="1" dirty="0" smtClean="0"/>
              <a:t>access</a:t>
            </a:r>
            <a:endParaRPr lang="en-US" sz="1600" b="1" dirty="0"/>
          </a:p>
          <a:p>
            <a:pPr marL="323383" indent="-323383">
              <a:buFont typeface="Wingdings" panose="05000000000000000000" pitchFamily="2" charset="2"/>
              <a:buChar char="q"/>
            </a:pPr>
            <a:r>
              <a:rPr lang="en-US" sz="1600" b="1" dirty="0"/>
              <a:t>Exploration of direct ion extraction by electrical </a:t>
            </a:r>
            <a:r>
              <a:rPr lang="en-US" sz="1600" b="1" dirty="0" smtClean="0"/>
              <a:t>field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91176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05" y="717126"/>
            <a:ext cx="9313659" cy="6140874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388-EA6F-5A4A-9016-7AFDB6309DC3}" type="slidenum">
              <a:rPr lang="fr-FR" smtClean="0"/>
              <a:t>9</a:t>
            </a:fld>
            <a:endParaRPr lang="fr-FR" dirty="0"/>
          </a:p>
        </p:txBody>
      </p:sp>
      <p:grpSp>
        <p:nvGrpSpPr>
          <p:cNvPr id="31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34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7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250825" y="250825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DESIR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beams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: S1 &amp; S3 (&amp; S2)</a:t>
            </a:r>
            <a:endParaRPr lang="fr-FR" b="1" baseline="30000" dirty="0">
              <a:solidFill>
                <a:srgbClr val="2559FF"/>
              </a:solidFill>
              <a:latin typeface="Verdana" pitchFamily="34" charset="0"/>
            </a:endParaRPr>
          </a:p>
        </p:txBody>
      </p:sp>
      <p:sp>
        <p:nvSpPr>
          <p:cNvPr id="3" name="Ellipse 2"/>
          <p:cNvSpPr/>
          <p:nvPr/>
        </p:nvSpPr>
        <p:spPr>
          <a:xfrm rot="-2400000">
            <a:off x="186321" y="5227135"/>
            <a:ext cx="3089138" cy="1034109"/>
          </a:xfrm>
          <a:prstGeom prst="ellipse">
            <a:avLst/>
          </a:prstGeom>
          <a:noFill/>
          <a:ln w="444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Ellipse 24"/>
          <p:cNvSpPr/>
          <p:nvPr/>
        </p:nvSpPr>
        <p:spPr>
          <a:xfrm rot="-1680000">
            <a:off x="1224038" y="2603644"/>
            <a:ext cx="8503446" cy="919753"/>
          </a:xfrm>
          <a:prstGeom prst="ellipse">
            <a:avLst/>
          </a:prstGeom>
          <a:noFill/>
          <a:ln w="44450">
            <a:solidFill>
              <a:srgbClr val="40BF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ZoneTexte 4"/>
          <p:cNvSpPr txBox="1"/>
          <p:nvPr/>
        </p:nvSpPr>
        <p:spPr>
          <a:xfrm>
            <a:off x="9788714" y="1828800"/>
            <a:ext cx="2090572" cy="1800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DESIR beams:</a:t>
            </a:r>
          </a:p>
          <a:p>
            <a:endParaRPr lang="en-GB" sz="900" b="1" dirty="0" smtClean="0"/>
          </a:p>
          <a:p>
            <a:r>
              <a:rPr lang="en-GB" sz="2000" b="1" dirty="0" smtClean="0">
                <a:solidFill>
                  <a:srgbClr val="0070C0"/>
                </a:solidFill>
              </a:rPr>
              <a:t>S1: fragmentation</a:t>
            </a:r>
          </a:p>
          <a:p>
            <a:endParaRPr lang="en-GB" sz="900" b="1" dirty="0" smtClean="0"/>
          </a:p>
          <a:p>
            <a:r>
              <a:rPr lang="en-GB" sz="2000" b="1" dirty="0" smtClean="0">
                <a:solidFill>
                  <a:srgbClr val="00B050"/>
                </a:solidFill>
              </a:rPr>
              <a:t>S3: fusion-</a:t>
            </a:r>
          </a:p>
          <a:p>
            <a:r>
              <a:rPr lang="en-GB" sz="2000" b="1" dirty="0" smtClean="0">
                <a:solidFill>
                  <a:srgbClr val="00B050"/>
                </a:solidFill>
              </a:rPr>
              <a:t>       evaporation</a:t>
            </a:r>
          </a:p>
          <a:p>
            <a:endParaRPr lang="en-GB" sz="900" b="1" dirty="0"/>
          </a:p>
        </p:txBody>
      </p:sp>
      <p:grpSp>
        <p:nvGrpSpPr>
          <p:cNvPr id="7" name="Groupe 6"/>
          <p:cNvGrpSpPr/>
          <p:nvPr/>
        </p:nvGrpSpPr>
        <p:grpSpPr>
          <a:xfrm>
            <a:off x="1755406" y="1821706"/>
            <a:ext cx="10127419" cy="3361876"/>
            <a:chOff x="1755406" y="1821706"/>
            <a:chExt cx="10127419" cy="3361876"/>
          </a:xfrm>
        </p:grpSpPr>
        <p:sp>
          <p:nvSpPr>
            <p:cNvPr id="17" name="Ellipse 16"/>
            <p:cNvSpPr/>
            <p:nvPr/>
          </p:nvSpPr>
          <p:spPr>
            <a:xfrm rot="19920000">
              <a:off x="1755406" y="4263829"/>
              <a:ext cx="4749193" cy="919753"/>
            </a:xfrm>
            <a:prstGeom prst="ellipse">
              <a:avLst/>
            </a:prstGeom>
            <a:noFill/>
            <a:ln w="444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Ellipse 17"/>
            <p:cNvSpPr/>
            <p:nvPr/>
          </p:nvSpPr>
          <p:spPr>
            <a:xfrm rot="19920000">
              <a:off x="5204677" y="2292838"/>
              <a:ext cx="4099966" cy="586880"/>
            </a:xfrm>
            <a:prstGeom prst="ellipse">
              <a:avLst/>
            </a:prstGeom>
            <a:noFill/>
            <a:ln w="444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9792253" y="1821706"/>
              <a:ext cx="2090572" cy="28623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 smtClean="0"/>
                <a:t>DESIR beams:</a:t>
              </a:r>
            </a:p>
            <a:p>
              <a:endParaRPr lang="en-GB" sz="900" b="1" dirty="0" smtClean="0"/>
            </a:p>
            <a:p>
              <a:r>
                <a:rPr lang="en-GB" sz="2000" b="1" dirty="0" smtClean="0">
                  <a:solidFill>
                    <a:srgbClr val="0070C0"/>
                  </a:solidFill>
                </a:rPr>
                <a:t>S1: fragmentation</a:t>
              </a:r>
            </a:p>
            <a:p>
              <a:endParaRPr lang="en-GB" sz="900" b="1" dirty="0" smtClean="0"/>
            </a:p>
            <a:p>
              <a:r>
                <a:rPr lang="en-GB" sz="2000" b="1" dirty="0" smtClean="0">
                  <a:solidFill>
                    <a:srgbClr val="00B050"/>
                  </a:solidFill>
                </a:rPr>
                <a:t>S3: fusion-</a:t>
              </a:r>
            </a:p>
            <a:p>
              <a:r>
                <a:rPr lang="en-GB" sz="2000" b="1" dirty="0" smtClean="0">
                  <a:solidFill>
                    <a:srgbClr val="00B050"/>
                  </a:solidFill>
                </a:rPr>
                <a:t>       evaporation</a:t>
              </a:r>
            </a:p>
            <a:p>
              <a:endParaRPr lang="en-GB" sz="900" b="1" dirty="0"/>
            </a:p>
            <a:p>
              <a:r>
                <a:rPr lang="en-GB" sz="2000" b="1" dirty="0" smtClean="0">
                  <a:solidFill>
                    <a:srgbClr val="C00000"/>
                  </a:solidFill>
                </a:rPr>
                <a:t>S2: fission</a:t>
              </a:r>
            </a:p>
            <a:p>
              <a:endParaRPr lang="en-GB" sz="900" b="1" dirty="0" smtClean="0"/>
            </a:p>
            <a:p>
              <a:r>
                <a:rPr lang="en-GB" sz="2000" b="1" dirty="0" smtClean="0">
                  <a:solidFill>
                    <a:srgbClr val="7030A0"/>
                  </a:solidFill>
                </a:rPr>
                <a:t>Multi-nucleon </a:t>
              </a:r>
            </a:p>
            <a:p>
              <a:r>
                <a:rPr lang="en-GB" sz="2000" b="1" dirty="0">
                  <a:solidFill>
                    <a:srgbClr val="7030A0"/>
                  </a:solidFill>
                </a:rPr>
                <a:t>t</a:t>
              </a:r>
              <a:r>
                <a:rPr lang="en-GB" sz="2000" b="1" dirty="0" smtClean="0">
                  <a:solidFill>
                    <a:srgbClr val="7030A0"/>
                  </a:solidFill>
                </a:rPr>
                <a:t>ransfer reactions</a:t>
              </a:r>
              <a:endParaRPr lang="en-GB" sz="2000" b="1" dirty="0">
                <a:solidFill>
                  <a:srgbClr val="7030A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881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3659</TotalTime>
  <Words>2990</Words>
  <Application>Microsoft Office PowerPoint</Application>
  <PresentationFormat>Grand écran</PresentationFormat>
  <Paragraphs>646</Paragraphs>
  <Slides>46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46</vt:i4>
      </vt:variant>
    </vt:vector>
  </HeadingPairs>
  <TitlesOfParts>
    <vt:vector size="66" baseType="lpstr">
      <vt:lpstr>ＭＳ Ｐゴシック</vt:lpstr>
      <vt:lpstr>AdvGulliv-R</vt:lpstr>
      <vt:lpstr>Arial</vt:lpstr>
      <vt:lpstr>Arial Unicode MS</vt:lpstr>
      <vt:lpstr>Calibri</vt:lpstr>
      <vt:lpstr>Calibri Light</vt:lpstr>
      <vt:lpstr>Cambria Math</vt:lpstr>
      <vt:lpstr>Champagne &amp; Limousines</vt:lpstr>
      <vt:lpstr>CMU Sans Serif</vt:lpstr>
      <vt:lpstr>Comic Sans MS</vt:lpstr>
      <vt:lpstr>Courier New</vt:lpstr>
      <vt:lpstr>Helvetica</vt:lpstr>
      <vt:lpstr>Nourd-Regular</vt:lpstr>
      <vt:lpstr>Symbol</vt:lpstr>
      <vt:lpstr>Times New Roman</vt:lpstr>
      <vt:lpstr>Ubuntu</vt:lpstr>
      <vt:lpstr>Ubuntu Light</vt:lpstr>
      <vt:lpstr>Verdana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CENBG-Univ.Bx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bertram blank</dc:creator>
  <cp:lastModifiedBy>bertram blank</cp:lastModifiedBy>
  <cp:revision>95</cp:revision>
  <dcterms:created xsi:type="dcterms:W3CDTF">2024-11-25T16:20:24Z</dcterms:created>
  <dcterms:modified xsi:type="dcterms:W3CDTF">2024-12-14T08:07:06Z</dcterms:modified>
</cp:coreProperties>
</file>