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41"/>
  </p:notesMasterIdLst>
  <p:handoutMasterIdLst>
    <p:handoutMasterId r:id="rId42"/>
  </p:handoutMasterIdLst>
  <p:sldIdLst>
    <p:sldId id="257" r:id="rId3"/>
    <p:sldId id="311" r:id="rId4"/>
    <p:sldId id="319" r:id="rId5"/>
    <p:sldId id="279" r:id="rId6"/>
    <p:sldId id="294" r:id="rId7"/>
    <p:sldId id="299" r:id="rId8"/>
    <p:sldId id="281" r:id="rId9"/>
    <p:sldId id="298" r:id="rId10"/>
    <p:sldId id="308" r:id="rId11"/>
    <p:sldId id="312" r:id="rId12"/>
    <p:sldId id="280" r:id="rId13"/>
    <p:sldId id="309" r:id="rId14"/>
    <p:sldId id="314" r:id="rId15"/>
    <p:sldId id="285" r:id="rId16"/>
    <p:sldId id="306" r:id="rId17"/>
    <p:sldId id="282" r:id="rId18"/>
    <p:sldId id="296" r:id="rId19"/>
    <p:sldId id="315" r:id="rId20"/>
    <p:sldId id="283" r:id="rId21"/>
    <p:sldId id="295" r:id="rId22"/>
    <p:sldId id="287" r:id="rId23"/>
    <p:sldId id="301" r:id="rId24"/>
    <p:sldId id="303" r:id="rId25"/>
    <p:sldId id="307" r:id="rId26"/>
    <p:sldId id="302" r:id="rId27"/>
    <p:sldId id="289" r:id="rId28"/>
    <p:sldId id="290" r:id="rId29"/>
    <p:sldId id="300" r:id="rId30"/>
    <p:sldId id="316" r:id="rId31"/>
    <p:sldId id="284" r:id="rId32"/>
    <p:sldId id="304" r:id="rId33"/>
    <p:sldId id="317" r:id="rId34"/>
    <p:sldId id="286" r:id="rId35"/>
    <p:sldId id="291" r:id="rId36"/>
    <p:sldId id="318" r:id="rId37"/>
    <p:sldId id="293" r:id="rId38"/>
    <p:sldId id="305" r:id="rId39"/>
    <p:sldId id="288" r:id="rId40"/>
  </p:sldIdLst>
  <p:sldSz cx="9906000" cy="6858000" type="A4"/>
  <p:notesSz cx="9144000" cy="6858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2" autoAdjust="0"/>
    <p:restoredTop sz="94694" autoAdjust="0"/>
  </p:normalViewPr>
  <p:slideViewPr>
    <p:cSldViewPr snapToGrid="0">
      <p:cViewPr>
        <p:scale>
          <a:sx n="90" d="100"/>
          <a:sy n="90" d="100"/>
        </p:scale>
        <p:origin x="-96" y="-5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6445E4-F3CD-4F5F-A385-FA3B547DB565}" type="datetime2">
              <a:rPr lang="fr-FR"/>
              <a:pPr/>
              <a:t>lundi 24 janvier 2011</a:t>
            </a:fld>
            <a:endParaRPr lang="fr-FR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fr-FR" dirty="0"/>
              <a:t>1999-06-16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genolini@ipno.in2p3.fr</a:t>
            </a:r>
            <a:r>
              <a:rPr lang="fr-FR" sz="1000" dirty="0"/>
              <a:t>  B. Genolini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1422400" y="971550"/>
            <a:ext cx="6096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latin typeface="Arial" charset="0"/>
              </a:rPr>
              <a:t>Titre du transparent</a:t>
            </a:r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>
            <a:off x="406400" y="51435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5148" name="Line 28"/>
          <p:cNvSpPr>
            <a:spLocks noChangeShapeType="1"/>
          </p:cNvSpPr>
          <p:nvPr/>
        </p:nvSpPr>
        <p:spPr bwMode="auto">
          <a:xfrm>
            <a:off x="508000" y="6572250"/>
            <a:ext cx="802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 dirty="0"/>
          </a:p>
        </p:txBody>
      </p:sp>
      <p:pic>
        <p:nvPicPr>
          <p:cNvPr id="5149" name="Picture 29" descr="logoIPNgr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" y="114300"/>
            <a:ext cx="914400" cy="301625"/>
          </a:xfrm>
          <a:prstGeom prst="rect">
            <a:avLst/>
          </a:prstGeom>
          <a:noFill/>
        </p:spPr>
      </p:pic>
      <p:pic>
        <p:nvPicPr>
          <p:cNvPr id="5150" name="Picture 30" descr="logoRDDsi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2400" y="57150"/>
            <a:ext cx="1219200" cy="403225"/>
          </a:xfrm>
          <a:prstGeom prst="rect">
            <a:avLst/>
          </a:prstGeom>
          <a:noFill/>
        </p:spPr>
      </p:pic>
      <p:sp>
        <p:nvSpPr>
          <p:cNvPr id="5151" name="WordArt 31"/>
          <p:cNvSpPr>
            <a:spLocks noChangeArrowheads="1" noChangeShapeType="1" noTextEdit="1"/>
          </p:cNvSpPr>
          <p:nvPr/>
        </p:nvSpPr>
        <p:spPr bwMode="auto">
          <a:xfrm>
            <a:off x="406400" y="400050"/>
            <a:ext cx="858838" cy="55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1800" kern="10" spc="90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C0C0"/>
                </a:solidFill>
                <a:latin typeface="Arial Black"/>
              </a:rPr>
              <a:t>ORSAY</a:t>
            </a:r>
          </a:p>
        </p:txBody>
      </p:sp>
      <p:sp>
        <p:nvSpPr>
          <p:cNvPr id="5152" name="Text Box 32"/>
          <p:cNvSpPr txBox="1">
            <a:spLocks noChangeArrowheads="1"/>
          </p:cNvSpPr>
          <p:nvPr/>
        </p:nvSpPr>
        <p:spPr bwMode="auto">
          <a:xfrm>
            <a:off x="7315200" y="2286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1400" dirty="0"/>
              <a:t>titre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D1863C-CCCA-41B7-8442-588A06E92C0D}" type="datetime2">
              <a:rPr lang="fr-FR"/>
              <a:pPr/>
              <a:t>lundi 24 janvier 2011</a:t>
            </a:fld>
            <a:endParaRPr lang="fr-FR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14625" y="514350"/>
            <a:ext cx="371475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1C61661-FCF8-417A-98A6-4F4ED15B2E53}" type="slidenum">
              <a:rPr lang="fr-FR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58025" y="0"/>
            <a:ext cx="2105025" cy="60960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2950" y="0"/>
            <a:ext cx="6162675" cy="60960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fr-F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0263" y="0"/>
            <a:ext cx="2230437" cy="612616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88950" y="0"/>
            <a:ext cx="6538913" cy="612616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8088" y="0"/>
            <a:ext cx="7561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0" y="6735763"/>
            <a:ext cx="25050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 smtClean="0">
                <a:solidFill>
                  <a:schemeClr val="bg2"/>
                </a:solidFill>
              </a:rPr>
              <a:t>2011/01/24 </a:t>
            </a:r>
            <a:r>
              <a:rPr lang="fr-FR" sz="800" dirty="0">
                <a:solidFill>
                  <a:schemeClr val="bg2"/>
                </a:solidFill>
              </a:rPr>
              <a:t>– </a:t>
            </a:r>
            <a:r>
              <a:rPr lang="fr-FR" sz="800" dirty="0" smtClean="0">
                <a:solidFill>
                  <a:schemeClr val="bg2"/>
                </a:solidFill>
              </a:rPr>
              <a:t>PMm2 – </a:t>
            </a:r>
            <a:r>
              <a:rPr lang="en-US" sz="800" noProof="0" dirty="0" err="1" smtClean="0">
                <a:solidFill>
                  <a:schemeClr val="bg2"/>
                </a:solidFill>
              </a:rPr>
              <a:t>Séminaire</a:t>
            </a:r>
            <a:r>
              <a:rPr lang="en-US" sz="800" baseline="0" noProof="0" dirty="0" smtClean="0">
                <a:solidFill>
                  <a:schemeClr val="bg2"/>
                </a:solidFill>
              </a:rPr>
              <a:t> IPNO</a:t>
            </a:r>
            <a:r>
              <a:rPr lang="fr-FR" sz="800" dirty="0" smtClean="0">
                <a:solidFill>
                  <a:schemeClr val="bg2"/>
                </a:solidFill>
              </a:rPr>
              <a:t>  </a:t>
            </a:r>
            <a:r>
              <a:rPr lang="fr-FR" sz="800" dirty="0">
                <a:solidFill>
                  <a:schemeClr val="bg2"/>
                </a:solidFill>
              </a:rPr>
              <a:t>#</a:t>
            </a:r>
            <a:fld id="{35A5B1F5-EC42-450B-860D-574CB58DAC85}" type="slidenum">
              <a:rPr lang="fr-FR" sz="800">
                <a:solidFill>
                  <a:schemeClr val="bg2"/>
                </a:solidFill>
              </a:rPr>
              <a:pPr>
                <a:spcBef>
                  <a:spcPct val="50000"/>
                </a:spcBef>
              </a:pPr>
              <a:t>‹N°›</a:t>
            </a:fld>
            <a:endParaRPr lang="fr-FR" sz="800" dirty="0">
              <a:solidFill>
                <a:schemeClr val="bg2"/>
              </a:solidFill>
            </a:endParaRPr>
          </a:p>
        </p:txBody>
      </p:sp>
      <p:sp>
        <p:nvSpPr>
          <p:cNvPr id="1050" name="Text Box 26"/>
          <p:cNvSpPr txBox="1">
            <a:spLocks noChangeArrowheads="1"/>
          </p:cNvSpPr>
          <p:nvPr/>
        </p:nvSpPr>
        <p:spPr bwMode="auto">
          <a:xfrm>
            <a:off x="7045325" y="6735763"/>
            <a:ext cx="28606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800" dirty="0">
                <a:solidFill>
                  <a:schemeClr val="bg2"/>
                </a:solidFill>
              </a:rPr>
              <a:t>genolini@ipno.in2p3.fr</a:t>
            </a:r>
            <a:r>
              <a:rPr lang="fr-FR" sz="800" dirty="0"/>
              <a:t>  B. </a:t>
            </a:r>
            <a:r>
              <a:rPr lang="fr-FR" sz="800" dirty="0" err="1" smtClean="0"/>
              <a:t>Genolini</a:t>
            </a:r>
            <a:endParaRPr lang="fr-FR" sz="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/>
            </a:gs>
            <a:gs pos="25000">
              <a:schemeClr val="accent2">
                <a:lumMod val="75000"/>
              </a:schemeClr>
            </a:gs>
            <a:gs pos="75000">
              <a:srgbClr val="0087E6"/>
            </a:gs>
            <a:gs pos="100000">
              <a:srgbClr val="005CB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90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pour modifier le style du </a:t>
            </a:r>
            <a:r>
              <a:rPr lang="en-US" dirty="0" err="1" smtClean="0"/>
              <a:t>titre</a:t>
            </a:r>
            <a:endParaRPr lang="en-US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pour modifier les styles du </a:t>
            </a:r>
            <a:r>
              <a:rPr lang="en-US" dirty="0" err="1" smtClean="0"/>
              <a:t>texte</a:t>
            </a:r>
            <a:r>
              <a:rPr lang="en-US" dirty="0" smtClean="0"/>
              <a:t> du masque</a:t>
            </a:r>
          </a:p>
          <a:p>
            <a:pPr lvl="1"/>
            <a:r>
              <a:rPr lang="en-US" dirty="0" err="1" smtClean="0"/>
              <a:t>Deuxième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/>
            <a:r>
              <a:rPr lang="en-US" dirty="0" err="1" smtClean="0"/>
              <a:t>Troisième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/>
            <a:r>
              <a:rPr lang="en-US" dirty="0" err="1" smtClean="0"/>
              <a:t>Quatrième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/>
            <a:r>
              <a:rPr lang="en-US" dirty="0" err="1" smtClean="0"/>
              <a:t>Cinquième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0" y="6735763"/>
            <a:ext cx="25050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 smtClean="0">
                <a:solidFill>
                  <a:schemeClr val="bg2"/>
                </a:solidFill>
              </a:rPr>
              <a:t>2011/01/24 – PMm2 – </a:t>
            </a:r>
            <a:r>
              <a:rPr lang="en-US" sz="800" noProof="0" dirty="0" err="1" smtClean="0">
                <a:solidFill>
                  <a:schemeClr val="bg2"/>
                </a:solidFill>
              </a:rPr>
              <a:t>Séminaire</a:t>
            </a:r>
            <a:r>
              <a:rPr lang="en-US" sz="800" baseline="0" noProof="0" dirty="0" smtClean="0">
                <a:solidFill>
                  <a:schemeClr val="bg2"/>
                </a:solidFill>
              </a:rPr>
              <a:t> IPNO</a:t>
            </a:r>
            <a:r>
              <a:rPr lang="fr-FR" sz="800" dirty="0" smtClean="0">
                <a:solidFill>
                  <a:schemeClr val="bg2"/>
                </a:solidFill>
              </a:rPr>
              <a:t>  #</a:t>
            </a:r>
            <a:fld id="{35A5B1F5-EC42-450B-860D-574CB58DAC85}" type="slidenum">
              <a:rPr lang="fr-FR" sz="800" smtClean="0">
                <a:solidFill>
                  <a:schemeClr val="bg2"/>
                </a:solidFill>
              </a:rPr>
              <a:pPr>
                <a:spcBef>
                  <a:spcPct val="50000"/>
                </a:spcBef>
              </a:pPr>
              <a:t>‹N°›</a:t>
            </a:fld>
            <a:endParaRPr lang="fr-FR" sz="800" dirty="0">
              <a:solidFill>
                <a:schemeClr val="bg2"/>
              </a:solidFill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7045325" y="6735763"/>
            <a:ext cx="28606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18000" b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800" dirty="0" smtClean="0">
                <a:solidFill>
                  <a:schemeClr val="bg2"/>
                </a:solidFill>
              </a:rPr>
              <a:t>B. </a:t>
            </a:r>
            <a:r>
              <a:rPr lang="fr-FR" sz="800" dirty="0" err="1" smtClean="0">
                <a:solidFill>
                  <a:schemeClr val="bg2"/>
                </a:solidFill>
              </a:rPr>
              <a:t>Genolini</a:t>
            </a:r>
            <a:endParaRPr lang="fr-FR" sz="800" dirty="0">
              <a:solidFill>
                <a:schemeClr val="bg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eg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euille_Microsoft_Office_Excel_97-20032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oleObject" Target="../embeddings/oleObject2.bin"/><Relationship Id="rId18" Type="http://schemas.openxmlformats.org/officeDocument/2006/relationships/oleObject" Target="../embeddings/oleObject7.bin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51.jpeg"/><Relationship Id="rId19" Type="http://schemas.openxmlformats.org/officeDocument/2006/relationships/oleObject" Target="../embeddings/oleObject8.bin"/><Relationship Id="rId4" Type="http://schemas.openxmlformats.org/officeDocument/2006/relationships/image" Target="../media/image45.png"/><Relationship Id="rId9" Type="http://schemas.openxmlformats.org/officeDocument/2006/relationships/image" Target="../media/image50.jpeg"/><Relationship Id="rId1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85.emf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gif"/><Relationship Id="rId5" Type="http://schemas.openxmlformats.org/officeDocument/2006/relationships/image" Target="../media/image98.gif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_Microsoft_Office_Word_97_-_20031.doc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7" descr="pmm2_box00 003.jpg"/>
          <p:cNvPicPr>
            <a:picLocks noChangeAspect="1"/>
          </p:cNvPicPr>
          <p:nvPr/>
        </p:nvPicPr>
        <p:blipFill>
          <a:blip r:embed="rId2" cstate="print"/>
          <a:srcRect l="9394" t="5802" r="16577" b="2487"/>
          <a:stretch>
            <a:fillRect/>
          </a:stretch>
        </p:blipFill>
        <p:spPr bwMode="auto">
          <a:xfrm>
            <a:off x="6625632" y="1499460"/>
            <a:ext cx="1512746" cy="154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36" y="2298601"/>
            <a:ext cx="1578765" cy="146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6702" y="447037"/>
            <a:ext cx="4941646" cy="338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0" y="3992677"/>
            <a:ext cx="9906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800" b="1" dirty="0" smtClean="0"/>
              <a:t>J.E. </a:t>
            </a:r>
            <a:r>
              <a:rPr lang="en-GB" sz="800" b="1" dirty="0" err="1" smtClean="0"/>
              <a:t>Campagne</a:t>
            </a:r>
            <a:r>
              <a:rPr lang="fr-FR" sz="800" i="1" baseline="30000" dirty="0" smtClean="0"/>
              <a:t>b</a:t>
            </a:r>
            <a:r>
              <a:rPr lang="fr-FR" sz="800" b="1" dirty="0" smtClean="0"/>
              <a:t>, S. </a:t>
            </a:r>
            <a:r>
              <a:rPr lang="fr-FR" sz="800" b="1" dirty="0" err="1" smtClean="0"/>
              <a:t>Conforti</a:t>
            </a:r>
            <a:r>
              <a:rPr lang="fr-FR" sz="800" b="1" dirty="0" smtClean="0"/>
              <a:t> Di Lorenzo</a:t>
            </a:r>
            <a:r>
              <a:rPr lang="en-US" sz="800" i="1" baseline="30000" dirty="0" smtClean="0"/>
              <a:t>b</a:t>
            </a:r>
            <a:r>
              <a:rPr lang="fr-FR" sz="800" b="1" dirty="0" smtClean="0"/>
              <a:t>, S. </a:t>
            </a:r>
            <a:r>
              <a:rPr lang="fr-FR" sz="800" b="1" dirty="0" err="1" smtClean="0"/>
              <a:t>Drouet</a:t>
            </a:r>
            <a:r>
              <a:rPr lang="fr-FR" sz="800" i="1" baseline="30000" dirty="0" err="1" smtClean="0"/>
              <a:t>a</a:t>
            </a:r>
            <a:r>
              <a:rPr lang="fr-FR" sz="800" b="1" dirty="0" smtClean="0"/>
              <a:t>, D. </a:t>
            </a:r>
            <a:r>
              <a:rPr lang="fr-FR" sz="800" b="1" dirty="0" err="1" smtClean="0"/>
              <a:t>Duchesneau</a:t>
            </a:r>
            <a:r>
              <a:rPr lang="fr-FR" sz="800" i="1" baseline="30000" dirty="0" err="1" smtClean="0"/>
              <a:t>c</a:t>
            </a:r>
            <a:r>
              <a:rPr lang="fr-FR" sz="800" b="1" dirty="0" smtClean="0"/>
              <a:t>, F. </a:t>
            </a:r>
            <a:r>
              <a:rPr lang="fr-FR" sz="800" b="1" dirty="0" err="1" smtClean="0"/>
              <a:t>Dulucq</a:t>
            </a:r>
            <a:r>
              <a:rPr lang="en-US" sz="800" i="1" baseline="30000" dirty="0" smtClean="0"/>
              <a:t>b</a:t>
            </a:r>
            <a:r>
              <a:rPr lang="fr-FR" sz="800" b="1" dirty="0" smtClean="0"/>
              <a:t>, N. Dumont-</a:t>
            </a:r>
            <a:r>
              <a:rPr lang="fr-FR" sz="800" b="1" dirty="0" err="1" smtClean="0"/>
              <a:t>Dayot</a:t>
            </a:r>
            <a:r>
              <a:rPr lang="fr-FR" sz="800" i="1" baseline="30000" dirty="0" err="1" smtClean="0"/>
              <a:t>c</a:t>
            </a:r>
            <a:r>
              <a:rPr lang="fr-FR" sz="800" b="1" dirty="0" smtClean="0"/>
              <a:t>, A. El Berni</a:t>
            </a:r>
            <a:r>
              <a:rPr lang="en-US" sz="800" i="1" baseline="30000" dirty="0" smtClean="0"/>
              <a:t>b</a:t>
            </a:r>
            <a:r>
              <a:rPr lang="fr-FR" sz="800" b="1" dirty="0" smtClean="0"/>
              <a:t>, J. </a:t>
            </a:r>
            <a:r>
              <a:rPr lang="fr-FR" sz="800" b="1" dirty="0" err="1" smtClean="0"/>
              <a:t>Favier</a:t>
            </a:r>
            <a:r>
              <a:rPr lang="fr-FR" sz="800" i="1" baseline="30000" dirty="0" err="1" smtClean="0"/>
              <a:t>c</a:t>
            </a:r>
            <a:r>
              <a:rPr lang="fr-FR" sz="800" b="1" dirty="0" smtClean="0"/>
              <a:t>, A. Gallas</a:t>
            </a:r>
            <a:r>
              <a:rPr lang="en-US" sz="800" i="1" baseline="30000" dirty="0" smtClean="0"/>
              <a:t>b</a:t>
            </a:r>
            <a:r>
              <a:rPr lang="fr-FR" sz="800" b="1" dirty="0" smtClean="0"/>
              <a:t>, B. </a:t>
            </a:r>
            <a:r>
              <a:rPr lang="fr-FR" sz="800" b="1" dirty="0" err="1" smtClean="0"/>
              <a:t>Genolini</a:t>
            </a:r>
            <a:r>
              <a:rPr lang="fr-FR" sz="800" i="1" baseline="30000" dirty="0" err="1" smtClean="0"/>
              <a:t>a</a:t>
            </a:r>
            <a:r>
              <a:rPr lang="fr-FR" sz="800" b="1" dirty="0" smtClean="0"/>
              <a:t>, K. </a:t>
            </a:r>
            <a:r>
              <a:rPr lang="fr-FR" sz="800" b="1" dirty="0" err="1" smtClean="0"/>
              <a:t>Hanson</a:t>
            </a:r>
            <a:r>
              <a:rPr lang="fr-FR" sz="800" i="1" baseline="30000" dirty="0" err="1" smtClean="0"/>
              <a:t>d</a:t>
            </a:r>
            <a:r>
              <a:rPr lang="fr-FR" sz="800" b="1" dirty="0" smtClean="0"/>
              <a:t>, N.</a:t>
            </a:r>
            <a:r>
              <a:rPr lang="fr-FR" sz="800" b="1" dirty="0" smtClean="0">
                <a:latin typeface="Arial"/>
                <a:cs typeface="Arial"/>
              </a:rPr>
              <a:t> </a:t>
            </a:r>
            <a:r>
              <a:rPr lang="fr-FR" sz="800" b="1" dirty="0" err="1" smtClean="0"/>
              <a:t>Hauchecorne</a:t>
            </a:r>
            <a:r>
              <a:rPr lang="fr-FR" sz="800" i="1" baseline="30000" dirty="0" err="1" smtClean="0"/>
              <a:t>a</a:t>
            </a:r>
            <a:r>
              <a:rPr lang="fr-FR" sz="800" b="1" dirty="0" smtClean="0"/>
              <a:t>, R. </a:t>
            </a:r>
            <a:r>
              <a:rPr lang="fr-FR" sz="800" b="1" dirty="0" err="1" smtClean="0"/>
              <a:t>Hermel</a:t>
            </a:r>
            <a:r>
              <a:rPr lang="fr-FR" sz="800" i="1" baseline="30000" dirty="0" err="1" smtClean="0"/>
              <a:t>c</a:t>
            </a:r>
            <a:r>
              <a:rPr lang="fr-FR" sz="800" b="1" dirty="0" smtClean="0"/>
              <a:t>, M. </a:t>
            </a:r>
            <a:r>
              <a:rPr lang="fr-FR" sz="800" b="1" dirty="0" err="1" smtClean="0"/>
              <a:t>Imre</a:t>
            </a:r>
            <a:r>
              <a:rPr lang="fr-FR" sz="800" i="1" baseline="30000" dirty="0" err="1" smtClean="0"/>
              <a:t>a</a:t>
            </a:r>
            <a:r>
              <a:rPr lang="fr-FR" sz="800" b="1" dirty="0" smtClean="0"/>
              <a:t>, B. </a:t>
            </a:r>
            <a:r>
              <a:rPr lang="fr-FR" sz="800" b="1" dirty="0" err="1" smtClean="0"/>
              <a:t>Ky</a:t>
            </a:r>
            <a:r>
              <a:rPr lang="fr-FR" sz="800" i="1" baseline="30000" dirty="0" err="1" smtClean="0"/>
              <a:t>a</a:t>
            </a:r>
            <a:r>
              <a:rPr lang="fr-FR" sz="800" b="1" dirty="0" smtClean="0"/>
              <a:t>, C. de La Taille</a:t>
            </a:r>
            <a:r>
              <a:rPr lang="en-US" sz="800" i="1" baseline="30000" dirty="0" smtClean="0"/>
              <a:t>b</a:t>
            </a:r>
            <a:r>
              <a:rPr lang="fr-FR" sz="800" b="1" dirty="0" smtClean="0"/>
              <a:t>, J. </a:t>
            </a:r>
            <a:r>
              <a:rPr lang="fr-FR" sz="800" b="1" dirty="0" err="1" smtClean="0"/>
              <a:t>Maltese</a:t>
            </a:r>
            <a:r>
              <a:rPr lang="fr-FR" sz="800" i="1" baseline="30000" dirty="0" err="1" smtClean="0"/>
              <a:t>a</a:t>
            </a:r>
            <a:r>
              <a:rPr lang="fr-FR" sz="800" b="1" dirty="0" smtClean="0"/>
              <a:t>, A. </a:t>
            </a:r>
            <a:r>
              <a:rPr lang="fr-FR" sz="800" b="1" dirty="0" err="1" smtClean="0"/>
              <a:t>Maroni</a:t>
            </a:r>
            <a:r>
              <a:rPr lang="fr-FR" sz="800" i="1" baseline="30000" dirty="0" err="1" smtClean="0"/>
              <a:t>a</a:t>
            </a:r>
            <a:r>
              <a:rPr lang="fr-FR" sz="800" b="1" dirty="0" smtClean="0"/>
              <a:t>, G. Martin-</a:t>
            </a:r>
            <a:r>
              <a:rPr lang="fr-FR" sz="800" b="1" dirty="0" err="1" smtClean="0"/>
              <a:t>Chassard</a:t>
            </a:r>
            <a:r>
              <a:rPr lang="en-US" sz="800" i="1" baseline="30000" dirty="0" smtClean="0"/>
              <a:t>b</a:t>
            </a:r>
            <a:r>
              <a:rPr lang="fr-FR" sz="800" b="1" dirty="0" smtClean="0"/>
              <a:t>, T. Nguyen </a:t>
            </a:r>
            <a:r>
              <a:rPr lang="fr-FR" sz="800" b="1" dirty="0" err="1" smtClean="0"/>
              <a:t>Trung</a:t>
            </a:r>
            <a:r>
              <a:rPr lang="fr-FR" sz="800" i="1" baseline="30000" dirty="0" err="1" smtClean="0"/>
              <a:t>a</a:t>
            </a:r>
            <a:r>
              <a:rPr lang="fr-FR" sz="800" b="1" dirty="0" smtClean="0"/>
              <a:t>, J. </a:t>
            </a:r>
            <a:r>
              <a:rPr lang="fr-FR" sz="800" b="1" dirty="0" err="1" smtClean="0"/>
              <a:t>Peyré</a:t>
            </a:r>
            <a:r>
              <a:rPr lang="fr-FR" sz="800" i="1" baseline="30000" dirty="0" err="1" smtClean="0"/>
              <a:t>a</a:t>
            </a:r>
            <a:r>
              <a:rPr lang="fr-FR" sz="800" b="1" dirty="0" smtClean="0"/>
              <a:t>, J. </a:t>
            </a:r>
            <a:r>
              <a:rPr lang="fr-FR" sz="800" b="1" dirty="0" err="1" smtClean="0"/>
              <a:t>Pouthas</a:t>
            </a:r>
            <a:r>
              <a:rPr lang="fr-FR" sz="800" i="1" baseline="30000" dirty="0" err="1" smtClean="0"/>
              <a:t>a</a:t>
            </a:r>
            <a:r>
              <a:rPr lang="fr-FR" sz="800" b="1" dirty="0" smtClean="0"/>
              <a:t>, E. </a:t>
            </a:r>
            <a:r>
              <a:rPr lang="fr-FR" sz="800" b="1" dirty="0" err="1" smtClean="0"/>
              <a:t>Rindel</a:t>
            </a:r>
            <a:r>
              <a:rPr lang="fr-FR" sz="800" i="1" baseline="30000" dirty="0" err="1" smtClean="0"/>
              <a:t>a</a:t>
            </a:r>
            <a:r>
              <a:rPr lang="fr-FR" sz="800" b="1" dirty="0" smtClean="0"/>
              <a:t>, P. </a:t>
            </a:r>
            <a:r>
              <a:rPr lang="fr-FR" sz="800" b="1" dirty="0" err="1" smtClean="0"/>
              <a:t>Rosier</a:t>
            </a:r>
            <a:r>
              <a:rPr lang="fr-FR" sz="800" i="1" baseline="30000" dirty="0" err="1" smtClean="0"/>
              <a:t>a</a:t>
            </a:r>
            <a:r>
              <a:rPr lang="fr-FR" sz="800" b="1" dirty="0" smtClean="0"/>
              <a:t>, L.</a:t>
            </a:r>
            <a:r>
              <a:rPr lang="fr-FR" sz="800" b="1" dirty="0" smtClean="0">
                <a:latin typeface="Arial"/>
                <a:cs typeface="Arial"/>
              </a:rPr>
              <a:t> </a:t>
            </a:r>
            <a:r>
              <a:rPr lang="fr-FR" sz="800" b="1" dirty="0" err="1" smtClean="0"/>
              <a:t>Séminor</a:t>
            </a:r>
            <a:r>
              <a:rPr lang="fr-FR" sz="800" i="1" baseline="30000" dirty="0" err="1" smtClean="0"/>
              <a:t>a</a:t>
            </a:r>
            <a:r>
              <a:rPr lang="fr-FR" sz="800" b="1" dirty="0" smtClean="0"/>
              <a:t>, J. </a:t>
            </a:r>
            <a:r>
              <a:rPr lang="fr-FR" sz="800" b="1" dirty="0" err="1" smtClean="0"/>
              <a:t>Tassan</a:t>
            </a:r>
            <a:r>
              <a:rPr lang="fr-FR" sz="800" i="1" baseline="30000" dirty="0" err="1" smtClean="0"/>
              <a:t>c</a:t>
            </a:r>
            <a:r>
              <a:rPr lang="fr-FR" sz="800" b="1" dirty="0" smtClean="0"/>
              <a:t>, C. </a:t>
            </a:r>
            <a:r>
              <a:rPr lang="fr-FR" sz="800" b="1" dirty="0" err="1" smtClean="0"/>
              <a:t>Théneau</a:t>
            </a:r>
            <a:r>
              <a:rPr lang="fr-FR" sz="800" i="1" baseline="30000" dirty="0" err="1" smtClean="0"/>
              <a:t>a</a:t>
            </a:r>
            <a:r>
              <a:rPr lang="fr-FR" sz="800" b="1" dirty="0" smtClean="0"/>
              <a:t>, E. </a:t>
            </a:r>
            <a:r>
              <a:rPr lang="fr-FR" sz="800" b="1" dirty="0" err="1" smtClean="0"/>
              <a:t>Wanlin</a:t>
            </a:r>
            <a:r>
              <a:rPr lang="fr-FR" sz="800" i="1" baseline="30000" dirty="0" err="1" smtClean="0"/>
              <a:t>a</a:t>
            </a:r>
            <a:r>
              <a:rPr lang="fr-FR" sz="800" b="1" dirty="0" smtClean="0"/>
              <a:t>, A. </a:t>
            </a:r>
            <a:r>
              <a:rPr lang="fr-FR" sz="800" b="1" dirty="0" err="1" smtClean="0"/>
              <a:t>Zghiche</a:t>
            </a:r>
            <a:r>
              <a:rPr lang="fr-FR" sz="800" i="1" baseline="30000" dirty="0" err="1" smtClean="0"/>
              <a:t>c</a:t>
            </a:r>
            <a:endParaRPr lang="fr-FR" sz="800" b="1" dirty="0" smtClean="0"/>
          </a:p>
          <a:p>
            <a:pPr algn="ctr"/>
            <a:endParaRPr lang="fr-FR" sz="1000" i="1" dirty="0" smtClean="0"/>
          </a:p>
          <a:p>
            <a:pPr algn="ctr"/>
            <a:r>
              <a:rPr lang="fr-FR" sz="1000" i="1" baseline="30000" dirty="0" smtClean="0"/>
              <a:t>a </a:t>
            </a:r>
            <a:r>
              <a:rPr lang="fr-FR" sz="1000" b="1" i="1" dirty="0" smtClean="0"/>
              <a:t>Institut de Physique Nucléaire d’Orsay</a:t>
            </a:r>
            <a:r>
              <a:rPr lang="fr-FR" sz="1000" i="1" dirty="0" smtClean="0"/>
              <a:t>, IPNO-IN2P3-CNRS, Université Paris-Sud, 91406 Orsay Cedex, France</a:t>
            </a:r>
          </a:p>
          <a:p>
            <a:pPr algn="ctr"/>
            <a:r>
              <a:rPr lang="fr-FR" sz="1000" i="1" baseline="30000" dirty="0" smtClean="0"/>
              <a:t>b  </a:t>
            </a:r>
            <a:r>
              <a:rPr lang="fr-FR" sz="1000" b="1" i="1" dirty="0" smtClean="0"/>
              <a:t>Laboratoire de l’Accélérateur Linéaire</a:t>
            </a:r>
            <a:r>
              <a:rPr lang="fr-FR" sz="1000" i="1" dirty="0" smtClean="0"/>
              <a:t> </a:t>
            </a:r>
            <a:r>
              <a:rPr lang="fr-FR" sz="1000" b="1" i="1" dirty="0" smtClean="0"/>
              <a:t>et Omega-LAL</a:t>
            </a:r>
            <a:r>
              <a:rPr lang="fr-FR" sz="1000" i="1" dirty="0" smtClean="0"/>
              <a:t>, LAL-IN2P3-CNRS, Université Paris-Sud, 91898 Orsay Cedex, France</a:t>
            </a:r>
          </a:p>
          <a:p>
            <a:pPr algn="ctr"/>
            <a:r>
              <a:rPr lang="fr-FR" sz="1000" i="1" baseline="30000" dirty="0" smtClean="0"/>
              <a:t>c </a:t>
            </a:r>
            <a:r>
              <a:rPr lang="fr-FR" sz="1000" b="1" i="1" dirty="0" smtClean="0"/>
              <a:t>Laboratoire d’Annecy-le-Vieux de Physique des Particules</a:t>
            </a:r>
            <a:r>
              <a:rPr lang="fr-FR" sz="1000" i="1" dirty="0" smtClean="0"/>
              <a:t>, LAPP-IN2P3-CNRS, Université de Haute-Savoie, 9 chemin de Bellevue, 74941Annecy-le-Vieux Cedex, France</a:t>
            </a:r>
          </a:p>
          <a:p>
            <a:pPr algn="ctr"/>
            <a:r>
              <a:rPr lang="fr-FR" sz="1000" i="1" baseline="30000" dirty="0" smtClean="0"/>
              <a:t>d</a:t>
            </a:r>
            <a:r>
              <a:rPr lang="fr-FR" sz="1000" b="1" i="1" dirty="0" smtClean="0"/>
              <a:t> Université Libre de Bruxelles</a:t>
            </a:r>
            <a:r>
              <a:rPr lang="fr-FR" sz="1000" i="1" dirty="0" smtClean="0"/>
              <a:t>,  Campus de la Plaine, Boulevard du Triomphe, 1050 Bruxelles, Belgique</a:t>
            </a:r>
          </a:p>
          <a:p>
            <a:pPr algn="ctr"/>
            <a:endParaRPr lang="fr-FR" sz="1000" i="1" dirty="0" smtClean="0"/>
          </a:p>
          <a:p>
            <a:pPr algn="ctr"/>
            <a:r>
              <a:rPr lang="fr-FR" sz="1000" dirty="0" smtClean="0"/>
              <a:t> </a:t>
            </a:r>
          </a:p>
          <a:p>
            <a:pPr algn="ctr"/>
            <a:r>
              <a:rPr lang="fr-FR" sz="1000" dirty="0" smtClean="0"/>
              <a:t>http://pmm2.in2p3.fr</a:t>
            </a:r>
            <a:endParaRPr lang="fr-FR" sz="1000" dirty="0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0" y="6596390"/>
            <a:ext cx="9906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1100" dirty="0" smtClean="0"/>
              <a:t>Séminaire de l’Institut de Physique Nucléaire d’Orsay - 24 janvier 2011</a:t>
            </a:r>
            <a:endParaRPr lang="fr-FR" sz="11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6677" y="1039091"/>
            <a:ext cx="3507093" cy="102449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839631" y="5983563"/>
            <a:ext cx="1456394" cy="2226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49498" tIns="49498" rIns="49498" bIns="49498"/>
          <a:lstStyle/>
          <a:p>
            <a:pPr algn="ctr" defTabSz="1238250"/>
            <a:r>
              <a:rPr lang="fr-FR" sz="800" dirty="0">
                <a:solidFill>
                  <a:srgbClr val="000000"/>
                </a:solidFill>
                <a:latin typeface="Times New Roman" pitchFamily="18" charset="0"/>
              </a:rPr>
              <a:t>ANR-06-BLAN-0186</a:t>
            </a:r>
            <a:endParaRPr lang="en-US" sz="800" b="1" dirty="0">
              <a:latin typeface="Times New Roman" pitchFamily="18" charset="0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6" cstate="print"/>
          <a:srcRect l="10176" t="25197" b="25197"/>
          <a:stretch>
            <a:fillRect/>
          </a:stretch>
        </p:blipFill>
        <p:spPr bwMode="auto">
          <a:xfrm>
            <a:off x="4457700" y="213087"/>
            <a:ext cx="1293813" cy="1460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58288" y="187687"/>
            <a:ext cx="56038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3" descr="UPS11-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30375" y="181337"/>
            <a:ext cx="684213" cy="207962"/>
          </a:xfrm>
          <a:prstGeom prst="rect">
            <a:avLst/>
          </a:prstGeom>
          <a:noFill/>
        </p:spPr>
      </p:pic>
      <p:pic>
        <p:nvPicPr>
          <p:cNvPr id="13" name="Picture 24" descr="logo-supported-by-an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77580" y="5809299"/>
            <a:ext cx="1266423" cy="488588"/>
          </a:xfrm>
          <a:prstGeom prst="rect">
            <a:avLst/>
          </a:prstGeom>
          <a:noFill/>
        </p:spPr>
      </p:pic>
      <p:grpSp>
        <p:nvGrpSpPr>
          <p:cNvPr id="14" name="Group 27"/>
          <p:cNvGrpSpPr>
            <a:grpSpLocks/>
          </p:cNvGrpSpPr>
          <p:nvPr/>
        </p:nvGrpSpPr>
        <p:grpSpPr bwMode="auto">
          <a:xfrm>
            <a:off x="2484438" y="119424"/>
            <a:ext cx="1195387" cy="333375"/>
            <a:chOff x="5855" y="25719"/>
            <a:chExt cx="2319" cy="690"/>
          </a:xfrm>
        </p:grpSpPr>
        <p:pic>
          <p:nvPicPr>
            <p:cNvPr id="15" name="Picture 28" descr="LLAG_260_18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855" y="25719"/>
              <a:ext cx="1015" cy="690"/>
            </a:xfrm>
            <a:prstGeom prst="rect">
              <a:avLst/>
            </a:prstGeom>
            <a:noFill/>
          </p:spPr>
        </p:pic>
        <p:pic>
          <p:nvPicPr>
            <p:cNvPr id="16" name="Picture 29" descr="logounivsavoie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072" y="25879"/>
              <a:ext cx="1102" cy="370"/>
            </a:xfrm>
            <a:prstGeom prst="rect">
              <a:avLst/>
            </a:prstGeom>
            <a:noFill/>
          </p:spPr>
        </p:pic>
      </p:grpSp>
      <p:pic>
        <p:nvPicPr>
          <p:cNvPr id="17" name="Picture 33" descr="l-coul-30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7950" y="189274"/>
            <a:ext cx="58102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36"/>
          <p:cNvGrpSpPr>
            <a:grpSpLocks/>
          </p:cNvGrpSpPr>
          <p:nvPr/>
        </p:nvGrpSpPr>
        <p:grpSpPr bwMode="auto">
          <a:xfrm>
            <a:off x="757238" y="211499"/>
            <a:ext cx="404812" cy="147638"/>
            <a:chOff x="1331" y="25927"/>
            <a:chExt cx="787" cy="303"/>
          </a:xfrm>
        </p:grpSpPr>
        <p:pic>
          <p:nvPicPr>
            <p:cNvPr id="19" name="Picture 37" descr="wafer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543" y="25927"/>
              <a:ext cx="344" cy="303"/>
            </a:xfrm>
            <a:prstGeom prst="rect">
              <a:avLst/>
            </a:prstGeom>
            <a:noFill/>
          </p:spPr>
        </p:pic>
        <p:pic>
          <p:nvPicPr>
            <p:cNvPr id="20" name="Picture 38" descr="logo_omega_bleu ludo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331" y="25974"/>
              <a:ext cx="787" cy="214"/>
            </a:xfrm>
            <a:prstGeom prst="rect">
              <a:avLst/>
            </a:prstGeom>
            <a:noFill/>
          </p:spPr>
        </p:pic>
      </p:grp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48701" y="142874"/>
            <a:ext cx="3238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3" descr="imap://genolini@ipnmail.in2p3.fr:993/fetch%3EUID%3E.0courant.CGT.2010_10_22_ConseilLabo%3E31?part=1.2&amp;type=image/jpeg&amp;filename=New_LogoIPN_600p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49" name="AutoShape 5" descr="imap://genolini@ipnmail.in2p3.fr:993/fetch%3EUID%3E.0courant.CGT.2010_10_22_ConseilLabo%3E31?part=1.2&amp;type=image/jpeg&amp;filename=New_LogoIPN_600p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150" name="Picture 6" descr="C:\Users\genolini\Desktop\New_LogoIPN_600px.jpg"/>
          <p:cNvPicPr>
            <a:picLocks noChangeAspect="1" noChangeArrowheads="1"/>
          </p:cNvPicPr>
          <p:nvPr/>
        </p:nvPicPr>
        <p:blipFill>
          <a:blip r:embed="rId16" cstate="print"/>
          <a:srcRect l="8171" t="13123"/>
          <a:stretch>
            <a:fillRect/>
          </a:stretch>
        </p:blipFill>
        <p:spPr bwMode="auto">
          <a:xfrm>
            <a:off x="1276271" y="178916"/>
            <a:ext cx="403516" cy="2385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2171700"/>
          </a:xfrm>
        </p:spPr>
        <p:txBody>
          <a:bodyPr/>
          <a:lstStyle/>
          <a:p>
            <a:r>
              <a:rPr lang="fr-FR" dirty="0" smtClean="0">
                <a:solidFill>
                  <a:srgbClr val="92D050"/>
                </a:solidFill>
              </a:rPr>
              <a:t>Les expériences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Le projet</a:t>
            </a:r>
            <a:br>
              <a:rPr lang="fr-FR" dirty="0" smtClean="0"/>
            </a:br>
            <a:r>
              <a:rPr lang="fr-FR" dirty="0" smtClean="0">
                <a:solidFill>
                  <a:srgbClr val="92D050"/>
                </a:solidFill>
              </a:rPr>
              <a:t>le démonstrateur</a:t>
            </a:r>
            <a:endParaRPr lang="fr-FR" dirty="0">
              <a:solidFill>
                <a:srgbClr val="92D050"/>
              </a:solidFill>
            </a:endParaRPr>
          </a:p>
        </p:txBody>
      </p:sp>
      <p:grpSp>
        <p:nvGrpSpPr>
          <p:cNvPr id="67" name="Groupe 66"/>
          <p:cNvGrpSpPr/>
          <p:nvPr/>
        </p:nvGrpSpPr>
        <p:grpSpPr>
          <a:xfrm>
            <a:off x="1350333" y="159488"/>
            <a:ext cx="7240772" cy="3912782"/>
            <a:chOff x="2220686" y="593765"/>
            <a:chExt cx="4851897" cy="2125397"/>
          </a:xfrm>
        </p:grpSpPr>
        <p:pic>
          <p:nvPicPr>
            <p:cNvPr id="8" name="Picture 4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52504" y="2220245"/>
              <a:ext cx="846683" cy="491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2" name="AutoShape 38"/>
            <p:cNvCxnSpPr>
              <a:cxnSpLocks noChangeShapeType="1"/>
              <a:stCxn id="28" idx="3"/>
              <a:endCxn id="48" idx="3"/>
            </p:cNvCxnSpPr>
            <p:nvPr/>
          </p:nvCxnSpPr>
          <p:spPr bwMode="auto">
            <a:xfrm flipH="1">
              <a:off x="5895393" y="1108627"/>
              <a:ext cx="115505" cy="1191935"/>
            </a:xfrm>
            <a:prstGeom prst="curvedConnector3">
              <a:avLst>
                <a:gd name="adj1" fmla="val -676589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</p:cxnSp>
        <p:cxnSp>
          <p:nvCxnSpPr>
            <p:cNvPr id="14" name="AutoShape 42"/>
            <p:cNvCxnSpPr>
              <a:cxnSpLocks noChangeShapeType="1"/>
            </p:cNvCxnSpPr>
            <p:nvPr/>
          </p:nvCxnSpPr>
          <p:spPr bwMode="auto">
            <a:xfrm rot="10800000" flipV="1">
              <a:off x="4299187" y="2361325"/>
              <a:ext cx="674210" cy="104594"/>
            </a:xfrm>
            <a:prstGeom prst="curvedConnector3">
              <a:avLst>
                <a:gd name="adj1" fmla="val 49458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</p:cxnSp>
        <p:pic>
          <p:nvPicPr>
            <p:cNvPr id="24" name="Picture 4" descr="vue mur module carre arriere 2"/>
            <p:cNvPicPr>
              <a:picLocks noChangeAspect="1" noChangeArrowheads="1"/>
            </p:cNvPicPr>
            <p:nvPr/>
          </p:nvPicPr>
          <p:blipFill>
            <a:blip r:embed="rId3" cstate="print"/>
            <a:srcRect l="16077" t="9431" r="10750" b="5617"/>
            <a:stretch>
              <a:fillRect/>
            </a:stretch>
          </p:blipFill>
          <p:spPr bwMode="auto">
            <a:xfrm>
              <a:off x="2220686" y="593765"/>
              <a:ext cx="975253" cy="1066212"/>
            </a:xfrm>
            <a:prstGeom prst="rect">
              <a:avLst/>
            </a:prstGeom>
            <a:noFill/>
          </p:spPr>
        </p:pic>
        <p:sp>
          <p:nvSpPr>
            <p:cNvPr id="28" name="AutoShape 12"/>
            <p:cNvSpPr>
              <a:spLocks noChangeArrowheads="1"/>
            </p:cNvSpPr>
            <p:nvPr/>
          </p:nvSpPr>
          <p:spPr bwMode="auto">
            <a:xfrm>
              <a:off x="3736353" y="667548"/>
              <a:ext cx="2274545" cy="88215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45" name="Groupe 44"/>
            <p:cNvGrpSpPr/>
            <p:nvPr/>
          </p:nvGrpSpPr>
          <p:grpSpPr>
            <a:xfrm>
              <a:off x="3168761" y="730791"/>
              <a:ext cx="568636" cy="892699"/>
              <a:chOff x="1981993" y="1160896"/>
              <a:chExt cx="863600" cy="1747838"/>
            </a:xfrm>
          </p:grpSpPr>
          <p:sp>
            <p:nvSpPr>
              <p:cNvPr id="33" name="Oval 15"/>
              <p:cNvSpPr>
                <a:spLocks noChangeAspect="1" noChangeArrowheads="1"/>
              </p:cNvSpPr>
              <p:nvPr/>
            </p:nvSpPr>
            <p:spPr bwMode="auto">
              <a:xfrm>
                <a:off x="1981993" y="1160896"/>
                <a:ext cx="90488" cy="90488"/>
              </a:xfrm>
              <a:prstGeom prst="ellips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4" name="Oval 16"/>
              <p:cNvSpPr>
                <a:spLocks noChangeAspect="1" noChangeArrowheads="1"/>
              </p:cNvSpPr>
              <p:nvPr/>
            </p:nvSpPr>
            <p:spPr bwMode="auto">
              <a:xfrm>
                <a:off x="1981993" y="1376796"/>
                <a:ext cx="90488" cy="90488"/>
              </a:xfrm>
              <a:prstGeom prst="ellips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" name="Oval 18"/>
              <p:cNvSpPr>
                <a:spLocks noChangeAspect="1" noChangeArrowheads="1"/>
              </p:cNvSpPr>
              <p:nvPr/>
            </p:nvSpPr>
            <p:spPr bwMode="auto">
              <a:xfrm>
                <a:off x="2755106" y="1684771"/>
                <a:ext cx="90487" cy="90488"/>
              </a:xfrm>
              <a:prstGeom prst="ellips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" name="Oval 21"/>
              <p:cNvSpPr>
                <a:spLocks noChangeAspect="1" noChangeArrowheads="1"/>
              </p:cNvSpPr>
              <p:nvPr/>
            </p:nvSpPr>
            <p:spPr bwMode="auto">
              <a:xfrm>
                <a:off x="1981993" y="2456296"/>
                <a:ext cx="90488" cy="90488"/>
              </a:xfrm>
              <a:prstGeom prst="ellips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7" name="Oval 22"/>
              <p:cNvSpPr>
                <a:spLocks noChangeAspect="1" noChangeArrowheads="1"/>
              </p:cNvSpPr>
              <p:nvPr/>
            </p:nvSpPr>
            <p:spPr bwMode="auto">
              <a:xfrm>
                <a:off x="1981993" y="2818246"/>
                <a:ext cx="90488" cy="90488"/>
              </a:xfrm>
              <a:prstGeom prst="ellips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cxnSp>
            <p:nvCxnSpPr>
              <p:cNvPr id="38" name="AutoShape 24"/>
              <p:cNvCxnSpPr>
                <a:cxnSpLocks noChangeShapeType="1"/>
                <a:stCxn id="33" idx="7"/>
                <a:endCxn id="35" idx="1"/>
              </p:cNvCxnSpPr>
              <p:nvPr/>
            </p:nvCxnSpPr>
            <p:spPr bwMode="auto">
              <a:xfrm rot="5400000" flipV="1">
                <a:off x="2151856" y="1081521"/>
                <a:ext cx="523875" cy="708025"/>
              </a:xfrm>
              <a:prstGeom prst="curvedConnector3">
                <a:avLst>
                  <a:gd name="adj1" fmla="val 26060"/>
                </a:avLst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9" name="AutoShape 25"/>
              <p:cNvCxnSpPr>
                <a:cxnSpLocks noChangeShapeType="1"/>
                <a:stCxn id="34" idx="6"/>
                <a:endCxn id="35" idx="2"/>
              </p:cNvCxnSpPr>
              <p:nvPr/>
            </p:nvCxnSpPr>
            <p:spPr bwMode="auto">
              <a:xfrm>
                <a:off x="2072481" y="1422834"/>
                <a:ext cx="682625" cy="307975"/>
              </a:xfrm>
              <a:prstGeom prst="curvedConnector3">
                <a:avLst>
                  <a:gd name="adj1" fmla="val 49769"/>
                </a:avLst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40" name="AutoShape 26"/>
              <p:cNvCxnSpPr>
                <a:cxnSpLocks noChangeShapeType="1"/>
                <a:endCxn id="35" idx="3"/>
              </p:cNvCxnSpPr>
              <p:nvPr/>
            </p:nvCxnSpPr>
            <p:spPr bwMode="auto">
              <a:xfrm rot="16200000">
                <a:off x="1870075" y="1920515"/>
                <a:ext cx="1055687" cy="739775"/>
              </a:xfrm>
              <a:prstGeom prst="curvedConnector3">
                <a:avLst>
                  <a:gd name="adj1" fmla="val 49472"/>
                </a:avLst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41" name="AutoShape 27"/>
              <p:cNvCxnSpPr>
                <a:cxnSpLocks noChangeShapeType="1"/>
                <a:stCxn id="36" idx="1"/>
                <a:endCxn id="35" idx="3"/>
              </p:cNvCxnSpPr>
              <p:nvPr/>
            </p:nvCxnSpPr>
            <p:spPr bwMode="auto">
              <a:xfrm rot="16200000">
                <a:off x="2028031" y="1729221"/>
                <a:ext cx="706437" cy="773113"/>
              </a:xfrm>
              <a:prstGeom prst="curvedConnector3">
                <a:avLst>
                  <a:gd name="adj1" fmla="val 50111"/>
                </a:avLst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</p:cxnSp>
        </p:grpSp>
        <p:pic>
          <p:nvPicPr>
            <p:cNvPr id="48" name="Image 7" descr="pmm2_box00 003.jpg"/>
            <p:cNvPicPr>
              <a:picLocks noChangeAspect="1"/>
            </p:cNvPicPr>
            <p:nvPr/>
          </p:nvPicPr>
          <p:blipFill>
            <a:blip r:embed="rId4" cstate="print"/>
            <a:srcRect l="9394" t="5802" r="16577" b="2487"/>
            <a:stretch>
              <a:fillRect/>
            </a:stretch>
          </p:blipFill>
          <p:spPr bwMode="auto">
            <a:xfrm>
              <a:off x="4881732" y="1881962"/>
              <a:ext cx="1013661" cy="83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6" descr="RS485_100m_eye_diagram_lfsr_10MHz"/>
            <p:cNvPicPr>
              <a:picLocks noChangeAspect="1" noChangeArrowheads="1"/>
            </p:cNvPicPr>
            <p:nvPr/>
          </p:nvPicPr>
          <p:blipFill>
            <a:blip r:embed="rId5" cstate="print"/>
            <a:srcRect l="10630" t="15748" r="14764" b="30709"/>
            <a:stretch>
              <a:fillRect/>
            </a:stretch>
          </p:blipFill>
          <p:spPr bwMode="auto">
            <a:xfrm>
              <a:off x="6452070" y="1480469"/>
              <a:ext cx="620513" cy="333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17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49093" y="704570"/>
              <a:ext cx="1057899" cy="793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7703" t="14217" r="9415" b="13670"/>
            <a:stretch>
              <a:fillRect/>
            </a:stretch>
          </p:blipFill>
          <p:spPr bwMode="auto">
            <a:xfrm>
              <a:off x="4958787" y="803077"/>
              <a:ext cx="975400" cy="587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PMm</a:t>
            </a:r>
            <a:r>
              <a:rPr lang="fr-FR" baseline="30000" dirty="0" smtClean="0"/>
              <a:t>2</a:t>
            </a:r>
            <a:r>
              <a:rPr lang="fr-FR" dirty="0" smtClean="0"/>
              <a:t> : modularité, autonomie, intégration</a:t>
            </a:r>
            <a:endParaRPr lang="fr-FR" baseline="30000" dirty="0"/>
          </a:p>
        </p:txBody>
      </p:sp>
      <p:grpSp>
        <p:nvGrpSpPr>
          <p:cNvPr id="55" name="Groupe 54"/>
          <p:cNvGrpSpPr/>
          <p:nvPr/>
        </p:nvGrpSpPr>
        <p:grpSpPr>
          <a:xfrm>
            <a:off x="548038" y="1514475"/>
            <a:ext cx="8939920" cy="3311525"/>
            <a:chOff x="2894413" y="2076450"/>
            <a:chExt cx="8939920" cy="3311525"/>
          </a:xfrm>
        </p:grpSpPr>
        <p:sp>
          <p:nvSpPr>
            <p:cNvPr id="10" name="AutoShape 44"/>
            <p:cNvSpPr>
              <a:spLocks noChangeArrowheads="1"/>
            </p:cNvSpPr>
            <p:nvPr/>
          </p:nvSpPr>
          <p:spPr bwMode="auto">
            <a:xfrm>
              <a:off x="2894413" y="2076450"/>
              <a:ext cx="8893175" cy="3311525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38" name="Text Box 45"/>
            <p:cNvSpPr txBox="1">
              <a:spLocks noChangeArrowheads="1"/>
            </p:cNvSpPr>
            <p:nvPr/>
          </p:nvSpPr>
          <p:spPr bwMode="auto">
            <a:xfrm>
              <a:off x="7214708" y="2077509"/>
              <a:ext cx="46196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FR" dirty="0" smtClean="0">
                  <a:solidFill>
                    <a:srgbClr val="FFFF00"/>
                  </a:solidFill>
                </a:rPr>
                <a:t>Eau </a:t>
              </a:r>
              <a:r>
                <a:rPr lang="fr-FR" dirty="0" err="1" smtClean="0">
                  <a:solidFill>
                    <a:srgbClr val="FFFF00"/>
                  </a:solidFill>
                </a:rPr>
                <a:t>désionisée</a:t>
              </a:r>
              <a:r>
                <a:rPr lang="fr-FR" dirty="0" smtClean="0">
                  <a:solidFill>
                    <a:srgbClr val="FFFF00"/>
                  </a:solidFill>
                </a:rPr>
                <a:t>: 10 bars + corrosion</a:t>
              </a:r>
              <a:endParaRPr lang="fr-FR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2843263" y="5157788"/>
            <a:ext cx="1295400" cy="1374775"/>
            <a:chOff x="3252838" y="5157788"/>
            <a:chExt cx="1295400" cy="1374775"/>
          </a:xfrm>
        </p:grpSpPr>
        <p:pic>
          <p:nvPicPr>
            <p:cNvPr id="35" name="Picture 4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52838" y="5157788"/>
              <a:ext cx="1285875" cy="96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3" name="Rectangle 50"/>
            <p:cNvSpPr>
              <a:spLocks noChangeArrowheads="1"/>
            </p:cNvSpPr>
            <p:nvPr/>
          </p:nvSpPr>
          <p:spPr bwMode="auto">
            <a:xfrm>
              <a:off x="3919588" y="6165850"/>
              <a:ext cx="628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>
                  <a:solidFill>
                    <a:srgbClr val="FF0000"/>
                  </a:solidFill>
                </a:rPr>
                <a:t>ULB</a:t>
              </a:r>
              <a:endParaRPr lang="fr-FR" sz="1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4129138" y="2981325"/>
            <a:ext cx="5089381" cy="3186529"/>
            <a:chOff x="4538713" y="2981325"/>
            <a:chExt cx="5089381" cy="3186529"/>
          </a:xfrm>
        </p:grpSpPr>
        <p:sp>
          <p:nvSpPr>
            <p:cNvPr id="32" name="Rectangle 34"/>
            <p:cNvSpPr>
              <a:spLocks noChangeArrowheads="1"/>
            </p:cNvSpPr>
            <p:nvPr/>
          </p:nvSpPr>
          <p:spPr bwMode="auto">
            <a:xfrm>
              <a:off x="5773788" y="5829300"/>
              <a:ext cx="271741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dirty="0" smtClean="0">
                  <a:solidFill>
                    <a:srgbClr val="FFFF00"/>
                  </a:solidFill>
                </a:rPr>
                <a:t>Alimentation + carte décodage</a:t>
              </a:r>
              <a:endParaRPr lang="fr-FR" sz="1600" dirty="0">
                <a:solidFill>
                  <a:srgbClr val="FFFF00"/>
                </a:solidFill>
              </a:endParaRPr>
            </a:p>
          </p:txBody>
        </p:sp>
        <p:cxnSp>
          <p:nvCxnSpPr>
            <p:cNvPr id="33" name="AutoShape 38"/>
            <p:cNvCxnSpPr>
              <a:cxnSpLocks noChangeShapeType="1"/>
              <a:stCxn id="12" idx="3"/>
            </p:cNvCxnSpPr>
            <p:nvPr/>
          </p:nvCxnSpPr>
          <p:spPr bwMode="auto">
            <a:xfrm>
              <a:off x="6592938" y="2981325"/>
              <a:ext cx="1098550" cy="2452688"/>
            </a:xfrm>
            <a:prstGeom prst="curvedConnector3">
              <a:avLst>
                <a:gd name="adj1" fmla="val 119796"/>
              </a:avLst>
            </a:prstGeom>
            <a:noFill/>
            <a:ln w="19050">
              <a:solidFill>
                <a:srgbClr val="00B0F0"/>
              </a:solidFill>
              <a:round/>
              <a:headEnd/>
              <a:tailEnd/>
            </a:ln>
            <a:effectLst/>
          </p:spPr>
        </p:cxnSp>
        <p:sp>
          <p:nvSpPr>
            <p:cNvPr id="34" name="AutoShape 39"/>
            <p:cNvSpPr>
              <a:spLocks noChangeArrowheads="1"/>
            </p:cNvSpPr>
            <p:nvPr/>
          </p:nvSpPr>
          <p:spPr bwMode="auto">
            <a:xfrm>
              <a:off x="7230676" y="3573463"/>
              <a:ext cx="2397418" cy="6477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fr-FR" sz="1800" dirty="0" smtClean="0"/>
                <a:t>Câble sous-marin :</a:t>
              </a:r>
              <a:br>
                <a:rPr lang="fr-FR" sz="1800" dirty="0" smtClean="0"/>
              </a:br>
              <a:r>
                <a:rPr lang="fr-FR" sz="1800" dirty="0" smtClean="0"/>
                <a:t>alimentation - données</a:t>
              </a:r>
              <a:endParaRPr lang="fr-FR" sz="1800" dirty="0"/>
            </a:p>
          </p:txBody>
        </p:sp>
        <p:cxnSp>
          <p:nvCxnSpPr>
            <p:cNvPr id="36" name="AutoShape 42"/>
            <p:cNvCxnSpPr>
              <a:cxnSpLocks noChangeShapeType="1"/>
            </p:cNvCxnSpPr>
            <p:nvPr/>
          </p:nvCxnSpPr>
          <p:spPr bwMode="auto">
            <a:xfrm rot="10800000" flipV="1">
              <a:off x="4538713" y="5434013"/>
              <a:ext cx="1023937" cy="204787"/>
            </a:xfrm>
            <a:prstGeom prst="curvedConnector3">
              <a:avLst>
                <a:gd name="adj1" fmla="val 49458"/>
              </a:avLst>
            </a:prstGeom>
            <a:noFill/>
            <a:ln w="19050">
              <a:solidFill>
                <a:srgbClr val="00B0F0"/>
              </a:solidFill>
              <a:round/>
              <a:headEnd/>
              <a:tailEnd/>
            </a:ln>
            <a:effectLst/>
          </p:spPr>
        </p:cxnSp>
        <p:sp>
          <p:nvSpPr>
            <p:cNvPr id="37" name="Text Box 43"/>
            <p:cNvSpPr txBox="1">
              <a:spLocks noChangeArrowheads="1"/>
            </p:cNvSpPr>
            <p:nvPr/>
          </p:nvSpPr>
          <p:spPr bwMode="auto">
            <a:xfrm>
              <a:off x="4619675" y="5661025"/>
              <a:ext cx="8771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dirty="0">
                  <a:solidFill>
                    <a:srgbClr val="FFFF00"/>
                  </a:solidFill>
                </a:rPr>
                <a:t>TCP/IP</a:t>
              </a:r>
              <a:endParaRPr lang="fr-FR" sz="1800" dirty="0">
                <a:solidFill>
                  <a:srgbClr val="FFFF00"/>
                </a:solidFill>
              </a:endParaRPr>
            </a:p>
          </p:txBody>
        </p:sp>
        <p:sp>
          <p:nvSpPr>
            <p:cNvPr id="41" name="Rectangle 48"/>
            <p:cNvSpPr>
              <a:spLocks noChangeArrowheads="1"/>
            </p:cNvSpPr>
            <p:nvPr/>
          </p:nvSpPr>
          <p:spPr bwMode="auto">
            <a:xfrm>
              <a:off x="8088363" y="3206750"/>
              <a:ext cx="7683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>
                  <a:solidFill>
                    <a:srgbClr val="FF0000"/>
                  </a:solidFill>
                </a:rPr>
                <a:t>LAPP</a:t>
              </a:r>
              <a:endParaRPr lang="fr-FR" sz="1800" b="1">
                <a:solidFill>
                  <a:srgbClr val="FF0000"/>
                </a:solidFill>
              </a:endParaRPr>
            </a:p>
          </p:txBody>
        </p:sp>
        <p:sp>
          <p:nvSpPr>
            <p:cNvPr id="42" name="Rectangle 49"/>
            <p:cNvSpPr>
              <a:spLocks noChangeArrowheads="1"/>
            </p:cNvSpPr>
            <p:nvPr/>
          </p:nvSpPr>
          <p:spPr bwMode="auto">
            <a:xfrm>
              <a:off x="8220125" y="5516563"/>
              <a:ext cx="768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>
                  <a:solidFill>
                    <a:srgbClr val="FF0000"/>
                  </a:solidFill>
                </a:rPr>
                <a:t>LAPP</a:t>
              </a:r>
              <a:endParaRPr lang="fr-FR" sz="1800" b="1">
                <a:solidFill>
                  <a:srgbClr val="FF0000"/>
                </a:solidFill>
              </a:endParaRPr>
            </a:p>
          </p:txBody>
        </p:sp>
        <p:sp>
          <p:nvSpPr>
            <p:cNvPr id="46" name="Text Box 55"/>
            <p:cNvSpPr txBox="1">
              <a:spLocks noChangeArrowheads="1"/>
            </p:cNvSpPr>
            <p:nvPr/>
          </p:nvSpPr>
          <p:spPr bwMode="auto">
            <a:xfrm>
              <a:off x="8391575" y="4171950"/>
              <a:ext cx="9667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/>
                <a:t>~100m</a:t>
              </a:r>
            </a:p>
          </p:txBody>
        </p:sp>
        <p:sp>
          <p:nvSpPr>
            <p:cNvPr id="31" name="AutoShape 32"/>
            <p:cNvSpPr>
              <a:spLocks noChangeArrowheads="1"/>
            </p:cNvSpPr>
            <p:nvPr/>
          </p:nvSpPr>
          <p:spPr bwMode="auto">
            <a:xfrm>
              <a:off x="5572175" y="5037138"/>
              <a:ext cx="2519363" cy="792162"/>
            </a:xfrm>
            <a:prstGeom prst="flowChartAlternateProcess">
              <a:avLst/>
            </a:prstGeom>
            <a:solidFill>
              <a:schemeClr val="accent1"/>
            </a:solidFill>
            <a:ln w="19050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" name="AutoShape 30"/>
            <p:cNvSpPr>
              <a:spLocks noChangeArrowheads="1"/>
            </p:cNvSpPr>
            <p:nvPr/>
          </p:nvSpPr>
          <p:spPr bwMode="auto">
            <a:xfrm>
              <a:off x="7012038" y="5254625"/>
              <a:ext cx="846138" cy="40640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/>
                <a:t>FPGA</a:t>
              </a:r>
              <a:endParaRPr lang="fr-FR" sz="1800"/>
            </a:p>
          </p:txBody>
        </p:sp>
        <p:sp>
          <p:nvSpPr>
            <p:cNvPr id="30" name="AutoShape 31"/>
            <p:cNvSpPr>
              <a:spLocks noChangeArrowheads="1"/>
            </p:cNvSpPr>
            <p:nvPr/>
          </p:nvSpPr>
          <p:spPr bwMode="auto">
            <a:xfrm>
              <a:off x="5716638" y="5256213"/>
              <a:ext cx="1295400" cy="40640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>
                  <a:latin typeface="Symbol" pitchFamily="18" charset="2"/>
                </a:rPr>
                <a:t>m</a:t>
              </a:r>
              <a:r>
                <a:rPr lang="en-GB" sz="1800"/>
                <a:t>Controler</a:t>
              </a:r>
              <a:endParaRPr lang="fr-FR" sz="1800"/>
            </a:p>
          </p:txBody>
        </p:sp>
      </p:grpSp>
      <p:grpSp>
        <p:nvGrpSpPr>
          <p:cNvPr id="56" name="Groupe 55"/>
          <p:cNvGrpSpPr/>
          <p:nvPr/>
        </p:nvGrpSpPr>
        <p:grpSpPr>
          <a:xfrm>
            <a:off x="716013" y="1562100"/>
            <a:ext cx="1911350" cy="3173631"/>
            <a:chOff x="1125588" y="1562100"/>
            <a:chExt cx="1911350" cy="3173631"/>
          </a:xfrm>
        </p:grpSpPr>
        <p:grpSp>
          <p:nvGrpSpPr>
            <p:cNvPr id="48" name="Groupe 47"/>
            <p:cNvGrpSpPr/>
            <p:nvPr/>
          </p:nvGrpSpPr>
          <p:grpSpPr>
            <a:xfrm>
              <a:off x="1125588" y="1562100"/>
              <a:ext cx="1911350" cy="3173631"/>
              <a:chOff x="1163688" y="1628775"/>
              <a:chExt cx="1911350" cy="3173631"/>
            </a:xfrm>
          </p:grpSpPr>
          <p:sp>
            <p:nvSpPr>
              <p:cNvPr id="27" name="Text Box 29"/>
              <p:cNvSpPr txBox="1">
                <a:spLocks noChangeArrowheads="1"/>
              </p:cNvSpPr>
              <p:nvPr/>
            </p:nvSpPr>
            <p:spPr bwMode="auto">
              <a:xfrm>
                <a:off x="1473226" y="4156075"/>
                <a:ext cx="1016047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800" dirty="0">
                    <a:solidFill>
                      <a:srgbClr val="FFFF00"/>
                    </a:solidFill>
                  </a:rPr>
                  <a:t>2m </a:t>
                </a:r>
                <a:r>
                  <a:rPr lang="en-GB" sz="1800" dirty="0" smtClean="0">
                    <a:solidFill>
                      <a:srgbClr val="FFFF00"/>
                    </a:solidFill>
                  </a:rPr>
                  <a:t>× 2m</a:t>
                </a:r>
                <a:endParaRPr lang="en-GB" sz="1800" dirty="0">
                  <a:solidFill>
                    <a:srgbClr val="FFFF00"/>
                  </a:solidFill>
                </a:endParaRPr>
              </a:p>
              <a:p>
                <a:pPr algn="ctr"/>
                <a:r>
                  <a:rPr lang="en-GB" sz="1800" dirty="0">
                    <a:solidFill>
                      <a:srgbClr val="FFFF00"/>
                    </a:solidFill>
                  </a:rPr>
                  <a:t>12’’ PMs</a:t>
                </a:r>
                <a:endParaRPr lang="fr-FR" sz="18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9" name="Rectangle 46"/>
              <p:cNvSpPr>
                <a:spLocks noChangeArrowheads="1"/>
              </p:cNvSpPr>
              <p:nvPr/>
            </p:nvSpPr>
            <p:spPr bwMode="auto">
              <a:xfrm>
                <a:off x="1163688" y="1628775"/>
                <a:ext cx="19113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800" b="1" dirty="0">
                    <a:solidFill>
                      <a:srgbClr val="FF0000"/>
                    </a:solidFill>
                  </a:rPr>
                  <a:t>IPNO &amp; </a:t>
                </a:r>
                <a:r>
                  <a:rPr lang="en-GB" sz="1800" b="1" dirty="0" err="1">
                    <a:solidFill>
                      <a:srgbClr val="FF0000"/>
                    </a:solidFill>
                  </a:rPr>
                  <a:t>Photonis</a:t>
                </a:r>
                <a:endParaRPr lang="fr-FR" sz="18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1" name="Picture 4" descr="vue mur module carre arriere 2"/>
            <p:cNvPicPr>
              <a:picLocks noChangeAspect="1" noChangeArrowheads="1"/>
            </p:cNvPicPr>
            <p:nvPr/>
          </p:nvPicPr>
          <p:blipFill>
            <a:blip r:embed="rId3" cstate="print"/>
            <a:srcRect l="16077" t="9431" r="10750" b="5617"/>
            <a:stretch>
              <a:fillRect/>
            </a:stretch>
          </p:blipFill>
          <p:spPr bwMode="auto">
            <a:xfrm>
              <a:off x="1236713" y="1973263"/>
              <a:ext cx="1481137" cy="2087562"/>
            </a:xfrm>
            <a:prstGeom prst="rect">
              <a:avLst/>
            </a:prstGeom>
            <a:noFill/>
          </p:spPr>
        </p:pic>
      </p:grpSp>
      <p:grpSp>
        <p:nvGrpSpPr>
          <p:cNvPr id="49" name="Groupe 48"/>
          <p:cNvGrpSpPr/>
          <p:nvPr/>
        </p:nvGrpSpPr>
        <p:grpSpPr>
          <a:xfrm>
            <a:off x="2267000" y="1773238"/>
            <a:ext cx="4316413" cy="2354679"/>
            <a:chOff x="2676575" y="1773238"/>
            <a:chExt cx="4316413" cy="2354679"/>
          </a:xfrm>
        </p:grpSpPr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>
              <a:off x="3538588" y="2117725"/>
              <a:ext cx="3454400" cy="17272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auto">
            <a:xfrm>
              <a:off x="3684638" y="2260600"/>
              <a:ext cx="2519362" cy="912813"/>
            </a:xfrm>
            <a:prstGeom prst="flowChartAlternateProcess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GB" sz="1800" dirty="0" err="1" smtClean="0">
                  <a:solidFill>
                    <a:schemeClr val="accent2"/>
                  </a:solidFill>
                </a:rPr>
                <a:t>Electronique</a:t>
              </a:r>
              <a:r>
                <a:rPr lang="en-GB" sz="1800" dirty="0" smtClean="0">
                  <a:solidFill>
                    <a:schemeClr val="accent2"/>
                  </a:solidFill>
                </a:rPr>
                <a:t> </a:t>
              </a:r>
              <a:r>
                <a:rPr lang="en-GB" sz="1800" dirty="0" err="1" smtClean="0">
                  <a:solidFill>
                    <a:srgbClr val="FF0000"/>
                  </a:solidFill>
                </a:rPr>
                <a:t>autonome</a:t>
              </a:r>
              <a:r>
                <a:rPr lang="en-GB" sz="1800" dirty="0" smtClean="0">
                  <a:solidFill>
                    <a:srgbClr val="FF0000"/>
                  </a:solidFill>
                </a:rPr>
                <a:t> (sans trigger </a:t>
              </a:r>
              <a:r>
                <a:rPr lang="en-GB" sz="1800" dirty="0" err="1" smtClean="0">
                  <a:solidFill>
                    <a:srgbClr val="FF0000"/>
                  </a:solidFill>
                </a:rPr>
                <a:t>externe</a:t>
              </a:r>
              <a:r>
                <a:rPr lang="en-GB" sz="1800" dirty="0" smtClean="0">
                  <a:solidFill>
                    <a:srgbClr val="FF0000"/>
                  </a:solidFill>
                </a:rPr>
                <a:t>) </a:t>
              </a:r>
              <a:r>
                <a:rPr lang="en-GB" sz="1800" dirty="0" smtClean="0">
                  <a:solidFill>
                    <a:schemeClr val="accent2"/>
                  </a:solidFill>
                </a:rPr>
                <a:t> – </a:t>
              </a:r>
              <a:r>
                <a:rPr lang="en-GB" sz="1800" dirty="0" err="1" smtClean="0">
                  <a:solidFill>
                    <a:schemeClr val="accent2"/>
                  </a:solidFill>
                </a:rPr>
                <a:t>numérisation</a:t>
              </a:r>
              <a:r>
                <a:rPr lang="en-GB" sz="1800" dirty="0" smtClean="0">
                  <a:solidFill>
                    <a:schemeClr val="accent2"/>
                  </a:solidFill>
                </a:rPr>
                <a:t> Q &amp; T</a:t>
              </a:r>
              <a:endParaRPr lang="fr-FR" sz="1800" dirty="0"/>
            </a:p>
          </p:txBody>
        </p:sp>
        <p:sp>
          <p:nvSpPr>
            <p:cNvPr id="14" name="AutoShape 10"/>
            <p:cNvSpPr>
              <a:spLocks noChangeArrowheads="1"/>
            </p:cNvSpPr>
            <p:nvPr/>
          </p:nvSpPr>
          <p:spPr bwMode="auto">
            <a:xfrm>
              <a:off x="4024363" y="3294063"/>
              <a:ext cx="1484661" cy="40862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dirty="0" smtClean="0"/>
                <a:t>HT commune</a:t>
              </a:r>
              <a:endParaRPr lang="fr-FR" sz="1800" dirty="0"/>
            </a:p>
          </p:txBody>
        </p:sp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 rot="16200000">
              <a:off x="6128594" y="2642394"/>
              <a:ext cx="846138" cy="406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/>
                <a:t>FPGA</a:t>
              </a:r>
              <a:endParaRPr lang="fr-FR" sz="1800"/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4679576" y="3789363"/>
              <a:ext cx="1629864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sz="1600" dirty="0" smtClean="0"/>
                <a:t>Carte </a:t>
              </a:r>
              <a:r>
                <a:rPr lang="en-GB" sz="1600" dirty="0" err="1" smtClean="0"/>
                <a:t>embarquée</a:t>
              </a:r>
              <a:endParaRPr lang="fr-FR" sz="1600" dirty="0"/>
            </a:p>
          </p:txBody>
        </p:sp>
        <p:sp>
          <p:nvSpPr>
            <p:cNvPr id="17" name="Oval 15"/>
            <p:cNvSpPr>
              <a:spLocks noChangeAspect="1" noChangeArrowheads="1"/>
            </p:cNvSpPr>
            <p:nvPr/>
          </p:nvSpPr>
          <p:spPr bwMode="auto">
            <a:xfrm>
              <a:off x="2676575" y="2241550"/>
              <a:ext cx="90488" cy="90488"/>
            </a:xfrm>
            <a:prstGeom prst="ellips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Oval 16"/>
            <p:cNvSpPr>
              <a:spLocks noChangeAspect="1" noChangeArrowheads="1"/>
            </p:cNvSpPr>
            <p:nvPr/>
          </p:nvSpPr>
          <p:spPr bwMode="auto">
            <a:xfrm>
              <a:off x="2676575" y="2457450"/>
              <a:ext cx="90488" cy="90488"/>
            </a:xfrm>
            <a:prstGeom prst="ellips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Oval 18"/>
            <p:cNvSpPr>
              <a:spLocks noChangeAspect="1" noChangeArrowheads="1"/>
            </p:cNvSpPr>
            <p:nvPr/>
          </p:nvSpPr>
          <p:spPr bwMode="auto">
            <a:xfrm>
              <a:off x="3449688" y="2765425"/>
              <a:ext cx="90487" cy="90488"/>
            </a:xfrm>
            <a:prstGeom prst="ellips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Oval 21"/>
            <p:cNvSpPr>
              <a:spLocks noChangeAspect="1" noChangeArrowheads="1"/>
            </p:cNvSpPr>
            <p:nvPr/>
          </p:nvSpPr>
          <p:spPr bwMode="auto">
            <a:xfrm>
              <a:off x="2676575" y="3536950"/>
              <a:ext cx="90488" cy="90488"/>
            </a:xfrm>
            <a:prstGeom prst="ellips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Oval 22"/>
            <p:cNvSpPr>
              <a:spLocks noChangeAspect="1" noChangeArrowheads="1"/>
            </p:cNvSpPr>
            <p:nvPr/>
          </p:nvSpPr>
          <p:spPr bwMode="auto">
            <a:xfrm>
              <a:off x="2676575" y="3898900"/>
              <a:ext cx="90488" cy="90488"/>
            </a:xfrm>
            <a:prstGeom prst="ellips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cxnSp>
          <p:nvCxnSpPr>
            <p:cNvPr id="22" name="AutoShape 24"/>
            <p:cNvCxnSpPr>
              <a:cxnSpLocks noChangeShapeType="1"/>
              <a:stCxn id="17" idx="7"/>
              <a:endCxn id="19" idx="1"/>
            </p:cNvCxnSpPr>
            <p:nvPr/>
          </p:nvCxnSpPr>
          <p:spPr bwMode="auto">
            <a:xfrm rot="5400000" flipV="1">
              <a:off x="2846438" y="2162175"/>
              <a:ext cx="523875" cy="708025"/>
            </a:xfrm>
            <a:prstGeom prst="curvedConnector3">
              <a:avLst>
                <a:gd name="adj1" fmla="val 26060"/>
              </a:avLst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</p:cxnSp>
        <p:cxnSp>
          <p:nvCxnSpPr>
            <p:cNvPr id="23" name="AutoShape 25"/>
            <p:cNvCxnSpPr>
              <a:cxnSpLocks noChangeShapeType="1"/>
              <a:stCxn id="18" idx="6"/>
              <a:endCxn id="19" idx="2"/>
            </p:cNvCxnSpPr>
            <p:nvPr/>
          </p:nvCxnSpPr>
          <p:spPr bwMode="auto">
            <a:xfrm>
              <a:off x="2767063" y="2503488"/>
              <a:ext cx="682625" cy="307975"/>
            </a:xfrm>
            <a:prstGeom prst="curvedConnector3">
              <a:avLst>
                <a:gd name="adj1" fmla="val 49769"/>
              </a:avLst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</p:cxnSp>
        <p:cxnSp>
          <p:nvCxnSpPr>
            <p:cNvPr id="24" name="AutoShape 26"/>
            <p:cNvCxnSpPr>
              <a:cxnSpLocks noChangeShapeType="1"/>
              <a:stCxn id="21" idx="0"/>
              <a:endCxn id="19" idx="3"/>
            </p:cNvCxnSpPr>
            <p:nvPr/>
          </p:nvCxnSpPr>
          <p:spPr bwMode="auto">
            <a:xfrm rot="16200000">
              <a:off x="2564657" y="3001169"/>
              <a:ext cx="1055687" cy="739775"/>
            </a:xfrm>
            <a:prstGeom prst="curvedConnector3">
              <a:avLst>
                <a:gd name="adj1" fmla="val 49472"/>
              </a:avLst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</p:cxnSp>
        <p:cxnSp>
          <p:nvCxnSpPr>
            <p:cNvPr id="25" name="AutoShape 27"/>
            <p:cNvCxnSpPr>
              <a:cxnSpLocks noChangeShapeType="1"/>
              <a:stCxn id="20" idx="1"/>
              <a:endCxn id="19" idx="3"/>
            </p:cNvCxnSpPr>
            <p:nvPr/>
          </p:nvCxnSpPr>
          <p:spPr bwMode="auto">
            <a:xfrm rot="16200000">
              <a:off x="2722613" y="2809875"/>
              <a:ext cx="706437" cy="773113"/>
            </a:xfrm>
            <a:prstGeom prst="curvedConnector3">
              <a:avLst>
                <a:gd name="adj1" fmla="val 50111"/>
              </a:avLst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</p:cxn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2748013" y="2763838"/>
              <a:ext cx="438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/>
                <a:t>16</a:t>
              </a:r>
              <a:endParaRPr lang="fr-FR" sz="1800"/>
            </a:p>
          </p:txBody>
        </p:sp>
        <p:sp>
          <p:nvSpPr>
            <p:cNvPr id="40" name="Rectangle 47"/>
            <p:cNvSpPr>
              <a:spLocks noChangeArrowheads="1"/>
            </p:cNvSpPr>
            <p:nvPr/>
          </p:nvSpPr>
          <p:spPr bwMode="auto">
            <a:xfrm>
              <a:off x="3610554" y="1773238"/>
              <a:ext cx="1428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>
                  <a:solidFill>
                    <a:srgbClr val="FF0000"/>
                  </a:solidFill>
                </a:rPr>
                <a:t>LAL &amp; IPNO</a:t>
              </a:r>
              <a:endParaRPr lang="fr-FR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 Box 53"/>
            <p:cNvSpPr txBox="1">
              <a:spLocks noChangeArrowheads="1"/>
            </p:cNvSpPr>
            <p:nvPr/>
          </p:nvSpPr>
          <p:spPr bwMode="auto">
            <a:xfrm rot="19849610">
              <a:off x="2819450" y="3500438"/>
              <a:ext cx="6842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/>
                <a:t>~1m</a:t>
              </a:r>
            </a:p>
          </p:txBody>
        </p:sp>
      </p:grpSp>
      <p:sp>
        <p:nvSpPr>
          <p:cNvPr id="44" name="Rectangle 43"/>
          <p:cNvSpPr/>
          <p:nvPr/>
        </p:nvSpPr>
        <p:spPr bwMode="auto">
          <a:xfrm>
            <a:off x="6510867" y="2912533"/>
            <a:ext cx="364066" cy="2794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moyens importants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56733" y="1130299"/>
            <a:ext cx="7839076" cy="1952625"/>
          </a:xfrm>
        </p:spPr>
        <p:txBody>
          <a:bodyPr/>
          <a:lstStyle/>
          <a:p>
            <a:r>
              <a:rPr lang="fr-FR" sz="2000" dirty="0" smtClean="0"/>
              <a:t>Une équipe forte</a:t>
            </a:r>
          </a:p>
          <a:p>
            <a:pPr lvl="1"/>
            <a:r>
              <a:rPr lang="fr-FR" sz="1800" dirty="0" smtClean="0"/>
              <a:t>5 ingénieurs équivalent temps plein</a:t>
            </a:r>
          </a:p>
          <a:p>
            <a:pPr lvl="1"/>
            <a:r>
              <a:rPr lang="fr-FR" sz="1800" dirty="0" smtClean="0"/>
              <a:t>une vingtaine de personnes participant régulièrement aux réunions</a:t>
            </a:r>
          </a:p>
          <a:p>
            <a:pPr lvl="1"/>
            <a:r>
              <a:rPr lang="fr-FR" sz="1800" dirty="0" smtClean="0"/>
              <a:t>Plus de trente personnes y ont travaillé</a:t>
            </a:r>
          </a:p>
          <a:p>
            <a:r>
              <a:rPr lang="fr-FR" sz="2000" dirty="0" smtClean="0"/>
              <a:t>500 k€ sur 3 ans </a:t>
            </a:r>
            <a:r>
              <a:rPr lang="fr-FR" sz="1600" dirty="0" smtClean="0"/>
              <a:t>(ANR-06-BLAN-0186</a:t>
            </a:r>
            <a:r>
              <a:rPr lang="en-US" sz="1600" b="1" dirty="0" smtClean="0"/>
              <a:t>)</a:t>
            </a:r>
            <a:r>
              <a:rPr lang="fr-FR" sz="2000" dirty="0" smtClean="0"/>
              <a:t>, dont 1 post-doc</a:t>
            </a:r>
            <a:endParaRPr lang="fr-FR" sz="2000" dirty="0"/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166181" y="2309339"/>
            <a:ext cx="6045200" cy="4548187"/>
            <a:chOff x="2759" y="2347"/>
            <a:chExt cx="3538" cy="2838"/>
          </a:xfrm>
        </p:grpSpPr>
        <p:graphicFrame>
          <p:nvGraphicFramePr>
            <p:cNvPr id="6" name="Object 7"/>
            <p:cNvGraphicFramePr>
              <a:graphicFrameLocks noChangeAspect="1"/>
            </p:cNvGraphicFramePr>
            <p:nvPr/>
          </p:nvGraphicFramePr>
          <p:xfrm>
            <a:off x="2759" y="2347"/>
            <a:ext cx="3538" cy="2838"/>
          </p:xfrm>
          <a:graphic>
            <a:graphicData uri="http://schemas.openxmlformats.org/presentationml/2006/ole">
              <p:oleObj spid="_x0000_s38914" name="Graphique" r:id="rId3" imgW="6067349" imgH="4867351" progId="Excel.Sheet.8">
                <p:embed/>
              </p:oleObj>
            </a:graphicData>
          </a:graphic>
        </p:graphicFrame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4859" y="3823"/>
              <a:ext cx="304" cy="2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800" b="1" dirty="0">
                  <a:latin typeface="Arial" pitchFamily="34" charset="0"/>
                </a:rPr>
                <a:t>k€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32986" y="4657564"/>
            <a:ext cx="1571559" cy="125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AutoShape 38"/>
          <p:cNvCxnSpPr>
            <a:cxnSpLocks noChangeShapeType="1"/>
            <a:stCxn id="6" idx="3"/>
            <a:endCxn id="17" idx="3"/>
          </p:cNvCxnSpPr>
          <p:nvPr/>
        </p:nvCxnSpPr>
        <p:spPr bwMode="auto">
          <a:xfrm flipH="1">
            <a:off x="7267319" y="1815891"/>
            <a:ext cx="214393" cy="3046991"/>
          </a:xfrm>
          <a:prstGeom prst="curvedConnector3">
            <a:avLst>
              <a:gd name="adj1" fmla="val -676589"/>
            </a:avLst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</p:cxnSp>
      <p:cxnSp>
        <p:nvCxnSpPr>
          <p:cNvPr id="4" name="AutoShape 42"/>
          <p:cNvCxnSpPr>
            <a:cxnSpLocks noChangeShapeType="1"/>
          </p:cNvCxnSpPr>
          <p:nvPr/>
        </p:nvCxnSpPr>
        <p:spPr bwMode="auto">
          <a:xfrm rot="10800000" flipV="1">
            <a:off x="4304544" y="5018214"/>
            <a:ext cx="1251425" cy="267378"/>
          </a:xfrm>
          <a:prstGeom prst="curvedConnector3">
            <a:avLst>
              <a:gd name="adj1" fmla="val 49458"/>
            </a:avLst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</p:cxnSp>
      <p:pic>
        <p:nvPicPr>
          <p:cNvPr id="5" name="Picture 4" descr="vue mur module carre arriere 2"/>
          <p:cNvPicPr>
            <a:picLocks noChangeAspect="1" noChangeArrowheads="1"/>
          </p:cNvPicPr>
          <p:nvPr/>
        </p:nvPicPr>
        <p:blipFill>
          <a:blip r:embed="rId3" cstate="print"/>
          <a:srcRect l="16077" t="9431" r="10750" b="5617"/>
          <a:stretch>
            <a:fillRect/>
          </a:stretch>
        </p:blipFill>
        <p:spPr bwMode="auto">
          <a:xfrm>
            <a:off x="446564" y="499729"/>
            <a:ext cx="1810202" cy="2725600"/>
          </a:xfrm>
          <a:prstGeom prst="rect">
            <a:avLst/>
          </a:prstGeom>
          <a:noFill/>
        </p:spPr>
      </p:pic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3259847" y="688344"/>
            <a:ext cx="4221865" cy="225509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7" name="Groupe 44"/>
          <p:cNvGrpSpPr/>
          <p:nvPr/>
        </p:nvGrpSpPr>
        <p:grpSpPr>
          <a:xfrm>
            <a:off x="2206320" y="850014"/>
            <a:ext cx="1055466" cy="2282042"/>
            <a:chOff x="1981993" y="1160896"/>
            <a:chExt cx="863600" cy="1747838"/>
          </a:xfrm>
        </p:grpSpPr>
        <p:sp>
          <p:nvSpPr>
            <p:cNvPr id="8" name="Oval 15"/>
            <p:cNvSpPr>
              <a:spLocks noChangeAspect="1" noChangeArrowheads="1"/>
            </p:cNvSpPr>
            <p:nvPr/>
          </p:nvSpPr>
          <p:spPr bwMode="auto">
            <a:xfrm>
              <a:off x="1981993" y="1160896"/>
              <a:ext cx="90488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Oval 16"/>
            <p:cNvSpPr>
              <a:spLocks noChangeAspect="1" noChangeArrowheads="1"/>
            </p:cNvSpPr>
            <p:nvPr/>
          </p:nvSpPr>
          <p:spPr bwMode="auto">
            <a:xfrm>
              <a:off x="1981993" y="1376796"/>
              <a:ext cx="90488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Oval 18"/>
            <p:cNvSpPr>
              <a:spLocks noChangeAspect="1" noChangeArrowheads="1"/>
            </p:cNvSpPr>
            <p:nvPr/>
          </p:nvSpPr>
          <p:spPr bwMode="auto">
            <a:xfrm>
              <a:off x="2755106" y="1684771"/>
              <a:ext cx="90487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Oval 21"/>
            <p:cNvSpPr>
              <a:spLocks noChangeAspect="1" noChangeArrowheads="1"/>
            </p:cNvSpPr>
            <p:nvPr/>
          </p:nvSpPr>
          <p:spPr bwMode="auto">
            <a:xfrm>
              <a:off x="1981993" y="2456296"/>
              <a:ext cx="90488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Oval 22"/>
            <p:cNvSpPr>
              <a:spLocks noChangeAspect="1" noChangeArrowheads="1"/>
            </p:cNvSpPr>
            <p:nvPr/>
          </p:nvSpPr>
          <p:spPr bwMode="auto">
            <a:xfrm>
              <a:off x="1981993" y="2818246"/>
              <a:ext cx="90488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cxnSp>
          <p:nvCxnSpPr>
            <p:cNvPr id="13" name="AutoShape 24"/>
            <p:cNvCxnSpPr>
              <a:cxnSpLocks noChangeShapeType="1"/>
              <a:stCxn id="8" idx="7"/>
              <a:endCxn id="10" idx="1"/>
            </p:cNvCxnSpPr>
            <p:nvPr/>
          </p:nvCxnSpPr>
          <p:spPr bwMode="auto">
            <a:xfrm rot="5400000" flipV="1">
              <a:off x="2151856" y="1081521"/>
              <a:ext cx="523875" cy="708025"/>
            </a:xfrm>
            <a:prstGeom prst="curvedConnector3">
              <a:avLst>
                <a:gd name="adj1" fmla="val 26060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</p:cxnSp>
        <p:cxnSp>
          <p:nvCxnSpPr>
            <p:cNvPr id="14" name="AutoShape 25"/>
            <p:cNvCxnSpPr>
              <a:cxnSpLocks noChangeShapeType="1"/>
              <a:stCxn id="9" idx="6"/>
              <a:endCxn id="10" idx="2"/>
            </p:cNvCxnSpPr>
            <p:nvPr/>
          </p:nvCxnSpPr>
          <p:spPr bwMode="auto">
            <a:xfrm>
              <a:off x="2072481" y="1422834"/>
              <a:ext cx="682625" cy="307975"/>
            </a:xfrm>
            <a:prstGeom prst="curvedConnector3">
              <a:avLst>
                <a:gd name="adj1" fmla="val 49769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</p:cxnSp>
        <p:cxnSp>
          <p:nvCxnSpPr>
            <p:cNvPr id="15" name="AutoShape 26"/>
            <p:cNvCxnSpPr>
              <a:cxnSpLocks noChangeShapeType="1"/>
              <a:endCxn id="10" idx="3"/>
            </p:cNvCxnSpPr>
            <p:nvPr/>
          </p:nvCxnSpPr>
          <p:spPr bwMode="auto">
            <a:xfrm rot="16200000">
              <a:off x="1870075" y="1920515"/>
              <a:ext cx="1055687" cy="739775"/>
            </a:xfrm>
            <a:prstGeom prst="curvedConnector3">
              <a:avLst>
                <a:gd name="adj1" fmla="val 49472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</p:cxnSp>
        <p:cxnSp>
          <p:nvCxnSpPr>
            <p:cNvPr id="16" name="AutoShape 27"/>
            <p:cNvCxnSpPr>
              <a:cxnSpLocks noChangeShapeType="1"/>
              <a:stCxn id="11" idx="1"/>
              <a:endCxn id="10" idx="3"/>
            </p:cNvCxnSpPr>
            <p:nvPr/>
          </p:nvCxnSpPr>
          <p:spPr bwMode="auto">
            <a:xfrm rot="16200000">
              <a:off x="2028031" y="1729221"/>
              <a:ext cx="706437" cy="773113"/>
            </a:xfrm>
            <a:prstGeom prst="curvedConnector3">
              <a:avLst>
                <a:gd name="adj1" fmla="val 50111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</p:cxnSp>
      </p:grpSp>
      <p:pic>
        <p:nvPicPr>
          <p:cNvPr id="17" name="Image 7" descr="pmm2_box00 003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9394" t="5802" r="16577" b="2487"/>
          <a:stretch>
            <a:fillRect/>
          </a:stretch>
        </p:blipFill>
        <p:spPr bwMode="auto">
          <a:xfrm>
            <a:off x="5385827" y="3792798"/>
            <a:ext cx="1881492" cy="214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RS485_100m_eye_diagram_lfsr_10MHz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0630" t="15748" r="14764" b="30709"/>
          <a:stretch>
            <a:fillRect/>
          </a:stretch>
        </p:blipFill>
        <p:spPr bwMode="auto">
          <a:xfrm>
            <a:off x="8300587" y="2766445"/>
            <a:ext cx="1151756" cy="85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7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3378516" y="988828"/>
            <a:ext cx="2069805" cy="155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703" t="14217" r="9415" b="13670"/>
          <a:stretch>
            <a:fillRect/>
          </a:stretch>
        </p:blipFill>
        <p:spPr bwMode="auto">
          <a:xfrm>
            <a:off x="5528851" y="1034801"/>
            <a:ext cx="1810475" cy="150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Tubes : tests sous pression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67025" y="5541962"/>
            <a:ext cx="6343650" cy="1316038"/>
          </a:xfrm>
        </p:spPr>
        <p:txBody>
          <a:bodyPr/>
          <a:lstStyle/>
          <a:p>
            <a:r>
              <a:rPr lang="fr-FR" sz="2000" dirty="0" smtClean="0"/>
              <a:t>Tests jusqu’à 10 bars =&gt; enceinte spéciale</a:t>
            </a:r>
          </a:p>
          <a:p>
            <a:r>
              <a:rPr lang="fr-FR" sz="2000" dirty="0" smtClean="0"/>
              <a:t>Comparaison avec simulations (jauges de contrainte) =&gt; recommandations à </a:t>
            </a:r>
            <a:r>
              <a:rPr lang="fr-FR" sz="2000" dirty="0" err="1" smtClean="0"/>
              <a:t>Photonis</a:t>
            </a:r>
            <a:endParaRPr lang="fr-FR" sz="2000" dirty="0"/>
          </a:p>
        </p:txBody>
      </p:sp>
      <p:pic>
        <p:nvPicPr>
          <p:cNvPr id="4" name="Picture 21" descr="T:\Projets\PMm2\Photos\2009_07_01_PmtTestPression\PhotoCarteParisroc 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1603" y="771503"/>
            <a:ext cx="2743229" cy="2057422"/>
          </a:xfrm>
          <a:prstGeom prst="rect">
            <a:avLst/>
          </a:prstGeom>
          <a:noFill/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41" name="Groupe 40"/>
          <p:cNvGrpSpPr/>
          <p:nvPr/>
        </p:nvGrpSpPr>
        <p:grpSpPr>
          <a:xfrm>
            <a:off x="0" y="0"/>
            <a:ext cx="3033715" cy="6715124"/>
            <a:chOff x="0" y="0"/>
            <a:chExt cx="3033715" cy="6715124"/>
          </a:xfrm>
          <a:effectLst>
            <a:outerShdw blurRad="50800" dist="101600" dir="2400000" algn="ctr" rotWithShape="0">
              <a:schemeClr val="bg1"/>
            </a:outerShdw>
          </a:effectLst>
        </p:grpSpPr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333366"/>
                </a:clrFrom>
                <a:clrTo>
                  <a:srgbClr val="333366">
                    <a:alpha val="0"/>
                  </a:srgbClr>
                </a:clrTo>
              </a:clrChange>
            </a:blip>
            <a:srcRect l="12653" t="45923" r="14296" b="28865"/>
            <a:stretch>
              <a:fillRect/>
            </a:stretch>
          </p:blipFill>
          <p:spPr bwMode="auto">
            <a:xfrm rot="16200000">
              <a:off x="-1199191" y="2482218"/>
              <a:ext cx="5807465" cy="265834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25400" prst="angle"/>
            </a:sp3d>
          </p:spPr>
        </p:pic>
        <p:pic>
          <p:nvPicPr>
            <p:cNvPr id="46085" name="Picture 5" descr="pied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59" t="18391" r="31259" b="18349"/>
            <a:stretch>
              <a:fillRect/>
            </a:stretch>
          </p:blipFill>
          <p:spPr bwMode="auto">
            <a:xfrm>
              <a:off x="0" y="0"/>
              <a:ext cx="1036353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25400" prst="angle"/>
            </a:sp3d>
          </p:spPr>
        </p:pic>
      </p:grpSp>
      <p:pic>
        <p:nvPicPr>
          <p:cNvPr id="11" name="Picture 6" descr="DSCF027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9613" y="876300"/>
            <a:ext cx="2195512" cy="1647906"/>
          </a:xfrm>
          <a:prstGeom prst="rect">
            <a:avLst/>
          </a:prstGeom>
          <a:noFill/>
        </p:spPr>
      </p:pic>
      <p:pic>
        <p:nvPicPr>
          <p:cNvPr id="24" name="Picture 10" descr="DSCF028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6414" y="822325"/>
            <a:ext cx="967806" cy="1616075"/>
          </a:xfrm>
          <a:prstGeom prst="rect">
            <a:avLst/>
          </a:prstGeom>
          <a:noFill/>
        </p:spPr>
      </p:pic>
      <p:pic>
        <p:nvPicPr>
          <p:cNvPr id="22" name="Picture 13" descr="DSCF0279"/>
          <p:cNvPicPr>
            <a:picLocks noChangeAspect="1" noChangeArrowheads="1"/>
          </p:cNvPicPr>
          <p:nvPr/>
        </p:nvPicPr>
        <p:blipFill>
          <a:blip r:embed="rId8" cstate="print"/>
          <a:srcRect l="30957" t="28288" r="48718" b="16240"/>
          <a:stretch>
            <a:fillRect/>
          </a:stretch>
        </p:blipFill>
        <p:spPr bwMode="auto">
          <a:xfrm>
            <a:off x="7870825" y="822325"/>
            <a:ext cx="789647" cy="1616075"/>
          </a:xfrm>
          <a:prstGeom prst="rect">
            <a:avLst/>
          </a:prstGeom>
          <a:noFill/>
        </p:spPr>
      </p:pic>
      <p:pic>
        <p:nvPicPr>
          <p:cNvPr id="20" name="Picture 17" descr="DSCF0279"/>
          <p:cNvPicPr>
            <a:picLocks noChangeAspect="1" noChangeArrowheads="1"/>
          </p:cNvPicPr>
          <p:nvPr/>
        </p:nvPicPr>
        <p:blipFill>
          <a:blip r:embed="rId9" cstate="print"/>
          <a:srcRect l="75" t="42287" r="83505" b="26360"/>
          <a:stretch>
            <a:fillRect/>
          </a:stretch>
        </p:blipFill>
        <p:spPr bwMode="auto">
          <a:xfrm>
            <a:off x="8709026" y="822325"/>
            <a:ext cx="1128724" cy="1616075"/>
          </a:xfrm>
          <a:prstGeom prst="rect">
            <a:avLst/>
          </a:prstGeom>
          <a:noFill/>
        </p:spPr>
      </p:pic>
      <p:pic>
        <p:nvPicPr>
          <p:cNvPr id="46086" name="Picture 6" descr="D:\users\genolini\2Reference\RDD\RapportsActivite\2010_03_15_RapportActivité\PMm2\DD_PMm2_fig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70790" y="2938279"/>
            <a:ext cx="3649085" cy="2290946"/>
          </a:xfrm>
          <a:prstGeom prst="rect">
            <a:avLst/>
          </a:prstGeom>
          <a:noFill/>
        </p:spPr>
      </p:pic>
      <p:pic>
        <p:nvPicPr>
          <p:cNvPr id="29" name="Picture 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6957" y="2867024"/>
            <a:ext cx="3052368" cy="237172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</p:pic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737615" y="861315"/>
            <a:ext cx="12401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</a:rPr>
              <a:t>BNL tank (150b)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8740322" y="129721"/>
            <a:ext cx="904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IPNO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17" name="Group 7"/>
          <p:cNvGrpSpPr>
            <a:grpSpLocks/>
          </p:cNvGrpSpPr>
          <p:nvPr/>
        </p:nvGrpSpPr>
        <p:grpSpPr bwMode="auto">
          <a:xfrm>
            <a:off x="180975" y="4065588"/>
            <a:ext cx="2532062" cy="2398712"/>
            <a:chOff x="2262" y="1921"/>
            <a:chExt cx="1595" cy="1511"/>
          </a:xfrm>
        </p:grpSpPr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884" y="2946"/>
              <a:ext cx="574" cy="48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</p:pic>
        <p:sp>
          <p:nvSpPr>
            <p:cNvPr id="19" name="Line 9"/>
            <p:cNvSpPr>
              <a:spLocks noChangeShapeType="1"/>
            </p:cNvSpPr>
            <p:nvPr/>
          </p:nvSpPr>
          <p:spPr bwMode="auto">
            <a:xfrm flipV="1">
              <a:off x="3175" y="2500"/>
              <a:ext cx="0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 flipV="1">
              <a:off x="3198" y="2516"/>
              <a:ext cx="411" cy="4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 flipH="1" flipV="1">
              <a:off x="2752" y="2526"/>
              <a:ext cx="397" cy="3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graphicFrame>
          <p:nvGraphicFramePr>
            <p:cNvPr id="25" name="Object 12"/>
            <p:cNvGraphicFramePr>
              <a:graphicFrameLocks noChangeAspect="1"/>
            </p:cNvGraphicFramePr>
            <p:nvPr/>
          </p:nvGraphicFramePr>
          <p:xfrm>
            <a:off x="3635" y="2355"/>
            <a:ext cx="222" cy="286"/>
          </p:xfrm>
          <a:graphic>
            <a:graphicData uri="http://schemas.openxmlformats.org/presentationml/2006/ole">
              <p:oleObj spid="_x0000_s37890" name="Equation" r:id="rId13" imgW="177480" imgH="228600" progId="Equation.3">
                <p:embed/>
              </p:oleObj>
            </a:graphicData>
          </a:graphic>
        </p:graphicFrame>
        <p:graphicFrame>
          <p:nvGraphicFramePr>
            <p:cNvPr id="26" name="Object 13"/>
            <p:cNvGraphicFramePr>
              <a:graphicFrameLocks noChangeAspect="1"/>
            </p:cNvGraphicFramePr>
            <p:nvPr/>
          </p:nvGraphicFramePr>
          <p:xfrm>
            <a:off x="3072" y="2255"/>
            <a:ext cx="206" cy="286"/>
          </p:xfrm>
          <a:graphic>
            <a:graphicData uri="http://schemas.openxmlformats.org/presentationml/2006/ole">
              <p:oleObj spid="_x0000_s37891" name="Equation" r:id="rId14" imgW="164880" imgH="228600" progId="Equation.3">
                <p:embed/>
              </p:oleObj>
            </a:graphicData>
          </a:graphic>
        </p:graphicFrame>
        <p:graphicFrame>
          <p:nvGraphicFramePr>
            <p:cNvPr id="27" name="Object 14"/>
            <p:cNvGraphicFramePr>
              <a:graphicFrameLocks noChangeAspect="1"/>
            </p:cNvGraphicFramePr>
            <p:nvPr/>
          </p:nvGraphicFramePr>
          <p:xfrm>
            <a:off x="2531" y="2341"/>
            <a:ext cx="206" cy="286"/>
          </p:xfrm>
          <a:graphic>
            <a:graphicData uri="http://schemas.openxmlformats.org/presentationml/2006/ole">
              <p:oleObj spid="_x0000_s37892" name="Equation" r:id="rId15" imgW="164880" imgH="228600" progId="Equation.3">
                <p:embed/>
              </p:oleObj>
            </a:graphicData>
          </a:graphic>
        </p:graphicFrame>
        <p:sp>
          <p:nvSpPr>
            <p:cNvPr id="28" name="Line 15"/>
            <p:cNvSpPr>
              <a:spLocks noChangeShapeType="1"/>
            </p:cNvSpPr>
            <p:nvPr/>
          </p:nvSpPr>
          <p:spPr bwMode="auto">
            <a:xfrm flipV="1">
              <a:off x="3195" y="2145"/>
              <a:ext cx="364" cy="7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none" w="lg" len="lg"/>
            </a:ln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31" name="Freeform 16"/>
            <p:cNvSpPr>
              <a:spLocks/>
            </p:cNvSpPr>
            <p:nvPr/>
          </p:nvSpPr>
          <p:spPr bwMode="auto">
            <a:xfrm>
              <a:off x="3421" y="2447"/>
              <a:ext cx="149" cy="104"/>
            </a:xfrm>
            <a:custGeom>
              <a:avLst/>
              <a:gdLst>
                <a:gd name="T0" fmla="*/ 149 w 149"/>
                <a:gd name="T1" fmla="*/ 104 h 104"/>
                <a:gd name="T2" fmla="*/ 105 w 149"/>
                <a:gd name="T3" fmla="*/ 65 h 104"/>
                <a:gd name="T4" fmla="*/ 66 w 149"/>
                <a:gd name="T5" fmla="*/ 34 h 104"/>
                <a:gd name="T6" fmla="*/ 0 w 149"/>
                <a:gd name="T7" fmla="*/ 0 h 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9"/>
                <a:gd name="T13" fmla="*/ 0 h 104"/>
                <a:gd name="T14" fmla="*/ 149 w 149"/>
                <a:gd name="T15" fmla="*/ 104 h 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9" h="104">
                  <a:moveTo>
                    <a:pt x="149" y="104"/>
                  </a:moveTo>
                  <a:lnTo>
                    <a:pt x="105" y="65"/>
                  </a:lnTo>
                  <a:lnTo>
                    <a:pt x="66" y="34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graphicFrame>
          <p:nvGraphicFramePr>
            <p:cNvPr id="32" name="Object 17"/>
            <p:cNvGraphicFramePr>
              <a:graphicFrameLocks noChangeAspect="1"/>
            </p:cNvGraphicFramePr>
            <p:nvPr/>
          </p:nvGraphicFramePr>
          <p:xfrm>
            <a:off x="3499" y="2357"/>
            <a:ext cx="110" cy="131"/>
          </p:xfrm>
          <a:graphic>
            <a:graphicData uri="http://schemas.openxmlformats.org/presentationml/2006/ole">
              <p:oleObj spid="_x0000_s37893" name="Equation" r:id="rId16" imgW="139680" imgH="164880" progId="Equation.3">
                <p:embed/>
              </p:oleObj>
            </a:graphicData>
          </a:graphic>
        </p:graphicFrame>
        <p:sp>
          <p:nvSpPr>
            <p:cNvPr id="33" name="Freeform 18"/>
            <p:cNvSpPr>
              <a:spLocks/>
            </p:cNvSpPr>
            <p:nvPr/>
          </p:nvSpPr>
          <p:spPr bwMode="auto">
            <a:xfrm>
              <a:off x="3178" y="2705"/>
              <a:ext cx="168" cy="64"/>
            </a:xfrm>
            <a:custGeom>
              <a:avLst/>
              <a:gdLst>
                <a:gd name="T0" fmla="*/ 168 w 168"/>
                <a:gd name="T1" fmla="*/ 64 h 64"/>
                <a:gd name="T2" fmla="*/ 120 w 168"/>
                <a:gd name="T3" fmla="*/ 30 h 64"/>
                <a:gd name="T4" fmla="*/ 59 w 168"/>
                <a:gd name="T5" fmla="*/ 7 h 64"/>
                <a:gd name="T6" fmla="*/ 0 w 168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64"/>
                <a:gd name="T14" fmla="*/ 168 w 168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64">
                  <a:moveTo>
                    <a:pt x="168" y="64"/>
                  </a:moveTo>
                  <a:lnTo>
                    <a:pt x="120" y="30"/>
                  </a:lnTo>
                  <a:lnTo>
                    <a:pt x="59" y="7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stealth" w="med" len="med"/>
              <a:tailEnd type="stealth" w="med" len="med"/>
            </a:ln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34" name="Freeform 19"/>
            <p:cNvSpPr>
              <a:spLocks/>
            </p:cNvSpPr>
            <p:nvPr/>
          </p:nvSpPr>
          <p:spPr bwMode="auto">
            <a:xfrm>
              <a:off x="2998" y="2699"/>
              <a:ext cx="173" cy="77"/>
            </a:xfrm>
            <a:custGeom>
              <a:avLst/>
              <a:gdLst>
                <a:gd name="T0" fmla="*/ 0 w 173"/>
                <a:gd name="T1" fmla="*/ 77 h 77"/>
                <a:gd name="T2" fmla="*/ 51 w 173"/>
                <a:gd name="T3" fmla="*/ 36 h 77"/>
                <a:gd name="T4" fmla="*/ 101 w 173"/>
                <a:gd name="T5" fmla="*/ 14 h 77"/>
                <a:gd name="T6" fmla="*/ 173 w 173"/>
                <a:gd name="T7" fmla="*/ 0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3"/>
                <a:gd name="T13" fmla="*/ 0 h 77"/>
                <a:gd name="T14" fmla="*/ 173 w 173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3" h="77">
                  <a:moveTo>
                    <a:pt x="0" y="77"/>
                  </a:moveTo>
                  <a:lnTo>
                    <a:pt x="51" y="36"/>
                  </a:lnTo>
                  <a:lnTo>
                    <a:pt x="101" y="14"/>
                  </a:lnTo>
                  <a:lnTo>
                    <a:pt x="173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stealth" w="med" len="med"/>
              <a:tailEnd type="stealth" w="med" len="med"/>
            </a:ln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graphicFrame>
          <p:nvGraphicFramePr>
            <p:cNvPr id="35" name="Object 20"/>
            <p:cNvGraphicFramePr>
              <a:graphicFrameLocks noChangeAspect="1"/>
            </p:cNvGraphicFramePr>
            <p:nvPr/>
          </p:nvGraphicFramePr>
          <p:xfrm>
            <a:off x="2953" y="2596"/>
            <a:ext cx="152" cy="107"/>
          </p:xfrm>
          <a:graphic>
            <a:graphicData uri="http://schemas.openxmlformats.org/presentationml/2006/ole">
              <p:oleObj spid="_x0000_s37894" name="Equation" r:id="rId17" imgW="253800" imgH="177480" progId="Equation.3">
                <p:embed/>
              </p:oleObj>
            </a:graphicData>
          </a:graphic>
        </p:graphicFrame>
        <p:graphicFrame>
          <p:nvGraphicFramePr>
            <p:cNvPr id="36" name="Object 21"/>
            <p:cNvGraphicFramePr>
              <a:graphicFrameLocks noChangeAspect="1"/>
            </p:cNvGraphicFramePr>
            <p:nvPr/>
          </p:nvGraphicFramePr>
          <p:xfrm>
            <a:off x="3204" y="2592"/>
            <a:ext cx="152" cy="107"/>
          </p:xfrm>
          <a:graphic>
            <a:graphicData uri="http://schemas.openxmlformats.org/presentationml/2006/ole">
              <p:oleObj spid="_x0000_s37895" name="Equation" r:id="rId18" imgW="253800" imgH="177480" progId="Equation.3">
                <p:embed/>
              </p:oleObj>
            </a:graphicData>
          </a:graphic>
        </p:graphicFrame>
        <p:graphicFrame>
          <p:nvGraphicFramePr>
            <p:cNvPr id="37" name="Object 22"/>
            <p:cNvGraphicFramePr>
              <a:graphicFrameLocks noChangeAspect="1"/>
            </p:cNvGraphicFramePr>
            <p:nvPr/>
          </p:nvGraphicFramePr>
          <p:xfrm>
            <a:off x="3509" y="1921"/>
            <a:ext cx="190" cy="270"/>
          </p:xfrm>
          <a:graphic>
            <a:graphicData uri="http://schemas.openxmlformats.org/presentationml/2006/ole">
              <p:oleObj spid="_x0000_s37896" name="Equation" r:id="rId19" imgW="152280" imgH="215640" progId="Equation.3">
                <p:embed/>
              </p:oleObj>
            </a:graphicData>
          </a:graphic>
        </p:graphicFrame>
        <p:sp>
          <p:nvSpPr>
            <p:cNvPr id="38" name="Line 23"/>
            <p:cNvSpPr>
              <a:spLocks noChangeShapeType="1"/>
            </p:cNvSpPr>
            <p:nvPr/>
          </p:nvSpPr>
          <p:spPr bwMode="auto">
            <a:xfrm flipH="1" flipV="1">
              <a:off x="2439" y="2599"/>
              <a:ext cx="688" cy="32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none" w="lg" len="lg"/>
            </a:ln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graphicFrame>
          <p:nvGraphicFramePr>
            <p:cNvPr id="39" name="Object 24"/>
            <p:cNvGraphicFramePr>
              <a:graphicFrameLocks noChangeAspect="1"/>
            </p:cNvGraphicFramePr>
            <p:nvPr/>
          </p:nvGraphicFramePr>
          <p:xfrm>
            <a:off x="2262" y="2479"/>
            <a:ext cx="206" cy="270"/>
          </p:xfrm>
          <a:graphic>
            <a:graphicData uri="http://schemas.openxmlformats.org/presentationml/2006/ole">
              <p:oleObj spid="_x0000_s37897" name="Équation" r:id="rId20" imgW="164880" imgH="215640" progId="Equation.3">
                <p:embed/>
              </p:oleObj>
            </a:graphicData>
          </a:graphic>
        </p:graphicFrame>
        <p:sp>
          <p:nvSpPr>
            <p:cNvPr id="40" name="Rectangle 25"/>
            <p:cNvSpPr>
              <a:spLocks noChangeArrowheads="1"/>
            </p:cNvSpPr>
            <p:nvPr/>
          </p:nvSpPr>
          <p:spPr bwMode="auto">
            <a:xfrm rot="1456121">
              <a:off x="3131" y="2867"/>
              <a:ext cx="63" cy="73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Conséquences d’une implosion ?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088" r="7552"/>
          <a:stretch>
            <a:fillRect/>
          </a:stretch>
        </p:blipFill>
        <p:spPr bwMode="auto">
          <a:xfrm>
            <a:off x="512082" y="2431806"/>
            <a:ext cx="3960813" cy="35639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64607" y="3055694"/>
            <a:ext cx="1557338" cy="28416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itchFamily="34" charset="0"/>
              </a:rPr>
              <a:t>@ source 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en-US" sz="1000" b="1" dirty="0">
                <a:solidFill>
                  <a:schemeClr val="bg1"/>
                </a:solidFill>
                <a:latin typeface="Arial" pitchFamily="34" charset="0"/>
              </a:rPr>
              <a:t> 670 bars !!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H="1" flipV="1">
            <a:off x="1304245" y="3152531"/>
            <a:ext cx="360362" cy="7143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09070" y="3800231"/>
            <a:ext cx="1430337" cy="28416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itchFamily="34" charset="0"/>
              </a:rPr>
              <a:t>@ 40 cm 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en-US" sz="1000" b="1" dirty="0">
                <a:solidFill>
                  <a:schemeClr val="bg1"/>
                </a:solidFill>
                <a:latin typeface="Arial" pitchFamily="34" charset="0"/>
              </a:rPr>
              <a:t> 50 bars !!</a:t>
            </a: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H="1">
            <a:off x="1664607" y="4016131"/>
            <a:ext cx="215900" cy="288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1448707" y="2360369"/>
            <a:ext cx="7775575" cy="3744912"/>
            <a:chOff x="748" y="1797"/>
            <a:chExt cx="4898" cy="2359"/>
          </a:xfrm>
        </p:grpSpPr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l="5910" r="1331"/>
            <a:stretch>
              <a:fillRect/>
            </a:stretch>
          </p:blipFill>
          <p:spPr bwMode="auto">
            <a:xfrm>
              <a:off x="2789" y="1797"/>
              <a:ext cx="2857" cy="231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748" y="2976"/>
              <a:ext cx="272" cy="273"/>
            </a:xfrm>
            <a:prstGeom prst="rect">
              <a:avLst/>
            </a:prstGeom>
            <a:noFill/>
            <a:ln w="254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 flipV="1">
              <a:off x="1020" y="2840"/>
              <a:ext cx="1724" cy="136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2744" y="1797"/>
              <a:ext cx="2858" cy="2359"/>
            </a:xfrm>
            <a:prstGeom prst="rect">
              <a:avLst/>
            </a:prstGeom>
            <a:noFill/>
            <a:ln w="254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6556950" y="3006481"/>
            <a:ext cx="2005677" cy="861774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FFFF00"/>
                </a:solidFill>
                <a:latin typeface="Arial" pitchFamily="34" charset="0"/>
              </a:rPr>
              <a:t>Pression</a:t>
            </a:r>
            <a:r>
              <a:rPr lang="en-US" sz="1600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sz="1600" b="1" dirty="0">
                <a:solidFill>
                  <a:srgbClr val="FFFF00"/>
                </a:solidFill>
                <a:latin typeface="Arial" pitchFamily="34" charset="0"/>
              </a:rPr>
              <a:t>@ 40 cm </a:t>
            </a:r>
          </a:p>
          <a:p>
            <a:pPr algn="ctr"/>
            <a:r>
              <a:rPr lang="en-US" sz="1600" b="1" dirty="0" err="1" smtClean="0">
                <a:solidFill>
                  <a:srgbClr val="FFFF00"/>
                </a:solidFill>
                <a:latin typeface="Arial" pitchFamily="34" charset="0"/>
              </a:rPr>
              <a:t>sur</a:t>
            </a:r>
            <a:r>
              <a:rPr lang="en-US" sz="1600" b="1" dirty="0" smtClean="0">
                <a:solidFill>
                  <a:srgbClr val="FFFF00"/>
                </a:solidFill>
                <a:latin typeface="Arial" pitchFamily="34" charset="0"/>
              </a:rPr>
              <a:t> le </a:t>
            </a:r>
            <a:r>
              <a:rPr lang="en-US" sz="1600" b="1" dirty="0" err="1" smtClean="0">
                <a:solidFill>
                  <a:srgbClr val="FFFF00"/>
                </a:solidFill>
                <a:latin typeface="Arial" pitchFamily="34" charset="0"/>
              </a:rPr>
              <a:t>voisin</a:t>
            </a:r>
            <a:r>
              <a:rPr lang="en-US" sz="1600" b="1" dirty="0" smtClean="0">
                <a:solidFill>
                  <a:srgbClr val="FFFF00"/>
                </a:solidFill>
                <a:latin typeface="Arial" pitchFamily="34" charset="0"/>
              </a:rPr>
              <a:t> :</a:t>
            </a:r>
            <a:endParaRPr lang="en-US" sz="1600" b="1" dirty="0">
              <a:solidFill>
                <a:srgbClr val="FFFF00"/>
              </a:solidFill>
              <a:latin typeface="Arial" pitchFamily="34" charset="0"/>
            </a:endParaRPr>
          </a:p>
          <a:p>
            <a:pPr algn="ctr"/>
            <a:r>
              <a:rPr lang="en-US" sz="1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∆</a:t>
            </a:r>
            <a:r>
              <a:rPr lang="en-US" sz="1600" b="1" dirty="0">
                <a:solidFill>
                  <a:srgbClr val="FFFF00"/>
                </a:solidFill>
                <a:latin typeface="Arial" pitchFamily="34" charset="0"/>
              </a:rPr>
              <a:t> 50 bars !!</a:t>
            </a: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H="1" flipV="1">
            <a:off x="6201682" y="3081094"/>
            <a:ext cx="576263" cy="2873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" name="Oval 19"/>
          <p:cNvSpPr>
            <a:spLocks noChangeAspect="1" noChangeArrowheads="1"/>
          </p:cNvSpPr>
          <p:nvPr/>
        </p:nvSpPr>
        <p:spPr bwMode="auto">
          <a:xfrm>
            <a:off x="1124857" y="1280869"/>
            <a:ext cx="1116013" cy="1116012"/>
          </a:xfrm>
          <a:prstGeom prst="ellipse">
            <a:avLst/>
          </a:prstGeom>
          <a:noFill/>
          <a:ln w="9525">
            <a:solidFill>
              <a:schemeClr val="bg2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1701120" y="1784107"/>
            <a:ext cx="1709738" cy="0"/>
          </a:xfrm>
          <a:prstGeom prst="line">
            <a:avLst/>
          </a:prstGeom>
          <a:noFill/>
          <a:ln w="9525">
            <a:solidFill>
              <a:schemeClr val="bg2">
                <a:lumMod val="40000"/>
                <a:lumOff val="60000"/>
              </a:schemeClr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Oval 23"/>
          <p:cNvSpPr>
            <a:spLocks noChangeAspect="1" noChangeArrowheads="1"/>
          </p:cNvSpPr>
          <p:nvPr/>
        </p:nvSpPr>
        <p:spPr bwMode="auto">
          <a:xfrm>
            <a:off x="2853645" y="1244357"/>
            <a:ext cx="1116013" cy="1116013"/>
          </a:xfrm>
          <a:prstGeom prst="ellipse">
            <a:avLst/>
          </a:prstGeom>
          <a:noFill/>
          <a:ln w="9525">
            <a:solidFill>
              <a:schemeClr val="bg2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1917020" y="1736482"/>
            <a:ext cx="10983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2">
                    <a:lumMod val="40000"/>
                    <a:lumOff val="60000"/>
                  </a:schemeClr>
                </a:solidFill>
              </a:rPr>
              <a:t>47,5cm</a:t>
            </a:r>
            <a:endParaRPr lang="fr-FR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1177245" y="871294"/>
            <a:ext cx="1490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2">
                    <a:lumMod val="40000"/>
                    <a:lumOff val="60000"/>
                  </a:schemeClr>
                </a:solidFill>
              </a:rPr>
              <a:t>12’’:31cm</a:t>
            </a:r>
            <a:endParaRPr lang="fr-FR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4884685" y="991944"/>
            <a:ext cx="39421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COMSOL</a:t>
            </a:r>
          </a:p>
          <a:p>
            <a:pPr algn="ctr"/>
            <a:r>
              <a:rPr lang="fr-FR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+</a:t>
            </a:r>
          </a:p>
          <a:p>
            <a:pPr algn="ctr"/>
            <a:r>
              <a:rPr lang="fr-FR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Approche semi-analytique</a:t>
            </a:r>
            <a:br>
              <a:rPr lang="fr-FR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fr-FR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appuyée par des données expérimentales</a:t>
            </a:r>
            <a:endParaRPr lang="fr-FR" sz="1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AutoShape 31"/>
          <p:cNvSpPr>
            <a:spLocks noChangeArrowheads="1"/>
          </p:cNvSpPr>
          <p:nvPr/>
        </p:nvSpPr>
        <p:spPr bwMode="auto">
          <a:xfrm>
            <a:off x="6489020" y="4160594"/>
            <a:ext cx="2996178" cy="510778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Il </a:t>
            </a:r>
            <a:r>
              <a:rPr lang="en-GB" dirty="0" err="1" smtClean="0">
                <a:solidFill>
                  <a:srgbClr val="FFFF00"/>
                </a:solidFill>
              </a:rPr>
              <a:t>faut</a:t>
            </a:r>
            <a:r>
              <a:rPr lang="en-GB" dirty="0" smtClean="0">
                <a:solidFill>
                  <a:srgbClr val="FFFF00"/>
                </a:solidFill>
              </a:rPr>
              <a:t> un </a:t>
            </a:r>
            <a:r>
              <a:rPr lang="en-GB" dirty="0" err="1" smtClean="0">
                <a:solidFill>
                  <a:srgbClr val="FFFF00"/>
                </a:solidFill>
              </a:rPr>
              <a:t>découplage</a:t>
            </a:r>
            <a:r>
              <a:rPr lang="en-GB" dirty="0" smtClean="0">
                <a:solidFill>
                  <a:srgbClr val="FFFF00"/>
                </a:solidFill>
              </a:rPr>
              <a:t> !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8740322" y="129721"/>
            <a:ext cx="904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IPNO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Tubes photomultiplicateurs : conception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57350" y="5181600"/>
            <a:ext cx="7419975" cy="1457325"/>
          </a:xfrm>
        </p:spPr>
        <p:txBody>
          <a:bodyPr/>
          <a:lstStyle/>
          <a:p>
            <a:r>
              <a:rPr lang="fr-FR" sz="2000" dirty="0" smtClean="0"/>
              <a:t>Tenue à la pression : au-delà des espérances (20 bars)</a:t>
            </a:r>
          </a:p>
          <a:p>
            <a:r>
              <a:rPr lang="fr-FR" sz="2000" dirty="0" smtClean="0"/>
              <a:t>Collection optique perturbée par la nouvelle forme</a:t>
            </a:r>
          </a:p>
          <a:p>
            <a:r>
              <a:rPr lang="fr-FR" sz="2000" dirty="0" smtClean="0"/>
              <a:t>Arrêt de </a:t>
            </a:r>
            <a:r>
              <a:rPr lang="fr-FR" sz="2000" dirty="0" err="1" smtClean="0"/>
              <a:t>Photonis</a:t>
            </a:r>
            <a:r>
              <a:rPr lang="fr-FR" sz="2000" dirty="0" smtClean="0"/>
              <a:t> en mars 2009 =&gt; démonstrateur avec Hamamatsu 8 pouces</a:t>
            </a:r>
            <a:endParaRPr lang="fr-FR" sz="2000" dirty="0"/>
          </a:p>
        </p:txBody>
      </p:sp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3" cstate="print"/>
          <a:srcRect l="15396" t="637"/>
          <a:stretch>
            <a:fillRect/>
          </a:stretch>
        </p:blipFill>
        <p:spPr bwMode="auto">
          <a:xfrm>
            <a:off x="3273875" y="1005851"/>
            <a:ext cx="3076122" cy="373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4" cstate="print"/>
          <a:srcRect l="4169" t="2348" r="1390" b="1565"/>
          <a:stretch>
            <a:fillRect/>
          </a:stretch>
        </p:blipFill>
        <p:spPr bwMode="auto">
          <a:xfrm>
            <a:off x="129439" y="3895725"/>
            <a:ext cx="1220205" cy="220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6" name="Picture 2" descr="D:\users\genolini\1Courant\Projets\Memphys\2011_01_24_Seminaire\multiplicateur.jpg"/>
          <p:cNvPicPr>
            <a:picLocks noChangeAspect="1" noChangeArrowheads="1"/>
          </p:cNvPicPr>
          <p:nvPr/>
        </p:nvPicPr>
        <p:blipFill>
          <a:blip r:embed="rId5" cstate="print"/>
          <a:srcRect l="22276" t="1137" r="5569"/>
          <a:stretch>
            <a:fillRect/>
          </a:stretch>
        </p:blipFill>
        <p:spPr bwMode="auto">
          <a:xfrm>
            <a:off x="7759217" y="854761"/>
            <a:ext cx="1880083" cy="4206246"/>
          </a:xfrm>
          <a:prstGeom prst="rect">
            <a:avLst/>
          </a:prstGeom>
          <a:noFill/>
        </p:spPr>
      </p:pic>
      <p:grpSp>
        <p:nvGrpSpPr>
          <p:cNvPr id="27" name="Groupe 26"/>
          <p:cNvGrpSpPr/>
          <p:nvPr/>
        </p:nvGrpSpPr>
        <p:grpSpPr>
          <a:xfrm>
            <a:off x="5095875" y="2143125"/>
            <a:ext cx="2457450" cy="1428750"/>
            <a:chOff x="5095875" y="2143125"/>
            <a:chExt cx="2457450" cy="1428750"/>
          </a:xfrm>
        </p:grpSpPr>
        <p:sp>
          <p:nvSpPr>
            <p:cNvPr id="24" name="Ellipse 23"/>
            <p:cNvSpPr/>
            <p:nvPr/>
          </p:nvSpPr>
          <p:spPr bwMode="auto">
            <a:xfrm>
              <a:off x="5095875" y="2143125"/>
              <a:ext cx="1343025" cy="1428750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6" name="Connecteur droit avec flèche 25"/>
            <p:cNvCxnSpPr>
              <a:stCxn id="24" idx="6"/>
            </p:cNvCxnSpPr>
            <p:nvPr/>
          </p:nvCxnSpPr>
          <p:spPr bwMode="auto">
            <a:xfrm>
              <a:off x="6438900" y="2857500"/>
              <a:ext cx="1114425" cy="95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aphicFrame>
        <p:nvGraphicFramePr>
          <p:cNvPr id="11" name="Object 6"/>
          <p:cNvGraphicFramePr>
            <a:graphicFrameLocks noChangeAspect="1"/>
          </p:cNvGraphicFramePr>
          <p:nvPr/>
        </p:nvGraphicFramePr>
        <p:xfrm>
          <a:off x="114300" y="971194"/>
          <a:ext cx="3001422" cy="2610206"/>
        </p:xfrm>
        <a:graphic>
          <a:graphicData uri="http://schemas.openxmlformats.org/presentationml/2006/ole">
            <p:oleObj spid="_x0000_s35842" name="Photo Editor Photo" r:id="rId6" imgW="2333333" imgH="2123810" progId="">
              <p:embed/>
            </p:oleObj>
          </a:graphicData>
        </a:graphic>
      </p:graphicFrame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5491692" y="4635500"/>
            <a:ext cx="847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Photonis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8793692" y="4957233"/>
            <a:ext cx="847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Photonis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T:\Projets\PMm2\Photos\2010_06_10_demonstrateur\100610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499" y="3331368"/>
            <a:ext cx="4257676" cy="3193257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Etanchéité des embases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313" y="5427722"/>
            <a:ext cx="5144756" cy="1430278"/>
          </a:xfrm>
        </p:spPr>
        <p:txBody>
          <a:bodyPr/>
          <a:lstStyle/>
          <a:p>
            <a:r>
              <a:rPr lang="fr-FR" sz="1400" dirty="0" err="1" smtClean="0"/>
              <a:t>Potting</a:t>
            </a:r>
            <a:r>
              <a:rPr lang="fr-FR" sz="1400" dirty="0" smtClean="0"/>
              <a:t> : essais sur tubes de 1 pouces,</a:t>
            </a:r>
          </a:p>
          <a:p>
            <a:r>
              <a:rPr lang="fr-FR" sz="1400" dirty="0" smtClean="0"/>
              <a:t>1 câble signal + HT : économie, fiabilité</a:t>
            </a:r>
          </a:p>
          <a:p>
            <a:r>
              <a:rPr lang="fr-FR" sz="1400" dirty="0" smtClean="0"/>
              <a:t>Test sous 10 bars </a:t>
            </a:r>
            <a:r>
              <a:rPr lang="fr-FR" sz="1400" dirty="0" smtClean="0">
                <a:cs typeface="Times New Roman"/>
              </a:rPr>
              <a:t>→ ajout fixation câble</a:t>
            </a:r>
          </a:p>
          <a:p>
            <a:r>
              <a:rPr lang="fr-FR" sz="1400" dirty="0" smtClean="0">
                <a:cs typeface="Times New Roman"/>
              </a:rPr>
              <a:t>Le </a:t>
            </a:r>
            <a:r>
              <a:rPr lang="fr-FR" sz="1400" dirty="0" err="1" smtClean="0">
                <a:cs typeface="Times New Roman"/>
              </a:rPr>
              <a:t>potting</a:t>
            </a:r>
            <a:r>
              <a:rPr lang="fr-FR" sz="1400" dirty="0" smtClean="0">
                <a:cs typeface="Times New Roman"/>
              </a:rPr>
              <a:t> a tenu 25 jours sous pression (15 tubes 1 pouce)</a:t>
            </a:r>
            <a:endParaRPr lang="fr-FR" sz="1400" dirty="0"/>
          </a:p>
        </p:txBody>
      </p:sp>
      <p:pic>
        <p:nvPicPr>
          <p:cNvPr id="6" name="Picture 2" descr="Embase_XP31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097" y="783771"/>
            <a:ext cx="3054836" cy="230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Prép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262" y="2321161"/>
            <a:ext cx="2998152" cy="2248142"/>
          </a:xfrm>
          <a:prstGeom prst="rect">
            <a:avLst/>
          </a:prstGeom>
          <a:noFill/>
        </p:spPr>
      </p:pic>
      <p:pic>
        <p:nvPicPr>
          <p:cNvPr id="12" name="Picture 4" descr="Dégazage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505" y="2913680"/>
            <a:ext cx="2985973" cy="2239010"/>
          </a:xfrm>
          <a:prstGeom prst="rect">
            <a:avLst/>
          </a:prstGeom>
          <a:noFill/>
        </p:spPr>
      </p:pic>
      <p:pic>
        <p:nvPicPr>
          <p:cNvPr id="8" name="Picture 4" descr="XP3102_Potting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5292" y="847586"/>
            <a:ext cx="32321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SCF108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7645" y="1353073"/>
            <a:ext cx="323215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Coulage_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36219" y="781353"/>
            <a:ext cx="3036252" cy="2276711"/>
          </a:xfrm>
          <a:prstGeom prst="rect">
            <a:avLst/>
          </a:prstGeom>
          <a:noFill/>
        </p:spPr>
      </p:pic>
      <p:pic>
        <p:nvPicPr>
          <p:cNvPr id="4" name="Picture 3" descr="T:\Projets\PMm2\Photos\2010_06_10_demonstrateur\P1010028.JPG"/>
          <p:cNvPicPr>
            <a:picLocks noChangeAspect="1" noChangeArrowheads="1"/>
          </p:cNvPicPr>
          <p:nvPr/>
        </p:nvPicPr>
        <p:blipFill>
          <a:blip r:embed="rId9" cstate="print">
            <a:lum bright="20000"/>
          </a:blip>
          <a:srcRect/>
          <a:stretch>
            <a:fillRect/>
          </a:stretch>
        </p:blipFill>
        <p:spPr bwMode="auto">
          <a:xfrm>
            <a:off x="5436158" y="3234257"/>
            <a:ext cx="4469842" cy="3352381"/>
          </a:xfrm>
          <a:prstGeom prst="rect">
            <a:avLst/>
          </a:prstGeom>
          <a:noFill/>
        </p:spPr>
      </p:pic>
      <p:pic>
        <p:nvPicPr>
          <p:cNvPr id="10" name="Picture 2" descr="T:\Projets\PMm2\Photos\2010_02_XP3102\P101000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10348" y="1140839"/>
            <a:ext cx="3205375" cy="2404031"/>
          </a:xfrm>
          <a:prstGeom prst="rect">
            <a:avLst/>
          </a:prstGeom>
          <a:noFill/>
        </p:spPr>
      </p:pic>
      <p:pic>
        <p:nvPicPr>
          <p:cNvPr id="5" name="Picture 4" descr="T:\Projets\PMm2\Photos\2010_06_10_demonstrateur\P1010029.JPG"/>
          <p:cNvPicPr>
            <a:picLocks noChangeAspect="1" noChangeArrowheads="1"/>
          </p:cNvPicPr>
          <p:nvPr/>
        </p:nvPicPr>
        <p:blipFill>
          <a:blip r:embed="rId11" cstate="print">
            <a:lum bright="20000"/>
          </a:blip>
          <a:srcRect/>
          <a:stretch>
            <a:fillRect/>
          </a:stretch>
        </p:blipFill>
        <p:spPr bwMode="auto">
          <a:xfrm>
            <a:off x="5971927" y="3536496"/>
            <a:ext cx="3721100" cy="2790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32986" y="4657564"/>
            <a:ext cx="1571559" cy="125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AutoShape 38"/>
          <p:cNvCxnSpPr>
            <a:cxnSpLocks noChangeShapeType="1"/>
            <a:stCxn id="6" idx="3"/>
            <a:endCxn id="17" idx="3"/>
          </p:cNvCxnSpPr>
          <p:nvPr/>
        </p:nvCxnSpPr>
        <p:spPr bwMode="auto">
          <a:xfrm flipH="1">
            <a:off x="7267319" y="1815891"/>
            <a:ext cx="214393" cy="3046991"/>
          </a:xfrm>
          <a:prstGeom prst="curvedConnector3">
            <a:avLst>
              <a:gd name="adj1" fmla="val -676589"/>
            </a:avLst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</p:cxnSp>
      <p:cxnSp>
        <p:nvCxnSpPr>
          <p:cNvPr id="4" name="AutoShape 42"/>
          <p:cNvCxnSpPr>
            <a:cxnSpLocks noChangeShapeType="1"/>
          </p:cNvCxnSpPr>
          <p:nvPr/>
        </p:nvCxnSpPr>
        <p:spPr bwMode="auto">
          <a:xfrm rot="10800000" flipV="1">
            <a:off x="4304544" y="5018214"/>
            <a:ext cx="1251425" cy="267378"/>
          </a:xfrm>
          <a:prstGeom prst="curvedConnector3">
            <a:avLst>
              <a:gd name="adj1" fmla="val 49458"/>
            </a:avLst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</p:cxnSp>
      <p:pic>
        <p:nvPicPr>
          <p:cNvPr id="5" name="Picture 4" descr="vue mur module carre arrie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6077" t="9431" r="10750" b="5617"/>
          <a:stretch>
            <a:fillRect/>
          </a:stretch>
        </p:blipFill>
        <p:spPr bwMode="auto">
          <a:xfrm>
            <a:off x="446564" y="499729"/>
            <a:ext cx="1810202" cy="2725600"/>
          </a:xfrm>
          <a:prstGeom prst="rect">
            <a:avLst/>
          </a:prstGeom>
          <a:noFill/>
        </p:spPr>
      </p:pic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3259847" y="688344"/>
            <a:ext cx="4221865" cy="225509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7" name="Groupe 44"/>
          <p:cNvGrpSpPr/>
          <p:nvPr/>
        </p:nvGrpSpPr>
        <p:grpSpPr>
          <a:xfrm>
            <a:off x="2206320" y="850014"/>
            <a:ext cx="1055466" cy="2282042"/>
            <a:chOff x="1981993" y="1160896"/>
            <a:chExt cx="863600" cy="1747838"/>
          </a:xfrm>
        </p:grpSpPr>
        <p:sp>
          <p:nvSpPr>
            <p:cNvPr id="8" name="Oval 15"/>
            <p:cNvSpPr>
              <a:spLocks noChangeAspect="1" noChangeArrowheads="1"/>
            </p:cNvSpPr>
            <p:nvPr/>
          </p:nvSpPr>
          <p:spPr bwMode="auto">
            <a:xfrm>
              <a:off x="1981993" y="1160896"/>
              <a:ext cx="90488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Oval 16"/>
            <p:cNvSpPr>
              <a:spLocks noChangeAspect="1" noChangeArrowheads="1"/>
            </p:cNvSpPr>
            <p:nvPr/>
          </p:nvSpPr>
          <p:spPr bwMode="auto">
            <a:xfrm>
              <a:off x="1981993" y="1376796"/>
              <a:ext cx="90488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Oval 18"/>
            <p:cNvSpPr>
              <a:spLocks noChangeAspect="1" noChangeArrowheads="1"/>
            </p:cNvSpPr>
            <p:nvPr/>
          </p:nvSpPr>
          <p:spPr bwMode="auto">
            <a:xfrm>
              <a:off x="2755106" y="1684771"/>
              <a:ext cx="90487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Oval 21"/>
            <p:cNvSpPr>
              <a:spLocks noChangeAspect="1" noChangeArrowheads="1"/>
            </p:cNvSpPr>
            <p:nvPr/>
          </p:nvSpPr>
          <p:spPr bwMode="auto">
            <a:xfrm>
              <a:off x="1981993" y="2456296"/>
              <a:ext cx="90488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Oval 22"/>
            <p:cNvSpPr>
              <a:spLocks noChangeAspect="1" noChangeArrowheads="1"/>
            </p:cNvSpPr>
            <p:nvPr/>
          </p:nvSpPr>
          <p:spPr bwMode="auto">
            <a:xfrm>
              <a:off x="1981993" y="2818246"/>
              <a:ext cx="90488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cxnSp>
          <p:nvCxnSpPr>
            <p:cNvPr id="13" name="AutoShape 24"/>
            <p:cNvCxnSpPr>
              <a:cxnSpLocks noChangeShapeType="1"/>
              <a:stCxn id="8" idx="7"/>
              <a:endCxn id="10" idx="1"/>
            </p:cNvCxnSpPr>
            <p:nvPr/>
          </p:nvCxnSpPr>
          <p:spPr bwMode="auto">
            <a:xfrm rot="5400000" flipV="1">
              <a:off x="2151856" y="1081521"/>
              <a:ext cx="523875" cy="708025"/>
            </a:xfrm>
            <a:prstGeom prst="curvedConnector3">
              <a:avLst>
                <a:gd name="adj1" fmla="val 26060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</p:cxnSp>
        <p:cxnSp>
          <p:nvCxnSpPr>
            <p:cNvPr id="14" name="AutoShape 25"/>
            <p:cNvCxnSpPr>
              <a:cxnSpLocks noChangeShapeType="1"/>
              <a:stCxn id="9" idx="6"/>
              <a:endCxn id="10" idx="2"/>
            </p:cNvCxnSpPr>
            <p:nvPr/>
          </p:nvCxnSpPr>
          <p:spPr bwMode="auto">
            <a:xfrm>
              <a:off x="2072481" y="1422834"/>
              <a:ext cx="682625" cy="307975"/>
            </a:xfrm>
            <a:prstGeom prst="curvedConnector3">
              <a:avLst>
                <a:gd name="adj1" fmla="val 49769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</p:cxnSp>
        <p:cxnSp>
          <p:nvCxnSpPr>
            <p:cNvPr id="15" name="AutoShape 26"/>
            <p:cNvCxnSpPr>
              <a:cxnSpLocks noChangeShapeType="1"/>
              <a:endCxn id="10" idx="3"/>
            </p:cNvCxnSpPr>
            <p:nvPr/>
          </p:nvCxnSpPr>
          <p:spPr bwMode="auto">
            <a:xfrm rot="16200000">
              <a:off x="1870075" y="1920515"/>
              <a:ext cx="1055687" cy="739775"/>
            </a:xfrm>
            <a:prstGeom prst="curvedConnector3">
              <a:avLst>
                <a:gd name="adj1" fmla="val 49472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</p:cxnSp>
        <p:cxnSp>
          <p:nvCxnSpPr>
            <p:cNvPr id="16" name="AutoShape 27"/>
            <p:cNvCxnSpPr>
              <a:cxnSpLocks noChangeShapeType="1"/>
              <a:stCxn id="11" idx="1"/>
              <a:endCxn id="10" idx="3"/>
            </p:cNvCxnSpPr>
            <p:nvPr/>
          </p:nvCxnSpPr>
          <p:spPr bwMode="auto">
            <a:xfrm rot="16200000">
              <a:off x="2028031" y="1729221"/>
              <a:ext cx="706437" cy="773113"/>
            </a:xfrm>
            <a:prstGeom prst="curvedConnector3">
              <a:avLst>
                <a:gd name="adj1" fmla="val 50111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</p:cxnSp>
      </p:grpSp>
      <p:pic>
        <p:nvPicPr>
          <p:cNvPr id="17" name="Image 7" descr="pmm2_box00 003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9394" t="5802" r="16577" b="2487"/>
          <a:stretch>
            <a:fillRect/>
          </a:stretch>
        </p:blipFill>
        <p:spPr bwMode="auto">
          <a:xfrm>
            <a:off x="5385827" y="3792798"/>
            <a:ext cx="1881492" cy="214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RS485_100m_eye_diagram_lfsr_10MHz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0630" t="15748" r="14764" b="30709"/>
          <a:stretch>
            <a:fillRect/>
          </a:stretch>
        </p:blipFill>
        <p:spPr bwMode="auto">
          <a:xfrm>
            <a:off x="8300587" y="2766445"/>
            <a:ext cx="1151756" cy="85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7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378516" y="988828"/>
            <a:ext cx="2069805" cy="155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/>
          <a:srcRect l="7703" t="14217" r="9415" b="13670"/>
          <a:stretch>
            <a:fillRect/>
          </a:stretch>
        </p:blipFill>
        <p:spPr bwMode="auto">
          <a:xfrm>
            <a:off x="5528851" y="1034801"/>
            <a:ext cx="1810475" cy="150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5904" y="1114425"/>
            <a:ext cx="5264846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L’alimentation haute tension commune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4775688"/>
            <a:ext cx="4696872" cy="1909186"/>
          </a:xfrm>
        </p:spPr>
        <p:txBody>
          <a:bodyPr/>
          <a:lstStyle/>
          <a:p>
            <a:r>
              <a:rPr lang="fr-FR" sz="1600" dirty="0" smtClean="0"/>
              <a:t>Une seule HT pour 16 tubes</a:t>
            </a:r>
            <a:br>
              <a:rPr lang="fr-FR" sz="1600" dirty="0" smtClean="0"/>
            </a:br>
            <a:r>
              <a:rPr lang="fr-FR" sz="1600" dirty="0" smtClean="0"/>
              <a:t>= économie (€ + W)</a:t>
            </a:r>
          </a:p>
          <a:p>
            <a:r>
              <a:rPr lang="fr-FR" sz="1600" dirty="0" smtClean="0"/>
              <a:t>Disparité des gains entres tubes : pour une valeur de HT, rapport Max/Min &gt;&gt; 16</a:t>
            </a:r>
          </a:p>
          <a:p>
            <a:pPr lvl="1"/>
            <a:r>
              <a:rPr lang="fr-FR" sz="1400" dirty="0" smtClean="0"/>
              <a:t>Tri =&gt; rapport ≈ 4</a:t>
            </a:r>
          </a:p>
          <a:p>
            <a:pPr lvl="1"/>
            <a:r>
              <a:rPr lang="fr-FR" sz="1400" dirty="0" smtClean="0"/>
              <a:t>Correction par l’électronique =&gt; ≈gratuit</a:t>
            </a:r>
            <a:endParaRPr lang="fr-FR" sz="1400" dirty="0"/>
          </a:p>
        </p:txBody>
      </p:sp>
      <p:pic>
        <p:nvPicPr>
          <p:cNvPr id="4" name="Picture 14" descr="xp1805_HV_gains__std"/>
          <p:cNvPicPr>
            <a:picLocks noChangeAspect="1" noChangeArrowheads="1"/>
          </p:cNvPicPr>
          <p:nvPr/>
        </p:nvPicPr>
        <p:blipFill>
          <a:blip r:embed="rId3" cstate="print"/>
          <a:srcRect l="34047" r="33696" b="50928"/>
          <a:stretch>
            <a:fillRect/>
          </a:stretch>
        </p:blipFill>
        <p:spPr bwMode="auto">
          <a:xfrm>
            <a:off x="249973" y="1047577"/>
            <a:ext cx="3149571" cy="3102391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740322" y="129721"/>
            <a:ext cx="904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IPNO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Ellipse 5"/>
          <p:cNvSpPr/>
          <p:nvPr/>
        </p:nvSpPr>
        <p:spPr bwMode="auto">
          <a:xfrm rot="344425">
            <a:off x="4105581" y="3449806"/>
            <a:ext cx="2599713" cy="1768138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506463" y="4162425"/>
            <a:ext cx="278153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800" dirty="0" smtClean="0">
                <a:solidFill>
                  <a:srgbClr val="FFFF00"/>
                </a:solidFill>
                <a:latin typeface="+mn-lt"/>
              </a:rPr>
              <a:t>Statistique tubes Auger (9 pouces) – données </a:t>
            </a:r>
            <a:r>
              <a:rPr lang="fr-FR" sz="800" dirty="0" err="1" smtClean="0">
                <a:solidFill>
                  <a:srgbClr val="FFFF00"/>
                </a:solidFill>
                <a:latin typeface="+mn-lt"/>
              </a:rPr>
              <a:t>Photonis</a:t>
            </a:r>
            <a:endParaRPr lang="fr-FR" sz="800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expériences</a:t>
            </a:r>
            <a:br>
              <a:rPr lang="fr-FR" dirty="0" smtClean="0"/>
            </a:br>
            <a:r>
              <a:rPr lang="fr-FR" dirty="0" smtClean="0">
                <a:solidFill>
                  <a:srgbClr val="92D050"/>
                </a:solidFill>
              </a:rPr>
              <a:t>Le Projet</a:t>
            </a:r>
            <a:br>
              <a:rPr lang="fr-FR" dirty="0" smtClean="0">
                <a:solidFill>
                  <a:srgbClr val="92D050"/>
                </a:solidFill>
              </a:rPr>
            </a:br>
            <a:r>
              <a:rPr lang="fr-FR" dirty="0" smtClean="0">
                <a:solidFill>
                  <a:srgbClr val="92D050"/>
                </a:solidFill>
              </a:rPr>
              <a:t>Le démonstrateur</a:t>
            </a:r>
            <a:endParaRPr lang="fr-FR" dirty="0">
              <a:solidFill>
                <a:srgbClr val="92D050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5761296" y="244549"/>
            <a:ext cx="4144704" cy="5284381"/>
            <a:chOff x="152400" y="1492250"/>
            <a:chExt cx="2112247" cy="2782540"/>
          </a:xfrm>
        </p:grpSpPr>
        <p:pic>
          <p:nvPicPr>
            <p:cNvPr id="5" name="Picture 562" descr="cuve_neutrinos_2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7526" y="1492250"/>
              <a:ext cx="2097121" cy="2782540"/>
            </a:xfrm>
            <a:prstGeom prst="rect">
              <a:avLst/>
            </a:prstGeom>
            <a:noFill/>
          </p:spPr>
        </p:pic>
        <p:sp>
          <p:nvSpPr>
            <p:cNvPr id="6" name="ZoneTexte 5"/>
            <p:cNvSpPr txBox="1"/>
            <p:nvPr/>
          </p:nvSpPr>
          <p:spPr>
            <a:xfrm>
              <a:off x="152400" y="3516413"/>
              <a:ext cx="292388" cy="550792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fr-FR" sz="700" dirty="0" smtClean="0"/>
                <a:t>J.-L. </a:t>
              </a:r>
              <a:r>
                <a:rPr lang="fr-FR" sz="700" dirty="0" err="1" smtClean="0"/>
                <a:t>Petizon</a:t>
              </a:r>
              <a:endParaRPr lang="fr-FR" sz="7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7703" t="14217" r="9415" b="13670"/>
          <a:stretch>
            <a:fillRect/>
          </a:stretch>
        </p:blipFill>
        <p:spPr bwMode="auto">
          <a:xfrm>
            <a:off x="1290444" y="946711"/>
            <a:ext cx="7463921" cy="449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circuit PARISROC 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90775" y="5591175"/>
            <a:ext cx="5429250" cy="1266825"/>
          </a:xfrm>
        </p:spPr>
        <p:txBody>
          <a:bodyPr/>
          <a:lstStyle/>
          <a:p>
            <a:r>
              <a:rPr lang="fr-FR" sz="1800" dirty="0" smtClean="0"/>
              <a:t>Technologie :</a:t>
            </a:r>
          </a:p>
          <a:p>
            <a:pPr lvl="1"/>
            <a:r>
              <a:rPr lang="fr-FR" sz="1400" dirty="0" smtClean="0"/>
              <a:t>AMS </a:t>
            </a:r>
            <a:r>
              <a:rPr lang="fr-FR" sz="1400" dirty="0" err="1" smtClean="0"/>
              <a:t>SiGe</a:t>
            </a:r>
            <a:r>
              <a:rPr lang="fr-FR" sz="1400" dirty="0" smtClean="0"/>
              <a:t> 0.35 µm</a:t>
            </a:r>
          </a:p>
          <a:p>
            <a:pPr lvl="1"/>
            <a:r>
              <a:rPr lang="fr-FR" sz="1400" dirty="0" smtClean="0"/>
              <a:t>Taille : 5×3,4 mm</a:t>
            </a:r>
          </a:p>
          <a:p>
            <a:r>
              <a:rPr lang="fr-FR" sz="1800" dirty="0" smtClean="0"/>
              <a:t>Collaboration Omega : LAL, IPNO</a:t>
            </a:r>
            <a:endParaRPr lang="fr-FR" sz="1800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8157517" y="179963"/>
            <a:ext cx="15872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LAL/IPNO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3487937" y="4459954"/>
            <a:ext cx="1555668" cy="795647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système électronique intégré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4333875"/>
            <a:ext cx="8915400" cy="2220606"/>
          </a:xfrm>
        </p:spPr>
        <p:txBody>
          <a:bodyPr/>
          <a:lstStyle/>
          <a:p>
            <a:r>
              <a:rPr lang="fr-FR" sz="2000" dirty="0" smtClean="0"/>
              <a:t>PARISROC</a:t>
            </a:r>
          </a:p>
          <a:p>
            <a:r>
              <a:rPr lang="fr-FR" sz="2000" dirty="0" smtClean="0"/>
              <a:t>Circuit intégré avec un système complet (System on a Chip – </a:t>
            </a:r>
            <a:r>
              <a:rPr lang="fr-FR" sz="2000" dirty="0" err="1" smtClean="0"/>
              <a:t>SoC</a:t>
            </a:r>
            <a:r>
              <a:rPr lang="fr-FR" sz="2000" dirty="0" smtClean="0"/>
              <a:t>) :</a:t>
            </a:r>
          </a:p>
          <a:p>
            <a:pPr lvl="1"/>
            <a:r>
              <a:rPr lang="fr-FR" sz="1600" dirty="0" smtClean="0"/>
              <a:t>amplification, </a:t>
            </a:r>
          </a:p>
          <a:p>
            <a:pPr lvl="1"/>
            <a:r>
              <a:rPr lang="fr-FR" sz="1600" dirty="0" smtClean="0"/>
              <a:t>filtrage – mise en forme, </a:t>
            </a:r>
          </a:p>
          <a:p>
            <a:pPr lvl="1"/>
            <a:r>
              <a:rPr lang="fr-FR" sz="1600" dirty="0" smtClean="0"/>
              <a:t>numérisation (charge, étiquetage en temps), </a:t>
            </a:r>
          </a:p>
          <a:p>
            <a:pPr lvl="1"/>
            <a:r>
              <a:rPr lang="fr-FR" sz="1600" dirty="0" smtClean="0"/>
              <a:t>Sérialisation : 50 bits / impulsion</a:t>
            </a:r>
          </a:p>
          <a:p>
            <a:r>
              <a:rPr lang="fr-FR" sz="2000" dirty="0" smtClean="0"/>
              <a:t>16 canaux, ADC partagé</a:t>
            </a:r>
            <a:endParaRPr lang="fr-FR" sz="2000" dirty="0"/>
          </a:p>
        </p:txBody>
      </p:sp>
      <p:pic>
        <p:nvPicPr>
          <p:cNvPr id="5" name="Picture 4" descr="digital_p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2187" y="1012319"/>
            <a:ext cx="3756025" cy="3533775"/>
          </a:xfrm>
          <a:prstGeom prst="rect">
            <a:avLst/>
          </a:prstGeom>
          <a:noFill/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740322" y="129721"/>
            <a:ext cx="782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LAL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7" name="Picture 6" descr="DSC00804"/>
          <p:cNvPicPr>
            <a:picLocks noChangeAspect="1" noChangeArrowheads="1"/>
          </p:cNvPicPr>
          <p:nvPr/>
        </p:nvPicPr>
        <p:blipFill>
          <a:blip r:embed="rId3" cstate="print"/>
          <a:srcRect l="4393" t="9789" r="5069" b="12724"/>
          <a:stretch>
            <a:fillRect/>
          </a:stretch>
        </p:blipFill>
        <p:spPr bwMode="auto">
          <a:xfrm>
            <a:off x="1029660" y="1344706"/>
            <a:ext cx="1987601" cy="271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正方形/長方形 8"/>
          <p:cNvSpPr/>
          <p:nvPr/>
        </p:nvSpPr>
        <p:spPr>
          <a:xfrm>
            <a:off x="1360927" y="1477273"/>
            <a:ext cx="165633" cy="17675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1" name="正方形/長方形 9"/>
          <p:cNvSpPr/>
          <p:nvPr/>
        </p:nvSpPr>
        <p:spPr>
          <a:xfrm>
            <a:off x="1360927" y="1654030"/>
            <a:ext cx="165633" cy="17675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2" name="正方形/長方形 10"/>
          <p:cNvSpPr/>
          <p:nvPr/>
        </p:nvSpPr>
        <p:spPr>
          <a:xfrm>
            <a:off x="1360927" y="1963354"/>
            <a:ext cx="165633" cy="17675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3" name="正方形/長方形 11"/>
          <p:cNvSpPr/>
          <p:nvPr/>
        </p:nvSpPr>
        <p:spPr>
          <a:xfrm>
            <a:off x="1360927" y="2140111"/>
            <a:ext cx="165633" cy="17675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360927" y="3112272"/>
            <a:ext cx="165633" cy="17675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5" name="正方形/長方形 15"/>
          <p:cNvSpPr/>
          <p:nvPr/>
        </p:nvSpPr>
        <p:spPr>
          <a:xfrm>
            <a:off x="1360927" y="3289028"/>
            <a:ext cx="165633" cy="17675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6" name="正方形/長方形 17"/>
          <p:cNvSpPr/>
          <p:nvPr/>
        </p:nvSpPr>
        <p:spPr>
          <a:xfrm>
            <a:off x="1360927" y="3598352"/>
            <a:ext cx="165633" cy="17675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7" name="正方形/長方形 18"/>
          <p:cNvSpPr/>
          <p:nvPr/>
        </p:nvSpPr>
        <p:spPr>
          <a:xfrm>
            <a:off x="1360927" y="3775109"/>
            <a:ext cx="165633" cy="17675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8" name="正方形/長方形 19"/>
          <p:cNvSpPr/>
          <p:nvPr/>
        </p:nvSpPr>
        <p:spPr>
          <a:xfrm>
            <a:off x="1692194" y="1521463"/>
            <a:ext cx="165633" cy="1767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9" name="正方形/長方形 20"/>
          <p:cNvSpPr/>
          <p:nvPr/>
        </p:nvSpPr>
        <p:spPr>
          <a:xfrm>
            <a:off x="1692194" y="1963354"/>
            <a:ext cx="165633" cy="1767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0" name="正方形/長方形 21"/>
          <p:cNvSpPr/>
          <p:nvPr/>
        </p:nvSpPr>
        <p:spPr>
          <a:xfrm>
            <a:off x="1692194" y="3156461"/>
            <a:ext cx="165633" cy="1767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1" name="正方形/長方形 22"/>
          <p:cNvSpPr/>
          <p:nvPr/>
        </p:nvSpPr>
        <p:spPr>
          <a:xfrm>
            <a:off x="1692194" y="3598352"/>
            <a:ext cx="165633" cy="1767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2" name="正方形/長方形 23"/>
          <p:cNvSpPr/>
          <p:nvPr/>
        </p:nvSpPr>
        <p:spPr>
          <a:xfrm>
            <a:off x="1899236" y="1521463"/>
            <a:ext cx="165633" cy="17675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3" name="正方形/長方形 24"/>
          <p:cNvSpPr/>
          <p:nvPr/>
        </p:nvSpPr>
        <p:spPr>
          <a:xfrm>
            <a:off x="1899236" y="1963354"/>
            <a:ext cx="165633" cy="17675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4" name="正方形/長方形 25"/>
          <p:cNvSpPr/>
          <p:nvPr/>
        </p:nvSpPr>
        <p:spPr>
          <a:xfrm>
            <a:off x="1899236" y="3156461"/>
            <a:ext cx="165633" cy="17675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5" name="正方形/長方形 26"/>
          <p:cNvSpPr/>
          <p:nvPr/>
        </p:nvSpPr>
        <p:spPr>
          <a:xfrm>
            <a:off x="1899236" y="3598352"/>
            <a:ext cx="165633" cy="17675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6" name="正方形/長方形 27"/>
          <p:cNvSpPr/>
          <p:nvPr/>
        </p:nvSpPr>
        <p:spPr>
          <a:xfrm>
            <a:off x="2230503" y="1388895"/>
            <a:ext cx="621125" cy="883783"/>
          </a:xfrm>
          <a:prstGeom prst="rect">
            <a:avLst/>
          </a:prstGeom>
          <a:noFill/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7" name="正方形/長方形 28"/>
          <p:cNvSpPr/>
          <p:nvPr/>
        </p:nvSpPr>
        <p:spPr>
          <a:xfrm>
            <a:off x="2106277" y="2670380"/>
            <a:ext cx="207042" cy="22094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8" name="正方形/長方形 29"/>
          <p:cNvSpPr/>
          <p:nvPr/>
        </p:nvSpPr>
        <p:spPr>
          <a:xfrm>
            <a:off x="2603177" y="2582002"/>
            <a:ext cx="165633" cy="17675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7" name="正方形/長方形 37"/>
          <p:cNvSpPr/>
          <p:nvPr/>
        </p:nvSpPr>
        <p:spPr>
          <a:xfrm>
            <a:off x="2354727" y="2979704"/>
            <a:ext cx="496900" cy="265135"/>
          </a:xfrm>
          <a:prstGeom prst="rect">
            <a:avLst/>
          </a:prstGeom>
          <a:noFill/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grpSp>
        <p:nvGrpSpPr>
          <p:cNvPr id="46" name="Groupe 45"/>
          <p:cNvGrpSpPr/>
          <p:nvPr/>
        </p:nvGrpSpPr>
        <p:grpSpPr>
          <a:xfrm>
            <a:off x="1124430" y="1238412"/>
            <a:ext cx="3017264" cy="2900722"/>
            <a:chOff x="1124430" y="1238412"/>
            <a:chExt cx="3017264" cy="2900722"/>
          </a:xfrm>
        </p:grpSpPr>
        <p:sp>
          <p:nvSpPr>
            <p:cNvPr id="43" name="Forme libre 42"/>
            <p:cNvSpPr/>
            <p:nvPr/>
          </p:nvSpPr>
          <p:spPr bwMode="auto">
            <a:xfrm>
              <a:off x="1124430" y="1238412"/>
              <a:ext cx="1310128" cy="2900722"/>
            </a:xfrm>
            <a:custGeom>
              <a:avLst/>
              <a:gdLst>
                <a:gd name="connsiteX0" fmla="*/ 238205 w 1305005"/>
                <a:gd name="connsiteY0" fmla="*/ 174172 h 3106911"/>
                <a:gd name="connsiteX1" fmla="*/ 852928 w 1305005"/>
                <a:gd name="connsiteY1" fmla="*/ 235644 h 3106911"/>
                <a:gd name="connsiteX2" fmla="*/ 1068081 w 1305005"/>
                <a:gd name="connsiteY2" fmla="*/ 604478 h 3106911"/>
                <a:gd name="connsiteX3" fmla="*/ 1083449 w 1305005"/>
                <a:gd name="connsiteY3" fmla="*/ 1380565 h 3106911"/>
                <a:gd name="connsiteX4" fmla="*/ 1267865 w 1305005"/>
                <a:gd name="connsiteY4" fmla="*/ 1495825 h 3106911"/>
                <a:gd name="connsiteX5" fmla="*/ 1298602 w 1305005"/>
                <a:gd name="connsiteY5" fmla="*/ 1718662 h 3106911"/>
                <a:gd name="connsiteX6" fmla="*/ 1229445 w 1305005"/>
                <a:gd name="connsiteY6" fmla="*/ 1949183 h 3106911"/>
                <a:gd name="connsiteX7" fmla="*/ 1068081 w 1305005"/>
                <a:gd name="connsiteY7" fmla="*/ 2018340 h 3106911"/>
                <a:gd name="connsiteX8" fmla="*/ 1037344 w 1305005"/>
                <a:gd name="connsiteY8" fmla="*/ 2525486 h 3106911"/>
                <a:gd name="connsiteX9" fmla="*/ 883664 w 1305005"/>
                <a:gd name="connsiteY9" fmla="*/ 2779059 h 3106911"/>
                <a:gd name="connsiteX10" fmla="*/ 553250 w 1305005"/>
                <a:gd name="connsiteY10" fmla="*/ 2794427 h 3106911"/>
                <a:gd name="connsiteX11" fmla="*/ 453358 w 1305005"/>
                <a:gd name="connsiteY11" fmla="*/ 2955792 h 3106911"/>
                <a:gd name="connsiteX12" fmla="*/ 176733 w 1305005"/>
                <a:gd name="connsiteY12" fmla="*/ 2971160 h 3106911"/>
                <a:gd name="connsiteX13" fmla="*/ 23052 w 1305005"/>
                <a:gd name="connsiteY13" fmla="*/ 2141284 h 3106911"/>
                <a:gd name="connsiteX14" fmla="*/ 38420 w 1305005"/>
                <a:gd name="connsiteY14" fmla="*/ 327852 h 3106911"/>
                <a:gd name="connsiteX15" fmla="*/ 238205 w 1305005"/>
                <a:gd name="connsiteY15" fmla="*/ 174172 h 3106911"/>
                <a:gd name="connsiteX0" fmla="*/ 243328 w 1310128"/>
                <a:gd name="connsiteY0" fmla="*/ 52507 h 2985246"/>
                <a:gd name="connsiteX1" fmla="*/ 858051 w 1310128"/>
                <a:gd name="connsiteY1" fmla="*/ 113979 h 2985246"/>
                <a:gd name="connsiteX2" fmla="*/ 1073204 w 1310128"/>
                <a:gd name="connsiteY2" fmla="*/ 482813 h 2985246"/>
                <a:gd name="connsiteX3" fmla="*/ 1088572 w 1310128"/>
                <a:gd name="connsiteY3" fmla="*/ 1258900 h 2985246"/>
                <a:gd name="connsiteX4" fmla="*/ 1272988 w 1310128"/>
                <a:gd name="connsiteY4" fmla="*/ 1374160 h 2985246"/>
                <a:gd name="connsiteX5" fmla="*/ 1303725 w 1310128"/>
                <a:gd name="connsiteY5" fmla="*/ 1596997 h 2985246"/>
                <a:gd name="connsiteX6" fmla="*/ 1234568 w 1310128"/>
                <a:gd name="connsiteY6" fmla="*/ 1827518 h 2985246"/>
                <a:gd name="connsiteX7" fmla="*/ 1073204 w 1310128"/>
                <a:gd name="connsiteY7" fmla="*/ 1896675 h 2985246"/>
                <a:gd name="connsiteX8" fmla="*/ 1042467 w 1310128"/>
                <a:gd name="connsiteY8" fmla="*/ 2403821 h 2985246"/>
                <a:gd name="connsiteX9" fmla="*/ 888787 w 1310128"/>
                <a:gd name="connsiteY9" fmla="*/ 2657394 h 2985246"/>
                <a:gd name="connsiteX10" fmla="*/ 558373 w 1310128"/>
                <a:gd name="connsiteY10" fmla="*/ 2672762 h 2985246"/>
                <a:gd name="connsiteX11" fmla="*/ 458481 w 1310128"/>
                <a:gd name="connsiteY11" fmla="*/ 2834127 h 2985246"/>
                <a:gd name="connsiteX12" fmla="*/ 181856 w 1310128"/>
                <a:gd name="connsiteY12" fmla="*/ 2849495 h 2985246"/>
                <a:gd name="connsiteX13" fmla="*/ 28175 w 1310128"/>
                <a:gd name="connsiteY13" fmla="*/ 2019619 h 2985246"/>
                <a:gd name="connsiteX14" fmla="*/ 35859 w 1310128"/>
                <a:gd name="connsiteY14" fmla="*/ 429024 h 2985246"/>
                <a:gd name="connsiteX15" fmla="*/ 243328 w 1310128"/>
                <a:gd name="connsiteY15" fmla="*/ 52507 h 2985246"/>
                <a:gd name="connsiteX0" fmla="*/ 243328 w 1310128"/>
                <a:gd name="connsiteY0" fmla="*/ 52507 h 2900722"/>
                <a:gd name="connsiteX1" fmla="*/ 858051 w 1310128"/>
                <a:gd name="connsiteY1" fmla="*/ 113979 h 2900722"/>
                <a:gd name="connsiteX2" fmla="*/ 1073204 w 1310128"/>
                <a:gd name="connsiteY2" fmla="*/ 482813 h 2900722"/>
                <a:gd name="connsiteX3" fmla="*/ 1088572 w 1310128"/>
                <a:gd name="connsiteY3" fmla="*/ 1258900 h 2900722"/>
                <a:gd name="connsiteX4" fmla="*/ 1272988 w 1310128"/>
                <a:gd name="connsiteY4" fmla="*/ 1374160 h 2900722"/>
                <a:gd name="connsiteX5" fmla="*/ 1303725 w 1310128"/>
                <a:gd name="connsiteY5" fmla="*/ 1596997 h 2900722"/>
                <a:gd name="connsiteX6" fmla="*/ 1234568 w 1310128"/>
                <a:gd name="connsiteY6" fmla="*/ 1827518 h 2900722"/>
                <a:gd name="connsiteX7" fmla="*/ 1073204 w 1310128"/>
                <a:gd name="connsiteY7" fmla="*/ 1896675 h 2900722"/>
                <a:gd name="connsiteX8" fmla="*/ 1042467 w 1310128"/>
                <a:gd name="connsiteY8" fmla="*/ 2403821 h 2900722"/>
                <a:gd name="connsiteX9" fmla="*/ 888787 w 1310128"/>
                <a:gd name="connsiteY9" fmla="*/ 2657394 h 2900722"/>
                <a:gd name="connsiteX10" fmla="*/ 558373 w 1310128"/>
                <a:gd name="connsiteY10" fmla="*/ 2672762 h 2900722"/>
                <a:gd name="connsiteX11" fmla="*/ 458481 w 1310128"/>
                <a:gd name="connsiteY11" fmla="*/ 2834127 h 2900722"/>
                <a:gd name="connsiteX12" fmla="*/ 105015 w 1310128"/>
                <a:gd name="connsiteY12" fmla="*/ 2764971 h 2900722"/>
                <a:gd name="connsiteX13" fmla="*/ 28175 w 1310128"/>
                <a:gd name="connsiteY13" fmla="*/ 2019619 h 2900722"/>
                <a:gd name="connsiteX14" fmla="*/ 35859 w 1310128"/>
                <a:gd name="connsiteY14" fmla="*/ 429024 h 2900722"/>
                <a:gd name="connsiteX15" fmla="*/ 243328 w 1310128"/>
                <a:gd name="connsiteY15" fmla="*/ 52507 h 2900722"/>
                <a:gd name="connsiteX0" fmla="*/ 243328 w 1310128"/>
                <a:gd name="connsiteY0" fmla="*/ 52507 h 2900722"/>
                <a:gd name="connsiteX1" fmla="*/ 858051 w 1310128"/>
                <a:gd name="connsiteY1" fmla="*/ 113979 h 2900722"/>
                <a:gd name="connsiteX2" fmla="*/ 1073204 w 1310128"/>
                <a:gd name="connsiteY2" fmla="*/ 482813 h 2900722"/>
                <a:gd name="connsiteX3" fmla="*/ 1088572 w 1310128"/>
                <a:gd name="connsiteY3" fmla="*/ 1258900 h 2900722"/>
                <a:gd name="connsiteX4" fmla="*/ 1272988 w 1310128"/>
                <a:gd name="connsiteY4" fmla="*/ 1374160 h 2900722"/>
                <a:gd name="connsiteX5" fmla="*/ 1303725 w 1310128"/>
                <a:gd name="connsiteY5" fmla="*/ 1596997 h 2900722"/>
                <a:gd name="connsiteX6" fmla="*/ 1234568 w 1310128"/>
                <a:gd name="connsiteY6" fmla="*/ 1827518 h 2900722"/>
                <a:gd name="connsiteX7" fmla="*/ 1073204 w 1310128"/>
                <a:gd name="connsiteY7" fmla="*/ 1896675 h 2900722"/>
                <a:gd name="connsiteX8" fmla="*/ 1042467 w 1310128"/>
                <a:gd name="connsiteY8" fmla="*/ 2403821 h 2900722"/>
                <a:gd name="connsiteX9" fmla="*/ 888787 w 1310128"/>
                <a:gd name="connsiteY9" fmla="*/ 2657394 h 2900722"/>
                <a:gd name="connsiteX10" fmla="*/ 658266 w 1310128"/>
                <a:gd name="connsiteY10" fmla="*/ 2672762 h 2900722"/>
                <a:gd name="connsiteX11" fmla="*/ 458481 w 1310128"/>
                <a:gd name="connsiteY11" fmla="*/ 2834127 h 2900722"/>
                <a:gd name="connsiteX12" fmla="*/ 105015 w 1310128"/>
                <a:gd name="connsiteY12" fmla="*/ 2764971 h 2900722"/>
                <a:gd name="connsiteX13" fmla="*/ 28175 w 1310128"/>
                <a:gd name="connsiteY13" fmla="*/ 2019619 h 2900722"/>
                <a:gd name="connsiteX14" fmla="*/ 35859 w 1310128"/>
                <a:gd name="connsiteY14" fmla="*/ 429024 h 2900722"/>
                <a:gd name="connsiteX15" fmla="*/ 243328 w 1310128"/>
                <a:gd name="connsiteY15" fmla="*/ 52507 h 290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10128" h="2900722">
                  <a:moveTo>
                    <a:pt x="243328" y="52507"/>
                  </a:moveTo>
                  <a:cubicBezTo>
                    <a:pt x="380360" y="0"/>
                    <a:pt x="719738" y="42261"/>
                    <a:pt x="858051" y="113979"/>
                  </a:cubicBezTo>
                  <a:cubicBezTo>
                    <a:pt x="996364" y="185697"/>
                    <a:pt x="1034784" y="291993"/>
                    <a:pt x="1073204" y="482813"/>
                  </a:cubicBezTo>
                  <a:cubicBezTo>
                    <a:pt x="1111624" y="673633"/>
                    <a:pt x="1055275" y="1110342"/>
                    <a:pt x="1088572" y="1258900"/>
                  </a:cubicBezTo>
                  <a:cubicBezTo>
                    <a:pt x="1121869" y="1407458"/>
                    <a:pt x="1237129" y="1317811"/>
                    <a:pt x="1272988" y="1374160"/>
                  </a:cubicBezTo>
                  <a:cubicBezTo>
                    <a:pt x="1308847" y="1430509"/>
                    <a:pt x="1310128" y="1521437"/>
                    <a:pt x="1303725" y="1596997"/>
                  </a:cubicBezTo>
                  <a:cubicBezTo>
                    <a:pt x="1297322" y="1672557"/>
                    <a:pt x="1272988" y="1777572"/>
                    <a:pt x="1234568" y="1827518"/>
                  </a:cubicBezTo>
                  <a:cubicBezTo>
                    <a:pt x="1196148" y="1877464"/>
                    <a:pt x="1105221" y="1800624"/>
                    <a:pt x="1073204" y="1896675"/>
                  </a:cubicBezTo>
                  <a:cubicBezTo>
                    <a:pt x="1041187" y="1992726"/>
                    <a:pt x="1073203" y="2277035"/>
                    <a:pt x="1042467" y="2403821"/>
                  </a:cubicBezTo>
                  <a:cubicBezTo>
                    <a:pt x="1011731" y="2530607"/>
                    <a:pt x="952820" y="2612571"/>
                    <a:pt x="888787" y="2657394"/>
                  </a:cubicBezTo>
                  <a:cubicBezTo>
                    <a:pt x="824754" y="2702217"/>
                    <a:pt x="729984" y="2643307"/>
                    <a:pt x="658266" y="2672762"/>
                  </a:cubicBezTo>
                  <a:cubicBezTo>
                    <a:pt x="586548" y="2702217"/>
                    <a:pt x="550690" y="2818759"/>
                    <a:pt x="458481" y="2834127"/>
                  </a:cubicBezTo>
                  <a:cubicBezTo>
                    <a:pt x="366273" y="2849495"/>
                    <a:pt x="176733" y="2900722"/>
                    <a:pt x="105015" y="2764971"/>
                  </a:cubicBezTo>
                  <a:cubicBezTo>
                    <a:pt x="33297" y="2629220"/>
                    <a:pt x="39701" y="2408943"/>
                    <a:pt x="28175" y="2019619"/>
                  </a:cubicBezTo>
                  <a:cubicBezTo>
                    <a:pt x="16649" y="1630295"/>
                    <a:pt x="0" y="756876"/>
                    <a:pt x="35859" y="429024"/>
                  </a:cubicBezTo>
                  <a:cubicBezTo>
                    <a:pt x="71718" y="101172"/>
                    <a:pt x="106296" y="105014"/>
                    <a:pt x="243328" y="52507"/>
                  </a:cubicBezTo>
                  <a:close/>
                </a:path>
              </a:pathLst>
            </a:custGeom>
            <a:noFill/>
            <a:ln w="508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45" name="Connecteur droit avec flèche 44"/>
            <p:cNvCxnSpPr/>
            <p:nvPr/>
          </p:nvCxnSpPr>
          <p:spPr bwMode="auto">
            <a:xfrm>
              <a:off x="2466575" y="2773936"/>
              <a:ext cx="1675119" cy="7684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76200" y="1704975"/>
            <a:ext cx="2135584" cy="1498146"/>
            <a:chOff x="770227" y="1113119"/>
            <a:chExt cx="3402158" cy="1924050"/>
          </a:xfrm>
        </p:grpSpPr>
        <p:pic>
          <p:nvPicPr>
            <p:cNvPr id="8" name="Picture 33"/>
            <p:cNvPicPr>
              <a:picLocks noChangeAspect="1" noChangeArrowheads="1"/>
            </p:cNvPicPr>
            <p:nvPr/>
          </p:nvPicPr>
          <p:blipFill>
            <a:blip r:embed="rId2" cstate="print"/>
            <a:srcRect l="18543"/>
            <a:stretch>
              <a:fillRect/>
            </a:stretch>
          </p:blipFill>
          <p:spPr bwMode="auto">
            <a:xfrm>
              <a:off x="770227" y="1113119"/>
              <a:ext cx="3402158" cy="1924050"/>
            </a:xfrm>
            <a:prstGeom prst="rect">
              <a:avLst/>
            </a:prstGeom>
            <a:noFill/>
          </p:spPr>
        </p:pic>
        <p:sp>
          <p:nvSpPr>
            <p:cNvPr id="9" name="Text Box 40"/>
            <p:cNvSpPr txBox="1">
              <a:spLocks noChangeArrowheads="1"/>
            </p:cNvSpPr>
            <p:nvPr/>
          </p:nvSpPr>
          <p:spPr bwMode="auto">
            <a:xfrm>
              <a:off x="1762125" y="1609725"/>
              <a:ext cx="1057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latin typeface="Garamond" pitchFamily="18" charset="0"/>
                </a:rPr>
                <a:t>Fast shaper</a:t>
              </a:r>
            </a:p>
          </p:txBody>
        </p:sp>
        <p:sp>
          <p:nvSpPr>
            <p:cNvPr id="10" name="Text Box 41"/>
            <p:cNvSpPr txBox="1">
              <a:spLocks noChangeArrowheads="1"/>
            </p:cNvSpPr>
            <p:nvPr/>
          </p:nvSpPr>
          <p:spPr bwMode="auto">
            <a:xfrm>
              <a:off x="2163706" y="2059957"/>
              <a:ext cx="758824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Garamond" pitchFamily="18" charset="0"/>
                </a:rPr>
                <a:t>Trigger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Trigger + mesure de charge </a:t>
            </a:r>
            <a:endParaRPr lang="fr-FR" dirty="0"/>
          </a:p>
        </p:txBody>
      </p:sp>
      <p:grpSp>
        <p:nvGrpSpPr>
          <p:cNvPr id="11" name="Groupe 10"/>
          <p:cNvGrpSpPr/>
          <p:nvPr/>
        </p:nvGrpSpPr>
        <p:grpSpPr>
          <a:xfrm>
            <a:off x="747208" y="3041807"/>
            <a:ext cx="2681793" cy="2044543"/>
            <a:chOff x="4621421" y="1301769"/>
            <a:chExt cx="3057082" cy="2381250"/>
          </a:xfrm>
        </p:grpSpPr>
        <p:pic>
          <p:nvPicPr>
            <p:cNvPr id="4" name="Picture 35"/>
            <p:cNvPicPr>
              <a:picLocks noChangeAspect="1" noChangeArrowheads="1"/>
            </p:cNvPicPr>
            <p:nvPr/>
          </p:nvPicPr>
          <p:blipFill>
            <a:blip r:embed="rId3" cstate="print"/>
            <a:srcRect r="30751"/>
            <a:stretch>
              <a:fillRect/>
            </a:stretch>
          </p:blipFill>
          <p:spPr bwMode="auto">
            <a:xfrm>
              <a:off x="4621421" y="1301769"/>
              <a:ext cx="3041779" cy="2381250"/>
            </a:xfrm>
            <a:prstGeom prst="rect">
              <a:avLst/>
            </a:prstGeom>
            <a:noFill/>
          </p:spPr>
        </p:pic>
        <p:sp>
          <p:nvSpPr>
            <p:cNvPr id="5" name="Text Box 38"/>
            <p:cNvSpPr txBox="1">
              <a:spLocks noChangeArrowheads="1"/>
            </p:cNvSpPr>
            <p:nvPr/>
          </p:nvSpPr>
          <p:spPr bwMode="auto">
            <a:xfrm>
              <a:off x="5840527" y="1301825"/>
              <a:ext cx="1475969" cy="358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dirty="0" smtClean="0">
                  <a:latin typeface="Garamond" pitchFamily="18" charset="0"/>
                </a:rPr>
                <a:t>Signal maintenu</a:t>
              </a:r>
              <a:endParaRPr lang="fr-FR" sz="1400" dirty="0">
                <a:latin typeface="Garamond" pitchFamily="18" charset="0"/>
              </a:endParaRPr>
            </a:p>
          </p:txBody>
        </p:sp>
        <p:sp>
          <p:nvSpPr>
            <p:cNvPr id="6" name="Text Box 39"/>
            <p:cNvSpPr txBox="1">
              <a:spLocks noChangeArrowheads="1"/>
            </p:cNvSpPr>
            <p:nvPr/>
          </p:nvSpPr>
          <p:spPr bwMode="auto">
            <a:xfrm>
              <a:off x="6376833" y="1833769"/>
              <a:ext cx="1301670" cy="358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Garamond" pitchFamily="18" charset="0"/>
                </a:rPr>
                <a:t>Slow shaper </a:t>
              </a:r>
            </a:p>
          </p:txBody>
        </p:sp>
        <p:sp>
          <p:nvSpPr>
            <p:cNvPr id="7" name="Text Box 40"/>
            <p:cNvSpPr txBox="1">
              <a:spLocks noChangeArrowheads="1"/>
            </p:cNvSpPr>
            <p:nvPr/>
          </p:nvSpPr>
          <p:spPr bwMode="auto">
            <a:xfrm>
              <a:off x="5940574" y="2746413"/>
              <a:ext cx="562975" cy="307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Garamond" pitchFamily="18" charset="0"/>
                </a:rPr>
                <a:t>T&amp;H</a:t>
              </a:r>
              <a:endParaRPr lang="en-US" sz="1400" dirty="0">
                <a:latin typeface="Garamond" pitchFamily="18" charset="0"/>
              </a:endParaRPr>
            </a:p>
          </p:txBody>
        </p:sp>
      </p:grpSp>
      <p:pic>
        <p:nvPicPr>
          <p:cNvPr id="14" name="Image 5" descr="D:\users\genolini\4Mesures\PMm2DAQ\control_sep\imagesPoster\poster_charge_comments.gif"/>
          <p:cNvPicPr>
            <a:picLocks noChangeAspect="1" noChangeArrowheads="1"/>
          </p:cNvPicPr>
          <p:nvPr/>
        </p:nvPicPr>
        <p:blipFill>
          <a:blip r:embed="rId4" cstate="print"/>
          <a:srcRect t="6120"/>
          <a:stretch>
            <a:fillRect/>
          </a:stretch>
        </p:blipFill>
        <p:spPr bwMode="auto">
          <a:xfrm>
            <a:off x="7117390" y="2143928"/>
            <a:ext cx="2750510" cy="274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8740322" y="129721"/>
            <a:ext cx="782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LAL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6" name="Picture 37"/>
          <p:cNvPicPr>
            <a:picLocks noChangeAspect="1" noChangeArrowheads="1"/>
          </p:cNvPicPr>
          <p:nvPr/>
        </p:nvPicPr>
        <p:blipFill>
          <a:blip r:embed="rId5" cstate="print"/>
          <a:srcRect l="21339" t="14380" r="8383" b="6163"/>
          <a:stretch>
            <a:fillRect/>
          </a:stretch>
        </p:blipFill>
        <p:spPr bwMode="auto">
          <a:xfrm>
            <a:off x="3545460" y="2536825"/>
            <a:ext cx="3320969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space réservé du contenu 2"/>
          <p:cNvSpPr>
            <a:spLocks noGrp="1"/>
          </p:cNvSpPr>
          <p:nvPr>
            <p:ph idx="1"/>
          </p:nvPr>
        </p:nvSpPr>
        <p:spPr>
          <a:xfrm>
            <a:off x="1457325" y="5514975"/>
            <a:ext cx="7448550" cy="1343025"/>
          </a:xfrm>
        </p:spPr>
        <p:txBody>
          <a:bodyPr/>
          <a:lstStyle/>
          <a:p>
            <a:r>
              <a:rPr lang="fr-FR" sz="1800" dirty="0" smtClean="0"/>
              <a:t>Stockage de la grandeur analogique sur condensateur =&gt; partage d’un ADC et de sa rampe</a:t>
            </a:r>
          </a:p>
          <a:p>
            <a:r>
              <a:rPr lang="fr-FR" sz="1800" dirty="0" smtClean="0"/>
              <a:t>Pour la charge : commutation automatique de rampe = équivalent commutation gain ADC</a:t>
            </a:r>
            <a:endParaRPr lang="fr-FR" sz="1800" dirty="0"/>
          </a:p>
        </p:txBody>
      </p:sp>
      <p:sp>
        <p:nvSpPr>
          <p:cNvPr id="17" name="Forme libre 16"/>
          <p:cNvSpPr/>
          <p:nvPr/>
        </p:nvSpPr>
        <p:spPr bwMode="auto">
          <a:xfrm>
            <a:off x="1117601" y="2726266"/>
            <a:ext cx="685800" cy="1570568"/>
          </a:xfrm>
          <a:custGeom>
            <a:avLst/>
            <a:gdLst>
              <a:gd name="connsiteX0" fmla="*/ 0 w 685800"/>
              <a:gd name="connsiteY0" fmla="*/ 0 h 1423811"/>
              <a:gd name="connsiteX1" fmla="*/ 67733 w 685800"/>
              <a:gd name="connsiteY1" fmla="*/ 558800 h 1423811"/>
              <a:gd name="connsiteX2" fmla="*/ 287866 w 685800"/>
              <a:gd name="connsiteY2" fmla="*/ 1244600 h 1423811"/>
              <a:gd name="connsiteX3" fmla="*/ 609600 w 685800"/>
              <a:gd name="connsiteY3" fmla="*/ 1397000 h 1423811"/>
              <a:gd name="connsiteX4" fmla="*/ 685800 w 685800"/>
              <a:gd name="connsiteY4" fmla="*/ 1405467 h 1423811"/>
              <a:gd name="connsiteX0" fmla="*/ 0 w 685800"/>
              <a:gd name="connsiteY0" fmla="*/ 0 h 1430867"/>
              <a:gd name="connsiteX1" fmla="*/ 279400 w 685800"/>
              <a:gd name="connsiteY1" fmla="*/ 279400 h 1430867"/>
              <a:gd name="connsiteX2" fmla="*/ 287866 w 685800"/>
              <a:gd name="connsiteY2" fmla="*/ 1244600 h 1430867"/>
              <a:gd name="connsiteX3" fmla="*/ 609600 w 685800"/>
              <a:gd name="connsiteY3" fmla="*/ 1397000 h 1430867"/>
              <a:gd name="connsiteX4" fmla="*/ 685800 w 685800"/>
              <a:gd name="connsiteY4" fmla="*/ 1405467 h 1430867"/>
              <a:gd name="connsiteX0" fmla="*/ 0 w 618066"/>
              <a:gd name="connsiteY0" fmla="*/ 0 h 1566334"/>
              <a:gd name="connsiteX1" fmla="*/ 211666 w 618066"/>
              <a:gd name="connsiteY1" fmla="*/ 414867 h 1566334"/>
              <a:gd name="connsiteX2" fmla="*/ 220132 w 618066"/>
              <a:gd name="connsiteY2" fmla="*/ 1380067 h 1566334"/>
              <a:gd name="connsiteX3" fmla="*/ 541866 w 618066"/>
              <a:gd name="connsiteY3" fmla="*/ 1532467 h 1566334"/>
              <a:gd name="connsiteX4" fmla="*/ 618066 w 618066"/>
              <a:gd name="connsiteY4" fmla="*/ 1540934 h 1566334"/>
              <a:gd name="connsiteX0" fmla="*/ 0 w 618066"/>
              <a:gd name="connsiteY0" fmla="*/ 0 h 1566334"/>
              <a:gd name="connsiteX1" fmla="*/ 211666 w 618066"/>
              <a:gd name="connsiteY1" fmla="*/ 414867 h 1566334"/>
              <a:gd name="connsiteX2" fmla="*/ 220132 w 618066"/>
              <a:gd name="connsiteY2" fmla="*/ 1380067 h 1566334"/>
              <a:gd name="connsiteX3" fmla="*/ 541866 w 618066"/>
              <a:gd name="connsiteY3" fmla="*/ 1532467 h 1566334"/>
              <a:gd name="connsiteX4" fmla="*/ 618066 w 618066"/>
              <a:gd name="connsiteY4" fmla="*/ 1540934 h 1566334"/>
              <a:gd name="connsiteX0" fmla="*/ 0 w 685800"/>
              <a:gd name="connsiteY0" fmla="*/ 0 h 1566334"/>
              <a:gd name="connsiteX1" fmla="*/ 211666 w 685800"/>
              <a:gd name="connsiteY1" fmla="*/ 414867 h 1566334"/>
              <a:gd name="connsiteX2" fmla="*/ 220132 w 685800"/>
              <a:gd name="connsiteY2" fmla="*/ 1380067 h 1566334"/>
              <a:gd name="connsiteX3" fmla="*/ 541866 w 685800"/>
              <a:gd name="connsiteY3" fmla="*/ 1532467 h 1566334"/>
              <a:gd name="connsiteX4" fmla="*/ 685800 w 685800"/>
              <a:gd name="connsiteY4" fmla="*/ 1540934 h 1566334"/>
              <a:gd name="connsiteX0" fmla="*/ 0 w 685800"/>
              <a:gd name="connsiteY0" fmla="*/ 0 h 1591734"/>
              <a:gd name="connsiteX1" fmla="*/ 211666 w 685800"/>
              <a:gd name="connsiteY1" fmla="*/ 414867 h 1591734"/>
              <a:gd name="connsiteX2" fmla="*/ 330199 w 685800"/>
              <a:gd name="connsiteY2" fmla="*/ 1405467 h 1591734"/>
              <a:gd name="connsiteX3" fmla="*/ 541866 w 685800"/>
              <a:gd name="connsiteY3" fmla="*/ 1532467 h 1591734"/>
              <a:gd name="connsiteX4" fmla="*/ 685800 w 685800"/>
              <a:gd name="connsiteY4" fmla="*/ 1540934 h 1591734"/>
              <a:gd name="connsiteX0" fmla="*/ 0 w 685800"/>
              <a:gd name="connsiteY0" fmla="*/ 0 h 1594556"/>
              <a:gd name="connsiteX1" fmla="*/ 211666 w 685800"/>
              <a:gd name="connsiteY1" fmla="*/ 414867 h 1594556"/>
              <a:gd name="connsiteX2" fmla="*/ 330199 w 685800"/>
              <a:gd name="connsiteY2" fmla="*/ 1405467 h 1594556"/>
              <a:gd name="connsiteX3" fmla="*/ 406400 w 685800"/>
              <a:gd name="connsiteY3" fmla="*/ 1549401 h 1594556"/>
              <a:gd name="connsiteX4" fmla="*/ 685800 w 685800"/>
              <a:gd name="connsiteY4" fmla="*/ 1540934 h 1594556"/>
              <a:gd name="connsiteX0" fmla="*/ 0 w 685800"/>
              <a:gd name="connsiteY0" fmla="*/ 0 h 1629834"/>
              <a:gd name="connsiteX1" fmla="*/ 211666 w 685800"/>
              <a:gd name="connsiteY1" fmla="*/ 414867 h 1629834"/>
              <a:gd name="connsiteX2" fmla="*/ 296333 w 685800"/>
              <a:gd name="connsiteY2" fmla="*/ 1058333 h 1629834"/>
              <a:gd name="connsiteX3" fmla="*/ 406400 w 685800"/>
              <a:gd name="connsiteY3" fmla="*/ 1549401 h 1629834"/>
              <a:gd name="connsiteX4" fmla="*/ 685800 w 685800"/>
              <a:gd name="connsiteY4" fmla="*/ 1540934 h 1629834"/>
              <a:gd name="connsiteX0" fmla="*/ 0 w 685800"/>
              <a:gd name="connsiteY0" fmla="*/ 0 h 1570568"/>
              <a:gd name="connsiteX1" fmla="*/ 211666 w 685800"/>
              <a:gd name="connsiteY1" fmla="*/ 414867 h 1570568"/>
              <a:gd name="connsiteX2" fmla="*/ 296333 w 685800"/>
              <a:gd name="connsiteY2" fmla="*/ 1058333 h 1570568"/>
              <a:gd name="connsiteX3" fmla="*/ 406400 w 685800"/>
              <a:gd name="connsiteY3" fmla="*/ 1490135 h 1570568"/>
              <a:gd name="connsiteX4" fmla="*/ 685800 w 685800"/>
              <a:gd name="connsiteY4" fmla="*/ 1540934 h 1570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570568">
                <a:moveTo>
                  <a:pt x="0" y="0"/>
                </a:moveTo>
                <a:cubicBezTo>
                  <a:pt x="145343" y="6350"/>
                  <a:pt x="162277" y="238478"/>
                  <a:pt x="211666" y="414867"/>
                </a:cubicBezTo>
                <a:cubicBezTo>
                  <a:pt x="261055" y="591256"/>
                  <a:pt x="263877" y="879122"/>
                  <a:pt x="296333" y="1058333"/>
                </a:cubicBezTo>
                <a:cubicBezTo>
                  <a:pt x="328789" y="1237544"/>
                  <a:pt x="341489" y="1409702"/>
                  <a:pt x="406400" y="1490135"/>
                </a:cubicBezTo>
                <a:cubicBezTo>
                  <a:pt x="471311" y="1570568"/>
                  <a:pt x="680861" y="1550106"/>
                  <a:pt x="685800" y="1540934"/>
                </a:cubicBezTo>
              </a:path>
            </a:pathLst>
          </a:cu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Etiquetage en temps</a:t>
            </a:r>
            <a:endParaRPr lang="fr-FR" dirty="0"/>
          </a:p>
        </p:txBody>
      </p:sp>
      <p:sp>
        <p:nvSpPr>
          <p:cNvPr id="117" name="Espace réservé du contenu 116"/>
          <p:cNvSpPr>
            <a:spLocks noGrp="1"/>
          </p:cNvSpPr>
          <p:nvPr>
            <p:ph idx="1"/>
          </p:nvPr>
        </p:nvSpPr>
        <p:spPr>
          <a:xfrm>
            <a:off x="2276475" y="5657850"/>
            <a:ext cx="5991225" cy="1200150"/>
          </a:xfrm>
        </p:spPr>
        <p:txBody>
          <a:bodyPr/>
          <a:lstStyle/>
          <a:p>
            <a:r>
              <a:rPr lang="fr-FR" sz="1600" dirty="0" smtClean="0"/>
              <a:t>Trop difficile de faire un pur compteur de 100 </a:t>
            </a:r>
            <a:r>
              <a:rPr lang="fr-FR" sz="1600" dirty="0" err="1" smtClean="0"/>
              <a:t>ps</a:t>
            </a:r>
            <a:r>
              <a:rPr lang="fr-FR" sz="1600" dirty="0" smtClean="0"/>
              <a:t> de pas </a:t>
            </a:r>
            <a:r>
              <a:rPr lang="fr-FR" sz="1600" dirty="0" smtClean="0">
                <a:cs typeface="Times New Roman"/>
              </a:rPr>
              <a:t>→ rampe analogique + maintien du niveau au trigger</a:t>
            </a:r>
            <a:endParaRPr lang="fr-FR" sz="1600" dirty="0" smtClean="0"/>
          </a:p>
          <a:p>
            <a:r>
              <a:rPr lang="fr-FR" sz="1600" dirty="0" smtClean="0"/>
              <a:t>Précision : 111 </a:t>
            </a:r>
            <a:r>
              <a:rPr lang="fr-FR" sz="1600" dirty="0" err="1" smtClean="0"/>
              <a:t>ps</a:t>
            </a:r>
            <a:r>
              <a:rPr lang="fr-FR" sz="1600" dirty="0" smtClean="0"/>
              <a:t> RMS (mesure)</a:t>
            </a: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1753259" y="1972938"/>
            <a:ext cx="1181" cy="2831479"/>
          </a:xfrm>
          <a:custGeom>
            <a:avLst/>
            <a:gdLst/>
            <a:ahLst/>
            <a:cxnLst>
              <a:cxn ang="0">
                <a:pos x="0" y="751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751">
                <a:moveTo>
                  <a:pt x="0" y="751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3808" name="Freeform 16"/>
          <p:cNvSpPr>
            <a:spLocks/>
          </p:cNvSpPr>
          <p:nvPr/>
        </p:nvSpPr>
        <p:spPr bwMode="auto">
          <a:xfrm>
            <a:off x="1753259" y="4804417"/>
            <a:ext cx="5642378" cy="102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02" y="0"/>
              </a:cxn>
              <a:cxn ang="0">
                <a:pos x="1302" y="0"/>
              </a:cxn>
            </a:cxnLst>
            <a:rect l="0" t="0" r="r" b="b"/>
            <a:pathLst>
              <a:path w="1302">
                <a:moveTo>
                  <a:pt x="0" y="0"/>
                </a:moveTo>
                <a:lnTo>
                  <a:pt x="1302" y="0"/>
                </a:lnTo>
                <a:lnTo>
                  <a:pt x="1302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1753259" y="4804417"/>
            <a:ext cx="5642378" cy="1029"/>
          </a:xfrm>
          <a:prstGeom prst="line">
            <a:avLst/>
          </a:prstGeom>
          <a:noFill/>
          <a:ln w="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3818" name="Line 26"/>
          <p:cNvSpPr>
            <a:spLocks noChangeShapeType="1"/>
          </p:cNvSpPr>
          <p:nvPr/>
        </p:nvSpPr>
        <p:spPr bwMode="auto">
          <a:xfrm flipV="1">
            <a:off x="1753259" y="1972938"/>
            <a:ext cx="1181" cy="2831479"/>
          </a:xfrm>
          <a:prstGeom prst="line">
            <a:avLst/>
          </a:prstGeom>
          <a:noFill/>
          <a:ln w="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3823" name="Line 31"/>
          <p:cNvSpPr>
            <a:spLocks noChangeShapeType="1"/>
          </p:cNvSpPr>
          <p:nvPr/>
        </p:nvSpPr>
        <p:spPr bwMode="auto">
          <a:xfrm flipV="1">
            <a:off x="3161493" y="4751944"/>
            <a:ext cx="1181" cy="52473"/>
          </a:xfrm>
          <a:prstGeom prst="line">
            <a:avLst/>
          </a:prstGeom>
          <a:noFill/>
          <a:ln w="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3827" name="Line 35"/>
          <p:cNvSpPr>
            <a:spLocks noChangeShapeType="1"/>
          </p:cNvSpPr>
          <p:nvPr/>
        </p:nvSpPr>
        <p:spPr bwMode="auto">
          <a:xfrm flipV="1">
            <a:off x="4574448" y="4751944"/>
            <a:ext cx="1181" cy="52473"/>
          </a:xfrm>
          <a:prstGeom prst="line">
            <a:avLst/>
          </a:prstGeom>
          <a:noFill/>
          <a:ln w="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3831" name="Line 39"/>
          <p:cNvSpPr>
            <a:spLocks noChangeShapeType="1"/>
          </p:cNvSpPr>
          <p:nvPr/>
        </p:nvSpPr>
        <p:spPr bwMode="auto">
          <a:xfrm flipV="1">
            <a:off x="5982682" y="4751944"/>
            <a:ext cx="1181" cy="52473"/>
          </a:xfrm>
          <a:prstGeom prst="line">
            <a:avLst/>
          </a:prstGeom>
          <a:noFill/>
          <a:ln w="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3835" name="Line 43"/>
          <p:cNvSpPr>
            <a:spLocks noChangeShapeType="1"/>
          </p:cNvSpPr>
          <p:nvPr/>
        </p:nvSpPr>
        <p:spPr bwMode="auto">
          <a:xfrm flipV="1">
            <a:off x="7395637" y="4751944"/>
            <a:ext cx="1181" cy="52473"/>
          </a:xfrm>
          <a:prstGeom prst="line">
            <a:avLst/>
          </a:prstGeom>
          <a:noFill/>
          <a:ln w="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18" name="Groupe 117"/>
          <p:cNvGrpSpPr/>
          <p:nvPr/>
        </p:nvGrpSpPr>
        <p:grpSpPr>
          <a:xfrm>
            <a:off x="1739094" y="4815734"/>
            <a:ext cx="5757081" cy="89763"/>
            <a:chOff x="1038225" y="5788025"/>
            <a:chExt cx="7742510" cy="138499"/>
          </a:xfrm>
        </p:grpSpPr>
        <p:sp>
          <p:nvSpPr>
            <p:cNvPr id="33820" name="Rectangle 28"/>
            <p:cNvSpPr>
              <a:spLocks noChangeArrowheads="1"/>
            </p:cNvSpPr>
            <p:nvPr/>
          </p:nvSpPr>
          <p:spPr bwMode="auto">
            <a:xfrm>
              <a:off x="1038225" y="5788025"/>
              <a:ext cx="6412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Helvetica" charset="0"/>
                  <a:cs typeface="Arial" pitchFamily="34" charset="0"/>
                </a:rPr>
                <a:t>0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4" name="Rectangle 32"/>
            <p:cNvSpPr>
              <a:spLocks noChangeArrowheads="1"/>
            </p:cNvSpPr>
            <p:nvPr/>
          </p:nvSpPr>
          <p:spPr bwMode="auto">
            <a:xfrm>
              <a:off x="2892425" y="5788025"/>
              <a:ext cx="19236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Helvetica" charset="0"/>
                  <a:cs typeface="Arial" pitchFamily="34" charset="0"/>
                </a:rPr>
                <a:t>100</a:t>
              </a: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8" name="Rectangle 36"/>
            <p:cNvSpPr>
              <a:spLocks noChangeArrowheads="1"/>
            </p:cNvSpPr>
            <p:nvPr/>
          </p:nvSpPr>
          <p:spPr bwMode="auto">
            <a:xfrm>
              <a:off x="4792662" y="5788025"/>
              <a:ext cx="19236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Helvetica" charset="0"/>
                  <a:cs typeface="Arial" pitchFamily="34" charset="0"/>
                </a:rPr>
                <a:t>200</a:t>
              </a: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2" name="Rectangle 40"/>
            <p:cNvSpPr>
              <a:spLocks noChangeArrowheads="1"/>
            </p:cNvSpPr>
            <p:nvPr/>
          </p:nvSpPr>
          <p:spPr bwMode="auto">
            <a:xfrm>
              <a:off x="6688137" y="5788025"/>
              <a:ext cx="19236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Helvetica" charset="0"/>
                  <a:cs typeface="Arial" pitchFamily="34" charset="0"/>
                </a:rPr>
                <a:t>300</a:t>
              </a: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6" name="Rectangle 44"/>
            <p:cNvSpPr>
              <a:spLocks noChangeArrowheads="1"/>
            </p:cNvSpPr>
            <p:nvPr/>
          </p:nvSpPr>
          <p:spPr bwMode="auto">
            <a:xfrm>
              <a:off x="8588375" y="5788025"/>
              <a:ext cx="19236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Helvetica" charset="0"/>
                  <a:cs typeface="Arial" pitchFamily="34" charset="0"/>
                </a:rPr>
                <a:t>400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855" name="Rectangle 63"/>
          <p:cNvSpPr>
            <a:spLocks noChangeArrowheads="1"/>
          </p:cNvSpPr>
          <p:nvPr/>
        </p:nvSpPr>
        <p:spPr bwMode="auto">
          <a:xfrm>
            <a:off x="6668230" y="4987771"/>
            <a:ext cx="77896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5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Helvetica" charset="0"/>
                <a:cs typeface="Arial" pitchFamily="34" charset="0"/>
              </a:rPr>
              <a:t>Temps  (ns)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856" name="Rectangle 64"/>
          <p:cNvSpPr>
            <a:spLocks noChangeArrowheads="1"/>
          </p:cNvSpPr>
          <p:nvPr/>
        </p:nvSpPr>
        <p:spPr bwMode="auto">
          <a:xfrm rot="16200000">
            <a:off x="1138026" y="3279348"/>
            <a:ext cx="89287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Helvetica" charset="0"/>
                <a:cs typeface="Arial" pitchFamily="34" charset="0"/>
              </a:rPr>
              <a:t> Amplitude (V)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5" name="Groupe 144"/>
          <p:cNvGrpSpPr/>
          <p:nvPr/>
        </p:nvGrpSpPr>
        <p:grpSpPr>
          <a:xfrm>
            <a:off x="1762784" y="2181536"/>
            <a:ext cx="5625853" cy="2504295"/>
            <a:chOff x="2143784" y="2191061"/>
            <a:chExt cx="5625853" cy="2504295"/>
          </a:xfrm>
        </p:grpSpPr>
        <p:grpSp>
          <p:nvGrpSpPr>
            <p:cNvPr id="123" name="Groupe 122"/>
            <p:cNvGrpSpPr/>
            <p:nvPr/>
          </p:nvGrpSpPr>
          <p:grpSpPr>
            <a:xfrm>
              <a:off x="2143784" y="2191061"/>
              <a:ext cx="5374424" cy="2504295"/>
              <a:chOff x="1057275" y="1738313"/>
              <a:chExt cx="7227887" cy="3863975"/>
            </a:xfrm>
          </p:grpSpPr>
          <p:sp>
            <p:nvSpPr>
              <p:cNvPr id="33865" name="Freeform 73"/>
              <p:cNvSpPr>
                <a:spLocks/>
              </p:cNvSpPr>
              <p:nvPr/>
            </p:nvSpPr>
            <p:spPr bwMode="auto">
              <a:xfrm>
                <a:off x="1057275" y="1738313"/>
                <a:ext cx="2406650" cy="3863975"/>
              </a:xfrm>
              <a:custGeom>
                <a:avLst/>
                <a:gdLst/>
                <a:ahLst/>
                <a:cxnLst>
                  <a:cxn ang="0">
                    <a:pos x="22" y="502"/>
                  </a:cxn>
                  <a:cxn ang="0">
                    <a:pos x="58" y="455"/>
                  </a:cxn>
                  <a:cxn ang="0">
                    <a:pos x="95" y="407"/>
                  </a:cxn>
                  <a:cxn ang="0">
                    <a:pos x="128" y="363"/>
                  </a:cxn>
                  <a:cxn ang="0">
                    <a:pos x="165" y="316"/>
                  </a:cxn>
                  <a:cxn ang="0">
                    <a:pos x="201" y="264"/>
                  </a:cxn>
                  <a:cxn ang="0">
                    <a:pos x="238" y="213"/>
                  </a:cxn>
                  <a:cxn ang="0">
                    <a:pos x="271" y="169"/>
                  </a:cxn>
                  <a:cxn ang="0">
                    <a:pos x="308" y="121"/>
                  </a:cxn>
                  <a:cxn ang="0">
                    <a:pos x="345" y="70"/>
                  </a:cxn>
                  <a:cxn ang="0">
                    <a:pos x="381" y="26"/>
                  </a:cxn>
                  <a:cxn ang="0">
                    <a:pos x="414" y="15"/>
                  </a:cxn>
                  <a:cxn ang="0">
                    <a:pos x="451" y="264"/>
                  </a:cxn>
                  <a:cxn ang="0">
                    <a:pos x="488" y="704"/>
                  </a:cxn>
                  <a:cxn ang="0">
                    <a:pos x="525" y="1195"/>
                  </a:cxn>
                  <a:cxn ang="0">
                    <a:pos x="558" y="1671"/>
                  </a:cxn>
                  <a:cxn ang="0">
                    <a:pos x="594" y="2126"/>
                  </a:cxn>
                  <a:cxn ang="0">
                    <a:pos x="631" y="2408"/>
                  </a:cxn>
                  <a:cxn ang="0">
                    <a:pos x="668" y="2412"/>
                  </a:cxn>
                  <a:cxn ang="0">
                    <a:pos x="705" y="2331"/>
                  </a:cxn>
                  <a:cxn ang="0">
                    <a:pos x="738" y="2250"/>
                  </a:cxn>
                  <a:cxn ang="0">
                    <a:pos x="774" y="2247"/>
                  </a:cxn>
                  <a:cxn ang="0">
                    <a:pos x="811" y="2269"/>
                  </a:cxn>
                  <a:cxn ang="0">
                    <a:pos x="848" y="2280"/>
                  </a:cxn>
                  <a:cxn ang="0">
                    <a:pos x="881" y="2276"/>
                  </a:cxn>
                  <a:cxn ang="0">
                    <a:pos x="918" y="2269"/>
                  </a:cxn>
                  <a:cxn ang="0">
                    <a:pos x="954" y="2261"/>
                  </a:cxn>
                  <a:cxn ang="0">
                    <a:pos x="991" y="2258"/>
                  </a:cxn>
                  <a:cxn ang="0">
                    <a:pos x="1024" y="2250"/>
                  </a:cxn>
                  <a:cxn ang="0">
                    <a:pos x="1061" y="2232"/>
                  </a:cxn>
                  <a:cxn ang="0">
                    <a:pos x="1097" y="2217"/>
                  </a:cxn>
                  <a:cxn ang="0">
                    <a:pos x="1134" y="2199"/>
                  </a:cxn>
                  <a:cxn ang="0">
                    <a:pos x="1167" y="2166"/>
                  </a:cxn>
                  <a:cxn ang="0">
                    <a:pos x="1204" y="2107"/>
                  </a:cxn>
                  <a:cxn ang="0">
                    <a:pos x="1241" y="2056"/>
                  </a:cxn>
                  <a:cxn ang="0">
                    <a:pos x="1277" y="2001"/>
                  </a:cxn>
                  <a:cxn ang="0">
                    <a:pos x="1314" y="1953"/>
                  </a:cxn>
                  <a:cxn ang="0">
                    <a:pos x="1347" y="1906"/>
                  </a:cxn>
                  <a:cxn ang="0">
                    <a:pos x="1384" y="1866"/>
                  </a:cxn>
                  <a:cxn ang="0">
                    <a:pos x="1421" y="1814"/>
                  </a:cxn>
                  <a:cxn ang="0">
                    <a:pos x="1457" y="1767"/>
                  </a:cxn>
                  <a:cxn ang="0">
                    <a:pos x="1490" y="1726"/>
                  </a:cxn>
                </a:cxnLst>
                <a:rect l="0" t="0" r="r" b="b"/>
                <a:pathLst>
                  <a:path w="1516" h="2434">
                    <a:moveTo>
                      <a:pt x="0" y="532"/>
                    </a:moveTo>
                    <a:lnTo>
                      <a:pt x="11" y="517"/>
                    </a:lnTo>
                    <a:lnTo>
                      <a:pt x="22" y="502"/>
                    </a:lnTo>
                    <a:lnTo>
                      <a:pt x="33" y="484"/>
                    </a:lnTo>
                    <a:lnTo>
                      <a:pt x="47" y="473"/>
                    </a:lnTo>
                    <a:lnTo>
                      <a:pt x="58" y="455"/>
                    </a:lnTo>
                    <a:lnTo>
                      <a:pt x="69" y="440"/>
                    </a:lnTo>
                    <a:lnTo>
                      <a:pt x="80" y="422"/>
                    </a:lnTo>
                    <a:lnTo>
                      <a:pt x="95" y="407"/>
                    </a:lnTo>
                    <a:lnTo>
                      <a:pt x="106" y="396"/>
                    </a:lnTo>
                    <a:lnTo>
                      <a:pt x="117" y="378"/>
                    </a:lnTo>
                    <a:lnTo>
                      <a:pt x="128" y="363"/>
                    </a:lnTo>
                    <a:lnTo>
                      <a:pt x="143" y="345"/>
                    </a:lnTo>
                    <a:lnTo>
                      <a:pt x="154" y="330"/>
                    </a:lnTo>
                    <a:lnTo>
                      <a:pt x="165" y="316"/>
                    </a:lnTo>
                    <a:lnTo>
                      <a:pt x="176" y="297"/>
                    </a:lnTo>
                    <a:lnTo>
                      <a:pt x="190" y="283"/>
                    </a:lnTo>
                    <a:lnTo>
                      <a:pt x="201" y="264"/>
                    </a:lnTo>
                    <a:lnTo>
                      <a:pt x="212" y="250"/>
                    </a:lnTo>
                    <a:lnTo>
                      <a:pt x="223" y="235"/>
                    </a:lnTo>
                    <a:lnTo>
                      <a:pt x="238" y="213"/>
                    </a:lnTo>
                    <a:lnTo>
                      <a:pt x="249" y="198"/>
                    </a:lnTo>
                    <a:lnTo>
                      <a:pt x="260" y="180"/>
                    </a:lnTo>
                    <a:lnTo>
                      <a:pt x="271" y="169"/>
                    </a:lnTo>
                    <a:lnTo>
                      <a:pt x="286" y="151"/>
                    </a:lnTo>
                    <a:lnTo>
                      <a:pt x="297" y="136"/>
                    </a:lnTo>
                    <a:lnTo>
                      <a:pt x="308" y="121"/>
                    </a:lnTo>
                    <a:lnTo>
                      <a:pt x="319" y="103"/>
                    </a:lnTo>
                    <a:lnTo>
                      <a:pt x="334" y="88"/>
                    </a:lnTo>
                    <a:lnTo>
                      <a:pt x="345" y="70"/>
                    </a:lnTo>
                    <a:lnTo>
                      <a:pt x="356" y="59"/>
                    </a:lnTo>
                    <a:lnTo>
                      <a:pt x="367" y="41"/>
                    </a:lnTo>
                    <a:lnTo>
                      <a:pt x="381" y="26"/>
                    </a:lnTo>
                    <a:lnTo>
                      <a:pt x="392" y="11"/>
                    </a:lnTo>
                    <a:lnTo>
                      <a:pt x="403" y="0"/>
                    </a:lnTo>
                    <a:lnTo>
                      <a:pt x="414" y="15"/>
                    </a:lnTo>
                    <a:lnTo>
                      <a:pt x="429" y="74"/>
                    </a:lnTo>
                    <a:lnTo>
                      <a:pt x="440" y="154"/>
                    </a:lnTo>
                    <a:lnTo>
                      <a:pt x="451" y="264"/>
                    </a:lnTo>
                    <a:lnTo>
                      <a:pt x="462" y="381"/>
                    </a:lnTo>
                    <a:lnTo>
                      <a:pt x="477" y="565"/>
                    </a:lnTo>
                    <a:lnTo>
                      <a:pt x="488" y="704"/>
                    </a:lnTo>
                    <a:lnTo>
                      <a:pt x="499" y="865"/>
                    </a:lnTo>
                    <a:lnTo>
                      <a:pt x="510" y="1030"/>
                    </a:lnTo>
                    <a:lnTo>
                      <a:pt x="525" y="1195"/>
                    </a:lnTo>
                    <a:lnTo>
                      <a:pt x="536" y="1353"/>
                    </a:lnTo>
                    <a:lnTo>
                      <a:pt x="547" y="1514"/>
                    </a:lnTo>
                    <a:lnTo>
                      <a:pt x="558" y="1671"/>
                    </a:lnTo>
                    <a:lnTo>
                      <a:pt x="572" y="1829"/>
                    </a:lnTo>
                    <a:lnTo>
                      <a:pt x="583" y="1979"/>
                    </a:lnTo>
                    <a:lnTo>
                      <a:pt x="594" y="2126"/>
                    </a:lnTo>
                    <a:lnTo>
                      <a:pt x="609" y="2254"/>
                    </a:lnTo>
                    <a:lnTo>
                      <a:pt x="620" y="2353"/>
                    </a:lnTo>
                    <a:lnTo>
                      <a:pt x="631" y="2408"/>
                    </a:lnTo>
                    <a:lnTo>
                      <a:pt x="642" y="2434"/>
                    </a:lnTo>
                    <a:lnTo>
                      <a:pt x="657" y="2430"/>
                    </a:lnTo>
                    <a:lnTo>
                      <a:pt x="668" y="2412"/>
                    </a:lnTo>
                    <a:lnTo>
                      <a:pt x="679" y="2386"/>
                    </a:lnTo>
                    <a:lnTo>
                      <a:pt x="690" y="2357"/>
                    </a:lnTo>
                    <a:lnTo>
                      <a:pt x="705" y="2331"/>
                    </a:lnTo>
                    <a:lnTo>
                      <a:pt x="716" y="2298"/>
                    </a:lnTo>
                    <a:lnTo>
                      <a:pt x="727" y="2272"/>
                    </a:lnTo>
                    <a:lnTo>
                      <a:pt x="738" y="2250"/>
                    </a:lnTo>
                    <a:lnTo>
                      <a:pt x="752" y="2247"/>
                    </a:lnTo>
                    <a:lnTo>
                      <a:pt x="763" y="2243"/>
                    </a:lnTo>
                    <a:lnTo>
                      <a:pt x="774" y="2247"/>
                    </a:lnTo>
                    <a:lnTo>
                      <a:pt x="785" y="2250"/>
                    </a:lnTo>
                    <a:lnTo>
                      <a:pt x="800" y="2258"/>
                    </a:lnTo>
                    <a:lnTo>
                      <a:pt x="811" y="2269"/>
                    </a:lnTo>
                    <a:lnTo>
                      <a:pt x="822" y="2276"/>
                    </a:lnTo>
                    <a:lnTo>
                      <a:pt x="833" y="2276"/>
                    </a:lnTo>
                    <a:lnTo>
                      <a:pt x="848" y="2280"/>
                    </a:lnTo>
                    <a:lnTo>
                      <a:pt x="859" y="2280"/>
                    </a:lnTo>
                    <a:lnTo>
                      <a:pt x="870" y="2276"/>
                    </a:lnTo>
                    <a:lnTo>
                      <a:pt x="881" y="2276"/>
                    </a:lnTo>
                    <a:lnTo>
                      <a:pt x="895" y="2272"/>
                    </a:lnTo>
                    <a:lnTo>
                      <a:pt x="906" y="2272"/>
                    </a:lnTo>
                    <a:lnTo>
                      <a:pt x="918" y="2269"/>
                    </a:lnTo>
                    <a:lnTo>
                      <a:pt x="929" y="2265"/>
                    </a:lnTo>
                    <a:lnTo>
                      <a:pt x="943" y="2265"/>
                    </a:lnTo>
                    <a:lnTo>
                      <a:pt x="954" y="2261"/>
                    </a:lnTo>
                    <a:lnTo>
                      <a:pt x="965" y="2258"/>
                    </a:lnTo>
                    <a:lnTo>
                      <a:pt x="976" y="2258"/>
                    </a:lnTo>
                    <a:lnTo>
                      <a:pt x="991" y="2258"/>
                    </a:lnTo>
                    <a:lnTo>
                      <a:pt x="1002" y="2254"/>
                    </a:lnTo>
                    <a:lnTo>
                      <a:pt x="1013" y="2254"/>
                    </a:lnTo>
                    <a:lnTo>
                      <a:pt x="1024" y="2250"/>
                    </a:lnTo>
                    <a:lnTo>
                      <a:pt x="1039" y="2247"/>
                    </a:lnTo>
                    <a:lnTo>
                      <a:pt x="1050" y="2243"/>
                    </a:lnTo>
                    <a:lnTo>
                      <a:pt x="1061" y="2232"/>
                    </a:lnTo>
                    <a:lnTo>
                      <a:pt x="1072" y="2225"/>
                    </a:lnTo>
                    <a:lnTo>
                      <a:pt x="1086" y="2221"/>
                    </a:lnTo>
                    <a:lnTo>
                      <a:pt x="1097" y="2217"/>
                    </a:lnTo>
                    <a:lnTo>
                      <a:pt x="1108" y="2206"/>
                    </a:lnTo>
                    <a:lnTo>
                      <a:pt x="1119" y="2203"/>
                    </a:lnTo>
                    <a:lnTo>
                      <a:pt x="1134" y="2199"/>
                    </a:lnTo>
                    <a:lnTo>
                      <a:pt x="1145" y="2192"/>
                    </a:lnTo>
                    <a:lnTo>
                      <a:pt x="1156" y="2177"/>
                    </a:lnTo>
                    <a:lnTo>
                      <a:pt x="1167" y="2166"/>
                    </a:lnTo>
                    <a:lnTo>
                      <a:pt x="1182" y="2144"/>
                    </a:lnTo>
                    <a:lnTo>
                      <a:pt x="1193" y="2122"/>
                    </a:lnTo>
                    <a:lnTo>
                      <a:pt x="1204" y="2107"/>
                    </a:lnTo>
                    <a:lnTo>
                      <a:pt x="1219" y="2089"/>
                    </a:lnTo>
                    <a:lnTo>
                      <a:pt x="1230" y="2074"/>
                    </a:lnTo>
                    <a:lnTo>
                      <a:pt x="1241" y="2056"/>
                    </a:lnTo>
                    <a:lnTo>
                      <a:pt x="1252" y="2034"/>
                    </a:lnTo>
                    <a:lnTo>
                      <a:pt x="1266" y="2023"/>
                    </a:lnTo>
                    <a:lnTo>
                      <a:pt x="1277" y="2001"/>
                    </a:lnTo>
                    <a:lnTo>
                      <a:pt x="1288" y="1983"/>
                    </a:lnTo>
                    <a:lnTo>
                      <a:pt x="1299" y="1975"/>
                    </a:lnTo>
                    <a:lnTo>
                      <a:pt x="1314" y="1953"/>
                    </a:lnTo>
                    <a:lnTo>
                      <a:pt x="1325" y="1943"/>
                    </a:lnTo>
                    <a:lnTo>
                      <a:pt x="1336" y="1924"/>
                    </a:lnTo>
                    <a:lnTo>
                      <a:pt x="1347" y="1906"/>
                    </a:lnTo>
                    <a:lnTo>
                      <a:pt x="1362" y="1895"/>
                    </a:lnTo>
                    <a:lnTo>
                      <a:pt x="1373" y="1877"/>
                    </a:lnTo>
                    <a:lnTo>
                      <a:pt x="1384" y="1866"/>
                    </a:lnTo>
                    <a:lnTo>
                      <a:pt x="1395" y="1844"/>
                    </a:lnTo>
                    <a:lnTo>
                      <a:pt x="1410" y="1836"/>
                    </a:lnTo>
                    <a:lnTo>
                      <a:pt x="1421" y="1814"/>
                    </a:lnTo>
                    <a:lnTo>
                      <a:pt x="1432" y="1796"/>
                    </a:lnTo>
                    <a:lnTo>
                      <a:pt x="1443" y="1785"/>
                    </a:lnTo>
                    <a:lnTo>
                      <a:pt x="1457" y="1767"/>
                    </a:lnTo>
                    <a:lnTo>
                      <a:pt x="1468" y="1756"/>
                    </a:lnTo>
                    <a:lnTo>
                      <a:pt x="1479" y="1737"/>
                    </a:lnTo>
                    <a:lnTo>
                      <a:pt x="1490" y="1726"/>
                    </a:lnTo>
                    <a:lnTo>
                      <a:pt x="1505" y="1704"/>
                    </a:lnTo>
                    <a:lnTo>
                      <a:pt x="1516" y="1693"/>
                    </a:lnTo>
                  </a:path>
                </a:pathLst>
              </a:custGeom>
              <a:noFill/>
              <a:ln w="25400" cap="flat">
                <a:solidFill>
                  <a:schemeClr val="accent1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866" name="Freeform 74"/>
              <p:cNvSpPr>
                <a:spLocks/>
              </p:cNvSpPr>
              <p:nvPr/>
            </p:nvSpPr>
            <p:spPr bwMode="auto">
              <a:xfrm>
                <a:off x="3463925" y="1738313"/>
                <a:ext cx="2408238" cy="3863975"/>
              </a:xfrm>
              <a:custGeom>
                <a:avLst/>
                <a:gdLst/>
                <a:ahLst/>
                <a:cxnLst>
                  <a:cxn ang="0">
                    <a:pos x="22" y="1657"/>
                  </a:cxn>
                  <a:cxn ang="0">
                    <a:pos x="59" y="1613"/>
                  </a:cxn>
                  <a:cxn ang="0">
                    <a:pos x="96" y="1569"/>
                  </a:cxn>
                  <a:cxn ang="0">
                    <a:pos x="132" y="1514"/>
                  </a:cxn>
                  <a:cxn ang="0">
                    <a:pos x="165" y="1459"/>
                  </a:cxn>
                  <a:cxn ang="0">
                    <a:pos x="202" y="1415"/>
                  </a:cxn>
                  <a:cxn ang="0">
                    <a:pos x="239" y="1375"/>
                  </a:cxn>
                  <a:cxn ang="0">
                    <a:pos x="275" y="1323"/>
                  </a:cxn>
                  <a:cxn ang="0">
                    <a:pos x="312" y="1283"/>
                  </a:cxn>
                  <a:cxn ang="0">
                    <a:pos x="345" y="1239"/>
                  </a:cxn>
                  <a:cxn ang="0">
                    <a:pos x="382" y="1188"/>
                  </a:cxn>
                  <a:cxn ang="0">
                    <a:pos x="419" y="1133"/>
                  </a:cxn>
                  <a:cxn ang="0">
                    <a:pos x="455" y="1081"/>
                  </a:cxn>
                  <a:cxn ang="0">
                    <a:pos x="488" y="1037"/>
                  </a:cxn>
                  <a:cxn ang="0">
                    <a:pos x="525" y="993"/>
                  </a:cxn>
                  <a:cxn ang="0">
                    <a:pos x="562" y="942"/>
                  </a:cxn>
                  <a:cxn ang="0">
                    <a:pos x="599" y="898"/>
                  </a:cxn>
                  <a:cxn ang="0">
                    <a:pos x="632" y="843"/>
                  </a:cxn>
                  <a:cxn ang="0">
                    <a:pos x="668" y="803"/>
                  </a:cxn>
                  <a:cxn ang="0">
                    <a:pos x="705" y="752"/>
                  </a:cxn>
                  <a:cxn ang="0">
                    <a:pos x="742" y="708"/>
                  </a:cxn>
                  <a:cxn ang="0">
                    <a:pos x="775" y="660"/>
                  </a:cxn>
                  <a:cxn ang="0">
                    <a:pos x="812" y="616"/>
                  </a:cxn>
                  <a:cxn ang="0">
                    <a:pos x="848" y="568"/>
                  </a:cxn>
                  <a:cxn ang="0">
                    <a:pos x="885" y="513"/>
                  </a:cxn>
                  <a:cxn ang="0">
                    <a:pos x="922" y="469"/>
                  </a:cxn>
                  <a:cxn ang="0">
                    <a:pos x="955" y="422"/>
                  </a:cxn>
                  <a:cxn ang="0">
                    <a:pos x="991" y="378"/>
                  </a:cxn>
                  <a:cxn ang="0">
                    <a:pos x="1028" y="327"/>
                  </a:cxn>
                  <a:cxn ang="0">
                    <a:pos x="1065" y="283"/>
                  </a:cxn>
                  <a:cxn ang="0">
                    <a:pos x="1098" y="235"/>
                  </a:cxn>
                  <a:cxn ang="0">
                    <a:pos x="1135" y="180"/>
                  </a:cxn>
                  <a:cxn ang="0">
                    <a:pos x="1171" y="132"/>
                  </a:cxn>
                  <a:cxn ang="0">
                    <a:pos x="1208" y="88"/>
                  </a:cxn>
                  <a:cxn ang="0">
                    <a:pos x="1241" y="41"/>
                  </a:cxn>
                  <a:cxn ang="0">
                    <a:pos x="1278" y="0"/>
                  </a:cxn>
                  <a:cxn ang="0">
                    <a:pos x="1315" y="169"/>
                  </a:cxn>
                  <a:cxn ang="0">
                    <a:pos x="1351" y="587"/>
                  </a:cxn>
                  <a:cxn ang="0">
                    <a:pos x="1384" y="1056"/>
                  </a:cxn>
                  <a:cxn ang="0">
                    <a:pos x="1421" y="1539"/>
                  </a:cxn>
                  <a:cxn ang="0">
                    <a:pos x="1458" y="2008"/>
                  </a:cxn>
                  <a:cxn ang="0">
                    <a:pos x="1495" y="2360"/>
                  </a:cxn>
                </a:cxnLst>
                <a:rect l="0" t="0" r="r" b="b"/>
                <a:pathLst>
                  <a:path w="1517" h="2434">
                    <a:moveTo>
                      <a:pt x="0" y="1693"/>
                    </a:moveTo>
                    <a:lnTo>
                      <a:pt x="11" y="1675"/>
                    </a:lnTo>
                    <a:lnTo>
                      <a:pt x="22" y="1657"/>
                    </a:lnTo>
                    <a:lnTo>
                      <a:pt x="37" y="1646"/>
                    </a:lnTo>
                    <a:lnTo>
                      <a:pt x="48" y="1624"/>
                    </a:lnTo>
                    <a:lnTo>
                      <a:pt x="59" y="1613"/>
                    </a:lnTo>
                    <a:lnTo>
                      <a:pt x="70" y="1594"/>
                    </a:lnTo>
                    <a:lnTo>
                      <a:pt x="85" y="1583"/>
                    </a:lnTo>
                    <a:lnTo>
                      <a:pt x="96" y="1569"/>
                    </a:lnTo>
                    <a:lnTo>
                      <a:pt x="107" y="1543"/>
                    </a:lnTo>
                    <a:lnTo>
                      <a:pt x="118" y="1532"/>
                    </a:lnTo>
                    <a:lnTo>
                      <a:pt x="132" y="1514"/>
                    </a:lnTo>
                    <a:lnTo>
                      <a:pt x="143" y="1495"/>
                    </a:lnTo>
                    <a:lnTo>
                      <a:pt x="154" y="1477"/>
                    </a:lnTo>
                    <a:lnTo>
                      <a:pt x="165" y="1459"/>
                    </a:lnTo>
                    <a:lnTo>
                      <a:pt x="180" y="1451"/>
                    </a:lnTo>
                    <a:lnTo>
                      <a:pt x="191" y="1429"/>
                    </a:lnTo>
                    <a:lnTo>
                      <a:pt x="202" y="1415"/>
                    </a:lnTo>
                    <a:lnTo>
                      <a:pt x="213" y="1404"/>
                    </a:lnTo>
                    <a:lnTo>
                      <a:pt x="228" y="1382"/>
                    </a:lnTo>
                    <a:lnTo>
                      <a:pt x="239" y="1375"/>
                    </a:lnTo>
                    <a:lnTo>
                      <a:pt x="250" y="1353"/>
                    </a:lnTo>
                    <a:lnTo>
                      <a:pt x="261" y="1342"/>
                    </a:lnTo>
                    <a:lnTo>
                      <a:pt x="275" y="1323"/>
                    </a:lnTo>
                    <a:lnTo>
                      <a:pt x="286" y="1312"/>
                    </a:lnTo>
                    <a:lnTo>
                      <a:pt x="297" y="1294"/>
                    </a:lnTo>
                    <a:lnTo>
                      <a:pt x="312" y="1283"/>
                    </a:lnTo>
                    <a:lnTo>
                      <a:pt x="323" y="1265"/>
                    </a:lnTo>
                    <a:lnTo>
                      <a:pt x="334" y="1254"/>
                    </a:lnTo>
                    <a:lnTo>
                      <a:pt x="345" y="1239"/>
                    </a:lnTo>
                    <a:lnTo>
                      <a:pt x="360" y="1217"/>
                    </a:lnTo>
                    <a:lnTo>
                      <a:pt x="371" y="1202"/>
                    </a:lnTo>
                    <a:lnTo>
                      <a:pt x="382" y="1188"/>
                    </a:lnTo>
                    <a:lnTo>
                      <a:pt x="393" y="1158"/>
                    </a:lnTo>
                    <a:lnTo>
                      <a:pt x="408" y="1147"/>
                    </a:lnTo>
                    <a:lnTo>
                      <a:pt x="419" y="1133"/>
                    </a:lnTo>
                    <a:lnTo>
                      <a:pt x="430" y="1114"/>
                    </a:lnTo>
                    <a:lnTo>
                      <a:pt x="441" y="1100"/>
                    </a:lnTo>
                    <a:lnTo>
                      <a:pt x="455" y="1081"/>
                    </a:lnTo>
                    <a:lnTo>
                      <a:pt x="466" y="1067"/>
                    </a:lnTo>
                    <a:lnTo>
                      <a:pt x="477" y="1052"/>
                    </a:lnTo>
                    <a:lnTo>
                      <a:pt x="488" y="1037"/>
                    </a:lnTo>
                    <a:lnTo>
                      <a:pt x="503" y="1023"/>
                    </a:lnTo>
                    <a:lnTo>
                      <a:pt x="514" y="1008"/>
                    </a:lnTo>
                    <a:lnTo>
                      <a:pt x="525" y="993"/>
                    </a:lnTo>
                    <a:lnTo>
                      <a:pt x="536" y="975"/>
                    </a:lnTo>
                    <a:lnTo>
                      <a:pt x="551" y="964"/>
                    </a:lnTo>
                    <a:lnTo>
                      <a:pt x="562" y="942"/>
                    </a:lnTo>
                    <a:lnTo>
                      <a:pt x="573" y="931"/>
                    </a:lnTo>
                    <a:lnTo>
                      <a:pt x="584" y="913"/>
                    </a:lnTo>
                    <a:lnTo>
                      <a:pt x="599" y="898"/>
                    </a:lnTo>
                    <a:lnTo>
                      <a:pt x="610" y="887"/>
                    </a:lnTo>
                    <a:lnTo>
                      <a:pt x="621" y="869"/>
                    </a:lnTo>
                    <a:lnTo>
                      <a:pt x="632" y="843"/>
                    </a:lnTo>
                    <a:lnTo>
                      <a:pt x="646" y="832"/>
                    </a:lnTo>
                    <a:lnTo>
                      <a:pt x="657" y="814"/>
                    </a:lnTo>
                    <a:lnTo>
                      <a:pt x="668" y="803"/>
                    </a:lnTo>
                    <a:lnTo>
                      <a:pt x="679" y="781"/>
                    </a:lnTo>
                    <a:lnTo>
                      <a:pt x="694" y="770"/>
                    </a:lnTo>
                    <a:lnTo>
                      <a:pt x="705" y="752"/>
                    </a:lnTo>
                    <a:lnTo>
                      <a:pt x="716" y="737"/>
                    </a:lnTo>
                    <a:lnTo>
                      <a:pt x="727" y="726"/>
                    </a:lnTo>
                    <a:lnTo>
                      <a:pt x="742" y="708"/>
                    </a:lnTo>
                    <a:lnTo>
                      <a:pt x="753" y="693"/>
                    </a:lnTo>
                    <a:lnTo>
                      <a:pt x="764" y="675"/>
                    </a:lnTo>
                    <a:lnTo>
                      <a:pt x="775" y="660"/>
                    </a:lnTo>
                    <a:lnTo>
                      <a:pt x="790" y="642"/>
                    </a:lnTo>
                    <a:lnTo>
                      <a:pt x="801" y="631"/>
                    </a:lnTo>
                    <a:lnTo>
                      <a:pt x="812" y="616"/>
                    </a:lnTo>
                    <a:lnTo>
                      <a:pt x="823" y="598"/>
                    </a:lnTo>
                    <a:lnTo>
                      <a:pt x="837" y="587"/>
                    </a:lnTo>
                    <a:lnTo>
                      <a:pt x="848" y="568"/>
                    </a:lnTo>
                    <a:lnTo>
                      <a:pt x="859" y="554"/>
                    </a:lnTo>
                    <a:lnTo>
                      <a:pt x="874" y="532"/>
                    </a:lnTo>
                    <a:lnTo>
                      <a:pt x="885" y="513"/>
                    </a:lnTo>
                    <a:lnTo>
                      <a:pt x="896" y="502"/>
                    </a:lnTo>
                    <a:lnTo>
                      <a:pt x="907" y="484"/>
                    </a:lnTo>
                    <a:lnTo>
                      <a:pt x="922" y="469"/>
                    </a:lnTo>
                    <a:lnTo>
                      <a:pt x="933" y="455"/>
                    </a:lnTo>
                    <a:lnTo>
                      <a:pt x="944" y="440"/>
                    </a:lnTo>
                    <a:lnTo>
                      <a:pt x="955" y="422"/>
                    </a:lnTo>
                    <a:lnTo>
                      <a:pt x="969" y="407"/>
                    </a:lnTo>
                    <a:lnTo>
                      <a:pt x="980" y="392"/>
                    </a:lnTo>
                    <a:lnTo>
                      <a:pt x="991" y="378"/>
                    </a:lnTo>
                    <a:lnTo>
                      <a:pt x="1003" y="359"/>
                    </a:lnTo>
                    <a:lnTo>
                      <a:pt x="1017" y="345"/>
                    </a:lnTo>
                    <a:lnTo>
                      <a:pt x="1028" y="327"/>
                    </a:lnTo>
                    <a:lnTo>
                      <a:pt x="1039" y="316"/>
                    </a:lnTo>
                    <a:lnTo>
                      <a:pt x="1050" y="297"/>
                    </a:lnTo>
                    <a:lnTo>
                      <a:pt x="1065" y="283"/>
                    </a:lnTo>
                    <a:lnTo>
                      <a:pt x="1076" y="264"/>
                    </a:lnTo>
                    <a:lnTo>
                      <a:pt x="1087" y="250"/>
                    </a:lnTo>
                    <a:lnTo>
                      <a:pt x="1098" y="235"/>
                    </a:lnTo>
                    <a:lnTo>
                      <a:pt x="1113" y="209"/>
                    </a:lnTo>
                    <a:lnTo>
                      <a:pt x="1124" y="198"/>
                    </a:lnTo>
                    <a:lnTo>
                      <a:pt x="1135" y="180"/>
                    </a:lnTo>
                    <a:lnTo>
                      <a:pt x="1146" y="165"/>
                    </a:lnTo>
                    <a:lnTo>
                      <a:pt x="1160" y="151"/>
                    </a:lnTo>
                    <a:lnTo>
                      <a:pt x="1171" y="132"/>
                    </a:lnTo>
                    <a:lnTo>
                      <a:pt x="1182" y="121"/>
                    </a:lnTo>
                    <a:lnTo>
                      <a:pt x="1193" y="99"/>
                    </a:lnTo>
                    <a:lnTo>
                      <a:pt x="1208" y="88"/>
                    </a:lnTo>
                    <a:lnTo>
                      <a:pt x="1219" y="70"/>
                    </a:lnTo>
                    <a:lnTo>
                      <a:pt x="1230" y="55"/>
                    </a:lnTo>
                    <a:lnTo>
                      <a:pt x="1241" y="41"/>
                    </a:lnTo>
                    <a:lnTo>
                      <a:pt x="1256" y="26"/>
                    </a:lnTo>
                    <a:lnTo>
                      <a:pt x="1267" y="11"/>
                    </a:lnTo>
                    <a:lnTo>
                      <a:pt x="1278" y="0"/>
                    </a:lnTo>
                    <a:lnTo>
                      <a:pt x="1289" y="22"/>
                    </a:lnTo>
                    <a:lnTo>
                      <a:pt x="1304" y="85"/>
                    </a:lnTo>
                    <a:lnTo>
                      <a:pt x="1315" y="169"/>
                    </a:lnTo>
                    <a:lnTo>
                      <a:pt x="1326" y="283"/>
                    </a:lnTo>
                    <a:lnTo>
                      <a:pt x="1337" y="407"/>
                    </a:lnTo>
                    <a:lnTo>
                      <a:pt x="1351" y="587"/>
                    </a:lnTo>
                    <a:lnTo>
                      <a:pt x="1362" y="733"/>
                    </a:lnTo>
                    <a:lnTo>
                      <a:pt x="1373" y="887"/>
                    </a:lnTo>
                    <a:lnTo>
                      <a:pt x="1384" y="1056"/>
                    </a:lnTo>
                    <a:lnTo>
                      <a:pt x="1399" y="1221"/>
                    </a:lnTo>
                    <a:lnTo>
                      <a:pt x="1410" y="1382"/>
                    </a:lnTo>
                    <a:lnTo>
                      <a:pt x="1421" y="1539"/>
                    </a:lnTo>
                    <a:lnTo>
                      <a:pt x="1432" y="1697"/>
                    </a:lnTo>
                    <a:lnTo>
                      <a:pt x="1447" y="1858"/>
                    </a:lnTo>
                    <a:lnTo>
                      <a:pt x="1458" y="2008"/>
                    </a:lnTo>
                    <a:lnTo>
                      <a:pt x="1469" y="2151"/>
                    </a:lnTo>
                    <a:lnTo>
                      <a:pt x="1484" y="2272"/>
                    </a:lnTo>
                    <a:lnTo>
                      <a:pt x="1495" y="2360"/>
                    </a:lnTo>
                    <a:lnTo>
                      <a:pt x="1506" y="2412"/>
                    </a:lnTo>
                    <a:lnTo>
                      <a:pt x="1517" y="2434"/>
                    </a:lnTo>
                  </a:path>
                </a:pathLst>
              </a:custGeom>
              <a:noFill/>
              <a:ln w="25400" cap="flat">
                <a:solidFill>
                  <a:schemeClr val="accent1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867" name="Freeform 75"/>
              <p:cNvSpPr>
                <a:spLocks/>
              </p:cNvSpPr>
              <p:nvPr/>
            </p:nvSpPr>
            <p:spPr bwMode="auto">
              <a:xfrm>
                <a:off x="5872162" y="3059113"/>
                <a:ext cx="2413000" cy="2543175"/>
              </a:xfrm>
              <a:custGeom>
                <a:avLst/>
                <a:gdLst/>
                <a:ahLst/>
                <a:cxnLst>
                  <a:cxn ang="0">
                    <a:pos x="25" y="1576"/>
                  </a:cxn>
                  <a:cxn ang="0">
                    <a:pos x="62" y="1499"/>
                  </a:cxn>
                  <a:cxn ang="0">
                    <a:pos x="95" y="1418"/>
                  </a:cxn>
                  <a:cxn ang="0">
                    <a:pos x="132" y="1415"/>
                  </a:cxn>
                  <a:cxn ang="0">
                    <a:pos x="169" y="1440"/>
                  </a:cxn>
                  <a:cxn ang="0">
                    <a:pos x="205" y="1448"/>
                  </a:cxn>
                  <a:cxn ang="0">
                    <a:pos x="238" y="1444"/>
                  </a:cxn>
                  <a:cxn ang="0">
                    <a:pos x="275" y="1437"/>
                  </a:cxn>
                  <a:cxn ang="0">
                    <a:pos x="312" y="1429"/>
                  </a:cxn>
                  <a:cxn ang="0">
                    <a:pos x="348" y="1426"/>
                  </a:cxn>
                  <a:cxn ang="0">
                    <a:pos x="381" y="1418"/>
                  </a:cxn>
                  <a:cxn ang="0">
                    <a:pos x="418" y="1400"/>
                  </a:cxn>
                  <a:cxn ang="0">
                    <a:pos x="455" y="1385"/>
                  </a:cxn>
                  <a:cxn ang="0">
                    <a:pos x="492" y="1367"/>
                  </a:cxn>
                  <a:cxn ang="0">
                    <a:pos x="525" y="1330"/>
                  </a:cxn>
                  <a:cxn ang="0">
                    <a:pos x="561" y="1275"/>
                  </a:cxn>
                  <a:cxn ang="0">
                    <a:pos x="598" y="1220"/>
                  </a:cxn>
                  <a:cxn ang="0">
                    <a:pos x="635" y="1169"/>
                  </a:cxn>
                  <a:cxn ang="0">
                    <a:pos x="672" y="1121"/>
                  </a:cxn>
                  <a:cxn ang="0">
                    <a:pos x="705" y="1074"/>
                  </a:cxn>
                  <a:cxn ang="0">
                    <a:pos x="741" y="1034"/>
                  </a:cxn>
                  <a:cxn ang="0">
                    <a:pos x="778" y="982"/>
                  </a:cxn>
                  <a:cxn ang="0">
                    <a:pos x="815" y="931"/>
                  </a:cxn>
                  <a:cxn ang="0">
                    <a:pos x="848" y="891"/>
                  </a:cxn>
                  <a:cxn ang="0">
                    <a:pos x="885" y="843"/>
                  </a:cxn>
                  <a:cxn ang="0">
                    <a:pos x="921" y="792"/>
                  </a:cxn>
                  <a:cxn ang="0">
                    <a:pos x="958" y="748"/>
                  </a:cxn>
                  <a:cxn ang="0">
                    <a:pos x="991" y="700"/>
                  </a:cxn>
                  <a:cxn ang="0">
                    <a:pos x="1028" y="645"/>
                  </a:cxn>
                  <a:cxn ang="0">
                    <a:pos x="1064" y="597"/>
                  </a:cxn>
                  <a:cxn ang="0">
                    <a:pos x="1101" y="550"/>
                  </a:cxn>
                  <a:cxn ang="0">
                    <a:pos x="1134" y="510"/>
                  </a:cxn>
                  <a:cxn ang="0">
                    <a:pos x="1171" y="462"/>
                  </a:cxn>
                  <a:cxn ang="0">
                    <a:pos x="1208" y="418"/>
                  </a:cxn>
                  <a:cxn ang="0">
                    <a:pos x="1244" y="370"/>
                  </a:cxn>
                  <a:cxn ang="0">
                    <a:pos x="1281" y="315"/>
                  </a:cxn>
                  <a:cxn ang="0">
                    <a:pos x="1314" y="264"/>
                  </a:cxn>
                  <a:cxn ang="0">
                    <a:pos x="1351" y="220"/>
                  </a:cxn>
                  <a:cxn ang="0">
                    <a:pos x="1388" y="172"/>
                  </a:cxn>
                  <a:cxn ang="0">
                    <a:pos x="1424" y="128"/>
                  </a:cxn>
                  <a:cxn ang="0">
                    <a:pos x="1457" y="81"/>
                  </a:cxn>
                  <a:cxn ang="0">
                    <a:pos x="1494" y="33"/>
                  </a:cxn>
                </a:cxnLst>
                <a:rect l="0" t="0" r="r" b="b"/>
                <a:pathLst>
                  <a:path w="1520" h="1602">
                    <a:moveTo>
                      <a:pt x="0" y="1602"/>
                    </a:moveTo>
                    <a:lnTo>
                      <a:pt x="14" y="1594"/>
                    </a:lnTo>
                    <a:lnTo>
                      <a:pt x="25" y="1576"/>
                    </a:lnTo>
                    <a:lnTo>
                      <a:pt x="36" y="1550"/>
                    </a:lnTo>
                    <a:lnTo>
                      <a:pt x="47" y="1525"/>
                    </a:lnTo>
                    <a:lnTo>
                      <a:pt x="62" y="1499"/>
                    </a:lnTo>
                    <a:lnTo>
                      <a:pt x="73" y="1466"/>
                    </a:lnTo>
                    <a:lnTo>
                      <a:pt x="84" y="1440"/>
                    </a:lnTo>
                    <a:lnTo>
                      <a:pt x="95" y="1418"/>
                    </a:lnTo>
                    <a:lnTo>
                      <a:pt x="110" y="1415"/>
                    </a:lnTo>
                    <a:lnTo>
                      <a:pt x="121" y="1411"/>
                    </a:lnTo>
                    <a:lnTo>
                      <a:pt x="132" y="1415"/>
                    </a:lnTo>
                    <a:lnTo>
                      <a:pt x="143" y="1418"/>
                    </a:lnTo>
                    <a:lnTo>
                      <a:pt x="157" y="1426"/>
                    </a:lnTo>
                    <a:lnTo>
                      <a:pt x="169" y="1440"/>
                    </a:lnTo>
                    <a:lnTo>
                      <a:pt x="180" y="1444"/>
                    </a:lnTo>
                    <a:lnTo>
                      <a:pt x="191" y="1444"/>
                    </a:lnTo>
                    <a:lnTo>
                      <a:pt x="205" y="1448"/>
                    </a:lnTo>
                    <a:lnTo>
                      <a:pt x="216" y="1448"/>
                    </a:lnTo>
                    <a:lnTo>
                      <a:pt x="227" y="1444"/>
                    </a:lnTo>
                    <a:lnTo>
                      <a:pt x="238" y="1444"/>
                    </a:lnTo>
                    <a:lnTo>
                      <a:pt x="253" y="1440"/>
                    </a:lnTo>
                    <a:lnTo>
                      <a:pt x="264" y="1440"/>
                    </a:lnTo>
                    <a:lnTo>
                      <a:pt x="275" y="1437"/>
                    </a:lnTo>
                    <a:lnTo>
                      <a:pt x="286" y="1433"/>
                    </a:lnTo>
                    <a:lnTo>
                      <a:pt x="301" y="1433"/>
                    </a:lnTo>
                    <a:lnTo>
                      <a:pt x="312" y="1429"/>
                    </a:lnTo>
                    <a:lnTo>
                      <a:pt x="323" y="1426"/>
                    </a:lnTo>
                    <a:lnTo>
                      <a:pt x="334" y="1426"/>
                    </a:lnTo>
                    <a:lnTo>
                      <a:pt x="348" y="1426"/>
                    </a:lnTo>
                    <a:lnTo>
                      <a:pt x="359" y="1422"/>
                    </a:lnTo>
                    <a:lnTo>
                      <a:pt x="370" y="1422"/>
                    </a:lnTo>
                    <a:lnTo>
                      <a:pt x="381" y="1418"/>
                    </a:lnTo>
                    <a:lnTo>
                      <a:pt x="396" y="1415"/>
                    </a:lnTo>
                    <a:lnTo>
                      <a:pt x="407" y="1411"/>
                    </a:lnTo>
                    <a:lnTo>
                      <a:pt x="418" y="1400"/>
                    </a:lnTo>
                    <a:lnTo>
                      <a:pt x="429" y="1393"/>
                    </a:lnTo>
                    <a:lnTo>
                      <a:pt x="444" y="1389"/>
                    </a:lnTo>
                    <a:lnTo>
                      <a:pt x="455" y="1385"/>
                    </a:lnTo>
                    <a:lnTo>
                      <a:pt x="466" y="1374"/>
                    </a:lnTo>
                    <a:lnTo>
                      <a:pt x="477" y="1371"/>
                    </a:lnTo>
                    <a:lnTo>
                      <a:pt x="492" y="1367"/>
                    </a:lnTo>
                    <a:lnTo>
                      <a:pt x="503" y="1360"/>
                    </a:lnTo>
                    <a:lnTo>
                      <a:pt x="514" y="1345"/>
                    </a:lnTo>
                    <a:lnTo>
                      <a:pt x="525" y="1330"/>
                    </a:lnTo>
                    <a:lnTo>
                      <a:pt x="539" y="1312"/>
                    </a:lnTo>
                    <a:lnTo>
                      <a:pt x="550" y="1286"/>
                    </a:lnTo>
                    <a:lnTo>
                      <a:pt x="561" y="1275"/>
                    </a:lnTo>
                    <a:lnTo>
                      <a:pt x="576" y="1257"/>
                    </a:lnTo>
                    <a:lnTo>
                      <a:pt x="587" y="1239"/>
                    </a:lnTo>
                    <a:lnTo>
                      <a:pt x="598" y="1220"/>
                    </a:lnTo>
                    <a:lnTo>
                      <a:pt x="609" y="1202"/>
                    </a:lnTo>
                    <a:lnTo>
                      <a:pt x="624" y="1191"/>
                    </a:lnTo>
                    <a:lnTo>
                      <a:pt x="635" y="1169"/>
                    </a:lnTo>
                    <a:lnTo>
                      <a:pt x="646" y="1151"/>
                    </a:lnTo>
                    <a:lnTo>
                      <a:pt x="657" y="1140"/>
                    </a:lnTo>
                    <a:lnTo>
                      <a:pt x="672" y="1121"/>
                    </a:lnTo>
                    <a:lnTo>
                      <a:pt x="683" y="1107"/>
                    </a:lnTo>
                    <a:lnTo>
                      <a:pt x="694" y="1092"/>
                    </a:lnTo>
                    <a:lnTo>
                      <a:pt x="705" y="1074"/>
                    </a:lnTo>
                    <a:lnTo>
                      <a:pt x="719" y="1063"/>
                    </a:lnTo>
                    <a:lnTo>
                      <a:pt x="730" y="1041"/>
                    </a:lnTo>
                    <a:lnTo>
                      <a:pt x="741" y="1034"/>
                    </a:lnTo>
                    <a:lnTo>
                      <a:pt x="752" y="1012"/>
                    </a:lnTo>
                    <a:lnTo>
                      <a:pt x="767" y="1004"/>
                    </a:lnTo>
                    <a:lnTo>
                      <a:pt x="778" y="982"/>
                    </a:lnTo>
                    <a:lnTo>
                      <a:pt x="789" y="960"/>
                    </a:lnTo>
                    <a:lnTo>
                      <a:pt x="800" y="953"/>
                    </a:lnTo>
                    <a:lnTo>
                      <a:pt x="815" y="931"/>
                    </a:lnTo>
                    <a:lnTo>
                      <a:pt x="826" y="924"/>
                    </a:lnTo>
                    <a:lnTo>
                      <a:pt x="837" y="902"/>
                    </a:lnTo>
                    <a:lnTo>
                      <a:pt x="848" y="891"/>
                    </a:lnTo>
                    <a:lnTo>
                      <a:pt x="863" y="872"/>
                    </a:lnTo>
                    <a:lnTo>
                      <a:pt x="874" y="861"/>
                    </a:lnTo>
                    <a:lnTo>
                      <a:pt x="885" y="843"/>
                    </a:lnTo>
                    <a:lnTo>
                      <a:pt x="896" y="825"/>
                    </a:lnTo>
                    <a:lnTo>
                      <a:pt x="910" y="814"/>
                    </a:lnTo>
                    <a:lnTo>
                      <a:pt x="921" y="792"/>
                    </a:lnTo>
                    <a:lnTo>
                      <a:pt x="932" y="781"/>
                    </a:lnTo>
                    <a:lnTo>
                      <a:pt x="943" y="762"/>
                    </a:lnTo>
                    <a:lnTo>
                      <a:pt x="958" y="748"/>
                    </a:lnTo>
                    <a:lnTo>
                      <a:pt x="969" y="733"/>
                    </a:lnTo>
                    <a:lnTo>
                      <a:pt x="980" y="711"/>
                    </a:lnTo>
                    <a:lnTo>
                      <a:pt x="991" y="700"/>
                    </a:lnTo>
                    <a:lnTo>
                      <a:pt x="1006" y="682"/>
                    </a:lnTo>
                    <a:lnTo>
                      <a:pt x="1017" y="660"/>
                    </a:lnTo>
                    <a:lnTo>
                      <a:pt x="1028" y="645"/>
                    </a:lnTo>
                    <a:lnTo>
                      <a:pt x="1039" y="627"/>
                    </a:lnTo>
                    <a:lnTo>
                      <a:pt x="1053" y="619"/>
                    </a:lnTo>
                    <a:lnTo>
                      <a:pt x="1064" y="597"/>
                    </a:lnTo>
                    <a:lnTo>
                      <a:pt x="1075" y="583"/>
                    </a:lnTo>
                    <a:lnTo>
                      <a:pt x="1087" y="572"/>
                    </a:lnTo>
                    <a:lnTo>
                      <a:pt x="1101" y="550"/>
                    </a:lnTo>
                    <a:lnTo>
                      <a:pt x="1112" y="543"/>
                    </a:lnTo>
                    <a:lnTo>
                      <a:pt x="1123" y="521"/>
                    </a:lnTo>
                    <a:lnTo>
                      <a:pt x="1134" y="510"/>
                    </a:lnTo>
                    <a:lnTo>
                      <a:pt x="1149" y="488"/>
                    </a:lnTo>
                    <a:lnTo>
                      <a:pt x="1160" y="477"/>
                    </a:lnTo>
                    <a:lnTo>
                      <a:pt x="1171" y="462"/>
                    </a:lnTo>
                    <a:lnTo>
                      <a:pt x="1186" y="451"/>
                    </a:lnTo>
                    <a:lnTo>
                      <a:pt x="1197" y="433"/>
                    </a:lnTo>
                    <a:lnTo>
                      <a:pt x="1208" y="418"/>
                    </a:lnTo>
                    <a:lnTo>
                      <a:pt x="1219" y="403"/>
                    </a:lnTo>
                    <a:lnTo>
                      <a:pt x="1233" y="381"/>
                    </a:lnTo>
                    <a:lnTo>
                      <a:pt x="1244" y="370"/>
                    </a:lnTo>
                    <a:lnTo>
                      <a:pt x="1255" y="352"/>
                    </a:lnTo>
                    <a:lnTo>
                      <a:pt x="1266" y="326"/>
                    </a:lnTo>
                    <a:lnTo>
                      <a:pt x="1281" y="315"/>
                    </a:lnTo>
                    <a:lnTo>
                      <a:pt x="1292" y="297"/>
                    </a:lnTo>
                    <a:lnTo>
                      <a:pt x="1303" y="279"/>
                    </a:lnTo>
                    <a:lnTo>
                      <a:pt x="1314" y="264"/>
                    </a:lnTo>
                    <a:lnTo>
                      <a:pt x="1329" y="249"/>
                    </a:lnTo>
                    <a:lnTo>
                      <a:pt x="1340" y="235"/>
                    </a:lnTo>
                    <a:lnTo>
                      <a:pt x="1351" y="220"/>
                    </a:lnTo>
                    <a:lnTo>
                      <a:pt x="1362" y="205"/>
                    </a:lnTo>
                    <a:lnTo>
                      <a:pt x="1377" y="191"/>
                    </a:lnTo>
                    <a:lnTo>
                      <a:pt x="1388" y="172"/>
                    </a:lnTo>
                    <a:lnTo>
                      <a:pt x="1399" y="161"/>
                    </a:lnTo>
                    <a:lnTo>
                      <a:pt x="1410" y="143"/>
                    </a:lnTo>
                    <a:lnTo>
                      <a:pt x="1424" y="128"/>
                    </a:lnTo>
                    <a:lnTo>
                      <a:pt x="1435" y="110"/>
                    </a:lnTo>
                    <a:lnTo>
                      <a:pt x="1446" y="95"/>
                    </a:lnTo>
                    <a:lnTo>
                      <a:pt x="1457" y="81"/>
                    </a:lnTo>
                    <a:lnTo>
                      <a:pt x="1472" y="66"/>
                    </a:lnTo>
                    <a:lnTo>
                      <a:pt x="1483" y="55"/>
                    </a:lnTo>
                    <a:lnTo>
                      <a:pt x="1494" y="33"/>
                    </a:lnTo>
                    <a:lnTo>
                      <a:pt x="1505" y="11"/>
                    </a:lnTo>
                    <a:lnTo>
                      <a:pt x="1520" y="0"/>
                    </a:lnTo>
                  </a:path>
                </a:pathLst>
              </a:custGeom>
              <a:noFill/>
              <a:ln w="25400" cap="flat">
                <a:solidFill>
                  <a:schemeClr val="accent1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33868" name="Freeform 76"/>
            <p:cNvSpPr>
              <a:spLocks/>
            </p:cNvSpPr>
            <p:nvPr/>
          </p:nvSpPr>
          <p:spPr bwMode="auto">
            <a:xfrm>
              <a:off x="7518208" y="2756945"/>
              <a:ext cx="251429" cy="290144"/>
            </a:xfrm>
            <a:custGeom>
              <a:avLst/>
              <a:gdLst/>
              <a:ahLst/>
              <a:cxnLst>
                <a:cxn ang="0">
                  <a:pos x="0" y="282"/>
                </a:cxn>
                <a:cxn ang="0">
                  <a:pos x="11" y="264"/>
                </a:cxn>
                <a:cxn ang="0">
                  <a:pos x="22" y="253"/>
                </a:cxn>
                <a:cxn ang="0">
                  <a:pos x="33" y="231"/>
                </a:cxn>
                <a:cxn ang="0">
                  <a:pos x="48" y="220"/>
                </a:cxn>
                <a:cxn ang="0">
                  <a:pos x="59" y="202"/>
                </a:cxn>
                <a:cxn ang="0">
                  <a:pos x="70" y="187"/>
                </a:cxn>
                <a:cxn ang="0">
                  <a:pos x="81" y="176"/>
                </a:cxn>
                <a:cxn ang="0">
                  <a:pos x="95" y="158"/>
                </a:cxn>
                <a:cxn ang="0">
                  <a:pos x="106" y="143"/>
                </a:cxn>
                <a:cxn ang="0">
                  <a:pos x="117" y="125"/>
                </a:cxn>
                <a:cxn ang="0">
                  <a:pos x="128" y="110"/>
                </a:cxn>
                <a:cxn ang="0">
                  <a:pos x="143" y="92"/>
                </a:cxn>
                <a:cxn ang="0">
                  <a:pos x="154" y="81"/>
                </a:cxn>
                <a:cxn ang="0">
                  <a:pos x="165" y="66"/>
                </a:cxn>
                <a:cxn ang="0">
                  <a:pos x="176" y="48"/>
                </a:cxn>
                <a:cxn ang="0">
                  <a:pos x="191" y="37"/>
                </a:cxn>
                <a:cxn ang="0">
                  <a:pos x="202" y="15"/>
                </a:cxn>
                <a:cxn ang="0">
                  <a:pos x="213" y="0"/>
                </a:cxn>
              </a:cxnLst>
              <a:rect l="0" t="0" r="r" b="b"/>
              <a:pathLst>
                <a:path w="213" h="282">
                  <a:moveTo>
                    <a:pt x="0" y="282"/>
                  </a:moveTo>
                  <a:lnTo>
                    <a:pt x="11" y="264"/>
                  </a:lnTo>
                  <a:lnTo>
                    <a:pt x="22" y="253"/>
                  </a:lnTo>
                  <a:lnTo>
                    <a:pt x="33" y="231"/>
                  </a:lnTo>
                  <a:lnTo>
                    <a:pt x="48" y="220"/>
                  </a:lnTo>
                  <a:lnTo>
                    <a:pt x="59" y="202"/>
                  </a:lnTo>
                  <a:lnTo>
                    <a:pt x="70" y="187"/>
                  </a:lnTo>
                  <a:lnTo>
                    <a:pt x="81" y="176"/>
                  </a:lnTo>
                  <a:lnTo>
                    <a:pt x="95" y="158"/>
                  </a:lnTo>
                  <a:lnTo>
                    <a:pt x="106" y="143"/>
                  </a:lnTo>
                  <a:lnTo>
                    <a:pt x="117" y="125"/>
                  </a:lnTo>
                  <a:lnTo>
                    <a:pt x="128" y="110"/>
                  </a:lnTo>
                  <a:lnTo>
                    <a:pt x="143" y="92"/>
                  </a:lnTo>
                  <a:lnTo>
                    <a:pt x="154" y="81"/>
                  </a:lnTo>
                  <a:lnTo>
                    <a:pt x="165" y="66"/>
                  </a:lnTo>
                  <a:lnTo>
                    <a:pt x="176" y="48"/>
                  </a:lnTo>
                  <a:lnTo>
                    <a:pt x="191" y="37"/>
                  </a:lnTo>
                  <a:lnTo>
                    <a:pt x="202" y="15"/>
                  </a:lnTo>
                  <a:lnTo>
                    <a:pt x="213" y="0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24" name="Groupe 123"/>
          <p:cNvGrpSpPr/>
          <p:nvPr/>
        </p:nvGrpSpPr>
        <p:grpSpPr>
          <a:xfrm>
            <a:off x="1753259" y="2168425"/>
            <a:ext cx="5625852" cy="2507382"/>
            <a:chOff x="1057275" y="1703388"/>
            <a:chExt cx="7566025" cy="3868738"/>
          </a:xfrm>
        </p:grpSpPr>
        <p:sp>
          <p:nvSpPr>
            <p:cNvPr id="33869" name="Freeform 77"/>
            <p:cNvSpPr>
              <a:spLocks/>
            </p:cNvSpPr>
            <p:nvPr/>
          </p:nvSpPr>
          <p:spPr bwMode="auto">
            <a:xfrm>
              <a:off x="1057275" y="1901825"/>
              <a:ext cx="2406650" cy="3233738"/>
            </a:xfrm>
            <a:custGeom>
              <a:avLst/>
              <a:gdLst/>
              <a:ahLst/>
              <a:cxnLst>
                <a:cxn ang="0">
                  <a:pos x="22" y="2004"/>
                </a:cxn>
                <a:cxn ang="0">
                  <a:pos x="58" y="1949"/>
                </a:cxn>
                <a:cxn ang="0">
                  <a:pos x="95" y="1894"/>
                </a:cxn>
                <a:cxn ang="0">
                  <a:pos x="128" y="1847"/>
                </a:cxn>
                <a:cxn ang="0">
                  <a:pos x="165" y="1796"/>
                </a:cxn>
                <a:cxn ang="0">
                  <a:pos x="201" y="1748"/>
                </a:cxn>
                <a:cxn ang="0">
                  <a:pos x="238" y="1704"/>
                </a:cxn>
                <a:cxn ang="0">
                  <a:pos x="271" y="1656"/>
                </a:cxn>
                <a:cxn ang="0">
                  <a:pos x="308" y="1609"/>
                </a:cxn>
                <a:cxn ang="0">
                  <a:pos x="345" y="1565"/>
                </a:cxn>
                <a:cxn ang="0">
                  <a:pos x="381" y="1517"/>
                </a:cxn>
                <a:cxn ang="0">
                  <a:pos x="414" y="1466"/>
                </a:cxn>
                <a:cxn ang="0">
                  <a:pos x="451" y="1414"/>
                </a:cxn>
                <a:cxn ang="0">
                  <a:pos x="488" y="1363"/>
                </a:cxn>
                <a:cxn ang="0">
                  <a:pos x="525" y="1326"/>
                </a:cxn>
                <a:cxn ang="0">
                  <a:pos x="558" y="1275"/>
                </a:cxn>
                <a:cxn ang="0">
                  <a:pos x="594" y="1228"/>
                </a:cxn>
                <a:cxn ang="0">
                  <a:pos x="631" y="1187"/>
                </a:cxn>
                <a:cxn ang="0">
                  <a:pos x="668" y="1136"/>
                </a:cxn>
                <a:cxn ang="0">
                  <a:pos x="705" y="1085"/>
                </a:cxn>
                <a:cxn ang="0">
                  <a:pos x="738" y="1030"/>
                </a:cxn>
                <a:cxn ang="0">
                  <a:pos x="774" y="982"/>
                </a:cxn>
                <a:cxn ang="0">
                  <a:pos x="811" y="938"/>
                </a:cxn>
                <a:cxn ang="0">
                  <a:pos x="848" y="894"/>
                </a:cxn>
                <a:cxn ang="0">
                  <a:pos x="881" y="843"/>
                </a:cxn>
                <a:cxn ang="0">
                  <a:pos x="918" y="799"/>
                </a:cxn>
                <a:cxn ang="0">
                  <a:pos x="954" y="744"/>
                </a:cxn>
                <a:cxn ang="0">
                  <a:pos x="991" y="700"/>
                </a:cxn>
                <a:cxn ang="0">
                  <a:pos x="1024" y="652"/>
                </a:cxn>
                <a:cxn ang="0">
                  <a:pos x="1061" y="605"/>
                </a:cxn>
                <a:cxn ang="0">
                  <a:pos x="1097" y="564"/>
                </a:cxn>
                <a:cxn ang="0">
                  <a:pos x="1134" y="513"/>
                </a:cxn>
                <a:cxn ang="0">
                  <a:pos x="1167" y="465"/>
                </a:cxn>
                <a:cxn ang="0">
                  <a:pos x="1204" y="410"/>
                </a:cxn>
                <a:cxn ang="0">
                  <a:pos x="1241" y="370"/>
                </a:cxn>
                <a:cxn ang="0">
                  <a:pos x="1277" y="322"/>
                </a:cxn>
                <a:cxn ang="0">
                  <a:pos x="1314" y="275"/>
                </a:cxn>
                <a:cxn ang="0">
                  <a:pos x="1347" y="227"/>
                </a:cxn>
                <a:cxn ang="0">
                  <a:pos x="1384" y="183"/>
                </a:cxn>
                <a:cxn ang="0">
                  <a:pos x="1421" y="132"/>
                </a:cxn>
                <a:cxn ang="0">
                  <a:pos x="1457" y="81"/>
                </a:cxn>
                <a:cxn ang="0">
                  <a:pos x="1490" y="33"/>
                </a:cxn>
              </a:cxnLst>
              <a:rect l="0" t="0" r="r" b="b"/>
              <a:pathLst>
                <a:path w="1516" h="2037">
                  <a:moveTo>
                    <a:pt x="0" y="2037"/>
                  </a:moveTo>
                  <a:lnTo>
                    <a:pt x="11" y="2019"/>
                  </a:lnTo>
                  <a:lnTo>
                    <a:pt x="22" y="2004"/>
                  </a:lnTo>
                  <a:lnTo>
                    <a:pt x="33" y="1982"/>
                  </a:lnTo>
                  <a:lnTo>
                    <a:pt x="47" y="1964"/>
                  </a:lnTo>
                  <a:lnTo>
                    <a:pt x="58" y="1949"/>
                  </a:lnTo>
                  <a:lnTo>
                    <a:pt x="69" y="1927"/>
                  </a:lnTo>
                  <a:lnTo>
                    <a:pt x="80" y="1909"/>
                  </a:lnTo>
                  <a:lnTo>
                    <a:pt x="95" y="1894"/>
                  </a:lnTo>
                  <a:lnTo>
                    <a:pt x="106" y="1876"/>
                  </a:lnTo>
                  <a:lnTo>
                    <a:pt x="117" y="1858"/>
                  </a:lnTo>
                  <a:lnTo>
                    <a:pt x="128" y="1847"/>
                  </a:lnTo>
                  <a:lnTo>
                    <a:pt x="143" y="1825"/>
                  </a:lnTo>
                  <a:lnTo>
                    <a:pt x="154" y="1818"/>
                  </a:lnTo>
                  <a:lnTo>
                    <a:pt x="165" y="1796"/>
                  </a:lnTo>
                  <a:lnTo>
                    <a:pt x="176" y="1785"/>
                  </a:lnTo>
                  <a:lnTo>
                    <a:pt x="190" y="1766"/>
                  </a:lnTo>
                  <a:lnTo>
                    <a:pt x="201" y="1748"/>
                  </a:lnTo>
                  <a:lnTo>
                    <a:pt x="212" y="1737"/>
                  </a:lnTo>
                  <a:lnTo>
                    <a:pt x="223" y="1719"/>
                  </a:lnTo>
                  <a:lnTo>
                    <a:pt x="238" y="1704"/>
                  </a:lnTo>
                  <a:lnTo>
                    <a:pt x="249" y="1686"/>
                  </a:lnTo>
                  <a:lnTo>
                    <a:pt x="260" y="1675"/>
                  </a:lnTo>
                  <a:lnTo>
                    <a:pt x="271" y="1656"/>
                  </a:lnTo>
                  <a:lnTo>
                    <a:pt x="286" y="1642"/>
                  </a:lnTo>
                  <a:lnTo>
                    <a:pt x="297" y="1627"/>
                  </a:lnTo>
                  <a:lnTo>
                    <a:pt x="308" y="1609"/>
                  </a:lnTo>
                  <a:lnTo>
                    <a:pt x="319" y="1598"/>
                  </a:lnTo>
                  <a:lnTo>
                    <a:pt x="334" y="1579"/>
                  </a:lnTo>
                  <a:lnTo>
                    <a:pt x="345" y="1565"/>
                  </a:lnTo>
                  <a:lnTo>
                    <a:pt x="356" y="1546"/>
                  </a:lnTo>
                  <a:lnTo>
                    <a:pt x="367" y="1535"/>
                  </a:lnTo>
                  <a:lnTo>
                    <a:pt x="381" y="1517"/>
                  </a:lnTo>
                  <a:lnTo>
                    <a:pt x="392" y="1502"/>
                  </a:lnTo>
                  <a:lnTo>
                    <a:pt x="403" y="1488"/>
                  </a:lnTo>
                  <a:lnTo>
                    <a:pt x="414" y="1466"/>
                  </a:lnTo>
                  <a:lnTo>
                    <a:pt x="429" y="1447"/>
                  </a:lnTo>
                  <a:lnTo>
                    <a:pt x="440" y="1436"/>
                  </a:lnTo>
                  <a:lnTo>
                    <a:pt x="451" y="1414"/>
                  </a:lnTo>
                  <a:lnTo>
                    <a:pt x="462" y="1403"/>
                  </a:lnTo>
                  <a:lnTo>
                    <a:pt x="477" y="1381"/>
                  </a:lnTo>
                  <a:lnTo>
                    <a:pt x="488" y="1363"/>
                  </a:lnTo>
                  <a:lnTo>
                    <a:pt x="499" y="1356"/>
                  </a:lnTo>
                  <a:lnTo>
                    <a:pt x="510" y="1334"/>
                  </a:lnTo>
                  <a:lnTo>
                    <a:pt x="525" y="1326"/>
                  </a:lnTo>
                  <a:lnTo>
                    <a:pt x="536" y="1305"/>
                  </a:lnTo>
                  <a:lnTo>
                    <a:pt x="547" y="1294"/>
                  </a:lnTo>
                  <a:lnTo>
                    <a:pt x="558" y="1275"/>
                  </a:lnTo>
                  <a:lnTo>
                    <a:pt x="572" y="1261"/>
                  </a:lnTo>
                  <a:lnTo>
                    <a:pt x="583" y="1246"/>
                  </a:lnTo>
                  <a:lnTo>
                    <a:pt x="594" y="1228"/>
                  </a:lnTo>
                  <a:lnTo>
                    <a:pt x="609" y="1217"/>
                  </a:lnTo>
                  <a:lnTo>
                    <a:pt x="620" y="1198"/>
                  </a:lnTo>
                  <a:lnTo>
                    <a:pt x="631" y="1187"/>
                  </a:lnTo>
                  <a:lnTo>
                    <a:pt x="642" y="1165"/>
                  </a:lnTo>
                  <a:lnTo>
                    <a:pt x="657" y="1154"/>
                  </a:lnTo>
                  <a:lnTo>
                    <a:pt x="668" y="1136"/>
                  </a:lnTo>
                  <a:lnTo>
                    <a:pt x="679" y="1118"/>
                  </a:lnTo>
                  <a:lnTo>
                    <a:pt x="690" y="1103"/>
                  </a:lnTo>
                  <a:lnTo>
                    <a:pt x="705" y="1085"/>
                  </a:lnTo>
                  <a:lnTo>
                    <a:pt x="716" y="1059"/>
                  </a:lnTo>
                  <a:lnTo>
                    <a:pt x="727" y="1048"/>
                  </a:lnTo>
                  <a:lnTo>
                    <a:pt x="738" y="1030"/>
                  </a:lnTo>
                  <a:lnTo>
                    <a:pt x="752" y="1019"/>
                  </a:lnTo>
                  <a:lnTo>
                    <a:pt x="763" y="1000"/>
                  </a:lnTo>
                  <a:lnTo>
                    <a:pt x="774" y="982"/>
                  </a:lnTo>
                  <a:lnTo>
                    <a:pt x="785" y="971"/>
                  </a:lnTo>
                  <a:lnTo>
                    <a:pt x="800" y="953"/>
                  </a:lnTo>
                  <a:lnTo>
                    <a:pt x="811" y="938"/>
                  </a:lnTo>
                  <a:lnTo>
                    <a:pt x="822" y="923"/>
                  </a:lnTo>
                  <a:lnTo>
                    <a:pt x="833" y="909"/>
                  </a:lnTo>
                  <a:lnTo>
                    <a:pt x="848" y="894"/>
                  </a:lnTo>
                  <a:lnTo>
                    <a:pt x="859" y="876"/>
                  </a:lnTo>
                  <a:lnTo>
                    <a:pt x="870" y="861"/>
                  </a:lnTo>
                  <a:lnTo>
                    <a:pt x="881" y="843"/>
                  </a:lnTo>
                  <a:lnTo>
                    <a:pt x="895" y="828"/>
                  </a:lnTo>
                  <a:lnTo>
                    <a:pt x="906" y="810"/>
                  </a:lnTo>
                  <a:lnTo>
                    <a:pt x="918" y="799"/>
                  </a:lnTo>
                  <a:lnTo>
                    <a:pt x="929" y="784"/>
                  </a:lnTo>
                  <a:lnTo>
                    <a:pt x="943" y="766"/>
                  </a:lnTo>
                  <a:lnTo>
                    <a:pt x="954" y="744"/>
                  </a:lnTo>
                  <a:lnTo>
                    <a:pt x="965" y="729"/>
                  </a:lnTo>
                  <a:lnTo>
                    <a:pt x="976" y="715"/>
                  </a:lnTo>
                  <a:lnTo>
                    <a:pt x="991" y="700"/>
                  </a:lnTo>
                  <a:lnTo>
                    <a:pt x="1002" y="685"/>
                  </a:lnTo>
                  <a:lnTo>
                    <a:pt x="1013" y="671"/>
                  </a:lnTo>
                  <a:lnTo>
                    <a:pt x="1024" y="652"/>
                  </a:lnTo>
                  <a:lnTo>
                    <a:pt x="1039" y="638"/>
                  </a:lnTo>
                  <a:lnTo>
                    <a:pt x="1050" y="623"/>
                  </a:lnTo>
                  <a:lnTo>
                    <a:pt x="1061" y="605"/>
                  </a:lnTo>
                  <a:lnTo>
                    <a:pt x="1072" y="594"/>
                  </a:lnTo>
                  <a:lnTo>
                    <a:pt x="1086" y="575"/>
                  </a:lnTo>
                  <a:lnTo>
                    <a:pt x="1097" y="564"/>
                  </a:lnTo>
                  <a:lnTo>
                    <a:pt x="1108" y="542"/>
                  </a:lnTo>
                  <a:lnTo>
                    <a:pt x="1119" y="528"/>
                  </a:lnTo>
                  <a:lnTo>
                    <a:pt x="1134" y="513"/>
                  </a:lnTo>
                  <a:lnTo>
                    <a:pt x="1145" y="498"/>
                  </a:lnTo>
                  <a:lnTo>
                    <a:pt x="1156" y="484"/>
                  </a:lnTo>
                  <a:lnTo>
                    <a:pt x="1167" y="465"/>
                  </a:lnTo>
                  <a:lnTo>
                    <a:pt x="1182" y="451"/>
                  </a:lnTo>
                  <a:lnTo>
                    <a:pt x="1193" y="429"/>
                  </a:lnTo>
                  <a:lnTo>
                    <a:pt x="1204" y="410"/>
                  </a:lnTo>
                  <a:lnTo>
                    <a:pt x="1219" y="403"/>
                  </a:lnTo>
                  <a:lnTo>
                    <a:pt x="1230" y="381"/>
                  </a:lnTo>
                  <a:lnTo>
                    <a:pt x="1241" y="370"/>
                  </a:lnTo>
                  <a:lnTo>
                    <a:pt x="1252" y="352"/>
                  </a:lnTo>
                  <a:lnTo>
                    <a:pt x="1266" y="337"/>
                  </a:lnTo>
                  <a:lnTo>
                    <a:pt x="1277" y="322"/>
                  </a:lnTo>
                  <a:lnTo>
                    <a:pt x="1288" y="304"/>
                  </a:lnTo>
                  <a:lnTo>
                    <a:pt x="1299" y="293"/>
                  </a:lnTo>
                  <a:lnTo>
                    <a:pt x="1314" y="275"/>
                  </a:lnTo>
                  <a:lnTo>
                    <a:pt x="1325" y="260"/>
                  </a:lnTo>
                  <a:lnTo>
                    <a:pt x="1336" y="245"/>
                  </a:lnTo>
                  <a:lnTo>
                    <a:pt x="1347" y="227"/>
                  </a:lnTo>
                  <a:lnTo>
                    <a:pt x="1362" y="213"/>
                  </a:lnTo>
                  <a:lnTo>
                    <a:pt x="1373" y="194"/>
                  </a:lnTo>
                  <a:lnTo>
                    <a:pt x="1384" y="183"/>
                  </a:lnTo>
                  <a:lnTo>
                    <a:pt x="1395" y="161"/>
                  </a:lnTo>
                  <a:lnTo>
                    <a:pt x="1410" y="147"/>
                  </a:lnTo>
                  <a:lnTo>
                    <a:pt x="1421" y="132"/>
                  </a:lnTo>
                  <a:lnTo>
                    <a:pt x="1432" y="110"/>
                  </a:lnTo>
                  <a:lnTo>
                    <a:pt x="1443" y="99"/>
                  </a:lnTo>
                  <a:lnTo>
                    <a:pt x="1457" y="81"/>
                  </a:lnTo>
                  <a:lnTo>
                    <a:pt x="1468" y="66"/>
                  </a:lnTo>
                  <a:lnTo>
                    <a:pt x="1479" y="48"/>
                  </a:lnTo>
                  <a:lnTo>
                    <a:pt x="1490" y="33"/>
                  </a:lnTo>
                  <a:lnTo>
                    <a:pt x="1505" y="18"/>
                  </a:lnTo>
                  <a:lnTo>
                    <a:pt x="1516" y="0"/>
                  </a:lnTo>
                </a:path>
              </a:pathLst>
            </a:custGeom>
            <a:noFill/>
            <a:ln w="25400" cap="flat">
              <a:solidFill>
                <a:srgbClr val="92D05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870" name="Freeform 78"/>
            <p:cNvSpPr>
              <a:spLocks/>
            </p:cNvSpPr>
            <p:nvPr/>
          </p:nvSpPr>
          <p:spPr bwMode="auto">
            <a:xfrm>
              <a:off x="3463925" y="1703388"/>
              <a:ext cx="2408238" cy="3868738"/>
            </a:xfrm>
            <a:custGeom>
              <a:avLst/>
              <a:gdLst/>
              <a:ahLst/>
              <a:cxnLst>
                <a:cxn ang="0">
                  <a:pos x="22" y="92"/>
                </a:cxn>
                <a:cxn ang="0">
                  <a:pos x="59" y="44"/>
                </a:cxn>
                <a:cxn ang="0">
                  <a:pos x="96" y="0"/>
                </a:cxn>
                <a:cxn ang="0">
                  <a:pos x="132" y="110"/>
                </a:cxn>
                <a:cxn ang="0">
                  <a:pos x="165" y="488"/>
                </a:cxn>
                <a:cxn ang="0">
                  <a:pos x="202" y="946"/>
                </a:cxn>
                <a:cxn ang="0">
                  <a:pos x="239" y="1430"/>
                </a:cxn>
                <a:cxn ang="0">
                  <a:pos x="275" y="1910"/>
                </a:cxn>
                <a:cxn ang="0">
                  <a:pos x="312" y="2309"/>
                </a:cxn>
                <a:cxn ang="0">
                  <a:pos x="345" y="2437"/>
                </a:cxn>
                <a:cxn ang="0">
                  <a:pos x="382" y="2382"/>
                </a:cxn>
                <a:cxn ang="0">
                  <a:pos x="419" y="2298"/>
                </a:cxn>
                <a:cxn ang="0">
                  <a:pos x="455" y="2261"/>
                </a:cxn>
                <a:cxn ang="0">
                  <a:pos x="488" y="2272"/>
                </a:cxn>
                <a:cxn ang="0">
                  <a:pos x="525" y="2291"/>
                </a:cxn>
                <a:cxn ang="0">
                  <a:pos x="562" y="2294"/>
                </a:cxn>
                <a:cxn ang="0">
                  <a:pos x="599" y="2287"/>
                </a:cxn>
                <a:cxn ang="0">
                  <a:pos x="632" y="2276"/>
                </a:cxn>
                <a:cxn ang="0">
                  <a:pos x="668" y="2272"/>
                </a:cxn>
                <a:cxn ang="0">
                  <a:pos x="705" y="2272"/>
                </a:cxn>
                <a:cxn ang="0">
                  <a:pos x="742" y="2261"/>
                </a:cxn>
                <a:cxn ang="0">
                  <a:pos x="775" y="2247"/>
                </a:cxn>
                <a:cxn ang="0">
                  <a:pos x="812" y="2225"/>
                </a:cxn>
                <a:cxn ang="0">
                  <a:pos x="848" y="2199"/>
                </a:cxn>
                <a:cxn ang="0">
                  <a:pos x="885" y="2148"/>
                </a:cxn>
                <a:cxn ang="0">
                  <a:pos x="922" y="2089"/>
                </a:cxn>
                <a:cxn ang="0">
                  <a:pos x="955" y="2034"/>
                </a:cxn>
                <a:cxn ang="0">
                  <a:pos x="991" y="1983"/>
                </a:cxn>
                <a:cxn ang="0">
                  <a:pos x="1028" y="1943"/>
                </a:cxn>
                <a:cxn ang="0">
                  <a:pos x="1065" y="1891"/>
                </a:cxn>
                <a:cxn ang="0">
                  <a:pos x="1098" y="1844"/>
                </a:cxn>
                <a:cxn ang="0">
                  <a:pos x="1135" y="1800"/>
                </a:cxn>
                <a:cxn ang="0">
                  <a:pos x="1171" y="1752"/>
                </a:cxn>
                <a:cxn ang="0">
                  <a:pos x="1208" y="1701"/>
                </a:cxn>
                <a:cxn ang="0">
                  <a:pos x="1241" y="1660"/>
                </a:cxn>
                <a:cxn ang="0">
                  <a:pos x="1278" y="1609"/>
                </a:cxn>
                <a:cxn ang="0">
                  <a:pos x="1315" y="1561"/>
                </a:cxn>
                <a:cxn ang="0">
                  <a:pos x="1351" y="1506"/>
                </a:cxn>
                <a:cxn ang="0">
                  <a:pos x="1384" y="1459"/>
                </a:cxn>
                <a:cxn ang="0">
                  <a:pos x="1421" y="1419"/>
                </a:cxn>
                <a:cxn ang="0">
                  <a:pos x="1458" y="1371"/>
                </a:cxn>
                <a:cxn ang="0">
                  <a:pos x="1495" y="1323"/>
                </a:cxn>
              </a:cxnLst>
              <a:rect l="0" t="0" r="r" b="b"/>
              <a:pathLst>
                <a:path w="1517" h="2437">
                  <a:moveTo>
                    <a:pt x="0" y="125"/>
                  </a:moveTo>
                  <a:lnTo>
                    <a:pt x="11" y="114"/>
                  </a:lnTo>
                  <a:lnTo>
                    <a:pt x="22" y="92"/>
                  </a:lnTo>
                  <a:lnTo>
                    <a:pt x="37" y="81"/>
                  </a:lnTo>
                  <a:lnTo>
                    <a:pt x="48" y="63"/>
                  </a:lnTo>
                  <a:lnTo>
                    <a:pt x="59" y="44"/>
                  </a:lnTo>
                  <a:lnTo>
                    <a:pt x="70" y="33"/>
                  </a:lnTo>
                  <a:lnTo>
                    <a:pt x="85" y="15"/>
                  </a:lnTo>
                  <a:lnTo>
                    <a:pt x="96" y="0"/>
                  </a:lnTo>
                  <a:lnTo>
                    <a:pt x="107" y="0"/>
                  </a:lnTo>
                  <a:lnTo>
                    <a:pt x="118" y="37"/>
                  </a:lnTo>
                  <a:lnTo>
                    <a:pt x="132" y="110"/>
                  </a:lnTo>
                  <a:lnTo>
                    <a:pt x="143" y="209"/>
                  </a:lnTo>
                  <a:lnTo>
                    <a:pt x="154" y="363"/>
                  </a:lnTo>
                  <a:lnTo>
                    <a:pt x="165" y="488"/>
                  </a:lnTo>
                  <a:lnTo>
                    <a:pt x="180" y="631"/>
                  </a:lnTo>
                  <a:lnTo>
                    <a:pt x="191" y="788"/>
                  </a:lnTo>
                  <a:lnTo>
                    <a:pt x="202" y="946"/>
                  </a:lnTo>
                  <a:lnTo>
                    <a:pt x="213" y="1103"/>
                  </a:lnTo>
                  <a:lnTo>
                    <a:pt x="228" y="1265"/>
                  </a:lnTo>
                  <a:lnTo>
                    <a:pt x="239" y="1430"/>
                  </a:lnTo>
                  <a:lnTo>
                    <a:pt x="250" y="1594"/>
                  </a:lnTo>
                  <a:lnTo>
                    <a:pt x="261" y="1756"/>
                  </a:lnTo>
                  <a:lnTo>
                    <a:pt x="275" y="1910"/>
                  </a:lnTo>
                  <a:lnTo>
                    <a:pt x="286" y="2060"/>
                  </a:lnTo>
                  <a:lnTo>
                    <a:pt x="297" y="2195"/>
                  </a:lnTo>
                  <a:lnTo>
                    <a:pt x="312" y="2309"/>
                  </a:lnTo>
                  <a:lnTo>
                    <a:pt x="323" y="2390"/>
                  </a:lnTo>
                  <a:lnTo>
                    <a:pt x="334" y="2430"/>
                  </a:lnTo>
                  <a:lnTo>
                    <a:pt x="345" y="2437"/>
                  </a:lnTo>
                  <a:lnTo>
                    <a:pt x="360" y="2430"/>
                  </a:lnTo>
                  <a:lnTo>
                    <a:pt x="371" y="2404"/>
                  </a:lnTo>
                  <a:lnTo>
                    <a:pt x="382" y="2382"/>
                  </a:lnTo>
                  <a:lnTo>
                    <a:pt x="393" y="2349"/>
                  </a:lnTo>
                  <a:lnTo>
                    <a:pt x="408" y="2324"/>
                  </a:lnTo>
                  <a:lnTo>
                    <a:pt x="419" y="2298"/>
                  </a:lnTo>
                  <a:lnTo>
                    <a:pt x="430" y="2276"/>
                  </a:lnTo>
                  <a:lnTo>
                    <a:pt x="441" y="2269"/>
                  </a:lnTo>
                  <a:lnTo>
                    <a:pt x="455" y="2261"/>
                  </a:lnTo>
                  <a:lnTo>
                    <a:pt x="466" y="2261"/>
                  </a:lnTo>
                  <a:lnTo>
                    <a:pt x="477" y="2265"/>
                  </a:lnTo>
                  <a:lnTo>
                    <a:pt x="488" y="2272"/>
                  </a:lnTo>
                  <a:lnTo>
                    <a:pt x="503" y="2276"/>
                  </a:lnTo>
                  <a:lnTo>
                    <a:pt x="514" y="2283"/>
                  </a:lnTo>
                  <a:lnTo>
                    <a:pt x="525" y="2291"/>
                  </a:lnTo>
                  <a:lnTo>
                    <a:pt x="536" y="2294"/>
                  </a:lnTo>
                  <a:lnTo>
                    <a:pt x="551" y="2294"/>
                  </a:lnTo>
                  <a:lnTo>
                    <a:pt x="562" y="2294"/>
                  </a:lnTo>
                  <a:lnTo>
                    <a:pt x="573" y="2291"/>
                  </a:lnTo>
                  <a:lnTo>
                    <a:pt x="584" y="2287"/>
                  </a:lnTo>
                  <a:lnTo>
                    <a:pt x="599" y="2287"/>
                  </a:lnTo>
                  <a:lnTo>
                    <a:pt x="610" y="2280"/>
                  </a:lnTo>
                  <a:lnTo>
                    <a:pt x="621" y="2276"/>
                  </a:lnTo>
                  <a:lnTo>
                    <a:pt x="632" y="2276"/>
                  </a:lnTo>
                  <a:lnTo>
                    <a:pt x="646" y="2276"/>
                  </a:lnTo>
                  <a:lnTo>
                    <a:pt x="657" y="2276"/>
                  </a:lnTo>
                  <a:lnTo>
                    <a:pt x="668" y="2272"/>
                  </a:lnTo>
                  <a:lnTo>
                    <a:pt x="679" y="2272"/>
                  </a:lnTo>
                  <a:lnTo>
                    <a:pt x="694" y="2272"/>
                  </a:lnTo>
                  <a:lnTo>
                    <a:pt x="705" y="2272"/>
                  </a:lnTo>
                  <a:lnTo>
                    <a:pt x="716" y="2272"/>
                  </a:lnTo>
                  <a:lnTo>
                    <a:pt x="727" y="2269"/>
                  </a:lnTo>
                  <a:lnTo>
                    <a:pt x="742" y="2261"/>
                  </a:lnTo>
                  <a:lnTo>
                    <a:pt x="753" y="2254"/>
                  </a:lnTo>
                  <a:lnTo>
                    <a:pt x="764" y="2250"/>
                  </a:lnTo>
                  <a:lnTo>
                    <a:pt x="775" y="2247"/>
                  </a:lnTo>
                  <a:lnTo>
                    <a:pt x="790" y="2239"/>
                  </a:lnTo>
                  <a:lnTo>
                    <a:pt x="801" y="2232"/>
                  </a:lnTo>
                  <a:lnTo>
                    <a:pt x="812" y="2225"/>
                  </a:lnTo>
                  <a:lnTo>
                    <a:pt x="823" y="2221"/>
                  </a:lnTo>
                  <a:lnTo>
                    <a:pt x="837" y="2217"/>
                  </a:lnTo>
                  <a:lnTo>
                    <a:pt x="848" y="2199"/>
                  </a:lnTo>
                  <a:lnTo>
                    <a:pt x="859" y="2188"/>
                  </a:lnTo>
                  <a:lnTo>
                    <a:pt x="874" y="2162"/>
                  </a:lnTo>
                  <a:lnTo>
                    <a:pt x="885" y="2148"/>
                  </a:lnTo>
                  <a:lnTo>
                    <a:pt x="896" y="2129"/>
                  </a:lnTo>
                  <a:lnTo>
                    <a:pt x="907" y="2107"/>
                  </a:lnTo>
                  <a:lnTo>
                    <a:pt x="922" y="2089"/>
                  </a:lnTo>
                  <a:lnTo>
                    <a:pt x="933" y="2074"/>
                  </a:lnTo>
                  <a:lnTo>
                    <a:pt x="944" y="2052"/>
                  </a:lnTo>
                  <a:lnTo>
                    <a:pt x="955" y="2034"/>
                  </a:lnTo>
                  <a:lnTo>
                    <a:pt x="969" y="2023"/>
                  </a:lnTo>
                  <a:lnTo>
                    <a:pt x="980" y="2001"/>
                  </a:lnTo>
                  <a:lnTo>
                    <a:pt x="991" y="1983"/>
                  </a:lnTo>
                  <a:lnTo>
                    <a:pt x="1003" y="1972"/>
                  </a:lnTo>
                  <a:lnTo>
                    <a:pt x="1017" y="1950"/>
                  </a:lnTo>
                  <a:lnTo>
                    <a:pt x="1028" y="1943"/>
                  </a:lnTo>
                  <a:lnTo>
                    <a:pt x="1039" y="1921"/>
                  </a:lnTo>
                  <a:lnTo>
                    <a:pt x="1050" y="1906"/>
                  </a:lnTo>
                  <a:lnTo>
                    <a:pt x="1065" y="1891"/>
                  </a:lnTo>
                  <a:lnTo>
                    <a:pt x="1076" y="1877"/>
                  </a:lnTo>
                  <a:lnTo>
                    <a:pt x="1087" y="1862"/>
                  </a:lnTo>
                  <a:lnTo>
                    <a:pt x="1098" y="1844"/>
                  </a:lnTo>
                  <a:lnTo>
                    <a:pt x="1113" y="1829"/>
                  </a:lnTo>
                  <a:lnTo>
                    <a:pt x="1124" y="1811"/>
                  </a:lnTo>
                  <a:lnTo>
                    <a:pt x="1135" y="1800"/>
                  </a:lnTo>
                  <a:lnTo>
                    <a:pt x="1146" y="1781"/>
                  </a:lnTo>
                  <a:lnTo>
                    <a:pt x="1160" y="1763"/>
                  </a:lnTo>
                  <a:lnTo>
                    <a:pt x="1171" y="1752"/>
                  </a:lnTo>
                  <a:lnTo>
                    <a:pt x="1182" y="1734"/>
                  </a:lnTo>
                  <a:lnTo>
                    <a:pt x="1193" y="1723"/>
                  </a:lnTo>
                  <a:lnTo>
                    <a:pt x="1208" y="1701"/>
                  </a:lnTo>
                  <a:lnTo>
                    <a:pt x="1219" y="1690"/>
                  </a:lnTo>
                  <a:lnTo>
                    <a:pt x="1230" y="1671"/>
                  </a:lnTo>
                  <a:lnTo>
                    <a:pt x="1241" y="1660"/>
                  </a:lnTo>
                  <a:lnTo>
                    <a:pt x="1256" y="1642"/>
                  </a:lnTo>
                  <a:lnTo>
                    <a:pt x="1267" y="1624"/>
                  </a:lnTo>
                  <a:lnTo>
                    <a:pt x="1278" y="1609"/>
                  </a:lnTo>
                  <a:lnTo>
                    <a:pt x="1289" y="1591"/>
                  </a:lnTo>
                  <a:lnTo>
                    <a:pt x="1304" y="1569"/>
                  </a:lnTo>
                  <a:lnTo>
                    <a:pt x="1315" y="1561"/>
                  </a:lnTo>
                  <a:lnTo>
                    <a:pt x="1326" y="1539"/>
                  </a:lnTo>
                  <a:lnTo>
                    <a:pt x="1337" y="1528"/>
                  </a:lnTo>
                  <a:lnTo>
                    <a:pt x="1351" y="1506"/>
                  </a:lnTo>
                  <a:lnTo>
                    <a:pt x="1362" y="1488"/>
                  </a:lnTo>
                  <a:lnTo>
                    <a:pt x="1373" y="1481"/>
                  </a:lnTo>
                  <a:lnTo>
                    <a:pt x="1384" y="1459"/>
                  </a:lnTo>
                  <a:lnTo>
                    <a:pt x="1399" y="1448"/>
                  </a:lnTo>
                  <a:lnTo>
                    <a:pt x="1410" y="1430"/>
                  </a:lnTo>
                  <a:lnTo>
                    <a:pt x="1421" y="1419"/>
                  </a:lnTo>
                  <a:lnTo>
                    <a:pt x="1432" y="1400"/>
                  </a:lnTo>
                  <a:lnTo>
                    <a:pt x="1447" y="1386"/>
                  </a:lnTo>
                  <a:lnTo>
                    <a:pt x="1458" y="1371"/>
                  </a:lnTo>
                  <a:lnTo>
                    <a:pt x="1469" y="1353"/>
                  </a:lnTo>
                  <a:lnTo>
                    <a:pt x="1484" y="1342"/>
                  </a:lnTo>
                  <a:lnTo>
                    <a:pt x="1495" y="1323"/>
                  </a:lnTo>
                  <a:lnTo>
                    <a:pt x="1506" y="1312"/>
                  </a:lnTo>
                  <a:lnTo>
                    <a:pt x="1517" y="1290"/>
                  </a:lnTo>
                </a:path>
              </a:pathLst>
            </a:custGeom>
            <a:noFill/>
            <a:ln w="25400" cap="flat">
              <a:solidFill>
                <a:srgbClr val="92D05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871" name="Freeform 79"/>
            <p:cNvSpPr>
              <a:spLocks/>
            </p:cNvSpPr>
            <p:nvPr/>
          </p:nvSpPr>
          <p:spPr bwMode="auto">
            <a:xfrm>
              <a:off x="5872162" y="1703388"/>
              <a:ext cx="2413000" cy="3868738"/>
            </a:xfrm>
            <a:custGeom>
              <a:avLst/>
              <a:gdLst/>
              <a:ahLst/>
              <a:cxnLst>
                <a:cxn ang="0">
                  <a:pos x="25" y="1261"/>
                </a:cxn>
                <a:cxn ang="0">
                  <a:pos x="62" y="1210"/>
                </a:cxn>
                <a:cxn ang="0">
                  <a:pos x="95" y="1155"/>
                </a:cxn>
                <a:cxn ang="0">
                  <a:pos x="132" y="1107"/>
                </a:cxn>
                <a:cxn ang="0">
                  <a:pos x="169" y="1063"/>
                </a:cxn>
                <a:cxn ang="0">
                  <a:pos x="205" y="1019"/>
                </a:cxn>
                <a:cxn ang="0">
                  <a:pos x="238" y="968"/>
                </a:cxn>
                <a:cxn ang="0">
                  <a:pos x="275" y="924"/>
                </a:cxn>
                <a:cxn ang="0">
                  <a:pos x="312" y="869"/>
                </a:cxn>
                <a:cxn ang="0">
                  <a:pos x="348" y="825"/>
                </a:cxn>
                <a:cxn ang="0">
                  <a:pos x="381" y="777"/>
                </a:cxn>
                <a:cxn ang="0">
                  <a:pos x="418" y="730"/>
                </a:cxn>
                <a:cxn ang="0">
                  <a:pos x="455" y="686"/>
                </a:cxn>
                <a:cxn ang="0">
                  <a:pos x="492" y="638"/>
                </a:cxn>
                <a:cxn ang="0">
                  <a:pos x="525" y="590"/>
                </a:cxn>
                <a:cxn ang="0">
                  <a:pos x="561" y="535"/>
                </a:cxn>
                <a:cxn ang="0">
                  <a:pos x="598" y="491"/>
                </a:cxn>
                <a:cxn ang="0">
                  <a:pos x="635" y="447"/>
                </a:cxn>
                <a:cxn ang="0">
                  <a:pos x="672" y="400"/>
                </a:cxn>
                <a:cxn ang="0">
                  <a:pos x="705" y="352"/>
                </a:cxn>
                <a:cxn ang="0">
                  <a:pos x="741" y="308"/>
                </a:cxn>
                <a:cxn ang="0">
                  <a:pos x="778" y="257"/>
                </a:cxn>
                <a:cxn ang="0">
                  <a:pos x="815" y="206"/>
                </a:cxn>
                <a:cxn ang="0">
                  <a:pos x="848" y="158"/>
                </a:cxn>
                <a:cxn ang="0">
                  <a:pos x="885" y="114"/>
                </a:cxn>
                <a:cxn ang="0">
                  <a:pos x="921" y="63"/>
                </a:cxn>
                <a:cxn ang="0">
                  <a:pos x="958" y="15"/>
                </a:cxn>
                <a:cxn ang="0">
                  <a:pos x="991" y="37"/>
                </a:cxn>
                <a:cxn ang="0">
                  <a:pos x="1028" y="367"/>
                </a:cxn>
                <a:cxn ang="0">
                  <a:pos x="1064" y="796"/>
                </a:cxn>
                <a:cxn ang="0">
                  <a:pos x="1101" y="1272"/>
                </a:cxn>
                <a:cxn ang="0">
                  <a:pos x="1134" y="1763"/>
                </a:cxn>
                <a:cxn ang="0">
                  <a:pos x="1171" y="2195"/>
                </a:cxn>
                <a:cxn ang="0">
                  <a:pos x="1208" y="2430"/>
                </a:cxn>
                <a:cxn ang="0">
                  <a:pos x="1244" y="2404"/>
                </a:cxn>
                <a:cxn ang="0">
                  <a:pos x="1281" y="2324"/>
                </a:cxn>
                <a:cxn ang="0">
                  <a:pos x="1314" y="2265"/>
                </a:cxn>
                <a:cxn ang="0">
                  <a:pos x="1351" y="2265"/>
                </a:cxn>
                <a:cxn ang="0">
                  <a:pos x="1388" y="2287"/>
                </a:cxn>
                <a:cxn ang="0">
                  <a:pos x="1424" y="2294"/>
                </a:cxn>
                <a:cxn ang="0">
                  <a:pos x="1457" y="2287"/>
                </a:cxn>
                <a:cxn ang="0">
                  <a:pos x="1494" y="2276"/>
                </a:cxn>
              </a:cxnLst>
              <a:rect l="0" t="0" r="r" b="b"/>
              <a:pathLst>
                <a:path w="1520" h="2437">
                  <a:moveTo>
                    <a:pt x="0" y="1290"/>
                  </a:moveTo>
                  <a:lnTo>
                    <a:pt x="14" y="1279"/>
                  </a:lnTo>
                  <a:lnTo>
                    <a:pt x="25" y="1261"/>
                  </a:lnTo>
                  <a:lnTo>
                    <a:pt x="36" y="1243"/>
                  </a:lnTo>
                  <a:lnTo>
                    <a:pt x="47" y="1228"/>
                  </a:lnTo>
                  <a:lnTo>
                    <a:pt x="62" y="1210"/>
                  </a:lnTo>
                  <a:lnTo>
                    <a:pt x="73" y="1184"/>
                  </a:lnTo>
                  <a:lnTo>
                    <a:pt x="84" y="1173"/>
                  </a:lnTo>
                  <a:lnTo>
                    <a:pt x="95" y="1155"/>
                  </a:lnTo>
                  <a:lnTo>
                    <a:pt x="110" y="1144"/>
                  </a:lnTo>
                  <a:lnTo>
                    <a:pt x="121" y="1125"/>
                  </a:lnTo>
                  <a:lnTo>
                    <a:pt x="132" y="1107"/>
                  </a:lnTo>
                  <a:lnTo>
                    <a:pt x="143" y="1096"/>
                  </a:lnTo>
                  <a:lnTo>
                    <a:pt x="157" y="1078"/>
                  </a:lnTo>
                  <a:lnTo>
                    <a:pt x="169" y="1063"/>
                  </a:lnTo>
                  <a:lnTo>
                    <a:pt x="180" y="1048"/>
                  </a:lnTo>
                  <a:lnTo>
                    <a:pt x="191" y="1034"/>
                  </a:lnTo>
                  <a:lnTo>
                    <a:pt x="205" y="1019"/>
                  </a:lnTo>
                  <a:lnTo>
                    <a:pt x="216" y="1001"/>
                  </a:lnTo>
                  <a:lnTo>
                    <a:pt x="227" y="986"/>
                  </a:lnTo>
                  <a:lnTo>
                    <a:pt x="238" y="968"/>
                  </a:lnTo>
                  <a:lnTo>
                    <a:pt x="253" y="953"/>
                  </a:lnTo>
                  <a:lnTo>
                    <a:pt x="264" y="935"/>
                  </a:lnTo>
                  <a:lnTo>
                    <a:pt x="275" y="924"/>
                  </a:lnTo>
                  <a:lnTo>
                    <a:pt x="286" y="909"/>
                  </a:lnTo>
                  <a:lnTo>
                    <a:pt x="301" y="891"/>
                  </a:lnTo>
                  <a:lnTo>
                    <a:pt x="312" y="869"/>
                  </a:lnTo>
                  <a:lnTo>
                    <a:pt x="323" y="854"/>
                  </a:lnTo>
                  <a:lnTo>
                    <a:pt x="334" y="840"/>
                  </a:lnTo>
                  <a:lnTo>
                    <a:pt x="348" y="825"/>
                  </a:lnTo>
                  <a:lnTo>
                    <a:pt x="359" y="810"/>
                  </a:lnTo>
                  <a:lnTo>
                    <a:pt x="370" y="792"/>
                  </a:lnTo>
                  <a:lnTo>
                    <a:pt x="381" y="777"/>
                  </a:lnTo>
                  <a:lnTo>
                    <a:pt x="396" y="763"/>
                  </a:lnTo>
                  <a:lnTo>
                    <a:pt x="407" y="748"/>
                  </a:lnTo>
                  <a:lnTo>
                    <a:pt x="418" y="730"/>
                  </a:lnTo>
                  <a:lnTo>
                    <a:pt x="429" y="719"/>
                  </a:lnTo>
                  <a:lnTo>
                    <a:pt x="444" y="700"/>
                  </a:lnTo>
                  <a:lnTo>
                    <a:pt x="455" y="686"/>
                  </a:lnTo>
                  <a:lnTo>
                    <a:pt x="466" y="667"/>
                  </a:lnTo>
                  <a:lnTo>
                    <a:pt x="477" y="653"/>
                  </a:lnTo>
                  <a:lnTo>
                    <a:pt x="492" y="638"/>
                  </a:lnTo>
                  <a:lnTo>
                    <a:pt x="503" y="620"/>
                  </a:lnTo>
                  <a:lnTo>
                    <a:pt x="514" y="609"/>
                  </a:lnTo>
                  <a:lnTo>
                    <a:pt x="525" y="590"/>
                  </a:lnTo>
                  <a:lnTo>
                    <a:pt x="539" y="576"/>
                  </a:lnTo>
                  <a:lnTo>
                    <a:pt x="550" y="554"/>
                  </a:lnTo>
                  <a:lnTo>
                    <a:pt x="561" y="535"/>
                  </a:lnTo>
                  <a:lnTo>
                    <a:pt x="576" y="528"/>
                  </a:lnTo>
                  <a:lnTo>
                    <a:pt x="587" y="506"/>
                  </a:lnTo>
                  <a:lnTo>
                    <a:pt x="598" y="491"/>
                  </a:lnTo>
                  <a:lnTo>
                    <a:pt x="609" y="477"/>
                  </a:lnTo>
                  <a:lnTo>
                    <a:pt x="624" y="462"/>
                  </a:lnTo>
                  <a:lnTo>
                    <a:pt x="635" y="447"/>
                  </a:lnTo>
                  <a:lnTo>
                    <a:pt x="646" y="429"/>
                  </a:lnTo>
                  <a:lnTo>
                    <a:pt x="657" y="418"/>
                  </a:lnTo>
                  <a:lnTo>
                    <a:pt x="672" y="400"/>
                  </a:lnTo>
                  <a:lnTo>
                    <a:pt x="683" y="385"/>
                  </a:lnTo>
                  <a:lnTo>
                    <a:pt x="694" y="370"/>
                  </a:lnTo>
                  <a:lnTo>
                    <a:pt x="705" y="352"/>
                  </a:lnTo>
                  <a:lnTo>
                    <a:pt x="719" y="338"/>
                  </a:lnTo>
                  <a:lnTo>
                    <a:pt x="730" y="319"/>
                  </a:lnTo>
                  <a:lnTo>
                    <a:pt x="741" y="308"/>
                  </a:lnTo>
                  <a:lnTo>
                    <a:pt x="752" y="290"/>
                  </a:lnTo>
                  <a:lnTo>
                    <a:pt x="767" y="272"/>
                  </a:lnTo>
                  <a:lnTo>
                    <a:pt x="778" y="257"/>
                  </a:lnTo>
                  <a:lnTo>
                    <a:pt x="789" y="235"/>
                  </a:lnTo>
                  <a:lnTo>
                    <a:pt x="800" y="224"/>
                  </a:lnTo>
                  <a:lnTo>
                    <a:pt x="815" y="206"/>
                  </a:lnTo>
                  <a:lnTo>
                    <a:pt x="826" y="191"/>
                  </a:lnTo>
                  <a:lnTo>
                    <a:pt x="837" y="173"/>
                  </a:lnTo>
                  <a:lnTo>
                    <a:pt x="848" y="158"/>
                  </a:lnTo>
                  <a:lnTo>
                    <a:pt x="863" y="143"/>
                  </a:lnTo>
                  <a:lnTo>
                    <a:pt x="874" y="125"/>
                  </a:lnTo>
                  <a:lnTo>
                    <a:pt x="885" y="114"/>
                  </a:lnTo>
                  <a:lnTo>
                    <a:pt x="896" y="92"/>
                  </a:lnTo>
                  <a:lnTo>
                    <a:pt x="910" y="77"/>
                  </a:lnTo>
                  <a:lnTo>
                    <a:pt x="921" y="63"/>
                  </a:lnTo>
                  <a:lnTo>
                    <a:pt x="932" y="44"/>
                  </a:lnTo>
                  <a:lnTo>
                    <a:pt x="943" y="33"/>
                  </a:lnTo>
                  <a:lnTo>
                    <a:pt x="958" y="15"/>
                  </a:lnTo>
                  <a:lnTo>
                    <a:pt x="969" y="0"/>
                  </a:lnTo>
                  <a:lnTo>
                    <a:pt x="980" y="4"/>
                  </a:lnTo>
                  <a:lnTo>
                    <a:pt x="991" y="37"/>
                  </a:lnTo>
                  <a:lnTo>
                    <a:pt x="1006" y="114"/>
                  </a:lnTo>
                  <a:lnTo>
                    <a:pt x="1017" y="213"/>
                  </a:lnTo>
                  <a:lnTo>
                    <a:pt x="1028" y="367"/>
                  </a:lnTo>
                  <a:lnTo>
                    <a:pt x="1039" y="495"/>
                  </a:lnTo>
                  <a:lnTo>
                    <a:pt x="1053" y="634"/>
                  </a:lnTo>
                  <a:lnTo>
                    <a:pt x="1064" y="796"/>
                  </a:lnTo>
                  <a:lnTo>
                    <a:pt x="1075" y="957"/>
                  </a:lnTo>
                  <a:lnTo>
                    <a:pt x="1087" y="1111"/>
                  </a:lnTo>
                  <a:lnTo>
                    <a:pt x="1101" y="1272"/>
                  </a:lnTo>
                  <a:lnTo>
                    <a:pt x="1112" y="1430"/>
                  </a:lnTo>
                  <a:lnTo>
                    <a:pt x="1123" y="1598"/>
                  </a:lnTo>
                  <a:lnTo>
                    <a:pt x="1134" y="1763"/>
                  </a:lnTo>
                  <a:lnTo>
                    <a:pt x="1149" y="1913"/>
                  </a:lnTo>
                  <a:lnTo>
                    <a:pt x="1160" y="2067"/>
                  </a:lnTo>
                  <a:lnTo>
                    <a:pt x="1171" y="2195"/>
                  </a:lnTo>
                  <a:lnTo>
                    <a:pt x="1186" y="2313"/>
                  </a:lnTo>
                  <a:lnTo>
                    <a:pt x="1197" y="2393"/>
                  </a:lnTo>
                  <a:lnTo>
                    <a:pt x="1208" y="2430"/>
                  </a:lnTo>
                  <a:lnTo>
                    <a:pt x="1219" y="2437"/>
                  </a:lnTo>
                  <a:lnTo>
                    <a:pt x="1233" y="2430"/>
                  </a:lnTo>
                  <a:lnTo>
                    <a:pt x="1244" y="2404"/>
                  </a:lnTo>
                  <a:lnTo>
                    <a:pt x="1255" y="2379"/>
                  </a:lnTo>
                  <a:lnTo>
                    <a:pt x="1266" y="2346"/>
                  </a:lnTo>
                  <a:lnTo>
                    <a:pt x="1281" y="2324"/>
                  </a:lnTo>
                  <a:lnTo>
                    <a:pt x="1292" y="2298"/>
                  </a:lnTo>
                  <a:lnTo>
                    <a:pt x="1303" y="2276"/>
                  </a:lnTo>
                  <a:lnTo>
                    <a:pt x="1314" y="2265"/>
                  </a:lnTo>
                  <a:lnTo>
                    <a:pt x="1329" y="2261"/>
                  </a:lnTo>
                  <a:lnTo>
                    <a:pt x="1340" y="2261"/>
                  </a:lnTo>
                  <a:lnTo>
                    <a:pt x="1351" y="2265"/>
                  </a:lnTo>
                  <a:lnTo>
                    <a:pt x="1362" y="2272"/>
                  </a:lnTo>
                  <a:lnTo>
                    <a:pt x="1377" y="2276"/>
                  </a:lnTo>
                  <a:lnTo>
                    <a:pt x="1388" y="2287"/>
                  </a:lnTo>
                  <a:lnTo>
                    <a:pt x="1399" y="2291"/>
                  </a:lnTo>
                  <a:lnTo>
                    <a:pt x="1410" y="2294"/>
                  </a:lnTo>
                  <a:lnTo>
                    <a:pt x="1424" y="2294"/>
                  </a:lnTo>
                  <a:lnTo>
                    <a:pt x="1435" y="2294"/>
                  </a:lnTo>
                  <a:lnTo>
                    <a:pt x="1446" y="2291"/>
                  </a:lnTo>
                  <a:lnTo>
                    <a:pt x="1457" y="2287"/>
                  </a:lnTo>
                  <a:lnTo>
                    <a:pt x="1472" y="2287"/>
                  </a:lnTo>
                  <a:lnTo>
                    <a:pt x="1483" y="2280"/>
                  </a:lnTo>
                  <a:lnTo>
                    <a:pt x="1494" y="2276"/>
                  </a:lnTo>
                  <a:lnTo>
                    <a:pt x="1505" y="2276"/>
                  </a:lnTo>
                  <a:lnTo>
                    <a:pt x="1520" y="2276"/>
                  </a:lnTo>
                </a:path>
              </a:pathLst>
            </a:custGeom>
            <a:noFill/>
            <a:ln w="25400" cap="flat">
              <a:solidFill>
                <a:srgbClr val="92D05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872" name="Freeform 80"/>
            <p:cNvSpPr>
              <a:spLocks/>
            </p:cNvSpPr>
            <p:nvPr/>
          </p:nvSpPr>
          <p:spPr bwMode="auto">
            <a:xfrm>
              <a:off x="8285162" y="5176838"/>
              <a:ext cx="338138" cy="139700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11" y="88"/>
                </a:cxn>
                <a:cxn ang="0">
                  <a:pos x="22" y="84"/>
                </a:cxn>
                <a:cxn ang="0">
                  <a:pos x="33" y="84"/>
                </a:cxn>
                <a:cxn ang="0">
                  <a:pos x="48" y="84"/>
                </a:cxn>
                <a:cxn ang="0">
                  <a:pos x="59" y="84"/>
                </a:cxn>
                <a:cxn ang="0">
                  <a:pos x="70" y="84"/>
                </a:cxn>
                <a:cxn ang="0">
                  <a:pos x="81" y="81"/>
                </a:cxn>
                <a:cxn ang="0">
                  <a:pos x="95" y="73"/>
                </a:cxn>
                <a:cxn ang="0">
                  <a:pos x="106" y="66"/>
                </a:cxn>
                <a:cxn ang="0">
                  <a:pos x="117" y="62"/>
                </a:cxn>
                <a:cxn ang="0">
                  <a:pos x="128" y="59"/>
                </a:cxn>
                <a:cxn ang="0">
                  <a:pos x="143" y="51"/>
                </a:cxn>
                <a:cxn ang="0">
                  <a:pos x="154" y="44"/>
                </a:cxn>
                <a:cxn ang="0">
                  <a:pos x="165" y="37"/>
                </a:cxn>
                <a:cxn ang="0">
                  <a:pos x="176" y="33"/>
                </a:cxn>
                <a:cxn ang="0">
                  <a:pos x="191" y="29"/>
                </a:cxn>
                <a:cxn ang="0">
                  <a:pos x="202" y="11"/>
                </a:cxn>
                <a:cxn ang="0">
                  <a:pos x="213" y="0"/>
                </a:cxn>
              </a:cxnLst>
              <a:rect l="0" t="0" r="r" b="b"/>
              <a:pathLst>
                <a:path w="213" h="88">
                  <a:moveTo>
                    <a:pt x="0" y="88"/>
                  </a:moveTo>
                  <a:lnTo>
                    <a:pt x="11" y="88"/>
                  </a:lnTo>
                  <a:lnTo>
                    <a:pt x="22" y="84"/>
                  </a:lnTo>
                  <a:lnTo>
                    <a:pt x="33" y="84"/>
                  </a:lnTo>
                  <a:lnTo>
                    <a:pt x="48" y="84"/>
                  </a:lnTo>
                  <a:lnTo>
                    <a:pt x="59" y="84"/>
                  </a:lnTo>
                  <a:lnTo>
                    <a:pt x="70" y="84"/>
                  </a:lnTo>
                  <a:lnTo>
                    <a:pt x="81" y="81"/>
                  </a:lnTo>
                  <a:lnTo>
                    <a:pt x="95" y="73"/>
                  </a:lnTo>
                  <a:lnTo>
                    <a:pt x="106" y="66"/>
                  </a:lnTo>
                  <a:lnTo>
                    <a:pt x="117" y="62"/>
                  </a:lnTo>
                  <a:lnTo>
                    <a:pt x="128" y="59"/>
                  </a:lnTo>
                  <a:lnTo>
                    <a:pt x="143" y="51"/>
                  </a:lnTo>
                  <a:lnTo>
                    <a:pt x="154" y="44"/>
                  </a:lnTo>
                  <a:lnTo>
                    <a:pt x="165" y="37"/>
                  </a:lnTo>
                  <a:lnTo>
                    <a:pt x="176" y="33"/>
                  </a:lnTo>
                  <a:lnTo>
                    <a:pt x="191" y="29"/>
                  </a:lnTo>
                  <a:lnTo>
                    <a:pt x="202" y="11"/>
                  </a:lnTo>
                  <a:lnTo>
                    <a:pt x="213" y="0"/>
                  </a:lnTo>
                </a:path>
              </a:pathLst>
            </a:custGeom>
            <a:noFill/>
            <a:ln w="25400" cap="flat">
              <a:solidFill>
                <a:srgbClr val="92D05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cxnSp>
        <p:nvCxnSpPr>
          <p:cNvPr id="121" name="Connecteur droit 120"/>
          <p:cNvCxnSpPr/>
          <p:nvPr/>
        </p:nvCxnSpPr>
        <p:spPr bwMode="auto">
          <a:xfrm rot="5400000" flipH="1" flipV="1">
            <a:off x="3228871" y="2647272"/>
            <a:ext cx="1623573" cy="141649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Connecteur droit 121"/>
          <p:cNvCxnSpPr/>
          <p:nvPr/>
        </p:nvCxnSpPr>
        <p:spPr bwMode="auto">
          <a:xfrm rot="5400000" flipH="1" flipV="1">
            <a:off x="4628760" y="2675847"/>
            <a:ext cx="1623573" cy="141649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49" name="Groupe 148"/>
          <p:cNvGrpSpPr/>
          <p:nvPr/>
        </p:nvGrpSpPr>
        <p:grpSpPr>
          <a:xfrm>
            <a:off x="322264" y="1131888"/>
            <a:ext cx="6164261" cy="792161"/>
            <a:chOff x="712789" y="1131888"/>
            <a:chExt cx="6164261" cy="792161"/>
          </a:xfrm>
        </p:grpSpPr>
        <p:grpSp>
          <p:nvGrpSpPr>
            <p:cNvPr id="148" name="Groupe 147"/>
            <p:cNvGrpSpPr/>
            <p:nvPr/>
          </p:nvGrpSpPr>
          <p:grpSpPr>
            <a:xfrm>
              <a:off x="2628900" y="1228725"/>
              <a:ext cx="4248150" cy="695324"/>
              <a:chOff x="2628900" y="1228725"/>
              <a:chExt cx="4248150" cy="695324"/>
            </a:xfrm>
          </p:grpSpPr>
          <p:cxnSp>
            <p:nvCxnSpPr>
              <p:cNvPr id="127" name="Connecteur droit avec flèche 126"/>
              <p:cNvCxnSpPr/>
              <p:nvPr/>
            </p:nvCxnSpPr>
            <p:spPr bwMode="auto">
              <a:xfrm rot="5400000">
                <a:off x="2281238" y="1576387"/>
                <a:ext cx="695324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0" name="Connecteur droit avec flèche 129"/>
              <p:cNvCxnSpPr/>
              <p:nvPr/>
            </p:nvCxnSpPr>
            <p:spPr bwMode="auto">
              <a:xfrm rot="5400000">
                <a:off x="3719513" y="1576387"/>
                <a:ext cx="695324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1" name="Connecteur droit avec flèche 130"/>
              <p:cNvCxnSpPr/>
              <p:nvPr/>
            </p:nvCxnSpPr>
            <p:spPr bwMode="auto">
              <a:xfrm rot="5400000">
                <a:off x="5110163" y="1576387"/>
                <a:ext cx="695324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2" name="Connecteur droit avec flèche 131"/>
              <p:cNvCxnSpPr/>
              <p:nvPr/>
            </p:nvCxnSpPr>
            <p:spPr bwMode="auto">
              <a:xfrm rot="5400000">
                <a:off x="6529388" y="1576387"/>
                <a:ext cx="695324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33" name="Text Box 30"/>
            <p:cNvSpPr txBox="1">
              <a:spLocks noChangeArrowheads="1"/>
            </p:cNvSpPr>
            <p:nvPr/>
          </p:nvSpPr>
          <p:spPr bwMode="auto">
            <a:xfrm>
              <a:off x="712789" y="1131888"/>
              <a:ext cx="165893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FR" sz="1200" b="0" dirty="0" smtClean="0">
                  <a:solidFill>
                    <a:srgbClr val="FFFF00"/>
                  </a:solidFill>
                  <a:latin typeface="+mn-lt"/>
                </a:rPr>
                <a:t>Compteur grossier,  24 bits</a:t>
              </a:r>
            </a:p>
            <a:p>
              <a:r>
                <a:rPr lang="fr-FR" sz="1200" b="0" dirty="0" smtClean="0">
                  <a:solidFill>
                    <a:srgbClr val="FFFF00"/>
                  </a:solidFill>
                  <a:latin typeface="+mn-lt"/>
                </a:rPr>
                <a:t>(début de rampe)</a:t>
              </a:r>
            </a:p>
          </p:txBody>
        </p:sp>
      </p:grpSp>
      <p:cxnSp>
        <p:nvCxnSpPr>
          <p:cNvPr id="135" name="Connecteur droit avec flèche 134"/>
          <p:cNvCxnSpPr/>
          <p:nvPr/>
        </p:nvCxnSpPr>
        <p:spPr bwMode="auto">
          <a:xfrm rot="16200000" flipV="1">
            <a:off x="3133726" y="4210049"/>
            <a:ext cx="20955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dash"/>
            <a:round/>
            <a:headEnd type="none" w="med" len="med"/>
            <a:tailEnd type="arrow"/>
          </a:ln>
          <a:effectLst/>
        </p:spPr>
      </p:cxnSp>
      <p:grpSp>
        <p:nvGrpSpPr>
          <p:cNvPr id="144" name="Groupe 143"/>
          <p:cNvGrpSpPr/>
          <p:nvPr/>
        </p:nvGrpSpPr>
        <p:grpSpPr>
          <a:xfrm>
            <a:off x="4200525" y="3190875"/>
            <a:ext cx="5180867" cy="879178"/>
            <a:chOff x="4591050" y="3019425"/>
            <a:chExt cx="5180867" cy="879178"/>
          </a:xfrm>
        </p:grpSpPr>
        <p:cxnSp>
          <p:nvCxnSpPr>
            <p:cNvPr id="136" name="Connecteur droit avec flèche 135"/>
            <p:cNvCxnSpPr/>
            <p:nvPr/>
          </p:nvCxnSpPr>
          <p:spPr bwMode="auto">
            <a:xfrm>
              <a:off x="4591050" y="3019425"/>
              <a:ext cx="3314700" cy="1905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140" name="Text Box 30"/>
            <p:cNvSpPr txBox="1">
              <a:spLocks noChangeArrowheads="1"/>
            </p:cNvSpPr>
            <p:nvPr/>
          </p:nvSpPr>
          <p:spPr bwMode="auto">
            <a:xfrm>
              <a:off x="8256588" y="3436938"/>
              <a:ext cx="151532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FR" sz="1200" b="0" dirty="0" smtClean="0">
                  <a:solidFill>
                    <a:srgbClr val="FFFF00"/>
                  </a:solidFill>
                  <a:latin typeface="+mn-lt"/>
                </a:rPr>
                <a:t>Compteur fin</a:t>
              </a:r>
            </a:p>
            <a:p>
              <a:r>
                <a:rPr lang="fr-FR" sz="1200" dirty="0" smtClean="0">
                  <a:solidFill>
                    <a:srgbClr val="FFFF00"/>
                  </a:solidFill>
                  <a:latin typeface="+mn-lt"/>
                </a:rPr>
                <a:t>(</a:t>
              </a:r>
              <a:r>
                <a:rPr lang="fr-FR" sz="1200" b="0" dirty="0" smtClean="0">
                  <a:solidFill>
                    <a:srgbClr val="FFFF00"/>
                  </a:solidFill>
                  <a:latin typeface="+mn-lt"/>
                </a:rPr>
                <a:t>ADC 10 bits)</a:t>
              </a:r>
            </a:p>
          </p:txBody>
        </p:sp>
      </p:grpSp>
      <p:cxnSp>
        <p:nvCxnSpPr>
          <p:cNvPr id="120" name="Connecteur droit 119"/>
          <p:cNvCxnSpPr/>
          <p:nvPr/>
        </p:nvCxnSpPr>
        <p:spPr bwMode="auto">
          <a:xfrm rot="5400000" flipH="1" flipV="1">
            <a:off x="1743501" y="2729114"/>
            <a:ext cx="1623573" cy="141649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Connecteur droit 145"/>
          <p:cNvCxnSpPr/>
          <p:nvPr/>
        </p:nvCxnSpPr>
        <p:spPr bwMode="auto">
          <a:xfrm rot="5400000" flipH="1" flipV="1">
            <a:off x="6010171" y="2694897"/>
            <a:ext cx="1623573" cy="141649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0" name="Text Box 30"/>
          <p:cNvSpPr txBox="1">
            <a:spLocks noChangeArrowheads="1"/>
          </p:cNvSpPr>
          <p:nvPr/>
        </p:nvSpPr>
        <p:spPr bwMode="auto">
          <a:xfrm>
            <a:off x="3719025" y="5291382"/>
            <a:ext cx="9108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 b="0" dirty="0" smtClean="0">
                <a:solidFill>
                  <a:srgbClr val="FFFF00"/>
                </a:solidFill>
                <a:latin typeface="+mn-lt"/>
              </a:rPr>
              <a:t>Trigger</a:t>
            </a:r>
          </a:p>
        </p:txBody>
      </p:sp>
      <p:sp>
        <p:nvSpPr>
          <p:cNvPr id="47" name="Rectangle 8"/>
          <p:cNvSpPr>
            <a:spLocks noChangeArrowheads="1"/>
          </p:cNvSpPr>
          <p:nvPr/>
        </p:nvSpPr>
        <p:spPr bwMode="auto">
          <a:xfrm>
            <a:off x="8740322" y="129721"/>
            <a:ext cx="904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IPNO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48" name="Picture 37"/>
          <p:cNvPicPr>
            <a:picLocks noChangeAspect="1" noChangeArrowheads="1"/>
          </p:cNvPicPr>
          <p:nvPr/>
        </p:nvPicPr>
        <p:blipFill>
          <a:blip r:embed="rId2" cstate="print"/>
          <a:srcRect l="21339" t="14380" r="8383" b="6163"/>
          <a:stretch>
            <a:fillRect/>
          </a:stretch>
        </p:blipFill>
        <p:spPr bwMode="auto">
          <a:xfrm>
            <a:off x="7631686" y="2718397"/>
            <a:ext cx="1979040" cy="82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uiExpand="1" build="p"/>
      <p:bldP spid="150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Temps mort réduit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8021" y="4279769"/>
            <a:ext cx="8915400" cy="2406781"/>
          </a:xfrm>
        </p:spPr>
        <p:txBody>
          <a:bodyPr/>
          <a:lstStyle/>
          <a:p>
            <a:r>
              <a:rPr lang="fr-FR" sz="1400" dirty="0" smtClean="0"/>
              <a:t>Stockage des grandeurs analogiques (Q, T) sur condensateurs : 2 événements par voies</a:t>
            </a:r>
          </a:p>
          <a:p>
            <a:r>
              <a:rPr lang="fr-FR" sz="1400" dirty="0" smtClean="0"/>
              <a:t>1 événement</a:t>
            </a:r>
          </a:p>
          <a:p>
            <a:pPr lvl="1"/>
            <a:r>
              <a:rPr lang="fr-FR" sz="1100" dirty="0" smtClean="0"/>
              <a:t>[C] numérise les données dans la file d’attente (50 bits / impulsion)</a:t>
            </a:r>
          </a:p>
          <a:p>
            <a:pPr lvl="1"/>
            <a:r>
              <a:rPr lang="fr-FR" sz="1100" dirty="0" smtClean="0"/>
              <a:t>[RO]  sérialise + transmet</a:t>
            </a:r>
          </a:p>
          <a:p>
            <a:r>
              <a:rPr lang="fr-FR" sz="1400" dirty="0" smtClean="0"/>
              <a:t>ADC 8 à 10 bits </a:t>
            </a:r>
            <a:r>
              <a:rPr lang="fr-FR" sz="1000" dirty="0" smtClean="0"/>
              <a:t>(réglable par pente ADC) </a:t>
            </a:r>
            <a:r>
              <a:rPr lang="fr-FR" sz="1400" dirty="0" smtClean="0"/>
              <a:t>:</a:t>
            </a:r>
          </a:p>
          <a:p>
            <a:pPr lvl="1"/>
            <a:r>
              <a:rPr lang="fr-FR" sz="1200" dirty="0" smtClean="0"/>
              <a:t>Plus rapide : diminution du temps mort / moins de données à sérialiser</a:t>
            </a:r>
          </a:p>
          <a:p>
            <a:pPr lvl="1"/>
            <a:r>
              <a:rPr lang="fr-FR" sz="1200" dirty="0" smtClean="0"/>
              <a:t>moins gros (place, donc €), plus facile à réaliser</a:t>
            </a:r>
          </a:p>
          <a:p>
            <a:pPr lvl="1"/>
            <a:r>
              <a:rPr lang="fr-FR" sz="1200" dirty="0" smtClean="0"/>
              <a:t>Obtention de la gamme dynamique en charge par commutation automatique</a:t>
            </a:r>
          </a:p>
          <a:p>
            <a:r>
              <a:rPr lang="fr-FR" sz="1400" dirty="0" smtClean="0"/>
              <a:t>Fréquence lecture = 40 MHz</a:t>
            </a:r>
          </a:p>
          <a:p>
            <a:r>
              <a:rPr lang="fr-FR" sz="1400" dirty="0" smtClean="0"/>
              <a:t>Pertes simulées &lt;&lt; 1 % pour 5 kHz d’événements par tube avec ADC 8 bits</a:t>
            </a:r>
            <a:endParaRPr lang="fr-FR" sz="1400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8740322" y="129721"/>
            <a:ext cx="782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LAL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68" name="Groupe 67"/>
          <p:cNvGrpSpPr/>
          <p:nvPr/>
        </p:nvGrpSpPr>
        <p:grpSpPr>
          <a:xfrm>
            <a:off x="1936862" y="1422248"/>
            <a:ext cx="3105607" cy="2263632"/>
            <a:chOff x="1936862" y="1422248"/>
            <a:chExt cx="3105607" cy="2263632"/>
          </a:xfrm>
        </p:grpSpPr>
        <p:grpSp>
          <p:nvGrpSpPr>
            <p:cNvPr id="60" name="Group 9"/>
            <p:cNvGrpSpPr>
              <a:grpSpLocks/>
            </p:cNvGrpSpPr>
            <p:nvPr/>
          </p:nvGrpSpPr>
          <p:grpSpPr bwMode="auto">
            <a:xfrm>
              <a:off x="1936862" y="3243662"/>
              <a:ext cx="3105607" cy="442218"/>
              <a:chOff x="4095" y="12055"/>
              <a:chExt cx="1862" cy="404"/>
            </a:xfrm>
          </p:grpSpPr>
          <p:sp>
            <p:nvSpPr>
              <p:cNvPr id="63" name="Text Box 10"/>
              <p:cNvSpPr txBox="1">
                <a:spLocks noChangeArrowheads="1"/>
              </p:cNvSpPr>
              <p:nvPr/>
            </p:nvSpPr>
            <p:spPr bwMode="auto">
              <a:xfrm>
                <a:off x="4095" y="12055"/>
                <a:ext cx="371" cy="404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cs typeface="Arial" pitchFamily="34" charset="0"/>
                  </a:rPr>
                  <a:t>W</a:t>
                </a:r>
              </a:p>
            </p:txBody>
          </p:sp>
          <p:sp>
            <p:nvSpPr>
              <p:cNvPr id="64" name="Text Box 11"/>
              <p:cNvSpPr txBox="1">
                <a:spLocks noChangeArrowheads="1"/>
              </p:cNvSpPr>
              <p:nvPr/>
            </p:nvSpPr>
            <p:spPr bwMode="auto">
              <a:xfrm>
                <a:off x="4463" y="12055"/>
                <a:ext cx="1494" cy="404"/>
              </a:xfrm>
              <a:prstGeom prst="rect">
                <a:avLst/>
              </a:prstGeom>
              <a:solidFill>
                <a:srgbClr val="00B0F0"/>
              </a:solidFill>
              <a:ln w="190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cs typeface="Arial" pitchFamily="34" charset="0"/>
                  </a:rPr>
                  <a:t>C + RO</a:t>
                </a:r>
              </a:p>
            </p:txBody>
          </p:sp>
        </p:grpSp>
        <p:cxnSp>
          <p:nvCxnSpPr>
            <p:cNvPr id="61" name="AutoShape 12"/>
            <p:cNvCxnSpPr>
              <a:cxnSpLocks noChangeShapeType="1"/>
            </p:cNvCxnSpPr>
            <p:nvPr/>
          </p:nvCxnSpPr>
          <p:spPr bwMode="auto">
            <a:xfrm>
              <a:off x="1936862" y="1422248"/>
              <a:ext cx="0" cy="2217659"/>
            </a:xfrm>
            <a:prstGeom prst="straightConnector1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</p:cxnSp>
        <p:cxnSp>
          <p:nvCxnSpPr>
            <p:cNvPr id="62" name="AutoShape 13"/>
            <p:cNvCxnSpPr>
              <a:cxnSpLocks noChangeShapeType="1"/>
            </p:cNvCxnSpPr>
            <p:nvPr/>
          </p:nvCxnSpPr>
          <p:spPr bwMode="auto">
            <a:xfrm>
              <a:off x="2550645" y="1422248"/>
              <a:ext cx="0" cy="2217659"/>
            </a:xfrm>
            <a:prstGeom prst="straightConnector1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</p:cxnSp>
      </p:grpSp>
      <p:cxnSp>
        <p:nvCxnSpPr>
          <p:cNvPr id="39" name="AutoShape 16"/>
          <p:cNvCxnSpPr>
            <a:cxnSpLocks noChangeShapeType="1"/>
          </p:cNvCxnSpPr>
          <p:nvPr/>
        </p:nvCxnSpPr>
        <p:spPr bwMode="auto">
          <a:xfrm>
            <a:off x="1536569" y="1843669"/>
            <a:ext cx="7041823" cy="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40" name="AutoShape 17"/>
          <p:cNvCxnSpPr>
            <a:cxnSpLocks noChangeShapeType="1"/>
          </p:cNvCxnSpPr>
          <p:nvPr/>
        </p:nvCxnSpPr>
        <p:spPr bwMode="auto">
          <a:xfrm flipV="1">
            <a:off x="1936862" y="1556884"/>
            <a:ext cx="0" cy="286785"/>
          </a:xfrm>
          <a:prstGeom prst="straightConnector1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41" name="AutoShape 18"/>
          <p:cNvCxnSpPr>
            <a:cxnSpLocks noChangeShapeType="1"/>
          </p:cNvCxnSpPr>
          <p:nvPr/>
        </p:nvCxnSpPr>
        <p:spPr bwMode="auto">
          <a:xfrm flipV="1">
            <a:off x="3144413" y="1556884"/>
            <a:ext cx="0" cy="286785"/>
          </a:xfrm>
          <a:prstGeom prst="straightConnector1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42" name="AutoShape 19"/>
          <p:cNvCxnSpPr>
            <a:cxnSpLocks noChangeShapeType="1"/>
          </p:cNvCxnSpPr>
          <p:nvPr/>
        </p:nvCxnSpPr>
        <p:spPr bwMode="auto">
          <a:xfrm flipV="1">
            <a:off x="4123463" y="1556884"/>
            <a:ext cx="0" cy="286785"/>
          </a:xfrm>
          <a:prstGeom prst="straightConnector1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43" name="AutoShape 20"/>
          <p:cNvCxnSpPr>
            <a:cxnSpLocks noChangeShapeType="1"/>
          </p:cNvCxnSpPr>
          <p:nvPr/>
        </p:nvCxnSpPr>
        <p:spPr bwMode="auto">
          <a:xfrm flipV="1">
            <a:off x="5472785" y="1556884"/>
            <a:ext cx="0" cy="286785"/>
          </a:xfrm>
          <a:prstGeom prst="straightConnector1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</p:spPr>
      </p:cxnSp>
      <p:grpSp>
        <p:nvGrpSpPr>
          <p:cNvPr id="94" name="Groupe 93"/>
          <p:cNvGrpSpPr/>
          <p:nvPr/>
        </p:nvGrpSpPr>
        <p:grpSpPr>
          <a:xfrm>
            <a:off x="1824846" y="1102937"/>
            <a:ext cx="2212726" cy="1332622"/>
            <a:chOff x="1824846" y="1102937"/>
            <a:chExt cx="2212726" cy="1332622"/>
          </a:xfrm>
        </p:grpSpPr>
        <p:sp>
          <p:nvSpPr>
            <p:cNvPr id="65" name="Text Box 4"/>
            <p:cNvSpPr txBox="1">
              <a:spLocks noChangeArrowheads="1"/>
            </p:cNvSpPr>
            <p:nvPr/>
          </p:nvSpPr>
          <p:spPr bwMode="auto">
            <a:xfrm>
              <a:off x="3507184" y="2171760"/>
              <a:ext cx="530388" cy="263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+mn-lt"/>
                  <a:cs typeface="Arial" pitchFamily="34" charset="0"/>
                </a:rPr>
                <a:t>C1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58" name="Text Box 24"/>
            <p:cNvSpPr txBox="1">
              <a:spLocks noChangeArrowheads="1"/>
            </p:cNvSpPr>
            <p:nvPr/>
          </p:nvSpPr>
          <p:spPr bwMode="auto">
            <a:xfrm>
              <a:off x="1824846" y="1102937"/>
              <a:ext cx="530388" cy="263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+mn-lt"/>
                  <a:cs typeface="Arial" pitchFamily="34" charset="0"/>
                </a:rPr>
                <a:t>C1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52" name="Text Box 34"/>
            <p:cNvSpPr txBox="1">
              <a:spLocks noChangeArrowheads="1"/>
            </p:cNvSpPr>
            <p:nvPr/>
          </p:nvSpPr>
          <p:spPr bwMode="auto">
            <a:xfrm>
              <a:off x="2982507" y="1102937"/>
              <a:ext cx="530388" cy="263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+mn-lt"/>
                  <a:cs typeface="Arial" pitchFamily="34" charset="0"/>
                </a:rPr>
                <a:t>C2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95" name="Groupe 94"/>
          <p:cNvGrpSpPr/>
          <p:nvPr/>
        </p:nvGrpSpPr>
        <p:grpSpPr>
          <a:xfrm>
            <a:off x="3247700" y="1102938"/>
            <a:ext cx="2581600" cy="2116511"/>
            <a:chOff x="3247700" y="1102937"/>
            <a:chExt cx="2581599" cy="2222720"/>
          </a:xfrm>
        </p:grpSpPr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4032244" y="1102937"/>
              <a:ext cx="756571" cy="263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fr-FR" sz="1800" dirty="0" smtClean="0">
                  <a:solidFill>
                    <a:srgbClr val="FFFF00"/>
                  </a:solidFill>
                  <a:latin typeface="+mn-lt"/>
                  <a:cs typeface="Arial" pitchFamily="34" charset="0"/>
                </a:rPr>
                <a:t>PERDU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cs typeface="Arial" pitchFamily="34" charset="0"/>
              </a:endParaRPr>
            </a:p>
          </p:txBody>
        </p:sp>
        <p:cxnSp>
          <p:nvCxnSpPr>
            <p:cNvPr id="30" name="AutoShape 38"/>
            <p:cNvCxnSpPr>
              <a:cxnSpLocks noChangeShapeType="1"/>
            </p:cNvCxnSpPr>
            <p:nvPr/>
          </p:nvCxnSpPr>
          <p:spPr bwMode="auto">
            <a:xfrm>
              <a:off x="3810000" y="2385378"/>
              <a:ext cx="1933573" cy="940279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</p:cxnSp>
        <p:cxnSp>
          <p:nvCxnSpPr>
            <p:cNvPr id="31" name="AutoShape 39"/>
            <p:cNvCxnSpPr>
              <a:cxnSpLocks noChangeShapeType="1"/>
              <a:stCxn id="52" idx="2"/>
            </p:cNvCxnSpPr>
            <p:nvPr/>
          </p:nvCxnSpPr>
          <p:spPr bwMode="auto">
            <a:xfrm rot="16200000" flipH="1">
              <a:off x="3574043" y="1040393"/>
              <a:ext cx="1928914" cy="2581599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32" name="AutoShape 40"/>
          <p:cNvCxnSpPr>
            <a:cxnSpLocks noChangeShapeType="1"/>
          </p:cNvCxnSpPr>
          <p:nvPr/>
        </p:nvCxnSpPr>
        <p:spPr bwMode="auto">
          <a:xfrm>
            <a:off x="1536569" y="2856174"/>
            <a:ext cx="7041823" cy="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35" name="AutoShape 43"/>
          <p:cNvCxnSpPr>
            <a:cxnSpLocks noChangeShapeType="1"/>
          </p:cNvCxnSpPr>
          <p:nvPr/>
        </p:nvCxnSpPr>
        <p:spPr bwMode="auto">
          <a:xfrm flipV="1">
            <a:off x="3598079" y="2569389"/>
            <a:ext cx="0" cy="286785"/>
          </a:xfrm>
          <a:prstGeom prst="straightConnector1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7" name="AutoShape 55"/>
          <p:cNvCxnSpPr>
            <a:cxnSpLocks noChangeShapeType="1"/>
          </p:cNvCxnSpPr>
          <p:nvPr/>
        </p:nvCxnSpPr>
        <p:spPr bwMode="auto">
          <a:xfrm flipV="1">
            <a:off x="6146611" y="2569389"/>
            <a:ext cx="0" cy="286785"/>
          </a:xfrm>
          <a:prstGeom prst="straightConnector1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3" name="AutoShape 60"/>
          <p:cNvCxnSpPr>
            <a:cxnSpLocks noChangeShapeType="1"/>
          </p:cNvCxnSpPr>
          <p:nvPr/>
        </p:nvCxnSpPr>
        <p:spPr bwMode="auto">
          <a:xfrm flipV="1">
            <a:off x="7117322" y="2569389"/>
            <a:ext cx="0" cy="286785"/>
          </a:xfrm>
          <a:prstGeom prst="straightConnector1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</p:spPr>
      </p:cxnSp>
      <p:grpSp>
        <p:nvGrpSpPr>
          <p:cNvPr id="97" name="Groupe 96"/>
          <p:cNvGrpSpPr/>
          <p:nvPr/>
        </p:nvGrpSpPr>
        <p:grpSpPr>
          <a:xfrm>
            <a:off x="2522164" y="3846136"/>
            <a:ext cx="2690858" cy="358220"/>
            <a:chOff x="2522164" y="3846136"/>
            <a:chExt cx="2690858" cy="358220"/>
          </a:xfrm>
        </p:grpSpPr>
        <p:sp>
          <p:nvSpPr>
            <p:cNvPr id="75" name="Text Box 34"/>
            <p:cNvSpPr txBox="1">
              <a:spLocks noChangeArrowheads="1"/>
            </p:cNvSpPr>
            <p:nvPr/>
          </p:nvSpPr>
          <p:spPr bwMode="auto">
            <a:xfrm>
              <a:off x="2522164" y="3970258"/>
              <a:ext cx="2690858" cy="234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+mn-lt"/>
                  <a:cs typeface="Arial" pitchFamily="34" charset="0"/>
                </a:rPr>
                <a:t>Durée</a:t>
              </a:r>
              <a:r>
                <a:rPr kumimoji="0" lang="fr-FR" sz="1200" b="0" i="0" u="none" strike="noStrike" cap="none" normalizeH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+mn-lt"/>
                  <a:cs typeface="Arial" pitchFamily="34" charset="0"/>
                </a:rPr>
                <a:t> selon le nombre d’événements</a:t>
              </a:r>
              <a:endParaRPr kumimoji="0" lang="fr-FR" sz="3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cs typeface="Arial" pitchFamily="34" charset="0"/>
              </a:endParaRPr>
            </a:p>
          </p:txBody>
        </p:sp>
        <p:cxnSp>
          <p:nvCxnSpPr>
            <p:cNvPr id="77" name="Connecteur droit avec flèche 76"/>
            <p:cNvCxnSpPr/>
            <p:nvPr/>
          </p:nvCxnSpPr>
          <p:spPr bwMode="auto">
            <a:xfrm flipV="1">
              <a:off x="2573517" y="3846136"/>
              <a:ext cx="2422689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19" name="Text Box 57"/>
          <p:cNvSpPr txBox="1">
            <a:spLocks noChangeArrowheads="1"/>
          </p:cNvSpPr>
          <p:nvPr/>
        </p:nvSpPr>
        <p:spPr bwMode="auto">
          <a:xfrm>
            <a:off x="6004573" y="2171760"/>
            <a:ext cx="530388" cy="26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cs typeface="Arial" pitchFamily="34" charset="0"/>
              </a:rPr>
              <a:t>C2</a:t>
            </a:r>
            <a:endParaRPr kumimoji="0" lang="fr-FR" sz="4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  <a:cs typeface="Arial" pitchFamily="34" charset="0"/>
            </a:endParaRPr>
          </a:p>
        </p:txBody>
      </p:sp>
      <p:grpSp>
        <p:nvGrpSpPr>
          <p:cNvPr id="99" name="Groupe 98"/>
          <p:cNvGrpSpPr/>
          <p:nvPr/>
        </p:nvGrpSpPr>
        <p:grpSpPr>
          <a:xfrm>
            <a:off x="5039134" y="1102937"/>
            <a:ext cx="3600041" cy="2582943"/>
            <a:chOff x="5039134" y="1102937"/>
            <a:chExt cx="3600041" cy="2582943"/>
          </a:xfrm>
        </p:grpSpPr>
        <p:sp>
          <p:nvSpPr>
            <p:cNvPr id="54" name="Text Box 31"/>
            <p:cNvSpPr txBox="1">
              <a:spLocks noChangeArrowheads="1"/>
            </p:cNvSpPr>
            <p:nvPr/>
          </p:nvSpPr>
          <p:spPr bwMode="auto">
            <a:xfrm>
              <a:off x="5403332" y="1102937"/>
              <a:ext cx="530388" cy="263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+mn-lt"/>
                  <a:cs typeface="Arial" pitchFamily="34" charset="0"/>
                </a:rPr>
                <a:t>C1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cs typeface="Arial" pitchFamily="34" charset="0"/>
              </a:endParaRPr>
            </a:p>
          </p:txBody>
        </p:sp>
        <p:grpSp>
          <p:nvGrpSpPr>
            <p:cNvPr id="69" name="Groupe 68"/>
            <p:cNvGrpSpPr/>
            <p:nvPr/>
          </p:nvGrpSpPr>
          <p:grpSpPr>
            <a:xfrm>
              <a:off x="5039134" y="1422248"/>
              <a:ext cx="3105607" cy="2263632"/>
              <a:chOff x="5039134" y="1422248"/>
              <a:chExt cx="3105607" cy="2263632"/>
            </a:xfrm>
          </p:grpSpPr>
          <p:grpSp>
            <p:nvGrpSpPr>
              <p:cNvPr id="21" name="Group 49"/>
              <p:cNvGrpSpPr>
                <a:grpSpLocks/>
              </p:cNvGrpSpPr>
              <p:nvPr/>
            </p:nvGrpSpPr>
            <p:grpSpPr bwMode="auto">
              <a:xfrm>
                <a:off x="5039134" y="3243662"/>
                <a:ext cx="3105607" cy="442218"/>
                <a:chOff x="6215" y="12055"/>
                <a:chExt cx="1862" cy="404"/>
              </a:xfrm>
            </p:grpSpPr>
            <p:sp>
              <p:nvSpPr>
                <p:cNvPr id="24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6215" y="12055"/>
                  <a:ext cx="371" cy="404"/>
                </a:xfrm>
                <a:prstGeom prst="rect">
                  <a:avLst/>
                </a:prstGeom>
                <a:solidFill>
                  <a:srgbClr val="FFFF00"/>
                </a:solidFill>
                <a:ln w="1905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n-lt"/>
                      <a:cs typeface="Arial" pitchFamily="34" charset="0"/>
                    </a:rPr>
                    <a:t>W</a:t>
                  </a:r>
                  <a:endParaRPr kumimoji="0" lang="fr-FR" sz="3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cs typeface="Arial" pitchFamily="34" charset="0"/>
                  </a:endParaRPr>
                </a:p>
              </p:txBody>
            </p:sp>
            <p:sp>
              <p:nvSpPr>
                <p:cNvPr id="25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6583" y="12055"/>
                  <a:ext cx="1494" cy="404"/>
                </a:xfrm>
                <a:prstGeom prst="rect">
                  <a:avLst/>
                </a:prstGeom>
                <a:solidFill>
                  <a:srgbClr val="00B0F0"/>
                </a:solidFill>
                <a:ln w="1905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12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n-lt"/>
                      <a:cs typeface="Arial" pitchFamily="34" charset="0"/>
                    </a:rPr>
                    <a:t>C + RO</a:t>
                  </a:r>
                  <a:endParaRPr kumimoji="0" lang="fr-FR" sz="3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cs typeface="Arial" pitchFamily="34" charset="0"/>
                  </a:endParaRPr>
                </a:p>
              </p:txBody>
            </p:sp>
          </p:grpSp>
          <p:cxnSp>
            <p:nvCxnSpPr>
              <p:cNvPr id="22" name="AutoShape 52"/>
              <p:cNvCxnSpPr>
                <a:cxnSpLocks noChangeShapeType="1"/>
              </p:cNvCxnSpPr>
              <p:nvPr/>
            </p:nvCxnSpPr>
            <p:spPr bwMode="auto">
              <a:xfrm>
                <a:off x="5039134" y="1422248"/>
                <a:ext cx="0" cy="2217659"/>
              </a:xfrm>
              <a:prstGeom prst="straightConnector1">
                <a:avLst/>
              </a:prstGeom>
              <a:noFill/>
              <a:ln w="19050">
                <a:solidFill>
                  <a:srgbClr val="FFFF00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23" name="AutoShape 53"/>
              <p:cNvCxnSpPr>
                <a:cxnSpLocks noChangeShapeType="1"/>
              </p:cNvCxnSpPr>
              <p:nvPr/>
            </p:nvCxnSpPr>
            <p:spPr bwMode="auto">
              <a:xfrm>
                <a:off x="5657920" y="1422248"/>
                <a:ext cx="0" cy="2217659"/>
              </a:xfrm>
              <a:prstGeom prst="straightConnector1">
                <a:avLst/>
              </a:prstGeom>
              <a:noFill/>
              <a:ln w="19050">
                <a:solidFill>
                  <a:srgbClr val="FFFF00"/>
                </a:solidFill>
                <a:prstDash val="dash"/>
                <a:round/>
                <a:headEnd/>
                <a:tailEnd/>
              </a:ln>
            </p:spPr>
          </p:cxnSp>
        </p:grpSp>
        <p:sp>
          <p:nvSpPr>
            <p:cNvPr id="15" name="Text Box 62"/>
            <p:cNvSpPr txBox="1">
              <a:spLocks noChangeArrowheads="1"/>
            </p:cNvSpPr>
            <p:nvPr/>
          </p:nvSpPr>
          <p:spPr bwMode="auto">
            <a:xfrm>
              <a:off x="6912779" y="2171760"/>
              <a:ext cx="779492" cy="263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+mn-lt"/>
                  <a:cs typeface="Arial" pitchFamily="34" charset="0"/>
                </a:rPr>
                <a:t>PERDU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cs typeface="Arial" pitchFamily="34" charset="0"/>
              </a:endParaRPr>
            </a:p>
          </p:txBody>
        </p:sp>
        <p:cxnSp>
          <p:nvCxnSpPr>
            <p:cNvPr id="78" name="AutoShape 38"/>
            <p:cNvCxnSpPr>
              <a:cxnSpLocks noChangeShapeType="1"/>
            </p:cNvCxnSpPr>
            <p:nvPr/>
          </p:nvCxnSpPr>
          <p:spPr bwMode="auto">
            <a:xfrm>
              <a:off x="6296025" y="2324100"/>
              <a:ext cx="2305050" cy="93345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</p:cxnSp>
        <p:cxnSp>
          <p:nvCxnSpPr>
            <p:cNvPr id="79" name="AutoShape 39"/>
            <p:cNvCxnSpPr>
              <a:cxnSpLocks noChangeShapeType="1"/>
            </p:cNvCxnSpPr>
            <p:nvPr/>
          </p:nvCxnSpPr>
          <p:spPr bwMode="auto">
            <a:xfrm>
              <a:off x="5734050" y="1276350"/>
              <a:ext cx="2905125" cy="193357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</p:cxnSp>
      </p:grpSp>
      <p:sp>
        <p:nvSpPr>
          <p:cNvPr id="100" name="Text Box 34"/>
          <p:cNvSpPr txBox="1">
            <a:spLocks noChangeArrowheads="1"/>
          </p:cNvSpPr>
          <p:nvPr/>
        </p:nvSpPr>
        <p:spPr bwMode="auto">
          <a:xfrm>
            <a:off x="904875" y="1731883"/>
            <a:ext cx="628650" cy="23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cs typeface="Arial" pitchFamily="34" charset="0"/>
              </a:rPr>
              <a:t>Canal i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101" name="Text Box 34"/>
          <p:cNvSpPr txBox="1">
            <a:spLocks noChangeArrowheads="1"/>
          </p:cNvSpPr>
          <p:nvPr/>
        </p:nvSpPr>
        <p:spPr bwMode="auto">
          <a:xfrm>
            <a:off x="904875" y="2741533"/>
            <a:ext cx="628650" cy="23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cs typeface="Arial" pitchFamily="34" charset="0"/>
              </a:rPr>
              <a:t>Canal j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184"/>
          <p:cNvSpPr/>
          <p:nvPr/>
        </p:nvSpPr>
        <p:spPr bwMode="auto">
          <a:xfrm>
            <a:off x="0" y="819398"/>
            <a:ext cx="9906000" cy="585453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PARISROC : numérisation</a:t>
            </a:r>
            <a:endParaRPr lang="fr-FR" dirty="0"/>
          </a:p>
        </p:txBody>
      </p:sp>
      <p:grpSp>
        <p:nvGrpSpPr>
          <p:cNvPr id="178" name="Groupe 177"/>
          <p:cNvGrpSpPr/>
          <p:nvPr/>
        </p:nvGrpSpPr>
        <p:grpSpPr>
          <a:xfrm>
            <a:off x="4500563" y="4718050"/>
            <a:ext cx="2735262" cy="1887538"/>
            <a:chOff x="4500563" y="4718050"/>
            <a:chExt cx="2735262" cy="1887538"/>
          </a:xfrm>
        </p:grpSpPr>
        <p:sp>
          <p:nvSpPr>
            <p:cNvPr id="36" name="AutoShape 35"/>
            <p:cNvSpPr>
              <a:spLocks noChangeArrowheads="1"/>
            </p:cNvSpPr>
            <p:nvPr/>
          </p:nvSpPr>
          <p:spPr bwMode="auto">
            <a:xfrm rot="5400000" flipH="1">
              <a:off x="6480175" y="4681538"/>
              <a:ext cx="576263" cy="649287"/>
            </a:xfrm>
            <a:prstGeom prst="triangle">
              <a:avLst>
                <a:gd name="adj" fmla="val 50000"/>
              </a:avLst>
            </a:prstGeom>
            <a:solidFill>
              <a:srgbClr val="FF00FF">
                <a:alpha val="30000"/>
              </a:srgbClr>
            </a:solidFill>
            <a:ln w="381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75" name="Groupe 174"/>
            <p:cNvGrpSpPr/>
            <p:nvPr/>
          </p:nvGrpSpPr>
          <p:grpSpPr>
            <a:xfrm>
              <a:off x="4500563" y="4862513"/>
              <a:ext cx="2735262" cy="1743075"/>
              <a:chOff x="4500563" y="4862513"/>
              <a:chExt cx="2735262" cy="1743075"/>
            </a:xfrm>
          </p:grpSpPr>
          <p:grpSp>
            <p:nvGrpSpPr>
              <p:cNvPr id="37" name="Group 36"/>
              <p:cNvGrpSpPr>
                <a:grpSpLocks/>
              </p:cNvGrpSpPr>
              <p:nvPr/>
            </p:nvGrpSpPr>
            <p:grpSpPr bwMode="auto">
              <a:xfrm>
                <a:off x="6516688" y="4862513"/>
                <a:ext cx="215900" cy="287337"/>
                <a:chOff x="4195" y="2326"/>
                <a:chExt cx="273" cy="178"/>
              </a:xfrm>
            </p:grpSpPr>
            <p:sp>
              <p:nvSpPr>
                <p:cNvPr id="38" name="Line 37"/>
                <p:cNvSpPr>
                  <a:spLocks noChangeShapeType="1"/>
                </p:cNvSpPr>
                <p:nvPr/>
              </p:nvSpPr>
              <p:spPr bwMode="auto">
                <a:xfrm>
                  <a:off x="4195" y="2504"/>
                  <a:ext cx="13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4286" y="2326"/>
                  <a:ext cx="0" cy="17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" name="Line 39"/>
                <p:cNvSpPr>
                  <a:spLocks noChangeShapeType="1"/>
                </p:cNvSpPr>
                <p:nvPr/>
              </p:nvSpPr>
              <p:spPr bwMode="auto">
                <a:xfrm>
                  <a:off x="4286" y="2326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4332" y="2326"/>
                  <a:ext cx="0" cy="17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2" name="Line 41"/>
              <p:cNvSpPr>
                <a:spLocks noChangeShapeType="1"/>
              </p:cNvSpPr>
              <p:nvPr/>
            </p:nvSpPr>
            <p:spPr bwMode="auto">
              <a:xfrm flipH="1">
                <a:off x="6084888" y="5151438"/>
                <a:ext cx="317500" cy="1587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" name="Line 42"/>
              <p:cNvSpPr>
                <a:spLocks noChangeShapeType="1"/>
              </p:cNvSpPr>
              <p:nvPr/>
            </p:nvSpPr>
            <p:spPr bwMode="auto">
              <a:xfrm>
                <a:off x="6084888" y="5151438"/>
                <a:ext cx="1587" cy="287337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" name="Text Box 43"/>
              <p:cNvSpPr txBox="1">
                <a:spLocks noChangeArrowheads="1"/>
              </p:cNvSpPr>
              <p:nvPr/>
            </p:nvSpPr>
            <p:spPr bwMode="auto">
              <a:xfrm>
                <a:off x="5580063" y="5438775"/>
                <a:ext cx="1079500" cy="293688"/>
              </a:xfrm>
              <a:prstGeom prst="rect">
                <a:avLst/>
              </a:prstGeom>
              <a:noFill/>
              <a:ln w="190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200" b="1">
                    <a:latin typeface="Verdana" pitchFamily="34" charset="0"/>
                  </a:rPr>
                  <a:t>4-bit DAC</a:t>
                </a:r>
              </a:p>
            </p:txBody>
          </p:sp>
          <p:sp>
            <p:nvSpPr>
              <p:cNvPr id="54" name="Text Box 53"/>
              <p:cNvSpPr txBox="1">
                <a:spLocks noChangeArrowheads="1"/>
              </p:cNvSpPr>
              <p:nvPr/>
            </p:nvSpPr>
            <p:spPr bwMode="auto">
              <a:xfrm>
                <a:off x="5507038" y="6302375"/>
                <a:ext cx="1223962" cy="303213"/>
              </a:xfrm>
              <a:prstGeom prst="rect">
                <a:avLst/>
              </a:prstGeom>
              <a:solidFill>
                <a:srgbClr val="FF6600"/>
              </a:solidFill>
              <a:ln w="28575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200" b="1">
                    <a:latin typeface="Verdana" pitchFamily="34" charset="0"/>
                  </a:rPr>
                  <a:t>10-bit DAC</a:t>
                </a:r>
              </a:p>
            </p:txBody>
          </p:sp>
          <p:sp>
            <p:nvSpPr>
              <p:cNvPr id="55" name="Line 54"/>
              <p:cNvSpPr>
                <a:spLocks noChangeShapeType="1"/>
              </p:cNvSpPr>
              <p:nvPr/>
            </p:nvSpPr>
            <p:spPr bwMode="auto">
              <a:xfrm>
                <a:off x="6083300" y="5726113"/>
                <a:ext cx="1588" cy="576262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" name="Line 58"/>
              <p:cNvSpPr>
                <a:spLocks noChangeShapeType="1"/>
              </p:cNvSpPr>
              <p:nvPr/>
            </p:nvSpPr>
            <p:spPr bwMode="auto">
              <a:xfrm>
                <a:off x="4500563" y="4862513"/>
                <a:ext cx="1943100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" name="Line 61"/>
              <p:cNvSpPr>
                <a:spLocks noChangeShapeType="1"/>
              </p:cNvSpPr>
              <p:nvPr/>
            </p:nvSpPr>
            <p:spPr bwMode="auto">
              <a:xfrm flipH="1">
                <a:off x="7091363" y="5006975"/>
                <a:ext cx="144462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171" name="Groupe 170"/>
          <p:cNvGrpSpPr/>
          <p:nvPr/>
        </p:nvGrpSpPr>
        <p:grpSpPr>
          <a:xfrm>
            <a:off x="5580063" y="5510213"/>
            <a:ext cx="3465512" cy="476250"/>
            <a:chOff x="5580063" y="5510213"/>
            <a:chExt cx="3465512" cy="476250"/>
          </a:xfrm>
        </p:grpSpPr>
        <p:sp>
          <p:nvSpPr>
            <p:cNvPr id="60" name="Line 59"/>
            <p:cNvSpPr>
              <a:spLocks noChangeShapeType="1"/>
            </p:cNvSpPr>
            <p:nvPr/>
          </p:nvSpPr>
          <p:spPr bwMode="auto">
            <a:xfrm>
              <a:off x="5580063" y="5799138"/>
              <a:ext cx="230346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" name="Line 62"/>
            <p:cNvSpPr>
              <a:spLocks noChangeShapeType="1"/>
            </p:cNvSpPr>
            <p:nvPr/>
          </p:nvSpPr>
          <p:spPr bwMode="auto">
            <a:xfrm>
              <a:off x="7812088" y="5799138"/>
              <a:ext cx="47466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" name="Text Box 63"/>
            <p:cNvSpPr txBox="1">
              <a:spLocks noChangeArrowheads="1"/>
            </p:cNvSpPr>
            <p:nvPr/>
          </p:nvSpPr>
          <p:spPr bwMode="auto">
            <a:xfrm>
              <a:off x="8101013" y="5510213"/>
              <a:ext cx="944562" cy="476250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200" b="1">
                  <a:latin typeface="Verdana" pitchFamily="34" charset="0"/>
                </a:rPr>
                <a:t>Trigger Output</a:t>
              </a:r>
            </a:p>
          </p:txBody>
        </p:sp>
      </p:grpSp>
      <p:grpSp>
        <p:nvGrpSpPr>
          <p:cNvPr id="170" name="Groupe 169"/>
          <p:cNvGrpSpPr/>
          <p:nvPr/>
        </p:nvGrpSpPr>
        <p:grpSpPr>
          <a:xfrm>
            <a:off x="3663950" y="4862513"/>
            <a:ext cx="1873250" cy="1743075"/>
            <a:chOff x="3635375" y="4862513"/>
            <a:chExt cx="1873250" cy="1743075"/>
          </a:xfrm>
        </p:grpSpPr>
        <p:sp>
          <p:nvSpPr>
            <p:cNvPr id="45" name="Text Box 44"/>
            <p:cNvSpPr txBox="1">
              <a:spLocks noChangeArrowheads="1"/>
            </p:cNvSpPr>
            <p:nvPr/>
          </p:nvSpPr>
          <p:spPr bwMode="auto">
            <a:xfrm>
              <a:off x="3635375" y="5726113"/>
              <a:ext cx="1150938" cy="274637"/>
            </a:xfrm>
            <a:prstGeom prst="rect">
              <a:avLst/>
            </a:prstGeom>
            <a:noFill/>
            <a:ln w="381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>
                  <a:latin typeface="Verdana" pitchFamily="34" charset="0"/>
                </a:rPr>
                <a:t>Threshold</a:t>
              </a:r>
            </a:p>
          </p:txBody>
        </p:sp>
        <p:sp>
          <p:nvSpPr>
            <p:cNvPr id="46" name="AutoShape 45"/>
            <p:cNvSpPr>
              <a:spLocks noChangeArrowheads="1"/>
            </p:cNvSpPr>
            <p:nvPr/>
          </p:nvSpPr>
          <p:spPr bwMode="auto">
            <a:xfrm rot="5400000" flipH="1">
              <a:off x="4895851" y="5473700"/>
              <a:ext cx="576262" cy="649287"/>
            </a:xfrm>
            <a:prstGeom prst="triangle">
              <a:avLst>
                <a:gd name="adj" fmla="val 50000"/>
              </a:avLst>
            </a:prstGeom>
            <a:solidFill>
              <a:srgbClr val="FF00FF">
                <a:alpha val="30000"/>
              </a:srgbClr>
            </a:solidFill>
            <a:ln w="381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47" name="Group 46"/>
            <p:cNvGrpSpPr>
              <a:grpSpLocks/>
            </p:cNvGrpSpPr>
            <p:nvPr/>
          </p:nvGrpSpPr>
          <p:grpSpPr bwMode="auto">
            <a:xfrm>
              <a:off x="4932363" y="5654675"/>
              <a:ext cx="215900" cy="287338"/>
              <a:chOff x="4195" y="2326"/>
              <a:chExt cx="273" cy="178"/>
            </a:xfrm>
          </p:grpSpPr>
          <p:sp>
            <p:nvSpPr>
              <p:cNvPr id="48" name="Line 47"/>
              <p:cNvSpPr>
                <a:spLocks noChangeShapeType="1"/>
              </p:cNvSpPr>
              <p:nvPr/>
            </p:nvSpPr>
            <p:spPr bwMode="auto">
              <a:xfrm>
                <a:off x="4195" y="2504"/>
                <a:ext cx="13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Line 48"/>
              <p:cNvSpPr>
                <a:spLocks noChangeShapeType="1"/>
              </p:cNvSpPr>
              <p:nvPr/>
            </p:nvSpPr>
            <p:spPr bwMode="auto">
              <a:xfrm flipV="1">
                <a:off x="4286" y="2326"/>
                <a:ext cx="0" cy="1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Line 49"/>
              <p:cNvSpPr>
                <a:spLocks noChangeShapeType="1"/>
              </p:cNvSpPr>
              <p:nvPr/>
            </p:nvSpPr>
            <p:spPr bwMode="auto">
              <a:xfrm>
                <a:off x="4286" y="2326"/>
                <a:ext cx="18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Line 50"/>
              <p:cNvSpPr>
                <a:spLocks noChangeShapeType="1"/>
              </p:cNvSpPr>
              <p:nvPr/>
            </p:nvSpPr>
            <p:spPr bwMode="auto">
              <a:xfrm flipV="1">
                <a:off x="4332" y="2326"/>
                <a:ext cx="0" cy="1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2" name="Line 51"/>
            <p:cNvSpPr>
              <a:spLocks noChangeShapeType="1"/>
            </p:cNvSpPr>
            <p:nvPr/>
          </p:nvSpPr>
          <p:spPr bwMode="auto">
            <a:xfrm flipH="1">
              <a:off x="4500563" y="5654675"/>
              <a:ext cx="317500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" name="Line 52"/>
            <p:cNvSpPr>
              <a:spLocks noChangeShapeType="1"/>
            </p:cNvSpPr>
            <p:nvPr/>
          </p:nvSpPr>
          <p:spPr bwMode="auto">
            <a:xfrm flipH="1">
              <a:off x="4500563" y="5943600"/>
              <a:ext cx="317500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" name="Line 55"/>
            <p:cNvSpPr>
              <a:spLocks noChangeShapeType="1"/>
            </p:cNvSpPr>
            <p:nvPr/>
          </p:nvSpPr>
          <p:spPr bwMode="auto">
            <a:xfrm>
              <a:off x="4500563" y="5943600"/>
              <a:ext cx="0" cy="358775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" name="Text Box 56"/>
            <p:cNvSpPr txBox="1">
              <a:spLocks noChangeArrowheads="1"/>
            </p:cNvSpPr>
            <p:nvPr/>
          </p:nvSpPr>
          <p:spPr bwMode="auto">
            <a:xfrm>
              <a:off x="3851275" y="6302375"/>
              <a:ext cx="1223963" cy="303213"/>
            </a:xfrm>
            <a:prstGeom prst="rect">
              <a:avLst/>
            </a:prstGeom>
            <a:solidFill>
              <a:srgbClr val="FF6600"/>
            </a:solidFill>
            <a:ln w="2857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 dirty="0">
                  <a:latin typeface="Verdana" pitchFamily="34" charset="0"/>
                </a:rPr>
                <a:t>10-bit DAC</a:t>
              </a:r>
            </a:p>
          </p:txBody>
        </p:sp>
        <p:sp>
          <p:nvSpPr>
            <p:cNvPr id="68" name="Text Box 67"/>
            <p:cNvSpPr txBox="1">
              <a:spLocks noChangeArrowheads="1"/>
            </p:cNvSpPr>
            <p:nvPr/>
          </p:nvSpPr>
          <p:spPr bwMode="auto">
            <a:xfrm>
              <a:off x="4572000" y="4862513"/>
              <a:ext cx="6635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>
                  <a:latin typeface="Verdana" pitchFamily="34" charset="0"/>
                </a:rPr>
                <a:t>Discri.</a:t>
              </a:r>
            </a:p>
          </p:txBody>
        </p:sp>
      </p:grpSp>
      <p:grpSp>
        <p:nvGrpSpPr>
          <p:cNvPr id="169" name="Groupe 168"/>
          <p:cNvGrpSpPr/>
          <p:nvPr/>
        </p:nvGrpSpPr>
        <p:grpSpPr>
          <a:xfrm>
            <a:off x="2987675" y="3998913"/>
            <a:ext cx="1512888" cy="1655762"/>
            <a:chOff x="2987675" y="3998913"/>
            <a:chExt cx="1512888" cy="1655762"/>
          </a:xfrm>
        </p:grpSpPr>
        <p:sp>
          <p:nvSpPr>
            <p:cNvPr id="31" name="Line 30"/>
            <p:cNvSpPr>
              <a:spLocks noChangeShapeType="1"/>
            </p:cNvSpPr>
            <p:nvPr/>
          </p:nvSpPr>
          <p:spPr bwMode="auto">
            <a:xfrm>
              <a:off x="2987675" y="3998913"/>
              <a:ext cx="0" cy="129540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2987675" y="5294313"/>
              <a:ext cx="360363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AutoShape 32"/>
            <p:cNvSpPr>
              <a:spLocks noChangeArrowheads="1"/>
            </p:cNvSpPr>
            <p:nvPr/>
          </p:nvSpPr>
          <p:spPr bwMode="auto">
            <a:xfrm rot="5400000" flipH="1">
              <a:off x="3394075" y="4960938"/>
              <a:ext cx="557213" cy="649287"/>
            </a:xfrm>
            <a:prstGeom prst="triangle">
              <a:avLst>
                <a:gd name="adj" fmla="val 51847"/>
              </a:avLst>
            </a:prstGeom>
            <a:solidFill>
              <a:srgbClr val="FF00FF">
                <a:alpha val="30000"/>
              </a:srgbClr>
            </a:solidFill>
            <a:ln w="381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" name="Line 57"/>
            <p:cNvSpPr>
              <a:spLocks noChangeShapeType="1"/>
            </p:cNvSpPr>
            <p:nvPr/>
          </p:nvSpPr>
          <p:spPr bwMode="auto">
            <a:xfrm flipH="1">
              <a:off x="4500563" y="4862513"/>
              <a:ext cx="0" cy="792162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7" name="Line 66"/>
            <p:cNvSpPr>
              <a:spLocks noChangeShapeType="1"/>
            </p:cNvSpPr>
            <p:nvPr/>
          </p:nvSpPr>
          <p:spPr bwMode="auto">
            <a:xfrm>
              <a:off x="3995738" y="5294313"/>
              <a:ext cx="504825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0" name="Text Box 69"/>
            <p:cNvSpPr txBox="1">
              <a:spLocks noChangeArrowheads="1"/>
            </p:cNvSpPr>
            <p:nvPr/>
          </p:nvSpPr>
          <p:spPr bwMode="auto">
            <a:xfrm>
              <a:off x="3348038" y="5151438"/>
              <a:ext cx="647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latin typeface="Verdana" pitchFamily="34" charset="0"/>
                </a:rPr>
                <a:t>FSH</a:t>
              </a:r>
            </a:p>
          </p:txBody>
        </p:sp>
      </p:grpSp>
      <p:grpSp>
        <p:nvGrpSpPr>
          <p:cNvPr id="177" name="Groupe 176"/>
          <p:cNvGrpSpPr/>
          <p:nvPr/>
        </p:nvGrpSpPr>
        <p:grpSpPr>
          <a:xfrm>
            <a:off x="5508625" y="4286250"/>
            <a:ext cx="1728788" cy="1512888"/>
            <a:chOff x="5508625" y="4286250"/>
            <a:chExt cx="1728788" cy="1512888"/>
          </a:xfrm>
        </p:grpSpPr>
        <p:sp>
          <p:nvSpPr>
            <p:cNvPr id="80" name="Line 79"/>
            <p:cNvSpPr>
              <a:spLocks noChangeShapeType="1"/>
            </p:cNvSpPr>
            <p:nvPr/>
          </p:nvSpPr>
          <p:spPr bwMode="auto">
            <a:xfrm flipH="1">
              <a:off x="5508625" y="4502150"/>
              <a:ext cx="719138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76" name="Groupe 175"/>
            <p:cNvGrpSpPr/>
            <p:nvPr/>
          </p:nvGrpSpPr>
          <p:grpSpPr>
            <a:xfrm>
              <a:off x="5508625" y="4286250"/>
              <a:ext cx="1728788" cy="1512888"/>
              <a:chOff x="5508625" y="4286250"/>
              <a:chExt cx="1728788" cy="1512888"/>
            </a:xfrm>
          </p:grpSpPr>
          <p:sp>
            <p:nvSpPr>
              <p:cNvPr id="61" name="Line 60"/>
              <p:cNvSpPr>
                <a:spLocks noChangeShapeType="1"/>
              </p:cNvSpPr>
              <p:nvPr/>
            </p:nvSpPr>
            <p:spPr bwMode="auto">
              <a:xfrm flipH="1">
                <a:off x="7235825" y="5006975"/>
                <a:ext cx="0" cy="792163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6156325" y="4286250"/>
                <a:ext cx="865188" cy="287338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3" name="Text Box 72"/>
              <p:cNvSpPr txBox="1">
                <a:spLocks noChangeArrowheads="1"/>
              </p:cNvSpPr>
              <p:nvPr/>
            </p:nvSpPr>
            <p:spPr bwMode="auto">
              <a:xfrm>
                <a:off x="6300788" y="4286250"/>
                <a:ext cx="935037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800" b="1">
                    <a:latin typeface="Verdana" pitchFamily="34" charset="0"/>
                  </a:rPr>
                  <a:t>VARIABLE DELAY</a:t>
                </a:r>
              </a:p>
            </p:txBody>
          </p:sp>
          <p:sp>
            <p:nvSpPr>
              <p:cNvPr id="74" name="Line 73"/>
              <p:cNvSpPr>
                <a:spLocks noChangeShapeType="1"/>
              </p:cNvSpPr>
              <p:nvPr/>
            </p:nvSpPr>
            <p:spPr bwMode="auto">
              <a:xfrm flipV="1">
                <a:off x="7235825" y="4502150"/>
                <a:ext cx="1588" cy="5048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" name="Line 74"/>
              <p:cNvSpPr>
                <a:spLocks noChangeShapeType="1"/>
              </p:cNvSpPr>
              <p:nvPr/>
            </p:nvSpPr>
            <p:spPr bwMode="auto">
              <a:xfrm flipH="1">
                <a:off x="7019925" y="4502150"/>
                <a:ext cx="2159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" name="Rectangle 80"/>
              <p:cNvSpPr>
                <a:spLocks noChangeArrowheads="1"/>
              </p:cNvSpPr>
              <p:nvPr/>
            </p:nvSpPr>
            <p:spPr bwMode="auto">
              <a:xfrm>
                <a:off x="5508625" y="4502150"/>
                <a:ext cx="936625" cy="263525"/>
              </a:xfrm>
              <a:prstGeom prst="rect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FR" sz="1000" b="1">
                    <a:latin typeface="Verdana" pitchFamily="34" charset="0"/>
                  </a:rPr>
                  <a:t>Auto-trig</a:t>
                </a:r>
              </a:p>
            </p:txBody>
          </p:sp>
        </p:grpSp>
      </p:grpSp>
      <p:sp>
        <p:nvSpPr>
          <p:cNvPr id="97" name="Line 96"/>
          <p:cNvSpPr>
            <a:spLocks noChangeShapeType="1"/>
          </p:cNvSpPr>
          <p:nvPr/>
        </p:nvSpPr>
        <p:spPr bwMode="auto">
          <a:xfrm>
            <a:off x="827088" y="3062288"/>
            <a:ext cx="0" cy="1944687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68" name="Groupe 167"/>
          <p:cNvGrpSpPr/>
          <p:nvPr/>
        </p:nvGrpSpPr>
        <p:grpSpPr>
          <a:xfrm>
            <a:off x="0" y="4214813"/>
            <a:ext cx="2967038" cy="1628775"/>
            <a:chOff x="0" y="4214813"/>
            <a:chExt cx="2967038" cy="1628775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323850" y="4430713"/>
              <a:ext cx="431800" cy="720725"/>
              <a:chOff x="385" y="3022"/>
              <a:chExt cx="272" cy="454"/>
            </a:xfrm>
          </p:grpSpPr>
          <p:grpSp>
            <p:nvGrpSpPr>
              <p:cNvPr id="6" name="Group 5"/>
              <p:cNvGrpSpPr>
                <a:grpSpLocks/>
              </p:cNvGrpSpPr>
              <p:nvPr/>
            </p:nvGrpSpPr>
            <p:grpSpPr bwMode="auto">
              <a:xfrm>
                <a:off x="521" y="3036"/>
                <a:ext cx="91" cy="457"/>
                <a:chOff x="385" y="2523"/>
                <a:chExt cx="91" cy="544"/>
              </a:xfrm>
            </p:grpSpPr>
            <p:sp>
              <p:nvSpPr>
                <p:cNvPr id="8" name="Line 6"/>
                <p:cNvSpPr>
                  <a:spLocks noChangeShapeType="1"/>
                </p:cNvSpPr>
                <p:nvPr/>
              </p:nvSpPr>
              <p:spPr bwMode="auto">
                <a:xfrm>
                  <a:off x="385" y="2523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" name="Line 7"/>
                <p:cNvSpPr>
                  <a:spLocks noChangeShapeType="1"/>
                </p:cNvSpPr>
                <p:nvPr/>
              </p:nvSpPr>
              <p:spPr bwMode="auto">
                <a:xfrm>
                  <a:off x="385" y="2704"/>
                  <a:ext cx="91" cy="4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5" y="2750"/>
                  <a:ext cx="91" cy="45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" name="Line 9"/>
                <p:cNvSpPr>
                  <a:spLocks noChangeShapeType="1"/>
                </p:cNvSpPr>
                <p:nvPr/>
              </p:nvSpPr>
              <p:spPr bwMode="auto">
                <a:xfrm>
                  <a:off x="385" y="2795"/>
                  <a:ext cx="91" cy="45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85" y="2840"/>
                  <a:ext cx="91" cy="4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" name="Line 11"/>
                <p:cNvSpPr>
                  <a:spLocks noChangeShapeType="1"/>
                </p:cNvSpPr>
                <p:nvPr/>
              </p:nvSpPr>
              <p:spPr bwMode="auto">
                <a:xfrm>
                  <a:off x="385" y="2886"/>
                  <a:ext cx="0" cy="18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7" name="Line 12"/>
              <p:cNvSpPr>
                <a:spLocks noChangeShapeType="1"/>
              </p:cNvSpPr>
              <p:nvPr/>
            </p:nvSpPr>
            <p:spPr bwMode="auto">
              <a:xfrm>
                <a:off x="385" y="3476"/>
                <a:ext cx="272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0" y="4214813"/>
              <a:ext cx="64770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>
                  <a:latin typeface="Arial" pitchFamily="34" charset="0"/>
                </a:rPr>
                <a:t>50 </a:t>
              </a:r>
              <a:r>
                <a:rPr lang="fr-FR" sz="1200" b="1">
                  <a:latin typeface="Symbol" pitchFamily="18" charset="2"/>
                </a:rPr>
                <a:t>W</a:t>
              </a:r>
            </a:p>
            <a:p>
              <a:pPr>
                <a:spcBef>
                  <a:spcPct val="50000"/>
                </a:spcBef>
              </a:pPr>
              <a:r>
                <a:rPr lang="fr-FR" sz="1200" b="1">
                  <a:latin typeface="Verdana" pitchFamily="34" charset="0"/>
                </a:rPr>
                <a:t>ext</a:t>
              </a: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H="1">
              <a:off x="827088" y="5006975"/>
              <a:ext cx="193675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1042988" y="4862513"/>
              <a:ext cx="0" cy="306387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1116013" y="4862513"/>
              <a:ext cx="0" cy="306387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1116013" y="4359275"/>
              <a:ext cx="1851025" cy="915988"/>
              <a:chOff x="703" y="2614"/>
              <a:chExt cx="1166" cy="577"/>
            </a:xfrm>
          </p:grpSpPr>
          <p:sp>
            <p:nvSpPr>
              <p:cNvPr id="19" name="Line 18"/>
              <p:cNvSpPr>
                <a:spLocks noChangeShapeType="1"/>
              </p:cNvSpPr>
              <p:nvPr/>
            </p:nvSpPr>
            <p:spPr bwMode="auto">
              <a:xfrm flipH="1" flipV="1">
                <a:off x="703" y="3022"/>
                <a:ext cx="366" cy="1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" name="Line 19"/>
              <p:cNvSpPr>
                <a:spLocks noChangeShapeType="1"/>
              </p:cNvSpPr>
              <p:nvPr/>
            </p:nvSpPr>
            <p:spPr bwMode="auto">
              <a:xfrm>
                <a:off x="1519" y="3022"/>
                <a:ext cx="350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21" name="Group 20"/>
              <p:cNvGrpSpPr>
                <a:grpSpLocks/>
              </p:cNvGrpSpPr>
              <p:nvPr/>
            </p:nvGrpSpPr>
            <p:grpSpPr bwMode="auto">
              <a:xfrm>
                <a:off x="930" y="2614"/>
                <a:ext cx="680" cy="577"/>
                <a:chOff x="930" y="2614"/>
                <a:chExt cx="680" cy="577"/>
              </a:xfrm>
            </p:grpSpPr>
            <p:sp>
              <p:nvSpPr>
                <p:cNvPr id="22" name="AutoShape 21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140" y="2766"/>
                  <a:ext cx="351" cy="499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990000">
                    <a:alpha val="32001"/>
                  </a:srgbClr>
                </a:solidFill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rot="10800000" vert="eaVert" wrap="none" anchor="ctr"/>
                <a:lstStyle/>
                <a:p>
                  <a:pPr algn="ctr"/>
                  <a:endParaRPr lang="en-US" sz="1800" b="1">
                    <a:latin typeface="Arial" pitchFamily="34" charset="0"/>
                  </a:endParaRPr>
                </a:p>
              </p:txBody>
            </p:sp>
            <p:sp>
              <p:nvSpPr>
                <p:cNvPr id="23" name="Line 22"/>
                <p:cNvSpPr>
                  <a:spLocks noChangeShapeType="1"/>
                </p:cNvSpPr>
                <p:nvPr/>
              </p:nvSpPr>
              <p:spPr bwMode="auto">
                <a:xfrm>
                  <a:off x="930" y="2750"/>
                  <a:ext cx="0" cy="265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" name="Line 23"/>
                <p:cNvSpPr>
                  <a:spLocks noChangeShapeType="1"/>
                </p:cNvSpPr>
                <p:nvPr/>
              </p:nvSpPr>
              <p:spPr bwMode="auto">
                <a:xfrm>
                  <a:off x="930" y="2750"/>
                  <a:ext cx="296" cy="0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" name="Line 24"/>
                <p:cNvSpPr>
                  <a:spLocks noChangeShapeType="1"/>
                </p:cNvSpPr>
                <p:nvPr/>
              </p:nvSpPr>
              <p:spPr bwMode="auto">
                <a:xfrm>
                  <a:off x="1247" y="2659"/>
                  <a:ext cx="0" cy="193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" name="Line 25"/>
                <p:cNvSpPr>
                  <a:spLocks noChangeShapeType="1"/>
                </p:cNvSpPr>
                <p:nvPr/>
              </p:nvSpPr>
              <p:spPr bwMode="auto">
                <a:xfrm>
                  <a:off x="1292" y="2659"/>
                  <a:ext cx="0" cy="193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7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156" y="2614"/>
                  <a:ext cx="227" cy="1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8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750"/>
                  <a:ext cx="296" cy="0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9" name="Line 28"/>
                <p:cNvSpPr>
                  <a:spLocks noChangeShapeType="1"/>
                </p:cNvSpPr>
                <p:nvPr/>
              </p:nvSpPr>
              <p:spPr bwMode="auto">
                <a:xfrm>
                  <a:off x="1610" y="2750"/>
                  <a:ext cx="0" cy="26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0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066" y="2931"/>
                  <a:ext cx="2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200" b="1">
                      <a:latin typeface="Verdana" pitchFamily="34" charset="0"/>
                    </a:rPr>
                    <a:t>PA</a:t>
                  </a:r>
                </a:p>
              </p:txBody>
            </p:sp>
          </p:grpSp>
        </p:grpSp>
        <p:sp>
          <p:nvSpPr>
            <p:cNvPr id="82" name="Text Box 81"/>
            <p:cNvSpPr txBox="1">
              <a:spLocks noChangeArrowheads="1"/>
            </p:cNvSpPr>
            <p:nvPr/>
          </p:nvSpPr>
          <p:spPr bwMode="auto">
            <a:xfrm>
              <a:off x="755650" y="5294313"/>
              <a:ext cx="2047875" cy="549275"/>
            </a:xfrm>
            <a:prstGeom prst="rect">
              <a:avLst/>
            </a:prstGeom>
            <a:noFill/>
            <a:ln w="381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latin typeface="Comic Sans MS" pitchFamily="66" charset="0"/>
                </a:rPr>
                <a:t>Adjustable gain amplifier</a:t>
              </a:r>
            </a:p>
            <a:p>
              <a:pPr algn="ctr">
                <a:spcBef>
                  <a:spcPct val="50000"/>
                </a:spcBef>
              </a:pPr>
              <a:r>
                <a:rPr lang="en-US" sz="1200" b="1">
                  <a:latin typeface="Comic Sans MS" pitchFamily="66" charset="0"/>
                </a:rPr>
                <a:t>Adjust = 1-4</a:t>
              </a:r>
            </a:p>
          </p:txBody>
        </p:sp>
        <p:sp>
          <p:nvSpPr>
            <p:cNvPr id="98" name="Line 97"/>
            <p:cNvSpPr>
              <a:spLocks noChangeShapeType="1"/>
            </p:cNvSpPr>
            <p:nvPr/>
          </p:nvSpPr>
          <p:spPr bwMode="auto">
            <a:xfrm>
              <a:off x="539750" y="4430713"/>
              <a:ext cx="287338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73" name="Groupe 172"/>
          <p:cNvGrpSpPr/>
          <p:nvPr/>
        </p:nvGrpSpPr>
        <p:grpSpPr>
          <a:xfrm>
            <a:off x="6877050" y="1982788"/>
            <a:ext cx="2124075" cy="1131887"/>
            <a:chOff x="6877050" y="1982788"/>
            <a:chExt cx="2124075" cy="1131887"/>
          </a:xfrm>
        </p:grpSpPr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6877050" y="1982788"/>
              <a:ext cx="1187450" cy="369887"/>
            </a:xfrm>
            <a:prstGeom prst="rect">
              <a:avLst/>
            </a:prstGeom>
            <a:solidFill>
              <a:srgbClr val="FF6600"/>
            </a:solidFill>
            <a:ln w="381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9" name="Text Box 108"/>
            <p:cNvSpPr txBox="1">
              <a:spLocks noChangeArrowheads="1"/>
            </p:cNvSpPr>
            <p:nvPr/>
          </p:nvSpPr>
          <p:spPr bwMode="auto">
            <a:xfrm>
              <a:off x="6950075" y="2054225"/>
              <a:ext cx="1150938" cy="274638"/>
            </a:xfrm>
            <a:prstGeom prst="rect">
              <a:avLst/>
            </a:prstGeom>
            <a:noFill/>
            <a:ln w="381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>
                  <a:latin typeface="Verdana" pitchFamily="34" charset="0"/>
                </a:rPr>
                <a:t>Ramp ADC</a:t>
              </a:r>
            </a:p>
          </p:txBody>
        </p:sp>
        <p:sp>
          <p:nvSpPr>
            <p:cNvPr id="110" name="Line 109"/>
            <p:cNvSpPr>
              <a:spLocks noChangeShapeType="1"/>
            </p:cNvSpPr>
            <p:nvPr/>
          </p:nvSpPr>
          <p:spPr bwMode="auto">
            <a:xfrm flipV="1">
              <a:off x="7235825" y="3062288"/>
              <a:ext cx="433388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" name="AutoShape 110"/>
            <p:cNvSpPr>
              <a:spLocks noChangeArrowheads="1"/>
            </p:cNvSpPr>
            <p:nvPr/>
          </p:nvSpPr>
          <p:spPr bwMode="auto">
            <a:xfrm rot="5400000" flipH="1">
              <a:off x="7786688" y="2584450"/>
              <a:ext cx="412750" cy="6477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381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12" name="Group 111"/>
            <p:cNvGrpSpPr>
              <a:grpSpLocks/>
            </p:cNvGrpSpPr>
            <p:nvPr/>
          </p:nvGrpSpPr>
          <p:grpSpPr bwMode="auto">
            <a:xfrm>
              <a:off x="7669213" y="2846388"/>
              <a:ext cx="358775" cy="215900"/>
              <a:chOff x="4195" y="2326"/>
              <a:chExt cx="273" cy="178"/>
            </a:xfrm>
          </p:grpSpPr>
          <p:sp>
            <p:nvSpPr>
              <p:cNvPr id="113" name="Line 112"/>
              <p:cNvSpPr>
                <a:spLocks noChangeShapeType="1"/>
              </p:cNvSpPr>
              <p:nvPr/>
            </p:nvSpPr>
            <p:spPr bwMode="auto">
              <a:xfrm>
                <a:off x="4195" y="2504"/>
                <a:ext cx="13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" name="Line 113"/>
              <p:cNvSpPr>
                <a:spLocks noChangeShapeType="1"/>
              </p:cNvSpPr>
              <p:nvPr/>
            </p:nvSpPr>
            <p:spPr bwMode="auto">
              <a:xfrm flipV="1">
                <a:off x="4286" y="2326"/>
                <a:ext cx="0" cy="1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" name="Line 114"/>
              <p:cNvSpPr>
                <a:spLocks noChangeShapeType="1"/>
              </p:cNvSpPr>
              <p:nvPr/>
            </p:nvSpPr>
            <p:spPr bwMode="auto">
              <a:xfrm>
                <a:off x="4286" y="2326"/>
                <a:ext cx="18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" name="Line 115"/>
              <p:cNvSpPr>
                <a:spLocks noChangeShapeType="1"/>
              </p:cNvSpPr>
              <p:nvPr/>
            </p:nvSpPr>
            <p:spPr bwMode="auto">
              <a:xfrm flipV="1">
                <a:off x="4332" y="2326"/>
                <a:ext cx="0" cy="1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17" name="Line 116"/>
            <p:cNvSpPr>
              <a:spLocks noChangeShapeType="1"/>
            </p:cNvSpPr>
            <p:nvPr/>
          </p:nvSpPr>
          <p:spPr bwMode="auto">
            <a:xfrm>
              <a:off x="8316913" y="2917825"/>
              <a:ext cx="504825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6" name="Line 125"/>
            <p:cNvSpPr>
              <a:spLocks noChangeShapeType="1"/>
            </p:cNvSpPr>
            <p:nvPr/>
          </p:nvSpPr>
          <p:spPr bwMode="auto">
            <a:xfrm>
              <a:off x="7524750" y="2414588"/>
              <a:ext cx="0" cy="43180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7" name="Line 126"/>
            <p:cNvSpPr>
              <a:spLocks noChangeShapeType="1"/>
            </p:cNvSpPr>
            <p:nvPr/>
          </p:nvSpPr>
          <p:spPr bwMode="auto">
            <a:xfrm flipV="1">
              <a:off x="7524750" y="2846388"/>
              <a:ext cx="144463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4" name="Text Box 133"/>
            <p:cNvSpPr txBox="1">
              <a:spLocks noChangeArrowheads="1"/>
            </p:cNvSpPr>
            <p:nvPr/>
          </p:nvSpPr>
          <p:spPr bwMode="auto">
            <a:xfrm>
              <a:off x="8251825" y="2486025"/>
              <a:ext cx="749300" cy="415925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000" b="1">
                  <a:latin typeface="Verdana" pitchFamily="34" charset="0"/>
                </a:rPr>
                <a:t>Charge </a:t>
              </a:r>
            </a:p>
            <a:p>
              <a:r>
                <a:rPr lang="it-IT" sz="1000" b="1">
                  <a:latin typeface="Verdana" pitchFamily="34" charset="0"/>
                </a:rPr>
                <a:t>output</a:t>
              </a:r>
            </a:p>
          </p:txBody>
        </p:sp>
      </p:grpSp>
      <p:grpSp>
        <p:nvGrpSpPr>
          <p:cNvPr id="174" name="Groupe 173"/>
          <p:cNvGrpSpPr/>
          <p:nvPr/>
        </p:nvGrpSpPr>
        <p:grpSpPr>
          <a:xfrm>
            <a:off x="4376196" y="891651"/>
            <a:ext cx="4645025" cy="1079500"/>
            <a:chOff x="4356100" y="901700"/>
            <a:chExt cx="4645025" cy="1079500"/>
          </a:xfrm>
        </p:grpSpPr>
        <p:sp>
          <p:nvSpPr>
            <p:cNvPr id="118" name="Line 117"/>
            <p:cNvSpPr>
              <a:spLocks noChangeShapeType="1"/>
            </p:cNvSpPr>
            <p:nvPr/>
          </p:nvSpPr>
          <p:spPr bwMode="auto">
            <a:xfrm flipV="1">
              <a:off x="7165975" y="1262063"/>
              <a:ext cx="288925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" name="AutoShape 118"/>
            <p:cNvSpPr>
              <a:spLocks noChangeArrowheads="1"/>
            </p:cNvSpPr>
            <p:nvPr/>
          </p:nvSpPr>
          <p:spPr bwMode="auto">
            <a:xfrm rot="5400000" flipH="1">
              <a:off x="7859713" y="1000125"/>
              <a:ext cx="412750" cy="6477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381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20" name="Group 119"/>
            <p:cNvGrpSpPr>
              <a:grpSpLocks/>
            </p:cNvGrpSpPr>
            <p:nvPr/>
          </p:nvGrpSpPr>
          <p:grpSpPr bwMode="auto">
            <a:xfrm>
              <a:off x="7742238" y="1262063"/>
              <a:ext cx="358775" cy="215900"/>
              <a:chOff x="4195" y="2326"/>
              <a:chExt cx="273" cy="178"/>
            </a:xfrm>
          </p:grpSpPr>
          <p:sp>
            <p:nvSpPr>
              <p:cNvPr id="121" name="Line 120"/>
              <p:cNvSpPr>
                <a:spLocks noChangeShapeType="1"/>
              </p:cNvSpPr>
              <p:nvPr/>
            </p:nvSpPr>
            <p:spPr bwMode="auto">
              <a:xfrm>
                <a:off x="4195" y="2504"/>
                <a:ext cx="13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" name="Line 121"/>
              <p:cNvSpPr>
                <a:spLocks noChangeShapeType="1"/>
              </p:cNvSpPr>
              <p:nvPr/>
            </p:nvSpPr>
            <p:spPr bwMode="auto">
              <a:xfrm flipV="1">
                <a:off x="4286" y="2326"/>
                <a:ext cx="0" cy="1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" name="Line 122"/>
              <p:cNvSpPr>
                <a:spLocks noChangeShapeType="1"/>
              </p:cNvSpPr>
              <p:nvPr/>
            </p:nvSpPr>
            <p:spPr bwMode="auto">
              <a:xfrm>
                <a:off x="4286" y="2326"/>
                <a:ext cx="18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" name="Line 123"/>
              <p:cNvSpPr>
                <a:spLocks noChangeShapeType="1"/>
              </p:cNvSpPr>
              <p:nvPr/>
            </p:nvSpPr>
            <p:spPr bwMode="auto">
              <a:xfrm flipV="1">
                <a:off x="4332" y="2326"/>
                <a:ext cx="0" cy="1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5" name="Line 124"/>
            <p:cNvSpPr>
              <a:spLocks noChangeShapeType="1"/>
            </p:cNvSpPr>
            <p:nvPr/>
          </p:nvSpPr>
          <p:spPr bwMode="auto">
            <a:xfrm>
              <a:off x="8461375" y="1333500"/>
              <a:ext cx="295275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" name="Line 127"/>
            <p:cNvSpPr>
              <a:spLocks noChangeShapeType="1"/>
            </p:cNvSpPr>
            <p:nvPr/>
          </p:nvSpPr>
          <p:spPr bwMode="auto">
            <a:xfrm>
              <a:off x="7524750" y="1406525"/>
              <a:ext cx="0" cy="574675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9" name="Line 128"/>
            <p:cNvSpPr>
              <a:spLocks noChangeShapeType="1"/>
            </p:cNvSpPr>
            <p:nvPr/>
          </p:nvSpPr>
          <p:spPr bwMode="auto">
            <a:xfrm flipV="1">
              <a:off x="7524750" y="1406525"/>
              <a:ext cx="217488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0" name="Line 129"/>
            <p:cNvSpPr>
              <a:spLocks noChangeShapeType="1"/>
            </p:cNvSpPr>
            <p:nvPr/>
          </p:nvSpPr>
          <p:spPr bwMode="auto">
            <a:xfrm flipV="1">
              <a:off x="5580063" y="1190625"/>
              <a:ext cx="319087" cy="158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4356100" y="974725"/>
              <a:ext cx="1187450" cy="369888"/>
            </a:xfrm>
            <a:prstGeom prst="rect">
              <a:avLst/>
            </a:prstGeom>
            <a:solidFill>
              <a:srgbClr val="FF6600"/>
            </a:solidFill>
            <a:ln w="381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2" name="Text Box 131"/>
            <p:cNvSpPr txBox="1">
              <a:spLocks noChangeArrowheads="1"/>
            </p:cNvSpPr>
            <p:nvPr/>
          </p:nvSpPr>
          <p:spPr bwMode="auto">
            <a:xfrm>
              <a:off x="4429125" y="974725"/>
              <a:ext cx="1079500" cy="274638"/>
            </a:xfrm>
            <a:prstGeom prst="rect">
              <a:avLst/>
            </a:prstGeom>
            <a:noFill/>
            <a:ln w="381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>
                  <a:latin typeface="Verdana" pitchFamily="34" charset="0"/>
                </a:rPr>
                <a:t>Ramp TDC</a:t>
              </a:r>
            </a:p>
          </p:txBody>
        </p:sp>
        <p:sp>
          <p:nvSpPr>
            <p:cNvPr id="133" name="Text Box 132"/>
            <p:cNvSpPr txBox="1">
              <a:spLocks noChangeArrowheads="1"/>
            </p:cNvSpPr>
            <p:nvPr/>
          </p:nvSpPr>
          <p:spPr bwMode="auto">
            <a:xfrm>
              <a:off x="8326438" y="901700"/>
              <a:ext cx="674687" cy="415925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000" b="1">
                  <a:latin typeface="Verdana" pitchFamily="34" charset="0"/>
                </a:rPr>
                <a:t>Time </a:t>
              </a:r>
            </a:p>
            <a:p>
              <a:r>
                <a:rPr lang="it-IT" sz="1000" b="1">
                  <a:latin typeface="Verdana" pitchFamily="34" charset="0"/>
                </a:rPr>
                <a:t>output</a:t>
              </a:r>
            </a:p>
          </p:txBody>
        </p:sp>
        <p:sp>
          <p:nvSpPr>
            <p:cNvPr id="135" name="Rectangle 134"/>
            <p:cNvSpPr>
              <a:spLocks noChangeArrowheads="1"/>
            </p:cNvSpPr>
            <p:nvPr/>
          </p:nvSpPr>
          <p:spPr bwMode="auto">
            <a:xfrm>
              <a:off x="5940425" y="974725"/>
              <a:ext cx="1187450" cy="369888"/>
            </a:xfrm>
            <a:prstGeom prst="rect">
              <a:avLst/>
            </a:prstGeom>
            <a:solidFill>
              <a:srgbClr val="99CCFF"/>
            </a:solidFill>
            <a:ln w="381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6" name="Text Box 135"/>
            <p:cNvSpPr txBox="1">
              <a:spLocks noChangeArrowheads="1"/>
            </p:cNvSpPr>
            <p:nvPr/>
          </p:nvSpPr>
          <p:spPr bwMode="auto">
            <a:xfrm>
              <a:off x="6013450" y="974725"/>
              <a:ext cx="1223963" cy="244475"/>
            </a:xfrm>
            <a:prstGeom prst="rect">
              <a:avLst/>
            </a:prstGeom>
            <a:noFill/>
            <a:ln w="381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>
                  <a:latin typeface="Verdana" pitchFamily="34" charset="0"/>
                </a:rPr>
                <a:t>SCA fine time</a:t>
              </a:r>
            </a:p>
          </p:txBody>
        </p:sp>
      </p:grpSp>
      <p:grpSp>
        <p:nvGrpSpPr>
          <p:cNvPr id="179" name="Groupe 178"/>
          <p:cNvGrpSpPr/>
          <p:nvPr/>
        </p:nvGrpSpPr>
        <p:grpSpPr>
          <a:xfrm>
            <a:off x="3276600" y="4359275"/>
            <a:ext cx="2376488" cy="360363"/>
            <a:chOff x="3276600" y="4359275"/>
            <a:chExt cx="2376488" cy="360363"/>
          </a:xfrm>
        </p:grpSpPr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5148263" y="4359275"/>
              <a:ext cx="431800" cy="360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8" name="Text Box 77"/>
            <p:cNvSpPr txBox="1">
              <a:spLocks noChangeArrowheads="1"/>
            </p:cNvSpPr>
            <p:nvPr/>
          </p:nvSpPr>
          <p:spPr bwMode="auto">
            <a:xfrm>
              <a:off x="5148263" y="4430713"/>
              <a:ext cx="5048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>
                  <a:latin typeface="Verdana" pitchFamily="34" charset="0"/>
                </a:rPr>
                <a:t>OR</a:t>
              </a:r>
            </a:p>
          </p:txBody>
        </p:sp>
        <p:sp>
          <p:nvSpPr>
            <p:cNvPr id="79" name="Line 78"/>
            <p:cNvSpPr>
              <a:spLocks noChangeShapeType="1"/>
            </p:cNvSpPr>
            <p:nvPr/>
          </p:nvSpPr>
          <p:spPr bwMode="auto">
            <a:xfrm>
              <a:off x="4140200" y="4502150"/>
              <a:ext cx="10080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Rectangle 136"/>
            <p:cNvSpPr>
              <a:spLocks noChangeArrowheads="1"/>
            </p:cNvSpPr>
            <p:nvPr/>
          </p:nvSpPr>
          <p:spPr bwMode="auto">
            <a:xfrm>
              <a:off x="3276600" y="4359275"/>
              <a:ext cx="936625" cy="263525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sz="1000" b="1">
                  <a:latin typeface="Verdana" pitchFamily="34" charset="0"/>
                </a:rPr>
                <a:t>ext. Hold</a:t>
              </a:r>
            </a:p>
          </p:txBody>
        </p:sp>
      </p:grpSp>
      <p:grpSp>
        <p:nvGrpSpPr>
          <p:cNvPr id="153" name="Group 152"/>
          <p:cNvGrpSpPr>
            <a:grpSpLocks/>
          </p:cNvGrpSpPr>
          <p:nvPr/>
        </p:nvGrpSpPr>
        <p:grpSpPr bwMode="auto">
          <a:xfrm>
            <a:off x="6443663" y="2701925"/>
            <a:ext cx="792162" cy="719138"/>
            <a:chOff x="3878" y="1706"/>
            <a:chExt cx="499" cy="453"/>
          </a:xfrm>
        </p:grpSpPr>
        <p:sp>
          <p:nvSpPr>
            <p:cNvPr id="154" name="Oval 153"/>
            <p:cNvSpPr>
              <a:spLocks noChangeArrowheads="1"/>
            </p:cNvSpPr>
            <p:nvPr/>
          </p:nvSpPr>
          <p:spPr bwMode="auto">
            <a:xfrm>
              <a:off x="3878" y="1706"/>
              <a:ext cx="499" cy="453"/>
            </a:xfrm>
            <a:prstGeom prst="ellipse">
              <a:avLst/>
            </a:prstGeom>
            <a:solidFill>
              <a:srgbClr val="FF9999"/>
            </a:solidFill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5" name="Text Box 154"/>
            <p:cNvSpPr txBox="1">
              <a:spLocks noChangeArrowheads="1"/>
            </p:cNvSpPr>
            <p:nvPr/>
          </p:nvSpPr>
          <p:spPr bwMode="auto">
            <a:xfrm>
              <a:off x="3923" y="1842"/>
              <a:ext cx="409" cy="192"/>
            </a:xfrm>
            <a:prstGeom prst="rect">
              <a:avLst/>
            </a:prstGeom>
            <a:noFill/>
            <a:ln w="381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latin typeface="Times New Roman" pitchFamily="18" charset="0"/>
                </a:rPr>
                <a:t>MUX</a:t>
              </a:r>
            </a:p>
          </p:txBody>
        </p:sp>
      </p:grpSp>
      <p:grpSp>
        <p:nvGrpSpPr>
          <p:cNvPr id="180" name="Groupe 179"/>
          <p:cNvGrpSpPr/>
          <p:nvPr/>
        </p:nvGrpSpPr>
        <p:grpSpPr>
          <a:xfrm>
            <a:off x="827088" y="2414588"/>
            <a:ext cx="5616575" cy="1439862"/>
            <a:chOff x="827088" y="2414588"/>
            <a:chExt cx="5616575" cy="1439862"/>
          </a:xfrm>
        </p:grpSpPr>
        <p:sp>
          <p:nvSpPr>
            <p:cNvPr id="71" name="Text Box 70"/>
            <p:cNvSpPr txBox="1">
              <a:spLocks noChangeArrowheads="1"/>
            </p:cNvSpPr>
            <p:nvPr/>
          </p:nvSpPr>
          <p:spPr bwMode="auto">
            <a:xfrm>
              <a:off x="3276600" y="2846388"/>
              <a:ext cx="57626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latin typeface="Verdana" pitchFamily="34" charset="0"/>
                </a:rPr>
                <a:t>SSH</a:t>
              </a:r>
            </a:p>
          </p:txBody>
        </p:sp>
        <p:sp>
          <p:nvSpPr>
            <p:cNvPr id="83" name="Line 82"/>
            <p:cNvSpPr>
              <a:spLocks noChangeShapeType="1"/>
            </p:cNvSpPr>
            <p:nvPr/>
          </p:nvSpPr>
          <p:spPr bwMode="auto">
            <a:xfrm flipH="1">
              <a:off x="827088" y="3062288"/>
              <a:ext cx="193675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4" name="Line 83"/>
            <p:cNvSpPr>
              <a:spLocks noChangeShapeType="1"/>
            </p:cNvSpPr>
            <p:nvPr/>
          </p:nvSpPr>
          <p:spPr bwMode="auto">
            <a:xfrm>
              <a:off x="1042988" y="2917825"/>
              <a:ext cx="0" cy="30638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5" name="Line 84"/>
            <p:cNvSpPr>
              <a:spLocks noChangeShapeType="1"/>
            </p:cNvSpPr>
            <p:nvPr/>
          </p:nvSpPr>
          <p:spPr bwMode="auto">
            <a:xfrm>
              <a:off x="1116013" y="2917825"/>
              <a:ext cx="0" cy="30638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6" name="Line 85"/>
            <p:cNvSpPr>
              <a:spLocks noChangeShapeType="1"/>
            </p:cNvSpPr>
            <p:nvPr/>
          </p:nvSpPr>
          <p:spPr bwMode="auto">
            <a:xfrm flipH="1" flipV="1">
              <a:off x="1116013" y="3062288"/>
              <a:ext cx="581025" cy="1587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87" name="Group 86"/>
            <p:cNvGrpSpPr>
              <a:grpSpLocks/>
            </p:cNvGrpSpPr>
            <p:nvPr/>
          </p:nvGrpSpPr>
          <p:grpSpPr bwMode="auto">
            <a:xfrm>
              <a:off x="1476375" y="2414588"/>
              <a:ext cx="1079500" cy="915987"/>
              <a:chOff x="930" y="2614"/>
              <a:chExt cx="680" cy="577"/>
            </a:xfrm>
          </p:grpSpPr>
          <p:sp>
            <p:nvSpPr>
              <p:cNvPr id="88" name="AutoShape 87"/>
              <p:cNvSpPr>
                <a:spLocks noChangeArrowheads="1"/>
              </p:cNvSpPr>
              <p:nvPr/>
            </p:nvSpPr>
            <p:spPr bwMode="auto">
              <a:xfrm rot="5400000" flipH="1">
                <a:off x="1140" y="2766"/>
                <a:ext cx="351" cy="499"/>
              </a:xfrm>
              <a:prstGeom prst="triangle">
                <a:avLst>
                  <a:gd name="adj" fmla="val 50000"/>
                </a:avLst>
              </a:prstGeom>
              <a:solidFill>
                <a:srgbClr val="990000">
                  <a:alpha val="32001"/>
                </a:srgbClr>
              </a:solidFill>
              <a:ln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rot="10800000" vert="eaVert" wrap="none" anchor="ctr"/>
              <a:lstStyle/>
              <a:p>
                <a:pPr algn="ctr"/>
                <a:endParaRPr lang="en-US" sz="1800" b="1">
                  <a:latin typeface="Arial" pitchFamily="34" charset="0"/>
                </a:endParaRPr>
              </a:p>
            </p:txBody>
          </p:sp>
          <p:sp>
            <p:nvSpPr>
              <p:cNvPr id="89" name="Line 88"/>
              <p:cNvSpPr>
                <a:spLocks noChangeShapeType="1"/>
              </p:cNvSpPr>
              <p:nvPr/>
            </p:nvSpPr>
            <p:spPr bwMode="auto">
              <a:xfrm>
                <a:off x="930" y="2750"/>
                <a:ext cx="0" cy="265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0" name="Line 89"/>
              <p:cNvSpPr>
                <a:spLocks noChangeShapeType="1"/>
              </p:cNvSpPr>
              <p:nvPr/>
            </p:nvSpPr>
            <p:spPr bwMode="auto">
              <a:xfrm>
                <a:off x="930" y="2750"/>
                <a:ext cx="296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1" name="Line 90"/>
              <p:cNvSpPr>
                <a:spLocks noChangeShapeType="1"/>
              </p:cNvSpPr>
              <p:nvPr/>
            </p:nvSpPr>
            <p:spPr bwMode="auto">
              <a:xfrm>
                <a:off x="1247" y="2659"/>
                <a:ext cx="0" cy="193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" name="Line 91"/>
              <p:cNvSpPr>
                <a:spLocks noChangeShapeType="1"/>
              </p:cNvSpPr>
              <p:nvPr/>
            </p:nvSpPr>
            <p:spPr bwMode="auto">
              <a:xfrm>
                <a:off x="1292" y="2659"/>
                <a:ext cx="0" cy="193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3" name="Line 92"/>
              <p:cNvSpPr>
                <a:spLocks noChangeShapeType="1"/>
              </p:cNvSpPr>
              <p:nvPr/>
            </p:nvSpPr>
            <p:spPr bwMode="auto">
              <a:xfrm flipV="1">
                <a:off x="1156" y="2614"/>
                <a:ext cx="227" cy="196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4" name="Line 93"/>
              <p:cNvSpPr>
                <a:spLocks noChangeShapeType="1"/>
              </p:cNvSpPr>
              <p:nvPr/>
            </p:nvSpPr>
            <p:spPr bwMode="auto">
              <a:xfrm>
                <a:off x="1292" y="2750"/>
                <a:ext cx="296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5" name="Line 94"/>
              <p:cNvSpPr>
                <a:spLocks noChangeShapeType="1"/>
              </p:cNvSpPr>
              <p:nvPr/>
            </p:nvSpPr>
            <p:spPr bwMode="auto">
              <a:xfrm>
                <a:off x="1610" y="2750"/>
                <a:ext cx="0" cy="266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6" name="Text Box 95"/>
              <p:cNvSpPr txBox="1">
                <a:spLocks noChangeArrowheads="1"/>
              </p:cNvSpPr>
              <p:nvPr/>
            </p:nvSpPr>
            <p:spPr bwMode="auto">
              <a:xfrm>
                <a:off x="1066" y="2931"/>
                <a:ext cx="27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latin typeface="Verdana" pitchFamily="34" charset="0"/>
                  </a:rPr>
                  <a:t>PA</a:t>
                </a:r>
              </a:p>
            </p:txBody>
          </p:sp>
        </p:grpSp>
        <p:sp>
          <p:nvSpPr>
            <p:cNvPr id="99" name="Line 98"/>
            <p:cNvSpPr>
              <a:spLocks noChangeShapeType="1"/>
            </p:cNvSpPr>
            <p:nvPr/>
          </p:nvSpPr>
          <p:spPr bwMode="auto">
            <a:xfrm>
              <a:off x="2555875" y="3062288"/>
              <a:ext cx="730250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0" name="Line 99"/>
            <p:cNvSpPr>
              <a:spLocks noChangeShapeType="1"/>
            </p:cNvSpPr>
            <p:nvPr/>
          </p:nvSpPr>
          <p:spPr bwMode="auto">
            <a:xfrm flipV="1">
              <a:off x="3924300" y="2989263"/>
              <a:ext cx="720725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1" name="Text Box 100"/>
            <p:cNvSpPr txBox="1">
              <a:spLocks noChangeArrowheads="1"/>
            </p:cNvSpPr>
            <p:nvPr/>
          </p:nvSpPr>
          <p:spPr bwMode="auto">
            <a:xfrm>
              <a:off x="3276600" y="2846388"/>
              <a:ext cx="57626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latin typeface="Verdana" pitchFamily="34" charset="0"/>
                </a:rPr>
                <a:t>SSH</a:t>
              </a:r>
            </a:p>
          </p:txBody>
        </p:sp>
        <p:sp>
          <p:nvSpPr>
            <p:cNvPr id="104" name="AutoShape 103"/>
            <p:cNvSpPr>
              <a:spLocks noChangeArrowheads="1"/>
            </p:cNvSpPr>
            <p:nvPr/>
          </p:nvSpPr>
          <p:spPr bwMode="auto">
            <a:xfrm rot="5400000" flipH="1">
              <a:off x="3322637" y="2655888"/>
              <a:ext cx="555625" cy="6477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381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n-US" sz="1800" b="1">
                <a:latin typeface="Arial" pitchFamily="34" charset="0"/>
              </a:endParaRPr>
            </a:p>
          </p:txBody>
        </p:sp>
        <p:sp>
          <p:nvSpPr>
            <p:cNvPr id="106" name="Text Box 105"/>
            <p:cNvSpPr txBox="1">
              <a:spLocks noChangeArrowheads="1"/>
            </p:cNvSpPr>
            <p:nvPr/>
          </p:nvSpPr>
          <p:spPr bwMode="auto">
            <a:xfrm>
              <a:off x="3276600" y="2846388"/>
              <a:ext cx="57626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latin typeface="Verdana" pitchFamily="34" charset="0"/>
                </a:rPr>
                <a:t>SSH</a:t>
              </a:r>
            </a:p>
          </p:txBody>
        </p:sp>
        <p:sp>
          <p:nvSpPr>
            <p:cNvPr id="107" name="Rectangle 106"/>
            <p:cNvSpPr>
              <a:spLocks noChangeArrowheads="1"/>
            </p:cNvSpPr>
            <p:nvPr/>
          </p:nvSpPr>
          <p:spPr bwMode="auto">
            <a:xfrm>
              <a:off x="4427538" y="2846388"/>
              <a:ext cx="1187450" cy="369887"/>
            </a:xfrm>
            <a:prstGeom prst="rect">
              <a:avLst/>
            </a:prstGeom>
            <a:solidFill>
              <a:srgbClr val="99CCFF"/>
            </a:solidFill>
            <a:ln w="381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8" name="Text Box 107"/>
            <p:cNvSpPr txBox="1">
              <a:spLocks noChangeArrowheads="1"/>
            </p:cNvSpPr>
            <p:nvPr/>
          </p:nvSpPr>
          <p:spPr bwMode="auto">
            <a:xfrm>
              <a:off x="4500563" y="2846388"/>
              <a:ext cx="1223962" cy="244475"/>
            </a:xfrm>
            <a:prstGeom prst="rect">
              <a:avLst/>
            </a:prstGeom>
            <a:noFill/>
            <a:ln w="381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>
                  <a:latin typeface="Verdana" pitchFamily="34" charset="0"/>
                </a:rPr>
                <a:t>SCA low gain</a:t>
              </a:r>
            </a:p>
          </p:txBody>
        </p:sp>
        <p:sp>
          <p:nvSpPr>
            <p:cNvPr id="156" name="Line 155"/>
            <p:cNvSpPr>
              <a:spLocks noChangeShapeType="1"/>
            </p:cNvSpPr>
            <p:nvPr/>
          </p:nvSpPr>
          <p:spPr bwMode="auto">
            <a:xfrm>
              <a:off x="5651500" y="2917825"/>
              <a:ext cx="792163" cy="144463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" name="Line 156"/>
            <p:cNvSpPr>
              <a:spLocks noChangeShapeType="1"/>
            </p:cNvSpPr>
            <p:nvPr/>
          </p:nvSpPr>
          <p:spPr bwMode="auto">
            <a:xfrm flipV="1">
              <a:off x="5580063" y="3206750"/>
              <a:ext cx="863600" cy="64770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83" name="Groupe 182"/>
          <p:cNvGrpSpPr/>
          <p:nvPr/>
        </p:nvGrpSpPr>
        <p:grpSpPr>
          <a:xfrm>
            <a:off x="5508625" y="3422650"/>
            <a:ext cx="3490913" cy="3182938"/>
            <a:chOff x="5508625" y="3422650"/>
            <a:chExt cx="3490913" cy="3182938"/>
          </a:xfrm>
        </p:grpSpPr>
        <p:grpSp>
          <p:nvGrpSpPr>
            <p:cNvPr id="182" name="Groupe 181"/>
            <p:cNvGrpSpPr/>
            <p:nvPr/>
          </p:nvGrpSpPr>
          <p:grpSpPr>
            <a:xfrm>
              <a:off x="7019925" y="4359275"/>
              <a:ext cx="1223963" cy="2246313"/>
              <a:chOff x="7019925" y="4359275"/>
              <a:chExt cx="1223963" cy="2246313"/>
            </a:xfrm>
          </p:grpSpPr>
          <p:sp>
            <p:nvSpPr>
              <p:cNvPr id="146" name="Text Box 145"/>
              <p:cNvSpPr txBox="1">
                <a:spLocks noChangeArrowheads="1"/>
              </p:cNvSpPr>
              <p:nvPr/>
            </p:nvSpPr>
            <p:spPr bwMode="auto">
              <a:xfrm>
                <a:off x="7019925" y="6302375"/>
                <a:ext cx="1223963" cy="303213"/>
              </a:xfrm>
              <a:prstGeom prst="rect">
                <a:avLst/>
              </a:prstGeom>
              <a:solidFill>
                <a:srgbClr val="FF6600"/>
              </a:solidFill>
              <a:ln w="28575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200" b="1">
                    <a:latin typeface="Verdana" pitchFamily="34" charset="0"/>
                  </a:rPr>
                  <a:t>10-bit DAC</a:t>
                </a:r>
              </a:p>
            </p:txBody>
          </p:sp>
          <p:sp>
            <p:nvSpPr>
              <p:cNvPr id="149" name="Line 148"/>
              <p:cNvSpPr>
                <a:spLocks noChangeShapeType="1"/>
              </p:cNvSpPr>
              <p:nvPr/>
            </p:nvSpPr>
            <p:spPr bwMode="auto">
              <a:xfrm>
                <a:off x="7596188" y="4359275"/>
                <a:ext cx="0" cy="194310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81" name="Groupe 180"/>
            <p:cNvGrpSpPr/>
            <p:nvPr/>
          </p:nvGrpSpPr>
          <p:grpSpPr>
            <a:xfrm>
              <a:off x="5508625" y="3422650"/>
              <a:ext cx="3490913" cy="1208088"/>
              <a:chOff x="5508625" y="3422650"/>
              <a:chExt cx="3490913" cy="1208088"/>
            </a:xfrm>
          </p:grpSpPr>
          <p:grpSp>
            <p:nvGrpSpPr>
              <p:cNvPr id="139" name="Group 138"/>
              <p:cNvGrpSpPr>
                <a:grpSpLocks/>
              </p:cNvGrpSpPr>
              <p:nvPr/>
            </p:nvGrpSpPr>
            <p:grpSpPr bwMode="auto">
              <a:xfrm>
                <a:off x="7812088" y="3925888"/>
                <a:ext cx="649287" cy="576262"/>
                <a:chOff x="4785" y="2341"/>
                <a:chExt cx="409" cy="363"/>
              </a:xfrm>
            </p:grpSpPr>
            <p:sp>
              <p:nvSpPr>
                <p:cNvPr id="140" name="AutoShape 139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4808" y="2318"/>
                  <a:ext cx="363" cy="409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FF">
                    <a:alpha val="30000"/>
                  </a:srgbClr>
                </a:solidFill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141" name="Group 140"/>
                <p:cNvGrpSpPr>
                  <a:grpSpLocks/>
                </p:cNvGrpSpPr>
                <p:nvPr/>
              </p:nvGrpSpPr>
              <p:grpSpPr bwMode="auto">
                <a:xfrm>
                  <a:off x="4830" y="2393"/>
                  <a:ext cx="136" cy="178"/>
                  <a:chOff x="4195" y="2326"/>
                  <a:chExt cx="273" cy="178"/>
                </a:xfrm>
              </p:grpSpPr>
              <p:sp>
                <p:nvSpPr>
                  <p:cNvPr id="142" name="Line 141"/>
                  <p:cNvSpPr>
                    <a:spLocks noChangeShapeType="1"/>
                  </p:cNvSpPr>
                  <p:nvPr/>
                </p:nvSpPr>
                <p:spPr bwMode="auto">
                  <a:xfrm>
                    <a:off x="4195" y="2504"/>
                    <a:ext cx="137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3" name="Line 1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86" y="2326"/>
                    <a:ext cx="0" cy="17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4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286" y="2326"/>
                    <a:ext cx="18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5" name="Line 1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32" y="2326"/>
                    <a:ext cx="0" cy="17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147" name="Text Box 146"/>
              <p:cNvSpPr txBox="1">
                <a:spLocks noChangeArrowheads="1"/>
              </p:cNvSpPr>
              <p:nvPr/>
            </p:nvSpPr>
            <p:spPr bwMode="auto">
              <a:xfrm>
                <a:off x="7092950" y="4143375"/>
                <a:ext cx="1150938" cy="228600"/>
              </a:xfrm>
              <a:prstGeom prst="rect">
                <a:avLst/>
              </a:prstGeom>
              <a:noFill/>
              <a:ln w="381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900" b="1">
                    <a:latin typeface="Verdana" pitchFamily="34" charset="0"/>
                  </a:rPr>
                  <a:t>Threshold</a:t>
                </a:r>
              </a:p>
            </p:txBody>
          </p:sp>
          <p:sp>
            <p:nvSpPr>
              <p:cNvPr id="148" name="Line 147"/>
              <p:cNvSpPr>
                <a:spLocks noChangeShapeType="1"/>
              </p:cNvSpPr>
              <p:nvPr/>
            </p:nvSpPr>
            <p:spPr bwMode="auto">
              <a:xfrm>
                <a:off x="7596188" y="4359275"/>
                <a:ext cx="215900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0" name="Line 149"/>
              <p:cNvSpPr>
                <a:spLocks noChangeShapeType="1"/>
              </p:cNvSpPr>
              <p:nvPr/>
            </p:nvSpPr>
            <p:spPr bwMode="auto">
              <a:xfrm>
                <a:off x="5508625" y="4070350"/>
                <a:ext cx="2303463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1" name="Text Box 150"/>
              <p:cNvSpPr txBox="1">
                <a:spLocks noChangeArrowheads="1"/>
              </p:cNvSpPr>
              <p:nvPr/>
            </p:nvSpPr>
            <p:spPr bwMode="auto">
              <a:xfrm>
                <a:off x="8172450" y="4214813"/>
                <a:ext cx="827088" cy="415925"/>
              </a:xfrm>
              <a:prstGeom prst="rect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000" b="1">
                    <a:latin typeface="Verdana" pitchFamily="34" charset="0"/>
                  </a:rPr>
                  <a:t>gain Output</a:t>
                </a:r>
              </a:p>
            </p:txBody>
          </p:sp>
          <p:sp>
            <p:nvSpPr>
              <p:cNvPr id="152" name="Line 151"/>
              <p:cNvSpPr>
                <a:spLocks noChangeShapeType="1"/>
              </p:cNvSpPr>
              <p:nvPr/>
            </p:nvSpPr>
            <p:spPr bwMode="auto">
              <a:xfrm>
                <a:off x="8459788" y="4214813"/>
                <a:ext cx="433387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8" name="Line 157"/>
              <p:cNvSpPr>
                <a:spLocks noChangeShapeType="1"/>
              </p:cNvSpPr>
              <p:nvPr/>
            </p:nvSpPr>
            <p:spPr bwMode="auto">
              <a:xfrm>
                <a:off x="6877050" y="3422650"/>
                <a:ext cx="0" cy="144463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9" name="Line 158"/>
              <p:cNvSpPr>
                <a:spLocks noChangeShapeType="1"/>
              </p:cNvSpPr>
              <p:nvPr/>
            </p:nvSpPr>
            <p:spPr bwMode="auto">
              <a:xfrm>
                <a:off x="6877050" y="3567113"/>
                <a:ext cx="1582738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0" name="Line 159"/>
              <p:cNvSpPr>
                <a:spLocks noChangeShapeType="1"/>
              </p:cNvSpPr>
              <p:nvPr/>
            </p:nvSpPr>
            <p:spPr bwMode="auto">
              <a:xfrm>
                <a:off x="8459788" y="3567113"/>
                <a:ext cx="0" cy="64770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172" name="Groupe 171"/>
          <p:cNvGrpSpPr/>
          <p:nvPr/>
        </p:nvGrpSpPr>
        <p:grpSpPr>
          <a:xfrm>
            <a:off x="2987675" y="3709988"/>
            <a:ext cx="2952750" cy="720725"/>
            <a:chOff x="2987675" y="3709988"/>
            <a:chExt cx="2952750" cy="720725"/>
          </a:xfrm>
        </p:grpSpPr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2987675" y="3998913"/>
              <a:ext cx="801688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" name="AutoShape 34"/>
            <p:cNvSpPr>
              <a:spLocks noChangeArrowheads="1"/>
            </p:cNvSpPr>
            <p:nvPr/>
          </p:nvSpPr>
          <p:spPr bwMode="auto">
            <a:xfrm rot="5400000" flipH="1">
              <a:off x="3249612" y="3663951"/>
              <a:ext cx="555625" cy="6477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381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n-US" sz="1800" b="1">
                <a:latin typeface="Arial" pitchFamily="34" charset="0"/>
              </a:endParaRPr>
            </a:p>
          </p:txBody>
        </p:sp>
        <p:sp>
          <p:nvSpPr>
            <p:cNvPr id="65" name="Line 64"/>
            <p:cNvSpPr>
              <a:spLocks noChangeShapeType="1"/>
            </p:cNvSpPr>
            <p:nvPr/>
          </p:nvSpPr>
          <p:spPr bwMode="auto">
            <a:xfrm flipV="1">
              <a:off x="3851275" y="3998913"/>
              <a:ext cx="720725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6" name="Line 75"/>
            <p:cNvSpPr>
              <a:spLocks noChangeShapeType="1"/>
            </p:cNvSpPr>
            <p:nvPr/>
          </p:nvSpPr>
          <p:spPr bwMode="auto">
            <a:xfrm flipH="1" flipV="1">
              <a:off x="5364163" y="4143375"/>
              <a:ext cx="0" cy="2873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4356100" y="3783013"/>
              <a:ext cx="1187450" cy="369887"/>
            </a:xfrm>
            <a:prstGeom prst="rect">
              <a:avLst/>
            </a:prstGeom>
            <a:solidFill>
              <a:srgbClr val="99CCFF"/>
            </a:solidFill>
            <a:ln w="381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" name="Text Box 104"/>
            <p:cNvSpPr txBox="1">
              <a:spLocks noChangeArrowheads="1"/>
            </p:cNvSpPr>
            <p:nvPr/>
          </p:nvSpPr>
          <p:spPr bwMode="auto">
            <a:xfrm>
              <a:off x="3203575" y="3854450"/>
              <a:ext cx="57626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latin typeface="Verdana" pitchFamily="34" charset="0"/>
                </a:rPr>
                <a:t>SSH</a:t>
              </a:r>
            </a:p>
          </p:txBody>
        </p:sp>
        <p:sp>
          <p:nvSpPr>
            <p:cNvPr id="138" name="Rectangle 137"/>
            <p:cNvSpPr>
              <a:spLocks noChangeArrowheads="1"/>
            </p:cNvSpPr>
            <p:nvPr/>
          </p:nvSpPr>
          <p:spPr bwMode="auto">
            <a:xfrm>
              <a:off x="5292725" y="4143375"/>
              <a:ext cx="647700" cy="263525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sz="1000" b="1">
                  <a:latin typeface="Verdana" pitchFamily="34" charset="0"/>
                </a:rPr>
                <a:t>.Hold</a:t>
              </a:r>
            </a:p>
          </p:txBody>
        </p:sp>
        <p:sp>
          <p:nvSpPr>
            <p:cNvPr id="103" name="Text Box 102"/>
            <p:cNvSpPr txBox="1">
              <a:spLocks noChangeArrowheads="1"/>
            </p:cNvSpPr>
            <p:nvPr/>
          </p:nvSpPr>
          <p:spPr bwMode="auto">
            <a:xfrm>
              <a:off x="4427538" y="3783013"/>
              <a:ext cx="1223962" cy="244475"/>
            </a:xfrm>
            <a:prstGeom prst="rect">
              <a:avLst/>
            </a:prstGeom>
            <a:noFill/>
            <a:ln w="381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 dirty="0">
                  <a:latin typeface="Verdana" pitchFamily="34" charset="0"/>
                </a:rPr>
                <a:t>SCA </a:t>
              </a:r>
              <a:r>
                <a:rPr lang="fr-FR" sz="1000" b="1" dirty="0" err="1">
                  <a:latin typeface="Verdana" pitchFamily="34" charset="0"/>
                </a:rPr>
                <a:t>high</a:t>
              </a:r>
              <a:r>
                <a:rPr lang="fr-FR" sz="1000" b="1" dirty="0">
                  <a:latin typeface="Verdana" pitchFamily="34" charset="0"/>
                </a:rPr>
                <a:t> gain</a:t>
              </a:r>
            </a:p>
          </p:txBody>
        </p:sp>
      </p:grpSp>
      <p:sp>
        <p:nvSpPr>
          <p:cNvPr id="184" name="Rectangle 8"/>
          <p:cNvSpPr>
            <a:spLocks noChangeArrowheads="1"/>
          </p:cNvSpPr>
          <p:nvPr/>
        </p:nvSpPr>
        <p:spPr bwMode="auto">
          <a:xfrm>
            <a:off x="8740322" y="129721"/>
            <a:ext cx="782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LAL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Tests de PARISROC « sur table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45409" y="4634837"/>
            <a:ext cx="5339892" cy="2087696"/>
          </a:xfrm>
        </p:spPr>
        <p:txBody>
          <a:bodyPr/>
          <a:lstStyle/>
          <a:p>
            <a:r>
              <a:rPr lang="fr-FR" sz="1800" dirty="0" smtClean="0"/>
              <a:t>Carte test avec FPGA programmable + USB</a:t>
            </a:r>
          </a:p>
          <a:p>
            <a:r>
              <a:rPr lang="fr-FR" sz="1800" dirty="0" smtClean="0"/>
              <a:t>Injection = générateur (contrôle externe)</a:t>
            </a:r>
          </a:p>
          <a:p>
            <a:r>
              <a:rPr lang="fr-FR" sz="1800" dirty="0" smtClean="0"/>
              <a:t>Oscilloscope numérique</a:t>
            </a:r>
          </a:p>
          <a:p>
            <a:r>
              <a:rPr lang="fr-FR" sz="1800" dirty="0" smtClean="0"/>
              <a:t>Automatisation / pilotage par </a:t>
            </a:r>
            <a:r>
              <a:rPr lang="fr-FR" sz="1800" dirty="0" err="1" smtClean="0"/>
              <a:t>LabView</a:t>
            </a:r>
            <a:endParaRPr lang="fr-FR" sz="1800" dirty="0" smtClean="0"/>
          </a:p>
          <a:p>
            <a:pPr lvl="1"/>
            <a:r>
              <a:rPr lang="fr-FR" sz="1400" dirty="0" smtClean="0"/>
              <a:t>Linéarité des ADC</a:t>
            </a:r>
          </a:p>
          <a:p>
            <a:pPr lvl="1"/>
            <a:r>
              <a:rPr lang="fr-FR" sz="1400" dirty="0" smtClean="0"/>
              <a:t>Contrôle du discriminateur (balayage du seuil)</a:t>
            </a:r>
          </a:p>
          <a:p>
            <a:pPr lvl="1"/>
            <a:r>
              <a:rPr lang="fr-FR" sz="1400" dirty="0" smtClean="0"/>
              <a:t>Validation du séquençage des opérations dans l’ASIC</a:t>
            </a:r>
            <a:endParaRPr lang="fr-FR" sz="1400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3112" y="945525"/>
            <a:ext cx="4671002" cy="3485798"/>
          </a:xfrm>
          <a:prstGeom prst="rect">
            <a:avLst/>
          </a:prstGeom>
          <a:noFill/>
        </p:spPr>
      </p:pic>
      <p:pic>
        <p:nvPicPr>
          <p:cNvPr id="7" name="Picture 22" descr="parisroc_testboard_wo_cf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083" y="939236"/>
            <a:ext cx="4256429" cy="3361459"/>
          </a:xfrm>
          <a:prstGeom prst="rect">
            <a:avLst/>
          </a:prstGeom>
          <a:noFill/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3618441" y="2752196"/>
            <a:ext cx="528638" cy="303212"/>
          </a:xfrm>
          <a:prstGeom prst="rect">
            <a:avLst/>
          </a:prstGeom>
          <a:solidFill>
            <a:schemeClr val="bg1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200" b="0">
                <a:solidFill>
                  <a:srgbClr val="CC0000"/>
                </a:solidFill>
                <a:latin typeface="Comic Sans MS" pitchFamily="66" charset="0"/>
              </a:rPr>
              <a:t>USB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810154" y="2391833"/>
            <a:ext cx="604837" cy="303213"/>
          </a:xfrm>
          <a:prstGeom prst="rect">
            <a:avLst/>
          </a:prstGeom>
          <a:solidFill>
            <a:schemeClr val="bg1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200" b="0">
                <a:solidFill>
                  <a:srgbClr val="CC0000"/>
                </a:solidFill>
                <a:latin typeface="Comic Sans MS" pitchFamily="66" charset="0"/>
              </a:rPr>
              <a:t>ASIC</a:t>
            </a:r>
          </a:p>
        </p:txBody>
      </p:sp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2467504" y="2391833"/>
            <a:ext cx="598487" cy="303213"/>
          </a:xfrm>
          <a:prstGeom prst="rect">
            <a:avLst/>
          </a:prstGeom>
          <a:solidFill>
            <a:schemeClr val="bg1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200" b="0">
                <a:solidFill>
                  <a:srgbClr val="CC0000"/>
                </a:solidFill>
                <a:latin typeface="Comic Sans MS" pitchFamily="66" charset="0"/>
              </a:rPr>
              <a:t>FPGA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8740322" y="129721"/>
            <a:ext cx="782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LAL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Tests de PARISROC avec 1 tube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2234" y="5452532"/>
            <a:ext cx="8915400" cy="1244601"/>
          </a:xfrm>
        </p:spPr>
        <p:txBody>
          <a:bodyPr/>
          <a:lstStyle/>
          <a:p>
            <a:r>
              <a:rPr lang="fr-FR" sz="1800" dirty="0" smtClean="0"/>
              <a:t>Acquisition PMm2 + traces oscilloscope sur 1 seul tube (Q et T par analyse de traces)</a:t>
            </a:r>
          </a:p>
          <a:p>
            <a:r>
              <a:rPr lang="fr-FR" sz="1800" dirty="0" smtClean="0"/>
              <a:t>Résolution en temps du trigger avec un tube 8 pouces au gain de travail ≈ 550 </a:t>
            </a:r>
            <a:r>
              <a:rPr lang="fr-FR" sz="1800" dirty="0" err="1" smtClean="0"/>
              <a:t>ps</a:t>
            </a:r>
            <a:r>
              <a:rPr lang="fr-FR" sz="1800" dirty="0" smtClean="0"/>
              <a:t> RMS</a:t>
            </a:r>
            <a:endParaRPr lang="fr-FR" sz="1800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8740322" y="129721"/>
            <a:ext cx="904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IPNO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97" name="Picture 4" descr="analysis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320" y="1054755"/>
            <a:ext cx="2525736" cy="2650077"/>
          </a:xfrm>
          <a:prstGeom prst="rect">
            <a:avLst/>
          </a:prstGeom>
          <a:noFill/>
        </p:spPr>
      </p:pic>
      <p:pic>
        <p:nvPicPr>
          <p:cNvPr id="98" name="Image 97" descr="D:\users\genolini\4Mesures\PMm2DAQ\2010_06_04_Parisroc2_scope\chargeSpectraSup_1200V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1201" y="1042895"/>
            <a:ext cx="3735366" cy="390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AutoShape 11"/>
          <p:cNvSpPr>
            <a:spLocks noChangeArrowheads="1"/>
          </p:cNvSpPr>
          <p:nvPr/>
        </p:nvSpPr>
        <p:spPr bwMode="auto">
          <a:xfrm>
            <a:off x="4535488" y="4990570"/>
            <a:ext cx="2486672" cy="306467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FFFF00"/>
                </a:solidFill>
              </a:rPr>
              <a:t>PARISROC et </a:t>
            </a:r>
            <a:r>
              <a:rPr lang="en-GB" sz="1200" dirty="0" err="1" smtClean="0">
                <a:solidFill>
                  <a:srgbClr val="FFFF00"/>
                </a:solidFill>
              </a:rPr>
              <a:t>oscillo</a:t>
            </a:r>
            <a:r>
              <a:rPr lang="en-GB" sz="1200" dirty="0" smtClean="0">
                <a:solidFill>
                  <a:srgbClr val="FFFF00"/>
                </a:solidFill>
              </a:rPr>
              <a:t> se </a:t>
            </a:r>
            <a:r>
              <a:rPr lang="en-GB" sz="1200" dirty="0" err="1" smtClean="0">
                <a:solidFill>
                  <a:srgbClr val="FFFF00"/>
                </a:solidFill>
              </a:rPr>
              <a:t>superposent</a:t>
            </a:r>
            <a:endParaRPr lang="fr-FR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304" y="4133850"/>
            <a:ext cx="33044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Electronique embarquée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275" y="6000750"/>
            <a:ext cx="2114550" cy="571500"/>
          </a:xfrm>
        </p:spPr>
        <p:txBody>
          <a:bodyPr/>
          <a:lstStyle/>
          <a:p>
            <a:r>
              <a:rPr lang="fr-FR" sz="1200" dirty="0" smtClean="0"/>
              <a:t>Enceinte faite au LAL</a:t>
            </a:r>
          </a:p>
          <a:p>
            <a:r>
              <a:rPr lang="fr-FR" sz="1200" dirty="0" smtClean="0"/>
              <a:t>Carte faite à l’IPN</a:t>
            </a:r>
            <a:endParaRPr lang="fr-FR" sz="1200" dirty="0"/>
          </a:p>
        </p:txBody>
      </p:sp>
      <p:pic>
        <p:nvPicPr>
          <p:cNvPr id="4" name="Picture 1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350" y="3495675"/>
            <a:ext cx="29908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3957638" y="2438400"/>
            <a:ext cx="3240087" cy="666750"/>
          </a:xfrm>
          <a:prstGeom prst="flowChartInputOutpu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PerspectiveBottom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fr-FR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 rot="202428">
            <a:off x="7265988" y="2097088"/>
            <a:ext cx="722312" cy="1654175"/>
          </a:xfrm>
          <a:prstGeom prst="ellipse">
            <a:avLst/>
          </a:prstGeom>
          <a:solidFill>
            <a:srgbClr val="C0C0C0"/>
          </a:solidFill>
          <a:ln w="9525">
            <a:round/>
            <a:headEnd/>
            <a:tailEnd/>
          </a:ln>
          <a:effectLst/>
          <a:scene3d>
            <a:camera prst="legacyObliqueTopLeft">
              <a:rot lat="21299999" lon="19199999" rev="0"/>
            </a:camera>
            <a:lightRig rig="legacyFlat3" dir="t"/>
          </a:scene3d>
          <a:sp3d extrusionH="252400" prstMaterial="legacyMetal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fr-FR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3810000" y="3155950"/>
            <a:ext cx="3384550" cy="0"/>
          </a:xfrm>
          <a:prstGeom prst="line">
            <a:avLst/>
          </a:prstGeom>
          <a:noFill/>
          <a:ln w="88900">
            <a:solidFill>
              <a:srgbClr val="5F5F5F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3803650" y="2441575"/>
            <a:ext cx="863600" cy="719137"/>
          </a:xfrm>
          <a:prstGeom prst="line">
            <a:avLst/>
          </a:prstGeom>
          <a:noFill/>
          <a:ln w="88900">
            <a:solidFill>
              <a:srgbClr val="5F5F5F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4673600" y="2457450"/>
            <a:ext cx="2540000" cy="0"/>
          </a:xfrm>
          <a:prstGeom prst="line">
            <a:avLst/>
          </a:prstGeom>
          <a:noFill/>
          <a:ln w="88900">
            <a:solidFill>
              <a:srgbClr val="5F5F5F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rot="5400000">
            <a:off x="7362825" y="2933700"/>
            <a:ext cx="417512" cy="2000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 rot="5619552">
            <a:off x="7388225" y="2403475"/>
            <a:ext cx="417512" cy="2000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cxnSp>
        <p:nvCxnSpPr>
          <p:cNvPr id="13" name="AutoShape 10"/>
          <p:cNvCxnSpPr>
            <a:cxnSpLocks noChangeShapeType="1"/>
          </p:cNvCxnSpPr>
          <p:nvPr/>
        </p:nvCxnSpPr>
        <p:spPr bwMode="auto">
          <a:xfrm rot="10800000">
            <a:off x="7615238" y="3090863"/>
            <a:ext cx="730250" cy="322262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</p:cxn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8328025" y="2903538"/>
            <a:ext cx="865187" cy="790575"/>
            <a:chOff x="5103" y="709"/>
            <a:chExt cx="545" cy="498"/>
          </a:xfrm>
        </p:grpSpPr>
        <p:cxnSp>
          <p:nvCxnSpPr>
            <p:cNvPr id="136" name="AutoShape 12"/>
            <p:cNvCxnSpPr>
              <a:cxnSpLocks noChangeShapeType="1"/>
            </p:cNvCxnSpPr>
            <p:nvPr/>
          </p:nvCxnSpPr>
          <p:spPr bwMode="auto">
            <a:xfrm flipV="1">
              <a:off x="5103" y="709"/>
              <a:ext cx="499" cy="317"/>
            </a:xfrm>
            <a:prstGeom prst="curvedConnector3">
              <a:avLst>
                <a:gd name="adj1" fmla="val 49898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</p:cxnSp>
        <p:cxnSp>
          <p:nvCxnSpPr>
            <p:cNvPr id="137" name="AutoShape 13"/>
            <p:cNvCxnSpPr>
              <a:cxnSpLocks noChangeShapeType="1"/>
            </p:cNvCxnSpPr>
            <p:nvPr/>
          </p:nvCxnSpPr>
          <p:spPr bwMode="auto">
            <a:xfrm flipV="1">
              <a:off x="5103" y="799"/>
              <a:ext cx="545" cy="226"/>
            </a:xfrm>
            <a:prstGeom prst="curvedConnector3">
              <a:avLst>
                <a:gd name="adj1" fmla="val 49722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</p:cxnSp>
        <p:cxnSp>
          <p:nvCxnSpPr>
            <p:cNvPr id="138" name="AutoShape 14"/>
            <p:cNvCxnSpPr>
              <a:cxnSpLocks noChangeShapeType="1"/>
            </p:cNvCxnSpPr>
            <p:nvPr/>
          </p:nvCxnSpPr>
          <p:spPr bwMode="auto">
            <a:xfrm flipV="1">
              <a:off x="5103" y="845"/>
              <a:ext cx="545" cy="181"/>
            </a:xfrm>
            <a:prstGeom prst="curvedConnector3">
              <a:avLst>
                <a:gd name="adj1" fmla="val 49907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</p:cxnSp>
        <p:cxnSp>
          <p:nvCxnSpPr>
            <p:cNvPr id="139" name="AutoShape 15"/>
            <p:cNvCxnSpPr>
              <a:cxnSpLocks noChangeShapeType="1"/>
            </p:cNvCxnSpPr>
            <p:nvPr/>
          </p:nvCxnSpPr>
          <p:spPr bwMode="auto">
            <a:xfrm>
              <a:off x="5103" y="1026"/>
              <a:ext cx="453" cy="181"/>
            </a:xfrm>
            <a:prstGeom prst="curvedConnector3">
              <a:avLst>
                <a:gd name="adj1" fmla="val 49889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</p:cxnSp>
        <p:sp>
          <p:nvSpPr>
            <p:cNvPr id="140" name="Line 16"/>
            <p:cNvSpPr>
              <a:spLocks noChangeShapeType="1"/>
            </p:cNvSpPr>
            <p:nvPr/>
          </p:nvSpPr>
          <p:spPr bwMode="auto">
            <a:xfrm>
              <a:off x="5465" y="890"/>
              <a:ext cx="0" cy="27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875713" y="3262313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>
                <a:latin typeface="Arial" pitchFamily="34" charset="0"/>
              </a:rPr>
              <a:t>16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6627813" y="2505075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000">
                <a:latin typeface="Arial" pitchFamily="34" charset="0"/>
              </a:rPr>
              <a:t>16</a:t>
            </a:r>
          </a:p>
        </p:txBody>
      </p:sp>
      <p:cxnSp>
        <p:nvCxnSpPr>
          <p:cNvPr id="17" name="AutoShape 19"/>
          <p:cNvCxnSpPr>
            <a:cxnSpLocks noChangeShapeType="1"/>
          </p:cNvCxnSpPr>
          <p:nvPr/>
        </p:nvCxnSpPr>
        <p:spPr bwMode="auto">
          <a:xfrm flipV="1">
            <a:off x="7666038" y="1995488"/>
            <a:ext cx="1589087" cy="528637"/>
          </a:xfrm>
          <a:prstGeom prst="curvedConnector3">
            <a:avLst>
              <a:gd name="adj1" fmla="val 49949"/>
            </a:avLst>
          </a:prstGeom>
          <a:noFill/>
          <a:ln w="184150">
            <a:solidFill>
              <a:srgbClr val="FFFF00"/>
            </a:solidFill>
            <a:round/>
            <a:headEnd/>
            <a:tailEnd/>
          </a:ln>
          <a:effectLst/>
        </p:spPr>
      </p:cxn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3665538" y="2384425"/>
            <a:ext cx="6905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200">
                <a:latin typeface="Arial" pitchFamily="34" charset="0"/>
              </a:rPr>
              <a:t>195mm</a:t>
            </a: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3738563" y="3400425"/>
            <a:ext cx="2741612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5108575" y="3440113"/>
            <a:ext cx="733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200">
                <a:latin typeface="Arial" pitchFamily="34" charset="0"/>
              </a:rPr>
              <a:t>250 mm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7648575" y="4305301"/>
            <a:ext cx="21486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FF00"/>
                </a:solidFill>
                <a:latin typeface="Arial" pitchFamily="34" charset="0"/>
              </a:rPr>
              <a:t>Surmoulage étanche (GLENAIR)</a:t>
            </a:r>
            <a:endParaRPr lang="fr-FR" sz="1400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 flipH="1" flipV="1">
            <a:off x="7943849" y="3409948"/>
            <a:ext cx="600075" cy="923926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7965635" y="1481138"/>
            <a:ext cx="15117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solidFill>
                  <a:srgbClr val="FFFF00"/>
                </a:solidFill>
                <a:latin typeface="Arial" pitchFamily="34" charset="0"/>
              </a:rPr>
              <a:t>Câble sous-marin (DAQ)</a:t>
            </a:r>
            <a:endParaRPr lang="fr-FR" sz="1200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8222454" y="3671557"/>
            <a:ext cx="15311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200" dirty="0" smtClean="0">
                <a:solidFill>
                  <a:srgbClr val="FFFF00"/>
                </a:solidFill>
                <a:latin typeface="Arial" pitchFamily="34" charset="0"/>
              </a:rPr>
              <a:t>16 câbles HT/signal</a:t>
            </a:r>
            <a:endParaRPr lang="fr-FR" sz="1200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5" name="Line 29"/>
          <p:cNvSpPr>
            <a:spLocks noChangeShapeType="1"/>
          </p:cNvSpPr>
          <p:nvPr/>
        </p:nvSpPr>
        <p:spPr bwMode="auto">
          <a:xfrm flipV="1">
            <a:off x="3954463" y="3105150"/>
            <a:ext cx="2757487" cy="0"/>
          </a:xfrm>
          <a:prstGeom prst="line">
            <a:avLst/>
          </a:prstGeom>
          <a:noFill/>
          <a:ln w="76200">
            <a:solidFill>
              <a:srgbClr val="33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 flipV="1">
            <a:off x="4640263" y="2508250"/>
            <a:ext cx="2541587" cy="0"/>
          </a:xfrm>
          <a:prstGeom prst="line">
            <a:avLst/>
          </a:prstGeom>
          <a:noFill/>
          <a:ln w="76200">
            <a:solidFill>
              <a:srgbClr val="33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5249863" y="2482850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900" i="1">
                <a:solidFill>
                  <a:srgbClr val="006600"/>
                </a:solidFill>
                <a:latin typeface="Arial" pitchFamily="34" charset="0"/>
              </a:rPr>
              <a:t>GND</a:t>
            </a:r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4818063" y="2641600"/>
            <a:ext cx="7508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200" b="1" i="1">
                <a:latin typeface="Arial" pitchFamily="34" charset="0"/>
              </a:rPr>
              <a:t>CARTE </a:t>
            </a:r>
          </a:p>
        </p:txBody>
      </p:sp>
      <p:sp>
        <p:nvSpPr>
          <p:cNvPr id="29" name="Line 34"/>
          <p:cNvSpPr>
            <a:spLocks noChangeShapeType="1"/>
          </p:cNvSpPr>
          <p:nvPr/>
        </p:nvSpPr>
        <p:spPr bwMode="auto">
          <a:xfrm>
            <a:off x="7194550" y="24574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30" name="Group 35"/>
          <p:cNvGrpSpPr>
            <a:grpSpLocks/>
          </p:cNvGrpSpPr>
          <p:nvPr/>
        </p:nvGrpSpPr>
        <p:grpSpPr bwMode="auto">
          <a:xfrm>
            <a:off x="5862638" y="2781300"/>
            <a:ext cx="711200" cy="238125"/>
            <a:chOff x="3107" y="2251"/>
            <a:chExt cx="448" cy="150"/>
          </a:xfrm>
        </p:grpSpPr>
        <p:sp>
          <p:nvSpPr>
            <p:cNvPr id="127" name="AutoShape 36"/>
            <p:cNvSpPr>
              <a:spLocks noChangeArrowheads="1"/>
            </p:cNvSpPr>
            <p:nvPr/>
          </p:nvSpPr>
          <p:spPr bwMode="auto">
            <a:xfrm>
              <a:off x="3107" y="2251"/>
              <a:ext cx="448" cy="101"/>
            </a:xfrm>
            <a:prstGeom prst="parallelogram">
              <a:avLst>
                <a:gd name="adj" fmla="val 110891"/>
              </a:avLst>
            </a:prstGeom>
            <a:solidFill>
              <a:srgbClr val="808000"/>
            </a:solidFill>
            <a:ln w="9525">
              <a:solidFill>
                <a:srgbClr val="808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" name="Line 37"/>
            <p:cNvSpPr>
              <a:spLocks noChangeShapeType="1"/>
            </p:cNvSpPr>
            <p:nvPr/>
          </p:nvSpPr>
          <p:spPr bwMode="auto">
            <a:xfrm>
              <a:off x="3216" y="225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Line 38"/>
            <p:cNvSpPr>
              <a:spLocks noChangeShapeType="1"/>
            </p:cNvSpPr>
            <p:nvPr/>
          </p:nvSpPr>
          <p:spPr bwMode="auto">
            <a:xfrm>
              <a:off x="3188" y="2279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Line 39"/>
            <p:cNvSpPr>
              <a:spLocks noChangeShapeType="1"/>
            </p:cNvSpPr>
            <p:nvPr/>
          </p:nvSpPr>
          <p:spPr bwMode="auto">
            <a:xfrm>
              <a:off x="3156" y="2309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Line 40"/>
            <p:cNvSpPr>
              <a:spLocks noChangeShapeType="1"/>
            </p:cNvSpPr>
            <p:nvPr/>
          </p:nvSpPr>
          <p:spPr bwMode="auto">
            <a:xfrm>
              <a:off x="3112" y="2349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Line 41"/>
            <p:cNvSpPr>
              <a:spLocks noChangeShapeType="1"/>
            </p:cNvSpPr>
            <p:nvPr/>
          </p:nvSpPr>
          <p:spPr bwMode="auto">
            <a:xfrm>
              <a:off x="3550" y="2259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Line 42"/>
            <p:cNvSpPr>
              <a:spLocks noChangeShapeType="1"/>
            </p:cNvSpPr>
            <p:nvPr/>
          </p:nvSpPr>
          <p:spPr bwMode="auto">
            <a:xfrm>
              <a:off x="3522" y="2285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Line 43"/>
            <p:cNvSpPr>
              <a:spLocks noChangeShapeType="1"/>
            </p:cNvSpPr>
            <p:nvPr/>
          </p:nvSpPr>
          <p:spPr bwMode="auto">
            <a:xfrm>
              <a:off x="3490" y="2315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5" name="Line 44"/>
            <p:cNvSpPr>
              <a:spLocks noChangeShapeType="1"/>
            </p:cNvSpPr>
            <p:nvPr/>
          </p:nvSpPr>
          <p:spPr bwMode="auto">
            <a:xfrm>
              <a:off x="3446" y="2355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1" name="Text Box 45"/>
          <p:cNvSpPr txBox="1">
            <a:spLocks noChangeArrowheads="1"/>
          </p:cNvSpPr>
          <p:nvPr/>
        </p:nvSpPr>
        <p:spPr bwMode="auto">
          <a:xfrm>
            <a:off x="5897563" y="2744788"/>
            <a:ext cx="587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600" b="1" i="1">
                <a:latin typeface="Arial" pitchFamily="34" charset="0"/>
              </a:rPr>
              <a:t>Carte fille</a:t>
            </a:r>
          </a:p>
          <a:p>
            <a:pPr algn="ctr"/>
            <a:r>
              <a:rPr lang="fr-FR" sz="600" b="1" i="1">
                <a:latin typeface="Arial" pitchFamily="34" charset="0"/>
              </a:rPr>
              <a:t>PARISROC</a:t>
            </a:r>
          </a:p>
        </p:txBody>
      </p:sp>
      <p:sp>
        <p:nvSpPr>
          <p:cNvPr id="32" name="Text Box 46"/>
          <p:cNvSpPr txBox="1">
            <a:spLocks noChangeArrowheads="1"/>
          </p:cNvSpPr>
          <p:nvPr/>
        </p:nvSpPr>
        <p:spPr bwMode="auto">
          <a:xfrm>
            <a:off x="4951413" y="2898775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900" i="1">
                <a:solidFill>
                  <a:srgbClr val="006600"/>
                </a:solidFill>
                <a:latin typeface="Arial" pitchFamily="34" charset="0"/>
              </a:rPr>
              <a:t>GND</a:t>
            </a:r>
          </a:p>
        </p:txBody>
      </p:sp>
      <p:sp>
        <p:nvSpPr>
          <p:cNvPr id="33" name="Text Box 48"/>
          <p:cNvSpPr txBox="1">
            <a:spLocks noChangeArrowheads="1"/>
          </p:cNvSpPr>
          <p:nvPr/>
        </p:nvSpPr>
        <p:spPr bwMode="auto">
          <a:xfrm>
            <a:off x="4338232" y="1894110"/>
            <a:ext cx="96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200" dirty="0" smtClean="0">
                <a:solidFill>
                  <a:srgbClr val="FFFF00"/>
                </a:solidFill>
                <a:latin typeface="Arial" pitchFamily="34" charset="0"/>
              </a:rPr>
              <a:t>câble</a:t>
            </a:r>
            <a:endParaRPr lang="fr-FR" sz="1200" dirty="0">
              <a:solidFill>
                <a:srgbClr val="FFFF00"/>
              </a:solidFill>
              <a:latin typeface="Arial" pitchFamily="34" charset="0"/>
            </a:endParaRPr>
          </a:p>
          <a:p>
            <a:pPr algn="ctr"/>
            <a:r>
              <a:rPr lang="fr-FR" sz="1200" dirty="0">
                <a:solidFill>
                  <a:srgbClr val="FFFF00"/>
                </a:solidFill>
                <a:latin typeface="Arial" pitchFamily="34" charset="0"/>
              </a:rPr>
              <a:t> DAQ </a:t>
            </a:r>
            <a:r>
              <a:rPr lang="fr-FR" sz="1200" b="1" dirty="0">
                <a:solidFill>
                  <a:srgbClr val="FFFF00"/>
                </a:solidFill>
                <a:latin typeface="Arial" pitchFamily="34" charset="0"/>
              </a:rPr>
              <a:t>RJ45</a:t>
            </a:r>
          </a:p>
        </p:txBody>
      </p:sp>
      <p:sp>
        <p:nvSpPr>
          <p:cNvPr id="34" name="Line 53"/>
          <p:cNvSpPr>
            <a:spLocks noChangeShapeType="1"/>
          </p:cNvSpPr>
          <p:nvPr/>
        </p:nvSpPr>
        <p:spPr bwMode="auto">
          <a:xfrm flipH="1">
            <a:off x="3773488" y="2449513"/>
            <a:ext cx="735012" cy="606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5" name="AutoShape 57"/>
          <p:cNvSpPr>
            <a:spLocks noChangeArrowheads="1"/>
          </p:cNvSpPr>
          <p:nvPr/>
        </p:nvSpPr>
        <p:spPr bwMode="auto">
          <a:xfrm>
            <a:off x="5826125" y="2554288"/>
            <a:ext cx="325437" cy="149225"/>
          </a:xfrm>
          <a:prstGeom prst="cube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6" name="Text Box 58"/>
          <p:cNvSpPr txBox="1">
            <a:spLocks noChangeArrowheads="1"/>
          </p:cNvSpPr>
          <p:nvPr/>
        </p:nvSpPr>
        <p:spPr bwMode="auto">
          <a:xfrm>
            <a:off x="5753100" y="2200275"/>
            <a:ext cx="6667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3300"/>
                </a:solidFill>
                <a:latin typeface="Arial" pitchFamily="34" charset="0"/>
              </a:rPr>
              <a:t>48V/12V</a:t>
            </a:r>
          </a:p>
        </p:txBody>
      </p:sp>
      <p:sp>
        <p:nvSpPr>
          <p:cNvPr id="37" name="Line 59"/>
          <p:cNvSpPr>
            <a:spLocks noChangeShapeType="1"/>
          </p:cNvSpPr>
          <p:nvPr/>
        </p:nvSpPr>
        <p:spPr bwMode="auto">
          <a:xfrm>
            <a:off x="6762750" y="3032125"/>
            <a:ext cx="407987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8" name="AutoShape 60"/>
          <p:cNvSpPr>
            <a:spLocks noChangeArrowheads="1"/>
          </p:cNvSpPr>
          <p:nvPr/>
        </p:nvSpPr>
        <p:spPr bwMode="auto">
          <a:xfrm>
            <a:off x="6224588" y="2547938"/>
            <a:ext cx="431800" cy="158750"/>
          </a:xfrm>
          <a:prstGeom prst="cube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Text Box 61"/>
          <p:cNvSpPr txBox="1">
            <a:spLocks noChangeArrowheads="1"/>
          </p:cNvSpPr>
          <p:nvPr/>
        </p:nvSpPr>
        <p:spPr bwMode="auto">
          <a:xfrm>
            <a:off x="6365875" y="2212975"/>
            <a:ext cx="6667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0000FF"/>
                </a:solidFill>
                <a:latin typeface="Arial" pitchFamily="34" charset="0"/>
              </a:rPr>
              <a:t>12V/2kV</a:t>
            </a:r>
          </a:p>
        </p:txBody>
      </p:sp>
      <p:sp>
        <p:nvSpPr>
          <p:cNvPr id="40" name="Text Box 62"/>
          <p:cNvSpPr txBox="1">
            <a:spLocks noChangeArrowheads="1"/>
          </p:cNvSpPr>
          <p:nvPr/>
        </p:nvSpPr>
        <p:spPr bwMode="auto">
          <a:xfrm>
            <a:off x="4241800" y="2889250"/>
            <a:ext cx="4857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0099CC"/>
                </a:solidFill>
                <a:latin typeface="Arial" pitchFamily="34" charset="0"/>
              </a:rPr>
              <a:t>RJ45</a:t>
            </a:r>
          </a:p>
        </p:txBody>
      </p:sp>
      <p:sp>
        <p:nvSpPr>
          <p:cNvPr id="41" name="AutoShape 63"/>
          <p:cNvSpPr>
            <a:spLocks noChangeArrowheads="1"/>
          </p:cNvSpPr>
          <p:nvPr/>
        </p:nvSpPr>
        <p:spPr bwMode="auto">
          <a:xfrm rot="2279362">
            <a:off x="6764338" y="2360613"/>
            <a:ext cx="203200" cy="909637"/>
          </a:xfrm>
          <a:prstGeom prst="parallelogram">
            <a:avLst>
              <a:gd name="adj" fmla="val 25000"/>
            </a:avLst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" name="Line 67"/>
          <p:cNvSpPr>
            <a:spLocks noChangeShapeType="1"/>
          </p:cNvSpPr>
          <p:nvPr/>
        </p:nvSpPr>
        <p:spPr bwMode="auto">
          <a:xfrm>
            <a:off x="6515100" y="2952750"/>
            <a:ext cx="120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3" name="Line 68"/>
          <p:cNvSpPr>
            <a:spLocks noChangeShapeType="1"/>
          </p:cNvSpPr>
          <p:nvPr/>
        </p:nvSpPr>
        <p:spPr bwMode="auto">
          <a:xfrm>
            <a:off x="6565900" y="2876550"/>
            <a:ext cx="139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" name="Line 69"/>
          <p:cNvSpPr>
            <a:spLocks noChangeShapeType="1"/>
          </p:cNvSpPr>
          <p:nvPr/>
        </p:nvSpPr>
        <p:spPr bwMode="auto">
          <a:xfrm>
            <a:off x="6616700" y="28003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" name="Line 70"/>
          <p:cNvSpPr>
            <a:spLocks noChangeShapeType="1"/>
          </p:cNvSpPr>
          <p:nvPr/>
        </p:nvSpPr>
        <p:spPr bwMode="auto">
          <a:xfrm>
            <a:off x="6673850" y="2730500"/>
            <a:ext cx="158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46" name="Group 71"/>
          <p:cNvGrpSpPr>
            <a:grpSpLocks/>
          </p:cNvGrpSpPr>
          <p:nvPr/>
        </p:nvGrpSpPr>
        <p:grpSpPr bwMode="auto">
          <a:xfrm>
            <a:off x="4932363" y="2425700"/>
            <a:ext cx="82550" cy="109537"/>
            <a:chOff x="2472" y="2700"/>
            <a:chExt cx="52" cy="69"/>
          </a:xfrm>
        </p:grpSpPr>
        <p:sp>
          <p:nvSpPr>
            <p:cNvPr id="125" name="Oval 72"/>
            <p:cNvSpPr>
              <a:spLocks noChangeArrowheads="1"/>
            </p:cNvSpPr>
            <p:nvPr/>
          </p:nvSpPr>
          <p:spPr bwMode="auto">
            <a:xfrm>
              <a:off x="2472" y="2704"/>
              <a:ext cx="52" cy="6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6" name="Line 73"/>
            <p:cNvSpPr>
              <a:spLocks noChangeShapeType="1"/>
            </p:cNvSpPr>
            <p:nvPr/>
          </p:nvSpPr>
          <p:spPr bwMode="auto">
            <a:xfrm flipH="1">
              <a:off x="2493" y="2700"/>
              <a:ext cx="12" cy="6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7" name="Group 74"/>
          <p:cNvGrpSpPr>
            <a:grpSpLocks/>
          </p:cNvGrpSpPr>
          <p:nvPr/>
        </p:nvGrpSpPr>
        <p:grpSpPr bwMode="auto">
          <a:xfrm>
            <a:off x="5662613" y="2457450"/>
            <a:ext cx="82550" cy="109537"/>
            <a:chOff x="2472" y="2700"/>
            <a:chExt cx="52" cy="69"/>
          </a:xfrm>
        </p:grpSpPr>
        <p:sp>
          <p:nvSpPr>
            <p:cNvPr id="123" name="Oval 75"/>
            <p:cNvSpPr>
              <a:spLocks noChangeArrowheads="1"/>
            </p:cNvSpPr>
            <p:nvPr/>
          </p:nvSpPr>
          <p:spPr bwMode="auto">
            <a:xfrm>
              <a:off x="2472" y="2704"/>
              <a:ext cx="52" cy="6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" name="Line 76"/>
            <p:cNvSpPr>
              <a:spLocks noChangeShapeType="1"/>
            </p:cNvSpPr>
            <p:nvPr/>
          </p:nvSpPr>
          <p:spPr bwMode="auto">
            <a:xfrm flipH="1">
              <a:off x="2493" y="2700"/>
              <a:ext cx="12" cy="6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8" name="Group 77"/>
          <p:cNvGrpSpPr>
            <a:grpSpLocks/>
          </p:cNvGrpSpPr>
          <p:nvPr/>
        </p:nvGrpSpPr>
        <p:grpSpPr bwMode="auto">
          <a:xfrm>
            <a:off x="6392863" y="2438400"/>
            <a:ext cx="82550" cy="109537"/>
            <a:chOff x="2472" y="2700"/>
            <a:chExt cx="52" cy="69"/>
          </a:xfrm>
        </p:grpSpPr>
        <p:sp>
          <p:nvSpPr>
            <p:cNvPr id="121" name="Oval 78"/>
            <p:cNvSpPr>
              <a:spLocks noChangeArrowheads="1"/>
            </p:cNvSpPr>
            <p:nvPr/>
          </p:nvSpPr>
          <p:spPr bwMode="auto">
            <a:xfrm>
              <a:off x="2472" y="2704"/>
              <a:ext cx="52" cy="6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2" name="Line 79"/>
            <p:cNvSpPr>
              <a:spLocks noChangeShapeType="1"/>
            </p:cNvSpPr>
            <p:nvPr/>
          </p:nvSpPr>
          <p:spPr bwMode="auto">
            <a:xfrm flipH="1">
              <a:off x="2493" y="2700"/>
              <a:ext cx="12" cy="6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9" name="Group 80"/>
          <p:cNvGrpSpPr>
            <a:grpSpLocks/>
          </p:cNvGrpSpPr>
          <p:nvPr/>
        </p:nvGrpSpPr>
        <p:grpSpPr bwMode="auto">
          <a:xfrm>
            <a:off x="7059613" y="2451100"/>
            <a:ext cx="82550" cy="109537"/>
            <a:chOff x="2472" y="2700"/>
            <a:chExt cx="52" cy="69"/>
          </a:xfrm>
        </p:grpSpPr>
        <p:sp>
          <p:nvSpPr>
            <p:cNvPr id="119" name="Oval 81"/>
            <p:cNvSpPr>
              <a:spLocks noChangeArrowheads="1"/>
            </p:cNvSpPr>
            <p:nvPr/>
          </p:nvSpPr>
          <p:spPr bwMode="auto">
            <a:xfrm>
              <a:off x="2472" y="2704"/>
              <a:ext cx="52" cy="6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0" name="Line 82"/>
            <p:cNvSpPr>
              <a:spLocks noChangeShapeType="1"/>
            </p:cNvSpPr>
            <p:nvPr/>
          </p:nvSpPr>
          <p:spPr bwMode="auto">
            <a:xfrm flipH="1">
              <a:off x="2493" y="2700"/>
              <a:ext cx="12" cy="6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0" name="AutoShape 84"/>
          <p:cNvSpPr>
            <a:spLocks noChangeArrowheads="1"/>
          </p:cNvSpPr>
          <p:nvPr/>
        </p:nvSpPr>
        <p:spPr bwMode="auto">
          <a:xfrm>
            <a:off x="4424363" y="2595563"/>
            <a:ext cx="581025" cy="106362"/>
          </a:xfrm>
          <a:prstGeom prst="parallelogram">
            <a:avLst>
              <a:gd name="adj" fmla="val 136567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1" name="Freeform 85"/>
          <p:cNvSpPr>
            <a:spLocks/>
          </p:cNvSpPr>
          <p:nvPr/>
        </p:nvSpPr>
        <p:spPr bwMode="auto">
          <a:xfrm>
            <a:off x="4684713" y="2514600"/>
            <a:ext cx="311150" cy="69850"/>
          </a:xfrm>
          <a:custGeom>
            <a:avLst/>
            <a:gdLst/>
            <a:ahLst/>
            <a:cxnLst>
              <a:cxn ang="0">
                <a:pos x="0" y="44"/>
              </a:cxn>
              <a:cxn ang="0">
                <a:pos x="120" y="8"/>
              </a:cxn>
              <a:cxn ang="0">
                <a:pos x="196" y="8"/>
              </a:cxn>
            </a:cxnLst>
            <a:rect l="0" t="0" r="r" b="b"/>
            <a:pathLst>
              <a:path w="196" h="44">
                <a:moveTo>
                  <a:pt x="0" y="44"/>
                </a:moveTo>
                <a:cubicBezTo>
                  <a:pt x="40" y="31"/>
                  <a:pt x="80" y="21"/>
                  <a:pt x="120" y="8"/>
                </a:cubicBezTo>
                <a:cubicBezTo>
                  <a:pt x="144" y="0"/>
                  <a:pt x="171" y="8"/>
                  <a:pt x="196" y="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2" name="Line 86"/>
          <p:cNvSpPr>
            <a:spLocks noChangeShapeType="1"/>
          </p:cNvSpPr>
          <p:nvPr/>
        </p:nvSpPr>
        <p:spPr bwMode="auto">
          <a:xfrm>
            <a:off x="5033963" y="2528888"/>
            <a:ext cx="261302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3" name="AutoShape 87"/>
          <p:cNvSpPr>
            <a:spLocks noChangeArrowheads="1"/>
          </p:cNvSpPr>
          <p:nvPr/>
        </p:nvSpPr>
        <p:spPr bwMode="auto">
          <a:xfrm rot="2693438">
            <a:off x="4132263" y="2617788"/>
            <a:ext cx="122237" cy="609600"/>
          </a:xfrm>
          <a:prstGeom prst="parallelogram">
            <a:avLst>
              <a:gd name="adj" fmla="val 25000"/>
            </a:avLst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4" name="AutoShape 88"/>
          <p:cNvSpPr>
            <a:spLocks noChangeArrowheads="1"/>
          </p:cNvSpPr>
          <p:nvPr/>
        </p:nvSpPr>
        <p:spPr bwMode="auto">
          <a:xfrm rot="2693438">
            <a:off x="4592638" y="2425700"/>
            <a:ext cx="69850" cy="176212"/>
          </a:xfrm>
          <a:prstGeom prst="parallelogram">
            <a:avLst>
              <a:gd name="adj" fmla="val 25000"/>
            </a:avLst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5" name="Freeform 89"/>
          <p:cNvSpPr>
            <a:spLocks/>
          </p:cNvSpPr>
          <p:nvPr/>
        </p:nvSpPr>
        <p:spPr bwMode="auto">
          <a:xfrm>
            <a:off x="6837363" y="2736850"/>
            <a:ext cx="21590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6" y="0"/>
              </a:cxn>
            </a:cxnLst>
            <a:rect l="0" t="0" r="r" b="b"/>
            <a:pathLst>
              <a:path w="136" h="1">
                <a:moveTo>
                  <a:pt x="0" y="0"/>
                </a:moveTo>
                <a:cubicBezTo>
                  <a:pt x="45" y="0"/>
                  <a:pt x="91" y="0"/>
                  <a:pt x="136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6" name="Freeform 90"/>
          <p:cNvSpPr>
            <a:spLocks/>
          </p:cNvSpPr>
          <p:nvPr/>
        </p:nvSpPr>
        <p:spPr bwMode="auto">
          <a:xfrm>
            <a:off x="6792913" y="2800350"/>
            <a:ext cx="21590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6" y="0"/>
              </a:cxn>
            </a:cxnLst>
            <a:rect l="0" t="0" r="r" b="b"/>
            <a:pathLst>
              <a:path w="136" h="1">
                <a:moveTo>
                  <a:pt x="0" y="0"/>
                </a:moveTo>
                <a:cubicBezTo>
                  <a:pt x="45" y="0"/>
                  <a:pt x="91" y="0"/>
                  <a:pt x="136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7" name="Freeform 91"/>
          <p:cNvSpPr>
            <a:spLocks/>
          </p:cNvSpPr>
          <p:nvPr/>
        </p:nvSpPr>
        <p:spPr bwMode="auto">
          <a:xfrm>
            <a:off x="6723063" y="2870200"/>
            <a:ext cx="21590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6" y="0"/>
              </a:cxn>
            </a:cxnLst>
            <a:rect l="0" t="0" r="r" b="b"/>
            <a:pathLst>
              <a:path w="136" h="1">
                <a:moveTo>
                  <a:pt x="0" y="0"/>
                </a:moveTo>
                <a:cubicBezTo>
                  <a:pt x="45" y="0"/>
                  <a:pt x="91" y="0"/>
                  <a:pt x="136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8" name="Freeform 92"/>
          <p:cNvSpPr>
            <a:spLocks/>
          </p:cNvSpPr>
          <p:nvPr/>
        </p:nvSpPr>
        <p:spPr bwMode="auto">
          <a:xfrm>
            <a:off x="6640513" y="2959100"/>
            <a:ext cx="21590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6" y="0"/>
              </a:cxn>
            </a:cxnLst>
            <a:rect l="0" t="0" r="r" b="b"/>
            <a:pathLst>
              <a:path w="136" h="1">
                <a:moveTo>
                  <a:pt x="0" y="0"/>
                </a:moveTo>
                <a:cubicBezTo>
                  <a:pt x="45" y="0"/>
                  <a:pt x="91" y="0"/>
                  <a:pt x="136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9" name="Freeform 93"/>
          <p:cNvSpPr>
            <a:spLocks/>
          </p:cNvSpPr>
          <p:nvPr/>
        </p:nvSpPr>
        <p:spPr bwMode="auto">
          <a:xfrm>
            <a:off x="7050088" y="2744788"/>
            <a:ext cx="125412" cy="1158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" y="45"/>
              </a:cxn>
            </a:cxnLst>
            <a:rect l="0" t="0" r="r" b="b"/>
            <a:pathLst>
              <a:path w="91" h="45">
                <a:moveTo>
                  <a:pt x="0" y="0"/>
                </a:moveTo>
                <a:cubicBezTo>
                  <a:pt x="38" y="19"/>
                  <a:pt x="76" y="38"/>
                  <a:pt x="91" y="4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" name="Line 94"/>
          <p:cNvSpPr>
            <a:spLocks noChangeShapeType="1"/>
          </p:cNvSpPr>
          <p:nvPr/>
        </p:nvSpPr>
        <p:spPr bwMode="auto">
          <a:xfrm>
            <a:off x="6997700" y="2797175"/>
            <a:ext cx="19685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" name="Line 95"/>
          <p:cNvSpPr>
            <a:spLocks noChangeShapeType="1"/>
          </p:cNvSpPr>
          <p:nvPr/>
        </p:nvSpPr>
        <p:spPr bwMode="auto">
          <a:xfrm>
            <a:off x="6932613" y="2863850"/>
            <a:ext cx="241300" cy="4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" name="Line 96"/>
          <p:cNvSpPr>
            <a:spLocks noChangeShapeType="1"/>
          </p:cNvSpPr>
          <p:nvPr/>
        </p:nvSpPr>
        <p:spPr bwMode="auto">
          <a:xfrm flipV="1">
            <a:off x="6850063" y="2927350"/>
            <a:ext cx="317500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3" name="Line 97"/>
          <p:cNvSpPr>
            <a:spLocks noChangeShapeType="1"/>
          </p:cNvSpPr>
          <p:nvPr/>
        </p:nvSpPr>
        <p:spPr bwMode="auto">
          <a:xfrm>
            <a:off x="7180263" y="2895600"/>
            <a:ext cx="444500" cy="19685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65" name="Group 99"/>
          <p:cNvGrpSpPr>
            <a:grpSpLocks/>
          </p:cNvGrpSpPr>
          <p:nvPr/>
        </p:nvGrpSpPr>
        <p:grpSpPr bwMode="auto">
          <a:xfrm rot="264960">
            <a:off x="3911600" y="2420938"/>
            <a:ext cx="773112" cy="863600"/>
            <a:chOff x="1347" y="3033"/>
            <a:chExt cx="487" cy="544"/>
          </a:xfrm>
        </p:grpSpPr>
        <p:sp>
          <p:nvSpPr>
            <p:cNvPr id="109" name="AutoShape 100"/>
            <p:cNvSpPr>
              <a:spLocks noChangeArrowheads="1"/>
            </p:cNvSpPr>
            <p:nvPr/>
          </p:nvSpPr>
          <p:spPr bwMode="auto">
            <a:xfrm rot="-5068051">
              <a:off x="1708" y="3064"/>
              <a:ext cx="158" cy="95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996600"/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0" name="AutoShape 101"/>
            <p:cNvSpPr>
              <a:spLocks noChangeArrowheads="1"/>
            </p:cNvSpPr>
            <p:nvPr/>
          </p:nvSpPr>
          <p:spPr bwMode="auto">
            <a:xfrm rot="-26809069">
              <a:off x="1664" y="3108"/>
              <a:ext cx="158" cy="95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996600"/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" name="AutoShape 102"/>
            <p:cNvSpPr>
              <a:spLocks noChangeArrowheads="1"/>
            </p:cNvSpPr>
            <p:nvPr/>
          </p:nvSpPr>
          <p:spPr bwMode="auto">
            <a:xfrm rot="16200000">
              <a:off x="1620" y="3150"/>
              <a:ext cx="158" cy="95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996600"/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" name="AutoShape 103"/>
            <p:cNvSpPr>
              <a:spLocks noChangeArrowheads="1"/>
            </p:cNvSpPr>
            <p:nvPr/>
          </p:nvSpPr>
          <p:spPr bwMode="auto">
            <a:xfrm rot="16200000">
              <a:off x="1578" y="3192"/>
              <a:ext cx="158" cy="95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996600"/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" name="AutoShape 104"/>
            <p:cNvSpPr>
              <a:spLocks noChangeArrowheads="1"/>
            </p:cNvSpPr>
            <p:nvPr/>
          </p:nvSpPr>
          <p:spPr bwMode="auto">
            <a:xfrm rot="16056844">
              <a:off x="1534" y="3242"/>
              <a:ext cx="158" cy="95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996600"/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" name="AutoShape 105"/>
            <p:cNvSpPr>
              <a:spLocks noChangeArrowheads="1"/>
            </p:cNvSpPr>
            <p:nvPr/>
          </p:nvSpPr>
          <p:spPr bwMode="auto">
            <a:xfrm rot="-5068051">
              <a:off x="1490" y="3272"/>
              <a:ext cx="158" cy="95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996600"/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5" name="AutoShape 106"/>
            <p:cNvSpPr>
              <a:spLocks noChangeArrowheads="1"/>
            </p:cNvSpPr>
            <p:nvPr/>
          </p:nvSpPr>
          <p:spPr bwMode="auto">
            <a:xfrm rot="-26809069">
              <a:off x="1446" y="3316"/>
              <a:ext cx="158" cy="95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996600"/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6" name="AutoShape 107"/>
            <p:cNvSpPr>
              <a:spLocks noChangeArrowheads="1"/>
            </p:cNvSpPr>
            <p:nvPr/>
          </p:nvSpPr>
          <p:spPr bwMode="auto">
            <a:xfrm rot="16200000">
              <a:off x="1402" y="3358"/>
              <a:ext cx="158" cy="95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996600"/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7" name="AutoShape 108"/>
            <p:cNvSpPr>
              <a:spLocks noChangeArrowheads="1"/>
            </p:cNvSpPr>
            <p:nvPr/>
          </p:nvSpPr>
          <p:spPr bwMode="auto">
            <a:xfrm rot="16200000">
              <a:off x="1360" y="3400"/>
              <a:ext cx="158" cy="95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996600"/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" name="AutoShape 109"/>
            <p:cNvSpPr>
              <a:spLocks noChangeArrowheads="1"/>
            </p:cNvSpPr>
            <p:nvPr/>
          </p:nvSpPr>
          <p:spPr bwMode="auto">
            <a:xfrm rot="16056844">
              <a:off x="1316" y="3450"/>
              <a:ext cx="158" cy="95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996600"/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6" name="AutoShape 110"/>
          <p:cNvSpPr>
            <a:spLocks noChangeArrowheads="1"/>
          </p:cNvSpPr>
          <p:nvPr/>
        </p:nvSpPr>
        <p:spPr bwMode="auto">
          <a:xfrm rot="16200000" flipV="1">
            <a:off x="4395788" y="2720975"/>
            <a:ext cx="215900" cy="144462"/>
          </a:xfrm>
          <a:prstGeom prst="cube">
            <a:avLst>
              <a:gd name="adj" fmla="val 25000"/>
            </a:avLst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7" name="Freeform 111"/>
          <p:cNvSpPr>
            <a:spLocks/>
          </p:cNvSpPr>
          <p:nvPr/>
        </p:nvSpPr>
        <p:spPr bwMode="auto">
          <a:xfrm>
            <a:off x="4525963" y="2584450"/>
            <a:ext cx="146050" cy="133350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48" y="36"/>
              </a:cxn>
              <a:cxn ang="0">
                <a:pos x="172" y="0"/>
              </a:cxn>
            </a:cxnLst>
            <a:rect l="0" t="0" r="r" b="b"/>
            <a:pathLst>
              <a:path w="172" h="72">
                <a:moveTo>
                  <a:pt x="0" y="72"/>
                </a:moveTo>
                <a:cubicBezTo>
                  <a:pt x="8" y="49"/>
                  <a:pt x="30" y="48"/>
                  <a:pt x="48" y="36"/>
                </a:cubicBezTo>
                <a:cubicBezTo>
                  <a:pt x="85" y="11"/>
                  <a:pt x="127" y="0"/>
                  <a:pt x="172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8" name="Text Box 112"/>
          <p:cNvSpPr txBox="1">
            <a:spLocks noChangeArrowheads="1"/>
          </p:cNvSpPr>
          <p:nvPr/>
        </p:nvSpPr>
        <p:spPr bwMode="auto">
          <a:xfrm>
            <a:off x="3700463" y="3544888"/>
            <a:ext cx="153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pitchFamily="34" charset="0"/>
              </a:rPr>
              <a:t>Bandes de contact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  <a:latin typeface="Arial" pitchFamily="34" charset="0"/>
              </a:rPr>
              <a:t>De masse</a:t>
            </a:r>
          </a:p>
        </p:txBody>
      </p:sp>
      <p:grpSp>
        <p:nvGrpSpPr>
          <p:cNvPr id="69" name="Group 116"/>
          <p:cNvGrpSpPr>
            <a:grpSpLocks/>
          </p:cNvGrpSpPr>
          <p:nvPr/>
        </p:nvGrpSpPr>
        <p:grpSpPr bwMode="auto">
          <a:xfrm>
            <a:off x="4259263" y="3070225"/>
            <a:ext cx="2263775" cy="288925"/>
            <a:chOff x="2308" y="1935"/>
            <a:chExt cx="1607" cy="182"/>
          </a:xfrm>
        </p:grpSpPr>
        <p:grpSp>
          <p:nvGrpSpPr>
            <p:cNvPr id="91" name="Group 117"/>
            <p:cNvGrpSpPr>
              <a:grpSpLocks/>
            </p:cNvGrpSpPr>
            <p:nvPr/>
          </p:nvGrpSpPr>
          <p:grpSpPr bwMode="auto">
            <a:xfrm>
              <a:off x="2308" y="1975"/>
              <a:ext cx="1607" cy="142"/>
              <a:chOff x="2308" y="1975"/>
              <a:chExt cx="1607" cy="142"/>
            </a:xfrm>
          </p:grpSpPr>
          <p:sp>
            <p:nvSpPr>
              <p:cNvPr id="93" name="AutoShape 118"/>
              <p:cNvSpPr>
                <a:spLocks noChangeArrowheads="1"/>
              </p:cNvSpPr>
              <p:nvPr/>
            </p:nvSpPr>
            <p:spPr bwMode="auto">
              <a:xfrm>
                <a:off x="3320" y="1981"/>
                <a:ext cx="91" cy="136"/>
              </a:xfrm>
              <a:prstGeom prst="flowChartOnlineStorage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4" name="AutoShape 119"/>
              <p:cNvSpPr>
                <a:spLocks noChangeArrowheads="1"/>
              </p:cNvSpPr>
              <p:nvPr/>
            </p:nvSpPr>
            <p:spPr bwMode="auto">
              <a:xfrm>
                <a:off x="3422" y="1981"/>
                <a:ext cx="91" cy="136"/>
              </a:xfrm>
              <a:prstGeom prst="flowChartOnlineStorage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5" name="AutoShape 120"/>
              <p:cNvSpPr>
                <a:spLocks noChangeArrowheads="1"/>
              </p:cNvSpPr>
              <p:nvPr/>
            </p:nvSpPr>
            <p:spPr bwMode="auto">
              <a:xfrm>
                <a:off x="3118" y="1979"/>
                <a:ext cx="91" cy="136"/>
              </a:xfrm>
              <a:prstGeom prst="flowChartOnlineStorage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6" name="AutoShape 121"/>
              <p:cNvSpPr>
                <a:spLocks noChangeArrowheads="1"/>
              </p:cNvSpPr>
              <p:nvPr/>
            </p:nvSpPr>
            <p:spPr bwMode="auto">
              <a:xfrm>
                <a:off x="3220" y="1979"/>
                <a:ext cx="91" cy="136"/>
              </a:xfrm>
              <a:prstGeom prst="flowChartOnlineStorage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7" name="AutoShape 122"/>
              <p:cNvSpPr>
                <a:spLocks noChangeArrowheads="1"/>
              </p:cNvSpPr>
              <p:nvPr/>
            </p:nvSpPr>
            <p:spPr bwMode="auto">
              <a:xfrm>
                <a:off x="2914" y="1979"/>
                <a:ext cx="91" cy="136"/>
              </a:xfrm>
              <a:prstGeom prst="flowChartOnlineStorage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8" name="AutoShape 123"/>
              <p:cNvSpPr>
                <a:spLocks noChangeArrowheads="1"/>
              </p:cNvSpPr>
              <p:nvPr/>
            </p:nvSpPr>
            <p:spPr bwMode="auto">
              <a:xfrm>
                <a:off x="3016" y="1979"/>
                <a:ext cx="91" cy="136"/>
              </a:xfrm>
              <a:prstGeom prst="flowChartOnlineStorage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9" name="AutoShape 124"/>
              <p:cNvSpPr>
                <a:spLocks noChangeArrowheads="1"/>
              </p:cNvSpPr>
              <p:nvPr/>
            </p:nvSpPr>
            <p:spPr bwMode="auto">
              <a:xfrm>
                <a:off x="2712" y="1977"/>
                <a:ext cx="91" cy="136"/>
              </a:xfrm>
              <a:prstGeom prst="flowChartOnlineStorage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0" name="AutoShape 125"/>
              <p:cNvSpPr>
                <a:spLocks noChangeArrowheads="1"/>
              </p:cNvSpPr>
              <p:nvPr/>
            </p:nvSpPr>
            <p:spPr bwMode="auto">
              <a:xfrm>
                <a:off x="2814" y="1977"/>
                <a:ext cx="91" cy="136"/>
              </a:xfrm>
              <a:prstGeom prst="flowChartOnlineStorage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1" name="AutoShape 126"/>
              <p:cNvSpPr>
                <a:spLocks noChangeArrowheads="1"/>
              </p:cNvSpPr>
              <p:nvPr/>
            </p:nvSpPr>
            <p:spPr bwMode="auto">
              <a:xfrm>
                <a:off x="2510" y="1977"/>
                <a:ext cx="91" cy="136"/>
              </a:xfrm>
              <a:prstGeom prst="flowChartOnlineStorage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2" name="AutoShape 127"/>
              <p:cNvSpPr>
                <a:spLocks noChangeArrowheads="1"/>
              </p:cNvSpPr>
              <p:nvPr/>
            </p:nvSpPr>
            <p:spPr bwMode="auto">
              <a:xfrm>
                <a:off x="2612" y="1977"/>
                <a:ext cx="91" cy="136"/>
              </a:xfrm>
              <a:prstGeom prst="flowChartOnlineStorage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3" name="AutoShape 128"/>
              <p:cNvSpPr>
                <a:spLocks noChangeArrowheads="1"/>
              </p:cNvSpPr>
              <p:nvPr/>
            </p:nvSpPr>
            <p:spPr bwMode="auto">
              <a:xfrm>
                <a:off x="2308" y="1975"/>
                <a:ext cx="91" cy="136"/>
              </a:xfrm>
              <a:prstGeom prst="flowChartOnlineStorage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4" name="AutoShape 129"/>
              <p:cNvSpPr>
                <a:spLocks noChangeArrowheads="1"/>
              </p:cNvSpPr>
              <p:nvPr/>
            </p:nvSpPr>
            <p:spPr bwMode="auto">
              <a:xfrm>
                <a:off x="2410" y="1975"/>
                <a:ext cx="91" cy="136"/>
              </a:xfrm>
              <a:prstGeom prst="flowChartOnlineStorage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5" name="AutoShape 130"/>
              <p:cNvSpPr>
                <a:spLocks noChangeArrowheads="1"/>
              </p:cNvSpPr>
              <p:nvPr/>
            </p:nvSpPr>
            <p:spPr bwMode="auto">
              <a:xfrm>
                <a:off x="3722" y="1981"/>
                <a:ext cx="91" cy="136"/>
              </a:xfrm>
              <a:prstGeom prst="flowChartOnlineStorage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6" name="AutoShape 131"/>
              <p:cNvSpPr>
                <a:spLocks noChangeArrowheads="1"/>
              </p:cNvSpPr>
              <p:nvPr/>
            </p:nvSpPr>
            <p:spPr bwMode="auto">
              <a:xfrm>
                <a:off x="3824" y="1981"/>
                <a:ext cx="91" cy="136"/>
              </a:xfrm>
              <a:prstGeom prst="flowChartOnlineStorage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7" name="AutoShape 132"/>
              <p:cNvSpPr>
                <a:spLocks noChangeArrowheads="1"/>
              </p:cNvSpPr>
              <p:nvPr/>
            </p:nvSpPr>
            <p:spPr bwMode="auto">
              <a:xfrm>
                <a:off x="3520" y="1979"/>
                <a:ext cx="91" cy="136"/>
              </a:xfrm>
              <a:prstGeom prst="flowChartOnlineStorage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8" name="AutoShape 133"/>
              <p:cNvSpPr>
                <a:spLocks noChangeArrowheads="1"/>
              </p:cNvSpPr>
              <p:nvPr/>
            </p:nvSpPr>
            <p:spPr bwMode="auto">
              <a:xfrm>
                <a:off x="3622" y="1979"/>
                <a:ext cx="91" cy="136"/>
              </a:xfrm>
              <a:prstGeom prst="flowChartOnlineStorage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92" name="Rectangle 134"/>
            <p:cNvSpPr>
              <a:spLocks noChangeArrowheads="1"/>
            </p:cNvSpPr>
            <p:nvPr/>
          </p:nvSpPr>
          <p:spPr bwMode="auto">
            <a:xfrm>
              <a:off x="2321" y="1935"/>
              <a:ext cx="1587" cy="44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70" name="Group 135"/>
          <p:cNvGrpSpPr>
            <a:grpSpLocks/>
          </p:cNvGrpSpPr>
          <p:nvPr/>
        </p:nvGrpSpPr>
        <p:grpSpPr bwMode="auto">
          <a:xfrm>
            <a:off x="4679950" y="2466975"/>
            <a:ext cx="2279650" cy="288925"/>
            <a:chOff x="675" y="2976"/>
            <a:chExt cx="1436" cy="182"/>
          </a:xfrm>
        </p:grpSpPr>
        <p:grpSp>
          <p:nvGrpSpPr>
            <p:cNvPr id="73" name="Group 136"/>
            <p:cNvGrpSpPr>
              <a:grpSpLocks/>
            </p:cNvGrpSpPr>
            <p:nvPr/>
          </p:nvGrpSpPr>
          <p:grpSpPr bwMode="auto">
            <a:xfrm rot="10800000" flipV="1">
              <a:off x="675" y="3016"/>
              <a:ext cx="1432" cy="142"/>
              <a:chOff x="2308" y="1975"/>
              <a:chExt cx="1607" cy="142"/>
            </a:xfrm>
          </p:grpSpPr>
          <p:sp>
            <p:nvSpPr>
              <p:cNvPr id="75" name="AutoShape 137"/>
              <p:cNvSpPr>
                <a:spLocks noChangeArrowheads="1"/>
              </p:cNvSpPr>
              <p:nvPr/>
            </p:nvSpPr>
            <p:spPr bwMode="auto">
              <a:xfrm>
                <a:off x="3320" y="1981"/>
                <a:ext cx="91" cy="136"/>
              </a:xfrm>
              <a:prstGeom prst="flowChartOnlineStorag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6" name="AutoShape 138"/>
              <p:cNvSpPr>
                <a:spLocks noChangeArrowheads="1"/>
              </p:cNvSpPr>
              <p:nvPr/>
            </p:nvSpPr>
            <p:spPr bwMode="auto">
              <a:xfrm>
                <a:off x="3422" y="1981"/>
                <a:ext cx="91" cy="136"/>
              </a:xfrm>
              <a:prstGeom prst="flowChartOnlineStorag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" name="AutoShape 139"/>
              <p:cNvSpPr>
                <a:spLocks noChangeArrowheads="1"/>
              </p:cNvSpPr>
              <p:nvPr/>
            </p:nvSpPr>
            <p:spPr bwMode="auto">
              <a:xfrm>
                <a:off x="3118" y="1979"/>
                <a:ext cx="91" cy="136"/>
              </a:xfrm>
              <a:prstGeom prst="flowChartOnlineStorag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" name="AutoShape 140"/>
              <p:cNvSpPr>
                <a:spLocks noChangeArrowheads="1"/>
              </p:cNvSpPr>
              <p:nvPr/>
            </p:nvSpPr>
            <p:spPr bwMode="auto">
              <a:xfrm>
                <a:off x="3220" y="1979"/>
                <a:ext cx="91" cy="136"/>
              </a:xfrm>
              <a:prstGeom prst="flowChartOnlineStorag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9" name="AutoShape 141"/>
              <p:cNvSpPr>
                <a:spLocks noChangeArrowheads="1"/>
              </p:cNvSpPr>
              <p:nvPr/>
            </p:nvSpPr>
            <p:spPr bwMode="auto">
              <a:xfrm>
                <a:off x="2914" y="1979"/>
                <a:ext cx="91" cy="136"/>
              </a:xfrm>
              <a:prstGeom prst="flowChartOnlineStorag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0" name="AutoShape 142"/>
              <p:cNvSpPr>
                <a:spLocks noChangeArrowheads="1"/>
              </p:cNvSpPr>
              <p:nvPr/>
            </p:nvSpPr>
            <p:spPr bwMode="auto">
              <a:xfrm>
                <a:off x="3016" y="1979"/>
                <a:ext cx="91" cy="136"/>
              </a:xfrm>
              <a:prstGeom prst="flowChartOnlineStorag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1" name="AutoShape 143"/>
              <p:cNvSpPr>
                <a:spLocks noChangeArrowheads="1"/>
              </p:cNvSpPr>
              <p:nvPr/>
            </p:nvSpPr>
            <p:spPr bwMode="auto">
              <a:xfrm>
                <a:off x="2712" y="1977"/>
                <a:ext cx="91" cy="136"/>
              </a:xfrm>
              <a:prstGeom prst="flowChartOnlineStorag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" name="AutoShape 144"/>
              <p:cNvSpPr>
                <a:spLocks noChangeArrowheads="1"/>
              </p:cNvSpPr>
              <p:nvPr/>
            </p:nvSpPr>
            <p:spPr bwMode="auto">
              <a:xfrm>
                <a:off x="2814" y="1977"/>
                <a:ext cx="91" cy="136"/>
              </a:xfrm>
              <a:prstGeom prst="flowChartOnlineStorag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" name="AutoShape 145"/>
              <p:cNvSpPr>
                <a:spLocks noChangeArrowheads="1"/>
              </p:cNvSpPr>
              <p:nvPr/>
            </p:nvSpPr>
            <p:spPr bwMode="auto">
              <a:xfrm>
                <a:off x="2510" y="1977"/>
                <a:ext cx="91" cy="136"/>
              </a:xfrm>
              <a:prstGeom prst="flowChartOnlineStorag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4" name="AutoShape 146"/>
              <p:cNvSpPr>
                <a:spLocks noChangeArrowheads="1"/>
              </p:cNvSpPr>
              <p:nvPr/>
            </p:nvSpPr>
            <p:spPr bwMode="auto">
              <a:xfrm>
                <a:off x="2612" y="1977"/>
                <a:ext cx="91" cy="136"/>
              </a:xfrm>
              <a:prstGeom prst="flowChartOnlineStorag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5" name="AutoShape 147"/>
              <p:cNvSpPr>
                <a:spLocks noChangeArrowheads="1"/>
              </p:cNvSpPr>
              <p:nvPr/>
            </p:nvSpPr>
            <p:spPr bwMode="auto">
              <a:xfrm>
                <a:off x="2308" y="1975"/>
                <a:ext cx="91" cy="136"/>
              </a:xfrm>
              <a:prstGeom prst="flowChartOnlineStorag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" name="AutoShape 148"/>
              <p:cNvSpPr>
                <a:spLocks noChangeArrowheads="1"/>
              </p:cNvSpPr>
              <p:nvPr/>
            </p:nvSpPr>
            <p:spPr bwMode="auto">
              <a:xfrm>
                <a:off x="2410" y="1975"/>
                <a:ext cx="91" cy="136"/>
              </a:xfrm>
              <a:prstGeom prst="flowChartOnlineStorag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7" name="AutoShape 149"/>
              <p:cNvSpPr>
                <a:spLocks noChangeArrowheads="1"/>
              </p:cNvSpPr>
              <p:nvPr/>
            </p:nvSpPr>
            <p:spPr bwMode="auto">
              <a:xfrm>
                <a:off x="3722" y="1981"/>
                <a:ext cx="91" cy="136"/>
              </a:xfrm>
              <a:prstGeom prst="flowChartOnlineStorag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8" name="AutoShape 150"/>
              <p:cNvSpPr>
                <a:spLocks noChangeArrowheads="1"/>
              </p:cNvSpPr>
              <p:nvPr/>
            </p:nvSpPr>
            <p:spPr bwMode="auto">
              <a:xfrm>
                <a:off x="3824" y="1981"/>
                <a:ext cx="91" cy="136"/>
              </a:xfrm>
              <a:prstGeom prst="flowChartOnlineStorag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9" name="AutoShape 151"/>
              <p:cNvSpPr>
                <a:spLocks noChangeArrowheads="1"/>
              </p:cNvSpPr>
              <p:nvPr/>
            </p:nvSpPr>
            <p:spPr bwMode="auto">
              <a:xfrm>
                <a:off x="3520" y="1979"/>
                <a:ext cx="91" cy="136"/>
              </a:xfrm>
              <a:prstGeom prst="flowChartOnlineStorag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0" name="AutoShape 152"/>
              <p:cNvSpPr>
                <a:spLocks noChangeArrowheads="1"/>
              </p:cNvSpPr>
              <p:nvPr/>
            </p:nvSpPr>
            <p:spPr bwMode="auto">
              <a:xfrm>
                <a:off x="3622" y="1979"/>
                <a:ext cx="91" cy="136"/>
              </a:xfrm>
              <a:prstGeom prst="flowChartOnlineStorag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74" name="Rectangle 153"/>
            <p:cNvSpPr>
              <a:spLocks noChangeArrowheads="1"/>
            </p:cNvSpPr>
            <p:nvPr/>
          </p:nvSpPr>
          <p:spPr bwMode="auto">
            <a:xfrm rot="10800000" flipH="1">
              <a:off x="703" y="2976"/>
              <a:ext cx="1408" cy="44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71" name="Line 155"/>
          <p:cNvSpPr>
            <a:spLocks noChangeShapeType="1"/>
          </p:cNvSpPr>
          <p:nvPr/>
        </p:nvSpPr>
        <p:spPr bwMode="auto">
          <a:xfrm flipV="1">
            <a:off x="4619625" y="3321050"/>
            <a:ext cx="269875" cy="2984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4" name="Text Box 170"/>
          <p:cNvSpPr txBox="1">
            <a:spLocks noChangeArrowheads="1"/>
          </p:cNvSpPr>
          <p:nvPr/>
        </p:nvSpPr>
        <p:spPr bwMode="auto">
          <a:xfrm>
            <a:off x="6546850" y="862013"/>
            <a:ext cx="24112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FFFF00"/>
                </a:solidFill>
              </a:rPr>
              <a:t>Connecteurs étanches</a:t>
            </a:r>
            <a:endParaRPr lang="fr-FR" sz="2000" dirty="0">
              <a:solidFill>
                <a:srgbClr val="FFFF00"/>
              </a:solidFill>
            </a:endParaRPr>
          </a:p>
        </p:txBody>
      </p:sp>
      <p:sp>
        <p:nvSpPr>
          <p:cNvPr id="145" name="AutoShape 171"/>
          <p:cNvSpPr>
            <a:spLocks noChangeArrowheads="1"/>
          </p:cNvSpPr>
          <p:nvPr/>
        </p:nvSpPr>
        <p:spPr bwMode="auto">
          <a:xfrm>
            <a:off x="7481888" y="2327275"/>
            <a:ext cx="144462" cy="142875"/>
          </a:xfrm>
          <a:prstGeom prst="flowChartConnector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cxnSp>
        <p:nvCxnSpPr>
          <p:cNvPr id="146" name="AutoShape 172"/>
          <p:cNvCxnSpPr>
            <a:cxnSpLocks noChangeShapeType="1"/>
            <a:stCxn id="144" idx="2"/>
            <a:endCxn id="145" idx="2"/>
          </p:cNvCxnSpPr>
          <p:nvPr/>
        </p:nvCxnSpPr>
        <p:spPr bwMode="auto">
          <a:xfrm rot="5400000">
            <a:off x="7048884" y="1695128"/>
            <a:ext cx="1136590" cy="270581"/>
          </a:xfrm>
          <a:prstGeom prst="curvedConnector4">
            <a:avLst>
              <a:gd name="adj1" fmla="val 46857"/>
              <a:gd name="adj2" fmla="val 184485"/>
            </a:avLst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</p:cxnSp>
      <p:pic>
        <p:nvPicPr>
          <p:cNvPr id="147" name="Picture 1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350" y="1192213"/>
            <a:ext cx="302577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8" name="Rectangle 8"/>
          <p:cNvSpPr>
            <a:spLocks noChangeArrowheads="1"/>
          </p:cNvSpPr>
          <p:nvPr/>
        </p:nvSpPr>
        <p:spPr bwMode="auto">
          <a:xfrm>
            <a:off x="8842581" y="120719"/>
            <a:ext cx="904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IPNO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150" name="Groupe 149"/>
          <p:cNvGrpSpPr/>
          <p:nvPr/>
        </p:nvGrpSpPr>
        <p:grpSpPr>
          <a:xfrm>
            <a:off x="4060780" y="4524560"/>
            <a:ext cx="3625895" cy="2000065"/>
            <a:chOff x="1466834" y="1695451"/>
            <a:chExt cx="7677166" cy="4471537"/>
          </a:xfrm>
        </p:grpSpPr>
        <p:sp>
          <p:nvSpPr>
            <p:cNvPr id="153" name="Rectangle 12"/>
            <p:cNvSpPr>
              <a:spLocks noChangeArrowheads="1"/>
            </p:cNvSpPr>
            <p:nvPr/>
          </p:nvSpPr>
          <p:spPr bwMode="auto">
            <a:xfrm>
              <a:off x="6156325" y="1989138"/>
              <a:ext cx="720725" cy="546100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000">
                  <a:solidFill>
                    <a:srgbClr val="FFFF00"/>
                  </a:solidFill>
                </a:rPr>
                <a:t>FPGA</a:t>
              </a:r>
              <a:endParaRPr lang="fr-FR" sz="1000">
                <a:solidFill>
                  <a:srgbClr val="FFFF00"/>
                </a:solidFill>
              </a:endParaRPr>
            </a:p>
          </p:txBody>
        </p:sp>
        <p:sp>
          <p:nvSpPr>
            <p:cNvPr id="154" name="Text Box 329"/>
            <p:cNvSpPr txBox="1">
              <a:spLocks noChangeArrowheads="1"/>
            </p:cNvSpPr>
            <p:nvPr/>
          </p:nvSpPr>
          <p:spPr bwMode="auto">
            <a:xfrm>
              <a:off x="7200901" y="5373687"/>
              <a:ext cx="1943099" cy="7933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fr-FR" sz="800">
                  <a:latin typeface="Arial" pitchFamily="34" charset="0"/>
                </a:rPr>
                <a:t>To Power &amp; Decoding Board</a:t>
              </a:r>
            </a:p>
            <a:p>
              <a:pPr algn="ctr"/>
              <a:endParaRPr lang="fr-FR" sz="800">
                <a:latin typeface="Arial" pitchFamily="34" charset="0"/>
              </a:endParaRPr>
            </a:p>
          </p:txBody>
        </p:sp>
        <p:sp>
          <p:nvSpPr>
            <p:cNvPr id="155" name="Text Box 330"/>
            <p:cNvSpPr txBox="1">
              <a:spLocks noChangeArrowheads="1"/>
            </p:cNvSpPr>
            <p:nvPr/>
          </p:nvSpPr>
          <p:spPr bwMode="auto">
            <a:xfrm>
              <a:off x="3851275" y="2610722"/>
              <a:ext cx="1682754" cy="38647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fr-FR" sz="800" dirty="0">
                  <a:solidFill>
                    <a:srgbClr val="FFFF00"/>
                  </a:solidFill>
                  <a:latin typeface="Arial" pitchFamily="34" charset="0"/>
                </a:rPr>
                <a:t>PARISROC</a:t>
              </a:r>
            </a:p>
          </p:txBody>
        </p:sp>
        <p:sp>
          <p:nvSpPr>
            <p:cNvPr id="156" name="Text Box 378"/>
            <p:cNvSpPr txBox="1">
              <a:spLocks noChangeArrowheads="1"/>
            </p:cNvSpPr>
            <p:nvPr/>
          </p:nvSpPr>
          <p:spPr bwMode="auto">
            <a:xfrm>
              <a:off x="8042665" y="1695451"/>
              <a:ext cx="839012" cy="4816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800">
                  <a:latin typeface="Arial" pitchFamily="34" charset="0"/>
                </a:rPr>
                <a:t>USB</a:t>
              </a:r>
            </a:p>
          </p:txBody>
        </p:sp>
        <p:sp>
          <p:nvSpPr>
            <p:cNvPr id="157" name="Text Box 379"/>
            <p:cNvSpPr txBox="1">
              <a:spLocks noChangeArrowheads="1"/>
            </p:cNvSpPr>
            <p:nvPr/>
          </p:nvSpPr>
          <p:spPr bwMode="auto">
            <a:xfrm>
              <a:off x="8010389" y="2105026"/>
              <a:ext cx="1076598" cy="34404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400" b="1" dirty="0">
                  <a:latin typeface="Arial" pitchFamily="34" charset="0"/>
                </a:rPr>
                <a:t>LOCAL TEST</a:t>
              </a:r>
            </a:p>
          </p:txBody>
        </p:sp>
        <p:sp>
          <p:nvSpPr>
            <p:cNvPr id="158" name="Text Box 381"/>
            <p:cNvSpPr txBox="1">
              <a:spLocks noChangeArrowheads="1"/>
            </p:cNvSpPr>
            <p:nvPr/>
          </p:nvSpPr>
          <p:spPr bwMode="auto">
            <a:xfrm>
              <a:off x="1466834" y="5250520"/>
              <a:ext cx="2963696" cy="550475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dirty="0">
                  <a:solidFill>
                    <a:srgbClr val="FFFF00"/>
                  </a:solidFill>
                </a:rPr>
                <a:t>High Voltage generator</a:t>
              </a:r>
              <a:endParaRPr lang="fr-FR" sz="1000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32986" y="4657564"/>
            <a:ext cx="1571559" cy="125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AutoShape 38"/>
          <p:cNvCxnSpPr>
            <a:cxnSpLocks noChangeShapeType="1"/>
            <a:stCxn id="6" idx="3"/>
            <a:endCxn id="17" idx="3"/>
          </p:cNvCxnSpPr>
          <p:nvPr/>
        </p:nvCxnSpPr>
        <p:spPr bwMode="auto">
          <a:xfrm flipH="1">
            <a:off x="7267319" y="1815891"/>
            <a:ext cx="214393" cy="3046991"/>
          </a:xfrm>
          <a:prstGeom prst="curvedConnector3">
            <a:avLst>
              <a:gd name="adj1" fmla="val -676589"/>
            </a:avLst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</p:cxnSp>
      <p:cxnSp>
        <p:nvCxnSpPr>
          <p:cNvPr id="4" name="AutoShape 42"/>
          <p:cNvCxnSpPr>
            <a:cxnSpLocks noChangeShapeType="1"/>
          </p:cNvCxnSpPr>
          <p:nvPr/>
        </p:nvCxnSpPr>
        <p:spPr bwMode="auto">
          <a:xfrm rot="10800000" flipV="1">
            <a:off x="4304544" y="5018214"/>
            <a:ext cx="1251425" cy="267378"/>
          </a:xfrm>
          <a:prstGeom prst="curvedConnector3">
            <a:avLst>
              <a:gd name="adj1" fmla="val 49458"/>
            </a:avLst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</p:cxnSp>
      <p:pic>
        <p:nvPicPr>
          <p:cNvPr id="5" name="Picture 4" descr="vue mur module carre arrie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6077" t="9431" r="10750" b="5617"/>
          <a:stretch>
            <a:fillRect/>
          </a:stretch>
        </p:blipFill>
        <p:spPr bwMode="auto">
          <a:xfrm>
            <a:off x="446564" y="499729"/>
            <a:ext cx="1810202" cy="2725600"/>
          </a:xfrm>
          <a:prstGeom prst="rect">
            <a:avLst/>
          </a:prstGeom>
          <a:noFill/>
        </p:spPr>
      </p:pic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3259847" y="688344"/>
            <a:ext cx="4221865" cy="225509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7" name="Groupe 44"/>
          <p:cNvGrpSpPr/>
          <p:nvPr/>
        </p:nvGrpSpPr>
        <p:grpSpPr>
          <a:xfrm>
            <a:off x="2206320" y="850014"/>
            <a:ext cx="1055466" cy="2282042"/>
            <a:chOff x="1981993" y="1160896"/>
            <a:chExt cx="863600" cy="1747838"/>
          </a:xfrm>
        </p:grpSpPr>
        <p:sp>
          <p:nvSpPr>
            <p:cNvPr id="8" name="Oval 15"/>
            <p:cNvSpPr>
              <a:spLocks noChangeAspect="1" noChangeArrowheads="1"/>
            </p:cNvSpPr>
            <p:nvPr/>
          </p:nvSpPr>
          <p:spPr bwMode="auto">
            <a:xfrm>
              <a:off x="1981993" y="1160896"/>
              <a:ext cx="90488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Oval 16"/>
            <p:cNvSpPr>
              <a:spLocks noChangeAspect="1" noChangeArrowheads="1"/>
            </p:cNvSpPr>
            <p:nvPr/>
          </p:nvSpPr>
          <p:spPr bwMode="auto">
            <a:xfrm>
              <a:off x="1981993" y="1376796"/>
              <a:ext cx="90488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Oval 18"/>
            <p:cNvSpPr>
              <a:spLocks noChangeAspect="1" noChangeArrowheads="1"/>
            </p:cNvSpPr>
            <p:nvPr/>
          </p:nvSpPr>
          <p:spPr bwMode="auto">
            <a:xfrm>
              <a:off x="2755106" y="1684771"/>
              <a:ext cx="90487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Oval 21"/>
            <p:cNvSpPr>
              <a:spLocks noChangeAspect="1" noChangeArrowheads="1"/>
            </p:cNvSpPr>
            <p:nvPr/>
          </p:nvSpPr>
          <p:spPr bwMode="auto">
            <a:xfrm>
              <a:off x="1981993" y="2456296"/>
              <a:ext cx="90488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Oval 22"/>
            <p:cNvSpPr>
              <a:spLocks noChangeAspect="1" noChangeArrowheads="1"/>
            </p:cNvSpPr>
            <p:nvPr/>
          </p:nvSpPr>
          <p:spPr bwMode="auto">
            <a:xfrm>
              <a:off x="1981993" y="2818246"/>
              <a:ext cx="90488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cxnSp>
          <p:nvCxnSpPr>
            <p:cNvPr id="13" name="AutoShape 24"/>
            <p:cNvCxnSpPr>
              <a:cxnSpLocks noChangeShapeType="1"/>
              <a:stCxn id="8" idx="7"/>
              <a:endCxn id="10" idx="1"/>
            </p:cNvCxnSpPr>
            <p:nvPr/>
          </p:nvCxnSpPr>
          <p:spPr bwMode="auto">
            <a:xfrm rot="5400000" flipV="1">
              <a:off x="2151856" y="1081521"/>
              <a:ext cx="523875" cy="708025"/>
            </a:xfrm>
            <a:prstGeom prst="curvedConnector3">
              <a:avLst>
                <a:gd name="adj1" fmla="val 26060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</p:cxnSp>
        <p:cxnSp>
          <p:nvCxnSpPr>
            <p:cNvPr id="14" name="AutoShape 25"/>
            <p:cNvCxnSpPr>
              <a:cxnSpLocks noChangeShapeType="1"/>
              <a:stCxn id="9" idx="6"/>
              <a:endCxn id="10" idx="2"/>
            </p:cNvCxnSpPr>
            <p:nvPr/>
          </p:nvCxnSpPr>
          <p:spPr bwMode="auto">
            <a:xfrm>
              <a:off x="2072481" y="1422834"/>
              <a:ext cx="682625" cy="307975"/>
            </a:xfrm>
            <a:prstGeom prst="curvedConnector3">
              <a:avLst>
                <a:gd name="adj1" fmla="val 49769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</p:cxnSp>
        <p:cxnSp>
          <p:nvCxnSpPr>
            <p:cNvPr id="15" name="AutoShape 26"/>
            <p:cNvCxnSpPr>
              <a:cxnSpLocks noChangeShapeType="1"/>
              <a:endCxn id="10" idx="3"/>
            </p:cNvCxnSpPr>
            <p:nvPr/>
          </p:nvCxnSpPr>
          <p:spPr bwMode="auto">
            <a:xfrm rot="16200000">
              <a:off x="1870075" y="1920515"/>
              <a:ext cx="1055687" cy="739775"/>
            </a:xfrm>
            <a:prstGeom prst="curvedConnector3">
              <a:avLst>
                <a:gd name="adj1" fmla="val 49472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</p:cxnSp>
        <p:cxnSp>
          <p:nvCxnSpPr>
            <p:cNvPr id="16" name="AutoShape 27"/>
            <p:cNvCxnSpPr>
              <a:cxnSpLocks noChangeShapeType="1"/>
              <a:stCxn id="11" idx="1"/>
              <a:endCxn id="10" idx="3"/>
            </p:cNvCxnSpPr>
            <p:nvPr/>
          </p:nvCxnSpPr>
          <p:spPr bwMode="auto">
            <a:xfrm rot="16200000">
              <a:off x="2028031" y="1729221"/>
              <a:ext cx="706437" cy="773113"/>
            </a:xfrm>
            <a:prstGeom prst="curvedConnector3">
              <a:avLst>
                <a:gd name="adj1" fmla="val 50111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</p:cxnSp>
      </p:grpSp>
      <p:pic>
        <p:nvPicPr>
          <p:cNvPr id="17" name="Image 7" descr="pmm2_box00 003.jpg"/>
          <p:cNvPicPr>
            <a:picLocks noChangeAspect="1"/>
          </p:cNvPicPr>
          <p:nvPr/>
        </p:nvPicPr>
        <p:blipFill>
          <a:blip r:embed="rId4" cstate="print"/>
          <a:srcRect l="9394" t="5802" r="16577" b="2487"/>
          <a:stretch>
            <a:fillRect/>
          </a:stretch>
        </p:blipFill>
        <p:spPr bwMode="auto">
          <a:xfrm>
            <a:off x="5385827" y="3792798"/>
            <a:ext cx="1881492" cy="214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RS485_100m_eye_diagram_lfsr_10MHz"/>
          <p:cNvPicPr>
            <a:picLocks noChangeAspect="1" noChangeArrowheads="1"/>
          </p:cNvPicPr>
          <p:nvPr/>
        </p:nvPicPr>
        <p:blipFill>
          <a:blip r:embed="rId5" cstate="print"/>
          <a:srcRect l="10630" t="15748" r="14764" b="30709"/>
          <a:stretch>
            <a:fillRect/>
          </a:stretch>
        </p:blipFill>
        <p:spPr bwMode="auto">
          <a:xfrm>
            <a:off x="8300587" y="2766445"/>
            <a:ext cx="1151756" cy="85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7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3378516" y="988828"/>
            <a:ext cx="2069805" cy="155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703" t="14217" r="9415" b="13670"/>
          <a:stretch>
            <a:fillRect/>
          </a:stretch>
        </p:blipFill>
        <p:spPr bwMode="auto">
          <a:xfrm>
            <a:off x="5528851" y="1034801"/>
            <a:ext cx="1810475" cy="150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Quelle physique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4267" y="2082801"/>
            <a:ext cx="6405032" cy="3806296"/>
          </a:xfrm>
        </p:spPr>
        <p:txBody>
          <a:bodyPr/>
          <a:lstStyle/>
          <a:p>
            <a:r>
              <a:rPr lang="fr-FR" sz="2400" dirty="0" smtClean="0"/>
              <a:t>Muons cosmiques</a:t>
            </a:r>
          </a:p>
          <a:p>
            <a:r>
              <a:rPr lang="fr-FR" sz="2400" dirty="0" smtClean="0"/>
              <a:t>Neutrinos solaires / réacteur : </a:t>
            </a:r>
            <a:r>
              <a:rPr lang="fr-FR" sz="2400" dirty="0" err="1" smtClean="0"/>
              <a:t>qqs</a:t>
            </a:r>
            <a:r>
              <a:rPr lang="fr-FR" sz="2400" dirty="0" smtClean="0"/>
              <a:t> MeV</a:t>
            </a:r>
          </a:p>
          <a:p>
            <a:r>
              <a:rPr lang="fr-FR" sz="2400" dirty="0" smtClean="0"/>
              <a:t>Neutrinos atmosphériques (1-10 </a:t>
            </a:r>
            <a:r>
              <a:rPr lang="fr-FR" sz="2400" dirty="0" err="1" smtClean="0"/>
              <a:t>GeV</a:t>
            </a:r>
            <a:r>
              <a:rPr lang="fr-FR" sz="2400" dirty="0" smtClean="0"/>
              <a:t>)</a:t>
            </a:r>
          </a:p>
          <a:p>
            <a:r>
              <a:rPr lang="fr-FR" sz="2400" dirty="0" smtClean="0"/>
              <a:t>Supernovae : durée totale ≈ 10 s</a:t>
            </a:r>
          </a:p>
          <a:p>
            <a:pPr lvl="1"/>
            <a:r>
              <a:rPr lang="fr-FR" sz="2000" dirty="0" smtClean="0"/>
              <a:t>rafales par paquets &gt;≈ 10 µs</a:t>
            </a:r>
          </a:p>
          <a:p>
            <a:pPr lvl="1"/>
            <a:r>
              <a:rPr lang="fr-FR" sz="2000" dirty="0" smtClean="0"/>
              <a:t>dégradation du muon (électron Michel, </a:t>
            </a:r>
            <a:r>
              <a:rPr lang="fr-FR" sz="2000" dirty="0" err="1" smtClean="0"/>
              <a:t>cte</a:t>
            </a:r>
            <a:r>
              <a:rPr lang="fr-FR" sz="2000" dirty="0" smtClean="0"/>
              <a:t> temps = 2,2 µs)</a:t>
            </a:r>
          </a:p>
          <a:p>
            <a:r>
              <a:rPr lang="fr-FR" sz="2400" dirty="0" smtClean="0"/>
              <a:t>Désintégration du nucléon</a:t>
            </a:r>
            <a:endParaRPr lang="fr-FR" sz="2400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105594" y="2404534"/>
            <a:ext cx="2993206" cy="264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Câbles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65142" y="4174566"/>
            <a:ext cx="4740833" cy="2264334"/>
          </a:xfrm>
        </p:spPr>
        <p:txBody>
          <a:bodyPr/>
          <a:lstStyle/>
          <a:p>
            <a:r>
              <a:rPr lang="fr-FR" sz="2000" dirty="0" smtClean="0"/>
              <a:t>Transmission sur 100 m :</a:t>
            </a:r>
          </a:p>
          <a:p>
            <a:pPr lvl="1"/>
            <a:r>
              <a:rPr lang="fr-FR" sz="1800" dirty="0" smtClean="0"/>
              <a:t>Horloge</a:t>
            </a:r>
          </a:p>
          <a:p>
            <a:pPr lvl="1"/>
            <a:r>
              <a:rPr lang="fr-FR" sz="1800" dirty="0" smtClean="0"/>
              <a:t>Données (sérialisées, 5 Mb/s)</a:t>
            </a:r>
          </a:p>
          <a:p>
            <a:pPr lvl="1"/>
            <a:r>
              <a:rPr lang="fr-FR" sz="1800" dirty="0" smtClean="0"/>
              <a:t>alimentation</a:t>
            </a:r>
          </a:p>
          <a:p>
            <a:r>
              <a:rPr lang="fr-FR" sz="2000" dirty="0" smtClean="0"/>
              <a:t>2 paires, testées jusqu’à 30 Mb/s</a:t>
            </a:r>
          </a:p>
          <a:p>
            <a:r>
              <a:rPr lang="fr-FR" sz="2000" dirty="0" smtClean="0"/>
              <a:t>Etanchéité connecteurs</a:t>
            </a:r>
          </a:p>
        </p:txBody>
      </p:sp>
      <p:pic>
        <p:nvPicPr>
          <p:cNvPr id="4" name="Image 9" descr="pmm2_box00 00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209" y="3989195"/>
            <a:ext cx="3949541" cy="263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2" descr="Photo 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65" y="904351"/>
            <a:ext cx="4052845" cy="2703008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740322" y="129721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LAPP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2176" y="882749"/>
            <a:ext cx="3803650" cy="257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5083175" y="1192213"/>
            <a:ext cx="3887788" cy="2505075"/>
            <a:chOff x="340" y="2742"/>
            <a:chExt cx="2449" cy="1578"/>
          </a:xfrm>
          <a:solidFill>
            <a:schemeClr val="bg1"/>
          </a:solidFill>
        </p:grpSpPr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0" y="2742"/>
              <a:ext cx="2449" cy="157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657" y="3853"/>
              <a:ext cx="122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dirty="0" err="1">
                  <a:solidFill>
                    <a:schemeClr val="bg1"/>
                  </a:solidFill>
                </a:rPr>
                <a:t>Better</a:t>
              </a:r>
              <a:r>
                <a:rPr lang="fr-FR" sz="1600" dirty="0">
                  <a:solidFill>
                    <a:schemeClr val="bg1"/>
                  </a:solidFill>
                </a:rPr>
                <a:t> w/ </a:t>
              </a:r>
              <a:r>
                <a:rPr lang="fr-FR" sz="1600" dirty="0" err="1">
                  <a:solidFill>
                    <a:schemeClr val="bg1"/>
                  </a:solidFill>
                </a:rPr>
                <a:t>connector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1156" y="2750"/>
              <a:ext cx="8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800" dirty="0">
                  <a:solidFill>
                    <a:schemeClr val="bg1"/>
                  </a:solidFill>
                </a:rPr>
                <a:t>Return </a:t>
              </a:r>
              <a:r>
                <a:rPr lang="fr-FR" sz="1800" dirty="0" err="1">
                  <a:solidFill>
                    <a:schemeClr val="bg1"/>
                  </a:solidFill>
                </a:rPr>
                <a:t>loss</a:t>
              </a:r>
              <a:endParaRPr lang="fr-FR" sz="1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6" descr="RS485_100m_eye_diagram_lfsr_10MHz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786" y="1507252"/>
            <a:ext cx="3344426" cy="250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Carte d’alimentation et de décodage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3800" y="6075362"/>
            <a:ext cx="4631268" cy="782638"/>
          </a:xfrm>
        </p:spPr>
        <p:txBody>
          <a:bodyPr/>
          <a:lstStyle/>
          <a:p>
            <a:r>
              <a:rPr lang="fr-FR" sz="1600" dirty="0" smtClean="0"/>
              <a:t>Horloges rapides synchronisées par GPS</a:t>
            </a:r>
          </a:p>
          <a:p>
            <a:r>
              <a:rPr lang="fr-FR" sz="1600" dirty="0" smtClean="0"/>
              <a:t>Récupération des données par internet</a:t>
            </a:r>
            <a:endParaRPr lang="fr-FR" sz="1600" dirty="0"/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71463" y="6093884"/>
            <a:ext cx="41985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POE</a:t>
            </a:r>
            <a:r>
              <a:rPr lang="en-GB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: Power (30W/48V) over Ethernet</a:t>
            </a:r>
            <a:endParaRPr lang="fr-FR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733954" y="1565275"/>
            <a:ext cx="8007351" cy="4343400"/>
            <a:chOff x="691" y="1238"/>
            <a:chExt cx="5044" cy="2736"/>
          </a:xfrm>
        </p:grpSpPr>
        <p:pic>
          <p:nvPicPr>
            <p:cNvPr id="6" name="Image 7" descr="pmm2_box00 003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92" y="1238"/>
              <a:ext cx="4104" cy="2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ZoneTexte 8"/>
            <p:cNvSpPr txBox="1">
              <a:spLocks noChangeArrowheads="1"/>
            </p:cNvSpPr>
            <p:nvPr/>
          </p:nvSpPr>
          <p:spPr bwMode="auto">
            <a:xfrm>
              <a:off x="863" y="1629"/>
              <a:ext cx="43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800" b="1" i="1">
                  <a:solidFill>
                    <a:srgbClr val="FF0000"/>
                  </a:solidFill>
                  <a:latin typeface="Verdana" pitchFamily="34" charset="0"/>
                </a:rPr>
                <a:t>48V</a:t>
              </a:r>
            </a:p>
          </p:txBody>
        </p:sp>
        <p:sp>
          <p:nvSpPr>
            <p:cNvPr id="8" name="ZoneTexte 9"/>
            <p:cNvSpPr txBox="1">
              <a:spLocks noChangeArrowheads="1"/>
            </p:cNvSpPr>
            <p:nvPr/>
          </p:nvSpPr>
          <p:spPr bwMode="auto">
            <a:xfrm>
              <a:off x="1927" y="1575"/>
              <a:ext cx="895" cy="40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i="1" dirty="0">
                  <a:latin typeface="Verdana" pitchFamily="34" charset="0"/>
                </a:rPr>
                <a:t>DC/DC</a:t>
              </a:r>
            </a:p>
            <a:p>
              <a:pPr algn="ctr"/>
              <a:r>
                <a:rPr lang="en-GB" sz="1800" b="1" i="1" dirty="0">
                  <a:latin typeface="Verdana" pitchFamily="34" charset="0"/>
                </a:rPr>
                <a:t>48V/3.3V</a:t>
              </a:r>
              <a:endParaRPr lang="fr-FR" sz="1800" b="1" i="1" dirty="0">
                <a:latin typeface="Verdana" pitchFamily="34" charset="0"/>
              </a:endParaRPr>
            </a:p>
          </p:txBody>
        </p:sp>
        <p:sp>
          <p:nvSpPr>
            <p:cNvPr id="9" name="ZoneTexte 10"/>
            <p:cNvSpPr txBox="1">
              <a:spLocks noChangeArrowheads="1"/>
            </p:cNvSpPr>
            <p:nvPr/>
          </p:nvSpPr>
          <p:spPr bwMode="auto">
            <a:xfrm>
              <a:off x="2824" y="1551"/>
              <a:ext cx="730" cy="40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i="1">
                  <a:latin typeface="Verdana" pitchFamily="34" charset="0"/>
                </a:rPr>
                <a:t>Transfo</a:t>
              </a:r>
            </a:p>
            <a:p>
              <a:pPr algn="ctr"/>
              <a:r>
                <a:rPr lang="fr-FR" sz="1800" b="1" i="1">
                  <a:solidFill>
                    <a:srgbClr val="FF0000"/>
                  </a:solidFill>
                  <a:latin typeface="Verdana" pitchFamily="34" charset="0"/>
                </a:rPr>
                <a:t> POE</a:t>
              </a:r>
            </a:p>
          </p:txBody>
        </p:sp>
        <p:sp>
          <p:nvSpPr>
            <p:cNvPr id="10" name="ZoneTexte 11"/>
            <p:cNvSpPr txBox="1">
              <a:spLocks noChangeArrowheads="1"/>
            </p:cNvSpPr>
            <p:nvPr/>
          </p:nvSpPr>
          <p:spPr bwMode="auto">
            <a:xfrm>
              <a:off x="4195" y="1435"/>
              <a:ext cx="1388" cy="5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fr-FR" sz="1800" b="1" i="1" dirty="0" smtClean="0">
                  <a:solidFill>
                    <a:srgbClr val="FF0000"/>
                  </a:solidFill>
                  <a:latin typeface="Verdana" pitchFamily="34" charset="0"/>
                </a:rPr>
                <a:t>Câble vers l’enceinte d’électronique</a:t>
              </a:r>
              <a:endParaRPr lang="fr-FR" sz="1800" b="1" i="1" dirty="0">
                <a:solidFill>
                  <a:srgbClr val="FF0000"/>
                </a:solidFill>
                <a:latin typeface="Verdana" pitchFamily="34" charset="0"/>
              </a:endParaRPr>
            </a:p>
          </p:txBody>
        </p:sp>
        <p:sp>
          <p:nvSpPr>
            <p:cNvPr id="11" name="ZoneTexte 12"/>
            <p:cNvSpPr txBox="1">
              <a:spLocks noChangeArrowheads="1"/>
            </p:cNvSpPr>
            <p:nvPr/>
          </p:nvSpPr>
          <p:spPr bwMode="auto">
            <a:xfrm>
              <a:off x="2784" y="2534"/>
              <a:ext cx="545" cy="23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800" b="1" i="1">
                  <a:latin typeface="Verdana" pitchFamily="34" charset="0"/>
                </a:rPr>
                <a:t>FPGA</a:t>
              </a:r>
            </a:p>
          </p:txBody>
        </p:sp>
        <p:sp>
          <p:nvSpPr>
            <p:cNvPr id="12" name="ZoneTexte 13"/>
            <p:cNvSpPr txBox="1">
              <a:spLocks noChangeArrowheads="1"/>
            </p:cNvSpPr>
            <p:nvPr/>
          </p:nvSpPr>
          <p:spPr bwMode="auto">
            <a:xfrm>
              <a:off x="691" y="2420"/>
              <a:ext cx="1485" cy="40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i="1" dirty="0">
                  <a:latin typeface="Verdana" pitchFamily="34" charset="0"/>
                </a:rPr>
                <a:t>Mezzanine </a:t>
              </a:r>
              <a:r>
                <a:rPr lang="fr-FR" sz="1800" b="1" i="1" dirty="0" err="1">
                  <a:latin typeface="Verdana" pitchFamily="34" charset="0"/>
                </a:rPr>
                <a:t>board</a:t>
              </a:r>
              <a:endParaRPr lang="fr-FR" sz="1800" b="1" i="1" dirty="0">
                <a:latin typeface="Verdana" pitchFamily="34" charset="0"/>
              </a:endParaRPr>
            </a:p>
            <a:p>
              <a:pPr algn="ctr"/>
              <a:r>
                <a:rPr lang="fr-FR" sz="1800" b="1" i="1" dirty="0">
                  <a:solidFill>
                    <a:srgbClr val="FF0000"/>
                  </a:solidFill>
                  <a:latin typeface="Verdana" pitchFamily="34" charset="0"/>
                </a:rPr>
                <a:t>µC Ethernet</a:t>
              </a:r>
            </a:p>
          </p:txBody>
        </p:sp>
        <p:sp>
          <p:nvSpPr>
            <p:cNvPr id="13" name="ZoneTexte 14"/>
            <p:cNvSpPr txBox="1">
              <a:spLocks noChangeArrowheads="1"/>
            </p:cNvSpPr>
            <p:nvPr/>
          </p:nvSpPr>
          <p:spPr bwMode="auto">
            <a:xfrm>
              <a:off x="2880" y="2006"/>
              <a:ext cx="637" cy="23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800" b="1" i="1">
                  <a:latin typeface="Verdana" pitchFamily="34" charset="0"/>
                </a:rPr>
                <a:t>RS485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4241" y="2069"/>
              <a:ext cx="1494" cy="75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smtClean="0"/>
                <a:t>2 </a:t>
              </a:r>
              <a:r>
                <a:rPr lang="en-GB" dirty="0" err="1" smtClean="0"/>
                <a:t>paires</a:t>
              </a:r>
              <a:r>
                <a:rPr lang="en-GB" dirty="0" smtClean="0"/>
                <a:t> </a:t>
              </a:r>
              <a:r>
                <a:rPr lang="en-GB" dirty="0" err="1" smtClean="0"/>
                <a:t>torsadées</a:t>
              </a:r>
              <a:endParaRPr lang="en-GB" dirty="0"/>
            </a:p>
            <a:p>
              <a:r>
                <a:rPr lang="en-GB" dirty="0" err="1" smtClean="0"/>
                <a:t>Horloge</a:t>
              </a:r>
              <a:endParaRPr lang="en-GB" dirty="0"/>
            </a:p>
            <a:p>
              <a:r>
                <a:rPr lang="en-GB" dirty="0"/>
                <a:t>Data bi-direct.</a:t>
              </a:r>
              <a:endParaRPr lang="fr-FR" dirty="0"/>
            </a:p>
          </p:txBody>
        </p:sp>
      </p:grp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6294966" y="1012825"/>
            <a:ext cx="2244525" cy="83099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5Mbits/s</a:t>
            </a:r>
          </a:p>
          <a:p>
            <a:r>
              <a:rPr lang="en-GB" dirty="0"/>
              <a:t>5kHz/PM </a:t>
            </a:r>
            <a:r>
              <a:rPr lang="en-GB" dirty="0" smtClean="0"/>
              <a:t>(bruit)</a:t>
            </a:r>
            <a:endParaRPr lang="fr-FR" dirty="0"/>
          </a:p>
        </p:txBody>
      </p:sp>
      <p:sp>
        <p:nvSpPr>
          <p:cNvPr id="16" name="AutoShape 20"/>
          <p:cNvSpPr>
            <a:spLocks noChangeArrowheads="1"/>
          </p:cNvSpPr>
          <p:nvPr/>
        </p:nvSpPr>
        <p:spPr bwMode="auto">
          <a:xfrm rot="16200000" flipH="1">
            <a:off x="8485982" y="1884099"/>
            <a:ext cx="852488" cy="733425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AutoShape 11"/>
          <p:cNvSpPr>
            <a:spLocks noChangeArrowheads="1"/>
          </p:cNvSpPr>
          <p:nvPr/>
        </p:nvSpPr>
        <p:spPr bwMode="auto">
          <a:xfrm>
            <a:off x="0" y="4847695"/>
            <a:ext cx="1493837" cy="4064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/>
              <a:t>GPS 10MHz</a:t>
            </a:r>
            <a:endParaRPr lang="fr-FR" sz="1800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8740322" y="129721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LAPP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2986" y="4657564"/>
            <a:ext cx="1571559" cy="125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AutoShape 38"/>
          <p:cNvCxnSpPr>
            <a:cxnSpLocks noChangeShapeType="1"/>
            <a:stCxn id="6" idx="3"/>
            <a:endCxn id="17" idx="3"/>
          </p:cNvCxnSpPr>
          <p:nvPr/>
        </p:nvCxnSpPr>
        <p:spPr bwMode="auto">
          <a:xfrm flipH="1">
            <a:off x="7267319" y="1815891"/>
            <a:ext cx="214393" cy="3046991"/>
          </a:xfrm>
          <a:prstGeom prst="curvedConnector3">
            <a:avLst>
              <a:gd name="adj1" fmla="val -676589"/>
            </a:avLst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</p:cxnSp>
      <p:cxnSp>
        <p:nvCxnSpPr>
          <p:cNvPr id="4" name="AutoShape 42"/>
          <p:cNvCxnSpPr>
            <a:cxnSpLocks noChangeShapeType="1"/>
          </p:cNvCxnSpPr>
          <p:nvPr/>
        </p:nvCxnSpPr>
        <p:spPr bwMode="auto">
          <a:xfrm rot="10800000" flipV="1">
            <a:off x="4304544" y="5018214"/>
            <a:ext cx="1251425" cy="267378"/>
          </a:xfrm>
          <a:prstGeom prst="curvedConnector3">
            <a:avLst>
              <a:gd name="adj1" fmla="val 49458"/>
            </a:avLst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</p:cxnSp>
      <p:pic>
        <p:nvPicPr>
          <p:cNvPr id="5" name="Picture 4" descr="vue mur module carre arrie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6077" t="9431" r="10750" b="5617"/>
          <a:stretch>
            <a:fillRect/>
          </a:stretch>
        </p:blipFill>
        <p:spPr bwMode="auto">
          <a:xfrm>
            <a:off x="446564" y="499729"/>
            <a:ext cx="1810202" cy="2725600"/>
          </a:xfrm>
          <a:prstGeom prst="rect">
            <a:avLst/>
          </a:prstGeom>
          <a:noFill/>
        </p:spPr>
      </p:pic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3259847" y="688344"/>
            <a:ext cx="4221865" cy="225509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7" name="Groupe 44"/>
          <p:cNvGrpSpPr/>
          <p:nvPr/>
        </p:nvGrpSpPr>
        <p:grpSpPr>
          <a:xfrm>
            <a:off x="2206320" y="850014"/>
            <a:ext cx="1055466" cy="2282042"/>
            <a:chOff x="1981993" y="1160896"/>
            <a:chExt cx="863600" cy="1747838"/>
          </a:xfrm>
        </p:grpSpPr>
        <p:sp>
          <p:nvSpPr>
            <p:cNvPr id="8" name="Oval 15"/>
            <p:cNvSpPr>
              <a:spLocks noChangeAspect="1" noChangeArrowheads="1"/>
            </p:cNvSpPr>
            <p:nvPr/>
          </p:nvSpPr>
          <p:spPr bwMode="auto">
            <a:xfrm>
              <a:off x="1981993" y="1160896"/>
              <a:ext cx="90488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Oval 16"/>
            <p:cNvSpPr>
              <a:spLocks noChangeAspect="1" noChangeArrowheads="1"/>
            </p:cNvSpPr>
            <p:nvPr/>
          </p:nvSpPr>
          <p:spPr bwMode="auto">
            <a:xfrm>
              <a:off x="1981993" y="1376796"/>
              <a:ext cx="90488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Oval 18"/>
            <p:cNvSpPr>
              <a:spLocks noChangeAspect="1" noChangeArrowheads="1"/>
            </p:cNvSpPr>
            <p:nvPr/>
          </p:nvSpPr>
          <p:spPr bwMode="auto">
            <a:xfrm>
              <a:off x="2755106" y="1684771"/>
              <a:ext cx="90487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Oval 21"/>
            <p:cNvSpPr>
              <a:spLocks noChangeAspect="1" noChangeArrowheads="1"/>
            </p:cNvSpPr>
            <p:nvPr/>
          </p:nvSpPr>
          <p:spPr bwMode="auto">
            <a:xfrm>
              <a:off x="1981993" y="2456296"/>
              <a:ext cx="90488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Oval 22"/>
            <p:cNvSpPr>
              <a:spLocks noChangeAspect="1" noChangeArrowheads="1"/>
            </p:cNvSpPr>
            <p:nvPr/>
          </p:nvSpPr>
          <p:spPr bwMode="auto">
            <a:xfrm>
              <a:off x="1981993" y="2818246"/>
              <a:ext cx="90488" cy="9048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cxnSp>
          <p:nvCxnSpPr>
            <p:cNvPr id="13" name="AutoShape 24"/>
            <p:cNvCxnSpPr>
              <a:cxnSpLocks noChangeShapeType="1"/>
              <a:stCxn id="8" idx="7"/>
              <a:endCxn id="10" idx="1"/>
            </p:cNvCxnSpPr>
            <p:nvPr/>
          </p:nvCxnSpPr>
          <p:spPr bwMode="auto">
            <a:xfrm rot="5400000" flipV="1">
              <a:off x="2151856" y="1081521"/>
              <a:ext cx="523875" cy="708025"/>
            </a:xfrm>
            <a:prstGeom prst="curvedConnector3">
              <a:avLst>
                <a:gd name="adj1" fmla="val 26060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</p:cxnSp>
        <p:cxnSp>
          <p:nvCxnSpPr>
            <p:cNvPr id="14" name="AutoShape 25"/>
            <p:cNvCxnSpPr>
              <a:cxnSpLocks noChangeShapeType="1"/>
              <a:stCxn id="9" idx="6"/>
              <a:endCxn id="10" idx="2"/>
            </p:cNvCxnSpPr>
            <p:nvPr/>
          </p:nvCxnSpPr>
          <p:spPr bwMode="auto">
            <a:xfrm>
              <a:off x="2072481" y="1422834"/>
              <a:ext cx="682625" cy="307975"/>
            </a:xfrm>
            <a:prstGeom prst="curvedConnector3">
              <a:avLst>
                <a:gd name="adj1" fmla="val 49769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</p:cxnSp>
        <p:cxnSp>
          <p:nvCxnSpPr>
            <p:cNvPr id="15" name="AutoShape 26"/>
            <p:cNvCxnSpPr>
              <a:cxnSpLocks noChangeShapeType="1"/>
              <a:endCxn id="10" idx="3"/>
            </p:cNvCxnSpPr>
            <p:nvPr/>
          </p:nvCxnSpPr>
          <p:spPr bwMode="auto">
            <a:xfrm rot="16200000">
              <a:off x="1870075" y="1920515"/>
              <a:ext cx="1055687" cy="739775"/>
            </a:xfrm>
            <a:prstGeom prst="curvedConnector3">
              <a:avLst>
                <a:gd name="adj1" fmla="val 49472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</p:cxnSp>
        <p:cxnSp>
          <p:nvCxnSpPr>
            <p:cNvPr id="16" name="AutoShape 27"/>
            <p:cNvCxnSpPr>
              <a:cxnSpLocks noChangeShapeType="1"/>
              <a:stCxn id="11" idx="1"/>
              <a:endCxn id="10" idx="3"/>
            </p:cNvCxnSpPr>
            <p:nvPr/>
          </p:nvCxnSpPr>
          <p:spPr bwMode="auto">
            <a:xfrm rot="16200000">
              <a:off x="2028031" y="1729221"/>
              <a:ext cx="706437" cy="773113"/>
            </a:xfrm>
            <a:prstGeom prst="curvedConnector3">
              <a:avLst>
                <a:gd name="adj1" fmla="val 50111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</p:cxnSp>
      </p:grpSp>
      <p:pic>
        <p:nvPicPr>
          <p:cNvPr id="17" name="Image 7" descr="pmm2_box00 003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9394" t="5802" r="16577" b="2487"/>
          <a:stretch>
            <a:fillRect/>
          </a:stretch>
        </p:blipFill>
        <p:spPr bwMode="auto">
          <a:xfrm>
            <a:off x="5385827" y="3792798"/>
            <a:ext cx="1881492" cy="214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RS485_100m_eye_diagram_lfsr_10MHz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0630" t="15748" r="14764" b="30709"/>
          <a:stretch>
            <a:fillRect/>
          </a:stretch>
        </p:blipFill>
        <p:spPr bwMode="auto">
          <a:xfrm>
            <a:off x="8300587" y="2766445"/>
            <a:ext cx="1151756" cy="85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7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3378516" y="988828"/>
            <a:ext cx="2069805" cy="155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703" t="14217" r="9415" b="13670"/>
          <a:stretch>
            <a:fillRect/>
          </a:stretch>
        </p:blipFill>
        <p:spPr bwMode="auto">
          <a:xfrm>
            <a:off x="5528851" y="1034801"/>
            <a:ext cx="1810475" cy="150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Acquisition de données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19226"/>
            <a:ext cx="8343900" cy="2057400"/>
          </a:xfrm>
        </p:spPr>
        <p:txBody>
          <a:bodyPr/>
          <a:lstStyle/>
          <a:p>
            <a:r>
              <a:rPr lang="fr-FR" sz="2400" dirty="0" smtClean="0"/>
              <a:t>Flux avec 10</a:t>
            </a:r>
            <a:r>
              <a:rPr lang="fr-FR" sz="2400" baseline="30000" dirty="0" smtClean="0"/>
              <a:t>5</a:t>
            </a:r>
            <a:r>
              <a:rPr lang="fr-FR" sz="2400" dirty="0" smtClean="0"/>
              <a:t> canaux, 5 kHz bruit =&gt; 28 </a:t>
            </a:r>
            <a:r>
              <a:rPr lang="fr-FR" sz="2400" dirty="0" err="1" smtClean="0"/>
              <a:t>Gbps</a:t>
            </a:r>
            <a:endParaRPr lang="fr-FR" sz="2400" dirty="0" smtClean="0"/>
          </a:p>
          <a:p>
            <a:r>
              <a:rPr lang="fr-FR" sz="2400" dirty="0" smtClean="0"/>
              <a:t>Développement d’un algorithme de tri rapide pour les données, en O(N log N)</a:t>
            </a:r>
          </a:p>
          <a:p>
            <a:r>
              <a:rPr lang="fr-FR" sz="2400" dirty="0" smtClean="0"/>
              <a:t>Algorithme portable</a:t>
            </a:r>
          </a:p>
          <a:p>
            <a:r>
              <a:rPr lang="fr-FR" sz="2400" dirty="0" smtClean="0"/>
              <a:t>Interface utilisateur = java</a:t>
            </a:r>
            <a:endParaRPr lang="fr-FR" sz="2400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8740322" y="129721"/>
            <a:ext cx="8002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ULB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725" y="4268203"/>
            <a:ext cx="8210550" cy="105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Tests de l’acquisition de données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8675" y="4667250"/>
            <a:ext cx="8782049" cy="1914525"/>
          </a:xfrm>
        </p:spPr>
        <p:txBody>
          <a:bodyPr/>
          <a:lstStyle/>
          <a:p>
            <a:r>
              <a:rPr lang="fr-FR" sz="1800" dirty="0" smtClean="0"/>
              <a:t>Première version testée avec les tubes à Orsay, et le programme à Bruxelles</a:t>
            </a:r>
          </a:p>
          <a:p>
            <a:r>
              <a:rPr lang="fr-FR" sz="1800" dirty="0" smtClean="0"/>
              <a:t>Adaptation du programme par internet pour la 2</a:t>
            </a:r>
            <a:r>
              <a:rPr lang="fr-FR" sz="1800" baseline="30000" dirty="0" smtClean="0"/>
              <a:t>nde</a:t>
            </a:r>
            <a:r>
              <a:rPr lang="fr-FR" sz="1800" dirty="0" smtClean="0"/>
              <a:t> version de PARISROC</a:t>
            </a:r>
          </a:p>
          <a:p>
            <a:r>
              <a:rPr lang="fr-FR" sz="1800" dirty="0" smtClean="0"/>
              <a:t>Tests avec générateurs (temps)</a:t>
            </a:r>
          </a:p>
          <a:p>
            <a:r>
              <a:rPr lang="fr-FR" sz="1800" dirty="0" smtClean="0"/>
              <a:t>Tests avec tubes</a:t>
            </a:r>
          </a:p>
          <a:p>
            <a:pPr lvl="1"/>
            <a:r>
              <a:rPr lang="fr-FR" sz="1400" dirty="0" smtClean="0"/>
              <a:t>Sur table (1 tube 10 pouces, tubes 1 pouce, tubes 8 pouces)</a:t>
            </a:r>
          </a:p>
          <a:p>
            <a:pPr lvl="1"/>
            <a:r>
              <a:rPr lang="fr-FR" sz="1400" dirty="0" smtClean="0"/>
              <a:t>16 tubes de 1 pouce, dont 1 mois sous pression (tubes + électronique + câble 100 m)</a:t>
            </a:r>
            <a:endParaRPr lang="fr-FR" sz="1400" dirty="0"/>
          </a:p>
        </p:txBody>
      </p:sp>
      <p:pic>
        <p:nvPicPr>
          <p:cNvPr id="36865" name="Picture 1" descr="D:\users\genolini\2Reference\RDD\RapportsActivite\2010_03_15_RapportActivité\PMm2\PMM2\set_fi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0879" y="1089554"/>
            <a:ext cx="3919361" cy="2939521"/>
          </a:xfrm>
          <a:prstGeom prst="rect">
            <a:avLst/>
          </a:prstGeom>
          <a:noFill/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8740322" y="129721"/>
            <a:ext cx="904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IPNO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6" name="Picture 2" descr="P10001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6163" y="1090613"/>
            <a:ext cx="3222625" cy="3240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92D050"/>
                </a:solidFill>
              </a:rPr>
              <a:t>Les expériences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solidFill>
                  <a:srgbClr val="92D050"/>
                </a:solidFill>
              </a:rPr>
              <a:t>Le projet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le démonstrateur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Démonstrateur final</a:t>
            </a:r>
            <a:endParaRPr lang="fr-FR" dirty="0"/>
          </a:p>
        </p:txBody>
      </p:sp>
      <p:pic>
        <p:nvPicPr>
          <p:cNvPr id="4" name="Picture 5" descr="T:\Projets\PMm2\Photos\2010_07_16_MiseEnBoite\DSCF1538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7491413" y="298450"/>
            <a:ext cx="2414587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T:\Projets\PMm2\Photos\2010_08_30_PottingComplet\ensembleCoteEmba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763" y="1108075"/>
            <a:ext cx="5430837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T:\Projets\PMm2\Photos\2010_07_16_MiseEnBoite\DSCF1527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7119938" y="1778000"/>
            <a:ext cx="23876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T:\Projets\PMm2\Photos\2010_07_16_MiseEnBoite\DSCF1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150" y="384175"/>
            <a:ext cx="176212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T:\Projets\PMm2\Photos\2010_07_16_MiseEnBoite\DSCF15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3738" y="3255963"/>
            <a:ext cx="2263775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D:\users\genolini\1Courant\Projets\Memphys\2010_11_23_TransfertMemphyno\PB230062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7686675" y="3756525"/>
            <a:ext cx="2219325" cy="295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8740322" y="129721"/>
            <a:ext cx="904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IPNO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34818" name="Picture 2" descr="T:\Projets\PMm2\Photos\2010_07_08_Demonstrateur\P10100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591050"/>
            <a:ext cx="1493044" cy="19907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users\genolini\4Mesures\PMm2DAQ\control_sep\2010_07_23_00\run_1550V_380_modif\ser_rescale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0081" y="1837267"/>
            <a:ext cx="3841878" cy="378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Démonstrateur : résultats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57975" y="1028700"/>
            <a:ext cx="3133725" cy="5619749"/>
          </a:xfrm>
        </p:spPr>
        <p:txBody>
          <a:bodyPr/>
          <a:lstStyle/>
          <a:p>
            <a:r>
              <a:rPr lang="fr-FR" sz="1600" dirty="0" smtClean="0"/>
              <a:t>Plus d’un mois dans l’eau</a:t>
            </a:r>
          </a:p>
          <a:p>
            <a:r>
              <a:rPr lang="fr-FR" sz="1600" dirty="0" smtClean="0"/>
              <a:t>Configuration</a:t>
            </a:r>
          </a:p>
          <a:p>
            <a:pPr lvl="1"/>
            <a:r>
              <a:rPr lang="fr-FR" sz="1400" dirty="0" smtClean="0"/>
              <a:t>1500 V</a:t>
            </a:r>
          </a:p>
          <a:p>
            <a:pPr lvl="1"/>
            <a:r>
              <a:rPr lang="fr-FR" sz="1400" dirty="0" smtClean="0"/>
              <a:t>Gain : 3×10</a:t>
            </a:r>
            <a:r>
              <a:rPr lang="fr-FR" sz="1400" baseline="30000" dirty="0" smtClean="0"/>
              <a:t>6</a:t>
            </a:r>
            <a:r>
              <a:rPr lang="fr-FR" sz="1400" dirty="0" smtClean="0"/>
              <a:t>,</a:t>
            </a:r>
          </a:p>
          <a:p>
            <a:r>
              <a:rPr lang="fr-FR" sz="1600" dirty="0" smtClean="0"/>
              <a:t>étalonnage OK</a:t>
            </a:r>
          </a:p>
          <a:p>
            <a:r>
              <a:rPr lang="fr-FR" sz="1600" dirty="0" smtClean="0"/>
              <a:t>Compensation de la dispersion des gains par algorithme :</a:t>
            </a:r>
          </a:p>
          <a:p>
            <a:pPr lvl="1"/>
            <a:r>
              <a:rPr lang="fr-FR" sz="1400" dirty="0" smtClean="0"/>
              <a:t>Avant : </a:t>
            </a:r>
            <a:r>
              <a:rPr lang="fr-FR" sz="1400" dirty="0" err="1" smtClean="0"/>
              <a:t>gain_max</a:t>
            </a:r>
            <a:r>
              <a:rPr lang="fr-FR" sz="1400" dirty="0" smtClean="0"/>
              <a:t> / </a:t>
            </a:r>
            <a:r>
              <a:rPr lang="fr-FR" sz="1400" dirty="0" err="1" smtClean="0"/>
              <a:t>gain_min</a:t>
            </a:r>
            <a:r>
              <a:rPr lang="fr-FR" sz="1400" dirty="0" smtClean="0"/>
              <a:t> = 4</a:t>
            </a:r>
          </a:p>
          <a:p>
            <a:pPr lvl="1"/>
            <a:r>
              <a:rPr lang="fr-FR" sz="1400" dirty="0" smtClean="0"/>
              <a:t>Après : </a:t>
            </a:r>
            <a:r>
              <a:rPr lang="fr-FR" sz="1400" dirty="0" err="1" smtClean="0"/>
              <a:t>gain_max</a:t>
            </a:r>
            <a:r>
              <a:rPr lang="fr-FR" sz="1400" dirty="0" smtClean="0"/>
              <a:t> / </a:t>
            </a:r>
            <a:r>
              <a:rPr lang="fr-FR" sz="1400" dirty="0" err="1" smtClean="0"/>
              <a:t>gain_min</a:t>
            </a:r>
            <a:r>
              <a:rPr lang="fr-FR" sz="1400" dirty="0" smtClean="0"/>
              <a:t> = 1,06</a:t>
            </a:r>
          </a:p>
          <a:p>
            <a:r>
              <a:rPr lang="fr-FR" sz="1600" dirty="0" smtClean="0"/>
              <a:t>Fonctionne avec 5 kHz bruit</a:t>
            </a:r>
          </a:p>
          <a:p>
            <a:pPr lvl="1"/>
            <a:r>
              <a:rPr lang="fr-FR" sz="1200" dirty="0" smtClean="0"/>
              <a:t>Bruit sans eau ≈ 1 kHz / tube</a:t>
            </a:r>
          </a:p>
          <a:p>
            <a:pPr lvl="1"/>
            <a:r>
              <a:rPr lang="fr-FR" sz="1200" dirty="0" smtClean="0"/>
              <a:t>Avec eau (cosmiques) ≈ 5 kHz</a:t>
            </a:r>
          </a:p>
          <a:p>
            <a:pPr lvl="1"/>
            <a:r>
              <a:rPr lang="fr-FR" sz="1200" dirty="0" smtClean="0"/>
              <a:t>Éblouissement tubes &gt; 10 kHz</a:t>
            </a:r>
          </a:p>
          <a:p>
            <a:r>
              <a:rPr lang="fr-FR" sz="1600" dirty="0" smtClean="0"/>
              <a:t>Validation du temps mort : distribution de post-impulsion par mesure des délais entre impulsions</a:t>
            </a:r>
          </a:p>
        </p:txBody>
      </p:sp>
      <p:pic>
        <p:nvPicPr>
          <p:cNvPr id="4" name="Image 6" descr="D:\users\genolini\4Mesures\PMm2DAQ\control_sep\imagesPoster\poster_charge_lin_comments.gif"/>
          <p:cNvPicPr>
            <a:picLocks noChangeAspect="1" noChangeArrowheads="1"/>
          </p:cNvPicPr>
          <p:nvPr/>
        </p:nvPicPr>
        <p:blipFill>
          <a:blip r:embed="rId3" cstate="print"/>
          <a:srcRect t="6120"/>
          <a:stretch>
            <a:fillRect/>
          </a:stretch>
        </p:blipFill>
        <p:spPr bwMode="auto">
          <a:xfrm>
            <a:off x="196850" y="844550"/>
            <a:ext cx="2938819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5" descr="D:\users\genolini\4Mesures\PMm2DAQ\control_sep\imagesPoster\poster_charge_comments.gif"/>
          <p:cNvPicPr>
            <a:picLocks noChangeAspect="1" noChangeArrowheads="1"/>
          </p:cNvPicPr>
          <p:nvPr/>
        </p:nvPicPr>
        <p:blipFill>
          <a:blip r:embed="rId4" cstate="print"/>
          <a:srcRect t="6120"/>
          <a:stretch>
            <a:fillRect/>
          </a:stretch>
        </p:blipFill>
        <p:spPr bwMode="auto">
          <a:xfrm>
            <a:off x="201613" y="3786890"/>
            <a:ext cx="2903537" cy="289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740322" y="129721"/>
            <a:ext cx="904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IPNO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7" name="Image 6" descr="D:\users\genolini\4Mesures\PMm2DAQ\2010_06_17_R5912\PMT_1600V_470HG\histos_interEventTimesZoom.gif"/>
          <p:cNvPicPr/>
          <p:nvPr/>
        </p:nvPicPr>
        <p:blipFill>
          <a:blip r:embed="rId5" cstate="print"/>
          <a:srcRect l="677" r="76146" b="75756"/>
          <a:stretch>
            <a:fillRect/>
          </a:stretch>
        </p:blipFill>
        <p:spPr bwMode="auto">
          <a:xfrm>
            <a:off x="3577396" y="1094888"/>
            <a:ext cx="2465458" cy="253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D:\users\genolini\4Mesures\PMm2DAQ\2010_06_17_R5912\PMT_1600V_470HG\histos_IETQ.gif"/>
          <p:cNvPicPr/>
          <p:nvPr/>
        </p:nvPicPr>
        <p:blipFill>
          <a:blip r:embed="rId6" cstate="print"/>
          <a:srcRect l="677" t="344" r="76146" b="75756"/>
          <a:stretch>
            <a:fillRect/>
          </a:stretch>
        </p:blipFill>
        <p:spPr bwMode="auto">
          <a:xfrm>
            <a:off x="3590925" y="3788015"/>
            <a:ext cx="2457450" cy="250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Rayonnement du projet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43425"/>
          </a:xfrm>
        </p:spPr>
        <p:txBody>
          <a:bodyPr/>
          <a:lstStyle/>
          <a:p>
            <a:r>
              <a:rPr lang="fr-FR" sz="2400" dirty="0" smtClean="0"/>
              <a:t>12 conférences (dont 8 internationales)</a:t>
            </a:r>
          </a:p>
          <a:p>
            <a:r>
              <a:rPr lang="fr-FR" sz="2400" dirty="0" smtClean="0"/>
              <a:t>4 articles </a:t>
            </a:r>
            <a:r>
              <a:rPr lang="fr-FR" sz="1400" dirty="0" smtClean="0"/>
              <a:t>(revues à comité de lecture) </a:t>
            </a:r>
            <a:endParaRPr lang="fr-FR" sz="2400" dirty="0" smtClean="0"/>
          </a:p>
          <a:p>
            <a:r>
              <a:rPr lang="fr-FR" sz="2400" dirty="0" smtClean="0"/>
              <a:t>1 thèse</a:t>
            </a:r>
          </a:p>
          <a:p>
            <a:r>
              <a:rPr lang="fr-FR" sz="2400" dirty="0" smtClean="0"/>
              <a:t>Nouvelles collaborations, dont</a:t>
            </a:r>
          </a:p>
          <a:p>
            <a:pPr lvl="1"/>
            <a:r>
              <a:rPr lang="fr-FR" sz="2000" dirty="0" err="1" smtClean="0"/>
              <a:t>Univ</a:t>
            </a:r>
            <a:r>
              <a:rPr lang="fr-FR" sz="2000" dirty="0" smtClean="0"/>
              <a:t>. Libre de Bruxelles pour le logiciel de DAQ</a:t>
            </a:r>
          </a:p>
          <a:p>
            <a:pPr lvl="1"/>
            <a:r>
              <a:rPr lang="fr-FR" sz="2000" dirty="0" smtClean="0"/>
              <a:t>Liens avec BNL sur les tests de pression des tubes (prêt de l’enceinte à pression)</a:t>
            </a:r>
          </a:p>
          <a:p>
            <a:pPr lvl="1"/>
            <a:r>
              <a:rPr lang="fr-FR" sz="2000" dirty="0" smtClean="0"/>
              <a:t>IHEP Beijing : PARISROC pour l’expérience LHAASO au Tibet (</a:t>
            </a:r>
            <a:r>
              <a:rPr lang="fr-FR" sz="2000" dirty="0" err="1" smtClean="0"/>
              <a:t>astroparticules</a:t>
            </a:r>
            <a:r>
              <a:rPr lang="fr-FR" sz="2000" dirty="0" smtClean="0"/>
              <a:t>)</a:t>
            </a:r>
          </a:p>
          <a:p>
            <a:pPr lvl="1"/>
            <a:r>
              <a:rPr lang="fr-FR" sz="2000" dirty="0" smtClean="0"/>
              <a:t>Démonstrateur donné à l’APC pour MEMPHYNO (R&amp;D LAGUNA-MEMPHYS)</a:t>
            </a:r>
          </a:p>
          <a:p>
            <a:pPr lvl="1"/>
            <a:r>
              <a:rPr lang="fr-FR" sz="2000" dirty="0" smtClean="0"/>
              <a:t>Développement d’un ASIC pour POLAR au LAPP</a:t>
            </a:r>
            <a:endParaRPr lang="fr-F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3343275" y="1377950"/>
            <a:ext cx="3524250" cy="4565650"/>
            <a:chOff x="152400" y="1492250"/>
            <a:chExt cx="2112249" cy="2782540"/>
          </a:xfrm>
        </p:grpSpPr>
        <p:pic>
          <p:nvPicPr>
            <p:cNvPr id="11" name="Picture 562" descr="cuve_neutrinos_2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7526" y="1492250"/>
              <a:ext cx="2097123" cy="2782540"/>
            </a:xfrm>
            <a:prstGeom prst="rect">
              <a:avLst/>
            </a:prstGeom>
            <a:noFill/>
          </p:spPr>
        </p:pic>
        <p:sp>
          <p:nvSpPr>
            <p:cNvPr id="12" name="ZoneTexte 11"/>
            <p:cNvSpPr txBox="1"/>
            <p:nvPr/>
          </p:nvSpPr>
          <p:spPr>
            <a:xfrm>
              <a:off x="152400" y="3516413"/>
              <a:ext cx="292388" cy="550792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fr-FR" sz="700" dirty="0" smtClean="0"/>
                <a:t>J.-L. </a:t>
              </a:r>
              <a:r>
                <a:rPr lang="fr-FR" sz="700" dirty="0" err="1" smtClean="0"/>
                <a:t>Petizon</a:t>
              </a:r>
              <a:endParaRPr lang="fr-FR" sz="70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Principe de détection</a:t>
            </a:r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666" y="1013090"/>
            <a:ext cx="8420809" cy="56364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860" y="962025"/>
            <a:ext cx="6080140" cy="574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aiguille dans une botte de foin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07266" y="3171825"/>
            <a:ext cx="6600825" cy="3686175"/>
          </a:xfrm>
        </p:spPr>
        <p:txBody>
          <a:bodyPr/>
          <a:lstStyle/>
          <a:p>
            <a:r>
              <a:rPr lang="fr-FR" sz="1800" dirty="0" smtClean="0"/>
              <a:t>Signaux à mesurer :</a:t>
            </a:r>
          </a:p>
          <a:p>
            <a:pPr lvl="1"/>
            <a:r>
              <a:rPr lang="fr-FR" sz="1600" dirty="0" smtClean="0"/>
              <a:t>essentiellement 1 photon</a:t>
            </a:r>
          </a:p>
          <a:p>
            <a:pPr lvl="1"/>
            <a:r>
              <a:rPr lang="fr-FR" sz="1600" dirty="0" smtClean="0"/>
              <a:t>mais il faut aller jusqu’à </a:t>
            </a:r>
            <a:r>
              <a:rPr lang="fr-FR" sz="1600" dirty="0" err="1" smtClean="0"/>
              <a:t>qq</a:t>
            </a:r>
            <a:r>
              <a:rPr lang="fr-FR" sz="1600" dirty="0" smtClean="0"/>
              <a:t> 100 photons !</a:t>
            </a:r>
          </a:p>
          <a:p>
            <a:r>
              <a:rPr lang="fr-FR" sz="1800" dirty="0" smtClean="0"/>
              <a:t>Orientation de la trajectoire: donnée par les instants d’arrivée </a:t>
            </a:r>
            <a:r>
              <a:rPr lang="fr-FR" sz="1800" dirty="0" smtClean="0">
                <a:latin typeface="Times New Roman"/>
                <a:cs typeface="Times New Roman"/>
              </a:rPr>
              <a:t>→ </a:t>
            </a:r>
            <a:r>
              <a:rPr lang="fr-FR" sz="1800" dirty="0" smtClean="0"/>
              <a:t>précision de l’ordre de la nanoseconde</a:t>
            </a:r>
          </a:p>
          <a:p>
            <a:r>
              <a:rPr lang="fr-FR" sz="1800" dirty="0" smtClean="0"/>
              <a:t>Acquisition :</a:t>
            </a:r>
          </a:p>
          <a:p>
            <a:pPr lvl="1"/>
            <a:r>
              <a:rPr lang="fr-FR" sz="1600" dirty="0" smtClean="0"/>
              <a:t>dominée par le bruit des tubes</a:t>
            </a:r>
          </a:p>
          <a:p>
            <a:pPr lvl="1"/>
            <a:r>
              <a:rPr lang="fr-FR" sz="1600" dirty="0" smtClean="0"/>
              <a:t>Trigger : trouver un faible nombre de tubes en coïncidence, sur une grande surface</a:t>
            </a:r>
          </a:p>
          <a:p>
            <a:pPr lvl="1"/>
            <a:r>
              <a:rPr lang="fr-FR" sz="1600" dirty="0" smtClean="0"/>
              <a:t>Peu pas de temps mort sur les paquets de 10 µs (supernova) </a:t>
            </a:r>
          </a:p>
          <a:p>
            <a:r>
              <a:rPr lang="fr-FR" sz="1800" dirty="0" smtClean="0"/>
              <a:t>Exploitation des données : regrouper des zones de la surface, et suivre l’évolution dans le temps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90501" y="1790701"/>
            <a:ext cx="2752724" cy="3667124"/>
            <a:chOff x="152400" y="1492250"/>
            <a:chExt cx="2112249" cy="2782540"/>
          </a:xfrm>
        </p:grpSpPr>
        <p:pic>
          <p:nvPicPr>
            <p:cNvPr id="5" name="Picture 562" descr="cuve_neutrinos_2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7526" y="1492250"/>
              <a:ext cx="2097123" cy="2782540"/>
            </a:xfrm>
            <a:prstGeom prst="rect">
              <a:avLst/>
            </a:prstGeom>
            <a:noFill/>
          </p:spPr>
        </p:pic>
        <p:sp>
          <p:nvSpPr>
            <p:cNvPr id="6" name="ZoneTexte 5"/>
            <p:cNvSpPr txBox="1"/>
            <p:nvPr/>
          </p:nvSpPr>
          <p:spPr>
            <a:xfrm>
              <a:off x="152400" y="3516413"/>
              <a:ext cx="292388" cy="550792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fr-FR" sz="700" dirty="0" smtClean="0"/>
                <a:t>J.-L. </a:t>
              </a:r>
              <a:r>
                <a:rPr lang="fr-FR" sz="700" dirty="0" err="1" smtClean="0"/>
                <a:t>Petizon</a:t>
              </a:r>
              <a:endParaRPr lang="fr-FR" sz="700" dirty="0"/>
            </a:p>
          </p:txBody>
        </p:sp>
      </p:grp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008688" y="1141413"/>
            <a:ext cx="317586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 b="0" dirty="0" smtClean="0">
                <a:solidFill>
                  <a:srgbClr val="FFFF00"/>
                </a:solidFill>
                <a:latin typeface="+mn-lt"/>
              </a:rPr>
              <a:t>Gros tube photomultiplicateur :</a:t>
            </a:r>
          </a:p>
          <a:p>
            <a:pPr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FFFF00"/>
                </a:solidFill>
                <a:latin typeface="+mn-lt"/>
              </a:rPr>
              <a:t> Gain élevé (10</a:t>
            </a:r>
            <a:r>
              <a:rPr lang="fr-FR" sz="1600" baseline="30000" dirty="0" smtClean="0">
                <a:solidFill>
                  <a:srgbClr val="FFFF00"/>
                </a:solidFill>
                <a:latin typeface="+mn-lt"/>
              </a:rPr>
              <a:t>5</a:t>
            </a:r>
            <a:r>
              <a:rPr lang="fr-FR" sz="1600" dirty="0" smtClean="0">
                <a:solidFill>
                  <a:srgbClr val="FFFF00"/>
                </a:solidFill>
                <a:latin typeface="+mn-lt"/>
              </a:rPr>
              <a:t> à 10</a:t>
            </a:r>
            <a:r>
              <a:rPr lang="fr-FR" sz="1600" baseline="30000" dirty="0" smtClean="0">
                <a:solidFill>
                  <a:srgbClr val="FFFF00"/>
                </a:solidFill>
                <a:latin typeface="+mn-lt"/>
              </a:rPr>
              <a:t>7</a:t>
            </a:r>
            <a:r>
              <a:rPr lang="fr-FR" sz="1600" dirty="0" smtClean="0">
                <a:solidFill>
                  <a:srgbClr val="FFFF00"/>
                </a:solidFill>
                <a:latin typeface="+mn-lt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FFFF00"/>
                </a:solidFill>
                <a:latin typeface="+mn-lt"/>
              </a:rPr>
              <a:t> 1500 – 2000 V</a:t>
            </a:r>
          </a:p>
          <a:p>
            <a:pPr>
              <a:buFont typeface="Arial" pitchFamily="34" charset="0"/>
              <a:buChar char="•"/>
            </a:pPr>
            <a:r>
              <a:rPr lang="fr-FR" sz="1600" b="0" dirty="0" smtClean="0">
                <a:solidFill>
                  <a:srgbClr val="FFFF00"/>
                </a:solidFill>
                <a:latin typeface="+mn-lt"/>
              </a:rPr>
              <a:t> Bruit de fond (5 kHz)</a:t>
            </a:r>
            <a:endParaRPr lang="fr-FR" sz="1600" b="0" dirty="0">
              <a:solidFill>
                <a:srgbClr val="FFFF00"/>
              </a:solidFill>
              <a:latin typeface="+mn-lt"/>
            </a:endParaRPr>
          </a:p>
        </p:txBody>
      </p:sp>
      <p:grpSp>
        <p:nvGrpSpPr>
          <p:cNvPr id="22" name="Group 4"/>
          <p:cNvGrpSpPr>
            <a:grpSpLocks/>
          </p:cNvGrpSpPr>
          <p:nvPr/>
        </p:nvGrpSpPr>
        <p:grpSpPr bwMode="auto">
          <a:xfrm>
            <a:off x="3286126" y="847725"/>
            <a:ext cx="2390774" cy="2143125"/>
            <a:chOff x="1932" y="426"/>
            <a:chExt cx="1143" cy="1072"/>
          </a:xfrm>
        </p:grpSpPr>
        <p:graphicFrame>
          <p:nvGraphicFramePr>
            <p:cNvPr id="25" name="Object 6"/>
            <p:cNvGraphicFramePr>
              <a:graphicFrameLocks noChangeAspect="1"/>
            </p:cNvGraphicFramePr>
            <p:nvPr/>
          </p:nvGraphicFramePr>
          <p:xfrm>
            <a:off x="1932" y="426"/>
            <a:ext cx="1143" cy="1040"/>
          </p:xfrm>
          <a:graphic>
            <a:graphicData uri="http://schemas.openxmlformats.org/presentationml/2006/ole">
              <p:oleObj spid="_x0000_s3074" name="Photo Editor Photo" r:id="rId4" imgW="2333333" imgH="2123810" progId="">
                <p:embed/>
              </p:oleObj>
            </a:graphicData>
          </a:graphic>
        </p:graphicFrame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2011" y="1265"/>
              <a:ext cx="34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fr-FR" sz="1800" b="1" dirty="0">
                  <a:solidFill>
                    <a:srgbClr val="FFFF66"/>
                  </a:solidFill>
                </a:rPr>
                <a:t>12</a:t>
              </a:r>
              <a:r>
                <a:rPr lang="fr-FR" sz="1800" b="1" dirty="0" smtClean="0">
                  <a:solidFill>
                    <a:srgbClr val="FFFF66"/>
                  </a:solidFill>
                </a:rPr>
                <a:t>’’</a:t>
              </a:r>
              <a:endParaRPr lang="fr-FR" sz="1800" b="1" dirty="0">
                <a:solidFill>
                  <a:srgbClr val="FFFF66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1626918" y="985652"/>
            <a:ext cx="8279081" cy="404947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1809535" y="1125675"/>
          <a:ext cx="7606238" cy="3390900"/>
        </p:xfrm>
        <a:graphic>
          <a:graphicData uri="http://schemas.openxmlformats.org/presentationml/2006/ole">
            <p:oleObj spid="_x0000_s2050" name="Document" r:id="rId3" imgW="6097002" imgH="3531563" progId="Word.Document.8">
              <p:embed/>
            </p:oleObj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projets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05350" y="5133975"/>
            <a:ext cx="5200649" cy="1724025"/>
          </a:xfrm>
        </p:spPr>
        <p:txBody>
          <a:bodyPr/>
          <a:lstStyle/>
          <a:p>
            <a:r>
              <a:rPr lang="fr-FR" sz="2400" dirty="0" smtClean="0"/>
              <a:t>Passer de 10</a:t>
            </a:r>
            <a:r>
              <a:rPr lang="fr-FR" sz="2400" baseline="30000" dirty="0" smtClean="0"/>
              <a:t>4</a:t>
            </a:r>
            <a:r>
              <a:rPr lang="fr-FR" sz="2400" dirty="0" smtClean="0"/>
              <a:t> à 10</a:t>
            </a:r>
            <a:r>
              <a:rPr lang="fr-FR" sz="2400" baseline="30000" dirty="0" smtClean="0"/>
              <a:t>5</a:t>
            </a:r>
            <a:r>
              <a:rPr lang="fr-FR" sz="2400" dirty="0" smtClean="0"/>
              <a:t> tubes</a:t>
            </a:r>
          </a:p>
          <a:p>
            <a:r>
              <a:rPr lang="fr-FR" sz="2400" dirty="0" smtClean="0"/>
              <a:t>Sites possibles : USA, Japon, Europe</a:t>
            </a:r>
            <a:endParaRPr lang="fr-FR" sz="2400" dirty="0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 flipH="1" flipV="1">
            <a:off x="9625013" y="2793556"/>
            <a:ext cx="0" cy="14765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673282" y="1646710"/>
            <a:ext cx="2032693" cy="43146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50400" tIns="50400" rIns="50400" bIns="49498"/>
          <a:lstStyle/>
          <a:p>
            <a:pPr defTabSz="1238250">
              <a:buSzPts val="4900"/>
              <a:buFont typeface="Symbol" pitchFamily="18" charset="2"/>
              <a:buNone/>
            </a:pPr>
            <a:r>
              <a:rPr lang="en-US" sz="1000" dirty="0">
                <a:solidFill>
                  <a:srgbClr val="000000"/>
                </a:solidFill>
                <a:latin typeface="Comic Sans MS" pitchFamily="66" charset="0"/>
              </a:rPr>
              <a:t>MEMPHYS </a:t>
            </a:r>
            <a:r>
              <a:rPr lang="en-US" sz="1000" dirty="0" smtClean="0">
                <a:solidFill>
                  <a:srgbClr val="000000"/>
                </a:solidFill>
                <a:latin typeface="Comic Sans MS" pitchFamily="66" charset="0"/>
              </a:rPr>
              <a:t>à </a:t>
            </a:r>
            <a:r>
              <a:rPr lang="en-US" sz="1000" dirty="0" err="1">
                <a:solidFill>
                  <a:srgbClr val="000000"/>
                </a:solidFill>
                <a:latin typeface="Comic Sans MS" pitchFamily="66" charset="0"/>
              </a:rPr>
              <a:t>Fréjus</a:t>
            </a:r>
            <a:r>
              <a:rPr lang="en-US" sz="1000" dirty="0">
                <a:solidFill>
                  <a:srgbClr val="000000"/>
                </a:solidFill>
                <a:latin typeface="Comic Sans MS" pitchFamily="66" charset="0"/>
              </a:rPr>
              <a:t>, France:</a:t>
            </a:r>
          </a:p>
          <a:p>
            <a:pPr defTabSz="1238250">
              <a:buSzPts val="4900"/>
              <a:buFont typeface="Symbol" pitchFamily="18" charset="2"/>
              <a:buNone/>
            </a:pPr>
            <a:r>
              <a:rPr lang="en-US" sz="1000" dirty="0">
                <a:solidFill>
                  <a:srgbClr val="000000"/>
                </a:solidFill>
                <a:latin typeface="Comic Sans MS" pitchFamily="66" charset="0"/>
              </a:rPr>
              <a:t>10 </a:t>
            </a:r>
            <a:r>
              <a:rPr lang="en-US" sz="1000" dirty="0" smtClean="0">
                <a:solidFill>
                  <a:srgbClr val="000000"/>
                </a:solidFill>
                <a:latin typeface="Comic Sans MS" pitchFamily="66" charset="0"/>
              </a:rPr>
              <a:t>à </a:t>
            </a:r>
            <a:r>
              <a:rPr lang="en-US" sz="1000" dirty="0">
                <a:solidFill>
                  <a:srgbClr val="000000"/>
                </a:solidFill>
                <a:latin typeface="Comic Sans MS" pitchFamily="66" charset="0"/>
              </a:rPr>
              <a:t>20 </a:t>
            </a:r>
            <a:r>
              <a:rPr lang="en-US" sz="1000" dirty="0" err="1" smtClean="0">
                <a:solidFill>
                  <a:srgbClr val="000000"/>
                </a:solidFill>
                <a:latin typeface="Comic Sans MS" pitchFamily="66" charset="0"/>
              </a:rPr>
              <a:t>fois</a:t>
            </a:r>
            <a:r>
              <a:rPr lang="en-US" sz="10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omic Sans MS" pitchFamily="66" charset="0"/>
              </a:rPr>
              <a:t>Super </a:t>
            </a:r>
            <a:r>
              <a:rPr lang="en-US" sz="1000" dirty="0" err="1">
                <a:solidFill>
                  <a:srgbClr val="000000"/>
                </a:solidFill>
                <a:latin typeface="Comic Sans MS" pitchFamily="66" charset="0"/>
              </a:rPr>
              <a:t>Kamiokande</a:t>
            </a:r>
            <a:endParaRPr lang="en-US" sz="1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" name="Line 18"/>
          <p:cNvSpPr>
            <a:spLocks noChangeShapeType="1"/>
          </p:cNvSpPr>
          <p:nvPr/>
        </p:nvSpPr>
        <p:spPr bwMode="auto">
          <a:xfrm rot="5400000" flipV="1">
            <a:off x="7923033" y="3876632"/>
            <a:ext cx="4763" cy="14465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7698362" y="4634934"/>
            <a:ext cx="6784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176713"/>
            <a:r>
              <a:rPr lang="en-US" sz="1800" dirty="0">
                <a:latin typeface="Comic Sans MS" pitchFamily="66" charset="0"/>
              </a:rPr>
              <a:t>65 m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9075186" y="3434784"/>
            <a:ext cx="6784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176713"/>
            <a:r>
              <a:rPr lang="en-US" sz="1800" dirty="0">
                <a:latin typeface="Comic Sans MS" pitchFamily="66" charset="0"/>
              </a:rPr>
              <a:t>65 m</a:t>
            </a:r>
          </a:p>
        </p:txBody>
      </p:sp>
      <p:pic>
        <p:nvPicPr>
          <p:cNvPr id="11" name="Picture 2" descr="numuCCMiche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985" y="3069383"/>
            <a:ext cx="4447540" cy="34647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Coûts / perf. : « Size </a:t>
            </a:r>
            <a:r>
              <a:rPr lang="fr-FR" dirty="0" err="1" smtClean="0"/>
              <a:t>does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r>
              <a:rPr lang="fr-FR" dirty="0" smtClean="0"/>
              <a:t>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0" y="4970992"/>
            <a:ext cx="3810000" cy="1377951"/>
          </a:xfrm>
        </p:spPr>
        <p:txBody>
          <a:bodyPr/>
          <a:lstStyle/>
          <a:p>
            <a:r>
              <a:rPr lang="fr-FR" sz="2000" dirty="0" smtClean="0"/>
              <a:t>mettre le maximum dans l’électronique intégrée</a:t>
            </a:r>
          </a:p>
          <a:p>
            <a:r>
              <a:rPr lang="fr-FR" sz="2000" dirty="0" smtClean="0"/>
              <a:t>Augmenter le nombre de voies coûte moins cher !</a:t>
            </a:r>
            <a:endParaRPr lang="fr-FR" sz="2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4800" y="1317624"/>
            <a:ext cx="91313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Diamètre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     20“               (20“)17“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12“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Surface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.)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    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1660                 1450            615    cm²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Eff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Quant. (typ)    20                     20               24    %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Eff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60                     60               70    %</a:t>
            </a:r>
            <a:endParaRPr kumimoji="0" lang="de-DE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0500" y="3222624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SzPct val="60000"/>
              <a:buFont typeface="Wingdings" pitchFamily="2" charset="2"/>
              <a:buChar char="l"/>
            </a:pPr>
            <a:r>
              <a:rPr lang="de-DE" sz="2800" b="0" dirty="0" err="1" smtClean="0">
                <a:solidFill>
                  <a:srgbClr val="FFFF00"/>
                </a:solidFill>
                <a:latin typeface="+mn-lt"/>
              </a:rPr>
              <a:t>Coût</a:t>
            </a:r>
            <a:r>
              <a:rPr lang="de-DE" sz="2800" b="0" dirty="0" smtClean="0">
                <a:solidFill>
                  <a:srgbClr val="FFFF00"/>
                </a:solidFill>
                <a:latin typeface="+mn-lt"/>
              </a:rPr>
              <a:t>                   </a:t>
            </a:r>
            <a:r>
              <a:rPr lang="de-DE" sz="2800" b="0" dirty="0">
                <a:solidFill>
                  <a:srgbClr val="FFFF00"/>
                </a:solidFill>
                <a:latin typeface="+mn-lt"/>
              </a:rPr>
              <a:t>2500            2500           800   </a:t>
            </a:r>
            <a:r>
              <a:rPr lang="de-DE" b="0" dirty="0">
                <a:solidFill>
                  <a:srgbClr val="FFFF00"/>
                </a:solidFill>
                <a:latin typeface="+mn-lt"/>
              </a:rPr>
              <a:t>€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90899" y="3812119"/>
            <a:ext cx="639656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SzPct val="85000"/>
            </a:pPr>
            <a:r>
              <a:rPr lang="de-DE" sz="2800" dirty="0" smtClean="0">
                <a:solidFill>
                  <a:srgbClr val="FFFF00"/>
                </a:solidFill>
                <a:latin typeface="+mn-lt"/>
              </a:rPr>
              <a:t>12.6               14.4         7.7 </a:t>
            </a:r>
            <a:r>
              <a:rPr lang="de-DE" b="0" dirty="0" smtClean="0">
                <a:solidFill>
                  <a:srgbClr val="FFFF00"/>
                </a:solidFill>
                <a:latin typeface="+mn-lt"/>
              </a:rPr>
              <a:t>€</a:t>
            </a:r>
            <a:r>
              <a:rPr lang="de-DE" b="0" dirty="0">
                <a:solidFill>
                  <a:srgbClr val="FFFF00"/>
                </a:solidFill>
                <a:latin typeface="+mn-lt"/>
              </a:rPr>
              <a:t>/</a:t>
            </a:r>
            <a:r>
              <a:rPr lang="de-DE" dirty="0" smtClean="0">
                <a:solidFill>
                  <a:srgbClr val="FFFF00"/>
                </a:solidFill>
                <a:latin typeface="+mn-lt"/>
              </a:rPr>
              <a:t>PE</a:t>
            </a:r>
            <a:r>
              <a:rPr lang="de-DE" baseline="-25000" dirty="0" smtClean="0">
                <a:solidFill>
                  <a:srgbClr val="FFFF00"/>
                </a:solidFill>
                <a:latin typeface="+mn-lt"/>
              </a:rPr>
              <a:t>U</a:t>
            </a:r>
            <a:r>
              <a:rPr lang="de-DE" dirty="0" smtClean="0">
                <a:solidFill>
                  <a:srgbClr val="FFFF00"/>
                </a:solidFill>
                <a:latin typeface="+mn-lt"/>
              </a:rPr>
              <a:t>/</a:t>
            </a:r>
            <a:r>
              <a:rPr lang="de-DE" b="0" dirty="0" smtClean="0">
                <a:solidFill>
                  <a:srgbClr val="FFFF00"/>
                </a:solidFill>
                <a:latin typeface="+mn-lt"/>
              </a:rPr>
              <a:t>cm²</a:t>
            </a:r>
            <a:endParaRPr lang="de-DE" sz="2000" b="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7732713" y="4364037"/>
            <a:ext cx="1590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 smtClean="0">
                <a:solidFill>
                  <a:srgbClr val="FFFF00"/>
                </a:solidFill>
              </a:rPr>
              <a:t>(</a:t>
            </a:r>
            <a:r>
              <a:rPr lang="en-US" sz="1400" b="0" dirty="0" err="1" smtClean="0">
                <a:solidFill>
                  <a:srgbClr val="FFFF00"/>
                </a:solidFill>
              </a:rPr>
              <a:t>Photonis</a:t>
            </a:r>
            <a:r>
              <a:rPr lang="en-US" sz="1400" b="0" dirty="0" smtClean="0">
                <a:solidFill>
                  <a:srgbClr val="FFFF00"/>
                </a:solidFill>
              </a:rPr>
              <a:t>, NNN05)</a:t>
            </a:r>
          </a:p>
        </p:txBody>
      </p:sp>
      <p:sp>
        <p:nvSpPr>
          <p:cNvPr id="32772" name="AutoShape 4"/>
          <p:cNvSpPr>
            <a:spLocks noChangeAspect="1" noChangeArrowheads="1" noTextEdit="1"/>
          </p:cNvSpPr>
          <p:nvPr/>
        </p:nvSpPr>
        <p:spPr bwMode="auto">
          <a:xfrm>
            <a:off x="2928938" y="812800"/>
            <a:ext cx="4487862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133849"/>
            <a:ext cx="3418344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409825" y="6591300"/>
            <a:ext cx="847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Photonis</a:t>
            </a:r>
            <a:r>
              <a:rPr kumimoji="0" lang="fr-FR" sz="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NNN07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5" descr="TA2182_PMT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2825" y="4408493"/>
            <a:ext cx="2458943" cy="2309812"/>
          </a:xfrm>
          <a:prstGeom prst="rect">
            <a:avLst/>
          </a:prstGeom>
          <a:noFill/>
        </p:spPr>
      </p:pic>
      <p:sp>
        <p:nvSpPr>
          <p:cNvPr id="31" name="Rectangle 17"/>
          <p:cNvSpPr>
            <a:spLocks noChangeArrowheads="1"/>
          </p:cNvSpPr>
          <p:nvPr/>
        </p:nvSpPr>
        <p:spPr bwMode="auto">
          <a:xfrm>
            <a:off x="5147733" y="4446058"/>
            <a:ext cx="847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IceCube</a:t>
            </a:r>
            <a:r>
              <a:rPr kumimoji="0" lang="fr-FR" sz="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PD07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utoUpdateAnimBg="0"/>
      <p:bldP spid="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bonnes vieilles méthodes (Super K.)</a:t>
            </a: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146625" y="1068283"/>
            <a:ext cx="5590984" cy="4091249"/>
            <a:chOff x="473075" y="219075"/>
            <a:chExt cx="8959850" cy="64198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3075" y="219075"/>
              <a:ext cx="8959850" cy="641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ZoneTexte 5"/>
            <p:cNvSpPr txBox="1"/>
            <p:nvPr/>
          </p:nvSpPr>
          <p:spPr>
            <a:xfrm>
              <a:off x="5384761" y="6207793"/>
              <a:ext cx="3953826" cy="330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00" dirty="0" smtClean="0"/>
                <a:t>S. </a:t>
              </a:r>
              <a:r>
                <a:rPr lang="fr-FR" sz="700" dirty="0" err="1" smtClean="0"/>
                <a:t>Fukuda</a:t>
              </a:r>
              <a:r>
                <a:rPr lang="fr-FR" sz="700" dirty="0" smtClean="0"/>
                <a:t> et al., </a:t>
              </a:r>
              <a:r>
                <a:rPr lang="fr-FR" sz="700" dirty="0" err="1" smtClean="0"/>
                <a:t>Nucl</a:t>
              </a:r>
              <a:r>
                <a:rPr lang="fr-FR" sz="700" dirty="0" smtClean="0"/>
                <a:t>. </a:t>
              </a:r>
              <a:r>
                <a:rPr lang="fr-FR" sz="700" dirty="0" err="1" smtClean="0"/>
                <a:t>Instrum</a:t>
              </a:r>
              <a:r>
                <a:rPr lang="fr-FR" sz="700" dirty="0" smtClean="0"/>
                <a:t>. </a:t>
              </a:r>
              <a:r>
                <a:rPr lang="fr-FR" sz="700" dirty="0" err="1" smtClean="0"/>
                <a:t>Meth</a:t>
              </a:r>
              <a:r>
                <a:rPr lang="fr-FR" sz="700" dirty="0" smtClean="0"/>
                <a:t>. </a:t>
              </a:r>
              <a:r>
                <a:rPr lang="fr-FR" sz="700" b="1" dirty="0" smtClean="0"/>
                <a:t>A501</a:t>
              </a:r>
              <a:r>
                <a:rPr lang="fr-FR" sz="700" dirty="0" smtClean="0"/>
                <a:t>(2003)418-462</a:t>
              </a:r>
              <a:endParaRPr lang="fr-FR" sz="700" dirty="0"/>
            </a:p>
          </p:txBody>
        </p:sp>
      </p:grp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8191" y="985774"/>
            <a:ext cx="3977473" cy="273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8143" y="3935090"/>
            <a:ext cx="3987521" cy="273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Espace réservé du contenu 2"/>
          <p:cNvSpPr>
            <a:spLocks noGrp="1"/>
          </p:cNvSpPr>
          <p:nvPr>
            <p:ph idx="1"/>
          </p:nvPr>
        </p:nvSpPr>
        <p:spPr>
          <a:xfrm>
            <a:off x="1298601" y="5325035"/>
            <a:ext cx="4203167" cy="1389031"/>
          </a:xfrm>
        </p:spPr>
        <p:txBody>
          <a:bodyPr/>
          <a:lstStyle/>
          <a:p>
            <a:r>
              <a:rPr lang="fr-FR" sz="1800" dirty="0" smtClean="0"/>
              <a:t>Volume de l’électronique / coûts</a:t>
            </a:r>
          </a:p>
          <a:p>
            <a:r>
              <a:rPr lang="fr-FR" sz="1800" dirty="0" smtClean="0"/>
              <a:t>Trigger</a:t>
            </a:r>
          </a:p>
          <a:p>
            <a:r>
              <a:rPr lang="fr-FR" sz="1800" dirty="0" smtClean="0"/>
              <a:t>Synchronisation</a:t>
            </a:r>
          </a:p>
          <a:p>
            <a:r>
              <a:rPr lang="fr-FR" sz="1800" dirty="0" smtClean="0"/>
              <a:t>Assemblage / câblage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Coûts / perf. : évolution </a:t>
            </a:r>
            <a:r>
              <a:rPr lang="fr-FR" dirty="0" err="1" smtClean="0"/>
              <a:t>SuperKamiokande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70063" y="2143845"/>
            <a:ext cx="3365607" cy="2881513"/>
          </a:xfrm>
        </p:spPr>
        <p:txBody>
          <a:bodyPr/>
          <a:lstStyle/>
          <a:p>
            <a:r>
              <a:rPr lang="fr-FR" sz="1800" dirty="0" smtClean="0"/>
              <a:t>24 voies par module VME</a:t>
            </a:r>
          </a:p>
          <a:p>
            <a:r>
              <a:rPr lang="fr-FR" sz="1800" dirty="0" smtClean="0"/>
              <a:t>Sortie sur Ethernet</a:t>
            </a:r>
          </a:p>
          <a:p>
            <a:r>
              <a:rPr lang="fr-FR" sz="1800" dirty="0" smtClean="0"/>
              <a:t>Synchronisation par horloge globale</a:t>
            </a:r>
          </a:p>
          <a:p>
            <a:r>
              <a:rPr lang="fr-FR" sz="1800" dirty="0" smtClean="0"/>
              <a:t>Circuits intégrés :</a:t>
            </a:r>
          </a:p>
          <a:p>
            <a:pPr lvl="1"/>
            <a:r>
              <a:rPr lang="fr-FR" sz="1400" dirty="0" smtClean="0"/>
              <a:t>ASIC Q</a:t>
            </a:r>
          </a:p>
          <a:p>
            <a:pPr lvl="1"/>
            <a:r>
              <a:rPr lang="fr-FR" sz="1400" dirty="0" smtClean="0"/>
              <a:t>ASIC T</a:t>
            </a:r>
          </a:p>
          <a:p>
            <a:pPr lvl="1"/>
            <a:r>
              <a:rPr lang="fr-FR" sz="1400" dirty="0" smtClean="0"/>
              <a:t>FPGA gestion</a:t>
            </a:r>
          </a:p>
          <a:p>
            <a:pPr lvl="1"/>
            <a:r>
              <a:rPr lang="fr-FR" sz="1400" dirty="0" smtClean="0"/>
              <a:t>FPGA transfert</a:t>
            </a:r>
            <a:endParaRPr lang="fr-FR" sz="1400" dirty="0"/>
          </a:p>
        </p:txBody>
      </p:sp>
      <p:pic>
        <p:nvPicPr>
          <p:cNvPr id="4" name="Picture 6" descr="DSC00804"/>
          <p:cNvPicPr>
            <a:picLocks noChangeAspect="1" noChangeArrowheads="1"/>
          </p:cNvPicPr>
          <p:nvPr/>
        </p:nvPicPr>
        <p:blipFill>
          <a:blip r:embed="rId2" cstate="print"/>
          <a:srcRect l="4393" t="9789" r="5069" b="12724"/>
          <a:stretch>
            <a:fillRect/>
          </a:stretch>
        </p:blipFill>
        <p:spPr bwMode="auto">
          <a:xfrm>
            <a:off x="848125" y="1347948"/>
            <a:ext cx="34290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右矢印 6"/>
          <p:cNvSpPr/>
          <p:nvPr/>
        </p:nvSpPr>
        <p:spPr>
          <a:xfrm>
            <a:off x="490938" y="1776573"/>
            <a:ext cx="428625" cy="571500"/>
          </a:xfrm>
          <a:prstGeom prst="rightArrow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右矢印 7"/>
          <p:cNvSpPr/>
          <p:nvPr/>
        </p:nvSpPr>
        <p:spPr>
          <a:xfrm>
            <a:off x="490938" y="4705510"/>
            <a:ext cx="428625" cy="571500"/>
          </a:xfrm>
          <a:prstGeom prst="rightArrow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7" name="正方形/長方形 8"/>
          <p:cNvSpPr/>
          <p:nvPr/>
        </p:nvSpPr>
        <p:spPr>
          <a:xfrm>
            <a:off x="1419625" y="1562260"/>
            <a:ext cx="285750" cy="28575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8" name="正方形/長方形 9"/>
          <p:cNvSpPr/>
          <p:nvPr/>
        </p:nvSpPr>
        <p:spPr>
          <a:xfrm>
            <a:off x="1419625" y="1848010"/>
            <a:ext cx="285750" cy="28575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9" name="正方形/長方形 10"/>
          <p:cNvSpPr/>
          <p:nvPr/>
        </p:nvSpPr>
        <p:spPr>
          <a:xfrm>
            <a:off x="1419625" y="2348073"/>
            <a:ext cx="285750" cy="28575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0" name="正方形/長方形 11"/>
          <p:cNvSpPr/>
          <p:nvPr/>
        </p:nvSpPr>
        <p:spPr>
          <a:xfrm>
            <a:off x="1419625" y="2633823"/>
            <a:ext cx="285750" cy="28575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1" name="正方形/長方形 13"/>
          <p:cNvSpPr/>
          <p:nvPr/>
        </p:nvSpPr>
        <p:spPr>
          <a:xfrm>
            <a:off x="1419625" y="4205448"/>
            <a:ext cx="285750" cy="28575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2" name="正方形/長方形 15"/>
          <p:cNvSpPr/>
          <p:nvPr/>
        </p:nvSpPr>
        <p:spPr>
          <a:xfrm>
            <a:off x="1419625" y="4491198"/>
            <a:ext cx="285750" cy="28575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3" name="正方形/長方形 17"/>
          <p:cNvSpPr/>
          <p:nvPr/>
        </p:nvSpPr>
        <p:spPr>
          <a:xfrm>
            <a:off x="1419625" y="4991260"/>
            <a:ext cx="285750" cy="28575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4" name="正方形/長方形 18"/>
          <p:cNvSpPr/>
          <p:nvPr/>
        </p:nvSpPr>
        <p:spPr>
          <a:xfrm>
            <a:off x="1419625" y="5277010"/>
            <a:ext cx="285750" cy="28575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5" name="正方形/長方形 19"/>
          <p:cNvSpPr/>
          <p:nvPr/>
        </p:nvSpPr>
        <p:spPr>
          <a:xfrm>
            <a:off x="1991125" y="1633698"/>
            <a:ext cx="285750" cy="28575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6" name="正方形/長方形 20"/>
          <p:cNvSpPr/>
          <p:nvPr/>
        </p:nvSpPr>
        <p:spPr>
          <a:xfrm>
            <a:off x="1991125" y="2348073"/>
            <a:ext cx="285750" cy="28575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7" name="正方形/長方形 21"/>
          <p:cNvSpPr/>
          <p:nvPr/>
        </p:nvSpPr>
        <p:spPr>
          <a:xfrm>
            <a:off x="1991125" y="4276885"/>
            <a:ext cx="285750" cy="28575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8" name="正方形/長方形 22"/>
          <p:cNvSpPr/>
          <p:nvPr/>
        </p:nvSpPr>
        <p:spPr>
          <a:xfrm>
            <a:off x="1991125" y="4991260"/>
            <a:ext cx="285750" cy="28575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9" name="正方形/長方形 23"/>
          <p:cNvSpPr/>
          <p:nvPr/>
        </p:nvSpPr>
        <p:spPr>
          <a:xfrm>
            <a:off x="2348313" y="1633698"/>
            <a:ext cx="285750" cy="28575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0" name="正方形/長方形 24"/>
          <p:cNvSpPr/>
          <p:nvPr/>
        </p:nvSpPr>
        <p:spPr>
          <a:xfrm>
            <a:off x="2348313" y="2348073"/>
            <a:ext cx="285750" cy="28575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1" name="正方形/長方形 25"/>
          <p:cNvSpPr/>
          <p:nvPr/>
        </p:nvSpPr>
        <p:spPr>
          <a:xfrm>
            <a:off x="2348313" y="4276885"/>
            <a:ext cx="285750" cy="28575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2" name="正方形/長方形 26"/>
          <p:cNvSpPr/>
          <p:nvPr/>
        </p:nvSpPr>
        <p:spPr>
          <a:xfrm>
            <a:off x="2348313" y="4991260"/>
            <a:ext cx="285750" cy="28575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3" name="正方形/長方形 27"/>
          <p:cNvSpPr/>
          <p:nvPr/>
        </p:nvSpPr>
        <p:spPr>
          <a:xfrm>
            <a:off x="2919813" y="1419385"/>
            <a:ext cx="1071562" cy="1428750"/>
          </a:xfrm>
          <a:prstGeom prst="rect">
            <a:avLst/>
          </a:prstGeom>
          <a:noFill/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4" name="正方形/長方形 28"/>
          <p:cNvSpPr/>
          <p:nvPr/>
        </p:nvSpPr>
        <p:spPr>
          <a:xfrm>
            <a:off x="2705500" y="3491073"/>
            <a:ext cx="357188" cy="35718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5" name="正方形/長方形 29"/>
          <p:cNvSpPr/>
          <p:nvPr/>
        </p:nvSpPr>
        <p:spPr>
          <a:xfrm>
            <a:off x="3562750" y="3348198"/>
            <a:ext cx="285750" cy="28575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6" name="テキスト ボックス 30"/>
          <p:cNvSpPr txBox="1">
            <a:spLocks noChangeArrowheads="1"/>
          </p:cNvSpPr>
          <p:nvPr/>
        </p:nvSpPr>
        <p:spPr bwMode="auto">
          <a:xfrm>
            <a:off x="1133875" y="5777073"/>
            <a:ext cx="608013" cy="400050"/>
          </a:xfrm>
          <a:prstGeom prst="rect">
            <a:avLst/>
          </a:prstGeom>
          <a:solidFill>
            <a:srgbClr val="00B0F0"/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Calibri" pitchFamily="34" charset="0"/>
              </a:rPr>
              <a:t>QTC</a:t>
            </a:r>
            <a:endParaRPr lang="ja-JP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テキスト ボックス 31"/>
          <p:cNvSpPr txBox="1">
            <a:spLocks noChangeArrowheads="1"/>
          </p:cNvSpPr>
          <p:nvPr/>
        </p:nvSpPr>
        <p:spPr bwMode="auto">
          <a:xfrm>
            <a:off x="1881588" y="5777073"/>
            <a:ext cx="609600" cy="400050"/>
          </a:xfrm>
          <a:prstGeom prst="rect">
            <a:avLst/>
          </a:prstGeom>
          <a:solidFill>
            <a:srgbClr val="FFC000"/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Calibri" pitchFamily="34" charset="0"/>
              </a:rPr>
              <a:t>TDC</a:t>
            </a:r>
            <a:endParaRPr lang="ja-JP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8" name="テキスト ボックス 32"/>
          <p:cNvSpPr txBox="1">
            <a:spLocks noChangeArrowheads="1"/>
          </p:cNvSpPr>
          <p:nvPr/>
        </p:nvSpPr>
        <p:spPr bwMode="auto">
          <a:xfrm>
            <a:off x="2634063" y="5777073"/>
            <a:ext cx="757237" cy="400050"/>
          </a:xfrm>
          <a:prstGeom prst="rect">
            <a:avLst/>
          </a:prstGeom>
          <a:solidFill>
            <a:srgbClr val="92D050"/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Calibri" pitchFamily="34" charset="0"/>
              </a:rPr>
              <a:t>FPGA</a:t>
            </a:r>
            <a:endParaRPr lang="ja-JP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テキスト ボックス 34"/>
          <p:cNvSpPr txBox="1">
            <a:spLocks noChangeArrowheads="1"/>
          </p:cNvSpPr>
          <p:nvPr/>
        </p:nvSpPr>
        <p:spPr bwMode="auto">
          <a:xfrm>
            <a:off x="215153" y="2348073"/>
            <a:ext cx="918722" cy="707886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CC0066"/>
                </a:solidFill>
                <a:latin typeface="Calibri" pitchFamily="34" charset="0"/>
              </a:rPr>
              <a:t>PMT</a:t>
            </a:r>
          </a:p>
          <a:p>
            <a:r>
              <a:rPr lang="en-US" altLang="ja-JP" sz="2000" b="1" dirty="0">
                <a:solidFill>
                  <a:srgbClr val="CC0066"/>
                </a:solidFill>
                <a:latin typeface="Calibri" pitchFamily="34" charset="0"/>
              </a:rPr>
              <a:t>signal</a:t>
            </a:r>
            <a:endParaRPr lang="ja-JP" altLang="en-US" sz="2000" b="1" dirty="0">
              <a:solidFill>
                <a:srgbClr val="CC0066"/>
              </a:solidFill>
              <a:latin typeface="Calibri" pitchFamily="34" charset="0"/>
            </a:endParaRPr>
          </a:p>
        </p:txBody>
      </p:sp>
      <p:sp>
        <p:nvSpPr>
          <p:cNvPr id="30" name="左右矢印 35"/>
          <p:cNvSpPr/>
          <p:nvPr/>
        </p:nvSpPr>
        <p:spPr>
          <a:xfrm>
            <a:off x="4062813" y="1919448"/>
            <a:ext cx="714375" cy="285750"/>
          </a:xfrm>
          <a:prstGeom prst="leftRightArrow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1" name="テキスト ボックス 36"/>
          <p:cNvSpPr txBox="1">
            <a:spLocks noChangeArrowheads="1"/>
          </p:cNvSpPr>
          <p:nvPr/>
        </p:nvSpPr>
        <p:spPr bwMode="auto">
          <a:xfrm>
            <a:off x="4205688" y="1633698"/>
            <a:ext cx="20637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  <a:latin typeface="Calibri" pitchFamily="34" charset="0"/>
              </a:rPr>
              <a:t>Ethernet Readout</a:t>
            </a:r>
            <a:endParaRPr lang="ja-JP" alt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左矢印 38"/>
          <p:cNvSpPr/>
          <p:nvPr/>
        </p:nvSpPr>
        <p:spPr>
          <a:xfrm>
            <a:off x="4062813" y="3133885"/>
            <a:ext cx="642937" cy="285750"/>
          </a:xfrm>
          <a:prstGeom prst="leftArrow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3" name="テキスト ボックス 39"/>
          <p:cNvSpPr txBox="1">
            <a:spLocks noChangeArrowheads="1"/>
          </p:cNvSpPr>
          <p:nvPr/>
        </p:nvSpPr>
        <p:spPr bwMode="auto">
          <a:xfrm>
            <a:off x="4779709" y="2872028"/>
            <a:ext cx="14509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  <a:latin typeface="Calibri" pitchFamily="34" charset="0"/>
              </a:rPr>
              <a:t>60MHz Clock</a:t>
            </a:r>
          </a:p>
          <a:p>
            <a:r>
              <a:rPr lang="en-US" altLang="ja-JP" sz="1800" b="1" dirty="0">
                <a:solidFill>
                  <a:schemeClr val="bg1"/>
                </a:solidFill>
                <a:latin typeface="Calibri" pitchFamily="34" charset="0"/>
              </a:rPr>
              <a:t>TDC Trigger</a:t>
            </a:r>
            <a:endParaRPr lang="ja-JP" alt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4" name="正方形/長方形 37"/>
          <p:cNvSpPr/>
          <p:nvPr/>
        </p:nvSpPr>
        <p:spPr>
          <a:xfrm>
            <a:off x="3134125" y="3991135"/>
            <a:ext cx="857250" cy="428625"/>
          </a:xfrm>
          <a:prstGeom prst="rect">
            <a:avLst/>
          </a:prstGeom>
          <a:noFill/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5" name="テキスト ボックス 41"/>
          <p:cNvSpPr txBox="1"/>
          <p:nvPr/>
        </p:nvSpPr>
        <p:spPr>
          <a:xfrm>
            <a:off x="3205563" y="4549935"/>
            <a:ext cx="191200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800" dirty="0">
                <a:solidFill>
                  <a:srgbClr val="000000"/>
                </a:solidFill>
                <a:latin typeface="Calibri" pitchFamily="34" charset="0"/>
              </a:rPr>
              <a:t>Calibration </a:t>
            </a:r>
            <a:r>
              <a:rPr lang="en-US" altLang="ja-JP" sz="1800" dirty="0" err="1">
                <a:solidFill>
                  <a:srgbClr val="000000"/>
                </a:solidFill>
                <a:latin typeface="Calibri" pitchFamily="34" charset="0"/>
              </a:rPr>
              <a:t>Pulser</a:t>
            </a:r>
            <a:endParaRPr lang="ja-JP" altLang="en-US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3716111" y="5892053"/>
            <a:ext cx="847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S. </a:t>
            </a:r>
            <a:r>
              <a:rPr kumimoji="0" lang="fr-FR" sz="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Nakayama</a:t>
            </a:r>
            <a:r>
              <a:rPr kumimoji="0" lang="fr-FR" sz="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, NNN07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nsparentsRDD_paysage">
  <a:themeElements>
    <a:clrScheme name="transparentsRDD_pays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ransparentsRDD_paysag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ransparentsRDD_pays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parentsRDD_paysag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arentsRDD_paysag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parentsRDD_paysag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parentsRDD_paysa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parentsRDD_paysa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parentsRDD_paysa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ge RDD">
  <a:themeElements>
    <a:clrScheme name="Page RD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ge RDD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age RD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ge RD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ge RD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ge RD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ge RD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ge RD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 RD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 RD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 RD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 RD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 RD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 RD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transparentsRDD_paysage</Template>
  <TotalTime>4691</TotalTime>
  <Words>1582</Words>
  <Application>Microsoft Office PowerPoint</Application>
  <PresentationFormat>Format A4 (210 x 297 mm)</PresentationFormat>
  <Paragraphs>371</Paragraphs>
  <Slides>38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5</vt:i4>
      </vt:variant>
      <vt:variant>
        <vt:lpstr>Titres des diapositives</vt:lpstr>
      </vt:variant>
      <vt:variant>
        <vt:i4>38</vt:i4>
      </vt:variant>
    </vt:vector>
  </HeadingPairs>
  <TitlesOfParts>
    <vt:vector size="45" baseType="lpstr">
      <vt:lpstr>transparentsRDD_paysage</vt:lpstr>
      <vt:lpstr>Page RDD</vt:lpstr>
      <vt:lpstr>Photo Editor Photo</vt:lpstr>
      <vt:lpstr>Document</vt:lpstr>
      <vt:lpstr>Graphique</vt:lpstr>
      <vt:lpstr>Equation</vt:lpstr>
      <vt:lpstr>Équation</vt:lpstr>
      <vt:lpstr>Diapositive 1</vt:lpstr>
      <vt:lpstr>Les expériences Le Projet Le démonstrateur</vt:lpstr>
      <vt:lpstr>Quelle physique ?</vt:lpstr>
      <vt:lpstr>Principe de détection</vt:lpstr>
      <vt:lpstr>Une aiguille dans une botte de foin</vt:lpstr>
      <vt:lpstr>Les projets</vt:lpstr>
      <vt:lpstr>Coûts / perf. : « Size does matter »</vt:lpstr>
      <vt:lpstr>Les bonnes vieilles méthodes (Super K.)</vt:lpstr>
      <vt:lpstr>Coûts / perf. : évolution SuperKamiokande</vt:lpstr>
      <vt:lpstr>Les expériences Le projet le démonstrateur</vt:lpstr>
      <vt:lpstr>PMm2 : modularité, autonomie, intégration</vt:lpstr>
      <vt:lpstr>Des moyens importants</vt:lpstr>
      <vt:lpstr>Diapositive 13</vt:lpstr>
      <vt:lpstr>Tubes : tests sous pression</vt:lpstr>
      <vt:lpstr>Conséquences d’une implosion ?</vt:lpstr>
      <vt:lpstr>Tubes photomultiplicateurs : conception</vt:lpstr>
      <vt:lpstr>Etanchéité des embases</vt:lpstr>
      <vt:lpstr>Diapositive 18</vt:lpstr>
      <vt:lpstr>L’alimentation haute tension commune</vt:lpstr>
      <vt:lpstr>Le circuit PARISROC 2</vt:lpstr>
      <vt:lpstr>Un système électronique intégré</vt:lpstr>
      <vt:lpstr>Trigger + mesure de charge </vt:lpstr>
      <vt:lpstr>Etiquetage en temps</vt:lpstr>
      <vt:lpstr>Temps mort réduit</vt:lpstr>
      <vt:lpstr>PARISROC : numérisation</vt:lpstr>
      <vt:lpstr>Tests de PARISROC « sur table »</vt:lpstr>
      <vt:lpstr>Tests de PARISROC avec 1 tube</vt:lpstr>
      <vt:lpstr>Electronique embarquée</vt:lpstr>
      <vt:lpstr>Diapositive 29</vt:lpstr>
      <vt:lpstr>Câbles</vt:lpstr>
      <vt:lpstr>Carte d’alimentation et de décodage</vt:lpstr>
      <vt:lpstr>Diapositive 32</vt:lpstr>
      <vt:lpstr>Acquisition de données</vt:lpstr>
      <vt:lpstr>Tests de l’acquisition de données</vt:lpstr>
      <vt:lpstr>Les expériences Le projet le démonstrateur</vt:lpstr>
      <vt:lpstr>Démonstrateur final</vt:lpstr>
      <vt:lpstr>Démonstrateur : résultats</vt:lpstr>
      <vt:lpstr>Rayonnement du projet</vt:lpstr>
    </vt:vector>
  </TitlesOfParts>
  <Company>IPN ORSAY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PMm2</dc:title>
  <dc:subject>PMm2</dc:subject>
  <dc:creator>Bernard Genolini</dc:creator>
  <cp:lastModifiedBy>Bernard Genolini</cp:lastModifiedBy>
  <cp:revision>484</cp:revision>
  <cp:lastPrinted>1999-06-03T13:28:25Z</cp:lastPrinted>
  <dcterms:created xsi:type="dcterms:W3CDTF">2009-03-02T04:46:09Z</dcterms:created>
  <dcterms:modified xsi:type="dcterms:W3CDTF">2011-01-24T10:56:28Z</dcterms:modified>
</cp:coreProperties>
</file>