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7" r:id="rId2"/>
    <p:sldId id="273" r:id="rId3"/>
    <p:sldId id="282" r:id="rId4"/>
    <p:sldId id="274" r:id="rId5"/>
    <p:sldId id="281" r:id="rId6"/>
    <p:sldId id="276" r:id="rId7"/>
    <p:sldId id="280" r:id="rId8"/>
    <p:sldId id="275" r:id="rId9"/>
    <p:sldId id="283" r:id="rId10"/>
    <p:sldId id="279" r:id="rId11"/>
    <p:sldId id="278" r:id="rId12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6B1F"/>
    <a:srgbClr val="A4C137"/>
    <a:srgbClr val="E0E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2" d="100"/>
          <a:sy n="72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0AC9C-3F87-427E-AE51-BBF82BC2DD7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68781-0196-4F7E-91AA-22A72E360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05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7F07-5018-B520-783B-FE0457BCD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53577-5D47-3462-F508-230E0253F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8CF65-E206-3105-4673-F13885629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07C72-387F-907B-1702-431F21C0B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FC383-9E28-9304-354E-F80FB06F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2898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DCCF-00D4-57C0-AB86-DD97CBF2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01350-A3CE-F72C-EF66-224EE8E3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2717E-3498-D1DF-0749-E719A049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0EF9F-8597-7B89-712F-614543F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C8415-5616-E9EF-A04C-AB58C2E8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086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5CA1-B7CB-D1FB-EC76-E686072A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376EC-3A6A-627D-FB8C-389BD638A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9367-1A65-3258-265C-9FE90DFE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80604-377F-6192-4D4E-AC24A638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C9CB9-597A-78E3-CFBC-A159B832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51950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8BA3-0492-6F74-9BF6-52E8ECDE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13EA-68CD-9D88-D79C-CC6ED21EC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19449-C536-4F9E-2D95-193291798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D753B-EBAF-B53A-074D-76FB47A9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5475B-BCCD-BF1D-D454-48E8BAEE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81B7A-9A7C-4BC7-ADE6-7955448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257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64811-F649-1A18-8152-2E898C3C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96928-3DA8-37D0-D51A-B823CED2E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67FC4-6803-2A31-FB6C-F5659A25A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3C89C4-348E-5F39-4668-34D6F57A0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8D285-7AB1-D934-D1C7-35BD769227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36D4F4-1072-1534-5192-D3D0EB78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F9E71C-2B25-C35F-F2C4-0647C5575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E4384-78B5-0145-4AD6-E159AB04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1539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5D05-BAE5-24E8-3A9C-14C3A7F70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ECEF6-D795-F1A5-DDBC-8D98B55B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4890-38CA-0ACB-1B4F-A5F9405A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74416-B7D1-C64F-6B7E-D5252B22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08629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45E28-5069-3021-3A48-8D87E4177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999B63-1C5E-64D7-EE4C-E6CB2500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717FB-888C-F1BE-37C5-F04D21D1E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4538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692FD-FA4F-1B23-9EA8-98A91CDBF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74534-C607-4610-550D-E549332B6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EA254-A469-DD5E-6D80-44BC37540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B67E5-EFEF-17F0-5AB1-5E8DF97B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EDB6C-8CB1-00F0-9658-BA9847DD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09C59-5D4A-0616-191D-C163C2AA1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6307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37EC-0CB8-5C20-0D9F-EF2B8B70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9592B-AE95-C702-A091-81C5DD7C8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C0F8F-A3A7-5386-A2CD-26017DDBA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BDF64-7321-18FA-3A8A-151C61B2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7279B-A4DF-B23E-FBF6-E1F5762D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E326F-A5DE-61B2-FC62-436888296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7119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D793C-A8B3-F264-6E40-84278DCA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39B46-D290-3902-DD95-AA1FB15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55E12-F97D-3D20-4013-D3B2FE30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74DB-5421-9EDD-37D6-425B6983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3B1D9-3620-1F4F-9C12-E5D29B3B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651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E89427-BD9A-4F90-8507-D5461D4AF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B218D-F119-D88B-04E0-282E532EA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7B9E0-E1C5-E090-5BF8-E23ECA44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48BD-AC9E-EF27-8724-4A261C549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BBEFC-60B4-A86B-4F5D-EE50B670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1453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02FC6-B683-24E9-4CF3-ACB65B9C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88781-C4E4-8F07-B445-0FCB66126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871DA-F3C2-ACC9-0954-A50279EA3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F7E01-A745-BFC4-1A5F-98305C39C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CC3E3-36ED-4099-6586-23175595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7493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event/10947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dico.ijclab.in2p3.fr/category/519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fj.edu.pl/e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tu.lv/e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khef.nl/e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tu.lv/en" TargetMode="External"/><Relationship Id="rId4" Type="http://schemas.openxmlformats.org/officeDocument/2006/relationships/hyperlink" Target="https://www.ifj.edu.pl/en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54B7E4-984C-4AF9-9F6A-BA4C3935E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Coordination panel meeting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8758D61F-C602-40EE-B9C8-D3E438272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67836"/>
          </a:xfrm>
        </p:spPr>
        <p:txBody>
          <a:bodyPr>
            <a:normAutofit/>
          </a:bodyPr>
          <a:lstStyle/>
          <a:p>
            <a:r>
              <a:rPr lang="en-US" sz="4100" dirty="0"/>
              <a:t>iSAS project</a:t>
            </a:r>
            <a:endParaRPr lang="en-US" dirty="0"/>
          </a:p>
          <a:p>
            <a:r>
              <a:rPr lang="en-US" sz="3500" dirty="0"/>
              <a:t>4</a:t>
            </a:r>
            <a:r>
              <a:rPr lang="en-US" sz="3500" baseline="30000" dirty="0"/>
              <a:t>th</a:t>
            </a:r>
            <a:r>
              <a:rPr lang="en-US" sz="3500" dirty="0"/>
              <a:t> September, 2024</a:t>
            </a:r>
            <a:endParaRPr lang="fr-FR" sz="35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678772D7-BD3E-4C2D-8800-296732AC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556CE2F-8218-49CD-A3C6-E6176746A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423" y="5045"/>
            <a:ext cx="1052291" cy="106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0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341596"/>
            <a:ext cx="9720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Agenda items:</a:t>
            </a:r>
          </a:p>
          <a:p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Advisory Board mandate starting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Consortium agreement in progress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Padova meeting in March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Amendment to include Nikhef (and maybe Polish &amp; Latvian partners as well)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Preparation of the Governing board meeting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ADMIRE Linac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AOB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Notes will be found in the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Indico page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000" dirty="0">
                <a:hlinkClick r:id="rId4"/>
              </a:rPr>
              <a:t>iSAS project Indico page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8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507059"/>
            <a:ext cx="972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Advisory Board mandate starting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Welcome meeting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September at 10 am CET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430384" y="4578127"/>
            <a:ext cx="9403079" cy="1631216"/>
          </a:xfrm>
          <a:prstGeom prst="rect">
            <a:avLst/>
          </a:prstGeom>
          <a:solidFill>
            <a:srgbClr val="E0EBB7"/>
          </a:solidFill>
          <a:ln>
            <a:solidFill>
              <a:srgbClr val="A4C137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Mandated: 	Roberto Losito</a:t>
            </a: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Eugenio Nappi</a:t>
            </a: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Maxim Titov</a:t>
            </a: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propose:	A new Advisory Board member for the Governing Board to endorse?</a:t>
            </a:r>
          </a:p>
        </p:txBody>
      </p:sp>
    </p:spTree>
    <p:extLst>
      <p:ext uri="{BB962C8B-B14F-4D97-AF65-F5344CB8AC3E}">
        <p14:creationId xmlns:p14="http://schemas.microsoft.com/office/powerpoint/2010/main" val="64705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507059"/>
            <a:ext cx="972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Consortium agreement in progress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Comments &amp; questions phase until Governing Board meeting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September to validate signatures phase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430383" y="4578127"/>
            <a:ext cx="9403079" cy="1631216"/>
          </a:xfrm>
          <a:prstGeom prst="rect">
            <a:avLst/>
          </a:prstGeom>
          <a:solidFill>
            <a:srgbClr val="E0EBB7"/>
          </a:solidFill>
          <a:ln>
            <a:solidFill>
              <a:srgbClr val="A4C137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CA: 		Beneficiaries</a:t>
            </a: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Associate partners</a:t>
            </a: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Industrial partners?</a:t>
            </a: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NDA:		Industrial partners to be integrated later in the project?</a:t>
            </a:r>
          </a:p>
        </p:txBody>
      </p:sp>
    </p:spTree>
    <p:extLst>
      <p:ext uri="{BB962C8B-B14F-4D97-AF65-F5344CB8AC3E}">
        <p14:creationId xmlns:p14="http://schemas.microsoft.com/office/powerpoint/2010/main" val="211789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341622"/>
            <a:ext cx="9720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Padova meeting in March</a:t>
            </a:r>
          </a:p>
          <a:p>
            <a:endParaRPr lang="en-GB" sz="2000" dirty="0"/>
          </a:p>
          <a:p>
            <a:r>
              <a:rPr lang="en-GB" sz="2000" b="1" dirty="0">
                <a:effectLst/>
              </a:rPr>
              <a:t>Context: </a:t>
            </a:r>
          </a:p>
          <a:p>
            <a:r>
              <a:rPr lang="en-GB" sz="2000" dirty="0"/>
              <a:t>LNL, INFN, Padova, 3 days in-person meeting in March 2025 (including travel)</a:t>
            </a:r>
            <a:br>
              <a:rPr lang="en-GB" sz="2000" dirty="0">
                <a:effectLst/>
              </a:rPr>
            </a:br>
            <a:endParaRPr lang="en-GB" sz="2000" dirty="0">
              <a:effectLst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>
                <a:effectLst/>
              </a:rPr>
              <a:t>Which week? (1</a:t>
            </a:r>
            <a:r>
              <a:rPr lang="en-GB" sz="2000" baseline="30000" dirty="0">
                <a:effectLst/>
              </a:rPr>
              <a:t>st</a:t>
            </a:r>
            <a:r>
              <a:rPr lang="en-GB" sz="2000" dirty="0">
                <a:effectLst/>
              </a:rPr>
              <a:t> week to be avoided if possible) from Wednesday</a:t>
            </a:r>
            <a:r>
              <a:rPr lang="en-GB" sz="2000" dirty="0"/>
              <a:t> to Friday 3 options</a:t>
            </a:r>
            <a:endParaRPr lang="en-GB" sz="2000" dirty="0">
              <a:effectLst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>
                <a:effectLst/>
              </a:rPr>
              <a:t>Which objectives?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/>
              <a:t>Advisory Board &amp; Governing Board organised at the same time? Industry Board?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000" dirty="0">
                <a:effectLst/>
              </a:rPr>
              <a:t>Visit of LNL to anticipate?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859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341622"/>
            <a:ext cx="9720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Amendment to include Nikhef…</a:t>
            </a:r>
          </a:p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/>
          </a:p>
          <a:p>
            <a:r>
              <a:rPr lang="en-US" sz="2000" dirty="0"/>
              <a:t>The iSAS Scientific Coordinator Jorgen D'Hondt has been promoted as Nikhef Director</a:t>
            </a:r>
            <a:br>
              <a:rPr lang="en-US" sz="3200" dirty="0"/>
            </a:b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Transition from VUB in Brussels to Nikhef in Amsterdam to be handled</a:t>
            </a:r>
          </a:p>
          <a:p>
            <a:r>
              <a:rPr lang="en-US" sz="2000" dirty="0"/>
              <a:t>	Including Nikhef means an amendment to the Grant Agreement</a:t>
            </a:r>
          </a:p>
          <a:p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/>
              <a:t>To be confirmed with all partners</a:t>
            </a:r>
          </a:p>
          <a:p>
            <a:endParaRPr lang="en-US" sz="2000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447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341622"/>
            <a:ext cx="9720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and Polish &amp; Latvian partners as well</a:t>
            </a:r>
          </a:p>
          <a:p>
            <a:endParaRPr lang="en-US" sz="2800" b="1" dirty="0">
              <a:solidFill>
                <a:srgbClr val="A4C13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>
                <a:hlinkClick r:id="rId3"/>
              </a:rPr>
              <a:t>IFJ PAN</a:t>
            </a:r>
            <a:r>
              <a:rPr lang="en-GB" dirty="0"/>
              <a:t> (Kraków, Poland) &amp; </a:t>
            </a:r>
            <a:r>
              <a:rPr lang="en-GB" dirty="0">
                <a:hlinkClick r:id="rId4"/>
              </a:rPr>
              <a:t>RTU</a:t>
            </a:r>
            <a:r>
              <a:rPr lang="en-GB" dirty="0"/>
              <a:t> (Riga, Latvia) </a:t>
            </a:r>
          </a:p>
          <a:p>
            <a:endParaRPr lang="en-GB" dirty="0"/>
          </a:p>
          <a:p>
            <a:r>
              <a:rPr lang="en-GB" b="1" dirty="0">
                <a:effectLst/>
              </a:rPr>
              <a:t>Context</a:t>
            </a:r>
          </a:p>
          <a:p>
            <a:r>
              <a:rPr lang="en-GB" dirty="0"/>
              <a:t>A</a:t>
            </a:r>
            <a:r>
              <a:rPr lang="en-GB" dirty="0">
                <a:effectLst/>
              </a:rPr>
              <a:t>mendment to the project expected around November 2024 to integrate Nikhef, the Polish &amp; Latvian partners have been interested for a long time, and the amendment is an opportunity to integrate them as well</a:t>
            </a:r>
            <a:br>
              <a:rPr lang="en-GB" dirty="0">
                <a:effectLst/>
              </a:rPr>
            </a:br>
            <a:endParaRPr lang="en-GB" dirty="0">
              <a:effectLst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effectLst/>
              </a:rPr>
              <a:t>Which roles/tasks to allocate ?</a:t>
            </a:r>
          </a:p>
          <a:p>
            <a:r>
              <a:rPr lang="en-GB" dirty="0"/>
              <a:t>	Andris Ratkus from RTU &amp; Dariusz Bocian from IFJ PAN will present their proposal to the 	Governing Board 9</a:t>
            </a:r>
            <a:r>
              <a:rPr lang="en-GB" baseline="30000" dirty="0"/>
              <a:t>th</a:t>
            </a:r>
            <a:r>
              <a:rPr lang="en-GB" dirty="0"/>
              <a:t> Sept after discussions with WP Leaders involved</a:t>
            </a:r>
          </a:p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To be discussed &amp; hopefully endorsed by Governing Board</a:t>
            </a:r>
          </a:p>
          <a:p>
            <a:endParaRPr lang="en-US" sz="2000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265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610095"/>
            <a:ext cx="9720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Preparation of the Governing board meeting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000" b="1" dirty="0"/>
          </a:p>
          <a:p>
            <a:r>
              <a:rPr lang="en-GB" b="1" dirty="0"/>
              <a:t>Objectives proposed</a:t>
            </a:r>
          </a:p>
          <a:p>
            <a:r>
              <a:rPr lang="en-GB" dirty="0"/>
              <a:t>To guide iSAS choices as a collective, to arbitrate on legal &amp; strategic pending matters such as questions around the CA &amp; new partners joining the project  </a:t>
            </a:r>
            <a:br>
              <a:rPr lang="en-GB" dirty="0"/>
            </a:br>
            <a:endParaRPr lang="en-GB" dirty="0"/>
          </a:p>
          <a:p>
            <a:r>
              <a:rPr lang="en-GB" b="1" dirty="0"/>
              <a:t>Agenda items (tbc)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effectLst/>
              </a:rPr>
              <a:t>Project brief status report: based on 1 slide per WP from M5 updates &amp; global work plan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effectLst/>
              </a:rPr>
              <a:t>Advisory Board members welcome into the project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effectLst/>
              </a:rPr>
              <a:t>Consortium Agreement (CA)</a:t>
            </a:r>
          </a:p>
          <a:p>
            <a:pPr lvl="2"/>
            <a:r>
              <a:rPr lang="en-GB" dirty="0">
                <a:effectLst/>
              </a:rPr>
              <a:t>	From comments phase to signature phase</a:t>
            </a:r>
          </a:p>
          <a:p>
            <a:pPr lvl="2"/>
            <a:r>
              <a:rPr lang="en-GB" dirty="0">
                <a:effectLst/>
              </a:rPr>
              <a:t>	Integration of industrial partners into the project via the CA, the Governing Board 	&amp; the Industry Board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effectLst/>
              </a:rPr>
              <a:t>Decision on the integration of 3 new partners: </a:t>
            </a:r>
            <a:r>
              <a:rPr lang="en-GB" dirty="0">
                <a:effectLst/>
                <a:hlinkClick r:id="rId3"/>
              </a:rPr>
              <a:t>Nikhef</a:t>
            </a:r>
            <a:r>
              <a:rPr lang="en-GB" dirty="0">
                <a:effectLst/>
              </a:rPr>
              <a:t> (The Netherlands), </a:t>
            </a:r>
            <a:r>
              <a:rPr lang="en-GB" dirty="0">
                <a:effectLst/>
                <a:hlinkClick r:id="rId4"/>
              </a:rPr>
              <a:t>IFJ PAN</a:t>
            </a:r>
            <a:r>
              <a:rPr lang="en-GB" dirty="0">
                <a:effectLst/>
              </a:rPr>
              <a:t> (Poland), </a:t>
            </a:r>
            <a:r>
              <a:rPr lang="en-GB" dirty="0">
                <a:effectLst/>
                <a:hlinkClick r:id="rId5"/>
              </a:rPr>
              <a:t>RTU</a:t>
            </a:r>
            <a:r>
              <a:rPr lang="en-GB" dirty="0">
                <a:effectLst/>
              </a:rPr>
              <a:t> (Latvia)</a:t>
            </a:r>
          </a:p>
          <a:p>
            <a:pPr lvl="1"/>
            <a:r>
              <a:rPr lang="en-GB" dirty="0">
                <a:effectLst/>
              </a:rPr>
              <a:t>		Have been invited to participate as guests: Dariusz Bocian (IFJ PAN), Andris Ratkus 		(RTU) &amp; Toms Torims (CERN)</a:t>
            </a:r>
          </a:p>
          <a:p>
            <a:pPr lvl="1"/>
            <a:r>
              <a:rPr lang="en-GB" dirty="0">
                <a:effectLst/>
              </a:rPr>
              <a:t>		Which roles/tasks to allocate?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249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280662"/>
            <a:ext cx="972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ADMIRE Linac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Jorgen D’Hondt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Presents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343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341622"/>
            <a:ext cx="972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plan</a:t>
            </a:r>
            <a:br>
              <a:rPr lang="en-US" sz="3200" dirty="0"/>
            </a:b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 to date with Milestones &amp; Deliverables status by timeline for the 1</a:t>
            </a:r>
            <a:r>
              <a:rPr lang="en-US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project year:</a:t>
            </a:r>
          </a:p>
          <a:p>
            <a:endParaRPr lang="en-US" sz="2000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2BC8A13-7F02-413D-BE81-DF5FAB8E2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88172"/>
            <a:ext cx="12192000" cy="236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349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C90F61F-2453-4D94-B380-049A01D19C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GB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A679C5D-D1EA-4B9D-A885-97D7F6170A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833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10479</TotalTime>
  <Words>586</Words>
  <Application>Microsoft Office PowerPoint</Application>
  <PresentationFormat>Grand écran</PresentationFormat>
  <Paragraphs>89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Wingdings</vt:lpstr>
      <vt:lpstr>Office Theme</vt:lpstr>
      <vt:lpstr>Coordination panel meeting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Jorgen D'HONDT</dc:creator>
  <cp:lastModifiedBy>adele de-valera</cp:lastModifiedBy>
  <cp:revision>171</cp:revision>
  <dcterms:created xsi:type="dcterms:W3CDTF">2024-02-23T11:31:04Z</dcterms:created>
  <dcterms:modified xsi:type="dcterms:W3CDTF">2026-09-11T14:55:26Z</dcterms:modified>
</cp:coreProperties>
</file>