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77" r:id="rId2"/>
    <p:sldId id="273" r:id="rId3"/>
    <p:sldId id="281" r:id="rId4"/>
    <p:sldId id="275" r:id="rId5"/>
    <p:sldId id="280" r:id="rId6"/>
    <p:sldId id="288" r:id="rId7"/>
    <p:sldId id="286" r:id="rId8"/>
    <p:sldId id="285" r:id="rId9"/>
    <p:sldId id="284" r:id="rId10"/>
    <p:sldId id="283" r:id="rId11"/>
    <p:sldId id="282" r:id="rId12"/>
    <p:sldId id="272" r:id="rId13"/>
    <p:sldId id="274" r:id="rId14"/>
    <p:sldId id="279" r:id="rId15"/>
    <p:sldId id="278" r:id="rId16"/>
    <p:sldId id="289" r:id="rId17"/>
    <p:sldId id="290" r:id="rId18"/>
    <p:sldId id="291" r:id="rId19"/>
    <p:sldId id="287" r:id="rId20"/>
    <p:sldId id="276" r:id="rId21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137"/>
    <a:srgbClr val="5B6B1F"/>
    <a:srgbClr val="E0E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3" d="100"/>
          <a:sy n="73" d="100"/>
        </p:scale>
        <p:origin x="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0AC9C-3F87-427E-AE51-BBF82BC2DD7F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68781-0196-4F7E-91AA-22A72E360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053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A398E-FCB8-1146-8DE5-39712756FA2F}" type="datetimeFigureOut">
              <a:rPr lang="en-BE" smtClean="0"/>
              <a:t>09/06/2024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hef.nl/e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fj.edu.pl/en/" TargetMode="External"/><Relationship Id="rId4" Type="http://schemas.openxmlformats.org/officeDocument/2006/relationships/hyperlink" Target="https://www.rtu.lv/en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hef.nl/en/" TargetMode="External"/><Relationship Id="rId7" Type="http://schemas.openxmlformats.org/officeDocument/2006/relationships/hyperlink" Target="https://indico.ijclab.in2p3.fr/category/51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dico.ijclab.in2p3.fr/event/10948/" TargetMode="External"/><Relationship Id="rId5" Type="http://schemas.openxmlformats.org/officeDocument/2006/relationships/hyperlink" Target="https://www.rtu.lv/en" TargetMode="External"/><Relationship Id="rId4" Type="http://schemas.openxmlformats.org/officeDocument/2006/relationships/hyperlink" Target="https://www.ifj.edu.pl/en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erncourier.com/wp-content/uploads/2024/07/CERNCourier2024JulAug-digitaledition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654B7E4-984C-4AF9-9F6A-BA4C3935E4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iSAS </a:t>
            </a:r>
            <a:r>
              <a:rPr lang="en-GB" dirty="0"/>
              <a:t>Governing</a:t>
            </a:r>
            <a:r>
              <a:rPr lang="fr-FR" dirty="0"/>
              <a:t> </a:t>
            </a:r>
            <a:r>
              <a:rPr lang="en-GB" dirty="0"/>
              <a:t>Board</a:t>
            </a:r>
            <a:r>
              <a:rPr lang="fr-FR" dirty="0"/>
              <a:t> meeting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58D61F-C602-40EE-B9C8-D3E438272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67836"/>
          </a:xfrm>
        </p:spPr>
        <p:txBody>
          <a:bodyPr>
            <a:normAutofit/>
          </a:bodyPr>
          <a:lstStyle/>
          <a:p>
            <a:r>
              <a:rPr lang="en-US" sz="3500" dirty="0"/>
              <a:t>9</a:t>
            </a:r>
            <a:r>
              <a:rPr lang="en-US" sz="3500" baseline="30000" dirty="0"/>
              <a:t>th</a:t>
            </a:r>
            <a:r>
              <a:rPr lang="en-US" sz="3500" dirty="0"/>
              <a:t> September, 2024</a:t>
            </a:r>
            <a:endParaRPr lang="fr-FR" sz="35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78772D7-BD3E-4C2D-8800-296732ACE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001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507059"/>
            <a:ext cx="9720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WP5 - </a:t>
            </a:r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Integration into a new LINAC cryomodule</a:t>
            </a:r>
            <a:endParaRPr lang="en-US" sz="2800" b="1" dirty="0">
              <a:solidFill>
                <a:srgbClr val="A4C137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 reporting delay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feedback update received recently (since kick-off)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Expected f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June as announced at the kick-off meeting: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“Preparations of M 5.1: In-person meeting at ESS; 2-day Meeting ~first week of June (3-4 June)”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30384" y="5936670"/>
            <a:ext cx="8906690" cy="400110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Milestones: 	In-person WP kick-off meeting at ESS (WP5 M#21) Info missing</a:t>
            </a:r>
          </a:p>
        </p:txBody>
      </p:sp>
    </p:spTree>
    <p:extLst>
      <p:ext uri="{BB962C8B-B14F-4D97-AF65-F5344CB8AC3E}">
        <p14:creationId xmlns:p14="http://schemas.microsoft.com/office/powerpoint/2010/main" val="249382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533185"/>
            <a:ext cx="9720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WP6 - Integration into accelerator (PERLE) &amp; collider RIs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Cavities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specifications for the Niobium material: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Sent to the CNRS procurement department and validated. Published: July 17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Tender submission deadline: Sept 17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specifications for the cavities: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going iterations between our procurement department and CNRS. Publication not before October 1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272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3" y="1478306"/>
            <a:ext cx="97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WP7 - Integration into industrial solutions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iSAS Repository host at STFC? 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has been difficult for policy and technical reasons: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SharePoint host would have to be willing and able to provide access to external, including non-academic users (specifically industrial associate partners)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iSAS website - industrial section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iSAS website task force will be created soon to: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1: create a finalized skeleton (layout design) until around mid-October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2: create the added contents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Industry Board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Industry Board to be held end September/early October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30383" y="6011574"/>
            <a:ext cx="10269585" cy="400110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Milestones: 	Decision on iSAS repository and its implementation (WP7 M#25) Delayed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9D5386A-B77B-421E-B942-6708EE4F25F1}"/>
              </a:ext>
            </a:extLst>
          </p:cNvPr>
          <p:cNvSpPr txBox="1"/>
          <p:nvPr/>
        </p:nvSpPr>
        <p:spPr>
          <a:xfrm>
            <a:off x="1434734" y="6442657"/>
            <a:ext cx="10269586" cy="400110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Deliverables: 	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Creation of website for the iSAS - industrial section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(WP7 D#22) due month 10</a:t>
            </a:r>
          </a:p>
        </p:txBody>
      </p:sp>
    </p:spTree>
    <p:extLst>
      <p:ext uri="{BB962C8B-B14F-4D97-AF65-F5344CB8AC3E}">
        <p14:creationId xmlns:p14="http://schemas.microsoft.com/office/powerpoint/2010/main" val="2542359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551837"/>
            <a:ext cx="97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WP8 – Societal impact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Postponed for participation reasons: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Postponed until M7 to facilitate wide participation, that summer months do not allow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30383" y="4578127"/>
            <a:ext cx="9897524" cy="707886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Deliverables: 	Development of a data management plan (DMP) (WP8 D#25) due month 7 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Creation of a Dissemination &amp; Exploitation Plan (WP8 D#33) due month 7 </a:t>
            </a:r>
          </a:p>
        </p:txBody>
      </p:sp>
    </p:spTree>
    <p:extLst>
      <p:ext uri="{BB962C8B-B14F-4D97-AF65-F5344CB8AC3E}">
        <p14:creationId xmlns:p14="http://schemas.microsoft.com/office/powerpoint/2010/main" val="211789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1300731"/>
            <a:ext cx="107616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WP9 – Management &amp; Coordination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9.1: Project Coordination and Management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Consortium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agreement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questions asked, ready for signature process </a:t>
            </a:r>
          </a:p>
          <a:p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9.2: Scientific Coordination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Coordination panel every 6 weeks, and every other meeting becomes a Steering committee with WP Leaders &amp; Deputies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Advisory Board members mandated (Roberto Losito, Eugenio Nappi, Maxim Titov), 1 proposed for endorsement (tbd)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Welcome meeting 20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September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9.3: Internal communication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communication plan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accounted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for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 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ostponed until M7 to facilitate wide participation, that summer months do not allow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280850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30384" y="5848484"/>
            <a:ext cx="8906690" cy="400110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Deliverables: 	Creation of the iSAS website (WP9 D#29) due month 7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40F0160-EAB1-48F6-8E49-60C982885295}"/>
              </a:ext>
            </a:extLst>
          </p:cNvPr>
          <p:cNvSpPr txBox="1"/>
          <p:nvPr/>
        </p:nvSpPr>
        <p:spPr>
          <a:xfrm>
            <a:off x="1440700" y="6348428"/>
            <a:ext cx="8906690" cy="400110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Milestones:	Internal communication plan (WP9 M#31) accounted for</a:t>
            </a:r>
          </a:p>
        </p:txBody>
      </p:sp>
    </p:spTree>
    <p:extLst>
      <p:ext uri="{BB962C8B-B14F-4D97-AF65-F5344CB8AC3E}">
        <p14:creationId xmlns:p14="http://schemas.microsoft.com/office/powerpoint/2010/main" val="2779143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341622"/>
            <a:ext cx="9720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 plan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 to date with Milestones &amp; Deliverables status by timeline for the 1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project year: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A2B0FFF-3957-4ADD-9E52-7F60AFF7A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88172"/>
            <a:ext cx="12192000" cy="236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980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341622"/>
            <a:ext cx="97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Advisory Board members welcome into the project</a:t>
            </a:r>
            <a:endParaRPr lang="en-US" sz="2800" b="1" dirty="0">
              <a:solidFill>
                <a:srgbClr val="A4C137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Welcome meeting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September at 10 am CET confirmed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2B33816-9119-43F4-8DAF-082E8DF6B747}"/>
              </a:ext>
            </a:extLst>
          </p:cNvPr>
          <p:cNvSpPr txBox="1"/>
          <p:nvPr/>
        </p:nvSpPr>
        <p:spPr>
          <a:xfrm>
            <a:off x="1430383" y="4160876"/>
            <a:ext cx="9403079" cy="2246769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Mandated: 	Roberto Losito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Eugenio Nappi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Maxim Titov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Declined:	Caterina Biscari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discuss:	A new Advisory Board member for the Governing Board to endorse?</a:t>
            </a:r>
          </a:p>
        </p:txBody>
      </p:sp>
    </p:spTree>
    <p:extLst>
      <p:ext uri="{BB962C8B-B14F-4D97-AF65-F5344CB8AC3E}">
        <p14:creationId xmlns:p14="http://schemas.microsoft.com/office/powerpoint/2010/main" val="4269327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421524"/>
            <a:ext cx="9720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Consortium agreement (CA) in progress</a:t>
            </a:r>
          </a:p>
          <a:p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Comments &amp; questions phase 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Until 9th September </a:t>
            </a: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b="1" dirty="0">
                <a:effectLst/>
              </a:rPr>
              <a:t>Guest participa</a:t>
            </a:r>
            <a:r>
              <a:rPr lang="en-GB" sz="2000" b="1" dirty="0"/>
              <a:t>nt </a:t>
            </a:r>
            <a:endParaRPr lang="en-GB" sz="2000" dirty="0">
              <a:effectLst/>
            </a:endParaRPr>
          </a:p>
          <a:p>
            <a:r>
              <a:rPr lang="en-GB" sz="2000" dirty="0">
                <a:effectLst/>
              </a:rPr>
              <a:t>Julie Gendron (CNRS) 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validate signatures phase?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effectLst/>
              </a:rPr>
              <a:t>To clarify</a:t>
            </a:r>
            <a:r>
              <a:rPr lang="en-GB" sz="2000" dirty="0"/>
              <a:t>: i</a:t>
            </a:r>
            <a:r>
              <a:rPr lang="en-GB" sz="2000" dirty="0">
                <a:effectLst/>
              </a:rPr>
              <a:t>ntegration of industrial partners into the project via the CA, the Governing Board &amp; the Industry Board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312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519176"/>
            <a:ext cx="1039585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Decision on the integration of 3 new partners</a:t>
            </a:r>
          </a:p>
          <a:p>
            <a:endParaRPr lang="en-GB" sz="2000" b="1" dirty="0">
              <a:effectLst/>
            </a:endParaRPr>
          </a:p>
          <a:p>
            <a:r>
              <a:rPr lang="en-GB" sz="2000" dirty="0">
                <a:effectLst/>
                <a:hlinkClick r:id="rId3"/>
              </a:rPr>
              <a:t>Nikhef</a:t>
            </a:r>
            <a:r>
              <a:rPr lang="en-GB" sz="2000" dirty="0">
                <a:effectLst/>
              </a:rPr>
              <a:t> (The Netherlands)</a:t>
            </a:r>
          </a:p>
          <a:p>
            <a:r>
              <a:rPr lang="en-GB" sz="2000" dirty="0">
                <a:effectLst/>
                <a:hlinkClick r:id="rId4"/>
              </a:rPr>
              <a:t>Riga Technical University (RTU) </a:t>
            </a:r>
            <a:r>
              <a:rPr lang="en-GB" sz="2000" dirty="0">
                <a:effectLst/>
              </a:rPr>
              <a:t>(Latvia)</a:t>
            </a:r>
          </a:p>
          <a:p>
            <a:r>
              <a:rPr lang="en-GB" sz="2000" dirty="0">
                <a:effectLst/>
                <a:hlinkClick r:id="rId5"/>
              </a:rPr>
              <a:t>Institute of Nuclear Physics (IFJ PAN)</a:t>
            </a:r>
            <a:r>
              <a:rPr lang="en-GB" sz="2000" dirty="0">
                <a:effectLst/>
              </a:rPr>
              <a:t> (Poland)</a:t>
            </a:r>
          </a:p>
          <a:p>
            <a:endParaRPr lang="en-GB" sz="2000" b="1" dirty="0">
              <a:effectLst/>
            </a:endParaRPr>
          </a:p>
          <a:p>
            <a:r>
              <a:rPr lang="en-GB" sz="2000" b="1" dirty="0">
                <a:effectLst/>
              </a:rPr>
              <a:t>Have been invited to participate as guests</a:t>
            </a:r>
            <a:r>
              <a:rPr lang="en-GB" sz="2000" dirty="0">
                <a:effectLst/>
              </a:rPr>
              <a:t> </a:t>
            </a:r>
          </a:p>
          <a:p>
            <a:r>
              <a:rPr lang="en-GB" sz="2000" dirty="0">
                <a:effectLst/>
              </a:rPr>
              <a:t>Andris Ratkus (RTU) &amp; Toms Torims (CERN), Dariusz Bocian (IFJ PAN)</a:t>
            </a:r>
          </a:p>
          <a:p>
            <a:endParaRPr lang="en-GB" sz="2000" dirty="0">
              <a:effectLst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effectLst/>
              </a:rPr>
              <a:t>Which roles/tasks to allocate?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effectLst/>
              </a:rPr>
              <a:t>Amendment to integrate them (if validation from Governing Board) finalised around November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93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270609"/>
            <a:ext cx="9720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Padova meeting in March 2025</a:t>
            </a:r>
          </a:p>
          <a:p>
            <a:endParaRPr lang="en-GB" sz="2800" dirty="0"/>
          </a:p>
          <a:p>
            <a:r>
              <a:rPr lang="en-GB" sz="2000" b="1" dirty="0">
                <a:effectLst/>
              </a:rPr>
              <a:t>Context </a:t>
            </a:r>
          </a:p>
          <a:p>
            <a:r>
              <a:rPr lang="en-GB" sz="2000" dirty="0"/>
              <a:t>Hosted at LNL, INFN, Padova</a:t>
            </a:r>
          </a:p>
          <a:p>
            <a:endParaRPr lang="en-GB" sz="2000" dirty="0">
              <a:effectLst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2 options:</a:t>
            </a:r>
          </a:p>
          <a:p>
            <a:pPr lvl="1"/>
            <a:r>
              <a:rPr lang="en-GB" sz="2000" dirty="0"/>
              <a:t>F</a:t>
            </a:r>
            <a:r>
              <a:rPr lang="en-GB" sz="2000" dirty="0">
                <a:effectLst/>
              </a:rPr>
              <a:t>rom </a:t>
            </a:r>
            <a:r>
              <a:rPr lang="en-GB" sz="2000" dirty="0">
                <a:solidFill>
                  <a:srgbClr val="000000"/>
                </a:solidFill>
                <a:effectLst/>
              </a:rPr>
              <a:t>Wednesday 12th to Friday 14th (including travel)</a:t>
            </a:r>
          </a:p>
          <a:p>
            <a:pPr lvl="1"/>
            <a:r>
              <a:rPr lang="en-GB" sz="2000" dirty="0">
                <a:solidFill>
                  <a:srgbClr val="000000"/>
                </a:solidFill>
              </a:rPr>
              <a:t>From </a:t>
            </a:r>
            <a:r>
              <a:rPr lang="en-GB" sz="2000" dirty="0">
                <a:solidFill>
                  <a:srgbClr val="000000"/>
                </a:solidFill>
                <a:effectLst/>
              </a:rPr>
              <a:t>Wednesday 19th to Friday 21st (including travel)</a:t>
            </a:r>
            <a:endParaRPr lang="en-GB" sz="2000" dirty="0">
              <a:effectLst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Proposal: Advisory Board, Industry Board &amp; Governing Board organised at the same time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effectLst/>
              </a:rPr>
              <a:t>Visit of LNL to anticipate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60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1572627"/>
            <a:ext cx="9720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Agenda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b="1" dirty="0"/>
          </a:p>
          <a:p>
            <a:r>
              <a:rPr lang="en-GB" sz="1600" b="1" dirty="0"/>
              <a:t>Objectives </a:t>
            </a:r>
          </a:p>
          <a:p>
            <a:r>
              <a:rPr lang="en-GB" sz="1600" dirty="0"/>
              <a:t>To guide iSAS choices as a collective, to arbitrate on legal &amp; strategic pending matters such as questions around the CA &amp; new partners joining the project  </a:t>
            </a:r>
            <a:br>
              <a:rPr lang="en-GB" sz="1600" dirty="0"/>
            </a:br>
            <a:endParaRPr lang="en-GB" sz="1600" dirty="0"/>
          </a:p>
          <a:p>
            <a:r>
              <a:rPr lang="en-GB" sz="1600" b="1" dirty="0"/>
              <a:t>Agenda items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600" dirty="0">
                <a:effectLst/>
              </a:rPr>
              <a:t>Project brief status report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600" dirty="0">
                <a:effectLst/>
              </a:rPr>
              <a:t>Advisory Board members welcome into the project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600" dirty="0">
                <a:effectLst/>
              </a:rPr>
              <a:t>Consortium Agreement (CA)</a:t>
            </a:r>
          </a:p>
          <a:p>
            <a:pPr lvl="2"/>
            <a:r>
              <a:rPr lang="en-GB" sz="1600" dirty="0">
                <a:effectLst/>
              </a:rPr>
              <a:t>	From comments phase to signature phase</a:t>
            </a:r>
          </a:p>
          <a:p>
            <a:pPr lvl="2"/>
            <a:r>
              <a:rPr lang="en-GB" sz="1600" dirty="0">
                <a:effectLst/>
              </a:rPr>
              <a:t>	Integration of industrial partners into the project via the CA, the Governing Board &amp; the 	Industry Board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600" dirty="0">
                <a:effectLst/>
              </a:rPr>
              <a:t>Decision on the integration of 3 new partners: </a:t>
            </a:r>
            <a:r>
              <a:rPr lang="en-GB" sz="1600" dirty="0">
                <a:effectLst/>
                <a:hlinkClick r:id="rId3"/>
              </a:rPr>
              <a:t>Nikhef</a:t>
            </a:r>
            <a:r>
              <a:rPr lang="en-GB" sz="1600" dirty="0">
                <a:effectLst/>
              </a:rPr>
              <a:t> (The Netherlands), </a:t>
            </a:r>
            <a:r>
              <a:rPr lang="en-GB" sz="1600" dirty="0">
                <a:effectLst/>
                <a:hlinkClick r:id="rId4"/>
              </a:rPr>
              <a:t>IFJ PAN</a:t>
            </a:r>
            <a:r>
              <a:rPr lang="en-GB" sz="1600" dirty="0">
                <a:effectLst/>
              </a:rPr>
              <a:t> (Poland), </a:t>
            </a:r>
            <a:r>
              <a:rPr lang="en-GB" sz="1600" dirty="0">
                <a:effectLst/>
                <a:hlinkClick r:id="rId5"/>
              </a:rPr>
              <a:t>RTU</a:t>
            </a:r>
            <a:r>
              <a:rPr lang="en-GB" sz="1600" dirty="0">
                <a:effectLst/>
              </a:rPr>
              <a:t> (Latvia)</a:t>
            </a:r>
          </a:p>
          <a:p>
            <a:pPr lvl="1"/>
            <a:r>
              <a:rPr lang="en-GB" sz="1600" dirty="0">
                <a:effectLst/>
              </a:rPr>
              <a:t>		Which roles/tasks to allocate?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dirty="0"/>
              <a:t>Padova meeting in March 2025</a:t>
            </a:r>
            <a:endParaRPr lang="en-GB" sz="1600" dirty="0">
              <a:effectLst/>
            </a:endParaRPr>
          </a:p>
          <a:p>
            <a:pPr lvl="1"/>
            <a:endParaRPr lang="en-GB" sz="1600" dirty="0"/>
          </a:p>
          <a:p>
            <a:r>
              <a:rPr lang="en-US" sz="1600" dirty="0"/>
              <a:t>Notes will be found in the </a:t>
            </a:r>
            <a:r>
              <a:rPr lang="en-US" sz="1600" dirty="0">
                <a:hlinkClick r:id="rId6"/>
              </a:rPr>
              <a:t>Indico page </a:t>
            </a:r>
            <a:endParaRPr lang="en-US" sz="1600" dirty="0"/>
          </a:p>
          <a:p>
            <a:r>
              <a:rPr lang="en-US" sz="1600" dirty="0">
                <a:hlinkClick r:id="rId7"/>
              </a:rPr>
              <a:t>iSAS project Indico page </a:t>
            </a:r>
            <a:endParaRPr lang="en-US" sz="1600" dirty="0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383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1">
            <a:extLst>
              <a:ext uri="{FF2B5EF4-FFF2-40B4-BE49-F238E27FC236}">
                <a16:creationId xmlns:a16="http://schemas.microsoft.com/office/drawing/2014/main" id="{C335F4B2-46CC-4692-8189-C48C5E3E9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GB" dirty="0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B48205A9-EDC5-4C3D-BDF1-25C291DC9F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44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151710" y="1194294"/>
            <a:ext cx="972000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iSAS project</a:t>
            </a:r>
          </a:p>
          <a:p>
            <a:endParaRPr lang="en-GB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400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the ambition to maintain the attractiveness and competitiveness of European RIs, and enable Europe’s Green Deal, the </a:t>
            </a:r>
            <a:r>
              <a:rPr lang="en-GB" sz="1400" b="1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Innovate for Sustainable Accelerating Systems (iSAS) </a:t>
            </a:r>
            <a:r>
              <a:rPr lang="en-GB" sz="1400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has been approved by </a:t>
            </a:r>
            <a:r>
              <a:rPr lang="en-GB" sz="1400" b="1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Horizon Europe. Its aim is to </a:t>
            </a:r>
            <a:r>
              <a:rPr lang="en-GB" sz="1400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 an enhanced collaboration in the field to </a:t>
            </a:r>
            <a:r>
              <a:rPr lang="en-GB" sz="1400" b="1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broaden, expedite and amplify the development and impact of novel energy-saving technologies to accelerate particles.</a:t>
            </a:r>
            <a:r>
              <a:rPr lang="en-GB" sz="1400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(…)</a:t>
            </a:r>
          </a:p>
          <a:p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400" b="1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save energy from RF power systems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, novel 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fast-reacting tuners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are being developed to compensate rapidly for detuning of the cavity’s frequency caused by mechanical vibrations, and methods are being invented to integrate them into 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smart digital control systems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en-GB" sz="1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400" b="1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save energy from the cryogenics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, and based on the ongoing Horizon Europe I.FAST project, superconducting cavities with thin 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films of Nb3Sn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are being further developed to operate with high performance at 4.2 K instead of 2 K, thereby reducing the grid-power to operate the cryogenic system. The cryogenic system requires three times less cooling power to maintain a 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4.2 K bath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at 4.2 K when heat is dissipated in the bath compared to maintaining a 2 K bath at 2 K. </a:t>
            </a:r>
          </a:p>
          <a:p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Finally, </a:t>
            </a:r>
            <a:r>
              <a:rPr lang="en-GB" sz="1400" b="1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save energy from the accelerated particle beam</a:t>
            </a:r>
            <a:r>
              <a:rPr lang="en-GB" sz="1400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itself, the technology of </a:t>
            </a:r>
            <a:r>
              <a:rPr lang="en-GB" sz="1400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energy recovery linacs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(ERLs) is being improved to operate efficiently with high-current beams by developing 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novel higher-order mode dampers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that significantly avoid heat loads in the cavities.</a:t>
            </a:r>
          </a:p>
          <a:p>
            <a:endParaRPr lang="en-GB" sz="1400" spc="-1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Implementation </a:t>
            </a:r>
            <a:r>
              <a:rPr lang="en-GB" sz="14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technologies </a:t>
            </a:r>
            <a:r>
              <a:rPr lang="en-GB" sz="14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the </a:t>
            </a: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design </a:t>
            </a:r>
            <a:r>
              <a:rPr lang="en-GB" sz="14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new 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energy-saving</a:t>
            </a:r>
            <a:r>
              <a:rPr lang="en-GB" sz="1400" spc="8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cryomodule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parametric design)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Implementation </a:t>
            </a:r>
            <a:r>
              <a:rPr lang="en-GB" sz="14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technologies </a:t>
            </a:r>
            <a:r>
              <a:rPr lang="en-GB" sz="14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current </a:t>
            </a:r>
            <a:r>
              <a:rPr lang="en-GB" sz="14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future 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infrastructures</a:t>
            </a:r>
            <a:r>
              <a:rPr lang="en-GB" sz="1400" spc="14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accelerator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Implementation </a:t>
            </a:r>
            <a:r>
              <a:rPr lang="en-GB" sz="14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technologies 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into </a:t>
            </a: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industrial</a:t>
            </a:r>
            <a:r>
              <a:rPr lang="en-GB" sz="1400" spc="5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solutions</a:t>
            </a:r>
            <a:endParaRPr lang="en-GB" sz="14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CERN Courier, July/August 2024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25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DE82BCE-E01E-4844-A7E9-F134916AA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95" y="0"/>
            <a:ext cx="121084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249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3" y="2670231"/>
            <a:ext cx="1066988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iSAS organisation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The </a:t>
            </a:r>
            <a:r>
              <a:rPr lang="en-US" sz="2000" dirty="0">
                <a:solidFill>
                  <a:srgbClr val="A4C137"/>
                </a:solidFill>
              </a:rPr>
              <a:t>Coordination panel</a:t>
            </a:r>
            <a:r>
              <a:rPr lang="en-US" sz="2000" dirty="0"/>
              <a:t>, who leads the </a:t>
            </a:r>
            <a:r>
              <a:rPr lang="en-GB" sz="2000" dirty="0"/>
              <a:t>scientific coordination of the project, </a:t>
            </a:r>
            <a:r>
              <a:rPr lang="en-US" sz="2000" dirty="0"/>
              <a:t>meets every 6 weeks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Every other meeting becomes a </a:t>
            </a:r>
            <a:r>
              <a:rPr lang="en-US" sz="2000" dirty="0">
                <a:solidFill>
                  <a:srgbClr val="A4C137"/>
                </a:solidFill>
              </a:rPr>
              <a:t>Steering committee </a:t>
            </a:r>
            <a:r>
              <a:rPr lang="en-GB" sz="2000" dirty="0"/>
              <a:t>to review WP progress in cross-coordination with WP Leaders &amp; Deputies, every trimester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The following slides sum up in 1 slide per WP (so very briefly) the last WP feedback updates received since the kick-off meeting, with particular focus on milestones, deliverables &amp; status report: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2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193544"/>
            <a:ext cx="97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WP1 - Ferro-electric fast reactive tuners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/>
              <a:t>Since the kick-off meeting at IJCLab, WP1 has worked on the following: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Exchange of personal is going to start latest after the summer vacation period with an engineer from HZB visiting CERN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voltage break-down measurements with ferro-electric samples using the setup of Walter Wuensch’s group at CERN are pushed forward by fabricating holding cathode/anodes for the teststand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Exchange on the RF design of FE-FRTs so far mainly between CERN and HZB started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integrated and combined project plan between mainly HZB and CERN will be put together soon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commissioning and first characterizations of the FE ceramics with the new teststand for 1.3 GHz has been started at HZB in June/July this year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851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724781"/>
            <a:ext cx="9720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WP2 - Low level RF controls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Coordination of R&amp;D on LLRF 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Machine learning implementation plan 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GB" sz="2000" dirty="0"/>
              <a:t>roviding the roadmap to achieve D2.2. "ML-based MC": Machine Learning based Microphonics Compensation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30384" y="5936670"/>
            <a:ext cx="8906690" cy="400110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Deliverable: 	ML implementation plan (WP2 D#35) Accounted for</a:t>
            </a:r>
          </a:p>
        </p:txBody>
      </p:sp>
    </p:spTree>
    <p:extLst>
      <p:ext uri="{BB962C8B-B14F-4D97-AF65-F5344CB8AC3E}">
        <p14:creationId xmlns:p14="http://schemas.microsoft.com/office/powerpoint/2010/main" val="272657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097757"/>
            <a:ext cx="9720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WP3 - </a:t>
            </a:r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Nb3Sn-on-Cu films for 4.2-K cavity operation </a:t>
            </a:r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Flux Trapping 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 design of a new sample holder that will accommodate Hall probes is ongoing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Tunability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Design of adapter for blade tuner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Adaptive Layers 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Coating systems ready for first planar sample deposition. Substrate polishing in progress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Working Cavity 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1.3 GHz Coating systems in the commissioning phase (part of the I.FAST program)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30383" y="5936670"/>
            <a:ext cx="10323651" cy="400110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Milestones: 	Modification of choke cavity for flux trapping study (WP3 M#11) due month 12</a:t>
            </a:r>
          </a:p>
        </p:txBody>
      </p:sp>
    </p:spTree>
    <p:extLst>
      <p:ext uri="{BB962C8B-B14F-4D97-AF65-F5344CB8AC3E}">
        <p14:creationId xmlns:p14="http://schemas.microsoft.com/office/powerpoint/2010/main" val="359109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3" y="2115013"/>
            <a:ext cx="1017273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WP4 - </a:t>
            </a:r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Higher-order mode dampers &amp; fundamental power couplers</a:t>
            </a:r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4.2: HOM coupler design 	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 of 800 MHz HOM coupler to be used in the WP6 are on going (CNRS – IJCLab). At the meeting on 25 June, Patricia Duchesne (IJCLab) gave a presentation of the work carried out (EM simulation, RF designs,..). Some optimization and studies are going to be improved</a:t>
            </a:r>
          </a:p>
          <a:p>
            <a:pPr lvl="1"/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4.5: 800 MHz FP coupler design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the partners agrees about who is in charge for each component. 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note: No partner is in charge of the double walls tubes (cuffs) for the RF 	coupler. CERN and IJCLab are working together to find a solution. Technical solution and cost estimate under progress by CERN. Funding has to be found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definition of the final RF coupler specification is on going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Governing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364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15255</TotalTime>
  <Words>1684</Words>
  <Application>Microsoft Office PowerPoint</Application>
  <PresentationFormat>Grand écran</PresentationFormat>
  <Paragraphs>192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Wingdings</vt:lpstr>
      <vt:lpstr>Office Theme</vt:lpstr>
      <vt:lpstr>iSAS Governing Board meeting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adele de-valera</cp:lastModifiedBy>
  <cp:revision>289</cp:revision>
  <dcterms:created xsi:type="dcterms:W3CDTF">2024-02-23T11:31:04Z</dcterms:created>
  <dcterms:modified xsi:type="dcterms:W3CDTF">2024-09-09T10:24:15Z</dcterms:modified>
</cp:coreProperties>
</file>