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99A398E-FCB8-1146-8DE5-39712756FA2F}" type="datetimeFigureOut">
              <a:rPr lang="en-BE" smtClean="0"/>
              <a:t>29/09/2024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0BBB2F10-FAEB-D3CF-A535-57FAB197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378848"/>
            <a:ext cx="3609024" cy="113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CFD807-6BFA-5F75-585F-038BB87B589A}"/>
              </a:ext>
            </a:extLst>
          </p:cNvPr>
          <p:cNvSpPr txBox="1"/>
          <p:nvPr/>
        </p:nvSpPr>
        <p:spPr>
          <a:xfrm>
            <a:off x="3910655" y="226449"/>
            <a:ext cx="721126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WP1: FE-FRT – report </a:t>
            </a:r>
            <a:r>
              <a:rPr lang="en-BE" sz="2400" b="1" dirty="0">
                <a:solidFill>
                  <a:srgbClr val="FF0000"/>
                </a:solidFill>
              </a:rPr>
              <a:t>[date]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HZB, CERN, CNRS,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Uni.Lanc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</a:rPr>
              <a:t>aster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libri"/>
              <a:ea typeface="ＭＳ Ｐゴシック" charset="0"/>
            </a:endParaRP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Convener &amp; deputy: Axel Neumann (HZB) &amp; NN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Main contacts with other partners: NN (CERN), NN (CNRS), NN 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Uni.Lanc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.)</a:t>
            </a:r>
          </a:p>
          <a:p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272144" y="1833622"/>
            <a:ext cx="11811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effectLst/>
                <a:latin typeface="Helvetica" pitchFamily="2" charset="0"/>
              </a:rPr>
              <a:t>Task 1.1: Coordination of R&amp;D on FE-FRT – M1-M48</a:t>
            </a:r>
            <a:endParaRPr lang="en-GB" b="1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General coordination by HZB as described above.</a:t>
            </a:r>
          </a:p>
          <a:p>
            <a:endParaRPr lang="en-GB" dirty="0">
              <a:effectLst/>
              <a:latin typeface="Helvetica" pitchFamily="2" charset="0"/>
            </a:endParaRPr>
          </a:p>
          <a:p>
            <a:r>
              <a:rPr lang="en-GB" b="1" i="1" dirty="0">
                <a:effectLst/>
                <a:latin typeface="Helvetica" pitchFamily="2" charset="0"/>
              </a:rPr>
              <a:t>Task 1.2: FE-FRT for Transient Beam Loading – M1-M40</a:t>
            </a:r>
            <a:endParaRPr lang="en-GB" b="1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Design a full FE-FRT-based 400 MHz tuner, applicable to LHC transient detuning scenarios.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Perform full RF, mechanical and cryogenic evaluation of the FE-FRT-equipped . LHC cryo-module.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Use design lessons learned to design a tuner for transient detuning of FCC 800 MHz multi-cell cavities.</a:t>
            </a:r>
          </a:p>
          <a:p>
            <a:endParaRPr lang="en-GB" dirty="0">
              <a:effectLst/>
              <a:latin typeface="Helvetica" pitchFamily="2" charset="0"/>
            </a:endParaRPr>
          </a:p>
          <a:p>
            <a:r>
              <a:rPr lang="en-GB" b="1" i="1" dirty="0">
                <a:effectLst/>
                <a:latin typeface="Helvetica" pitchFamily="2" charset="0"/>
              </a:rPr>
              <a:t>Task 1.3: FE-FRT for Microphonics – M1-M48</a:t>
            </a:r>
            <a:endParaRPr lang="en-GB" b="1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Establish characteristics and performance of FE-FRT ferroelectric material at frequencies ≥1300 </a:t>
            </a:r>
            <a:r>
              <a:rPr lang="en-GB" i="1" dirty="0" err="1">
                <a:effectLst/>
                <a:latin typeface="Helvetica" pitchFamily="2" charset="0"/>
              </a:rPr>
              <a:t>MHz.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Design, fabricate and validate an FE-FRT for microphonics suppression on a single-cell 1.3 GHz cavity.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Design, fabricate and validate an FE-FRT for multi-cell cavity at 1300 MHz, in a cryomodule-like</a:t>
            </a:r>
            <a:r>
              <a:rPr lang="en-GB" dirty="0">
                <a:latin typeface="Helvetica" pitchFamily="2" charset="0"/>
              </a:rPr>
              <a:t> </a:t>
            </a:r>
            <a:r>
              <a:rPr lang="en-GB" i="1" dirty="0">
                <a:effectLst/>
                <a:latin typeface="Helvetica" pitchFamily="2" charset="0"/>
              </a:rPr>
              <a:t>setup.</a:t>
            </a:r>
          </a:p>
          <a:p>
            <a:endParaRPr lang="en-GB" dirty="0">
              <a:effectLst/>
              <a:latin typeface="Helvetica" pitchFamily="2" charset="0"/>
            </a:endParaRPr>
          </a:p>
          <a:p>
            <a:r>
              <a:rPr lang="en-GB" b="1" i="1" dirty="0">
                <a:effectLst/>
                <a:latin typeface="Helvetica" pitchFamily="2" charset="0"/>
              </a:rPr>
              <a:t>Task 1.4: FE-FRT in Energy-Recovery LINAC (ERL) mode – M1-M48</a:t>
            </a:r>
            <a:endParaRPr lang="en-GB" b="1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End-group design study for integration into ERL-type cavity, study HOM+BBU properties.</a:t>
            </a:r>
            <a:endParaRPr lang="en-GB" dirty="0">
              <a:effectLst/>
              <a:latin typeface="Helvetica" pitchFamily="2" charset="0"/>
            </a:endParaRPr>
          </a:p>
          <a:p>
            <a:r>
              <a:rPr lang="en-GB" i="1" dirty="0">
                <a:effectLst/>
                <a:latin typeface="Helvetica" pitchFamily="2" charset="0"/>
              </a:rPr>
              <a:t>• FE-FRT design study for RF and mechanical integration into upgraded ERL cavity.</a:t>
            </a:r>
            <a:endParaRPr lang="en-GB" dirty="0">
              <a:effectLst/>
              <a:latin typeface="Helvetica" pitchFamily="2" charset="0"/>
            </a:endParaRP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948054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6062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1.2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75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17F1D1-1FEA-E55D-AE93-D1155B57D252}"/>
              </a:ext>
            </a:extLst>
          </p:cNvPr>
          <p:cNvSpPr txBox="1"/>
          <p:nvPr/>
        </p:nvSpPr>
        <p:spPr>
          <a:xfrm>
            <a:off x="3418115" y="315684"/>
            <a:ext cx="6062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1.3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362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6A118-A7F9-C6C3-6E2D-4F31904F2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3386A0-C378-4CA2-C391-A36DEC5A705B}"/>
              </a:ext>
            </a:extLst>
          </p:cNvPr>
          <p:cNvSpPr txBox="1"/>
          <p:nvPr/>
        </p:nvSpPr>
        <p:spPr>
          <a:xfrm>
            <a:off x="3418115" y="315684"/>
            <a:ext cx="6062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1.4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3FD80766-DC87-FD25-ED4D-C34568957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21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FA24AF-A507-EA37-4B8C-BABEEBAD4C28}"/>
              </a:ext>
            </a:extLst>
          </p:cNvPr>
          <p:cNvSpPr txBox="1"/>
          <p:nvPr/>
        </p:nvSpPr>
        <p:spPr>
          <a:xfrm>
            <a:off x="3418115" y="315684"/>
            <a:ext cx="4759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points of attention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6DC7AD-FA86-3014-2C7F-44169091257A}"/>
              </a:ext>
            </a:extLst>
          </p:cNvPr>
          <p:cNvSpPr txBox="1"/>
          <p:nvPr/>
        </p:nvSpPr>
        <p:spPr>
          <a:xfrm>
            <a:off x="892629" y="1807029"/>
            <a:ext cx="91785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dirty="0"/>
              <a:t>e.g. important collaborations with other WPs and/or the broader accelerator R&amp;D landscape</a:t>
            </a:r>
          </a:p>
          <a:p>
            <a:r>
              <a:rPr lang="en-BE" dirty="0"/>
              <a:t>e.g. new challenges for the implementation of the tasks</a:t>
            </a:r>
          </a:p>
          <a:p>
            <a:r>
              <a:rPr lang="en-BE" dirty="0"/>
              <a:t>e.g. new opportunities potentially leading to revisited tasks/milestones/deliverables</a:t>
            </a:r>
          </a:p>
          <a:p>
            <a:r>
              <a:rPr lang="en-B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85118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9F62B-3239-6EE8-F00D-69BC3CED5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00BB58-13C2-C4FB-2105-FCBD01FF7454}"/>
              </a:ext>
            </a:extLst>
          </p:cNvPr>
          <p:cNvSpPr txBox="1"/>
          <p:nvPr/>
        </p:nvSpPr>
        <p:spPr>
          <a:xfrm>
            <a:off x="3418115" y="315684"/>
            <a:ext cx="8093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plans to achieve milestones &amp; deliverables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C31A748-932E-C1C6-22A4-E75A98A18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69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FADFF-2D07-D9AF-1D2F-94607555F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B8A4AA-B409-92E4-EB41-CFAD688E9665}"/>
              </a:ext>
            </a:extLst>
          </p:cNvPr>
          <p:cNvSpPr txBox="1"/>
          <p:nvPr/>
        </p:nvSpPr>
        <p:spPr>
          <a:xfrm>
            <a:off x="3418115" y="315684"/>
            <a:ext cx="4009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WP1 – FE-FRT: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budget plans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825CCE3-EDCB-11D8-AB95-6A407A5C0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071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334</Words>
  <Application>Microsoft Macintosh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Jorgen D'HONDT</cp:lastModifiedBy>
  <cp:revision>3</cp:revision>
  <dcterms:created xsi:type="dcterms:W3CDTF">2024-02-23T11:31:04Z</dcterms:created>
  <dcterms:modified xsi:type="dcterms:W3CDTF">2024-09-29T08:56:28Z</dcterms:modified>
</cp:coreProperties>
</file>