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7F07-5018-B520-783B-FE0457BCD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3577-5D47-3462-F508-230E0253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CF65-E206-3105-4673-F1388562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29/09/2024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C72-387F-907B-1702-431F21C0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C383-9E28-9304-354E-F80FB06F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898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793C-A8B3-F264-6E40-84278DCA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39B46-D290-3902-DD95-AA1FB15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5E12-F97D-3D20-4013-D3B2FE3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29/09/2024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74DB-5421-9EDD-37D6-425B698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B1D9-3620-1F4F-9C12-E5D29B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89427-BD9A-4F90-8507-D5461D4AF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B218D-F119-D88B-04E0-282E532E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B9E0-E1C5-E090-5BF8-E23ECA44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29/09/2024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248BD-AC9E-EF27-8724-4A261C5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BEFC-60B4-A86B-4F5D-EE50B670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5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DCCF-00D4-57C0-AB86-DD97CBF2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1350-A3CE-F72C-EF66-224EE8E3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717E-3498-D1DF-0749-E719A04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29/09/2024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EF9F-8597-7B89-712F-614543F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8415-5616-E9EF-A04C-AB58C2E8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8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5CA1-B7CB-D1FB-EC76-E686072A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76EC-3A6A-627D-FB8C-389BD638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9367-1A65-3258-265C-9FE90DFE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29/09/2024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0604-377F-6192-4D4E-AC24A638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9CB9-597A-78E3-CFBC-A159B83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1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8BA3-0492-6F74-9BF6-52E8ECDE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3EA-68CD-9D88-D79C-CC6ED21E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9449-C536-4F9E-2D95-19329179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753B-EBAF-B53A-074D-76FB47A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29/09/2024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75B-BCCD-BF1D-D454-48E8BAEE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1B7A-9A7C-4BC7-ADE6-79554484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25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4811-F649-1A18-8152-2E898C3C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96928-3DA8-37D0-D51A-B823CED2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67FC4-6803-2A31-FB6C-F5659A25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89C4-348E-5F39-4668-34D6F57A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8D285-7AB1-D934-D1C7-35BD7692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6D4F4-1072-1534-5192-D3D0EB78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29/09/2024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9E71C-2B25-C35F-F2C4-0647C55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4384-78B5-0145-4AD6-E159AB04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153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D05-BAE5-24E8-3A9C-14C3A7F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CEF6-D795-F1A5-DDBC-8D98B55B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29/09/2024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4890-38CA-0ACB-1B4F-A5F9405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4416-B7D1-C64F-6B7E-D5252B2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86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45E28-5069-3021-3A48-8D87E41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29/09/2024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99B63-1C5E-64D7-EE4C-E6CB250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17FB-888C-F1BE-37C5-F04D21D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53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92FD-FA4F-1B23-9EA8-98A91CD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4534-C607-4610-550D-E549332B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A254-A469-DD5E-6D80-44BC3754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67E5-EFEF-17F0-5AB1-5E8DF97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29/09/2024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DB6C-8CB1-00F0-9658-BA9847D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9C59-5D4A-0616-191D-C163C2A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630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37EC-0CB8-5C20-0D9F-EF2B8B70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9592B-AE95-C702-A091-81C5DD7C8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0F8F-A3A7-5386-A2CD-26017DDB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F64-7321-18FA-3A8A-151C61B2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29/09/2024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279B-A4DF-B23E-FBF6-E1F5762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E326F-A5DE-61B2-FC62-43688829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7119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02FC6-B683-24E9-4CF3-ACB65B9C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8781-C4E4-8F07-B445-0FCB6612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71DA-F3C2-ACC9-0954-A50279EA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9A398E-FCB8-1146-8DE5-39712756FA2F}" type="datetimeFigureOut">
              <a:rPr lang="en-BE" smtClean="0"/>
              <a:t>29/09/2024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E01-A745-BFC4-1A5F-98305C3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C3E3-36ED-4099-6586-23175595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4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CFD807-6BFA-5F75-585F-038BB87B589A}"/>
              </a:ext>
            </a:extLst>
          </p:cNvPr>
          <p:cNvSpPr txBox="1"/>
          <p:nvPr/>
        </p:nvSpPr>
        <p:spPr>
          <a:xfrm>
            <a:off x="3910655" y="226449"/>
            <a:ext cx="721126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WP1: FE-FRT – report </a:t>
            </a:r>
            <a:r>
              <a:rPr lang="en-BE" sz="2400" b="1" dirty="0">
                <a:solidFill>
                  <a:srgbClr val="FF0000"/>
                </a:solidFill>
              </a:rPr>
              <a:t>[date]</a:t>
            </a: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HZB, CERN, CNRS,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Uni.Lanc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</a:rPr>
              <a:t>aster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Calibri"/>
              <a:ea typeface="ＭＳ Ｐゴシック" charset="0"/>
            </a:endParaRP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Convener &amp; deputy: Axel Neumann (HZB) &amp; NN</a:t>
            </a: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Main contacts with other partners: NN (CERN), NN (CNRS), NN 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Uni.Lanc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.)</a:t>
            </a:r>
          </a:p>
          <a:p>
            <a:endParaRPr lang="en-BE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BE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72144" y="1833622"/>
            <a:ext cx="11811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effectLst/>
                <a:latin typeface="Helvetica" pitchFamily="2" charset="0"/>
              </a:rPr>
              <a:t>Task 1.1: Coordination of R&amp;D on FE-FRT – M1-M48</a:t>
            </a:r>
            <a:endParaRPr lang="en-GB" b="1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General coordination by HZB as described above.</a:t>
            </a:r>
          </a:p>
          <a:p>
            <a:endParaRPr lang="en-GB" dirty="0">
              <a:effectLst/>
              <a:latin typeface="Helvetica" pitchFamily="2" charset="0"/>
            </a:endParaRPr>
          </a:p>
          <a:p>
            <a:r>
              <a:rPr lang="en-GB" b="1" i="1" dirty="0">
                <a:effectLst/>
                <a:latin typeface="Helvetica" pitchFamily="2" charset="0"/>
              </a:rPr>
              <a:t>Task 1.2: FE-FRT for Transient Beam Loading – M1-M40</a:t>
            </a:r>
            <a:endParaRPr lang="en-GB" b="1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Design a full FE-FRT-based 400 MHz tuner, applicable to LHC transient detuning scenarios.</a:t>
            </a:r>
            <a:endParaRPr lang="en-GB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Perform full RF, mechanical and cryogenic evaluation of the FE-FRT-equipped . LHC cryo-module.</a:t>
            </a:r>
            <a:endParaRPr lang="en-GB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Use design lessons learned to design a tuner for transient detuning of FCC 800 MHz multi-cell cavities.</a:t>
            </a:r>
          </a:p>
          <a:p>
            <a:endParaRPr lang="en-GB" dirty="0">
              <a:effectLst/>
              <a:latin typeface="Helvetica" pitchFamily="2" charset="0"/>
            </a:endParaRPr>
          </a:p>
          <a:p>
            <a:r>
              <a:rPr lang="en-GB" b="1" i="1" dirty="0">
                <a:effectLst/>
                <a:latin typeface="Helvetica" pitchFamily="2" charset="0"/>
              </a:rPr>
              <a:t>Task 1.3: FE-FRT for Microphonics – M1-M48</a:t>
            </a:r>
            <a:endParaRPr lang="en-GB" b="1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Establish characteristics and performance of FE-FRT ferroelectric material at frequencies ≥1300 </a:t>
            </a:r>
            <a:r>
              <a:rPr lang="en-GB" i="1" dirty="0" err="1">
                <a:effectLst/>
                <a:latin typeface="Helvetica" pitchFamily="2" charset="0"/>
              </a:rPr>
              <a:t>MHz.</a:t>
            </a:r>
            <a:endParaRPr lang="en-GB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Design, fabricate and validate an FE-FRT for microphonics suppression on a single-cell 1.3 GHz cavity.</a:t>
            </a:r>
            <a:endParaRPr lang="en-GB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Design, fabricate and validate an FE-FRT for multi-cell cavity at 1300 MHz, in a cryomodule-like</a:t>
            </a:r>
            <a:r>
              <a:rPr lang="en-GB" dirty="0">
                <a:latin typeface="Helvetica" pitchFamily="2" charset="0"/>
              </a:rPr>
              <a:t> </a:t>
            </a:r>
            <a:r>
              <a:rPr lang="en-GB" i="1" dirty="0">
                <a:effectLst/>
                <a:latin typeface="Helvetica" pitchFamily="2" charset="0"/>
              </a:rPr>
              <a:t>setup.</a:t>
            </a:r>
          </a:p>
          <a:p>
            <a:endParaRPr lang="en-GB" dirty="0">
              <a:effectLst/>
              <a:latin typeface="Helvetica" pitchFamily="2" charset="0"/>
            </a:endParaRPr>
          </a:p>
          <a:p>
            <a:r>
              <a:rPr lang="en-GB" b="1" i="1" dirty="0">
                <a:effectLst/>
                <a:latin typeface="Helvetica" pitchFamily="2" charset="0"/>
              </a:rPr>
              <a:t>Task 1.4: FE-FRT in Energy-Recovery LINAC (ERL) mode – M1-M48</a:t>
            </a:r>
            <a:endParaRPr lang="en-GB" b="1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End-group design study for integration into ERL-type cavity, study HOM+BBU properties.</a:t>
            </a:r>
            <a:endParaRPr lang="en-GB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FE-FRT design study for RF and mechanical integration into upgraded ERL cavity.</a:t>
            </a:r>
            <a:endParaRPr lang="en-GB" dirty="0">
              <a:effectLst/>
              <a:latin typeface="Helvetica" pitchFamily="2" charset="0"/>
            </a:endParaRPr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94805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6062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WP1 – FE-FRT: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status/evolution of Task 1.2 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709803E-6E12-BAB9-0C4A-5169DA776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75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17F1D1-1FEA-E55D-AE93-D1155B57D252}"/>
              </a:ext>
            </a:extLst>
          </p:cNvPr>
          <p:cNvSpPr txBox="1"/>
          <p:nvPr/>
        </p:nvSpPr>
        <p:spPr>
          <a:xfrm>
            <a:off x="3418115" y="315684"/>
            <a:ext cx="6062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WP1 – FE-FRT: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status/evolution of Task 1.3 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362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6A118-A7F9-C6C3-6E2D-4F31904F2F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3386A0-C378-4CA2-C391-A36DEC5A705B}"/>
              </a:ext>
            </a:extLst>
          </p:cNvPr>
          <p:cNvSpPr txBox="1"/>
          <p:nvPr/>
        </p:nvSpPr>
        <p:spPr>
          <a:xfrm>
            <a:off x="3418115" y="315684"/>
            <a:ext cx="6062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WP1 – FE-FRT: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status/evolution of Task 1.4 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3FD80766-DC87-FD25-ED4D-C34568957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21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DACFB-1B75-9953-AC32-C108F3791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FA24AF-A507-EA37-4B8C-BABEEBAD4C28}"/>
              </a:ext>
            </a:extLst>
          </p:cNvPr>
          <p:cNvSpPr txBox="1"/>
          <p:nvPr/>
        </p:nvSpPr>
        <p:spPr>
          <a:xfrm>
            <a:off x="3418115" y="315684"/>
            <a:ext cx="4759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WP1 – FE-FRT: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points of attention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6D51265F-F36F-69A4-2976-8FB8BBF5A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6DC7AD-FA86-3014-2C7F-44169091257A}"/>
              </a:ext>
            </a:extLst>
          </p:cNvPr>
          <p:cNvSpPr txBox="1"/>
          <p:nvPr/>
        </p:nvSpPr>
        <p:spPr>
          <a:xfrm>
            <a:off x="892629" y="1807029"/>
            <a:ext cx="9178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dirty="0"/>
              <a:t>e.g. important collaborations with other WPs and/or the broader accelerator R&amp;D landscape</a:t>
            </a:r>
          </a:p>
          <a:p>
            <a:r>
              <a:rPr lang="en-BE" dirty="0"/>
              <a:t>e.g. new challenges for the implementation of the tasks</a:t>
            </a:r>
          </a:p>
          <a:p>
            <a:r>
              <a:rPr lang="en-BE" dirty="0"/>
              <a:t>e.g. new opportunities potentially leading to revisited tasks/milestones/deliverables</a:t>
            </a:r>
          </a:p>
          <a:p>
            <a:r>
              <a:rPr lang="en-B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8511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B9F62B-3239-6EE8-F00D-69BC3CED5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00BB58-13C2-C4FB-2105-FCBD01FF7454}"/>
              </a:ext>
            </a:extLst>
          </p:cNvPr>
          <p:cNvSpPr txBox="1"/>
          <p:nvPr/>
        </p:nvSpPr>
        <p:spPr>
          <a:xfrm>
            <a:off x="3418115" y="315684"/>
            <a:ext cx="8093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WP1 – FE-FRT: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plans to achieve milestones &amp; deliverables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C31A748-932E-C1C6-22A4-E75A98A18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9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9FADFF-2D07-D9AF-1D2F-94607555F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B8A4AA-B409-92E4-EB41-CFAD688E9665}"/>
              </a:ext>
            </a:extLst>
          </p:cNvPr>
          <p:cNvSpPr txBox="1"/>
          <p:nvPr/>
        </p:nvSpPr>
        <p:spPr>
          <a:xfrm>
            <a:off x="3418115" y="315684"/>
            <a:ext cx="4009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WP1 – FE-FRT: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budget plans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825CCE3-EDCB-11D8-AB95-6A407A5C0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071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334</Words>
  <Application>Microsoft Macintosh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D'HONDT</dc:creator>
  <cp:lastModifiedBy>Jorgen D'HONDT</cp:lastModifiedBy>
  <cp:revision>3</cp:revision>
  <dcterms:created xsi:type="dcterms:W3CDTF">2024-02-23T11:31:04Z</dcterms:created>
  <dcterms:modified xsi:type="dcterms:W3CDTF">2024-09-29T08:56:28Z</dcterms:modified>
</cp:coreProperties>
</file>