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A398E-FCB8-1146-8DE5-39712756FA2F}" type="datetimeFigureOut">
              <a:rPr lang="en-BE" smtClean="0"/>
              <a:t>10/18/2024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624899" y="226449"/>
            <a:ext cx="79409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WP1: FE-FRT – report </a:t>
            </a:r>
            <a:r>
              <a:rPr lang="en-US" sz="2400" b="1" dirty="0">
                <a:solidFill>
                  <a:srgbClr val="FF0000"/>
                </a:solidFill>
              </a:rPr>
              <a:t>13.10.2024</a:t>
            </a:r>
            <a:endParaRPr lang="en-BE" sz="2400" b="1" dirty="0">
              <a:solidFill>
                <a:srgbClr val="FF0000"/>
              </a:solidFill>
            </a:endParaRPr>
          </a:p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HZB, CERN, CNRS,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Uni.Lanc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aster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Convener &amp; deputy: Axel Neumann (HZB) &amp; Alick McPherson (CERN)</a:t>
            </a:r>
          </a:p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Main contacts with other partners: Alick McPherson (CERN), Walid Kaabi (CNRS),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Graeme Burt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Uni.Lanc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.)</a:t>
            </a:r>
          </a:p>
          <a:p>
            <a:endParaRPr lang="en-B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272144" y="1833622"/>
            <a:ext cx="1181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effectLst/>
                <a:latin typeface="Helvetica" pitchFamily="2" charset="0"/>
              </a:rPr>
              <a:t>Task 1.1: Coordination of R&amp;D on FE-FRT – M1-M48</a:t>
            </a:r>
            <a:endParaRPr lang="en-GB" b="1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General coordination by HZB as described above.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b="1" i="1" dirty="0">
                <a:effectLst/>
                <a:latin typeface="Helvetica" pitchFamily="2" charset="0"/>
              </a:rPr>
              <a:t>Task 1.2: FE-FRT for Transient Beam Loading – M1-M40</a:t>
            </a:r>
            <a:endParaRPr lang="en-GB" b="1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Design a full FE-FRT-based 400 MHz tuner, applicable to LHC transient detuning scenarios.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Perform full RF, mechanical and cryogenic evaluation of the FE-FRT-equipped . LHC cryo-module.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Use design lessons learned to design a tuner for transient detuning of FCC 800 MHz multi-cell cavities.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b="1" i="1" dirty="0">
                <a:effectLst/>
                <a:latin typeface="Helvetica" pitchFamily="2" charset="0"/>
              </a:rPr>
              <a:t>Task 1.3: FE-FRT for Microphonics – M1-M48</a:t>
            </a:r>
            <a:endParaRPr lang="en-GB" b="1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Establish characteristics and performance of FE-FRT ferroelectric material at frequencies ≥1300 </a:t>
            </a:r>
            <a:r>
              <a:rPr lang="en-GB" i="1" dirty="0" err="1">
                <a:effectLst/>
                <a:latin typeface="Helvetica" pitchFamily="2" charset="0"/>
              </a:rPr>
              <a:t>MHz.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Design, fabricate and validate an FE-FRT for microphonics suppression on a single-cell 1.3 GHz cavity.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Design, fabricate and validate an FE-FRT for multi-cell cavity at 1300 MHz, in a cryomodule-like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i="1" dirty="0">
                <a:effectLst/>
                <a:latin typeface="Helvetica" pitchFamily="2" charset="0"/>
              </a:rPr>
              <a:t>setup.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b="1" i="1" dirty="0">
                <a:effectLst/>
                <a:latin typeface="Helvetica" pitchFamily="2" charset="0"/>
              </a:rPr>
              <a:t>Task 1.4: FE-FRT in Energy-Recovery LINAC (ERL) mode – M1-M48</a:t>
            </a:r>
            <a:endParaRPr lang="en-GB" b="1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End-group design study for integration into ERL-type cavity, study HOM+BBU properties.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i="1" dirty="0">
                <a:effectLst/>
                <a:latin typeface="Helvetica" pitchFamily="2" charset="0"/>
              </a:rPr>
              <a:t>• FE-FRT design study for RF and mechanical integration into upgraded ERL cavity.</a:t>
            </a:r>
            <a:endParaRPr lang="en-GB" dirty="0">
              <a:effectLst/>
              <a:latin typeface="Helvetica" pitchFamily="2" charset="0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4805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606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WP1 – FE-FRT: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1.2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sted-movie.png" descr="pasted-movie.png">
            <a:extLst>
              <a:ext uri="{FF2B5EF4-FFF2-40B4-BE49-F238E27FC236}">
                <a16:creationId xmlns:a16="http://schemas.microsoft.com/office/drawing/2014/main" id="{B1E76154-F207-CBBA-632F-4F2372CD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2"/>
          <a:stretch>
            <a:fillRect/>
          </a:stretch>
        </p:blipFill>
        <p:spPr>
          <a:xfrm>
            <a:off x="163286" y="3712201"/>
            <a:ext cx="5180693" cy="2683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creenshot 2024-04-13 at 22.58.40.png" descr="Screenshot 2024-04-13 at 22.58.40.png">
            <a:extLst>
              <a:ext uri="{FF2B5EF4-FFF2-40B4-BE49-F238E27FC236}">
                <a16:creationId xmlns:a16="http://schemas.microsoft.com/office/drawing/2014/main" id="{6563FFCA-933F-BDEB-C4C0-064CF1A13B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77"/>
          <a:stretch>
            <a:fillRect/>
          </a:stretch>
        </p:blipFill>
        <p:spPr>
          <a:xfrm>
            <a:off x="166928" y="941985"/>
            <a:ext cx="5149936" cy="268392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CBE56960-3B2C-E34A-3D01-D90A11DD6A35}"/>
              </a:ext>
            </a:extLst>
          </p:cNvPr>
          <p:cNvSpPr/>
          <p:nvPr/>
        </p:nvSpPr>
        <p:spPr>
          <a:xfrm>
            <a:off x="243208" y="952490"/>
            <a:ext cx="5100771" cy="124778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7" name="Internal milestones">
            <a:extLst>
              <a:ext uri="{FF2B5EF4-FFF2-40B4-BE49-F238E27FC236}">
                <a16:creationId xmlns:a16="http://schemas.microsoft.com/office/drawing/2014/main" id="{E68020A9-1F8E-C34E-97C3-CDA9B98BD960}"/>
              </a:ext>
            </a:extLst>
          </p:cNvPr>
          <p:cNvSpPr/>
          <p:nvPr/>
        </p:nvSpPr>
        <p:spPr>
          <a:xfrm>
            <a:off x="3555766" y="755283"/>
            <a:ext cx="1788213" cy="157464"/>
          </a:xfrm>
          <a:prstGeom prst="roundRect">
            <a:avLst>
              <a:gd name="adj" fmla="val 25091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z="1200" dirty="0" err="1">
                <a:solidFill>
                  <a:srgbClr val="C00000"/>
                </a:solidFill>
              </a:rPr>
              <a:t>iSAS</a:t>
            </a:r>
            <a:r>
              <a:rPr sz="1200" dirty="0">
                <a:solidFill>
                  <a:srgbClr val="C00000"/>
                </a:solidFill>
              </a:rPr>
              <a:t> milestones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3011A2AD-DC38-E3A1-E461-A82DC1795428}"/>
              </a:ext>
            </a:extLst>
          </p:cNvPr>
          <p:cNvSpPr/>
          <p:nvPr/>
        </p:nvSpPr>
        <p:spPr>
          <a:xfrm>
            <a:off x="298945" y="5906386"/>
            <a:ext cx="5017919" cy="434648"/>
          </a:xfrm>
          <a:prstGeom prst="rect">
            <a:avLst/>
          </a:prstGeom>
          <a:noFill/>
          <a:ln w="25400" cap="flat">
            <a:solidFill>
              <a:srgbClr val="FF2600"/>
            </a:solidFill>
            <a:prstDash val="solid"/>
            <a:round/>
          </a:ln>
          <a:effectLst/>
        </p:spPr>
        <p:txBody>
          <a:bodyPr wrap="square" lIns="91439" tIns="91439" rIns="91439" bIns="91439" numCol="1" anchor="ctr">
            <a:noAutofit/>
          </a:bodyPr>
          <a:lstStyle/>
          <a:p>
            <a:endParaRPr/>
          </a:p>
        </p:txBody>
      </p:sp>
      <p:sp>
        <p:nvSpPr>
          <p:cNvPr id="10" name="Dependent on availability of in-kind infrastructure &amp; resources =&gt; TBC">
            <a:extLst>
              <a:ext uri="{FF2B5EF4-FFF2-40B4-BE49-F238E27FC236}">
                <a16:creationId xmlns:a16="http://schemas.microsoft.com/office/drawing/2014/main" id="{C43B5626-7CA2-5BA3-BA62-644075E7E557}"/>
              </a:ext>
            </a:extLst>
          </p:cNvPr>
          <p:cNvSpPr/>
          <p:nvPr/>
        </p:nvSpPr>
        <p:spPr>
          <a:xfrm>
            <a:off x="3812192" y="6387257"/>
            <a:ext cx="1504672" cy="461665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FF2600"/>
            </a:solidFill>
            <a:prstDash val="solid"/>
            <a:round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noAutofit/>
          </a:bodyPr>
          <a:lstStyle>
            <a:lvl1pPr algn="ctr">
              <a:defRPr sz="2600">
                <a:solidFill>
                  <a:srgbClr val="FF2600"/>
                </a:solidFill>
              </a:defRPr>
            </a:lvl1pPr>
          </a:lstStyle>
          <a:p>
            <a:r>
              <a:rPr sz="900" dirty="0"/>
              <a:t>Dependent on availability of in-kind infrastructure &amp; resources =&gt; TBC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CF5C01-A3AB-8C2A-B6A5-E871352EEB62}"/>
              </a:ext>
            </a:extLst>
          </p:cNvPr>
          <p:cNvSpPr txBox="1"/>
          <p:nvPr/>
        </p:nvSpPr>
        <p:spPr>
          <a:xfrm>
            <a:off x="5452523" y="1246225"/>
            <a:ext cx="662174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M1.1</a:t>
            </a:r>
            <a:r>
              <a:rPr lang="en-US" dirty="0"/>
              <a:t> Ferro-electric </a:t>
            </a:r>
            <a:r>
              <a:rPr lang="en-US" dirty="0" err="1"/>
              <a:t>teststand</a:t>
            </a:r>
            <a:r>
              <a:rPr lang="en-US" dirty="0"/>
              <a:t>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/>
              <a:t>Setup in laboratory completed, vacuum system installed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First non-HV scans with temperature using reference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material and FE ceramics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RF antenna ready to characterize loss mechanisms vs. RF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power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Fixed gap, HV breakdown tests: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Electrode fabrication ready week 41, test expected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happen early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M1.2/M1.3</a:t>
            </a:r>
            <a:r>
              <a:rPr lang="en-US" dirty="0">
                <a:sym typeface="Wingdings" panose="05000000000000000000" pitchFamily="2" charset="2"/>
              </a:rPr>
              <a:t> TDD tuner with 400 MHz cavity: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Tuner fabrication on-going, delivery end of this year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Anti-cryostat tooling (vertical test) delivered, validation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test on-going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HV pulser in place, new 2 kW RF amplifier to be procured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Exchange of personnel: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Visit by HZB engineer scheduled to 14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-16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of October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discuss fabrication and mechanical design issues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of CERN+HZB’s FRT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Personnel: </a:t>
            </a:r>
            <a:r>
              <a:rPr lang="en-US" dirty="0" err="1">
                <a:sym typeface="Wingdings" panose="05000000000000000000" pitchFamily="2" charset="2"/>
              </a:rPr>
              <a:t>iSAS</a:t>
            </a:r>
            <a:r>
              <a:rPr lang="en-US" dirty="0">
                <a:sym typeface="Wingdings" panose="05000000000000000000" pitchFamily="2" charset="2"/>
              </a:rPr>
              <a:t> postdoc to be filled in early 2025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/>
            </a:b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4764E3-398B-3DCB-D985-04E36CD26CA2}"/>
              </a:ext>
            </a:extLst>
          </p:cNvPr>
          <p:cNvSpPr/>
          <p:nvPr/>
        </p:nvSpPr>
        <p:spPr>
          <a:xfrm>
            <a:off x="2727608" y="1115405"/>
            <a:ext cx="45719" cy="54758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112D82-4DF5-0538-5DD2-8676C3142892}"/>
              </a:ext>
            </a:extLst>
          </p:cNvPr>
          <p:cNvSpPr txBox="1"/>
          <p:nvPr/>
        </p:nvSpPr>
        <p:spPr>
          <a:xfrm>
            <a:off x="2092266" y="6504220"/>
            <a:ext cx="7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17F1D1-1FEA-E55D-AE93-D1155B57D252}"/>
              </a:ext>
            </a:extLst>
          </p:cNvPr>
          <p:cNvSpPr txBox="1"/>
          <p:nvPr/>
        </p:nvSpPr>
        <p:spPr>
          <a:xfrm>
            <a:off x="3418115" y="315684"/>
            <a:ext cx="606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WP1 – FE-FRT: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1.3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C4B7F77-0B43-31BC-20A0-3DAACBE8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907"/>
            <a:ext cx="12192000" cy="252609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107236D-EA0D-71D5-2297-FA997BFFFDF1}"/>
              </a:ext>
            </a:extLst>
          </p:cNvPr>
          <p:cNvSpPr txBox="1"/>
          <p:nvPr/>
        </p:nvSpPr>
        <p:spPr>
          <a:xfrm>
            <a:off x="561975" y="3381375"/>
            <a:ext cx="103679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MS 1.1</a:t>
            </a:r>
            <a:r>
              <a:rPr lang="en-US" dirty="0"/>
              <a:t>  FE material </a:t>
            </a:r>
            <a:r>
              <a:rPr lang="en-US" dirty="0" err="1"/>
              <a:t>teststand</a:t>
            </a:r>
            <a:r>
              <a:rPr lang="en-US" dirty="0"/>
              <a:t>/characterization of: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/>
              <a:t>The </a:t>
            </a:r>
            <a:r>
              <a:rPr lang="en-US" dirty="0" err="1"/>
              <a:t>teststand</a:t>
            </a:r>
            <a:r>
              <a:rPr lang="en-US" dirty="0"/>
              <a:t> was sent back to Euclid </a:t>
            </a:r>
            <a:r>
              <a:rPr lang="en-US" dirty="0" err="1"/>
              <a:t>Techlab</a:t>
            </a:r>
            <a:r>
              <a:rPr lang="en-US" dirty="0"/>
              <a:t> for further analysis of data obtained at HZB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re-working of </a:t>
            </a:r>
            <a:r>
              <a:rPr lang="en-US" dirty="0" err="1">
                <a:sym typeface="Wingdings" panose="05000000000000000000" pitchFamily="2" charset="2"/>
              </a:rPr>
              <a:t>teststand</a:t>
            </a:r>
            <a:r>
              <a:rPr lang="en-US" dirty="0">
                <a:sym typeface="Wingdings" panose="05000000000000000000" pitchFamily="2" charset="2"/>
              </a:rPr>
              <a:t>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MS 1.4 </a:t>
            </a:r>
            <a:r>
              <a:rPr lang="en-US" dirty="0">
                <a:sym typeface="Wingdings" panose="05000000000000000000" pitchFamily="2" charset="2"/>
              </a:rPr>
              <a:t>Test of 1.3 GHz single cell cavity: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Pushing mechanical design and integration into </a:t>
            </a:r>
            <a:r>
              <a:rPr lang="en-US" dirty="0" err="1">
                <a:sym typeface="Wingdings" panose="05000000000000000000" pitchFamily="2" charset="2"/>
              </a:rPr>
              <a:t>HoBiCaT</a:t>
            </a:r>
            <a:r>
              <a:rPr lang="en-US" dirty="0">
                <a:sym typeface="Wingdings" panose="05000000000000000000" pitchFamily="2" charset="2"/>
              </a:rPr>
              <a:t>, RF part works for expected 1.3 GHz material parameters, still need to be checked (see MS 1.1), first parts to be ordered soon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>
                <a:sym typeface="Wingdings" panose="05000000000000000000" pitchFamily="2" charset="2"/>
              </a:rPr>
              <a:t>2-cell Booster as testcase for “single cell” test prepared for Helium vessel welding and BPC treatment  acceptance test of bare cavity w/o FRT planned to study quality of cleanroom assembly (avoid field emission)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48FF9BE-ED3C-602E-3932-50F4B991D2CA}"/>
              </a:ext>
            </a:extLst>
          </p:cNvPr>
          <p:cNvSpPr/>
          <p:nvPr/>
        </p:nvSpPr>
        <p:spPr>
          <a:xfrm>
            <a:off x="2871788" y="1181100"/>
            <a:ext cx="72760" cy="1052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7073A1-670D-9A42-CAE3-130EF8982A9B}"/>
              </a:ext>
            </a:extLst>
          </p:cNvPr>
          <p:cNvSpPr txBox="1"/>
          <p:nvPr/>
        </p:nvSpPr>
        <p:spPr>
          <a:xfrm>
            <a:off x="2491459" y="2189440"/>
            <a:ext cx="7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</a:t>
            </a:r>
            <a:endParaRPr lang="de-DE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D4BC915D-7E11-BD79-AD23-452C64A00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19634" r="15415" b="19633"/>
          <a:stretch/>
        </p:blipFill>
        <p:spPr>
          <a:xfrm>
            <a:off x="9882151" y="5607493"/>
            <a:ext cx="1609761" cy="1146348"/>
          </a:xfrm>
          <a:prstGeom prst="rect">
            <a:avLst/>
          </a:prstGeom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35F44476-12C0-222B-F65D-5E9EA639FC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23"/>
          <a:stretch/>
        </p:blipFill>
        <p:spPr>
          <a:xfrm>
            <a:off x="10576827" y="3381375"/>
            <a:ext cx="1177023" cy="1436626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902C0BE-2D44-205F-BCDC-DB40B05358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3" t="23051" r="16603" b="42363"/>
          <a:stretch/>
        </p:blipFill>
        <p:spPr>
          <a:xfrm>
            <a:off x="1642933" y="2528140"/>
            <a:ext cx="848526" cy="785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FB2A02-4193-23C5-A9DA-E8935685F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816551" y="5580078"/>
            <a:ext cx="900884" cy="12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A118-A7F9-C6C3-6E2D-4F31904F2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386A0-C378-4CA2-C391-A36DEC5A705B}"/>
              </a:ext>
            </a:extLst>
          </p:cNvPr>
          <p:cNvSpPr txBox="1"/>
          <p:nvPr/>
        </p:nvSpPr>
        <p:spPr>
          <a:xfrm>
            <a:off x="3418115" y="315684"/>
            <a:ext cx="606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WP1 – FE-FRT: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1.4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3FD80766-DC87-FD25-ED4D-C3456895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5B1242C-2541-BD51-D6C5-63D5F25CAE9E}"/>
              </a:ext>
            </a:extLst>
          </p:cNvPr>
          <p:cNvSpPr txBox="1"/>
          <p:nvPr/>
        </p:nvSpPr>
        <p:spPr>
          <a:xfrm>
            <a:off x="1706304" y="1538288"/>
            <a:ext cx="87793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</a:t>
            </a:r>
            <a:r>
              <a:rPr lang="en-US" dirty="0" err="1"/>
              <a:t>IJCLab</a:t>
            </a:r>
            <a:r>
              <a:rPr lang="en-US" dirty="0"/>
              <a:t> the focus for the first cryo-module is to lower any kind of production risk to</a:t>
            </a:r>
            <a:br>
              <a:rPr lang="en-US" dirty="0"/>
            </a:br>
            <a:r>
              <a:rPr lang="en-US" dirty="0"/>
              <a:t>achieve the demanding high Q goals by applying the right cavity treatment 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initial cavity design and the first </a:t>
            </a:r>
            <a:r>
              <a:rPr lang="en-US" dirty="0" err="1"/>
              <a:t>Linac</a:t>
            </a:r>
            <a:r>
              <a:rPr lang="en-US" dirty="0"/>
              <a:t> cryo-module will thus be without any FRT</a:t>
            </a:r>
            <a:br>
              <a:rPr lang="en-US" dirty="0"/>
            </a:br>
            <a:r>
              <a:rPr lang="en-US" dirty="0"/>
              <a:t>port for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FRT is still an option for the second cryo-module, which also aligns with the </a:t>
            </a:r>
            <a:r>
              <a:rPr lang="en-US" dirty="0" err="1"/>
              <a:t>iSAS</a:t>
            </a:r>
            <a:br>
              <a:rPr lang="en-US" dirty="0"/>
            </a:br>
            <a:r>
              <a:rPr lang="en-US" dirty="0"/>
              <a:t>plans, that integration studies will be performed at some point taking into account</a:t>
            </a:r>
            <a:br>
              <a:rPr lang="en-US" dirty="0"/>
            </a:br>
            <a:r>
              <a:rPr lang="en-US" dirty="0"/>
              <a:t>experiences at HZB and CERN, as well as deliverables by U Lancaster (WP6)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CERN offered to have a look at </a:t>
            </a:r>
            <a:r>
              <a:rPr lang="en-US" dirty="0" err="1"/>
              <a:t>IJCLab’s</a:t>
            </a:r>
            <a:r>
              <a:rPr lang="en-US" dirty="0"/>
              <a:t> PERLE cavity design, as there might be a</a:t>
            </a:r>
            <a:br>
              <a:rPr lang="en-US" dirty="0"/>
            </a:br>
            <a:r>
              <a:rPr lang="en-US" dirty="0"/>
              <a:t>common use case for microphonics compensation with FRTs at 800 MHz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Potential synergy between FCC and PERLE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IJCLab</a:t>
            </a:r>
            <a:r>
              <a:rPr lang="en-US" dirty="0">
                <a:sym typeface="Wingdings" panose="05000000000000000000" pitchFamily="2" charset="2"/>
              </a:rPr>
              <a:t> will continue to join the meetings of WP1 to be kept up to date</a:t>
            </a:r>
            <a:r>
              <a:rPr lang="en-US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21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ACFB-1B75-9953-AC32-C108F37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24AF-A507-EA37-4B8C-BABEEBAD4C28}"/>
              </a:ext>
            </a:extLst>
          </p:cNvPr>
          <p:cNvSpPr txBox="1"/>
          <p:nvPr/>
        </p:nvSpPr>
        <p:spPr>
          <a:xfrm>
            <a:off x="3418115" y="315684"/>
            <a:ext cx="475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WP1 – FE-FRT: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points of attention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D51265F-F36F-69A4-2976-8FB8BBF5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7729967-1824-E3F8-9D38-051ED9417617}"/>
              </a:ext>
            </a:extLst>
          </p:cNvPr>
          <p:cNvSpPr txBox="1"/>
          <p:nvPr/>
        </p:nvSpPr>
        <p:spPr>
          <a:xfrm>
            <a:off x="396033" y="983573"/>
            <a:ext cx="112077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Collaborations with other WPs and new partners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There is a strong linkage between LLRF WP task 2.4 LLRF task 2.4 postdoc started at 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of September at HZB, since then intensive exchange between task 2.4 and 1.3 at HZB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WP 6 task 6.2 is a natural collaboration partner for all tasks of WP1, especially task 1.2 based on grown relationship in TD FE-FRT development over the past years, there is quite an invest on-going in UK for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sustainable SRF, including FE-FRT, e.g. for UK XFEL project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STFC Daresbury can be a very useful collaboration partner for HV pulsers as needed for e.g. the TDD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High gradient RF group of W. </a:t>
            </a:r>
            <a:r>
              <a:rPr lang="en-US" dirty="0" err="1">
                <a:sym typeface="Wingdings" panose="05000000000000000000" pitchFamily="2" charset="2"/>
              </a:rPr>
              <a:t>Wünsch</a:t>
            </a:r>
            <a:r>
              <a:rPr lang="en-US" dirty="0">
                <a:sym typeface="Wingdings" panose="05000000000000000000" pitchFamily="2" charset="2"/>
              </a:rPr>
              <a:t> (CERN): HV breakdown test scheduled for early November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sym typeface="Wingdings" panose="05000000000000000000" pitchFamily="2" charset="2"/>
              </a:rPr>
              <a:t>JLab</a:t>
            </a:r>
            <a:r>
              <a:rPr lang="en-US" dirty="0">
                <a:sym typeface="Wingdings" panose="05000000000000000000" pitchFamily="2" charset="2"/>
              </a:rPr>
              <a:t>, group of A. Castilla unfortunately did not receive funding, future options to be discussed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Risks: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So far only one manufacturer of ceramics for FE-FRT (Euclid) identified, but is a project partner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Machining of ceramics for final design and assembly might be challenging to achieve,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tests at CERN and HZB will proceed in the near future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800 MHz FE-FRT development and testing at CERN: CERN’s interest in these developments are driven by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FCC use cases: Fast detuning for beam-loaded cavities, microphonics eventually only for 800 MHz cavity  overlap with PERLE: Potential usage of SPL cavity with Helium vessel and mech. Tuner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IJCLab</a:t>
            </a:r>
            <a:r>
              <a:rPr lang="en-US" dirty="0">
                <a:sym typeface="Wingdings" panose="05000000000000000000" pitchFamily="2" charset="2"/>
              </a:rPr>
              <a:t> has a spare cavity for PERLE after treatment tests are accomplished, possible to be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used from mid 2026 onwards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511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418115" y="315684"/>
            <a:ext cx="809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WP1 – FE-FRT: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B28926F-1B10-3F13-FB67-B4C24513F33B}"/>
              </a:ext>
            </a:extLst>
          </p:cNvPr>
          <p:cNvSpPr txBox="1"/>
          <p:nvPr/>
        </p:nvSpPr>
        <p:spPr>
          <a:xfrm>
            <a:off x="962025" y="1674674"/>
            <a:ext cx="106581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 before the kick-off meeting at </a:t>
            </a:r>
            <a:r>
              <a:rPr lang="en-US" dirty="0" err="1"/>
              <a:t>IJCLab</a:t>
            </a:r>
            <a:r>
              <a:rPr lang="en-US" dirty="0"/>
              <a:t>, biweekly meetings are held online via the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strong exchange on design approaches, manufacturing techniques between the labs,</a:t>
            </a:r>
            <a:br>
              <a:rPr lang="en-US" dirty="0"/>
            </a:br>
            <a:r>
              <a:rPr lang="en-US" dirty="0"/>
              <a:t>which are involved in building hardware for testing: CERN and HZB, an HZB engineer visited CERN</a:t>
            </a:r>
            <a:br>
              <a:rPr lang="en-US" dirty="0"/>
            </a:br>
            <a:r>
              <a:rPr lang="en-US" dirty="0"/>
              <a:t>between 14</a:t>
            </a:r>
            <a:r>
              <a:rPr lang="en-US" baseline="30000" dirty="0"/>
              <a:t>th</a:t>
            </a:r>
            <a:r>
              <a:rPr lang="en-US" dirty="0"/>
              <a:t>-16</a:t>
            </a:r>
            <a:r>
              <a:rPr lang="en-US" baseline="30000" dirty="0"/>
              <a:t>th</a:t>
            </a:r>
            <a:r>
              <a:rPr lang="en-US" dirty="0"/>
              <a:t> of October to visit the CERN workshop and FRT mechanical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far, the tracking of the progress at each lab follows on the basis of the meeting’s reports.</a:t>
            </a:r>
            <a:br>
              <a:rPr lang="en-US" dirty="0"/>
            </a:br>
            <a:r>
              <a:rPr lang="en-US" dirty="0"/>
              <a:t>It is still planned to have a unified work plan on a dedicated common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milestone, characterization of the FE ceramics is well within reach and might be achieved right </a:t>
            </a:r>
            <a:br>
              <a:rPr lang="en-US" dirty="0"/>
            </a:br>
            <a:r>
              <a:rPr lang="en-US" dirty="0"/>
              <a:t>before the due date, as this work was begun at the early days of </a:t>
            </a:r>
            <a:r>
              <a:rPr lang="en-US" dirty="0" err="1"/>
              <a:t>iSAS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still a remaining risk for delays by </a:t>
            </a:r>
            <a:r>
              <a:rPr lang="en-US" dirty="0" err="1"/>
              <a:t>priorization</a:t>
            </a:r>
            <a:r>
              <a:rPr lang="en-US" dirty="0"/>
              <a:t> of manufacturing of parts in lab’s workshops</a:t>
            </a:r>
            <a:br>
              <a:rPr lang="en-US" dirty="0"/>
            </a:br>
            <a:r>
              <a:rPr lang="en-US" dirty="0"/>
              <a:t>or shift of available usage of cold </a:t>
            </a:r>
            <a:r>
              <a:rPr lang="en-US" dirty="0" err="1"/>
              <a:t>teststands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9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ADFF-2D07-D9AF-1D2F-94607555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8A4AA-B409-92E4-EB41-CFAD688E9665}"/>
              </a:ext>
            </a:extLst>
          </p:cNvPr>
          <p:cNvSpPr txBox="1"/>
          <p:nvPr/>
        </p:nvSpPr>
        <p:spPr>
          <a:xfrm>
            <a:off x="3418115" y="315684"/>
            <a:ext cx="400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WP1 – FE-FRT: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budget plans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825CCE3-EDCB-11D8-AB95-6A407A5C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B91302-952A-116E-4F98-EA64BD2FD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4" y="1441711"/>
            <a:ext cx="9779361" cy="14321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329DDF-1F0F-2240-DFF1-ECBA76FDBFB8}"/>
              </a:ext>
            </a:extLst>
          </p:cNvPr>
          <p:cNvSpPr txBox="1"/>
          <p:nvPr/>
        </p:nvSpPr>
        <p:spPr>
          <a:xfrm>
            <a:off x="937727" y="2939143"/>
            <a:ext cx="107722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related to hired personnel is within plans so far, CERN will posts its FE-FRT position early </a:t>
            </a:r>
            <a:br>
              <a:rPr lang="en-US" dirty="0"/>
            </a:br>
            <a:r>
              <a:rPr lang="en-US" dirty="0"/>
              <a:t>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labs are only receiving budget for this WP1: CERN and HZB for tasks 1.2 and 1.3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labs roughly assumed 50% matching budget for personnel (already given personnel at labs involved</a:t>
            </a:r>
            <a:br>
              <a:rPr lang="en-US" dirty="0"/>
            </a:br>
            <a:r>
              <a:rPr lang="en-US" dirty="0"/>
              <a:t>with the project) and 50% matching budget for consumables and equipment.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plans need to be confirmed with the evolution of the lab’s budgets for the coming years.</a:t>
            </a:r>
            <a:br>
              <a:rPr lang="en-US" dirty="0"/>
            </a:br>
            <a:r>
              <a:rPr lang="en-US" dirty="0"/>
              <a:t>Increasing costs and eventually shift of lab’s research focus due to new future budget constraints might</a:t>
            </a:r>
            <a:br>
              <a:rPr lang="en-US" dirty="0"/>
            </a:br>
            <a:r>
              <a:rPr lang="en-US" dirty="0"/>
              <a:t>impact this project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HZB could already invest some budget from 2023 (60 k€) into the task 1.3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0E7B5C-2DD8-7379-1825-733D5780BD8F}"/>
              </a:ext>
            </a:extLst>
          </p:cNvPr>
          <p:cNvSpPr/>
          <p:nvPr/>
        </p:nvSpPr>
        <p:spPr>
          <a:xfrm>
            <a:off x="713792" y="2202024"/>
            <a:ext cx="9797143" cy="111968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46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Breitbild</PresentationFormat>
  <Paragraphs>71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</vt:lpstr>
      <vt:lpstr>Symbol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Neumann, Axel</cp:lastModifiedBy>
  <cp:revision>13</cp:revision>
  <dcterms:created xsi:type="dcterms:W3CDTF">2024-02-23T11:31:04Z</dcterms:created>
  <dcterms:modified xsi:type="dcterms:W3CDTF">2024-10-18T13:09:48Z</dcterms:modified>
</cp:coreProperties>
</file>