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68" r:id="rId4"/>
    <p:sldId id="258" r:id="rId5"/>
    <p:sldId id="259" r:id="rId6"/>
    <p:sldId id="264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FE599-4CA8-4408-8A73-23F806BABB39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5745-7472-4F6F-9E4F-C885868337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3B1E-34E2-42D8-93EC-0EF188C8B227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46A4-D643-4839-AD6D-8D569D989CF3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A8B-29A7-41B3-AE67-2B91BD600B20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BD2-1C14-4ACA-9FC2-47D41FACBD42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A6F5-EDB3-4A19-8B07-10C9376F6650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99A6-1CF9-494C-AC20-80F300470A6A}" type="datetime1">
              <a:rPr lang="LID4096" smtClean="0"/>
              <a:t>10/17/2024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4C20-3C5D-4EC9-91E1-71CB3948A168}" type="datetime1">
              <a:rPr lang="LID4096" smtClean="0"/>
              <a:t>10/17/2024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CF8C-D6AA-4C7B-8941-E3798E4954CF}" type="datetime1">
              <a:rPr lang="LID4096" smtClean="0"/>
              <a:t>10/17/2024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B6E5-1A15-44AB-9511-AAFFD9881114}" type="datetime1">
              <a:rPr lang="LID4096" smtClean="0"/>
              <a:t>10/17/2024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DBA1-C2FE-4906-B4EF-F799E2506437}" type="datetime1">
              <a:rPr lang="LID4096" smtClean="0"/>
              <a:t>10/17/2024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D7CD-860B-41E8-8D8B-2CA24F8E3C97}" type="datetime1">
              <a:rPr lang="LID4096" smtClean="0"/>
              <a:t>10/17/2024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89FEE0-81D1-4BE9-B2FB-8BE6D7C10579}" type="datetime1">
              <a:rPr lang="LID4096" smtClean="0"/>
              <a:t>10/17/2024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783252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WP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Low Level RF controls </a:t>
            </a:r>
            <a:r>
              <a:rPr lang="en-US" sz="2400" b="1" dirty="0">
                <a:solidFill>
                  <a:srgbClr val="FF0000"/>
                </a:solidFill>
              </a:rPr>
              <a:t>18.10.2024</a:t>
            </a:r>
            <a:endParaRPr lang="en-BE" sz="2400" b="1" dirty="0">
              <a:solidFill>
                <a:srgbClr val="FF0000"/>
              </a:solidFill>
            </a:endParaRP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DESY, HZB, CNRS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 &amp; deputy: Holger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Schlarb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 (DESY) &amp; Julien Branlard (DESY)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Axel Neumann (HZB),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Christophe Joly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(CNRS)</a:t>
            </a:r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513995" y="2050295"/>
            <a:ext cx="11457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effectLst/>
                <a:latin typeface="Helvetica" pitchFamily="2" charset="0"/>
              </a:rPr>
              <a:t>Task 2.1: </a:t>
            </a:r>
            <a:r>
              <a:rPr lang="en-GB" sz="2400" b="1" dirty="0"/>
              <a:t>Coordination of R&amp;D on LLRF – </a:t>
            </a:r>
            <a:r>
              <a:rPr lang="en-GB" sz="2400" b="1" i="1" dirty="0">
                <a:latin typeface="Helvetica" pitchFamily="2" charset="0"/>
              </a:rPr>
              <a:t>M1-M48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400" b="1" i="1" dirty="0">
                <a:effectLst/>
                <a:latin typeface="Helvetica" pitchFamily="2" charset="0"/>
              </a:rPr>
              <a:t>Task 2.2: </a:t>
            </a:r>
            <a:r>
              <a:rPr lang="en-US" sz="2400" b="1" dirty="0"/>
              <a:t>Efficient field control for high loaded-quality factor cavities </a:t>
            </a:r>
            <a:r>
              <a:rPr lang="en-GB" sz="2400" b="1" i="1" dirty="0">
                <a:effectLst/>
                <a:latin typeface="Helvetica" pitchFamily="2" charset="0"/>
              </a:rPr>
              <a:t>– M1-M48</a:t>
            </a:r>
          </a:p>
          <a:p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400" b="1" i="1" dirty="0">
                <a:effectLst/>
                <a:latin typeface="Helvetica" pitchFamily="2" charset="0"/>
              </a:rPr>
              <a:t>Task 2.3: </a:t>
            </a:r>
            <a:r>
              <a:rPr lang="en-US" sz="2400" b="1" dirty="0"/>
              <a:t>Vibration analysis and detuning control of cavities </a:t>
            </a:r>
            <a:r>
              <a:rPr lang="en-GB" sz="2400" b="1" i="1" dirty="0">
                <a:effectLst/>
                <a:latin typeface="Helvetica" pitchFamily="2" charset="0"/>
              </a:rPr>
              <a:t>– M1-M36</a:t>
            </a:r>
          </a:p>
          <a:p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400" b="1" i="1" dirty="0">
                <a:effectLst/>
                <a:latin typeface="Helvetica" pitchFamily="2" charset="0"/>
              </a:rPr>
              <a:t>Task 2.4: </a:t>
            </a:r>
            <a:r>
              <a:rPr lang="en-US" sz="2400" b="1" dirty="0"/>
              <a:t>Integrated LLRF control using Ferro-Electric Fast Reactive Tuners</a:t>
            </a:r>
            <a:r>
              <a:rPr lang="en-GB" sz="2400" b="1" i="1" dirty="0">
                <a:effectLst/>
                <a:latin typeface="Helvetica" pitchFamily="2" charset="0"/>
              </a:rPr>
              <a:t>– M13-M48</a:t>
            </a:r>
          </a:p>
          <a:p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400" b="1" i="1" dirty="0">
                <a:latin typeface="Helvetica" pitchFamily="2" charset="0"/>
              </a:rPr>
              <a:t>Task 2.5: </a:t>
            </a:r>
            <a:r>
              <a:rPr lang="en-US" sz="2400" b="1" dirty="0"/>
              <a:t>Energy efficient supervisory control and fault diagnosis</a:t>
            </a:r>
            <a:r>
              <a:rPr lang="en-GB" sz="2400" b="1" i="1" dirty="0">
                <a:latin typeface="Helvetica" pitchFamily="2" charset="0"/>
              </a:rPr>
              <a:t>– M1-M48</a:t>
            </a:r>
          </a:p>
          <a:p>
            <a:endParaRPr lang="en-GB" sz="2400" b="1" i="1" dirty="0">
              <a:latin typeface="Helvetica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D66CC8-BAFE-48C4-AE1E-32A8554C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069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555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D8E1D6-477E-4D95-8CFD-7288824F6436}"/>
              </a:ext>
            </a:extLst>
          </p:cNvPr>
          <p:cNvSpPr txBox="1"/>
          <p:nvPr/>
        </p:nvSpPr>
        <p:spPr>
          <a:xfrm>
            <a:off x="523699" y="1252735"/>
            <a:ext cx="111852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effectLst/>
                <a:latin typeface="Helvetica" pitchFamily="2" charset="0"/>
              </a:rPr>
              <a:t>Task 2.1: </a:t>
            </a:r>
            <a:r>
              <a:rPr lang="en-GB" sz="2400" b="1" dirty="0"/>
              <a:t>Coordination of R&amp;D on LLRF – </a:t>
            </a:r>
            <a:r>
              <a:rPr lang="en-GB" sz="2400" b="1" i="1" dirty="0">
                <a:latin typeface="Helvetica" pitchFamily="2" charset="0"/>
              </a:rPr>
              <a:t>M1-M48</a:t>
            </a:r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000" i="1" dirty="0">
                <a:effectLst/>
                <a:latin typeface="Helvetica" pitchFamily="2" charset="0"/>
              </a:rPr>
              <a:t>• A couple of meetings took place since last status update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Status update of the different labs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Reporting about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iSAS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project activities (website, next in-person meeting)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</a:t>
            </a:r>
            <a:r>
              <a:rPr lang="en-GB" sz="2000" i="1" dirty="0">
                <a:latin typeface="Helvetica" pitchFamily="2" charset="0"/>
              </a:rPr>
              <a:t>Communication structure established</a:t>
            </a:r>
            <a:endParaRPr lang="en-US" sz="2000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Email distribution list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Shared repository (meeting minutes, status reports, presentations)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Identified test possibilities in each lab</a:t>
            </a:r>
            <a:endParaRPr lang="en-US" sz="2000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Test stands, facilities, type of cavities, tuning systems, power sources, etc.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962325-58C6-4321-9029-FF1418BE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057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555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.2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D8E1D6-477E-4D95-8CFD-7288824F6436}"/>
              </a:ext>
            </a:extLst>
          </p:cNvPr>
          <p:cNvSpPr txBox="1"/>
          <p:nvPr/>
        </p:nvSpPr>
        <p:spPr>
          <a:xfrm>
            <a:off x="523699" y="1252735"/>
            <a:ext cx="1144165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effectLst/>
                <a:latin typeface="Helvetica" pitchFamily="2" charset="0"/>
              </a:rPr>
              <a:t>Task 2.2: </a:t>
            </a:r>
            <a:r>
              <a:rPr lang="en-US" sz="2400" b="1" dirty="0"/>
              <a:t>Efficient field control for high loaded-quality factor cavities </a:t>
            </a:r>
            <a:r>
              <a:rPr lang="en-GB" sz="2400" b="1" i="1" dirty="0">
                <a:effectLst/>
                <a:latin typeface="Helvetica" pitchFamily="2" charset="0"/>
              </a:rPr>
              <a:t>– M1-M48</a:t>
            </a:r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GB" sz="2000" i="1" dirty="0">
                <a:effectLst/>
                <a:latin typeface="Helvetica" pitchFamily="2" charset="0"/>
              </a:rPr>
              <a:t>• </a:t>
            </a:r>
            <a:r>
              <a:rPr lang="en-US" sz="2000" i="1" dirty="0">
                <a:latin typeface="Helvetica" pitchFamily="2" charset="0"/>
              </a:rPr>
              <a:t>Identify optimal loaded-quality factor (Q</a:t>
            </a:r>
            <a:r>
              <a:rPr lang="en-US" sz="2000" i="1" baseline="-25000" dirty="0">
                <a:latin typeface="Helvetica" pitchFamily="2" charset="0"/>
              </a:rPr>
              <a:t>L</a:t>
            </a:r>
            <a:r>
              <a:rPr lang="en-US" sz="2000" i="1" dirty="0">
                <a:latin typeface="Helvetica" pitchFamily="2" charset="0"/>
              </a:rPr>
              <a:t>) to achieve efficient field control for various operation scenarios.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Investigated impact of choice of Q</a:t>
            </a:r>
            <a:r>
              <a:rPr lang="en-US" sz="2000" i="1" baseline="-25000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L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on efficiency through simulation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Challenges for </a:t>
            </a:r>
            <a:r>
              <a:rPr lang="en-US" sz="2000" i="1" u="sng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long pulsed 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and </a:t>
            </a:r>
            <a:r>
              <a:rPr lang="en-US" sz="2000" i="1" u="sng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CW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are different (in particular efficient filling)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Evaluate methods for changing Q</a:t>
            </a:r>
            <a:r>
              <a:rPr lang="en-US" sz="2000" i="1" baseline="-25000" dirty="0">
                <a:latin typeface="Helvetica" pitchFamily="2" charset="0"/>
              </a:rPr>
              <a:t>L</a:t>
            </a:r>
            <a:r>
              <a:rPr lang="en-US" sz="2000" i="1" dirty="0">
                <a:latin typeface="Helvetica" pitchFamily="2" charset="0"/>
              </a:rPr>
              <a:t> (at the cavity coupler and waveguide level). 			 </a:t>
            </a:r>
            <a:endParaRPr lang="en-US" sz="2000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Tests done at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HoBiCat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(HZB) with 3-stub tuner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Modify test stand (DESY) for operation with SSA : done and approved by TUEV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Currently preparing for tests with high Q</a:t>
            </a:r>
            <a:r>
              <a:rPr lang="en-US" sz="2000" i="1" baseline="-25000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L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(end of 2024, beginning of 2025)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2x 8kW SSA purchased for further tests at AMTF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US" sz="2000" i="1" dirty="0">
              <a:solidFill>
                <a:srgbClr val="FF0000"/>
              </a:solidFill>
              <a:latin typeface="Helvetica" pitchFamily="2" charset="0"/>
              <a:sym typeface="Wingdings" panose="05000000000000000000" pitchFamily="2" charset="2"/>
            </a:endParaRPr>
          </a:p>
          <a:p>
            <a:r>
              <a:rPr lang="en-US" sz="2000" i="1" dirty="0">
                <a:latin typeface="Helvetica" pitchFamily="2" charset="0"/>
              </a:rPr>
              <a:t>• Investigate benefits of advanced ML-based combined RF and mechanical feedback controllers.  </a:t>
            </a:r>
            <a:endParaRPr lang="en-US" sz="2000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Started investigation to model transfer function PZT RF (ongoing)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New position awarded at HZB + PhD at DESY. 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Demonstrate RF-efficient control in continuous wave (CW) and long pulse (LP) operation. </a:t>
            </a:r>
          </a:p>
          <a:p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 i.e. Final demonstrator (milestone) expected towards the end of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iSAS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timeframe</a:t>
            </a:r>
            <a:endParaRPr lang="en-GB" sz="2000" dirty="0">
              <a:solidFill>
                <a:srgbClr val="FF0000"/>
              </a:solidFill>
              <a:effectLst/>
              <a:latin typeface="Helvetica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AED18A-C3A5-4CA1-A67F-FC918C96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9638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17F1D1-1FEA-E55D-AE93-D1155B57D252}"/>
              </a:ext>
            </a:extLst>
          </p:cNvPr>
          <p:cNvSpPr txBox="1"/>
          <p:nvPr/>
        </p:nvSpPr>
        <p:spPr>
          <a:xfrm>
            <a:off x="3418115" y="315684"/>
            <a:ext cx="5396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.3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051BCA-34B1-4337-9837-DEB8A43DAE34}"/>
              </a:ext>
            </a:extLst>
          </p:cNvPr>
          <p:cNvSpPr txBox="1"/>
          <p:nvPr/>
        </p:nvSpPr>
        <p:spPr>
          <a:xfrm>
            <a:off x="525037" y="1261145"/>
            <a:ext cx="112991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effectLst/>
                <a:latin typeface="Helvetica" pitchFamily="2" charset="0"/>
              </a:rPr>
              <a:t>Task 2.3: </a:t>
            </a:r>
            <a:r>
              <a:rPr lang="en-US" sz="2400" b="1" dirty="0"/>
              <a:t>Vibration analysis and detuning control of cavities </a:t>
            </a:r>
            <a:r>
              <a:rPr lang="en-GB" sz="2400" b="1" i="1" dirty="0">
                <a:effectLst/>
                <a:latin typeface="Helvetica" pitchFamily="2" charset="0"/>
              </a:rPr>
              <a:t>– M1-M36</a:t>
            </a:r>
            <a:endParaRPr lang="en-GB" sz="2400" b="1" dirty="0">
              <a:effectLst/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Characterize environmental disturbances and transfer to the cavity perturbation.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Test using ext. geophones at CMTB (PhD thesis Uni. Lodz, thesis submitted)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First tests with beam at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SeaLab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(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BerLinPro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) planned for October ‘24 (microphonics evaluation)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Investigate and develop detuning counter measures based on advanced feedforward, feedback and active noise cancellation including AI methods.			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Successfully demonstrated Luenberger Observer to estimate bandwidth and detuning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Demonstrated in pulsed and CW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Module implemented in firmware, (currently verification phase), test in the field beg. of 2025</a:t>
            </a:r>
          </a:p>
          <a:p>
            <a:endParaRPr lang="en-BE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6C0D0-3AA6-4CC3-ABEF-F513BD18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4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386A0-C378-4CA2-C391-A36DEC5A705B}"/>
              </a:ext>
            </a:extLst>
          </p:cNvPr>
          <p:cNvSpPr txBox="1"/>
          <p:nvPr/>
        </p:nvSpPr>
        <p:spPr>
          <a:xfrm>
            <a:off x="3418115" y="315684"/>
            <a:ext cx="555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.4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E33F5D-352E-47C6-952D-FD896AE2466E}"/>
              </a:ext>
            </a:extLst>
          </p:cNvPr>
          <p:cNvSpPr txBox="1"/>
          <p:nvPr/>
        </p:nvSpPr>
        <p:spPr>
          <a:xfrm>
            <a:off x="525037" y="1261145"/>
            <a:ext cx="112991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Helvetica" pitchFamily="2" charset="0"/>
              </a:rPr>
              <a:t>Task 2.4: Integrated LLRF control using Ferro-Electric Fast Reactive Tuners– M13-M48</a:t>
            </a:r>
          </a:p>
          <a:p>
            <a:r>
              <a:rPr lang="en-GB" sz="2000" i="1" dirty="0">
                <a:latin typeface="Helvetica" pitchFamily="2" charset="0"/>
              </a:rPr>
              <a:t>• </a:t>
            </a:r>
            <a:r>
              <a:rPr lang="en-US" sz="2000" i="1" dirty="0">
                <a:latin typeface="Helvetica" pitchFamily="2" charset="0"/>
              </a:rPr>
              <a:t>Integrate a ferro-electric fast reactive tuner (FE-FRT) with a digital LLRF system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Hardware development 2026/27 within WP1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Simulation on effect and operation range can be carried out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When type and actuation is defined, digital interface can be defined</a:t>
            </a:r>
          </a:p>
          <a:p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Demonstrate microphonics compensation using a FE-FRT at a horizontal test stand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Depends on WP1 outcome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US" sz="2000" i="1" dirty="0">
              <a:solidFill>
                <a:srgbClr val="0070C0"/>
              </a:solidFill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Development of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Matlab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/Simulink model of RF control loop to simulate resonance control for PERL (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ICJLab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) ongoing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FE-FRT can be included in model </a:t>
            </a:r>
            <a:endParaRPr lang="en-US" sz="2000" i="1" dirty="0">
              <a:latin typeface="Helvetica" pitchFamily="2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9538F12-6713-44C1-99BB-9D209D622A0A}"/>
              </a:ext>
            </a:extLst>
          </p:cNvPr>
          <p:cNvSpPr/>
          <p:nvPr/>
        </p:nvSpPr>
        <p:spPr>
          <a:xfrm>
            <a:off x="10197368" y="2061308"/>
            <a:ext cx="205642" cy="2185270"/>
          </a:xfrm>
          <a:prstGeom prst="rightBrace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CEEA5-0E67-40C3-B8E4-50B78301F429}"/>
              </a:ext>
            </a:extLst>
          </p:cNvPr>
          <p:cNvSpPr txBox="1"/>
          <p:nvPr/>
        </p:nvSpPr>
        <p:spPr>
          <a:xfrm>
            <a:off x="10900753" y="2415279"/>
            <a:ext cx="923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o new results since report in July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DDFF496D-FDDB-4A1D-A347-54A3CCD685F6}"/>
              </a:ext>
            </a:extLst>
          </p:cNvPr>
          <p:cNvSpPr/>
          <p:nvPr/>
        </p:nvSpPr>
        <p:spPr>
          <a:xfrm>
            <a:off x="10549060" y="3060158"/>
            <a:ext cx="205642" cy="187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6542B0-1DCF-4978-8759-A5C20CF8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5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3121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386A0-C378-4CA2-C391-A36DEC5A705B}"/>
              </a:ext>
            </a:extLst>
          </p:cNvPr>
          <p:cNvSpPr txBox="1"/>
          <p:nvPr/>
        </p:nvSpPr>
        <p:spPr>
          <a:xfrm>
            <a:off x="3418115" y="315684"/>
            <a:ext cx="555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status/evolution of Task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281C4A-3D7F-4ACA-882E-265280F51A16}"/>
              </a:ext>
            </a:extLst>
          </p:cNvPr>
          <p:cNvSpPr txBox="1"/>
          <p:nvPr/>
        </p:nvSpPr>
        <p:spPr>
          <a:xfrm>
            <a:off x="525037" y="1261145"/>
            <a:ext cx="11299107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Helvetica" pitchFamily="2" charset="0"/>
              </a:rPr>
              <a:t>Task 2.5: Energy efficient supervisory control and fault diagnosis– M1-M48</a:t>
            </a:r>
          </a:p>
          <a:p>
            <a:r>
              <a:rPr lang="en-GB" sz="2000" i="1" dirty="0">
                <a:latin typeface="Helvetica" pitchFamily="2" charset="0"/>
              </a:rPr>
              <a:t>• </a:t>
            </a:r>
            <a:r>
              <a:rPr lang="en-US" sz="2000" i="1" dirty="0">
                <a:latin typeface="Helvetica" pitchFamily="2" charset="0"/>
              </a:rPr>
              <a:t>Develop schemes to adjust solid state amplifier (SSA) parameters for efficient RF generation.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Contacted </a:t>
            </a:r>
            <a:r>
              <a:rPr lang="en-US" sz="2000" i="1" dirty="0" err="1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Cryoelectra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 GmbH to assess feasibility and interest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FF0000"/>
                </a:solidFill>
                <a:latin typeface="Helvetica" pitchFamily="2" charset="0"/>
                <a:sym typeface="Wingdings" panose="05000000000000000000" pitchFamily="2" charset="2"/>
              </a:rPr>
              <a:t>IB meeting during German holiday (neither Holger nor myself can attend)</a:t>
            </a:r>
          </a:p>
          <a:p>
            <a:endParaRPr lang="en-US" sz="12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Investigate RF control parameters for energy-efficiency optimization using ML methods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Developed improved algorithm for more efficient Lorentz force detuning compensation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Double sine (instead of single) and smooth start to limit AC power and current on piezo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Tested and deployed at XFEL </a:t>
            </a:r>
            <a:r>
              <a:rPr lang="en-US" sz="2000" i="1" dirty="0">
                <a:solidFill>
                  <a:srgbClr val="FF0000"/>
                </a:solidFill>
                <a:latin typeface="Helvetica" pitchFamily="2" charset="0"/>
                <a:sym typeface="Wingdings" panose="05000000000000000000" pitchFamily="2" charset="2"/>
              </a:rPr>
              <a:t> </a:t>
            </a:r>
            <a:endParaRPr lang="en-US" sz="2000" i="1" dirty="0">
              <a:solidFill>
                <a:srgbClr val="0070C0"/>
              </a:solidFill>
              <a:latin typeface="Helvetica" pitchFamily="2" charset="0"/>
              <a:sym typeface="Wingdings" panose="05000000000000000000" pitchFamily="2" charset="2"/>
            </a:endParaRPr>
          </a:p>
          <a:p>
            <a:endParaRPr lang="en-GB" sz="1100" b="1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• Develop fault diagnosis and anomaly detection of LLRF systems using ML approaches </a:t>
            </a:r>
          </a:p>
          <a:p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</a:rPr>
              <a:t>1</a:t>
            </a:r>
            <a:r>
              <a:rPr lang="en-US" sz="2000" i="1" baseline="30000" dirty="0">
                <a:solidFill>
                  <a:srgbClr val="0070C0"/>
                </a:solidFill>
                <a:latin typeface="Helvetica" pitchFamily="2" charset="0"/>
              </a:rPr>
              <a:t>st</a:t>
            </a:r>
            <a:r>
              <a:rPr lang="en-US" sz="2000" i="1" dirty="0">
                <a:solidFill>
                  <a:srgbClr val="0070C0"/>
                </a:solidFill>
                <a:latin typeface="Helvetica" pitchFamily="2" charset="0"/>
              </a:rPr>
              <a:t> milestone delivered and approved : (D35) ML implementation plan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b="1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Demonstration of quench detection in CW using Luenberger Observer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Implementation of real-time fault detection on FPGA, firmware done, test phase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Implementation of a real-time fault detection on server, deployed in 1 RF station at XFEL (observation phase) </a:t>
            </a:r>
          </a:p>
          <a:p>
            <a:endParaRPr lang="en-GB" sz="1050" b="1" i="1" dirty="0">
              <a:latin typeface="Helvetica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0443E2-073A-4552-AED1-AA2F36DD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6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9519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FA24AF-A507-EA37-4B8C-BABEEBAD4C28}"/>
              </a:ext>
            </a:extLst>
          </p:cNvPr>
          <p:cNvSpPr txBox="1"/>
          <p:nvPr/>
        </p:nvSpPr>
        <p:spPr>
          <a:xfrm>
            <a:off x="3418115" y="315684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points of attention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8A87C6-5E4D-43EA-94FC-CBB14B3029CD}"/>
              </a:ext>
            </a:extLst>
          </p:cNvPr>
          <p:cNvSpPr txBox="1"/>
          <p:nvPr/>
        </p:nvSpPr>
        <p:spPr>
          <a:xfrm>
            <a:off x="709969" y="1289894"/>
            <a:ext cx="112077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Helvetica" pitchFamily="2" charset="0"/>
              </a:rPr>
              <a:t>Personnel setback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FF0000"/>
                </a:solidFill>
                <a:latin typeface="Helvetica" pitchFamily="2" charset="0"/>
              </a:rPr>
              <a:t>key person for R&amp;D left DESY in Fall 2024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mitigation: opened replacement position but challenging to find qualified personnel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US" sz="2000" i="1" dirty="0">
              <a:solidFill>
                <a:srgbClr val="0070C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Helvetica" pitchFamily="2" charset="0"/>
              </a:rPr>
              <a:t>Dependence of </a:t>
            </a:r>
            <a:r>
              <a:rPr lang="en-US" sz="2000" b="1" i="1" dirty="0" err="1">
                <a:latin typeface="Helvetica" pitchFamily="2" charset="0"/>
              </a:rPr>
              <a:t>iSAS</a:t>
            </a:r>
            <a:r>
              <a:rPr lang="en-US" sz="2000" b="1" i="1" dirty="0">
                <a:latin typeface="Helvetica" pitchFamily="2" charset="0"/>
              </a:rPr>
              <a:t> R&amp;D on laboratory schedule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availability of test stands is not always predictable (delay, warm up, etc..)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mitigation: compiled a list of tests capabilities in partner labs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US" sz="2000" i="1" dirty="0">
              <a:solidFill>
                <a:srgbClr val="0070C0"/>
              </a:solidFill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Helvetica" pitchFamily="2" charset="0"/>
              </a:rPr>
              <a:t>Future hardware development – on going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Evolution step : </a:t>
            </a:r>
            <a:b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</a:b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	Development of next generation digitizers (heterodyne detection mode)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Revolution step : </a:t>
            </a:r>
          </a:p>
          <a:p>
            <a:pPr lvl="1"/>
            <a:r>
              <a:rPr lang="en-US" sz="2000" i="1" dirty="0">
                <a:solidFill>
                  <a:srgbClr val="0070C0"/>
                </a:solidFill>
                <a:latin typeface="Helvetica" pitchFamily="2" charset="0"/>
                <a:sym typeface="Wingdings" panose="05000000000000000000" pitchFamily="2" charset="2"/>
              </a:rPr>
              <a:t>	First successful test of CSI (carrier suppression interferometer) integration with LLRF system at test stand with cavity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846E51-5ABD-4B2A-AEEC-EDC55F89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7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0322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9F62B-3239-6EE8-F00D-69BC3CED5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00BB58-13C2-C4FB-2105-FCBD01FF7454}"/>
              </a:ext>
            </a:extLst>
          </p:cNvPr>
          <p:cNvSpPr txBox="1"/>
          <p:nvPr/>
        </p:nvSpPr>
        <p:spPr>
          <a:xfrm>
            <a:off x="3418115" y="315684"/>
            <a:ext cx="722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plans to achieve milestones &amp; deliverables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C31A748-932E-C1C6-22A4-E75A98A18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EF5B66A-604C-468A-BA7D-239F6A539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34" y="1183434"/>
            <a:ext cx="11361932" cy="1180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F9E0CE-AB42-4C9A-90C2-B65493707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66" y="2461822"/>
            <a:ext cx="11161268" cy="14592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DDCC89-E50E-4E6C-A58C-E073B41EB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366" y="4075447"/>
            <a:ext cx="11161268" cy="14276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2634AA-0378-4AAA-9276-1E20FC52800C}"/>
              </a:ext>
            </a:extLst>
          </p:cNvPr>
          <p:cNvSpPr txBox="1"/>
          <p:nvPr/>
        </p:nvSpPr>
        <p:spPr>
          <a:xfrm>
            <a:off x="515366" y="5674566"/>
            <a:ext cx="10434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70C0"/>
                </a:solidFill>
              </a:rPr>
              <a:t>Deliverables and Milestones are still fine and in reach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000" dirty="0">
                <a:solidFill>
                  <a:srgbClr val="0070C0"/>
                </a:solidFill>
              </a:rPr>
              <a:t>To support the WP2 program additional position will be open: 1) at DESY ~Q4/24  2) HZB done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01479F-3A2C-49D2-BA46-57A27C868966}"/>
              </a:ext>
            </a:extLst>
          </p:cNvPr>
          <p:cNvSpPr/>
          <p:nvPr/>
        </p:nvSpPr>
        <p:spPr>
          <a:xfrm>
            <a:off x="7324078" y="5965795"/>
            <a:ext cx="1970840" cy="45276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34BD51-44F0-4971-815A-F2D2879ED170}"/>
              </a:ext>
            </a:extLst>
          </p:cNvPr>
          <p:cNvSpPr txBox="1"/>
          <p:nvPr/>
        </p:nvSpPr>
        <p:spPr>
          <a:xfrm>
            <a:off x="6587230" y="6418557"/>
            <a:ext cx="314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Currently reviewing candidates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1D620EB-4FE1-403D-9D1B-9CD7CC18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8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9786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FADFF-2D07-D9AF-1D2F-94607555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B8A4AA-B409-92E4-EB41-CFAD688E9665}"/>
              </a:ext>
            </a:extLst>
          </p:cNvPr>
          <p:cNvSpPr txBox="1"/>
          <p:nvPr/>
        </p:nvSpPr>
        <p:spPr>
          <a:xfrm>
            <a:off x="3418115" y="315684"/>
            <a:ext cx="3450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2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LLRF</a:t>
            </a:r>
            <a:r>
              <a:rPr lang="en-BE" sz="2400" b="1" dirty="0">
                <a:solidFill>
                  <a:srgbClr val="002060"/>
                </a:solidFill>
              </a:rPr>
              <a:t>: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 budget plans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825CCE3-EDCB-11D8-AB95-6A407A5C0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C7DDA81-F152-4A61-961A-94FE829B0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26" y="1851575"/>
            <a:ext cx="11857748" cy="19661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8BD352-347D-4396-97FD-6A725A9F4C7B}"/>
              </a:ext>
            </a:extLst>
          </p:cNvPr>
          <p:cNvSpPr/>
          <p:nvPr/>
        </p:nvSpPr>
        <p:spPr>
          <a:xfrm>
            <a:off x="8793480" y="2941320"/>
            <a:ext cx="3185674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D0B88E-E2EB-4ED2-A873-FD937498F809}"/>
              </a:ext>
            </a:extLst>
          </p:cNvPr>
          <p:cNvSpPr txBox="1"/>
          <p:nvPr/>
        </p:nvSpPr>
        <p:spPr>
          <a:xfrm>
            <a:off x="4822061" y="4485652"/>
            <a:ext cx="1925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70C0"/>
                </a:solidFill>
              </a:rPr>
              <a:t>No deviations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88116-8F3E-4AB1-9B3C-BCBD8DBE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9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6880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Grand écran</PresentationFormat>
  <Paragraphs>110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Helvetica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19</cp:revision>
  <dcterms:created xsi:type="dcterms:W3CDTF">2024-02-23T11:31:04Z</dcterms:created>
  <dcterms:modified xsi:type="dcterms:W3CDTF">2024-10-17T15:24:41Z</dcterms:modified>
</cp:coreProperties>
</file>