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63" r:id="rId2"/>
    <p:sldId id="257" r:id="rId3"/>
    <p:sldId id="268" r:id="rId4"/>
    <p:sldId id="258" r:id="rId5"/>
    <p:sldId id="259" r:id="rId6"/>
    <p:sldId id="264" r:id="rId7"/>
    <p:sldId id="266" r:id="rId8"/>
    <p:sldId id="265" r:id="rId9"/>
    <p:sldId id="267" r:id="rId10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CFE599-4CA8-4408-8A73-23F806BABB39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B5745-7472-4F6F-9E4F-C885868337E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3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07F07-5018-B520-783B-FE0457BCD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C53577-5D47-3462-F508-230E0253F3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8CF65-E206-3105-4673-F1388562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33B1E-34E2-42D8-93EC-0EF188C8B227}" type="datetime1">
              <a:rPr lang="LID4096" smtClean="0"/>
              <a:t>10/17/2024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07C72-387F-907B-1702-431F21C0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FC383-9E28-9304-354E-F80FB06F5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2898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D793C-A8B3-F264-6E40-84278DCA4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39B46-D290-3902-DD95-AA1FB158F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55E12-F97D-3D20-4013-D3B2FE30D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46A4-D643-4839-AD6D-8D569D989CF3}" type="datetime1">
              <a:rPr lang="LID4096" smtClean="0"/>
              <a:t>10/17/2024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874DB-5421-9EDD-37D6-425B69833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3B1D9-3620-1F4F-9C12-E5D29B3B1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651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E89427-BD9A-4F90-8507-D5461D4AF4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9B218D-F119-D88B-04E0-282E532EA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7B9E0-E1C5-E090-5BF8-E23ECA44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A8B-29A7-41B3-AE67-2B91BD600B20}" type="datetime1">
              <a:rPr lang="LID4096" smtClean="0"/>
              <a:t>10/17/2024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248BD-AC9E-EF27-8724-4A261C54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BBEFC-60B4-A86B-4F5D-EE50B670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1453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DDCCF-00D4-57C0-AB86-DD97CBF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01350-A3CE-F72C-EF66-224EE8E3E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12717E-3498-D1DF-0749-E719A049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DDBD2-1C14-4ACA-9FC2-47D41FACBD42}" type="datetime1">
              <a:rPr lang="LID4096" smtClean="0"/>
              <a:t>10/17/2024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0EF9F-8597-7B89-712F-614543F54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C8415-5616-E9EF-A04C-AB58C2E8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869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A5CA1-B7CB-D1FB-EC76-E686072A2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376EC-3A6A-627D-FB8C-389BD638A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D9367-1A65-3258-265C-9FE90DFE5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5A6F5-EDB3-4A19-8B07-10C9376F6650}" type="datetime1">
              <a:rPr lang="LID4096" smtClean="0"/>
              <a:t>10/17/2024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80604-377F-6192-4D4E-AC24A6380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C9CB9-597A-78E3-CFBC-A159B832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5195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8BA3-0492-6F74-9BF6-52E8ECDE3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413EA-68CD-9D88-D79C-CC6ED21EC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9449-C536-4F9E-2D95-193291798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753B-EBAF-B53A-074D-76FB47A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99A6-1CF9-494C-AC20-80F300470A6A}" type="datetime1">
              <a:rPr lang="LID4096" smtClean="0"/>
              <a:t>10/17/2024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5475B-BCCD-BF1D-D454-48E8BAEE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1B7A-9A7C-4BC7-ADE6-79554484D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302570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64811-F649-1A18-8152-2E898C3C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96928-3DA8-37D0-D51A-B823CED2E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67FC4-6803-2A31-FB6C-F5659A25A6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3C89C4-348E-5F39-4668-34D6F57A0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B8D285-7AB1-D934-D1C7-35BD769227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36D4F4-1072-1534-5192-D3D0EB786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F4C20-3C5D-4EC9-91E1-71CB3948A168}" type="datetime1">
              <a:rPr lang="LID4096" smtClean="0"/>
              <a:t>10/17/2024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F9E71C-2B25-C35F-F2C4-0647C557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FE4384-78B5-0145-4AD6-E159AB04C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153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15D05-BAE5-24E8-3A9C-14C3A7F70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ECEF6-D795-F1A5-DDBC-8D98B55B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CF8C-D6AA-4C7B-8941-E3798E4954CF}" type="datetime1">
              <a:rPr lang="LID4096" smtClean="0"/>
              <a:t>10/17/2024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4890-38CA-0ACB-1B4F-A5F9405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74416-B7D1-C64F-6B7E-D5252B22C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0862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045E28-5069-3021-3A48-8D87E4177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B6E5-1A15-44AB-9511-AAFFD9881114}" type="datetime1">
              <a:rPr lang="LID4096" smtClean="0"/>
              <a:t>10/17/2024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999B63-1C5E-64D7-EE4C-E6CB25003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C717FB-888C-F1BE-37C5-F04D21D1E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45387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92FD-FA4F-1B23-9EA8-98A91CDBF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74534-C607-4610-550D-E549332B64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EA254-A469-DD5E-6D80-44BC37540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B67E5-EFEF-17F0-5AB1-5E8DF97BF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4DBA1-C2FE-4906-B4EF-F799E2506437}" type="datetime1">
              <a:rPr lang="LID4096" smtClean="0"/>
              <a:t>10/17/2024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BEDB6C-8CB1-00F0-9658-BA9847DD8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09C59-5D4A-0616-191D-C163C2AA1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6307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D37EC-0CB8-5C20-0D9F-EF2B8B705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59592B-AE95-C702-A091-81C5DD7C83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C0F8F-A3A7-5386-A2CD-26017DDBA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6BDF64-7321-18FA-3A8A-151C61B2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6D7CD-860B-41E8-8D8B-2CA24F8E3C97}" type="datetime1">
              <a:rPr lang="LID4096" smtClean="0"/>
              <a:t>10/17/2024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97279B-A4DF-B23E-FBF6-E1F5762D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9E326F-A5DE-61B2-FC62-436888296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7119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C02FC6-B683-24E9-4CF3-ACB65B9C3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788781-C4E4-8F07-B445-0FCB66126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871DA-F3C2-ACC9-0954-A50279EA3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89FEE0-81D1-4BE9-B2FB-8BE6D7C10579}" type="datetime1">
              <a:rPr lang="LID4096" smtClean="0"/>
              <a:t>10/17/2024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F7E01-A745-BFC4-1A5F-98305C39C6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CC3E3-36ED-4099-6586-23175595E3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68FCCF-9A80-B240-8D85-84F960565AFA}" type="slidenum">
              <a:rPr lang="en-BE" smtClean="0"/>
              <a:t>‹N°›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7493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0BBB2F10-FAEB-D3CF-A535-57FAB197BF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38" y="378848"/>
            <a:ext cx="3609024" cy="113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CFD807-6BFA-5F75-585F-038BB87B589A}"/>
              </a:ext>
            </a:extLst>
          </p:cNvPr>
          <p:cNvSpPr txBox="1"/>
          <p:nvPr/>
        </p:nvSpPr>
        <p:spPr>
          <a:xfrm>
            <a:off x="3910655" y="226449"/>
            <a:ext cx="7832529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WP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Low Level RF controls </a:t>
            </a:r>
            <a:r>
              <a:rPr lang="en-US" sz="2400" b="1" dirty="0">
                <a:solidFill>
                  <a:srgbClr val="FF0000"/>
                </a:solidFill>
              </a:rPr>
              <a:t>18.10.2024</a:t>
            </a:r>
            <a:endParaRPr lang="en-BE" sz="2400" b="1" dirty="0">
              <a:solidFill>
                <a:srgbClr val="FF0000"/>
              </a:solidFill>
            </a:endParaRPr>
          </a:p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DESY, HZB, CNRS</a:t>
            </a:r>
          </a:p>
          <a:p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  <a:ea typeface="ＭＳ Ｐゴシック" charset="0"/>
              </a:rPr>
              <a:t>Convener &amp; deputy: Holger </a:t>
            </a:r>
            <a:r>
              <a:rPr lang="en-US" b="1" dirty="0" err="1">
                <a:solidFill>
                  <a:schemeClr val="bg2">
                    <a:lumMod val="50000"/>
                  </a:schemeClr>
                </a:solidFill>
                <a:latin typeface="Calibri"/>
                <a:ea typeface="ＭＳ Ｐゴシック" charset="0"/>
              </a:rPr>
              <a:t>Schlarb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  <a:ea typeface="ＭＳ Ｐゴシック" charset="0"/>
              </a:rPr>
              <a:t> (DESY) &amp; Julien Branlard (DESY)</a:t>
            </a:r>
          </a:p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Main contacts with other partners: Axel Neumann (HZB),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  <a:latin typeface="Calibri"/>
                <a:ea typeface="ＭＳ Ｐゴシック" charset="0"/>
              </a:rPr>
              <a:t>Christophe Joly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Calibri"/>
                <a:ea typeface="ＭＳ Ｐゴシック" charset="0"/>
              </a:rPr>
              <a:t>(CNRS)</a:t>
            </a:r>
            <a:endParaRPr lang="en-BE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F84323-17F1-884D-6FDE-73259D549291}"/>
              </a:ext>
            </a:extLst>
          </p:cNvPr>
          <p:cNvSpPr txBox="1"/>
          <p:nvPr/>
        </p:nvSpPr>
        <p:spPr>
          <a:xfrm>
            <a:off x="513995" y="2050295"/>
            <a:ext cx="114577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effectLst/>
                <a:latin typeface="Helvetica" pitchFamily="2" charset="0"/>
              </a:rPr>
              <a:t>Task 2.1: </a:t>
            </a:r>
            <a:r>
              <a:rPr lang="en-GB" sz="2400" b="1" dirty="0"/>
              <a:t>Coordination of R&amp;D on LLRF – </a:t>
            </a:r>
            <a:r>
              <a:rPr lang="en-GB" sz="2400" b="1" i="1" dirty="0">
                <a:latin typeface="Helvetica" pitchFamily="2" charset="0"/>
              </a:rPr>
              <a:t>M1-M48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b="1" dirty="0">
              <a:effectLst/>
              <a:latin typeface="Helvetica" pitchFamily="2" charset="0"/>
            </a:endParaRPr>
          </a:p>
          <a:p>
            <a:r>
              <a:rPr lang="en-GB" sz="2400" b="1" i="1" dirty="0">
                <a:effectLst/>
                <a:latin typeface="Helvetica" pitchFamily="2" charset="0"/>
              </a:rPr>
              <a:t>Task 2.2: </a:t>
            </a:r>
            <a:r>
              <a:rPr lang="en-US" sz="2400" b="1" dirty="0"/>
              <a:t>Efficient field control for high loaded-quality factor cavities </a:t>
            </a:r>
            <a:r>
              <a:rPr lang="en-GB" sz="2400" b="1" i="1" dirty="0">
                <a:effectLst/>
                <a:latin typeface="Helvetica" pitchFamily="2" charset="0"/>
              </a:rPr>
              <a:t>– M1-M48</a:t>
            </a:r>
          </a:p>
          <a:p>
            <a:endParaRPr lang="en-GB" sz="2400" b="1" dirty="0">
              <a:effectLst/>
              <a:latin typeface="Helvetica" pitchFamily="2" charset="0"/>
            </a:endParaRPr>
          </a:p>
          <a:p>
            <a:r>
              <a:rPr lang="en-GB" sz="2400" b="1" i="1" dirty="0">
                <a:effectLst/>
                <a:latin typeface="Helvetica" pitchFamily="2" charset="0"/>
              </a:rPr>
              <a:t>Task 2.3: </a:t>
            </a:r>
            <a:r>
              <a:rPr lang="en-US" sz="2400" b="1" dirty="0"/>
              <a:t>Vibration analysis and detuning control of cavities </a:t>
            </a:r>
            <a:r>
              <a:rPr lang="en-GB" sz="2400" b="1" i="1" dirty="0">
                <a:effectLst/>
                <a:latin typeface="Helvetica" pitchFamily="2" charset="0"/>
              </a:rPr>
              <a:t>– M1-M36</a:t>
            </a:r>
          </a:p>
          <a:p>
            <a:endParaRPr lang="en-GB" sz="2400" b="1" dirty="0">
              <a:effectLst/>
              <a:latin typeface="Helvetica" pitchFamily="2" charset="0"/>
            </a:endParaRPr>
          </a:p>
          <a:p>
            <a:r>
              <a:rPr lang="en-GB" sz="2400" b="1" i="1" dirty="0">
                <a:effectLst/>
                <a:latin typeface="Helvetica" pitchFamily="2" charset="0"/>
              </a:rPr>
              <a:t>Task 2.4: </a:t>
            </a:r>
            <a:r>
              <a:rPr lang="en-US" sz="2400" b="1" dirty="0"/>
              <a:t>Integrated LLRF control using Ferro-Electric Fast Reactive Tuners</a:t>
            </a:r>
            <a:r>
              <a:rPr lang="en-GB" sz="2400" b="1" i="1" dirty="0">
                <a:effectLst/>
                <a:latin typeface="Helvetica" pitchFamily="2" charset="0"/>
              </a:rPr>
              <a:t>– M13-M48</a:t>
            </a:r>
          </a:p>
          <a:p>
            <a:endParaRPr lang="en-GB" sz="2400" b="1" dirty="0">
              <a:effectLst/>
              <a:latin typeface="Helvetica" pitchFamily="2" charset="0"/>
            </a:endParaRPr>
          </a:p>
          <a:p>
            <a:r>
              <a:rPr lang="en-GB" sz="2400" b="1" i="1" dirty="0">
                <a:latin typeface="Helvetica" pitchFamily="2" charset="0"/>
              </a:rPr>
              <a:t>Task 2.5: </a:t>
            </a:r>
            <a:r>
              <a:rPr lang="en-US" sz="2400" b="1" dirty="0"/>
              <a:t>Energy efficient supervisory control and fault diagnosis</a:t>
            </a:r>
            <a:r>
              <a:rPr lang="en-GB" sz="2400" b="1" i="1" dirty="0">
                <a:latin typeface="Helvetica" pitchFamily="2" charset="0"/>
              </a:rPr>
              <a:t>– M1-M48</a:t>
            </a:r>
          </a:p>
          <a:p>
            <a:endParaRPr lang="en-GB" sz="2400" b="1" i="1" dirty="0">
              <a:latin typeface="Helvetica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D66CC8-BAFE-48C4-AE1E-32A8554C1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1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0699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5551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en-US" sz="2400" b="1" dirty="0">
                <a:solidFill>
                  <a:srgbClr val="002060"/>
                </a:solidFill>
              </a:rPr>
              <a:t>2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US" sz="2400" b="1" dirty="0">
                <a:solidFill>
                  <a:srgbClr val="002060"/>
                </a:solidFill>
              </a:rPr>
              <a:t>LLRF</a:t>
            </a:r>
            <a:r>
              <a:rPr lang="en-BE" sz="2400" b="1" dirty="0">
                <a:solidFill>
                  <a:srgbClr val="002060"/>
                </a:solidFill>
              </a:rPr>
              <a:t>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status/evolution of Task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1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D8E1D6-477E-4D95-8CFD-7288824F6436}"/>
              </a:ext>
            </a:extLst>
          </p:cNvPr>
          <p:cNvSpPr txBox="1"/>
          <p:nvPr/>
        </p:nvSpPr>
        <p:spPr>
          <a:xfrm>
            <a:off x="523699" y="1252735"/>
            <a:ext cx="111852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effectLst/>
                <a:latin typeface="Helvetica" pitchFamily="2" charset="0"/>
              </a:rPr>
              <a:t>Task 2.1: </a:t>
            </a:r>
            <a:r>
              <a:rPr lang="en-GB" sz="2400" b="1" dirty="0"/>
              <a:t>Coordination of R&amp;D on LLRF – </a:t>
            </a:r>
            <a:r>
              <a:rPr lang="en-GB" sz="2400" b="1" i="1" dirty="0">
                <a:latin typeface="Helvetica" pitchFamily="2" charset="0"/>
              </a:rPr>
              <a:t>M1-M48</a:t>
            </a:r>
            <a:endParaRPr lang="en-GB" sz="2400" b="1" dirty="0">
              <a:effectLst/>
              <a:latin typeface="Helvetica" pitchFamily="2" charset="0"/>
            </a:endParaRPr>
          </a:p>
          <a:p>
            <a:r>
              <a:rPr lang="en-GB" sz="2000" i="1" dirty="0">
                <a:effectLst/>
                <a:latin typeface="Helvetica" pitchFamily="2" charset="0"/>
              </a:rPr>
              <a:t>• A couple of meetings took place since last status update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Status update of the different labs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Reporting about </a:t>
            </a:r>
            <a:r>
              <a:rPr lang="en-US" sz="2000" i="1" dirty="0" err="1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iSAS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 project activities (website, next in-person meeting)</a:t>
            </a:r>
          </a:p>
          <a:p>
            <a:endParaRPr lang="en-US" sz="2000" i="1" dirty="0">
              <a:latin typeface="Helvetica" pitchFamily="2" charset="0"/>
            </a:endParaRPr>
          </a:p>
          <a:p>
            <a:r>
              <a:rPr lang="en-US" sz="2000" i="1" dirty="0">
                <a:latin typeface="Helvetica" pitchFamily="2" charset="0"/>
              </a:rPr>
              <a:t>• </a:t>
            </a:r>
            <a:r>
              <a:rPr lang="en-GB" sz="2000" i="1" dirty="0">
                <a:latin typeface="Helvetica" pitchFamily="2" charset="0"/>
              </a:rPr>
              <a:t>Communication structure established</a:t>
            </a:r>
            <a:endParaRPr lang="en-US" sz="2000" i="1" dirty="0">
              <a:latin typeface="Helvetica" pitchFamily="2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Email distribution list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Shared repository (meeting minutes, status reports, presentations)</a:t>
            </a:r>
          </a:p>
          <a:p>
            <a:endParaRPr lang="en-US" sz="2000" i="1" dirty="0">
              <a:latin typeface="Helvetica" pitchFamily="2" charset="0"/>
            </a:endParaRPr>
          </a:p>
          <a:p>
            <a:r>
              <a:rPr lang="en-US" sz="2000" i="1" dirty="0">
                <a:latin typeface="Helvetica" pitchFamily="2" charset="0"/>
              </a:rPr>
              <a:t>• Identified test possibilities in each lab</a:t>
            </a:r>
            <a:endParaRPr lang="en-US" sz="2000" i="1" dirty="0">
              <a:latin typeface="Helvetica" pitchFamily="2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Test stands, facilities, type of cavities, tuning systems, power sources, etc.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962325-58C6-4321-9029-FF1418BEA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2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805759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1EC8C43-06E0-C825-13E4-F8DEB374FF58}"/>
              </a:ext>
            </a:extLst>
          </p:cNvPr>
          <p:cNvSpPr txBox="1"/>
          <p:nvPr/>
        </p:nvSpPr>
        <p:spPr>
          <a:xfrm>
            <a:off x="3418115" y="315684"/>
            <a:ext cx="5551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en-US" sz="2400" b="1" dirty="0">
                <a:solidFill>
                  <a:srgbClr val="002060"/>
                </a:solidFill>
              </a:rPr>
              <a:t>2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US" sz="2400" b="1" dirty="0">
                <a:solidFill>
                  <a:srgbClr val="002060"/>
                </a:solidFill>
              </a:rPr>
              <a:t>LLRF</a:t>
            </a:r>
            <a:r>
              <a:rPr lang="en-BE" sz="2400" b="1" dirty="0">
                <a:solidFill>
                  <a:srgbClr val="002060"/>
                </a:solidFill>
              </a:rPr>
              <a:t>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status/evolution of Task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.2 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709803E-6E12-BAB9-0C4A-5169DA776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D8E1D6-477E-4D95-8CFD-7288824F6436}"/>
              </a:ext>
            </a:extLst>
          </p:cNvPr>
          <p:cNvSpPr txBox="1"/>
          <p:nvPr/>
        </p:nvSpPr>
        <p:spPr>
          <a:xfrm>
            <a:off x="523699" y="1252735"/>
            <a:ext cx="1144165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effectLst/>
                <a:latin typeface="Helvetica" pitchFamily="2" charset="0"/>
              </a:rPr>
              <a:t>Task 2.2: </a:t>
            </a:r>
            <a:r>
              <a:rPr lang="en-US" sz="2400" b="1" dirty="0"/>
              <a:t>Efficient field control for high loaded-quality factor cavities </a:t>
            </a:r>
            <a:r>
              <a:rPr lang="en-GB" sz="2400" b="1" i="1" dirty="0">
                <a:effectLst/>
                <a:latin typeface="Helvetica" pitchFamily="2" charset="0"/>
              </a:rPr>
              <a:t>– M1-M48</a:t>
            </a:r>
            <a:endParaRPr lang="en-GB" sz="2400" b="1" dirty="0">
              <a:effectLst/>
              <a:latin typeface="Helvetica" pitchFamily="2" charset="0"/>
            </a:endParaRPr>
          </a:p>
          <a:p>
            <a:r>
              <a:rPr lang="en-GB" sz="2000" i="1" dirty="0">
                <a:effectLst/>
                <a:latin typeface="Helvetica" pitchFamily="2" charset="0"/>
              </a:rPr>
              <a:t>• </a:t>
            </a:r>
            <a:r>
              <a:rPr lang="en-US" sz="2000" i="1" dirty="0">
                <a:latin typeface="Helvetica" pitchFamily="2" charset="0"/>
              </a:rPr>
              <a:t>Identify optimal loaded-quality factor (Q</a:t>
            </a:r>
            <a:r>
              <a:rPr lang="en-US" sz="2000" i="1" baseline="-25000" dirty="0">
                <a:latin typeface="Helvetica" pitchFamily="2" charset="0"/>
              </a:rPr>
              <a:t>L</a:t>
            </a:r>
            <a:r>
              <a:rPr lang="en-US" sz="2000" i="1" dirty="0">
                <a:latin typeface="Helvetica" pitchFamily="2" charset="0"/>
              </a:rPr>
              <a:t>) to achieve efficient field control for various operation scenarios.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Investigated impact of choice of Q</a:t>
            </a:r>
            <a:r>
              <a:rPr lang="en-US" sz="2000" i="1" baseline="-25000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L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 on efficiency through simulation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Challenges for </a:t>
            </a:r>
            <a:r>
              <a:rPr lang="en-US" sz="2000" i="1" u="sng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long pulsed 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and </a:t>
            </a:r>
            <a:r>
              <a:rPr lang="en-US" sz="2000" i="1" u="sng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CW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 are different (in particular efficient filling)</a:t>
            </a:r>
          </a:p>
          <a:p>
            <a:endParaRPr lang="en-US" sz="2000" i="1" dirty="0">
              <a:latin typeface="Helvetica" pitchFamily="2" charset="0"/>
            </a:endParaRPr>
          </a:p>
          <a:p>
            <a:r>
              <a:rPr lang="en-US" sz="2000" i="1" dirty="0">
                <a:latin typeface="Helvetica" pitchFamily="2" charset="0"/>
              </a:rPr>
              <a:t>• Evaluate methods for changing Q</a:t>
            </a:r>
            <a:r>
              <a:rPr lang="en-US" sz="2000" i="1" baseline="-25000" dirty="0">
                <a:latin typeface="Helvetica" pitchFamily="2" charset="0"/>
              </a:rPr>
              <a:t>L</a:t>
            </a:r>
            <a:r>
              <a:rPr lang="en-US" sz="2000" i="1" dirty="0">
                <a:latin typeface="Helvetica" pitchFamily="2" charset="0"/>
              </a:rPr>
              <a:t> (at the cavity coupler and waveguide level). 			 </a:t>
            </a:r>
            <a:endParaRPr lang="en-US" sz="2000" i="1" dirty="0">
              <a:latin typeface="Helvetica" pitchFamily="2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Tests done at </a:t>
            </a:r>
            <a:r>
              <a:rPr lang="en-US" sz="2000" i="1" dirty="0" err="1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HoBiCat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 (HZB) with 3-stub tuner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Modify test stand (DESY) for operation with SSA : done and approved by TUEV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Currently preparing for tests with high Q</a:t>
            </a:r>
            <a:r>
              <a:rPr lang="en-US" sz="2000" i="1" baseline="-25000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L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 (end of 2024, beginning of 2025)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2x 8kW SSA purchased for further tests at AMTF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en-US" sz="2000" i="1" dirty="0">
              <a:solidFill>
                <a:srgbClr val="FF0000"/>
              </a:solidFill>
              <a:latin typeface="Helvetica" pitchFamily="2" charset="0"/>
              <a:sym typeface="Wingdings" panose="05000000000000000000" pitchFamily="2" charset="2"/>
            </a:endParaRPr>
          </a:p>
          <a:p>
            <a:r>
              <a:rPr lang="en-US" sz="2000" i="1" dirty="0">
                <a:latin typeface="Helvetica" pitchFamily="2" charset="0"/>
              </a:rPr>
              <a:t>• Investigate benefits of advanced ML-based combined RF and mechanical feedback controllers.  </a:t>
            </a:r>
            <a:endParaRPr lang="en-US" sz="2000" i="1" dirty="0">
              <a:latin typeface="Helvetica" pitchFamily="2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Started investigation to model transfer function PZT RF (ongoing)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New position awarded at HZB + PhD at DESY. </a:t>
            </a:r>
          </a:p>
          <a:p>
            <a:endParaRPr lang="en-US" sz="2000" i="1" dirty="0">
              <a:latin typeface="Helvetica" pitchFamily="2" charset="0"/>
            </a:endParaRPr>
          </a:p>
          <a:p>
            <a:r>
              <a:rPr lang="en-US" sz="2000" i="1" dirty="0">
                <a:latin typeface="Helvetica" pitchFamily="2" charset="0"/>
              </a:rPr>
              <a:t>• Demonstrate RF-efficient control in continuous wave (CW) and long pulse (LP) operation. </a:t>
            </a:r>
          </a:p>
          <a:p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 i.e. Final demonstrator (milestone) expected towards the end of </a:t>
            </a:r>
            <a:r>
              <a:rPr lang="en-US" sz="2000" i="1" dirty="0" err="1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iSAS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 timeframe</a:t>
            </a:r>
            <a:endParaRPr lang="en-GB" sz="2000" dirty="0">
              <a:solidFill>
                <a:srgbClr val="FF0000"/>
              </a:solidFill>
              <a:effectLst/>
              <a:latin typeface="Helvetica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EAED18A-C3A5-4CA1-A67F-FC918C96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3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96380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DF42F-134D-DBA5-662E-985ADC2D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317F1D1-1FEA-E55D-AE93-D1155B57D252}"/>
              </a:ext>
            </a:extLst>
          </p:cNvPr>
          <p:cNvSpPr txBox="1"/>
          <p:nvPr/>
        </p:nvSpPr>
        <p:spPr>
          <a:xfrm>
            <a:off x="3418115" y="315684"/>
            <a:ext cx="5396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en-US" sz="2400" b="1" dirty="0">
                <a:solidFill>
                  <a:srgbClr val="002060"/>
                </a:solidFill>
              </a:rPr>
              <a:t>2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US" sz="2400" b="1" dirty="0">
                <a:solidFill>
                  <a:srgbClr val="002060"/>
                </a:solidFill>
              </a:rPr>
              <a:t>LLRF</a:t>
            </a:r>
            <a:r>
              <a:rPr lang="en-BE" sz="2400" b="1" dirty="0">
                <a:solidFill>
                  <a:srgbClr val="002060"/>
                </a:solidFill>
              </a:rPr>
              <a:t>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status/evolution of Task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.3 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B19CA46-EFB5-F05C-12B8-DA267A3471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2051BCA-34B1-4337-9837-DEB8A43DAE34}"/>
              </a:ext>
            </a:extLst>
          </p:cNvPr>
          <p:cNvSpPr txBox="1"/>
          <p:nvPr/>
        </p:nvSpPr>
        <p:spPr>
          <a:xfrm>
            <a:off x="525037" y="1261145"/>
            <a:ext cx="11299107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i="1" dirty="0">
                <a:effectLst/>
                <a:latin typeface="Helvetica" pitchFamily="2" charset="0"/>
              </a:rPr>
              <a:t>Task 2.3: </a:t>
            </a:r>
            <a:r>
              <a:rPr lang="en-US" sz="2400" b="1" dirty="0"/>
              <a:t>Vibration analysis and detuning control of cavities </a:t>
            </a:r>
            <a:r>
              <a:rPr lang="en-GB" sz="2400" b="1" i="1" dirty="0">
                <a:effectLst/>
                <a:latin typeface="Helvetica" pitchFamily="2" charset="0"/>
              </a:rPr>
              <a:t>– M1-M36</a:t>
            </a:r>
            <a:endParaRPr lang="en-GB" sz="2400" b="1" dirty="0">
              <a:effectLst/>
              <a:latin typeface="Helvetica" pitchFamily="2" charset="0"/>
            </a:endParaRPr>
          </a:p>
          <a:p>
            <a:r>
              <a:rPr lang="en-US" sz="2000" i="1" dirty="0">
                <a:latin typeface="Helvetica" pitchFamily="2" charset="0"/>
              </a:rPr>
              <a:t>• Characterize environmental disturbances and transfer to the cavity perturbation.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Test using ext. geophones at CMTB (PhD thesis Uni. Lodz, thesis submitted)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First tests with beam at </a:t>
            </a:r>
            <a:r>
              <a:rPr lang="en-US" sz="2000" i="1" dirty="0" err="1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SeaLab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 (</a:t>
            </a:r>
            <a:r>
              <a:rPr lang="en-US" sz="2000" i="1" dirty="0" err="1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BerLinPro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) planned for October ‘24 (microphonics evaluation)</a:t>
            </a:r>
          </a:p>
          <a:p>
            <a:endParaRPr lang="en-US" sz="2000" i="1" dirty="0">
              <a:latin typeface="Helvetica" pitchFamily="2" charset="0"/>
            </a:endParaRPr>
          </a:p>
          <a:p>
            <a:r>
              <a:rPr lang="en-US" sz="2000" i="1" dirty="0">
                <a:latin typeface="Helvetica" pitchFamily="2" charset="0"/>
              </a:rPr>
              <a:t>• Investigate and develop detuning counter measures based on advanced feedforward, feedback and active noise cancellation including AI methods.			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Successfully demonstrated Luenberger Observer to estimate bandwidth and detuning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Demonstrated in pulsed and CW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Module implemented in firmware, (currently verification phase), test in the field beg. of 2025</a:t>
            </a:r>
          </a:p>
          <a:p>
            <a:endParaRPr lang="en-BE" sz="24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36C0D0-3AA6-4CC3-ABEF-F513BD18C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4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68362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6A118-A7F9-C6C3-6E2D-4F31904F2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3386A0-C378-4CA2-C391-A36DEC5A705B}"/>
              </a:ext>
            </a:extLst>
          </p:cNvPr>
          <p:cNvSpPr txBox="1"/>
          <p:nvPr/>
        </p:nvSpPr>
        <p:spPr>
          <a:xfrm>
            <a:off x="3418115" y="315684"/>
            <a:ext cx="5551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en-US" sz="2400" b="1" dirty="0">
                <a:solidFill>
                  <a:srgbClr val="002060"/>
                </a:solidFill>
              </a:rPr>
              <a:t>2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US" sz="2400" b="1" dirty="0">
                <a:solidFill>
                  <a:srgbClr val="002060"/>
                </a:solidFill>
              </a:rPr>
              <a:t>LLRF</a:t>
            </a:r>
            <a:r>
              <a:rPr lang="en-BE" sz="2400" b="1" dirty="0">
                <a:solidFill>
                  <a:srgbClr val="002060"/>
                </a:solidFill>
              </a:rPr>
              <a:t>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status/evolution of Task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.4 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3FD80766-DC87-FD25-ED4D-C34568957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EE33F5D-352E-47C6-952D-FD896AE2466E}"/>
              </a:ext>
            </a:extLst>
          </p:cNvPr>
          <p:cNvSpPr txBox="1"/>
          <p:nvPr/>
        </p:nvSpPr>
        <p:spPr>
          <a:xfrm>
            <a:off x="525037" y="1261145"/>
            <a:ext cx="1129910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Helvetica" pitchFamily="2" charset="0"/>
              </a:rPr>
              <a:t>Task 2.4: Integrated LLRF control using Ferro-Electric Fast Reactive Tuners– M13-M48</a:t>
            </a:r>
          </a:p>
          <a:p>
            <a:r>
              <a:rPr lang="en-GB" sz="2000" i="1" dirty="0">
                <a:latin typeface="Helvetica" pitchFamily="2" charset="0"/>
              </a:rPr>
              <a:t>• </a:t>
            </a:r>
            <a:r>
              <a:rPr lang="en-US" sz="2000" i="1" dirty="0">
                <a:latin typeface="Helvetica" pitchFamily="2" charset="0"/>
              </a:rPr>
              <a:t>Integrate a ferro-electric fast reactive tuner (FE-FRT) with a digital LLRF system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Hardware development 2026/27 within WP1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Simulation on effect and operation range can be carried out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When type and actuation is defined, digital interface can be defined</a:t>
            </a:r>
          </a:p>
          <a:p>
            <a:endParaRPr lang="en-US" sz="2000" i="1" dirty="0">
              <a:latin typeface="Helvetica" pitchFamily="2" charset="0"/>
            </a:endParaRPr>
          </a:p>
          <a:p>
            <a:r>
              <a:rPr lang="en-US" sz="2000" i="1" dirty="0">
                <a:latin typeface="Helvetica" pitchFamily="2" charset="0"/>
              </a:rPr>
              <a:t>• Demonstrate microphonics compensation using a FE-FRT at a horizontal test stand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Depends on WP1 outcome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en-US" sz="2000" i="1" dirty="0">
              <a:solidFill>
                <a:srgbClr val="0070C0"/>
              </a:solidFill>
              <a:latin typeface="Helvetica" pitchFamily="2" charset="0"/>
              <a:sym typeface="Wingdings" panose="05000000000000000000" pitchFamily="2" charset="2"/>
            </a:endParaRP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Development of </a:t>
            </a:r>
            <a:r>
              <a:rPr lang="en-US" sz="2000" i="1" dirty="0" err="1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Matlab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/Simulink model of RF control loop to simulate resonance control for PERL (</a:t>
            </a:r>
            <a:r>
              <a:rPr lang="en-US" sz="2000" i="1" dirty="0" err="1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ICJLab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) ongoing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FE-FRT can be included in model </a:t>
            </a:r>
            <a:endParaRPr lang="en-US" sz="2000" i="1" dirty="0">
              <a:latin typeface="Helvetica" pitchFamily="2" charset="0"/>
            </a:endParaRP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89538F12-6713-44C1-99BB-9D209D622A0A}"/>
              </a:ext>
            </a:extLst>
          </p:cNvPr>
          <p:cNvSpPr/>
          <p:nvPr/>
        </p:nvSpPr>
        <p:spPr>
          <a:xfrm>
            <a:off x="10197368" y="2061308"/>
            <a:ext cx="205642" cy="2185270"/>
          </a:xfrm>
          <a:prstGeom prst="rightBrace">
            <a:avLst/>
          </a:prstGeom>
          <a:ln w="19050"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CCEEA5-0E67-40C3-B8E4-50B78301F429}"/>
              </a:ext>
            </a:extLst>
          </p:cNvPr>
          <p:cNvSpPr txBox="1"/>
          <p:nvPr/>
        </p:nvSpPr>
        <p:spPr>
          <a:xfrm>
            <a:off x="10900753" y="2415279"/>
            <a:ext cx="9233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o new results since report in July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DDFF496D-FDDB-4A1D-A347-54A3CCD685F6}"/>
              </a:ext>
            </a:extLst>
          </p:cNvPr>
          <p:cNvSpPr/>
          <p:nvPr/>
        </p:nvSpPr>
        <p:spPr>
          <a:xfrm>
            <a:off x="10549060" y="3060158"/>
            <a:ext cx="205642" cy="1875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6542B0-1DCF-4978-8759-A5C20CF84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5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31212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6A118-A7F9-C6C3-6E2D-4F31904F2F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3386A0-C378-4CA2-C391-A36DEC5A705B}"/>
              </a:ext>
            </a:extLst>
          </p:cNvPr>
          <p:cNvSpPr txBox="1"/>
          <p:nvPr/>
        </p:nvSpPr>
        <p:spPr>
          <a:xfrm>
            <a:off x="3418115" y="315684"/>
            <a:ext cx="5551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en-US" sz="2400" b="1" dirty="0">
                <a:solidFill>
                  <a:srgbClr val="002060"/>
                </a:solidFill>
              </a:rPr>
              <a:t>2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US" sz="2400" b="1" dirty="0">
                <a:solidFill>
                  <a:srgbClr val="002060"/>
                </a:solidFill>
              </a:rPr>
              <a:t>LLRF</a:t>
            </a:r>
            <a:r>
              <a:rPr lang="en-BE" sz="2400" b="1" dirty="0">
                <a:solidFill>
                  <a:srgbClr val="002060"/>
                </a:solidFill>
              </a:rPr>
              <a:t>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status/evolution of Task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.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5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3FD80766-DC87-FD25-ED4D-C34568957C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281C4A-3D7F-4ACA-882E-265280F51A16}"/>
              </a:ext>
            </a:extLst>
          </p:cNvPr>
          <p:cNvSpPr txBox="1"/>
          <p:nvPr/>
        </p:nvSpPr>
        <p:spPr>
          <a:xfrm>
            <a:off x="525037" y="1261145"/>
            <a:ext cx="11299107" cy="497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Helvetica" pitchFamily="2" charset="0"/>
              </a:rPr>
              <a:t>Task 2.5: Energy efficient supervisory control and fault diagnosis– M1-M48</a:t>
            </a:r>
          </a:p>
          <a:p>
            <a:r>
              <a:rPr lang="en-GB" sz="2000" i="1" dirty="0">
                <a:latin typeface="Helvetica" pitchFamily="2" charset="0"/>
              </a:rPr>
              <a:t>• </a:t>
            </a:r>
            <a:r>
              <a:rPr lang="en-US" sz="2000" i="1" dirty="0">
                <a:latin typeface="Helvetica" pitchFamily="2" charset="0"/>
              </a:rPr>
              <a:t>Develop schemes to adjust solid state amplifier (SSA) parameters for efficient RF generation.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Contacted </a:t>
            </a:r>
            <a:r>
              <a:rPr lang="en-US" sz="2000" i="1" dirty="0" err="1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Cryoelectra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 GmbH to assess feasibility and interest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FF0000"/>
                </a:solidFill>
                <a:latin typeface="Helvetica" pitchFamily="2" charset="0"/>
                <a:sym typeface="Wingdings" panose="05000000000000000000" pitchFamily="2" charset="2"/>
              </a:rPr>
              <a:t>IB meeting during German holiday (neither Holger nor myself can attend)</a:t>
            </a:r>
          </a:p>
          <a:p>
            <a:endParaRPr lang="en-US" sz="1200" i="1" dirty="0">
              <a:latin typeface="Helvetica" pitchFamily="2" charset="0"/>
            </a:endParaRPr>
          </a:p>
          <a:p>
            <a:r>
              <a:rPr lang="en-US" sz="2000" i="1" dirty="0">
                <a:latin typeface="Helvetica" pitchFamily="2" charset="0"/>
              </a:rPr>
              <a:t>• Investigate RF control parameters for energy-efficiency optimization using ML methods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Developed improved algorithm for more efficient Lorentz force detuning compensation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Double sine (instead of single) and smooth start to limit AC power and current on piezo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Tested and deployed at XFEL </a:t>
            </a:r>
            <a:r>
              <a:rPr lang="en-US" sz="2000" i="1" dirty="0">
                <a:solidFill>
                  <a:srgbClr val="FF0000"/>
                </a:solidFill>
                <a:latin typeface="Helvetica" pitchFamily="2" charset="0"/>
                <a:sym typeface="Wingdings" panose="05000000000000000000" pitchFamily="2" charset="2"/>
              </a:rPr>
              <a:t> </a:t>
            </a:r>
            <a:endParaRPr lang="en-US" sz="2000" i="1" dirty="0">
              <a:solidFill>
                <a:srgbClr val="0070C0"/>
              </a:solidFill>
              <a:latin typeface="Helvetica" pitchFamily="2" charset="0"/>
              <a:sym typeface="Wingdings" panose="05000000000000000000" pitchFamily="2" charset="2"/>
            </a:endParaRPr>
          </a:p>
          <a:p>
            <a:endParaRPr lang="en-GB" sz="1100" b="1" i="1" dirty="0">
              <a:latin typeface="Helvetica" pitchFamily="2" charset="0"/>
            </a:endParaRPr>
          </a:p>
          <a:p>
            <a:r>
              <a:rPr lang="en-US" sz="2000" i="1" dirty="0">
                <a:latin typeface="Helvetica" pitchFamily="2" charset="0"/>
              </a:rPr>
              <a:t>• Develop fault diagnosis and anomaly detection of LLRF systems using ML approaches </a:t>
            </a:r>
          </a:p>
          <a:p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 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</a:rPr>
              <a:t>1</a:t>
            </a:r>
            <a:r>
              <a:rPr lang="en-US" sz="2000" i="1" baseline="30000" dirty="0">
                <a:solidFill>
                  <a:srgbClr val="0070C0"/>
                </a:solidFill>
                <a:latin typeface="Helvetica" pitchFamily="2" charset="0"/>
              </a:rPr>
              <a:t>st</a:t>
            </a:r>
            <a:r>
              <a:rPr lang="en-US" sz="2000" i="1" dirty="0">
                <a:solidFill>
                  <a:srgbClr val="0070C0"/>
                </a:solidFill>
                <a:latin typeface="Helvetica" pitchFamily="2" charset="0"/>
              </a:rPr>
              <a:t> milestone delivered and approved : (D35) ML implementation plan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b="1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Demonstration of quench detection in CW using Luenberger Observer 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Implementation of real-time fault detection on FPGA, firmware done, test phase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Implementation of a real-time fault detection on server, deployed in 1 RF station at XFEL (observation phase) </a:t>
            </a:r>
          </a:p>
          <a:p>
            <a:endParaRPr lang="en-GB" sz="1050" b="1" i="1" dirty="0">
              <a:latin typeface="Helvetica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0443E2-073A-4552-AED1-AA2F36DD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6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695193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DACFB-1B75-9953-AC32-C108F3791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FA24AF-A507-EA37-4B8C-BABEEBAD4C28}"/>
              </a:ext>
            </a:extLst>
          </p:cNvPr>
          <p:cNvSpPr txBox="1"/>
          <p:nvPr/>
        </p:nvSpPr>
        <p:spPr>
          <a:xfrm>
            <a:off x="3418115" y="315684"/>
            <a:ext cx="4188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en-US" sz="2400" b="1" dirty="0">
                <a:solidFill>
                  <a:srgbClr val="002060"/>
                </a:solidFill>
              </a:rPr>
              <a:t>2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US" sz="2400" b="1" dirty="0">
                <a:solidFill>
                  <a:srgbClr val="002060"/>
                </a:solidFill>
              </a:rPr>
              <a:t>LLRF</a:t>
            </a:r>
            <a:r>
              <a:rPr lang="en-BE" sz="2400" b="1" dirty="0">
                <a:solidFill>
                  <a:srgbClr val="002060"/>
                </a:solidFill>
              </a:rPr>
              <a:t>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points of attention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6D51265F-F36F-69A4-2976-8FB8BBF5A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8A87C6-5E4D-43EA-94FC-CBB14B3029CD}"/>
              </a:ext>
            </a:extLst>
          </p:cNvPr>
          <p:cNvSpPr txBox="1"/>
          <p:nvPr/>
        </p:nvSpPr>
        <p:spPr>
          <a:xfrm>
            <a:off x="709969" y="1289894"/>
            <a:ext cx="1120771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latin typeface="Helvetica" pitchFamily="2" charset="0"/>
              </a:rPr>
              <a:t>Personnel setback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FF0000"/>
                </a:solidFill>
                <a:latin typeface="Helvetica" pitchFamily="2" charset="0"/>
              </a:rPr>
              <a:t>key person for R&amp;D left DESY in Fall 2024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mitigation: opened replacement position but challenging to find qualified personnel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en-US" sz="2000" i="1" dirty="0">
              <a:solidFill>
                <a:srgbClr val="0070C0"/>
              </a:solidFill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latin typeface="Helvetica" pitchFamily="2" charset="0"/>
              </a:rPr>
              <a:t>Dependence of </a:t>
            </a:r>
            <a:r>
              <a:rPr lang="en-US" sz="2000" b="1" i="1" dirty="0" err="1">
                <a:latin typeface="Helvetica" pitchFamily="2" charset="0"/>
              </a:rPr>
              <a:t>iSAS</a:t>
            </a:r>
            <a:r>
              <a:rPr lang="en-US" sz="2000" b="1" i="1" dirty="0">
                <a:latin typeface="Helvetica" pitchFamily="2" charset="0"/>
              </a:rPr>
              <a:t> R&amp;D on laboratory schedule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availability of test stands is not always predictable (delay, warm up, etc..)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mitigation: compiled a list of tests capabilities in partner labs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endParaRPr lang="en-US" sz="2000" i="1" dirty="0">
              <a:solidFill>
                <a:srgbClr val="0070C0"/>
              </a:solidFill>
              <a:latin typeface="Helvetica" pitchFamily="2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latin typeface="Helvetica" pitchFamily="2" charset="0"/>
              </a:rPr>
              <a:t>Future hardware development – on going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Evolution step : </a:t>
            </a:r>
            <a:b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</a:b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	Development of next generation digitizers (heterodyne detection mode)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Revolution step : </a:t>
            </a:r>
          </a:p>
          <a:p>
            <a:pPr lvl="1"/>
            <a:r>
              <a:rPr lang="en-US" sz="2000" i="1" dirty="0">
                <a:solidFill>
                  <a:srgbClr val="0070C0"/>
                </a:solidFill>
                <a:latin typeface="Helvetica" pitchFamily="2" charset="0"/>
                <a:sym typeface="Wingdings" panose="05000000000000000000" pitchFamily="2" charset="2"/>
              </a:rPr>
              <a:t>	First successful test of CSI (carrier suppression interferometer) integration with LLRF system at test stand with cavity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846E51-5ABD-4B2A-AEEC-EDC55F89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7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803228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B9F62B-3239-6EE8-F00D-69BC3CED54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500BB58-13C2-C4FB-2105-FCBD01FF7454}"/>
              </a:ext>
            </a:extLst>
          </p:cNvPr>
          <p:cNvSpPr txBox="1"/>
          <p:nvPr/>
        </p:nvSpPr>
        <p:spPr>
          <a:xfrm>
            <a:off x="3418115" y="315684"/>
            <a:ext cx="722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en-US" sz="2400" b="1" dirty="0">
                <a:solidFill>
                  <a:srgbClr val="002060"/>
                </a:solidFill>
              </a:rPr>
              <a:t>2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US" sz="2400" b="1" dirty="0">
                <a:solidFill>
                  <a:srgbClr val="002060"/>
                </a:solidFill>
              </a:rPr>
              <a:t>LLRF</a:t>
            </a:r>
            <a:r>
              <a:rPr lang="en-BE" sz="2400" b="1" dirty="0">
                <a:solidFill>
                  <a:srgbClr val="002060"/>
                </a:solidFill>
              </a:rPr>
              <a:t>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plans to achieve milestones &amp; deliverables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1C31A748-932E-C1C6-22A4-E75A98A18C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EF5B66A-604C-468A-BA7D-239F6A539D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034" y="1183434"/>
            <a:ext cx="11361932" cy="11801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9F9E0CE-AB42-4C9A-90C2-B654937079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366" y="2461822"/>
            <a:ext cx="11161268" cy="145927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ADDCC89-E50E-4E6C-A58C-E073B41EB6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366" y="4075447"/>
            <a:ext cx="11161268" cy="142760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B2634AA-0378-4AAA-9276-1E20FC52800C}"/>
              </a:ext>
            </a:extLst>
          </p:cNvPr>
          <p:cNvSpPr txBox="1"/>
          <p:nvPr/>
        </p:nvSpPr>
        <p:spPr>
          <a:xfrm>
            <a:off x="515366" y="5674566"/>
            <a:ext cx="104348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0070C0"/>
                </a:solidFill>
              </a:rPr>
              <a:t>Deliverables and Milestones are still fine and in reach</a:t>
            </a:r>
          </a:p>
          <a:p>
            <a:pPr marL="342900" indent="-342900">
              <a:buFont typeface="Wingdings" panose="05000000000000000000" pitchFamily="2" charset="2"/>
              <a:buChar char="à"/>
            </a:pPr>
            <a:r>
              <a:rPr lang="en-US" sz="2000" dirty="0">
                <a:solidFill>
                  <a:srgbClr val="0070C0"/>
                </a:solidFill>
              </a:rPr>
              <a:t>To support the WP2 program additional position will be open: 1) at DESY ~Q4/24  2) HZB done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B01479F-3A2C-49D2-BA46-57A27C868966}"/>
              </a:ext>
            </a:extLst>
          </p:cNvPr>
          <p:cNvSpPr/>
          <p:nvPr/>
        </p:nvSpPr>
        <p:spPr>
          <a:xfrm>
            <a:off x="7324078" y="5965795"/>
            <a:ext cx="1970840" cy="452762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34BD51-44F0-4971-815A-F2D2879ED170}"/>
              </a:ext>
            </a:extLst>
          </p:cNvPr>
          <p:cNvSpPr txBox="1"/>
          <p:nvPr/>
        </p:nvSpPr>
        <p:spPr>
          <a:xfrm>
            <a:off x="6587230" y="6418557"/>
            <a:ext cx="3142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Currently reviewing candidates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1D620EB-4FE1-403D-9D1B-9CD7CC18B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8</a:t>
            </a:fld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397861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9FADFF-2D07-D9AF-1D2F-94607555F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B8A4AA-B409-92E4-EB41-CFAD688E9665}"/>
              </a:ext>
            </a:extLst>
          </p:cNvPr>
          <p:cNvSpPr txBox="1"/>
          <p:nvPr/>
        </p:nvSpPr>
        <p:spPr>
          <a:xfrm>
            <a:off x="3418115" y="315684"/>
            <a:ext cx="3450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BE" sz="2400" b="1" dirty="0">
                <a:solidFill>
                  <a:srgbClr val="002060"/>
                </a:solidFill>
              </a:rPr>
              <a:t>WP</a:t>
            </a:r>
            <a:r>
              <a:rPr lang="en-US" sz="2400" b="1" dirty="0">
                <a:solidFill>
                  <a:srgbClr val="002060"/>
                </a:solidFill>
              </a:rPr>
              <a:t>2</a:t>
            </a:r>
            <a:r>
              <a:rPr lang="en-BE" sz="2400" b="1" dirty="0">
                <a:solidFill>
                  <a:srgbClr val="002060"/>
                </a:solidFill>
              </a:rPr>
              <a:t> – </a:t>
            </a:r>
            <a:r>
              <a:rPr lang="en-US" sz="2400" b="1" dirty="0">
                <a:solidFill>
                  <a:srgbClr val="002060"/>
                </a:solidFill>
              </a:rPr>
              <a:t>LLRF</a:t>
            </a:r>
            <a:r>
              <a:rPr lang="en-BE" sz="2400" b="1" dirty="0">
                <a:solidFill>
                  <a:srgbClr val="002060"/>
                </a:solidFill>
              </a:rPr>
              <a:t>:</a:t>
            </a:r>
            <a:r>
              <a:rPr lang="en-BE" sz="2400" b="1" dirty="0">
                <a:solidFill>
                  <a:schemeClr val="bg2">
                    <a:lumMod val="50000"/>
                  </a:schemeClr>
                </a:solidFill>
              </a:rPr>
              <a:t> budget plans</a:t>
            </a:r>
          </a:p>
        </p:txBody>
      </p:sp>
      <p:pic>
        <p:nvPicPr>
          <p:cNvPr id="5" name="Picture 2" descr="Innovate for Sustainable Accelerating Systems: Kick-Off Meeting">
            <a:extLst>
              <a:ext uri="{FF2B5EF4-FFF2-40B4-BE49-F238E27FC236}">
                <a16:creationId xmlns:a16="http://schemas.microsoft.com/office/drawing/2014/main" id="{5825CCE3-EDCB-11D8-AB95-6A407A5C0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109462"/>
            <a:ext cx="2781262" cy="874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C7DDA81-F152-4A61-961A-94FE829B06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126" y="1851575"/>
            <a:ext cx="11857748" cy="19661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08BD352-347D-4396-97FD-6A725A9F4C7B}"/>
              </a:ext>
            </a:extLst>
          </p:cNvPr>
          <p:cNvSpPr/>
          <p:nvPr/>
        </p:nvSpPr>
        <p:spPr>
          <a:xfrm>
            <a:off x="8793480" y="2941320"/>
            <a:ext cx="3185674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D0B88E-E2EB-4ED2-A873-FD937498F809}"/>
              </a:ext>
            </a:extLst>
          </p:cNvPr>
          <p:cNvSpPr txBox="1"/>
          <p:nvPr/>
        </p:nvSpPr>
        <p:spPr>
          <a:xfrm>
            <a:off x="4822061" y="4485652"/>
            <a:ext cx="19250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en-US" sz="2000" dirty="0">
                <a:solidFill>
                  <a:srgbClr val="0070C0"/>
                </a:solidFill>
              </a:rPr>
              <a:t>No deviations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88116-8F3E-4AB1-9B3C-BCBD8DBE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8FCCF-9A80-B240-8D85-84F960565AFA}" type="slidenum">
              <a:rPr lang="en-BE" smtClean="0"/>
              <a:t>9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68803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1002</Words>
  <Application>Microsoft Office PowerPoint</Application>
  <PresentationFormat>Grand écran</PresentationFormat>
  <Paragraphs>110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Helvetica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Jorgen D'HONDT</dc:creator>
  <cp:lastModifiedBy>adele de-valera</cp:lastModifiedBy>
  <cp:revision>19</cp:revision>
  <dcterms:created xsi:type="dcterms:W3CDTF">2024-02-23T11:31:04Z</dcterms:created>
  <dcterms:modified xsi:type="dcterms:W3CDTF">2024-10-17T15:24:41Z</dcterms:modified>
</cp:coreProperties>
</file>