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67" r:id="rId5"/>
    <p:sldId id="264" r:id="rId6"/>
    <p:sldId id="265" r:id="rId7"/>
    <p:sldId id="261" r:id="rId8"/>
    <p:sldId id="260" r:id="rId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137"/>
    <a:srgbClr val="1B3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87FA8-368E-46E3-91B8-3EF1A294D63D}" v="1" dt="2024-10-17T15:48:02.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7" d="100"/>
          <a:sy n="57" d="100"/>
        </p:scale>
        <p:origin x="9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Pira" userId="7124120c-9f6d-49e9-b601-7d0d6e76e5f5" providerId="ADAL" clId="{DDF87FA8-368E-46E3-91B8-3EF1A294D63D}"/>
    <pc:docChg chg="modSld">
      <pc:chgData name="Cristian Pira" userId="7124120c-9f6d-49e9-b601-7d0d6e76e5f5" providerId="ADAL" clId="{DDF87FA8-368E-46E3-91B8-3EF1A294D63D}" dt="2024-10-17T15:48:15.960" v="1" actId="20577"/>
      <pc:docMkLst>
        <pc:docMk/>
      </pc:docMkLst>
      <pc:sldChg chg="delSp">
        <pc:chgData name="Cristian Pira" userId="7124120c-9f6d-49e9-b601-7d0d6e76e5f5" providerId="ADAL" clId="{DDF87FA8-368E-46E3-91B8-3EF1A294D63D}" dt="2024-10-17T15:48:02.906" v="0" actId="478"/>
        <pc:sldMkLst>
          <pc:docMk/>
          <pc:sldMk cId="1676879091" sldId="265"/>
        </pc:sldMkLst>
        <pc:spChg chg="del">
          <ac:chgData name="Cristian Pira" userId="7124120c-9f6d-49e9-b601-7d0d6e76e5f5" providerId="ADAL" clId="{DDF87FA8-368E-46E3-91B8-3EF1A294D63D}" dt="2024-10-17T15:48:02.906" v="0" actId="478"/>
          <ac:spMkLst>
            <pc:docMk/>
            <pc:sldMk cId="1676879091" sldId="265"/>
            <ac:spMk id="7" creationId="{1D3176A0-429D-58FD-8849-1C064E477719}"/>
          </ac:spMkLst>
        </pc:spChg>
      </pc:sldChg>
      <pc:sldChg chg="modSp mod">
        <pc:chgData name="Cristian Pira" userId="7124120c-9f6d-49e9-b601-7d0d6e76e5f5" providerId="ADAL" clId="{DDF87FA8-368E-46E3-91B8-3EF1A294D63D}" dt="2024-10-17T15:48:15.960" v="1" actId="20577"/>
        <pc:sldMkLst>
          <pc:docMk/>
          <pc:sldMk cId="1718116360" sldId="266"/>
        </pc:sldMkLst>
        <pc:spChg chg="mod">
          <ac:chgData name="Cristian Pira" userId="7124120c-9f6d-49e9-b601-7d0d6e76e5f5" providerId="ADAL" clId="{DDF87FA8-368E-46E3-91B8-3EF1A294D63D}" dt="2024-10-17T15:48:15.960" v="1" actId="20577"/>
          <ac:spMkLst>
            <pc:docMk/>
            <pc:sldMk cId="1718116360" sldId="266"/>
            <ac:spMk id="3" creationId="{B665B9DD-8E9A-AC37-033C-2FF197B0CC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genda.infn.it/event/4010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vents.hifis.net/event/1875/" TargetMode="External"/><Relationship Id="rId5" Type="http://schemas.openxmlformats.org/officeDocument/2006/relationships/hyperlink" Target="https://indico.cern.ch/event/1437516/" TargetMode="External"/><Relationship Id="rId4" Type="http://schemas.openxmlformats.org/officeDocument/2006/relationships/hyperlink" Target="https://indico.cern.ch/event/1357302/sessions/528505/#202404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5" y="226449"/>
            <a:ext cx="7219220" cy="1569660"/>
          </a:xfrm>
          <a:prstGeom prst="rect">
            <a:avLst/>
          </a:prstGeom>
          <a:noFill/>
        </p:spPr>
        <p:txBody>
          <a:bodyPr wrap="none" rtlCol="0">
            <a:spAutoFit/>
          </a:bodyPr>
          <a:lstStyle/>
          <a:p>
            <a:r>
              <a:rPr lang="en-BE" sz="2400" b="1" dirty="0">
                <a:solidFill>
                  <a:schemeClr val="bg2">
                    <a:lumMod val="50000"/>
                  </a:schemeClr>
                </a:solidFill>
              </a:rPr>
              <a:t>WP</a:t>
            </a:r>
            <a:r>
              <a:rPr lang="it-IT" sz="2400" b="1" dirty="0">
                <a:solidFill>
                  <a:schemeClr val="bg2">
                    <a:lumMod val="50000"/>
                  </a:schemeClr>
                </a:solidFill>
              </a:rPr>
              <a:t>3</a:t>
            </a:r>
            <a:r>
              <a:rPr lang="en-BE" sz="2400" b="1" dirty="0">
                <a:solidFill>
                  <a:schemeClr val="bg2">
                    <a:lumMod val="50000"/>
                  </a:schemeClr>
                </a:solidFill>
              </a:rPr>
              <a:t>: </a:t>
            </a:r>
            <a:r>
              <a:rPr lang="en-US" sz="2400" b="1" dirty="0">
                <a:solidFill>
                  <a:schemeClr val="bg2">
                    <a:lumMod val="50000"/>
                  </a:schemeClr>
                </a:solidFill>
              </a:rPr>
              <a:t>Nb</a:t>
            </a:r>
            <a:r>
              <a:rPr lang="en-US" sz="2400" b="1" baseline="-25000" dirty="0">
                <a:solidFill>
                  <a:schemeClr val="bg2">
                    <a:lumMod val="50000"/>
                  </a:schemeClr>
                </a:solidFill>
              </a:rPr>
              <a:t>3</a:t>
            </a:r>
            <a:r>
              <a:rPr lang="en-US" sz="2400" b="1" dirty="0">
                <a:solidFill>
                  <a:schemeClr val="bg2">
                    <a:lumMod val="50000"/>
                  </a:schemeClr>
                </a:solidFill>
              </a:rPr>
              <a:t>Sn on Cu films for 4.2K cavity operation</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INFN, CEA, HZB, </a:t>
            </a:r>
            <a:r>
              <a:rPr lang="en-US" b="1" dirty="0">
                <a:solidFill>
                  <a:schemeClr val="bg2">
                    <a:lumMod val="50000"/>
                  </a:schemeClr>
                </a:solidFill>
                <a:latin typeface="Calibri"/>
                <a:ea typeface="ＭＳ Ｐゴシック" charset="0"/>
              </a:rPr>
              <a:t>UKRI</a:t>
            </a:r>
            <a:endPar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endParaRPr>
          </a:p>
          <a:p>
            <a:r>
              <a:rPr lang="en-US" b="1" dirty="0">
                <a:solidFill>
                  <a:schemeClr val="bg2">
                    <a:lumMod val="50000"/>
                  </a:schemeClr>
                </a:solidFill>
                <a:latin typeface="Calibri"/>
                <a:ea typeface="ＭＳ Ｐゴシック" charset="0"/>
              </a:rPr>
              <a:t>Convener: Cristian Pira (INFN), Deputy </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O. Malyshev (</a:t>
            </a:r>
            <a:r>
              <a:rPr lang="en-US" b="1" dirty="0">
                <a:solidFill>
                  <a:schemeClr val="bg2">
                    <a:lumMod val="50000"/>
                  </a:schemeClr>
                </a:solidFill>
                <a:latin typeface="Calibri"/>
                <a:ea typeface="ＭＳ Ｐゴシック" charset="0"/>
              </a:rPr>
              <a:t>UKRI</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a:t>
            </a:r>
            <a:endParaRPr lang="en-US" b="1" dirty="0">
              <a:solidFill>
                <a:schemeClr val="bg2">
                  <a:lumMod val="50000"/>
                </a:schemeClr>
              </a:solidFill>
              <a:latin typeface="Calibri"/>
              <a:ea typeface="ＭＳ Ｐゴシック" charset="0"/>
            </a:endParaRP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a:t>
            </a:r>
          </a:p>
          <a:p>
            <a:r>
              <a:rPr lang="en-US" b="1" dirty="0">
                <a:solidFill>
                  <a:schemeClr val="bg2">
                    <a:lumMod val="50000"/>
                  </a:schemeClr>
                </a:solidFill>
                <a:latin typeface="Calibri"/>
                <a:ea typeface="ＭＳ Ｐゴシック" charset="0"/>
              </a:rPr>
              <a:t>T.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Proslier</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(CEA)</a:t>
            </a:r>
            <a:r>
              <a:rPr lang="it-IT" b="1" noProof="0" dirty="0">
                <a:solidFill>
                  <a:schemeClr val="bg2">
                    <a:lumMod val="50000"/>
                  </a:schemeClr>
                </a:solidFill>
              </a:rPr>
              <a:t>,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O.Kugeler</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(HZB), O. Malyshev (</a:t>
            </a:r>
            <a:r>
              <a:rPr lang="en-US" b="1" dirty="0">
                <a:solidFill>
                  <a:schemeClr val="bg2">
                    <a:lumMod val="50000"/>
                  </a:schemeClr>
                </a:solidFill>
                <a:latin typeface="Calibri"/>
                <a:ea typeface="ＭＳ Ｐゴシック" charset="0"/>
              </a:rPr>
              <a:t>UKRI</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R.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Valizadeh</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(UKRI)</a:t>
            </a:r>
            <a:endParaRPr lang="en-BE" b="1" dirty="0">
              <a:solidFill>
                <a:schemeClr val="bg2">
                  <a:lumMod val="50000"/>
                </a:schemeClr>
              </a:solidFill>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381000" y="1800168"/>
            <a:ext cx="11811000" cy="5016758"/>
          </a:xfrm>
          <a:prstGeom prst="rect">
            <a:avLst/>
          </a:prstGeom>
          <a:noFill/>
        </p:spPr>
        <p:txBody>
          <a:bodyPr wrap="square" rtlCol="0">
            <a:spAutoFit/>
          </a:bodyPr>
          <a:lstStyle/>
          <a:p>
            <a:r>
              <a:rPr lang="en-GB" sz="1600" b="1" i="1" dirty="0">
                <a:effectLst/>
              </a:rPr>
              <a:t>Task 3.1: Coordination of R&amp;D on SC Cavities – M1-M48</a:t>
            </a:r>
            <a:endParaRPr lang="en-GB" sz="1600" b="1" dirty="0">
              <a:effectLst/>
            </a:endParaRPr>
          </a:p>
          <a:p>
            <a:r>
              <a:rPr lang="en-GB" sz="1600" i="1" dirty="0">
                <a:effectLst/>
              </a:rPr>
              <a:t>• General coordination by INFN.</a:t>
            </a:r>
          </a:p>
          <a:p>
            <a:r>
              <a:rPr lang="en-GB" sz="1600" b="1" i="1" dirty="0">
                <a:effectLst/>
              </a:rPr>
              <a:t>Task 3.2: Flux Trapping – M1-M32</a:t>
            </a:r>
            <a:endParaRPr lang="en-GB" sz="1600" b="1" dirty="0">
              <a:effectLst/>
            </a:endParaRPr>
          </a:p>
          <a:p>
            <a:pPr marL="182563" indent="-182563">
              <a:buFont typeface="Arial" panose="020B0604020202020204" pitchFamily="34" charset="0"/>
              <a:buChar char="•"/>
            </a:pPr>
            <a:r>
              <a:rPr lang="en-US" sz="1600" i="1" dirty="0">
                <a:effectLst/>
              </a:rPr>
              <a:t>Explore new coating parameters for planar samples and small resonators to minimize flux trapping in SC A15 films.</a:t>
            </a:r>
          </a:p>
          <a:p>
            <a:pPr marL="182563" indent="-182563">
              <a:buFont typeface="Arial" panose="020B0604020202020204" pitchFamily="34" charset="0"/>
              <a:buChar char="•"/>
            </a:pPr>
            <a:r>
              <a:rPr lang="en-US" sz="1600" i="1" dirty="0">
                <a:effectLst/>
              </a:rPr>
              <a:t>Upgrade the STFC choke cavity and the HZB QPR to support detailed flux trapping analyses of coated SC films.</a:t>
            </a:r>
          </a:p>
          <a:p>
            <a:pPr marL="182563" indent="-182563">
              <a:buFont typeface="Arial" panose="020B0604020202020204" pitchFamily="34" charset="0"/>
              <a:buChar char="•"/>
            </a:pPr>
            <a:r>
              <a:rPr lang="en-US" sz="1600" i="1" dirty="0">
                <a:effectLst/>
                <a:cs typeface="Helvetica" panose="020B0604020202020204" pitchFamily="34" charset="0"/>
              </a:rPr>
              <a:t>Characterize trapped flux, flux viscosity and the interaction with the RF field with SC A15 films in small resonators and planar samples with the upgraded systems.</a:t>
            </a:r>
          </a:p>
          <a:p>
            <a:r>
              <a:rPr lang="en-US" sz="1600" b="1" i="1" dirty="0">
                <a:cs typeface="Helvetica" panose="020B0604020202020204" pitchFamily="34" charset="0"/>
              </a:rPr>
              <a:t>Task 3.3: RF Tunability – M1-M32</a:t>
            </a:r>
          </a:p>
          <a:p>
            <a:r>
              <a:rPr lang="en-US" sz="1600" i="1" dirty="0">
                <a:cs typeface="Helvetica" panose="020B0604020202020204" pitchFamily="34" charset="0"/>
              </a:rPr>
              <a:t>• Explore new coating parameters on planar samples and resonators to enhance the mechanical strength in SC A15 films.</a:t>
            </a:r>
          </a:p>
          <a:p>
            <a:r>
              <a:rPr lang="en-US" sz="1600" i="1" dirty="0">
                <a:cs typeface="Helvetica" panose="020B0604020202020204" pitchFamily="34" charset="0"/>
              </a:rPr>
              <a:t>• Mechanical film-stability tests with planar samples.</a:t>
            </a:r>
          </a:p>
          <a:p>
            <a:r>
              <a:rPr lang="en-US" sz="1600" i="1" dirty="0">
                <a:cs typeface="Helvetica" panose="020B0604020202020204" pitchFamily="34" charset="0"/>
              </a:rPr>
              <a:t>• Build cavity tuning system and perform vertical cryo-tests of coated cavities to explore RF  performance limits and acceptable tuning without incurring film damage.</a:t>
            </a:r>
          </a:p>
          <a:p>
            <a:r>
              <a:rPr lang="en-US" sz="1600" i="1" dirty="0">
                <a:cs typeface="Helvetica" panose="020B0604020202020204" pitchFamily="34" charset="0"/>
              </a:rPr>
              <a:t>• Devise cavity tuning schemes for Nb3Sn cavities fulfilling the required tuning parameters while  taking into account the constraints of Nb3Sn. The implementation of FE-FRT to assist will be  considered.</a:t>
            </a:r>
          </a:p>
          <a:p>
            <a:r>
              <a:rPr lang="en-US" sz="1600" b="1" i="1" dirty="0">
                <a:cs typeface="Helvetica" panose="020B0604020202020204" pitchFamily="34" charset="0"/>
              </a:rPr>
              <a:t>Task 3.4: Adaptative layers – M1-M40</a:t>
            </a:r>
          </a:p>
          <a:p>
            <a:r>
              <a:rPr lang="en-US" sz="1600" i="1" dirty="0">
                <a:cs typeface="Helvetica" panose="020B0604020202020204" pitchFamily="34" charset="0"/>
              </a:rPr>
              <a:t>• Develop adaptative layers by atomic layer deposition on Cu that are stable up to 650 °C.</a:t>
            </a:r>
          </a:p>
          <a:p>
            <a:r>
              <a:rPr lang="en-US" sz="1600" i="1" dirty="0">
                <a:cs typeface="Helvetica" panose="020B0604020202020204" pitchFamily="34" charset="0"/>
              </a:rPr>
              <a:t>• Compare performance Nb3Sn on Cu with and without adaptive layers on planar samples and QPR.</a:t>
            </a:r>
          </a:p>
          <a:p>
            <a:r>
              <a:rPr lang="en-US" sz="1600" b="1" i="1" dirty="0">
                <a:cs typeface="Helvetica" panose="020B0604020202020204" pitchFamily="34" charset="0"/>
              </a:rPr>
              <a:t>Task 3.5: Working Cavity @4.2 K – M1-M48</a:t>
            </a:r>
          </a:p>
          <a:p>
            <a:r>
              <a:rPr lang="en-US" sz="1600" i="1" dirty="0">
                <a:cs typeface="Helvetica" panose="020B0604020202020204" pitchFamily="34" charset="0"/>
              </a:rPr>
              <a:t>• Improve I.FAST 1.3-GHz superconducting coating recipe based on Tasks 3.2-3.4 results.</a:t>
            </a:r>
          </a:p>
          <a:p>
            <a:r>
              <a:rPr lang="en-US" sz="1600" i="1" dirty="0">
                <a:cs typeface="Helvetica" panose="020B0604020202020204" pitchFamily="34" charset="0"/>
              </a:rPr>
              <a:t>• Prepare 1.3-GHz thin film cavities with an optimized coating recipe.</a:t>
            </a:r>
          </a:p>
        </p:txBody>
      </p:sp>
    </p:spTree>
    <p:extLst>
      <p:ext uri="{BB962C8B-B14F-4D97-AF65-F5344CB8AC3E}">
        <p14:creationId xmlns:p14="http://schemas.microsoft.com/office/powerpoint/2010/main" val="194805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662832"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status/evolution of Task </a:t>
            </a:r>
            <a:r>
              <a:rPr lang="it-IT" sz="2400" b="1" dirty="0">
                <a:solidFill>
                  <a:schemeClr val="bg2">
                    <a:lumMod val="50000"/>
                  </a:schemeClr>
                </a:solidFill>
              </a:rPr>
              <a:t>3</a:t>
            </a:r>
            <a:r>
              <a:rPr lang="en-BE" sz="2400" b="1" dirty="0">
                <a:solidFill>
                  <a:schemeClr val="bg2">
                    <a:lumMod val="50000"/>
                  </a:schemeClr>
                </a:solidFill>
              </a:rPr>
              <a:t>.</a:t>
            </a:r>
            <a:r>
              <a:rPr lang="it-IT" sz="2400" b="1" dirty="0">
                <a:solidFill>
                  <a:schemeClr val="bg2">
                    <a:lumMod val="50000"/>
                  </a:schemeClr>
                </a:solidFill>
              </a:rPr>
              <a:t>1</a:t>
            </a:r>
            <a:endParaRPr lang="en-BE"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2">
            <a:extLst>
              <a:ext uri="{FF2B5EF4-FFF2-40B4-BE49-F238E27FC236}">
                <a16:creationId xmlns:a16="http://schemas.microsoft.com/office/drawing/2014/main" id="{0C8571ED-0A64-6332-0E0A-EFF81F8812E7}"/>
              </a:ext>
            </a:extLst>
          </p:cNvPr>
          <p:cNvSpPr>
            <a:spLocks noGrp="1"/>
          </p:cNvSpPr>
          <p:nvPr>
            <p:ph idx="1"/>
          </p:nvPr>
        </p:nvSpPr>
        <p:spPr>
          <a:xfrm>
            <a:off x="838200" y="1254061"/>
            <a:ext cx="10515600" cy="621873"/>
          </a:xfrm>
        </p:spPr>
        <p:txBody>
          <a:bodyPr>
            <a:noAutofit/>
          </a:bodyPr>
          <a:lstStyle/>
          <a:p>
            <a:pPr marL="0" indent="0">
              <a:lnSpc>
                <a:spcPct val="100000"/>
              </a:lnSpc>
              <a:buNone/>
            </a:pPr>
            <a:r>
              <a:rPr lang="en-US" sz="2400" b="1" dirty="0">
                <a:solidFill>
                  <a:srgbClr val="A4C137"/>
                </a:solidFill>
              </a:rPr>
              <a:t>Coordination </a:t>
            </a:r>
            <a:r>
              <a:rPr lang="en-US" sz="2400" dirty="0">
                <a:solidFill>
                  <a:srgbClr val="012556"/>
                </a:solidFill>
              </a:rPr>
              <a:t>(</a:t>
            </a:r>
            <a:r>
              <a:rPr lang="en-US" sz="2400" b="1" dirty="0">
                <a:solidFill>
                  <a:srgbClr val="012556"/>
                </a:solidFill>
              </a:rPr>
              <a:t>INFN</a:t>
            </a:r>
            <a:r>
              <a:rPr lang="en-US" sz="2400" dirty="0">
                <a:solidFill>
                  <a:srgbClr val="012556"/>
                </a:solidFill>
              </a:rPr>
              <a:t>, CEA, HZB, UKRI) </a:t>
            </a:r>
            <a:r>
              <a:rPr lang="en-US" sz="2400" i="1" dirty="0">
                <a:solidFill>
                  <a:srgbClr val="012556"/>
                </a:solidFill>
              </a:rPr>
              <a:t>– Cristian Pira</a:t>
            </a:r>
          </a:p>
        </p:txBody>
      </p:sp>
      <p:sp>
        <p:nvSpPr>
          <p:cNvPr id="12" name="CasellaDiTesto 11">
            <a:extLst>
              <a:ext uri="{FF2B5EF4-FFF2-40B4-BE49-F238E27FC236}">
                <a16:creationId xmlns:a16="http://schemas.microsoft.com/office/drawing/2014/main" id="{3EEAF8E4-3302-68BE-95B7-D6E53CBD2751}"/>
              </a:ext>
            </a:extLst>
          </p:cNvPr>
          <p:cNvSpPr txBox="1"/>
          <p:nvPr/>
        </p:nvSpPr>
        <p:spPr>
          <a:xfrm>
            <a:off x="838200" y="2146422"/>
            <a:ext cx="11149361" cy="3785652"/>
          </a:xfrm>
          <a:prstGeom prst="rect">
            <a:avLst/>
          </a:prstGeom>
          <a:noFill/>
        </p:spPr>
        <p:txBody>
          <a:bodyPr wrap="square">
            <a:spAutoFit/>
          </a:bodyPr>
          <a:lstStyle/>
          <a:p>
            <a:pPr marL="0" indent="0" algn="l">
              <a:buNone/>
            </a:pPr>
            <a:r>
              <a:rPr lang="en-US" sz="2400" b="1" i="0" u="none" strike="noStrike" baseline="0" dirty="0">
                <a:solidFill>
                  <a:srgbClr val="A4C137"/>
                </a:solidFill>
              </a:rPr>
              <a:t>Status:</a:t>
            </a:r>
            <a:endParaRPr lang="en-US" sz="2400" b="1" i="0" u="none" strike="noStrike" baseline="0" dirty="0">
              <a:solidFill>
                <a:srgbClr val="1B3C70"/>
              </a:solidFill>
            </a:endParaRPr>
          </a:p>
          <a:p>
            <a:pPr marL="0" indent="0" algn="l">
              <a:buNone/>
            </a:pPr>
            <a:endParaRPr lang="en-US" sz="1800" b="1" i="0" u="none" strike="noStrike" baseline="0" dirty="0">
              <a:solidFill>
                <a:srgbClr val="1B3C70"/>
              </a:solidFill>
            </a:endParaRPr>
          </a:p>
          <a:p>
            <a:pPr marL="0" indent="0" algn="l">
              <a:buNone/>
            </a:pPr>
            <a:r>
              <a:rPr lang="en-US" sz="1800" b="1" i="0" u="none" strike="noStrike" baseline="0" dirty="0">
                <a:solidFill>
                  <a:srgbClr val="1B3C70"/>
                </a:solidFill>
              </a:rPr>
              <a:t>WP3 Meeting 01 -  Task leaders Pre-Kick-Off remote meeting on 21/02/2024</a:t>
            </a:r>
          </a:p>
          <a:p>
            <a:r>
              <a:rPr lang="it-IT" dirty="0">
                <a:solidFill>
                  <a:srgbClr val="1B3C70"/>
                </a:solidFill>
                <a:hlinkClick r:id="rId3">
                  <a:extLst>
                    <a:ext uri="{A12FA001-AC4F-418D-AE19-62706E023703}">
                      <ahyp:hlinkClr xmlns:ahyp="http://schemas.microsoft.com/office/drawing/2018/hyperlinkcolor" val="tx"/>
                    </a:ext>
                  </a:extLst>
                </a:hlinkClick>
              </a:rPr>
              <a:t>https://agenda.infn.it/event/40107/</a:t>
            </a:r>
            <a:endParaRPr lang="it-IT" dirty="0">
              <a:solidFill>
                <a:srgbClr val="1B3C70"/>
              </a:solidFill>
            </a:endParaRPr>
          </a:p>
          <a:p>
            <a:endParaRPr lang="it-IT" sz="1800" b="1" i="0" u="none" strike="noStrike" baseline="0" dirty="0">
              <a:solidFill>
                <a:srgbClr val="A4C137"/>
              </a:solidFill>
            </a:endParaRPr>
          </a:p>
          <a:p>
            <a:r>
              <a:rPr lang="en-US" sz="1800" b="1" i="0" u="none" strike="noStrike" baseline="0" dirty="0">
                <a:solidFill>
                  <a:srgbClr val="1B3C70"/>
                </a:solidFill>
              </a:rPr>
              <a:t>WP3 Meeting 02 -  Kick-Off meeting in Paris (hybrid) on </a:t>
            </a:r>
            <a:r>
              <a:rPr lang="en-US" b="1" dirty="0">
                <a:solidFill>
                  <a:srgbClr val="1B3C70"/>
                </a:solidFill>
              </a:rPr>
              <a:t>16</a:t>
            </a:r>
            <a:r>
              <a:rPr lang="en-US" sz="1800" b="1" i="0" u="none" strike="noStrike" baseline="0" dirty="0">
                <a:solidFill>
                  <a:srgbClr val="1B3C70"/>
                </a:solidFill>
              </a:rPr>
              <a:t>/04/2024  (in collaboration with I.FAST WP9)</a:t>
            </a:r>
            <a:br>
              <a:rPr lang="en-US" sz="1800" b="1" i="0" u="none" strike="noStrike" baseline="0" dirty="0">
                <a:solidFill>
                  <a:srgbClr val="1B3C70"/>
                </a:solidFill>
              </a:rPr>
            </a:br>
            <a:r>
              <a:rPr lang="it-IT" dirty="0">
                <a:solidFill>
                  <a:srgbClr val="1B3C70"/>
                </a:solidFill>
                <a:hlinkClick r:id="rId4">
                  <a:extLst>
                    <a:ext uri="{A12FA001-AC4F-418D-AE19-62706E023703}">
                      <ahyp:hlinkClr xmlns:ahyp="http://schemas.microsoft.com/office/drawing/2018/hyperlinkcolor" val="tx"/>
                    </a:ext>
                  </a:extLst>
                </a:hlinkClick>
              </a:rPr>
              <a:t>https://indico.cern.ch/event/1357302/sessions/528505/#20240416</a:t>
            </a:r>
            <a:endParaRPr lang="en-US" sz="1800" b="1" i="0" u="none" strike="noStrike" baseline="0" dirty="0">
              <a:solidFill>
                <a:srgbClr val="1B3C70"/>
              </a:solidFill>
            </a:endParaRPr>
          </a:p>
          <a:p>
            <a:endParaRPr lang="en-US" b="1" dirty="0">
              <a:solidFill>
                <a:srgbClr val="A4C137"/>
              </a:solidFill>
            </a:endParaRPr>
          </a:p>
          <a:p>
            <a:r>
              <a:rPr lang="en-US" sz="1800" b="1" i="0" u="none" strike="noStrike" baseline="0" dirty="0">
                <a:solidFill>
                  <a:srgbClr val="1B3C70"/>
                </a:solidFill>
              </a:rPr>
              <a:t>WP3 Meeting 03 -  Task Leaders remote meeting </a:t>
            </a:r>
            <a:r>
              <a:rPr lang="en-US" b="1" dirty="0">
                <a:solidFill>
                  <a:srgbClr val="1B3C70"/>
                </a:solidFill>
              </a:rPr>
              <a:t>on</a:t>
            </a:r>
            <a:r>
              <a:rPr lang="en-US" sz="1800" b="1" i="0" u="none" strike="noStrike" baseline="0" dirty="0">
                <a:solidFill>
                  <a:srgbClr val="1B3C70"/>
                </a:solidFill>
              </a:rPr>
              <a:t> 17/07/2024 (in collaboration with I.FAST WP9)</a:t>
            </a:r>
            <a:br>
              <a:rPr lang="en-US" sz="1800" b="1" i="0" u="none" strike="noStrike" baseline="0" dirty="0">
                <a:solidFill>
                  <a:srgbClr val="1B3C70"/>
                </a:solidFill>
              </a:rPr>
            </a:br>
            <a:r>
              <a:rPr lang="it-IT" dirty="0">
                <a:solidFill>
                  <a:srgbClr val="1B3C70"/>
                </a:solidFill>
                <a:hlinkClick r:id="rId5">
                  <a:extLst>
                    <a:ext uri="{A12FA001-AC4F-418D-AE19-62706E023703}">
                      <ahyp:hlinkClr xmlns:ahyp="http://schemas.microsoft.com/office/drawing/2018/hyperlinkcolor" val="tx"/>
                    </a:ext>
                  </a:extLst>
                </a:hlinkClick>
              </a:rPr>
              <a:t>https://indico.cern.ch/event/1437516/</a:t>
            </a:r>
            <a:endParaRPr lang="it-IT" dirty="0">
              <a:solidFill>
                <a:srgbClr val="1B3C70"/>
              </a:solidFill>
            </a:endParaRPr>
          </a:p>
          <a:p>
            <a:endParaRPr lang="it-IT" sz="1800" b="1" i="0" u="none" strike="noStrike" baseline="0" dirty="0">
              <a:solidFill>
                <a:srgbClr val="1B3C70"/>
              </a:solidFill>
            </a:endParaRPr>
          </a:p>
          <a:p>
            <a:r>
              <a:rPr lang="en-US" sz="1800" b="1" i="0" u="none" strike="noStrike" baseline="0" dirty="0">
                <a:solidFill>
                  <a:srgbClr val="A4C137"/>
                </a:solidFill>
              </a:rPr>
              <a:t>WP3 Meeting 04 –  Hybrid meeting in Berlin on 02-03/12/2024 (in collaboration with I.FAST WP9)</a:t>
            </a:r>
          </a:p>
          <a:p>
            <a:r>
              <a:rPr lang="it-IT" dirty="0">
                <a:solidFill>
                  <a:srgbClr val="A4C137"/>
                </a:solidFill>
                <a:hlinkClick r:id="rId6">
                  <a:extLst>
                    <a:ext uri="{A12FA001-AC4F-418D-AE19-62706E023703}">
                      <ahyp:hlinkClr xmlns:ahyp="http://schemas.microsoft.com/office/drawing/2018/hyperlinkcolor" val="tx"/>
                    </a:ext>
                  </a:extLst>
                </a:hlinkClick>
              </a:rPr>
              <a:t>https://events.hifis.net/event/1875/</a:t>
            </a:r>
            <a:endParaRPr lang="it-IT" dirty="0">
              <a:solidFill>
                <a:srgbClr val="A4C137"/>
              </a:solidFill>
            </a:endParaRPr>
          </a:p>
        </p:txBody>
      </p:sp>
    </p:spTree>
    <p:extLst>
      <p:ext uri="{BB962C8B-B14F-4D97-AF65-F5344CB8AC3E}">
        <p14:creationId xmlns:p14="http://schemas.microsoft.com/office/powerpoint/2010/main" val="80575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662832"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status/evolution of Task </a:t>
            </a:r>
            <a:r>
              <a:rPr lang="it-IT" sz="2400" b="1" dirty="0">
                <a:solidFill>
                  <a:schemeClr val="bg2">
                    <a:lumMod val="50000"/>
                  </a:schemeClr>
                </a:solidFill>
              </a:rPr>
              <a:t>3</a:t>
            </a:r>
            <a:r>
              <a:rPr lang="en-BE" sz="2400" b="1" dirty="0">
                <a:solidFill>
                  <a:schemeClr val="bg2">
                    <a:lumMod val="50000"/>
                  </a:schemeClr>
                </a:solidFill>
              </a:rPr>
              <a:t>.2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2">
            <a:extLst>
              <a:ext uri="{FF2B5EF4-FFF2-40B4-BE49-F238E27FC236}">
                <a16:creationId xmlns:a16="http://schemas.microsoft.com/office/drawing/2014/main" id="{0C8571ED-0A64-6332-0E0A-EFF81F8812E7}"/>
              </a:ext>
            </a:extLst>
          </p:cNvPr>
          <p:cNvSpPr>
            <a:spLocks noGrp="1"/>
          </p:cNvSpPr>
          <p:nvPr>
            <p:ph idx="1"/>
          </p:nvPr>
        </p:nvSpPr>
        <p:spPr>
          <a:xfrm>
            <a:off x="838200" y="1254062"/>
            <a:ext cx="10515600" cy="537032"/>
          </a:xfrm>
        </p:spPr>
        <p:txBody>
          <a:bodyPr>
            <a:noAutofit/>
          </a:bodyPr>
          <a:lstStyle/>
          <a:p>
            <a:pPr marL="0" indent="0">
              <a:lnSpc>
                <a:spcPct val="100000"/>
              </a:lnSpc>
              <a:buNone/>
            </a:pPr>
            <a:r>
              <a:rPr lang="en-US" sz="2400" b="1" dirty="0">
                <a:solidFill>
                  <a:srgbClr val="A4C137"/>
                </a:solidFill>
              </a:rPr>
              <a:t>Flux Trapping </a:t>
            </a:r>
            <a:r>
              <a:rPr lang="en-US" sz="2400" dirty="0">
                <a:solidFill>
                  <a:srgbClr val="012556"/>
                </a:solidFill>
              </a:rPr>
              <a:t>(INFN, CEA, HZB, </a:t>
            </a:r>
            <a:r>
              <a:rPr lang="en-US" sz="2400" b="1" dirty="0">
                <a:solidFill>
                  <a:srgbClr val="012556"/>
                </a:solidFill>
              </a:rPr>
              <a:t>UKRI</a:t>
            </a:r>
            <a:r>
              <a:rPr lang="en-US" sz="2400" dirty="0">
                <a:solidFill>
                  <a:srgbClr val="012556"/>
                </a:solidFill>
              </a:rPr>
              <a:t>) </a:t>
            </a:r>
            <a:r>
              <a:rPr lang="en-US" sz="2400" i="1" dirty="0">
                <a:solidFill>
                  <a:srgbClr val="012556"/>
                </a:solidFill>
              </a:rPr>
              <a:t>– Oleg Malyshev</a:t>
            </a:r>
          </a:p>
        </p:txBody>
      </p:sp>
      <p:sp>
        <p:nvSpPr>
          <p:cNvPr id="6" name="CasellaDiTesto 5">
            <a:extLst>
              <a:ext uri="{FF2B5EF4-FFF2-40B4-BE49-F238E27FC236}">
                <a16:creationId xmlns:a16="http://schemas.microsoft.com/office/drawing/2014/main" id="{B3F2D2C2-8A99-CE58-38AE-AE8AE1E796EF}"/>
              </a:ext>
            </a:extLst>
          </p:cNvPr>
          <p:cNvSpPr txBox="1"/>
          <p:nvPr/>
        </p:nvSpPr>
        <p:spPr>
          <a:xfrm>
            <a:off x="838200" y="1736210"/>
            <a:ext cx="11149361" cy="307777"/>
          </a:xfrm>
          <a:prstGeom prst="rect">
            <a:avLst/>
          </a:prstGeom>
          <a:noFill/>
        </p:spPr>
        <p:txBody>
          <a:bodyPr wrap="square">
            <a:spAutoFit/>
          </a:bodyPr>
          <a:lstStyle/>
          <a:p>
            <a:pPr marL="0" indent="0" algn="l">
              <a:buNone/>
            </a:pPr>
            <a:r>
              <a:rPr lang="en-US" sz="1400" b="1" i="0" u="none" strike="noStrike" baseline="0" dirty="0">
                <a:solidFill>
                  <a:srgbClr val="1B3C70"/>
                </a:solidFill>
              </a:rPr>
              <a:t>Deliverable 3.2</a:t>
            </a:r>
            <a:r>
              <a:rPr lang="en-US" sz="1400" b="1" i="0" u="none" strike="noStrike" baseline="0" dirty="0"/>
              <a:t> </a:t>
            </a:r>
            <a:r>
              <a:rPr lang="en-US" sz="1400" b="0" i="0" u="none" strike="noStrike" baseline="0" dirty="0"/>
              <a:t>Flux trapping Report on flux dynamics study in Nb3Sn on Cu samples </a:t>
            </a:r>
            <a:r>
              <a:rPr lang="en-US" sz="1400" b="0" i="0" u="none" strike="noStrike" baseline="0" dirty="0">
                <a:solidFill>
                  <a:srgbClr val="A4C137"/>
                </a:solidFill>
              </a:rPr>
              <a:t>- </a:t>
            </a:r>
            <a:r>
              <a:rPr lang="en-US" sz="1400" b="0" i="1" u="none" strike="noStrike" baseline="0" dirty="0">
                <a:solidFill>
                  <a:srgbClr val="A4C137"/>
                </a:solidFill>
              </a:rPr>
              <a:t>HZB - Report </a:t>
            </a:r>
            <a:r>
              <a:rPr lang="en-US" sz="1400" b="0" i="1" u="none" strike="noStrike" baseline="0" dirty="0">
                <a:solidFill>
                  <a:srgbClr val="1B3C70"/>
                </a:solidFill>
              </a:rPr>
              <a:t>M30</a:t>
            </a:r>
          </a:p>
        </p:txBody>
      </p:sp>
      <p:sp>
        <p:nvSpPr>
          <p:cNvPr id="8" name="CasellaDiTesto 7">
            <a:extLst>
              <a:ext uri="{FF2B5EF4-FFF2-40B4-BE49-F238E27FC236}">
                <a16:creationId xmlns:a16="http://schemas.microsoft.com/office/drawing/2014/main" id="{35720DC8-6036-B96C-BE7B-8A2839FF2623}"/>
              </a:ext>
            </a:extLst>
          </p:cNvPr>
          <p:cNvSpPr txBox="1"/>
          <p:nvPr/>
        </p:nvSpPr>
        <p:spPr>
          <a:xfrm>
            <a:off x="838200" y="2087990"/>
            <a:ext cx="10770222" cy="307777"/>
          </a:xfrm>
          <a:prstGeom prst="rect">
            <a:avLst/>
          </a:prstGeom>
          <a:noFill/>
        </p:spPr>
        <p:txBody>
          <a:bodyPr wrap="square">
            <a:spAutoFit/>
          </a:bodyPr>
          <a:lstStyle/>
          <a:p>
            <a:pPr marL="0" indent="0" algn="l">
              <a:buNone/>
            </a:pPr>
            <a:r>
              <a:rPr lang="en-US" sz="1400" b="1" i="0" u="none" strike="noStrike" baseline="0" dirty="0">
                <a:solidFill>
                  <a:srgbClr val="1B3C70"/>
                </a:solidFill>
              </a:rPr>
              <a:t>Milestone 3.1</a:t>
            </a:r>
            <a:r>
              <a:rPr lang="en-US" sz="1400" b="1" i="0" u="none" strike="noStrike" baseline="0" dirty="0"/>
              <a:t> </a:t>
            </a:r>
            <a:r>
              <a:rPr lang="en-US" sz="1400" b="0" i="0" u="none" strike="noStrike" baseline="0" dirty="0"/>
              <a:t>Modification of choke cavity for flux trapping study </a:t>
            </a:r>
            <a:r>
              <a:rPr lang="en-US" sz="1400" b="0" i="0" u="none" strike="noStrike" baseline="0" dirty="0">
                <a:solidFill>
                  <a:srgbClr val="A4C137"/>
                </a:solidFill>
              </a:rPr>
              <a:t>- </a:t>
            </a:r>
            <a:r>
              <a:rPr lang="en-US" sz="1400" b="0" i="1" u="none" strike="noStrike" baseline="0" dirty="0">
                <a:solidFill>
                  <a:srgbClr val="A4C137"/>
                </a:solidFill>
              </a:rPr>
              <a:t>Engineering report </a:t>
            </a:r>
            <a:r>
              <a:rPr lang="en-US" sz="1400" b="0" i="1" u="none" strike="noStrike" baseline="0" dirty="0">
                <a:solidFill>
                  <a:srgbClr val="1B3C70"/>
                </a:solidFill>
              </a:rPr>
              <a:t>M12</a:t>
            </a:r>
          </a:p>
        </p:txBody>
      </p:sp>
      <p:sp>
        <p:nvSpPr>
          <p:cNvPr id="3" name="CasellaDiTesto 2">
            <a:extLst>
              <a:ext uri="{FF2B5EF4-FFF2-40B4-BE49-F238E27FC236}">
                <a16:creationId xmlns:a16="http://schemas.microsoft.com/office/drawing/2014/main" id="{B665B9DD-8E9A-AC37-033C-2FF197B0CC00}"/>
              </a:ext>
            </a:extLst>
          </p:cNvPr>
          <p:cNvSpPr txBox="1"/>
          <p:nvPr/>
        </p:nvSpPr>
        <p:spPr>
          <a:xfrm>
            <a:off x="838200" y="2395767"/>
            <a:ext cx="10920211" cy="4832092"/>
          </a:xfrm>
          <a:prstGeom prst="rect">
            <a:avLst/>
          </a:prstGeom>
          <a:noFill/>
        </p:spPr>
        <p:txBody>
          <a:bodyPr wrap="square">
            <a:spAutoFit/>
          </a:bodyPr>
          <a:lstStyle/>
          <a:p>
            <a:pPr marL="0" indent="0" algn="l">
              <a:buNone/>
            </a:pPr>
            <a:r>
              <a:rPr lang="en-US" sz="2400" b="1" i="0" u="none" strike="noStrike" baseline="0" dirty="0">
                <a:solidFill>
                  <a:srgbClr val="A4C137"/>
                </a:solidFill>
              </a:rPr>
              <a:t>Status:</a:t>
            </a:r>
          </a:p>
          <a:p>
            <a:pPr marL="0" indent="0" algn="l">
              <a:buNone/>
            </a:pPr>
            <a:r>
              <a:rPr lang="en-US" sz="1600" u="sng" dirty="0">
                <a:solidFill>
                  <a:srgbClr val="A4C137"/>
                </a:solidFill>
              </a:rPr>
              <a:t>ON TRACK FOR Milestone 3.1</a:t>
            </a:r>
            <a:endParaRPr lang="it-IT" sz="1600" i="0" u="sng" strike="noStrike" baseline="0" dirty="0"/>
          </a:p>
          <a:p>
            <a:pPr marL="0" indent="0" algn="l">
              <a:buNone/>
            </a:pPr>
            <a:endParaRPr lang="it-IT" sz="1000" b="1" i="0" u="none" strike="noStrike" baseline="0" dirty="0"/>
          </a:p>
          <a:p>
            <a:pPr marL="0" indent="0" algn="l">
              <a:buNone/>
            </a:pPr>
            <a:r>
              <a:rPr lang="it-IT" sz="1600" b="1" i="0" u="none" strike="noStrike" baseline="0" dirty="0">
                <a:solidFill>
                  <a:srgbClr val="1B3C70"/>
                </a:solidFill>
              </a:rPr>
              <a:t>At UKRI:</a:t>
            </a:r>
          </a:p>
          <a:p>
            <a:pPr marL="285750" indent="-285750">
              <a:buFont typeface="Arial" panose="020B0604020202020204" pitchFamily="34" charset="0"/>
              <a:buChar char="•"/>
            </a:pPr>
            <a:r>
              <a:rPr lang="it-IT" sz="1600" i="0" u="none" strike="noStrike" baseline="0" dirty="0">
                <a:solidFill>
                  <a:srgbClr val="1B3C70"/>
                </a:solidFill>
              </a:rPr>
              <a:t>A </a:t>
            </a:r>
            <a:r>
              <a:rPr lang="it-IT" sz="1600" i="0" u="none" strike="noStrike" baseline="0" dirty="0" err="1">
                <a:solidFill>
                  <a:srgbClr val="1B3C70"/>
                </a:solidFill>
              </a:rPr>
              <a:t>measurement</a:t>
            </a:r>
            <a:r>
              <a:rPr lang="it-IT" sz="1600" i="0" u="none" strike="noStrike" baseline="0" dirty="0">
                <a:solidFill>
                  <a:srgbClr val="1B3C70"/>
                </a:solidFill>
              </a:rPr>
              <a:t> facility </a:t>
            </a:r>
            <a:r>
              <a:rPr lang="it-IT" sz="1600" i="0" u="none" strike="noStrike" baseline="0" dirty="0" err="1">
                <a:solidFill>
                  <a:srgbClr val="1B3C70"/>
                </a:solidFill>
              </a:rPr>
              <a:t>is</a:t>
            </a:r>
            <a:r>
              <a:rPr lang="it-IT" sz="1600" i="0" u="none" strike="noStrike" baseline="0" dirty="0">
                <a:solidFill>
                  <a:srgbClr val="1B3C70"/>
                </a:solidFill>
              </a:rPr>
              <a:t> </a:t>
            </a:r>
            <a:r>
              <a:rPr lang="it-IT" sz="1600" i="0" u="none" strike="noStrike" baseline="0" dirty="0" err="1">
                <a:solidFill>
                  <a:srgbClr val="1B3C70"/>
                </a:solidFill>
              </a:rPr>
              <a:t>being</a:t>
            </a:r>
            <a:r>
              <a:rPr lang="it-IT" sz="1600" i="0" u="none" strike="noStrike" baseline="0" dirty="0">
                <a:solidFill>
                  <a:srgbClr val="1B3C70"/>
                </a:solidFill>
              </a:rPr>
              <a:t> </a:t>
            </a:r>
            <a:r>
              <a:rPr lang="it-IT" sz="1600" i="0" u="none" strike="noStrike" baseline="0" dirty="0" err="1">
                <a:solidFill>
                  <a:srgbClr val="1B3C70"/>
                </a:solidFill>
              </a:rPr>
              <a:t>moved</a:t>
            </a:r>
            <a:r>
              <a:rPr lang="it-IT" sz="1600" i="0" u="none" strike="noStrike" baseline="0" dirty="0">
                <a:solidFill>
                  <a:srgbClr val="1B3C70"/>
                </a:solidFill>
              </a:rPr>
              <a:t> to a new bunker to </a:t>
            </a:r>
            <a:r>
              <a:rPr lang="it-IT" sz="1600" i="0" u="none" strike="noStrike" baseline="0" dirty="0" err="1">
                <a:solidFill>
                  <a:srgbClr val="1B3C70"/>
                </a:solidFill>
              </a:rPr>
              <a:t>enable</a:t>
            </a:r>
            <a:r>
              <a:rPr lang="it-IT" sz="1600" i="0" u="none" strike="noStrike" baseline="0" dirty="0">
                <a:solidFill>
                  <a:srgbClr val="1B3C70"/>
                </a:solidFill>
              </a:rPr>
              <a:t> the </a:t>
            </a:r>
            <a:r>
              <a:rPr lang="it-IT" sz="1600" i="0" u="none" strike="noStrike" baseline="0" dirty="0" err="1">
                <a:solidFill>
                  <a:srgbClr val="1B3C70"/>
                </a:solidFill>
              </a:rPr>
              <a:t>measuremets</a:t>
            </a:r>
            <a:r>
              <a:rPr lang="it-IT" sz="1600" i="0" u="none" strike="noStrike" baseline="0" dirty="0">
                <a:solidFill>
                  <a:srgbClr val="1B3C70"/>
                </a:solidFill>
              </a:rPr>
              <a:t> </a:t>
            </a:r>
            <a:r>
              <a:rPr lang="it-IT" sz="1600" dirty="0" err="1">
                <a:solidFill>
                  <a:srgbClr val="1B3C70"/>
                </a:solidFill>
              </a:rPr>
              <a:t>at</a:t>
            </a:r>
            <a:r>
              <a:rPr lang="it-IT" sz="1600" dirty="0">
                <a:solidFill>
                  <a:srgbClr val="1B3C70"/>
                </a:solidFill>
              </a:rPr>
              <a:t> </a:t>
            </a:r>
            <a:r>
              <a:rPr lang="it-IT" sz="1600" dirty="0" err="1">
                <a:solidFill>
                  <a:srgbClr val="1B3C70"/>
                </a:solidFill>
              </a:rPr>
              <a:t>higher</a:t>
            </a:r>
            <a:r>
              <a:rPr lang="it-IT" sz="1600" dirty="0">
                <a:solidFill>
                  <a:srgbClr val="1B3C70"/>
                </a:solidFill>
              </a:rPr>
              <a:t> RF </a:t>
            </a:r>
            <a:r>
              <a:rPr lang="it-IT" sz="1600" i="0" u="none" strike="noStrike" baseline="0" dirty="0">
                <a:solidFill>
                  <a:srgbClr val="1B3C70"/>
                </a:solidFill>
              </a:rPr>
              <a:t>power.</a:t>
            </a:r>
          </a:p>
          <a:p>
            <a:pPr marL="285750" indent="-285750">
              <a:buFont typeface="Arial" panose="020B0604020202020204" pitchFamily="34" charset="0"/>
              <a:buChar char="•"/>
            </a:pPr>
            <a:r>
              <a:rPr lang="it-IT" sz="1600" dirty="0">
                <a:solidFill>
                  <a:srgbClr val="1B3C70"/>
                </a:solidFill>
              </a:rPr>
              <a:t>New </a:t>
            </a:r>
            <a:r>
              <a:rPr lang="it-IT" sz="1600" dirty="0" err="1">
                <a:solidFill>
                  <a:srgbClr val="1B3C70"/>
                </a:solidFill>
              </a:rPr>
              <a:t>magnet</a:t>
            </a:r>
            <a:r>
              <a:rPr lang="it-IT" sz="1600" dirty="0">
                <a:solidFill>
                  <a:srgbClr val="1B3C70"/>
                </a:solidFill>
              </a:rPr>
              <a:t> </a:t>
            </a:r>
            <a:r>
              <a:rPr lang="it-IT" sz="1600" dirty="0" err="1">
                <a:solidFill>
                  <a:srgbClr val="1B3C70"/>
                </a:solidFill>
              </a:rPr>
              <a:t>shield</a:t>
            </a:r>
            <a:r>
              <a:rPr lang="it-IT" sz="1600" dirty="0">
                <a:solidFill>
                  <a:srgbClr val="1B3C70"/>
                </a:solidFill>
              </a:rPr>
              <a:t> </a:t>
            </a:r>
            <a:r>
              <a:rPr lang="it-IT" sz="1600" i="0" u="none" strike="noStrike" baseline="0" dirty="0" err="1">
                <a:solidFill>
                  <a:srgbClr val="1B3C70"/>
                </a:solidFill>
              </a:rPr>
              <a:t>procured</a:t>
            </a:r>
            <a:r>
              <a:rPr lang="it-IT" sz="1600" i="0" u="none" strike="noStrike" baseline="0" dirty="0">
                <a:solidFill>
                  <a:srgbClr val="1B3C70"/>
                </a:solidFill>
              </a:rPr>
              <a:t> and </a:t>
            </a:r>
            <a:r>
              <a:rPr lang="it-IT" sz="1600" i="0" u="none" strike="noStrike" baseline="0" dirty="0" err="1">
                <a:solidFill>
                  <a:srgbClr val="1B3C70"/>
                </a:solidFill>
              </a:rPr>
              <a:t>delivered</a:t>
            </a:r>
            <a:r>
              <a:rPr lang="it-IT" sz="1600" i="0" u="none" strike="noStrike" baseline="0" dirty="0">
                <a:solidFill>
                  <a:srgbClr val="1B3C70"/>
                </a:solidFill>
              </a:rPr>
              <a:t> to UKRI</a:t>
            </a:r>
          </a:p>
          <a:p>
            <a:pPr marL="285750" indent="-285750" algn="l">
              <a:buFont typeface="Arial" panose="020B0604020202020204" pitchFamily="34" charset="0"/>
              <a:buChar char="•"/>
            </a:pPr>
            <a:r>
              <a:rPr lang="it-IT" sz="1600" i="0" u="none" strike="noStrike" baseline="0" dirty="0">
                <a:solidFill>
                  <a:srgbClr val="1B3C70"/>
                </a:solidFill>
              </a:rPr>
              <a:t>New set of Hall probes and a 4-channel controller </a:t>
            </a:r>
            <a:r>
              <a:rPr lang="it-IT" sz="1600" i="0" u="none" strike="noStrike" baseline="0" dirty="0" err="1">
                <a:solidFill>
                  <a:srgbClr val="1B3C70"/>
                </a:solidFill>
              </a:rPr>
              <a:t>procured</a:t>
            </a:r>
            <a:r>
              <a:rPr lang="it-IT" sz="1600" dirty="0">
                <a:solidFill>
                  <a:srgbClr val="1B3C70"/>
                </a:solidFill>
              </a:rPr>
              <a:t>. </a:t>
            </a:r>
            <a:r>
              <a:rPr lang="it-IT" sz="1600" dirty="0" err="1">
                <a:solidFill>
                  <a:srgbClr val="1B3C70"/>
                </a:solidFill>
              </a:rPr>
              <a:t>All</a:t>
            </a:r>
            <a:r>
              <a:rPr lang="it-IT" sz="1600" dirty="0">
                <a:solidFill>
                  <a:srgbClr val="1B3C70"/>
                </a:solidFill>
              </a:rPr>
              <a:t> items </a:t>
            </a:r>
            <a:r>
              <a:rPr lang="it-IT" sz="1600" dirty="0" err="1">
                <a:solidFill>
                  <a:srgbClr val="1B3C70"/>
                </a:solidFill>
              </a:rPr>
              <a:t>arrived</a:t>
            </a:r>
            <a:r>
              <a:rPr lang="it-IT" sz="1600" dirty="0">
                <a:solidFill>
                  <a:srgbClr val="1B3C70"/>
                </a:solidFill>
              </a:rPr>
              <a:t> to UKRI. A design of a new sample holder </a:t>
            </a:r>
            <a:r>
              <a:rPr lang="it-IT" sz="1600" dirty="0" err="1">
                <a:solidFill>
                  <a:srgbClr val="1B3C70"/>
                </a:solidFill>
              </a:rPr>
              <a:t>that</a:t>
            </a:r>
            <a:r>
              <a:rPr lang="it-IT" sz="1600" dirty="0">
                <a:solidFill>
                  <a:srgbClr val="1B3C70"/>
                </a:solidFill>
              </a:rPr>
              <a:t> </a:t>
            </a:r>
            <a:r>
              <a:rPr lang="it-IT" sz="1600" dirty="0" err="1">
                <a:solidFill>
                  <a:srgbClr val="1B3C70"/>
                </a:solidFill>
              </a:rPr>
              <a:t>will</a:t>
            </a:r>
            <a:r>
              <a:rPr lang="it-IT" sz="1600" dirty="0">
                <a:solidFill>
                  <a:srgbClr val="1B3C70"/>
                </a:solidFill>
              </a:rPr>
              <a:t> accomodate Hall probes </a:t>
            </a:r>
            <a:r>
              <a:rPr lang="it-IT" sz="1600" dirty="0" err="1">
                <a:solidFill>
                  <a:srgbClr val="1B3C70"/>
                </a:solidFill>
              </a:rPr>
              <a:t>is</a:t>
            </a:r>
            <a:r>
              <a:rPr lang="it-IT" sz="1600" dirty="0">
                <a:solidFill>
                  <a:srgbClr val="1B3C70"/>
                </a:solidFill>
              </a:rPr>
              <a:t> </a:t>
            </a:r>
            <a:r>
              <a:rPr lang="it-IT" sz="1600" dirty="0" err="1">
                <a:solidFill>
                  <a:srgbClr val="1B3C70"/>
                </a:solidFill>
              </a:rPr>
              <a:t>ongoing</a:t>
            </a:r>
            <a:endParaRPr lang="it-IT" sz="1600" dirty="0">
              <a:solidFill>
                <a:srgbClr val="1B3C70"/>
              </a:solidFill>
            </a:endParaRPr>
          </a:p>
          <a:p>
            <a:pPr algn="l"/>
            <a:endParaRPr lang="it-IT" sz="1000" b="1" i="0" u="none" strike="noStrike" baseline="0" dirty="0">
              <a:solidFill>
                <a:srgbClr val="1B3C70"/>
              </a:solidFill>
            </a:endParaRPr>
          </a:p>
          <a:p>
            <a:pPr algn="l"/>
            <a:r>
              <a:rPr lang="it-IT" sz="1600" b="1" i="0" u="none" strike="noStrike" baseline="0" dirty="0">
                <a:solidFill>
                  <a:srgbClr val="1B3C70"/>
                </a:solidFill>
              </a:rPr>
              <a:t>At HZB:</a:t>
            </a:r>
          </a:p>
          <a:p>
            <a:pPr marL="285750" indent="-285750">
              <a:buFont typeface="Arial" panose="020B0604020202020204" pitchFamily="34" charset="0"/>
              <a:buChar char="•"/>
            </a:pPr>
            <a:r>
              <a:rPr lang="de-DE" sz="1600" dirty="0" err="1">
                <a:solidFill>
                  <a:srgbClr val="1B3C70"/>
                </a:solidFill>
              </a:rPr>
              <a:t>Production</a:t>
            </a:r>
            <a:r>
              <a:rPr lang="de-DE" sz="1600" dirty="0">
                <a:solidFill>
                  <a:srgbClr val="1B3C70"/>
                </a:solidFill>
              </a:rPr>
              <a:t> and </a:t>
            </a:r>
            <a:r>
              <a:rPr lang="de-DE" sz="1600" dirty="0" err="1">
                <a:solidFill>
                  <a:srgbClr val="1B3C70"/>
                </a:solidFill>
              </a:rPr>
              <a:t>procurement</a:t>
            </a:r>
            <a:br>
              <a:rPr lang="de-DE" sz="1600" dirty="0">
                <a:solidFill>
                  <a:srgbClr val="1B3C70"/>
                </a:solidFill>
              </a:rPr>
            </a:br>
            <a:r>
              <a:rPr lang="de-DE" sz="1600" dirty="0" err="1">
                <a:solidFill>
                  <a:srgbClr val="1B3C70"/>
                </a:solidFill>
              </a:rPr>
              <a:t>of</a:t>
            </a:r>
            <a:r>
              <a:rPr lang="de-DE" sz="1600" dirty="0">
                <a:solidFill>
                  <a:srgbClr val="1B3C70"/>
                </a:solidFill>
              </a:rPr>
              <a:t> </a:t>
            </a:r>
            <a:r>
              <a:rPr lang="de-DE" sz="1600" dirty="0" err="1">
                <a:solidFill>
                  <a:srgbClr val="1B3C70"/>
                </a:solidFill>
              </a:rPr>
              <a:t>apparaturs</a:t>
            </a:r>
            <a:r>
              <a:rPr lang="de-DE" sz="1600" dirty="0">
                <a:solidFill>
                  <a:srgbClr val="1B3C70"/>
                </a:solidFill>
              </a:rPr>
              <a:t> </a:t>
            </a:r>
            <a:r>
              <a:rPr lang="de-DE" sz="1600" dirty="0" err="1">
                <a:solidFill>
                  <a:srgbClr val="1B3C70"/>
                </a:solidFill>
              </a:rPr>
              <a:t>to</a:t>
            </a:r>
            <a:r>
              <a:rPr lang="de-DE" sz="1600" dirty="0">
                <a:solidFill>
                  <a:srgbClr val="1B3C70"/>
                </a:solidFill>
              </a:rPr>
              <a:t> </a:t>
            </a:r>
            <a:r>
              <a:rPr lang="de-DE" sz="1600" dirty="0" err="1">
                <a:solidFill>
                  <a:srgbClr val="1B3C70"/>
                </a:solidFill>
              </a:rPr>
              <a:t>measure</a:t>
            </a:r>
            <a:br>
              <a:rPr lang="de-DE" sz="1600" dirty="0">
                <a:solidFill>
                  <a:srgbClr val="1B3C70"/>
                </a:solidFill>
              </a:rPr>
            </a:br>
            <a:r>
              <a:rPr lang="de-DE" sz="1600" dirty="0" err="1">
                <a:solidFill>
                  <a:srgbClr val="1B3C70"/>
                </a:solidFill>
              </a:rPr>
              <a:t>temperature</a:t>
            </a:r>
            <a:r>
              <a:rPr lang="de-DE" sz="1600" dirty="0">
                <a:solidFill>
                  <a:srgbClr val="1B3C70"/>
                </a:solidFill>
              </a:rPr>
              <a:t>-gradient </a:t>
            </a:r>
            <a:br>
              <a:rPr lang="de-DE" sz="1600" dirty="0">
                <a:solidFill>
                  <a:srgbClr val="1B3C70"/>
                </a:solidFill>
              </a:rPr>
            </a:br>
            <a:r>
              <a:rPr lang="de-DE" sz="1600" dirty="0" err="1">
                <a:solidFill>
                  <a:srgbClr val="1B3C70"/>
                </a:solidFill>
              </a:rPr>
              <a:t>driven</a:t>
            </a:r>
            <a:r>
              <a:rPr lang="de-DE" sz="1600" dirty="0">
                <a:solidFill>
                  <a:srgbClr val="1B3C70"/>
                </a:solidFill>
              </a:rPr>
              <a:t> </a:t>
            </a:r>
            <a:r>
              <a:rPr lang="de-DE" sz="1600" dirty="0" err="1">
                <a:solidFill>
                  <a:srgbClr val="1B3C70"/>
                </a:solidFill>
              </a:rPr>
              <a:t>flux</a:t>
            </a:r>
            <a:r>
              <a:rPr lang="de-DE" sz="1600" dirty="0">
                <a:solidFill>
                  <a:srgbClr val="1B3C70"/>
                </a:solidFill>
              </a:rPr>
              <a:t> </a:t>
            </a:r>
            <a:r>
              <a:rPr lang="de-DE" sz="1600" dirty="0" err="1">
                <a:solidFill>
                  <a:srgbClr val="1B3C70"/>
                </a:solidFill>
              </a:rPr>
              <a:t>trapping</a:t>
            </a:r>
            <a:r>
              <a:rPr lang="de-DE" sz="1600" dirty="0">
                <a:solidFill>
                  <a:srgbClr val="1B3C70"/>
                </a:solidFill>
              </a:rPr>
              <a:t> </a:t>
            </a:r>
            <a:r>
              <a:rPr lang="de-DE" sz="1600" dirty="0" err="1">
                <a:solidFill>
                  <a:srgbClr val="1B3C70"/>
                </a:solidFill>
              </a:rPr>
              <a:t>ongoing</a:t>
            </a:r>
            <a:r>
              <a:rPr lang="de-DE" sz="1600" dirty="0">
                <a:solidFill>
                  <a:srgbClr val="1B3C70"/>
                </a:solidFill>
              </a:rPr>
              <a:t>.</a:t>
            </a:r>
            <a:br>
              <a:rPr lang="de-DE" sz="1600" dirty="0">
                <a:solidFill>
                  <a:srgbClr val="1B3C70"/>
                </a:solidFill>
              </a:rPr>
            </a:br>
            <a:r>
              <a:rPr lang="de-DE" sz="1600" dirty="0" err="1">
                <a:solidFill>
                  <a:srgbClr val="1B3C70"/>
                </a:solidFill>
              </a:rPr>
              <a:t>Commissioning</a:t>
            </a:r>
            <a:r>
              <a:rPr lang="de-DE" sz="1600" dirty="0">
                <a:solidFill>
                  <a:srgbClr val="1B3C70"/>
                </a:solidFill>
              </a:rPr>
              <a:t> </a:t>
            </a:r>
            <a:r>
              <a:rPr lang="de-DE" sz="1600" dirty="0" err="1">
                <a:solidFill>
                  <a:srgbClr val="1B3C70"/>
                </a:solidFill>
              </a:rPr>
              <a:t>expected</a:t>
            </a:r>
            <a:br>
              <a:rPr lang="de-DE" sz="1600" dirty="0">
                <a:solidFill>
                  <a:srgbClr val="1B3C70"/>
                </a:solidFill>
              </a:rPr>
            </a:br>
            <a:r>
              <a:rPr lang="de-DE" sz="1600" dirty="0">
                <a:solidFill>
                  <a:srgbClr val="1B3C70"/>
                </a:solidFill>
              </a:rPr>
              <a:t>in </a:t>
            </a:r>
            <a:r>
              <a:rPr lang="de-DE" sz="1600" dirty="0" err="1">
                <a:solidFill>
                  <a:srgbClr val="1B3C70"/>
                </a:solidFill>
              </a:rPr>
              <a:t>October</a:t>
            </a:r>
            <a:r>
              <a:rPr lang="de-DE" sz="1600" dirty="0">
                <a:solidFill>
                  <a:srgbClr val="1B3C70"/>
                </a:solidFill>
              </a:rPr>
              <a:t> 2024 </a:t>
            </a:r>
            <a:r>
              <a:rPr lang="de-DE" sz="1600" b="1" dirty="0">
                <a:solidFill>
                  <a:srgbClr val="A4C137"/>
                </a:solidFill>
                <a:sym typeface="Wingdings" panose="05000000000000000000" pitchFamily="2" charset="2"/>
              </a:rPr>
              <a:t> </a:t>
            </a:r>
            <a:r>
              <a:rPr lang="de-DE" sz="1600" b="1" dirty="0">
                <a:solidFill>
                  <a:srgbClr val="A4C137"/>
                </a:solidFill>
              </a:rPr>
              <a:t>November 2024 (</a:t>
            </a:r>
            <a:r>
              <a:rPr lang="de-DE" sz="1600" b="1" dirty="0" err="1">
                <a:solidFill>
                  <a:srgbClr val="A4C137"/>
                </a:solidFill>
              </a:rPr>
              <a:t>delayed</a:t>
            </a:r>
            <a:r>
              <a:rPr lang="de-DE" sz="1600" b="1" dirty="0">
                <a:solidFill>
                  <a:srgbClr val="A4C137"/>
                </a:solidFill>
              </a:rPr>
              <a:t> </a:t>
            </a:r>
            <a:r>
              <a:rPr lang="de-DE" sz="1600" b="1" dirty="0" err="1">
                <a:solidFill>
                  <a:srgbClr val="A4C137"/>
                </a:solidFill>
              </a:rPr>
              <a:t>by</a:t>
            </a:r>
            <a:br>
              <a:rPr lang="de-DE" sz="1600" b="1" dirty="0">
                <a:solidFill>
                  <a:srgbClr val="A4C137"/>
                </a:solidFill>
              </a:rPr>
            </a:br>
            <a:r>
              <a:rPr lang="de-DE" sz="1600" b="1" dirty="0">
                <a:solidFill>
                  <a:srgbClr val="A4C137"/>
                </a:solidFill>
              </a:rPr>
              <a:t>1 </a:t>
            </a:r>
            <a:r>
              <a:rPr lang="de-DE" sz="1600" b="1" dirty="0" err="1">
                <a:solidFill>
                  <a:srgbClr val="A4C137"/>
                </a:solidFill>
              </a:rPr>
              <a:t>month</a:t>
            </a:r>
            <a:r>
              <a:rPr lang="de-DE" sz="1600" b="1" dirty="0">
                <a:solidFill>
                  <a:srgbClr val="A4C137"/>
                </a:solidFill>
              </a:rPr>
              <a:t> due </a:t>
            </a:r>
            <a:r>
              <a:rPr lang="de-DE" sz="1600" b="1" dirty="0" err="1">
                <a:solidFill>
                  <a:srgbClr val="A4C137"/>
                </a:solidFill>
              </a:rPr>
              <a:t>to</a:t>
            </a:r>
            <a:r>
              <a:rPr lang="de-DE" sz="1600" b="1" dirty="0">
                <a:solidFill>
                  <a:srgbClr val="A4C137"/>
                </a:solidFill>
              </a:rPr>
              <a:t> </a:t>
            </a:r>
            <a:r>
              <a:rPr lang="de-DE" sz="1600" b="1" dirty="0" err="1">
                <a:solidFill>
                  <a:srgbClr val="A4C137"/>
                </a:solidFill>
              </a:rPr>
              <a:t>manufacturing</a:t>
            </a:r>
            <a:r>
              <a:rPr lang="de-DE" sz="1600" b="1" dirty="0">
                <a:solidFill>
                  <a:srgbClr val="A4C137"/>
                </a:solidFill>
              </a:rPr>
              <a:t> </a:t>
            </a:r>
            <a:r>
              <a:rPr lang="de-DE" sz="1600" b="1" dirty="0" err="1">
                <a:solidFill>
                  <a:srgbClr val="A4C137"/>
                </a:solidFill>
              </a:rPr>
              <a:t>issues</a:t>
            </a:r>
            <a:r>
              <a:rPr lang="de-DE" sz="1600" b="1" dirty="0">
                <a:solidFill>
                  <a:srgbClr val="A4C137"/>
                </a:solidFill>
              </a:rPr>
              <a:t>)</a:t>
            </a:r>
          </a:p>
          <a:p>
            <a:pPr marL="285750" indent="-285750">
              <a:buFont typeface="Arial" panose="020B0604020202020204" pitchFamily="34" charset="0"/>
              <a:buChar char="•"/>
            </a:pPr>
            <a:endParaRPr lang="de-DE" sz="1600" dirty="0">
              <a:solidFill>
                <a:srgbClr val="1B3C70"/>
              </a:solidFill>
            </a:endParaRPr>
          </a:p>
          <a:p>
            <a:pPr marL="0" indent="0" algn="l">
              <a:buNone/>
            </a:pPr>
            <a:endParaRPr lang="en-US" sz="2400" b="1" i="0" u="none" strike="noStrike" baseline="0" dirty="0">
              <a:solidFill>
                <a:srgbClr val="A4C137"/>
              </a:solidFill>
            </a:endParaRPr>
          </a:p>
        </p:txBody>
      </p:sp>
      <p:pic>
        <p:nvPicPr>
          <p:cNvPr id="9" name="Immagine 8">
            <a:extLst>
              <a:ext uri="{FF2B5EF4-FFF2-40B4-BE49-F238E27FC236}">
                <a16:creationId xmlns:a16="http://schemas.microsoft.com/office/drawing/2014/main" id="{2C77A941-73DB-8EA0-4722-1B23D5D19A90}"/>
              </a:ext>
            </a:extLst>
          </p:cNvPr>
          <p:cNvPicPr>
            <a:picLocks noChangeAspect="1"/>
          </p:cNvPicPr>
          <p:nvPr/>
        </p:nvPicPr>
        <p:blipFill>
          <a:blip r:embed="rId3"/>
          <a:stretch>
            <a:fillRect/>
          </a:stretch>
        </p:blipFill>
        <p:spPr>
          <a:xfrm>
            <a:off x="6096000" y="4911420"/>
            <a:ext cx="5170867" cy="1630896"/>
          </a:xfrm>
          <a:prstGeom prst="rect">
            <a:avLst/>
          </a:prstGeom>
        </p:spPr>
      </p:pic>
      <p:sp>
        <p:nvSpPr>
          <p:cNvPr id="7" name="CasellaDiTesto 6">
            <a:extLst>
              <a:ext uri="{FF2B5EF4-FFF2-40B4-BE49-F238E27FC236}">
                <a16:creationId xmlns:a16="http://schemas.microsoft.com/office/drawing/2014/main" id="{DA1CC349-7CB2-48DE-67BD-394C151BCE49}"/>
              </a:ext>
            </a:extLst>
          </p:cNvPr>
          <p:cNvSpPr txBox="1"/>
          <p:nvPr/>
        </p:nvSpPr>
        <p:spPr>
          <a:xfrm>
            <a:off x="7778839" y="6568844"/>
            <a:ext cx="3574961" cy="246221"/>
          </a:xfrm>
          <a:prstGeom prst="rect">
            <a:avLst/>
          </a:prstGeom>
          <a:noFill/>
        </p:spPr>
        <p:txBody>
          <a:bodyPr wrap="square">
            <a:spAutoFit/>
          </a:bodyPr>
          <a:lstStyle/>
          <a:p>
            <a:pPr marL="0" indent="0" algn="l">
              <a:buNone/>
            </a:pPr>
            <a:r>
              <a:rPr lang="en-US" sz="1000" b="0" i="1" u="none" strike="noStrike" baseline="0" dirty="0"/>
              <a:t>Temperature gradient system @HZB</a:t>
            </a:r>
          </a:p>
        </p:txBody>
      </p:sp>
    </p:spTree>
    <p:extLst>
      <p:ext uri="{BB962C8B-B14F-4D97-AF65-F5344CB8AC3E}">
        <p14:creationId xmlns:p14="http://schemas.microsoft.com/office/powerpoint/2010/main" val="171811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662832"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status/evolution of Task </a:t>
            </a:r>
            <a:r>
              <a:rPr lang="it-IT" sz="2400" b="1" dirty="0">
                <a:solidFill>
                  <a:schemeClr val="bg2">
                    <a:lumMod val="50000"/>
                  </a:schemeClr>
                </a:solidFill>
              </a:rPr>
              <a:t>3</a:t>
            </a:r>
            <a:r>
              <a:rPr lang="en-BE" sz="2400" b="1" dirty="0">
                <a:solidFill>
                  <a:schemeClr val="bg2">
                    <a:lumMod val="50000"/>
                  </a:schemeClr>
                </a:solidFill>
              </a:rPr>
              <a:t>.</a:t>
            </a:r>
            <a:r>
              <a:rPr lang="it-IT" sz="2400" b="1" dirty="0">
                <a:solidFill>
                  <a:schemeClr val="bg2">
                    <a:lumMod val="50000"/>
                  </a:schemeClr>
                </a:solidFill>
              </a:rPr>
              <a:t>3</a:t>
            </a:r>
            <a:r>
              <a:rPr lang="en-BE" sz="2400" b="1" dirty="0">
                <a:solidFill>
                  <a:schemeClr val="bg2">
                    <a:lumMod val="50000"/>
                  </a:schemeClr>
                </a:solidFill>
              </a:rPr>
              <a: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2">
            <a:extLst>
              <a:ext uri="{FF2B5EF4-FFF2-40B4-BE49-F238E27FC236}">
                <a16:creationId xmlns:a16="http://schemas.microsoft.com/office/drawing/2014/main" id="{0C8571ED-0A64-6332-0E0A-EFF81F8812E7}"/>
              </a:ext>
            </a:extLst>
          </p:cNvPr>
          <p:cNvSpPr>
            <a:spLocks noGrp="1"/>
          </p:cNvSpPr>
          <p:nvPr>
            <p:ph idx="1"/>
          </p:nvPr>
        </p:nvSpPr>
        <p:spPr>
          <a:xfrm>
            <a:off x="838200" y="1254062"/>
            <a:ext cx="10515600" cy="670916"/>
          </a:xfrm>
        </p:spPr>
        <p:txBody>
          <a:bodyPr>
            <a:noAutofit/>
          </a:bodyPr>
          <a:lstStyle/>
          <a:p>
            <a:pPr marL="0" indent="0">
              <a:lnSpc>
                <a:spcPct val="100000"/>
              </a:lnSpc>
              <a:buNone/>
            </a:pPr>
            <a:r>
              <a:rPr lang="en-US" sz="2400" b="1" dirty="0">
                <a:solidFill>
                  <a:srgbClr val="A4C137"/>
                </a:solidFill>
              </a:rPr>
              <a:t>Tunability </a:t>
            </a:r>
            <a:r>
              <a:rPr lang="en-US" sz="2400" dirty="0">
                <a:solidFill>
                  <a:srgbClr val="012556"/>
                </a:solidFill>
              </a:rPr>
              <a:t>(INFN, CEA, </a:t>
            </a:r>
            <a:r>
              <a:rPr lang="en-US" sz="2400" b="1" dirty="0">
                <a:solidFill>
                  <a:srgbClr val="012556"/>
                </a:solidFill>
              </a:rPr>
              <a:t>HZB</a:t>
            </a:r>
            <a:r>
              <a:rPr lang="en-US" sz="2400" dirty="0">
                <a:solidFill>
                  <a:srgbClr val="012556"/>
                </a:solidFill>
              </a:rPr>
              <a:t>, UKRI) </a:t>
            </a:r>
            <a:r>
              <a:rPr lang="en-US" sz="2400" i="1" dirty="0">
                <a:solidFill>
                  <a:srgbClr val="012556"/>
                </a:solidFill>
              </a:rPr>
              <a:t>– Oliver </a:t>
            </a:r>
            <a:r>
              <a:rPr lang="en-US" sz="2400" i="1" dirty="0" err="1">
                <a:solidFill>
                  <a:srgbClr val="012556"/>
                </a:solidFill>
              </a:rPr>
              <a:t>Kugeler</a:t>
            </a:r>
            <a:endParaRPr lang="en-US" sz="2400" i="1" dirty="0">
              <a:solidFill>
                <a:srgbClr val="012556"/>
              </a:solidFill>
            </a:endParaRPr>
          </a:p>
        </p:txBody>
      </p:sp>
      <p:sp>
        <p:nvSpPr>
          <p:cNvPr id="6" name="CasellaDiTesto 5">
            <a:extLst>
              <a:ext uri="{FF2B5EF4-FFF2-40B4-BE49-F238E27FC236}">
                <a16:creationId xmlns:a16="http://schemas.microsoft.com/office/drawing/2014/main" id="{B3F2D2C2-8A99-CE58-38AE-AE8AE1E796EF}"/>
              </a:ext>
            </a:extLst>
          </p:cNvPr>
          <p:cNvSpPr txBox="1"/>
          <p:nvPr/>
        </p:nvSpPr>
        <p:spPr>
          <a:xfrm>
            <a:off x="838200" y="2010801"/>
            <a:ext cx="11149361" cy="369332"/>
          </a:xfrm>
          <a:prstGeom prst="rect">
            <a:avLst/>
          </a:prstGeom>
          <a:noFill/>
        </p:spPr>
        <p:txBody>
          <a:bodyPr wrap="square">
            <a:spAutoFit/>
          </a:bodyPr>
          <a:lstStyle/>
          <a:p>
            <a:pPr marL="0" indent="0" algn="l">
              <a:buNone/>
            </a:pPr>
            <a:r>
              <a:rPr lang="en-US" sz="1800" b="1" i="0" u="none" strike="noStrike" baseline="0" dirty="0">
                <a:solidFill>
                  <a:srgbClr val="1B3C70"/>
                </a:solidFill>
              </a:rPr>
              <a:t>Deliverable 3.1</a:t>
            </a:r>
            <a:r>
              <a:rPr lang="en-US" sz="1800" b="1" i="0" u="none" strike="noStrike" baseline="0" dirty="0"/>
              <a:t> </a:t>
            </a:r>
            <a:r>
              <a:rPr lang="en-US" sz="1800" b="0" i="0" u="none" strike="noStrike" baseline="0" dirty="0"/>
              <a:t>Cavity tuning Report on implementation of cavity Q vs F tuning tool </a:t>
            </a:r>
            <a:r>
              <a:rPr lang="en-US" sz="1800" b="0" i="0" u="none" strike="noStrike" baseline="0" dirty="0">
                <a:solidFill>
                  <a:srgbClr val="A4C137"/>
                </a:solidFill>
              </a:rPr>
              <a:t>- </a:t>
            </a:r>
            <a:r>
              <a:rPr lang="en-US" sz="1800" b="0" i="1" u="none" strike="noStrike" baseline="0" dirty="0">
                <a:solidFill>
                  <a:srgbClr val="A4C137"/>
                </a:solidFill>
              </a:rPr>
              <a:t>HZB - Report </a:t>
            </a:r>
            <a:r>
              <a:rPr lang="en-US" sz="1800" b="0" i="1" u="none" strike="noStrike" baseline="0" dirty="0">
                <a:solidFill>
                  <a:srgbClr val="1B3C70"/>
                </a:solidFill>
              </a:rPr>
              <a:t>M24</a:t>
            </a:r>
          </a:p>
        </p:txBody>
      </p:sp>
      <p:sp>
        <p:nvSpPr>
          <p:cNvPr id="8" name="CasellaDiTesto 7">
            <a:extLst>
              <a:ext uri="{FF2B5EF4-FFF2-40B4-BE49-F238E27FC236}">
                <a16:creationId xmlns:a16="http://schemas.microsoft.com/office/drawing/2014/main" id="{35720DC8-6036-B96C-BE7B-8A2839FF2623}"/>
              </a:ext>
            </a:extLst>
          </p:cNvPr>
          <p:cNvSpPr txBox="1"/>
          <p:nvPr/>
        </p:nvSpPr>
        <p:spPr>
          <a:xfrm>
            <a:off x="838199" y="2380133"/>
            <a:ext cx="10770222" cy="369332"/>
          </a:xfrm>
          <a:prstGeom prst="rect">
            <a:avLst/>
          </a:prstGeom>
          <a:noFill/>
        </p:spPr>
        <p:txBody>
          <a:bodyPr wrap="square">
            <a:spAutoFit/>
          </a:bodyPr>
          <a:lstStyle/>
          <a:p>
            <a:pPr marL="0" indent="0" algn="l">
              <a:buNone/>
            </a:pPr>
            <a:r>
              <a:rPr lang="en-US" sz="1800" b="1" i="0" u="none" strike="noStrike" baseline="0" dirty="0">
                <a:solidFill>
                  <a:srgbClr val="1B3C70"/>
                </a:solidFill>
              </a:rPr>
              <a:t>Milestone 3.3</a:t>
            </a:r>
            <a:r>
              <a:rPr lang="en-US" sz="1800" b="1" i="0" u="none" strike="noStrike" baseline="0" dirty="0"/>
              <a:t> </a:t>
            </a:r>
            <a:r>
              <a:rPr lang="en-US" sz="1800" b="0" i="0" u="none" strike="noStrike" baseline="0" dirty="0"/>
              <a:t>Report on mechanical strength test of SC coatings </a:t>
            </a:r>
            <a:r>
              <a:rPr lang="en-US" sz="1800" b="0" i="0" u="none" strike="noStrike" baseline="0" dirty="0">
                <a:solidFill>
                  <a:srgbClr val="A4C137"/>
                </a:solidFill>
              </a:rPr>
              <a:t>- </a:t>
            </a:r>
            <a:r>
              <a:rPr lang="en-US" sz="1800" b="0" i="1" u="none" strike="noStrike" baseline="0" dirty="0">
                <a:solidFill>
                  <a:srgbClr val="A4C137"/>
                </a:solidFill>
              </a:rPr>
              <a:t>Test report </a:t>
            </a:r>
            <a:r>
              <a:rPr lang="en-US" sz="1800" b="0" i="1" u="none" strike="noStrike" baseline="0" dirty="0">
                <a:solidFill>
                  <a:srgbClr val="1B3C70"/>
                </a:solidFill>
              </a:rPr>
              <a:t>M30</a:t>
            </a:r>
          </a:p>
        </p:txBody>
      </p:sp>
      <p:sp>
        <p:nvSpPr>
          <p:cNvPr id="10" name="CasellaDiTesto 9">
            <a:extLst>
              <a:ext uri="{FF2B5EF4-FFF2-40B4-BE49-F238E27FC236}">
                <a16:creationId xmlns:a16="http://schemas.microsoft.com/office/drawing/2014/main" id="{ADF918F6-7C24-43FF-41EA-A0E87E449BBF}"/>
              </a:ext>
            </a:extLst>
          </p:cNvPr>
          <p:cNvSpPr txBox="1"/>
          <p:nvPr/>
        </p:nvSpPr>
        <p:spPr>
          <a:xfrm>
            <a:off x="838198" y="3024814"/>
            <a:ext cx="10770222" cy="3231654"/>
          </a:xfrm>
          <a:prstGeom prst="rect">
            <a:avLst/>
          </a:prstGeom>
          <a:noFill/>
        </p:spPr>
        <p:txBody>
          <a:bodyPr wrap="square">
            <a:spAutoFit/>
          </a:bodyPr>
          <a:lstStyle/>
          <a:p>
            <a:pPr marL="0" indent="0" algn="l">
              <a:buNone/>
            </a:pPr>
            <a:r>
              <a:rPr lang="en-US" sz="2400" b="1" i="0" u="none" strike="noStrike" baseline="0" dirty="0">
                <a:solidFill>
                  <a:srgbClr val="A4C137"/>
                </a:solidFill>
              </a:rPr>
              <a:t>Status:</a:t>
            </a:r>
            <a:endParaRPr lang="en-US" sz="2400" b="1" i="0" u="none" strike="noStrike" baseline="0" dirty="0">
              <a:solidFill>
                <a:srgbClr val="1B3C70"/>
              </a:solidFill>
            </a:endParaRPr>
          </a:p>
          <a:p>
            <a:pPr marL="0" indent="0" algn="l">
              <a:buNone/>
            </a:pPr>
            <a:r>
              <a:rPr lang="it-IT" b="1" dirty="0">
                <a:solidFill>
                  <a:srgbClr val="1B3C70"/>
                </a:solidFill>
              </a:rPr>
              <a:t>CEA: </a:t>
            </a:r>
            <a:r>
              <a:rPr lang="it-IT" dirty="0" err="1">
                <a:solidFill>
                  <a:srgbClr val="1B3C70"/>
                </a:solidFill>
              </a:rPr>
              <a:t>Preparing</a:t>
            </a:r>
            <a:r>
              <a:rPr lang="it-IT" dirty="0">
                <a:solidFill>
                  <a:srgbClr val="1B3C70"/>
                </a:solidFill>
              </a:rPr>
              <a:t> </a:t>
            </a:r>
            <a:r>
              <a:rPr lang="it-IT" dirty="0" err="1">
                <a:solidFill>
                  <a:srgbClr val="1B3C70"/>
                </a:solidFill>
              </a:rPr>
              <a:t>protocol</a:t>
            </a:r>
            <a:r>
              <a:rPr lang="it-IT" dirty="0">
                <a:solidFill>
                  <a:srgbClr val="1B3C70"/>
                </a:solidFill>
              </a:rPr>
              <a:t> for </a:t>
            </a:r>
            <a:r>
              <a:rPr lang="it-IT" dirty="0" err="1">
                <a:solidFill>
                  <a:srgbClr val="1B3C70"/>
                </a:solidFill>
              </a:rPr>
              <a:t>mechanical</a:t>
            </a:r>
            <a:r>
              <a:rPr lang="it-IT" dirty="0">
                <a:solidFill>
                  <a:srgbClr val="1B3C70"/>
                </a:solidFill>
              </a:rPr>
              <a:t> </a:t>
            </a:r>
            <a:r>
              <a:rPr lang="it-IT" dirty="0" err="1">
                <a:solidFill>
                  <a:srgbClr val="1B3C70"/>
                </a:solidFill>
              </a:rPr>
              <a:t>properties</a:t>
            </a:r>
            <a:r>
              <a:rPr lang="it-IT" dirty="0">
                <a:solidFill>
                  <a:srgbClr val="1B3C70"/>
                </a:solidFill>
              </a:rPr>
              <a:t> test on Nb3Sn </a:t>
            </a:r>
            <a:r>
              <a:rPr lang="it-IT" dirty="0" err="1">
                <a:solidFill>
                  <a:srgbClr val="1B3C70"/>
                </a:solidFill>
              </a:rPr>
              <a:t>coatings</a:t>
            </a:r>
            <a:endParaRPr lang="it-IT" dirty="0">
              <a:solidFill>
                <a:srgbClr val="1B3C70"/>
              </a:solidFill>
            </a:endParaRPr>
          </a:p>
          <a:p>
            <a:r>
              <a:rPr lang="it-IT" sz="1800" b="1" i="0" u="none" strike="noStrike" baseline="0" dirty="0">
                <a:solidFill>
                  <a:srgbClr val="1B3C70"/>
                </a:solidFill>
              </a:rPr>
              <a:t>UKRI and INFN: </a:t>
            </a:r>
            <a:r>
              <a:rPr lang="it-IT" sz="1800" i="0" u="none" strike="noStrike" baseline="0" dirty="0">
                <a:solidFill>
                  <a:srgbClr val="1B3C70"/>
                </a:solidFill>
              </a:rPr>
              <a:t>Coating systems ready for first planar samples </a:t>
            </a:r>
            <a:r>
              <a:rPr lang="it-IT" sz="1800" i="0" u="none" strike="noStrike" baseline="0" dirty="0" err="1">
                <a:solidFill>
                  <a:srgbClr val="1B3C70"/>
                </a:solidFill>
              </a:rPr>
              <a:t>deposition</a:t>
            </a:r>
            <a:endParaRPr lang="it-IT" dirty="0">
              <a:solidFill>
                <a:srgbClr val="1B3C70"/>
              </a:solidFill>
            </a:endParaRPr>
          </a:p>
          <a:p>
            <a:pPr marL="0" indent="0" algn="l">
              <a:buNone/>
            </a:pPr>
            <a:r>
              <a:rPr lang="it-IT" sz="1800" b="1" i="0" u="none" strike="noStrike" baseline="0" dirty="0" err="1">
                <a:solidFill>
                  <a:srgbClr val="1B3C70"/>
                </a:solidFill>
              </a:rPr>
              <a:t>HZB:</a:t>
            </a:r>
            <a:r>
              <a:rPr lang="it-IT" sz="1800" i="0" u="none" strike="noStrike" baseline="0" dirty="0" err="1">
                <a:solidFill>
                  <a:srgbClr val="1B3C70"/>
                </a:solidFill>
              </a:rPr>
              <a:t>Design</a:t>
            </a:r>
            <a:r>
              <a:rPr lang="it-IT" sz="1800" i="0" u="none" strike="noStrike" baseline="0" dirty="0">
                <a:solidFill>
                  <a:srgbClr val="1B3C70"/>
                </a:solidFill>
              </a:rPr>
              <a:t> of </a:t>
            </a:r>
            <a:r>
              <a:rPr lang="it-IT" sz="1800" i="0" u="none" strike="noStrike" baseline="0" dirty="0" err="1">
                <a:solidFill>
                  <a:srgbClr val="1B3C70"/>
                </a:solidFill>
              </a:rPr>
              <a:t>adapter</a:t>
            </a:r>
            <a:r>
              <a:rPr lang="it-IT" sz="1800" i="0" u="none" strike="noStrike" baseline="0" dirty="0">
                <a:solidFill>
                  <a:srgbClr val="1B3C70"/>
                </a:solidFill>
              </a:rPr>
              <a:t> for </a:t>
            </a:r>
            <a:r>
              <a:rPr lang="it-IT" sz="1800" i="0" u="none" strike="noStrike" baseline="0" dirty="0" err="1">
                <a:solidFill>
                  <a:srgbClr val="1B3C70"/>
                </a:solidFill>
              </a:rPr>
              <a:t>blade</a:t>
            </a:r>
            <a:r>
              <a:rPr lang="it-IT" sz="1800" i="0" u="none" strike="noStrike" baseline="0" dirty="0">
                <a:solidFill>
                  <a:srgbClr val="1B3C70"/>
                </a:solidFill>
              </a:rPr>
              <a:t> tuner</a:t>
            </a:r>
          </a:p>
          <a:p>
            <a:pPr marL="0" indent="0" algn="l">
              <a:buNone/>
            </a:pPr>
            <a:r>
              <a:rPr lang="it-IT" sz="1800" i="0" u="none" strike="noStrike" baseline="0" dirty="0">
                <a:solidFill>
                  <a:srgbClr val="1B3C70"/>
                </a:solidFill>
              </a:rPr>
              <a:t>Agreement </a:t>
            </a:r>
            <a:r>
              <a:rPr lang="it-IT" sz="1800" i="0" u="none" strike="noStrike" baseline="0" dirty="0" err="1">
                <a:solidFill>
                  <a:srgbClr val="1B3C70"/>
                </a:solidFill>
              </a:rPr>
              <a:t>between</a:t>
            </a:r>
            <a:r>
              <a:rPr lang="it-IT" sz="1800" i="0" u="none" strike="noStrike" baseline="0" dirty="0">
                <a:solidFill>
                  <a:srgbClr val="1B3C70"/>
                </a:solidFill>
              </a:rPr>
              <a:t> INFN Legnaro, INFN Milano and HZB on </a:t>
            </a:r>
            <a:r>
              <a:rPr lang="it-IT" sz="1800" i="0" u="none" strike="noStrike" baseline="0" dirty="0" err="1">
                <a:solidFill>
                  <a:srgbClr val="1B3C70"/>
                </a:solidFill>
              </a:rPr>
              <a:t>cavity</a:t>
            </a:r>
            <a:r>
              <a:rPr lang="it-IT" sz="1800" i="0" u="none" strike="noStrike" baseline="0" dirty="0">
                <a:solidFill>
                  <a:srgbClr val="1B3C70"/>
                </a:solidFill>
              </a:rPr>
              <a:t> end flange design:</a:t>
            </a:r>
          </a:p>
          <a:p>
            <a:pPr marL="285750" indent="-285750" algn="l">
              <a:buFont typeface="Arial" panose="020B0604020202020204" pitchFamily="34" charset="0"/>
              <a:buChar char="•"/>
            </a:pPr>
            <a:r>
              <a:rPr lang="it-IT" sz="1800" i="0" u="none" strike="noStrike" baseline="0" dirty="0">
                <a:solidFill>
                  <a:srgbClr val="1B3C70"/>
                </a:solidFill>
              </a:rPr>
              <a:t>CF </a:t>
            </a:r>
            <a:r>
              <a:rPr lang="it-IT" sz="1800" i="0" u="none" strike="noStrike" baseline="0" dirty="0" err="1">
                <a:solidFill>
                  <a:srgbClr val="1B3C70"/>
                </a:solidFill>
              </a:rPr>
              <a:t>type</a:t>
            </a:r>
            <a:r>
              <a:rPr lang="it-IT" sz="1800" i="0" u="none" strike="noStrike" baseline="0" dirty="0">
                <a:solidFill>
                  <a:srgbClr val="1B3C70"/>
                </a:solidFill>
              </a:rPr>
              <a:t> </a:t>
            </a:r>
            <a:r>
              <a:rPr lang="it-IT" sz="1800" i="0" u="none" strike="noStrike" baseline="0" dirty="0" err="1">
                <a:solidFill>
                  <a:srgbClr val="1B3C70"/>
                </a:solidFill>
              </a:rPr>
              <a:t>blade</a:t>
            </a:r>
            <a:r>
              <a:rPr lang="it-IT" sz="1800" i="0" u="none" strike="noStrike" baseline="0" dirty="0">
                <a:solidFill>
                  <a:srgbClr val="1B3C70"/>
                </a:solidFill>
              </a:rPr>
              <a:t>, Cu </a:t>
            </a:r>
            <a:r>
              <a:rPr lang="it-IT" sz="1800" i="0" u="none" strike="noStrike" baseline="0" dirty="0" err="1">
                <a:solidFill>
                  <a:srgbClr val="1B3C70"/>
                </a:solidFill>
              </a:rPr>
              <a:t>gasket</a:t>
            </a:r>
            <a:endParaRPr lang="it-IT" sz="1800" i="0" u="none" strike="noStrike" baseline="0" dirty="0">
              <a:solidFill>
                <a:srgbClr val="1B3C70"/>
              </a:solidFill>
            </a:endParaRPr>
          </a:p>
          <a:p>
            <a:pPr marL="285750" indent="-285750" algn="l">
              <a:buFont typeface="Arial" panose="020B0604020202020204" pitchFamily="34" charset="0"/>
              <a:buChar char="•"/>
            </a:pPr>
            <a:r>
              <a:rPr lang="it-IT" sz="1800" i="0" u="none" strike="noStrike" baseline="0" dirty="0" err="1">
                <a:solidFill>
                  <a:srgbClr val="1B3C70"/>
                </a:solidFill>
              </a:rPr>
              <a:t>Stainless</a:t>
            </a:r>
            <a:r>
              <a:rPr lang="it-IT" sz="1800" i="0" u="none" strike="noStrike" baseline="0" dirty="0">
                <a:solidFill>
                  <a:srgbClr val="1B3C70"/>
                </a:solidFill>
              </a:rPr>
              <a:t> </a:t>
            </a:r>
            <a:r>
              <a:rPr lang="it-IT" sz="1800" i="0" u="none" strike="noStrike" baseline="0" dirty="0" err="1">
                <a:solidFill>
                  <a:srgbClr val="1B3C70"/>
                </a:solidFill>
              </a:rPr>
              <a:t>steel</a:t>
            </a:r>
            <a:endParaRPr lang="it-IT" sz="1800" i="0" u="none" strike="noStrike" baseline="0" dirty="0">
              <a:solidFill>
                <a:srgbClr val="1B3C70"/>
              </a:solidFill>
            </a:endParaRPr>
          </a:p>
          <a:p>
            <a:pPr marL="285750" indent="-285750" algn="l">
              <a:buFont typeface="Arial" panose="020B0604020202020204" pitchFamily="34" charset="0"/>
              <a:buChar char="•"/>
            </a:pPr>
            <a:r>
              <a:rPr lang="it-IT" sz="1800" i="0" u="none" strike="noStrike" baseline="0" dirty="0" err="1">
                <a:solidFill>
                  <a:srgbClr val="1B3C70"/>
                </a:solidFill>
              </a:rPr>
              <a:t>Circumferential</a:t>
            </a:r>
            <a:r>
              <a:rPr lang="it-IT" sz="1800" i="0" u="none" strike="noStrike" baseline="0" dirty="0">
                <a:solidFill>
                  <a:srgbClr val="1B3C70"/>
                </a:solidFill>
              </a:rPr>
              <a:t> </a:t>
            </a:r>
            <a:r>
              <a:rPr lang="it-IT" sz="1800" i="0" u="none" strike="noStrike" baseline="0" dirty="0" err="1">
                <a:solidFill>
                  <a:srgbClr val="1B3C70"/>
                </a:solidFill>
              </a:rPr>
              <a:t>groove</a:t>
            </a:r>
            <a:r>
              <a:rPr lang="it-IT" sz="1800" i="0" u="none" strike="noStrike" baseline="0" dirty="0">
                <a:solidFill>
                  <a:srgbClr val="1B3C70"/>
                </a:solidFill>
              </a:rPr>
              <a:t> for </a:t>
            </a:r>
            <a:r>
              <a:rPr lang="it-IT" sz="1800" i="0" u="none" strike="noStrike" baseline="0" dirty="0" err="1">
                <a:solidFill>
                  <a:srgbClr val="1B3C70"/>
                </a:solidFill>
              </a:rPr>
              <a:t>interface</a:t>
            </a:r>
            <a:r>
              <a:rPr lang="it-IT" sz="1800" i="0" u="none" strike="noStrike" baseline="0" dirty="0">
                <a:solidFill>
                  <a:srgbClr val="1B3C70"/>
                </a:solidFill>
              </a:rPr>
              <a:t> to </a:t>
            </a:r>
            <a:r>
              <a:rPr lang="it-IT" sz="1800" i="0" u="none" strike="noStrike" baseline="0" dirty="0" err="1">
                <a:solidFill>
                  <a:srgbClr val="1B3C70"/>
                </a:solidFill>
              </a:rPr>
              <a:t>adapter</a:t>
            </a:r>
            <a:endParaRPr lang="it-IT" sz="1800" i="0" u="none" strike="noStrike" baseline="0" dirty="0">
              <a:solidFill>
                <a:srgbClr val="1B3C70"/>
              </a:solidFill>
            </a:endParaRPr>
          </a:p>
          <a:p>
            <a:pPr marL="285750" indent="-285750" algn="l">
              <a:buFont typeface="Arial" panose="020B0604020202020204" pitchFamily="34" charset="0"/>
              <a:buChar char="•"/>
            </a:pPr>
            <a:r>
              <a:rPr lang="it-IT" sz="1800" b="1" i="0" u="none" strike="noStrike" baseline="0" dirty="0">
                <a:solidFill>
                  <a:srgbClr val="A4C137"/>
                </a:solidFill>
              </a:rPr>
              <a:t>Procurement </a:t>
            </a:r>
            <a:r>
              <a:rPr lang="it-IT" sz="1800" b="1" i="0" u="none" strike="noStrike" baseline="0" dirty="0" err="1">
                <a:solidFill>
                  <a:srgbClr val="A4C137"/>
                </a:solidFill>
              </a:rPr>
              <a:t>ongoing</a:t>
            </a:r>
            <a:endParaRPr lang="it-IT" sz="1800" b="1" i="0" u="none" strike="noStrike" baseline="0" dirty="0">
              <a:solidFill>
                <a:srgbClr val="A4C137"/>
              </a:solidFill>
            </a:endParaRPr>
          </a:p>
          <a:p>
            <a:pPr marL="285750" indent="-285750" algn="l">
              <a:buFont typeface="Arial" panose="020B0604020202020204" pitchFamily="34" charset="0"/>
              <a:buChar char="•"/>
            </a:pPr>
            <a:r>
              <a:rPr lang="it-IT" b="1" dirty="0" err="1">
                <a:solidFill>
                  <a:srgbClr val="A4C137"/>
                </a:solidFill>
              </a:rPr>
              <a:t>Hiring</a:t>
            </a:r>
            <a:r>
              <a:rPr lang="it-IT" b="1" dirty="0">
                <a:solidFill>
                  <a:srgbClr val="A4C137"/>
                </a:solidFill>
              </a:rPr>
              <a:t> </a:t>
            </a:r>
            <a:r>
              <a:rPr lang="it-IT" b="1" dirty="0" err="1">
                <a:solidFill>
                  <a:srgbClr val="A4C137"/>
                </a:solidFill>
              </a:rPr>
              <a:t>planned</a:t>
            </a:r>
            <a:r>
              <a:rPr lang="it-IT" b="1" dirty="0">
                <a:solidFill>
                  <a:srgbClr val="A4C137"/>
                </a:solidFill>
              </a:rPr>
              <a:t>: Felix Kramer </a:t>
            </a:r>
            <a:r>
              <a:rPr lang="it-IT" b="1" dirty="0" err="1">
                <a:solidFill>
                  <a:srgbClr val="A4C137"/>
                </a:solidFill>
              </a:rPr>
              <a:t>will</a:t>
            </a:r>
            <a:r>
              <a:rPr lang="it-IT" b="1" dirty="0">
                <a:solidFill>
                  <a:srgbClr val="A4C137"/>
                </a:solidFill>
              </a:rPr>
              <a:t> </a:t>
            </a:r>
            <a:r>
              <a:rPr lang="it-IT" b="1" dirty="0" err="1">
                <a:solidFill>
                  <a:srgbClr val="A4C137"/>
                </a:solidFill>
              </a:rPr>
              <a:t>occupy</a:t>
            </a:r>
            <a:r>
              <a:rPr lang="it-IT" b="1" dirty="0">
                <a:solidFill>
                  <a:srgbClr val="A4C137"/>
                </a:solidFill>
              </a:rPr>
              <a:t> postdoc position by 2025</a:t>
            </a:r>
          </a:p>
          <a:p>
            <a:pPr marL="285750" indent="-285750" algn="l">
              <a:buFont typeface="Arial" panose="020B0604020202020204" pitchFamily="34" charset="0"/>
              <a:buChar char="•"/>
            </a:pPr>
            <a:r>
              <a:rPr lang="it-IT" b="1" dirty="0">
                <a:solidFill>
                  <a:srgbClr val="A4C137"/>
                </a:solidFill>
              </a:rPr>
              <a:t>Flange testing in progress @INFN</a:t>
            </a:r>
            <a:endParaRPr lang="it-IT" sz="1800" b="1" i="0" u="none" strike="noStrike" baseline="0" dirty="0">
              <a:solidFill>
                <a:srgbClr val="A4C137"/>
              </a:solidFill>
            </a:endParaRPr>
          </a:p>
        </p:txBody>
      </p:sp>
      <p:pic>
        <p:nvPicPr>
          <p:cNvPr id="3" name="Grafik 4">
            <a:extLst>
              <a:ext uri="{FF2B5EF4-FFF2-40B4-BE49-F238E27FC236}">
                <a16:creationId xmlns:a16="http://schemas.microsoft.com/office/drawing/2014/main" id="{8653D90B-A00A-573C-3E5F-001DF016B74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59997" y="2969853"/>
            <a:ext cx="1840213" cy="1099836"/>
          </a:xfrm>
          <a:prstGeom prst="rect">
            <a:avLst/>
          </a:prstGeom>
        </p:spPr>
      </p:pic>
      <p:pic>
        <p:nvPicPr>
          <p:cNvPr id="7" name="Grafik 6">
            <a:extLst>
              <a:ext uri="{FF2B5EF4-FFF2-40B4-BE49-F238E27FC236}">
                <a16:creationId xmlns:a16="http://schemas.microsoft.com/office/drawing/2014/main" id="{BF31247B-E571-1632-C2D7-37219E4B177E}"/>
              </a:ext>
            </a:extLst>
          </p:cNvPr>
          <p:cNvPicPr>
            <a:picLocks noChangeAspect="1"/>
          </p:cNvPicPr>
          <p:nvPr/>
        </p:nvPicPr>
        <p:blipFill>
          <a:blip r:embed="rId4"/>
          <a:stretch>
            <a:fillRect/>
          </a:stretch>
        </p:blipFill>
        <p:spPr>
          <a:xfrm>
            <a:off x="8470906" y="2882309"/>
            <a:ext cx="1515662" cy="1242193"/>
          </a:xfrm>
          <a:prstGeom prst="rect">
            <a:avLst/>
          </a:prstGeom>
        </p:spPr>
      </p:pic>
      <p:pic>
        <p:nvPicPr>
          <p:cNvPr id="9" name="Immagine 8">
            <a:extLst>
              <a:ext uri="{FF2B5EF4-FFF2-40B4-BE49-F238E27FC236}">
                <a16:creationId xmlns:a16="http://schemas.microsoft.com/office/drawing/2014/main" id="{5D4D017A-4E27-8312-5D43-88B2D4354430}"/>
              </a:ext>
            </a:extLst>
          </p:cNvPr>
          <p:cNvPicPr>
            <a:picLocks noChangeAspect="1"/>
          </p:cNvPicPr>
          <p:nvPr/>
        </p:nvPicPr>
        <p:blipFill>
          <a:blip r:embed="rId5"/>
          <a:stretch>
            <a:fillRect/>
          </a:stretch>
        </p:blipFill>
        <p:spPr>
          <a:xfrm>
            <a:off x="10067155" y="4164452"/>
            <a:ext cx="1833055" cy="2444074"/>
          </a:xfrm>
          <a:prstGeom prst="rect">
            <a:avLst/>
          </a:prstGeom>
        </p:spPr>
      </p:pic>
      <p:sp>
        <p:nvSpPr>
          <p:cNvPr id="15" name="CasellaDiTesto 14">
            <a:extLst>
              <a:ext uri="{FF2B5EF4-FFF2-40B4-BE49-F238E27FC236}">
                <a16:creationId xmlns:a16="http://schemas.microsoft.com/office/drawing/2014/main" id="{A2DC9D7B-1C65-7B32-164A-7B41870991A3}"/>
              </a:ext>
            </a:extLst>
          </p:cNvPr>
          <p:cNvSpPr txBox="1"/>
          <p:nvPr/>
        </p:nvSpPr>
        <p:spPr>
          <a:xfrm>
            <a:off x="10059997" y="6608526"/>
            <a:ext cx="1833056" cy="246221"/>
          </a:xfrm>
          <a:prstGeom prst="rect">
            <a:avLst/>
          </a:prstGeom>
          <a:noFill/>
        </p:spPr>
        <p:txBody>
          <a:bodyPr wrap="square">
            <a:spAutoFit/>
          </a:bodyPr>
          <a:lstStyle/>
          <a:p>
            <a:pPr marL="0" indent="0" algn="l">
              <a:buNone/>
            </a:pPr>
            <a:r>
              <a:rPr lang="en-US" sz="1000" i="1" dirty="0"/>
              <a:t>New cavity flange design test</a:t>
            </a:r>
            <a:endParaRPr lang="en-US" sz="1000" b="0" i="1" u="none" strike="noStrike" baseline="0" dirty="0"/>
          </a:p>
        </p:txBody>
      </p:sp>
    </p:spTree>
    <p:extLst>
      <p:ext uri="{BB962C8B-B14F-4D97-AF65-F5344CB8AC3E}">
        <p14:creationId xmlns:p14="http://schemas.microsoft.com/office/powerpoint/2010/main" val="405844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662832"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status/evolution of Task </a:t>
            </a:r>
            <a:r>
              <a:rPr lang="it-IT" sz="2400" b="1" dirty="0">
                <a:solidFill>
                  <a:schemeClr val="bg2">
                    <a:lumMod val="50000"/>
                  </a:schemeClr>
                </a:solidFill>
              </a:rPr>
              <a:t>3</a:t>
            </a:r>
            <a:r>
              <a:rPr lang="en-BE" sz="2400" b="1" dirty="0">
                <a:solidFill>
                  <a:schemeClr val="bg2">
                    <a:lumMod val="50000"/>
                  </a:schemeClr>
                </a:solidFill>
              </a:rPr>
              <a:t>.</a:t>
            </a:r>
            <a:r>
              <a:rPr lang="it-IT" sz="2400" b="1" dirty="0">
                <a:solidFill>
                  <a:schemeClr val="bg2">
                    <a:lumMod val="50000"/>
                  </a:schemeClr>
                </a:solidFill>
              </a:rPr>
              <a:t>4</a:t>
            </a:r>
            <a:r>
              <a:rPr lang="en-BE" sz="2400" b="1" dirty="0">
                <a:solidFill>
                  <a:schemeClr val="bg2">
                    <a:lumMod val="50000"/>
                  </a:schemeClr>
                </a:solidFill>
              </a:rPr>
              <a: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2">
            <a:extLst>
              <a:ext uri="{FF2B5EF4-FFF2-40B4-BE49-F238E27FC236}">
                <a16:creationId xmlns:a16="http://schemas.microsoft.com/office/drawing/2014/main" id="{0C8571ED-0A64-6332-0E0A-EFF81F8812E7}"/>
              </a:ext>
            </a:extLst>
          </p:cNvPr>
          <p:cNvSpPr>
            <a:spLocks noGrp="1"/>
          </p:cNvSpPr>
          <p:nvPr>
            <p:ph idx="1"/>
          </p:nvPr>
        </p:nvSpPr>
        <p:spPr>
          <a:xfrm>
            <a:off x="838200" y="1254062"/>
            <a:ext cx="10515600" cy="537032"/>
          </a:xfrm>
        </p:spPr>
        <p:txBody>
          <a:bodyPr>
            <a:noAutofit/>
          </a:bodyPr>
          <a:lstStyle/>
          <a:p>
            <a:pPr marL="0" indent="0">
              <a:lnSpc>
                <a:spcPct val="100000"/>
              </a:lnSpc>
              <a:buNone/>
            </a:pPr>
            <a:r>
              <a:rPr lang="en-US" sz="2400" b="1" dirty="0">
                <a:solidFill>
                  <a:srgbClr val="A4C137"/>
                </a:solidFill>
              </a:rPr>
              <a:t>Adaptive Layers </a:t>
            </a:r>
            <a:r>
              <a:rPr lang="en-US" sz="2400" dirty="0">
                <a:solidFill>
                  <a:srgbClr val="012556"/>
                </a:solidFill>
              </a:rPr>
              <a:t>(INFN, </a:t>
            </a:r>
            <a:r>
              <a:rPr lang="en-US" sz="2400" b="1" dirty="0">
                <a:solidFill>
                  <a:srgbClr val="012556"/>
                </a:solidFill>
              </a:rPr>
              <a:t>CEA</a:t>
            </a:r>
            <a:r>
              <a:rPr lang="en-US" sz="2400" dirty="0">
                <a:solidFill>
                  <a:srgbClr val="012556"/>
                </a:solidFill>
              </a:rPr>
              <a:t>, HZB, UKRI) </a:t>
            </a:r>
            <a:r>
              <a:rPr lang="en-US" sz="2400" i="1" dirty="0">
                <a:solidFill>
                  <a:srgbClr val="012556"/>
                </a:solidFill>
              </a:rPr>
              <a:t>– Thomas </a:t>
            </a:r>
            <a:r>
              <a:rPr lang="en-US" sz="2400" i="1" dirty="0" err="1">
                <a:solidFill>
                  <a:srgbClr val="012556"/>
                </a:solidFill>
              </a:rPr>
              <a:t>Proslier</a:t>
            </a:r>
            <a:endParaRPr lang="en-US" sz="2400" i="1" dirty="0">
              <a:solidFill>
                <a:srgbClr val="012556"/>
              </a:solidFill>
            </a:endParaRPr>
          </a:p>
        </p:txBody>
      </p:sp>
      <p:sp>
        <p:nvSpPr>
          <p:cNvPr id="6" name="CasellaDiTesto 5">
            <a:extLst>
              <a:ext uri="{FF2B5EF4-FFF2-40B4-BE49-F238E27FC236}">
                <a16:creationId xmlns:a16="http://schemas.microsoft.com/office/drawing/2014/main" id="{B3F2D2C2-8A99-CE58-38AE-AE8AE1E796EF}"/>
              </a:ext>
            </a:extLst>
          </p:cNvPr>
          <p:cNvSpPr txBox="1"/>
          <p:nvPr/>
        </p:nvSpPr>
        <p:spPr>
          <a:xfrm>
            <a:off x="838198" y="1879508"/>
            <a:ext cx="11149361" cy="369332"/>
          </a:xfrm>
          <a:prstGeom prst="rect">
            <a:avLst/>
          </a:prstGeom>
          <a:noFill/>
        </p:spPr>
        <p:txBody>
          <a:bodyPr wrap="square">
            <a:spAutoFit/>
          </a:bodyPr>
          <a:lstStyle/>
          <a:p>
            <a:pPr marL="0" indent="0" algn="l">
              <a:buNone/>
            </a:pPr>
            <a:r>
              <a:rPr lang="en-US" sz="1800" b="1" i="0" u="none" strike="noStrike" baseline="0" dirty="0">
                <a:solidFill>
                  <a:srgbClr val="1B3C70"/>
                </a:solidFill>
              </a:rPr>
              <a:t>Deliverable 3.3</a:t>
            </a:r>
            <a:r>
              <a:rPr lang="en-US" sz="1800" b="1" i="0" u="none" strike="noStrike" baseline="0" dirty="0"/>
              <a:t> </a:t>
            </a:r>
            <a:r>
              <a:rPr lang="en-US" sz="1800" b="0" i="0" u="none" strike="noStrike" baseline="0" dirty="0"/>
              <a:t>Adapt. Layer Report on QPR study of Nb3Sn on Cu &amp; adaptive layers </a:t>
            </a:r>
            <a:r>
              <a:rPr lang="en-US" sz="1800" b="0" i="0" u="none" strike="noStrike" baseline="0" dirty="0">
                <a:solidFill>
                  <a:srgbClr val="A4C137"/>
                </a:solidFill>
              </a:rPr>
              <a:t>- CEA</a:t>
            </a:r>
            <a:r>
              <a:rPr lang="en-US" sz="1800" b="0" i="1" u="none" strike="noStrike" baseline="0" dirty="0">
                <a:solidFill>
                  <a:srgbClr val="A4C137"/>
                </a:solidFill>
              </a:rPr>
              <a:t> - Report </a:t>
            </a:r>
            <a:r>
              <a:rPr lang="en-US" sz="1800" b="0" i="1" u="none" strike="noStrike" baseline="0" dirty="0">
                <a:solidFill>
                  <a:srgbClr val="1B3C70"/>
                </a:solidFill>
              </a:rPr>
              <a:t>M38</a:t>
            </a:r>
          </a:p>
        </p:txBody>
      </p:sp>
      <p:sp>
        <p:nvSpPr>
          <p:cNvPr id="8" name="CasellaDiTesto 7">
            <a:extLst>
              <a:ext uri="{FF2B5EF4-FFF2-40B4-BE49-F238E27FC236}">
                <a16:creationId xmlns:a16="http://schemas.microsoft.com/office/drawing/2014/main" id="{35720DC8-6036-B96C-BE7B-8A2839FF2623}"/>
              </a:ext>
            </a:extLst>
          </p:cNvPr>
          <p:cNvSpPr txBox="1"/>
          <p:nvPr/>
        </p:nvSpPr>
        <p:spPr>
          <a:xfrm>
            <a:off x="838197" y="2244022"/>
            <a:ext cx="10770222" cy="369332"/>
          </a:xfrm>
          <a:prstGeom prst="rect">
            <a:avLst/>
          </a:prstGeom>
          <a:noFill/>
        </p:spPr>
        <p:txBody>
          <a:bodyPr wrap="square">
            <a:spAutoFit/>
          </a:bodyPr>
          <a:lstStyle/>
          <a:p>
            <a:pPr marL="0" indent="0" algn="l">
              <a:buNone/>
            </a:pPr>
            <a:r>
              <a:rPr lang="en-US" sz="1800" b="1" i="0" u="none" strike="noStrike" baseline="0" dirty="0">
                <a:solidFill>
                  <a:srgbClr val="1B3C70"/>
                </a:solidFill>
              </a:rPr>
              <a:t>Milestone 3.2</a:t>
            </a:r>
            <a:r>
              <a:rPr lang="en-US" sz="1800" b="1" i="0" u="none" strike="noStrike" baseline="0" dirty="0"/>
              <a:t> </a:t>
            </a:r>
            <a:r>
              <a:rPr lang="en-US" sz="1800" b="0" i="0" u="none" strike="noStrike" baseline="0" dirty="0"/>
              <a:t>Developed ALD adaptive layers on Cu </a:t>
            </a:r>
            <a:r>
              <a:rPr lang="en-US" sz="1800" b="0" i="0" u="none" strike="noStrike" baseline="0" dirty="0">
                <a:solidFill>
                  <a:srgbClr val="A4C137"/>
                </a:solidFill>
              </a:rPr>
              <a:t>- </a:t>
            </a:r>
            <a:r>
              <a:rPr lang="en-US" sz="1800" b="0" i="1" u="none" strike="noStrike" baseline="0" dirty="0">
                <a:solidFill>
                  <a:srgbClr val="A4C137"/>
                </a:solidFill>
              </a:rPr>
              <a:t>Test report </a:t>
            </a:r>
            <a:r>
              <a:rPr lang="en-US" sz="1800" b="0" i="1" u="none" strike="noStrike" baseline="0" dirty="0">
                <a:solidFill>
                  <a:srgbClr val="1B3C70"/>
                </a:solidFill>
              </a:rPr>
              <a:t>M24</a:t>
            </a:r>
          </a:p>
        </p:txBody>
      </p:sp>
      <p:sp>
        <p:nvSpPr>
          <p:cNvPr id="10" name="CasellaDiTesto 9">
            <a:extLst>
              <a:ext uri="{FF2B5EF4-FFF2-40B4-BE49-F238E27FC236}">
                <a16:creationId xmlns:a16="http://schemas.microsoft.com/office/drawing/2014/main" id="{DEE39337-C231-3038-B12A-19929E5D679A}"/>
              </a:ext>
            </a:extLst>
          </p:cNvPr>
          <p:cNvSpPr txBox="1"/>
          <p:nvPr/>
        </p:nvSpPr>
        <p:spPr>
          <a:xfrm>
            <a:off x="847267" y="2731140"/>
            <a:ext cx="11258873" cy="3508653"/>
          </a:xfrm>
          <a:prstGeom prst="rect">
            <a:avLst/>
          </a:prstGeom>
          <a:noFill/>
        </p:spPr>
        <p:txBody>
          <a:bodyPr wrap="square" lIns="91440" tIns="45720" rIns="91440" bIns="45720" anchor="t">
            <a:spAutoFit/>
          </a:bodyPr>
          <a:lstStyle/>
          <a:p>
            <a:pPr marL="0" indent="0" algn="l">
              <a:buNone/>
            </a:pPr>
            <a:r>
              <a:rPr lang="en-US" sz="2400" b="1" i="0" u="none" strike="noStrike" baseline="0" dirty="0">
                <a:solidFill>
                  <a:srgbClr val="A4C137"/>
                </a:solidFill>
              </a:rPr>
              <a:t>Status:</a:t>
            </a:r>
            <a:endParaRPr lang="en-US" sz="2400" b="1" i="0" u="none" strike="noStrike" baseline="0" dirty="0">
              <a:solidFill>
                <a:srgbClr val="1B3C70"/>
              </a:solidFill>
            </a:endParaRPr>
          </a:p>
          <a:p>
            <a:r>
              <a:rPr lang="it-IT" b="1" dirty="0">
                <a:solidFill>
                  <a:srgbClr val="1B3C70"/>
                </a:solidFill>
              </a:rPr>
              <a:t>UKRI and INFN: </a:t>
            </a:r>
            <a:r>
              <a:rPr lang="it-IT" dirty="0">
                <a:solidFill>
                  <a:srgbClr val="1B3C70"/>
                </a:solidFill>
              </a:rPr>
              <a:t>Coating systems ready for first planar sample </a:t>
            </a:r>
            <a:r>
              <a:rPr lang="it-IT" dirty="0" err="1">
                <a:solidFill>
                  <a:srgbClr val="1B3C70"/>
                </a:solidFill>
              </a:rPr>
              <a:t>deposition</a:t>
            </a:r>
            <a:r>
              <a:rPr lang="it-IT" dirty="0">
                <a:solidFill>
                  <a:srgbClr val="1B3C70"/>
                </a:solidFill>
              </a:rPr>
              <a:t>. </a:t>
            </a:r>
            <a:r>
              <a:rPr lang="it-IT" dirty="0" err="1">
                <a:solidFill>
                  <a:srgbClr val="1B3C70"/>
                </a:solidFill>
              </a:rPr>
              <a:t>Substrate</a:t>
            </a:r>
            <a:r>
              <a:rPr lang="it-IT" dirty="0">
                <a:solidFill>
                  <a:srgbClr val="1B3C70"/>
                </a:solidFill>
              </a:rPr>
              <a:t> </a:t>
            </a:r>
            <a:r>
              <a:rPr lang="it-IT" dirty="0" err="1">
                <a:solidFill>
                  <a:srgbClr val="1B3C70"/>
                </a:solidFill>
              </a:rPr>
              <a:t>polishing</a:t>
            </a:r>
            <a:r>
              <a:rPr lang="it-IT" dirty="0">
                <a:solidFill>
                  <a:srgbClr val="1B3C70"/>
                </a:solidFill>
              </a:rPr>
              <a:t> in progress</a:t>
            </a:r>
          </a:p>
          <a:p>
            <a:pPr marL="0" indent="0" algn="l">
              <a:buNone/>
            </a:pPr>
            <a:r>
              <a:rPr lang="it-IT" b="1" dirty="0">
                <a:solidFill>
                  <a:srgbClr val="1B3C70"/>
                </a:solidFill>
              </a:rPr>
              <a:t>CEA: </a:t>
            </a:r>
          </a:p>
          <a:p>
            <a:pPr marL="285750" indent="-285750" algn="l">
              <a:buFont typeface="Arial"/>
              <a:buChar char="•"/>
            </a:pPr>
            <a:r>
              <a:rPr lang="it-IT" dirty="0">
                <a:solidFill>
                  <a:srgbClr val="1B3C70"/>
                </a:solidFill>
              </a:rPr>
              <a:t>Al</a:t>
            </a:r>
            <a:r>
              <a:rPr lang="it-IT" baseline="-25000" dirty="0">
                <a:solidFill>
                  <a:srgbClr val="1B3C70"/>
                </a:solidFill>
              </a:rPr>
              <a:t>2</a:t>
            </a:r>
            <a:r>
              <a:rPr lang="it-IT" dirty="0">
                <a:solidFill>
                  <a:srgbClr val="1B3C70"/>
                </a:solidFill>
              </a:rPr>
              <a:t>O</a:t>
            </a:r>
            <a:r>
              <a:rPr lang="it-IT" baseline="-25000" dirty="0">
                <a:solidFill>
                  <a:srgbClr val="1B3C70"/>
                </a:solidFill>
              </a:rPr>
              <a:t>3</a:t>
            </a:r>
            <a:r>
              <a:rPr lang="it-IT" dirty="0">
                <a:solidFill>
                  <a:srgbClr val="1B3C70"/>
                </a:solidFill>
              </a:rPr>
              <a:t> </a:t>
            </a:r>
            <a:r>
              <a:rPr lang="it-IT" dirty="0" err="1">
                <a:solidFill>
                  <a:srgbClr val="1B3C70"/>
                </a:solidFill>
              </a:rPr>
              <a:t>coatings</a:t>
            </a:r>
            <a:r>
              <a:rPr lang="it-IT" dirty="0">
                <a:solidFill>
                  <a:srgbClr val="1B3C70"/>
                </a:solidFill>
              </a:rPr>
              <a:t> on EP Cu </a:t>
            </a:r>
            <a:r>
              <a:rPr lang="it-IT" dirty="0" err="1">
                <a:solidFill>
                  <a:srgbClr val="1B3C70"/>
                </a:solidFill>
              </a:rPr>
              <a:t>substrate</a:t>
            </a:r>
            <a:r>
              <a:rPr lang="it-IT" dirty="0">
                <a:solidFill>
                  <a:srgbClr val="1B3C70"/>
                </a:solidFill>
              </a:rPr>
              <a:t> and </a:t>
            </a:r>
            <a:r>
              <a:rPr lang="it-IT" dirty="0" err="1">
                <a:solidFill>
                  <a:srgbClr val="1B3C70"/>
                </a:solidFill>
              </a:rPr>
              <a:t>subsequent</a:t>
            </a:r>
            <a:r>
              <a:rPr lang="it-IT" dirty="0">
                <a:solidFill>
                  <a:srgbClr val="1B3C70"/>
                </a:solidFill>
              </a:rPr>
              <a:t> low T Nb </a:t>
            </a:r>
            <a:r>
              <a:rPr lang="it-IT" dirty="0" err="1">
                <a:solidFill>
                  <a:srgbClr val="1B3C70"/>
                </a:solidFill>
              </a:rPr>
              <a:t>deposition</a:t>
            </a:r>
            <a:r>
              <a:rPr lang="it-IT" dirty="0">
                <a:solidFill>
                  <a:srgbClr val="1B3C70"/>
                </a:solidFill>
              </a:rPr>
              <a:t> by HIPIMS(100-200°C) </a:t>
            </a:r>
            <a:r>
              <a:rPr lang="it-IT" dirty="0" err="1">
                <a:solidFill>
                  <a:srgbClr val="1B3C70"/>
                </a:solidFill>
              </a:rPr>
              <a:t>successfull</a:t>
            </a:r>
            <a:endParaRPr lang="it-IT" dirty="0">
              <a:solidFill>
                <a:srgbClr val="1B3C70"/>
              </a:solidFill>
            </a:endParaRPr>
          </a:p>
          <a:p>
            <a:pPr marL="285750" indent="-285750">
              <a:buFont typeface="Arial,Sans-Serif"/>
              <a:buChar char="•"/>
            </a:pPr>
            <a:r>
              <a:rPr lang="it-IT" dirty="0">
                <a:solidFill>
                  <a:srgbClr val="1B3C70"/>
                </a:solidFill>
              </a:rPr>
              <a:t>ALD coating of a 1.3 GHz Cu </a:t>
            </a:r>
            <a:r>
              <a:rPr lang="it-IT" dirty="0" err="1">
                <a:solidFill>
                  <a:srgbClr val="1B3C70"/>
                </a:solidFill>
              </a:rPr>
              <a:t>cavity</a:t>
            </a:r>
            <a:r>
              <a:rPr lang="it-IT" dirty="0">
                <a:solidFill>
                  <a:srgbClr val="1B3C70"/>
                </a:solidFill>
              </a:rPr>
              <a:t> with Al</a:t>
            </a:r>
            <a:r>
              <a:rPr lang="it-IT" baseline="-25000" dirty="0">
                <a:solidFill>
                  <a:srgbClr val="1B3C70"/>
                </a:solidFill>
              </a:rPr>
              <a:t>2</a:t>
            </a:r>
            <a:r>
              <a:rPr lang="it-IT" dirty="0">
                <a:solidFill>
                  <a:srgbClr val="1B3C70"/>
                </a:solidFill>
              </a:rPr>
              <a:t>O</a:t>
            </a:r>
            <a:r>
              <a:rPr lang="it-IT" baseline="-25000" dirty="0">
                <a:solidFill>
                  <a:srgbClr val="1B3C70"/>
                </a:solidFill>
              </a:rPr>
              <a:t>3</a:t>
            </a:r>
            <a:r>
              <a:rPr lang="it-IT" dirty="0">
                <a:solidFill>
                  <a:srgbClr val="1B3C70"/>
                </a:solidFill>
              </a:rPr>
              <a:t> for future HIPIMS </a:t>
            </a:r>
            <a:r>
              <a:rPr lang="it-IT" dirty="0" err="1">
                <a:solidFill>
                  <a:srgbClr val="1B3C70"/>
                </a:solidFill>
              </a:rPr>
              <a:t>deposition</a:t>
            </a:r>
            <a:r>
              <a:rPr lang="it-IT" dirty="0">
                <a:solidFill>
                  <a:srgbClr val="1B3C70"/>
                </a:solidFill>
              </a:rPr>
              <a:t> of Nb </a:t>
            </a:r>
            <a:r>
              <a:rPr lang="it-IT" dirty="0" err="1">
                <a:solidFill>
                  <a:srgbClr val="1B3C70"/>
                </a:solidFill>
              </a:rPr>
              <a:t>at</a:t>
            </a:r>
            <a:r>
              <a:rPr lang="it-IT" dirty="0">
                <a:solidFill>
                  <a:srgbClr val="1B3C70"/>
                </a:solidFill>
              </a:rPr>
              <a:t> CERN.</a:t>
            </a:r>
            <a:endParaRPr lang="en-US" dirty="0">
              <a:solidFill>
                <a:srgbClr val="000000"/>
              </a:solidFill>
            </a:endParaRPr>
          </a:p>
          <a:p>
            <a:pPr marL="285750" indent="-285750">
              <a:buFont typeface="Arial,Sans-Serif"/>
              <a:buChar char="•"/>
            </a:pPr>
            <a:r>
              <a:rPr lang="it-IT" dirty="0">
                <a:solidFill>
                  <a:srgbClr val="1B3C70"/>
                </a:solidFill>
              </a:rPr>
              <a:t>Tunneling </a:t>
            </a:r>
            <a:r>
              <a:rPr lang="it-IT" dirty="0" err="1">
                <a:solidFill>
                  <a:srgbClr val="1B3C70"/>
                </a:solidFill>
              </a:rPr>
              <a:t>spectroscopy</a:t>
            </a:r>
            <a:r>
              <a:rPr lang="it-IT" dirty="0">
                <a:solidFill>
                  <a:srgbClr val="1B3C70"/>
                </a:solidFill>
              </a:rPr>
              <a:t> </a:t>
            </a:r>
            <a:r>
              <a:rPr lang="it-IT" dirty="0" err="1">
                <a:solidFill>
                  <a:srgbClr val="1B3C70"/>
                </a:solidFill>
              </a:rPr>
              <a:t>measurements</a:t>
            </a:r>
            <a:r>
              <a:rPr lang="it-IT" dirty="0">
                <a:solidFill>
                  <a:srgbClr val="1B3C70"/>
                </a:solidFill>
              </a:rPr>
              <a:t> on Nb/Cu and Nb/Al</a:t>
            </a:r>
            <a:r>
              <a:rPr lang="it-IT" baseline="-25000" dirty="0">
                <a:solidFill>
                  <a:srgbClr val="1B3C70"/>
                </a:solidFill>
              </a:rPr>
              <a:t>2</a:t>
            </a:r>
            <a:r>
              <a:rPr lang="it-IT" dirty="0">
                <a:solidFill>
                  <a:srgbClr val="1B3C70"/>
                </a:solidFill>
              </a:rPr>
              <a:t>O</a:t>
            </a:r>
            <a:r>
              <a:rPr lang="it-IT" baseline="-25000" dirty="0">
                <a:solidFill>
                  <a:srgbClr val="1B3C70"/>
                </a:solidFill>
              </a:rPr>
              <a:t>3</a:t>
            </a:r>
            <a:r>
              <a:rPr lang="it-IT" dirty="0">
                <a:solidFill>
                  <a:srgbClr val="1B3C70"/>
                </a:solidFill>
              </a:rPr>
              <a:t>/Cu coupons in progress.</a:t>
            </a:r>
          </a:p>
          <a:p>
            <a:pPr marL="285750" indent="-285750">
              <a:buFont typeface="Arial"/>
              <a:buChar char="•"/>
            </a:pPr>
            <a:r>
              <a:rPr lang="it-IT" dirty="0" err="1">
                <a:solidFill>
                  <a:srgbClr val="1B3C70"/>
                </a:solidFill>
              </a:rPr>
              <a:t>Crystalline</a:t>
            </a:r>
            <a:r>
              <a:rPr lang="it-IT" dirty="0">
                <a:solidFill>
                  <a:srgbClr val="1B3C70"/>
                </a:solidFill>
              </a:rPr>
              <a:t> ALD </a:t>
            </a:r>
            <a:r>
              <a:rPr lang="it-IT" dirty="0" err="1">
                <a:solidFill>
                  <a:srgbClr val="1B3C70"/>
                </a:solidFill>
              </a:rPr>
              <a:t>oxide</a:t>
            </a:r>
            <a:r>
              <a:rPr lang="it-IT" dirty="0">
                <a:solidFill>
                  <a:srgbClr val="1B3C70"/>
                </a:solidFill>
              </a:rPr>
              <a:t> </a:t>
            </a:r>
            <a:r>
              <a:rPr lang="it-IT" dirty="0" err="1">
                <a:solidFill>
                  <a:srgbClr val="1B3C70"/>
                </a:solidFill>
              </a:rPr>
              <a:t>layer</a:t>
            </a:r>
            <a:r>
              <a:rPr lang="it-IT" dirty="0">
                <a:solidFill>
                  <a:srgbClr val="1B3C70"/>
                </a:solidFill>
              </a:rPr>
              <a:t> by ALD for high temperature Nb</a:t>
            </a:r>
            <a:r>
              <a:rPr lang="it-IT" baseline="-25000" dirty="0">
                <a:solidFill>
                  <a:srgbClr val="1B3C70"/>
                </a:solidFill>
              </a:rPr>
              <a:t>3</a:t>
            </a:r>
            <a:r>
              <a:rPr lang="it-IT" dirty="0">
                <a:solidFill>
                  <a:srgbClr val="1B3C70"/>
                </a:solidFill>
              </a:rPr>
              <a:t>Sn HIPIMS </a:t>
            </a:r>
            <a:r>
              <a:rPr lang="it-IT" dirty="0" err="1">
                <a:solidFill>
                  <a:srgbClr val="1B3C70"/>
                </a:solidFill>
              </a:rPr>
              <a:t>growth</a:t>
            </a:r>
            <a:r>
              <a:rPr lang="it-IT" dirty="0">
                <a:solidFill>
                  <a:srgbClr val="1B3C70"/>
                </a:solidFill>
              </a:rPr>
              <a:t>. Layer </a:t>
            </a:r>
            <a:r>
              <a:rPr lang="it-IT" dirty="0" err="1">
                <a:solidFill>
                  <a:srgbClr val="1B3C70"/>
                </a:solidFill>
              </a:rPr>
              <a:t>Stable</a:t>
            </a:r>
            <a:r>
              <a:rPr lang="it-IT" dirty="0">
                <a:solidFill>
                  <a:srgbClr val="1B3C70"/>
                </a:solidFill>
              </a:rPr>
              <a:t> up to 750°C.</a:t>
            </a:r>
          </a:p>
          <a:p>
            <a:pPr marL="742950" lvl="1" indent="-285750">
              <a:buFont typeface="Courier New"/>
              <a:buChar char="o"/>
            </a:pPr>
            <a:r>
              <a:rPr lang="it-IT" b="1" dirty="0" err="1">
                <a:solidFill>
                  <a:srgbClr val="A4C137"/>
                </a:solidFill>
              </a:rPr>
              <a:t>Need</a:t>
            </a:r>
            <a:r>
              <a:rPr lang="it-IT" b="1" dirty="0">
                <a:solidFill>
                  <a:srgbClr val="A4C137"/>
                </a:solidFill>
              </a:rPr>
              <a:t> more Cu coupons and A15 </a:t>
            </a:r>
            <a:r>
              <a:rPr lang="it-IT" b="1" dirty="0" err="1">
                <a:solidFill>
                  <a:srgbClr val="A4C137"/>
                </a:solidFill>
              </a:rPr>
              <a:t>deposition</a:t>
            </a:r>
            <a:r>
              <a:rPr lang="it-IT" b="1" dirty="0">
                <a:solidFill>
                  <a:srgbClr val="A4C137"/>
                </a:solidFill>
              </a:rPr>
              <a:t> </a:t>
            </a:r>
            <a:r>
              <a:rPr lang="it-IT" b="1" dirty="0" err="1">
                <a:solidFill>
                  <a:srgbClr val="A4C137"/>
                </a:solidFill>
              </a:rPr>
              <a:t>attempts</a:t>
            </a:r>
            <a:r>
              <a:rPr lang="it-IT" b="1" dirty="0">
                <a:solidFill>
                  <a:srgbClr val="A4C137"/>
                </a:solidFill>
              </a:rPr>
              <a:t> to </a:t>
            </a:r>
            <a:r>
              <a:rPr lang="it-IT" b="1" dirty="0" err="1">
                <a:solidFill>
                  <a:srgbClr val="A4C137"/>
                </a:solidFill>
              </a:rPr>
              <a:t>confirm</a:t>
            </a:r>
            <a:r>
              <a:rPr lang="it-IT" b="1" dirty="0">
                <a:solidFill>
                  <a:srgbClr val="A4C137"/>
                </a:solidFill>
              </a:rPr>
              <a:t> the trend (UKRI, INFN)</a:t>
            </a:r>
          </a:p>
          <a:p>
            <a:pPr marL="285750" indent="-285750">
              <a:buFont typeface="Arial"/>
              <a:buChar char="•"/>
            </a:pPr>
            <a:r>
              <a:rPr lang="it-IT" b="1" dirty="0">
                <a:solidFill>
                  <a:srgbClr val="A4C137"/>
                </a:solidFill>
              </a:rPr>
              <a:t>Tunneling </a:t>
            </a:r>
            <a:r>
              <a:rPr lang="it-IT" b="1" dirty="0" err="1">
                <a:solidFill>
                  <a:srgbClr val="A4C137"/>
                </a:solidFill>
              </a:rPr>
              <a:t>spectroscopy</a:t>
            </a:r>
            <a:r>
              <a:rPr lang="it-IT" b="1" dirty="0">
                <a:solidFill>
                  <a:srgbClr val="A4C137"/>
                </a:solidFill>
              </a:rPr>
              <a:t> </a:t>
            </a:r>
            <a:r>
              <a:rPr lang="it-IT" b="1" dirty="0" err="1">
                <a:solidFill>
                  <a:srgbClr val="A4C137"/>
                </a:solidFill>
              </a:rPr>
              <a:t>measurements</a:t>
            </a:r>
            <a:r>
              <a:rPr lang="it-IT" b="1" dirty="0">
                <a:solidFill>
                  <a:srgbClr val="A4C137"/>
                </a:solidFill>
              </a:rPr>
              <a:t> </a:t>
            </a:r>
            <a:r>
              <a:rPr lang="it-IT" b="1" dirty="0" err="1">
                <a:solidFill>
                  <a:srgbClr val="A4C137"/>
                </a:solidFill>
              </a:rPr>
              <a:t>completed</a:t>
            </a:r>
            <a:r>
              <a:rPr lang="it-IT" b="1" dirty="0">
                <a:solidFill>
                  <a:srgbClr val="A4C137"/>
                </a:solidFill>
              </a:rPr>
              <a:t> on Nb</a:t>
            </a:r>
            <a:r>
              <a:rPr lang="it-IT" b="1" baseline="-25000" dirty="0">
                <a:solidFill>
                  <a:srgbClr val="A4C137"/>
                </a:solidFill>
              </a:rPr>
              <a:t>3</a:t>
            </a:r>
            <a:r>
              <a:rPr lang="it-IT" b="1" dirty="0">
                <a:solidFill>
                  <a:srgbClr val="A4C137"/>
                </a:solidFill>
              </a:rPr>
              <a:t>Sn/Ta/Cu and Nb</a:t>
            </a:r>
            <a:r>
              <a:rPr lang="it-IT" b="1" baseline="-25000" dirty="0">
                <a:solidFill>
                  <a:srgbClr val="A4C137"/>
                </a:solidFill>
              </a:rPr>
              <a:t>3</a:t>
            </a:r>
            <a:r>
              <a:rPr lang="it-IT" b="1" dirty="0">
                <a:solidFill>
                  <a:srgbClr val="A4C137"/>
                </a:solidFill>
              </a:rPr>
              <a:t>Sn/ALD </a:t>
            </a:r>
            <a:r>
              <a:rPr lang="it-IT" b="1" dirty="0" err="1">
                <a:solidFill>
                  <a:srgbClr val="A4C137"/>
                </a:solidFill>
              </a:rPr>
              <a:t>layer</a:t>
            </a:r>
            <a:r>
              <a:rPr lang="it-IT" b="1" dirty="0">
                <a:solidFill>
                  <a:srgbClr val="A4C137"/>
                </a:solidFill>
              </a:rPr>
              <a:t>/Cu</a:t>
            </a:r>
          </a:p>
          <a:p>
            <a:pPr marL="285750" indent="-285750" algn="l">
              <a:buFont typeface="Arial"/>
              <a:buChar char="•"/>
            </a:pPr>
            <a:r>
              <a:rPr lang="it-IT" b="1" dirty="0">
                <a:solidFill>
                  <a:srgbClr val="A4C137"/>
                </a:solidFill>
              </a:rPr>
              <a:t>New </a:t>
            </a:r>
            <a:r>
              <a:rPr lang="it-IT" b="1" dirty="0" err="1">
                <a:solidFill>
                  <a:srgbClr val="A4C137"/>
                </a:solidFill>
              </a:rPr>
              <a:t>insulating</a:t>
            </a:r>
            <a:r>
              <a:rPr lang="it-IT" b="1" dirty="0">
                <a:solidFill>
                  <a:srgbClr val="A4C137"/>
                </a:solidFill>
              </a:rPr>
              <a:t> </a:t>
            </a:r>
            <a:r>
              <a:rPr lang="it-IT" b="1" dirty="0" err="1">
                <a:solidFill>
                  <a:srgbClr val="A4C137"/>
                </a:solidFill>
              </a:rPr>
              <a:t>oxide</a:t>
            </a:r>
            <a:r>
              <a:rPr lang="it-IT" b="1" dirty="0">
                <a:solidFill>
                  <a:srgbClr val="A4C137"/>
                </a:solidFill>
              </a:rPr>
              <a:t> </a:t>
            </a:r>
            <a:r>
              <a:rPr lang="it-IT" b="1" dirty="0" err="1">
                <a:solidFill>
                  <a:srgbClr val="A4C137"/>
                </a:solidFill>
              </a:rPr>
              <a:t>layer</a:t>
            </a:r>
            <a:r>
              <a:rPr lang="it-IT" b="1" dirty="0">
                <a:solidFill>
                  <a:srgbClr val="A4C137"/>
                </a:solidFill>
              </a:rPr>
              <a:t> </a:t>
            </a:r>
            <a:r>
              <a:rPr lang="it-IT" b="1" dirty="0" err="1">
                <a:solidFill>
                  <a:srgbClr val="A4C137"/>
                </a:solidFill>
              </a:rPr>
              <a:t>deposited</a:t>
            </a:r>
            <a:r>
              <a:rPr lang="it-IT" b="1" dirty="0">
                <a:solidFill>
                  <a:srgbClr val="A4C137"/>
                </a:solidFill>
              </a:rPr>
              <a:t> on </a:t>
            </a:r>
            <a:r>
              <a:rPr lang="it-IT" b="1" dirty="0" err="1">
                <a:solidFill>
                  <a:srgbClr val="A4C137"/>
                </a:solidFill>
              </a:rPr>
              <a:t>electropolished</a:t>
            </a:r>
            <a:r>
              <a:rPr lang="it-IT" b="1" dirty="0">
                <a:solidFill>
                  <a:srgbClr val="A4C137"/>
                </a:solidFill>
              </a:rPr>
              <a:t> Cu coupons for High temperature Nb</a:t>
            </a:r>
            <a:r>
              <a:rPr lang="it-IT" b="1" baseline="-25000" dirty="0">
                <a:solidFill>
                  <a:srgbClr val="A4C137"/>
                </a:solidFill>
              </a:rPr>
              <a:t>3</a:t>
            </a:r>
            <a:r>
              <a:rPr lang="it-IT" b="1" dirty="0">
                <a:solidFill>
                  <a:srgbClr val="A4C137"/>
                </a:solidFill>
              </a:rPr>
              <a:t>Sn </a:t>
            </a:r>
            <a:r>
              <a:rPr lang="it-IT" b="1" dirty="0" err="1">
                <a:solidFill>
                  <a:srgbClr val="A4C137"/>
                </a:solidFill>
              </a:rPr>
              <a:t>deposition</a:t>
            </a:r>
            <a:r>
              <a:rPr lang="it-IT" b="1" dirty="0">
                <a:solidFill>
                  <a:srgbClr val="A4C137"/>
                </a:solidFill>
              </a:rPr>
              <a:t>. MEB show cracks after </a:t>
            </a:r>
            <a:r>
              <a:rPr lang="it-IT" b="1" dirty="0" err="1">
                <a:solidFill>
                  <a:srgbClr val="A4C137"/>
                </a:solidFill>
              </a:rPr>
              <a:t>annealing</a:t>
            </a:r>
            <a:r>
              <a:rPr lang="it-IT" b="1" dirty="0">
                <a:solidFill>
                  <a:srgbClr val="A4C137"/>
                </a:solidFill>
              </a:rPr>
              <a:t> in vacuum </a:t>
            </a:r>
            <a:r>
              <a:rPr lang="it-IT" b="1" dirty="0" err="1">
                <a:solidFill>
                  <a:srgbClr val="A4C137"/>
                </a:solidFill>
              </a:rPr>
              <a:t>at</a:t>
            </a:r>
            <a:r>
              <a:rPr lang="it-IT" b="1" dirty="0">
                <a:solidFill>
                  <a:srgbClr val="A4C137"/>
                </a:solidFill>
              </a:rPr>
              <a:t> 750°C for 2hrs. </a:t>
            </a:r>
            <a:r>
              <a:rPr lang="it-IT" b="1" dirty="0" err="1">
                <a:solidFill>
                  <a:srgbClr val="A4C137"/>
                </a:solidFill>
              </a:rPr>
              <a:t>Other</a:t>
            </a:r>
            <a:r>
              <a:rPr lang="it-IT" b="1" dirty="0">
                <a:solidFill>
                  <a:srgbClr val="A4C137"/>
                </a:solidFill>
              </a:rPr>
              <a:t> </a:t>
            </a:r>
            <a:r>
              <a:rPr lang="it-IT" b="1" dirty="0" err="1">
                <a:solidFill>
                  <a:srgbClr val="A4C137"/>
                </a:solidFill>
              </a:rPr>
              <a:t>layer</a:t>
            </a:r>
            <a:r>
              <a:rPr lang="it-IT" b="1" dirty="0">
                <a:solidFill>
                  <a:srgbClr val="A4C137"/>
                </a:solidFill>
              </a:rPr>
              <a:t> </a:t>
            </a:r>
            <a:r>
              <a:rPr lang="it-IT" b="1" dirty="0" err="1">
                <a:solidFill>
                  <a:srgbClr val="A4C137"/>
                </a:solidFill>
              </a:rPr>
              <a:t>thicknesses</a:t>
            </a:r>
            <a:r>
              <a:rPr lang="it-IT" b="1" dirty="0">
                <a:solidFill>
                  <a:srgbClr val="A4C137"/>
                </a:solidFill>
              </a:rPr>
              <a:t> and </a:t>
            </a:r>
            <a:r>
              <a:rPr lang="it-IT" b="1" dirty="0" err="1">
                <a:solidFill>
                  <a:srgbClr val="A4C137"/>
                </a:solidFill>
              </a:rPr>
              <a:t>composition</a:t>
            </a:r>
            <a:r>
              <a:rPr lang="it-IT" b="1" dirty="0">
                <a:solidFill>
                  <a:srgbClr val="A4C137"/>
                </a:solidFill>
              </a:rPr>
              <a:t> </a:t>
            </a:r>
            <a:r>
              <a:rPr lang="it-IT" b="1" dirty="0" err="1">
                <a:solidFill>
                  <a:srgbClr val="A4C137"/>
                </a:solidFill>
              </a:rPr>
              <a:t>will</a:t>
            </a:r>
            <a:r>
              <a:rPr lang="it-IT" b="1" dirty="0">
                <a:solidFill>
                  <a:srgbClr val="A4C137"/>
                </a:solidFill>
              </a:rPr>
              <a:t> be </a:t>
            </a:r>
            <a:r>
              <a:rPr lang="it-IT" b="1" dirty="0" err="1">
                <a:solidFill>
                  <a:srgbClr val="A4C137"/>
                </a:solidFill>
              </a:rPr>
              <a:t>investigated</a:t>
            </a:r>
            <a:r>
              <a:rPr lang="it-IT" b="1" dirty="0">
                <a:solidFill>
                  <a:srgbClr val="A4C137"/>
                </a:solidFill>
              </a:rPr>
              <a:t>. </a:t>
            </a:r>
          </a:p>
        </p:txBody>
      </p:sp>
    </p:spTree>
    <p:extLst>
      <p:ext uri="{BB962C8B-B14F-4D97-AF65-F5344CB8AC3E}">
        <p14:creationId xmlns:p14="http://schemas.microsoft.com/office/powerpoint/2010/main" val="111094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662832"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status/evolution of Task </a:t>
            </a:r>
            <a:r>
              <a:rPr lang="it-IT" sz="2400" b="1" dirty="0">
                <a:solidFill>
                  <a:schemeClr val="bg2">
                    <a:lumMod val="50000"/>
                  </a:schemeClr>
                </a:solidFill>
              </a:rPr>
              <a:t>3</a:t>
            </a:r>
            <a:r>
              <a:rPr lang="en-BE" sz="2400" b="1" dirty="0">
                <a:solidFill>
                  <a:schemeClr val="bg2">
                    <a:lumMod val="50000"/>
                  </a:schemeClr>
                </a:solidFill>
              </a:rPr>
              <a:t>.</a:t>
            </a:r>
            <a:r>
              <a:rPr lang="it-IT" sz="2400" b="1" dirty="0">
                <a:solidFill>
                  <a:schemeClr val="bg2">
                    <a:lumMod val="50000"/>
                  </a:schemeClr>
                </a:solidFill>
              </a:rPr>
              <a:t>5</a:t>
            </a:r>
            <a:r>
              <a:rPr lang="en-BE" sz="2400" b="1" dirty="0">
                <a:solidFill>
                  <a:schemeClr val="bg2">
                    <a:lumMod val="50000"/>
                  </a:schemeClr>
                </a:solidFill>
              </a:rPr>
              <a: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2">
            <a:extLst>
              <a:ext uri="{FF2B5EF4-FFF2-40B4-BE49-F238E27FC236}">
                <a16:creationId xmlns:a16="http://schemas.microsoft.com/office/drawing/2014/main" id="{0C8571ED-0A64-6332-0E0A-EFF81F8812E7}"/>
              </a:ext>
            </a:extLst>
          </p:cNvPr>
          <p:cNvSpPr>
            <a:spLocks noGrp="1"/>
          </p:cNvSpPr>
          <p:nvPr>
            <p:ph idx="1"/>
          </p:nvPr>
        </p:nvSpPr>
        <p:spPr>
          <a:xfrm>
            <a:off x="838200" y="1254062"/>
            <a:ext cx="10515600" cy="659580"/>
          </a:xfrm>
        </p:spPr>
        <p:txBody>
          <a:bodyPr>
            <a:noAutofit/>
          </a:bodyPr>
          <a:lstStyle/>
          <a:p>
            <a:pPr marL="0" indent="0">
              <a:lnSpc>
                <a:spcPct val="100000"/>
              </a:lnSpc>
              <a:buNone/>
            </a:pPr>
            <a:r>
              <a:rPr lang="en-US" sz="2400" b="1" dirty="0">
                <a:solidFill>
                  <a:srgbClr val="A4C137"/>
                </a:solidFill>
              </a:rPr>
              <a:t>Working Cavity </a:t>
            </a:r>
            <a:r>
              <a:rPr lang="en-US" sz="2400" dirty="0">
                <a:solidFill>
                  <a:srgbClr val="012556"/>
                </a:solidFill>
              </a:rPr>
              <a:t>(INFN, CEA, HZB, </a:t>
            </a:r>
            <a:r>
              <a:rPr lang="en-US" sz="2400" b="1" dirty="0">
                <a:solidFill>
                  <a:srgbClr val="012556"/>
                </a:solidFill>
              </a:rPr>
              <a:t>UKRI</a:t>
            </a:r>
            <a:r>
              <a:rPr lang="en-US" sz="2400" dirty="0">
                <a:solidFill>
                  <a:srgbClr val="012556"/>
                </a:solidFill>
              </a:rPr>
              <a:t>) </a:t>
            </a:r>
            <a:r>
              <a:rPr lang="en-US" sz="2400" i="1" dirty="0">
                <a:solidFill>
                  <a:srgbClr val="012556"/>
                </a:solidFill>
              </a:rPr>
              <a:t>– Reza </a:t>
            </a:r>
            <a:r>
              <a:rPr lang="en-US" sz="2400" i="1" dirty="0" err="1">
                <a:solidFill>
                  <a:srgbClr val="012556"/>
                </a:solidFill>
              </a:rPr>
              <a:t>Valizadeh</a:t>
            </a:r>
            <a:endParaRPr lang="en-US" sz="2400" i="1" dirty="0">
              <a:solidFill>
                <a:srgbClr val="012556"/>
              </a:solidFill>
            </a:endParaRPr>
          </a:p>
        </p:txBody>
      </p:sp>
      <p:sp>
        <p:nvSpPr>
          <p:cNvPr id="6" name="CasellaDiTesto 5">
            <a:extLst>
              <a:ext uri="{FF2B5EF4-FFF2-40B4-BE49-F238E27FC236}">
                <a16:creationId xmlns:a16="http://schemas.microsoft.com/office/drawing/2014/main" id="{B3F2D2C2-8A99-CE58-38AE-AE8AE1E796EF}"/>
              </a:ext>
            </a:extLst>
          </p:cNvPr>
          <p:cNvSpPr txBox="1"/>
          <p:nvPr/>
        </p:nvSpPr>
        <p:spPr>
          <a:xfrm>
            <a:off x="838198" y="1913642"/>
            <a:ext cx="11149361" cy="369332"/>
          </a:xfrm>
          <a:prstGeom prst="rect">
            <a:avLst/>
          </a:prstGeom>
          <a:noFill/>
        </p:spPr>
        <p:txBody>
          <a:bodyPr wrap="square">
            <a:spAutoFit/>
          </a:bodyPr>
          <a:lstStyle/>
          <a:p>
            <a:pPr marL="0" indent="0" algn="l">
              <a:buNone/>
            </a:pPr>
            <a:r>
              <a:rPr lang="en-US" sz="1800" b="1" i="0" u="none" strike="noStrike" baseline="0" dirty="0">
                <a:solidFill>
                  <a:srgbClr val="1B3C70"/>
                </a:solidFill>
              </a:rPr>
              <a:t>Deliverable 3.4</a:t>
            </a:r>
            <a:r>
              <a:rPr lang="en-US" sz="1800" b="1" i="0" u="none" strike="noStrike" baseline="0" dirty="0"/>
              <a:t> </a:t>
            </a:r>
            <a:r>
              <a:rPr lang="en-US" sz="1800" b="0" i="0" u="none" strike="noStrike" baseline="0" dirty="0"/>
              <a:t>4.5-K Cavity Report on 4.5-K Cavity performance &amp; tunability tests </a:t>
            </a:r>
            <a:r>
              <a:rPr lang="en-US" sz="1800" b="0" i="0" u="none" strike="noStrike" baseline="0" dirty="0">
                <a:solidFill>
                  <a:srgbClr val="A4C137"/>
                </a:solidFill>
              </a:rPr>
              <a:t>- INFN</a:t>
            </a:r>
            <a:r>
              <a:rPr lang="en-US" sz="1800" b="0" i="1" u="none" strike="noStrike" baseline="0" dirty="0">
                <a:solidFill>
                  <a:srgbClr val="A4C137"/>
                </a:solidFill>
              </a:rPr>
              <a:t> - Report </a:t>
            </a:r>
            <a:r>
              <a:rPr lang="en-US" sz="1800" b="0" i="1" u="none" strike="noStrike" baseline="0" dirty="0">
                <a:solidFill>
                  <a:srgbClr val="1B3C70"/>
                </a:solidFill>
              </a:rPr>
              <a:t>M46</a:t>
            </a:r>
          </a:p>
        </p:txBody>
      </p:sp>
      <p:sp>
        <p:nvSpPr>
          <p:cNvPr id="8" name="CasellaDiTesto 7">
            <a:extLst>
              <a:ext uri="{FF2B5EF4-FFF2-40B4-BE49-F238E27FC236}">
                <a16:creationId xmlns:a16="http://schemas.microsoft.com/office/drawing/2014/main" id="{35720DC8-6036-B96C-BE7B-8A2839FF2623}"/>
              </a:ext>
            </a:extLst>
          </p:cNvPr>
          <p:cNvSpPr txBox="1"/>
          <p:nvPr/>
        </p:nvSpPr>
        <p:spPr>
          <a:xfrm>
            <a:off x="838197" y="2282974"/>
            <a:ext cx="10770222" cy="369332"/>
          </a:xfrm>
          <a:prstGeom prst="rect">
            <a:avLst/>
          </a:prstGeom>
          <a:noFill/>
        </p:spPr>
        <p:txBody>
          <a:bodyPr wrap="square">
            <a:spAutoFit/>
          </a:bodyPr>
          <a:lstStyle/>
          <a:p>
            <a:pPr marL="0" indent="0" algn="l">
              <a:buNone/>
            </a:pPr>
            <a:r>
              <a:rPr lang="en-US" sz="1800" b="1" i="0" u="none" strike="noStrike" baseline="0" dirty="0">
                <a:solidFill>
                  <a:srgbClr val="1B3C70"/>
                </a:solidFill>
              </a:rPr>
              <a:t>Milestone 3.4</a:t>
            </a:r>
            <a:r>
              <a:rPr lang="en-US" sz="1800" b="1" i="0" u="none" strike="noStrike" baseline="0" dirty="0"/>
              <a:t> </a:t>
            </a:r>
            <a:r>
              <a:rPr lang="en-US" sz="1800" b="0" i="0" u="none" strike="noStrike" baseline="0" dirty="0"/>
              <a:t>Characterization of Nb3Sn reference cavity </a:t>
            </a:r>
            <a:r>
              <a:rPr lang="en-US" sz="1800" b="0" i="0" u="none" strike="noStrike" baseline="0" dirty="0">
                <a:solidFill>
                  <a:srgbClr val="A4C137"/>
                </a:solidFill>
              </a:rPr>
              <a:t>- </a:t>
            </a:r>
            <a:r>
              <a:rPr lang="en-US" sz="1800" b="0" i="1" u="none" strike="noStrike" baseline="0" dirty="0">
                <a:solidFill>
                  <a:srgbClr val="A4C137"/>
                </a:solidFill>
              </a:rPr>
              <a:t>Test report </a:t>
            </a:r>
            <a:r>
              <a:rPr lang="en-US" sz="1800" b="0" i="1" u="none" strike="noStrike" baseline="0" dirty="0">
                <a:solidFill>
                  <a:srgbClr val="1B3C70"/>
                </a:solidFill>
              </a:rPr>
              <a:t>M34</a:t>
            </a:r>
          </a:p>
        </p:txBody>
      </p:sp>
      <p:sp>
        <p:nvSpPr>
          <p:cNvPr id="10" name="CasellaDiTesto 9">
            <a:extLst>
              <a:ext uri="{FF2B5EF4-FFF2-40B4-BE49-F238E27FC236}">
                <a16:creationId xmlns:a16="http://schemas.microsoft.com/office/drawing/2014/main" id="{6B067D67-DF47-CB91-D533-77CDEADF0BAA}"/>
              </a:ext>
            </a:extLst>
          </p:cNvPr>
          <p:cNvSpPr txBox="1"/>
          <p:nvPr/>
        </p:nvSpPr>
        <p:spPr>
          <a:xfrm>
            <a:off x="838197" y="2942554"/>
            <a:ext cx="10770222" cy="3785652"/>
          </a:xfrm>
          <a:prstGeom prst="rect">
            <a:avLst/>
          </a:prstGeom>
          <a:noFill/>
        </p:spPr>
        <p:txBody>
          <a:bodyPr wrap="square">
            <a:spAutoFit/>
          </a:bodyPr>
          <a:lstStyle/>
          <a:p>
            <a:pPr marL="0" indent="0" algn="l">
              <a:buNone/>
            </a:pPr>
            <a:r>
              <a:rPr lang="en-US" sz="2400" b="1" i="0" u="none" strike="noStrike" baseline="0" dirty="0">
                <a:solidFill>
                  <a:srgbClr val="A4C137"/>
                </a:solidFill>
              </a:rPr>
              <a:t>Status:</a:t>
            </a:r>
            <a:endParaRPr lang="en-US" sz="2400" b="1" i="0" u="none" strike="noStrike" baseline="0" dirty="0">
              <a:solidFill>
                <a:srgbClr val="1B3C70"/>
              </a:solidFill>
            </a:endParaRPr>
          </a:p>
          <a:p>
            <a:r>
              <a:rPr lang="it-IT" sz="1800" b="1" i="0" u="none" strike="noStrike" baseline="0" dirty="0">
                <a:solidFill>
                  <a:srgbClr val="1B3C70"/>
                </a:solidFill>
              </a:rPr>
              <a:t>UKRI</a:t>
            </a:r>
            <a:r>
              <a:rPr lang="it-IT" b="1" dirty="0">
                <a:solidFill>
                  <a:srgbClr val="1B3C70"/>
                </a:solidFill>
              </a:rPr>
              <a:t>:</a:t>
            </a:r>
          </a:p>
          <a:p>
            <a:r>
              <a:rPr lang="it-IT" dirty="0">
                <a:solidFill>
                  <a:srgbClr val="1B3C70"/>
                </a:solidFill>
              </a:rPr>
              <a:t>Two potential target manufacturing companies  </a:t>
            </a:r>
            <a:r>
              <a:rPr lang="en-GB" dirty="0">
                <a:solidFill>
                  <a:srgbClr val="1B3C70"/>
                </a:solidFill>
              </a:rPr>
              <a:t>Osaka Asahi Metal and Photon Export </a:t>
            </a:r>
            <a:r>
              <a:rPr lang="it-IT" dirty="0">
                <a:solidFill>
                  <a:srgbClr val="1B3C70"/>
                </a:solidFill>
              </a:rPr>
              <a:t>has been identified and enquiry for NbTi, Nb3Sn target made as tubes is been made. </a:t>
            </a:r>
          </a:p>
          <a:p>
            <a:r>
              <a:rPr lang="it-IT" dirty="0">
                <a:solidFill>
                  <a:srgbClr val="1B3C70"/>
                </a:solidFill>
              </a:rPr>
              <a:t>Received several halfshell 1.3 GHz copper cavity </a:t>
            </a:r>
          </a:p>
          <a:p>
            <a:r>
              <a:rPr lang="it-IT" dirty="0" err="1">
                <a:solidFill>
                  <a:srgbClr val="1B3C70"/>
                </a:solidFill>
              </a:rPr>
              <a:t>Deposition</a:t>
            </a:r>
            <a:r>
              <a:rPr lang="it-IT" dirty="0">
                <a:solidFill>
                  <a:srgbClr val="1B3C70"/>
                </a:solidFill>
              </a:rPr>
              <a:t> from </a:t>
            </a:r>
            <a:r>
              <a:rPr lang="it-IT" dirty="0" err="1">
                <a:solidFill>
                  <a:srgbClr val="1B3C70"/>
                </a:solidFill>
              </a:rPr>
              <a:t>cylindrical</a:t>
            </a:r>
            <a:r>
              <a:rPr lang="it-IT" dirty="0">
                <a:solidFill>
                  <a:srgbClr val="1B3C70"/>
                </a:solidFill>
              </a:rPr>
              <a:t> mixed Nb rod and Ti mesh.</a:t>
            </a:r>
          </a:p>
          <a:p>
            <a:r>
              <a:rPr lang="en-US" b="1" dirty="0">
                <a:solidFill>
                  <a:srgbClr val="A4C137"/>
                </a:solidFill>
              </a:rPr>
              <a:t>Two 1.3 GHz machined cavities has been ordered from CERN</a:t>
            </a:r>
          </a:p>
          <a:p>
            <a:r>
              <a:rPr lang="en-US" b="1" dirty="0">
                <a:solidFill>
                  <a:srgbClr val="A4C137"/>
                </a:solidFill>
              </a:rPr>
              <a:t>The PVCVD for Nb3Sn coating is been set up and is going through its commissioning phase</a:t>
            </a:r>
          </a:p>
          <a:p>
            <a:r>
              <a:rPr lang="en-US" b="1" dirty="0">
                <a:solidFill>
                  <a:srgbClr val="A4C137"/>
                </a:solidFill>
              </a:rPr>
              <a:t>Three 1.3 GHz cavities sent to CEA for surface preparation for future deposition</a:t>
            </a:r>
            <a:endParaRPr lang="it-IT" b="1" dirty="0">
              <a:solidFill>
                <a:srgbClr val="A4C137"/>
              </a:solidFill>
            </a:endParaRPr>
          </a:p>
          <a:p>
            <a:r>
              <a:rPr lang="it-IT" b="1" dirty="0">
                <a:solidFill>
                  <a:srgbClr val="1B3C70"/>
                </a:solidFill>
              </a:rPr>
              <a:t>INFN:</a:t>
            </a:r>
          </a:p>
          <a:p>
            <a:r>
              <a:rPr lang="it-IT" sz="1800" i="0" u="none" strike="noStrike" baseline="0" dirty="0">
                <a:solidFill>
                  <a:srgbClr val="1B3C70"/>
                </a:solidFill>
              </a:rPr>
              <a:t>1.3 GHz Coating systems in the </a:t>
            </a:r>
            <a:r>
              <a:rPr lang="it-IT" sz="1800" i="0" u="none" strike="noStrike" baseline="0" dirty="0" err="1">
                <a:solidFill>
                  <a:srgbClr val="1B3C70"/>
                </a:solidFill>
              </a:rPr>
              <a:t>commissioning</a:t>
            </a:r>
            <a:r>
              <a:rPr lang="it-IT" sz="1800" i="0" u="none" strike="noStrike" baseline="0" dirty="0">
                <a:solidFill>
                  <a:srgbClr val="1B3C70"/>
                </a:solidFill>
              </a:rPr>
              <a:t> </a:t>
            </a:r>
            <a:r>
              <a:rPr lang="it-IT" sz="1800" i="0" u="none" strike="noStrike" baseline="0" dirty="0" err="1">
                <a:solidFill>
                  <a:srgbClr val="1B3C70"/>
                </a:solidFill>
              </a:rPr>
              <a:t>phase</a:t>
            </a:r>
            <a:r>
              <a:rPr lang="it-IT" sz="1800" i="0" u="none" strike="noStrike" baseline="0" dirty="0">
                <a:solidFill>
                  <a:srgbClr val="1B3C70"/>
                </a:solidFill>
              </a:rPr>
              <a:t> (part of the I.FAST </a:t>
            </a:r>
            <a:r>
              <a:rPr lang="it-IT" sz="1800" i="0" u="none" strike="noStrike" baseline="0" dirty="0" err="1">
                <a:solidFill>
                  <a:srgbClr val="1B3C70"/>
                </a:solidFill>
              </a:rPr>
              <a:t>program</a:t>
            </a:r>
            <a:r>
              <a:rPr lang="it-IT" sz="1800" i="0" u="none" strike="noStrike" baseline="0" dirty="0">
                <a:solidFill>
                  <a:srgbClr val="1B3C70"/>
                </a:solidFill>
              </a:rPr>
              <a:t>)</a:t>
            </a:r>
            <a:endParaRPr lang="it-IT" b="1" dirty="0">
              <a:solidFill>
                <a:srgbClr val="1B3C70"/>
              </a:solidFill>
            </a:endParaRPr>
          </a:p>
          <a:p>
            <a:r>
              <a:rPr lang="it-IT" b="1" dirty="0">
                <a:solidFill>
                  <a:srgbClr val="A4C137"/>
                </a:solidFill>
              </a:rPr>
              <a:t>PEP </a:t>
            </a:r>
            <a:r>
              <a:rPr lang="it-IT" b="1" dirty="0" err="1">
                <a:solidFill>
                  <a:srgbClr val="A4C137"/>
                </a:solidFill>
              </a:rPr>
              <a:t>Succesfully</a:t>
            </a:r>
            <a:r>
              <a:rPr lang="it-IT" b="1" dirty="0">
                <a:solidFill>
                  <a:srgbClr val="A4C137"/>
                </a:solidFill>
              </a:rPr>
              <a:t> </a:t>
            </a:r>
            <a:r>
              <a:rPr lang="it-IT" b="1" dirty="0" err="1">
                <a:solidFill>
                  <a:srgbClr val="A4C137"/>
                </a:solidFill>
              </a:rPr>
              <a:t>tested</a:t>
            </a:r>
            <a:r>
              <a:rPr lang="it-IT" b="1" dirty="0">
                <a:solidFill>
                  <a:srgbClr val="A4C137"/>
                </a:solidFill>
              </a:rPr>
              <a:t> on full 1.3 GHz </a:t>
            </a:r>
            <a:r>
              <a:rPr lang="it-IT" b="1" dirty="0" err="1">
                <a:solidFill>
                  <a:srgbClr val="A4C137"/>
                </a:solidFill>
              </a:rPr>
              <a:t>cavity</a:t>
            </a:r>
            <a:r>
              <a:rPr lang="it-IT" b="1" dirty="0">
                <a:solidFill>
                  <a:srgbClr val="A4C137"/>
                </a:solidFill>
              </a:rPr>
              <a:t> (new </a:t>
            </a:r>
            <a:r>
              <a:rPr lang="it-IT" b="1" dirty="0" err="1">
                <a:solidFill>
                  <a:srgbClr val="A4C137"/>
                </a:solidFill>
              </a:rPr>
              <a:t>synergy</a:t>
            </a:r>
            <a:r>
              <a:rPr lang="it-IT" b="1" dirty="0">
                <a:solidFill>
                  <a:srgbClr val="A4C137"/>
                </a:solidFill>
              </a:rPr>
              <a:t> </a:t>
            </a:r>
            <a:r>
              <a:rPr lang="it-IT" b="1" dirty="0" err="1">
                <a:solidFill>
                  <a:srgbClr val="A4C137"/>
                </a:solidFill>
              </a:rPr>
              <a:t>ongoing</a:t>
            </a:r>
            <a:r>
              <a:rPr lang="it-IT" b="1" dirty="0">
                <a:solidFill>
                  <a:srgbClr val="A4C137"/>
                </a:solidFill>
              </a:rPr>
              <a:t> with CERN and KEK)</a:t>
            </a:r>
          </a:p>
          <a:p>
            <a:r>
              <a:rPr lang="it-IT" b="1" dirty="0">
                <a:solidFill>
                  <a:srgbClr val="A4C137"/>
                </a:solidFill>
              </a:rPr>
              <a:t>1.3 GHz </a:t>
            </a:r>
            <a:r>
              <a:rPr lang="it-IT" b="1" dirty="0" err="1">
                <a:solidFill>
                  <a:srgbClr val="A4C137"/>
                </a:solidFill>
              </a:rPr>
              <a:t>seamless</a:t>
            </a:r>
            <a:r>
              <a:rPr lang="it-IT" b="1" dirty="0">
                <a:solidFill>
                  <a:srgbClr val="A4C137"/>
                </a:solidFill>
              </a:rPr>
              <a:t> </a:t>
            </a:r>
            <a:r>
              <a:rPr lang="it-IT" b="1" dirty="0" err="1">
                <a:solidFill>
                  <a:srgbClr val="A4C137"/>
                </a:solidFill>
              </a:rPr>
              <a:t>cavity</a:t>
            </a:r>
            <a:r>
              <a:rPr lang="it-IT" b="1" dirty="0">
                <a:solidFill>
                  <a:srgbClr val="A4C137"/>
                </a:solidFill>
              </a:rPr>
              <a:t> Cu </a:t>
            </a:r>
            <a:r>
              <a:rPr lang="it-IT" b="1" dirty="0" err="1">
                <a:solidFill>
                  <a:srgbClr val="A4C137"/>
                </a:solidFill>
              </a:rPr>
              <a:t>substrate</a:t>
            </a:r>
            <a:r>
              <a:rPr lang="it-IT" b="1" dirty="0">
                <a:solidFill>
                  <a:srgbClr val="A4C137"/>
                </a:solidFill>
              </a:rPr>
              <a:t> in </a:t>
            </a:r>
            <a:r>
              <a:rPr lang="it-IT" b="1" dirty="0" err="1">
                <a:solidFill>
                  <a:srgbClr val="A4C137"/>
                </a:solidFill>
              </a:rPr>
              <a:t>preparation</a:t>
            </a:r>
            <a:r>
              <a:rPr lang="it-IT" b="1" dirty="0">
                <a:solidFill>
                  <a:srgbClr val="A4C137"/>
                </a:solidFill>
              </a:rPr>
              <a:t> (Cu </a:t>
            </a:r>
            <a:r>
              <a:rPr lang="it-IT" b="1" dirty="0" err="1">
                <a:solidFill>
                  <a:srgbClr val="A4C137"/>
                </a:solidFill>
              </a:rPr>
              <a:t>annealing</a:t>
            </a:r>
            <a:r>
              <a:rPr lang="it-IT" b="1" dirty="0">
                <a:solidFill>
                  <a:srgbClr val="A4C137"/>
                </a:solidFill>
              </a:rPr>
              <a:t> </a:t>
            </a:r>
            <a:r>
              <a:rPr lang="it-IT" b="1" dirty="0" err="1">
                <a:solidFill>
                  <a:srgbClr val="A4C137"/>
                </a:solidFill>
              </a:rPr>
              <a:t>phase</a:t>
            </a:r>
            <a:r>
              <a:rPr lang="it-IT" b="1" dirty="0">
                <a:solidFill>
                  <a:srgbClr val="A4C137"/>
                </a:solidFill>
              </a:rPr>
              <a:t>)</a:t>
            </a:r>
          </a:p>
        </p:txBody>
      </p:sp>
      <p:pic>
        <p:nvPicPr>
          <p:cNvPr id="3" name="Immagine 2" descr="Immagine che contiene Fotografia di nature morte, bronzo, ottone, pezzo degli scacchi&#10;&#10;Descrizione generata automaticamente">
            <a:extLst>
              <a:ext uri="{FF2B5EF4-FFF2-40B4-BE49-F238E27FC236}">
                <a16:creationId xmlns:a16="http://schemas.microsoft.com/office/drawing/2014/main" id="{D0126D5B-A49D-486D-7687-CF1DD7098E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8740237">
            <a:off x="9515675" y="3582376"/>
            <a:ext cx="3049934" cy="3470115"/>
          </a:xfrm>
          <a:prstGeom prst="rect">
            <a:avLst/>
          </a:prstGeom>
        </p:spPr>
      </p:pic>
      <p:sp>
        <p:nvSpPr>
          <p:cNvPr id="12" name="CasellaDiTesto 11">
            <a:extLst>
              <a:ext uri="{FF2B5EF4-FFF2-40B4-BE49-F238E27FC236}">
                <a16:creationId xmlns:a16="http://schemas.microsoft.com/office/drawing/2014/main" id="{CEC3A79D-6C63-A509-C1F9-A5F6B0EB485F}"/>
              </a:ext>
            </a:extLst>
          </p:cNvPr>
          <p:cNvSpPr txBox="1"/>
          <p:nvPr/>
        </p:nvSpPr>
        <p:spPr>
          <a:xfrm>
            <a:off x="9493071" y="6421782"/>
            <a:ext cx="2812106" cy="246221"/>
          </a:xfrm>
          <a:prstGeom prst="rect">
            <a:avLst/>
          </a:prstGeom>
          <a:noFill/>
        </p:spPr>
        <p:txBody>
          <a:bodyPr wrap="square">
            <a:spAutoFit/>
          </a:bodyPr>
          <a:lstStyle/>
          <a:p>
            <a:pPr marL="0" indent="0" algn="l">
              <a:buNone/>
            </a:pPr>
            <a:r>
              <a:rPr lang="en-US" sz="1000" i="1" dirty="0"/>
              <a:t>First 1.3 GHz successfully polished by PEP</a:t>
            </a:r>
            <a:endParaRPr lang="en-US" sz="1000" b="0" i="1" u="none" strike="noStrike" baseline="0" dirty="0"/>
          </a:p>
        </p:txBody>
      </p:sp>
    </p:spTree>
    <p:extLst>
      <p:ext uri="{BB962C8B-B14F-4D97-AF65-F5344CB8AC3E}">
        <p14:creationId xmlns:p14="http://schemas.microsoft.com/office/powerpoint/2010/main" val="167687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512133"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188CEBC5-A4E5-C462-96AE-7A60DB009CC4}"/>
              </a:ext>
            </a:extLst>
          </p:cNvPr>
          <p:cNvSpPr>
            <a:spLocks noGrp="1"/>
          </p:cNvSpPr>
          <p:nvPr>
            <p:ph idx="1"/>
          </p:nvPr>
        </p:nvSpPr>
        <p:spPr>
          <a:xfrm>
            <a:off x="838200" y="1286351"/>
            <a:ext cx="10515600" cy="4926027"/>
          </a:xfrm>
        </p:spPr>
        <p:txBody>
          <a:bodyPr>
            <a:noAutofit/>
          </a:bodyPr>
          <a:lstStyle/>
          <a:p>
            <a:pPr algn="just">
              <a:lnSpc>
                <a:spcPct val="100000"/>
              </a:lnSpc>
            </a:pPr>
            <a:r>
              <a:rPr lang="en-US" sz="2000" b="1" dirty="0">
                <a:solidFill>
                  <a:srgbClr val="1B3C70"/>
                </a:solidFill>
              </a:rPr>
              <a:t>Synergy with I.FAST partners </a:t>
            </a:r>
            <a:r>
              <a:rPr lang="en-US" sz="2000" dirty="0">
                <a:solidFill>
                  <a:srgbClr val="1B3C70"/>
                </a:solidFill>
              </a:rPr>
              <a:t>at least until 31/04/2025</a:t>
            </a:r>
          </a:p>
          <a:p>
            <a:pPr algn="just">
              <a:lnSpc>
                <a:spcPct val="100000"/>
              </a:lnSpc>
            </a:pPr>
            <a:r>
              <a:rPr lang="en-US" sz="2000" dirty="0">
                <a:solidFill>
                  <a:srgbClr val="1B3C70"/>
                </a:solidFill>
              </a:rPr>
              <a:t>Nb</a:t>
            </a:r>
            <a:r>
              <a:rPr lang="en-US" sz="2000" baseline="-25000" dirty="0">
                <a:solidFill>
                  <a:srgbClr val="1B3C70"/>
                </a:solidFill>
              </a:rPr>
              <a:t>3</a:t>
            </a:r>
            <a:r>
              <a:rPr lang="en-US" sz="2000" dirty="0">
                <a:solidFill>
                  <a:srgbClr val="1B3C70"/>
                </a:solidFill>
              </a:rPr>
              <a:t>Sn R&amp;D on I.FAST showed the need for an adaptive layer on top of the copper substrate to optimize the lattice parameter of the superconductive Nb</a:t>
            </a:r>
            <a:r>
              <a:rPr lang="en-US" sz="2000" baseline="-25000" dirty="0">
                <a:solidFill>
                  <a:srgbClr val="1B3C70"/>
                </a:solidFill>
              </a:rPr>
              <a:t>3</a:t>
            </a:r>
            <a:r>
              <a:rPr lang="en-US" sz="2000" dirty="0">
                <a:solidFill>
                  <a:srgbClr val="1B3C70"/>
                </a:solidFill>
              </a:rPr>
              <a:t>Sn film that is growing on the substrate in order to maximize the Tc value. Currently, an Nb layer thicker than 30 microns is used for this purpose.</a:t>
            </a:r>
          </a:p>
          <a:p>
            <a:pPr algn="just">
              <a:lnSpc>
                <a:spcPct val="100000"/>
              </a:lnSpc>
            </a:pPr>
            <a:r>
              <a:rPr lang="en-US" sz="2000" b="1" dirty="0">
                <a:solidFill>
                  <a:srgbClr val="1B3C70"/>
                </a:solidFill>
              </a:rPr>
              <a:t>ISAS Task 3.4 gains more importance </a:t>
            </a:r>
            <a:r>
              <a:rPr lang="en-US" sz="2000" dirty="0">
                <a:solidFill>
                  <a:srgbClr val="1B3C70"/>
                </a:solidFill>
              </a:rPr>
              <a:t>because, in addition to looking for an adaptive layer via ALD that optimizes the mechanical properties, we will also look for the possibility of replacing the thick Nb layer with an ALD layer that optimizes the lattice parameter of the Nb</a:t>
            </a:r>
            <a:r>
              <a:rPr lang="en-US" sz="2000" baseline="-25000" dirty="0">
                <a:solidFill>
                  <a:srgbClr val="1B3C70"/>
                </a:solidFill>
              </a:rPr>
              <a:t>3</a:t>
            </a:r>
            <a:r>
              <a:rPr lang="en-US" sz="2000" dirty="0">
                <a:solidFill>
                  <a:srgbClr val="1B3C70"/>
                </a:solidFill>
              </a:rPr>
              <a:t>Sn coating and thus maximizes the Tc.</a:t>
            </a:r>
          </a:p>
          <a:p>
            <a:pPr>
              <a:lnSpc>
                <a:spcPct val="100000"/>
              </a:lnSpc>
            </a:pPr>
            <a:r>
              <a:rPr lang="en-US" sz="2000" b="1" dirty="0">
                <a:solidFill>
                  <a:srgbClr val="1B3C70"/>
                </a:solidFill>
              </a:rPr>
              <a:t>In the grant agreement encountered an error in assigning deliverables</a:t>
            </a:r>
            <a:br>
              <a:rPr lang="en-US" sz="2000" dirty="0">
                <a:solidFill>
                  <a:srgbClr val="1B3C70"/>
                </a:solidFill>
              </a:rPr>
            </a:br>
            <a:r>
              <a:rPr lang="en-US" sz="2000" dirty="0">
                <a:solidFill>
                  <a:srgbClr val="1B3C70"/>
                </a:solidFill>
              </a:rPr>
              <a:t>(probably occurred during the task numbering change):</a:t>
            </a:r>
          </a:p>
          <a:p>
            <a:pPr lvl="1" algn="just">
              <a:lnSpc>
                <a:spcPct val="100000"/>
              </a:lnSpc>
            </a:pPr>
            <a:r>
              <a:rPr lang="en-US" sz="2000" b="1" i="1" dirty="0">
                <a:solidFill>
                  <a:srgbClr val="1B3C70"/>
                </a:solidFill>
              </a:rPr>
              <a:t>Deliverable 3.4 is in charge of CEA and not UKRI</a:t>
            </a:r>
          </a:p>
          <a:p>
            <a:pPr lvl="1" algn="just">
              <a:lnSpc>
                <a:spcPct val="100000"/>
              </a:lnSpc>
            </a:pPr>
            <a:endParaRPr lang="en-US" sz="2000" b="1" i="1" dirty="0">
              <a:solidFill>
                <a:srgbClr val="FF0000"/>
              </a:solidFill>
              <a:highlight>
                <a:srgbClr val="FFFF00"/>
              </a:highlight>
            </a:endParaRPr>
          </a:p>
          <a:p>
            <a:pPr algn="just">
              <a:lnSpc>
                <a:spcPct val="100000"/>
              </a:lnSpc>
            </a:pPr>
            <a:r>
              <a:rPr lang="en-US" sz="2400" b="1" i="1" dirty="0">
                <a:solidFill>
                  <a:srgbClr val="A4C137"/>
                </a:solidFill>
              </a:rPr>
              <a:t>No New Point of Attention</a:t>
            </a:r>
          </a:p>
        </p:txBody>
      </p:sp>
    </p:spTree>
    <p:extLst>
      <p:ext uri="{BB962C8B-B14F-4D97-AF65-F5344CB8AC3E}">
        <p14:creationId xmlns:p14="http://schemas.microsoft.com/office/powerpoint/2010/main" val="188511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16" name="CasellaDiTesto 15">
            <a:extLst>
              <a:ext uri="{FF2B5EF4-FFF2-40B4-BE49-F238E27FC236}">
                <a16:creationId xmlns:a16="http://schemas.microsoft.com/office/drawing/2014/main" id="{4D912882-AECD-5754-A283-715AE96F254B}"/>
              </a:ext>
            </a:extLst>
          </p:cNvPr>
          <p:cNvSpPr txBox="1"/>
          <p:nvPr/>
        </p:nvSpPr>
        <p:spPr>
          <a:xfrm>
            <a:off x="3336106" y="3760526"/>
            <a:ext cx="825815" cy="307777"/>
          </a:xfrm>
          <a:prstGeom prst="rect">
            <a:avLst/>
          </a:prstGeom>
          <a:solidFill>
            <a:schemeClr val="bg1"/>
          </a:solidFill>
        </p:spPr>
        <p:txBody>
          <a:bodyPr wrap="square" rtlCol="0">
            <a:spAutoFit/>
          </a:bodyPr>
          <a:lstStyle/>
          <a:p>
            <a:r>
              <a:rPr lang="en-US" sz="1400" dirty="0">
                <a:solidFill>
                  <a:srgbClr val="FF0000"/>
                </a:solidFill>
              </a:rPr>
              <a:t>today</a:t>
            </a:r>
          </a:p>
        </p:txBody>
      </p:sp>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7756354" cy="461665"/>
          </a:xfrm>
          <a:prstGeom prst="rect">
            <a:avLst/>
          </a:prstGeom>
          <a:noFill/>
        </p:spPr>
        <p:txBody>
          <a:bodyPr wrap="none" rtlCol="0">
            <a:spAutoFit/>
          </a:bodyPr>
          <a:lstStyle/>
          <a:p>
            <a:r>
              <a:rPr lang="en-BE" sz="2400" b="1" dirty="0">
                <a:solidFill>
                  <a:srgbClr val="002060"/>
                </a:solidFill>
              </a:rPr>
              <a:t>WP</a:t>
            </a:r>
            <a:r>
              <a:rPr lang="it-IT" sz="2400" b="1" dirty="0">
                <a:solidFill>
                  <a:srgbClr val="002060"/>
                </a:solidFill>
              </a:rPr>
              <a:t>3</a:t>
            </a:r>
            <a:r>
              <a:rPr lang="en-BE" sz="2400" b="1" dirty="0">
                <a:solidFill>
                  <a:srgbClr val="002060"/>
                </a:solidFill>
              </a:rPr>
              <a:t> – </a:t>
            </a:r>
            <a:r>
              <a:rPr lang="it-IT" sz="2400" b="1" dirty="0">
                <a:solidFill>
                  <a:srgbClr val="002060"/>
                </a:solidFill>
              </a:rPr>
              <a:t>SRF</a:t>
            </a:r>
            <a:r>
              <a:rPr lang="en-BE" sz="2400" b="1" dirty="0">
                <a:solidFill>
                  <a:srgbClr val="002060"/>
                </a:solidFill>
              </a:rPr>
              <a:t>:</a:t>
            </a:r>
            <a:r>
              <a:rPr lang="en-BE" sz="2400" b="1" dirty="0">
                <a:solidFill>
                  <a:schemeClr val="bg2">
                    <a:lumMod val="50000"/>
                  </a:schemeClr>
                </a:solidFill>
              </a:rPr>
              <a:t> 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5">
            <a:extLst>
              <a:ext uri="{FF2B5EF4-FFF2-40B4-BE49-F238E27FC236}">
                <a16:creationId xmlns:a16="http://schemas.microsoft.com/office/drawing/2014/main" id="{2D5C780E-D381-4B86-67F0-B1E632B560D7}"/>
              </a:ext>
            </a:extLst>
          </p:cNvPr>
          <p:cNvGrpSpPr/>
          <p:nvPr/>
        </p:nvGrpSpPr>
        <p:grpSpPr>
          <a:xfrm>
            <a:off x="1943244" y="4452505"/>
            <a:ext cx="9720000" cy="2089811"/>
            <a:chOff x="1080000" y="5040000"/>
            <a:chExt cx="9720000" cy="1087082"/>
          </a:xfrm>
        </p:grpSpPr>
        <p:cxnSp>
          <p:nvCxnSpPr>
            <p:cNvPr id="6" name="Straight Connector 9">
              <a:extLst>
                <a:ext uri="{FF2B5EF4-FFF2-40B4-BE49-F238E27FC236}">
                  <a16:creationId xmlns:a16="http://schemas.microsoft.com/office/drawing/2014/main" id="{6CB6EE94-CB22-18FC-EC18-C354FE258A63}"/>
                </a:ext>
              </a:extLst>
            </p:cNvPr>
            <p:cNvCxnSpPr>
              <a:cxnSpLocks/>
            </p:cNvCxnSpPr>
            <p:nvPr/>
          </p:nvCxnSpPr>
          <p:spPr>
            <a:xfrm>
              <a:off x="108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7650600F-9B1E-0B41-462F-79C2E02E5F1E}"/>
                </a:ext>
              </a:extLst>
            </p:cNvPr>
            <p:cNvCxnSpPr>
              <a:cxnSpLocks/>
            </p:cNvCxnSpPr>
            <p:nvPr/>
          </p:nvCxnSpPr>
          <p:spPr>
            <a:xfrm flipH="1">
              <a:off x="5931715" y="5040000"/>
              <a:ext cx="8285"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8" name="Straight Connector 11">
              <a:extLst>
                <a:ext uri="{FF2B5EF4-FFF2-40B4-BE49-F238E27FC236}">
                  <a16:creationId xmlns:a16="http://schemas.microsoft.com/office/drawing/2014/main" id="{1ED3BFBF-C46D-411D-703C-E9B10CD833C7}"/>
                </a:ext>
              </a:extLst>
            </p:cNvPr>
            <p:cNvCxnSpPr>
              <a:cxnSpLocks/>
            </p:cNvCxnSpPr>
            <p:nvPr/>
          </p:nvCxnSpPr>
          <p:spPr>
            <a:xfrm>
              <a:off x="1080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9" name="Straight Connector 12">
              <a:extLst>
                <a:ext uri="{FF2B5EF4-FFF2-40B4-BE49-F238E27FC236}">
                  <a16:creationId xmlns:a16="http://schemas.microsoft.com/office/drawing/2014/main" id="{38389645-7906-0CDC-4205-E737C49E6024}"/>
                </a:ext>
              </a:extLst>
            </p:cNvPr>
            <p:cNvCxnSpPr>
              <a:cxnSpLocks/>
            </p:cNvCxnSpPr>
            <p:nvPr/>
          </p:nvCxnSpPr>
          <p:spPr>
            <a:xfrm flipH="1">
              <a:off x="3499428" y="5040000"/>
              <a:ext cx="10572"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0" name="Straight Connector 13">
              <a:extLst>
                <a:ext uri="{FF2B5EF4-FFF2-40B4-BE49-F238E27FC236}">
                  <a16:creationId xmlns:a16="http://schemas.microsoft.com/office/drawing/2014/main" id="{39640E24-EB08-0D67-CB70-AFDDEB265B75}"/>
                </a:ext>
              </a:extLst>
            </p:cNvPr>
            <p:cNvCxnSpPr>
              <a:cxnSpLocks/>
            </p:cNvCxnSpPr>
            <p:nvPr/>
          </p:nvCxnSpPr>
          <p:spPr>
            <a:xfrm>
              <a:off x="837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1" name="TextBox 16">
            <a:extLst>
              <a:ext uri="{FF2B5EF4-FFF2-40B4-BE49-F238E27FC236}">
                <a16:creationId xmlns:a16="http://schemas.microsoft.com/office/drawing/2014/main" id="{EE29966F-A871-6C6E-E3F0-014F3B0D1942}"/>
              </a:ext>
            </a:extLst>
          </p:cNvPr>
          <p:cNvSpPr txBox="1"/>
          <p:nvPr/>
        </p:nvSpPr>
        <p:spPr>
          <a:xfrm>
            <a:off x="1627178" y="4116127"/>
            <a:ext cx="628066" cy="369332"/>
          </a:xfrm>
          <a:prstGeom prst="rect">
            <a:avLst/>
          </a:prstGeom>
          <a:noFill/>
        </p:spPr>
        <p:txBody>
          <a:bodyPr wrap="square" rtlCol="0">
            <a:spAutoFit/>
          </a:bodyPr>
          <a:lstStyle/>
          <a:p>
            <a:pPr algn="ctr"/>
            <a:r>
              <a:rPr lang="en-GB" dirty="0"/>
              <a:t>Y0</a:t>
            </a:r>
          </a:p>
        </p:txBody>
      </p:sp>
      <p:sp>
        <p:nvSpPr>
          <p:cNvPr id="12" name="TextBox 17">
            <a:extLst>
              <a:ext uri="{FF2B5EF4-FFF2-40B4-BE49-F238E27FC236}">
                <a16:creationId xmlns:a16="http://schemas.microsoft.com/office/drawing/2014/main" id="{629D3F5E-74DD-9025-DA7F-614D9BD1162C}"/>
              </a:ext>
            </a:extLst>
          </p:cNvPr>
          <p:cNvSpPr txBox="1"/>
          <p:nvPr/>
        </p:nvSpPr>
        <p:spPr>
          <a:xfrm>
            <a:off x="4048639" y="4140494"/>
            <a:ext cx="628066" cy="369332"/>
          </a:xfrm>
          <a:prstGeom prst="rect">
            <a:avLst/>
          </a:prstGeom>
          <a:noFill/>
        </p:spPr>
        <p:txBody>
          <a:bodyPr wrap="square" rtlCol="0">
            <a:spAutoFit/>
          </a:bodyPr>
          <a:lstStyle/>
          <a:p>
            <a:pPr algn="ctr"/>
            <a:r>
              <a:rPr lang="en-GB" dirty="0"/>
              <a:t>Y1</a:t>
            </a:r>
          </a:p>
        </p:txBody>
      </p:sp>
      <p:sp>
        <p:nvSpPr>
          <p:cNvPr id="13" name="TextBox 18">
            <a:extLst>
              <a:ext uri="{FF2B5EF4-FFF2-40B4-BE49-F238E27FC236}">
                <a16:creationId xmlns:a16="http://schemas.microsoft.com/office/drawing/2014/main" id="{66FAE106-3135-50A6-34AE-467D7CF1D6D1}"/>
              </a:ext>
            </a:extLst>
          </p:cNvPr>
          <p:cNvSpPr txBox="1"/>
          <p:nvPr/>
        </p:nvSpPr>
        <p:spPr>
          <a:xfrm>
            <a:off x="6489211" y="4128229"/>
            <a:ext cx="628066" cy="369332"/>
          </a:xfrm>
          <a:prstGeom prst="rect">
            <a:avLst/>
          </a:prstGeom>
          <a:noFill/>
        </p:spPr>
        <p:txBody>
          <a:bodyPr wrap="square" rtlCol="0">
            <a:spAutoFit/>
          </a:bodyPr>
          <a:lstStyle/>
          <a:p>
            <a:pPr algn="ctr"/>
            <a:r>
              <a:rPr lang="en-GB" dirty="0"/>
              <a:t>Y2</a:t>
            </a:r>
          </a:p>
        </p:txBody>
      </p:sp>
      <p:sp>
        <p:nvSpPr>
          <p:cNvPr id="14" name="TextBox 19">
            <a:extLst>
              <a:ext uri="{FF2B5EF4-FFF2-40B4-BE49-F238E27FC236}">
                <a16:creationId xmlns:a16="http://schemas.microsoft.com/office/drawing/2014/main" id="{62111D78-D75F-4BB0-8A75-5DF204FF8DA2}"/>
              </a:ext>
            </a:extLst>
          </p:cNvPr>
          <p:cNvSpPr txBox="1"/>
          <p:nvPr/>
        </p:nvSpPr>
        <p:spPr>
          <a:xfrm>
            <a:off x="8944904" y="4140494"/>
            <a:ext cx="628066" cy="369332"/>
          </a:xfrm>
          <a:prstGeom prst="rect">
            <a:avLst/>
          </a:prstGeom>
          <a:noFill/>
        </p:spPr>
        <p:txBody>
          <a:bodyPr wrap="square" rtlCol="0">
            <a:spAutoFit/>
          </a:bodyPr>
          <a:lstStyle/>
          <a:p>
            <a:pPr algn="ctr"/>
            <a:r>
              <a:rPr lang="en-GB" dirty="0"/>
              <a:t>Y3</a:t>
            </a:r>
          </a:p>
        </p:txBody>
      </p:sp>
      <p:sp>
        <p:nvSpPr>
          <p:cNvPr id="15" name="TextBox 20">
            <a:extLst>
              <a:ext uri="{FF2B5EF4-FFF2-40B4-BE49-F238E27FC236}">
                <a16:creationId xmlns:a16="http://schemas.microsoft.com/office/drawing/2014/main" id="{24FE1D73-D319-01F0-8BE8-1A36F3E41F4B}"/>
              </a:ext>
            </a:extLst>
          </p:cNvPr>
          <p:cNvSpPr txBox="1"/>
          <p:nvPr/>
        </p:nvSpPr>
        <p:spPr>
          <a:xfrm>
            <a:off x="11347178" y="4128229"/>
            <a:ext cx="628066" cy="369332"/>
          </a:xfrm>
          <a:prstGeom prst="rect">
            <a:avLst/>
          </a:prstGeom>
          <a:noFill/>
        </p:spPr>
        <p:txBody>
          <a:bodyPr wrap="square" rtlCol="0">
            <a:spAutoFit/>
          </a:bodyPr>
          <a:lstStyle/>
          <a:p>
            <a:pPr algn="ctr"/>
            <a:r>
              <a:rPr lang="en-GB" dirty="0"/>
              <a:t>Y4</a:t>
            </a:r>
          </a:p>
        </p:txBody>
      </p:sp>
      <p:sp>
        <p:nvSpPr>
          <p:cNvPr id="28" name="Rectangle 1">
            <a:extLst>
              <a:ext uri="{FF2B5EF4-FFF2-40B4-BE49-F238E27FC236}">
                <a16:creationId xmlns:a16="http://schemas.microsoft.com/office/drawing/2014/main" id="{AFB626D4-A411-611E-EF00-779891A13443}"/>
              </a:ext>
            </a:extLst>
          </p:cNvPr>
          <p:cNvSpPr/>
          <p:nvPr/>
        </p:nvSpPr>
        <p:spPr>
          <a:xfrm>
            <a:off x="1943244" y="5089857"/>
            <a:ext cx="9720000" cy="1798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t>			             Task 3.1</a:t>
            </a:r>
          </a:p>
        </p:txBody>
      </p:sp>
      <p:sp>
        <p:nvSpPr>
          <p:cNvPr id="29" name="Rectangle 2">
            <a:extLst>
              <a:ext uri="{FF2B5EF4-FFF2-40B4-BE49-F238E27FC236}">
                <a16:creationId xmlns:a16="http://schemas.microsoft.com/office/drawing/2014/main" id="{64AE7445-C067-1425-08B2-B368881A2529}"/>
              </a:ext>
            </a:extLst>
          </p:cNvPr>
          <p:cNvSpPr/>
          <p:nvPr/>
        </p:nvSpPr>
        <p:spPr>
          <a:xfrm>
            <a:off x="1941212" y="5358859"/>
            <a:ext cx="6501182" cy="1939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3.2</a:t>
            </a:r>
          </a:p>
        </p:txBody>
      </p:sp>
      <p:sp>
        <p:nvSpPr>
          <p:cNvPr id="30" name="Rectangle 6">
            <a:extLst>
              <a:ext uri="{FF2B5EF4-FFF2-40B4-BE49-F238E27FC236}">
                <a16:creationId xmlns:a16="http://schemas.microsoft.com/office/drawing/2014/main" id="{BE7322B4-A22D-A99D-6034-CB9E46F7D005}"/>
              </a:ext>
            </a:extLst>
          </p:cNvPr>
          <p:cNvSpPr/>
          <p:nvPr/>
        </p:nvSpPr>
        <p:spPr>
          <a:xfrm>
            <a:off x="1945709" y="5646944"/>
            <a:ext cx="6501182" cy="1896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3.3  </a:t>
            </a:r>
          </a:p>
        </p:txBody>
      </p:sp>
      <p:sp>
        <p:nvSpPr>
          <p:cNvPr id="31" name="Rectangle 8">
            <a:extLst>
              <a:ext uri="{FF2B5EF4-FFF2-40B4-BE49-F238E27FC236}">
                <a16:creationId xmlns:a16="http://schemas.microsoft.com/office/drawing/2014/main" id="{A60621E5-5522-BF38-F4C8-7A947998DA8D}"/>
              </a:ext>
            </a:extLst>
          </p:cNvPr>
          <p:cNvSpPr/>
          <p:nvPr/>
        </p:nvSpPr>
        <p:spPr>
          <a:xfrm>
            <a:off x="1943245" y="5928297"/>
            <a:ext cx="8072814" cy="1939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3.4 </a:t>
            </a:r>
          </a:p>
        </p:txBody>
      </p:sp>
      <p:sp>
        <p:nvSpPr>
          <p:cNvPr id="32" name="TextBox 21">
            <a:extLst>
              <a:ext uri="{FF2B5EF4-FFF2-40B4-BE49-F238E27FC236}">
                <a16:creationId xmlns:a16="http://schemas.microsoft.com/office/drawing/2014/main" id="{FA8E5431-9A1E-F29F-CF1D-6B3846CF7179}"/>
              </a:ext>
            </a:extLst>
          </p:cNvPr>
          <p:cNvSpPr txBox="1"/>
          <p:nvPr/>
        </p:nvSpPr>
        <p:spPr>
          <a:xfrm>
            <a:off x="143931" y="5080930"/>
            <a:ext cx="1705407" cy="184666"/>
          </a:xfrm>
          <a:prstGeom prst="rect">
            <a:avLst/>
          </a:prstGeom>
          <a:noFill/>
        </p:spPr>
        <p:txBody>
          <a:bodyPr wrap="square" lIns="0" tIns="0" rIns="0" bIns="0">
            <a:spAutoFit/>
          </a:bodyPr>
          <a:lstStyle/>
          <a:p>
            <a:pPr algn="r"/>
            <a:r>
              <a:rPr lang="en-GB" sz="1200" dirty="0"/>
              <a:t>3.1 - Coordination</a:t>
            </a:r>
          </a:p>
        </p:txBody>
      </p:sp>
      <p:sp>
        <p:nvSpPr>
          <p:cNvPr id="33" name="TextBox 24">
            <a:extLst>
              <a:ext uri="{FF2B5EF4-FFF2-40B4-BE49-F238E27FC236}">
                <a16:creationId xmlns:a16="http://schemas.microsoft.com/office/drawing/2014/main" id="{CDE05351-6FCA-E33B-9AD3-FD6B02E9FFF0}"/>
              </a:ext>
            </a:extLst>
          </p:cNvPr>
          <p:cNvSpPr txBox="1"/>
          <p:nvPr/>
        </p:nvSpPr>
        <p:spPr>
          <a:xfrm>
            <a:off x="61684" y="5359632"/>
            <a:ext cx="1776503" cy="184666"/>
          </a:xfrm>
          <a:prstGeom prst="rect">
            <a:avLst/>
          </a:prstGeom>
          <a:noFill/>
        </p:spPr>
        <p:txBody>
          <a:bodyPr wrap="square" lIns="0" tIns="0" rIns="0" bIns="0">
            <a:spAutoFit/>
          </a:bodyPr>
          <a:lstStyle/>
          <a:p>
            <a:pPr algn="r"/>
            <a:r>
              <a:rPr lang="en-GB" sz="1200" dirty="0"/>
              <a:t>3.2 – Flux Trapping</a:t>
            </a:r>
          </a:p>
        </p:txBody>
      </p:sp>
      <p:sp>
        <p:nvSpPr>
          <p:cNvPr id="34" name="TextBox 25">
            <a:extLst>
              <a:ext uri="{FF2B5EF4-FFF2-40B4-BE49-F238E27FC236}">
                <a16:creationId xmlns:a16="http://schemas.microsoft.com/office/drawing/2014/main" id="{15ED2843-8051-7E04-B2C6-30C7BEB7EDAD}"/>
              </a:ext>
            </a:extLst>
          </p:cNvPr>
          <p:cNvSpPr txBox="1"/>
          <p:nvPr/>
        </p:nvSpPr>
        <p:spPr>
          <a:xfrm>
            <a:off x="50764" y="5648518"/>
            <a:ext cx="1798574" cy="184666"/>
          </a:xfrm>
          <a:prstGeom prst="rect">
            <a:avLst/>
          </a:prstGeom>
          <a:noFill/>
        </p:spPr>
        <p:txBody>
          <a:bodyPr wrap="square" lIns="0" tIns="0" rIns="0" bIns="0">
            <a:spAutoFit/>
          </a:bodyPr>
          <a:lstStyle/>
          <a:p>
            <a:pPr algn="r"/>
            <a:r>
              <a:rPr lang="en-GB" sz="1200" dirty="0"/>
              <a:t>3.3 – RF Tunability</a:t>
            </a:r>
          </a:p>
        </p:txBody>
      </p:sp>
      <p:sp>
        <p:nvSpPr>
          <p:cNvPr id="35" name="TextBox 28">
            <a:extLst>
              <a:ext uri="{FF2B5EF4-FFF2-40B4-BE49-F238E27FC236}">
                <a16:creationId xmlns:a16="http://schemas.microsoft.com/office/drawing/2014/main" id="{3F9DF2AE-81DB-638E-8B8B-9EEBC5D593D1}"/>
              </a:ext>
            </a:extLst>
          </p:cNvPr>
          <p:cNvSpPr txBox="1"/>
          <p:nvPr/>
        </p:nvSpPr>
        <p:spPr>
          <a:xfrm>
            <a:off x="50764" y="5942088"/>
            <a:ext cx="1798574" cy="184666"/>
          </a:xfrm>
          <a:prstGeom prst="rect">
            <a:avLst/>
          </a:prstGeom>
          <a:noFill/>
        </p:spPr>
        <p:txBody>
          <a:bodyPr wrap="square" lIns="0" tIns="0" rIns="0" bIns="0">
            <a:spAutoFit/>
          </a:bodyPr>
          <a:lstStyle/>
          <a:p>
            <a:pPr algn="r"/>
            <a:r>
              <a:rPr lang="en-GB" sz="1200" dirty="0"/>
              <a:t>3.4 – Adaptive Layers</a:t>
            </a:r>
          </a:p>
        </p:txBody>
      </p:sp>
      <p:sp>
        <p:nvSpPr>
          <p:cNvPr id="36" name="5-point Star 42">
            <a:extLst>
              <a:ext uri="{FF2B5EF4-FFF2-40B4-BE49-F238E27FC236}">
                <a16:creationId xmlns:a16="http://schemas.microsoft.com/office/drawing/2014/main" id="{1797E4EB-4653-B94C-BA70-168287CF14F9}"/>
              </a:ext>
            </a:extLst>
          </p:cNvPr>
          <p:cNvSpPr/>
          <p:nvPr/>
        </p:nvSpPr>
        <p:spPr>
          <a:xfrm>
            <a:off x="4087555" y="5312480"/>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8">
            <a:extLst>
              <a:ext uri="{FF2B5EF4-FFF2-40B4-BE49-F238E27FC236}">
                <a16:creationId xmlns:a16="http://schemas.microsoft.com/office/drawing/2014/main" id="{F7265A4A-5BBA-6698-2254-3651FD182FFB}"/>
              </a:ext>
            </a:extLst>
          </p:cNvPr>
          <p:cNvSpPr/>
          <p:nvPr/>
        </p:nvSpPr>
        <p:spPr>
          <a:xfrm>
            <a:off x="1938807" y="6219311"/>
            <a:ext cx="9712304" cy="1749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3.5</a:t>
            </a:r>
          </a:p>
        </p:txBody>
      </p:sp>
      <p:sp>
        <p:nvSpPr>
          <p:cNvPr id="42" name="TextBox 28">
            <a:extLst>
              <a:ext uri="{FF2B5EF4-FFF2-40B4-BE49-F238E27FC236}">
                <a16:creationId xmlns:a16="http://schemas.microsoft.com/office/drawing/2014/main" id="{A9EA0687-297C-C72A-441C-B8F20B9DBA9B}"/>
              </a:ext>
            </a:extLst>
          </p:cNvPr>
          <p:cNvSpPr txBox="1"/>
          <p:nvPr/>
        </p:nvSpPr>
        <p:spPr>
          <a:xfrm>
            <a:off x="-533763" y="6239452"/>
            <a:ext cx="2390538" cy="184666"/>
          </a:xfrm>
          <a:prstGeom prst="rect">
            <a:avLst/>
          </a:prstGeom>
          <a:noFill/>
        </p:spPr>
        <p:txBody>
          <a:bodyPr wrap="square" lIns="0" tIns="0" rIns="0" bIns="0">
            <a:spAutoFit/>
          </a:bodyPr>
          <a:lstStyle/>
          <a:p>
            <a:pPr algn="r"/>
            <a:r>
              <a:rPr lang="en-GB" sz="1200" dirty="0"/>
              <a:t>3.5 - Working Cavity @4.2K</a:t>
            </a:r>
          </a:p>
        </p:txBody>
      </p:sp>
      <p:sp>
        <p:nvSpPr>
          <p:cNvPr id="56" name="Segnaposto contenuto 2">
            <a:extLst>
              <a:ext uri="{FF2B5EF4-FFF2-40B4-BE49-F238E27FC236}">
                <a16:creationId xmlns:a16="http://schemas.microsoft.com/office/drawing/2014/main" id="{26AFCA71-7A03-8E48-1939-04849BC2B171}"/>
              </a:ext>
            </a:extLst>
          </p:cNvPr>
          <p:cNvSpPr>
            <a:spLocks noGrp="1"/>
          </p:cNvSpPr>
          <p:nvPr>
            <p:ph idx="1"/>
          </p:nvPr>
        </p:nvSpPr>
        <p:spPr>
          <a:xfrm>
            <a:off x="1731662" y="1254406"/>
            <a:ext cx="10134877" cy="2431394"/>
          </a:xfrm>
        </p:spPr>
        <p:txBody>
          <a:bodyPr>
            <a:normAutofit/>
          </a:bodyPr>
          <a:lstStyle/>
          <a:p>
            <a:pPr marL="0" indent="0" algn="l">
              <a:lnSpc>
                <a:spcPts val="1000"/>
              </a:lnSpc>
              <a:buNone/>
            </a:pPr>
            <a:r>
              <a:rPr lang="en-US" sz="1600" b="1" i="0" u="none" strike="noStrike" baseline="0" dirty="0">
                <a:solidFill>
                  <a:srgbClr val="A4C137"/>
                </a:solidFill>
              </a:rPr>
              <a:t>D3.1</a:t>
            </a:r>
            <a:r>
              <a:rPr lang="en-US" sz="1600" b="1" i="0" u="none" strike="noStrike" baseline="0" dirty="0">
                <a:solidFill>
                  <a:srgbClr val="1B3C70"/>
                </a:solidFill>
              </a:rPr>
              <a:t> </a:t>
            </a:r>
            <a:r>
              <a:rPr lang="en-US" sz="1600" b="0" i="0" u="none" strike="noStrike" baseline="0" dirty="0">
                <a:solidFill>
                  <a:srgbClr val="1B3C70"/>
                </a:solidFill>
              </a:rPr>
              <a:t>Cavity tuning Report on implementation of cavity Q vs F tuning tool - </a:t>
            </a:r>
            <a:r>
              <a:rPr lang="en-US" sz="1600" b="0" i="1" u="none" strike="noStrike" baseline="0" dirty="0">
                <a:solidFill>
                  <a:srgbClr val="A4C137"/>
                </a:solidFill>
              </a:rPr>
              <a:t>Report M24- HZB</a:t>
            </a:r>
          </a:p>
          <a:p>
            <a:pPr marL="0" indent="0" algn="l">
              <a:lnSpc>
                <a:spcPts val="1000"/>
              </a:lnSpc>
              <a:buNone/>
            </a:pPr>
            <a:r>
              <a:rPr lang="en-US" sz="1600" b="1" i="0" u="none" strike="noStrike" baseline="0" dirty="0">
                <a:solidFill>
                  <a:srgbClr val="A4C137"/>
                </a:solidFill>
              </a:rPr>
              <a:t>D3.2</a:t>
            </a:r>
            <a:r>
              <a:rPr lang="en-US" sz="1600" b="1" i="0" u="none" strike="noStrike" baseline="0" dirty="0">
                <a:solidFill>
                  <a:srgbClr val="1B3C70"/>
                </a:solidFill>
              </a:rPr>
              <a:t> </a:t>
            </a:r>
            <a:r>
              <a:rPr lang="en-US" sz="1600" b="0" i="0" u="none" strike="noStrike" baseline="0" dirty="0">
                <a:solidFill>
                  <a:srgbClr val="1B3C70"/>
                </a:solidFill>
              </a:rPr>
              <a:t>Flux trapping Report on flux dynamics study in Nb3Sn on Cu samples - </a:t>
            </a:r>
            <a:r>
              <a:rPr lang="en-US" sz="1600" b="0" i="1" u="none" strike="noStrike" baseline="0" dirty="0">
                <a:solidFill>
                  <a:srgbClr val="A4C137"/>
                </a:solidFill>
              </a:rPr>
              <a:t>Report M30 – HZB</a:t>
            </a:r>
          </a:p>
          <a:p>
            <a:pPr marL="0" indent="0" algn="l">
              <a:lnSpc>
                <a:spcPts val="1000"/>
              </a:lnSpc>
              <a:buNone/>
            </a:pPr>
            <a:r>
              <a:rPr lang="en-US" sz="1600" b="1" i="0" u="none" strike="noStrike" baseline="0" dirty="0">
                <a:solidFill>
                  <a:srgbClr val="A4C137"/>
                </a:solidFill>
              </a:rPr>
              <a:t>D3.3</a:t>
            </a:r>
            <a:r>
              <a:rPr lang="en-US" sz="1600" b="0" i="0" u="none" strike="noStrike" baseline="0" dirty="0">
                <a:solidFill>
                  <a:srgbClr val="1B3C70"/>
                </a:solidFill>
              </a:rPr>
              <a:t> Adapt. Layer Report on QPR study of Nb</a:t>
            </a:r>
            <a:r>
              <a:rPr lang="en-US" sz="1600" b="0" i="0" u="none" strike="noStrike" baseline="-25000" dirty="0">
                <a:solidFill>
                  <a:srgbClr val="1B3C70"/>
                </a:solidFill>
              </a:rPr>
              <a:t>3</a:t>
            </a:r>
            <a:r>
              <a:rPr lang="en-US" sz="1600" b="0" i="0" u="none" strike="noStrike" baseline="0" dirty="0">
                <a:solidFill>
                  <a:srgbClr val="1B3C70"/>
                </a:solidFill>
              </a:rPr>
              <a:t>Sn on Cu &amp; adaptive layers - </a:t>
            </a:r>
            <a:r>
              <a:rPr lang="en-US" sz="1600" b="0" i="1" u="none" strike="noStrike" baseline="0" dirty="0">
                <a:solidFill>
                  <a:srgbClr val="A4C137"/>
                </a:solidFill>
              </a:rPr>
              <a:t>Report M38 – </a:t>
            </a:r>
            <a:r>
              <a:rPr lang="en-US" sz="1600" b="0" i="1" u="none" strike="noStrike" baseline="0" dirty="0">
                <a:solidFill>
                  <a:srgbClr val="A4C137"/>
                </a:solidFill>
                <a:sym typeface="Wingdings" panose="05000000000000000000" pitchFamily="2" charset="2"/>
              </a:rPr>
              <a:t>CEA</a:t>
            </a:r>
            <a:endParaRPr lang="en-US" sz="1600" b="0" i="1" u="none" strike="noStrike" baseline="0" dirty="0">
              <a:solidFill>
                <a:srgbClr val="A4C137"/>
              </a:solidFill>
            </a:endParaRPr>
          </a:p>
          <a:p>
            <a:pPr marL="0" indent="0" algn="l">
              <a:lnSpc>
                <a:spcPts val="1000"/>
              </a:lnSpc>
              <a:buNone/>
            </a:pPr>
            <a:r>
              <a:rPr lang="en-US" sz="1600" b="1" i="0" u="none" strike="noStrike" baseline="0" dirty="0">
                <a:solidFill>
                  <a:srgbClr val="A4C137"/>
                </a:solidFill>
              </a:rPr>
              <a:t>D3.4</a:t>
            </a:r>
            <a:r>
              <a:rPr lang="en-US" sz="1600" b="0" i="0" u="none" strike="noStrike" baseline="0" dirty="0">
                <a:solidFill>
                  <a:srgbClr val="1B3C70"/>
                </a:solidFill>
              </a:rPr>
              <a:t> 4.5-K Cavity Report on 4.5-K Cavity performance &amp; tunability tests - </a:t>
            </a:r>
            <a:r>
              <a:rPr lang="en-US" sz="1600" b="0" i="1" u="none" strike="noStrike" baseline="0" dirty="0">
                <a:solidFill>
                  <a:srgbClr val="A4C137"/>
                </a:solidFill>
              </a:rPr>
              <a:t>Report M46 - INFN</a:t>
            </a:r>
          </a:p>
          <a:p>
            <a:pPr marL="0" indent="0" algn="l">
              <a:lnSpc>
                <a:spcPts val="1000"/>
              </a:lnSpc>
              <a:buNone/>
            </a:pPr>
            <a:endParaRPr lang="en-US" sz="1600" i="1" dirty="0">
              <a:solidFill>
                <a:srgbClr val="1B3C70"/>
              </a:solidFill>
            </a:endParaRPr>
          </a:p>
          <a:p>
            <a:pPr marL="0" indent="0" algn="l">
              <a:lnSpc>
                <a:spcPts val="1000"/>
              </a:lnSpc>
              <a:buNone/>
            </a:pPr>
            <a:r>
              <a:rPr lang="en-US" sz="1600" b="1" i="0" u="none" strike="noStrike" baseline="0" dirty="0">
                <a:solidFill>
                  <a:srgbClr val="7030A0"/>
                </a:solidFill>
              </a:rPr>
              <a:t>M3.1 </a:t>
            </a:r>
            <a:r>
              <a:rPr lang="en-US" sz="1600" b="0" i="0" u="none" strike="noStrike" baseline="0" dirty="0">
                <a:solidFill>
                  <a:srgbClr val="1B3C70"/>
                </a:solidFill>
              </a:rPr>
              <a:t>Modification of choke cavity for flux trapping study - </a:t>
            </a:r>
            <a:r>
              <a:rPr lang="en-US" sz="1600" b="0" i="1" u="none" strike="noStrike" baseline="0" dirty="0">
                <a:solidFill>
                  <a:srgbClr val="7030A0"/>
                </a:solidFill>
              </a:rPr>
              <a:t>Engineering report M12</a:t>
            </a:r>
          </a:p>
          <a:p>
            <a:pPr marL="0" indent="0" algn="l">
              <a:lnSpc>
                <a:spcPts val="1000"/>
              </a:lnSpc>
              <a:buNone/>
            </a:pPr>
            <a:r>
              <a:rPr lang="en-US" sz="1600" b="1" i="0" u="none" strike="noStrike" baseline="0" dirty="0">
                <a:solidFill>
                  <a:srgbClr val="7030A0"/>
                </a:solidFill>
              </a:rPr>
              <a:t>M3.2</a:t>
            </a:r>
            <a:r>
              <a:rPr lang="en-US" sz="1600" i="0" u="none" strike="noStrike" baseline="0" dirty="0">
                <a:solidFill>
                  <a:srgbClr val="1B3C70"/>
                </a:solidFill>
              </a:rPr>
              <a:t> Developed ALD adaptive layers on Cu - </a:t>
            </a:r>
            <a:r>
              <a:rPr lang="en-US" sz="1600" i="1" u="none" strike="noStrike" baseline="0" dirty="0">
                <a:solidFill>
                  <a:srgbClr val="7030A0"/>
                </a:solidFill>
              </a:rPr>
              <a:t>Engineering report M24</a:t>
            </a:r>
          </a:p>
          <a:p>
            <a:pPr marL="0" indent="0" algn="l">
              <a:lnSpc>
                <a:spcPts val="1000"/>
              </a:lnSpc>
              <a:buNone/>
            </a:pPr>
            <a:r>
              <a:rPr lang="en-US" sz="1600" b="1" i="0" u="none" strike="noStrike" baseline="0" dirty="0">
                <a:solidFill>
                  <a:srgbClr val="7030A0"/>
                </a:solidFill>
              </a:rPr>
              <a:t>M3.3 </a:t>
            </a:r>
            <a:r>
              <a:rPr lang="en-US" sz="1600" b="0" i="0" u="none" strike="noStrike" baseline="0" dirty="0">
                <a:solidFill>
                  <a:srgbClr val="1B3C70"/>
                </a:solidFill>
              </a:rPr>
              <a:t>Report on mechanical strength test of SC coatings - </a:t>
            </a:r>
            <a:r>
              <a:rPr lang="en-US" sz="1600" b="0" i="1" u="none" strike="noStrike" baseline="0" dirty="0">
                <a:solidFill>
                  <a:srgbClr val="7030A0"/>
                </a:solidFill>
              </a:rPr>
              <a:t>Test report M30</a:t>
            </a:r>
          </a:p>
          <a:p>
            <a:pPr marL="0" indent="0" algn="l">
              <a:lnSpc>
                <a:spcPts val="1000"/>
              </a:lnSpc>
              <a:buNone/>
            </a:pPr>
            <a:r>
              <a:rPr lang="en-US" sz="1600" b="1" i="0" u="none" strike="noStrike" baseline="0" dirty="0">
                <a:solidFill>
                  <a:srgbClr val="7030A0"/>
                </a:solidFill>
              </a:rPr>
              <a:t>M3.4</a:t>
            </a:r>
            <a:r>
              <a:rPr lang="en-US" sz="1600" b="1" i="0" u="none" strike="noStrike" baseline="0" dirty="0">
                <a:solidFill>
                  <a:srgbClr val="1B3C70"/>
                </a:solidFill>
              </a:rPr>
              <a:t> </a:t>
            </a:r>
            <a:r>
              <a:rPr lang="en-US" sz="1600" b="0" i="0" u="none" strike="noStrike" baseline="0" dirty="0">
                <a:solidFill>
                  <a:srgbClr val="1B3C70"/>
                </a:solidFill>
              </a:rPr>
              <a:t>Characterization of Nb</a:t>
            </a:r>
            <a:r>
              <a:rPr lang="en-US" sz="1600" b="0" i="0" u="none" strike="noStrike" baseline="-25000" dirty="0">
                <a:solidFill>
                  <a:srgbClr val="1B3C70"/>
                </a:solidFill>
              </a:rPr>
              <a:t>3</a:t>
            </a:r>
            <a:r>
              <a:rPr lang="en-US" sz="1600" b="0" i="0" u="none" strike="noStrike" baseline="0" dirty="0">
                <a:solidFill>
                  <a:srgbClr val="1B3C70"/>
                </a:solidFill>
              </a:rPr>
              <a:t>Sn reference cavity - </a:t>
            </a:r>
            <a:r>
              <a:rPr lang="en-US" sz="1600" b="0" i="1" u="none" strike="noStrike" baseline="0" dirty="0">
                <a:solidFill>
                  <a:srgbClr val="7030A0"/>
                </a:solidFill>
              </a:rPr>
              <a:t>Test report M34</a:t>
            </a:r>
            <a:endParaRPr lang="en-US" sz="2400" i="1" dirty="0">
              <a:solidFill>
                <a:srgbClr val="7030A0"/>
              </a:solidFill>
            </a:endParaRPr>
          </a:p>
        </p:txBody>
      </p:sp>
      <p:sp>
        <p:nvSpPr>
          <p:cNvPr id="52" name="TextBox 21">
            <a:extLst>
              <a:ext uri="{FF2B5EF4-FFF2-40B4-BE49-F238E27FC236}">
                <a16:creationId xmlns:a16="http://schemas.microsoft.com/office/drawing/2014/main" id="{CD359D8F-BBE7-607C-58D4-5442FABB7492}"/>
              </a:ext>
            </a:extLst>
          </p:cNvPr>
          <p:cNvSpPr txBox="1"/>
          <p:nvPr/>
        </p:nvSpPr>
        <p:spPr>
          <a:xfrm>
            <a:off x="122994" y="4784332"/>
            <a:ext cx="1705407" cy="184666"/>
          </a:xfrm>
          <a:prstGeom prst="rect">
            <a:avLst/>
          </a:prstGeom>
          <a:noFill/>
        </p:spPr>
        <p:txBody>
          <a:bodyPr wrap="square" lIns="0" tIns="0" rIns="0" bIns="0">
            <a:spAutoFit/>
          </a:bodyPr>
          <a:lstStyle/>
          <a:p>
            <a:pPr algn="r"/>
            <a:r>
              <a:rPr lang="en-GB" sz="1200" b="1" dirty="0"/>
              <a:t>TASK</a:t>
            </a:r>
          </a:p>
        </p:txBody>
      </p:sp>
      <p:sp>
        <p:nvSpPr>
          <p:cNvPr id="53" name="5-point Star 42">
            <a:extLst>
              <a:ext uri="{FF2B5EF4-FFF2-40B4-BE49-F238E27FC236}">
                <a16:creationId xmlns:a16="http://schemas.microsoft.com/office/drawing/2014/main" id="{1F3A4E3D-0486-B38D-F0D2-48B2610341B7}"/>
              </a:ext>
            </a:extLst>
          </p:cNvPr>
          <p:cNvSpPr/>
          <p:nvPr/>
        </p:nvSpPr>
        <p:spPr>
          <a:xfrm>
            <a:off x="6615529" y="5008164"/>
            <a:ext cx="331804" cy="291181"/>
          </a:xfrm>
          <a:prstGeom prst="star5">
            <a:avLst/>
          </a:prstGeom>
          <a:solidFill>
            <a:srgbClr val="FFC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5-point Star 42">
            <a:extLst>
              <a:ext uri="{FF2B5EF4-FFF2-40B4-BE49-F238E27FC236}">
                <a16:creationId xmlns:a16="http://schemas.microsoft.com/office/drawing/2014/main" id="{D231AE9A-2499-5F9E-5C1C-FC83AF5CC067}"/>
              </a:ext>
            </a:extLst>
          </p:cNvPr>
          <p:cNvSpPr/>
          <p:nvPr/>
        </p:nvSpPr>
        <p:spPr>
          <a:xfrm>
            <a:off x="7808661" y="5302585"/>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5-point Star 42">
            <a:extLst>
              <a:ext uri="{FF2B5EF4-FFF2-40B4-BE49-F238E27FC236}">
                <a16:creationId xmlns:a16="http://schemas.microsoft.com/office/drawing/2014/main" id="{6F4F3D7E-98E1-B713-130D-B4973F8A5550}"/>
              </a:ext>
            </a:extLst>
          </p:cNvPr>
          <p:cNvSpPr/>
          <p:nvPr/>
        </p:nvSpPr>
        <p:spPr>
          <a:xfrm>
            <a:off x="7816684" y="5580110"/>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5-point Star 42">
            <a:extLst>
              <a:ext uri="{FF2B5EF4-FFF2-40B4-BE49-F238E27FC236}">
                <a16:creationId xmlns:a16="http://schemas.microsoft.com/office/drawing/2014/main" id="{F481A15B-8207-A7BE-731C-5D2F2D1452BC}"/>
              </a:ext>
            </a:extLst>
          </p:cNvPr>
          <p:cNvSpPr/>
          <p:nvPr/>
        </p:nvSpPr>
        <p:spPr>
          <a:xfrm>
            <a:off x="6449627" y="5569762"/>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5-point Star 42">
            <a:extLst>
              <a:ext uri="{FF2B5EF4-FFF2-40B4-BE49-F238E27FC236}">
                <a16:creationId xmlns:a16="http://schemas.microsoft.com/office/drawing/2014/main" id="{C9C2A82B-425D-CFB8-858C-89729C64653F}"/>
              </a:ext>
            </a:extLst>
          </p:cNvPr>
          <p:cNvSpPr/>
          <p:nvPr/>
        </p:nvSpPr>
        <p:spPr>
          <a:xfrm>
            <a:off x="6460893" y="5820279"/>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5-point Star 42">
            <a:extLst>
              <a:ext uri="{FF2B5EF4-FFF2-40B4-BE49-F238E27FC236}">
                <a16:creationId xmlns:a16="http://schemas.microsoft.com/office/drawing/2014/main" id="{01DB0FBA-A748-4B26-90F4-66CCF18674E3}"/>
              </a:ext>
            </a:extLst>
          </p:cNvPr>
          <p:cNvSpPr/>
          <p:nvPr/>
        </p:nvSpPr>
        <p:spPr>
          <a:xfrm>
            <a:off x="9359593" y="5859612"/>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5-point Star 42">
            <a:extLst>
              <a:ext uri="{FF2B5EF4-FFF2-40B4-BE49-F238E27FC236}">
                <a16:creationId xmlns:a16="http://schemas.microsoft.com/office/drawing/2014/main" id="{1C2D1837-D3AE-7836-7978-2CF29819A52C}"/>
              </a:ext>
            </a:extLst>
          </p:cNvPr>
          <p:cNvSpPr/>
          <p:nvPr/>
        </p:nvSpPr>
        <p:spPr>
          <a:xfrm>
            <a:off x="8532339" y="6150972"/>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5-point Star 42">
            <a:extLst>
              <a:ext uri="{FF2B5EF4-FFF2-40B4-BE49-F238E27FC236}">
                <a16:creationId xmlns:a16="http://schemas.microsoft.com/office/drawing/2014/main" id="{FD47F336-8321-D9CE-CCA1-4BE63C83092A}"/>
              </a:ext>
            </a:extLst>
          </p:cNvPr>
          <p:cNvSpPr/>
          <p:nvPr/>
        </p:nvSpPr>
        <p:spPr>
          <a:xfrm>
            <a:off x="11010315" y="6154094"/>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CasellaDiTesto 62">
            <a:extLst>
              <a:ext uri="{FF2B5EF4-FFF2-40B4-BE49-F238E27FC236}">
                <a16:creationId xmlns:a16="http://schemas.microsoft.com/office/drawing/2014/main" id="{36D4CB47-E751-C915-315E-EB087037652A}"/>
              </a:ext>
            </a:extLst>
          </p:cNvPr>
          <p:cNvSpPr txBox="1"/>
          <p:nvPr/>
        </p:nvSpPr>
        <p:spPr>
          <a:xfrm>
            <a:off x="3944605" y="3867787"/>
            <a:ext cx="594463" cy="276999"/>
          </a:xfrm>
          <a:prstGeom prst="rect">
            <a:avLst/>
          </a:prstGeom>
          <a:solidFill>
            <a:srgbClr val="7030A0"/>
          </a:solidFill>
        </p:spPr>
        <p:txBody>
          <a:bodyPr wrap="square" rtlCol="0">
            <a:spAutoFit/>
          </a:bodyPr>
          <a:lstStyle/>
          <a:p>
            <a:r>
              <a:rPr lang="en-US" sz="1200">
                <a:solidFill>
                  <a:schemeClr val="bg1"/>
                </a:solidFill>
              </a:rPr>
              <a:t>M3.1</a:t>
            </a:r>
            <a:endParaRPr lang="en-US" sz="1200" dirty="0">
              <a:solidFill>
                <a:schemeClr val="bg1"/>
              </a:solidFill>
            </a:endParaRPr>
          </a:p>
        </p:txBody>
      </p:sp>
      <p:cxnSp>
        <p:nvCxnSpPr>
          <p:cNvPr id="65" name="Connettore diritto 64">
            <a:extLst>
              <a:ext uri="{FF2B5EF4-FFF2-40B4-BE49-F238E27FC236}">
                <a16:creationId xmlns:a16="http://schemas.microsoft.com/office/drawing/2014/main" id="{B53CDEE1-4A5D-7D67-5950-AA8DA46109CE}"/>
              </a:ext>
            </a:extLst>
          </p:cNvPr>
          <p:cNvCxnSpPr>
            <a:cxnSpLocks/>
            <a:endCxn id="36" idx="0"/>
          </p:cNvCxnSpPr>
          <p:nvPr/>
        </p:nvCxnSpPr>
        <p:spPr>
          <a:xfrm>
            <a:off x="4208036" y="4146620"/>
            <a:ext cx="45421" cy="116586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22DC6ECE-682B-D07A-5B31-42C9F797A552}"/>
              </a:ext>
            </a:extLst>
          </p:cNvPr>
          <p:cNvSpPr txBox="1"/>
          <p:nvPr/>
        </p:nvSpPr>
        <p:spPr>
          <a:xfrm>
            <a:off x="5649186" y="3879168"/>
            <a:ext cx="594463" cy="276999"/>
          </a:xfrm>
          <a:prstGeom prst="rect">
            <a:avLst/>
          </a:prstGeom>
          <a:solidFill>
            <a:srgbClr val="A4C137"/>
          </a:solidFill>
        </p:spPr>
        <p:txBody>
          <a:bodyPr wrap="square" rtlCol="0">
            <a:spAutoFit/>
          </a:bodyPr>
          <a:lstStyle/>
          <a:p>
            <a:r>
              <a:rPr lang="en-US" sz="1200" dirty="0">
                <a:solidFill>
                  <a:schemeClr val="bg1"/>
                </a:solidFill>
              </a:rPr>
              <a:t>D3.1</a:t>
            </a:r>
          </a:p>
        </p:txBody>
      </p:sp>
      <p:cxnSp>
        <p:nvCxnSpPr>
          <p:cNvPr id="68" name="Connettore diritto 67">
            <a:extLst>
              <a:ext uri="{FF2B5EF4-FFF2-40B4-BE49-F238E27FC236}">
                <a16:creationId xmlns:a16="http://schemas.microsoft.com/office/drawing/2014/main" id="{43952C97-7189-509D-2378-348142078805}"/>
              </a:ext>
            </a:extLst>
          </p:cNvPr>
          <p:cNvCxnSpPr>
            <a:cxnSpLocks/>
            <a:endCxn id="57" idx="0"/>
          </p:cNvCxnSpPr>
          <p:nvPr/>
        </p:nvCxnSpPr>
        <p:spPr>
          <a:xfrm>
            <a:off x="6234978" y="4162680"/>
            <a:ext cx="380551" cy="1407082"/>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70" name="CasellaDiTesto 69">
            <a:extLst>
              <a:ext uri="{FF2B5EF4-FFF2-40B4-BE49-F238E27FC236}">
                <a16:creationId xmlns:a16="http://schemas.microsoft.com/office/drawing/2014/main" id="{9593B90A-411B-66A6-5B29-F667B1812252}"/>
              </a:ext>
            </a:extLst>
          </p:cNvPr>
          <p:cNvSpPr txBox="1"/>
          <p:nvPr/>
        </p:nvSpPr>
        <p:spPr>
          <a:xfrm>
            <a:off x="4964540" y="3869621"/>
            <a:ext cx="594463" cy="276999"/>
          </a:xfrm>
          <a:prstGeom prst="rect">
            <a:avLst/>
          </a:prstGeom>
          <a:solidFill>
            <a:srgbClr val="7030A0"/>
          </a:solidFill>
        </p:spPr>
        <p:txBody>
          <a:bodyPr wrap="square" rtlCol="0">
            <a:spAutoFit/>
          </a:bodyPr>
          <a:lstStyle/>
          <a:p>
            <a:r>
              <a:rPr lang="en-US" sz="1200" dirty="0">
                <a:solidFill>
                  <a:schemeClr val="bg1"/>
                </a:solidFill>
              </a:rPr>
              <a:t>M3.2</a:t>
            </a:r>
          </a:p>
        </p:txBody>
      </p:sp>
      <p:cxnSp>
        <p:nvCxnSpPr>
          <p:cNvPr id="71" name="Connettore diritto 70">
            <a:extLst>
              <a:ext uri="{FF2B5EF4-FFF2-40B4-BE49-F238E27FC236}">
                <a16:creationId xmlns:a16="http://schemas.microsoft.com/office/drawing/2014/main" id="{E868B542-0302-C705-7CBA-810B89048475}"/>
              </a:ext>
            </a:extLst>
          </p:cNvPr>
          <p:cNvCxnSpPr>
            <a:cxnSpLocks/>
            <a:endCxn id="59" idx="1"/>
          </p:cNvCxnSpPr>
          <p:nvPr/>
        </p:nvCxnSpPr>
        <p:spPr>
          <a:xfrm>
            <a:off x="5550332" y="4153133"/>
            <a:ext cx="910561" cy="1778367"/>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CasellaDiTesto 73">
            <a:extLst>
              <a:ext uri="{FF2B5EF4-FFF2-40B4-BE49-F238E27FC236}">
                <a16:creationId xmlns:a16="http://schemas.microsoft.com/office/drawing/2014/main" id="{4907233C-0FFD-EB04-11E4-B6CC15E6F156}"/>
              </a:ext>
            </a:extLst>
          </p:cNvPr>
          <p:cNvSpPr txBox="1"/>
          <p:nvPr/>
        </p:nvSpPr>
        <p:spPr>
          <a:xfrm>
            <a:off x="7325197" y="3872780"/>
            <a:ext cx="594463" cy="276999"/>
          </a:xfrm>
          <a:prstGeom prst="rect">
            <a:avLst/>
          </a:prstGeom>
          <a:solidFill>
            <a:srgbClr val="A4C137"/>
          </a:solidFill>
        </p:spPr>
        <p:txBody>
          <a:bodyPr wrap="square" rtlCol="0">
            <a:spAutoFit/>
          </a:bodyPr>
          <a:lstStyle/>
          <a:p>
            <a:r>
              <a:rPr lang="en-US" sz="1200" dirty="0">
                <a:solidFill>
                  <a:schemeClr val="bg1"/>
                </a:solidFill>
              </a:rPr>
              <a:t>D3.2</a:t>
            </a:r>
          </a:p>
        </p:txBody>
      </p:sp>
      <p:cxnSp>
        <p:nvCxnSpPr>
          <p:cNvPr id="75" name="Connettore diritto 74">
            <a:extLst>
              <a:ext uri="{FF2B5EF4-FFF2-40B4-BE49-F238E27FC236}">
                <a16:creationId xmlns:a16="http://schemas.microsoft.com/office/drawing/2014/main" id="{6939F03E-2F9A-AB97-64E3-BAE96199CCEF}"/>
              </a:ext>
            </a:extLst>
          </p:cNvPr>
          <p:cNvCxnSpPr>
            <a:cxnSpLocks/>
            <a:endCxn id="54" idx="0"/>
          </p:cNvCxnSpPr>
          <p:nvPr/>
        </p:nvCxnSpPr>
        <p:spPr>
          <a:xfrm>
            <a:off x="7910989" y="4156292"/>
            <a:ext cx="63574" cy="1146293"/>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76" name="CasellaDiTesto 75">
            <a:extLst>
              <a:ext uri="{FF2B5EF4-FFF2-40B4-BE49-F238E27FC236}">
                <a16:creationId xmlns:a16="http://schemas.microsoft.com/office/drawing/2014/main" id="{37EFA6B3-F5E1-99F2-4E7A-7C9042144675}"/>
              </a:ext>
            </a:extLst>
          </p:cNvPr>
          <p:cNvSpPr txBox="1"/>
          <p:nvPr/>
        </p:nvSpPr>
        <p:spPr>
          <a:xfrm>
            <a:off x="6640551" y="3863233"/>
            <a:ext cx="594463" cy="276999"/>
          </a:xfrm>
          <a:prstGeom prst="rect">
            <a:avLst/>
          </a:prstGeom>
          <a:solidFill>
            <a:srgbClr val="7030A0"/>
          </a:solidFill>
        </p:spPr>
        <p:txBody>
          <a:bodyPr wrap="square" rtlCol="0">
            <a:spAutoFit/>
          </a:bodyPr>
          <a:lstStyle/>
          <a:p>
            <a:r>
              <a:rPr lang="en-US" sz="1200" dirty="0">
                <a:solidFill>
                  <a:schemeClr val="bg1"/>
                </a:solidFill>
              </a:rPr>
              <a:t>M3.3</a:t>
            </a:r>
          </a:p>
        </p:txBody>
      </p:sp>
      <p:cxnSp>
        <p:nvCxnSpPr>
          <p:cNvPr id="77" name="Connettore diritto 76">
            <a:extLst>
              <a:ext uri="{FF2B5EF4-FFF2-40B4-BE49-F238E27FC236}">
                <a16:creationId xmlns:a16="http://schemas.microsoft.com/office/drawing/2014/main" id="{59702DEE-EC76-6E08-2198-2F9A7A598928}"/>
              </a:ext>
            </a:extLst>
          </p:cNvPr>
          <p:cNvCxnSpPr>
            <a:cxnSpLocks/>
            <a:endCxn id="55" idx="1"/>
          </p:cNvCxnSpPr>
          <p:nvPr/>
        </p:nvCxnSpPr>
        <p:spPr>
          <a:xfrm>
            <a:off x="7226343" y="4146745"/>
            <a:ext cx="590341" cy="1544586"/>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80" name="CasellaDiTesto 79">
            <a:extLst>
              <a:ext uri="{FF2B5EF4-FFF2-40B4-BE49-F238E27FC236}">
                <a16:creationId xmlns:a16="http://schemas.microsoft.com/office/drawing/2014/main" id="{435406CD-BE45-1333-378D-C38E1651F5B1}"/>
              </a:ext>
            </a:extLst>
          </p:cNvPr>
          <p:cNvSpPr txBox="1"/>
          <p:nvPr/>
        </p:nvSpPr>
        <p:spPr>
          <a:xfrm>
            <a:off x="9332500" y="3848675"/>
            <a:ext cx="594463" cy="276999"/>
          </a:xfrm>
          <a:prstGeom prst="rect">
            <a:avLst/>
          </a:prstGeom>
          <a:solidFill>
            <a:srgbClr val="A4C137"/>
          </a:solidFill>
        </p:spPr>
        <p:txBody>
          <a:bodyPr wrap="square" rtlCol="0">
            <a:spAutoFit/>
          </a:bodyPr>
          <a:lstStyle/>
          <a:p>
            <a:r>
              <a:rPr lang="en-US" sz="1200" dirty="0">
                <a:solidFill>
                  <a:schemeClr val="bg1"/>
                </a:solidFill>
              </a:rPr>
              <a:t>D3.3</a:t>
            </a:r>
          </a:p>
        </p:txBody>
      </p:sp>
      <p:cxnSp>
        <p:nvCxnSpPr>
          <p:cNvPr id="81" name="Connettore diritto 80">
            <a:extLst>
              <a:ext uri="{FF2B5EF4-FFF2-40B4-BE49-F238E27FC236}">
                <a16:creationId xmlns:a16="http://schemas.microsoft.com/office/drawing/2014/main" id="{C01E6BB8-4644-B24B-F040-09E57B577313}"/>
              </a:ext>
            </a:extLst>
          </p:cNvPr>
          <p:cNvCxnSpPr>
            <a:cxnSpLocks/>
            <a:endCxn id="60" idx="0"/>
          </p:cNvCxnSpPr>
          <p:nvPr/>
        </p:nvCxnSpPr>
        <p:spPr>
          <a:xfrm flipH="1">
            <a:off x="9525495" y="4132187"/>
            <a:ext cx="392797" cy="1727425"/>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82" name="CasellaDiTesto 81">
            <a:extLst>
              <a:ext uri="{FF2B5EF4-FFF2-40B4-BE49-F238E27FC236}">
                <a16:creationId xmlns:a16="http://schemas.microsoft.com/office/drawing/2014/main" id="{15151729-D814-2D35-BD4E-556660D237F0}"/>
              </a:ext>
            </a:extLst>
          </p:cNvPr>
          <p:cNvSpPr txBox="1"/>
          <p:nvPr/>
        </p:nvSpPr>
        <p:spPr>
          <a:xfrm>
            <a:off x="8131384" y="3839128"/>
            <a:ext cx="594463" cy="276999"/>
          </a:xfrm>
          <a:prstGeom prst="rect">
            <a:avLst/>
          </a:prstGeom>
          <a:solidFill>
            <a:srgbClr val="7030A0"/>
          </a:solidFill>
        </p:spPr>
        <p:txBody>
          <a:bodyPr wrap="square" rtlCol="0">
            <a:spAutoFit/>
          </a:bodyPr>
          <a:lstStyle/>
          <a:p>
            <a:r>
              <a:rPr lang="en-US" sz="1200" dirty="0">
                <a:solidFill>
                  <a:schemeClr val="bg1"/>
                </a:solidFill>
              </a:rPr>
              <a:t>M3.4</a:t>
            </a:r>
          </a:p>
        </p:txBody>
      </p:sp>
      <p:cxnSp>
        <p:nvCxnSpPr>
          <p:cNvPr id="83" name="Connettore diritto 82">
            <a:extLst>
              <a:ext uri="{FF2B5EF4-FFF2-40B4-BE49-F238E27FC236}">
                <a16:creationId xmlns:a16="http://schemas.microsoft.com/office/drawing/2014/main" id="{CCBB94FC-7FF4-63EC-337C-4D3811FF91F8}"/>
              </a:ext>
            </a:extLst>
          </p:cNvPr>
          <p:cNvCxnSpPr>
            <a:cxnSpLocks/>
            <a:endCxn id="61" idx="0"/>
          </p:cNvCxnSpPr>
          <p:nvPr/>
        </p:nvCxnSpPr>
        <p:spPr>
          <a:xfrm flipH="1">
            <a:off x="8698241" y="4122640"/>
            <a:ext cx="18935" cy="2028332"/>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86" name="CasellaDiTesto 85">
            <a:extLst>
              <a:ext uri="{FF2B5EF4-FFF2-40B4-BE49-F238E27FC236}">
                <a16:creationId xmlns:a16="http://schemas.microsoft.com/office/drawing/2014/main" id="{5C24BF82-FFA7-1F1D-80D4-CAA0973ADBD8}"/>
              </a:ext>
            </a:extLst>
          </p:cNvPr>
          <p:cNvSpPr txBox="1"/>
          <p:nvPr/>
        </p:nvSpPr>
        <p:spPr>
          <a:xfrm>
            <a:off x="10323612" y="3855188"/>
            <a:ext cx="594463" cy="276999"/>
          </a:xfrm>
          <a:prstGeom prst="rect">
            <a:avLst/>
          </a:prstGeom>
          <a:solidFill>
            <a:srgbClr val="A4C137"/>
          </a:solidFill>
        </p:spPr>
        <p:txBody>
          <a:bodyPr wrap="square" rtlCol="0">
            <a:spAutoFit/>
          </a:bodyPr>
          <a:lstStyle/>
          <a:p>
            <a:r>
              <a:rPr lang="en-US" sz="1200" dirty="0">
                <a:solidFill>
                  <a:schemeClr val="bg1"/>
                </a:solidFill>
              </a:rPr>
              <a:t>D3.4</a:t>
            </a:r>
          </a:p>
        </p:txBody>
      </p:sp>
      <p:cxnSp>
        <p:nvCxnSpPr>
          <p:cNvPr id="87" name="Connettore diritto 86">
            <a:extLst>
              <a:ext uri="{FF2B5EF4-FFF2-40B4-BE49-F238E27FC236}">
                <a16:creationId xmlns:a16="http://schemas.microsoft.com/office/drawing/2014/main" id="{6DACE6A8-9793-3B96-D3AB-E91B68790674}"/>
              </a:ext>
            </a:extLst>
          </p:cNvPr>
          <p:cNvCxnSpPr>
            <a:cxnSpLocks/>
            <a:endCxn id="62" idx="0"/>
          </p:cNvCxnSpPr>
          <p:nvPr/>
        </p:nvCxnSpPr>
        <p:spPr>
          <a:xfrm>
            <a:off x="10909404" y="4138700"/>
            <a:ext cx="266813" cy="2015394"/>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36">
            <a:extLst>
              <a:ext uri="{FF2B5EF4-FFF2-40B4-BE49-F238E27FC236}">
                <a16:creationId xmlns:a16="http://schemas.microsoft.com/office/drawing/2014/main" id="{BB5C3EAA-2095-AC08-09E9-8C14E8B37DBF}"/>
              </a:ext>
            </a:extLst>
          </p:cNvPr>
          <p:cNvCxnSpPr>
            <a:cxnSpLocks/>
          </p:cNvCxnSpPr>
          <p:nvPr/>
        </p:nvCxnSpPr>
        <p:spPr>
          <a:xfrm>
            <a:off x="3686956" y="4111586"/>
            <a:ext cx="0" cy="2430730"/>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94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3369</TotalTime>
  <Words>1576</Words>
  <Application>Microsoft Office PowerPoint</Application>
  <PresentationFormat>Widescreen</PresentationFormat>
  <Paragraphs>140</Paragraphs>
  <Slides>8</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8</vt:i4>
      </vt:variant>
    </vt:vector>
  </HeadingPairs>
  <TitlesOfParts>
    <vt:vector size="17" baseType="lpstr">
      <vt:lpstr>Aptos</vt:lpstr>
      <vt:lpstr>Aptos Display</vt:lpstr>
      <vt:lpstr>Arial</vt:lpstr>
      <vt:lpstr>Arial,Sans-Serif</vt:lpstr>
      <vt:lpstr>Calibri</vt:lpstr>
      <vt:lpstr>Courier New</vt:lpstr>
      <vt:lpstr>Helvetica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Cristian Pira</cp:lastModifiedBy>
  <cp:revision>79</cp:revision>
  <dcterms:created xsi:type="dcterms:W3CDTF">2024-02-23T11:31:04Z</dcterms:created>
  <dcterms:modified xsi:type="dcterms:W3CDTF">2024-10-17T15:48:20Z</dcterms:modified>
</cp:coreProperties>
</file>