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85" r:id="rId2"/>
    <p:sldId id="288" r:id="rId3"/>
    <p:sldId id="284" r:id="rId4"/>
    <p:sldId id="277" r:id="rId5"/>
    <p:sldId id="280" r:id="rId6"/>
    <p:sldId id="289" r:id="rId7"/>
    <p:sldId id="293" r:id="rId8"/>
    <p:sldId id="287" r:id="rId9"/>
    <p:sldId id="290" r:id="rId10"/>
    <p:sldId id="292" r:id="rId11"/>
    <p:sldId id="278" r:id="rId12"/>
  </p:sldIdLst>
  <p:sldSz cx="12192000" cy="6858000"/>
  <p:notesSz cx="6797675" cy="9926638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4694"/>
  </p:normalViewPr>
  <p:slideViewPr>
    <p:cSldViewPr snapToGrid="0">
      <p:cViewPr varScale="1">
        <p:scale>
          <a:sx n="73" d="100"/>
          <a:sy n="73" d="100"/>
        </p:scale>
        <p:origin x="4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6EEED-8A78-4B0D-82CD-507BA0B52BA4}" type="datetimeFigureOut">
              <a:rPr lang="es-ES" smtClean="0"/>
              <a:t>24/10/2024</a:t>
            </a:fld>
            <a:endParaRPr lang="es-E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F71A8-F1AF-4D65-904E-527089F9F966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78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89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044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629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270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1905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24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524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5B4AF-31B9-4186-AAC4-D78D7BB2A5C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694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10/24/2024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x.in2p3.fr/s/jH3tpNsLgoZ9p8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9690" y="977348"/>
            <a:ext cx="9144000" cy="2387600"/>
          </a:xfrm>
        </p:spPr>
        <p:txBody>
          <a:bodyPr>
            <a:normAutofit/>
          </a:bodyPr>
          <a:lstStyle/>
          <a:p>
            <a:r>
              <a:rPr lang="fr-FR" sz="4000" dirty="0"/>
              <a:t>WP4</a:t>
            </a:r>
            <a:br>
              <a:rPr lang="fr-FR" sz="4000" dirty="0"/>
            </a:br>
            <a:r>
              <a:rPr lang="en-US" sz="4000" dirty="0">
                <a:solidFill>
                  <a:schemeClr val="accent6"/>
                </a:solidFill>
              </a:rPr>
              <a:t>High-Order Mode dampers </a:t>
            </a:r>
            <a:br>
              <a:rPr lang="en-US" sz="4000" dirty="0">
                <a:solidFill>
                  <a:schemeClr val="accent6"/>
                </a:solidFill>
              </a:rPr>
            </a:br>
            <a:r>
              <a:rPr lang="en-US" sz="4000" dirty="0"/>
              <a:t>and</a:t>
            </a:r>
            <a:br>
              <a:rPr lang="en-US" sz="4000" dirty="0"/>
            </a:br>
            <a:r>
              <a:rPr lang="en-US" sz="4000" dirty="0"/>
              <a:t> </a:t>
            </a:r>
            <a:r>
              <a:rPr lang="en-US" sz="4000" dirty="0">
                <a:solidFill>
                  <a:srgbClr val="0070C0"/>
                </a:solidFill>
              </a:rPr>
              <a:t>Fundamental Power couplers</a:t>
            </a:r>
            <a:r>
              <a:rPr lang="fr-FR" sz="4000" dirty="0">
                <a:solidFill>
                  <a:srgbClr val="0070C0"/>
                </a:solidFill>
              </a:rPr>
              <a:t> </a:t>
            </a:r>
            <a:endParaRPr lang="es-ES" sz="4000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4007" y="3763165"/>
            <a:ext cx="9941583" cy="16557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CERN : </a:t>
            </a:r>
            <a:r>
              <a:rPr lang="en-GB" dirty="0"/>
              <a:t>Sebastien Jerome </a:t>
            </a:r>
            <a:r>
              <a:rPr lang="en-GB" dirty="0" err="1"/>
              <a:t>Calvo</a:t>
            </a:r>
            <a:r>
              <a:rPr lang="en-GB" dirty="0"/>
              <a:t>, </a:t>
            </a:r>
            <a:r>
              <a:rPr lang="en-US" dirty="0"/>
              <a:t>Karin </a:t>
            </a:r>
            <a:r>
              <a:rPr lang="en-US" dirty="0" err="1"/>
              <a:t>Canderan</a:t>
            </a:r>
            <a:r>
              <a:rPr lang="en-US" dirty="0"/>
              <a:t>, Marco </a:t>
            </a:r>
            <a:r>
              <a:rPr lang="en-US" dirty="0" err="1"/>
              <a:t>Garlasche</a:t>
            </a:r>
            <a:r>
              <a:rPr lang="en-US" dirty="0"/>
              <a:t>, Eric </a:t>
            </a:r>
            <a:r>
              <a:rPr lang="en-US" dirty="0" err="1"/>
              <a:t>Montesinos</a:t>
            </a:r>
            <a:r>
              <a:rPr lang="en-US" dirty="0"/>
              <a:t>,</a:t>
            </a:r>
            <a:r>
              <a:rPr lang="en-GB" dirty="0"/>
              <a:t> </a:t>
            </a:r>
            <a:r>
              <a:rPr lang="en-US" dirty="0"/>
              <a:t>Vittorio Parma, </a:t>
            </a:r>
            <a:r>
              <a:rPr lang="en-GB" dirty="0"/>
              <a:t>Calum James Sharp</a:t>
            </a:r>
          </a:p>
          <a:p>
            <a:r>
              <a:rPr lang="en-US" dirty="0"/>
              <a:t>INFN : Dario </a:t>
            </a:r>
            <a:r>
              <a:rPr lang="en-US" dirty="0" err="1"/>
              <a:t>Giove</a:t>
            </a:r>
            <a:r>
              <a:rPr lang="en-US" dirty="0"/>
              <a:t> – deputy (INFN)</a:t>
            </a:r>
          </a:p>
          <a:p>
            <a:r>
              <a:rPr lang="en-US" dirty="0"/>
              <a:t>CNRS : Patricia Duchesne (</a:t>
            </a:r>
            <a:r>
              <a:rPr lang="en-US" dirty="0" err="1"/>
              <a:t>IJCLab</a:t>
            </a:r>
            <a:r>
              <a:rPr lang="en-US" dirty="0"/>
              <a:t>), Yolanda Gómez Martínez - convener(LPSC), Gilles Olivier (</a:t>
            </a:r>
            <a:r>
              <a:rPr lang="en-US" dirty="0" err="1"/>
              <a:t>IJCLab</a:t>
            </a:r>
            <a:r>
              <a:rPr lang="en-US" dirty="0"/>
              <a:t>), Guillaume </a:t>
            </a:r>
            <a:r>
              <a:rPr lang="en-US" dirty="0" err="1"/>
              <a:t>Olry</a:t>
            </a:r>
            <a:r>
              <a:rPr lang="en-US" dirty="0"/>
              <a:t> (</a:t>
            </a:r>
            <a:r>
              <a:rPr lang="en-US" dirty="0" err="1"/>
              <a:t>IJCLab</a:t>
            </a:r>
            <a:r>
              <a:rPr lang="en-US" dirty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712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149" y="1112480"/>
            <a:ext cx="119500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1600" b="1" dirty="0"/>
              <a:t>Task 4.6: </a:t>
            </a:r>
            <a:r>
              <a:rPr lang="en-GB" sz="1600" b="1" dirty="0">
                <a:solidFill>
                  <a:srgbClr val="0070C0"/>
                </a:solidFill>
              </a:rPr>
              <a:t>Test of FP couplers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600" dirty="0"/>
              <a:t>Question: </a:t>
            </a:r>
            <a:r>
              <a:rPr lang="en-GB" sz="1600" dirty="0"/>
              <a:t>Skip the FPC processing and decides to proceed directly with the FPCs onto the cavities?</a:t>
            </a:r>
          </a:p>
          <a:p>
            <a:pPr marL="628650" lvl="2"/>
            <a:endParaRPr lang="en-US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7039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err="1"/>
              <a:t>Thank-you</a:t>
            </a:r>
            <a:r>
              <a:rPr lang="fr-FR" dirty="0"/>
              <a:t> for </a:t>
            </a:r>
            <a:r>
              <a:rPr lang="fr-FR" dirty="0" err="1"/>
              <a:t>your</a:t>
            </a:r>
            <a:r>
              <a:rPr lang="fr-FR" dirty="0"/>
              <a:t> attention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632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4324876" y="579029"/>
            <a:ext cx="7193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 : Main dates (</a:t>
            </a:r>
            <a:r>
              <a:rPr lang="fr-FR" sz="2400" b="1" dirty="0" err="1">
                <a:solidFill>
                  <a:schemeClr val="bg2">
                    <a:lumMod val="50000"/>
                  </a:schemeClr>
                </a:solidFill>
              </a:rPr>
              <a:t>reminder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86404" y="2278101"/>
            <a:ext cx="11767943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i="1" u="sng" dirty="0">
                <a:latin typeface="Helvetica" pitchFamily="2" charset="0"/>
              </a:rPr>
              <a:t>CNRS</a:t>
            </a:r>
            <a:r>
              <a:rPr lang="en-GB" sz="1900" b="1" i="1" dirty="0">
                <a:latin typeface="Helvetica" pitchFamily="2" charset="0"/>
              </a:rPr>
              <a:t>, INFN 		</a:t>
            </a:r>
            <a:r>
              <a:rPr lang="en-GB" sz="1900" b="1" i="1" dirty="0">
                <a:effectLst/>
                <a:latin typeface="Helvetica" pitchFamily="2" charset="0"/>
              </a:rPr>
              <a:t>Task 4.1: General coordination of WP4	 	 </a:t>
            </a:r>
            <a:r>
              <a:rPr lang="en-GB" sz="1900" b="1" i="1" dirty="0">
                <a:latin typeface="Helvetica" pitchFamily="2" charset="0"/>
              </a:rPr>
              <a:t>March 24 </a:t>
            </a:r>
            <a:r>
              <a:rPr lang="en-GB" sz="1900" b="1" i="1" dirty="0">
                <a:effectLst/>
                <a:latin typeface="Helvetica" pitchFamily="2" charset="0"/>
              </a:rPr>
              <a:t>– March 28 </a:t>
            </a:r>
            <a:endParaRPr lang="en-GB" sz="1900" b="1" dirty="0">
              <a:effectLst/>
              <a:latin typeface="Helvetica" pitchFamily="2" charset="0"/>
            </a:endParaRPr>
          </a:p>
          <a:p>
            <a:endParaRPr lang="en-GB" sz="1900" b="1" i="1" u="sng" dirty="0">
              <a:solidFill>
                <a:schemeClr val="accent6">
                  <a:lumMod val="75000"/>
                </a:schemeClr>
              </a:solidFill>
              <a:latin typeface="Helvetica" pitchFamily="2" charset="0"/>
            </a:endParaRPr>
          </a:p>
          <a:p>
            <a:r>
              <a:rPr lang="en-GB" sz="1900" b="1" i="1" u="sng" dirty="0">
                <a:solidFill>
                  <a:schemeClr val="accent6"/>
                </a:solidFill>
                <a:latin typeface="Helvetica" pitchFamily="2" charset="0"/>
              </a:rPr>
              <a:t>INFN</a:t>
            </a:r>
            <a:r>
              <a:rPr lang="en-GB" sz="1900" b="1" i="1" dirty="0">
                <a:solidFill>
                  <a:schemeClr val="accent6"/>
                </a:solidFill>
                <a:latin typeface="Helvetica" pitchFamily="2" charset="0"/>
              </a:rPr>
              <a:t>, CNRS, CERN 	</a:t>
            </a:r>
            <a:r>
              <a:rPr lang="en-GB" sz="1900" b="1" i="1" dirty="0">
                <a:solidFill>
                  <a:schemeClr val="accent6"/>
                </a:solidFill>
                <a:effectLst/>
                <a:latin typeface="Helvetica" pitchFamily="2" charset="0"/>
              </a:rPr>
              <a:t>Task 4.2: </a:t>
            </a:r>
            <a:r>
              <a:rPr lang="en-GB" sz="1900" b="1" i="1" dirty="0">
                <a:solidFill>
                  <a:schemeClr val="accent6"/>
                </a:solidFill>
                <a:latin typeface="Helvetica" pitchFamily="2" charset="0"/>
              </a:rPr>
              <a:t>HOM coupler design</a:t>
            </a:r>
            <a:r>
              <a:rPr lang="en-GB" sz="1900" b="1" i="1" dirty="0">
                <a:solidFill>
                  <a:schemeClr val="accent6"/>
                </a:solidFill>
                <a:effectLst/>
                <a:latin typeface="Helvetica" pitchFamily="2" charset="0"/>
              </a:rPr>
              <a:t> 			</a:t>
            </a:r>
            <a:r>
              <a:rPr lang="en-GB" sz="1900" b="1" i="1" dirty="0">
                <a:solidFill>
                  <a:schemeClr val="accent6"/>
                </a:solidFill>
                <a:latin typeface="Helvetica" pitchFamily="2" charset="0"/>
              </a:rPr>
              <a:t>March 24 – Sept </a:t>
            </a:r>
            <a:r>
              <a:rPr lang="en-GB" sz="1900" b="1" i="1" dirty="0">
                <a:solidFill>
                  <a:schemeClr val="accent6"/>
                </a:solidFill>
                <a:effectLst/>
                <a:latin typeface="Helvetica" pitchFamily="2" charset="0"/>
              </a:rPr>
              <a:t>25</a:t>
            </a:r>
            <a:endParaRPr lang="en-GB" sz="1900" b="1" dirty="0">
              <a:solidFill>
                <a:schemeClr val="accent6"/>
              </a:solidFill>
              <a:effectLst/>
              <a:latin typeface="Helvetica" pitchFamily="2" charset="0"/>
            </a:endParaRPr>
          </a:p>
          <a:p>
            <a:r>
              <a:rPr lang="en-GB" sz="1900" b="1" i="1" u="sng" dirty="0">
                <a:solidFill>
                  <a:schemeClr val="accent6"/>
                </a:solidFill>
                <a:latin typeface="Helvetica" pitchFamily="2" charset="0"/>
              </a:rPr>
              <a:t>CERN</a:t>
            </a:r>
            <a:r>
              <a:rPr lang="en-GB" sz="1900" b="1" i="1" dirty="0">
                <a:solidFill>
                  <a:schemeClr val="accent6"/>
                </a:solidFill>
                <a:latin typeface="Helvetica" pitchFamily="2" charset="0"/>
              </a:rPr>
              <a:t>, CNRS, INFN	</a:t>
            </a:r>
            <a:r>
              <a:rPr lang="en-GB" sz="1900" b="1" i="1" dirty="0">
                <a:solidFill>
                  <a:schemeClr val="accent6"/>
                </a:solidFill>
                <a:effectLst/>
                <a:latin typeface="Helvetica" pitchFamily="2" charset="0"/>
              </a:rPr>
              <a:t>Task 4.3: </a:t>
            </a:r>
            <a:r>
              <a:rPr lang="en-US" sz="1900" b="1" i="1" dirty="0">
                <a:solidFill>
                  <a:schemeClr val="accent6"/>
                </a:solidFill>
                <a:latin typeface="Helvetica" pitchFamily="2" charset="0"/>
              </a:rPr>
              <a:t>Fabrication of HOM couplers 		May 25 </a:t>
            </a:r>
            <a:r>
              <a:rPr lang="en-GB" sz="1900" b="1" i="1" dirty="0">
                <a:solidFill>
                  <a:schemeClr val="accent6"/>
                </a:solidFill>
                <a:latin typeface="Helvetica" pitchFamily="2" charset="0"/>
              </a:rPr>
              <a:t>–</a:t>
            </a:r>
            <a:r>
              <a:rPr lang="en-US" sz="1900" b="1" i="1" dirty="0">
                <a:solidFill>
                  <a:schemeClr val="accent6"/>
                </a:solidFill>
                <a:latin typeface="Helvetica" pitchFamily="2" charset="0"/>
              </a:rPr>
              <a:t> March 28*</a:t>
            </a:r>
          </a:p>
          <a:p>
            <a:r>
              <a:rPr lang="en-GB" sz="1900" b="1" i="1" u="sng" dirty="0">
                <a:solidFill>
                  <a:schemeClr val="accent6"/>
                </a:solidFill>
                <a:effectLst/>
                <a:latin typeface="Helvetica" pitchFamily="2" charset="0"/>
              </a:rPr>
              <a:t>CNRS</a:t>
            </a:r>
            <a:r>
              <a:rPr lang="en-GB" sz="1900" b="1" i="1" dirty="0">
                <a:solidFill>
                  <a:schemeClr val="accent6"/>
                </a:solidFill>
                <a:effectLst/>
                <a:latin typeface="Helvetica" pitchFamily="2" charset="0"/>
              </a:rPr>
              <a:t>, INFN		Task 4.4: </a:t>
            </a:r>
            <a:r>
              <a:rPr lang="en-US" sz="1900" b="1" i="1" dirty="0">
                <a:solidFill>
                  <a:schemeClr val="accent6"/>
                </a:solidFill>
                <a:latin typeface="Helvetica" pitchFamily="2" charset="0"/>
              </a:rPr>
              <a:t>Test of HOM couplers 			Nov 25 – June 26</a:t>
            </a:r>
            <a:endParaRPr lang="en-GB" sz="1900" b="1" dirty="0">
              <a:solidFill>
                <a:schemeClr val="accent6"/>
              </a:solidFill>
              <a:effectLst/>
              <a:latin typeface="Helvetica" pitchFamily="2" charset="0"/>
            </a:endParaRPr>
          </a:p>
          <a:p>
            <a:endParaRPr lang="en-GB" sz="1900" b="1" i="1" u="sng" dirty="0">
              <a:solidFill>
                <a:srgbClr val="0070C0"/>
              </a:solidFill>
              <a:latin typeface="Helvetica" pitchFamily="2" charset="0"/>
            </a:endParaRPr>
          </a:p>
          <a:p>
            <a:r>
              <a:rPr lang="en-GB" sz="1900" b="1" i="1" u="sng" dirty="0">
                <a:solidFill>
                  <a:srgbClr val="0070C0"/>
                </a:solidFill>
                <a:latin typeface="Helvetica" pitchFamily="2" charset="0"/>
              </a:rPr>
              <a:t>CERN</a:t>
            </a:r>
            <a:r>
              <a:rPr lang="en-GB" sz="1900" b="1" i="1" dirty="0">
                <a:solidFill>
                  <a:srgbClr val="0070C0"/>
                </a:solidFill>
                <a:latin typeface="Helvetica" pitchFamily="2" charset="0"/>
              </a:rPr>
              <a:t>, CNRS 		Task 4.5: FP coupler design			March 24 – July 25</a:t>
            </a:r>
            <a:endParaRPr lang="en-GB" sz="1900" b="1" dirty="0">
              <a:solidFill>
                <a:srgbClr val="0070C0"/>
              </a:solidFill>
              <a:latin typeface="Helvetica" pitchFamily="2" charset="0"/>
            </a:endParaRPr>
          </a:p>
          <a:p>
            <a:r>
              <a:rPr lang="en-GB" sz="1900" b="1" i="1" u="sng" dirty="0">
                <a:solidFill>
                  <a:srgbClr val="0070C0"/>
                </a:solidFill>
                <a:latin typeface="Helvetica" pitchFamily="2" charset="0"/>
              </a:rPr>
              <a:t>CERN</a:t>
            </a:r>
            <a:r>
              <a:rPr lang="en-GB" sz="1900" b="1" i="1" dirty="0">
                <a:solidFill>
                  <a:srgbClr val="0070C0"/>
                </a:solidFill>
                <a:latin typeface="Helvetica" pitchFamily="2" charset="0"/>
              </a:rPr>
              <a:t>, CNRS		Task 4.6: </a:t>
            </a:r>
            <a:r>
              <a:rPr lang="en-US" sz="1900" b="1" i="1" dirty="0">
                <a:solidFill>
                  <a:srgbClr val="0070C0"/>
                </a:solidFill>
                <a:latin typeface="Helvetica" pitchFamily="2" charset="0"/>
              </a:rPr>
              <a:t>Fabrication of FP couplers 		July 25 – June 26</a:t>
            </a:r>
            <a:endParaRPr lang="en-GB" sz="1900" b="1" dirty="0">
              <a:solidFill>
                <a:srgbClr val="0070C0"/>
              </a:solidFill>
              <a:latin typeface="Helvetica" pitchFamily="2" charset="0"/>
            </a:endParaRPr>
          </a:p>
          <a:p>
            <a:r>
              <a:rPr lang="en-GB" sz="1900" b="1" i="1" u="sng" dirty="0">
                <a:solidFill>
                  <a:srgbClr val="0070C0"/>
                </a:solidFill>
                <a:latin typeface="Helvetica" pitchFamily="2" charset="0"/>
              </a:rPr>
              <a:t>CERN</a:t>
            </a:r>
            <a:r>
              <a:rPr lang="en-GB" sz="1900" b="1" i="1" dirty="0">
                <a:solidFill>
                  <a:srgbClr val="0070C0"/>
                </a:solidFill>
                <a:latin typeface="Helvetica" pitchFamily="2" charset="0"/>
              </a:rPr>
              <a:t>, CNRS		Task 4.7: </a:t>
            </a:r>
            <a:r>
              <a:rPr lang="en-US" sz="1900" b="1" i="1" dirty="0">
                <a:solidFill>
                  <a:srgbClr val="0070C0"/>
                </a:solidFill>
                <a:latin typeface="Helvetica" pitchFamily="2" charset="0"/>
              </a:rPr>
              <a:t>Test of  FP couplers 			Feb 26 </a:t>
            </a:r>
            <a:r>
              <a:rPr lang="en-GB" sz="1900" b="1" i="1" dirty="0">
                <a:solidFill>
                  <a:srgbClr val="0070C0"/>
                </a:solidFill>
                <a:latin typeface="Helvetica" pitchFamily="2" charset="0"/>
              </a:rPr>
              <a:t>–</a:t>
            </a:r>
            <a:r>
              <a:rPr lang="en-US" sz="1900" b="1" i="1" dirty="0">
                <a:solidFill>
                  <a:srgbClr val="0070C0"/>
                </a:solidFill>
                <a:latin typeface="Helvetica" pitchFamily="2" charset="0"/>
              </a:rPr>
              <a:t> Dec 26</a:t>
            </a:r>
          </a:p>
          <a:p>
            <a:r>
              <a:rPr lang="fr-FR" sz="1900" b="1" i="1" dirty="0">
                <a:latin typeface="Helvetica" pitchFamily="2" charset="0"/>
                <a:sym typeface="Wingdings" panose="05000000000000000000" pitchFamily="2" charset="2"/>
              </a:rPr>
              <a:t>			</a:t>
            </a:r>
          </a:p>
          <a:p>
            <a:r>
              <a:rPr lang="fr-FR" sz="1900" b="1" i="1" dirty="0">
                <a:latin typeface="Helvetica" pitchFamily="2" charset="0"/>
                <a:sym typeface="Wingdings" panose="05000000000000000000" pitchFamily="2" charset="2"/>
              </a:rPr>
              <a:t>			</a:t>
            </a:r>
            <a:r>
              <a:rPr lang="fr-FR" sz="1900" i="1" dirty="0" err="1">
                <a:latin typeface="Helvetica" pitchFamily="2" charset="0"/>
                <a:sym typeface="Wingdings" panose="05000000000000000000" pitchFamily="2" charset="2"/>
              </a:rPr>
              <a:t>Integration</a:t>
            </a:r>
            <a:r>
              <a:rPr lang="fr-FR" sz="1900" i="1" dirty="0">
                <a:latin typeface="Helvetica" pitchFamily="2" charset="0"/>
                <a:sym typeface="Wingdings" panose="05000000000000000000" pitchFamily="2" charset="2"/>
              </a:rPr>
              <a:t> </a:t>
            </a:r>
            <a:r>
              <a:rPr lang="fr-FR" sz="1900" i="1" dirty="0" err="1">
                <a:latin typeface="Helvetica" pitchFamily="2" charset="0"/>
                <a:sym typeface="Wingdings" panose="05000000000000000000" pitchFamily="2" charset="2"/>
              </a:rPr>
              <a:t>cryomodule</a:t>
            </a:r>
            <a:r>
              <a:rPr lang="fr-FR" sz="1900" i="1" dirty="0">
                <a:latin typeface="Helvetica" pitchFamily="2" charset="0"/>
                <a:sym typeface="Wingdings" panose="05000000000000000000" pitchFamily="2" charset="2"/>
              </a:rPr>
              <a:t>- WP6 		 	14th </a:t>
            </a:r>
            <a:r>
              <a:rPr lang="fr-FR" sz="1900" i="1" dirty="0" err="1">
                <a:latin typeface="Helvetica" pitchFamily="2" charset="0"/>
                <a:sym typeface="Wingdings" panose="05000000000000000000" pitchFamily="2" charset="2"/>
              </a:rPr>
              <a:t>December</a:t>
            </a:r>
            <a:r>
              <a:rPr lang="fr-FR" sz="1900" i="1" dirty="0">
                <a:latin typeface="Helvetica" pitchFamily="2" charset="0"/>
                <a:sym typeface="Wingdings" panose="05000000000000000000" pitchFamily="2" charset="2"/>
              </a:rPr>
              <a:t> 2026   </a:t>
            </a:r>
          </a:p>
          <a:p>
            <a:endParaRPr lang="en-BE" dirty="0"/>
          </a:p>
        </p:txBody>
      </p:sp>
      <p:sp>
        <p:nvSpPr>
          <p:cNvPr id="10" name="Flèche courbée vers la gauche 9"/>
          <p:cNvSpPr/>
          <p:nvPr/>
        </p:nvSpPr>
        <p:spPr>
          <a:xfrm>
            <a:off x="11523604" y="3396974"/>
            <a:ext cx="268448" cy="334673"/>
          </a:xfrm>
          <a:prstGeom prst="curvedLeftArrow">
            <a:avLst>
              <a:gd name="adj1" fmla="val 25000"/>
              <a:gd name="adj2" fmla="val 55219"/>
              <a:gd name="adj3" fmla="val 25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>
            <a:off x="11518057" y="3054027"/>
            <a:ext cx="268448" cy="334673"/>
          </a:xfrm>
          <a:prstGeom prst="curvedLeftArrow">
            <a:avLst>
              <a:gd name="adj1" fmla="val 25000"/>
              <a:gd name="adj2" fmla="val 55219"/>
              <a:gd name="adj3" fmla="val 25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Flèche courbée vers la gauche 14"/>
          <p:cNvSpPr/>
          <p:nvPr/>
        </p:nvSpPr>
        <p:spPr>
          <a:xfrm>
            <a:off x="11533391" y="4161771"/>
            <a:ext cx="268448" cy="334673"/>
          </a:xfrm>
          <a:prstGeom prst="curvedLeftArrow">
            <a:avLst>
              <a:gd name="adj1" fmla="val 25000"/>
              <a:gd name="adj2" fmla="val 55219"/>
              <a:gd name="adj3" fmla="val 25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Flèche courbée vers la gauche 15"/>
          <p:cNvSpPr/>
          <p:nvPr/>
        </p:nvSpPr>
        <p:spPr>
          <a:xfrm>
            <a:off x="11543179" y="4504718"/>
            <a:ext cx="268448" cy="334673"/>
          </a:xfrm>
          <a:prstGeom prst="curvedLeftArrow">
            <a:avLst>
              <a:gd name="adj1" fmla="val 25000"/>
              <a:gd name="adj2" fmla="val 55219"/>
              <a:gd name="adj3" fmla="val 25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6405" y="5980706"/>
            <a:ext cx="115146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>
                <a:solidFill>
                  <a:schemeClr val="accent6">
                    <a:lumMod val="50000"/>
                  </a:schemeClr>
                </a:solidFill>
              </a:rPr>
              <a:t>*800 MHz and 1,3 GHz, </a:t>
            </a:r>
            <a:r>
              <a:rPr lang="fr-FR" sz="1700" dirty="0" err="1">
                <a:solidFill>
                  <a:schemeClr val="accent6">
                    <a:lumMod val="50000"/>
                  </a:schemeClr>
                </a:solidFill>
              </a:rPr>
              <a:t>including</a:t>
            </a:r>
            <a:r>
              <a:rPr lang="fr-FR" sz="1700" dirty="0">
                <a:solidFill>
                  <a:schemeClr val="accent6">
                    <a:lumMod val="50000"/>
                  </a:schemeClr>
                </a:solidFill>
              </a:rPr>
              <a:t> R&amp;D on alternative </a:t>
            </a:r>
            <a:r>
              <a:rPr lang="fr-FR" sz="1700" dirty="0" err="1">
                <a:solidFill>
                  <a:schemeClr val="accent6">
                    <a:lumMod val="50000"/>
                  </a:schemeClr>
                </a:solidFill>
              </a:rPr>
              <a:t>manufacturing</a:t>
            </a:r>
            <a:r>
              <a:rPr lang="fr-FR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700" dirty="0">
                <a:solidFill>
                  <a:schemeClr val="accent6">
                    <a:lumMod val="50000"/>
                  </a:schemeClr>
                </a:solidFill>
              </a:rPr>
              <a:t>for large productions</a:t>
            </a:r>
            <a:r>
              <a:rPr lang="fr-FR" sz="14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s-ES" sz="1400" strike="sngStrik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00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7930" y="177692"/>
            <a:ext cx="9424070" cy="73764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WP4: </a:t>
            </a:r>
            <a:r>
              <a:rPr lang="fr-FR" sz="2400" b="1" dirty="0" err="1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Milestones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(M) and </a:t>
            </a:r>
            <a:r>
              <a:rPr lang="fr-FR" sz="2400" b="1" dirty="0" err="1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deliverables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(D) (</a:t>
            </a:r>
            <a:r>
              <a:rPr lang="fr-FR" sz="2400" b="1" dirty="0" err="1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reminder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)</a:t>
            </a:r>
            <a:endParaRPr lang="es-ES" sz="2400" b="1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5512" y="1305612"/>
            <a:ext cx="114493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ym typeface="Wingdings" panose="05000000000000000000" pitchFamily="2" charset="2"/>
              </a:rPr>
              <a:t>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M1</a:t>
            </a:r>
            <a:r>
              <a:rPr lang="en-US" sz="1600" dirty="0">
                <a:sym typeface="Wingdings" panose="05000000000000000000" pitchFamily="2" charset="2"/>
              </a:rPr>
              <a:t> Design report of FPC coupler: </a:t>
            </a: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1st July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  <a:sym typeface="Wingdings" panose="05000000000000000000" pitchFamily="2" charset="2"/>
              </a:rPr>
              <a:t>M2</a:t>
            </a:r>
            <a:r>
              <a:rPr lang="en-US" sz="1600" dirty="0">
                <a:sym typeface="Wingdings" panose="05000000000000000000" pitchFamily="2" charset="2"/>
              </a:rPr>
              <a:t> Design report of HOM coupler: </a:t>
            </a:r>
            <a:r>
              <a:rPr lang="en-US" sz="1600" dirty="0">
                <a:solidFill>
                  <a:schemeClr val="accent6"/>
                </a:solidFill>
                <a:sym typeface="Wingdings" panose="05000000000000000000" pitchFamily="2" charset="2"/>
              </a:rPr>
              <a:t>1st September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M3 Intermediary general rapport : 1st February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  <a:sym typeface="Wingdings" panose="05000000000000000000" pitchFamily="2" charset="2"/>
              </a:rPr>
              <a:t>M4</a:t>
            </a:r>
            <a:r>
              <a:rPr lang="en-US" sz="1600" dirty="0">
                <a:sym typeface="Wingdings" panose="05000000000000000000" pitchFamily="2" charset="2"/>
              </a:rPr>
              <a:t> Engineering report of the fabrication of HOM couplers : </a:t>
            </a:r>
            <a:r>
              <a:rPr lang="en-US" sz="1600" dirty="0">
                <a:solidFill>
                  <a:schemeClr val="accent6"/>
                </a:solidFill>
                <a:sym typeface="Wingdings" panose="05000000000000000000" pitchFamily="2" charset="2"/>
              </a:rPr>
              <a:t>1st February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  <a:sym typeface="Wingdings" panose="05000000000000000000" pitchFamily="2" charset="2"/>
              </a:rPr>
              <a:t>M5</a:t>
            </a:r>
            <a:r>
              <a:rPr lang="en-US" sz="1600" dirty="0">
                <a:sym typeface="Wingdings" panose="05000000000000000000" pitchFamily="2" charset="2"/>
              </a:rPr>
              <a:t> Test report of HOM couplers: </a:t>
            </a:r>
            <a:r>
              <a:rPr lang="en-US" sz="1600" dirty="0">
                <a:solidFill>
                  <a:schemeClr val="accent6"/>
                </a:solidFill>
                <a:sym typeface="Wingdings" panose="05000000000000000000" pitchFamily="2" charset="2"/>
              </a:rPr>
              <a:t>1st June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M6</a:t>
            </a:r>
            <a:r>
              <a:rPr lang="en-US" sz="1600" dirty="0">
                <a:sym typeface="Wingdings" panose="05000000000000000000" pitchFamily="2" charset="2"/>
              </a:rPr>
              <a:t> Engineering report of the fabrication of FPCs :</a:t>
            </a: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1st June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M7</a:t>
            </a:r>
            <a:r>
              <a:rPr lang="en-US" sz="1600" dirty="0">
                <a:sym typeface="Wingdings" panose="05000000000000000000" pitchFamily="2" charset="2"/>
              </a:rPr>
              <a:t> Test report of FPC couplers: </a:t>
            </a:r>
            <a:r>
              <a:rPr lang="en-US" sz="1600" dirty="0">
                <a:solidFill>
                  <a:srgbClr val="0070C0"/>
                </a:solidFill>
                <a:sym typeface="Wingdings" panose="05000000000000000000" pitchFamily="2" charset="2"/>
              </a:rPr>
              <a:t>1st December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1" u="sng" dirty="0">
                <a:solidFill>
                  <a:schemeClr val="accent6"/>
                </a:solidFill>
                <a:sym typeface="Wingdings" panose="05000000000000000000" pitchFamily="2" charset="2"/>
              </a:rPr>
              <a:t>D1</a:t>
            </a:r>
            <a:r>
              <a:rPr lang="en-US" sz="1600" b="1" i="1" dirty="0">
                <a:sym typeface="Wingdings" panose="05000000000000000000" pitchFamily="2" charset="2"/>
              </a:rPr>
              <a:t> HOM test ‘Report qualification HOM couplers on cavities at 300 K by CNRS’ : </a:t>
            </a:r>
            <a:r>
              <a:rPr lang="en-US" sz="1600" b="1" i="1" dirty="0">
                <a:solidFill>
                  <a:schemeClr val="accent6"/>
                </a:solidFill>
                <a:sym typeface="Wingdings" panose="05000000000000000000" pitchFamily="2" charset="2"/>
              </a:rPr>
              <a:t>1st December 2026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6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ym typeface="Wingdings" panose="05000000000000000000" pitchFamily="2" charset="2"/>
              </a:rPr>
              <a:t>2027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i="1" u="sng" dirty="0">
                <a:solidFill>
                  <a:srgbClr val="0070C0"/>
                </a:solidFill>
                <a:sym typeface="Wingdings" panose="05000000000000000000" pitchFamily="2" charset="2"/>
              </a:rPr>
              <a:t>D2</a:t>
            </a:r>
            <a:r>
              <a:rPr lang="en-US" sz="1600" b="1" i="1" dirty="0">
                <a:sym typeface="Wingdings" panose="05000000000000000000" pitchFamily="2" charset="2"/>
              </a:rPr>
              <a:t> RF coupler test ‘Report on RF test of 800MHz FPC at 50 kW by CERN’ : </a:t>
            </a:r>
            <a:r>
              <a:rPr lang="en-US" sz="1600" b="1" i="1" dirty="0">
                <a:solidFill>
                  <a:srgbClr val="0070C0"/>
                </a:solidFill>
                <a:sym typeface="Wingdings" panose="05000000000000000000" pitchFamily="2" charset="2"/>
              </a:rPr>
              <a:t>1st June 2027</a:t>
            </a:r>
            <a:endParaRPr lang="fr-FR" sz="1600" b="1" i="1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97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9099" y="1102578"/>
            <a:ext cx="114990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fr-FR" sz="1600" b="1" dirty="0" err="1"/>
              <a:t>Task</a:t>
            </a:r>
            <a:r>
              <a:rPr lang="fr-FR" sz="1600" b="1" dirty="0"/>
              <a:t> 4.1 : General coordination  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WP4 </a:t>
            </a:r>
            <a:r>
              <a:rPr lang="fr-FR" sz="1600" dirty="0" err="1"/>
              <a:t>monthly</a:t>
            </a:r>
            <a:r>
              <a:rPr lang="fr-FR" sz="1600" dirty="0"/>
              <a:t> meetings, 4 meetings </a:t>
            </a:r>
            <a:r>
              <a:rPr lang="fr-FR" sz="1600" dirty="0" err="1"/>
              <a:t>hold</a:t>
            </a:r>
            <a:r>
              <a:rPr lang="fr-FR" sz="1600" dirty="0"/>
              <a:t> on:</a:t>
            </a:r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fr-FR" sz="1600" dirty="0"/>
              <a:t>On 16/05/24 : focus </a:t>
            </a:r>
            <a:r>
              <a:rPr lang="fr-FR" sz="1600" b="1" dirty="0"/>
              <a:t>on FP </a:t>
            </a:r>
            <a:r>
              <a:rPr lang="fr-FR" sz="1600" b="1" dirty="0" err="1"/>
              <a:t>couplers</a:t>
            </a:r>
            <a:r>
              <a:rPr lang="fr-FR" sz="1600" b="1" dirty="0"/>
              <a:t> </a:t>
            </a:r>
            <a:r>
              <a:rPr lang="fr-FR" sz="1600" b="1" dirty="0" err="1"/>
              <a:t>specification</a:t>
            </a:r>
            <a:r>
              <a:rPr lang="fr-FR" sz="1600" b="1" dirty="0"/>
              <a:t> </a:t>
            </a:r>
            <a:r>
              <a:rPr lang="fr-FR" sz="1600" dirty="0"/>
              <a:t>and </a:t>
            </a:r>
            <a:r>
              <a:rPr lang="fr-FR" sz="1600" dirty="0" err="1"/>
              <a:t>general</a:t>
            </a:r>
            <a:r>
              <a:rPr lang="fr-FR" sz="1600" dirty="0"/>
              <a:t> organisation (Dario </a:t>
            </a:r>
            <a:r>
              <a:rPr lang="fr-FR" sz="1600" dirty="0" err="1"/>
              <a:t>Giove</a:t>
            </a:r>
            <a:r>
              <a:rPr lang="fr-FR" sz="1600" dirty="0"/>
              <a:t> </a:t>
            </a:r>
            <a:r>
              <a:rPr lang="fr-FR" sz="1600" dirty="0" err="1"/>
              <a:t>deputy</a:t>
            </a:r>
            <a:r>
              <a:rPr lang="fr-FR" sz="1600" dirty="0"/>
              <a:t>, box  </a:t>
            </a:r>
            <a:r>
              <a:rPr lang="es-ES" sz="1600" dirty="0">
                <a:hlinkClick r:id="rId4"/>
              </a:rPr>
              <a:t>https://box.in2p3.fr/s/jH3tpNsLgoZ9p8M</a:t>
            </a:r>
            <a:r>
              <a:rPr lang="es-ES" sz="16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dirty="0"/>
              <a:t>…)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fr-FR" sz="1600" dirty="0"/>
              <a:t>On 25/06/24 : </a:t>
            </a:r>
            <a:r>
              <a:rPr lang="fr-FR" sz="1600" b="1" dirty="0"/>
              <a:t>Focus on HOM coupler for WP6</a:t>
            </a:r>
            <a:r>
              <a:rPr lang="fr-FR" sz="1600" dirty="0"/>
              <a:t>. </a:t>
            </a:r>
            <a:r>
              <a:rPr lang="en-US" sz="1600" dirty="0"/>
              <a:t>Patricia Duchesne (</a:t>
            </a:r>
            <a:r>
              <a:rPr lang="en-US" sz="1600" dirty="0" err="1"/>
              <a:t>IJCLab</a:t>
            </a:r>
            <a:r>
              <a:rPr lang="en-US" sz="1600" dirty="0"/>
              <a:t>)’s presentation of the work carried out (EM simulation, RF designs,..)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fr-FR" sz="1600" dirty="0"/>
              <a:t>On 3/09/24 : </a:t>
            </a:r>
            <a:r>
              <a:rPr lang="fr-FR" sz="1600" b="1" dirty="0"/>
              <a:t>Focus on planning</a:t>
            </a:r>
            <a:r>
              <a:rPr lang="fr-FR" sz="1600" dirty="0"/>
              <a:t>. </a:t>
            </a:r>
            <a:r>
              <a:rPr lang="en-US" sz="1600" dirty="0"/>
              <a:t>WP4 planning compatible with WP6 planning</a:t>
            </a:r>
          </a:p>
          <a:p>
            <a:pPr marL="628650" lvl="2"/>
            <a:endParaRPr lang="en-US" sz="1600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fr-FR" sz="1600" dirty="0"/>
              <a:t>On 15/10/24 : </a:t>
            </a:r>
            <a:r>
              <a:rPr lang="fr-FR" sz="1600" b="1" dirty="0"/>
              <a:t>Focus on FP </a:t>
            </a:r>
            <a:r>
              <a:rPr lang="fr-FR" sz="1600" b="1" dirty="0" err="1"/>
              <a:t>couplers</a:t>
            </a:r>
            <a:r>
              <a:rPr lang="fr-FR" sz="1600" dirty="0"/>
              <a:t> for WP6. </a:t>
            </a:r>
            <a:r>
              <a:rPr lang="fr-FR" sz="1600" dirty="0" err="1"/>
              <a:t>Eric</a:t>
            </a:r>
            <a:r>
              <a:rPr lang="fr-FR" sz="1600" dirty="0"/>
              <a:t> </a:t>
            </a:r>
            <a:r>
              <a:rPr lang="fr-FR" sz="1600" dirty="0" err="1"/>
              <a:t>Montesinos</a:t>
            </a:r>
            <a:r>
              <a:rPr lang="fr-FR" sz="1600" dirty="0"/>
              <a:t> (CERN)‘s </a:t>
            </a:r>
            <a:r>
              <a:rPr lang="fr-FR" sz="1600" dirty="0" err="1"/>
              <a:t>presentation</a:t>
            </a:r>
            <a:r>
              <a:rPr lang="fr-FR" sz="1600" dirty="0"/>
              <a:t> of the</a:t>
            </a:r>
            <a:r>
              <a:rPr lang="en-US" sz="1600" dirty="0"/>
              <a:t> status (preparations and modifications)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Date to be fixed in November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Date to be fixed in December : It will </a:t>
            </a:r>
            <a:r>
              <a:rPr lang="en-US" sz="1600" b="1" dirty="0"/>
              <a:t>focus</a:t>
            </a:r>
            <a:r>
              <a:rPr lang="fr-FR" sz="1600" b="1" dirty="0"/>
              <a:t> on the 1,3 GHz HOM </a:t>
            </a:r>
            <a:r>
              <a:rPr lang="fr-FR" sz="1600" b="1" dirty="0" err="1"/>
              <a:t>couplers</a:t>
            </a:r>
            <a:endParaRPr lang="fr-FR" sz="1600" b="1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fr-FR" sz="1600" dirty="0"/>
              <a:t>… </a:t>
            </a:r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endParaRPr lang="en-US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579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7587" y="4563297"/>
            <a:ext cx="10825316" cy="13370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9232" y="1063596"/>
            <a:ext cx="1183696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6"/>
                </a:solidFill>
              </a:rPr>
              <a:t>Task 4.2: HOM couplers design</a:t>
            </a:r>
            <a:endParaRPr lang="en-US" sz="1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HOM couplers for WP6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600" i="1" dirty="0"/>
              <a:t>RF optimization planned till December 2024 (P. Duchesne)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GB" sz="1400" dirty="0"/>
              <a:t>to check that the damping schemes 2H2P and 4DQW meet requirements in terms of impedances in the new configuration (HOM ports shifted by 25mm towards the tuner</a:t>
            </a:r>
            <a:r>
              <a:rPr lang="en-GB" sz="1600" dirty="0"/>
              <a:t>)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endParaRPr lang="en-GB" sz="1600" dirty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600" i="1" dirty="0"/>
              <a:t>Mechanical /Thermal optimization planned from January to April 2025 (P. Duchesne)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/>
              <a:t>The first thermal results (only heat loads of the fundamental mode) show that: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GB" sz="1400" dirty="0"/>
              <a:t>For DQW coupler: An active cooling circuit inside the antenna is mandatory to remain superconducting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en-GB" sz="1400" dirty="0"/>
              <a:t>For HOOK coupler: The antenna without cooling circuit remains superconducting to be verified when adding the HOM heat loads.</a:t>
            </a:r>
          </a:p>
          <a:p>
            <a:pPr lvl="3" indent="-285750">
              <a:buFont typeface="Arial" panose="020B0604020202020204" pitchFamily="34" charset="0"/>
              <a:buChar char="•"/>
            </a:pPr>
            <a:r>
              <a:rPr lang="en-GB" sz="1400" dirty="0"/>
              <a:t>The integration of a DQW coupler on the 5-cell cavity with its helium tank needs a modification of the coupler design</a:t>
            </a:r>
            <a:r>
              <a:rPr lang="en-GB" sz="1600" dirty="0"/>
              <a:t>.</a:t>
            </a:r>
          </a:p>
          <a:p>
            <a:pPr lvl="3" indent="-285750">
              <a:buFont typeface="Arial" panose="020B0604020202020204" pitchFamily="34" charset="0"/>
              <a:buChar char="•"/>
            </a:pPr>
            <a:endParaRPr lang="en-GB" sz="1600" b="1" dirty="0"/>
          </a:p>
          <a:p>
            <a:pPr lvl="3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fr-FR" sz="1600" b="1" dirty="0"/>
              <a:t>HOM </a:t>
            </a:r>
            <a:r>
              <a:rPr lang="fr-FR" sz="1600" b="1" dirty="0" err="1"/>
              <a:t>couplers</a:t>
            </a:r>
            <a:r>
              <a:rPr lang="fr-FR" sz="1600" b="1" dirty="0"/>
              <a:t> 800 MHz v2 and 1.3 GHz</a:t>
            </a:r>
            <a:r>
              <a:rPr lang="en-US" sz="1600" b="1" dirty="0">
                <a:sym typeface="Wingdings" panose="05000000000000000000" pitchFamily="2" charset="2"/>
              </a:rPr>
              <a:t>  : </a:t>
            </a:r>
            <a:r>
              <a:rPr lang="fr-FR" sz="1600" dirty="0" err="1"/>
              <a:t>Specifications</a:t>
            </a:r>
            <a:r>
              <a:rPr lang="fr-FR" sz="1600" dirty="0"/>
              <a:t> </a:t>
            </a:r>
            <a:r>
              <a:rPr lang="fr-FR" sz="1600" dirty="0" err="1"/>
              <a:t>ongoing</a:t>
            </a:r>
            <a:r>
              <a:rPr lang="en-US" sz="1600" dirty="0"/>
              <a:t> </a:t>
            </a:r>
            <a:endParaRPr lang="en-US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9327" y="4563297"/>
            <a:ext cx="3096158" cy="13370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5910" y="4852479"/>
            <a:ext cx="72200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>
                <a:solidFill>
                  <a:schemeClr val="accent6">
                    <a:lumMod val="75000"/>
                  </a:schemeClr>
                </a:solidFill>
              </a:rPr>
              <a:t>The 2 damping schemes studied ( a/ 2xH + 2xP and B/ 4xDQW)</a:t>
            </a:r>
          </a:p>
          <a:p>
            <a:r>
              <a:rPr lang="en-GB" sz="1400" i="1" dirty="0">
                <a:solidFill>
                  <a:schemeClr val="accent6">
                    <a:lumMod val="75000"/>
                  </a:schemeClr>
                </a:solidFill>
              </a:rPr>
              <a:t>From presentation on WP4 of P. Duchesne based on the Carmelo </a:t>
            </a:r>
            <a:r>
              <a:rPr lang="en-GB" sz="1400" i="1" dirty="0" err="1">
                <a:solidFill>
                  <a:schemeClr val="accent6">
                    <a:lumMod val="75000"/>
                  </a:schemeClr>
                </a:solidFill>
              </a:rPr>
              <a:t>Barbagallo’s</a:t>
            </a:r>
            <a:r>
              <a:rPr lang="en-GB" sz="1400" i="1" dirty="0">
                <a:solidFill>
                  <a:schemeClr val="accent6">
                    <a:lumMod val="75000"/>
                  </a:schemeClr>
                </a:solidFill>
              </a:rPr>
              <a:t> work</a:t>
            </a:r>
          </a:p>
        </p:txBody>
      </p:sp>
    </p:spTree>
    <p:extLst>
      <p:ext uri="{BB962C8B-B14F-4D97-AF65-F5344CB8AC3E}">
        <p14:creationId xmlns:p14="http://schemas.microsoft.com/office/powerpoint/2010/main" val="200998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8764" y="1302580"/>
            <a:ext cx="11499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6"/>
                </a:solidFill>
              </a:rPr>
              <a:t>Task 4.3: Fabrication of HOM couplers</a:t>
            </a:r>
            <a:endParaRPr lang="en-US" sz="1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indent="-285750">
              <a:buFont typeface="Arial" panose="020B0604020202020204" pitchFamily="34" charset="0"/>
              <a:buChar char="•"/>
            </a:pPr>
            <a:endParaRPr lang="en-GB" sz="1600" b="1" i="1" dirty="0">
              <a:solidFill>
                <a:schemeClr val="accent6">
                  <a:lumMod val="50000"/>
                </a:schemeClr>
              </a:solidFill>
              <a:latin typeface="Helvetica" pitchFamily="2" charset="0"/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600" b="1" dirty="0"/>
              <a:t>Ongoing:</a:t>
            </a:r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 between Vittorio Parma (CERN), Marco </a:t>
            </a:r>
            <a:r>
              <a:rPr lang="en-US" sz="1600" dirty="0" err="1"/>
              <a:t>Garlasche</a:t>
            </a:r>
            <a:r>
              <a:rPr lang="en-US" sz="1600" dirty="0"/>
              <a:t> (CERN) and </a:t>
            </a:r>
            <a:r>
              <a:rPr lang="en-US" sz="1600" dirty="0" err="1"/>
              <a:t>Andris</a:t>
            </a:r>
            <a:r>
              <a:rPr lang="en-US" sz="1600" dirty="0"/>
              <a:t> </a:t>
            </a:r>
            <a:r>
              <a:rPr lang="en-US" sz="1600" dirty="0" err="1"/>
              <a:t>Ratkus</a:t>
            </a:r>
            <a:r>
              <a:rPr lang="en-US" sz="1600" dirty="0"/>
              <a:t> (RTU) about additive manufacturing. </a:t>
            </a:r>
          </a:p>
          <a:p>
            <a:pPr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study of the possibility of increase from 4 units to 16 units the manufacturing of HOM at CERN (request from WP6). </a:t>
            </a:r>
          </a:p>
          <a:p>
            <a:pPr marL="171450" lvl="1"/>
            <a:r>
              <a:rPr lang="en-US" sz="1600" dirty="0"/>
              <a:t>	</a:t>
            </a:r>
            <a:r>
              <a:rPr lang="en-US" sz="1600" dirty="0">
                <a:sym typeface="Wingdings" panose="05000000000000000000" pitchFamily="2" charset="2"/>
              </a:rPr>
              <a:t>Q</a:t>
            </a:r>
            <a:r>
              <a:rPr lang="en-US" sz="1600" dirty="0"/>
              <a:t>uestion : Procedure under ISAS for changing the deliverables/milestones. </a:t>
            </a:r>
            <a:endParaRPr lang="en-US" sz="1600" b="1" dirty="0"/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endParaRPr lang="en-US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1022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8764" y="1302580"/>
            <a:ext cx="11499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6"/>
                </a:solidFill>
              </a:rPr>
              <a:t>Task 4.3: Test of HOM couplers</a:t>
            </a:r>
            <a:endParaRPr lang="en-US" sz="1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171450" lvl="1"/>
            <a:endParaRPr lang="en-GB" sz="1600" dirty="0"/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Nothing to report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992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11278" y="3181355"/>
            <a:ext cx="10982632" cy="294414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9932" y="940569"/>
            <a:ext cx="114781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1600" b="1" dirty="0"/>
              <a:t>Task 4.5: </a:t>
            </a:r>
            <a:r>
              <a:rPr lang="en-GB" sz="1600" b="1" dirty="0">
                <a:solidFill>
                  <a:srgbClr val="0070C0"/>
                </a:solidFill>
              </a:rPr>
              <a:t>800 MHz FP couplers design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GB" sz="1600" b="1" dirty="0">
              <a:solidFill>
                <a:srgbClr val="0070C0"/>
              </a:solidFill>
            </a:endParaRPr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Two models : SPL FPC disc window and SPL cylindrical window</a:t>
            </a:r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Ongoing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definition of the last parameters (Q</a:t>
            </a:r>
            <a:r>
              <a:rPr lang="en-US" sz="1600" baseline="-25000" dirty="0"/>
              <a:t>EXT</a:t>
            </a:r>
            <a:r>
              <a:rPr lang="en-US" sz="1600" dirty="0"/>
              <a:t>)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</a:t>
            </a:r>
            <a:r>
              <a:rPr lang="en-GB" sz="1600" dirty="0"/>
              <a:t> study of the adaptation to SPL FPC to PERLE FPC </a:t>
            </a:r>
          </a:p>
          <a:p>
            <a:pPr lvl="3" indent="-285750">
              <a:buFont typeface="Arial" panose="020B0604020202020204" pitchFamily="34" charset="0"/>
              <a:buChar char="•"/>
            </a:pPr>
            <a:r>
              <a:rPr lang="en-GB" sz="1600" dirty="0"/>
              <a:t>From 704 MHz to 801 MHz ( Waveguide modification)</a:t>
            </a:r>
          </a:p>
          <a:p>
            <a:pPr lvl="3" indent="-285750">
              <a:buFont typeface="Arial" panose="020B0604020202020204" pitchFamily="34" charset="0"/>
              <a:buChar char="•"/>
            </a:pPr>
            <a:r>
              <a:rPr lang="en-GB" sz="1600" dirty="0"/>
              <a:t>The adaptation of the antenna (Position and shape) </a:t>
            </a:r>
          </a:p>
          <a:p>
            <a:pPr lvl="3" indent="-28575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625" y="3316285"/>
            <a:ext cx="2679752" cy="195712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5914" y="3277939"/>
            <a:ext cx="2254874" cy="211153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11278" y="5594548"/>
            <a:ext cx="11080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 err="1"/>
              <a:t>From</a:t>
            </a:r>
            <a:r>
              <a:rPr lang="fr-FR" sz="1400" i="1" dirty="0"/>
              <a:t> E. </a:t>
            </a:r>
            <a:r>
              <a:rPr lang="fr-FR" sz="1400" i="1" dirty="0" err="1"/>
              <a:t>Montesinos</a:t>
            </a:r>
            <a:r>
              <a:rPr lang="fr-FR" sz="1400" i="1" dirty="0"/>
              <a:t> </a:t>
            </a:r>
            <a:r>
              <a:rPr lang="fr-FR" sz="1400" i="1" dirty="0" err="1"/>
              <a:t>presentation</a:t>
            </a:r>
            <a:r>
              <a:rPr lang="fr-FR" sz="1400" i="1" dirty="0"/>
              <a:t> on WP4: SPL Disc </a:t>
            </a:r>
            <a:r>
              <a:rPr lang="fr-FR" sz="1400" i="1" dirty="0" err="1"/>
              <a:t>window</a:t>
            </a:r>
            <a:r>
              <a:rPr lang="fr-FR" sz="1400" i="1" dirty="0"/>
              <a:t> coupler &amp; SPL  </a:t>
            </a:r>
            <a:r>
              <a:rPr lang="fr-FR" sz="1400" i="1" dirty="0" err="1"/>
              <a:t>cylindrical</a:t>
            </a:r>
            <a:r>
              <a:rPr lang="fr-FR" sz="1400" i="1" dirty="0"/>
              <a:t> </a:t>
            </a:r>
            <a:r>
              <a:rPr lang="fr-FR" sz="1400" i="1" dirty="0" err="1"/>
              <a:t>window</a:t>
            </a:r>
            <a:r>
              <a:rPr lang="fr-FR" sz="1400" i="1" dirty="0"/>
              <a:t> coupler</a:t>
            </a:r>
            <a:endParaRPr lang="es-ES" sz="1400" i="1" dirty="0"/>
          </a:p>
        </p:txBody>
      </p:sp>
      <p:pic>
        <p:nvPicPr>
          <p:cNvPr id="6" name="Content Placeholder 7" descr="SPL-SPS ENSEMBLE.jpg">
            <a:extLst>
              <a:ext uri="{FF2B5EF4-FFF2-40B4-BE49-F238E27FC236}">
                <a16:creationId xmlns:a16="http://schemas.microsoft.com/office/drawing/2014/main" id="{B863913B-AA7F-E5D2-E068-0E9F33DDB080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5766317">
            <a:off x="788164" y="3764126"/>
            <a:ext cx="1721040" cy="972069"/>
          </a:xfrm>
          <a:prstGeom prst="rect">
            <a:avLst/>
          </a:prstGeom>
        </p:spPr>
      </p:pic>
      <p:pic>
        <p:nvPicPr>
          <p:cNvPr id="7" name="Picture 2" descr="\\cern.ch\dfs\Departments\AB\Groups\RF\Sections\SR\Prevessin\Coupleurs\coupleur SPL\Illustrations\SPL-LHC ENSEMBLE.jpg">
            <a:extLst>
              <a:ext uri="{FF2B5EF4-FFF2-40B4-BE49-F238E27FC236}">
                <a16:creationId xmlns:a16="http://schemas.microsoft.com/office/drawing/2014/main" id="{C3378817-BEA4-C66D-2186-E44FC8A36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16200000">
            <a:off x="6984695" y="3720793"/>
            <a:ext cx="1859152" cy="1050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9669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015612" y="2271265"/>
            <a:ext cx="7020233" cy="221224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06664" y="315684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WP4: S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tatus/evolution of 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ask</a:t>
            </a:r>
            <a:r>
              <a:rPr lang="fr-FR" sz="2400" b="1" dirty="0">
                <a:solidFill>
                  <a:schemeClr val="bg2">
                    <a:lumMod val="50000"/>
                  </a:schemeClr>
                </a:solidFill>
              </a:rPr>
              <a:t>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150" y="983573"/>
            <a:ext cx="114176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sz="1600" b="1" dirty="0"/>
              <a:t>Task 4.6: </a:t>
            </a:r>
            <a:r>
              <a:rPr lang="en-GB" sz="1600" b="1" dirty="0">
                <a:solidFill>
                  <a:srgbClr val="0070C0"/>
                </a:solidFill>
              </a:rPr>
              <a:t>Fabrication of 800 MHz FP couplers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US" sz="1600" b="1" dirty="0"/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4 (disc </a:t>
            </a:r>
            <a:r>
              <a:rPr lang="fr-FR" sz="1600" dirty="0" err="1"/>
              <a:t>window</a:t>
            </a:r>
            <a:r>
              <a:rPr lang="fr-FR" sz="1600" dirty="0"/>
              <a:t>)+ 4 (</a:t>
            </a:r>
            <a:r>
              <a:rPr lang="fr-FR" sz="1600" dirty="0" err="1"/>
              <a:t>cylindrical</a:t>
            </a:r>
            <a:r>
              <a:rPr lang="fr-FR" sz="1600" dirty="0"/>
              <a:t> </a:t>
            </a:r>
            <a:r>
              <a:rPr lang="fr-FR" sz="1600" dirty="0" err="1"/>
              <a:t>window</a:t>
            </a:r>
            <a:r>
              <a:rPr lang="fr-FR" sz="1600" dirty="0"/>
              <a:t>) SPL </a:t>
            </a:r>
            <a:r>
              <a:rPr lang="fr-FR" sz="1600" dirty="0" err="1"/>
              <a:t>couplers</a:t>
            </a:r>
            <a:r>
              <a:rPr lang="fr-FR" sz="1600" dirty="0"/>
              <a:t> at 704 MHz </a:t>
            </a:r>
            <a:r>
              <a:rPr lang="fr-FR" sz="1600" dirty="0" err="1"/>
              <a:t>avalaibles</a:t>
            </a:r>
            <a:endParaRPr lang="fr-FR" sz="1600" dirty="0"/>
          </a:p>
          <a:p>
            <a:pPr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The </a:t>
            </a:r>
            <a:r>
              <a:rPr lang="fr-FR" sz="1600" dirty="0" err="1"/>
              <a:t>antenna</a:t>
            </a:r>
            <a:r>
              <a:rPr lang="fr-FR" sz="1600" dirty="0"/>
              <a:t> </a:t>
            </a:r>
            <a:r>
              <a:rPr lang="en-GB" sz="1600" dirty="0"/>
              <a:t>will be modified </a:t>
            </a:r>
            <a:endParaRPr lang="fr-FR" sz="1600" dirty="0"/>
          </a:p>
          <a:p>
            <a:pPr marL="171450" lvl="1"/>
            <a:endParaRPr lang="fr-FR" sz="1600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lvl="1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 err="1"/>
              <a:t>Ongoing</a:t>
            </a:r>
            <a:r>
              <a:rPr lang="fr-FR" sz="1600" b="1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 err="1"/>
              <a:t>With</a:t>
            </a:r>
            <a:r>
              <a:rPr lang="fr-FR" sz="1600" dirty="0"/>
              <a:t> regard of the manufacture of 4 </a:t>
            </a:r>
            <a:r>
              <a:rPr lang="en-US" sz="1600" dirty="0"/>
              <a:t>double-walled tubes (cuffs), different possibilities under study: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Re-using the ESS </a:t>
            </a:r>
            <a:r>
              <a:rPr lang="en-US" sz="1600" dirty="0" err="1"/>
              <a:t>Cryomodules</a:t>
            </a:r>
            <a:r>
              <a:rPr lang="en-US" sz="1600" dirty="0"/>
              <a:t> ones with an additional piece of external line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Manufacture them at CERN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706829" y="6326659"/>
            <a:ext cx="48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endParaRPr lang="es-ES" dirty="0"/>
          </a:p>
        </p:txBody>
      </p:sp>
      <p:sp>
        <p:nvSpPr>
          <p:cNvPr id="11" name="ZoneTexte 10"/>
          <p:cNvSpPr txBox="1"/>
          <p:nvPr/>
        </p:nvSpPr>
        <p:spPr>
          <a:xfrm>
            <a:off x="2241167" y="2767385"/>
            <a:ext cx="3821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err="1"/>
              <a:t>From</a:t>
            </a:r>
            <a:r>
              <a:rPr lang="fr-FR" sz="1400" i="1" dirty="0"/>
              <a:t> E. </a:t>
            </a:r>
            <a:r>
              <a:rPr lang="fr-FR" sz="1400" i="1" dirty="0" err="1"/>
              <a:t>Montesinos</a:t>
            </a:r>
            <a:r>
              <a:rPr lang="fr-FR" sz="1400" i="1" dirty="0"/>
              <a:t> </a:t>
            </a:r>
            <a:r>
              <a:rPr lang="fr-FR" sz="1400" i="1" dirty="0" err="1"/>
              <a:t>presentation</a:t>
            </a:r>
            <a:r>
              <a:rPr lang="fr-FR" sz="1400" i="1" dirty="0"/>
              <a:t> on WP4: The SPL coupleurs </a:t>
            </a:r>
            <a:r>
              <a:rPr lang="fr-FR" sz="1400" i="1" dirty="0" err="1"/>
              <a:t>avalaibles</a:t>
            </a:r>
            <a:endParaRPr lang="es-ES" sz="1400" i="1" dirty="0"/>
          </a:p>
        </p:txBody>
      </p:sp>
      <p:pic>
        <p:nvPicPr>
          <p:cNvPr id="13" name="Picture 4">
            <a:extLst>
              <a:ext uri="{FF2B5EF4-FFF2-40B4-BE49-F238E27FC236}">
                <a16:creationId xmlns:a16="http://schemas.microsoft.com/office/drawing/2014/main" id="{6CD65260-BA2C-BED8-2F1A-98EF5EEA863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26209" b="10389"/>
          <a:stretch/>
        </p:blipFill>
        <p:spPr>
          <a:xfrm>
            <a:off x="6288634" y="2331855"/>
            <a:ext cx="2303009" cy="19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33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1043</Words>
  <Application>Microsoft Office PowerPoint</Application>
  <PresentationFormat>Grand écran</PresentationFormat>
  <Paragraphs>138</Paragraphs>
  <Slides>11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Courier New</vt:lpstr>
      <vt:lpstr>Helvetica</vt:lpstr>
      <vt:lpstr>Office Theme</vt:lpstr>
      <vt:lpstr>WP4 High-Order Mode dampers  and  Fundamental Power couplers </vt:lpstr>
      <vt:lpstr>Présentation PowerPoint</vt:lpstr>
      <vt:lpstr>WP4: Milestones (M) and deliverables (D) (reminder)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79</cp:revision>
  <cp:lastPrinted>2024-10-17T07:51:16Z</cp:lastPrinted>
  <dcterms:created xsi:type="dcterms:W3CDTF">2024-02-23T11:31:04Z</dcterms:created>
  <dcterms:modified xsi:type="dcterms:W3CDTF">2024-10-24T13:53:27Z</dcterms:modified>
</cp:coreProperties>
</file>