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56" r:id="rId3"/>
    <p:sldId id="260" r:id="rId4"/>
    <p:sldId id="257" r:id="rId5"/>
    <p:sldId id="263" r:id="rId6"/>
    <p:sldId id="264" r:id="rId7"/>
    <p:sldId id="265" r:id="rId8"/>
    <p:sldId id="262" r:id="rId9"/>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34" userDrawn="1">
          <p15:clr>
            <a:srgbClr val="A4A3A4"/>
          </p15:clr>
        </p15:guide>
        <p15:guide id="2" orient="horz" pos="5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9EDD"/>
    <a:srgbClr val="1B3C70"/>
    <a:srgbClr val="A4C137"/>
    <a:srgbClr val="D8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80"/>
    <p:restoredTop sz="94168"/>
  </p:normalViewPr>
  <p:slideViewPr>
    <p:cSldViewPr snapToGrid="0">
      <p:cViewPr varScale="1">
        <p:scale>
          <a:sx n="73" d="100"/>
          <a:sy n="73" d="100"/>
        </p:scale>
        <p:origin x="684" y="48"/>
      </p:cViewPr>
      <p:guideLst>
        <p:guide pos="234"/>
        <p:guide orient="horz" pos="5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07F07-5018-B520-783B-FE0457BCD9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EBC53577-5D47-3462-F508-230E0253F3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1EF8CF65-E206-3105-4673-F13885629447}"/>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5" name="Footer Placeholder 4">
            <a:extLst>
              <a:ext uri="{FF2B5EF4-FFF2-40B4-BE49-F238E27FC236}">
                <a16:creationId xmlns:a16="http://schemas.microsoft.com/office/drawing/2014/main" id="{B9C07C72-387F-907B-1702-431F21C0BA0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51FC383-9E28-9304-354E-F80FB06F55C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1289833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793C-A8B3-F264-6E40-84278DCA4AC6}"/>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41039B46-D290-3902-DD95-AA1FB158F33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FF55E12-F97D-3D20-4013-D3B2FE30D1B7}"/>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5" name="Footer Placeholder 4">
            <a:extLst>
              <a:ext uri="{FF2B5EF4-FFF2-40B4-BE49-F238E27FC236}">
                <a16:creationId xmlns:a16="http://schemas.microsoft.com/office/drawing/2014/main" id="{772874DB-5421-9EDD-37D6-425B6983376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4C33B1D9-3620-1F4F-9C12-E5D29B3B11D6}"/>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40651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E89427-BD9A-4F90-8507-D5461D4AF40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129B218D-F119-D88B-04E0-282E532EA8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C167B9E0-E1C5-E090-5BF8-E23ECA443153}"/>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5" name="Footer Placeholder 4">
            <a:extLst>
              <a:ext uri="{FF2B5EF4-FFF2-40B4-BE49-F238E27FC236}">
                <a16:creationId xmlns:a16="http://schemas.microsoft.com/office/drawing/2014/main" id="{7E2248BD-AC9E-EF27-8724-4A261C54939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B1BBEFC-60B4-A86B-4F5D-EE50B670693E}"/>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331453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F00781-63C7-30E9-5BEF-A217FC1C74C3}"/>
              </a:ext>
            </a:extLst>
          </p:cNvPr>
          <p:cNvSpPr/>
          <p:nvPr userDrawn="1"/>
        </p:nvSpPr>
        <p:spPr>
          <a:xfrm>
            <a:off x="0" y="6228272"/>
            <a:ext cx="12192000" cy="629728"/>
          </a:xfrm>
          <a:prstGeom prst="rect">
            <a:avLst/>
          </a:prstGeom>
          <a:solidFill>
            <a:srgbClr val="1B3C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ln>
                <a:noFill/>
              </a:ln>
            </a:endParaRPr>
          </a:p>
        </p:txBody>
      </p:sp>
      <p:sp>
        <p:nvSpPr>
          <p:cNvPr id="3" name="Content Placeholder 2">
            <a:extLst>
              <a:ext uri="{FF2B5EF4-FFF2-40B4-BE49-F238E27FC236}">
                <a16:creationId xmlns:a16="http://schemas.microsoft.com/office/drawing/2014/main" id="{93001350-A3CE-F72C-EF66-224EE8E3E5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8" name="Rectangle 7">
            <a:extLst>
              <a:ext uri="{FF2B5EF4-FFF2-40B4-BE49-F238E27FC236}">
                <a16:creationId xmlns:a16="http://schemas.microsoft.com/office/drawing/2014/main" id="{67AD4B42-D297-0B40-9129-9EE34EB7EEB7}"/>
              </a:ext>
            </a:extLst>
          </p:cNvPr>
          <p:cNvSpPr/>
          <p:nvPr userDrawn="1"/>
        </p:nvSpPr>
        <p:spPr>
          <a:xfrm>
            <a:off x="1" y="0"/>
            <a:ext cx="277792" cy="6228272"/>
          </a:xfrm>
          <a:prstGeom prst="rect">
            <a:avLst/>
          </a:prstGeom>
          <a:solidFill>
            <a:srgbClr val="A4C13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noFill/>
              </a:ln>
            </a:endParaRPr>
          </a:p>
        </p:txBody>
      </p:sp>
      <p:sp>
        <p:nvSpPr>
          <p:cNvPr id="9" name="Title 8">
            <a:extLst>
              <a:ext uri="{FF2B5EF4-FFF2-40B4-BE49-F238E27FC236}">
                <a16:creationId xmlns:a16="http://schemas.microsoft.com/office/drawing/2014/main" id="{8654A683-1867-7A1B-2FA0-CA7B333986F3}"/>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2608694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A5CA1-B7CB-D1FB-EC76-E686072A27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783376EC-3A6A-627D-FB8C-389BD638A9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0D9367-1A65-3258-265C-9FE90DFE5DEC}"/>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5" name="Footer Placeholder 4">
            <a:extLst>
              <a:ext uri="{FF2B5EF4-FFF2-40B4-BE49-F238E27FC236}">
                <a16:creationId xmlns:a16="http://schemas.microsoft.com/office/drawing/2014/main" id="{49080604-377F-6192-4D4E-AC24A6380889}"/>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E3C9CB9-597A-78E3-CFBC-A159B83280FD}"/>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5195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8BA3-0492-6F74-9BF6-52E8ECDE36D7}"/>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C1E413EA-68CD-9D88-D79C-CC6ED21EC1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0C519449-C536-4F9E-2D95-193291798F0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4F2D753B-EBAF-B53A-074D-76FB47A9C273}"/>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6" name="Footer Placeholder 5">
            <a:extLst>
              <a:ext uri="{FF2B5EF4-FFF2-40B4-BE49-F238E27FC236}">
                <a16:creationId xmlns:a16="http://schemas.microsoft.com/office/drawing/2014/main" id="{16B5475B-BCCD-BF1D-D454-48E8BAEE8BB4}"/>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97A81B7A-9A7C-4BC7-ADE6-79554484D7A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025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4811-F649-1A18-8152-2E898C3CB5E7}"/>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79C96928-3DA8-37D0-D51A-B823CED2E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D67FC4-6803-2A31-FB6C-F5659A25A6F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D23C89C4-348E-5F39-4668-34D6F57A0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B8D285-7AB1-D934-D1C7-35BD769227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F336D4F4-1072-1534-5192-D3D0EB786864}"/>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8" name="Footer Placeholder 7">
            <a:extLst>
              <a:ext uri="{FF2B5EF4-FFF2-40B4-BE49-F238E27FC236}">
                <a16:creationId xmlns:a16="http://schemas.microsoft.com/office/drawing/2014/main" id="{EBF9E71C-2B25-C35F-F2C4-0647C5575905}"/>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BBFE4384-78B5-0145-4AD6-E159AB04C93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1539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5D05-BAE5-24E8-3A9C-14C3A7F701D0}"/>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A69ECEF6-D795-F1A5-DDBC-8D98B55B57F5}"/>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4" name="Footer Placeholder 3">
            <a:extLst>
              <a:ext uri="{FF2B5EF4-FFF2-40B4-BE49-F238E27FC236}">
                <a16:creationId xmlns:a16="http://schemas.microsoft.com/office/drawing/2014/main" id="{5EEA4890-38CA-0ACB-1B4F-A5F9405A0CD0}"/>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AD674416-B7D1-C64F-6B7E-D5252B22CB2B}"/>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5086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45E28-5069-3021-3A48-8D87E4177403}"/>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3" name="Footer Placeholder 2">
            <a:extLst>
              <a:ext uri="{FF2B5EF4-FFF2-40B4-BE49-F238E27FC236}">
                <a16:creationId xmlns:a16="http://schemas.microsoft.com/office/drawing/2014/main" id="{DD999B63-1C5E-64D7-EE4C-E6CB250038AF}"/>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58C717FB-888C-F1BE-37C5-F04D21D1E38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4538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92FD-FA4F-1B23-9EA8-98A91CDBFD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D4F74534-C607-4610-550D-E549332B6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7DBEA254-A469-DD5E-6D80-44BC37540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BB67E5-EFEF-17F0-5AB1-5E8DF97BF536}"/>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6" name="Footer Placeholder 5">
            <a:extLst>
              <a:ext uri="{FF2B5EF4-FFF2-40B4-BE49-F238E27FC236}">
                <a16:creationId xmlns:a16="http://schemas.microsoft.com/office/drawing/2014/main" id="{3BBEDB6C-8CB1-00F0-9658-BA9847DD83B3}"/>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6C09C59-5D4A-0616-191D-C163C2AA1E0C}"/>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226307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37EC-0CB8-5C20-0D9F-EF2B8B7057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1559592B-AE95-C702-A091-81C5DD7C8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C76C0F8F-A3A7-5386-A2CD-26017DDBA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6BDF64-7321-18FA-3A8A-151C61B2550D}"/>
              </a:ext>
            </a:extLst>
          </p:cNvPr>
          <p:cNvSpPr>
            <a:spLocks noGrp="1"/>
          </p:cNvSpPr>
          <p:nvPr>
            <p:ph type="dt" sz="half" idx="10"/>
          </p:nvPr>
        </p:nvSpPr>
        <p:spPr/>
        <p:txBody>
          <a:bodyPr/>
          <a:lstStyle/>
          <a:p>
            <a:fld id="{C99A398E-FCB8-1146-8DE5-39712756FA2F}" type="datetimeFigureOut">
              <a:rPr lang="en-BE" smtClean="0"/>
              <a:t>10/18/2024</a:t>
            </a:fld>
            <a:endParaRPr lang="en-BE"/>
          </a:p>
        </p:txBody>
      </p:sp>
      <p:sp>
        <p:nvSpPr>
          <p:cNvPr id="6" name="Footer Placeholder 5">
            <a:extLst>
              <a:ext uri="{FF2B5EF4-FFF2-40B4-BE49-F238E27FC236}">
                <a16:creationId xmlns:a16="http://schemas.microsoft.com/office/drawing/2014/main" id="{0F97279B-A4DF-B23E-FBF6-E1F5762D1FD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D9E326F-A5DE-61B2-FC62-4368882963C4}"/>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97119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C02FC6-B683-24E9-4CF3-ACB65B9C3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E8788781-C4E4-8F07-B445-0FCB6612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03871DA-F3C2-ACC9-0954-A50279EA3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9A398E-FCB8-1146-8DE5-39712756FA2F}" type="datetimeFigureOut">
              <a:rPr lang="en-BE" smtClean="0"/>
              <a:t>10/18/2024</a:t>
            </a:fld>
            <a:endParaRPr lang="en-BE"/>
          </a:p>
        </p:txBody>
      </p:sp>
      <p:sp>
        <p:nvSpPr>
          <p:cNvPr id="5" name="Footer Placeholder 4">
            <a:extLst>
              <a:ext uri="{FF2B5EF4-FFF2-40B4-BE49-F238E27FC236}">
                <a16:creationId xmlns:a16="http://schemas.microsoft.com/office/drawing/2014/main" id="{43BF7E01-A745-BFC4-1A5F-98305C39C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BE"/>
          </a:p>
        </p:txBody>
      </p:sp>
      <p:sp>
        <p:nvSpPr>
          <p:cNvPr id="6" name="Slide Number Placeholder 5">
            <a:extLst>
              <a:ext uri="{FF2B5EF4-FFF2-40B4-BE49-F238E27FC236}">
                <a16:creationId xmlns:a16="http://schemas.microsoft.com/office/drawing/2014/main" id="{690CC3E3-36ED-4099-6586-23175595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68FCCF-9A80-B240-8D85-84F960565AFA}" type="slidenum">
              <a:rPr lang="en-BE" smtClean="0"/>
              <a:t>‹N°›</a:t>
            </a:fld>
            <a:endParaRPr lang="en-BE"/>
          </a:p>
        </p:txBody>
      </p:sp>
    </p:spTree>
    <p:extLst>
      <p:ext uri="{BB962C8B-B14F-4D97-AF65-F5344CB8AC3E}">
        <p14:creationId xmlns:p14="http://schemas.microsoft.com/office/powerpoint/2010/main" val="41749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novate for Sustainable Accelerating Systems: Kick-Off Meeting">
            <a:extLst>
              <a:ext uri="{FF2B5EF4-FFF2-40B4-BE49-F238E27FC236}">
                <a16:creationId xmlns:a16="http://schemas.microsoft.com/office/drawing/2014/main" id="{0BBB2F10-FAEB-D3CF-A535-57FAB197BF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523" y="378848"/>
            <a:ext cx="3609024" cy="113426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B977F7-1EE6-DC7F-CD89-A20E9ED46829}"/>
              </a:ext>
            </a:extLst>
          </p:cNvPr>
          <p:cNvSpPr txBox="1"/>
          <p:nvPr/>
        </p:nvSpPr>
        <p:spPr>
          <a:xfrm>
            <a:off x="2672163" y="2598003"/>
            <a:ext cx="7649167" cy="830997"/>
          </a:xfrm>
          <a:prstGeom prst="rect">
            <a:avLst/>
          </a:prstGeom>
          <a:noFill/>
        </p:spPr>
        <p:txBody>
          <a:bodyPr wrap="square" rtlCol="0">
            <a:spAutoFit/>
          </a:bodyPr>
          <a:lstStyle/>
          <a:p>
            <a:r>
              <a:rPr lang="en-BE" sz="2400" b="1">
                <a:solidFill>
                  <a:srgbClr val="A4C137"/>
                </a:solidFill>
              </a:rPr>
              <a:t>WP</a:t>
            </a:r>
            <a:r>
              <a:rPr lang="en-US" sz="2400" b="1" dirty="0">
                <a:solidFill>
                  <a:srgbClr val="A4C137"/>
                </a:solidFill>
              </a:rPr>
              <a:t>5</a:t>
            </a:r>
            <a:r>
              <a:rPr lang="en-BE" sz="2400" b="1">
                <a:solidFill>
                  <a:srgbClr val="A4C137"/>
                </a:solidFill>
              </a:rPr>
              <a:t>: </a:t>
            </a:r>
            <a:r>
              <a:rPr lang="en-US" sz="2400" b="1" dirty="0">
                <a:solidFill>
                  <a:srgbClr val="A4C137"/>
                </a:solidFill>
              </a:rPr>
              <a:t>Integration into a new LINAC Cryomodule</a:t>
            </a:r>
            <a:endParaRPr lang="en-BE" sz="2400" b="1" dirty="0">
              <a:solidFill>
                <a:srgbClr val="A4C137"/>
              </a:solidFill>
            </a:endParaRPr>
          </a:p>
          <a:p>
            <a:r>
              <a:rPr lang="en-US" sz="2400" b="1" dirty="0">
                <a:solidFill>
                  <a:srgbClr val="1B3C70"/>
                </a:solidFill>
                <a:latin typeface="Calibri"/>
                <a:ea typeface="ＭＳ Ｐゴシック" charset="0"/>
              </a:rPr>
              <a:t>WP Leader: Nuno Elias (ESS)</a:t>
            </a:r>
          </a:p>
        </p:txBody>
      </p:sp>
      <p:sp>
        <p:nvSpPr>
          <p:cNvPr id="3" name="TextBox 2">
            <a:extLst>
              <a:ext uri="{FF2B5EF4-FFF2-40B4-BE49-F238E27FC236}">
                <a16:creationId xmlns:a16="http://schemas.microsoft.com/office/drawing/2014/main" id="{8D944138-ADF0-036F-F750-78AC31B9D2C8}"/>
              </a:ext>
            </a:extLst>
          </p:cNvPr>
          <p:cNvSpPr txBox="1"/>
          <p:nvPr/>
        </p:nvSpPr>
        <p:spPr>
          <a:xfrm>
            <a:off x="2271416" y="3849696"/>
            <a:ext cx="7649167" cy="1200329"/>
          </a:xfrm>
          <a:prstGeom prst="rect">
            <a:avLst/>
          </a:prstGeom>
          <a:noFill/>
        </p:spPr>
        <p:txBody>
          <a:bodyPr wrap="square" rtlCol="0">
            <a:spAutoFit/>
          </a:bodyPr>
          <a:lstStyle/>
          <a:p>
            <a:pPr algn="ctr"/>
            <a:r>
              <a:rPr lang="en-US" sz="3600" b="1" dirty="0">
                <a:solidFill>
                  <a:schemeClr val="bg2">
                    <a:lumMod val="50000"/>
                  </a:schemeClr>
                </a:solidFill>
              </a:rPr>
              <a:t>Steering Committee</a:t>
            </a:r>
            <a:endParaRPr lang="en-US" sz="3600" b="1" i="1" dirty="0">
              <a:solidFill>
                <a:schemeClr val="bg2">
                  <a:lumMod val="50000"/>
                </a:schemeClr>
              </a:solidFill>
            </a:endParaRPr>
          </a:p>
          <a:p>
            <a:pPr algn="ctr"/>
            <a:r>
              <a:rPr lang="en-US" sz="3600" b="1" i="1" dirty="0">
                <a:solidFill>
                  <a:srgbClr val="1B3C70"/>
                </a:solidFill>
                <a:latin typeface="Calibri"/>
                <a:ea typeface="ＭＳ Ｐゴシック" charset="0"/>
              </a:rPr>
              <a:t>18th of October 2024</a:t>
            </a:r>
            <a:endParaRPr lang="en-US" sz="2800" b="1" i="1" dirty="0">
              <a:solidFill>
                <a:srgbClr val="1B3C70"/>
              </a:solidFill>
              <a:latin typeface="Calibri"/>
              <a:ea typeface="ＭＳ Ｐゴシック" charset="0"/>
            </a:endParaRPr>
          </a:p>
        </p:txBody>
      </p:sp>
      <p:sp>
        <p:nvSpPr>
          <p:cNvPr id="4" name="TextBox 3">
            <a:extLst>
              <a:ext uri="{FF2B5EF4-FFF2-40B4-BE49-F238E27FC236}">
                <a16:creationId xmlns:a16="http://schemas.microsoft.com/office/drawing/2014/main" id="{38FA8780-B75B-60B4-D8EF-708302BA94C7}"/>
              </a:ext>
            </a:extLst>
          </p:cNvPr>
          <p:cNvSpPr txBox="1"/>
          <p:nvPr/>
        </p:nvSpPr>
        <p:spPr>
          <a:xfrm>
            <a:off x="4113249" y="345815"/>
            <a:ext cx="7649167" cy="1200329"/>
          </a:xfrm>
          <a:prstGeom prst="rect">
            <a:avLst/>
          </a:prstGeom>
          <a:noFill/>
        </p:spPr>
        <p:txBody>
          <a:bodyPr wrap="square" rtlCol="0">
            <a:spAutoFit/>
          </a:bodyPr>
          <a:lstStyle/>
          <a:p>
            <a:r>
              <a:rPr lang="en-US" sz="3600" b="1" dirty="0">
                <a:solidFill>
                  <a:schemeClr val="bg2">
                    <a:lumMod val="50000"/>
                  </a:schemeClr>
                </a:solidFill>
              </a:rPr>
              <a:t>Innovate for Sustainable Accelerating Systems</a:t>
            </a:r>
            <a:endParaRPr lang="en-US" sz="2800" b="1" i="1" dirty="0">
              <a:solidFill>
                <a:schemeClr val="bg2">
                  <a:lumMod val="50000"/>
                </a:schemeClr>
              </a:solidFill>
              <a:latin typeface="Calibri"/>
              <a:ea typeface="ＭＳ Ｐゴシック" charset="0"/>
            </a:endParaRPr>
          </a:p>
        </p:txBody>
      </p:sp>
    </p:spTree>
    <p:extLst>
      <p:ext uri="{BB962C8B-B14F-4D97-AF65-F5344CB8AC3E}">
        <p14:creationId xmlns:p14="http://schemas.microsoft.com/office/powerpoint/2010/main" val="3527556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novate for Sustainable Accelerating Systems: Kick-Off Meeting">
            <a:extLst>
              <a:ext uri="{FF2B5EF4-FFF2-40B4-BE49-F238E27FC236}">
                <a16:creationId xmlns:a16="http://schemas.microsoft.com/office/drawing/2014/main" id="{0BBB2F10-FAEB-D3CF-A535-57FAB197BF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38" y="378848"/>
            <a:ext cx="3609024" cy="11342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5F84323-17F1-884D-6FDE-73259D549291}"/>
              </a:ext>
            </a:extLst>
          </p:cNvPr>
          <p:cNvSpPr txBox="1"/>
          <p:nvPr/>
        </p:nvSpPr>
        <p:spPr>
          <a:xfrm>
            <a:off x="272144" y="1940497"/>
            <a:ext cx="11811000" cy="4247317"/>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M1-M48 </a:t>
            </a:r>
            <a:endParaRPr lang="en-GB" b="1" dirty="0">
              <a:effectLst/>
              <a:latin typeface="Helvetica" pitchFamily="2" charset="0"/>
            </a:endParaRPr>
          </a:p>
          <a:p>
            <a:r>
              <a:rPr lang="en-GB" i="1" dirty="0">
                <a:effectLst/>
                <a:latin typeface="Helvetica" pitchFamily="2" charset="0"/>
              </a:rPr>
              <a:t>• General coordination by ESS as described above.</a:t>
            </a:r>
          </a:p>
          <a:p>
            <a:endParaRPr lang="en-GB" dirty="0">
              <a:effectLst/>
              <a:latin typeface="Helvetica" pitchFamily="2" charset="0"/>
            </a:endParaRPr>
          </a:p>
          <a:p>
            <a:r>
              <a:rPr lang="en-GB" b="1" i="1" dirty="0">
                <a:effectLst/>
                <a:latin typeface="Helvetica" pitchFamily="2" charset="0"/>
              </a:rPr>
              <a:t>Task 5.2: ESS cryomodules experience and benchmarking with other recent facilities– M1-M36</a:t>
            </a:r>
            <a:endParaRPr lang="en-GB" b="1" dirty="0">
              <a:effectLst/>
              <a:latin typeface="Helvetica" pitchFamily="2" charset="0"/>
            </a:endParaRPr>
          </a:p>
          <a:p>
            <a:r>
              <a:rPr lang="en-GB" i="1" dirty="0">
                <a:effectLst/>
                <a:latin typeface="Helvetica" pitchFamily="2" charset="0"/>
              </a:rPr>
              <a:t>• Compile the lesson learned from the ESS </a:t>
            </a:r>
            <a:r>
              <a:rPr lang="en-GB" i="1" dirty="0">
                <a:latin typeface="Helvetica" pitchFamily="2" charset="0"/>
              </a:rPr>
              <a:t>CM testing activities, technical commissioning, and initial operation.</a:t>
            </a:r>
            <a:r>
              <a:rPr lang="en-GB" i="1" dirty="0">
                <a:effectLst/>
                <a:latin typeface="Helvetica" pitchFamily="2" charset="0"/>
              </a:rPr>
              <a:t> </a:t>
            </a:r>
          </a:p>
          <a:p>
            <a:r>
              <a:rPr lang="en-GB" i="1" dirty="0">
                <a:effectLst/>
                <a:latin typeface="Helvetica" pitchFamily="2" charset="0"/>
              </a:rPr>
              <a:t>• Benchmarking with projects in the implementation phase (worldwide).</a:t>
            </a:r>
            <a:endParaRPr lang="en-GB" dirty="0">
              <a:effectLst/>
              <a:latin typeface="Helvetica" pitchFamily="2" charset="0"/>
            </a:endParaRPr>
          </a:p>
          <a:p>
            <a:r>
              <a:rPr lang="en-GB" i="1" dirty="0">
                <a:effectLst/>
                <a:latin typeface="Helvetica" pitchFamily="2" charset="0"/>
              </a:rPr>
              <a:t>• Develop a roadmap to develop a new, sustainable CM design.</a:t>
            </a:r>
          </a:p>
          <a:p>
            <a:endParaRPr lang="en-GB" dirty="0">
              <a:effectLst/>
              <a:latin typeface="Helvetica" pitchFamily="2" charset="0"/>
            </a:endParaRPr>
          </a:p>
          <a:p>
            <a:r>
              <a:rPr lang="en-GB" b="1" i="1" dirty="0">
                <a:effectLst/>
                <a:latin typeface="Helvetica" pitchFamily="2" charset="0"/>
              </a:rPr>
              <a:t>Task 5.3: Sustainable criteria for LINAC cryomodule design– M24-M48</a:t>
            </a:r>
            <a:endParaRPr lang="en-GB" b="1" dirty="0">
              <a:effectLst/>
              <a:latin typeface="Helvetica" pitchFamily="2" charset="0"/>
            </a:endParaRPr>
          </a:p>
          <a:p>
            <a:r>
              <a:rPr lang="en-GB" i="1" dirty="0">
                <a:effectLst/>
                <a:latin typeface="Helvetica" pitchFamily="2" charset="0"/>
              </a:rPr>
              <a:t>• Integrate findings from the other </a:t>
            </a:r>
            <a:r>
              <a:rPr lang="en-GB" i="1" dirty="0" err="1">
                <a:effectLst/>
                <a:latin typeface="Helvetica" pitchFamily="2" charset="0"/>
              </a:rPr>
              <a:t>iSAS</a:t>
            </a:r>
            <a:r>
              <a:rPr lang="en-GB" i="1" dirty="0">
                <a:effectLst/>
                <a:latin typeface="Helvetica" pitchFamily="2" charset="0"/>
              </a:rPr>
              <a:t> WPs into a generic CM design.</a:t>
            </a:r>
            <a:endParaRPr lang="en-GB" dirty="0">
              <a:effectLst/>
              <a:latin typeface="Helvetica" pitchFamily="2" charset="0"/>
            </a:endParaRPr>
          </a:p>
          <a:p>
            <a:r>
              <a:rPr lang="en-GB" i="1" dirty="0">
                <a:effectLst/>
                <a:latin typeface="Helvetica" pitchFamily="2" charset="0"/>
              </a:rPr>
              <a:t>• Explore the sustainability criteria for the design.</a:t>
            </a:r>
          </a:p>
          <a:p>
            <a:endParaRPr lang="en-GB" dirty="0">
              <a:effectLst/>
              <a:latin typeface="Helvetica" pitchFamily="2" charset="0"/>
            </a:endParaRPr>
          </a:p>
          <a:p>
            <a:r>
              <a:rPr lang="en-GB" b="1" i="1" dirty="0">
                <a:effectLst/>
                <a:latin typeface="Helvetica" pitchFamily="2" charset="0"/>
              </a:rPr>
              <a:t>Task 5.4: Beam Dynamics for ERL-based accelerators with energy-efficient cryomodules – M1-M48</a:t>
            </a:r>
            <a:endParaRPr lang="en-GB" b="1" dirty="0">
              <a:effectLst/>
              <a:latin typeface="Helvetica" pitchFamily="2" charset="0"/>
            </a:endParaRPr>
          </a:p>
          <a:p>
            <a:r>
              <a:rPr lang="en-GB" i="1" dirty="0">
                <a:effectLst/>
                <a:latin typeface="Helvetica" pitchFamily="2" charset="0"/>
              </a:rPr>
              <a:t>• Simulate the beam dynamics of ERL-based accelerators when the energy efficient CM is included.</a:t>
            </a:r>
            <a:endParaRPr lang="en-GB" dirty="0">
              <a:effectLst/>
              <a:latin typeface="Helvetica" pitchFamily="2" charset="0"/>
            </a:endParaRPr>
          </a:p>
          <a:p>
            <a:r>
              <a:rPr lang="en-GB" i="1" dirty="0">
                <a:effectLst/>
                <a:latin typeface="Helvetica" pitchFamily="2" charset="0"/>
              </a:rPr>
              <a:t>• Study the lattice design to optimize the beam and energy saving performances.</a:t>
            </a:r>
            <a:endParaRPr lang="en-GB" dirty="0">
              <a:effectLst/>
              <a:latin typeface="Helvetica" pitchFamily="2" charset="0"/>
            </a:endParaRPr>
          </a:p>
        </p:txBody>
      </p:sp>
      <p:sp>
        <p:nvSpPr>
          <p:cNvPr id="2" name="TextBox 1">
            <a:extLst>
              <a:ext uri="{FF2B5EF4-FFF2-40B4-BE49-F238E27FC236}">
                <a16:creationId xmlns:a16="http://schemas.microsoft.com/office/drawing/2014/main" id="{DDB977F7-1EE6-DC7F-CD89-A20E9ED46829}"/>
              </a:ext>
            </a:extLst>
          </p:cNvPr>
          <p:cNvSpPr txBox="1"/>
          <p:nvPr/>
        </p:nvSpPr>
        <p:spPr>
          <a:xfrm>
            <a:off x="3899896" y="670186"/>
            <a:ext cx="7649167" cy="461665"/>
          </a:xfrm>
          <a:prstGeom prst="rect">
            <a:avLst/>
          </a:prstGeom>
          <a:noFill/>
        </p:spPr>
        <p:txBody>
          <a:bodyPr wrap="square" rtlCol="0">
            <a:spAutoFit/>
          </a:bodyPr>
          <a:lstStyle/>
          <a:p>
            <a:r>
              <a:rPr lang="en-BE" sz="2400" b="1">
                <a:solidFill>
                  <a:schemeClr val="bg2">
                    <a:lumMod val="50000"/>
                  </a:schemeClr>
                </a:solidFill>
              </a:rPr>
              <a:t>WP</a:t>
            </a:r>
            <a:r>
              <a:rPr lang="en-US" sz="2400" b="1" dirty="0">
                <a:solidFill>
                  <a:schemeClr val="bg2">
                    <a:lumMod val="50000"/>
                  </a:schemeClr>
                </a:solidFill>
              </a:rPr>
              <a:t>5</a:t>
            </a:r>
            <a:r>
              <a:rPr lang="en-BE" sz="2400" b="1">
                <a:solidFill>
                  <a:schemeClr val="bg2">
                    <a:lumMod val="50000"/>
                  </a:schemeClr>
                </a:solidFill>
              </a:rPr>
              <a:t>: </a:t>
            </a:r>
            <a:r>
              <a:rPr lang="en-US" sz="2400" b="1" dirty="0">
                <a:solidFill>
                  <a:schemeClr val="bg2">
                    <a:lumMod val="50000"/>
                  </a:schemeClr>
                </a:solidFill>
              </a:rPr>
              <a:t>Integration into a new LINAC Cryomodule</a:t>
            </a:r>
            <a:endParaRPr lang="en-BE" sz="2400" b="1" dirty="0">
              <a:solidFill>
                <a:schemeClr val="bg2">
                  <a:lumMod val="50000"/>
                </a:schemeClr>
              </a:solidFill>
            </a:endParaRPr>
          </a:p>
        </p:txBody>
      </p:sp>
    </p:spTree>
    <p:extLst>
      <p:ext uri="{BB962C8B-B14F-4D97-AF65-F5344CB8AC3E}">
        <p14:creationId xmlns:p14="http://schemas.microsoft.com/office/powerpoint/2010/main" val="194805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9F62B-3239-6EE8-F00D-69BC3CED54A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500BB58-13C2-C4FB-2105-FCBD01FF7454}"/>
              </a:ext>
            </a:extLst>
          </p:cNvPr>
          <p:cNvSpPr txBox="1"/>
          <p:nvPr/>
        </p:nvSpPr>
        <p:spPr>
          <a:xfrm>
            <a:off x="3418115" y="315684"/>
            <a:ext cx="7088415"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plans to achieve milestones &amp; deliverables</a:t>
            </a:r>
          </a:p>
        </p:txBody>
      </p:sp>
      <p:pic>
        <p:nvPicPr>
          <p:cNvPr id="5" name="Picture 2" descr="Innovate for Sustainable Accelerating Systems: Kick-Off Meeting">
            <a:extLst>
              <a:ext uri="{FF2B5EF4-FFF2-40B4-BE49-F238E27FC236}">
                <a16:creationId xmlns:a16="http://schemas.microsoft.com/office/drawing/2014/main" id="{1C31A748-932E-C1C6-22A4-E75A98A18C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00"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B1631DD-DE06-B820-9838-9FCE4346B8AF}"/>
              </a:ext>
            </a:extLst>
          </p:cNvPr>
          <p:cNvSpPr txBox="1"/>
          <p:nvPr/>
        </p:nvSpPr>
        <p:spPr>
          <a:xfrm>
            <a:off x="435817" y="1103921"/>
            <a:ext cx="11366665" cy="3847207"/>
          </a:xfrm>
          <a:prstGeom prst="rect">
            <a:avLst/>
          </a:prstGeom>
          <a:noFill/>
        </p:spPr>
        <p:txBody>
          <a:bodyPr wrap="square" rtlCol="0">
            <a:spAutoFit/>
          </a:bodyPr>
          <a:lstStyle/>
          <a:p>
            <a:pPr marL="180975" indent="-128588"/>
            <a:r>
              <a:rPr lang="en-GB" sz="2000" dirty="0">
                <a:highlight>
                  <a:srgbClr val="A4C137"/>
                </a:highlight>
                <a:latin typeface="Helvetica" pitchFamily="2" charset="0"/>
              </a:rPr>
              <a:t>Milestone 5.1 </a:t>
            </a:r>
            <a:r>
              <a:rPr lang="en-GB" sz="2000" dirty="0">
                <a:latin typeface="Helvetica" pitchFamily="2" charset="0"/>
              </a:rPr>
              <a:t>: </a:t>
            </a:r>
            <a:r>
              <a:rPr lang="en-GB" dirty="0">
                <a:latin typeface="Helvetica" pitchFamily="2" charset="0"/>
              </a:rPr>
              <a:t>In-person WP kick-off meeting at ESS (Due date: M3 or </a:t>
            </a:r>
            <a:r>
              <a:rPr lang="en-GB" dirty="0">
                <a:highlight>
                  <a:srgbClr val="A4C137"/>
                </a:highlight>
                <a:latin typeface="Helvetica" pitchFamily="2" charset="0"/>
              </a:rPr>
              <a:t>Jun-2024</a:t>
            </a:r>
            <a:r>
              <a:rPr lang="en-GB" dirty="0">
                <a:latin typeface="Helvetica" pitchFamily="2" charset="0"/>
              </a:rPr>
              <a:t>)</a:t>
            </a:r>
          </a:p>
          <a:p>
            <a:pPr marL="180975" indent="-128588"/>
            <a:endParaRPr lang="en-GB" dirty="0">
              <a:latin typeface="Helvetica" pitchFamily="2" charset="0"/>
            </a:endParaRPr>
          </a:p>
          <a:p>
            <a:pPr marL="180975" indent="-128588"/>
            <a:r>
              <a:rPr lang="en-GB" sz="2000" dirty="0">
                <a:highlight>
                  <a:srgbClr val="E59EDD"/>
                </a:highlight>
                <a:latin typeface="Helvetica" pitchFamily="2" charset="0"/>
              </a:rPr>
              <a:t>Deliverable 5.1 </a:t>
            </a:r>
            <a:r>
              <a:rPr lang="en-GB" sz="2000" dirty="0">
                <a:latin typeface="Helvetica" pitchFamily="2" charset="0"/>
              </a:rPr>
              <a:t>: </a:t>
            </a:r>
            <a:r>
              <a:rPr lang="en-GB" dirty="0">
                <a:latin typeface="Helvetica" pitchFamily="2" charset="0"/>
              </a:rPr>
              <a:t>Compilation of ESS CM lessons learned &amp; benchmarks (Due date: M24 or </a:t>
            </a:r>
            <a:r>
              <a:rPr lang="en-GB" dirty="0">
                <a:highlight>
                  <a:srgbClr val="A4C137"/>
                </a:highlight>
                <a:latin typeface="Helvetica" pitchFamily="2" charset="0"/>
              </a:rPr>
              <a:t>Feb-2026</a:t>
            </a:r>
            <a:r>
              <a:rPr lang="en-GB" dirty="0">
                <a:latin typeface="Helvetica" pitchFamily="2" charset="0"/>
              </a:rPr>
              <a:t>)</a:t>
            </a:r>
          </a:p>
          <a:p>
            <a:pPr marL="180975" indent="-128588"/>
            <a:r>
              <a:rPr lang="en-GB" sz="2000" dirty="0">
                <a:highlight>
                  <a:srgbClr val="E59EDD"/>
                </a:highlight>
                <a:latin typeface="Helvetica" pitchFamily="2" charset="0"/>
              </a:rPr>
              <a:t>Deliverable 5.2 </a:t>
            </a:r>
            <a:r>
              <a:rPr lang="en-GB" sz="2000" dirty="0">
                <a:latin typeface="Helvetica" pitchFamily="2" charset="0"/>
              </a:rPr>
              <a:t>: </a:t>
            </a:r>
            <a:r>
              <a:rPr lang="en-GB" dirty="0">
                <a:latin typeface="Helvetica" pitchFamily="2" charset="0"/>
              </a:rPr>
              <a:t>Roadmap for the CM design (Due date: M36 or </a:t>
            </a:r>
            <a:r>
              <a:rPr lang="en-GB" dirty="0">
                <a:highlight>
                  <a:srgbClr val="A4C137"/>
                </a:highlight>
                <a:latin typeface="Helvetica" pitchFamily="2" charset="0"/>
              </a:rPr>
              <a:t>Feb-2027</a:t>
            </a:r>
            <a:r>
              <a:rPr lang="en-GB" dirty="0">
                <a:latin typeface="Helvetica" pitchFamily="2" charset="0"/>
              </a:rPr>
              <a:t>)</a:t>
            </a:r>
          </a:p>
          <a:p>
            <a:pPr marL="180975" indent="-128588"/>
            <a:r>
              <a:rPr lang="en-GB" sz="2000" dirty="0">
                <a:highlight>
                  <a:srgbClr val="E59EDD"/>
                </a:highlight>
                <a:latin typeface="Helvetica" pitchFamily="2" charset="0"/>
              </a:rPr>
              <a:t>Deliverable 5.3 </a:t>
            </a:r>
            <a:r>
              <a:rPr lang="en-GB" sz="2000" dirty="0">
                <a:latin typeface="Helvetica" pitchFamily="2" charset="0"/>
              </a:rPr>
              <a:t>: </a:t>
            </a:r>
            <a:r>
              <a:rPr lang="en-GB" dirty="0">
                <a:latin typeface="Helvetica" pitchFamily="2" charset="0"/>
              </a:rPr>
              <a:t>Parametric design for a sustainable CM with </a:t>
            </a:r>
            <a:r>
              <a:rPr lang="en-GB" dirty="0" err="1">
                <a:latin typeface="Helvetica" pitchFamily="2" charset="0"/>
              </a:rPr>
              <a:t>iSAS</a:t>
            </a:r>
            <a:r>
              <a:rPr lang="en-GB" dirty="0">
                <a:latin typeface="Helvetica" pitchFamily="2" charset="0"/>
              </a:rPr>
              <a:t> tech. (Due date: M48 or </a:t>
            </a:r>
            <a:r>
              <a:rPr lang="en-GB" dirty="0">
                <a:highlight>
                  <a:srgbClr val="A4C137"/>
                </a:highlight>
                <a:latin typeface="Helvetica" pitchFamily="2" charset="0"/>
              </a:rPr>
              <a:t>Feb-2028</a:t>
            </a:r>
            <a:r>
              <a:rPr lang="en-GB" dirty="0">
                <a:latin typeface="Helvetica" pitchFamily="2" charset="0"/>
              </a:rPr>
              <a:t>)</a:t>
            </a:r>
          </a:p>
          <a:p>
            <a:pPr marL="180975" indent="-128588"/>
            <a:r>
              <a:rPr lang="en-GB" sz="2000" dirty="0">
                <a:highlight>
                  <a:srgbClr val="E59EDD"/>
                </a:highlight>
                <a:latin typeface="Helvetica" pitchFamily="2" charset="0"/>
              </a:rPr>
              <a:t>Deliverable 5.4 </a:t>
            </a:r>
            <a:r>
              <a:rPr lang="en-GB" sz="2000" dirty="0">
                <a:latin typeface="Helvetica" pitchFamily="2" charset="0"/>
              </a:rPr>
              <a:t>: </a:t>
            </a:r>
            <a:r>
              <a:rPr lang="en-GB" sz="1800" dirty="0">
                <a:latin typeface="Helvetica" pitchFamily="2" charset="0"/>
              </a:rPr>
              <a:t>Report on beam dynamics study for ERL with </a:t>
            </a:r>
            <a:r>
              <a:rPr lang="en-GB" sz="1800" dirty="0" err="1">
                <a:latin typeface="Helvetica" pitchFamily="2" charset="0"/>
              </a:rPr>
              <a:t>iSAS</a:t>
            </a:r>
            <a:r>
              <a:rPr lang="en-GB" sz="1800" dirty="0">
                <a:latin typeface="Helvetica" pitchFamily="2" charset="0"/>
              </a:rPr>
              <a:t> CM</a:t>
            </a:r>
            <a:r>
              <a:rPr lang="en-GB" dirty="0">
                <a:latin typeface="Helvetica" pitchFamily="2" charset="0"/>
              </a:rPr>
              <a:t> (Due date: M48 or </a:t>
            </a:r>
            <a:r>
              <a:rPr lang="en-GB" dirty="0">
                <a:highlight>
                  <a:srgbClr val="A4C137"/>
                </a:highlight>
                <a:latin typeface="Helvetica" pitchFamily="2" charset="0"/>
              </a:rPr>
              <a:t>Feb-2028</a:t>
            </a:r>
            <a:r>
              <a:rPr lang="en-GB" dirty="0">
                <a:latin typeface="Helvetica" pitchFamily="2" charset="0"/>
              </a:rPr>
              <a:t>)</a:t>
            </a: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p:txBody>
      </p:sp>
      <p:cxnSp>
        <p:nvCxnSpPr>
          <p:cNvPr id="8" name="Straight Arrow Connector 7">
            <a:extLst>
              <a:ext uri="{FF2B5EF4-FFF2-40B4-BE49-F238E27FC236}">
                <a16:creationId xmlns:a16="http://schemas.microsoft.com/office/drawing/2014/main" id="{AB01C099-7440-8AE7-2252-3E87A1DB5265}"/>
              </a:ext>
            </a:extLst>
          </p:cNvPr>
          <p:cNvCxnSpPr/>
          <p:nvPr/>
        </p:nvCxnSpPr>
        <p:spPr>
          <a:xfrm>
            <a:off x="837029" y="4455302"/>
            <a:ext cx="10660283" cy="0"/>
          </a:xfrm>
          <a:prstGeom prst="straightConnector1">
            <a:avLst/>
          </a:prstGeom>
          <a:ln w="69850">
            <a:tailEnd type="triangle"/>
          </a:ln>
        </p:spPr>
        <p:style>
          <a:lnRef idx="2">
            <a:schemeClr val="accent1"/>
          </a:lnRef>
          <a:fillRef idx="0">
            <a:schemeClr val="accent1"/>
          </a:fillRef>
          <a:effectRef idx="1">
            <a:schemeClr val="accent1"/>
          </a:effectRef>
          <a:fontRef idx="minor">
            <a:schemeClr val="tx1"/>
          </a:fontRef>
        </p:style>
      </p:cxnSp>
      <p:grpSp>
        <p:nvGrpSpPr>
          <p:cNvPr id="16" name="Group 15">
            <a:extLst>
              <a:ext uri="{FF2B5EF4-FFF2-40B4-BE49-F238E27FC236}">
                <a16:creationId xmlns:a16="http://schemas.microsoft.com/office/drawing/2014/main" id="{540C18E1-80FE-9333-3C2C-E70E837DC6B8}"/>
              </a:ext>
            </a:extLst>
          </p:cNvPr>
          <p:cNvGrpSpPr/>
          <p:nvPr/>
        </p:nvGrpSpPr>
        <p:grpSpPr>
          <a:xfrm>
            <a:off x="1245697" y="4173954"/>
            <a:ext cx="9720000" cy="1757846"/>
            <a:chOff x="1080000" y="5040000"/>
            <a:chExt cx="9720000" cy="914400"/>
          </a:xfrm>
        </p:grpSpPr>
        <p:cxnSp>
          <p:nvCxnSpPr>
            <p:cNvPr id="10" name="Straight Connector 9">
              <a:extLst>
                <a:ext uri="{FF2B5EF4-FFF2-40B4-BE49-F238E27FC236}">
                  <a16:creationId xmlns:a16="http://schemas.microsoft.com/office/drawing/2014/main" id="{3E88F28A-9DC4-92CE-0C4F-0418757A55A9}"/>
                </a:ext>
              </a:extLst>
            </p:cNvPr>
            <p:cNvCxnSpPr/>
            <p:nvPr/>
          </p:nvCxnSpPr>
          <p:spPr>
            <a:xfrm>
              <a:off x="108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06033BD-FC86-5453-6D0C-EE37D0DED02C}"/>
                </a:ext>
              </a:extLst>
            </p:cNvPr>
            <p:cNvCxnSpPr/>
            <p:nvPr/>
          </p:nvCxnSpPr>
          <p:spPr>
            <a:xfrm>
              <a:off x="594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52E68CD-0F5B-33B7-EE29-B1F99AA12A7D}"/>
                </a:ext>
              </a:extLst>
            </p:cNvPr>
            <p:cNvCxnSpPr/>
            <p:nvPr/>
          </p:nvCxnSpPr>
          <p:spPr>
            <a:xfrm>
              <a:off x="1080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CD4990CF-E878-49E7-A5BB-62275ABDB72D}"/>
                </a:ext>
              </a:extLst>
            </p:cNvPr>
            <p:cNvCxnSpPr/>
            <p:nvPr/>
          </p:nvCxnSpPr>
          <p:spPr>
            <a:xfrm>
              <a:off x="351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DEB705D-6C7D-FA16-6A48-74B0A5CBD516}"/>
                </a:ext>
              </a:extLst>
            </p:cNvPr>
            <p:cNvCxnSpPr/>
            <p:nvPr/>
          </p:nvCxnSpPr>
          <p:spPr>
            <a:xfrm>
              <a:off x="837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grpSp>
      <p:sp>
        <p:nvSpPr>
          <p:cNvPr id="17" name="TextBox 16">
            <a:extLst>
              <a:ext uri="{FF2B5EF4-FFF2-40B4-BE49-F238E27FC236}">
                <a16:creationId xmlns:a16="http://schemas.microsoft.com/office/drawing/2014/main" id="{A4BB9809-5EE4-5DE2-8AA2-FBFFB9AEB906}"/>
              </a:ext>
            </a:extLst>
          </p:cNvPr>
          <p:cNvSpPr txBox="1"/>
          <p:nvPr/>
        </p:nvSpPr>
        <p:spPr>
          <a:xfrm>
            <a:off x="929631" y="3837578"/>
            <a:ext cx="628066" cy="369332"/>
          </a:xfrm>
          <a:prstGeom prst="rect">
            <a:avLst/>
          </a:prstGeom>
          <a:noFill/>
        </p:spPr>
        <p:txBody>
          <a:bodyPr wrap="square" rtlCol="0">
            <a:spAutoFit/>
          </a:bodyPr>
          <a:lstStyle/>
          <a:p>
            <a:pPr algn="ctr"/>
            <a:r>
              <a:rPr lang="en-GB" dirty="0"/>
              <a:t>Y0</a:t>
            </a:r>
          </a:p>
        </p:txBody>
      </p:sp>
      <p:sp>
        <p:nvSpPr>
          <p:cNvPr id="18" name="TextBox 17">
            <a:extLst>
              <a:ext uri="{FF2B5EF4-FFF2-40B4-BE49-F238E27FC236}">
                <a16:creationId xmlns:a16="http://schemas.microsoft.com/office/drawing/2014/main" id="{69AFB8CA-0FF2-488F-FDEC-8B959788A910}"/>
              </a:ext>
            </a:extLst>
          </p:cNvPr>
          <p:cNvSpPr txBox="1"/>
          <p:nvPr/>
        </p:nvSpPr>
        <p:spPr>
          <a:xfrm>
            <a:off x="3351092" y="3861945"/>
            <a:ext cx="628066" cy="369332"/>
          </a:xfrm>
          <a:prstGeom prst="rect">
            <a:avLst/>
          </a:prstGeom>
          <a:noFill/>
        </p:spPr>
        <p:txBody>
          <a:bodyPr wrap="square" rtlCol="0">
            <a:spAutoFit/>
          </a:bodyPr>
          <a:lstStyle/>
          <a:p>
            <a:pPr algn="ctr"/>
            <a:r>
              <a:rPr lang="en-GB" dirty="0"/>
              <a:t>Y1</a:t>
            </a:r>
          </a:p>
        </p:txBody>
      </p:sp>
      <p:sp>
        <p:nvSpPr>
          <p:cNvPr id="19" name="TextBox 18">
            <a:extLst>
              <a:ext uri="{FF2B5EF4-FFF2-40B4-BE49-F238E27FC236}">
                <a16:creationId xmlns:a16="http://schemas.microsoft.com/office/drawing/2014/main" id="{5DE11FE1-3067-9219-4816-4C9032EDF91E}"/>
              </a:ext>
            </a:extLst>
          </p:cNvPr>
          <p:cNvSpPr txBox="1"/>
          <p:nvPr/>
        </p:nvSpPr>
        <p:spPr>
          <a:xfrm>
            <a:off x="5791664" y="3849680"/>
            <a:ext cx="628066" cy="369332"/>
          </a:xfrm>
          <a:prstGeom prst="rect">
            <a:avLst/>
          </a:prstGeom>
          <a:noFill/>
        </p:spPr>
        <p:txBody>
          <a:bodyPr wrap="square" rtlCol="0">
            <a:spAutoFit/>
          </a:bodyPr>
          <a:lstStyle/>
          <a:p>
            <a:pPr algn="ctr"/>
            <a:r>
              <a:rPr lang="en-GB" dirty="0"/>
              <a:t>Y2</a:t>
            </a:r>
          </a:p>
        </p:txBody>
      </p:sp>
      <p:sp>
        <p:nvSpPr>
          <p:cNvPr id="20" name="TextBox 19">
            <a:extLst>
              <a:ext uri="{FF2B5EF4-FFF2-40B4-BE49-F238E27FC236}">
                <a16:creationId xmlns:a16="http://schemas.microsoft.com/office/drawing/2014/main" id="{AB8F3C35-A8CC-3E86-6262-01CBD65AE588}"/>
              </a:ext>
            </a:extLst>
          </p:cNvPr>
          <p:cNvSpPr txBox="1"/>
          <p:nvPr/>
        </p:nvSpPr>
        <p:spPr>
          <a:xfrm>
            <a:off x="8247357" y="3861945"/>
            <a:ext cx="628066" cy="369332"/>
          </a:xfrm>
          <a:prstGeom prst="rect">
            <a:avLst/>
          </a:prstGeom>
          <a:noFill/>
        </p:spPr>
        <p:txBody>
          <a:bodyPr wrap="square" rtlCol="0">
            <a:spAutoFit/>
          </a:bodyPr>
          <a:lstStyle/>
          <a:p>
            <a:pPr algn="ctr"/>
            <a:r>
              <a:rPr lang="en-GB" dirty="0"/>
              <a:t>Y3</a:t>
            </a:r>
          </a:p>
        </p:txBody>
      </p:sp>
      <p:sp>
        <p:nvSpPr>
          <p:cNvPr id="21" name="TextBox 20">
            <a:extLst>
              <a:ext uri="{FF2B5EF4-FFF2-40B4-BE49-F238E27FC236}">
                <a16:creationId xmlns:a16="http://schemas.microsoft.com/office/drawing/2014/main" id="{3E4E97A9-8C7F-5919-5538-8BD0AA3E2358}"/>
              </a:ext>
            </a:extLst>
          </p:cNvPr>
          <p:cNvSpPr txBox="1"/>
          <p:nvPr/>
        </p:nvSpPr>
        <p:spPr>
          <a:xfrm>
            <a:off x="10649631" y="3849680"/>
            <a:ext cx="628066" cy="369332"/>
          </a:xfrm>
          <a:prstGeom prst="rect">
            <a:avLst/>
          </a:prstGeom>
          <a:noFill/>
        </p:spPr>
        <p:txBody>
          <a:bodyPr wrap="square" rtlCol="0">
            <a:spAutoFit/>
          </a:bodyPr>
          <a:lstStyle/>
          <a:p>
            <a:pPr algn="ctr"/>
            <a:r>
              <a:rPr lang="en-GB" dirty="0"/>
              <a:t>Y4</a:t>
            </a:r>
          </a:p>
        </p:txBody>
      </p:sp>
      <p:cxnSp>
        <p:nvCxnSpPr>
          <p:cNvPr id="23" name="Straight Arrow Connector 22">
            <a:extLst>
              <a:ext uri="{FF2B5EF4-FFF2-40B4-BE49-F238E27FC236}">
                <a16:creationId xmlns:a16="http://schemas.microsoft.com/office/drawing/2014/main" id="{0133E48D-108C-017E-2C94-ED3A3CDEDD1A}"/>
              </a:ext>
            </a:extLst>
          </p:cNvPr>
          <p:cNvCxnSpPr>
            <a:cxnSpLocks/>
          </p:cNvCxnSpPr>
          <p:nvPr/>
        </p:nvCxnSpPr>
        <p:spPr>
          <a:xfrm>
            <a:off x="1579320" y="3619421"/>
            <a:ext cx="277792" cy="825357"/>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B6C918A7-D38B-F452-C499-D624919D6DEA}"/>
              </a:ext>
            </a:extLst>
          </p:cNvPr>
          <p:cNvCxnSpPr>
            <a:cxnSpLocks/>
          </p:cNvCxnSpPr>
          <p:nvPr/>
        </p:nvCxnSpPr>
        <p:spPr>
          <a:xfrm>
            <a:off x="5640522" y="3629945"/>
            <a:ext cx="432380" cy="835882"/>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1C007D71-D400-AE7D-D6CC-D2D6C8D4F869}"/>
              </a:ext>
            </a:extLst>
          </p:cNvPr>
          <p:cNvCxnSpPr>
            <a:cxnSpLocks/>
          </p:cNvCxnSpPr>
          <p:nvPr/>
        </p:nvCxnSpPr>
        <p:spPr>
          <a:xfrm>
            <a:off x="10618439" y="3511006"/>
            <a:ext cx="285325" cy="918187"/>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0409E6F-1DA4-0915-6B5F-1BD7C1C6A431}"/>
              </a:ext>
            </a:extLst>
          </p:cNvPr>
          <p:cNvCxnSpPr>
            <a:cxnSpLocks/>
          </p:cNvCxnSpPr>
          <p:nvPr/>
        </p:nvCxnSpPr>
        <p:spPr>
          <a:xfrm>
            <a:off x="10329041" y="3837578"/>
            <a:ext cx="578797" cy="625224"/>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146A1B2-C8E8-95B6-82F9-B0D0FF12C3AF}"/>
              </a:ext>
            </a:extLst>
          </p:cNvPr>
          <p:cNvCxnSpPr>
            <a:cxnSpLocks/>
          </p:cNvCxnSpPr>
          <p:nvPr/>
        </p:nvCxnSpPr>
        <p:spPr>
          <a:xfrm>
            <a:off x="8104411" y="3629945"/>
            <a:ext cx="432380" cy="835882"/>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0CB4DF6-5589-1674-5D9C-632B7AD756E4}"/>
              </a:ext>
            </a:extLst>
          </p:cNvPr>
          <p:cNvSpPr txBox="1"/>
          <p:nvPr/>
        </p:nvSpPr>
        <p:spPr>
          <a:xfrm>
            <a:off x="929631" y="3155383"/>
            <a:ext cx="685925" cy="369332"/>
          </a:xfrm>
          <a:prstGeom prst="rect">
            <a:avLst/>
          </a:prstGeom>
          <a:solidFill>
            <a:srgbClr val="A4C137"/>
          </a:solidFill>
          <a:ln w="3175">
            <a:solidFill>
              <a:srgbClr val="A4C137"/>
            </a:solidFill>
          </a:ln>
        </p:spPr>
        <p:txBody>
          <a:bodyPr wrap="square" rtlCol="0">
            <a:spAutoFit/>
          </a:bodyPr>
          <a:lstStyle/>
          <a:p>
            <a:r>
              <a:rPr lang="en-GB" dirty="0">
                <a:highlight>
                  <a:srgbClr val="A4C137"/>
                </a:highlight>
              </a:rPr>
              <a:t>M5.1</a:t>
            </a:r>
          </a:p>
        </p:txBody>
      </p:sp>
      <p:sp>
        <p:nvSpPr>
          <p:cNvPr id="33" name="TextBox 32">
            <a:extLst>
              <a:ext uri="{FF2B5EF4-FFF2-40B4-BE49-F238E27FC236}">
                <a16:creationId xmlns:a16="http://schemas.microsoft.com/office/drawing/2014/main" id="{871F92CE-7520-D44B-B4BB-9DAFEEF73225}"/>
              </a:ext>
            </a:extLst>
          </p:cNvPr>
          <p:cNvSpPr txBox="1"/>
          <p:nvPr/>
        </p:nvSpPr>
        <p:spPr>
          <a:xfrm>
            <a:off x="5187118" y="3266338"/>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D5.1</a:t>
            </a:r>
          </a:p>
        </p:txBody>
      </p:sp>
      <p:sp>
        <p:nvSpPr>
          <p:cNvPr id="34" name="TextBox 33">
            <a:extLst>
              <a:ext uri="{FF2B5EF4-FFF2-40B4-BE49-F238E27FC236}">
                <a16:creationId xmlns:a16="http://schemas.microsoft.com/office/drawing/2014/main" id="{89C9FCEF-1B05-7DBE-683A-0A41747AE2A8}"/>
              </a:ext>
            </a:extLst>
          </p:cNvPr>
          <p:cNvSpPr txBox="1"/>
          <p:nvPr/>
        </p:nvSpPr>
        <p:spPr>
          <a:xfrm>
            <a:off x="7744848" y="3270156"/>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D5.2</a:t>
            </a:r>
          </a:p>
        </p:txBody>
      </p:sp>
      <p:sp>
        <p:nvSpPr>
          <p:cNvPr id="35" name="TextBox 34">
            <a:extLst>
              <a:ext uri="{FF2B5EF4-FFF2-40B4-BE49-F238E27FC236}">
                <a16:creationId xmlns:a16="http://schemas.microsoft.com/office/drawing/2014/main" id="{313A1E0A-CB8C-BDDA-AA8F-621297600555}"/>
              </a:ext>
            </a:extLst>
          </p:cNvPr>
          <p:cNvSpPr txBox="1"/>
          <p:nvPr/>
        </p:nvSpPr>
        <p:spPr>
          <a:xfrm>
            <a:off x="9932514" y="3109931"/>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D5.3</a:t>
            </a:r>
          </a:p>
        </p:txBody>
      </p:sp>
      <p:sp>
        <p:nvSpPr>
          <p:cNvPr id="36" name="TextBox 35">
            <a:extLst>
              <a:ext uri="{FF2B5EF4-FFF2-40B4-BE49-F238E27FC236}">
                <a16:creationId xmlns:a16="http://schemas.microsoft.com/office/drawing/2014/main" id="{4CDAF57F-C008-2196-4DCD-E1A30F5B00B5}"/>
              </a:ext>
            </a:extLst>
          </p:cNvPr>
          <p:cNvSpPr txBox="1"/>
          <p:nvPr/>
        </p:nvSpPr>
        <p:spPr>
          <a:xfrm>
            <a:off x="9732429" y="3591072"/>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D5.4</a:t>
            </a:r>
          </a:p>
        </p:txBody>
      </p:sp>
      <p:cxnSp>
        <p:nvCxnSpPr>
          <p:cNvPr id="40" name="Straight Arrow Connector 39">
            <a:extLst>
              <a:ext uri="{FF2B5EF4-FFF2-40B4-BE49-F238E27FC236}">
                <a16:creationId xmlns:a16="http://schemas.microsoft.com/office/drawing/2014/main" id="{A393140B-0519-DE7F-8489-78F0AC2494C2}"/>
              </a:ext>
            </a:extLst>
          </p:cNvPr>
          <p:cNvCxnSpPr>
            <a:cxnSpLocks/>
          </p:cNvCxnSpPr>
          <p:nvPr/>
        </p:nvCxnSpPr>
        <p:spPr>
          <a:xfrm>
            <a:off x="1346497" y="4217069"/>
            <a:ext cx="0" cy="503999"/>
          </a:xfrm>
          <a:prstGeom prst="straightConnector1">
            <a:avLst/>
          </a:prstGeom>
          <a:ln w="50800">
            <a:solidFill>
              <a:schemeClr val="tx2"/>
            </a:solidFill>
            <a:prstDash val="sysDash"/>
            <a:headEnd type="diamond"/>
            <a:tailEnd type="diamon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822ABC9-57B8-B513-2DD7-4CA51DF2F2AA}"/>
              </a:ext>
            </a:extLst>
          </p:cNvPr>
          <p:cNvSpPr/>
          <p:nvPr/>
        </p:nvSpPr>
        <p:spPr>
          <a:xfrm>
            <a:off x="1245697" y="4890991"/>
            <a:ext cx="9720000"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5.1</a:t>
            </a:r>
          </a:p>
        </p:txBody>
      </p:sp>
      <p:sp>
        <p:nvSpPr>
          <p:cNvPr id="3" name="Rectangle 2">
            <a:extLst>
              <a:ext uri="{FF2B5EF4-FFF2-40B4-BE49-F238E27FC236}">
                <a16:creationId xmlns:a16="http://schemas.microsoft.com/office/drawing/2014/main" id="{7B0987EC-2FC2-F012-4D75-81A17C94EF8B}"/>
              </a:ext>
            </a:extLst>
          </p:cNvPr>
          <p:cNvSpPr/>
          <p:nvPr/>
        </p:nvSpPr>
        <p:spPr>
          <a:xfrm>
            <a:off x="1243664" y="5128089"/>
            <a:ext cx="7290939"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5.2</a:t>
            </a:r>
          </a:p>
        </p:txBody>
      </p:sp>
      <p:sp>
        <p:nvSpPr>
          <p:cNvPr id="7" name="Rectangle 6">
            <a:extLst>
              <a:ext uri="{FF2B5EF4-FFF2-40B4-BE49-F238E27FC236}">
                <a16:creationId xmlns:a16="http://schemas.microsoft.com/office/drawing/2014/main" id="{CA6B3B3A-FA10-896B-9368-84D4EB072525}"/>
              </a:ext>
            </a:extLst>
          </p:cNvPr>
          <p:cNvSpPr/>
          <p:nvPr/>
        </p:nvSpPr>
        <p:spPr>
          <a:xfrm>
            <a:off x="5864407" y="5369017"/>
            <a:ext cx="5093593"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5.3  </a:t>
            </a:r>
          </a:p>
        </p:txBody>
      </p:sp>
      <p:sp>
        <p:nvSpPr>
          <p:cNvPr id="9" name="Rectangle 8">
            <a:extLst>
              <a:ext uri="{FF2B5EF4-FFF2-40B4-BE49-F238E27FC236}">
                <a16:creationId xmlns:a16="http://schemas.microsoft.com/office/drawing/2014/main" id="{3E78C367-B042-BCD7-C206-6BF9AE3F965E}"/>
              </a:ext>
            </a:extLst>
          </p:cNvPr>
          <p:cNvSpPr/>
          <p:nvPr/>
        </p:nvSpPr>
        <p:spPr>
          <a:xfrm>
            <a:off x="1245698" y="5609945"/>
            <a:ext cx="9712304"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5.4 </a:t>
            </a:r>
          </a:p>
        </p:txBody>
      </p:sp>
      <p:sp>
        <p:nvSpPr>
          <p:cNvPr id="22" name="TextBox 21">
            <a:extLst>
              <a:ext uri="{FF2B5EF4-FFF2-40B4-BE49-F238E27FC236}">
                <a16:creationId xmlns:a16="http://schemas.microsoft.com/office/drawing/2014/main" id="{B1033EFB-54B1-0828-9415-910B655FE75B}"/>
              </a:ext>
            </a:extLst>
          </p:cNvPr>
          <p:cNvSpPr txBox="1"/>
          <p:nvPr/>
        </p:nvSpPr>
        <p:spPr>
          <a:xfrm>
            <a:off x="371475" y="4902740"/>
            <a:ext cx="881918" cy="184666"/>
          </a:xfrm>
          <a:prstGeom prst="rect">
            <a:avLst/>
          </a:prstGeom>
          <a:noFill/>
        </p:spPr>
        <p:txBody>
          <a:bodyPr wrap="square" lIns="0" tIns="0" rIns="0" bIns="0">
            <a:spAutoFit/>
          </a:bodyPr>
          <a:lstStyle/>
          <a:p>
            <a:pPr algn="ctr"/>
            <a:r>
              <a:rPr lang="en-GB" sz="1200" dirty="0"/>
              <a:t>Task 5.1</a:t>
            </a:r>
          </a:p>
        </p:txBody>
      </p:sp>
      <p:sp>
        <p:nvSpPr>
          <p:cNvPr id="25" name="TextBox 24">
            <a:extLst>
              <a:ext uri="{FF2B5EF4-FFF2-40B4-BE49-F238E27FC236}">
                <a16:creationId xmlns:a16="http://schemas.microsoft.com/office/drawing/2014/main" id="{B57F1B14-EDA0-0194-7F47-CAAC0F6C2648}"/>
              </a:ext>
            </a:extLst>
          </p:cNvPr>
          <p:cNvSpPr txBox="1"/>
          <p:nvPr/>
        </p:nvSpPr>
        <p:spPr>
          <a:xfrm>
            <a:off x="371475" y="5125687"/>
            <a:ext cx="881918" cy="184666"/>
          </a:xfrm>
          <a:prstGeom prst="rect">
            <a:avLst/>
          </a:prstGeom>
          <a:noFill/>
        </p:spPr>
        <p:txBody>
          <a:bodyPr wrap="square" lIns="0" tIns="0" rIns="0" bIns="0">
            <a:spAutoFit/>
          </a:bodyPr>
          <a:lstStyle/>
          <a:p>
            <a:pPr algn="ctr"/>
            <a:r>
              <a:rPr lang="en-GB" sz="1200" dirty="0"/>
              <a:t>Task 5.2</a:t>
            </a:r>
          </a:p>
        </p:txBody>
      </p:sp>
      <p:sp>
        <p:nvSpPr>
          <p:cNvPr id="26" name="TextBox 25">
            <a:extLst>
              <a:ext uri="{FF2B5EF4-FFF2-40B4-BE49-F238E27FC236}">
                <a16:creationId xmlns:a16="http://schemas.microsoft.com/office/drawing/2014/main" id="{3E374AAC-23E8-E47E-80F8-A8352495597E}"/>
              </a:ext>
            </a:extLst>
          </p:cNvPr>
          <p:cNvSpPr txBox="1"/>
          <p:nvPr/>
        </p:nvSpPr>
        <p:spPr>
          <a:xfrm>
            <a:off x="371475" y="5381120"/>
            <a:ext cx="881918" cy="184666"/>
          </a:xfrm>
          <a:prstGeom prst="rect">
            <a:avLst/>
          </a:prstGeom>
          <a:noFill/>
        </p:spPr>
        <p:txBody>
          <a:bodyPr wrap="square" lIns="0" tIns="0" rIns="0" bIns="0">
            <a:spAutoFit/>
          </a:bodyPr>
          <a:lstStyle/>
          <a:p>
            <a:pPr algn="ctr"/>
            <a:r>
              <a:rPr lang="en-GB" sz="1200" dirty="0"/>
              <a:t>Task 5.3</a:t>
            </a:r>
          </a:p>
        </p:txBody>
      </p:sp>
      <p:sp>
        <p:nvSpPr>
          <p:cNvPr id="29" name="TextBox 28">
            <a:extLst>
              <a:ext uri="{FF2B5EF4-FFF2-40B4-BE49-F238E27FC236}">
                <a16:creationId xmlns:a16="http://schemas.microsoft.com/office/drawing/2014/main" id="{DB561836-DED4-BC29-35BA-49D4BAEBDCD0}"/>
              </a:ext>
            </a:extLst>
          </p:cNvPr>
          <p:cNvSpPr txBox="1"/>
          <p:nvPr/>
        </p:nvSpPr>
        <p:spPr>
          <a:xfrm>
            <a:off x="371475" y="5618935"/>
            <a:ext cx="881918" cy="184666"/>
          </a:xfrm>
          <a:prstGeom prst="rect">
            <a:avLst/>
          </a:prstGeom>
          <a:noFill/>
        </p:spPr>
        <p:txBody>
          <a:bodyPr wrap="square" lIns="0" tIns="0" rIns="0" bIns="0">
            <a:spAutoFit/>
          </a:bodyPr>
          <a:lstStyle/>
          <a:p>
            <a:pPr algn="ctr"/>
            <a:r>
              <a:rPr lang="en-GB" sz="1200" dirty="0"/>
              <a:t>Task 5.4</a:t>
            </a:r>
          </a:p>
        </p:txBody>
      </p:sp>
      <p:sp>
        <p:nvSpPr>
          <p:cNvPr id="43" name="5-point Star 42">
            <a:extLst>
              <a:ext uri="{FF2B5EF4-FFF2-40B4-BE49-F238E27FC236}">
                <a16:creationId xmlns:a16="http://schemas.microsoft.com/office/drawing/2014/main" id="{FA9E02EE-2793-878A-7724-D659953EDD0F}"/>
              </a:ext>
            </a:extLst>
          </p:cNvPr>
          <p:cNvSpPr/>
          <p:nvPr/>
        </p:nvSpPr>
        <p:spPr>
          <a:xfrm>
            <a:off x="1753479" y="4916853"/>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5-point Star 43">
            <a:extLst>
              <a:ext uri="{FF2B5EF4-FFF2-40B4-BE49-F238E27FC236}">
                <a16:creationId xmlns:a16="http://schemas.microsoft.com/office/drawing/2014/main" id="{2284EA53-FA0B-338E-DCD3-EED46D5CD77D}"/>
              </a:ext>
            </a:extLst>
          </p:cNvPr>
          <p:cNvSpPr/>
          <p:nvPr/>
        </p:nvSpPr>
        <p:spPr>
          <a:xfrm>
            <a:off x="6031562" y="5148828"/>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5-point Star 44">
            <a:extLst>
              <a:ext uri="{FF2B5EF4-FFF2-40B4-BE49-F238E27FC236}">
                <a16:creationId xmlns:a16="http://schemas.microsoft.com/office/drawing/2014/main" id="{DEDEC38E-019E-0C13-8F1F-1B12EFB3A0DC}"/>
              </a:ext>
            </a:extLst>
          </p:cNvPr>
          <p:cNvSpPr/>
          <p:nvPr/>
        </p:nvSpPr>
        <p:spPr>
          <a:xfrm>
            <a:off x="8460468" y="5153682"/>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5-point Star 45">
            <a:extLst>
              <a:ext uri="{FF2B5EF4-FFF2-40B4-BE49-F238E27FC236}">
                <a16:creationId xmlns:a16="http://schemas.microsoft.com/office/drawing/2014/main" id="{4D50323A-C20A-4AF2-9F55-2E4E62AF7990}"/>
              </a:ext>
            </a:extLst>
          </p:cNvPr>
          <p:cNvSpPr/>
          <p:nvPr/>
        </p:nvSpPr>
        <p:spPr>
          <a:xfrm>
            <a:off x="10893562" y="5393389"/>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5-point Star 46">
            <a:extLst>
              <a:ext uri="{FF2B5EF4-FFF2-40B4-BE49-F238E27FC236}">
                <a16:creationId xmlns:a16="http://schemas.microsoft.com/office/drawing/2014/main" id="{F419067F-1D05-7529-5F6E-CC994F9F53E8}"/>
              </a:ext>
            </a:extLst>
          </p:cNvPr>
          <p:cNvSpPr/>
          <p:nvPr/>
        </p:nvSpPr>
        <p:spPr>
          <a:xfrm>
            <a:off x="10893561" y="5635953"/>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Arrow Connector 36">
            <a:extLst>
              <a:ext uri="{FF2B5EF4-FFF2-40B4-BE49-F238E27FC236}">
                <a16:creationId xmlns:a16="http://schemas.microsoft.com/office/drawing/2014/main" id="{7E89D2C7-9B1C-2AB6-9237-8A0794D94EAB}"/>
              </a:ext>
            </a:extLst>
          </p:cNvPr>
          <p:cNvCxnSpPr>
            <a:cxnSpLocks/>
          </p:cNvCxnSpPr>
          <p:nvPr/>
        </p:nvCxnSpPr>
        <p:spPr>
          <a:xfrm>
            <a:off x="2516290" y="4087193"/>
            <a:ext cx="0" cy="1937089"/>
          </a:xfrm>
          <a:prstGeom prst="straightConnector1">
            <a:avLst/>
          </a:prstGeom>
          <a:ln w="50800">
            <a:solidFill>
              <a:srgbClr val="FF0000"/>
            </a:solidFill>
            <a:prstDash val="sysDash"/>
            <a:headEnd type="diamond"/>
            <a:tail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9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1</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9B60BE39-209B-F06B-5172-11802397F2D7}"/>
              </a:ext>
            </a:extLst>
          </p:cNvPr>
          <p:cNvSpPr/>
          <p:nvPr/>
        </p:nvSpPr>
        <p:spPr>
          <a:xfrm>
            <a:off x="288000" y="1080000"/>
            <a:ext cx="11627999" cy="727285"/>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TextBox 2">
            <a:extLst>
              <a:ext uri="{FF2B5EF4-FFF2-40B4-BE49-F238E27FC236}">
                <a16:creationId xmlns:a16="http://schemas.microsoft.com/office/drawing/2014/main" id="{DDD1BA4E-9CE4-E3EE-5684-DD9136C63014}"/>
              </a:ext>
            </a:extLst>
          </p:cNvPr>
          <p:cNvSpPr txBox="1"/>
          <p:nvPr/>
        </p:nvSpPr>
        <p:spPr>
          <a:xfrm>
            <a:off x="435817" y="1103921"/>
            <a:ext cx="11366665" cy="5109091"/>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General coordination by ESS as described above.</a:t>
            </a:r>
          </a:p>
          <a:p>
            <a:endParaRPr lang="en-GB" i="1" dirty="0">
              <a:latin typeface="Helvetica" pitchFamily="2" charset="0"/>
            </a:endParaRPr>
          </a:p>
          <a:p>
            <a:r>
              <a:rPr lang="en-GB" dirty="0">
                <a:highlight>
                  <a:srgbClr val="FFFF00"/>
                </a:highlight>
                <a:latin typeface="Helvetica" pitchFamily="2" charset="0"/>
              </a:rPr>
              <a:t>	ONGOING</a:t>
            </a:r>
            <a:r>
              <a:rPr lang="en-GB" dirty="0">
                <a:latin typeface="Helvetica" pitchFamily="2" charset="0"/>
              </a:rPr>
              <a:t>: </a:t>
            </a:r>
            <a:r>
              <a:rPr lang="en-GB" dirty="0">
                <a:highlight>
                  <a:srgbClr val="FFFF00"/>
                </a:highlight>
                <a:latin typeface="Helvetica" pitchFamily="2" charset="0"/>
              </a:rPr>
              <a:t>4 meetings held so far : Mar24; Apr24; Jul24; Sep24</a:t>
            </a:r>
          </a:p>
          <a:p>
            <a:endParaRPr lang="en-GB" i="1" dirty="0">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5.1 </a:t>
            </a:r>
            <a:r>
              <a:rPr lang="en-GB" i="1" dirty="0">
                <a:effectLst/>
                <a:highlight>
                  <a:srgbClr val="A4C137"/>
                </a:highlight>
                <a:latin typeface="Helvetica" pitchFamily="2" charset="0"/>
              </a:rPr>
              <a:t>(</a:t>
            </a:r>
            <a:r>
              <a:rPr lang="en-GB" b="1" i="1" dirty="0">
                <a:effectLst/>
                <a:highlight>
                  <a:srgbClr val="A4C137"/>
                </a:highlight>
                <a:latin typeface="Helvetica" pitchFamily="2" charset="0"/>
              </a:rPr>
              <a:t>ESS</a:t>
            </a:r>
            <a:r>
              <a:rPr lang="en-GB" i="1" dirty="0">
                <a:effectLst/>
                <a:highlight>
                  <a:srgbClr val="A4C137"/>
                </a:highlight>
                <a:latin typeface="Helvetica" pitchFamily="2" charset="0"/>
              </a:rPr>
              <a:t>, CNRS, CERN) </a:t>
            </a:r>
          </a:p>
          <a:p>
            <a:pPr marL="180975" indent="-128588">
              <a:buFont typeface="Arial" panose="020B0604020202020204" pitchFamily="34" charset="0"/>
              <a:buChar char="•"/>
            </a:pPr>
            <a:r>
              <a:rPr lang="en-GB" dirty="0">
                <a:effectLst/>
                <a:latin typeface="Helvetica" pitchFamily="2" charset="0"/>
              </a:rPr>
              <a:t>This task needs to coordinate with </a:t>
            </a:r>
            <a:r>
              <a:rPr lang="en-GB" dirty="0">
                <a:effectLst/>
                <a:highlight>
                  <a:srgbClr val="E59EDD"/>
                </a:highlight>
                <a:latin typeface="Helvetica" pitchFamily="2" charset="0"/>
              </a:rPr>
              <a:t>WP1, WP3, WP4 and WP6</a:t>
            </a:r>
            <a:r>
              <a:rPr lang="en-GB" dirty="0">
                <a:effectLst/>
                <a:latin typeface="Helvetica" pitchFamily="2" charset="0"/>
              </a:rPr>
              <a:t> activities. </a:t>
            </a:r>
            <a:r>
              <a:rPr lang="en-GB" dirty="0">
                <a:effectLst/>
                <a:highlight>
                  <a:srgbClr val="FFFF00"/>
                </a:highlight>
                <a:latin typeface="Helvetica" pitchFamily="2" charset="0"/>
              </a:rPr>
              <a:t>MOSTLY WP4 ad WP6</a:t>
            </a:r>
          </a:p>
          <a:p>
            <a:pPr marL="180975" indent="-128588">
              <a:buFont typeface="Arial" panose="020B0604020202020204" pitchFamily="34" charset="0"/>
              <a:buChar char="•"/>
            </a:pPr>
            <a:r>
              <a:rPr lang="en-GB" dirty="0">
                <a:effectLst/>
                <a:latin typeface="Helvetica" pitchFamily="2" charset="0"/>
              </a:rPr>
              <a:t>Joint meetings during the design and construction phases of HOM, RF couplers, FE-FRTs and prototype</a:t>
            </a:r>
          </a:p>
          <a:p>
            <a:pPr marL="180975" indent="-128588"/>
            <a:r>
              <a:rPr lang="en-GB" dirty="0">
                <a:effectLst/>
                <a:latin typeface="Helvetica" pitchFamily="2" charset="0"/>
              </a:rPr>
              <a:t>module will be required.</a:t>
            </a: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effectLst/>
              <a:latin typeface="Helvetica" pitchFamily="2" charset="0"/>
            </a:endParaRPr>
          </a:p>
          <a:p>
            <a:pPr marL="180975" indent="-128588"/>
            <a:r>
              <a:rPr lang="en-GB" sz="2000" b="1" dirty="0">
                <a:highlight>
                  <a:srgbClr val="A4C137"/>
                </a:highlight>
                <a:latin typeface="Helvetica" pitchFamily="2" charset="0"/>
              </a:rPr>
              <a:t>Milestone 5.1 </a:t>
            </a:r>
            <a:r>
              <a:rPr lang="en-GB" sz="2000" dirty="0">
                <a:latin typeface="Helvetica" pitchFamily="2" charset="0"/>
              </a:rPr>
              <a:t>: </a:t>
            </a:r>
            <a:r>
              <a:rPr lang="en-GB" dirty="0">
                <a:latin typeface="Helvetica" pitchFamily="2" charset="0"/>
              </a:rPr>
              <a:t>In-person WP kick-off meeting at ESS (Due date: M3 or </a:t>
            </a:r>
            <a:r>
              <a:rPr lang="en-GB" dirty="0">
                <a:highlight>
                  <a:srgbClr val="A4C137"/>
                </a:highlight>
                <a:latin typeface="Helvetica" pitchFamily="2" charset="0"/>
              </a:rPr>
              <a:t>Jun-2024</a:t>
            </a:r>
            <a:r>
              <a:rPr lang="en-GB" dirty="0">
                <a:latin typeface="Helvetica" pitchFamily="2" charset="0"/>
              </a:rPr>
              <a:t>)</a:t>
            </a:r>
          </a:p>
          <a:p>
            <a:pPr marL="180975" indent="-128588"/>
            <a:endParaRPr lang="en-GB" dirty="0">
              <a:highlight>
                <a:srgbClr val="FFFF00"/>
              </a:highlight>
              <a:latin typeface="Helvetica" pitchFamily="2" charset="0"/>
            </a:endParaRPr>
          </a:p>
          <a:p>
            <a:pPr marL="180975" indent="-128588"/>
            <a:r>
              <a:rPr lang="en-GB" dirty="0">
                <a:highlight>
                  <a:srgbClr val="FFFF00"/>
                </a:highlight>
                <a:latin typeface="Helvetica" pitchFamily="2" charset="0"/>
              </a:rPr>
              <a:t>		COMPLETED</a:t>
            </a:r>
            <a:r>
              <a:rPr lang="en-GB" dirty="0">
                <a:latin typeface="Helvetica" pitchFamily="2" charset="0"/>
              </a:rPr>
              <a:t>: Kick-off meeting on 14_Mar_2024 + ESS in person meeting 12-13_Sep_2024</a:t>
            </a:r>
          </a:p>
          <a:p>
            <a:pPr marL="180975" indent="-128588"/>
            <a:endParaRPr lang="en-GB" dirty="0">
              <a:latin typeface="Helvetica" pitchFamily="2" charset="0"/>
            </a:endParaRPr>
          </a:p>
        </p:txBody>
      </p:sp>
    </p:spTree>
    <p:extLst>
      <p:ext uri="{BB962C8B-B14F-4D97-AF65-F5344CB8AC3E}">
        <p14:creationId xmlns:p14="http://schemas.microsoft.com/office/powerpoint/2010/main" val="80575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268EE0-18D7-C5DE-E619-B10D6DBF07BB}"/>
              </a:ext>
            </a:extLst>
          </p:cNvPr>
          <p:cNvSpPr/>
          <p:nvPr/>
        </p:nvSpPr>
        <p:spPr>
          <a:xfrm>
            <a:off x="288000" y="952999"/>
            <a:ext cx="11628000" cy="11880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2</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951521"/>
            <a:ext cx="11811000" cy="5416868"/>
          </a:xfrm>
          <a:prstGeom prst="rect">
            <a:avLst/>
          </a:prstGeom>
          <a:noFill/>
        </p:spPr>
        <p:txBody>
          <a:bodyPr wrap="square" rtlCol="0">
            <a:spAutoFit/>
          </a:bodyPr>
          <a:lstStyle/>
          <a:p>
            <a:r>
              <a:rPr lang="en-GB" b="1" i="1" dirty="0">
                <a:effectLst/>
                <a:latin typeface="Helvetica" pitchFamily="2" charset="0"/>
              </a:rPr>
              <a:t>Task 5.2: ESS cryomodules experience and benchmarking with other recent facilities– </a:t>
            </a:r>
            <a:r>
              <a:rPr lang="en-GB" b="1" i="1" dirty="0">
                <a:effectLst/>
                <a:highlight>
                  <a:srgbClr val="A4C137"/>
                </a:highlight>
                <a:latin typeface="Helvetica" pitchFamily="2" charset="0"/>
              </a:rPr>
              <a:t>M1-M36</a:t>
            </a:r>
            <a:endParaRPr lang="en-GB" b="1" dirty="0">
              <a:effectLst/>
              <a:highlight>
                <a:srgbClr val="A4C137"/>
              </a:highlight>
              <a:latin typeface="Helvetica" pitchFamily="2" charset="0"/>
            </a:endParaRPr>
          </a:p>
          <a:p>
            <a:r>
              <a:rPr lang="en-GB" i="1" dirty="0">
                <a:effectLst/>
                <a:latin typeface="Helvetica" pitchFamily="2" charset="0"/>
              </a:rPr>
              <a:t>• Compile the lesson learned from the ESS </a:t>
            </a:r>
            <a:r>
              <a:rPr lang="en-GB" i="1" dirty="0">
                <a:latin typeface="Helvetica" pitchFamily="2" charset="0"/>
              </a:rPr>
              <a:t>CM testing activities, technical commissioning, and initial operation.</a:t>
            </a:r>
            <a:r>
              <a:rPr lang="en-GB" i="1" dirty="0">
                <a:effectLst/>
                <a:latin typeface="Helvetica" pitchFamily="2" charset="0"/>
              </a:rPr>
              <a:t> </a:t>
            </a:r>
          </a:p>
          <a:p>
            <a:r>
              <a:rPr lang="en-GB" i="1" dirty="0">
                <a:effectLst/>
                <a:latin typeface="Helvetica" pitchFamily="2" charset="0"/>
              </a:rPr>
              <a:t>• Benchmarking with projects in the implementation phase (worldwide).</a:t>
            </a:r>
            <a:endParaRPr lang="en-GB" dirty="0">
              <a:effectLst/>
              <a:latin typeface="Helvetica" pitchFamily="2" charset="0"/>
            </a:endParaRPr>
          </a:p>
          <a:p>
            <a:r>
              <a:rPr lang="en-GB" i="1" dirty="0">
                <a:effectLst/>
                <a:latin typeface="Helvetica" pitchFamily="2" charset="0"/>
              </a:rPr>
              <a:t>• Develop a roadmap to develop a new, sustainable CM design.</a:t>
            </a:r>
          </a:p>
          <a:p>
            <a:endParaRPr lang="en-GB" i="1" dirty="0">
              <a:latin typeface="Helvetica" pitchFamily="2" charset="0"/>
            </a:endParaRPr>
          </a:p>
          <a:p>
            <a:r>
              <a:rPr lang="en-GB" b="1" i="1" dirty="0">
                <a:effectLst/>
                <a:highlight>
                  <a:srgbClr val="A4C137"/>
                </a:highlight>
                <a:latin typeface="Helvetica" pitchFamily="2" charset="0"/>
              </a:rPr>
              <a:t>Task 5.2 </a:t>
            </a:r>
            <a:r>
              <a:rPr lang="en-GB" i="1" dirty="0">
                <a:effectLst/>
                <a:highlight>
                  <a:srgbClr val="A4C137"/>
                </a:highlight>
                <a:latin typeface="Helvetica" pitchFamily="2" charset="0"/>
              </a:rPr>
              <a:t>(ESS, CNRS, </a:t>
            </a:r>
            <a:r>
              <a:rPr lang="en-GB" b="1" i="1" dirty="0">
                <a:effectLst/>
                <a:highlight>
                  <a:srgbClr val="A4C137"/>
                </a:highlight>
                <a:latin typeface="Helvetica" pitchFamily="2" charset="0"/>
              </a:rPr>
              <a:t>CERN</a:t>
            </a:r>
            <a:r>
              <a:rPr lang="en-GB" i="1" dirty="0">
                <a:effectLst/>
                <a:highlight>
                  <a:srgbClr val="A4C137"/>
                </a:highlight>
                <a:latin typeface="Helvetica" pitchFamily="2" charset="0"/>
              </a:rPr>
              <a:t>) </a:t>
            </a:r>
            <a:r>
              <a:rPr lang="en-GB" i="1" dirty="0">
                <a:effectLst/>
                <a:highlight>
                  <a:srgbClr val="FFFF00"/>
                </a:highlight>
                <a:latin typeface="Helvetica" pitchFamily="2" charset="0"/>
              </a:rPr>
              <a:t>– ONGOING</a:t>
            </a:r>
          </a:p>
          <a:p>
            <a:pPr marL="180975" indent="-128588">
              <a:buFont typeface="Arial" panose="020B0604020202020204" pitchFamily="34" charset="0"/>
              <a:buChar char="•"/>
            </a:pPr>
            <a:r>
              <a:rPr lang="en-GB" dirty="0">
                <a:effectLst/>
                <a:latin typeface="Helvetica" pitchFamily="2" charset="0"/>
              </a:rPr>
              <a:t>This task sets the first </a:t>
            </a:r>
            <a:r>
              <a:rPr lang="en-GB" u="sng" dirty="0">
                <a:effectLst/>
                <a:latin typeface="Helvetica" pitchFamily="2" charset="0"/>
              </a:rPr>
              <a:t>deliverable</a:t>
            </a:r>
            <a:r>
              <a:rPr lang="en-GB" dirty="0">
                <a:effectLst/>
                <a:latin typeface="Helvetica" pitchFamily="2" charset="0"/>
              </a:rPr>
              <a:t> of the </a:t>
            </a:r>
            <a:r>
              <a:rPr lang="en-GB" dirty="0">
                <a:effectLst/>
                <a:highlight>
                  <a:srgbClr val="E59EDD"/>
                </a:highlight>
                <a:latin typeface="Helvetica" pitchFamily="2" charset="0"/>
              </a:rPr>
              <a:t>WP5</a:t>
            </a:r>
            <a:r>
              <a:rPr lang="en-GB" dirty="0">
                <a:effectLst/>
                <a:latin typeface="Helvetica" pitchFamily="2" charset="0"/>
              </a:rPr>
              <a:t> by organising a technical review of the ESS CM design, tests and commissioning experiences. </a:t>
            </a:r>
            <a:r>
              <a:rPr lang="en-GB" dirty="0">
                <a:effectLst/>
                <a:highlight>
                  <a:srgbClr val="FFFF00"/>
                </a:highlight>
                <a:latin typeface="Helvetica" pitchFamily="2" charset="0"/>
              </a:rPr>
              <a:t>Preparation of TOC for “ESS lessons learned: Design, Testing and Operation”</a:t>
            </a:r>
          </a:p>
          <a:p>
            <a:pPr marL="180975" indent="-128588">
              <a:buFont typeface="Arial" panose="020B0604020202020204" pitchFamily="34" charset="0"/>
              <a:buChar char="•"/>
            </a:pPr>
            <a:r>
              <a:rPr lang="en-GB" dirty="0">
                <a:effectLst/>
                <a:latin typeface="Helvetica" pitchFamily="2" charset="0"/>
              </a:rPr>
              <a:t>Operational results will be described, analysed and correlated with the project design choices. As part of this activity a benchmarking with other CM designs will be performed. </a:t>
            </a:r>
            <a:r>
              <a:rPr lang="en-GB" dirty="0">
                <a:effectLst/>
                <a:highlight>
                  <a:srgbClr val="FFFF00"/>
                </a:highlight>
                <a:latin typeface="Helvetica" pitchFamily="2" charset="0"/>
              </a:rPr>
              <a:t>Definition of Benchmarking Facilities/projects and KPI. Definition of benchmarking Matrix, and preparation of questionnaire template.</a:t>
            </a:r>
          </a:p>
          <a:p>
            <a:pPr marL="180975" indent="-128588">
              <a:buFont typeface="Arial" panose="020B0604020202020204" pitchFamily="34" charset="0"/>
              <a:buChar char="•"/>
            </a:pPr>
            <a:r>
              <a:rPr lang="en-GB" dirty="0">
                <a:effectLst/>
                <a:latin typeface="Helvetica" pitchFamily="2" charset="0"/>
              </a:rPr>
              <a:t>An additional intermediate </a:t>
            </a:r>
            <a:r>
              <a:rPr lang="en-GB" u="sng" dirty="0">
                <a:effectLst/>
                <a:latin typeface="Helvetica" pitchFamily="2" charset="0"/>
              </a:rPr>
              <a:t>deliverable</a:t>
            </a:r>
            <a:r>
              <a:rPr lang="en-GB" dirty="0">
                <a:effectLst/>
                <a:latin typeface="Helvetica" pitchFamily="2" charset="0"/>
              </a:rPr>
              <a:t> at mid-project will set the roadmap for integrating the initial progress with the technology developments obtained in </a:t>
            </a:r>
            <a:r>
              <a:rPr lang="en-GB" dirty="0">
                <a:effectLst/>
                <a:highlight>
                  <a:srgbClr val="E59EDD"/>
                </a:highlight>
                <a:latin typeface="Helvetica" pitchFamily="2" charset="0"/>
              </a:rPr>
              <a:t>WP1 to 4 </a:t>
            </a:r>
            <a:r>
              <a:rPr lang="en-GB" dirty="0">
                <a:effectLst/>
                <a:latin typeface="Helvetica" pitchFamily="2" charset="0"/>
              </a:rPr>
              <a:t>into a new, optimized energy-efficient CM design. By involving industrial partners in the review process, the technical and financial feasibility of fabricating instruments based on </a:t>
            </a:r>
            <a:r>
              <a:rPr lang="en-GB" dirty="0" err="1">
                <a:effectLst/>
                <a:latin typeface="Helvetica" pitchFamily="2" charset="0"/>
              </a:rPr>
              <a:t>iSAS</a:t>
            </a:r>
            <a:r>
              <a:rPr lang="en-GB" dirty="0">
                <a:effectLst/>
                <a:latin typeface="Helvetica" pitchFamily="2" charset="0"/>
              </a:rPr>
              <a:t> technology will be addressed. </a:t>
            </a:r>
            <a:r>
              <a:rPr lang="en-GB" dirty="0">
                <a:effectLst/>
                <a:highlight>
                  <a:srgbClr val="FFFF00"/>
                </a:highlight>
                <a:latin typeface="Helvetica" pitchFamily="2" charset="0"/>
              </a:rPr>
              <a:t>Profiling of ESS Junior Engineer so be opening to be released early 2025, this JE would also overlap with WP5 (total time min 2year)</a:t>
            </a:r>
            <a:br>
              <a:rPr lang="en-GB" dirty="0">
                <a:effectLst/>
                <a:highlight>
                  <a:srgbClr val="FFFF00"/>
                </a:highlight>
                <a:latin typeface="Helvetica" pitchFamily="2" charset="0"/>
              </a:rPr>
            </a:br>
            <a:endParaRPr lang="en-GB" dirty="0">
              <a:effectLst/>
              <a:latin typeface="Helvetica" pitchFamily="2" charset="0"/>
            </a:endParaRPr>
          </a:p>
          <a:p>
            <a:pPr marL="180975" indent="-128588"/>
            <a:r>
              <a:rPr lang="en-GB" sz="2000" b="1" dirty="0">
                <a:highlight>
                  <a:srgbClr val="A4C137"/>
                </a:highlight>
                <a:latin typeface="Helvetica" pitchFamily="2" charset="0"/>
              </a:rPr>
              <a:t>Deliverable 5.1 </a:t>
            </a:r>
            <a:r>
              <a:rPr lang="en-GB" sz="2000" dirty="0">
                <a:latin typeface="Helvetica" pitchFamily="2" charset="0"/>
              </a:rPr>
              <a:t>: </a:t>
            </a:r>
            <a:r>
              <a:rPr lang="en-GB" dirty="0">
                <a:latin typeface="Helvetica" pitchFamily="2" charset="0"/>
              </a:rPr>
              <a:t>Compilation of ESS CM lessons learned &amp; benchmarks (Due date: M24 or </a:t>
            </a:r>
            <a:r>
              <a:rPr lang="en-GB" dirty="0">
                <a:highlight>
                  <a:srgbClr val="A4C137"/>
                </a:highlight>
                <a:latin typeface="Helvetica" pitchFamily="2" charset="0"/>
              </a:rPr>
              <a:t>Feb-2026</a:t>
            </a:r>
            <a:r>
              <a:rPr lang="en-GB" dirty="0">
                <a:latin typeface="Helvetica" pitchFamily="2" charset="0"/>
              </a:rPr>
              <a:t>)</a:t>
            </a:r>
          </a:p>
          <a:p>
            <a:pPr marL="180975" indent="-128588"/>
            <a:r>
              <a:rPr lang="en-GB" sz="2000" b="1" dirty="0">
                <a:highlight>
                  <a:srgbClr val="A4C137"/>
                </a:highlight>
                <a:latin typeface="Helvetica" pitchFamily="2" charset="0"/>
              </a:rPr>
              <a:t>Deliverable 5.2 </a:t>
            </a:r>
            <a:r>
              <a:rPr lang="en-GB" sz="2000" dirty="0">
                <a:latin typeface="Helvetica" pitchFamily="2" charset="0"/>
              </a:rPr>
              <a:t>: </a:t>
            </a:r>
            <a:r>
              <a:rPr lang="en-GB" dirty="0">
                <a:latin typeface="Helvetica" pitchFamily="2" charset="0"/>
              </a:rPr>
              <a:t>Roadmap for the CM design (Due date: M36 or </a:t>
            </a:r>
            <a:r>
              <a:rPr lang="en-GB" dirty="0">
                <a:highlight>
                  <a:srgbClr val="A4C137"/>
                </a:highlight>
                <a:latin typeface="Helvetica" pitchFamily="2" charset="0"/>
              </a:rPr>
              <a:t>Feb-2027</a:t>
            </a:r>
            <a:r>
              <a:rPr lang="en-GB" dirty="0">
                <a:latin typeface="Helvetica" pitchFamily="2" charset="0"/>
              </a:rPr>
              <a:t>)</a:t>
            </a:r>
          </a:p>
        </p:txBody>
      </p:sp>
    </p:spTree>
    <p:extLst>
      <p:ext uri="{BB962C8B-B14F-4D97-AF65-F5344CB8AC3E}">
        <p14:creationId xmlns:p14="http://schemas.microsoft.com/office/powerpoint/2010/main" val="9520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7872DC-E85D-688D-C9AC-3ED60111B17C}"/>
              </a:ext>
            </a:extLst>
          </p:cNvPr>
          <p:cNvSpPr/>
          <p:nvPr/>
        </p:nvSpPr>
        <p:spPr>
          <a:xfrm>
            <a:off x="288000" y="1080000"/>
            <a:ext cx="11627999" cy="11880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3</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1103921"/>
            <a:ext cx="11811000" cy="4832092"/>
          </a:xfrm>
          <a:prstGeom prst="rect">
            <a:avLst/>
          </a:prstGeom>
          <a:noFill/>
        </p:spPr>
        <p:txBody>
          <a:bodyPr wrap="square" rtlCol="0">
            <a:spAutoFit/>
          </a:bodyPr>
          <a:lstStyle/>
          <a:p>
            <a:r>
              <a:rPr lang="en-GB" b="1" i="1" dirty="0">
                <a:effectLst/>
                <a:latin typeface="Helvetica" pitchFamily="2" charset="0"/>
              </a:rPr>
              <a:t>Task 5.3: Sustainable criteria for LINAC cryomodule design– </a:t>
            </a:r>
            <a:r>
              <a:rPr lang="en-GB" b="1" i="1" dirty="0">
                <a:effectLst/>
                <a:highlight>
                  <a:srgbClr val="A4C137"/>
                </a:highlight>
                <a:latin typeface="Helvetica" pitchFamily="2" charset="0"/>
              </a:rPr>
              <a:t>M24-M48</a:t>
            </a:r>
            <a:endParaRPr lang="en-GB" b="1" dirty="0">
              <a:effectLst/>
              <a:highlight>
                <a:srgbClr val="A4C137"/>
              </a:highlight>
              <a:latin typeface="Helvetica" pitchFamily="2" charset="0"/>
            </a:endParaRPr>
          </a:p>
          <a:p>
            <a:r>
              <a:rPr lang="en-GB" i="1" dirty="0">
                <a:effectLst/>
                <a:latin typeface="Helvetica" pitchFamily="2" charset="0"/>
              </a:rPr>
              <a:t>• Integrate findings from the other </a:t>
            </a:r>
            <a:r>
              <a:rPr lang="en-GB" i="1" dirty="0" err="1">
                <a:effectLst/>
                <a:latin typeface="Helvetica" pitchFamily="2" charset="0"/>
              </a:rPr>
              <a:t>iSAS</a:t>
            </a:r>
            <a:r>
              <a:rPr lang="en-GB" i="1" dirty="0">
                <a:effectLst/>
                <a:latin typeface="Helvetica" pitchFamily="2" charset="0"/>
              </a:rPr>
              <a:t> WPs into a generic CM design.</a:t>
            </a:r>
            <a:endParaRPr lang="en-GB" dirty="0">
              <a:effectLst/>
              <a:latin typeface="Helvetica" pitchFamily="2" charset="0"/>
            </a:endParaRPr>
          </a:p>
          <a:p>
            <a:r>
              <a:rPr lang="en-GB" i="1" dirty="0">
                <a:effectLst/>
                <a:latin typeface="Helvetica" pitchFamily="2" charset="0"/>
              </a:rPr>
              <a:t>• Explore the sustainability criteria for the design.</a:t>
            </a:r>
          </a:p>
          <a:p>
            <a:endParaRPr lang="en-GB" i="1" dirty="0">
              <a:effectLst/>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5.3 </a:t>
            </a:r>
            <a:r>
              <a:rPr lang="en-GB" i="1" dirty="0">
                <a:effectLst/>
                <a:highlight>
                  <a:srgbClr val="A4C137"/>
                </a:highlight>
                <a:latin typeface="Helvetica" pitchFamily="2" charset="0"/>
              </a:rPr>
              <a:t>(ESS, </a:t>
            </a:r>
            <a:r>
              <a:rPr lang="en-GB" b="1" i="1" dirty="0">
                <a:effectLst/>
                <a:highlight>
                  <a:srgbClr val="A4C137"/>
                </a:highlight>
                <a:latin typeface="Helvetica" pitchFamily="2" charset="0"/>
              </a:rPr>
              <a:t>CNRS</a:t>
            </a:r>
            <a:r>
              <a:rPr lang="en-GB" i="1" dirty="0">
                <a:effectLst/>
                <a:highlight>
                  <a:srgbClr val="A4C137"/>
                </a:highlight>
                <a:latin typeface="Helvetica" pitchFamily="2" charset="0"/>
              </a:rPr>
              <a:t>, CERN) – </a:t>
            </a:r>
            <a:r>
              <a:rPr lang="en-GB" i="1" dirty="0">
                <a:effectLst/>
                <a:highlight>
                  <a:srgbClr val="FFFF00"/>
                </a:highlight>
                <a:latin typeface="Helvetica" pitchFamily="2" charset="0"/>
              </a:rPr>
              <a:t>NOT STARTED, althou</a:t>
            </a:r>
            <a:r>
              <a:rPr lang="en-GB" i="1" dirty="0">
                <a:highlight>
                  <a:srgbClr val="FFFF00"/>
                </a:highlight>
                <a:latin typeface="Helvetica" pitchFamily="2" charset="0"/>
              </a:rPr>
              <a:t>gh some some discussions are underway</a:t>
            </a:r>
            <a:endParaRPr lang="en-GB" i="1" dirty="0">
              <a:effectLst/>
              <a:highlight>
                <a:srgbClr val="FFFF00"/>
              </a:highlight>
              <a:latin typeface="Helvetica" pitchFamily="2" charset="0"/>
            </a:endParaRPr>
          </a:p>
          <a:p>
            <a:pPr marL="180975" indent="-128588">
              <a:buFont typeface="Arial" panose="020B0604020202020204" pitchFamily="34" charset="0"/>
              <a:buChar char="•"/>
            </a:pPr>
            <a:r>
              <a:rPr lang="en-GB" dirty="0">
                <a:effectLst/>
                <a:latin typeface="Helvetica" pitchFamily="2" charset="0"/>
              </a:rPr>
              <a:t>This task is dedicated to the main </a:t>
            </a:r>
            <a:r>
              <a:rPr lang="en-GB" u="sng" dirty="0">
                <a:effectLst/>
                <a:latin typeface="Helvetica" pitchFamily="2" charset="0"/>
              </a:rPr>
              <a:t>deliverable</a:t>
            </a:r>
            <a:r>
              <a:rPr lang="en-GB" dirty="0">
                <a:effectLst/>
                <a:latin typeface="Helvetica" pitchFamily="2" charset="0"/>
              </a:rPr>
              <a:t> of the </a:t>
            </a:r>
            <a:r>
              <a:rPr lang="en-GB" dirty="0">
                <a:effectLst/>
                <a:highlight>
                  <a:srgbClr val="E59EDD"/>
                </a:highlight>
                <a:latin typeface="Helvetica" pitchFamily="2" charset="0"/>
              </a:rPr>
              <a:t>WP5</a:t>
            </a:r>
            <a:r>
              <a:rPr lang="en-GB" dirty="0">
                <a:effectLst/>
                <a:latin typeface="Helvetica" pitchFamily="2" charset="0"/>
              </a:rPr>
              <a:t>, i.e., a parametric design of a sustainable cryomodule. Based on the developed technical roadmap and under the guidance of a pan-European forum of experts, the developments of the parametric design will be conducted. </a:t>
            </a:r>
          </a:p>
          <a:p>
            <a:pPr marL="180975" indent="-128588">
              <a:buFont typeface="Arial" panose="020B0604020202020204" pitchFamily="34" charset="0"/>
              <a:buChar char="•"/>
            </a:pPr>
            <a:r>
              <a:rPr lang="en-GB" dirty="0">
                <a:effectLst/>
                <a:latin typeface="Helvetica" pitchFamily="2" charset="0"/>
              </a:rPr>
              <a:t>Direct or indirect, the relevant European institutes will be engaged and a continues dialogue with </a:t>
            </a:r>
            <a:r>
              <a:rPr lang="en-GB" dirty="0">
                <a:effectLst/>
                <a:highlight>
                  <a:srgbClr val="E59EDD"/>
                </a:highlight>
                <a:latin typeface="Helvetica" pitchFamily="2" charset="0"/>
              </a:rPr>
              <a:t>WP1-4 </a:t>
            </a:r>
            <a:r>
              <a:rPr lang="en-GB" dirty="0">
                <a:effectLst/>
                <a:latin typeface="Helvetica" pitchFamily="2" charset="0"/>
              </a:rPr>
              <a:t>experts will enhance the transversal integration activity. </a:t>
            </a:r>
          </a:p>
          <a:p>
            <a:pPr marL="180975" indent="-128588">
              <a:buFont typeface="Arial" panose="020B0604020202020204" pitchFamily="34" charset="0"/>
              <a:buChar char="•"/>
            </a:pPr>
            <a:r>
              <a:rPr lang="en-GB" dirty="0">
                <a:effectLst/>
                <a:latin typeface="Helvetica" pitchFamily="2" charset="0"/>
              </a:rPr>
              <a:t>In addition to the technical, energy-efficiency and performance criteria in the roadmap, also cost-efficiency criteria will be considered. The integration of heat exchangers, thermal shields, cryogenic line, vacuum and monitoring instruments will be addressed.</a:t>
            </a:r>
          </a:p>
          <a:p>
            <a:pPr marL="180975" indent="-128588"/>
            <a:endParaRPr lang="en-GB" dirty="0">
              <a:latin typeface="Helvetica" pitchFamily="2" charset="0"/>
            </a:endParaRPr>
          </a:p>
          <a:p>
            <a:pPr marL="180975" indent="-128588"/>
            <a:endParaRPr lang="en-GB" dirty="0">
              <a:effectLst/>
              <a:latin typeface="Helvetica" pitchFamily="2" charset="0"/>
            </a:endParaRPr>
          </a:p>
          <a:p>
            <a:pPr marL="180975" indent="-128588"/>
            <a:r>
              <a:rPr lang="en-GB" sz="2000" b="1" dirty="0">
                <a:highlight>
                  <a:srgbClr val="A4C137"/>
                </a:highlight>
                <a:latin typeface="Helvetica" pitchFamily="2" charset="0"/>
              </a:rPr>
              <a:t>Deliverable 5.3 </a:t>
            </a:r>
            <a:r>
              <a:rPr lang="en-GB" sz="2000" dirty="0">
                <a:latin typeface="Helvetica" pitchFamily="2" charset="0"/>
              </a:rPr>
              <a:t>: </a:t>
            </a:r>
            <a:r>
              <a:rPr lang="en-GB" dirty="0">
                <a:latin typeface="Helvetica" pitchFamily="2" charset="0"/>
              </a:rPr>
              <a:t>Parametric design for a sustainable CM with </a:t>
            </a:r>
            <a:r>
              <a:rPr lang="en-GB" dirty="0" err="1">
                <a:latin typeface="Helvetica" pitchFamily="2" charset="0"/>
              </a:rPr>
              <a:t>iSAS</a:t>
            </a:r>
            <a:r>
              <a:rPr lang="en-GB" dirty="0">
                <a:latin typeface="Helvetica" pitchFamily="2" charset="0"/>
              </a:rPr>
              <a:t> tech. (Due date: M48 or </a:t>
            </a:r>
            <a:r>
              <a:rPr lang="en-GB" dirty="0">
                <a:highlight>
                  <a:srgbClr val="A4C137"/>
                </a:highlight>
                <a:latin typeface="Helvetica" pitchFamily="2" charset="0"/>
              </a:rPr>
              <a:t>Feb-2028</a:t>
            </a:r>
            <a:r>
              <a:rPr lang="en-GB" dirty="0">
                <a:latin typeface="Helvetica" pitchFamily="2" charset="0"/>
              </a:rPr>
              <a:t>)</a:t>
            </a:r>
          </a:p>
        </p:txBody>
      </p:sp>
    </p:spTree>
    <p:extLst>
      <p:ext uri="{BB962C8B-B14F-4D97-AF65-F5344CB8AC3E}">
        <p14:creationId xmlns:p14="http://schemas.microsoft.com/office/powerpoint/2010/main" val="239588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325800-DB8D-62F1-7FCD-799AD4A7386A}"/>
              </a:ext>
            </a:extLst>
          </p:cNvPr>
          <p:cNvSpPr/>
          <p:nvPr/>
        </p:nvSpPr>
        <p:spPr>
          <a:xfrm>
            <a:off x="288000" y="941984"/>
            <a:ext cx="11627999" cy="10155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4</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922775"/>
            <a:ext cx="11811000" cy="5416868"/>
          </a:xfrm>
          <a:prstGeom prst="rect">
            <a:avLst/>
          </a:prstGeom>
          <a:noFill/>
          <a:ln>
            <a:solidFill>
              <a:schemeClr val="bg1"/>
            </a:solidFill>
          </a:ln>
        </p:spPr>
        <p:txBody>
          <a:bodyPr wrap="square" rtlCol="0">
            <a:spAutoFit/>
          </a:bodyPr>
          <a:lstStyle/>
          <a:p>
            <a:r>
              <a:rPr lang="en-GB" b="1" i="1" dirty="0">
                <a:effectLst/>
                <a:latin typeface="Helvetica" pitchFamily="2" charset="0"/>
              </a:rPr>
              <a:t>Task 5.4: Beam Dynamics for ERL-based accelerators with energy-efficient cryomodules –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Simulate the beam dynamics of ERL-based accelerators when the energy efficient CM is included.</a:t>
            </a:r>
            <a:endParaRPr lang="en-GB" dirty="0">
              <a:effectLst/>
              <a:latin typeface="Helvetica" pitchFamily="2" charset="0"/>
            </a:endParaRPr>
          </a:p>
          <a:p>
            <a:r>
              <a:rPr lang="en-GB" i="1" dirty="0">
                <a:effectLst/>
                <a:latin typeface="Helvetica" pitchFamily="2" charset="0"/>
              </a:rPr>
              <a:t>• Study the lattice design to optimize the beam and energy saving performances.</a:t>
            </a:r>
            <a:endParaRPr lang="en-GB" dirty="0">
              <a:effectLst/>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5.4 </a:t>
            </a:r>
            <a:r>
              <a:rPr lang="en-GB" i="1" dirty="0">
                <a:effectLst/>
                <a:highlight>
                  <a:srgbClr val="A4C137"/>
                </a:highlight>
                <a:latin typeface="Helvetica" pitchFamily="2" charset="0"/>
              </a:rPr>
              <a:t>(</a:t>
            </a:r>
            <a:r>
              <a:rPr lang="en-GB" b="1" i="1" dirty="0">
                <a:effectLst/>
                <a:highlight>
                  <a:srgbClr val="A4C137"/>
                </a:highlight>
                <a:latin typeface="Helvetica" pitchFamily="2" charset="0"/>
              </a:rPr>
              <a:t>EPFL</a:t>
            </a:r>
            <a:r>
              <a:rPr lang="en-GB" i="1" dirty="0">
                <a:effectLst/>
                <a:highlight>
                  <a:srgbClr val="A4C137"/>
                </a:highlight>
                <a:latin typeface="Helvetica" pitchFamily="2" charset="0"/>
              </a:rPr>
              <a:t>, CNRS, CERN) – </a:t>
            </a:r>
            <a:r>
              <a:rPr lang="en-GB" i="1" dirty="0">
                <a:effectLst/>
                <a:highlight>
                  <a:srgbClr val="FFFF00"/>
                </a:highlight>
                <a:latin typeface="Helvetica" pitchFamily="2" charset="0"/>
              </a:rPr>
              <a:t>ONGOING</a:t>
            </a:r>
          </a:p>
          <a:p>
            <a:pPr marL="180975" indent="-128588">
              <a:buFont typeface="Arial" panose="020B0604020202020204" pitchFamily="34" charset="0"/>
              <a:buChar char="•"/>
            </a:pPr>
            <a:r>
              <a:rPr lang="en-GB" dirty="0">
                <a:effectLst/>
                <a:latin typeface="Helvetica" pitchFamily="2" charset="0"/>
              </a:rPr>
              <a:t>The beam dynamics study will include collaborations with leading research groups across Europe. ERL-specific beam dynamics effects using dedicated simulations will study the impact of the new sustainable SRF system on the beam quality, the attainable intensity and the efficiency of energy recovery in a quantitative way. </a:t>
            </a:r>
          </a:p>
          <a:p>
            <a:pPr marL="180975" indent="-128588">
              <a:buFont typeface="Arial" panose="020B0604020202020204" pitchFamily="34" charset="0"/>
              <a:buChar char="•"/>
            </a:pPr>
            <a:r>
              <a:rPr lang="en-GB" dirty="0">
                <a:effectLst/>
                <a:latin typeface="Helvetica" pitchFamily="2" charset="0"/>
              </a:rPr>
              <a:t>The study will first identify the most relevant beam dynamics effects in ERL mode</a:t>
            </a:r>
            <a:r>
              <a:rPr lang="en-GB" dirty="0">
                <a:latin typeface="Helvetica" pitchFamily="2" charset="0"/>
              </a:rPr>
              <a:t> </a:t>
            </a:r>
            <a:r>
              <a:rPr lang="en-GB" dirty="0">
                <a:effectLst/>
                <a:latin typeface="Helvetica" pitchFamily="2" charset="0"/>
              </a:rPr>
              <a:t>including the new </a:t>
            </a:r>
            <a:r>
              <a:rPr lang="en-GB" dirty="0" err="1">
                <a:effectLst/>
                <a:highlight>
                  <a:srgbClr val="E59EDD"/>
                </a:highlight>
                <a:latin typeface="Helvetica" pitchFamily="2" charset="0"/>
              </a:rPr>
              <a:t>iSAS</a:t>
            </a:r>
            <a:r>
              <a:rPr lang="en-GB" dirty="0">
                <a:effectLst/>
                <a:highlight>
                  <a:srgbClr val="E59EDD"/>
                </a:highlight>
                <a:latin typeface="Helvetica" pitchFamily="2" charset="0"/>
              </a:rPr>
              <a:t> technologies</a:t>
            </a:r>
            <a:r>
              <a:rPr lang="en-GB" dirty="0">
                <a:effectLst/>
                <a:latin typeface="Helvetica" pitchFamily="2" charset="0"/>
              </a:rPr>
              <a:t>. </a:t>
            </a:r>
          </a:p>
          <a:p>
            <a:pPr marL="180975" indent="-128588">
              <a:buFont typeface="Arial" panose="020B0604020202020204" pitchFamily="34" charset="0"/>
              <a:buChar char="•"/>
            </a:pPr>
            <a:r>
              <a:rPr lang="en-GB" dirty="0">
                <a:effectLst/>
                <a:latin typeface="Helvetica" pitchFamily="2" charset="0"/>
              </a:rPr>
              <a:t>Thereafter, realistic lattice parameter sets will be developed for specific research applications of ERL-based accelerators that will allow to specify the tolerances and acceptable HOM amplitudes. </a:t>
            </a:r>
          </a:p>
          <a:p>
            <a:pPr marL="180975" indent="-128588">
              <a:buFont typeface="Arial" panose="020B0604020202020204" pitchFamily="34" charset="0"/>
              <a:buChar char="•"/>
            </a:pPr>
            <a:r>
              <a:rPr lang="en-GB" dirty="0">
                <a:effectLst/>
                <a:latin typeface="Helvetica" pitchFamily="2" charset="0"/>
              </a:rPr>
              <a:t>These results will help in the development of efficiency-optimized ERL-based accelerators. The results also set limits on the required HOM damping for the cryomodule that will be designed in this work package and feed back into the HOM design criteria in </a:t>
            </a:r>
            <a:r>
              <a:rPr lang="en-GB" dirty="0">
                <a:effectLst/>
                <a:highlight>
                  <a:srgbClr val="E59EDD"/>
                </a:highlight>
                <a:latin typeface="Helvetica" pitchFamily="2" charset="0"/>
              </a:rPr>
              <a:t>WP4</a:t>
            </a:r>
            <a:r>
              <a:rPr lang="en-GB" dirty="0">
                <a:effectLst/>
                <a:latin typeface="Helvetica" pitchFamily="2" charset="0"/>
              </a:rPr>
              <a:t>.</a:t>
            </a:r>
          </a:p>
          <a:p>
            <a:pPr marL="52387"/>
            <a:r>
              <a:rPr lang="en-GB" dirty="0">
                <a:highlight>
                  <a:srgbClr val="FFFF00"/>
                </a:highlight>
                <a:latin typeface="Helvetica" pitchFamily="2" charset="0"/>
              </a:rPr>
              <a:t>PHD student was selected and started 1</a:t>
            </a:r>
            <a:r>
              <a:rPr lang="en-GB" baseline="30000" dirty="0">
                <a:highlight>
                  <a:srgbClr val="FFFF00"/>
                </a:highlight>
                <a:latin typeface="Helvetica" pitchFamily="2" charset="0"/>
              </a:rPr>
              <a:t>st</a:t>
            </a:r>
            <a:r>
              <a:rPr lang="en-GB" dirty="0">
                <a:highlight>
                  <a:srgbClr val="FFFF00"/>
                </a:highlight>
                <a:latin typeface="Helvetica" pitchFamily="2" charset="0"/>
              </a:rPr>
              <a:t> OCT2024 (Lode </a:t>
            </a:r>
            <a:r>
              <a:rPr lang="en-GB" dirty="0" err="1">
                <a:highlight>
                  <a:srgbClr val="FFFF00"/>
                </a:highlight>
                <a:latin typeface="Helvetica" pitchFamily="2" charset="0"/>
              </a:rPr>
              <a:t>Vanhecke</a:t>
            </a:r>
            <a:r>
              <a:rPr lang="en-GB" dirty="0">
                <a:highlight>
                  <a:srgbClr val="FFFF00"/>
                </a:highlight>
                <a:latin typeface="Helvetica" pitchFamily="2" charset="0"/>
              </a:rPr>
              <a:t>). Requesting: initial cavity design parameters (e.g. cavity field maps)</a:t>
            </a:r>
            <a:endParaRPr lang="en-GB" dirty="0">
              <a:effectLst/>
              <a:highlight>
                <a:srgbClr val="FFFF00"/>
              </a:highlight>
              <a:latin typeface="Helvetica" pitchFamily="2" charset="0"/>
            </a:endParaRPr>
          </a:p>
          <a:p>
            <a:pPr marL="180975" indent="-128588"/>
            <a:endParaRPr lang="en-GB" sz="2000" b="1" dirty="0">
              <a:highlight>
                <a:srgbClr val="A4C137"/>
              </a:highlight>
              <a:latin typeface="Helvetica" pitchFamily="2" charset="0"/>
            </a:endParaRPr>
          </a:p>
          <a:p>
            <a:pPr marL="180975" indent="-128588"/>
            <a:r>
              <a:rPr lang="en-GB" sz="2000" b="1" dirty="0">
                <a:highlight>
                  <a:srgbClr val="A4C137"/>
                </a:highlight>
                <a:latin typeface="Helvetica" pitchFamily="2" charset="0"/>
              </a:rPr>
              <a:t>Deliverable 5.4 </a:t>
            </a:r>
            <a:r>
              <a:rPr lang="en-GB" sz="2000" dirty="0">
                <a:latin typeface="Helvetica" pitchFamily="2" charset="0"/>
              </a:rPr>
              <a:t>: Report on beam dynamics study for ERL with </a:t>
            </a:r>
            <a:r>
              <a:rPr lang="en-GB" sz="2000" dirty="0" err="1">
                <a:latin typeface="Helvetica" pitchFamily="2" charset="0"/>
              </a:rPr>
              <a:t>iSAS</a:t>
            </a:r>
            <a:r>
              <a:rPr lang="en-GB" sz="2000" dirty="0">
                <a:latin typeface="Helvetica" pitchFamily="2" charset="0"/>
              </a:rPr>
              <a:t> CM</a:t>
            </a:r>
            <a:r>
              <a:rPr lang="en-GB" dirty="0">
                <a:latin typeface="Helvetica" pitchFamily="2" charset="0"/>
              </a:rPr>
              <a:t> (Due date: M48 or </a:t>
            </a:r>
            <a:r>
              <a:rPr lang="en-GB" dirty="0">
                <a:highlight>
                  <a:srgbClr val="A4C137"/>
                </a:highlight>
                <a:latin typeface="Helvetica" pitchFamily="2" charset="0"/>
              </a:rPr>
              <a:t>Feb-2028</a:t>
            </a:r>
            <a:r>
              <a:rPr lang="en-GB" dirty="0">
                <a:latin typeface="Helvetica" pitchFamily="2" charset="0"/>
              </a:rPr>
              <a:t>)</a:t>
            </a:r>
          </a:p>
        </p:txBody>
      </p:sp>
    </p:spTree>
    <p:extLst>
      <p:ext uri="{BB962C8B-B14F-4D97-AF65-F5344CB8AC3E}">
        <p14:creationId xmlns:p14="http://schemas.microsoft.com/office/powerpoint/2010/main" val="2861244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FADFF-2D07-D9AF-1D2F-94607555F4B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6B8A4AA-B409-92E4-EB41-CFAD688E9665}"/>
              </a:ext>
            </a:extLst>
          </p:cNvPr>
          <p:cNvSpPr txBox="1"/>
          <p:nvPr/>
        </p:nvSpPr>
        <p:spPr>
          <a:xfrm>
            <a:off x="3418115" y="315684"/>
            <a:ext cx="2861104"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a:t>
            </a:r>
            <a:r>
              <a:rPr lang="en-BE" sz="2400" b="1">
                <a:solidFill>
                  <a:srgbClr val="002060"/>
                </a:solidFill>
              </a:rPr>
              <a:t> :</a:t>
            </a:r>
            <a:r>
              <a:rPr lang="en-BE" sz="2400" b="1">
                <a:solidFill>
                  <a:schemeClr val="bg2">
                    <a:lumMod val="50000"/>
                  </a:schemeClr>
                </a:solidFill>
              </a:rPr>
              <a:t> </a:t>
            </a:r>
            <a:r>
              <a:rPr lang="en-BE" sz="2400" b="1" dirty="0">
                <a:solidFill>
                  <a:schemeClr val="bg2">
                    <a:lumMod val="50000"/>
                  </a:schemeClr>
                </a:solidFill>
              </a:rPr>
              <a:t>budget plans</a:t>
            </a:r>
          </a:p>
        </p:txBody>
      </p:sp>
      <p:pic>
        <p:nvPicPr>
          <p:cNvPr id="5" name="Picture 2" descr="Innovate for Sustainable Accelerating Systems: Kick-Off Meeting">
            <a:extLst>
              <a:ext uri="{FF2B5EF4-FFF2-40B4-BE49-F238E27FC236}">
                <a16:creationId xmlns:a16="http://schemas.microsoft.com/office/drawing/2014/main" id="{5825CCE3-EDCB-11D8-AB95-6A407A5C05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00"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C5FF244-5BDF-EC1C-0B19-0AFD3F959BD9}"/>
              </a:ext>
            </a:extLst>
          </p:cNvPr>
          <p:cNvSpPr txBox="1"/>
          <p:nvPr/>
        </p:nvSpPr>
        <p:spPr>
          <a:xfrm>
            <a:off x="392484" y="1538088"/>
            <a:ext cx="11221584" cy="1477328"/>
          </a:xfrm>
          <a:prstGeom prst="rect">
            <a:avLst/>
          </a:prstGeom>
          <a:noFill/>
        </p:spPr>
        <p:txBody>
          <a:bodyPr wrap="square" rtlCol="0">
            <a:spAutoFit/>
          </a:bodyPr>
          <a:lstStyle/>
          <a:p>
            <a:pPr marL="285750" indent="-285750" algn="l">
              <a:buFont typeface="Arial" panose="020B0604020202020204" pitchFamily="34" charset="0"/>
              <a:buChar char="•"/>
            </a:pPr>
            <a:r>
              <a:rPr lang="en-GB" b="0" i="0" u="none" strike="noStrike" dirty="0">
                <a:solidFill>
                  <a:srgbClr val="000000"/>
                </a:solidFill>
                <a:effectLst/>
                <a:highlight>
                  <a:srgbClr val="00FF00"/>
                </a:highlight>
                <a:latin typeface="Calibri" panose="020F0502020204030204" pitchFamily="34" charset="0"/>
              </a:rPr>
              <a:t>No reported deviations</a:t>
            </a:r>
            <a:endParaRPr lang="en-GB" dirty="0">
              <a:solidFill>
                <a:srgbClr val="000000"/>
              </a:solidFill>
              <a:highlight>
                <a:srgbClr val="00FF00"/>
              </a:highlight>
              <a:latin typeface="Calibri" panose="020F0502020204030204" pitchFamily="34" charset="0"/>
            </a:endParaRPr>
          </a:p>
          <a:p>
            <a:pPr marL="285750" indent="-285750" algn="l">
              <a:buFont typeface="Arial" panose="020B0604020202020204" pitchFamily="34" charset="0"/>
              <a:buChar char="•"/>
            </a:pPr>
            <a:r>
              <a:rPr lang="en-GB" b="0" i="0" u="none" strike="noStrike" dirty="0">
                <a:solidFill>
                  <a:srgbClr val="000000"/>
                </a:solidFill>
                <a:effectLst/>
                <a:highlight>
                  <a:srgbClr val="FFFF00"/>
                </a:highlight>
                <a:latin typeface="Calibri" panose="020F0502020204030204" pitchFamily="34" charset="0"/>
              </a:rPr>
              <a:t>However</a:t>
            </a:r>
            <a:r>
              <a:rPr lang="en-GB" dirty="0">
                <a:solidFill>
                  <a:srgbClr val="000000"/>
                </a:solidFill>
                <a:highlight>
                  <a:srgbClr val="FFFF00"/>
                </a:highlight>
                <a:latin typeface="Calibri" panose="020F0502020204030204" pitchFamily="34" charset="0"/>
              </a:rPr>
              <a:t> there is the concern of when to start ESS junior engineer contract </a:t>
            </a:r>
          </a:p>
          <a:p>
            <a:pPr marL="742950" lvl="1" indent="-285750">
              <a:buFont typeface="Arial" panose="020B0604020202020204" pitchFamily="34" charset="0"/>
              <a:buChar char="•"/>
            </a:pPr>
            <a:r>
              <a:rPr lang="en-GB" dirty="0">
                <a:solidFill>
                  <a:srgbClr val="000000"/>
                </a:solidFill>
                <a:highlight>
                  <a:srgbClr val="FFFF00"/>
                </a:highlight>
                <a:latin typeface="Calibri" panose="020F0502020204030204" pitchFamily="34" charset="0"/>
              </a:rPr>
              <a:t>1year covering WP5 + 1year covering WP6 (total 2 years)</a:t>
            </a:r>
          </a:p>
          <a:p>
            <a:pPr marL="742950" lvl="1" indent="-285750">
              <a:buFont typeface="Arial" panose="020B0604020202020204" pitchFamily="34" charset="0"/>
              <a:buChar char="•"/>
            </a:pPr>
            <a:r>
              <a:rPr lang="en-GB" dirty="0">
                <a:solidFill>
                  <a:srgbClr val="000000"/>
                </a:solidFill>
                <a:highlight>
                  <a:srgbClr val="FFFF00"/>
                </a:highlight>
                <a:latin typeface="Calibri" panose="020F0502020204030204" pitchFamily="34" charset="0"/>
              </a:rPr>
              <a:t>There is the need for starting asap (early 2025) and that would be advisable, but that would mean falling short on support to the most critical project activities (year 4). Possibility for extension needs to be checked.</a:t>
            </a:r>
            <a:endParaRPr lang="en-GB" b="0" i="0" u="none" strike="noStrike" dirty="0">
              <a:solidFill>
                <a:srgbClr val="000000"/>
              </a:solidFill>
              <a:effectLst/>
              <a:highlight>
                <a:srgbClr val="FFFF00"/>
              </a:highlight>
              <a:latin typeface="Calibri" panose="020F0502020204030204" pitchFamily="34" charset="0"/>
            </a:endParaRPr>
          </a:p>
        </p:txBody>
      </p:sp>
    </p:spTree>
    <p:extLst>
      <p:ext uri="{BB962C8B-B14F-4D97-AF65-F5344CB8AC3E}">
        <p14:creationId xmlns:p14="http://schemas.microsoft.com/office/powerpoint/2010/main" val="3549071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9833</TotalTime>
  <Words>1313</Words>
  <Application>Microsoft Office PowerPoint</Application>
  <PresentationFormat>Grand écran</PresentationFormat>
  <Paragraphs>112</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Aptos</vt:lpstr>
      <vt:lpstr>Aptos Display</vt:lpstr>
      <vt:lpstr>Arial</vt:lpstr>
      <vt:lpstr>Calibri</vt:lpstr>
      <vt:lpstr>Helvetica</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Jorgen D'HONDT</dc:creator>
  <cp:lastModifiedBy>adele de-valera</cp:lastModifiedBy>
  <cp:revision>15</cp:revision>
  <dcterms:created xsi:type="dcterms:W3CDTF">2024-02-23T11:31:04Z</dcterms:created>
  <dcterms:modified xsi:type="dcterms:W3CDTF">2024-10-18T06:36:01Z</dcterms:modified>
</cp:coreProperties>
</file>