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82" r:id="rId2"/>
    <p:sldId id="257" r:id="rId3"/>
    <p:sldId id="272" r:id="rId4"/>
    <p:sldId id="268" r:id="rId5"/>
    <p:sldId id="276" r:id="rId6"/>
    <p:sldId id="278" r:id="rId7"/>
    <p:sldId id="280" r:id="rId8"/>
    <p:sldId id="279" r:id="rId9"/>
    <p:sldId id="284" r:id="rId10"/>
    <p:sldId id="270" r:id="rId11"/>
    <p:sldId id="260" r:id="rId12"/>
    <p:sldId id="281" r:id="rId13"/>
    <p:sldId id="283" r:id="rId14"/>
  </p:sldIdLst>
  <p:sldSz cx="12192000" cy="6858000"/>
  <p:notesSz cx="6858000" cy="9144000"/>
  <p:defaultTextStyle>
    <a:defPPr>
      <a:defRPr lang="en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03" autoAdjust="0"/>
    <p:restoredTop sz="94694"/>
  </p:normalViewPr>
  <p:slideViewPr>
    <p:cSldViewPr snapToGrid="0">
      <p:cViewPr varScale="1">
        <p:scale>
          <a:sx n="106" d="100"/>
          <a:sy n="106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AAAB9F-1E25-401D-9E77-3CA6720D25B2}" type="datetimeFigureOut">
              <a:rPr lang="fr-FR" smtClean="0"/>
              <a:t>17/10/2024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EDACFA-1F86-4A52-B03C-6A5CC8E4C1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1430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07F07-5018-B520-783B-FE0457BCD9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C53577-5D47-3462-F508-230E0253F3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F8CF65-E206-3105-4673-F13885629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C5AF0-5D52-4E25-8CF7-D1FA20758707}" type="datetime1">
              <a:rPr lang="fr-FR" smtClean="0"/>
              <a:t>17/10/2024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C07C72-387F-907B-1702-431F21C0B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1FC383-9E28-9304-354E-F80FB06F5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FCCF-9A80-B240-8D85-84F960565AFA}" type="slidenum">
              <a:rPr lang="en-BE" smtClean="0"/>
              <a:t>‹N°›</a:t>
            </a:fld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128983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D793C-A8B3-F264-6E40-84278DCA4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039B46-D290-3902-DD95-AA1FB158F3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55E12-F97D-3D20-4013-D3B2FE30D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68FBD-0613-425F-809C-D1947F7285D6}" type="datetime1">
              <a:rPr lang="fr-FR" smtClean="0"/>
              <a:t>17/10/2024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874DB-5421-9EDD-37D6-425B69833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33B1D9-3620-1F4F-9C12-E5D29B3B1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FCCF-9A80-B240-8D85-84F960565AFA}" type="slidenum">
              <a:rPr lang="en-BE" smtClean="0"/>
              <a:t>‹N°›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06517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E89427-BD9A-4F90-8507-D5461D4AF4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9B218D-F119-D88B-04E0-282E532EA8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67B9E0-E1C5-E090-5BF8-E23ECA443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3628F-3B46-492B-B572-4738C8FC71E1}" type="datetime1">
              <a:rPr lang="fr-FR" smtClean="0"/>
              <a:t>17/10/2024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2248BD-AC9E-EF27-8724-4A261C549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1BBEFC-60B4-A86B-4F5D-EE50B6706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FCCF-9A80-B240-8D85-84F960565AFA}" type="slidenum">
              <a:rPr lang="en-BE" smtClean="0"/>
              <a:t>‹N°›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314535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DDCCF-00D4-57C0-AB86-DD97CBF26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001350-A3CE-F72C-EF66-224EE8E3E5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12717E-3498-D1DF-0749-E719A0490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11AC-71B3-4E6F-BD36-77D52878D6B1}" type="datetime1">
              <a:rPr lang="fr-FR" smtClean="0"/>
              <a:t>17/10/2024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20EF9F-8597-7B89-712F-614543F54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AC8415-5616-E9EF-A04C-AB58C2E8A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FCCF-9A80-B240-8D85-84F960565AFA}" type="slidenum">
              <a:rPr lang="en-BE" smtClean="0"/>
              <a:t>‹N°›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60869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A5CA1-B7CB-D1FB-EC76-E686072A2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376EC-3A6A-627D-FB8C-389BD638A9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0D9367-1A65-3258-265C-9FE90DFE5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44E1B-3DB5-4161-B5A7-87B595CF4447}" type="datetime1">
              <a:rPr lang="fr-FR" smtClean="0"/>
              <a:t>17/10/2024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080604-377F-6192-4D4E-AC24A6380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3C9CB9-597A-78E3-CFBC-A159B8328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FCCF-9A80-B240-8D85-84F960565AFA}" type="slidenum">
              <a:rPr lang="en-BE" smtClean="0"/>
              <a:t>‹N°›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351950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58BA3-0492-6F74-9BF6-52E8ECDE3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E413EA-68CD-9D88-D79C-CC6ED21EC1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519449-C536-4F9E-2D95-193291798F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2D753B-EBAF-B53A-074D-76FB47A9C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62789-9890-48D0-BF3C-5FF30DF9B95A}" type="datetime1">
              <a:rPr lang="fr-FR" smtClean="0"/>
              <a:t>17/10/2024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B5475B-BCCD-BF1D-D454-48E8BAEE8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A81B7A-9A7C-4BC7-ADE6-79554484D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FCCF-9A80-B240-8D85-84F960565AFA}" type="slidenum">
              <a:rPr lang="en-BE" smtClean="0"/>
              <a:t>‹N°›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302570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64811-F649-1A18-8152-2E898C3CB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96928-3DA8-37D0-D51A-B823CED2E8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D67FC4-6803-2A31-FB6C-F5659A25A6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3C89C4-348E-5F39-4668-34D6F57A0F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B8D285-7AB1-D934-D1C7-35BD769227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36D4F4-1072-1534-5192-D3D0EB786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DA233-98C6-4539-8130-56D14D2F645A}" type="datetime1">
              <a:rPr lang="fr-FR" smtClean="0"/>
              <a:t>17/10/2024</a:t>
            </a:fld>
            <a:endParaRPr lang="en-B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F9E71C-2B25-C35F-F2C4-0647C5575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FE4384-78B5-0145-4AD6-E159AB04C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FCCF-9A80-B240-8D85-84F960565AFA}" type="slidenum">
              <a:rPr lang="en-BE" smtClean="0"/>
              <a:t>‹N°›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815391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15D05-BAE5-24E8-3A9C-14C3A7F70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9ECEF6-D795-F1A5-DDBC-8D98B55B5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38D4C-F6DA-4168-98B7-F67EB189595C}" type="datetime1">
              <a:rPr lang="fr-FR" smtClean="0"/>
              <a:t>17/10/2024</a:t>
            </a:fld>
            <a:endParaRPr lang="en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EA4890-38CA-0ACB-1B4F-A5F9405A0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674416-B7D1-C64F-6B7E-D5252B22C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FCCF-9A80-B240-8D85-84F960565AFA}" type="slidenum">
              <a:rPr lang="en-BE" smtClean="0"/>
              <a:t>‹N°›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508629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045E28-5069-3021-3A48-8D87E4177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D48FD-A1CC-4896-A9C3-78E1F51B82D7}" type="datetime1">
              <a:rPr lang="fr-FR" smtClean="0"/>
              <a:t>17/10/2024</a:t>
            </a:fld>
            <a:endParaRPr lang="en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999B63-1C5E-64D7-EE4C-E6CB25003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C717FB-888C-F1BE-37C5-F04D21D1E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FCCF-9A80-B240-8D85-84F960565AFA}" type="slidenum">
              <a:rPr lang="en-BE" smtClean="0"/>
              <a:t>‹N°›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845387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692FD-FA4F-1B23-9EA8-98A91CDBF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F74534-C607-4610-550D-E549332B64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BEA254-A469-DD5E-6D80-44BC37540F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BB67E5-EFEF-17F0-5AB1-5E8DF97BF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92719-6981-494F-9272-AA46F4F8DD1D}" type="datetime1">
              <a:rPr lang="fr-FR" smtClean="0"/>
              <a:t>17/10/2024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BEDB6C-8CB1-00F0-9658-BA9847DD8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C09C59-5D4A-0616-191D-C163C2AA1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FCCF-9A80-B240-8D85-84F960565AFA}" type="slidenum">
              <a:rPr lang="en-BE" smtClean="0"/>
              <a:t>‹N°›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263079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D37EC-0CB8-5C20-0D9F-EF2B8B705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59592B-AE95-C702-A091-81C5DD7C83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6C0F8F-A3A7-5386-A2CD-26017DDBAC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6BDF64-7321-18FA-3A8A-151C61B25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22B91-BAA4-48DB-A55E-A0A94B1A01C3}" type="datetime1">
              <a:rPr lang="fr-FR" smtClean="0"/>
              <a:t>17/10/2024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97279B-A4DF-B23E-FBF6-E1F5762D1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9E326F-A5DE-61B2-FC62-436888296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FCCF-9A80-B240-8D85-84F960565AFA}" type="slidenum">
              <a:rPr lang="en-BE" smtClean="0"/>
              <a:t>‹N°›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971190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C02FC6-B683-24E9-4CF3-ACB65B9C3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788781-C4E4-8F07-B445-0FCB661263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3871DA-F3C2-ACC9-0954-A50279EA34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F1463CD-01DA-466F-8AC8-6E754ADF3C9E}" type="datetime1">
              <a:rPr lang="fr-FR" smtClean="0"/>
              <a:t>17/10/2024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BF7E01-A745-BFC4-1A5F-98305C39C6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CC3E3-36ED-4099-6586-23175595E3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068FCCF-9A80-B240-8D85-84F960565AFA}" type="slidenum">
              <a:rPr lang="en-BE" smtClean="0"/>
              <a:t>‹N°›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174937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nnovate for Sustainable Accelerating Systems: Kick-Off Meeting">
            <a:extLst>
              <a:ext uri="{FF2B5EF4-FFF2-40B4-BE49-F238E27FC236}">
                <a16:creationId xmlns:a16="http://schemas.microsoft.com/office/drawing/2014/main" id="{0BBB2F10-FAEB-D3CF-A535-57FAB197B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38" y="378848"/>
            <a:ext cx="3609024" cy="1134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5CFD807-6BFA-5F75-585F-038BB87B589A}"/>
              </a:ext>
            </a:extLst>
          </p:cNvPr>
          <p:cNvSpPr txBox="1"/>
          <p:nvPr/>
        </p:nvSpPr>
        <p:spPr>
          <a:xfrm>
            <a:off x="3910655" y="11374"/>
            <a:ext cx="81724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sz="2400" b="1" dirty="0" smtClean="0">
                <a:solidFill>
                  <a:schemeClr val="bg2">
                    <a:lumMod val="50000"/>
                  </a:schemeClr>
                </a:solidFill>
              </a:rPr>
              <a:t>WP</a:t>
            </a:r>
            <a:r>
              <a:rPr lang="fr-FR" sz="2400" b="1" dirty="0" smtClean="0">
                <a:solidFill>
                  <a:schemeClr val="bg2">
                    <a:lumMod val="50000"/>
                  </a:schemeClr>
                </a:solidFill>
              </a:rPr>
              <a:t>6</a:t>
            </a:r>
            <a:r>
              <a:rPr lang="en-BE" sz="2400" b="1" dirty="0">
                <a:solidFill>
                  <a:schemeClr val="bg2">
                    <a:lumMod val="50000"/>
                  </a:schemeClr>
                </a:solidFill>
              </a:rPr>
              <a:t>: 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</a:rPr>
              <a:t>Integration into </a:t>
            </a:r>
            <a:r>
              <a:rPr lang="fr-FR" sz="2400" b="1" dirty="0">
                <a:solidFill>
                  <a:schemeClr val="bg2">
                    <a:lumMod val="50000"/>
                  </a:schemeClr>
                </a:solidFill>
              </a:rPr>
              <a:t>Accelerator and </a:t>
            </a:r>
            <a:r>
              <a:rPr lang="fr-FR" sz="2400" b="1" dirty="0" err="1">
                <a:solidFill>
                  <a:schemeClr val="bg2">
                    <a:lumMod val="50000"/>
                  </a:schemeClr>
                </a:solidFill>
              </a:rPr>
              <a:t>Collider</a:t>
            </a:r>
            <a:r>
              <a:rPr lang="fr-FR" sz="2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fr-FR" sz="2400" b="1" dirty="0" smtClean="0">
                <a:solidFill>
                  <a:schemeClr val="bg2">
                    <a:lumMod val="50000"/>
                  </a:schemeClr>
                </a:solidFill>
              </a:rPr>
              <a:t>Ris – report 18 </a:t>
            </a:r>
            <a:r>
              <a:rPr lang="fr-FR" sz="2400" b="1" dirty="0" err="1" smtClean="0">
                <a:solidFill>
                  <a:schemeClr val="bg2">
                    <a:lumMod val="50000"/>
                  </a:schemeClr>
                </a:solidFill>
              </a:rPr>
              <a:t>oct</a:t>
            </a:r>
            <a:r>
              <a:rPr lang="fr-FR" sz="2400" b="1" dirty="0" smtClean="0">
                <a:solidFill>
                  <a:schemeClr val="bg2">
                    <a:lumMod val="50000"/>
                  </a:schemeClr>
                </a:solidFill>
              </a:rPr>
              <a:t> 2024</a:t>
            </a:r>
            <a:endParaRPr lang="en-BE" sz="2400" b="1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Calibri"/>
                <a:ea typeface="ＭＳ Ｐゴシック" charset="0"/>
              </a:rPr>
              <a:t>CNRS/IJCLAB, CEA, ESS, INFN,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Calibri"/>
                <a:ea typeface="ＭＳ Ｐゴシック" charset="0"/>
              </a:rPr>
              <a:t>Lanc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Calibri"/>
              </a:rPr>
              <a:t>aster University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Calibri"/>
              <a:ea typeface="ＭＳ Ｐゴシック" charset="0"/>
            </a:endParaRPr>
          </a:p>
          <a:p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alibri"/>
                <a:ea typeface="ＭＳ Ｐゴシック" charset="0"/>
              </a:rPr>
              <a:t>Convener: 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Calibri"/>
                <a:ea typeface="ＭＳ Ｐゴシック" charset="0"/>
              </a:rPr>
              <a:t>Guillaume Olry (IJCLAB), 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alibri"/>
                <a:ea typeface="ＭＳ Ｐゴシック" charset="0"/>
              </a:rPr>
              <a:t>deputy: Arnaud Madur (CEA)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F84323-17F1-884D-6FDE-73259D549291}"/>
              </a:ext>
            </a:extLst>
          </p:cNvPr>
          <p:cNvSpPr txBox="1"/>
          <p:nvPr/>
        </p:nvSpPr>
        <p:spPr>
          <a:xfrm>
            <a:off x="162838" y="1663940"/>
            <a:ext cx="11811000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00" b="1" dirty="0" err="1"/>
              <a:t>Task</a:t>
            </a:r>
            <a:r>
              <a:rPr lang="fr-FR" sz="1300" b="1" dirty="0"/>
              <a:t> 6.1: Coordination </a:t>
            </a:r>
            <a:r>
              <a:rPr lang="fr-FR" sz="1300" dirty="0"/>
              <a:t>– </a:t>
            </a:r>
            <a:r>
              <a:rPr lang="fr-FR" sz="1300" i="1" dirty="0"/>
              <a:t>M1-M48</a:t>
            </a:r>
          </a:p>
          <a:p>
            <a:r>
              <a:rPr lang="en-US" sz="1300" dirty="0"/>
              <a:t>• General coordination by </a:t>
            </a:r>
            <a:r>
              <a:rPr lang="en-US" sz="1300" dirty="0" smtClean="0"/>
              <a:t>CNRS.</a:t>
            </a:r>
            <a:endParaRPr lang="en-US" sz="1300" dirty="0"/>
          </a:p>
          <a:p>
            <a:r>
              <a:rPr lang="en-US" sz="1300" dirty="0"/>
              <a:t>• Coordination with WP4 on HOM and RF couplers implementation into the cryomodule and WP1 </a:t>
            </a:r>
            <a:r>
              <a:rPr lang="en-US" sz="1300" dirty="0" smtClean="0"/>
              <a:t>on </a:t>
            </a:r>
            <a:r>
              <a:rPr lang="fr-FR" sz="1300" dirty="0" smtClean="0"/>
              <a:t>FE-FRT </a:t>
            </a:r>
            <a:r>
              <a:rPr lang="en-GB" sz="1300" dirty="0" smtClean="0"/>
              <a:t>development</a:t>
            </a:r>
            <a:r>
              <a:rPr lang="fr-FR" sz="1300" dirty="0" smtClean="0"/>
              <a:t>.</a:t>
            </a:r>
          </a:p>
          <a:p>
            <a:endParaRPr lang="fr-FR" sz="1300" dirty="0"/>
          </a:p>
          <a:p>
            <a:r>
              <a:rPr lang="en-US" sz="1300" b="1" dirty="0"/>
              <a:t>Task 6.2: Retrofitting Fast Reactive Tuners into existing </a:t>
            </a:r>
            <a:r>
              <a:rPr lang="en-US" sz="1300" b="1" dirty="0" smtClean="0"/>
              <a:t>cryomodules </a:t>
            </a:r>
            <a:r>
              <a:rPr lang="en-US" sz="1300" dirty="0" smtClean="0"/>
              <a:t>– </a:t>
            </a:r>
            <a:r>
              <a:rPr lang="en-US" sz="1300" i="1" dirty="0"/>
              <a:t>M1-M24</a:t>
            </a:r>
          </a:p>
          <a:p>
            <a:r>
              <a:rPr lang="en-US" sz="1300" dirty="0"/>
              <a:t>• Study of frequency domain multiplexor-based HOM coupler.</a:t>
            </a:r>
          </a:p>
          <a:p>
            <a:r>
              <a:rPr lang="en-US" sz="1300" dirty="0"/>
              <a:t>• Study the effect of HOMs on FE-FRT operation to define max leakage.</a:t>
            </a:r>
          </a:p>
          <a:p>
            <a:r>
              <a:rPr lang="en-US" sz="1300" dirty="0"/>
              <a:t>• Study the heating due to high fundamental power in the coupler</a:t>
            </a:r>
            <a:r>
              <a:rPr lang="en-US" sz="1300" dirty="0" smtClean="0"/>
              <a:t>.</a:t>
            </a:r>
          </a:p>
          <a:p>
            <a:endParaRPr lang="en-US" sz="1300" dirty="0"/>
          </a:p>
          <a:p>
            <a:r>
              <a:rPr lang="en-US" sz="1300" b="1" dirty="0"/>
              <a:t>Task 6.3: Adapt the existing ESS cryomodule </a:t>
            </a:r>
            <a:r>
              <a:rPr lang="en-US" sz="1300" dirty="0"/>
              <a:t>– </a:t>
            </a:r>
            <a:r>
              <a:rPr lang="en-US" sz="1300" i="1" dirty="0"/>
              <a:t>M1-M18</a:t>
            </a:r>
          </a:p>
          <a:p>
            <a:r>
              <a:rPr lang="en-US" sz="1300" dirty="0"/>
              <a:t>• Modifications of the existing ESS cryomodule based on feedback from </a:t>
            </a:r>
            <a:r>
              <a:rPr lang="en-US" sz="1300" dirty="0" smtClean="0"/>
              <a:t>assembly experience </a:t>
            </a:r>
            <a:r>
              <a:rPr lang="en-US" sz="1300" dirty="0"/>
              <a:t>at </a:t>
            </a:r>
            <a:r>
              <a:rPr lang="en-US" sz="1300" dirty="0" smtClean="0"/>
              <a:t>CEA and </a:t>
            </a:r>
            <a:r>
              <a:rPr lang="en-US" sz="1300" dirty="0"/>
              <a:t>testing experience at ESS.</a:t>
            </a:r>
          </a:p>
          <a:p>
            <a:r>
              <a:rPr lang="en-US" sz="1300" dirty="0"/>
              <a:t>• Integration of the HOM couplers and FPC (mechanical and cooling circuit interfaces).</a:t>
            </a:r>
          </a:p>
          <a:p>
            <a:r>
              <a:rPr lang="en-US" sz="1300" dirty="0"/>
              <a:t>• Study of the modifications of the existing tooling needed for the assembly</a:t>
            </a:r>
            <a:r>
              <a:rPr lang="en-US" sz="1300" dirty="0" smtClean="0"/>
              <a:t>.</a:t>
            </a:r>
          </a:p>
          <a:p>
            <a:endParaRPr lang="en-US" sz="1300" dirty="0" smtClean="0"/>
          </a:p>
          <a:p>
            <a:r>
              <a:rPr lang="en-US" sz="1300" b="1" dirty="0"/>
              <a:t>Task 6.4: Fabrication and validation of cryomodule components </a:t>
            </a:r>
            <a:r>
              <a:rPr lang="en-US" sz="1300" dirty="0"/>
              <a:t>– </a:t>
            </a:r>
            <a:r>
              <a:rPr lang="en-US" sz="1300" i="1" dirty="0" smtClean="0"/>
              <a:t>M1-M30</a:t>
            </a:r>
          </a:p>
          <a:p>
            <a:r>
              <a:rPr lang="en-US" sz="1300" dirty="0" smtClean="0"/>
              <a:t>• </a:t>
            </a:r>
            <a:r>
              <a:rPr lang="en-US" sz="1300" dirty="0"/>
              <a:t>Fabrication of the critical components (SRF cavity, tuning systems, HOM couplers, ...) adapted to the </a:t>
            </a:r>
            <a:r>
              <a:rPr lang="fr-FR" sz="1300" dirty="0" err="1"/>
              <a:t>existing</a:t>
            </a:r>
            <a:r>
              <a:rPr lang="fr-FR" sz="1300" dirty="0"/>
              <a:t> ESS cryomodule.</a:t>
            </a:r>
          </a:p>
          <a:p>
            <a:r>
              <a:rPr lang="en-US" sz="1300" dirty="0"/>
              <a:t>• SRF cavities preparation and qualification test in a vertical cryostat.</a:t>
            </a:r>
          </a:p>
          <a:p>
            <a:r>
              <a:rPr lang="en-US" sz="1300" dirty="0"/>
              <a:t>• Preparation and qualification test of the tuning systems.</a:t>
            </a:r>
          </a:p>
          <a:p>
            <a:endParaRPr lang="en-US" sz="1300" dirty="0"/>
          </a:p>
          <a:p>
            <a:r>
              <a:rPr lang="en-US" sz="1300" b="1" dirty="0"/>
              <a:t>Task 6.5: Assembly and test of adapted cryomodule </a:t>
            </a:r>
            <a:r>
              <a:rPr lang="en-US" sz="1300" dirty="0"/>
              <a:t>– </a:t>
            </a:r>
            <a:r>
              <a:rPr lang="en-US" sz="1300" i="1" dirty="0"/>
              <a:t>M30-M48</a:t>
            </a:r>
          </a:p>
          <a:p>
            <a:r>
              <a:rPr lang="en-US" sz="1300" dirty="0"/>
              <a:t>• Clean room assembly of the cavity string and cryostating phase.</a:t>
            </a:r>
          </a:p>
          <a:p>
            <a:r>
              <a:rPr lang="en-US" sz="1300" dirty="0"/>
              <a:t>• Preparation of the test stand.</a:t>
            </a:r>
          </a:p>
          <a:p>
            <a:r>
              <a:rPr lang="en-US" sz="1300" dirty="0"/>
              <a:t>• Cryogenic and RF test of the cryomodule</a:t>
            </a:r>
            <a:r>
              <a:rPr lang="en-US" sz="1300" dirty="0" smtClean="0"/>
              <a:t>.</a:t>
            </a:r>
            <a:endParaRPr lang="en-BE" sz="130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FCCF-9A80-B240-8D85-84F960565AFA}" type="slidenum">
              <a:rPr lang="en-BE" smtClean="0"/>
              <a:t>1</a:t>
            </a:fld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287186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1EC8C43-06E0-C825-13E4-F8DEB374FF58}"/>
              </a:ext>
            </a:extLst>
          </p:cNvPr>
          <p:cNvSpPr txBox="1"/>
          <p:nvPr/>
        </p:nvSpPr>
        <p:spPr>
          <a:xfrm>
            <a:off x="3167407" y="327790"/>
            <a:ext cx="8806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sz="2400" b="1" dirty="0" smtClean="0">
                <a:solidFill>
                  <a:srgbClr val="002060"/>
                </a:solidFill>
              </a:rPr>
              <a:t>WP</a:t>
            </a:r>
            <a:r>
              <a:rPr lang="fr-FR" sz="2400" b="1" dirty="0" smtClean="0">
                <a:solidFill>
                  <a:srgbClr val="002060"/>
                </a:solidFill>
              </a:rPr>
              <a:t>6 </a:t>
            </a:r>
            <a:r>
              <a:rPr lang="fr-FR" sz="2400" b="1" dirty="0">
                <a:solidFill>
                  <a:srgbClr val="002060"/>
                </a:solidFill>
              </a:rPr>
              <a:t>– </a:t>
            </a:r>
            <a:r>
              <a:rPr lang="en-US" sz="2400" b="1" dirty="0">
                <a:solidFill>
                  <a:srgbClr val="002060"/>
                </a:solidFill>
              </a:rPr>
              <a:t>Task 6.5: Assembly and test of adapted </a:t>
            </a:r>
            <a:r>
              <a:rPr lang="en-US" sz="2400" b="1" dirty="0" smtClean="0">
                <a:solidFill>
                  <a:srgbClr val="002060"/>
                </a:solidFill>
              </a:rPr>
              <a:t>cryomodule</a:t>
            </a:r>
            <a:endParaRPr lang="en-BE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Picture 2" descr="Innovate for Sustainable Accelerating Systems: Kick-Off Meeting">
            <a:extLst>
              <a:ext uri="{FF2B5EF4-FFF2-40B4-BE49-F238E27FC236}">
                <a16:creationId xmlns:a16="http://schemas.microsoft.com/office/drawing/2014/main" id="{1709803E-6E12-BAB9-0C4A-5169DA776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86" y="109462"/>
            <a:ext cx="2781262" cy="87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id="{95F84323-17F1-884D-6FDE-73259D549291}"/>
              </a:ext>
            </a:extLst>
          </p:cNvPr>
          <p:cNvSpPr txBox="1"/>
          <p:nvPr/>
        </p:nvSpPr>
        <p:spPr>
          <a:xfrm>
            <a:off x="163286" y="1447123"/>
            <a:ext cx="11811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2">
                    <a:lumMod val="50000"/>
                  </a:schemeClr>
                </a:solidFill>
              </a:rPr>
              <a:t>S</a:t>
            </a:r>
            <a:r>
              <a:rPr lang="en-BE" b="1" dirty="0">
                <a:solidFill>
                  <a:schemeClr val="bg2">
                    <a:lumMod val="50000"/>
                  </a:schemeClr>
                </a:solidFill>
              </a:rPr>
              <a:t>tatus</a:t>
            </a:r>
            <a:endParaRPr lang="fr-FR" b="1" dirty="0">
              <a:solidFill>
                <a:schemeClr val="bg2">
                  <a:lumMod val="50000"/>
                </a:schemeClr>
              </a:solidFill>
            </a:endParaRPr>
          </a:p>
          <a:p>
            <a:endParaRPr lang="en-US" b="1" dirty="0" smtClean="0"/>
          </a:p>
          <a:p>
            <a:r>
              <a:rPr lang="en-US" b="1" dirty="0" smtClean="0"/>
              <a:t>• </a:t>
            </a:r>
            <a:r>
              <a:rPr lang="en-US" b="1" dirty="0"/>
              <a:t>Clean room assembly of the cavity string and cryostating </a:t>
            </a:r>
            <a:r>
              <a:rPr lang="en-US" b="1" dirty="0" smtClean="0"/>
              <a:t>phase.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Not started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b="1" dirty="0"/>
              <a:t>• Preparation of the test stand</a:t>
            </a:r>
            <a:r>
              <a:rPr lang="en-US" b="1" dirty="0" smtClean="0"/>
              <a:t>.</a:t>
            </a:r>
          </a:p>
          <a:p>
            <a:r>
              <a:rPr lang="en-US" dirty="0">
                <a:solidFill>
                  <a:srgbClr val="FF0000"/>
                </a:solidFill>
              </a:rPr>
              <a:t>Not started</a:t>
            </a:r>
          </a:p>
          <a:p>
            <a:r>
              <a:rPr lang="en-US" b="1" dirty="0" smtClean="0"/>
              <a:t>• </a:t>
            </a:r>
            <a:r>
              <a:rPr lang="en-US" b="1" dirty="0"/>
              <a:t>Cryogenic and RF test of the cryomodule</a:t>
            </a:r>
            <a:r>
              <a:rPr lang="en-US" b="1" dirty="0" smtClean="0"/>
              <a:t>.</a:t>
            </a:r>
          </a:p>
          <a:p>
            <a:r>
              <a:rPr lang="en-US" dirty="0">
                <a:solidFill>
                  <a:srgbClr val="FF0000"/>
                </a:solidFill>
              </a:rPr>
              <a:t>Not started</a:t>
            </a:r>
          </a:p>
          <a:p>
            <a:endParaRPr lang="en-US" sz="1600" b="1" dirty="0" smtClean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FCCF-9A80-B240-8D85-84F960565AFA}" type="slidenum">
              <a:rPr lang="en-BE" smtClean="0"/>
              <a:t>10</a:t>
            </a:fld>
            <a:endParaRPr lang="en-BE"/>
          </a:p>
        </p:txBody>
      </p:sp>
      <p:sp>
        <p:nvSpPr>
          <p:cNvPr id="3" name="Rectangle 2"/>
          <p:cNvSpPr/>
          <p:nvPr/>
        </p:nvSpPr>
        <p:spPr>
          <a:xfrm>
            <a:off x="163285" y="4119860"/>
            <a:ext cx="119239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Action: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FF0000"/>
                </a:solidFill>
              </a:rPr>
              <a:t>Start </a:t>
            </a:r>
            <a:r>
              <a:rPr lang="fr-FR" b="1" dirty="0" smtClean="0">
                <a:solidFill>
                  <a:srgbClr val="FF0000"/>
                </a:solidFill>
              </a:rPr>
              <a:t>to check the interfaces, </a:t>
            </a:r>
            <a:r>
              <a:rPr lang="fr-FR" b="1" dirty="0" err="1" smtClean="0">
                <a:solidFill>
                  <a:srgbClr val="FF0000"/>
                </a:solidFill>
              </a:rPr>
              <a:t>especially</a:t>
            </a:r>
            <a:r>
              <a:rPr lang="fr-FR" b="1" dirty="0" smtClean="0">
                <a:solidFill>
                  <a:srgbClr val="FF0000"/>
                </a:solidFill>
              </a:rPr>
              <a:t> the </a:t>
            </a:r>
            <a:r>
              <a:rPr lang="fr-FR" b="1" dirty="0" err="1" smtClean="0">
                <a:solidFill>
                  <a:srgbClr val="FF0000"/>
                </a:solidFill>
              </a:rPr>
              <a:t>cryo</a:t>
            </a:r>
            <a:r>
              <a:rPr lang="fr-FR" b="1" dirty="0" smtClean="0">
                <a:solidFill>
                  <a:srgbClr val="FF0000"/>
                </a:solidFill>
              </a:rPr>
              <a:t> (cryomodule-to-valve box)and RF connexions (</a:t>
            </a:r>
            <a:r>
              <a:rPr lang="fr-FR" b="1" dirty="0" err="1" smtClean="0">
                <a:solidFill>
                  <a:srgbClr val="FF0000"/>
                </a:solidFill>
              </a:rPr>
              <a:t>waveguides</a:t>
            </a:r>
            <a:r>
              <a:rPr lang="fr-FR" b="1" dirty="0" smtClean="0">
                <a:solidFill>
                  <a:srgbClr val="FF0000"/>
                </a:solidFill>
              </a:rPr>
              <a:t>-to-</a:t>
            </a:r>
            <a:r>
              <a:rPr lang="fr-FR" b="1" dirty="0" err="1" smtClean="0">
                <a:solidFill>
                  <a:srgbClr val="FF0000"/>
                </a:solidFill>
              </a:rPr>
              <a:t>couplers</a:t>
            </a:r>
            <a:r>
              <a:rPr lang="fr-FR" b="1" dirty="0" smtClean="0">
                <a:solidFill>
                  <a:srgbClr val="FF0000"/>
                </a:solidFill>
              </a:rPr>
              <a:t>)</a:t>
            </a:r>
            <a:endParaRPr lang="fr-F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99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B9F62B-3239-6EE8-F00D-69BC3CED54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500BB58-13C2-C4FB-2105-FCBD01FF7454}"/>
              </a:ext>
            </a:extLst>
          </p:cNvPr>
          <p:cNvSpPr txBox="1"/>
          <p:nvPr/>
        </p:nvSpPr>
        <p:spPr>
          <a:xfrm>
            <a:off x="3158758" y="315684"/>
            <a:ext cx="90332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sz="2400" b="1" dirty="0" smtClean="0">
                <a:solidFill>
                  <a:srgbClr val="002060"/>
                </a:solidFill>
              </a:rPr>
              <a:t>WP</a:t>
            </a:r>
            <a:r>
              <a:rPr lang="fr-FR" sz="2400" b="1" dirty="0" smtClean="0">
                <a:solidFill>
                  <a:srgbClr val="002060"/>
                </a:solidFill>
              </a:rPr>
              <a:t>6</a:t>
            </a:r>
            <a:r>
              <a:rPr lang="en-BE" sz="2400" b="1" dirty="0" smtClean="0">
                <a:solidFill>
                  <a:srgbClr val="002060"/>
                </a:solidFill>
              </a:rPr>
              <a:t> :</a:t>
            </a:r>
            <a:r>
              <a:rPr lang="en-BE" sz="24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BE" sz="2400" b="1" dirty="0">
                <a:solidFill>
                  <a:schemeClr val="bg2">
                    <a:lumMod val="50000"/>
                  </a:schemeClr>
                </a:solidFill>
              </a:rPr>
              <a:t>plans to achieve milestones &amp; deliverables</a:t>
            </a:r>
          </a:p>
        </p:txBody>
      </p:sp>
      <p:pic>
        <p:nvPicPr>
          <p:cNvPr id="5" name="Picture 2" descr="Innovate for Sustainable Accelerating Systems: Kick-Off Meeting">
            <a:extLst>
              <a:ext uri="{FF2B5EF4-FFF2-40B4-BE49-F238E27FC236}">
                <a16:creationId xmlns:a16="http://schemas.microsoft.com/office/drawing/2014/main" id="{1C31A748-932E-C1C6-22A4-E75A98A18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86" y="109462"/>
            <a:ext cx="2781262" cy="87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/>
          <a:srcRect t="3521"/>
          <a:stretch/>
        </p:blipFill>
        <p:spPr>
          <a:xfrm>
            <a:off x="163286" y="1695706"/>
            <a:ext cx="11749510" cy="122287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889" y="3993449"/>
            <a:ext cx="10082553" cy="77064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286" y="5591100"/>
            <a:ext cx="10373880" cy="592417"/>
          </a:xfrm>
          <a:prstGeom prst="rect">
            <a:avLst/>
          </a:prstGeom>
        </p:spPr>
      </p:pic>
      <p:sp>
        <p:nvSpPr>
          <p:cNvPr id="9" name="TextBox 1">
            <a:extLst>
              <a:ext uri="{FF2B5EF4-FFF2-40B4-BE49-F238E27FC236}">
                <a16:creationId xmlns:a16="http://schemas.microsoft.com/office/drawing/2014/main" id="{5C6DC7AD-FA86-3014-2C7F-44169091257A}"/>
              </a:ext>
            </a:extLst>
          </p:cNvPr>
          <p:cNvSpPr txBox="1"/>
          <p:nvPr/>
        </p:nvSpPr>
        <p:spPr>
          <a:xfrm>
            <a:off x="153889" y="1000283"/>
            <a:ext cx="1659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chemeClr val="bg2">
                    <a:lumMod val="50000"/>
                  </a:schemeClr>
                </a:solidFill>
              </a:rPr>
              <a:t>Planning</a:t>
            </a:r>
            <a:endParaRPr lang="fr-FR" dirty="0" smtClean="0"/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5C6DC7AD-FA86-3014-2C7F-44169091257A}"/>
              </a:ext>
            </a:extLst>
          </p:cNvPr>
          <p:cNvSpPr txBox="1"/>
          <p:nvPr/>
        </p:nvSpPr>
        <p:spPr>
          <a:xfrm>
            <a:off x="163286" y="3390028"/>
            <a:ext cx="2028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 smtClean="0">
                <a:solidFill>
                  <a:schemeClr val="bg2">
                    <a:lumMod val="50000"/>
                  </a:schemeClr>
                </a:solidFill>
              </a:rPr>
              <a:t>Milestones</a:t>
            </a:r>
            <a:endParaRPr lang="fr-FR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5C6DC7AD-FA86-3014-2C7F-44169091257A}"/>
              </a:ext>
            </a:extLst>
          </p:cNvPr>
          <p:cNvSpPr txBox="1"/>
          <p:nvPr/>
        </p:nvSpPr>
        <p:spPr>
          <a:xfrm>
            <a:off x="153889" y="5047602"/>
            <a:ext cx="2396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 smtClean="0">
                <a:solidFill>
                  <a:schemeClr val="bg2">
                    <a:lumMod val="50000"/>
                  </a:schemeClr>
                </a:solidFill>
              </a:rPr>
              <a:t>Deliverables</a:t>
            </a:r>
            <a:endParaRPr lang="fr-FR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6"/>
          <a:srcRect b="90021"/>
          <a:stretch/>
        </p:blipFill>
        <p:spPr>
          <a:xfrm>
            <a:off x="163286" y="1461948"/>
            <a:ext cx="11749510" cy="244304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FCCF-9A80-B240-8D85-84F960565AFA}" type="slidenum">
              <a:rPr lang="en-BE" smtClean="0"/>
              <a:t>11</a:t>
            </a:fld>
            <a:endParaRPr lang="en-BE"/>
          </a:p>
        </p:txBody>
      </p:sp>
      <p:cxnSp>
        <p:nvCxnSpPr>
          <p:cNvPr id="13" name="Connecteur droit 12"/>
          <p:cNvCxnSpPr/>
          <p:nvPr/>
        </p:nvCxnSpPr>
        <p:spPr>
          <a:xfrm>
            <a:off x="6143625" y="1828800"/>
            <a:ext cx="0" cy="10897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5499859" y="1182415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>
                <a:solidFill>
                  <a:srgbClr val="FF0000"/>
                </a:solidFill>
              </a:rPr>
              <a:t>Oct</a:t>
            </a:r>
            <a:r>
              <a:rPr lang="fr-FR" b="1" dirty="0" smtClean="0">
                <a:solidFill>
                  <a:srgbClr val="FF0000"/>
                </a:solidFill>
              </a:rPr>
              <a:t> 2024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0210383" y="3886795"/>
            <a:ext cx="1701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August 2025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10198604" y="4178115"/>
            <a:ext cx="156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April 2026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10167513" y="4467379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>
                <a:solidFill>
                  <a:srgbClr val="FF0000"/>
                </a:solidFill>
              </a:rPr>
              <a:t>January</a:t>
            </a:r>
            <a:r>
              <a:rPr lang="fr-FR" b="1" dirty="0" smtClean="0">
                <a:solidFill>
                  <a:srgbClr val="FF0000"/>
                </a:solidFill>
              </a:rPr>
              <a:t> 2027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20" name="Carré corné 19"/>
          <p:cNvSpPr/>
          <p:nvPr/>
        </p:nvSpPr>
        <p:spPr>
          <a:xfrm>
            <a:off x="326378" y="3886795"/>
            <a:ext cx="657225" cy="314325"/>
          </a:xfrm>
          <a:prstGeom prst="foldedCorner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rgbClr val="FF0000"/>
                </a:solidFill>
              </a:rPr>
              <a:t>M6.1</a:t>
            </a:r>
            <a:endParaRPr lang="fr-FR" sz="1400" b="1" dirty="0">
              <a:solidFill>
                <a:srgbClr val="FF0000"/>
              </a:solidFill>
            </a:endParaRPr>
          </a:p>
        </p:txBody>
      </p:sp>
      <p:sp>
        <p:nvSpPr>
          <p:cNvPr id="21" name="Carré corné 20"/>
          <p:cNvSpPr/>
          <p:nvPr/>
        </p:nvSpPr>
        <p:spPr>
          <a:xfrm>
            <a:off x="326378" y="4171232"/>
            <a:ext cx="657225" cy="314325"/>
          </a:xfrm>
          <a:prstGeom prst="foldedCorner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rgbClr val="FF0000"/>
                </a:solidFill>
              </a:rPr>
              <a:t>M6.2</a:t>
            </a:r>
            <a:endParaRPr lang="fr-FR" sz="1400" b="1" dirty="0">
              <a:solidFill>
                <a:srgbClr val="FF0000"/>
              </a:solidFill>
            </a:endParaRPr>
          </a:p>
        </p:txBody>
      </p:sp>
      <p:sp>
        <p:nvSpPr>
          <p:cNvPr id="22" name="Carré corné 21"/>
          <p:cNvSpPr/>
          <p:nvPr/>
        </p:nvSpPr>
        <p:spPr>
          <a:xfrm>
            <a:off x="334673" y="4463623"/>
            <a:ext cx="657225" cy="314325"/>
          </a:xfrm>
          <a:prstGeom prst="foldedCorner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rgbClr val="FF0000"/>
                </a:solidFill>
              </a:rPr>
              <a:t>M6.3</a:t>
            </a:r>
            <a:endParaRPr lang="fr-FR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9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B9F62B-3239-6EE8-F00D-69BC3CED54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89" y="2296664"/>
            <a:ext cx="11931742" cy="38567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500BB58-13C2-C4FB-2105-FCBD01FF7454}"/>
              </a:ext>
            </a:extLst>
          </p:cNvPr>
          <p:cNvSpPr txBox="1"/>
          <p:nvPr/>
        </p:nvSpPr>
        <p:spPr>
          <a:xfrm>
            <a:off x="3158758" y="315684"/>
            <a:ext cx="90332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sz="2400" b="1" dirty="0" smtClean="0">
                <a:solidFill>
                  <a:srgbClr val="002060"/>
                </a:solidFill>
              </a:rPr>
              <a:t>WP</a:t>
            </a:r>
            <a:r>
              <a:rPr lang="fr-FR" sz="2400" b="1" dirty="0" smtClean="0">
                <a:solidFill>
                  <a:srgbClr val="002060"/>
                </a:solidFill>
              </a:rPr>
              <a:t>6</a:t>
            </a:r>
            <a:r>
              <a:rPr lang="en-BE" sz="2400" b="1" dirty="0" smtClean="0">
                <a:solidFill>
                  <a:srgbClr val="002060"/>
                </a:solidFill>
              </a:rPr>
              <a:t> :</a:t>
            </a:r>
            <a:r>
              <a:rPr lang="en-BE" sz="24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BE" sz="2400" b="1" dirty="0">
                <a:solidFill>
                  <a:schemeClr val="bg2">
                    <a:lumMod val="50000"/>
                  </a:schemeClr>
                </a:solidFill>
              </a:rPr>
              <a:t>plans to achieve milestones &amp; deliverables</a:t>
            </a:r>
          </a:p>
        </p:txBody>
      </p:sp>
      <p:pic>
        <p:nvPicPr>
          <p:cNvPr id="5" name="Picture 2" descr="Innovate for Sustainable Accelerating Systems: Kick-Off Meeting">
            <a:extLst>
              <a:ext uri="{FF2B5EF4-FFF2-40B4-BE49-F238E27FC236}">
                <a16:creationId xmlns:a16="http://schemas.microsoft.com/office/drawing/2014/main" id="{1C31A748-932E-C1C6-22A4-E75A98A18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86" y="109462"/>
            <a:ext cx="2781262" cy="87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FCCF-9A80-B240-8D85-84F960565AFA}" type="slidenum">
              <a:rPr lang="en-BE" smtClean="0"/>
              <a:t>12</a:t>
            </a:fld>
            <a:endParaRPr lang="en-BE"/>
          </a:p>
        </p:txBody>
      </p:sp>
      <p:sp>
        <p:nvSpPr>
          <p:cNvPr id="17" name="Étoile à 5 branches 16"/>
          <p:cNvSpPr/>
          <p:nvPr/>
        </p:nvSpPr>
        <p:spPr>
          <a:xfrm>
            <a:off x="5391938" y="4979524"/>
            <a:ext cx="157162" cy="142875"/>
          </a:xfrm>
          <a:prstGeom prst="star5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Carré corné 18"/>
          <p:cNvSpPr/>
          <p:nvPr/>
        </p:nvSpPr>
        <p:spPr>
          <a:xfrm>
            <a:off x="4762500" y="6042025"/>
            <a:ext cx="1419225" cy="587375"/>
          </a:xfrm>
          <a:prstGeom prst="foldedCorner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rgbClr val="FF0000"/>
                </a:solidFill>
              </a:rPr>
              <a:t>M6.1</a:t>
            </a:r>
          </a:p>
          <a:p>
            <a:pPr algn="ctr"/>
            <a:r>
              <a:rPr lang="fr-FR" sz="1400" b="1" dirty="0" err="1" smtClean="0">
                <a:solidFill>
                  <a:srgbClr val="FF0000"/>
                </a:solidFill>
              </a:rPr>
              <a:t>expected</a:t>
            </a:r>
            <a:endParaRPr lang="fr-FR" sz="1400" b="1" dirty="0">
              <a:solidFill>
                <a:srgbClr val="FF0000"/>
              </a:solidFill>
            </a:endParaRPr>
          </a:p>
        </p:txBody>
      </p:sp>
      <p:cxnSp>
        <p:nvCxnSpPr>
          <p:cNvPr id="21" name="Connecteur droit avec flèche 20"/>
          <p:cNvCxnSpPr/>
          <p:nvPr/>
        </p:nvCxnSpPr>
        <p:spPr>
          <a:xfrm flipH="1" flipV="1">
            <a:off x="5470519" y="5130491"/>
            <a:ext cx="9525" cy="8858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Étoile à 5 branches 21"/>
          <p:cNvSpPr/>
          <p:nvPr/>
        </p:nvSpPr>
        <p:spPr>
          <a:xfrm>
            <a:off x="6356344" y="2499856"/>
            <a:ext cx="157162" cy="142875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Carré corné 22"/>
          <p:cNvSpPr/>
          <p:nvPr/>
        </p:nvSpPr>
        <p:spPr>
          <a:xfrm>
            <a:off x="6111074" y="1779147"/>
            <a:ext cx="657225" cy="314325"/>
          </a:xfrm>
          <a:prstGeom prst="foldedCorner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rgbClr val="FF0000"/>
                </a:solidFill>
              </a:rPr>
              <a:t>M6.1</a:t>
            </a:r>
            <a:endParaRPr lang="fr-FR" sz="1400" b="1" dirty="0">
              <a:solidFill>
                <a:srgbClr val="FF0000"/>
              </a:solidFill>
            </a:endParaRPr>
          </a:p>
        </p:txBody>
      </p:sp>
      <p:cxnSp>
        <p:nvCxnSpPr>
          <p:cNvPr id="24" name="Connecteur droit avec flèche 23"/>
          <p:cNvCxnSpPr/>
          <p:nvPr/>
        </p:nvCxnSpPr>
        <p:spPr>
          <a:xfrm>
            <a:off x="6434925" y="2093472"/>
            <a:ext cx="0" cy="34837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Étoile à 5 branches 28"/>
          <p:cNvSpPr/>
          <p:nvPr/>
        </p:nvSpPr>
        <p:spPr>
          <a:xfrm>
            <a:off x="8287538" y="3384754"/>
            <a:ext cx="157162" cy="142875"/>
          </a:xfrm>
          <a:prstGeom prst="star5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Carré corné 29"/>
          <p:cNvSpPr/>
          <p:nvPr/>
        </p:nvSpPr>
        <p:spPr>
          <a:xfrm>
            <a:off x="7656506" y="3945295"/>
            <a:ext cx="1419225" cy="587375"/>
          </a:xfrm>
          <a:prstGeom prst="foldedCorner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rgbClr val="FF0000"/>
                </a:solidFill>
              </a:rPr>
              <a:t>M6.2</a:t>
            </a:r>
          </a:p>
          <a:p>
            <a:pPr algn="ctr"/>
            <a:r>
              <a:rPr lang="fr-FR" sz="1400" b="1" dirty="0" err="1" smtClean="0">
                <a:solidFill>
                  <a:srgbClr val="FF0000"/>
                </a:solidFill>
              </a:rPr>
              <a:t>expected</a:t>
            </a:r>
            <a:endParaRPr lang="fr-FR" sz="1400" b="1" dirty="0">
              <a:solidFill>
                <a:srgbClr val="FF0000"/>
              </a:solidFill>
            </a:endParaRPr>
          </a:p>
        </p:txBody>
      </p:sp>
      <p:cxnSp>
        <p:nvCxnSpPr>
          <p:cNvPr id="31" name="Connecteur droit avec flèche 30"/>
          <p:cNvCxnSpPr>
            <a:stCxn id="30" idx="0"/>
          </p:cNvCxnSpPr>
          <p:nvPr/>
        </p:nvCxnSpPr>
        <p:spPr>
          <a:xfrm flipV="1">
            <a:off x="8366119" y="3535722"/>
            <a:ext cx="1" cy="40957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Étoile à 5 branches 32"/>
          <p:cNvSpPr/>
          <p:nvPr/>
        </p:nvSpPr>
        <p:spPr>
          <a:xfrm>
            <a:off x="8527257" y="2483985"/>
            <a:ext cx="157162" cy="142875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Carré corné 33"/>
          <p:cNvSpPr/>
          <p:nvPr/>
        </p:nvSpPr>
        <p:spPr>
          <a:xfrm>
            <a:off x="8277225" y="1080344"/>
            <a:ext cx="657225" cy="314325"/>
          </a:xfrm>
          <a:prstGeom prst="foldedCorner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rgbClr val="FF0000"/>
                </a:solidFill>
              </a:rPr>
              <a:t>M6.2</a:t>
            </a:r>
            <a:endParaRPr lang="fr-FR" sz="1400" b="1" dirty="0">
              <a:solidFill>
                <a:srgbClr val="FF0000"/>
              </a:solidFill>
            </a:endParaRPr>
          </a:p>
        </p:txBody>
      </p:sp>
      <p:cxnSp>
        <p:nvCxnSpPr>
          <p:cNvPr id="35" name="Connecteur droit avec flèche 34"/>
          <p:cNvCxnSpPr>
            <a:stCxn id="34" idx="2"/>
          </p:cNvCxnSpPr>
          <p:nvPr/>
        </p:nvCxnSpPr>
        <p:spPr>
          <a:xfrm>
            <a:off x="8605838" y="1394669"/>
            <a:ext cx="0" cy="103131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Étoile à 5 branches 35"/>
          <p:cNvSpPr/>
          <p:nvPr/>
        </p:nvSpPr>
        <p:spPr>
          <a:xfrm>
            <a:off x="9403557" y="2493072"/>
            <a:ext cx="157162" cy="142875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Carré corné 36"/>
          <p:cNvSpPr/>
          <p:nvPr/>
        </p:nvSpPr>
        <p:spPr>
          <a:xfrm>
            <a:off x="9158287" y="1772363"/>
            <a:ext cx="657225" cy="314325"/>
          </a:xfrm>
          <a:prstGeom prst="foldedCorner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rgbClr val="FF0000"/>
                </a:solidFill>
              </a:rPr>
              <a:t>M6.3</a:t>
            </a:r>
            <a:endParaRPr lang="fr-FR" sz="1400" b="1" dirty="0">
              <a:solidFill>
                <a:srgbClr val="FF0000"/>
              </a:solidFill>
            </a:endParaRPr>
          </a:p>
        </p:txBody>
      </p:sp>
      <p:cxnSp>
        <p:nvCxnSpPr>
          <p:cNvPr id="38" name="Connecteur droit avec flèche 37"/>
          <p:cNvCxnSpPr/>
          <p:nvPr/>
        </p:nvCxnSpPr>
        <p:spPr>
          <a:xfrm>
            <a:off x="9482138" y="2086688"/>
            <a:ext cx="0" cy="34837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Étoile à 5 branches 42"/>
          <p:cNvSpPr/>
          <p:nvPr/>
        </p:nvSpPr>
        <p:spPr>
          <a:xfrm>
            <a:off x="9182102" y="5678177"/>
            <a:ext cx="157162" cy="142875"/>
          </a:xfrm>
          <a:prstGeom prst="star5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Carré corné 43"/>
          <p:cNvSpPr/>
          <p:nvPr/>
        </p:nvSpPr>
        <p:spPr>
          <a:xfrm>
            <a:off x="8551070" y="6238718"/>
            <a:ext cx="1419225" cy="587375"/>
          </a:xfrm>
          <a:prstGeom prst="foldedCorner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rgbClr val="FF0000"/>
                </a:solidFill>
              </a:rPr>
              <a:t>M6.3</a:t>
            </a:r>
          </a:p>
          <a:p>
            <a:pPr algn="ctr"/>
            <a:r>
              <a:rPr lang="fr-FR" sz="1400" b="1" dirty="0" err="1" smtClean="0">
                <a:solidFill>
                  <a:srgbClr val="FF0000"/>
                </a:solidFill>
              </a:rPr>
              <a:t>expected</a:t>
            </a:r>
            <a:endParaRPr lang="fr-FR" sz="1400" b="1" dirty="0">
              <a:solidFill>
                <a:srgbClr val="FF0000"/>
              </a:solidFill>
            </a:endParaRPr>
          </a:p>
        </p:txBody>
      </p:sp>
      <p:cxnSp>
        <p:nvCxnSpPr>
          <p:cNvPr id="45" name="Connecteur droit avec flèche 44"/>
          <p:cNvCxnSpPr>
            <a:stCxn id="44" idx="0"/>
          </p:cNvCxnSpPr>
          <p:nvPr/>
        </p:nvCxnSpPr>
        <p:spPr>
          <a:xfrm flipV="1">
            <a:off x="9260683" y="5829145"/>
            <a:ext cx="1" cy="40957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5260520" y="1493351"/>
            <a:ext cx="1701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August 2025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7745633" y="750210"/>
            <a:ext cx="156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April 2026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8799166" y="1464523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>
                <a:solidFill>
                  <a:srgbClr val="FF0000"/>
                </a:solidFill>
              </a:rPr>
              <a:t>January</a:t>
            </a:r>
            <a:r>
              <a:rPr lang="fr-FR" b="1" dirty="0" smtClean="0">
                <a:solidFill>
                  <a:srgbClr val="FF0000"/>
                </a:solidFill>
              </a:rPr>
              <a:t> 2027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2" name="TextBox 1">
            <a:extLst>
              <a:ext uri="{FF2B5EF4-FFF2-40B4-BE49-F238E27FC236}">
                <a16:creationId xmlns:a16="http://schemas.microsoft.com/office/drawing/2014/main" id="{5C6DC7AD-FA86-3014-2C7F-44169091257A}"/>
              </a:ext>
            </a:extLst>
          </p:cNvPr>
          <p:cNvSpPr txBox="1"/>
          <p:nvPr/>
        </p:nvSpPr>
        <p:spPr>
          <a:xfrm>
            <a:off x="373792" y="1256189"/>
            <a:ext cx="1110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None on the critical path</a:t>
            </a:r>
            <a:endParaRPr lang="en-GB" b="1" dirty="0" smtClean="0">
              <a:sym typeface="Wingdings" panose="05000000000000000000" pitchFamily="2" charset="2"/>
            </a:endParaRPr>
          </a:p>
          <a:p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49200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9FADFF-2D07-D9AF-1D2F-94607555F4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6B8A4AA-B409-92E4-EB41-CFAD688E9665}"/>
              </a:ext>
            </a:extLst>
          </p:cNvPr>
          <p:cNvSpPr txBox="1"/>
          <p:nvPr/>
        </p:nvSpPr>
        <p:spPr>
          <a:xfrm>
            <a:off x="3418115" y="315684"/>
            <a:ext cx="33185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sz="2400" b="1" dirty="0" smtClean="0">
                <a:solidFill>
                  <a:srgbClr val="002060"/>
                </a:solidFill>
              </a:rPr>
              <a:t>WP1:</a:t>
            </a:r>
            <a:r>
              <a:rPr lang="en-BE" sz="24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BE" sz="2400" b="1" dirty="0">
                <a:solidFill>
                  <a:schemeClr val="bg2">
                    <a:lumMod val="50000"/>
                  </a:schemeClr>
                </a:solidFill>
              </a:rPr>
              <a:t>budget plans</a:t>
            </a:r>
          </a:p>
        </p:txBody>
      </p:sp>
      <p:pic>
        <p:nvPicPr>
          <p:cNvPr id="5" name="Picture 2" descr="Innovate for Sustainable Accelerating Systems: Kick-Off Meeting">
            <a:extLst>
              <a:ext uri="{FF2B5EF4-FFF2-40B4-BE49-F238E27FC236}">
                <a16:creationId xmlns:a16="http://schemas.microsoft.com/office/drawing/2014/main" id="{5825CCE3-EDCB-11D8-AB95-6A407A5C0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86" y="109462"/>
            <a:ext cx="2781262" cy="87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1">
            <a:extLst>
              <a:ext uri="{FF2B5EF4-FFF2-40B4-BE49-F238E27FC236}">
                <a16:creationId xmlns:a16="http://schemas.microsoft.com/office/drawing/2014/main" id="{5C6DC7AD-FA86-3014-2C7F-44169091257A}"/>
              </a:ext>
            </a:extLst>
          </p:cNvPr>
          <p:cNvSpPr txBox="1"/>
          <p:nvPr/>
        </p:nvSpPr>
        <p:spPr>
          <a:xfrm>
            <a:off x="625928" y="1445079"/>
            <a:ext cx="1110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Niobium purchase: 333k€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2343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1EC8C43-06E0-C825-13E4-F8DEB374FF58}"/>
              </a:ext>
            </a:extLst>
          </p:cNvPr>
          <p:cNvSpPr txBox="1"/>
          <p:nvPr/>
        </p:nvSpPr>
        <p:spPr>
          <a:xfrm>
            <a:off x="3120272" y="315684"/>
            <a:ext cx="8672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sz="2400" b="1" dirty="0" smtClean="0">
                <a:solidFill>
                  <a:srgbClr val="002060"/>
                </a:solidFill>
              </a:rPr>
              <a:t>WP</a:t>
            </a:r>
            <a:r>
              <a:rPr lang="fr-FR" sz="2400" b="1" dirty="0" smtClean="0">
                <a:solidFill>
                  <a:srgbClr val="002060"/>
                </a:solidFill>
              </a:rPr>
              <a:t>6 – </a:t>
            </a:r>
            <a:r>
              <a:rPr lang="fr-FR" sz="2400" b="1" dirty="0" err="1" smtClean="0">
                <a:solidFill>
                  <a:srgbClr val="002060"/>
                </a:solidFill>
              </a:rPr>
              <a:t>task</a:t>
            </a:r>
            <a:r>
              <a:rPr lang="fr-FR" sz="2400" b="1" dirty="0" smtClean="0">
                <a:solidFill>
                  <a:srgbClr val="002060"/>
                </a:solidFill>
              </a:rPr>
              <a:t> 6.1 Coordination</a:t>
            </a:r>
            <a:endParaRPr lang="en-BE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Picture 2" descr="Innovate for Sustainable Accelerating Systems: Kick-Off Meeting">
            <a:extLst>
              <a:ext uri="{FF2B5EF4-FFF2-40B4-BE49-F238E27FC236}">
                <a16:creationId xmlns:a16="http://schemas.microsoft.com/office/drawing/2014/main" id="{1709803E-6E12-BAB9-0C4A-5169DA776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86" y="109462"/>
            <a:ext cx="2781262" cy="87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id="{95F84323-17F1-884D-6FDE-73259D549291}"/>
              </a:ext>
            </a:extLst>
          </p:cNvPr>
          <p:cNvSpPr txBox="1"/>
          <p:nvPr/>
        </p:nvSpPr>
        <p:spPr>
          <a:xfrm>
            <a:off x="163286" y="1324857"/>
            <a:ext cx="11811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General coordination:</a:t>
            </a:r>
          </a:p>
          <a:p>
            <a:endParaRPr lang="fr-FR" b="1" dirty="0" smtClean="0"/>
          </a:p>
          <a:p>
            <a:pPr marL="285750" indent="-285750">
              <a:buFontTx/>
              <a:buChar char="-"/>
            </a:pPr>
            <a:r>
              <a:rPr lang="fr-FR" sz="1600" dirty="0" err="1" smtClean="0"/>
              <a:t>Deputy</a:t>
            </a:r>
            <a:r>
              <a:rPr lang="fr-FR" sz="1600" dirty="0" smtClean="0"/>
              <a:t> </a:t>
            </a:r>
            <a:r>
              <a:rPr lang="fr-FR" sz="1600" dirty="0" err="1" smtClean="0"/>
              <a:t>appointed</a:t>
            </a:r>
            <a:r>
              <a:rPr lang="fr-FR" sz="1600" dirty="0" smtClean="0"/>
              <a:t>: </a:t>
            </a:r>
            <a:r>
              <a:rPr lang="fr-FR" sz="1600" dirty="0"/>
              <a:t>Arnaud </a:t>
            </a:r>
            <a:r>
              <a:rPr lang="fr-FR" sz="1600" dirty="0" smtClean="0"/>
              <a:t>Madur (</a:t>
            </a:r>
            <a:r>
              <a:rPr lang="fr-FR" sz="1600" dirty="0" err="1" smtClean="0"/>
              <a:t>thank</a:t>
            </a:r>
            <a:r>
              <a:rPr lang="fr-FR" sz="1600" dirty="0" smtClean="0"/>
              <a:t> </a:t>
            </a:r>
            <a:r>
              <a:rPr lang="fr-FR" sz="1600" dirty="0" err="1" smtClean="0"/>
              <a:t>you</a:t>
            </a:r>
            <a:r>
              <a:rPr lang="fr-FR" sz="1600" dirty="0" smtClean="0"/>
              <a:t>!)</a:t>
            </a:r>
          </a:p>
          <a:p>
            <a:endParaRPr lang="fr-FR" sz="1600" dirty="0" smtClean="0"/>
          </a:p>
          <a:p>
            <a:r>
              <a:rPr lang="fr-FR" sz="1600" dirty="0" smtClean="0"/>
              <a:t>Meetings (not </a:t>
            </a:r>
            <a:r>
              <a:rPr lang="fr-FR" sz="1600" dirty="0" err="1" smtClean="0"/>
              <a:t>so</a:t>
            </a:r>
            <a:r>
              <a:rPr lang="fr-FR" sz="1600" dirty="0" smtClean="0"/>
              <a:t> </a:t>
            </a:r>
            <a:r>
              <a:rPr lang="fr-FR" sz="1600" dirty="0" err="1" smtClean="0"/>
              <a:t>much</a:t>
            </a:r>
            <a:r>
              <a:rPr lang="fr-FR" sz="1600" dirty="0" smtClean="0"/>
              <a:t>)</a:t>
            </a:r>
            <a:endParaRPr lang="fr-FR" sz="1600" dirty="0"/>
          </a:p>
          <a:p>
            <a:pPr marL="285750" indent="-285750">
              <a:buFontTx/>
              <a:buChar char="-"/>
            </a:pPr>
            <a:r>
              <a:rPr lang="fr-FR" sz="1600" dirty="0" smtClean="0"/>
              <a:t>#1: meeting in </a:t>
            </a:r>
            <a:r>
              <a:rPr lang="fr-FR" sz="1600" dirty="0" err="1" smtClean="0"/>
              <a:t>april</a:t>
            </a:r>
            <a:r>
              <a:rPr lang="fr-FR" sz="1600" dirty="0" smtClean="0"/>
              <a:t> </a:t>
            </a:r>
            <a:r>
              <a:rPr lang="fr-FR" sz="1600" dirty="0" err="1" smtClean="0"/>
              <a:t>with</a:t>
            </a:r>
            <a:r>
              <a:rPr lang="fr-FR" sz="1600" dirty="0" smtClean="0"/>
              <a:t> WP4 </a:t>
            </a:r>
          </a:p>
          <a:p>
            <a:pPr marL="285750" indent="-285750">
              <a:buFontTx/>
              <a:buChar char="-"/>
            </a:pPr>
            <a:r>
              <a:rPr lang="fr-FR" sz="1600" dirty="0" smtClean="0"/>
              <a:t>#2: joint meeting in </a:t>
            </a:r>
            <a:r>
              <a:rPr lang="fr-FR" sz="1600" dirty="0" err="1" smtClean="0"/>
              <a:t>September</a:t>
            </a:r>
            <a:r>
              <a:rPr lang="fr-FR" sz="1600" dirty="0" smtClean="0"/>
              <a:t> </a:t>
            </a:r>
            <a:r>
              <a:rPr lang="fr-FR" sz="1600" dirty="0" err="1" smtClean="0"/>
              <a:t>with</a:t>
            </a:r>
            <a:r>
              <a:rPr lang="fr-FR" sz="1600" dirty="0" smtClean="0"/>
              <a:t> WP4 &amp; WP5</a:t>
            </a:r>
            <a:endParaRPr lang="fr-FR" sz="1600" dirty="0"/>
          </a:p>
          <a:p>
            <a:pPr marL="285750" indent="-285750">
              <a:buFontTx/>
              <a:buChar char="-"/>
            </a:pPr>
            <a:r>
              <a:rPr lang="fr-FR" sz="1600" dirty="0" err="1" smtClean="0">
                <a:sym typeface="Wingdings" panose="05000000000000000000" pitchFamily="2" charset="2"/>
              </a:rPr>
              <a:t>Next</a:t>
            </a:r>
            <a:r>
              <a:rPr lang="fr-FR" sz="1600" dirty="0" smtClean="0">
                <a:sym typeface="Wingdings" panose="05000000000000000000" pitchFamily="2" charset="2"/>
              </a:rPr>
              <a:t> meetings: a </a:t>
            </a:r>
            <a:r>
              <a:rPr lang="fr-FR" sz="1600" dirty="0" err="1" smtClean="0">
                <a:sym typeface="Wingdings" panose="05000000000000000000" pitchFamily="2" charset="2"/>
              </a:rPr>
              <a:t>poll</a:t>
            </a:r>
            <a:r>
              <a:rPr lang="fr-FR" sz="1600" dirty="0" smtClean="0">
                <a:sym typeface="Wingdings" panose="05000000000000000000" pitchFamily="2" charset="2"/>
              </a:rPr>
              <a:t> </a:t>
            </a:r>
            <a:r>
              <a:rPr lang="fr-FR" sz="1600" dirty="0" err="1" smtClean="0">
                <a:sym typeface="Wingdings" panose="05000000000000000000" pitchFamily="2" charset="2"/>
              </a:rPr>
              <a:t>is</a:t>
            </a:r>
            <a:r>
              <a:rPr lang="fr-FR" sz="1600" dirty="0" smtClean="0">
                <a:sym typeface="Wingdings" panose="05000000000000000000" pitchFamily="2" charset="2"/>
              </a:rPr>
              <a:t> in progress to </a:t>
            </a:r>
            <a:r>
              <a:rPr lang="fr-FR" sz="1600" dirty="0" err="1" smtClean="0">
                <a:sym typeface="Wingdings" panose="05000000000000000000" pitchFamily="2" charset="2"/>
              </a:rPr>
              <a:t>fix</a:t>
            </a:r>
            <a:r>
              <a:rPr lang="fr-FR" sz="1600" dirty="0" smtClean="0">
                <a:sym typeface="Wingdings" panose="05000000000000000000" pitchFamily="2" charset="2"/>
              </a:rPr>
              <a:t> the 2 </a:t>
            </a:r>
            <a:r>
              <a:rPr lang="fr-FR" sz="1600" dirty="0" err="1" smtClean="0">
                <a:sym typeface="Wingdings" panose="05000000000000000000" pitchFamily="2" charset="2"/>
              </a:rPr>
              <a:t>next</a:t>
            </a:r>
            <a:r>
              <a:rPr lang="fr-FR" sz="1600" dirty="0" smtClean="0">
                <a:sym typeface="Wingdings" panose="05000000000000000000" pitchFamily="2" charset="2"/>
              </a:rPr>
              <a:t> meetings in </a:t>
            </a:r>
            <a:r>
              <a:rPr lang="fr-FR" sz="1600" dirty="0" err="1" smtClean="0">
                <a:sym typeface="Wingdings" panose="05000000000000000000" pitchFamily="2" charset="2"/>
              </a:rPr>
              <a:t>November</a:t>
            </a:r>
            <a:r>
              <a:rPr lang="fr-FR" sz="1600" dirty="0" smtClean="0">
                <a:sym typeface="Wingdings" panose="05000000000000000000" pitchFamily="2" charset="2"/>
              </a:rPr>
              <a:t> and </a:t>
            </a:r>
            <a:r>
              <a:rPr lang="fr-FR" sz="1600" dirty="0" err="1" smtClean="0">
                <a:sym typeface="Wingdings" panose="05000000000000000000" pitchFamily="2" charset="2"/>
              </a:rPr>
              <a:t>December</a:t>
            </a:r>
            <a:endParaRPr lang="fr-FR" sz="1600" dirty="0" smtClean="0">
              <a:sym typeface="Wingdings" panose="05000000000000000000" pitchFamily="2" charset="2"/>
            </a:endParaRPr>
          </a:p>
          <a:p>
            <a:pPr marL="285750" indent="-285750">
              <a:buFontTx/>
              <a:buChar char="-"/>
            </a:pPr>
            <a:endParaRPr lang="fr-FR" sz="1600" dirty="0" smtClean="0">
              <a:sym typeface="Wingdings" panose="05000000000000000000" pitchFamily="2" charset="2"/>
            </a:endParaRPr>
          </a:p>
          <a:p>
            <a:pPr marL="285750" indent="-285750">
              <a:buFontTx/>
              <a:buChar char="-"/>
            </a:pPr>
            <a:endParaRPr lang="fr-FR" sz="1600" dirty="0">
              <a:sym typeface="Wingdings" panose="05000000000000000000" pitchFamily="2" charset="2"/>
            </a:endParaRPr>
          </a:p>
          <a:p>
            <a:endParaRPr lang="fr-FR" sz="1600" dirty="0" smtClean="0"/>
          </a:p>
          <a:p>
            <a:endParaRPr lang="fr-FR" sz="1600" dirty="0" smtClean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FCCF-9A80-B240-8D85-84F960565AFA}" type="slidenum">
              <a:rPr lang="en-BE" smtClean="0"/>
              <a:t>2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80575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1EC8C43-06E0-C825-13E4-F8DEB374FF58}"/>
              </a:ext>
            </a:extLst>
          </p:cNvPr>
          <p:cNvSpPr txBox="1"/>
          <p:nvPr/>
        </p:nvSpPr>
        <p:spPr>
          <a:xfrm>
            <a:off x="3139126" y="261802"/>
            <a:ext cx="9137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sz="2400" b="1" dirty="0">
                <a:solidFill>
                  <a:srgbClr val="002060"/>
                </a:solidFill>
              </a:rPr>
              <a:t>WP</a:t>
            </a:r>
            <a:r>
              <a:rPr lang="fr-FR" sz="2400" b="1" dirty="0">
                <a:solidFill>
                  <a:srgbClr val="002060"/>
                </a:solidFill>
              </a:rPr>
              <a:t>6 – </a:t>
            </a:r>
            <a:r>
              <a:rPr lang="fr-FR" sz="2400" b="1" dirty="0" err="1">
                <a:solidFill>
                  <a:srgbClr val="002060"/>
                </a:solidFill>
              </a:rPr>
              <a:t>task</a:t>
            </a:r>
            <a:r>
              <a:rPr lang="fr-FR" sz="2400" b="1" dirty="0">
                <a:solidFill>
                  <a:srgbClr val="002060"/>
                </a:solidFill>
              </a:rPr>
              <a:t> 6.2 </a:t>
            </a:r>
            <a:r>
              <a:rPr lang="fr-FR" sz="2400" b="1" dirty="0" err="1">
                <a:solidFill>
                  <a:srgbClr val="002060"/>
                </a:solidFill>
              </a:rPr>
              <a:t>Retrofitting</a:t>
            </a:r>
            <a:r>
              <a:rPr lang="fr-FR" sz="2400" b="1" dirty="0">
                <a:solidFill>
                  <a:srgbClr val="002060"/>
                </a:solidFill>
              </a:rPr>
              <a:t> </a:t>
            </a:r>
            <a:r>
              <a:rPr lang="fr-FR" sz="2400" b="1" dirty="0" err="1">
                <a:solidFill>
                  <a:srgbClr val="002060"/>
                </a:solidFill>
              </a:rPr>
              <a:t>FRTs</a:t>
            </a:r>
            <a:r>
              <a:rPr lang="en-BE" sz="2400" b="1" dirty="0" smtClean="0">
                <a:solidFill>
                  <a:srgbClr val="002060"/>
                </a:solidFill>
              </a:rPr>
              <a:t>:</a:t>
            </a:r>
            <a:endParaRPr lang="en-BE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Picture 2" descr="Innovate for Sustainable Accelerating Systems: Kick-Off Meeting">
            <a:extLst>
              <a:ext uri="{FF2B5EF4-FFF2-40B4-BE49-F238E27FC236}">
                <a16:creationId xmlns:a16="http://schemas.microsoft.com/office/drawing/2014/main" id="{1709803E-6E12-BAB9-0C4A-5169DA776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86" y="109462"/>
            <a:ext cx="2781262" cy="87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id="{95F84323-17F1-884D-6FDE-73259D549291}"/>
              </a:ext>
            </a:extLst>
          </p:cNvPr>
          <p:cNvSpPr txBox="1"/>
          <p:nvPr/>
        </p:nvSpPr>
        <p:spPr>
          <a:xfrm>
            <a:off x="163285" y="1447123"/>
            <a:ext cx="75683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fr-FR" sz="2000" b="1" dirty="0" err="1" smtClean="0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Linked</a:t>
            </a:r>
            <a:r>
              <a:rPr lang="fr-FR" sz="2000" b="1" dirty="0" smtClean="0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 to the WP1...</a:t>
            </a:r>
            <a:r>
              <a:rPr lang="fr-FR" sz="2000" b="1" dirty="0" err="1" smtClean="0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need</a:t>
            </a:r>
            <a:r>
              <a:rPr lang="fr-FR" sz="20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fr-FR" sz="2000" b="1" dirty="0" err="1" smtClean="0">
                <a:solidFill>
                  <a:schemeClr val="bg2">
                    <a:lumMod val="50000"/>
                  </a:schemeClr>
                </a:solidFill>
              </a:rPr>
              <a:t>Graeme’s</a:t>
            </a:r>
            <a:r>
              <a:rPr lang="fr-FR" sz="2000" b="1" dirty="0" smtClean="0">
                <a:solidFill>
                  <a:schemeClr val="bg2">
                    <a:lumMod val="50000"/>
                  </a:schemeClr>
                </a:solidFill>
              </a:rPr>
              <a:t> inputs</a:t>
            </a:r>
            <a:endParaRPr lang="fr-FR" sz="1600" dirty="0">
              <a:solidFill>
                <a:srgbClr val="FF0000"/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FCCF-9A80-B240-8D85-84F960565AFA}" type="slidenum">
              <a:rPr lang="en-BE" smtClean="0"/>
              <a:t>3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62443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1EC8C43-06E0-C825-13E4-F8DEB374FF58}"/>
              </a:ext>
            </a:extLst>
          </p:cNvPr>
          <p:cNvSpPr txBox="1"/>
          <p:nvPr/>
        </p:nvSpPr>
        <p:spPr>
          <a:xfrm>
            <a:off x="3167406" y="327790"/>
            <a:ext cx="9024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sz="2400" b="1" dirty="0" smtClean="0">
                <a:solidFill>
                  <a:srgbClr val="002060"/>
                </a:solidFill>
              </a:rPr>
              <a:t>WP</a:t>
            </a:r>
            <a:r>
              <a:rPr lang="fr-FR" sz="2400" b="1" dirty="0" smtClean="0">
                <a:solidFill>
                  <a:srgbClr val="002060"/>
                </a:solidFill>
              </a:rPr>
              <a:t>6 – </a:t>
            </a:r>
            <a:r>
              <a:rPr lang="fr-FR" sz="2400" b="1" dirty="0" err="1" smtClean="0">
                <a:solidFill>
                  <a:srgbClr val="002060"/>
                </a:solidFill>
              </a:rPr>
              <a:t>task</a:t>
            </a:r>
            <a:r>
              <a:rPr lang="fr-FR" sz="2400" b="1" dirty="0" smtClean="0">
                <a:solidFill>
                  <a:srgbClr val="002060"/>
                </a:solidFill>
              </a:rPr>
              <a:t> 6.3 </a:t>
            </a:r>
            <a:r>
              <a:rPr lang="en-US" sz="2400" b="1" dirty="0">
                <a:solidFill>
                  <a:srgbClr val="002060"/>
                </a:solidFill>
              </a:rPr>
              <a:t>Adapt the existing ESS </a:t>
            </a:r>
            <a:r>
              <a:rPr lang="en-US" sz="2400" b="1" dirty="0" smtClean="0">
                <a:solidFill>
                  <a:srgbClr val="002060"/>
                </a:solidFill>
              </a:rPr>
              <a:t>cryomodule</a:t>
            </a:r>
          </a:p>
        </p:txBody>
      </p:sp>
      <p:pic>
        <p:nvPicPr>
          <p:cNvPr id="5" name="Picture 2" descr="Innovate for Sustainable Accelerating Systems: Kick-Off Meeting">
            <a:extLst>
              <a:ext uri="{FF2B5EF4-FFF2-40B4-BE49-F238E27FC236}">
                <a16:creationId xmlns:a16="http://schemas.microsoft.com/office/drawing/2014/main" id="{1709803E-6E12-BAB9-0C4A-5169DA776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86" y="109462"/>
            <a:ext cx="2781262" cy="87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id="{95F84323-17F1-884D-6FDE-73259D549291}"/>
              </a:ext>
            </a:extLst>
          </p:cNvPr>
          <p:cNvSpPr txBox="1"/>
          <p:nvPr/>
        </p:nvSpPr>
        <p:spPr>
          <a:xfrm>
            <a:off x="163286" y="1107223"/>
            <a:ext cx="818400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	</a:t>
            </a: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smtClean="0"/>
              <a:t>New </a:t>
            </a:r>
            <a:r>
              <a:rPr lang="fr-FR" b="1" dirty="0" err="1"/>
              <a:t>b</a:t>
            </a:r>
            <a:r>
              <a:rPr lang="fr-FR" b="1" dirty="0" err="1" smtClean="0"/>
              <a:t>i-phase</a:t>
            </a:r>
            <a:r>
              <a:rPr lang="fr-FR" b="1" dirty="0" smtClean="0"/>
              <a:t> pipe and </a:t>
            </a:r>
            <a:r>
              <a:rPr lang="fr-FR" b="1" dirty="0" err="1" smtClean="0"/>
              <a:t>cryogenic</a:t>
            </a:r>
            <a:r>
              <a:rPr lang="fr-FR" b="1" dirty="0" smtClean="0"/>
              <a:t> pipes: </a:t>
            </a:r>
            <a:r>
              <a:rPr lang="fr-FR" dirty="0" smtClean="0"/>
              <a:t>design </a:t>
            </a:r>
            <a:r>
              <a:rPr lang="fr-FR" dirty="0" err="1" smtClean="0"/>
              <a:t>started</a:t>
            </a:r>
            <a:r>
              <a:rPr lang="fr-FR" dirty="0" smtClean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smtClean="0"/>
              <a:t>New </a:t>
            </a:r>
            <a:r>
              <a:rPr lang="fr-FR" b="1" dirty="0" err="1" smtClean="0"/>
              <a:t>tie</a:t>
            </a:r>
            <a:r>
              <a:rPr lang="fr-FR" b="1" dirty="0" smtClean="0"/>
              <a:t> </a:t>
            </a:r>
            <a:r>
              <a:rPr lang="fr-FR" b="1" dirty="0" err="1" smtClean="0"/>
              <a:t>rods</a:t>
            </a:r>
            <a:r>
              <a:rPr lang="fr-FR" b="1" dirty="0" smtClean="0"/>
              <a:t> system</a:t>
            </a:r>
            <a:r>
              <a:rPr lang="fr-FR" dirty="0" smtClean="0"/>
              <a:t>.</a:t>
            </a:r>
          </a:p>
          <a:p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err="1" smtClean="0"/>
              <a:t>Integration</a:t>
            </a:r>
            <a:r>
              <a:rPr lang="fr-FR" b="1" dirty="0" smtClean="0"/>
              <a:t> of the HOM </a:t>
            </a:r>
            <a:r>
              <a:rPr lang="fr-FR" b="1" dirty="0" err="1" smtClean="0"/>
              <a:t>couplers</a:t>
            </a:r>
            <a:r>
              <a:rPr lang="fr-FR" dirty="0" smtClean="0"/>
              <a:t>, </a:t>
            </a:r>
            <a:r>
              <a:rPr lang="fr-FR" b="1" dirty="0" smtClean="0"/>
              <a:t>Cold </a:t>
            </a:r>
            <a:r>
              <a:rPr lang="fr-FR" b="1" dirty="0" err="1" smtClean="0"/>
              <a:t>Tuning</a:t>
            </a:r>
            <a:r>
              <a:rPr lang="fr-FR" b="1" dirty="0" smtClean="0"/>
              <a:t> System and </a:t>
            </a:r>
            <a:r>
              <a:rPr lang="fr-FR" b="1" dirty="0" err="1" smtClean="0"/>
              <a:t>beam</a:t>
            </a:r>
            <a:r>
              <a:rPr lang="fr-FR" b="1" dirty="0" smtClean="0"/>
              <a:t> pipe </a:t>
            </a:r>
            <a:r>
              <a:rPr lang="fr-FR" b="1" dirty="0" err="1" smtClean="0"/>
              <a:t>absorbers</a:t>
            </a:r>
            <a:r>
              <a:rPr lang="fr-FR" b="1" dirty="0" smtClean="0"/>
              <a:t>.</a:t>
            </a:r>
            <a:endParaRPr lang="en-US" b="1" dirty="0" smtClean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FCCF-9A80-B240-8D85-84F960565AFA}" type="slidenum">
              <a:rPr lang="en-BE" smtClean="0"/>
              <a:t>4</a:t>
            </a:fld>
            <a:endParaRPr lang="en-BE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89" y="3889005"/>
            <a:ext cx="3664869" cy="283247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782" y="4018597"/>
            <a:ext cx="5006151" cy="2647416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657183" y="6352143"/>
            <a:ext cx="197682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 err="1" smtClean="0"/>
              <a:t>Tuning</a:t>
            </a:r>
            <a:r>
              <a:rPr lang="fr-FR" dirty="0" smtClean="0"/>
              <a:t> system</a:t>
            </a:r>
            <a:endParaRPr lang="fr-FR" dirty="0"/>
          </a:p>
        </p:txBody>
      </p:sp>
      <p:cxnSp>
        <p:nvCxnSpPr>
          <p:cNvPr id="12" name="Connecteur droit avec flèche 11"/>
          <p:cNvCxnSpPr>
            <a:stCxn id="11" idx="0"/>
          </p:cNvCxnSpPr>
          <p:nvPr/>
        </p:nvCxnSpPr>
        <p:spPr>
          <a:xfrm flipV="1">
            <a:off x="1645595" y="5878685"/>
            <a:ext cx="65510" cy="47345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2434982" y="3824964"/>
            <a:ext cx="114967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 err="1" smtClean="0"/>
              <a:t>Tie-rod</a:t>
            </a:r>
            <a:endParaRPr lang="fr-FR" dirty="0"/>
          </a:p>
        </p:txBody>
      </p:sp>
      <p:cxnSp>
        <p:nvCxnSpPr>
          <p:cNvPr id="15" name="Connecteur droit avec flèche 14"/>
          <p:cNvCxnSpPr>
            <a:stCxn id="14" idx="2"/>
          </p:cNvCxnSpPr>
          <p:nvPr/>
        </p:nvCxnSpPr>
        <p:spPr>
          <a:xfrm>
            <a:off x="3009819" y="4194296"/>
            <a:ext cx="406494" cy="5574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489538" y="3889005"/>
            <a:ext cx="142539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He output</a:t>
            </a:r>
            <a:endParaRPr lang="fr-FR" dirty="0"/>
          </a:p>
        </p:txBody>
      </p:sp>
      <p:cxnSp>
        <p:nvCxnSpPr>
          <p:cNvPr id="22" name="Connecteur droit avec flèche 21"/>
          <p:cNvCxnSpPr/>
          <p:nvPr/>
        </p:nvCxnSpPr>
        <p:spPr>
          <a:xfrm>
            <a:off x="1202233" y="4258337"/>
            <a:ext cx="924065" cy="47345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6051288" y="3934382"/>
            <a:ext cx="183896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HOM </a:t>
            </a:r>
            <a:r>
              <a:rPr lang="fr-FR" dirty="0" err="1" smtClean="0"/>
              <a:t>couplers</a:t>
            </a:r>
            <a:endParaRPr lang="fr-FR" dirty="0"/>
          </a:p>
        </p:txBody>
      </p:sp>
      <p:cxnSp>
        <p:nvCxnSpPr>
          <p:cNvPr id="26" name="Connecteur droit avec flèche 25"/>
          <p:cNvCxnSpPr/>
          <p:nvPr/>
        </p:nvCxnSpPr>
        <p:spPr>
          <a:xfrm>
            <a:off x="7821627" y="4303714"/>
            <a:ext cx="249669" cy="4480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>
            <a:stCxn id="25" idx="3"/>
          </p:cNvCxnSpPr>
          <p:nvPr/>
        </p:nvCxnSpPr>
        <p:spPr>
          <a:xfrm>
            <a:off x="7890253" y="4119048"/>
            <a:ext cx="3185504" cy="5854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6691984" y="6300888"/>
            <a:ext cx="128753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Absorber</a:t>
            </a:r>
            <a:endParaRPr lang="fr-FR" dirty="0"/>
          </a:p>
        </p:txBody>
      </p:sp>
      <p:cxnSp>
        <p:nvCxnSpPr>
          <p:cNvPr id="31" name="Connecteur droit avec flèche 30"/>
          <p:cNvCxnSpPr>
            <a:stCxn id="30" idx="0"/>
          </p:cNvCxnSpPr>
          <p:nvPr/>
        </p:nvCxnSpPr>
        <p:spPr>
          <a:xfrm flipV="1">
            <a:off x="7335750" y="5560640"/>
            <a:ext cx="1310646" cy="74024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Imag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470" y="1115378"/>
            <a:ext cx="3952529" cy="2558440"/>
          </a:xfrm>
          <a:prstGeom prst="rect">
            <a:avLst/>
          </a:prstGeom>
        </p:spPr>
      </p:pic>
      <p:cxnSp>
        <p:nvCxnSpPr>
          <p:cNvPr id="23" name="Connecteur droit avec flèche 22"/>
          <p:cNvCxnSpPr/>
          <p:nvPr/>
        </p:nvCxnSpPr>
        <p:spPr>
          <a:xfrm>
            <a:off x="7086600" y="1914525"/>
            <a:ext cx="2482913" cy="4775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9" name="Group 23">
            <a:extLst>
              <a:ext uri="{FF2B5EF4-FFF2-40B4-BE49-F238E27FC236}">
                <a16:creationId xmlns:a16="http://schemas.microsoft.com/office/drawing/2014/main" id="{FF99E72B-E8E0-401E-9A51-D6FAD8471337}"/>
              </a:ext>
            </a:extLst>
          </p:cNvPr>
          <p:cNvGrpSpPr>
            <a:grpSpLocks noChangeAspect="1"/>
          </p:cNvGrpSpPr>
          <p:nvPr/>
        </p:nvGrpSpPr>
        <p:grpSpPr>
          <a:xfrm>
            <a:off x="9329933" y="4403918"/>
            <a:ext cx="3135261" cy="1784310"/>
            <a:chOff x="4709680" y="1041773"/>
            <a:chExt cx="4481651" cy="2550555"/>
          </a:xfrm>
        </p:grpSpPr>
        <p:grpSp>
          <p:nvGrpSpPr>
            <p:cNvPr id="32" name="Group 17">
              <a:extLst>
                <a:ext uri="{FF2B5EF4-FFF2-40B4-BE49-F238E27FC236}">
                  <a16:creationId xmlns:a16="http://schemas.microsoft.com/office/drawing/2014/main" id="{2536C374-5132-43C3-855E-E555765A58D2}"/>
                </a:ext>
              </a:extLst>
            </p:cNvPr>
            <p:cNvGrpSpPr/>
            <p:nvPr/>
          </p:nvGrpSpPr>
          <p:grpSpPr>
            <a:xfrm>
              <a:off x="4709680" y="1041773"/>
              <a:ext cx="4481651" cy="2550555"/>
              <a:chOff x="4709680" y="1041773"/>
              <a:chExt cx="4481651" cy="2550555"/>
            </a:xfrm>
          </p:grpSpPr>
          <p:pic>
            <p:nvPicPr>
              <p:cNvPr id="34" name="Picture 13">
                <a:extLst>
                  <a:ext uri="{FF2B5EF4-FFF2-40B4-BE49-F238E27FC236}">
                    <a16:creationId xmlns:a16="http://schemas.microsoft.com/office/drawing/2014/main" id="{028198AC-E6AA-4D4F-B87E-2E4FEB429C8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34922" t="15087" r="33899" b="22427"/>
              <a:stretch/>
            </p:blipFill>
            <p:spPr>
              <a:xfrm>
                <a:off x="5169931" y="1292510"/>
                <a:ext cx="3442678" cy="2299818"/>
              </a:xfrm>
              <a:prstGeom prst="rect">
                <a:avLst/>
              </a:prstGeom>
            </p:spPr>
          </p:pic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97D36113-170F-4B26-A53D-3F3A57F7E62E}"/>
                  </a:ext>
                </a:extLst>
              </p:cNvPr>
              <p:cNvSpPr/>
              <p:nvPr/>
            </p:nvSpPr>
            <p:spPr>
              <a:xfrm>
                <a:off x="6610023" y="1041773"/>
                <a:ext cx="1088961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r-FR" baseline="-25000" dirty="0"/>
                  <a:t>Probe</a:t>
                </a:r>
                <a:endParaRPr lang="en-US" baseline="-25000" dirty="0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6C2305ED-7D6D-4D7B-854D-20970B07DE15}"/>
                  </a:ext>
                </a:extLst>
              </p:cNvPr>
              <p:cNvSpPr/>
              <p:nvPr/>
            </p:nvSpPr>
            <p:spPr>
              <a:xfrm>
                <a:off x="8102370" y="1265383"/>
                <a:ext cx="1088961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r-FR" baseline="-25000" dirty="0"/>
                  <a:t>Hook</a:t>
                </a:r>
                <a:endParaRPr lang="en-US" baseline="-25000" dirty="0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21A378B6-8627-4941-B2BB-922017A155C0}"/>
                  </a:ext>
                </a:extLst>
              </p:cNvPr>
              <p:cNvSpPr/>
              <p:nvPr/>
            </p:nvSpPr>
            <p:spPr>
              <a:xfrm>
                <a:off x="4709680" y="2186439"/>
                <a:ext cx="1088961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r-FR" baseline="-25000" dirty="0"/>
                  <a:t>Hook</a:t>
                </a:r>
                <a:endParaRPr lang="en-US" baseline="-25000" dirty="0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D80846B3-6191-4671-B1CC-DB1822D01C7F}"/>
                  </a:ext>
                </a:extLst>
              </p:cNvPr>
              <p:cNvSpPr/>
              <p:nvPr/>
            </p:nvSpPr>
            <p:spPr>
              <a:xfrm>
                <a:off x="6044393" y="2792132"/>
                <a:ext cx="1088961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r-FR" baseline="-25000" dirty="0"/>
                  <a:t>Probe</a:t>
                </a:r>
                <a:endParaRPr lang="en-US" baseline="-25000" dirty="0"/>
              </a:p>
            </p:txBody>
          </p:sp>
        </p:grp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F126599D-0F6B-4842-BF6C-ECCED03205B6}"/>
                </a:ext>
              </a:extLst>
            </p:cNvPr>
            <p:cNvSpPr/>
            <p:nvPr/>
          </p:nvSpPr>
          <p:spPr>
            <a:xfrm>
              <a:off x="7374991" y="2552089"/>
              <a:ext cx="1088961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baseline="-25000" dirty="0"/>
                <a:t>FPC</a:t>
              </a:r>
              <a:endParaRPr lang="en-US" baseline="-25000" dirty="0"/>
            </a:p>
          </p:txBody>
        </p:sp>
      </p:grpSp>
      <p:sp>
        <p:nvSpPr>
          <p:cNvPr id="42" name="ZoneTexte 41"/>
          <p:cNvSpPr txBox="1"/>
          <p:nvPr/>
        </p:nvSpPr>
        <p:spPr>
          <a:xfrm>
            <a:off x="8312474" y="3075595"/>
            <a:ext cx="380651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dirty="0" err="1" smtClean="0"/>
              <a:t>Cavity</a:t>
            </a:r>
            <a:r>
              <a:rPr lang="fr-FR" sz="1600" dirty="0" smtClean="0"/>
              <a:t> string and </a:t>
            </a:r>
            <a:r>
              <a:rPr lang="fr-FR" sz="1600" dirty="0" err="1" smtClean="0"/>
              <a:t>its</a:t>
            </a:r>
            <a:r>
              <a:rPr lang="fr-FR" sz="1600" dirty="0" smtClean="0"/>
              <a:t> </a:t>
            </a:r>
            <a:r>
              <a:rPr lang="fr-FR" sz="1600" dirty="0" err="1" smtClean="0"/>
              <a:t>cryogenic</a:t>
            </a:r>
            <a:r>
              <a:rPr lang="fr-FR" sz="1600" dirty="0" smtClean="0"/>
              <a:t> </a:t>
            </a:r>
            <a:r>
              <a:rPr lang="fr-FR" sz="1600" dirty="0" err="1" smtClean="0"/>
              <a:t>piping</a:t>
            </a:r>
            <a:endParaRPr lang="fr-FR" sz="1600" dirty="0"/>
          </a:p>
        </p:txBody>
      </p:sp>
      <p:sp>
        <p:nvSpPr>
          <p:cNvPr id="45" name="Rectangle 44"/>
          <p:cNvSpPr/>
          <p:nvPr/>
        </p:nvSpPr>
        <p:spPr>
          <a:xfrm>
            <a:off x="163286" y="3178633"/>
            <a:ext cx="80031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sym typeface="Wingdings" panose="05000000000000000000" pitchFamily="2" charset="2"/>
              </a:rPr>
              <a:t>Action: </a:t>
            </a:r>
            <a:r>
              <a:rPr 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2</a:t>
            </a:r>
            <a:r>
              <a:rPr lang="en-US" b="1" baseline="30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nd</a:t>
            </a:r>
            <a:r>
              <a:rPr 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v</a:t>
            </a:r>
            <a:r>
              <a:rPr lang="fr-FR" b="1" dirty="0" err="1" smtClean="0">
                <a:solidFill>
                  <a:srgbClr val="FF0000"/>
                </a:solidFill>
              </a:rPr>
              <a:t>isit</a:t>
            </a:r>
            <a:r>
              <a:rPr lang="fr-FR" b="1" dirty="0" smtClean="0">
                <a:solidFill>
                  <a:srgbClr val="FF0000"/>
                </a:solidFill>
              </a:rPr>
              <a:t> to CEA Saclay to finish the </a:t>
            </a:r>
            <a:r>
              <a:rPr lang="fr-FR" b="1" dirty="0" err="1" smtClean="0">
                <a:solidFill>
                  <a:srgbClr val="FF0000"/>
                </a:solidFill>
              </a:rPr>
              <a:t>inventory</a:t>
            </a:r>
            <a:r>
              <a:rPr lang="fr-FR" b="1" dirty="0" smtClean="0">
                <a:solidFill>
                  <a:srgbClr val="FF0000"/>
                </a:solidFill>
              </a:rPr>
              <a:t> of </a:t>
            </a:r>
            <a:r>
              <a:rPr lang="fr-FR" b="1" dirty="0" err="1" smtClean="0">
                <a:solidFill>
                  <a:srgbClr val="FF0000"/>
                </a:solidFill>
              </a:rPr>
              <a:t>existing</a:t>
            </a:r>
            <a:r>
              <a:rPr lang="fr-FR" b="1" dirty="0" smtClean="0">
                <a:solidFill>
                  <a:srgbClr val="FF0000"/>
                </a:solidFill>
              </a:rPr>
              <a:t> components</a:t>
            </a:r>
            <a:endParaRPr lang="fr-F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617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1EC8C43-06E0-C825-13E4-F8DEB374FF58}"/>
              </a:ext>
            </a:extLst>
          </p:cNvPr>
          <p:cNvSpPr txBox="1"/>
          <p:nvPr/>
        </p:nvSpPr>
        <p:spPr>
          <a:xfrm>
            <a:off x="3167406" y="327790"/>
            <a:ext cx="9024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sz="2400" b="1" dirty="0" smtClean="0">
                <a:solidFill>
                  <a:srgbClr val="002060"/>
                </a:solidFill>
              </a:rPr>
              <a:t>WP</a:t>
            </a:r>
            <a:r>
              <a:rPr lang="fr-FR" sz="2400" b="1" dirty="0" smtClean="0">
                <a:solidFill>
                  <a:srgbClr val="002060"/>
                </a:solidFill>
              </a:rPr>
              <a:t>6 – </a:t>
            </a:r>
            <a:r>
              <a:rPr lang="fr-FR" sz="2400" b="1" dirty="0" err="1" smtClean="0">
                <a:solidFill>
                  <a:srgbClr val="002060"/>
                </a:solidFill>
              </a:rPr>
              <a:t>task</a:t>
            </a:r>
            <a:r>
              <a:rPr lang="fr-FR" sz="2400" b="1" dirty="0" smtClean="0">
                <a:solidFill>
                  <a:srgbClr val="002060"/>
                </a:solidFill>
              </a:rPr>
              <a:t> 6.3 </a:t>
            </a:r>
            <a:r>
              <a:rPr lang="en-US" sz="2400" b="1" dirty="0">
                <a:solidFill>
                  <a:srgbClr val="002060"/>
                </a:solidFill>
              </a:rPr>
              <a:t>Adapt the existing ESS </a:t>
            </a:r>
            <a:r>
              <a:rPr lang="en-US" sz="2400" b="1" dirty="0" smtClean="0">
                <a:solidFill>
                  <a:srgbClr val="002060"/>
                </a:solidFill>
              </a:rPr>
              <a:t>cryomodule</a:t>
            </a:r>
          </a:p>
        </p:txBody>
      </p:sp>
      <p:pic>
        <p:nvPicPr>
          <p:cNvPr id="5" name="Picture 2" descr="Innovate for Sustainable Accelerating Systems: Kick-Off Meeting">
            <a:extLst>
              <a:ext uri="{FF2B5EF4-FFF2-40B4-BE49-F238E27FC236}">
                <a16:creationId xmlns:a16="http://schemas.microsoft.com/office/drawing/2014/main" id="{1709803E-6E12-BAB9-0C4A-5169DA776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86" y="109462"/>
            <a:ext cx="2781262" cy="87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id="{95F84323-17F1-884D-6FDE-73259D549291}"/>
              </a:ext>
            </a:extLst>
          </p:cNvPr>
          <p:cNvSpPr txBox="1"/>
          <p:nvPr/>
        </p:nvSpPr>
        <p:spPr>
          <a:xfrm>
            <a:off x="0" y="1402145"/>
            <a:ext cx="722143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err="1" smtClean="0"/>
              <a:t>Integration</a:t>
            </a:r>
            <a:r>
              <a:rPr lang="fr-FR" b="1" dirty="0" smtClean="0"/>
              <a:t> of the SPL Power </a:t>
            </a:r>
            <a:r>
              <a:rPr lang="fr-FR" b="1" dirty="0" err="1" smtClean="0"/>
              <a:t>Couplers</a:t>
            </a:r>
            <a:r>
              <a:rPr lang="fr-FR" b="1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ESS double-</a:t>
            </a:r>
            <a:r>
              <a:rPr lang="fr-FR" dirty="0" err="1" smtClean="0"/>
              <a:t>wall</a:t>
            </a:r>
            <a:r>
              <a:rPr lang="fr-FR" dirty="0" smtClean="0"/>
              <a:t> tubes and ESS vacuum </a:t>
            </a:r>
            <a:r>
              <a:rPr lang="fr-FR" dirty="0" err="1" smtClean="0"/>
              <a:t>vessel</a:t>
            </a:r>
            <a:r>
              <a:rPr lang="fr-FR" dirty="0" smtClean="0"/>
              <a:t> interface.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err="1" smtClean="0"/>
              <a:t>Optimization</a:t>
            </a:r>
            <a:r>
              <a:rPr lang="fr-FR" b="1" dirty="0" smtClean="0"/>
              <a:t> of the </a:t>
            </a:r>
            <a:r>
              <a:rPr lang="fr-FR" b="1" dirty="0" err="1" smtClean="0"/>
              <a:t>magnetic</a:t>
            </a:r>
            <a:r>
              <a:rPr lang="fr-FR" b="1" dirty="0" smtClean="0"/>
              <a:t> </a:t>
            </a:r>
            <a:r>
              <a:rPr lang="fr-FR" b="1" dirty="0" err="1" smtClean="0"/>
              <a:t>shields</a:t>
            </a:r>
            <a:endParaRPr lang="fr-FR" b="1" dirty="0" smtClean="0"/>
          </a:p>
          <a:p>
            <a:r>
              <a:rPr lang="fr-FR" dirty="0" smtClean="0">
                <a:sym typeface="Wingdings" panose="05000000000000000000" pitchFamily="2" charset="2"/>
              </a:rPr>
              <a:t> 2-layer </a:t>
            </a:r>
            <a:r>
              <a:rPr lang="fr-FR" dirty="0" err="1" smtClean="0">
                <a:sym typeface="Wingdings" panose="05000000000000000000" pitchFamily="2" charset="2"/>
              </a:rPr>
              <a:t>seems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mandatory</a:t>
            </a:r>
            <a:r>
              <a:rPr lang="fr-FR" dirty="0" smtClean="0">
                <a:sym typeface="Wingdings" panose="05000000000000000000" pitchFamily="2" charset="2"/>
              </a:rPr>
              <a:t> to </a:t>
            </a:r>
            <a:r>
              <a:rPr lang="fr-FR" dirty="0" err="1" smtClean="0">
                <a:sym typeface="Wingdings" panose="05000000000000000000" pitchFamily="2" charset="2"/>
              </a:rPr>
              <a:t>get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B</a:t>
            </a:r>
            <a:r>
              <a:rPr lang="fr-FR" baseline="-25000" dirty="0" err="1" smtClean="0">
                <a:sym typeface="Wingdings" panose="05000000000000000000" pitchFamily="2" charset="2"/>
              </a:rPr>
              <a:t>res</a:t>
            </a:r>
            <a:r>
              <a:rPr lang="fr-FR" dirty="0" smtClean="0">
                <a:sym typeface="Wingdings" panose="05000000000000000000" pitchFamily="2" charset="2"/>
              </a:rPr>
              <a:t>&lt;1mG. </a:t>
            </a:r>
            <a:r>
              <a:rPr lang="fr-FR" dirty="0" err="1" smtClean="0">
                <a:sym typeface="Wingdings" panose="05000000000000000000" pitchFamily="2" charset="2"/>
              </a:rPr>
              <a:t>Calculations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just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started</a:t>
            </a:r>
            <a:r>
              <a:rPr lang="fr-FR" dirty="0" smtClean="0">
                <a:sym typeface="Wingdings" panose="05000000000000000000" pitchFamily="2" charset="2"/>
              </a:rPr>
              <a:t>.</a:t>
            </a:r>
            <a:endParaRPr lang="en-US" dirty="0" smtClean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9" b="7174"/>
          <a:stretch/>
        </p:blipFill>
        <p:spPr>
          <a:xfrm>
            <a:off x="8622694" y="4173666"/>
            <a:ext cx="3488386" cy="1990841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004" y="883918"/>
            <a:ext cx="2909741" cy="3119786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7629249" y="3698155"/>
            <a:ext cx="1479892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1100" dirty="0" smtClean="0"/>
              <a:t>ESS Power Coupler </a:t>
            </a:r>
          </a:p>
          <a:p>
            <a:pPr algn="ctr"/>
            <a:r>
              <a:rPr lang="fr-FR" sz="1100" dirty="0" smtClean="0"/>
              <a:t>704MHz</a:t>
            </a:r>
            <a:endParaRPr lang="fr-FR" sz="1100" dirty="0"/>
          </a:p>
        </p:txBody>
      </p:sp>
      <p:sp>
        <p:nvSpPr>
          <p:cNvPr id="15" name="ZoneTexte 14"/>
          <p:cNvSpPr txBox="1"/>
          <p:nvPr/>
        </p:nvSpPr>
        <p:spPr>
          <a:xfrm>
            <a:off x="9051053" y="2938628"/>
            <a:ext cx="1080120" cy="6001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100" dirty="0" smtClean="0"/>
              <a:t>SPL Power Coupler 704MHz </a:t>
            </a:r>
          </a:p>
        </p:txBody>
      </p:sp>
      <p:grpSp>
        <p:nvGrpSpPr>
          <p:cNvPr id="12" name="Groupe 11"/>
          <p:cNvGrpSpPr/>
          <p:nvPr/>
        </p:nvGrpSpPr>
        <p:grpSpPr>
          <a:xfrm>
            <a:off x="163286" y="4349717"/>
            <a:ext cx="2626752" cy="2109725"/>
            <a:chOff x="1" y="4643320"/>
            <a:chExt cx="2626752" cy="2109725"/>
          </a:xfrm>
        </p:grpSpPr>
        <p:pic>
          <p:nvPicPr>
            <p:cNvPr id="23" name="Image 2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" y="4643320"/>
              <a:ext cx="2626752" cy="2030140"/>
            </a:xfrm>
            <a:prstGeom prst="rect">
              <a:avLst/>
            </a:prstGeom>
          </p:spPr>
        </p:pic>
        <p:sp>
          <p:nvSpPr>
            <p:cNvPr id="24" name="ZoneTexte 23"/>
            <p:cNvSpPr txBox="1"/>
            <p:nvPr/>
          </p:nvSpPr>
          <p:spPr>
            <a:xfrm>
              <a:off x="449928" y="6352935"/>
              <a:ext cx="186781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« </a:t>
              </a:r>
              <a:r>
                <a:rPr lang="fr-FR" dirty="0" err="1" smtClean="0"/>
                <a:t>Cylindrical</a:t>
              </a:r>
              <a:r>
                <a:rPr lang="fr-FR" dirty="0" smtClean="0"/>
                <a:t> » </a:t>
              </a:r>
              <a:endParaRPr lang="fr-FR" dirty="0"/>
            </a:p>
          </p:txBody>
        </p:sp>
      </p:grpSp>
      <p:grpSp>
        <p:nvGrpSpPr>
          <p:cNvPr id="27" name="Groupe 26"/>
          <p:cNvGrpSpPr/>
          <p:nvPr/>
        </p:nvGrpSpPr>
        <p:grpSpPr>
          <a:xfrm>
            <a:off x="2903184" y="4323159"/>
            <a:ext cx="2386979" cy="2109422"/>
            <a:chOff x="3580335" y="4637434"/>
            <a:chExt cx="2386979" cy="2109422"/>
          </a:xfrm>
        </p:grpSpPr>
        <p:pic>
          <p:nvPicPr>
            <p:cNvPr id="22" name="Image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80335" y="4637434"/>
              <a:ext cx="2386979" cy="2053534"/>
            </a:xfrm>
            <a:prstGeom prst="rect">
              <a:avLst/>
            </a:prstGeom>
          </p:spPr>
        </p:pic>
        <p:sp>
          <p:nvSpPr>
            <p:cNvPr id="25" name="ZoneTexte 24"/>
            <p:cNvSpPr txBox="1"/>
            <p:nvPr/>
          </p:nvSpPr>
          <p:spPr>
            <a:xfrm>
              <a:off x="3841956" y="6346746"/>
              <a:ext cx="18501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« Octogonal » </a:t>
              </a:r>
              <a:endParaRPr lang="fr-FR" dirty="0"/>
            </a:p>
          </p:txBody>
        </p:sp>
      </p:grpSp>
      <p:grpSp>
        <p:nvGrpSpPr>
          <p:cNvPr id="9" name="Groupe 8"/>
          <p:cNvGrpSpPr/>
          <p:nvPr/>
        </p:nvGrpSpPr>
        <p:grpSpPr>
          <a:xfrm>
            <a:off x="5376867" y="4349717"/>
            <a:ext cx="2350602" cy="2050921"/>
            <a:chOff x="7006016" y="4780785"/>
            <a:chExt cx="2350602" cy="2050921"/>
          </a:xfrm>
        </p:grpSpPr>
        <p:pic>
          <p:nvPicPr>
            <p:cNvPr id="21" name="Image 20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006016" y="4780785"/>
              <a:ext cx="2350602" cy="2026975"/>
            </a:xfrm>
            <a:prstGeom prst="rect">
              <a:avLst/>
            </a:prstGeom>
          </p:spPr>
        </p:pic>
        <p:sp>
          <p:nvSpPr>
            <p:cNvPr id="26" name="ZoneTexte 25"/>
            <p:cNvSpPr txBox="1"/>
            <p:nvPr/>
          </p:nvSpPr>
          <p:spPr>
            <a:xfrm>
              <a:off x="7525418" y="6431596"/>
              <a:ext cx="14237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« </a:t>
              </a:r>
              <a:r>
                <a:rPr lang="fr-FR" dirty="0" err="1" smtClean="0"/>
                <a:t>Hybrid</a:t>
              </a:r>
              <a:r>
                <a:rPr lang="fr-FR" dirty="0" smtClean="0"/>
                <a:t> » </a:t>
              </a:r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400995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1EC8C43-06E0-C825-13E4-F8DEB374FF58}"/>
              </a:ext>
            </a:extLst>
          </p:cNvPr>
          <p:cNvSpPr txBox="1"/>
          <p:nvPr/>
        </p:nvSpPr>
        <p:spPr>
          <a:xfrm>
            <a:off x="3167407" y="327790"/>
            <a:ext cx="8806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sz="2400" b="1" dirty="0" smtClean="0">
                <a:solidFill>
                  <a:srgbClr val="002060"/>
                </a:solidFill>
              </a:rPr>
              <a:t>WP</a:t>
            </a:r>
            <a:r>
              <a:rPr lang="fr-FR" sz="2400" b="1" dirty="0" smtClean="0">
                <a:solidFill>
                  <a:srgbClr val="002060"/>
                </a:solidFill>
              </a:rPr>
              <a:t>6 </a:t>
            </a:r>
            <a:r>
              <a:rPr lang="fr-FR" sz="2400" b="1" dirty="0">
                <a:solidFill>
                  <a:srgbClr val="002060"/>
                </a:solidFill>
              </a:rPr>
              <a:t>– </a:t>
            </a:r>
            <a:r>
              <a:rPr lang="en-US" sz="2400" b="1" dirty="0">
                <a:solidFill>
                  <a:srgbClr val="002060"/>
                </a:solidFill>
              </a:rPr>
              <a:t>Task 6.4: Fabrication and validation of cryomodule </a:t>
            </a:r>
            <a:r>
              <a:rPr lang="en-US" sz="2400" b="1" dirty="0" smtClean="0">
                <a:solidFill>
                  <a:srgbClr val="002060"/>
                </a:solidFill>
              </a:rPr>
              <a:t>components</a:t>
            </a:r>
            <a:endParaRPr lang="en-BE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Picture 2" descr="Innovate for Sustainable Accelerating Systems: Kick-Off Meeting">
            <a:extLst>
              <a:ext uri="{FF2B5EF4-FFF2-40B4-BE49-F238E27FC236}">
                <a16:creationId xmlns:a16="http://schemas.microsoft.com/office/drawing/2014/main" id="{1709803E-6E12-BAB9-0C4A-5169DA776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86" y="109462"/>
            <a:ext cx="2781262" cy="87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id="{95F84323-17F1-884D-6FDE-73259D549291}"/>
              </a:ext>
            </a:extLst>
          </p:cNvPr>
          <p:cNvSpPr txBox="1"/>
          <p:nvPr/>
        </p:nvSpPr>
        <p:spPr>
          <a:xfrm>
            <a:off x="163286" y="1194911"/>
            <a:ext cx="119429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chemeClr val="bg2">
                    <a:lumMod val="50000"/>
                  </a:schemeClr>
                </a:solidFill>
              </a:rPr>
              <a:t>Cavities</a:t>
            </a:r>
            <a:endParaRPr lang="fr-FR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b="1" dirty="0" smtClean="0"/>
              <a:t>Niobium material: ordered on October 15! </a:t>
            </a:r>
            <a:r>
              <a:rPr lang="en-US" dirty="0" smtClean="0"/>
              <a:t>Delivery lead-time: 6 months</a:t>
            </a:r>
          </a:p>
          <a:p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b="1" dirty="0" smtClean="0"/>
              <a:t>Cavities fabrication : </a:t>
            </a:r>
            <a:r>
              <a:rPr lang="en-US" dirty="0" smtClean="0"/>
              <a:t>technical specs validated. Publication before end of October. Contract award most probably mid January. Estimated lead-time for delivery: 18 months</a:t>
            </a:r>
            <a:r>
              <a:rPr lang="fr-FR" b="1" dirty="0" smtClean="0">
                <a:solidFill>
                  <a:schemeClr val="bg2">
                    <a:lumMod val="50000"/>
                  </a:schemeClr>
                </a:solidFill>
              </a:rPr>
              <a:t>. 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8309263" y="6273223"/>
            <a:ext cx="2743200" cy="365125"/>
          </a:xfrm>
        </p:spPr>
        <p:txBody>
          <a:bodyPr/>
          <a:lstStyle/>
          <a:p>
            <a:fld id="{4068FCCF-9A80-B240-8D85-84F960565AFA}" type="slidenum">
              <a:rPr lang="en-BE" smtClean="0"/>
              <a:t>6</a:t>
            </a:fld>
            <a:endParaRPr lang="en-BE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1" t="2721" r="13340" b="14811"/>
          <a:stretch/>
        </p:blipFill>
        <p:spPr bwMode="auto">
          <a:xfrm>
            <a:off x="1412124" y="3623945"/>
            <a:ext cx="4254653" cy="21891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4" t="4627" r="12811" b="15354"/>
          <a:stretch/>
        </p:blipFill>
        <p:spPr bwMode="auto">
          <a:xfrm>
            <a:off x="6221403" y="3623945"/>
            <a:ext cx="4341513" cy="21891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2724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1EC8C43-06E0-C825-13E4-F8DEB374FF58}"/>
              </a:ext>
            </a:extLst>
          </p:cNvPr>
          <p:cNvSpPr txBox="1"/>
          <p:nvPr/>
        </p:nvSpPr>
        <p:spPr>
          <a:xfrm>
            <a:off x="3167407" y="327790"/>
            <a:ext cx="8806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sz="2400" b="1" dirty="0" smtClean="0">
                <a:solidFill>
                  <a:srgbClr val="002060"/>
                </a:solidFill>
              </a:rPr>
              <a:t>WP</a:t>
            </a:r>
            <a:r>
              <a:rPr lang="fr-FR" sz="2400" b="1" dirty="0" smtClean="0">
                <a:solidFill>
                  <a:srgbClr val="002060"/>
                </a:solidFill>
              </a:rPr>
              <a:t>6 </a:t>
            </a:r>
            <a:r>
              <a:rPr lang="fr-FR" sz="2400" b="1" dirty="0">
                <a:solidFill>
                  <a:srgbClr val="002060"/>
                </a:solidFill>
              </a:rPr>
              <a:t>– </a:t>
            </a:r>
            <a:r>
              <a:rPr lang="en-US" sz="2400" b="1" dirty="0">
                <a:solidFill>
                  <a:srgbClr val="002060"/>
                </a:solidFill>
              </a:rPr>
              <a:t>Task 6.4: Fabrication and validation of cryomodule </a:t>
            </a:r>
            <a:r>
              <a:rPr lang="en-US" sz="2400" b="1" dirty="0" smtClean="0">
                <a:solidFill>
                  <a:srgbClr val="002060"/>
                </a:solidFill>
              </a:rPr>
              <a:t>components</a:t>
            </a:r>
            <a:endParaRPr lang="en-BE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Picture 2" descr="Innovate for Sustainable Accelerating Systems: Kick-Off Meeting">
            <a:extLst>
              <a:ext uri="{FF2B5EF4-FFF2-40B4-BE49-F238E27FC236}">
                <a16:creationId xmlns:a16="http://schemas.microsoft.com/office/drawing/2014/main" id="{1709803E-6E12-BAB9-0C4A-5169DA776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86" y="109462"/>
            <a:ext cx="2781262" cy="87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id="{95F84323-17F1-884D-6FDE-73259D549291}"/>
              </a:ext>
            </a:extLst>
          </p:cNvPr>
          <p:cNvSpPr txBox="1"/>
          <p:nvPr/>
        </p:nvSpPr>
        <p:spPr>
          <a:xfrm>
            <a:off x="31298" y="1337147"/>
            <a:ext cx="11942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BE"/>
            </a:defPPr>
            <a:lvl1pPr>
              <a:defRPr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r-FR" dirty="0" err="1"/>
              <a:t>Cavities</a:t>
            </a:r>
            <a:r>
              <a:rPr lang="fr-FR" dirty="0"/>
              <a:t> </a:t>
            </a:r>
            <a:r>
              <a:rPr lang="fr-FR" dirty="0" err="1"/>
              <a:t>preparation</a:t>
            </a:r>
            <a:r>
              <a:rPr lang="fr-FR" dirty="0"/>
              <a:t> plan A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FCCF-9A80-B240-8D85-84F960565AFA}" type="slidenum">
              <a:rPr lang="en-BE" smtClean="0"/>
              <a:t>7</a:t>
            </a:fld>
            <a:endParaRPr lang="en-BE"/>
          </a:p>
        </p:txBody>
      </p:sp>
      <p:sp>
        <p:nvSpPr>
          <p:cNvPr id="3" name="Rectangle 2"/>
          <p:cNvSpPr/>
          <p:nvPr/>
        </p:nvSpPr>
        <p:spPr>
          <a:xfrm>
            <a:off x="6543675" y="3693774"/>
            <a:ext cx="37528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Vertical </a:t>
            </a:r>
            <a:r>
              <a:rPr lang="fr-FR" dirty="0"/>
              <a:t>test of the </a:t>
            </a:r>
            <a:r>
              <a:rPr lang="fr-FR" dirty="0" smtClean="0"/>
              <a:t>1-cell </a:t>
            </a:r>
            <a:r>
              <a:rPr lang="fr-FR" dirty="0" err="1" smtClean="0"/>
              <a:t>bare</a:t>
            </a:r>
            <a:r>
              <a:rPr lang="fr-FR" dirty="0" smtClean="0"/>
              <a:t> </a:t>
            </a:r>
            <a:r>
              <a:rPr lang="fr-FR" dirty="0" err="1" smtClean="0"/>
              <a:t>cavity</a:t>
            </a:r>
            <a:r>
              <a:rPr lang="fr-FR" dirty="0" smtClean="0"/>
              <a:t> </a:t>
            </a:r>
            <a:r>
              <a:rPr lang="fr-FR" b="1" dirty="0" smtClean="0"/>
              <a:t>in He bath @ IJCLAB</a:t>
            </a:r>
            <a:endParaRPr lang="fr-FR" b="1" dirty="0"/>
          </a:p>
        </p:txBody>
      </p:sp>
      <p:sp>
        <p:nvSpPr>
          <p:cNvPr id="15" name="Flèche droite 14"/>
          <p:cNvSpPr/>
          <p:nvPr/>
        </p:nvSpPr>
        <p:spPr>
          <a:xfrm>
            <a:off x="6134780" y="3886200"/>
            <a:ext cx="408895" cy="2614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lèche droite 15"/>
          <p:cNvSpPr/>
          <p:nvPr/>
        </p:nvSpPr>
        <p:spPr>
          <a:xfrm>
            <a:off x="6099394" y="5785919"/>
            <a:ext cx="408895" cy="2614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6543675" y="5593493"/>
            <a:ext cx="54306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Vertical </a:t>
            </a:r>
            <a:r>
              <a:rPr lang="fr-FR" dirty="0"/>
              <a:t>test of the </a:t>
            </a:r>
            <a:r>
              <a:rPr lang="fr-FR" dirty="0" smtClean="0"/>
              <a:t>5-cell </a:t>
            </a:r>
            <a:r>
              <a:rPr lang="fr-FR" dirty="0" err="1"/>
              <a:t>jacketed</a:t>
            </a:r>
            <a:endParaRPr lang="fr-FR" dirty="0"/>
          </a:p>
          <a:p>
            <a:r>
              <a:rPr lang="fr-FR" dirty="0" err="1" smtClean="0"/>
              <a:t>Cavities</a:t>
            </a:r>
            <a:r>
              <a:rPr lang="fr-FR" dirty="0" smtClean="0"/>
              <a:t> </a:t>
            </a:r>
            <a:r>
              <a:rPr lang="fr-FR" b="1" dirty="0" smtClean="0"/>
              <a:t>no He bath @ INFN Milano</a:t>
            </a:r>
            <a:endParaRPr lang="fr-FR" b="1" dirty="0"/>
          </a:p>
        </p:txBody>
      </p:sp>
      <p:pic>
        <p:nvPicPr>
          <p:cNvPr id="12" name="Image 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" y="2169106"/>
            <a:ext cx="6017695" cy="4187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6089" y="2422434"/>
            <a:ext cx="1898198" cy="254267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1451" y="1074206"/>
            <a:ext cx="3231664" cy="240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054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1EC8C43-06E0-C825-13E4-F8DEB374FF58}"/>
              </a:ext>
            </a:extLst>
          </p:cNvPr>
          <p:cNvSpPr txBox="1"/>
          <p:nvPr/>
        </p:nvSpPr>
        <p:spPr>
          <a:xfrm>
            <a:off x="3167407" y="327790"/>
            <a:ext cx="8806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sz="2400" b="1" dirty="0" smtClean="0">
                <a:solidFill>
                  <a:srgbClr val="002060"/>
                </a:solidFill>
              </a:rPr>
              <a:t>WP</a:t>
            </a:r>
            <a:r>
              <a:rPr lang="fr-FR" sz="2400" b="1" dirty="0" smtClean="0">
                <a:solidFill>
                  <a:srgbClr val="002060"/>
                </a:solidFill>
              </a:rPr>
              <a:t>6 </a:t>
            </a:r>
            <a:r>
              <a:rPr lang="fr-FR" sz="2400" b="1" dirty="0">
                <a:solidFill>
                  <a:srgbClr val="002060"/>
                </a:solidFill>
              </a:rPr>
              <a:t>– </a:t>
            </a:r>
            <a:r>
              <a:rPr lang="en-US" sz="2400" b="1" dirty="0">
                <a:solidFill>
                  <a:srgbClr val="002060"/>
                </a:solidFill>
              </a:rPr>
              <a:t>Task 6.4: Fabrication and validation of cryomodule </a:t>
            </a:r>
            <a:r>
              <a:rPr lang="en-US" sz="2400" b="1" dirty="0" smtClean="0">
                <a:solidFill>
                  <a:srgbClr val="002060"/>
                </a:solidFill>
              </a:rPr>
              <a:t>components</a:t>
            </a:r>
            <a:endParaRPr lang="en-BE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Picture 2" descr="Innovate for Sustainable Accelerating Systems: Kick-Off Meeting">
            <a:extLst>
              <a:ext uri="{FF2B5EF4-FFF2-40B4-BE49-F238E27FC236}">
                <a16:creationId xmlns:a16="http://schemas.microsoft.com/office/drawing/2014/main" id="{1709803E-6E12-BAB9-0C4A-5169DA776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86" y="109462"/>
            <a:ext cx="2781262" cy="87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id="{95F84323-17F1-884D-6FDE-73259D549291}"/>
              </a:ext>
            </a:extLst>
          </p:cNvPr>
          <p:cNvSpPr txBox="1"/>
          <p:nvPr/>
        </p:nvSpPr>
        <p:spPr>
          <a:xfrm>
            <a:off x="163286" y="1194911"/>
            <a:ext cx="1194298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b="1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fr-FR" b="1" dirty="0" smtClean="0">
                <a:solidFill>
                  <a:schemeClr val="bg2">
                    <a:lumMod val="50000"/>
                  </a:schemeClr>
                </a:solidFill>
              </a:rPr>
              <a:t>Power </a:t>
            </a:r>
            <a:r>
              <a:rPr lang="fr-FR" b="1" dirty="0" err="1" smtClean="0">
                <a:solidFill>
                  <a:schemeClr val="bg2">
                    <a:lumMod val="50000"/>
                  </a:schemeClr>
                </a:solidFill>
              </a:rPr>
              <a:t>couplers</a:t>
            </a:r>
            <a:r>
              <a:rPr lang="fr-FR" b="1" dirty="0" smtClean="0">
                <a:solidFill>
                  <a:schemeClr val="bg2">
                    <a:lumMod val="50000"/>
                  </a:schemeClr>
                </a:solidFill>
              </a:rPr>
              <a:t> and HOM </a:t>
            </a:r>
            <a:r>
              <a:rPr lang="fr-FR" b="1" dirty="0" err="1" smtClean="0">
                <a:solidFill>
                  <a:schemeClr val="bg2">
                    <a:lumMod val="50000"/>
                  </a:schemeClr>
                </a:solidFill>
              </a:rPr>
              <a:t>couplers</a:t>
            </a:r>
            <a:r>
              <a:rPr lang="fr-FR" b="1" dirty="0" smtClean="0">
                <a:solidFill>
                  <a:schemeClr val="bg2">
                    <a:lumMod val="50000"/>
                  </a:schemeClr>
                </a:solidFill>
              </a:rPr>
              <a:t>(WP4)</a:t>
            </a:r>
          </a:p>
          <a:p>
            <a:r>
              <a:rPr lang="fr-FR" b="1" dirty="0" smtClean="0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en-US" dirty="0" smtClean="0">
                <a:sym typeface="Wingdings" panose="05000000000000000000" pitchFamily="2" charset="2"/>
              </a:rPr>
              <a:t>See WP4 report.</a:t>
            </a:r>
          </a:p>
          <a:p>
            <a:endParaRPr lang="en-US" b="1" dirty="0">
              <a:solidFill>
                <a:schemeClr val="bg2">
                  <a:lumMod val="50000"/>
                </a:schemeClr>
              </a:solidFill>
              <a:sym typeface="Wingdings" panose="05000000000000000000" pitchFamily="2" charset="2"/>
            </a:endParaRPr>
          </a:p>
          <a:p>
            <a:endParaRPr lang="en-US" b="1" dirty="0" smtClean="0">
              <a:solidFill>
                <a:schemeClr val="bg2">
                  <a:lumMod val="50000"/>
                </a:schemeClr>
              </a:solidFill>
              <a:sym typeface="Wingdings" panose="05000000000000000000" pitchFamily="2" charset="2"/>
            </a:endParaRPr>
          </a:p>
          <a:p>
            <a:r>
              <a:rPr lang="fr-FR" b="1" dirty="0" err="1" smtClean="0">
                <a:solidFill>
                  <a:schemeClr val="bg2">
                    <a:lumMod val="50000"/>
                  </a:schemeClr>
                </a:solidFill>
              </a:rPr>
              <a:t>Tuning</a:t>
            </a:r>
            <a:r>
              <a:rPr lang="fr-FR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fr-FR" b="1" dirty="0" err="1">
                <a:solidFill>
                  <a:schemeClr val="bg2">
                    <a:lumMod val="50000"/>
                  </a:schemeClr>
                </a:solidFill>
              </a:rPr>
              <a:t>systems</a:t>
            </a:r>
            <a:endParaRPr lang="fr-FR" b="1" dirty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dirty="0"/>
              <a:t>Adaptation of the MYRRHA tuner is on-going. 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dirty="0"/>
              <a:t>Not critical</a:t>
            </a:r>
          </a:p>
          <a:p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fr-FR" b="1" dirty="0" err="1">
                <a:solidFill>
                  <a:schemeClr val="bg2">
                    <a:lumMod val="50000"/>
                  </a:schemeClr>
                </a:solidFill>
              </a:rPr>
              <a:t>Absorbers</a:t>
            </a:r>
            <a:endParaRPr lang="fr-FR" b="1" dirty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b="1" dirty="0"/>
              <a:t>Need to start this study quite soon.</a:t>
            </a:r>
            <a:r>
              <a:rPr lang="en-US" b="1" dirty="0">
                <a:sym typeface="Wingdings" panose="05000000000000000000" pitchFamily="2" charset="2"/>
              </a:rPr>
              <a:t> </a:t>
            </a:r>
          </a:p>
          <a:p>
            <a:r>
              <a:rPr 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Action</a:t>
            </a:r>
            <a:r>
              <a:rPr lang="en-US" b="1" dirty="0">
                <a:solidFill>
                  <a:srgbClr val="FF0000"/>
                </a:solidFill>
                <a:sym typeface="Wingdings" panose="05000000000000000000" pitchFamily="2" charset="2"/>
              </a:rPr>
              <a:t>: </a:t>
            </a:r>
            <a:r>
              <a:rPr lang="fr-FR" b="1" dirty="0" err="1">
                <a:solidFill>
                  <a:srgbClr val="FF0000"/>
                </a:solidFill>
              </a:rPr>
              <a:t>Could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b="1" dirty="0" err="1">
                <a:solidFill>
                  <a:srgbClr val="FF0000"/>
                </a:solidFill>
              </a:rPr>
              <a:t>it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b="1" dirty="0" err="1">
                <a:solidFill>
                  <a:srgbClr val="FF0000"/>
                </a:solidFill>
              </a:rPr>
              <a:t>be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b="1" dirty="0" err="1">
                <a:solidFill>
                  <a:srgbClr val="FF0000"/>
                </a:solidFill>
              </a:rPr>
              <a:t>done</a:t>
            </a:r>
            <a:r>
              <a:rPr lang="fr-FR" b="1" dirty="0">
                <a:solidFill>
                  <a:srgbClr val="FF0000"/>
                </a:solidFill>
              </a:rPr>
              <a:t> by the post-doc?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en-US" dirty="0" smtClean="0">
              <a:sym typeface="Wingdings" panose="05000000000000000000" pitchFamily="2" charset="2"/>
            </a:endParaRPr>
          </a:p>
          <a:p>
            <a:endParaRPr lang="en-US" dirty="0" smtClean="0">
              <a:sym typeface="Wingdings" panose="05000000000000000000" pitchFamily="2" charset="2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FCCF-9A80-B240-8D85-84F960565AFA}" type="slidenum">
              <a:rPr lang="en-BE" smtClean="0"/>
              <a:t>8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28828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CDACFB-1B75-9953-AC32-C108F37912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FFA24AF-A507-EA37-4B8C-BABEEBAD4C28}"/>
              </a:ext>
            </a:extLst>
          </p:cNvPr>
          <p:cNvSpPr txBox="1"/>
          <p:nvPr/>
        </p:nvSpPr>
        <p:spPr>
          <a:xfrm>
            <a:off x="3418115" y="315684"/>
            <a:ext cx="46089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sz="2400" b="1" dirty="0" smtClean="0">
                <a:solidFill>
                  <a:srgbClr val="002060"/>
                </a:solidFill>
              </a:rPr>
              <a:t>WP</a:t>
            </a:r>
            <a:r>
              <a:rPr lang="fr-FR" sz="2400" b="1" dirty="0" smtClean="0">
                <a:solidFill>
                  <a:srgbClr val="002060"/>
                </a:solidFill>
              </a:rPr>
              <a:t>6</a:t>
            </a:r>
            <a:r>
              <a:rPr lang="en-BE" sz="2400" b="1" dirty="0" smtClean="0">
                <a:solidFill>
                  <a:srgbClr val="002060"/>
                </a:solidFill>
              </a:rPr>
              <a:t>:</a:t>
            </a:r>
            <a:r>
              <a:rPr lang="en-BE" sz="24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BE" sz="2400" b="1" dirty="0">
                <a:solidFill>
                  <a:schemeClr val="bg2">
                    <a:lumMod val="50000"/>
                  </a:schemeClr>
                </a:solidFill>
              </a:rPr>
              <a:t>points of attention</a:t>
            </a:r>
          </a:p>
        </p:txBody>
      </p:sp>
      <p:pic>
        <p:nvPicPr>
          <p:cNvPr id="5" name="Picture 2" descr="Innovate for Sustainable Accelerating Systems: Kick-Off Meeting">
            <a:extLst>
              <a:ext uri="{FF2B5EF4-FFF2-40B4-BE49-F238E27FC236}">
                <a16:creationId xmlns:a16="http://schemas.microsoft.com/office/drawing/2014/main" id="{6D51265F-F36F-69A4-2976-8FB8BBF5A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86" y="109462"/>
            <a:ext cx="2781262" cy="87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C6DC7AD-FA86-3014-2C7F-44169091257A}"/>
              </a:ext>
            </a:extLst>
          </p:cNvPr>
          <p:cNvSpPr txBox="1"/>
          <p:nvPr/>
        </p:nvSpPr>
        <p:spPr>
          <a:xfrm>
            <a:off x="625928" y="1445079"/>
            <a:ext cx="1110887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dirty="0" smtClean="0"/>
              <a:t>Applied to myself: plan more meetings in advance.</a:t>
            </a:r>
          </a:p>
          <a:p>
            <a:endParaRPr lang="en-GB" dirty="0"/>
          </a:p>
          <a:p>
            <a:pPr marL="285750" indent="-285750">
              <a:buFontTx/>
              <a:buChar char="-"/>
            </a:pPr>
            <a:r>
              <a:rPr lang="en-GB" dirty="0" smtClean="0"/>
              <a:t>With </a:t>
            </a:r>
            <a:r>
              <a:rPr lang="en-GB" dirty="0" smtClean="0"/>
              <a:t>WP4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GB" dirty="0" smtClean="0">
                <a:sym typeface="Wingdings" panose="05000000000000000000" pitchFamily="2" charset="2"/>
              </a:rPr>
              <a:t>Key decision on possible 2 major changes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dirty="0" smtClean="0">
                <a:sym typeface="Wingdings" panose="05000000000000000000" pitchFamily="2" charset="2"/>
              </a:rPr>
              <a:t>Do not perform the RF power couplers conditioning. PROs: performances already validated with RF couplers conditioned up to x2 the requested power level for </a:t>
            </a:r>
            <a:r>
              <a:rPr lang="en-GB" dirty="0" err="1" smtClean="0">
                <a:sym typeface="Wingdings" panose="05000000000000000000" pitchFamily="2" charset="2"/>
              </a:rPr>
              <a:t>iSAS</a:t>
            </a:r>
            <a:r>
              <a:rPr lang="en-GB" dirty="0" smtClean="0">
                <a:sym typeface="Wingdings" panose="05000000000000000000" pitchFamily="2" charset="2"/>
              </a:rPr>
              <a:t>. Save time (no coupling box study and fabrication, no conditioning test to perform). CONs: risk of pollution during the RF conditioning directly on the cryomodule?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dirty="0" smtClean="0">
                <a:sym typeface="Wingdings" panose="05000000000000000000" pitchFamily="2" charset="2"/>
              </a:rPr>
              <a:t>Include additional HOM couplers (x12) now...PROs: save time (no call for tender needed)</a:t>
            </a:r>
          </a:p>
          <a:p>
            <a:endParaRPr lang="en-GB" dirty="0" smtClean="0">
              <a:sym typeface="Wingdings" panose="05000000000000000000" pitchFamily="2" charset="2"/>
            </a:endParaRPr>
          </a:p>
          <a:p>
            <a:r>
              <a:rPr lang="en-GB" dirty="0" smtClean="0">
                <a:sym typeface="Wingdings" panose="05000000000000000000" pitchFamily="2" charset="2"/>
              </a:rPr>
              <a:t>- </a:t>
            </a:r>
            <a:r>
              <a:rPr lang="en-GB" dirty="0" smtClean="0">
                <a:sym typeface="Wingdings" panose="05000000000000000000" pitchFamily="2" charset="2"/>
              </a:rPr>
              <a:t>Start soon the hiring process of </a:t>
            </a:r>
            <a:r>
              <a:rPr lang="en-GB" dirty="0" smtClean="0">
                <a:sym typeface="Wingdings" panose="05000000000000000000" pitchFamily="2" charset="2"/>
              </a:rPr>
              <a:t>the post-doc </a:t>
            </a:r>
            <a:r>
              <a:rPr lang="en-GB" dirty="0" smtClean="0">
                <a:sym typeface="Wingdings" panose="05000000000000000000" pitchFamily="2" charset="2"/>
              </a:rPr>
              <a:t>(to </a:t>
            </a:r>
            <a:r>
              <a:rPr lang="en-GB" dirty="0" smtClean="0">
                <a:sym typeface="Wingdings" panose="05000000000000000000" pitchFamily="2" charset="2"/>
              </a:rPr>
              <a:t>work on beam pipe </a:t>
            </a:r>
            <a:r>
              <a:rPr lang="en-GB" dirty="0" smtClean="0">
                <a:sym typeface="Wingdings" panose="05000000000000000000" pitchFamily="2" charset="2"/>
              </a:rPr>
              <a:t>absorbers? </a:t>
            </a:r>
            <a:r>
              <a:rPr lang="en-GB" smtClean="0">
                <a:sym typeface="Wingdings" panose="05000000000000000000" pitchFamily="2" charset="2"/>
              </a:rPr>
              <a:t> TBD).</a:t>
            </a:r>
            <a:endParaRPr lang="en-GB" dirty="0" smtClean="0">
              <a:sym typeface="Wingdings" panose="05000000000000000000" pitchFamily="2" charset="2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26644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8207</TotalTime>
  <Words>826</Words>
  <Application>Microsoft Office PowerPoint</Application>
  <PresentationFormat>Grand écran</PresentationFormat>
  <Paragraphs>151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20" baseType="lpstr">
      <vt:lpstr>ＭＳ Ｐゴシック</vt:lpstr>
      <vt:lpstr>Aptos</vt:lpstr>
      <vt:lpstr>Aptos Display</vt:lpstr>
      <vt:lpstr>Arial</vt:lpstr>
      <vt:lpstr>Calibri</vt:lpstr>
      <vt:lpstr>Wingdings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Jorgen D'HONDT</dc:creator>
  <cp:lastModifiedBy>OLRY Guillaume</cp:lastModifiedBy>
  <cp:revision>199</cp:revision>
  <dcterms:created xsi:type="dcterms:W3CDTF">2024-02-23T11:31:04Z</dcterms:created>
  <dcterms:modified xsi:type="dcterms:W3CDTF">2024-10-17T21:19:46Z</dcterms:modified>
</cp:coreProperties>
</file>