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79" r:id="rId8"/>
    <p:sldId id="276" r:id="rId9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C137"/>
    <a:srgbClr val="5B6B1F"/>
    <a:srgbClr val="E0EB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73" d="100"/>
          <a:sy n="73" d="100"/>
        </p:scale>
        <p:origin x="3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07F07-5018-B520-783B-FE0457BCD9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C53577-5D47-3462-F508-230E0253F3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8CF65-E206-3105-4673-F13885629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10/16/2024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07C72-387F-907B-1702-431F21C0B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FC383-9E28-9304-354E-F80FB06F5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128983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D793C-A8B3-F264-6E40-84278DCA4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39B46-D290-3902-DD95-AA1FB158F3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55E12-F97D-3D20-4013-D3B2FE30D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10/16/2024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874DB-5421-9EDD-37D6-425B69833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33B1D9-3620-1F4F-9C12-E5D29B3B1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06517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E89427-BD9A-4F90-8507-D5461D4AF4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9B218D-F119-D88B-04E0-282E532EA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7B9E0-E1C5-E090-5BF8-E23ECA443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10/16/2024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2248BD-AC9E-EF27-8724-4A261C549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BBEFC-60B4-A86B-4F5D-EE50B6706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314535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DDCCF-00D4-57C0-AB86-DD97CBF26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01350-A3CE-F72C-EF66-224EE8E3E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12717E-3498-D1DF-0749-E719A0490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10/16/2024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0EF9F-8597-7B89-712F-614543F54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C8415-5616-E9EF-A04C-AB58C2E8A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60869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A5CA1-B7CB-D1FB-EC76-E686072A2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376EC-3A6A-627D-FB8C-389BD638A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D9367-1A65-3258-265C-9FE90DFE5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10/16/2024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80604-377F-6192-4D4E-AC24A6380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3C9CB9-597A-78E3-CFBC-A159B8328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351950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58BA3-0492-6F74-9BF6-52E8ECDE3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413EA-68CD-9D88-D79C-CC6ED21EC1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519449-C536-4F9E-2D95-193291798F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2D753B-EBAF-B53A-074D-76FB47A9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10/16/2024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B5475B-BCCD-BF1D-D454-48E8BAEE8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A81B7A-9A7C-4BC7-ADE6-79554484D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302570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64811-F649-1A18-8152-2E898C3CB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96928-3DA8-37D0-D51A-B823CED2E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D67FC4-6803-2A31-FB6C-F5659A25A6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3C89C4-348E-5F39-4668-34D6F57A0F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B8D285-7AB1-D934-D1C7-35BD769227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36D4F4-1072-1534-5192-D3D0EB786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10/16/2024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F9E71C-2B25-C35F-F2C4-0647C5575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FE4384-78B5-0145-4AD6-E159AB04C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815391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15D05-BAE5-24E8-3A9C-14C3A7F70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9ECEF6-D795-F1A5-DDBC-8D98B55B5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10/16/2024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EA4890-38CA-0ACB-1B4F-A5F9405A0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674416-B7D1-C64F-6B7E-D5252B22C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508629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045E28-5069-3021-3A48-8D87E4177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10/16/2024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999B63-1C5E-64D7-EE4C-E6CB25003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C717FB-888C-F1BE-37C5-F04D21D1E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845387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692FD-FA4F-1B23-9EA8-98A91CDBF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74534-C607-4610-550D-E549332B6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BEA254-A469-DD5E-6D80-44BC37540F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BB67E5-EFEF-17F0-5AB1-5E8DF97BF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10/16/2024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BEDB6C-8CB1-00F0-9658-BA9847DD8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C09C59-5D4A-0616-191D-C163C2AA1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263079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D37EC-0CB8-5C20-0D9F-EF2B8B705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59592B-AE95-C702-A091-81C5DD7C83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6C0F8F-A3A7-5386-A2CD-26017DDBAC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6BDF64-7321-18FA-3A8A-151C61B25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10/16/2024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7279B-A4DF-B23E-FBF6-E1F5762D1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9E326F-A5DE-61B2-FC62-436888296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971190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C02FC6-B683-24E9-4CF3-ACB65B9C3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788781-C4E4-8F07-B445-0FCB66126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871DA-F3C2-ACC9-0954-A50279EA3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9A398E-FCB8-1146-8DE5-39712756FA2F}" type="datetimeFigureOut">
              <a:rPr lang="en-BE" smtClean="0"/>
              <a:t>10/16/2024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F7E01-A745-BFC4-1A5F-98305C39C6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0CC3E3-36ED-4099-6586-23175595E3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174937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0BBB2F10-FAEB-D3CF-A535-57FAB197BF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38" y="378848"/>
            <a:ext cx="3609024" cy="1134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5CFD807-6BFA-5F75-585F-038BB87B589A}"/>
              </a:ext>
            </a:extLst>
          </p:cNvPr>
          <p:cNvSpPr txBox="1"/>
          <p:nvPr/>
        </p:nvSpPr>
        <p:spPr>
          <a:xfrm>
            <a:off x="3910655" y="226449"/>
            <a:ext cx="5285934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2">
                    <a:lumMod val="50000"/>
                  </a:schemeClr>
                </a:solidFill>
              </a:rPr>
              <a:t>WP8: Societal Impact</a:t>
            </a:r>
          </a:p>
          <a:p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alibri"/>
                <a:ea typeface="ＭＳ Ｐゴシック" charset="0"/>
              </a:rPr>
              <a:t>CNRS, all other partners</a:t>
            </a:r>
          </a:p>
          <a:p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Calibri"/>
                <a:ea typeface="ＭＳ Ｐゴシック" charset="0"/>
              </a:rPr>
              <a:t>			Convener: </a:t>
            </a:r>
            <a:r>
              <a:rPr lang="en-US" b="1" dirty="0">
                <a:solidFill>
                  <a:srgbClr val="5B6B1F"/>
                </a:solidFill>
                <a:latin typeface="Calibri"/>
                <a:ea typeface="ＭＳ Ｐゴシック" charset="0"/>
              </a:rPr>
              <a:t>iSAS manager</a:t>
            </a:r>
            <a:endParaRPr lang="en-US" b="1" dirty="0">
              <a:solidFill>
                <a:srgbClr val="5B6B1F"/>
              </a:solidFill>
            </a:endParaRPr>
          </a:p>
          <a:p>
            <a:endParaRPr lang="en-BE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272144" y="1833622"/>
            <a:ext cx="11811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Task 8.1: Training &amp; Early Career – M1-M48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• Train early career and industrial researchers in the development and operation of iSAS technologies.</a:t>
            </a:r>
          </a:p>
          <a:p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Task 8.2: Outreach &amp; Dissemination – M1-M48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• To gain widespread acceptance for our deliverables, inform the community about our efforts to make accelerator systems more sustainable from an energy consumption point of view.</a:t>
            </a: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Task 8.3: Diversity &amp; Equity – M1-M48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• The accelerator world suffers from a lack of diversity and therefore actions are taken to raise awareness and to attract more diverse scientists to accelerator physics.</a:t>
            </a: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Task 8.4: Open Science – M1-M48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• To develop a Data Management Plan and an Open Access platform.</a:t>
            </a:r>
            <a:endParaRPr lang="en-BE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 rot="20800528">
            <a:off x="9198579" y="484316"/>
            <a:ext cx="2259929" cy="923330"/>
          </a:xfrm>
          <a:prstGeom prst="rect">
            <a:avLst/>
          </a:prstGeom>
          <a:solidFill>
            <a:srgbClr val="E0EBB7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Adèle De Valera started on June 1st, 2024.</a:t>
            </a:r>
          </a:p>
        </p:txBody>
      </p:sp>
    </p:spTree>
    <p:extLst>
      <p:ext uri="{BB962C8B-B14F-4D97-AF65-F5344CB8AC3E}">
        <p14:creationId xmlns:p14="http://schemas.microsoft.com/office/powerpoint/2010/main" val="1948054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4333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WP8 – Societal Impact – Task 8.1</a:t>
            </a:r>
            <a:endParaRPr lang="en-US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1709803E-6E12-BAB9-0C4A-5169DA7765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2275896" y="1742182"/>
            <a:ext cx="79200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Task 8.1: Training &amp; Early Career – M1-M48</a:t>
            </a:r>
          </a:p>
          <a:p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New courses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online </a:t>
            </a:r>
            <a:r>
              <a:rPr lang="en-US" sz="20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</a:t>
            </a:r>
            <a:endParaRPr lang="en-US" sz="2000" b="1" dirty="0">
              <a:solidFill>
                <a:srgbClr val="A4C137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existing accelerator physics schools </a:t>
            </a:r>
            <a:r>
              <a:rPr lang="en-US" sz="20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</a:t>
            </a:r>
            <a:endParaRPr lang="en-US" sz="2000" b="1" dirty="0">
              <a:solidFill>
                <a:srgbClr val="A4C137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Collaboration with European projects EURO-LABS and I.FAST </a:t>
            </a: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Two phases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training to develop iSAS technologies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training to use iSAS technologies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&amp; hands-on training during validation phase of iSAS technologies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6493" y="3332480"/>
            <a:ext cx="805339" cy="537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759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4333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WP8 – Societal Impact – Task 8.2</a:t>
            </a:r>
            <a:endParaRPr lang="en-US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2426064" y="1853942"/>
            <a:ext cx="79200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Task 8.2: Outreach &amp; Dissemination – M1-M48</a:t>
            </a: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Actions for industry: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synergy with WP7 and, for example, the European projects I.FAST, AIDA Innova, and LEAPS-INNOV</a:t>
            </a: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Actions to inform society and raise awareness of the impactful results of iSAS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through existing actions organized by iSAS partners. </a:t>
            </a: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Draft Plan for Dissemination and Exploitation of Results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including communication activities (PDER)</a:t>
            </a: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426064" y="5617410"/>
            <a:ext cx="8506368" cy="707886"/>
          </a:xfrm>
          <a:prstGeom prst="rect">
            <a:avLst/>
          </a:prstGeom>
          <a:solidFill>
            <a:srgbClr val="E0EBB7"/>
          </a:solidFill>
          <a:ln>
            <a:solidFill>
              <a:srgbClr val="A4C137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Deliverables: 	Draft Plan for Dissemination and Exploitation of Results (M6)</a:t>
            </a: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Report on Dissemination and Exploitation (M44)</a:t>
            </a:r>
          </a:p>
        </p:txBody>
      </p:sp>
    </p:spTree>
    <p:extLst>
      <p:ext uri="{BB962C8B-B14F-4D97-AF65-F5344CB8AC3E}">
        <p14:creationId xmlns:p14="http://schemas.microsoft.com/office/powerpoint/2010/main" val="1268362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86A118-A7F9-C6C3-6E2D-4F31904F2F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3FD80766-DC87-FD25-ED4D-C34568957C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4333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WP8 – Societal Impact – Task 8.3</a:t>
            </a:r>
            <a:endParaRPr lang="en-US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2273664" y="1356102"/>
            <a:ext cx="79200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Task 8.3: Diversity &amp; Equity – M1-M48</a:t>
            </a: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Surveys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 existing good practices, needs and ideas of iSAS participants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 diversity aspects among early career researchers</a:t>
            </a:r>
          </a:p>
          <a:p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Awareness actions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 unconscious biases about diversity tailored to accelerator physics groups</a:t>
            </a:r>
          </a:p>
          <a:p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Disseminate interviews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female scientists in high-level positions such as lab directors</a:t>
            </a: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Communication actions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such as portraits of female accelerator researchers open to university students</a:t>
            </a:r>
          </a:p>
          <a:p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Mentorship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female PhD students.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7334251" y="6095861"/>
            <a:ext cx="4335161" cy="400110"/>
          </a:xfrm>
          <a:prstGeom prst="rect">
            <a:avLst/>
          </a:prstGeom>
          <a:solidFill>
            <a:srgbClr val="E0EBB7"/>
          </a:solidFill>
          <a:ln>
            <a:solidFill>
              <a:srgbClr val="A4C137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Deliverable: Report on Diversity (M44)</a:t>
            </a:r>
          </a:p>
        </p:txBody>
      </p:sp>
    </p:spTree>
    <p:extLst>
      <p:ext uri="{BB962C8B-B14F-4D97-AF65-F5344CB8AC3E}">
        <p14:creationId xmlns:p14="http://schemas.microsoft.com/office/powerpoint/2010/main" val="1631212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CDACFB-1B75-9953-AC32-C108F37912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6D51265F-F36F-69A4-2976-8FB8BBF5AF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4333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WP8 – Societal Impact – Task 8.4</a:t>
            </a:r>
            <a:endParaRPr lang="en-US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2426064" y="1853942"/>
            <a:ext cx="7920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Task 8.4: Open Science – M1-M48</a:t>
            </a: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Association with the European project H2020 ESCAPE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order to propose a 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 Management Plan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an 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Open Access platform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IP aspects will be coordinated by WP7.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517504" y="4414266"/>
            <a:ext cx="5819863" cy="707886"/>
          </a:xfrm>
          <a:prstGeom prst="rect">
            <a:avLst/>
          </a:prstGeom>
          <a:solidFill>
            <a:srgbClr val="E0EBB7"/>
          </a:solidFill>
          <a:ln>
            <a:solidFill>
              <a:srgbClr val="A4C137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Deliverables: 	Data Management Plan - draft (M6)</a:t>
            </a: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Report on Open Platform (M44)</a:t>
            </a:r>
          </a:p>
        </p:txBody>
      </p:sp>
    </p:spTree>
    <p:extLst>
      <p:ext uri="{BB962C8B-B14F-4D97-AF65-F5344CB8AC3E}">
        <p14:creationId xmlns:p14="http://schemas.microsoft.com/office/powerpoint/2010/main" val="1885118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CDACFB-1B75-9953-AC32-C108F37912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6D51265F-F36F-69A4-2976-8FB8BBF5AF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280849"/>
            <a:ext cx="30970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sz="2400" b="1" dirty="0">
                <a:solidFill>
                  <a:srgbClr val="002060"/>
                </a:solidFill>
              </a:rPr>
              <a:t>WP</a:t>
            </a:r>
            <a:r>
              <a:rPr lang="fr-FR" sz="2400" b="1" dirty="0">
                <a:solidFill>
                  <a:srgbClr val="002060"/>
                </a:solidFill>
              </a:rPr>
              <a:t>8</a:t>
            </a:r>
            <a:r>
              <a:rPr lang="en-BE" sz="2400" b="1" dirty="0">
                <a:solidFill>
                  <a:srgbClr val="002060"/>
                </a:solidFill>
              </a:rPr>
              <a:t> – </a:t>
            </a:r>
            <a:r>
              <a:rPr lang="en-GB" sz="2400" b="1" dirty="0">
                <a:solidFill>
                  <a:srgbClr val="002060"/>
                </a:solidFill>
              </a:rPr>
              <a:t>Societal</a:t>
            </a:r>
            <a:r>
              <a:rPr lang="fr-FR" sz="2400" b="1" dirty="0">
                <a:solidFill>
                  <a:srgbClr val="002060"/>
                </a:solidFill>
              </a:rPr>
              <a:t> Impact </a:t>
            </a:r>
            <a:endParaRPr lang="en-BE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2426064" y="1853942"/>
            <a:ext cx="7920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October feedback update</a:t>
            </a:r>
          </a:p>
          <a:p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Task 8.2: Outreach &amp; Dissemination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Plan for Dissemination and Exploitation of Results </a:t>
            </a:r>
            <a:r>
              <a:rPr lang="en-US" sz="2000" dirty="0">
                <a:solidFill>
                  <a:srgbClr val="A4C13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accounted for</a:t>
            </a:r>
          </a:p>
          <a:p>
            <a:endParaRPr lang="en-US" sz="2000" dirty="0">
              <a:solidFill>
                <a:srgbClr val="A4C13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8.3 Diversity &amp; equity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Ketel </a:t>
            </a:r>
            <a:r>
              <a:rPr lang="en-GB" sz="2000" dirty="0"/>
              <a:t>Turzó</a:t>
            </a:r>
            <a:r>
              <a:rPr lang="en-US" sz="2000" dirty="0"/>
              <a:t> </a:t>
            </a:r>
            <a:r>
              <a:rPr lang="en-US" sz="2000"/>
              <a:t>volunteers as Task </a:t>
            </a:r>
            <a:r>
              <a:rPr lang="en-US" sz="2000" dirty="0"/>
              <a:t>leader</a:t>
            </a: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Task 8.4: Open Science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 Management Plan </a:t>
            </a:r>
            <a:r>
              <a:rPr lang="en-US" sz="2000" dirty="0">
                <a:solidFill>
                  <a:srgbClr val="A4C13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accounted for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426064" y="5581214"/>
            <a:ext cx="6443559" cy="707886"/>
          </a:xfrm>
          <a:prstGeom prst="rect">
            <a:avLst/>
          </a:prstGeom>
          <a:solidFill>
            <a:srgbClr val="E0EBB7"/>
          </a:solidFill>
          <a:ln>
            <a:solidFill>
              <a:srgbClr val="A4C137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Deliverables</a:t>
            </a:r>
            <a:r>
              <a:rPr lang="fr-FR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	Data Management plan (M7)</a:t>
            </a:r>
          </a:p>
          <a:p>
            <a:r>
              <a:rPr lang="fr-FR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Dissemination and Exploitation plan </a:t>
            </a:r>
            <a:r>
              <a:rPr lang="fr-FR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(M7)</a:t>
            </a:r>
          </a:p>
        </p:txBody>
      </p:sp>
    </p:spTree>
    <p:extLst>
      <p:ext uri="{BB962C8B-B14F-4D97-AF65-F5344CB8AC3E}">
        <p14:creationId xmlns:p14="http://schemas.microsoft.com/office/powerpoint/2010/main" val="3533403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CDACFB-1B75-9953-AC32-C108F37912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6D51265F-F36F-69A4-2976-8FB8BBF5AF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280849"/>
            <a:ext cx="30970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sz="2400" b="1" dirty="0">
                <a:solidFill>
                  <a:srgbClr val="002060"/>
                </a:solidFill>
              </a:rPr>
              <a:t>WP</a:t>
            </a:r>
            <a:r>
              <a:rPr lang="fr-FR" sz="2400" b="1" dirty="0">
                <a:solidFill>
                  <a:srgbClr val="002060"/>
                </a:solidFill>
              </a:rPr>
              <a:t>8</a:t>
            </a:r>
            <a:r>
              <a:rPr lang="en-BE" sz="2400" b="1" dirty="0">
                <a:solidFill>
                  <a:srgbClr val="002060"/>
                </a:solidFill>
              </a:rPr>
              <a:t> – </a:t>
            </a:r>
            <a:r>
              <a:rPr lang="en-GB" sz="2400" b="1" dirty="0">
                <a:solidFill>
                  <a:srgbClr val="002060"/>
                </a:solidFill>
              </a:rPr>
              <a:t>Societal</a:t>
            </a:r>
            <a:r>
              <a:rPr lang="fr-FR" sz="2400" b="1" dirty="0">
                <a:solidFill>
                  <a:srgbClr val="002060"/>
                </a:solidFill>
              </a:rPr>
              <a:t> Impact </a:t>
            </a:r>
            <a:endParaRPr lang="en-BE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1381031" y="2688763"/>
            <a:ext cx="973110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A4C137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WP8 work plan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 to date with Milestones &amp; Deliverables status by timeline for the 1</a:t>
            </a:r>
            <a:r>
              <a:rPr kumimoji="0" lang="en-US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project year: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68E180EE-6877-4874-B7DB-C785CF6D22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526290"/>
            <a:ext cx="12192000" cy="957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386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re 11">
            <a:extLst>
              <a:ext uri="{FF2B5EF4-FFF2-40B4-BE49-F238E27FC236}">
                <a16:creationId xmlns:a16="http://schemas.microsoft.com/office/drawing/2014/main" id="{C335F4B2-46CC-4692-8189-C48C5E3E9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rgbClr val="A4C13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</a:t>
            </a:r>
            <a:r>
              <a:rPr lang="fr-FR" dirty="0">
                <a:solidFill>
                  <a:srgbClr val="A4C13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rgbClr val="A4C13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fr-FR" dirty="0">
                <a:solidFill>
                  <a:srgbClr val="A4C13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  <a:endParaRPr lang="en-GB" dirty="0"/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B48205A9-EDC5-4C3D-BDF1-25C291DC9F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447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543</Words>
  <Application>Microsoft Office PowerPoint</Application>
  <PresentationFormat>Grand écran</PresentationFormat>
  <Paragraphs>82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Aptos</vt:lpstr>
      <vt:lpstr>Aptos Display</vt:lpstr>
      <vt:lpstr>Arial</vt:lpstr>
      <vt:lpstr>Calibri</vt:lpstr>
      <vt:lpstr>Wingdings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Jorgen D'HONDT</dc:creator>
  <cp:lastModifiedBy>adele de-valera</cp:lastModifiedBy>
  <cp:revision>47</cp:revision>
  <dcterms:created xsi:type="dcterms:W3CDTF">2024-02-23T11:31:04Z</dcterms:created>
  <dcterms:modified xsi:type="dcterms:W3CDTF">2024-10-16T14:00:34Z</dcterms:modified>
</cp:coreProperties>
</file>