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77" r:id="rId3"/>
    <p:sldId id="273" r:id="rId4"/>
    <p:sldId id="280" r:id="rId5"/>
    <p:sldId id="275" r:id="rId6"/>
    <p:sldId id="292" r:id="rId7"/>
    <p:sldId id="290" r:id="rId8"/>
    <p:sldId id="2335" r:id="rId9"/>
    <p:sldId id="291" r:id="rId10"/>
    <p:sldId id="287" r:id="rId11"/>
    <p:sldId id="289" r:id="rId12"/>
    <p:sldId id="448" r:id="rId13"/>
    <p:sldId id="2333" r:id="rId14"/>
    <p:sldId id="2334" r:id="rId15"/>
    <p:sldId id="272" r:id="rId16"/>
    <p:sldId id="278" r:id="rId17"/>
    <p:sldId id="276" r:id="rId18"/>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7"/>
    <a:srgbClr val="5B6B1F"/>
    <a:srgbClr val="E0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0AC9C-3F87-427E-AE51-BBF82BC2DD7F}" type="datetimeFigureOut">
              <a:rPr lang="fr-FR" smtClean="0"/>
              <a:t>17/10/2024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8781-0196-4F7E-91AA-22A72E360A9E}" type="slidenum">
              <a:rPr lang="fr-FR" smtClean="0"/>
              <a:t>‹N°›</a:t>
            </a:fld>
            <a:endParaRPr lang="fr-FR"/>
          </a:p>
        </p:txBody>
      </p:sp>
    </p:spTree>
    <p:extLst>
      <p:ext uri="{BB962C8B-B14F-4D97-AF65-F5344CB8AC3E}">
        <p14:creationId xmlns:p14="http://schemas.microsoft.com/office/powerpoint/2010/main" val="25060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entury Schoolbook" charset="0"/>
                <a:ea typeface="ＭＳ Ｐゴシック" charset="0"/>
                <a:cs typeface="ＭＳ Ｐゴシック" charset="0"/>
              </a:defRPr>
            </a:lvl1pPr>
            <a:lvl2pPr marL="742950" indent="-285750" eaLnBrk="0" hangingPunct="0">
              <a:defRPr sz="2400">
                <a:solidFill>
                  <a:schemeClr val="tx1"/>
                </a:solidFill>
                <a:latin typeface="Century Schoolbook" charset="0"/>
                <a:ea typeface="ＭＳ Ｐゴシック" charset="0"/>
              </a:defRPr>
            </a:lvl2pPr>
            <a:lvl3pPr marL="1143000" indent="-228600" eaLnBrk="0" hangingPunct="0">
              <a:defRPr sz="2400">
                <a:solidFill>
                  <a:schemeClr val="tx1"/>
                </a:solidFill>
                <a:latin typeface="Century Schoolbook" charset="0"/>
                <a:ea typeface="ＭＳ Ｐゴシック" charset="0"/>
              </a:defRPr>
            </a:lvl3pPr>
            <a:lvl4pPr marL="1600200" indent="-228600" eaLnBrk="0" hangingPunct="0">
              <a:defRPr sz="2400">
                <a:solidFill>
                  <a:schemeClr val="tx1"/>
                </a:solidFill>
                <a:latin typeface="Century Schoolbook" charset="0"/>
                <a:ea typeface="ＭＳ Ｐゴシック" charset="0"/>
              </a:defRPr>
            </a:lvl4pPr>
            <a:lvl5pPr marL="2057400" indent="-228600" eaLnBrk="0" hangingPunct="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5D5280-092C-C84C-8991-23FCB0CEF041}"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45701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F2AFF-2372-1749-A35F-89620D319B3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3BEA88-87C6-B043-A4E8-89DFCBB82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D360F0E-BA64-9548-B340-FCD00823E6EA}"/>
              </a:ext>
            </a:extLst>
          </p:cNvPr>
          <p:cNvSpPr>
            <a:spLocks noGrp="1"/>
          </p:cNvSpPr>
          <p:nvPr>
            <p:ph type="dt" sz="half" idx="10"/>
          </p:nvPr>
        </p:nvSpPr>
        <p:spPr/>
        <p:txBody>
          <a:bodyPr/>
          <a:lstStyle/>
          <a:p>
            <a:fld id="{0CB0B735-4CD4-D249-9033-982A9A9D19C4}" type="datetime1">
              <a:rPr lang="fr-FR" smtClean="0"/>
              <a:t>17/10/2024</a:t>
            </a:fld>
            <a:endParaRPr lang="fr-FR"/>
          </a:p>
        </p:txBody>
      </p:sp>
      <p:sp>
        <p:nvSpPr>
          <p:cNvPr id="5" name="Espace réservé du pied de page 4">
            <a:extLst>
              <a:ext uri="{FF2B5EF4-FFF2-40B4-BE49-F238E27FC236}">
                <a16:creationId xmlns:a16="http://schemas.microsoft.com/office/drawing/2014/main" id="{07AC2B82-8429-F34F-B324-37C95528F4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3A5E87-D0DA-E94E-B7F8-8074B5710B9A}"/>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49405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51E99-6A04-A040-847E-017D48A7FB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EDE79F-D942-CE43-BC80-FC8642FDC763}"/>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90444FC3-DC6B-8D46-A84D-7875996FF19C}"/>
              </a:ext>
            </a:extLst>
          </p:cNvPr>
          <p:cNvSpPr>
            <a:spLocks noGrp="1"/>
          </p:cNvSpPr>
          <p:nvPr>
            <p:ph type="dt" sz="half" idx="10"/>
          </p:nvPr>
        </p:nvSpPr>
        <p:spPr/>
        <p:txBody>
          <a:bodyPr/>
          <a:lstStyle/>
          <a:p>
            <a:fld id="{F6031A05-701B-9143-8EE2-AD1E0089060E}" type="datetime1">
              <a:rPr lang="fr-FR" smtClean="0"/>
              <a:t>17/10/2024</a:t>
            </a:fld>
            <a:endParaRPr lang="fr-FR"/>
          </a:p>
        </p:txBody>
      </p:sp>
      <p:sp>
        <p:nvSpPr>
          <p:cNvPr id="8" name="Espace réservé du pied de page 7">
            <a:extLst>
              <a:ext uri="{FF2B5EF4-FFF2-40B4-BE49-F238E27FC236}">
                <a16:creationId xmlns:a16="http://schemas.microsoft.com/office/drawing/2014/main" id="{CCC99F3C-8C8F-6949-A788-50832ABD61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6DDEE06-FCE7-1D4C-82AD-ED904E42D62B}"/>
              </a:ext>
            </a:extLst>
          </p:cNvPr>
          <p:cNvSpPr>
            <a:spLocks noGrp="1"/>
          </p:cNvSpPr>
          <p:nvPr>
            <p:ph type="sldNum" sz="quarter" idx="12"/>
          </p:nvPr>
        </p:nvSpPr>
        <p:spPr/>
        <p:txBody>
          <a:bodyPr/>
          <a:lstStyle/>
          <a:p>
            <a:fld id="{AEC993BC-9C05-DF49-BCB6-5FC6BBCA5112}" type="slidenum">
              <a:rPr lang="fr-FR" smtClean="0"/>
              <a:t>‹N°›</a:t>
            </a:fld>
            <a:endParaRPr lang="fr-FR"/>
          </a:p>
        </p:txBody>
      </p:sp>
      <p:sp>
        <p:nvSpPr>
          <p:cNvPr id="10" name="Rectangle 9">
            <a:extLst>
              <a:ext uri="{FF2B5EF4-FFF2-40B4-BE49-F238E27FC236}">
                <a16:creationId xmlns:a16="http://schemas.microsoft.com/office/drawing/2014/main" id="{9B3B8968-9C8B-7B4F-B23A-1B1C9C8339D7}"/>
              </a:ext>
            </a:extLst>
          </p:cNvPr>
          <p:cNvSpPr/>
          <p:nvPr userDrawn="1"/>
        </p:nvSpPr>
        <p:spPr>
          <a:xfrm>
            <a:off x="0" y="6627441"/>
            <a:ext cx="12191999" cy="261610"/>
          </a:xfrm>
          <a:prstGeom prst="rect">
            <a:avLst/>
          </a:prstGeom>
        </p:spPr>
        <p:txBody>
          <a:bodyPr wrap="square">
            <a:spAutoFit/>
          </a:bodyPr>
          <a:lstStyle/>
          <a:p>
            <a:pPr algn="ctr"/>
            <a:r>
              <a:rPr lang="en-US" sz="1100" i="1" dirty="0">
                <a:solidFill>
                  <a:schemeClr val="tx1">
                    <a:lumMod val="50000"/>
                    <a:lumOff val="50000"/>
                  </a:schemeClr>
                </a:solidFill>
                <a:cs typeface="Calibri" panose="020F0502020204030204" pitchFamily="34" charset="0"/>
              </a:rPr>
              <a:t>M. Baylac, steering committee, October 2024</a:t>
            </a:r>
            <a:endParaRPr lang="fr-FR" sz="1100" dirty="0">
              <a:solidFill>
                <a:schemeClr val="tx1">
                  <a:lumMod val="50000"/>
                  <a:lumOff val="50000"/>
                </a:schemeClr>
              </a:solidFill>
            </a:endParaRPr>
          </a:p>
        </p:txBody>
      </p:sp>
    </p:spTree>
    <p:extLst>
      <p:ext uri="{BB962C8B-B14F-4D97-AF65-F5344CB8AC3E}">
        <p14:creationId xmlns:p14="http://schemas.microsoft.com/office/powerpoint/2010/main" val="110339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26E28-E19C-8743-BBF7-733D7037D6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22E38D1-DD8A-A54F-8266-C0D8DA6A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5BBA5D7-C408-1142-BBFA-C9978372A5ED}"/>
              </a:ext>
            </a:extLst>
          </p:cNvPr>
          <p:cNvSpPr>
            <a:spLocks noGrp="1"/>
          </p:cNvSpPr>
          <p:nvPr>
            <p:ph type="dt" sz="half" idx="10"/>
          </p:nvPr>
        </p:nvSpPr>
        <p:spPr/>
        <p:txBody>
          <a:bodyPr/>
          <a:lstStyle/>
          <a:p>
            <a:fld id="{566F7C30-1B88-F24D-8790-57A3CD04B85C}" type="datetime1">
              <a:rPr lang="fr-FR" smtClean="0"/>
              <a:t>17/10/2024</a:t>
            </a:fld>
            <a:endParaRPr lang="fr-FR"/>
          </a:p>
        </p:txBody>
      </p:sp>
      <p:sp>
        <p:nvSpPr>
          <p:cNvPr id="5" name="Espace réservé du pied de page 4">
            <a:extLst>
              <a:ext uri="{FF2B5EF4-FFF2-40B4-BE49-F238E27FC236}">
                <a16:creationId xmlns:a16="http://schemas.microsoft.com/office/drawing/2014/main" id="{381EC09F-1B57-2447-8B80-FF3A8B688A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21E363-9BAF-524C-AB41-933BC3B77B56}"/>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282048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959AC-6717-8F41-939E-9A663AAE7F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FA7B6D-E53C-C34B-9A15-15ADE260147C}"/>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AEFE40B-FDD8-EC4B-A325-1E0937656896}"/>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AA9FC7F-824D-914C-94AA-5EB9FE424D7C}"/>
              </a:ext>
            </a:extLst>
          </p:cNvPr>
          <p:cNvSpPr>
            <a:spLocks noGrp="1"/>
          </p:cNvSpPr>
          <p:nvPr>
            <p:ph type="dt" sz="half" idx="10"/>
          </p:nvPr>
        </p:nvSpPr>
        <p:spPr/>
        <p:txBody>
          <a:bodyPr/>
          <a:lstStyle/>
          <a:p>
            <a:fld id="{EBCC5FAA-3AA1-034F-ABB4-225AA226DFDC}" type="datetime1">
              <a:rPr lang="fr-FR" smtClean="0"/>
              <a:t>17/10/2024</a:t>
            </a:fld>
            <a:endParaRPr lang="fr-FR"/>
          </a:p>
        </p:txBody>
      </p:sp>
      <p:sp>
        <p:nvSpPr>
          <p:cNvPr id="6" name="Espace réservé du pied de page 5">
            <a:extLst>
              <a:ext uri="{FF2B5EF4-FFF2-40B4-BE49-F238E27FC236}">
                <a16:creationId xmlns:a16="http://schemas.microsoft.com/office/drawing/2014/main" id="{5815A689-388C-684E-BD58-619D04EEFB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B256FD-92E9-834B-AE39-0533210E87E5}"/>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2129812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9EAE9-E353-DE49-90EE-EEC0E77CEA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F2699BF-4C82-544C-AB39-DD6FDCF06C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08C1FD3F-6388-B048-8B33-E85A6E46C541}"/>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DFE16123-271B-1B4A-B8B2-E985B2073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4CBF59E3-3E58-794F-BF27-86E4F9A5E82F}"/>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0F102EE9-7E82-C248-88EE-F421EFDC451C}"/>
              </a:ext>
            </a:extLst>
          </p:cNvPr>
          <p:cNvSpPr>
            <a:spLocks noGrp="1"/>
          </p:cNvSpPr>
          <p:nvPr>
            <p:ph type="dt" sz="half" idx="10"/>
          </p:nvPr>
        </p:nvSpPr>
        <p:spPr/>
        <p:txBody>
          <a:bodyPr/>
          <a:lstStyle/>
          <a:p>
            <a:fld id="{8914E554-E913-6744-8C08-0D61F7CDD565}" type="datetime1">
              <a:rPr lang="fr-FR" smtClean="0"/>
              <a:t>17/10/2024</a:t>
            </a:fld>
            <a:endParaRPr lang="fr-FR"/>
          </a:p>
        </p:txBody>
      </p:sp>
      <p:sp>
        <p:nvSpPr>
          <p:cNvPr id="8" name="Espace réservé du pied de page 7">
            <a:extLst>
              <a:ext uri="{FF2B5EF4-FFF2-40B4-BE49-F238E27FC236}">
                <a16:creationId xmlns:a16="http://schemas.microsoft.com/office/drawing/2014/main" id="{3F6E9F0D-2CA3-0144-B038-C1598D2C01E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1B2B91-3A87-8046-BAA1-9E41E314977D}"/>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741711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FAEB8-AE0A-A449-8CB7-9CC6E02FC6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9B1478-4D0E-F84C-8786-9E0044DB57A7}"/>
              </a:ext>
            </a:extLst>
          </p:cNvPr>
          <p:cNvSpPr>
            <a:spLocks noGrp="1"/>
          </p:cNvSpPr>
          <p:nvPr>
            <p:ph type="dt" sz="half" idx="10"/>
          </p:nvPr>
        </p:nvSpPr>
        <p:spPr/>
        <p:txBody>
          <a:bodyPr/>
          <a:lstStyle/>
          <a:p>
            <a:fld id="{13002C1C-53F3-BE47-B3D7-03F2FEA14536}" type="datetime1">
              <a:rPr lang="fr-FR" smtClean="0"/>
              <a:t>17/10/2024</a:t>
            </a:fld>
            <a:endParaRPr lang="fr-FR"/>
          </a:p>
        </p:txBody>
      </p:sp>
      <p:sp>
        <p:nvSpPr>
          <p:cNvPr id="4" name="Espace réservé du pied de page 3">
            <a:extLst>
              <a:ext uri="{FF2B5EF4-FFF2-40B4-BE49-F238E27FC236}">
                <a16:creationId xmlns:a16="http://schemas.microsoft.com/office/drawing/2014/main" id="{B4F9778A-1F20-B84D-9574-3CD6952DD0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27BA60-8D6A-D94A-A439-4D4075A8D564}"/>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911304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E7D074-3D68-7941-9C95-F37FE6464F80}"/>
              </a:ext>
            </a:extLst>
          </p:cNvPr>
          <p:cNvSpPr>
            <a:spLocks noGrp="1"/>
          </p:cNvSpPr>
          <p:nvPr>
            <p:ph type="dt" sz="half" idx="10"/>
          </p:nvPr>
        </p:nvSpPr>
        <p:spPr/>
        <p:txBody>
          <a:bodyPr/>
          <a:lstStyle/>
          <a:p>
            <a:fld id="{A8E8AF8A-3EF0-2747-A3CD-DA3E2683D587}" type="datetime1">
              <a:rPr lang="fr-FR" smtClean="0"/>
              <a:t>17/10/2024</a:t>
            </a:fld>
            <a:endParaRPr lang="fr-FR"/>
          </a:p>
        </p:txBody>
      </p:sp>
      <p:sp>
        <p:nvSpPr>
          <p:cNvPr id="3" name="Espace réservé du pied de page 2">
            <a:extLst>
              <a:ext uri="{FF2B5EF4-FFF2-40B4-BE49-F238E27FC236}">
                <a16:creationId xmlns:a16="http://schemas.microsoft.com/office/drawing/2014/main" id="{E011C2BC-93F3-4A4E-8ACE-D50C870774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FE3579-C7F6-FA49-8EED-3E38172AFAB1}"/>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507985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A8890-F27F-B84C-BB9B-34FF93E7DD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B1E316-3CED-BC4A-8EFA-E0A024EAA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33EF67A9-6D22-ED4A-8DEA-6DAACC15F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0AD0A4F-19EF-CE4F-85FD-33860418F6BD}"/>
              </a:ext>
            </a:extLst>
          </p:cNvPr>
          <p:cNvSpPr>
            <a:spLocks noGrp="1"/>
          </p:cNvSpPr>
          <p:nvPr>
            <p:ph type="dt" sz="half" idx="10"/>
          </p:nvPr>
        </p:nvSpPr>
        <p:spPr/>
        <p:txBody>
          <a:bodyPr/>
          <a:lstStyle/>
          <a:p>
            <a:fld id="{55049137-F3BF-4A4C-AB05-2AEE05CD72DF}" type="datetime1">
              <a:rPr lang="fr-FR" smtClean="0"/>
              <a:t>17/10/2024</a:t>
            </a:fld>
            <a:endParaRPr lang="fr-FR"/>
          </a:p>
        </p:txBody>
      </p:sp>
      <p:sp>
        <p:nvSpPr>
          <p:cNvPr id="6" name="Espace réservé du pied de page 5">
            <a:extLst>
              <a:ext uri="{FF2B5EF4-FFF2-40B4-BE49-F238E27FC236}">
                <a16:creationId xmlns:a16="http://schemas.microsoft.com/office/drawing/2014/main" id="{9F95A17C-C446-AB4F-8859-FBAFCA7C94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550A8C-BDEF-C84F-A232-3D8E6E4DFF4A}"/>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353164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64BD0-6464-FE43-BB4F-8AB56D3B83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AF4C99-AE54-7B4E-8BBA-F08081463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238482-F879-5347-AF80-347952ED7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A76F684-08A0-0445-AC8E-A8280CD82802}"/>
              </a:ext>
            </a:extLst>
          </p:cNvPr>
          <p:cNvSpPr>
            <a:spLocks noGrp="1"/>
          </p:cNvSpPr>
          <p:nvPr>
            <p:ph type="dt" sz="half" idx="10"/>
          </p:nvPr>
        </p:nvSpPr>
        <p:spPr/>
        <p:txBody>
          <a:bodyPr/>
          <a:lstStyle/>
          <a:p>
            <a:fld id="{9454A490-B3F6-A043-8E92-E328F1182765}" type="datetime1">
              <a:rPr lang="fr-FR" smtClean="0"/>
              <a:t>17/10/2024</a:t>
            </a:fld>
            <a:endParaRPr lang="fr-FR"/>
          </a:p>
        </p:txBody>
      </p:sp>
      <p:sp>
        <p:nvSpPr>
          <p:cNvPr id="6" name="Espace réservé du pied de page 5">
            <a:extLst>
              <a:ext uri="{FF2B5EF4-FFF2-40B4-BE49-F238E27FC236}">
                <a16:creationId xmlns:a16="http://schemas.microsoft.com/office/drawing/2014/main" id="{559C391D-72E5-9647-B1A7-55C01C9832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7B64D0-E2BD-3F4E-B5E8-39290BA33192}"/>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4188003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A45C0-B443-2B46-B554-9C9D1DE5575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153A1BD-A210-3645-AC95-9312AF41B0DE}"/>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4402EC4-5F87-444A-81CF-DB3A706FF3C8}"/>
              </a:ext>
            </a:extLst>
          </p:cNvPr>
          <p:cNvSpPr>
            <a:spLocks noGrp="1"/>
          </p:cNvSpPr>
          <p:nvPr>
            <p:ph type="dt" sz="half" idx="10"/>
          </p:nvPr>
        </p:nvSpPr>
        <p:spPr/>
        <p:txBody>
          <a:bodyPr/>
          <a:lstStyle/>
          <a:p>
            <a:fld id="{FC1AC656-221F-164F-8BA9-EEB9214C8A0D}" type="datetime1">
              <a:rPr lang="fr-FR" smtClean="0"/>
              <a:t>17/10/2024</a:t>
            </a:fld>
            <a:endParaRPr lang="fr-FR"/>
          </a:p>
        </p:txBody>
      </p:sp>
      <p:sp>
        <p:nvSpPr>
          <p:cNvPr id="5" name="Espace réservé du pied de page 4">
            <a:extLst>
              <a:ext uri="{FF2B5EF4-FFF2-40B4-BE49-F238E27FC236}">
                <a16:creationId xmlns:a16="http://schemas.microsoft.com/office/drawing/2014/main" id="{42E943D8-717A-2D44-84A7-EF3FF4432B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BD7EA3-D130-E344-A89F-31AE77AD9A18}"/>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2561940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4CF2578-0A68-8645-8386-BCCE80FB32D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9F72E0-46E5-1749-8311-78AE59BFF2E4}"/>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5B57A1D-0962-EC49-90AC-2B1FAB238DC5}"/>
              </a:ext>
            </a:extLst>
          </p:cNvPr>
          <p:cNvSpPr>
            <a:spLocks noGrp="1"/>
          </p:cNvSpPr>
          <p:nvPr>
            <p:ph type="dt" sz="half" idx="10"/>
          </p:nvPr>
        </p:nvSpPr>
        <p:spPr/>
        <p:txBody>
          <a:bodyPr/>
          <a:lstStyle/>
          <a:p>
            <a:fld id="{1ECB73E4-EEB1-FC4E-A258-528AFCBDBFC5}" type="datetime1">
              <a:rPr lang="fr-FR" smtClean="0"/>
              <a:t>17/10/2024</a:t>
            </a:fld>
            <a:endParaRPr lang="fr-FR"/>
          </a:p>
        </p:txBody>
      </p:sp>
      <p:sp>
        <p:nvSpPr>
          <p:cNvPr id="5" name="Espace réservé du pied de page 4">
            <a:extLst>
              <a:ext uri="{FF2B5EF4-FFF2-40B4-BE49-F238E27FC236}">
                <a16:creationId xmlns:a16="http://schemas.microsoft.com/office/drawing/2014/main" id="{E94D531F-881C-4441-B1C1-AC27F06454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F50C94-A65F-4D4A-B368-FCCBEBC70523}"/>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3535767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5" name="Rectangle 7"/>
          <p:cNvSpPr>
            <a:spLocks/>
          </p:cNvSpPr>
          <p:nvPr/>
        </p:nvSpPr>
        <p:spPr bwMode="auto">
          <a:xfrm>
            <a:off x="605367" y="51816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851" tIns="60925" rIns="121851" bIns="60925" anchor="ctr"/>
          <a:lstStyle/>
          <a:p>
            <a:pPr algn="ctr"/>
            <a:endParaRPr lang="en-US" sz="4267" i="1"/>
          </a:p>
        </p:txBody>
      </p:sp>
      <p:sp>
        <p:nvSpPr>
          <p:cNvPr id="24" name="Rectangle 7"/>
          <p:cNvSpPr>
            <a:spLocks noGrp="1"/>
          </p:cNvSpPr>
          <p:nvPr>
            <p:ph type="title"/>
          </p:nvPr>
        </p:nvSpPr>
        <p:spPr>
          <a:xfrm>
            <a:off x="304838" y="3962400"/>
            <a:ext cx="11064647" cy="1066800"/>
          </a:xfrm>
        </p:spPr>
        <p:txBody>
          <a:bodyPr bIns="0"/>
          <a:lstStyle>
            <a:lvl1pPr algn="r">
              <a:defRPr lang="en-US" dirty="0"/>
            </a:lvl1pPr>
            <a:extLst/>
          </a:lstStyle>
          <a:p>
            <a:r>
              <a:rPr lang="en-US"/>
              <a:t>Click to edit Master title style</a:t>
            </a:r>
            <a:endParaRPr lang="en-US" dirty="0"/>
          </a:p>
        </p:txBody>
      </p:sp>
      <p:sp>
        <p:nvSpPr>
          <p:cNvPr id="9" name="Rectangle 7"/>
          <p:cNvSpPr>
            <a:spLocks noGrp="1"/>
          </p:cNvSpPr>
          <p:nvPr>
            <p:ph type="body" sz="quarter" idx="10"/>
          </p:nvPr>
        </p:nvSpPr>
        <p:spPr>
          <a:xfrm>
            <a:off x="2844800" y="5133975"/>
            <a:ext cx="8515928" cy="1219200"/>
          </a:xfrm>
        </p:spPr>
        <p:txBody>
          <a:bodyPr tIns="0">
            <a:noAutofit/>
          </a:bodyPr>
          <a:lstStyle>
            <a:lvl1pPr marL="0" marR="0" indent="0" algn="r" rtl="0" latinLnBrk="0">
              <a:spcBef>
                <a:spcPct val="20000"/>
              </a:spcBef>
              <a:buFontTx/>
              <a:buNone/>
              <a:defRPr sz="2400" i="0" baseline="0">
                <a:solidFill>
                  <a:schemeClr val="tx1"/>
                </a:solidFill>
                <a:latin typeface="+mn-lt"/>
                <a:ea typeface="+mn-ea"/>
                <a:cs typeface="+mn-cs"/>
              </a:defRPr>
            </a:lvl1pPr>
            <a:extLst/>
          </a:lstStyle>
          <a:p>
            <a:pPr lvl="0"/>
            <a:r>
              <a:rPr lang="en-US"/>
              <a:t>Click to edit Master text styles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a:t>Click icon to add picture</a:t>
            </a:r>
            <a:endParaRPr lang="en-US" noProof="0" dirty="0"/>
          </a:p>
        </p:txBody>
      </p:sp>
      <p:sp>
        <p:nvSpPr>
          <p:cNvPr id="6" name="Rectangle 5"/>
          <p:cNvSpPr>
            <a:spLocks noGrp="1"/>
          </p:cNvSpPr>
          <p:nvPr>
            <p:ph type="dt" sz="half" idx="12"/>
          </p:nvPr>
        </p:nvSpPr>
        <p:spPr/>
        <p:txBody>
          <a:bodyPr/>
          <a:lstStyle>
            <a:lvl1pPr>
              <a:defRPr/>
            </a:lvl1pPr>
            <a:extLst/>
          </a:lstStyle>
          <a:p>
            <a:pPr>
              <a:defRPr/>
            </a:pPr>
            <a:fld id="{8DA3CF85-6A7A-BB48-9C57-5CCB2BE40E8C}" type="datetime1">
              <a:rPr lang="fr-FR" smtClean="0"/>
              <a:t>17/10/2024</a:t>
            </a:fld>
            <a:endParaRPr lang="en-US"/>
          </a:p>
        </p:txBody>
      </p:sp>
      <p:sp>
        <p:nvSpPr>
          <p:cNvPr id="7" name="Rectangle 6"/>
          <p:cNvSpPr>
            <a:spLocks noGrp="1"/>
          </p:cNvSpPr>
          <p:nvPr>
            <p:ph type="sldNum" sz="quarter" idx="13"/>
          </p:nvPr>
        </p:nvSpPr>
        <p:spPr/>
        <p:txBody>
          <a:bodyPr/>
          <a:lstStyle>
            <a:lvl1pPr>
              <a:defRPr/>
            </a:lvl1pPr>
            <a:extLst/>
          </a:lstStyle>
          <a:p>
            <a:pPr>
              <a:defRPr/>
            </a:pPr>
            <a:fld id="{B4865C79-B20F-9340-A00C-5395C0750F1A}" type="slidenum">
              <a:rPr lang="en-US"/>
              <a:pPr>
                <a:defRPr/>
              </a:pPr>
              <a:t>‹N°›</a:t>
            </a:fld>
            <a:endParaRPr lang="en-US" dirty="0"/>
          </a:p>
        </p:txBody>
      </p:sp>
      <p:sp>
        <p:nvSpPr>
          <p:cNvPr id="8" name="Rectangle 7"/>
          <p:cNvSpPr>
            <a:spLocks noGrp="1"/>
          </p:cNvSpPr>
          <p:nvPr>
            <p:ph type="ftr" sz="quarter" idx="14"/>
          </p:nvPr>
        </p:nvSpPr>
        <p:spPr/>
        <p:txBody>
          <a:bodyPr/>
          <a:lstStyle>
            <a:lvl1pPr>
              <a:defRPr/>
            </a:lvl1pPr>
            <a:extLst/>
          </a:lstStyle>
          <a:p>
            <a:pPr>
              <a:defRPr/>
            </a:pPr>
            <a:endParaRPr lang="en-US"/>
          </a:p>
        </p:txBody>
      </p:sp>
    </p:spTree>
    <p:extLst>
      <p:ext uri="{BB962C8B-B14F-4D97-AF65-F5344CB8AC3E}">
        <p14:creationId xmlns:p14="http://schemas.microsoft.com/office/powerpoint/2010/main" val="11350673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10/17/2024</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10/17/2024</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391814-0536-C047-916E-161C9565C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91C68C-A1DA-D54E-9AC2-B2BFE778B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D031734-E3BD-7C47-BC36-88D5D7262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DC50-895B-2140-AB32-49ACFEFFC007}" type="datetime1">
              <a:rPr lang="fr-FR" smtClean="0"/>
              <a:t>17/10/2024</a:t>
            </a:fld>
            <a:endParaRPr lang="fr-FR"/>
          </a:p>
        </p:txBody>
      </p:sp>
      <p:sp>
        <p:nvSpPr>
          <p:cNvPr id="5" name="Espace réservé du pied de page 4">
            <a:extLst>
              <a:ext uri="{FF2B5EF4-FFF2-40B4-BE49-F238E27FC236}">
                <a16:creationId xmlns:a16="http://schemas.microsoft.com/office/drawing/2014/main" id="{7F45C845-50BD-B941-AE13-AFD18D942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C6CF0A-2AA4-5343-A1A6-47F510D58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993BC-9C05-DF49-BCB6-5FC6BBCA5112}" type="slidenum">
              <a:rPr lang="fr-FR" smtClean="0"/>
              <a:t>‹N°›</a:t>
            </a:fld>
            <a:endParaRPr lang="fr-FR"/>
          </a:p>
        </p:txBody>
      </p:sp>
    </p:spTree>
    <p:extLst>
      <p:ext uri="{BB962C8B-B14F-4D97-AF65-F5344CB8AC3E}">
        <p14:creationId xmlns:p14="http://schemas.microsoft.com/office/powerpoint/2010/main" val="309205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ndico.ijclab.in2p3.fr/event/10949/"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indico.ijclab.in2p3.fr/category/51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ikhef.nl/en/"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ifj.edu.pl/en/" TargetMode="External"/><Relationship Id="rId4" Type="http://schemas.openxmlformats.org/officeDocument/2006/relationships/hyperlink" Target="https://www.rtu.lv/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54B7E4-984C-4AF9-9F6A-BA4C3935E43E}"/>
              </a:ext>
            </a:extLst>
          </p:cNvPr>
          <p:cNvSpPr>
            <a:spLocks noGrp="1"/>
          </p:cNvSpPr>
          <p:nvPr>
            <p:ph type="ctrTitle"/>
          </p:nvPr>
        </p:nvSpPr>
        <p:spPr/>
        <p:txBody>
          <a:bodyPr/>
          <a:lstStyle/>
          <a:p>
            <a:r>
              <a:rPr lang="fr-FR" dirty="0"/>
              <a:t>iSAS </a:t>
            </a:r>
            <a:r>
              <a:rPr lang="en-US" dirty="0"/>
              <a:t>Steering committee </a:t>
            </a:r>
            <a:r>
              <a:rPr lang="fr-FR" dirty="0"/>
              <a:t>meeting</a:t>
            </a:r>
          </a:p>
        </p:txBody>
      </p:sp>
      <p:sp>
        <p:nvSpPr>
          <p:cNvPr id="5" name="Sous-titre 4">
            <a:extLst>
              <a:ext uri="{FF2B5EF4-FFF2-40B4-BE49-F238E27FC236}">
                <a16:creationId xmlns:a16="http://schemas.microsoft.com/office/drawing/2014/main" id="{8758D61F-C602-40EE-B9C8-D3E438272DD7}"/>
              </a:ext>
            </a:extLst>
          </p:cNvPr>
          <p:cNvSpPr>
            <a:spLocks noGrp="1"/>
          </p:cNvSpPr>
          <p:nvPr>
            <p:ph type="subTitle" idx="1"/>
          </p:nvPr>
        </p:nvSpPr>
        <p:spPr>
          <a:xfrm>
            <a:off x="1524000" y="3602038"/>
            <a:ext cx="9144000" cy="2467836"/>
          </a:xfrm>
        </p:spPr>
        <p:txBody>
          <a:bodyPr>
            <a:normAutofit/>
          </a:bodyPr>
          <a:lstStyle/>
          <a:p>
            <a:r>
              <a:rPr lang="en-US" sz="3500" dirty="0"/>
              <a:t>18</a:t>
            </a:r>
            <a:r>
              <a:rPr lang="en-US" sz="3500" baseline="30000" dirty="0"/>
              <a:t>th</a:t>
            </a:r>
            <a:r>
              <a:rPr lang="en-US" sz="3500" dirty="0"/>
              <a:t> October, 2024</a:t>
            </a:r>
            <a:endParaRPr lang="fr-FR" sz="3500" dirty="0"/>
          </a:p>
          <a:p>
            <a:endParaRPr lang="en-US" dirty="0"/>
          </a:p>
          <a:p>
            <a:endParaRPr lang="en-US" dirty="0"/>
          </a:p>
        </p:txBody>
      </p:sp>
      <p:pic>
        <p:nvPicPr>
          <p:cNvPr id="6" name="Picture 2" descr="Innovate for Sustainable Accelerating Systems: Kick-Off Meeting">
            <a:extLst>
              <a:ext uri="{FF2B5EF4-FFF2-40B4-BE49-F238E27FC236}">
                <a16:creationId xmlns:a16="http://schemas.microsoft.com/office/drawing/2014/main" id="{678772D7-BD3E-4C2D-8800-296732ACE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0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3029598"/>
            <a:ext cx="9720000" cy="1446550"/>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Internal communication</a:t>
            </a:r>
            <a:endPar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Internal communication plan </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Due project month 6 – August 2024</a:t>
            </a: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
        <p:nvSpPr>
          <p:cNvPr id="8" name="ZoneTexte 7">
            <a:extLst>
              <a:ext uri="{FF2B5EF4-FFF2-40B4-BE49-F238E27FC236}">
                <a16:creationId xmlns:a16="http://schemas.microsoft.com/office/drawing/2014/main" id="{2CF70703-A59C-47D1-9799-2D921B794492}"/>
              </a:ext>
            </a:extLst>
          </p:cNvPr>
          <p:cNvSpPr txBox="1"/>
          <p:nvPr/>
        </p:nvSpPr>
        <p:spPr>
          <a:xfrm>
            <a:off x="1430384" y="5233730"/>
            <a:ext cx="8906690" cy="400110"/>
          </a:xfrm>
          <a:prstGeom prst="rect">
            <a:avLst/>
          </a:prstGeom>
          <a:solidFill>
            <a:srgbClr val="E0EBB7"/>
          </a:solidFill>
          <a:ln>
            <a:solidFill>
              <a:srgbClr val="A4C137"/>
            </a:solidFill>
          </a:ln>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Milestones:	Internal communication plan (WP9 M#31) accounted for</a:t>
            </a:r>
          </a:p>
        </p:txBody>
      </p:sp>
    </p:spTree>
    <p:extLst>
      <p:ext uri="{BB962C8B-B14F-4D97-AF65-F5344CB8AC3E}">
        <p14:creationId xmlns:p14="http://schemas.microsoft.com/office/powerpoint/2010/main" val="42693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446BA81-BB7D-6D43-A7CD-67C6F18BEACB}"/>
              </a:ext>
            </a:extLst>
          </p:cNvPr>
          <p:cNvSpPr/>
          <p:nvPr/>
        </p:nvSpPr>
        <p:spPr>
          <a:xfrm>
            <a:off x="0" y="2152607"/>
            <a:ext cx="12192000" cy="1320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90"/>
                </a:solidFill>
                <a:effectLst/>
                <a:uLnTx/>
                <a:uFillTx/>
                <a:latin typeface="Calibri" panose="020F0502020204030204" pitchFamily="34" charset="0"/>
                <a:ea typeface="+mn-ea"/>
                <a:cs typeface="Calibri" panose="020F0502020204030204" pitchFamily="34" charset="0"/>
              </a:rPr>
              <a:t>External relations</a:t>
            </a:r>
            <a:endParaRPr kumimoji="0" lang="en-US" sz="3800" b="1" i="0" u="none" strike="noStrike" kern="1200" cap="none" spc="0" normalizeH="0" baseline="0" noProof="0" dirty="0">
              <a:ln>
                <a:noFill/>
              </a:ln>
              <a:solidFill>
                <a:srgbClr val="00009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90"/>
              </a:solidFill>
              <a:effectLst/>
              <a:uLnTx/>
              <a:uFillTx/>
              <a:latin typeface="Calibri" panose="020F0502020204030204" pitchFamily="34" charset="0"/>
              <a:ea typeface="+mn-ea"/>
              <a:cs typeface="Calibri" panose="020F0502020204030204" pitchFamily="34" charset="0"/>
            </a:endParaRPr>
          </a:p>
        </p:txBody>
      </p:sp>
      <p:pic>
        <p:nvPicPr>
          <p:cNvPr id="4" name="Picture 2" descr="Innovate for Sustainable Accelerating Systems: Kick-Off Meeting">
            <a:extLst>
              <a:ext uri="{FF2B5EF4-FFF2-40B4-BE49-F238E27FC236}">
                <a16:creationId xmlns:a16="http://schemas.microsoft.com/office/drawing/2014/main" id="{D3622BA8-7724-40DF-50BA-7A4C9915A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72" y="381000"/>
            <a:ext cx="2582431" cy="8116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038EFF-4326-A54B-BAA8-8E0871F28521}"/>
              </a:ext>
            </a:extLst>
          </p:cNvPr>
          <p:cNvSpPr/>
          <p:nvPr/>
        </p:nvSpPr>
        <p:spPr>
          <a:xfrm>
            <a:off x="4563465" y="3429000"/>
            <a:ext cx="3065070"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M. Baylac (CNRS-LPSC)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endParaRPr>
          </a:p>
        </p:txBody>
      </p:sp>
      <p:pic>
        <p:nvPicPr>
          <p:cNvPr id="7" name="Image 6">
            <a:extLst>
              <a:ext uri="{FF2B5EF4-FFF2-40B4-BE49-F238E27FC236}">
                <a16:creationId xmlns:a16="http://schemas.microsoft.com/office/drawing/2014/main" id="{77D24D50-83D6-CB44-BF17-D37F2BE4BFE7}"/>
              </a:ext>
            </a:extLst>
          </p:cNvPr>
          <p:cNvPicPr>
            <a:picLocks noChangeAspect="1"/>
          </p:cNvPicPr>
          <p:nvPr/>
        </p:nvPicPr>
        <p:blipFill>
          <a:blip r:embed="rId4"/>
          <a:stretch>
            <a:fillRect/>
          </a:stretch>
        </p:blipFill>
        <p:spPr>
          <a:xfrm>
            <a:off x="10363404" y="5531048"/>
            <a:ext cx="1253389" cy="825302"/>
          </a:xfrm>
          <a:prstGeom prst="rect">
            <a:avLst/>
          </a:prstGeom>
        </p:spPr>
      </p:pic>
      <p:pic>
        <p:nvPicPr>
          <p:cNvPr id="12" name="Image 11">
            <a:extLst>
              <a:ext uri="{FF2B5EF4-FFF2-40B4-BE49-F238E27FC236}">
                <a16:creationId xmlns:a16="http://schemas.microsoft.com/office/drawing/2014/main" id="{54A0D388-8EA7-8A40-A377-2F64020C1963}"/>
              </a:ext>
            </a:extLst>
          </p:cNvPr>
          <p:cNvPicPr>
            <a:picLocks noChangeAspect="1"/>
          </p:cNvPicPr>
          <p:nvPr/>
        </p:nvPicPr>
        <p:blipFill>
          <a:blip r:embed="rId5"/>
          <a:stretch>
            <a:fillRect/>
          </a:stretch>
        </p:blipFill>
        <p:spPr>
          <a:xfrm>
            <a:off x="724082" y="5520906"/>
            <a:ext cx="1224996" cy="956094"/>
          </a:xfrm>
          <a:prstGeom prst="rect">
            <a:avLst/>
          </a:prstGeom>
        </p:spPr>
      </p:pic>
      <p:sp>
        <p:nvSpPr>
          <p:cNvPr id="8" name="Espace réservé du numéro de diapositive 7">
            <a:extLst>
              <a:ext uri="{FF2B5EF4-FFF2-40B4-BE49-F238E27FC236}">
                <a16:creationId xmlns:a16="http://schemas.microsoft.com/office/drawing/2014/main" id="{6269A015-3833-934E-9BE1-99B97AAA3DBE}"/>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65C79-B20F-9340-A00C-5395C0750F1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455681"/>
      </p:ext>
    </p:extLst>
  </p:cSld>
  <p:clrMapOvr>
    <a:masterClrMapping/>
  </p:clrMapOvr>
  <p:transition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0" y="50800"/>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Relations with EU projects</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2879792-D149-A945-A63B-1140CD906F77}"/>
              </a:ext>
            </a:extLst>
          </p:cNvPr>
          <p:cNvSpPr/>
          <p:nvPr/>
        </p:nvSpPr>
        <p:spPr>
          <a:xfrm>
            <a:off x="163287" y="981521"/>
            <a:ext cx="11858668" cy="8925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02A0F36E-A747-3248-B095-6276D0B6A1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993BC-9C05-DF49-BCB6-5FC6BBCA5112}"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E1AFFA5-862A-474C-A462-532D3BD3306B}"/>
              </a:ext>
            </a:extLst>
          </p:cNvPr>
          <p:cNvSpPr/>
          <p:nvPr/>
        </p:nvSpPr>
        <p:spPr>
          <a:xfrm>
            <a:off x="0" y="1329519"/>
            <a:ext cx="7708739" cy="4801314"/>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Test Infrastructure and Accelerator </a:t>
            </a:r>
            <a:r>
              <a:rPr kumimoji="0" lang="fr-FR"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Research</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Area (TIARA)</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Presentation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of future Horizon Europe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projects</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for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Accelerators</a:t>
            </a: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iSAS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considered</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as one of the flagship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Innovation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Fostering</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in Accelerator Science and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Technology</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IFAST)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Presentation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of 3 EU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projects</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the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annual</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IFAST meeting (April)</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TIARA</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AMICI </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IFAST</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Collaboration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with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the future program, IFAST2, to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be</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considered</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p:txBody>
      </p:sp>
      <p:pic>
        <p:nvPicPr>
          <p:cNvPr id="7" name="Image 6">
            <a:extLst>
              <a:ext uri="{FF2B5EF4-FFF2-40B4-BE49-F238E27FC236}">
                <a16:creationId xmlns:a16="http://schemas.microsoft.com/office/drawing/2014/main" id="{48F4A598-3B9D-6461-2883-907332209631}"/>
              </a:ext>
            </a:extLst>
          </p:cNvPr>
          <p:cNvPicPr>
            <a:picLocks noChangeAspect="1"/>
          </p:cNvPicPr>
          <p:nvPr/>
        </p:nvPicPr>
        <p:blipFill>
          <a:blip r:embed="rId3"/>
          <a:stretch>
            <a:fillRect/>
          </a:stretch>
        </p:blipFill>
        <p:spPr>
          <a:xfrm>
            <a:off x="10605451" y="220199"/>
            <a:ext cx="1253389" cy="825302"/>
          </a:xfrm>
          <a:prstGeom prst="rect">
            <a:avLst/>
          </a:prstGeom>
        </p:spPr>
      </p:pic>
      <p:pic>
        <p:nvPicPr>
          <p:cNvPr id="10" name="Image 9">
            <a:extLst>
              <a:ext uri="{FF2B5EF4-FFF2-40B4-BE49-F238E27FC236}">
                <a16:creationId xmlns:a16="http://schemas.microsoft.com/office/drawing/2014/main" id="{A7A08E44-0E3A-512E-FAA4-CE8183380291}"/>
              </a:ext>
            </a:extLst>
          </p:cNvPr>
          <p:cNvPicPr>
            <a:picLocks noChangeAspect="1"/>
          </p:cNvPicPr>
          <p:nvPr/>
        </p:nvPicPr>
        <p:blipFill>
          <a:blip r:embed="rId4"/>
          <a:stretch>
            <a:fillRect/>
          </a:stretch>
        </p:blipFill>
        <p:spPr>
          <a:xfrm>
            <a:off x="7150926" y="1615675"/>
            <a:ext cx="4893781" cy="3754977"/>
          </a:xfrm>
          <a:prstGeom prst="rect">
            <a:avLst/>
          </a:prstGeom>
        </p:spPr>
      </p:pic>
      <p:sp>
        <p:nvSpPr>
          <p:cNvPr id="15" name="ZoneTexte 14">
            <a:extLst>
              <a:ext uri="{FF2B5EF4-FFF2-40B4-BE49-F238E27FC236}">
                <a16:creationId xmlns:a16="http://schemas.microsoft.com/office/drawing/2014/main" id="{581C7407-CBC3-C573-AFE3-B881A7FEFE7D}"/>
              </a:ext>
            </a:extLst>
          </p:cNvPr>
          <p:cNvSpPr txBox="1"/>
          <p:nvPr/>
        </p:nvSpPr>
        <p:spPr>
          <a:xfrm>
            <a:off x="7243859" y="5015440"/>
            <a:ext cx="4707914" cy="253916"/>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J.M. Perez (chair of TIARA), </a:t>
            </a:r>
            <a:r>
              <a:rPr kumimoji="0" lang="fr-FR" sz="1050" b="0"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presentation</a:t>
            </a:r>
            <a:r>
              <a:rPr kumimoji="0" lang="fr-FR"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the IFAST </a:t>
            </a:r>
            <a:r>
              <a:rPr kumimoji="0" lang="fr-FR" sz="1050" b="0" i="1"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annual</a:t>
            </a:r>
            <a:r>
              <a:rPr kumimoji="0" lang="fr-FR"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meeting (April 2024) </a:t>
            </a:r>
            <a:endParaRPr kumimoji="0" lang="fr-FR"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Ellipse 15">
            <a:extLst>
              <a:ext uri="{FF2B5EF4-FFF2-40B4-BE49-F238E27FC236}">
                <a16:creationId xmlns:a16="http://schemas.microsoft.com/office/drawing/2014/main" id="{6CEB28A3-C354-0417-E460-1F42749CE53C}"/>
              </a:ext>
            </a:extLst>
          </p:cNvPr>
          <p:cNvSpPr/>
          <p:nvPr/>
        </p:nvSpPr>
        <p:spPr>
          <a:xfrm>
            <a:off x="10806169" y="3227251"/>
            <a:ext cx="1238538" cy="18771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19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8407-A3E9-8843-DF57-4F535046CCE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FD79A9-2629-A264-BA0F-83C45B2266FB}"/>
              </a:ext>
            </a:extLst>
          </p:cNvPr>
          <p:cNvSpPr txBox="1"/>
          <p:nvPr/>
        </p:nvSpPr>
        <p:spPr>
          <a:xfrm>
            <a:off x="0" y="50800"/>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Relations at national level</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2" descr="Innovate for Sustainable Accelerating Systems: Kick-Off Meeting">
            <a:extLst>
              <a:ext uri="{FF2B5EF4-FFF2-40B4-BE49-F238E27FC236}">
                <a16:creationId xmlns:a16="http://schemas.microsoft.com/office/drawing/2014/main" id="{ED50C3E7-FF50-9E85-A284-A354FBA1F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1A76E23-4195-7F25-23F5-85F851B2EB37}"/>
              </a:ext>
            </a:extLst>
          </p:cNvPr>
          <p:cNvSpPr/>
          <p:nvPr/>
        </p:nvSpPr>
        <p:spPr>
          <a:xfrm>
            <a:off x="163287" y="981521"/>
            <a:ext cx="11858668" cy="8925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AD9BE1DA-A60A-B590-C785-B2C09F66E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993BC-9C05-DF49-BCB6-5FC6BBCA5112}"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1F6FCE3-2B07-C149-3949-5486EA0CF473}"/>
              </a:ext>
            </a:extLst>
          </p:cNvPr>
          <p:cNvSpPr/>
          <p:nvPr/>
        </p:nvSpPr>
        <p:spPr>
          <a:xfrm>
            <a:off x="93816" y="1188973"/>
            <a:ext cx="11997609" cy="203132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New budget </a:t>
            </a:r>
            <a:r>
              <a:rPr kumimoji="0" lang="fr-FR"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granted</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for the PERLE ERL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High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risk</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and impact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research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program,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funded</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by French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ministry</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through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research</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organization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including</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CNRS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12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projects</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within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CNRS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nationwide</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(2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within</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IN2P3)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Project ERL4ALL to finance the PERLE </a:t>
            </a:r>
            <a:r>
              <a:rPr kumimoji="0" lang="fr-FR" sz="1800" b="1" i="0" u="none" strike="noStrike" kern="1200" cap="none" spc="0" normalizeH="0" baseline="0" noProof="0" dirty="0" err="1">
                <a:ln>
                  <a:noFill/>
                </a:ln>
                <a:solidFill>
                  <a:srgbClr val="0432FF"/>
                </a:solidFill>
                <a:effectLst/>
                <a:uLnTx/>
                <a:uFillTx/>
                <a:latin typeface="Calibri" panose="020F0502020204030204" pitchFamily="34" charset="0"/>
                <a:ea typeface="+mn-ea"/>
                <a:cs typeface="Times New Roman" panose="02020603050405020304" pitchFamily="18" charset="0"/>
              </a:rPr>
              <a:t>injector</a:t>
            </a:r>
            <a:r>
              <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srgbClr val="0432FF"/>
              </a:solidFill>
              <a:effectLst/>
              <a:uLnTx/>
              <a:uFillTx/>
              <a:latin typeface="Calibri" panose="020F0502020204030204" pitchFamily="34" charset="0"/>
              <a:ea typeface="+mn-ea"/>
              <a:cs typeface="Times New Roman" panose="02020603050405020304" pitchFamily="18" charset="0"/>
            </a:endParaRPr>
          </a:p>
        </p:txBody>
      </p:sp>
      <p:pic>
        <p:nvPicPr>
          <p:cNvPr id="7" name="Image 6">
            <a:extLst>
              <a:ext uri="{FF2B5EF4-FFF2-40B4-BE49-F238E27FC236}">
                <a16:creationId xmlns:a16="http://schemas.microsoft.com/office/drawing/2014/main" id="{AF1CF548-7040-2B1C-57A9-CF08C0FABEF8}"/>
              </a:ext>
            </a:extLst>
          </p:cNvPr>
          <p:cNvPicPr>
            <a:picLocks noChangeAspect="1"/>
          </p:cNvPicPr>
          <p:nvPr/>
        </p:nvPicPr>
        <p:blipFill>
          <a:blip r:embed="rId3"/>
          <a:stretch>
            <a:fillRect/>
          </a:stretch>
        </p:blipFill>
        <p:spPr>
          <a:xfrm>
            <a:off x="10605451" y="220199"/>
            <a:ext cx="1253389" cy="825302"/>
          </a:xfrm>
          <a:prstGeom prst="rect">
            <a:avLst/>
          </a:prstGeom>
        </p:spPr>
      </p:pic>
      <p:pic>
        <p:nvPicPr>
          <p:cNvPr id="18" name="Image 17">
            <a:extLst>
              <a:ext uri="{FF2B5EF4-FFF2-40B4-BE49-F238E27FC236}">
                <a16:creationId xmlns:a16="http://schemas.microsoft.com/office/drawing/2014/main" id="{43255594-70DE-C04B-2FA5-FC682C985095}"/>
              </a:ext>
            </a:extLst>
          </p:cNvPr>
          <p:cNvPicPr>
            <a:picLocks noChangeAspect="1"/>
          </p:cNvPicPr>
          <p:nvPr/>
        </p:nvPicPr>
        <p:blipFill>
          <a:blip r:embed="rId4"/>
          <a:stretch>
            <a:fillRect/>
          </a:stretch>
        </p:blipFill>
        <p:spPr>
          <a:xfrm>
            <a:off x="6647006" y="2533373"/>
            <a:ext cx="5381708" cy="3739211"/>
          </a:xfrm>
          <a:prstGeom prst="rect">
            <a:avLst/>
          </a:prstGeom>
        </p:spPr>
      </p:pic>
      <p:pic>
        <p:nvPicPr>
          <p:cNvPr id="20" name="Image 19">
            <a:extLst>
              <a:ext uri="{FF2B5EF4-FFF2-40B4-BE49-F238E27FC236}">
                <a16:creationId xmlns:a16="http://schemas.microsoft.com/office/drawing/2014/main" id="{0FCF5A49-3806-A92F-F016-E13A7BB085F0}"/>
              </a:ext>
            </a:extLst>
          </p:cNvPr>
          <p:cNvPicPr>
            <a:picLocks noChangeAspect="1"/>
          </p:cNvPicPr>
          <p:nvPr/>
        </p:nvPicPr>
        <p:blipFill>
          <a:blip r:embed="rId5"/>
          <a:stretch>
            <a:fillRect/>
          </a:stretch>
        </p:blipFill>
        <p:spPr>
          <a:xfrm>
            <a:off x="163286" y="3359384"/>
            <a:ext cx="6285221" cy="2402895"/>
          </a:xfrm>
          <a:prstGeom prst="rect">
            <a:avLst/>
          </a:prstGeom>
        </p:spPr>
      </p:pic>
    </p:spTree>
    <p:extLst>
      <p:ext uri="{BB962C8B-B14F-4D97-AF65-F5344CB8AC3E}">
        <p14:creationId xmlns:p14="http://schemas.microsoft.com/office/powerpoint/2010/main" val="256657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3" y="1861488"/>
            <a:ext cx="9720000" cy="3908762"/>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With WP7 - Integration into industrial solutions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iSAS Repository host at STFC</a:t>
            </a:r>
          </a:p>
          <a:p>
            <a:r>
              <a:rPr lang="en-US" sz="2000" dirty="0">
                <a:latin typeface="Calibri" panose="020F0502020204030204" pitchFamily="34" charset="0"/>
                <a:ea typeface="Calibri" panose="020F0502020204030204" pitchFamily="34" charset="0"/>
                <a:cs typeface="Calibri" panose="020F0502020204030204" pitchFamily="34" charset="0"/>
              </a:rPr>
              <a:t>Feedback pending from WP7 to finalize the repository structure </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iSAS website - industrial section</a:t>
            </a:r>
          </a:p>
          <a:p>
            <a:r>
              <a:rPr lang="en-US" sz="2000" dirty="0">
                <a:latin typeface="Calibri" panose="020F0502020204030204" pitchFamily="34" charset="0"/>
                <a:ea typeface="Calibri" panose="020F0502020204030204" pitchFamily="34" charset="0"/>
                <a:cs typeface="Calibri" panose="020F0502020204030204" pitchFamily="34" charset="0"/>
              </a:rPr>
              <a:t>A website task force created to:</a:t>
            </a: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Phase 1: create a finalized skeleton (layout design) </a:t>
            </a: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Phase 2: create the added contents (from 12</a:t>
            </a:r>
            <a:r>
              <a:rPr lang="en-US" sz="2000" baseline="30000" dirty="0">
                <a:latin typeface="Calibri" panose="020F0502020204030204" pitchFamily="34" charset="0"/>
                <a:ea typeface="Calibri" panose="020F0502020204030204" pitchFamily="34" charset="0"/>
                <a:cs typeface="Calibri" panose="020F0502020204030204" pitchFamily="34" charset="0"/>
              </a:rPr>
              <a:t>th</a:t>
            </a:r>
            <a:r>
              <a:rPr lang="en-US" sz="2000" dirty="0">
                <a:latin typeface="Calibri" panose="020F0502020204030204" pitchFamily="34" charset="0"/>
                <a:ea typeface="Calibri" panose="020F0502020204030204" pitchFamily="34" charset="0"/>
                <a:cs typeface="Calibri" panose="020F0502020204030204" pitchFamily="34" charset="0"/>
              </a:rPr>
              <a:t> November)</a:t>
            </a:r>
          </a:p>
          <a:p>
            <a:pPr marL="342900" indent="-3429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Industry Board</a:t>
            </a:r>
          </a:p>
          <a:p>
            <a:r>
              <a:rPr lang="en-US" sz="2000" dirty="0">
                <a:latin typeface="Calibri" panose="020F0502020204030204" pitchFamily="34" charset="0"/>
                <a:ea typeface="Calibri" panose="020F0502020204030204" pitchFamily="34" charset="0"/>
                <a:cs typeface="Calibri" panose="020F0502020204030204" pitchFamily="34" charset="0"/>
              </a:rPr>
              <a:t>1</a:t>
            </a:r>
            <a:r>
              <a:rPr lang="en-US" sz="2000" baseline="30000" dirty="0">
                <a:latin typeface="Calibri" panose="020F0502020204030204" pitchFamily="34" charset="0"/>
                <a:ea typeface="Calibri" panose="020F0502020204030204" pitchFamily="34" charset="0"/>
                <a:cs typeface="Calibri" panose="020F0502020204030204" pitchFamily="34" charset="0"/>
              </a:rPr>
              <a:t>st</a:t>
            </a:r>
            <a:r>
              <a:rPr lang="en-US" sz="2000" dirty="0">
                <a:latin typeface="Calibri" panose="020F0502020204030204" pitchFamily="34" charset="0"/>
                <a:ea typeface="Calibri" panose="020F0502020204030204" pitchFamily="34" charset="0"/>
                <a:cs typeface="Calibri" panose="020F0502020204030204" pitchFamily="34" charset="0"/>
              </a:rPr>
              <a:t> Industry Board to be held 30</a:t>
            </a:r>
            <a:r>
              <a:rPr lang="en-US" sz="2000" baseline="30000" dirty="0">
                <a:latin typeface="Calibri" panose="020F0502020204030204" pitchFamily="34" charset="0"/>
                <a:ea typeface="Calibri" panose="020F0502020204030204" pitchFamily="34" charset="0"/>
                <a:cs typeface="Calibri" panose="020F0502020204030204" pitchFamily="34" charset="0"/>
              </a:rPr>
              <a:t>th</a:t>
            </a:r>
            <a:r>
              <a:rPr lang="en-US" sz="2000" dirty="0">
                <a:latin typeface="Calibri" panose="020F0502020204030204" pitchFamily="34" charset="0"/>
                <a:ea typeface="Calibri" panose="020F0502020204030204" pitchFamily="34" charset="0"/>
                <a:cs typeface="Calibri" panose="020F0502020204030204" pitchFamily="34" charset="0"/>
              </a:rPr>
              <a:t> October</a:t>
            </a: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
        <p:nvSpPr>
          <p:cNvPr id="11" name="ZoneTexte 10"/>
          <p:cNvSpPr txBox="1"/>
          <p:nvPr/>
        </p:nvSpPr>
        <p:spPr>
          <a:xfrm>
            <a:off x="1430383" y="6011574"/>
            <a:ext cx="10269585" cy="400110"/>
          </a:xfrm>
          <a:prstGeom prst="rect">
            <a:avLst/>
          </a:prstGeom>
          <a:solidFill>
            <a:srgbClr val="E0EBB7"/>
          </a:solidFill>
          <a:ln>
            <a:solidFill>
              <a:srgbClr val="A4C137"/>
            </a:solidFill>
          </a:ln>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Milestones: 	Decision on iSAS repository and its implementation (WP7 M#25) Delayed</a:t>
            </a:r>
          </a:p>
        </p:txBody>
      </p:sp>
      <p:sp>
        <p:nvSpPr>
          <p:cNvPr id="6" name="ZoneTexte 5">
            <a:extLst>
              <a:ext uri="{FF2B5EF4-FFF2-40B4-BE49-F238E27FC236}">
                <a16:creationId xmlns:a16="http://schemas.microsoft.com/office/drawing/2014/main" id="{39D5386A-B77B-421E-B942-6708EE4F25F1}"/>
              </a:ext>
            </a:extLst>
          </p:cNvPr>
          <p:cNvSpPr txBox="1"/>
          <p:nvPr/>
        </p:nvSpPr>
        <p:spPr>
          <a:xfrm>
            <a:off x="1434734" y="6442657"/>
            <a:ext cx="10269586" cy="400110"/>
          </a:xfrm>
          <a:prstGeom prst="rect">
            <a:avLst/>
          </a:prstGeom>
          <a:solidFill>
            <a:srgbClr val="E0EBB7"/>
          </a:solidFill>
          <a:ln>
            <a:solidFill>
              <a:srgbClr val="A4C137"/>
            </a:solidFill>
          </a:ln>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Deliverables: 	</a:t>
            </a:r>
            <a:r>
              <a:rPr lang="en-GB" sz="2000" b="1" dirty="0">
                <a:latin typeface="Calibri" panose="020F0502020204030204" pitchFamily="34" charset="0"/>
                <a:ea typeface="Calibri" panose="020F0502020204030204" pitchFamily="34" charset="0"/>
                <a:cs typeface="Calibri" panose="020F0502020204030204" pitchFamily="34" charset="0"/>
              </a:rPr>
              <a:t>Creation of website for the iSAS - industrial section </a:t>
            </a:r>
            <a:r>
              <a:rPr lang="en-US" sz="2000" b="1" dirty="0">
                <a:latin typeface="Calibri" panose="020F0502020204030204" pitchFamily="34" charset="0"/>
                <a:ea typeface="Calibri" panose="020F0502020204030204" pitchFamily="34" charset="0"/>
                <a:cs typeface="Calibri" panose="020F0502020204030204" pitchFamily="34" charset="0"/>
              </a:rPr>
              <a:t>(WP7 D#22) due month 10</a:t>
            </a:r>
          </a:p>
        </p:txBody>
      </p:sp>
    </p:spTree>
    <p:extLst>
      <p:ext uri="{BB962C8B-B14F-4D97-AF65-F5344CB8AC3E}">
        <p14:creationId xmlns:p14="http://schemas.microsoft.com/office/powerpoint/2010/main" val="254235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41622"/>
            <a:ext cx="9720000" cy="1446550"/>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Work plan </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with Milestones &amp; Deliverables status by timeline for the 1</a:t>
            </a:r>
            <a:r>
              <a:rPr lang="en-US" sz="2000" baseline="30000" dirty="0">
                <a:latin typeface="Calibri" panose="020F0502020204030204" pitchFamily="34" charset="0"/>
                <a:ea typeface="Calibri" panose="020F0502020204030204" pitchFamily="34" charset="0"/>
                <a:cs typeface="Calibri" panose="020F0502020204030204" pitchFamily="34" charset="0"/>
              </a:rPr>
              <a:t>st</a:t>
            </a:r>
            <a:r>
              <a:rPr lang="en-US" sz="2000" dirty="0">
                <a:latin typeface="Calibri" panose="020F0502020204030204" pitchFamily="34" charset="0"/>
                <a:ea typeface="Calibri" panose="020F0502020204030204" pitchFamily="34" charset="0"/>
                <a:cs typeface="Calibri" panose="020F0502020204030204" pitchFamily="34" charset="0"/>
              </a:rPr>
              <a:t> project year:</a:t>
            </a:r>
          </a:p>
          <a:p>
            <a:pPr marL="342900" indent="-3429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pic>
        <p:nvPicPr>
          <p:cNvPr id="3" name="Image 2">
            <a:extLst>
              <a:ext uri="{FF2B5EF4-FFF2-40B4-BE49-F238E27FC236}">
                <a16:creationId xmlns:a16="http://schemas.microsoft.com/office/drawing/2014/main" id="{FE574778-59CF-45A4-AC54-299FDE3F354E}"/>
              </a:ext>
            </a:extLst>
          </p:cNvPr>
          <p:cNvPicPr>
            <a:picLocks noChangeAspect="1"/>
          </p:cNvPicPr>
          <p:nvPr/>
        </p:nvPicPr>
        <p:blipFill>
          <a:blip r:embed="rId3"/>
          <a:stretch>
            <a:fillRect/>
          </a:stretch>
        </p:blipFill>
        <p:spPr>
          <a:xfrm>
            <a:off x="0" y="3957408"/>
            <a:ext cx="12192000" cy="2356942"/>
          </a:xfrm>
          <a:prstGeom prst="rect">
            <a:avLst/>
          </a:prstGeom>
        </p:spPr>
      </p:pic>
    </p:spTree>
    <p:extLst>
      <p:ext uri="{BB962C8B-B14F-4D97-AF65-F5344CB8AC3E}">
        <p14:creationId xmlns:p14="http://schemas.microsoft.com/office/powerpoint/2010/main" val="305298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1">
            <a:extLst>
              <a:ext uri="{FF2B5EF4-FFF2-40B4-BE49-F238E27FC236}">
                <a16:creationId xmlns:a16="http://schemas.microsoft.com/office/drawing/2014/main" id="{C335F4B2-46CC-4692-8189-C48C5E3E94F2}"/>
              </a:ext>
            </a:extLst>
          </p:cNvPr>
          <p:cNvSpPr>
            <a:spLocks noGrp="1"/>
          </p:cNvSpPr>
          <p:nvPr>
            <p:ph type="title"/>
          </p:nvPr>
        </p:nvSpPr>
        <p:spPr/>
        <p:txBody>
          <a:bodyPr/>
          <a:lstStyle/>
          <a:p>
            <a:pPr algn="ctr"/>
            <a:r>
              <a:rPr lang="en-GB" dirty="0">
                <a:solidFill>
                  <a:srgbClr val="A4C137"/>
                </a:solidFill>
                <a:latin typeface="Calibri" panose="020F0502020204030204" pitchFamily="34" charset="0"/>
                <a:cs typeface="Calibri" panose="020F0502020204030204" pitchFamily="34" charset="0"/>
              </a:rPr>
              <a:t>Thank</a:t>
            </a:r>
            <a:r>
              <a:rPr lang="fr-FR" dirty="0">
                <a:solidFill>
                  <a:srgbClr val="A4C137"/>
                </a:solidFill>
                <a:latin typeface="Calibri" panose="020F0502020204030204" pitchFamily="34" charset="0"/>
                <a:cs typeface="Calibri" panose="020F0502020204030204" pitchFamily="34" charset="0"/>
              </a:rPr>
              <a:t> </a:t>
            </a:r>
            <a:r>
              <a:rPr lang="en-US" dirty="0">
                <a:solidFill>
                  <a:srgbClr val="A4C137"/>
                </a:solidFill>
                <a:latin typeface="Calibri" panose="020F0502020204030204" pitchFamily="34" charset="0"/>
                <a:cs typeface="Calibri" panose="020F0502020204030204" pitchFamily="34" charset="0"/>
              </a:rPr>
              <a:t>you</a:t>
            </a:r>
            <a:r>
              <a:rPr lang="fr-FR" dirty="0">
                <a:solidFill>
                  <a:srgbClr val="A4C137"/>
                </a:solidFill>
                <a:latin typeface="Calibri" panose="020F0502020204030204" pitchFamily="34" charset="0"/>
                <a:cs typeface="Calibri" panose="020F0502020204030204" pitchFamily="34" charset="0"/>
              </a:rPr>
              <a:t>!</a:t>
            </a:r>
            <a:endParaRPr lang="en-GB" dirty="0"/>
          </a:p>
        </p:txBody>
      </p:sp>
      <p:sp>
        <p:nvSpPr>
          <p:cNvPr id="13" name="Espace réservé du texte 12">
            <a:extLst>
              <a:ext uri="{FF2B5EF4-FFF2-40B4-BE49-F238E27FC236}">
                <a16:creationId xmlns:a16="http://schemas.microsoft.com/office/drawing/2014/main" id="{B48205A9-EDC5-4C3D-BDF1-25C291DC9F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3744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426073"/>
            <a:ext cx="9720000" cy="4031873"/>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Agenda</a:t>
            </a:r>
            <a:endParaRPr lang="en-US" sz="2000" b="1" dirty="0">
              <a:latin typeface="Calibri" panose="020F0502020204030204" pitchFamily="34" charset="0"/>
              <a:cs typeface="Calibri" panose="020F0502020204030204" pitchFamily="34" charset="0"/>
            </a:endParaRPr>
          </a:p>
          <a:p>
            <a:endParaRPr lang="en-GB" sz="2800" b="1" dirty="0"/>
          </a:p>
          <a:p>
            <a:r>
              <a:rPr lang="en-GB" sz="2000" b="1" dirty="0"/>
              <a:t>Objectives </a:t>
            </a:r>
          </a:p>
          <a:p>
            <a:r>
              <a:rPr lang="en-GB" sz="2000" dirty="0"/>
              <a:t>To review WP progress &amp; to discuss the scientific coordination of the project</a:t>
            </a:r>
          </a:p>
          <a:p>
            <a:r>
              <a:rPr lang="en-GB" sz="2000" dirty="0"/>
              <a:t>To facilitate cross-coordination between WP</a:t>
            </a:r>
            <a:br>
              <a:rPr lang="en-GB" sz="2000" dirty="0"/>
            </a:br>
            <a:endParaRPr lang="en-GB" sz="2000" dirty="0"/>
          </a:p>
          <a:p>
            <a:r>
              <a:rPr lang="en-GB" sz="2000" b="1" dirty="0"/>
              <a:t>Agenda items </a:t>
            </a:r>
          </a:p>
          <a:p>
            <a:pPr marL="800100" lvl="1" indent="-342900">
              <a:buFont typeface="Wingdings" panose="05000000000000000000" pitchFamily="2" charset="2"/>
              <a:buChar char="Ø"/>
            </a:pPr>
            <a:r>
              <a:rPr lang="en-GB" sz="2000" dirty="0"/>
              <a:t>Report from the Coordination Panel - 10 min</a:t>
            </a:r>
          </a:p>
          <a:p>
            <a:pPr marL="800100" lvl="1" indent="-342900">
              <a:buFont typeface="Wingdings" panose="05000000000000000000" pitchFamily="2" charset="2"/>
              <a:buChar char="Ø"/>
            </a:pPr>
            <a:r>
              <a:rPr lang="en-GB" sz="2000" dirty="0"/>
              <a:t>Reports from WPs – 10 min each WP</a:t>
            </a:r>
          </a:p>
          <a:p>
            <a:pPr lvl="1"/>
            <a:endParaRPr lang="en-GB" sz="2000" dirty="0"/>
          </a:p>
          <a:p>
            <a:r>
              <a:rPr lang="en-US" sz="2000" dirty="0"/>
              <a:t>Notes will be found in the meeting </a:t>
            </a:r>
            <a:r>
              <a:rPr lang="en-US" sz="2000" dirty="0">
                <a:hlinkClick r:id="rId3"/>
              </a:rPr>
              <a:t>Indico page</a:t>
            </a:r>
            <a:r>
              <a:rPr lang="en-US" sz="2000" dirty="0"/>
              <a:t> (</a:t>
            </a:r>
            <a:r>
              <a:rPr lang="en-GB" sz="2000" dirty="0"/>
              <a:t>WP status report template enclosed)</a:t>
            </a:r>
            <a:endParaRPr lang="en-US" sz="2000" dirty="0"/>
          </a:p>
          <a:p>
            <a:r>
              <a:rPr lang="en-US" sz="2000" dirty="0">
                <a:hlinkClick r:id="rId4"/>
              </a:rPr>
              <a:t>iSAS project Indico page </a:t>
            </a:r>
            <a:endParaRPr lang="en-US" sz="2000" dirty="0"/>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Tree>
    <p:extLst>
      <p:ext uri="{BB962C8B-B14F-4D97-AF65-F5344CB8AC3E}">
        <p14:creationId xmlns:p14="http://schemas.microsoft.com/office/powerpoint/2010/main" val="377638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3" y="2670231"/>
            <a:ext cx="10669881" cy="3600986"/>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iSAS organisation</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t>The </a:t>
            </a:r>
            <a:r>
              <a:rPr lang="en-US" sz="2000" dirty="0">
                <a:solidFill>
                  <a:srgbClr val="A4C137"/>
                </a:solidFill>
              </a:rPr>
              <a:t>Coordination panel</a:t>
            </a:r>
            <a:r>
              <a:rPr lang="en-US" sz="2000" dirty="0"/>
              <a:t>, who leads the scientific coordination of the project, meets every 6 weeks </a:t>
            </a:r>
          </a:p>
          <a:p>
            <a:pPr marL="342900" indent="-342900">
              <a:buFont typeface="Wingdings" panose="05000000000000000000" pitchFamily="2" charset="2"/>
              <a:buChar char="Ø"/>
            </a:pPr>
            <a:r>
              <a:rPr lang="en-US" sz="2000" dirty="0"/>
              <a:t>Every other meeting becomes a </a:t>
            </a:r>
            <a:r>
              <a:rPr lang="en-US" sz="2000" dirty="0">
                <a:solidFill>
                  <a:srgbClr val="A4C137"/>
                </a:solidFill>
              </a:rPr>
              <a:t>Steering committee </a:t>
            </a:r>
            <a:r>
              <a:rPr lang="en-US" sz="2000" dirty="0"/>
              <a:t>to review WP progress in cross-coordination with WP Leaders &amp; Deputies, every trimester</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Update: </a:t>
            </a:r>
            <a:r>
              <a:rPr lang="en-US" sz="2000" b="1" dirty="0"/>
              <a:t>Giovanni Bisoffi</a:t>
            </a:r>
            <a:r>
              <a:rPr lang="en-US" sz="2000" dirty="0"/>
              <a:t>, Deputy Scientific Coordinator on the iSAS Coordination panel for INFN, will join the team of the Italian proposal for the Einstein Telescope and will hand over his Coordination panel responsibilities to </a:t>
            </a:r>
            <a:r>
              <a:rPr lang="en-US" sz="2000" b="1" dirty="0"/>
              <a:t>Cristian Pira</a:t>
            </a:r>
            <a:r>
              <a:rPr lang="en-US" sz="2000" dirty="0"/>
              <a:t>, who is also iSAS WP3 Leader  </a:t>
            </a:r>
          </a:p>
          <a:p>
            <a:r>
              <a:rPr lang="en-US" sz="2000" dirty="0"/>
              <a:t>	Thank you Giovanni for your participation to the iSAS project </a:t>
            </a:r>
          </a:p>
          <a:p>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Tree>
    <p:extLst>
      <p:ext uri="{BB962C8B-B14F-4D97-AF65-F5344CB8AC3E}">
        <p14:creationId xmlns:p14="http://schemas.microsoft.com/office/powerpoint/2010/main" val="6720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1200329"/>
          </a:xfrm>
          <a:prstGeom prst="rect">
            <a:avLst/>
          </a:prstGeom>
          <a:noFill/>
        </p:spPr>
        <p:txBody>
          <a:bodyPr wrap="square" rtlCol="0">
            <a:spAutoFit/>
          </a:bodyPr>
          <a:lstStyle/>
          <a:p>
            <a:r>
              <a:rPr lang="en-GB" sz="3600" b="1" dirty="0">
                <a:solidFill>
                  <a:srgbClr val="002060"/>
                </a:solidFill>
              </a:rPr>
              <a:t>iSAS Governing Board meeting </a:t>
            </a:r>
            <a:endParaRPr lang="en-GB" sz="3600" b="1" dirty="0">
              <a:solidFill>
                <a:schemeClr val="bg2">
                  <a:lumMod val="50000"/>
                </a:schemeClr>
              </a:solidFill>
            </a:endParaRPr>
          </a:p>
          <a:p>
            <a:endParaRPr lang="en-GB" sz="3600" b="1" dirty="0">
              <a:solidFill>
                <a:schemeClr val="bg2">
                  <a:lumMod val="50000"/>
                </a:schemeClr>
              </a:solidFill>
            </a:endParaRPr>
          </a:p>
        </p:txBody>
      </p:sp>
      <p:pic>
        <p:nvPicPr>
          <p:cNvPr id="4" name="Image 3">
            <a:extLst>
              <a:ext uri="{FF2B5EF4-FFF2-40B4-BE49-F238E27FC236}">
                <a16:creationId xmlns:a16="http://schemas.microsoft.com/office/drawing/2014/main" id="{80AD9D13-1111-4C68-82C0-DBD7D4CFA173}"/>
              </a:ext>
            </a:extLst>
          </p:cNvPr>
          <p:cNvPicPr>
            <a:picLocks noChangeAspect="1"/>
          </p:cNvPicPr>
          <p:nvPr/>
        </p:nvPicPr>
        <p:blipFill>
          <a:blip r:embed="rId3"/>
          <a:stretch>
            <a:fillRect/>
          </a:stretch>
        </p:blipFill>
        <p:spPr>
          <a:xfrm>
            <a:off x="22952" y="0"/>
            <a:ext cx="12146096" cy="6858000"/>
          </a:xfrm>
          <a:prstGeom prst="rect">
            <a:avLst/>
          </a:prstGeom>
        </p:spPr>
      </p:pic>
    </p:spTree>
    <p:extLst>
      <p:ext uri="{BB962C8B-B14F-4D97-AF65-F5344CB8AC3E}">
        <p14:creationId xmlns:p14="http://schemas.microsoft.com/office/powerpoint/2010/main" val="378424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41622"/>
            <a:ext cx="9720000" cy="1569660"/>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Advisory Board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solidFill>
                  <a:srgbClr val="A4C137"/>
                </a:solidFill>
                <a:latin typeface="Calibri" panose="020F0502020204030204" pitchFamily="34" charset="0"/>
                <a:ea typeface="Calibri" panose="020F0502020204030204" pitchFamily="34" charset="0"/>
                <a:cs typeface="Calibri" panose="020F0502020204030204" pitchFamily="34" charset="0"/>
              </a:rPr>
              <a:t>Advisory Board members welcome</a:t>
            </a:r>
            <a:r>
              <a:rPr lang="en-US" sz="2000" dirty="0">
                <a:latin typeface="Calibri" panose="020F0502020204030204" pitchFamily="34" charset="0"/>
                <a:ea typeface="Calibri" panose="020F0502020204030204" pitchFamily="34" charset="0"/>
                <a:cs typeface="Calibri" panose="020F0502020204030204" pitchFamily="34" charset="0"/>
              </a:rPr>
              <a:t> into the project</a:t>
            </a:r>
          </a:p>
          <a:p>
            <a:r>
              <a:rPr lang="en-US" sz="2000" dirty="0">
                <a:latin typeface="Calibri" panose="020F0502020204030204" pitchFamily="34" charset="0"/>
                <a:ea typeface="Calibri" panose="020F0502020204030204" pitchFamily="34" charset="0"/>
                <a:cs typeface="Calibri" panose="020F0502020204030204" pitchFamily="34" charset="0"/>
              </a:rPr>
              <a:t>Meeting on 20</a:t>
            </a:r>
            <a:r>
              <a:rPr lang="en-US" sz="2000" baseline="30000" dirty="0">
                <a:latin typeface="Calibri" panose="020F0502020204030204" pitchFamily="34" charset="0"/>
                <a:ea typeface="Calibri" panose="020F0502020204030204" pitchFamily="34" charset="0"/>
                <a:cs typeface="Calibri" panose="020F0502020204030204" pitchFamily="34" charset="0"/>
              </a:rPr>
              <a:t>th</a:t>
            </a:r>
            <a:r>
              <a:rPr lang="en-US" sz="2000" dirty="0">
                <a:latin typeface="Calibri" panose="020F0502020204030204" pitchFamily="34" charset="0"/>
                <a:ea typeface="Calibri" panose="020F0502020204030204" pitchFamily="34" charset="0"/>
                <a:cs typeface="Calibri" panose="020F0502020204030204" pitchFamily="34" charset="0"/>
              </a:rPr>
              <a:t> September at 10 am CET</a:t>
            </a: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
        <p:nvSpPr>
          <p:cNvPr id="6" name="ZoneTexte 5">
            <a:extLst>
              <a:ext uri="{FF2B5EF4-FFF2-40B4-BE49-F238E27FC236}">
                <a16:creationId xmlns:a16="http://schemas.microsoft.com/office/drawing/2014/main" id="{F2B33816-9119-43F4-8DAF-082E8DF6B747}"/>
              </a:ext>
            </a:extLst>
          </p:cNvPr>
          <p:cNvSpPr txBox="1"/>
          <p:nvPr/>
        </p:nvSpPr>
        <p:spPr>
          <a:xfrm>
            <a:off x="1430383" y="4160876"/>
            <a:ext cx="9403079" cy="2123658"/>
          </a:xfrm>
          <a:prstGeom prst="rect">
            <a:avLst/>
          </a:prstGeom>
          <a:solidFill>
            <a:srgbClr val="E0EBB7"/>
          </a:solidFill>
          <a:ln>
            <a:solidFill>
              <a:srgbClr val="A4C137"/>
            </a:solidFill>
          </a:ln>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Mandated: 		Frederick Bordry (Chair)</a:t>
            </a:r>
          </a:p>
          <a:p>
            <a:r>
              <a:rPr lang="en-US" sz="1600" b="1" dirty="0">
                <a:latin typeface="Calibri" panose="020F0502020204030204" pitchFamily="34" charset="0"/>
                <a:ea typeface="Calibri" panose="020F0502020204030204" pitchFamily="34" charset="0"/>
                <a:cs typeface="Calibri" panose="020F0502020204030204" pitchFamily="34" charset="0"/>
              </a:rPr>
              <a:t>			Roberto Losito (CERN)</a:t>
            </a:r>
          </a:p>
          <a:p>
            <a:r>
              <a:rPr lang="en-US" sz="1600" b="1" dirty="0">
                <a:latin typeface="Calibri" panose="020F0502020204030204" pitchFamily="34" charset="0"/>
                <a:ea typeface="Calibri" panose="020F0502020204030204" pitchFamily="34" charset="0"/>
                <a:cs typeface="Calibri" panose="020F0502020204030204" pitchFamily="34" charset="0"/>
              </a:rPr>
              <a:t>			Eugenio Nappi (TIARA)</a:t>
            </a:r>
          </a:p>
          <a:p>
            <a:r>
              <a:rPr lang="en-US" sz="1600" b="1" dirty="0">
                <a:latin typeface="Calibri" panose="020F0502020204030204" pitchFamily="34" charset="0"/>
                <a:ea typeface="Calibri" panose="020F0502020204030204" pitchFamily="34" charset="0"/>
                <a:cs typeface="Calibri" panose="020F0502020204030204" pitchFamily="34" charset="0"/>
              </a:rPr>
              <a:t>			Maxim Titov (LDG)</a:t>
            </a:r>
          </a:p>
          <a:p>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Declined:			Caterina Biscari (LEAPS)</a:t>
            </a:r>
          </a:p>
          <a:p>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Pending mandate: 		4</a:t>
            </a:r>
            <a:r>
              <a:rPr lang="en-US" sz="1600" b="1" baseline="30000" dirty="0">
                <a:latin typeface="Calibri" panose="020F0502020204030204" pitchFamily="34" charset="0"/>
                <a:ea typeface="Calibri" panose="020F0502020204030204" pitchFamily="34" charset="0"/>
                <a:cs typeface="Calibri" panose="020F0502020204030204" pitchFamily="34" charset="0"/>
              </a:rPr>
              <a:t>th</a:t>
            </a:r>
            <a:r>
              <a:rPr lang="en-US" sz="1600" b="1" dirty="0">
                <a:latin typeface="Calibri" panose="020F0502020204030204" pitchFamily="34" charset="0"/>
                <a:ea typeface="Calibri" panose="020F0502020204030204" pitchFamily="34" charset="0"/>
                <a:cs typeface="Calibri" panose="020F0502020204030204" pitchFamily="34" charset="0"/>
              </a:rPr>
              <a:t> member (LEAPS)</a:t>
            </a:r>
          </a:p>
        </p:txBody>
      </p:sp>
    </p:spTree>
    <p:extLst>
      <p:ext uri="{BB962C8B-B14F-4D97-AF65-F5344CB8AC3E}">
        <p14:creationId xmlns:p14="http://schemas.microsoft.com/office/powerpoint/2010/main" val="82497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525928"/>
            <a:ext cx="9720000" cy="2185214"/>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Consortium agreement</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cs typeface="Calibri" panose="020F0502020204030204" pitchFamily="34" charset="0"/>
              </a:rPr>
              <a:t>Consortium Agreement (CA)</a:t>
            </a:r>
            <a:r>
              <a:rPr lang="en-GB" sz="2000" dirty="0">
                <a:solidFill>
                  <a:srgbClr val="A4C137"/>
                </a:solidFill>
                <a:latin typeface="Calibri" panose="020F0502020204030204" pitchFamily="34" charset="0"/>
                <a:ea typeface="Calibri" panose="020F0502020204030204" pitchFamily="34" charset="0"/>
                <a:cs typeface="Calibri" panose="020F0502020204030204" pitchFamily="34" charset="0"/>
              </a:rPr>
              <a:t> in progress</a:t>
            </a:r>
          </a:p>
          <a:p>
            <a:pPr marL="342900"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Comments &amp; questions phase </a:t>
            </a:r>
          </a:p>
          <a:p>
            <a:pPr lvl="1"/>
            <a:r>
              <a:rPr lang="en-GB" sz="2000" dirty="0">
                <a:latin typeface="Calibri" panose="020F0502020204030204" pitchFamily="34" charset="0"/>
                <a:ea typeface="Calibri" panose="020F0502020204030204" pitchFamily="34" charset="0"/>
                <a:cs typeface="Calibri" panose="020F0502020204030204" pitchFamily="34" charset="0"/>
              </a:rPr>
              <a:t>Until 4th November for the Governing Board meeting</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
        <p:nvSpPr>
          <p:cNvPr id="6" name="ZoneTexte 5">
            <a:extLst>
              <a:ext uri="{FF2B5EF4-FFF2-40B4-BE49-F238E27FC236}">
                <a16:creationId xmlns:a16="http://schemas.microsoft.com/office/drawing/2014/main" id="{96627B72-3C2B-47DC-8235-760F45BF842B}"/>
              </a:ext>
            </a:extLst>
          </p:cNvPr>
          <p:cNvSpPr txBox="1"/>
          <p:nvPr/>
        </p:nvSpPr>
        <p:spPr>
          <a:xfrm>
            <a:off x="1430384" y="4791191"/>
            <a:ext cx="4535410" cy="1569660"/>
          </a:xfrm>
          <a:prstGeom prst="rect">
            <a:avLst/>
          </a:prstGeom>
          <a:solidFill>
            <a:srgbClr val="E0EBB7"/>
          </a:solidFill>
          <a:ln>
            <a:solidFill>
              <a:srgbClr val="A4C137"/>
            </a:solidFill>
          </a:ln>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Commented: 	CERN</a:t>
            </a:r>
          </a:p>
          <a:p>
            <a:r>
              <a:rPr lang="en-US" sz="1600" b="1" dirty="0">
                <a:latin typeface="Calibri" panose="020F0502020204030204" pitchFamily="34" charset="0"/>
                <a:ea typeface="Calibri" panose="020F0502020204030204" pitchFamily="34" charset="0"/>
                <a:cs typeface="Calibri" panose="020F0502020204030204" pitchFamily="34" charset="0"/>
              </a:rPr>
              <a:t>		CEA</a:t>
            </a:r>
          </a:p>
          <a:p>
            <a:r>
              <a:rPr lang="en-US" sz="1600" b="1" dirty="0">
                <a:latin typeface="Calibri" panose="020F0502020204030204" pitchFamily="34" charset="0"/>
                <a:ea typeface="Calibri" panose="020F0502020204030204" pitchFamily="34" charset="0"/>
                <a:cs typeface="Calibri" panose="020F0502020204030204" pitchFamily="34" charset="0"/>
              </a:rPr>
              <a:t>		HZB</a:t>
            </a:r>
          </a:p>
          <a:p>
            <a:r>
              <a:rPr lang="en-US" sz="1600" b="1" dirty="0">
                <a:latin typeface="Calibri" panose="020F0502020204030204" pitchFamily="34" charset="0"/>
                <a:ea typeface="Calibri" panose="020F0502020204030204" pitchFamily="34" charset="0"/>
                <a:cs typeface="Calibri" panose="020F0502020204030204" pitchFamily="34" charset="0"/>
              </a:rPr>
              <a:t>		INFN</a:t>
            </a:r>
          </a:p>
          <a:p>
            <a:r>
              <a:rPr lang="en-US" sz="1600" b="1" dirty="0">
                <a:latin typeface="Calibri" panose="020F0502020204030204" pitchFamily="34" charset="0"/>
                <a:ea typeface="Calibri" panose="020F0502020204030204" pitchFamily="34" charset="0"/>
                <a:cs typeface="Calibri" panose="020F0502020204030204" pitchFamily="34" charset="0"/>
              </a:rPr>
              <a:t>		EPFL</a:t>
            </a:r>
          </a:p>
          <a:p>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4FB177B3-8A7B-42A2-9D3E-D0F031F56E35}"/>
              </a:ext>
            </a:extLst>
          </p:cNvPr>
          <p:cNvSpPr txBox="1"/>
          <p:nvPr/>
        </p:nvSpPr>
        <p:spPr>
          <a:xfrm>
            <a:off x="6095999" y="4791191"/>
            <a:ext cx="4665617" cy="1569660"/>
          </a:xfrm>
          <a:prstGeom prst="rect">
            <a:avLst/>
          </a:prstGeom>
          <a:solidFill>
            <a:srgbClr val="E0EBB7"/>
          </a:solidFill>
          <a:ln>
            <a:solidFill>
              <a:srgbClr val="A4C137"/>
            </a:solidFill>
          </a:ln>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Pending comments: 	ESS</a:t>
            </a:r>
          </a:p>
          <a:p>
            <a:r>
              <a:rPr lang="en-US" sz="1600" b="1" dirty="0">
                <a:latin typeface="Calibri" panose="020F0502020204030204" pitchFamily="34" charset="0"/>
                <a:ea typeface="Calibri" panose="020F0502020204030204" pitchFamily="34" charset="0"/>
                <a:cs typeface="Calibri" panose="020F0502020204030204" pitchFamily="34" charset="0"/>
              </a:rPr>
              <a:t>		DESY</a:t>
            </a:r>
          </a:p>
          <a:p>
            <a:r>
              <a:rPr lang="en-US" sz="1600" b="1" dirty="0">
                <a:latin typeface="Calibri" panose="020F0502020204030204" pitchFamily="34" charset="0"/>
                <a:ea typeface="Calibri" panose="020F0502020204030204" pitchFamily="34" charset="0"/>
                <a:cs typeface="Calibri" panose="020F0502020204030204" pitchFamily="34" charset="0"/>
              </a:rPr>
              <a:t>		VUB</a:t>
            </a:r>
          </a:p>
          <a:p>
            <a:r>
              <a:rPr lang="en-US" sz="1600" b="1" dirty="0">
                <a:latin typeface="Calibri" panose="020F0502020204030204" pitchFamily="34" charset="0"/>
                <a:ea typeface="Calibri" panose="020F0502020204030204" pitchFamily="34" charset="0"/>
                <a:cs typeface="Calibri" panose="020F0502020204030204" pitchFamily="34" charset="0"/>
              </a:rPr>
              <a:t>		UKRI</a:t>
            </a:r>
          </a:p>
          <a:p>
            <a:r>
              <a:rPr lang="en-US" sz="1600" b="1" dirty="0">
                <a:latin typeface="Calibri" panose="020F0502020204030204" pitchFamily="34" charset="0"/>
                <a:ea typeface="Calibri" panose="020F0502020204030204" pitchFamily="34" charset="0"/>
                <a:cs typeface="Calibri" panose="020F0502020204030204" pitchFamily="34" charset="0"/>
              </a:rPr>
              <a:t>		Lancaster University</a:t>
            </a:r>
          </a:p>
          <a:p>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931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41622"/>
            <a:ext cx="9720000" cy="1877437"/>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Governing Board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Governing Board next</a:t>
            </a:r>
            <a:r>
              <a:rPr lang="en-US" sz="2000"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meeting</a:t>
            </a:r>
          </a:p>
          <a:p>
            <a:r>
              <a:rPr lang="en-US" sz="2000" dirty="0">
                <a:latin typeface="Calibri" panose="020F0502020204030204" pitchFamily="34" charset="0"/>
                <a:ea typeface="Calibri" panose="020F0502020204030204" pitchFamily="34" charset="0"/>
                <a:cs typeface="Calibri" panose="020F0502020204030204" pitchFamily="34" charset="0"/>
              </a:rPr>
              <a:t>4</a:t>
            </a:r>
            <a:r>
              <a:rPr lang="en-US" sz="2000" baseline="30000" dirty="0">
                <a:latin typeface="Calibri" panose="020F0502020204030204" pitchFamily="34" charset="0"/>
                <a:ea typeface="Calibri" panose="020F0502020204030204" pitchFamily="34" charset="0"/>
                <a:cs typeface="Calibri" panose="020F0502020204030204" pitchFamily="34" charset="0"/>
              </a:rPr>
              <a:t>th</a:t>
            </a:r>
            <a:r>
              <a:rPr lang="en-US" sz="2000" dirty="0">
                <a:latin typeface="Calibri" panose="020F0502020204030204" pitchFamily="34" charset="0"/>
                <a:ea typeface="Calibri" panose="020F0502020204030204" pitchFamily="34" charset="0"/>
                <a:cs typeface="Calibri" panose="020F0502020204030204" pitchFamily="34" charset="0"/>
              </a:rPr>
              <a:t> November at 2 pm CET</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
        <p:nvSpPr>
          <p:cNvPr id="8" name="ZoneTexte 7">
            <a:extLst>
              <a:ext uri="{FF2B5EF4-FFF2-40B4-BE49-F238E27FC236}">
                <a16:creationId xmlns:a16="http://schemas.microsoft.com/office/drawing/2014/main" id="{16DC01B7-1622-4CC2-841F-AA4C58A3413D}"/>
              </a:ext>
            </a:extLst>
          </p:cNvPr>
          <p:cNvSpPr txBox="1"/>
          <p:nvPr/>
        </p:nvSpPr>
        <p:spPr>
          <a:xfrm>
            <a:off x="1430384" y="4544970"/>
            <a:ext cx="4535410" cy="2062103"/>
          </a:xfrm>
          <a:prstGeom prst="rect">
            <a:avLst/>
          </a:prstGeom>
          <a:solidFill>
            <a:srgbClr val="E0EBB7"/>
          </a:solidFill>
          <a:ln>
            <a:solidFill>
              <a:srgbClr val="A4C137"/>
            </a:solidFill>
          </a:ln>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Member nominated: 	CNRS 	UKRI</a:t>
            </a:r>
          </a:p>
          <a:p>
            <a:r>
              <a:rPr lang="en-US" sz="1600" b="1" dirty="0">
                <a:latin typeface="Calibri" panose="020F0502020204030204" pitchFamily="34" charset="0"/>
                <a:ea typeface="Calibri" panose="020F0502020204030204" pitchFamily="34" charset="0"/>
                <a:cs typeface="Calibri" panose="020F0502020204030204" pitchFamily="34" charset="0"/>
              </a:rPr>
              <a:t>		CERN	Lancaster Univ		ESS	EPFL 			DESY	</a:t>
            </a:r>
          </a:p>
          <a:p>
            <a:r>
              <a:rPr lang="en-US" sz="1600" b="1" dirty="0">
                <a:latin typeface="Calibri" panose="020F0502020204030204" pitchFamily="34" charset="0"/>
                <a:ea typeface="Calibri" panose="020F0502020204030204" pitchFamily="34" charset="0"/>
                <a:cs typeface="Calibri" panose="020F0502020204030204" pitchFamily="34" charset="0"/>
              </a:rPr>
              <a:t>		VUB</a:t>
            </a:r>
          </a:p>
          <a:p>
            <a:r>
              <a:rPr lang="en-US" sz="1600" b="1" dirty="0">
                <a:latin typeface="Calibri" panose="020F0502020204030204" pitchFamily="34" charset="0"/>
                <a:ea typeface="Calibri" panose="020F0502020204030204" pitchFamily="34" charset="0"/>
                <a:cs typeface="Calibri" panose="020F0502020204030204" pitchFamily="34" charset="0"/>
              </a:rPr>
              <a:t>		CEA</a:t>
            </a:r>
          </a:p>
          <a:p>
            <a:r>
              <a:rPr lang="en-US" sz="1600" b="1" dirty="0">
                <a:latin typeface="Calibri" panose="020F0502020204030204" pitchFamily="34" charset="0"/>
                <a:ea typeface="Calibri" panose="020F0502020204030204" pitchFamily="34" charset="0"/>
                <a:cs typeface="Calibri" panose="020F0502020204030204" pitchFamily="34" charset="0"/>
              </a:rPr>
              <a:t>		HZB</a:t>
            </a:r>
          </a:p>
          <a:p>
            <a:r>
              <a:rPr lang="en-US" sz="1600" b="1" dirty="0">
                <a:latin typeface="Calibri" panose="020F0502020204030204" pitchFamily="34" charset="0"/>
                <a:ea typeface="Calibri" panose="020F0502020204030204" pitchFamily="34" charset="0"/>
                <a:cs typeface="Calibri" panose="020F0502020204030204" pitchFamily="34" charset="0"/>
              </a:rPr>
              <a:t>		INFN</a:t>
            </a:r>
          </a:p>
        </p:txBody>
      </p:sp>
      <p:sp>
        <p:nvSpPr>
          <p:cNvPr id="9" name="ZoneTexte 8">
            <a:extLst>
              <a:ext uri="{FF2B5EF4-FFF2-40B4-BE49-F238E27FC236}">
                <a16:creationId xmlns:a16="http://schemas.microsoft.com/office/drawing/2014/main" id="{8757D9B4-120A-4AED-8559-6029AE46B422}"/>
              </a:ext>
            </a:extLst>
          </p:cNvPr>
          <p:cNvSpPr txBox="1"/>
          <p:nvPr/>
        </p:nvSpPr>
        <p:spPr>
          <a:xfrm>
            <a:off x="6096000" y="4544969"/>
            <a:ext cx="5054385" cy="2062103"/>
          </a:xfrm>
          <a:prstGeom prst="rect">
            <a:avLst/>
          </a:prstGeom>
          <a:solidFill>
            <a:srgbClr val="E0EBB7"/>
          </a:solidFill>
          <a:ln>
            <a:solidFill>
              <a:srgbClr val="A4C137"/>
            </a:solidFill>
          </a:ln>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Pending nomination: 	</a:t>
            </a:r>
            <a:r>
              <a:rPr lang="en-US" sz="1600" b="1" dirty="0">
                <a:latin typeface="Calibri" panose="020F0502020204030204" pitchFamily="34" charset="0"/>
                <a:cs typeface="Calibri" panose="020F0502020204030204" pitchFamily="34" charset="0"/>
              </a:rPr>
              <a:t>Accelerators and Cryogenic Systems</a:t>
            </a:r>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Research Instruments GmbH</a:t>
            </a:r>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Cryoelectra GmbH</a:t>
            </a:r>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TFE SRL</a:t>
            </a:r>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Zanon Research &amp; Innovation SRL</a:t>
            </a:r>
            <a:endParaRPr lang="en-US" sz="1600" b="1"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Euclid Techlabs LLC</a:t>
            </a:r>
          </a:p>
          <a:p>
            <a:endParaRPr lang="en-US" sz="1600" b="1" dirty="0">
              <a:latin typeface="Calibri" panose="020F0502020204030204" pitchFamily="34" charset="0"/>
              <a:ea typeface="Calibri" panose="020F0502020204030204" pitchFamily="34" charset="0"/>
              <a:cs typeface="Calibri" panose="020F0502020204030204" pitchFamily="34" charset="0"/>
            </a:endParaRPr>
          </a:p>
          <a:p>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67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797834"/>
            <a:ext cx="10395856" cy="3600986"/>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Decision on the integration of 3 new partners</a:t>
            </a:r>
          </a:p>
          <a:p>
            <a:endParaRPr lang="en-GB" sz="2000" b="1" dirty="0">
              <a:effectLst/>
            </a:endParaRPr>
          </a:p>
          <a:p>
            <a:r>
              <a:rPr lang="en-GB" sz="2000" dirty="0">
                <a:effectLst/>
                <a:hlinkClick r:id="rId3"/>
              </a:rPr>
              <a:t>Nikhef</a:t>
            </a:r>
            <a:r>
              <a:rPr lang="en-GB" sz="2000" dirty="0">
                <a:effectLst/>
              </a:rPr>
              <a:t> (The Netherlands)</a:t>
            </a:r>
          </a:p>
          <a:p>
            <a:r>
              <a:rPr lang="en-GB" sz="2000" dirty="0">
                <a:effectLst/>
                <a:hlinkClick r:id="rId4"/>
              </a:rPr>
              <a:t>Riga Technical University (RTU) </a:t>
            </a:r>
            <a:r>
              <a:rPr lang="en-GB" sz="2000" dirty="0">
                <a:effectLst/>
              </a:rPr>
              <a:t>(Latvia)</a:t>
            </a:r>
          </a:p>
          <a:p>
            <a:r>
              <a:rPr lang="en-GB" sz="2000" dirty="0">
                <a:effectLst/>
                <a:hlinkClick r:id="rId5"/>
              </a:rPr>
              <a:t>Institute of Nuclear Physics (IFJ PAN)</a:t>
            </a:r>
            <a:r>
              <a:rPr lang="en-GB" sz="2000" dirty="0">
                <a:effectLst/>
              </a:rPr>
              <a:t> (Poland)</a:t>
            </a:r>
          </a:p>
          <a:p>
            <a:endParaRPr lang="en-GB" sz="2000" dirty="0">
              <a:effectLst/>
            </a:endParaRPr>
          </a:p>
          <a:p>
            <a:pPr marL="342900" indent="-342900">
              <a:buFont typeface="Wingdings" panose="05000000000000000000" pitchFamily="2" charset="2"/>
              <a:buChar char="Ø"/>
            </a:pPr>
            <a:r>
              <a:rPr lang="en-GB" sz="2000" dirty="0"/>
              <a:t>R</a:t>
            </a:r>
            <a:r>
              <a:rPr lang="en-GB" sz="2000" dirty="0">
                <a:effectLst/>
              </a:rPr>
              <a:t>oles/tasks </a:t>
            </a:r>
          </a:p>
          <a:p>
            <a:pPr marL="800100" lvl="1"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RTU in WP4</a:t>
            </a:r>
          </a:p>
          <a:p>
            <a:pPr marL="800100" lvl="1"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IFJ PAN in WP6</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2000" dirty="0">
                <a:solidFill>
                  <a:srgbClr val="A4C137"/>
                </a:solidFill>
                <a:effectLst/>
              </a:rPr>
              <a:t>Amendment</a:t>
            </a:r>
            <a:r>
              <a:rPr lang="en-GB" sz="2000" dirty="0">
                <a:effectLst/>
              </a:rPr>
              <a:t> to integrate them (if validation from Governing Board) to be finalised </a:t>
            </a:r>
            <a:r>
              <a:rPr lang="en-GB" sz="2000" dirty="0"/>
              <a:t>in</a:t>
            </a:r>
            <a:r>
              <a:rPr lang="en-GB" sz="2000" dirty="0">
                <a:effectLst/>
              </a:rPr>
              <a:t> November </a:t>
            </a:r>
          </a:p>
          <a:p>
            <a:pPr marL="342900" indent="-3429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Tree>
    <p:extLst>
      <p:ext uri="{BB962C8B-B14F-4D97-AF65-F5344CB8AC3E}">
        <p14:creationId xmlns:p14="http://schemas.microsoft.com/office/powerpoint/2010/main" val="21129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765509"/>
            <a:ext cx="9720000" cy="5078313"/>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Padova meeting in March 2025</a:t>
            </a:r>
          </a:p>
          <a:p>
            <a:endParaRPr lang="en-GB" sz="2800" dirty="0"/>
          </a:p>
          <a:p>
            <a:r>
              <a:rPr lang="en-GB" sz="2000" b="1" dirty="0">
                <a:effectLst/>
              </a:rPr>
              <a:t>Context </a:t>
            </a:r>
          </a:p>
          <a:p>
            <a:r>
              <a:rPr lang="en-GB" sz="2000" dirty="0"/>
              <a:t>Hosted at LNL, INFN, Padova</a:t>
            </a:r>
            <a:endParaRPr lang="en-GB" sz="2000" dirty="0">
              <a:effectLst/>
            </a:endParaRPr>
          </a:p>
          <a:p>
            <a:r>
              <a:rPr lang="en-GB" sz="2000" dirty="0"/>
              <a:t>F</a:t>
            </a:r>
            <a:r>
              <a:rPr lang="en-GB" sz="2000" dirty="0">
                <a:effectLst/>
              </a:rPr>
              <a:t>rom </a:t>
            </a:r>
            <a:r>
              <a:rPr lang="en-GB" sz="2000" dirty="0">
                <a:solidFill>
                  <a:srgbClr val="000000"/>
                </a:solidFill>
                <a:effectLst/>
              </a:rPr>
              <a:t>Wednesday 12th to Friday 14th (including travel)</a:t>
            </a:r>
          </a:p>
          <a:p>
            <a:pPr marL="285750" indent="-285750">
              <a:buFont typeface="Wingdings" panose="05000000000000000000" pitchFamily="2" charset="2"/>
              <a:buChar char="Ø"/>
            </a:pPr>
            <a:r>
              <a:rPr lang="en-GB" sz="2000" dirty="0"/>
              <a:t>Advisory Board, Industry Board &amp; Governing Board organised at the same time</a:t>
            </a:r>
          </a:p>
          <a:p>
            <a:pPr marL="285750" indent="-285750">
              <a:buFont typeface="Wingdings" panose="05000000000000000000" pitchFamily="2" charset="2"/>
              <a:buChar char="Ø"/>
            </a:pPr>
            <a:r>
              <a:rPr lang="en-GB" sz="2000" dirty="0">
                <a:effectLst/>
              </a:rPr>
              <a:t>Visit of LNL to anticipate</a:t>
            </a:r>
          </a:p>
          <a:p>
            <a:endParaRPr lang="en-GB" sz="2000" dirty="0">
              <a:effectLst/>
            </a:endParaRPr>
          </a:p>
          <a:p>
            <a:pPr marL="285750" indent="-285750">
              <a:buFont typeface="Wingdings" panose="05000000000000000000" pitchFamily="2" charset="2"/>
              <a:buChar char="Ø"/>
            </a:pPr>
            <a:r>
              <a:rPr lang="en-GB" sz="2000" dirty="0"/>
              <a:t>Proposal:</a:t>
            </a:r>
          </a:p>
          <a:p>
            <a:r>
              <a:rPr lang="en-GB" sz="1600" dirty="0"/>
              <a:t>"It may be too early now to talk about the organization of the workshop, but in the meantime, I anticipate an idea that has come to me to optimize the schedule compared to the previous edition in Paris. I suggest to anticipate the </a:t>
            </a:r>
            <a:r>
              <a:rPr lang="en-GB" sz="1600" dirty="0">
                <a:solidFill>
                  <a:srgbClr val="A4C137"/>
                </a:solidFill>
              </a:rPr>
              <a:t>individual WP meetings at the beginning of the meeting</a:t>
            </a:r>
            <a:r>
              <a:rPr lang="en-GB" sz="1600" dirty="0"/>
              <a:t> (the first day or first half day), as if they were separate events from the rest of the program. Each WP leader decides whether and how to organize the agenda, with the local organization taking charge of the logistics of the rooms and coffee breaks.</a:t>
            </a:r>
            <a:br>
              <a:rPr lang="en-GB" sz="1600" dirty="0"/>
            </a:br>
            <a:r>
              <a:rPr lang="en-GB" sz="1600" dirty="0"/>
              <a:t>Then, on the second day, the plenary session meeting begins. In this way, those who are not involved in WP meetings can optimize travel, and then during the meeting it is possible to optimize the reporting of individual WPs by </a:t>
            </a:r>
            <a:r>
              <a:rPr lang="en-GB" sz="1600" dirty="0">
                <a:solidFill>
                  <a:srgbClr val="A4C137"/>
                </a:solidFill>
              </a:rPr>
              <a:t>directly incorporating the outcomes from the parallel meetings of the day before into the main talk</a:t>
            </a:r>
            <a:r>
              <a:rPr lang="en-GB" sz="1600" dirty="0"/>
              <a:t>”</a:t>
            </a:r>
            <a:endParaRPr lang="en-GB" sz="1600" dirty="0">
              <a:effectLst/>
            </a:endParaRPr>
          </a:p>
        </p:txBody>
      </p:sp>
      <p:sp>
        <p:nvSpPr>
          <p:cNvPr id="10" name="TextBox 3">
            <a:extLst>
              <a:ext uri="{FF2B5EF4-FFF2-40B4-BE49-F238E27FC236}">
                <a16:creationId xmlns:a16="http://schemas.microsoft.com/office/drawing/2014/main" id="{51EC8C43-06E0-C825-13E4-F8DEB374FF58}"/>
              </a:ext>
            </a:extLst>
          </p:cNvPr>
          <p:cNvSpPr txBox="1"/>
          <p:nvPr/>
        </p:nvSpPr>
        <p:spPr>
          <a:xfrm>
            <a:off x="3418115" y="315684"/>
            <a:ext cx="7267302" cy="646331"/>
          </a:xfrm>
          <a:prstGeom prst="rect">
            <a:avLst/>
          </a:prstGeom>
          <a:noFill/>
        </p:spPr>
        <p:txBody>
          <a:bodyPr wrap="square" rtlCol="0">
            <a:spAutoFit/>
          </a:bodyPr>
          <a:lstStyle/>
          <a:p>
            <a:r>
              <a:rPr lang="en-GB" sz="3600" b="1" dirty="0">
                <a:solidFill>
                  <a:srgbClr val="002060"/>
                </a:solidFill>
              </a:rPr>
              <a:t>iSAS Steering Committee meeting </a:t>
            </a:r>
            <a:endParaRPr lang="en-GB" sz="3600" b="1" dirty="0">
              <a:solidFill>
                <a:schemeClr val="bg2">
                  <a:lumMod val="50000"/>
                </a:schemeClr>
              </a:solidFill>
            </a:endParaRPr>
          </a:p>
        </p:txBody>
      </p:sp>
    </p:spTree>
    <p:extLst>
      <p:ext uri="{BB962C8B-B14F-4D97-AF65-F5344CB8AC3E}">
        <p14:creationId xmlns:p14="http://schemas.microsoft.com/office/powerpoint/2010/main" val="2221603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16693</TotalTime>
  <Words>980</Words>
  <Application>Microsoft Office PowerPoint</Application>
  <PresentationFormat>Grand écran</PresentationFormat>
  <Paragraphs>149</Paragraphs>
  <Slides>16</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16</vt:i4>
      </vt:variant>
    </vt:vector>
  </HeadingPairs>
  <TitlesOfParts>
    <vt:vector size="24" baseType="lpstr">
      <vt:lpstr>Aptos</vt:lpstr>
      <vt:lpstr>Aptos Display</vt:lpstr>
      <vt:lpstr>Arial</vt:lpstr>
      <vt:lpstr>Calibri</vt:lpstr>
      <vt:lpstr>Calibri Light</vt:lpstr>
      <vt:lpstr>Wingdings</vt:lpstr>
      <vt:lpstr>Office Theme</vt:lpstr>
      <vt:lpstr>Thème Office</vt:lpstr>
      <vt:lpstr>iSAS Steering committee meeting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adele de-valera</cp:lastModifiedBy>
  <cp:revision>383</cp:revision>
  <dcterms:created xsi:type="dcterms:W3CDTF">2024-02-23T11:31:04Z</dcterms:created>
  <dcterms:modified xsi:type="dcterms:W3CDTF">2024-10-17T07:41:56Z</dcterms:modified>
</cp:coreProperties>
</file>