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7" r:id="rId2"/>
    <p:sldId id="258" r:id="rId3"/>
    <p:sldId id="259" r:id="rId4"/>
    <p:sldId id="262" r:id="rId5"/>
    <p:sldId id="263" r:id="rId6"/>
    <p:sldId id="260" r:id="rId7"/>
    <p:sldId id="261" r:id="rId8"/>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0360" autoAdjust="0"/>
  </p:normalViewPr>
  <p:slideViewPr>
    <p:cSldViewPr snapToGrid="0">
      <p:cViewPr varScale="1">
        <p:scale>
          <a:sx n="70" d="100"/>
          <a:sy n="70" d="100"/>
        </p:scale>
        <p:origin x="512" y="5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CFE599-4CA8-4408-8A73-23F806BABB39}" type="datetimeFigureOut">
              <a:rPr lang="en-US" smtClean="0"/>
              <a:t>12/6/2024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6B5745-7472-4F6F-9E4F-C885868337EB}" type="slidenum">
              <a:rPr lang="en-US" smtClean="0"/>
              <a:t>‹N°›</a:t>
            </a:fld>
            <a:endParaRPr lang="en-US"/>
          </a:p>
        </p:txBody>
      </p:sp>
    </p:spTree>
    <p:extLst>
      <p:ext uri="{BB962C8B-B14F-4D97-AF65-F5344CB8AC3E}">
        <p14:creationId xmlns:p14="http://schemas.microsoft.com/office/powerpoint/2010/main" val="1181638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86B5745-7472-4F6F-9E4F-C885868337EB}" type="slidenum">
              <a:rPr lang="en-US" smtClean="0"/>
              <a:t>1</a:t>
            </a:fld>
            <a:endParaRPr lang="en-US"/>
          </a:p>
        </p:txBody>
      </p:sp>
    </p:spTree>
    <p:extLst>
      <p:ext uri="{BB962C8B-B14F-4D97-AF65-F5344CB8AC3E}">
        <p14:creationId xmlns:p14="http://schemas.microsoft.com/office/powerpoint/2010/main" val="1856469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8DE36-BF42-32B1-AC60-B22B01B7DDF5}"/>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49F796A-82D7-C6B8-0D5D-543609C397B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1A3FD37-0732-55AF-059D-C056B7154607}"/>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73C01CDE-10E9-6F1A-B4EF-B33A7C79E20E}"/>
              </a:ext>
            </a:extLst>
          </p:cNvPr>
          <p:cNvSpPr>
            <a:spLocks noGrp="1"/>
          </p:cNvSpPr>
          <p:nvPr>
            <p:ph type="sldNum" sz="quarter" idx="5"/>
          </p:nvPr>
        </p:nvSpPr>
        <p:spPr/>
        <p:txBody>
          <a:bodyPr/>
          <a:lstStyle/>
          <a:p>
            <a:fld id="{786B5745-7472-4F6F-9E4F-C885868337EB}" type="slidenum">
              <a:rPr lang="en-US" smtClean="0"/>
              <a:t>2</a:t>
            </a:fld>
            <a:endParaRPr lang="en-US"/>
          </a:p>
        </p:txBody>
      </p:sp>
    </p:spTree>
    <p:extLst>
      <p:ext uri="{BB962C8B-B14F-4D97-AF65-F5344CB8AC3E}">
        <p14:creationId xmlns:p14="http://schemas.microsoft.com/office/powerpoint/2010/main" val="539036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8DE36-BF42-32B1-AC60-B22B01B7DDF5}"/>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49F796A-82D7-C6B8-0D5D-543609C397B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1A3FD37-0732-55AF-059D-C056B7154607}"/>
              </a:ext>
            </a:extLst>
          </p:cNvPr>
          <p:cNvSpPr>
            <a:spLocks noGrp="1"/>
          </p:cNvSpPr>
          <p:nvPr>
            <p:ph type="body" idx="1"/>
          </p:nvPr>
        </p:nvSpPr>
        <p:spPr/>
        <p:txBody>
          <a:bodyPr/>
          <a:lstStyle/>
          <a:p>
            <a:pPr marL="6350" indent="-6350">
              <a:lnSpc>
                <a:spcPct val="107000"/>
              </a:lnSpc>
              <a:spcAft>
                <a:spcPts val="470"/>
              </a:spcAft>
            </a:pPr>
            <a:r>
              <a:rPr lang="en-GB" sz="1200" b="1" kern="0" dirty="0">
                <a:solidFill>
                  <a:srgbClr val="0F4761"/>
                </a:solidFill>
                <a:effectLst/>
                <a:latin typeface="Calibri" panose="020F0502020204030204" pitchFamily="34" charset="0"/>
                <a:ea typeface="Calibri" panose="020F0502020204030204" pitchFamily="34" charset="0"/>
              </a:rPr>
              <a:t>WP3 Details </a:t>
            </a:r>
          </a:p>
          <a:p>
            <a:pPr marL="6350" indent="-6350">
              <a:lnSpc>
                <a:spcPct val="107000"/>
              </a:lnSpc>
              <a:spcAft>
                <a:spcPts val="210"/>
              </a:spcAft>
            </a:pPr>
            <a:r>
              <a:rPr lang="en-GB" sz="1200" b="1" dirty="0">
                <a:solidFill>
                  <a:srgbClr val="0F4761"/>
                </a:solidFill>
                <a:effectLst/>
                <a:latin typeface="Calibri" panose="020F0502020204030204" pitchFamily="34" charset="0"/>
                <a:ea typeface="Calibri" panose="020F0502020204030204" pitchFamily="34" charset="0"/>
              </a:rPr>
              <a:t>Task 3.1 Coordination </a:t>
            </a:r>
          </a:p>
          <a:p>
            <a:pPr marL="342900" lvl="0" indent="-342900" fontAlgn="base">
              <a:lnSpc>
                <a:spcPct val="145000"/>
              </a:lnSpc>
              <a:spcAft>
                <a:spcPts val="25"/>
              </a:spcAft>
              <a:buClr>
                <a:srgbClr val="0431FF"/>
              </a:buClr>
              <a:buSzPts val="1200"/>
              <a:buFont typeface="Arial" panose="020B0604020202020204" pitchFamily="34" charset="0"/>
              <a:buChar char="•"/>
            </a:pPr>
            <a:r>
              <a:rPr lang="en-GB" sz="12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Three WP3 meetings so far, a fourth planned for early Dec (has now taken place) </a:t>
            </a:r>
            <a:r>
              <a:rPr lang="en-GB" sz="1200" u="none" strike="noStrike" dirty="0">
                <a:solidFill>
                  <a:srgbClr val="0F4761"/>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Task 3.2: Flux trapping (M1-M32) </a:t>
            </a:r>
            <a:endParaRPr lang="en-GB" sz="12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indent="-6350">
              <a:lnSpc>
                <a:spcPct val="104000"/>
              </a:lnSpc>
              <a:spcAft>
                <a:spcPts val="95"/>
              </a:spcAft>
            </a:pPr>
            <a:r>
              <a:rPr lang="en-GB" sz="1200" b="1" dirty="0">
                <a:solidFill>
                  <a:srgbClr val="000000"/>
                </a:solidFill>
                <a:effectLst/>
                <a:latin typeface="Calibri" panose="020F0502020204030204" pitchFamily="34" charset="0"/>
                <a:ea typeface="Calibri" panose="020F0502020204030204" pitchFamily="34" charset="0"/>
              </a:rPr>
              <a:t>M12: Milestone 3.1 </a:t>
            </a:r>
            <a:r>
              <a:rPr lang="en-GB" sz="1200" dirty="0">
                <a:solidFill>
                  <a:srgbClr val="000000"/>
                </a:solidFill>
                <a:effectLst/>
                <a:latin typeface="Calibri" panose="020F0502020204030204" pitchFamily="34" charset="0"/>
                <a:ea typeface="Calibri" panose="020F0502020204030204" pitchFamily="34" charset="0"/>
              </a:rPr>
              <a:t>Modification of choke cavity for flux trapping study - </a:t>
            </a:r>
            <a:r>
              <a:rPr lang="en-GB" sz="1200" i="1" dirty="0">
                <a:solidFill>
                  <a:srgbClr val="000000"/>
                </a:solidFill>
                <a:effectLst/>
                <a:latin typeface="Calibri" panose="020F0502020204030204" pitchFamily="34" charset="0"/>
                <a:ea typeface="Calibri" panose="020F0502020204030204" pitchFamily="34" charset="0"/>
              </a:rPr>
              <a:t>Engineering report </a:t>
            </a:r>
            <a:r>
              <a:rPr lang="en-GB" sz="1200" dirty="0">
                <a:solidFill>
                  <a:srgbClr val="000000"/>
                </a:solidFill>
                <a:effectLst/>
                <a:latin typeface="Calibri" panose="020F0502020204030204" pitchFamily="34" charset="0"/>
                <a:ea typeface="Calibri" panose="020F0502020204030204" pitchFamily="34" charset="0"/>
              </a:rPr>
              <a:t>M12:  </a:t>
            </a:r>
          </a:p>
          <a:p>
            <a:pPr marL="342900" lvl="0" indent="-342900" fontAlgn="base">
              <a:lnSpc>
                <a:spcPct val="104000"/>
              </a:lnSpc>
              <a:spcAft>
                <a:spcPts val="25"/>
              </a:spcAft>
              <a:buClr>
                <a:srgbClr val="0431FF"/>
              </a:buClr>
              <a:buSzPts val="1200"/>
              <a:buFont typeface="Arial" panose="020B0604020202020204" pitchFamily="34" charset="0"/>
              <a:buChar char="•"/>
            </a:pPr>
            <a:r>
              <a:rPr lang="en-GB" sz="12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On target for report </a:t>
            </a:r>
            <a:endParaRPr lang="en-GB" sz="12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indent="-6350">
              <a:lnSpc>
                <a:spcPct val="104000"/>
              </a:lnSpc>
              <a:spcAft>
                <a:spcPts val="95"/>
              </a:spcAft>
            </a:pPr>
            <a:r>
              <a:rPr lang="en-GB" sz="1200" b="1" dirty="0">
                <a:solidFill>
                  <a:srgbClr val="000000"/>
                </a:solidFill>
                <a:effectLst/>
                <a:latin typeface="Calibri" panose="020F0502020204030204" pitchFamily="34" charset="0"/>
                <a:ea typeface="Calibri" panose="020F0502020204030204" pitchFamily="34" charset="0"/>
              </a:rPr>
              <a:t>M30: Deliverable 3.2 “</a:t>
            </a:r>
            <a:r>
              <a:rPr lang="en-GB" sz="1200" dirty="0">
                <a:solidFill>
                  <a:srgbClr val="000000"/>
                </a:solidFill>
                <a:effectLst/>
                <a:latin typeface="Calibri" panose="020F0502020204030204" pitchFamily="34" charset="0"/>
                <a:ea typeface="Calibri" panose="020F0502020204030204" pitchFamily="34" charset="0"/>
              </a:rPr>
              <a:t>Flux trapping Report on flux dynamics study in Nb3Sn on Cu samples - </a:t>
            </a:r>
            <a:r>
              <a:rPr lang="en-GB" sz="1200" i="1" dirty="0">
                <a:solidFill>
                  <a:srgbClr val="000000"/>
                </a:solidFill>
                <a:effectLst/>
                <a:latin typeface="Calibri" panose="020F0502020204030204" pitchFamily="34" charset="0"/>
                <a:ea typeface="Calibri" panose="020F0502020204030204" pitchFamily="34" charset="0"/>
              </a:rPr>
              <a:t>HZB – Report”</a:t>
            </a:r>
            <a:r>
              <a:rPr lang="en-GB" sz="1200" dirty="0">
                <a:solidFill>
                  <a:srgbClr val="000000"/>
                </a:solidFill>
                <a:effectLst/>
                <a:latin typeface="Calibri" panose="020F0502020204030204" pitchFamily="34" charset="0"/>
                <a:ea typeface="Calibri" panose="020F0502020204030204" pitchFamily="34" charset="0"/>
              </a:rPr>
              <a:t> </a:t>
            </a:r>
          </a:p>
          <a:p>
            <a:pPr marL="342900" lvl="0" indent="-342900" fontAlgn="base">
              <a:lnSpc>
                <a:spcPct val="104000"/>
              </a:lnSpc>
              <a:spcAft>
                <a:spcPts val="935"/>
              </a:spcAft>
              <a:buClr>
                <a:srgbClr val="0431FF"/>
              </a:buClr>
              <a:buSzPts val="1200"/>
              <a:buFont typeface="Arial" panose="020B0604020202020204" pitchFamily="34" charset="0"/>
              <a:buChar char="•"/>
            </a:pPr>
            <a:r>
              <a:rPr lang="en-GB" sz="12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Some issues with new apparatus but delay not problematic so far. Backup apparatus exists that can step in if delay becomes problematic. First measurement with a sample performed. </a:t>
            </a:r>
            <a:endParaRPr lang="en-GB" sz="12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6350" indent="-6350">
              <a:lnSpc>
                <a:spcPct val="107000"/>
              </a:lnSpc>
              <a:spcAft>
                <a:spcPts val="85"/>
              </a:spcAft>
            </a:pPr>
            <a:r>
              <a:rPr lang="en-GB" sz="1200" b="1" dirty="0">
                <a:solidFill>
                  <a:srgbClr val="0F4761"/>
                </a:solidFill>
                <a:effectLst/>
                <a:latin typeface="Calibri" panose="020F0502020204030204" pitchFamily="34" charset="0"/>
                <a:ea typeface="Calibri" panose="020F0502020204030204" pitchFamily="34" charset="0"/>
              </a:rPr>
              <a:t>Task 3.3 Tunability (M1-M32) </a:t>
            </a:r>
          </a:p>
          <a:p>
            <a:pPr indent="-6350">
              <a:lnSpc>
                <a:spcPct val="104000"/>
              </a:lnSpc>
              <a:spcAft>
                <a:spcPts val="95"/>
              </a:spcAft>
            </a:pPr>
            <a:r>
              <a:rPr lang="en-GB" sz="1200" b="1" dirty="0">
                <a:solidFill>
                  <a:srgbClr val="000000"/>
                </a:solidFill>
                <a:effectLst/>
                <a:latin typeface="Calibri" panose="020F0502020204030204" pitchFamily="34" charset="0"/>
                <a:ea typeface="Calibri" panose="020F0502020204030204" pitchFamily="34" charset="0"/>
              </a:rPr>
              <a:t>M24: Deliverable 3.1 </a:t>
            </a:r>
            <a:r>
              <a:rPr lang="en-GB" sz="1200" dirty="0">
                <a:solidFill>
                  <a:srgbClr val="000000"/>
                </a:solidFill>
                <a:effectLst/>
                <a:latin typeface="Calibri" panose="020F0502020204030204" pitchFamily="34" charset="0"/>
                <a:ea typeface="Calibri" panose="020F0502020204030204" pitchFamily="34" charset="0"/>
              </a:rPr>
              <a:t>Cavity tuning Report on implementation of cavity Q vs F tuning tool - </a:t>
            </a:r>
            <a:r>
              <a:rPr lang="en-GB" sz="1200" i="1" dirty="0">
                <a:solidFill>
                  <a:srgbClr val="000000"/>
                </a:solidFill>
                <a:effectLst/>
                <a:latin typeface="Calibri" panose="020F0502020204030204" pitchFamily="34" charset="0"/>
                <a:ea typeface="Calibri" panose="020F0502020204030204" pitchFamily="34" charset="0"/>
              </a:rPr>
              <a:t>HZB - Report M24</a:t>
            </a:r>
            <a:r>
              <a:rPr lang="en-GB" sz="1200" dirty="0">
                <a:solidFill>
                  <a:srgbClr val="000000"/>
                </a:solidFill>
                <a:effectLst/>
                <a:latin typeface="Calibri" panose="020F0502020204030204" pitchFamily="34" charset="0"/>
                <a:ea typeface="Calibri" panose="020F0502020204030204" pitchFamily="34" charset="0"/>
              </a:rPr>
              <a:t> </a:t>
            </a:r>
          </a:p>
          <a:p>
            <a:pPr marL="342900" lvl="0" indent="-342900" fontAlgn="base">
              <a:lnSpc>
                <a:spcPct val="104000"/>
              </a:lnSpc>
              <a:spcAft>
                <a:spcPts val="25"/>
              </a:spcAft>
              <a:buClr>
                <a:srgbClr val="0431FF"/>
              </a:buClr>
              <a:buSzPts val="1200"/>
              <a:buFont typeface="Arial" panose="020B0604020202020204" pitchFamily="34" charset="0"/>
              <a:buChar char="•"/>
            </a:pPr>
            <a:r>
              <a:rPr lang="en-GB" sz="12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On target, production/Procurement under way. Personnel hiring (1PD) for 2025 finalized. </a:t>
            </a:r>
            <a:endParaRPr lang="en-GB" sz="12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indent="-6350">
              <a:lnSpc>
                <a:spcPct val="104000"/>
              </a:lnSpc>
              <a:spcAft>
                <a:spcPts val="95"/>
              </a:spcAft>
            </a:pPr>
            <a:r>
              <a:rPr lang="en-GB" sz="1200" b="1" dirty="0">
                <a:solidFill>
                  <a:srgbClr val="000000"/>
                </a:solidFill>
                <a:effectLst/>
                <a:latin typeface="Calibri" panose="020F0502020204030204" pitchFamily="34" charset="0"/>
                <a:ea typeface="Calibri" panose="020F0502020204030204" pitchFamily="34" charset="0"/>
              </a:rPr>
              <a:t>M30:</a:t>
            </a:r>
            <a:r>
              <a:rPr lang="en-GB" sz="1200" dirty="0">
                <a:solidFill>
                  <a:srgbClr val="000000"/>
                </a:solidFill>
                <a:effectLst/>
                <a:latin typeface="Calibri" panose="020F0502020204030204" pitchFamily="34" charset="0"/>
                <a:ea typeface="Calibri" panose="020F0502020204030204" pitchFamily="34" charset="0"/>
              </a:rPr>
              <a:t> </a:t>
            </a:r>
            <a:r>
              <a:rPr lang="en-GB" sz="1200" b="1" dirty="0">
                <a:solidFill>
                  <a:srgbClr val="000000"/>
                </a:solidFill>
                <a:effectLst/>
                <a:latin typeface="Calibri" panose="020F0502020204030204" pitchFamily="34" charset="0"/>
                <a:ea typeface="Calibri" panose="020F0502020204030204" pitchFamily="34" charset="0"/>
              </a:rPr>
              <a:t>Milestone 3.3 </a:t>
            </a:r>
            <a:r>
              <a:rPr lang="en-GB" sz="1200" dirty="0">
                <a:solidFill>
                  <a:srgbClr val="000000"/>
                </a:solidFill>
                <a:effectLst/>
                <a:latin typeface="Calibri" panose="020F0502020204030204" pitchFamily="34" charset="0"/>
                <a:ea typeface="Calibri" panose="020F0502020204030204" pitchFamily="34" charset="0"/>
              </a:rPr>
              <a:t>Report on mechanical strength test of SC coatings - Test report </a:t>
            </a:r>
          </a:p>
          <a:p>
            <a:pPr marL="342900" lvl="0" indent="-342900" fontAlgn="base">
              <a:lnSpc>
                <a:spcPct val="104000"/>
              </a:lnSpc>
              <a:spcAft>
                <a:spcPts val="800"/>
              </a:spcAft>
              <a:buClr>
                <a:srgbClr val="0431FF"/>
              </a:buClr>
              <a:buSzPts val="1200"/>
              <a:buFont typeface="Arial" panose="020B0604020202020204" pitchFamily="34" charset="0"/>
              <a:buChar char="•"/>
            </a:pPr>
            <a:r>
              <a:rPr lang="en-GB" sz="12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No issues foreseen, planar sample deposition systems ready. </a:t>
            </a:r>
            <a:endParaRPr lang="en-GB" sz="12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6350" indent="-6350">
              <a:lnSpc>
                <a:spcPct val="107000"/>
              </a:lnSpc>
              <a:spcAft>
                <a:spcPts val="85"/>
              </a:spcAft>
            </a:pPr>
            <a:r>
              <a:rPr lang="en-GB" sz="1200" b="1" dirty="0">
                <a:solidFill>
                  <a:srgbClr val="0F4761"/>
                </a:solidFill>
                <a:effectLst/>
                <a:latin typeface="Calibri" panose="020F0502020204030204" pitchFamily="34" charset="0"/>
                <a:ea typeface="Calibri" panose="020F0502020204030204" pitchFamily="34" charset="0"/>
              </a:rPr>
              <a:t>Task 3.4 Adaptive Layers (M1-M40) </a:t>
            </a:r>
          </a:p>
          <a:p>
            <a:pPr marR="293370" indent="-6350">
              <a:lnSpc>
                <a:spcPct val="104000"/>
              </a:lnSpc>
              <a:spcAft>
                <a:spcPts val="95"/>
              </a:spcAft>
            </a:pPr>
            <a:r>
              <a:rPr lang="en-GB" sz="1200" b="1" dirty="0">
                <a:solidFill>
                  <a:srgbClr val="000000"/>
                </a:solidFill>
                <a:effectLst/>
                <a:latin typeface="Calibri" panose="020F0502020204030204" pitchFamily="34" charset="0"/>
                <a:ea typeface="Calibri" panose="020F0502020204030204" pitchFamily="34" charset="0"/>
              </a:rPr>
              <a:t>M24: Milestone 3.2 </a:t>
            </a:r>
            <a:r>
              <a:rPr lang="en-GB" sz="1200" dirty="0">
                <a:solidFill>
                  <a:srgbClr val="000000"/>
                </a:solidFill>
                <a:effectLst/>
                <a:latin typeface="Calibri" panose="020F0502020204030204" pitchFamily="34" charset="0"/>
                <a:ea typeface="Calibri" panose="020F0502020204030204" pitchFamily="34" charset="0"/>
              </a:rPr>
              <a:t>Developed ALD adaptive layers on Cu - </a:t>
            </a:r>
            <a:r>
              <a:rPr lang="en-GB" sz="1200" i="1" dirty="0">
                <a:solidFill>
                  <a:srgbClr val="000000"/>
                </a:solidFill>
                <a:effectLst/>
                <a:latin typeface="Calibri" panose="020F0502020204030204" pitchFamily="34" charset="0"/>
                <a:ea typeface="Calibri" panose="020F0502020204030204" pitchFamily="34" charset="0"/>
              </a:rPr>
              <a:t>Test report M24</a:t>
            </a:r>
            <a:r>
              <a:rPr lang="en-GB" sz="1200" dirty="0">
                <a:solidFill>
                  <a:srgbClr val="000000"/>
                </a:solidFill>
                <a:effectLst/>
                <a:latin typeface="Calibri" panose="020F0502020204030204" pitchFamily="34" charset="0"/>
                <a:ea typeface="Calibri" panose="020F0502020204030204" pitchFamily="34" charset="0"/>
              </a:rPr>
              <a:t> </a:t>
            </a:r>
            <a:r>
              <a:rPr lang="en-GB" sz="1200" b="1" dirty="0">
                <a:solidFill>
                  <a:srgbClr val="000000"/>
                </a:solidFill>
                <a:effectLst/>
                <a:latin typeface="Calibri" panose="020F0502020204030204" pitchFamily="34" charset="0"/>
                <a:ea typeface="Calibri" panose="020F0502020204030204" pitchFamily="34" charset="0"/>
              </a:rPr>
              <a:t>M38: Deliverable 3.3 </a:t>
            </a:r>
            <a:r>
              <a:rPr lang="en-GB" sz="1200" dirty="0">
                <a:solidFill>
                  <a:srgbClr val="000000"/>
                </a:solidFill>
                <a:effectLst/>
                <a:latin typeface="Calibri" panose="020F0502020204030204" pitchFamily="34" charset="0"/>
                <a:ea typeface="Calibri" panose="020F0502020204030204" pitchFamily="34" charset="0"/>
              </a:rPr>
              <a:t>Adapt. Layer Report on QPR study of Nb3Sn on Cu &amp; adaptive layers - CEA</a:t>
            </a:r>
            <a:r>
              <a:rPr lang="en-GB" sz="1200" i="1" dirty="0">
                <a:solidFill>
                  <a:srgbClr val="000000"/>
                </a:solidFill>
                <a:effectLst/>
                <a:latin typeface="Calibri" panose="020F0502020204030204" pitchFamily="34" charset="0"/>
                <a:ea typeface="Calibri" panose="020F0502020204030204" pitchFamily="34" charset="0"/>
              </a:rPr>
              <a:t> - Report </a:t>
            </a:r>
            <a:r>
              <a:rPr lang="en-GB" sz="1200" dirty="0">
                <a:solidFill>
                  <a:srgbClr val="000000"/>
                </a:solidFill>
                <a:effectLst/>
                <a:latin typeface="Calibri" panose="020F0502020204030204" pitchFamily="34" charset="0"/>
                <a:ea typeface="Calibri" panose="020F0502020204030204" pitchFamily="34" charset="0"/>
              </a:rPr>
              <a:t> </a:t>
            </a:r>
          </a:p>
          <a:p>
            <a:pPr marL="342900" lvl="0" indent="-342900" fontAlgn="base">
              <a:lnSpc>
                <a:spcPct val="104000"/>
              </a:lnSpc>
              <a:spcAft>
                <a:spcPts val="25"/>
              </a:spcAft>
              <a:buClr>
                <a:srgbClr val="0431FF"/>
              </a:buClr>
              <a:buSzPts val="1200"/>
              <a:buFont typeface="Arial" panose="020B0604020202020204" pitchFamily="34" charset="0"/>
              <a:buChar char="•"/>
            </a:pPr>
            <a:r>
              <a:rPr lang="en-GB" sz="12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First Cu samples prepared and coated with insulators </a:t>
            </a:r>
            <a:endParaRPr lang="en-GB" sz="12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04000"/>
              </a:lnSpc>
              <a:spcAft>
                <a:spcPts val="775"/>
              </a:spcAft>
              <a:buClr>
                <a:srgbClr val="0431FF"/>
              </a:buClr>
              <a:buSzPts val="1200"/>
              <a:buFont typeface="Arial" panose="020B0604020202020204" pitchFamily="34" charset="0"/>
              <a:buChar char="•"/>
            </a:pPr>
            <a:r>
              <a:rPr lang="en-GB" sz="12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No major issues foreseen, but more Cu coupons are needed </a:t>
            </a:r>
            <a:endParaRPr lang="en-GB" sz="12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6350" indent="-6350">
              <a:lnSpc>
                <a:spcPct val="107000"/>
              </a:lnSpc>
              <a:spcAft>
                <a:spcPts val="85"/>
              </a:spcAft>
            </a:pPr>
            <a:r>
              <a:rPr lang="en-GB" sz="1200" b="1" dirty="0">
                <a:solidFill>
                  <a:srgbClr val="0F4761"/>
                </a:solidFill>
                <a:effectLst/>
                <a:latin typeface="Calibri" panose="020F0502020204030204" pitchFamily="34" charset="0"/>
                <a:ea typeface="Calibri" panose="020F0502020204030204" pitchFamily="34" charset="0"/>
              </a:rPr>
              <a:t>Task 3.5 Working Cavity (M1-M48) </a:t>
            </a:r>
          </a:p>
          <a:p>
            <a:pPr indent="-6350">
              <a:lnSpc>
                <a:spcPct val="104000"/>
              </a:lnSpc>
              <a:spcAft>
                <a:spcPts val="95"/>
              </a:spcAft>
            </a:pPr>
            <a:r>
              <a:rPr lang="en-GB" sz="1200" b="1" dirty="0">
                <a:solidFill>
                  <a:srgbClr val="000000"/>
                </a:solidFill>
                <a:effectLst/>
                <a:latin typeface="Calibri" panose="020F0502020204030204" pitchFamily="34" charset="0"/>
                <a:ea typeface="Calibri" panose="020F0502020204030204" pitchFamily="34" charset="0"/>
              </a:rPr>
              <a:t>M34: Milestone 3.4 </a:t>
            </a:r>
            <a:r>
              <a:rPr lang="en-GB" sz="1200" dirty="0">
                <a:solidFill>
                  <a:srgbClr val="000000"/>
                </a:solidFill>
                <a:effectLst/>
                <a:latin typeface="Calibri" panose="020F0502020204030204" pitchFamily="34" charset="0"/>
                <a:ea typeface="Calibri" panose="020F0502020204030204" pitchFamily="34" charset="0"/>
              </a:rPr>
              <a:t>Characterization of Nb3Sn reference cavity - </a:t>
            </a:r>
            <a:r>
              <a:rPr lang="en-GB" sz="1200" i="1" dirty="0">
                <a:solidFill>
                  <a:srgbClr val="000000"/>
                </a:solidFill>
                <a:effectLst/>
                <a:latin typeface="Calibri" panose="020F0502020204030204" pitchFamily="34" charset="0"/>
                <a:ea typeface="Calibri" panose="020F0502020204030204" pitchFamily="34" charset="0"/>
              </a:rPr>
              <a:t>Test report</a:t>
            </a:r>
            <a:r>
              <a:rPr lang="en-GB" sz="1200" dirty="0">
                <a:solidFill>
                  <a:srgbClr val="000000"/>
                </a:solidFill>
                <a:effectLst/>
                <a:latin typeface="Calibri" panose="020F0502020204030204" pitchFamily="34" charset="0"/>
                <a:ea typeface="Calibri" panose="020F0502020204030204" pitchFamily="34" charset="0"/>
              </a:rPr>
              <a:t> </a:t>
            </a:r>
          </a:p>
          <a:p>
            <a:pPr indent="-6350">
              <a:lnSpc>
                <a:spcPct val="104000"/>
              </a:lnSpc>
              <a:spcAft>
                <a:spcPts val="95"/>
              </a:spcAft>
            </a:pPr>
            <a:r>
              <a:rPr lang="en-GB" sz="1200" b="1" dirty="0">
                <a:solidFill>
                  <a:srgbClr val="000000"/>
                </a:solidFill>
                <a:effectLst/>
                <a:latin typeface="Calibri" panose="020F0502020204030204" pitchFamily="34" charset="0"/>
                <a:ea typeface="Calibri" panose="020F0502020204030204" pitchFamily="34" charset="0"/>
              </a:rPr>
              <a:t>M46: Deliverable 3.4 </a:t>
            </a:r>
            <a:r>
              <a:rPr lang="en-GB" sz="1200" dirty="0">
                <a:solidFill>
                  <a:srgbClr val="000000"/>
                </a:solidFill>
                <a:effectLst/>
                <a:latin typeface="Calibri" panose="020F0502020204030204" pitchFamily="34" charset="0"/>
                <a:ea typeface="Calibri" panose="020F0502020204030204" pitchFamily="34" charset="0"/>
              </a:rPr>
              <a:t>4.5-K Cavity Report on 4.5-K Cavity performance &amp; tunability tests - INFN</a:t>
            </a:r>
            <a:r>
              <a:rPr lang="en-GB" sz="1200" i="1" dirty="0">
                <a:solidFill>
                  <a:srgbClr val="000000"/>
                </a:solidFill>
                <a:effectLst/>
                <a:latin typeface="Calibri" panose="020F0502020204030204" pitchFamily="34" charset="0"/>
                <a:ea typeface="Calibri" panose="020F0502020204030204" pitchFamily="34" charset="0"/>
              </a:rPr>
              <a:t> - Report</a:t>
            </a:r>
            <a:r>
              <a:rPr lang="en-GB" sz="1200" dirty="0">
                <a:solidFill>
                  <a:srgbClr val="000000"/>
                </a:solidFill>
                <a:effectLst/>
                <a:latin typeface="Calibri" panose="020F0502020204030204" pitchFamily="34" charset="0"/>
                <a:ea typeface="Calibri" panose="020F0502020204030204" pitchFamily="34" charset="0"/>
              </a:rPr>
              <a:t> </a:t>
            </a:r>
          </a:p>
          <a:p>
            <a:pPr marL="342900" lvl="0" indent="-342900" fontAlgn="base">
              <a:lnSpc>
                <a:spcPct val="104000"/>
              </a:lnSpc>
              <a:spcAft>
                <a:spcPts val="25"/>
              </a:spcAft>
              <a:buClr>
                <a:srgbClr val="0431FF"/>
              </a:buClr>
              <a:buSzPts val="1200"/>
              <a:buFont typeface="Arial" panose="020B0604020202020204" pitchFamily="34" charset="0"/>
              <a:buChar char="•"/>
            </a:pPr>
            <a:r>
              <a:rPr lang="en-GB" sz="12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No issues foreseen </a:t>
            </a:r>
            <a:endParaRPr lang="en-GB" sz="12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04000"/>
              </a:lnSpc>
              <a:spcAft>
                <a:spcPts val="25"/>
              </a:spcAft>
              <a:buClr>
                <a:srgbClr val="0431FF"/>
              </a:buClr>
              <a:buSzPts val="1200"/>
              <a:buFont typeface="Arial" panose="020B0604020202020204" pitchFamily="34" charset="0"/>
              <a:buChar char="•"/>
            </a:pPr>
            <a:r>
              <a:rPr lang="en-GB" sz="12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First cavities ordered / being produced </a:t>
            </a:r>
            <a:endParaRPr lang="en-GB" sz="12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04000"/>
              </a:lnSpc>
              <a:spcAft>
                <a:spcPts val="25"/>
              </a:spcAft>
              <a:buClr>
                <a:srgbClr val="0431FF"/>
              </a:buClr>
              <a:buSzPts val="1200"/>
              <a:buFont typeface="Arial" panose="020B0604020202020204" pitchFamily="34" charset="0"/>
              <a:buChar char="•"/>
            </a:pPr>
            <a:r>
              <a:rPr lang="en-GB" sz="12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Surface preparation of cavities under way </a:t>
            </a:r>
            <a:endParaRPr lang="en-GB" sz="12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04000"/>
              </a:lnSpc>
              <a:spcAft>
                <a:spcPts val="25"/>
              </a:spcAft>
              <a:buClr>
                <a:srgbClr val="0431FF"/>
              </a:buClr>
              <a:buSzPts val="1200"/>
              <a:buFont typeface="Arial" panose="020B0604020202020204" pitchFamily="34" charset="0"/>
              <a:buChar char="•"/>
            </a:pPr>
            <a:r>
              <a:rPr lang="en-GB" sz="12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Coating system being commissioned at UKRI </a:t>
            </a:r>
            <a:endParaRPr lang="en-GB" sz="12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endParaRPr lang="fr-FR" dirty="0"/>
          </a:p>
        </p:txBody>
      </p:sp>
      <p:sp>
        <p:nvSpPr>
          <p:cNvPr id="4" name="Espace réservé du numéro de diapositive 3">
            <a:extLst>
              <a:ext uri="{FF2B5EF4-FFF2-40B4-BE49-F238E27FC236}">
                <a16:creationId xmlns:a16="http://schemas.microsoft.com/office/drawing/2014/main" id="{73C01CDE-10E9-6F1A-B4EF-B33A7C79E20E}"/>
              </a:ext>
            </a:extLst>
          </p:cNvPr>
          <p:cNvSpPr>
            <a:spLocks noGrp="1"/>
          </p:cNvSpPr>
          <p:nvPr>
            <p:ph type="sldNum" sz="quarter" idx="5"/>
          </p:nvPr>
        </p:nvSpPr>
        <p:spPr/>
        <p:txBody>
          <a:bodyPr/>
          <a:lstStyle/>
          <a:p>
            <a:fld id="{786B5745-7472-4F6F-9E4F-C885868337EB}" type="slidenum">
              <a:rPr lang="en-US" smtClean="0"/>
              <a:t>3</a:t>
            </a:fld>
            <a:endParaRPr lang="en-US"/>
          </a:p>
        </p:txBody>
      </p:sp>
    </p:spTree>
    <p:extLst>
      <p:ext uri="{BB962C8B-B14F-4D97-AF65-F5344CB8AC3E}">
        <p14:creationId xmlns:p14="http://schemas.microsoft.com/office/powerpoint/2010/main" val="2615208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8DE36-BF42-32B1-AC60-B22B01B7DDF5}"/>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49F796A-82D7-C6B8-0D5D-543609C397B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1A3FD37-0732-55AF-059D-C056B7154607}"/>
              </a:ext>
            </a:extLst>
          </p:cNvPr>
          <p:cNvSpPr>
            <a:spLocks noGrp="1"/>
          </p:cNvSpPr>
          <p:nvPr>
            <p:ph type="body" idx="1"/>
          </p:nvPr>
        </p:nvSpPr>
        <p:spPr/>
        <p:txBody>
          <a:bodyPr/>
          <a:lstStyle/>
          <a:p>
            <a:pPr marL="6350" indent="-6350">
              <a:lnSpc>
                <a:spcPct val="107000"/>
              </a:lnSpc>
              <a:spcAft>
                <a:spcPts val="450"/>
              </a:spcAft>
            </a:pPr>
            <a:r>
              <a:rPr lang="en-GB" sz="1800" b="1" kern="0" dirty="0">
                <a:solidFill>
                  <a:srgbClr val="0F4761"/>
                </a:solidFill>
                <a:effectLst/>
                <a:latin typeface="Calibri" panose="020F0502020204030204" pitchFamily="34" charset="0"/>
                <a:ea typeface="Calibri" panose="020F0502020204030204" pitchFamily="34" charset="0"/>
              </a:rPr>
              <a:t>WP4 Details </a:t>
            </a:r>
          </a:p>
          <a:p>
            <a:pPr indent="-6350">
              <a:lnSpc>
                <a:spcPct val="107000"/>
              </a:lnSpc>
              <a:spcAft>
                <a:spcPts val="235"/>
              </a:spcAft>
            </a:pPr>
            <a:r>
              <a:rPr lang="en-GB" sz="1800" dirty="0">
                <a:solidFill>
                  <a:srgbClr val="0F4761"/>
                </a:solidFill>
                <a:effectLst/>
                <a:latin typeface="Calibri" panose="020F0502020204030204" pitchFamily="34" charset="0"/>
                <a:ea typeface="Calibri" panose="020F0502020204030204" pitchFamily="34" charset="0"/>
              </a:rPr>
              <a:t>Task 4.1 Coordination </a:t>
            </a:r>
            <a:endParaRPr lang="en-GB" sz="1800" dirty="0">
              <a:solidFill>
                <a:srgbClr val="000000"/>
              </a:solidFill>
              <a:effectLst/>
              <a:latin typeface="Calibri" panose="020F0502020204030204" pitchFamily="34" charset="0"/>
              <a:ea typeface="Calibri" panose="020F0502020204030204" pitchFamily="34" charset="0"/>
            </a:endParaRPr>
          </a:p>
          <a:p>
            <a:pPr marL="225425" indent="-6350">
              <a:lnSpc>
                <a:spcPct val="104000"/>
              </a:lnSpc>
              <a:spcAft>
                <a:spcPts val="775"/>
              </a:spcAft>
            </a:pPr>
            <a:r>
              <a:rPr lang="en-GB" sz="1800" dirty="0">
                <a:solidFill>
                  <a:srgbClr val="0431FF"/>
                </a:solidFill>
                <a:effectLst/>
                <a:latin typeface="Segoe UI Symbol" panose="020B0502040204020203" pitchFamily="34" charset="0"/>
                <a:ea typeface="Segoe UI Symbol" panose="020B0502040204020203" pitchFamily="34" charset="0"/>
                <a:cs typeface="Segoe UI Symbol" panose="020B0502040204020203" pitchFamily="34" charset="0"/>
              </a:rPr>
              <a:t>•</a:t>
            </a:r>
            <a:r>
              <a:rPr lang="en-GB" sz="1800" dirty="0">
                <a:solidFill>
                  <a:srgbClr val="0431FF"/>
                </a:solidFill>
                <a:effectLst/>
                <a:latin typeface="Arial" panose="020B0604020202020204" pitchFamily="34" charset="0"/>
                <a:ea typeface="Arial" panose="020B0604020202020204" pitchFamily="34" charset="0"/>
              </a:rPr>
              <a:t> </a:t>
            </a:r>
            <a:r>
              <a:rPr lang="en-GB" sz="1800" dirty="0">
                <a:solidFill>
                  <a:srgbClr val="0431FF"/>
                </a:solidFill>
                <a:effectLst/>
                <a:latin typeface="Calibri" panose="020F0502020204030204" pitchFamily="34" charset="0"/>
                <a:ea typeface="Calibri" panose="020F0502020204030204" pitchFamily="34" charset="0"/>
              </a:rPr>
              <a:t>Four WP4 meetings so far. </a:t>
            </a:r>
            <a:endParaRPr lang="en-GB" sz="1800" dirty="0">
              <a:solidFill>
                <a:srgbClr val="000000"/>
              </a:solidFill>
              <a:effectLst/>
              <a:latin typeface="Calibri" panose="020F0502020204030204" pitchFamily="34" charset="0"/>
              <a:ea typeface="Calibri" panose="020F0502020204030204" pitchFamily="34" charset="0"/>
            </a:endParaRPr>
          </a:p>
          <a:p>
            <a:pPr marL="6350" indent="-6350">
              <a:lnSpc>
                <a:spcPct val="107000"/>
              </a:lnSpc>
              <a:spcAft>
                <a:spcPts val="85"/>
              </a:spcAft>
            </a:pPr>
            <a:r>
              <a:rPr lang="en-GB" sz="1800" b="1" dirty="0">
                <a:solidFill>
                  <a:srgbClr val="0F4761"/>
                </a:solidFill>
                <a:effectLst/>
                <a:latin typeface="Calibri" panose="020F0502020204030204" pitchFamily="34" charset="0"/>
                <a:ea typeface="Calibri" panose="020F0502020204030204" pitchFamily="34" charset="0"/>
              </a:rPr>
              <a:t>Task 4.2: HOM Coupler Design (M1-M18) </a:t>
            </a:r>
          </a:p>
          <a:p>
            <a:pPr indent="-6350">
              <a:lnSpc>
                <a:spcPct val="104000"/>
              </a:lnSpc>
              <a:spcAft>
                <a:spcPts val="95"/>
              </a:spcAft>
            </a:pPr>
            <a:r>
              <a:rPr lang="en-GB" sz="1800" b="1" dirty="0">
                <a:solidFill>
                  <a:srgbClr val="000000"/>
                </a:solidFill>
                <a:effectLst/>
                <a:latin typeface="Calibri" panose="020F0502020204030204" pitchFamily="34" charset="0"/>
                <a:ea typeface="Calibri" panose="020F0502020204030204" pitchFamily="34" charset="0"/>
              </a:rPr>
              <a:t>M16: Milestone 4.2 </a:t>
            </a:r>
            <a:r>
              <a:rPr lang="en-GB" sz="1800" dirty="0">
                <a:solidFill>
                  <a:srgbClr val="000000"/>
                </a:solidFill>
                <a:effectLst/>
                <a:latin typeface="Calibri" panose="020F0502020204030204" pitchFamily="34" charset="0"/>
                <a:ea typeface="Calibri" panose="020F0502020204030204" pitchFamily="34" charset="0"/>
              </a:rPr>
              <a:t>Design of FPC coupler WP4, Design report </a:t>
            </a:r>
          </a:p>
          <a:p>
            <a:pPr marL="342900" lvl="0" indent="-342900" fontAlgn="base">
              <a:lnSpc>
                <a:spcPct val="10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Little information given. RF optimizations seem to be ongoing, but level of detail </a:t>
            </a:r>
            <a:r>
              <a:rPr lang="en-GB" sz="1800" u="none" strike="noStrike" dirty="0" err="1">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diTicult</a:t>
            </a: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to judge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0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Thermal optimization until M4 2025 planned. Little time to write the report for M4.2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04000"/>
              </a:lnSpc>
              <a:spcAft>
                <a:spcPts val="800"/>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Given the little information available, a delay appears likely.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6350" indent="-6350">
              <a:lnSpc>
                <a:spcPct val="107000"/>
              </a:lnSpc>
              <a:spcAft>
                <a:spcPts val="85"/>
              </a:spcAft>
            </a:pPr>
            <a:r>
              <a:rPr lang="en-GB" sz="1800" b="1" dirty="0">
                <a:solidFill>
                  <a:srgbClr val="0F4761"/>
                </a:solidFill>
                <a:effectLst/>
                <a:latin typeface="Calibri" panose="020F0502020204030204" pitchFamily="34" charset="0"/>
                <a:ea typeface="Calibri" panose="020F0502020204030204" pitchFamily="34" charset="0"/>
              </a:rPr>
              <a:t>Task 4.3 Fabrication of HOM couplers (M15-M48) </a:t>
            </a:r>
          </a:p>
          <a:p>
            <a:pPr indent="-6350">
              <a:lnSpc>
                <a:spcPct val="104000"/>
              </a:lnSpc>
              <a:spcAft>
                <a:spcPts val="95"/>
              </a:spcAft>
            </a:pPr>
            <a:r>
              <a:rPr lang="en-GB" sz="1800" b="1" dirty="0">
                <a:solidFill>
                  <a:srgbClr val="000000"/>
                </a:solidFill>
                <a:effectLst/>
                <a:latin typeface="Calibri" panose="020F0502020204030204" pitchFamily="34" charset="0"/>
                <a:ea typeface="Calibri" panose="020F0502020204030204" pitchFamily="34" charset="0"/>
              </a:rPr>
              <a:t>M24: Milestone 4.3 </a:t>
            </a:r>
            <a:r>
              <a:rPr lang="en-GB" sz="1800" dirty="0">
                <a:solidFill>
                  <a:srgbClr val="000000"/>
                </a:solidFill>
                <a:effectLst/>
                <a:latin typeface="Calibri" panose="020F0502020204030204" pitchFamily="34" charset="0"/>
                <a:ea typeface="Calibri" panose="020F0502020204030204" pitchFamily="34" charset="0"/>
              </a:rPr>
              <a:t>Fabrication of HOM couplers, Engineering report</a:t>
            </a:r>
            <a:r>
              <a:rPr lang="en-GB" sz="1800" b="1" dirty="0">
                <a:solidFill>
                  <a:srgbClr val="000000"/>
                </a:solidFill>
                <a:effectLst/>
                <a:latin typeface="Calibri" panose="020F0502020204030204" pitchFamily="34" charset="0"/>
                <a:ea typeface="Calibri" panose="020F0502020204030204" pitchFamily="34" charset="0"/>
              </a:rPr>
              <a:t> </a:t>
            </a:r>
            <a:endParaRPr lang="en-GB" sz="1800" dirty="0">
              <a:solidFill>
                <a:srgbClr val="000000"/>
              </a:solidFill>
              <a:effectLst/>
              <a:latin typeface="Calibri" panose="020F0502020204030204" pitchFamily="34" charset="0"/>
              <a:ea typeface="Calibri" panose="020F0502020204030204" pitchFamily="34" charset="0"/>
            </a:endParaRPr>
          </a:p>
          <a:p>
            <a:pPr marL="342900" marR="341630" lvl="0" indent="-342900" fontAlgn="base">
              <a:lnSpc>
                <a:spcPct val="10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So far only discussions have taken place, no further information </a:t>
            </a:r>
            <a:r>
              <a:rPr lang="en-GB" sz="1800" u="none" strike="noStrike" dirty="0">
                <a:solidFill>
                  <a:srgbClr val="0431FF"/>
                </a:solidFill>
                <a:effectLst/>
                <a:uFill>
                  <a:solidFill>
                    <a:srgbClr val="000000"/>
                  </a:solidFill>
                </a:uFill>
                <a:latin typeface="Segoe UI Symbol" panose="020B0502040204020203" pitchFamily="34" charset="0"/>
                <a:ea typeface="Segoe UI Symbol" panose="020B0502040204020203" pitchFamily="34" charset="0"/>
                <a:cs typeface="Segoe UI Symbol" panose="020B0502040204020203" pitchFamily="34" charset="0"/>
              </a:rPr>
              <a:t>•</a:t>
            </a: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Additive manufacturing planned, but no statement of exploratory tests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341630" lvl="0" indent="-342900" fontAlgn="base">
              <a:lnSpc>
                <a:spcPct val="104000"/>
              </a:lnSpc>
              <a:spcAft>
                <a:spcPts val="780"/>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No activity planned until M15, </a:t>
            </a:r>
            <a:r>
              <a:rPr lang="en-GB" sz="1800" u="none" strike="noStrike" dirty="0">
                <a:solidFill>
                  <a:srgbClr val="0431FF"/>
                </a:solidFill>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rPr>
              <a:t>à</a:t>
            </a: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no delay so far.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6350" indent="-6350">
              <a:lnSpc>
                <a:spcPct val="107000"/>
              </a:lnSpc>
              <a:spcAft>
                <a:spcPts val="85"/>
              </a:spcAft>
            </a:pPr>
            <a:r>
              <a:rPr lang="en-GB" sz="1800" b="1" dirty="0">
                <a:solidFill>
                  <a:srgbClr val="0F4761"/>
                </a:solidFill>
                <a:effectLst/>
                <a:latin typeface="Calibri" panose="020F0502020204030204" pitchFamily="34" charset="0"/>
                <a:ea typeface="Calibri" panose="020F0502020204030204" pitchFamily="34" charset="0"/>
              </a:rPr>
              <a:t>Task 4.4 Test of HOM Couplers (M21-M27) </a:t>
            </a:r>
          </a:p>
          <a:p>
            <a:pPr indent="-6350">
              <a:lnSpc>
                <a:spcPct val="104000"/>
              </a:lnSpc>
              <a:spcAft>
                <a:spcPts val="95"/>
              </a:spcAft>
            </a:pPr>
            <a:r>
              <a:rPr lang="en-GB" sz="1800" b="1" dirty="0">
                <a:solidFill>
                  <a:srgbClr val="000000"/>
                </a:solidFill>
                <a:effectLst/>
                <a:latin typeface="Calibri" panose="020F0502020204030204" pitchFamily="34" charset="0"/>
                <a:ea typeface="Calibri" panose="020F0502020204030204" pitchFamily="34" charset="0"/>
              </a:rPr>
              <a:t>M27: Milestone 4.4 </a:t>
            </a:r>
            <a:r>
              <a:rPr lang="en-GB" sz="1800" dirty="0">
                <a:solidFill>
                  <a:srgbClr val="000000"/>
                </a:solidFill>
                <a:effectLst/>
                <a:latin typeface="Calibri" panose="020F0502020204030204" pitchFamily="34" charset="0"/>
                <a:ea typeface="Calibri" panose="020F0502020204030204" pitchFamily="34" charset="0"/>
              </a:rPr>
              <a:t>Test of HOM couplers, Test report </a:t>
            </a:r>
          </a:p>
          <a:p>
            <a:pPr indent="-6350">
              <a:lnSpc>
                <a:spcPct val="104000"/>
              </a:lnSpc>
              <a:spcAft>
                <a:spcPts val="95"/>
              </a:spcAft>
            </a:pPr>
            <a:r>
              <a:rPr lang="en-GB" sz="1800" b="1" dirty="0">
                <a:solidFill>
                  <a:srgbClr val="000000"/>
                </a:solidFill>
                <a:effectLst/>
                <a:latin typeface="Calibri" panose="020F0502020204030204" pitchFamily="34" charset="0"/>
                <a:ea typeface="Calibri" panose="020F0502020204030204" pitchFamily="34" charset="0"/>
              </a:rPr>
              <a:t>M33: Deliverable 4.1</a:t>
            </a:r>
            <a:r>
              <a:rPr lang="en-GB" sz="1800" dirty="0">
                <a:solidFill>
                  <a:srgbClr val="000000"/>
                </a:solidFill>
                <a:effectLst/>
                <a:latin typeface="Calibri" panose="020F0502020204030204" pitchFamily="34" charset="0"/>
                <a:ea typeface="Calibri" panose="020F0502020204030204" pitchFamily="34" charset="0"/>
              </a:rPr>
              <a:t> HOM test Report qualification HOM couplers on cavities at 300 K  </a:t>
            </a:r>
          </a:p>
          <a:p>
            <a:pPr marL="342900" lvl="0" indent="-342900" fontAlgn="base">
              <a:lnSpc>
                <a:spcPct val="145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No activity planned until M21 </a:t>
            </a:r>
            <a:r>
              <a:rPr lang="en-GB" sz="1800" u="none" strike="noStrike" dirty="0">
                <a:solidFill>
                  <a:srgbClr val="0431FF"/>
                </a:solidFill>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rPr>
              <a:t>à</a:t>
            </a: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no delay so far </a:t>
            </a:r>
            <a:r>
              <a:rPr lang="en-GB" sz="1800" u="none" strike="noStrike" dirty="0">
                <a:solidFill>
                  <a:srgbClr val="0F4761"/>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Task 4.5 RF Coupler Design (M1-M16)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indent="-6350">
              <a:lnSpc>
                <a:spcPct val="104000"/>
              </a:lnSpc>
              <a:spcAft>
                <a:spcPts val="95"/>
              </a:spcAft>
            </a:pPr>
            <a:r>
              <a:rPr lang="en-GB" sz="1800" b="1" dirty="0">
                <a:solidFill>
                  <a:srgbClr val="000000"/>
                </a:solidFill>
                <a:effectLst/>
                <a:latin typeface="Calibri" panose="020F0502020204030204" pitchFamily="34" charset="0"/>
                <a:ea typeface="Calibri" panose="020F0502020204030204" pitchFamily="34" charset="0"/>
              </a:rPr>
              <a:t>M16: Milestone 4.1 </a:t>
            </a:r>
            <a:r>
              <a:rPr lang="en-GB" sz="1800" dirty="0">
                <a:solidFill>
                  <a:srgbClr val="000000"/>
                </a:solidFill>
                <a:effectLst/>
                <a:latin typeface="Calibri" panose="020F0502020204030204" pitchFamily="34" charset="0"/>
                <a:ea typeface="Calibri" panose="020F0502020204030204" pitchFamily="34" charset="0"/>
              </a:rPr>
              <a:t>Design of FPC coupler, Design report </a:t>
            </a:r>
          </a:p>
          <a:p>
            <a:pPr marL="342900" lvl="0" indent="-342900" fontAlgn="base">
              <a:lnSpc>
                <a:spcPct val="10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Two coupler design being evaluated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0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Full coupler requirements not yet specified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0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Frequency scaling and antenna tip design started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4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Given the limited information, I consider a delay likely </a:t>
            </a:r>
            <a:r>
              <a:rPr lang="en-GB" sz="1800" u="none" strike="noStrike" dirty="0">
                <a:solidFill>
                  <a:srgbClr val="0F4761"/>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Task 4.6 Fabrication of RF couplers (M16-M27)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indent="-6350">
              <a:lnSpc>
                <a:spcPct val="104000"/>
              </a:lnSpc>
              <a:spcAft>
                <a:spcPts val="95"/>
              </a:spcAft>
            </a:pPr>
            <a:r>
              <a:rPr lang="en-GB" sz="1800" b="1" dirty="0">
                <a:solidFill>
                  <a:srgbClr val="000000"/>
                </a:solidFill>
                <a:effectLst/>
                <a:latin typeface="Calibri" panose="020F0502020204030204" pitchFamily="34" charset="0"/>
                <a:ea typeface="Calibri" panose="020F0502020204030204" pitchFamily="34" charset="0"/>
              </a:rPr>
              <a:t>M27: Milestone 4.5 </a:t>
            </a:r>
            <a:r>
              <a:rPr lang="en-GB" sz="1800" dirty="0">
                <a:solidFill>
                  <a:srgbClr val="000000"/>
                </a:solidFill>
                <a:effectLst/>
                <a:latin typeface="Calibri" panose="020F0502020204030204" pitchFamily="34" charset="0"/>
                <a:ea typeface="Calibri" panose="020F0502020204030204" pitchFamily="34" charset="0"/>
              </a:rPr>
              <a:t>Fabrication of FPCs, Engineering report </a:t>
            </a:r>
          </a:p>
          <a:p>
            <a:pPr marL="342900" lvl="0" indent="-342900" fontAlgn="base">
              <a:lnSpc>
                <a:spcPct val="10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No significant activities to date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0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SPL couplers available at 704 MHz, but not clear to me how these help with coupler production at 800 MHz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4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No activity planned until M16 </a:t>
            </a:r>
            <a:r>
              <a:rPr lang="en-GB" sz="1800" u="none" strike="noStrike" dirty="0">
                <a:solidFill>
                  <a:srgbClr val="0431FF"/>
                </a:solidFill>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rPr>
              <a:t>à</a:t>
            </a: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no delay so far </a:t>
            </a:r>
            <a:r>
              <a:rPr lang="en-GB" sz="1800" u="none" strike="noStrike" dirty="0">
                <a:solidFill>
                  <a:srgbClr val="0F4761"/>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Task 4.7 Test of RF couplers (M24-M33)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indent="-6350">
              <a:lnSpc>
                <a:spcPct val="104000"/>
              </a:lnSpc>
              <a:spcAft>
                <a:spcPts val="95"/>
              </a:spcAft>
            </a:pPr>
            <a:r>
              <a:rPr lang="en-GB" sz="1800" b="1" dirty="0">
                <a:solidFill>
                  <a:srgbClr val="000000"/>
                </a:solidFill>
                <a:effectLst/>
                <a:latin typeface="Calibri" panose="020F0502020204030204" pitchFamily="34" charset="0"/>
                <a:ea typeface="Calibri" panose="020F0502020204030204" pitchFamily="34" charset="0"/>
              </a:rPr>
              <a:t>M33: Milestone 4.6</a:t>
            </a:r>
            <a:r>
              <a:rPr lang="en-GB" sz="1800" dirty="0">
                <a:solidFill>
                  <a:srgbClr val="000000"/>
                </a:solidFill>
                <a:effectLst/>
                <a:latin typeface="Calibri" panose="020F0502020204030204" pitchFamily="34" charset="0"/>
                <a:ea typeface="Calibri" panose="020F0502020204030204" pitchFamily="34" charset="0"/>
              </a:rPr>
              <a:t> Test of FPC couplers, Test report </a:t>
            </a:r>
          </a:p>
          <a:p>
            <a:pPr indent="-6350">
              <a:lnSpc>
                <a:spcPct val="104000"/>
              </a:lnSpc>
              <a:spcAft>
                <a:spcPts val="95"/>
              </a:spcAft>
            </a:pPr>
            <a:r>
              <a:rPr lang="en-GB" sz="1800" dirty="0">
                <a:solidFill>
                  <a:srgbClr val="000000"/>
                </a:solidFill>
                <a:effectLst/>
                <a:latin typeface="Calibri" panose="020F0502020204030204" pitchFamily="34" charset="0"/>
                <a:ea typeface="Calibri" panose="020F0502020204030204" pitchFamily="34" charset="0"/>
              </a:rPr>
              <a:t>M39: D</a:t>
            </a:r>
            <a:r>
              <a:rPr lang="en-GB" sz="1800" b="1" dirty="0">
                <a:solidFill>
                  <a:srgbClr val="000000"/>
                </a:solidFill>
                <a:effectLst/>
                <a:latin typeface="Calibri" panose="020F0502020204030204" pitchFamily="34" charset="0"/>
                <a:ea typeface="Calibri" panose="020F0502020204030204" pitchFamily="34" charset="0"/>
              </a:rPr>
              <a:t>eliverable 4.2 </a:t>
            </a:r>
            <a:r>
              <a:rPr lang="en-GB" sz="1800" dirty="0">
                <a:solidFill>
                  <a:srgbClr val="000000"/>
                </a:solidFill>
                <a:effectLst/>
                <a:latin typeface="Calibri" panose="020F0502020204030204" pitchFamily="34" charset="0"/>
                <a:ea typeface="Calibri" panose="020F0502020204030204" pitchFamily="34" charset="0"/>
              </a:rPr>
              <a:t>RF</a:t>
            </a:r>
            <a:r>
              <a:rPr lang="en-GB" sz="1800" b="1" dirty="0">
                <a:solidFill>
                  <a:srgbClr val="000000"/>
                </a:solidFill>
                <a:effectLst/>
                <a:latin typeface="Calibri" panose="020F0502020204030204" pitchFamily="34" charset="0"/>
                <a:ea typeface="Calibri" panose="020F0502020204030204" pitchFamily="34" charset="0"/>
              </a:rPr>
              <a:t> </a:t>
            </a:r>
            <a:r>
              <a:rPr lang="en-GB" sz="1800" dirty="0">
                <a:solidFill>
                  <a:srgbClr val="000000"/>
                </a:solidFill>
                <a:effectLst/>
                <a:latin typeface="Calibri" panose="020F0502020204030204" pitchFamily="34" charset="0"/>
                <a:ea typeface="Calibri" panose="020F0502020204030204" pitchFamily="34" charset="0"/>
              </a:rPr>
              <a:t>coupler test Report on RF test of 800-MHz FPC at 50 kW CW </a:t>
            </a:r>
          </a:p>
          <a:p>
            <a:pPr marL="342900" lvl="0" indent="-342900" fontAlgn="base">
              <a:lnSpc>
                <a:spcPct val="10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No activity planned until M24 </a:t>
            </a:r>
            <a:r>
              <a:rPr lang="en-GB" sz="1800" u="none" strike="noStrike" dirty="0">
                <a:solidFill>
                  <a:srgbClr val="0431FF"/>
                </a:solidFill>
                <a:effectLst/>
                <a:uFill>
                  <a:solidFill>
                    <a:srgbClr val="000000"/>
                  </a:solidFill>
                </a:uFill>
                <a:latin typeface="Wingdings" panose="05000000000000000000" pitchFamily="2" charset="2"/>
                <a:ea typeface="Wingdings" panose="05000000000000000000" pitchFamily="2" charset="2"/>
                <a:cs typeface="Wingdings" panose="05000000000000000000" pitchFamily="2" charset="2"/>
              </a:rPr>
              <a:t>à</a:t>
            </a: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no delay so far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lvl="0" indent="-342900" fontAlgn="base">
              <a:lnSpc>
                <a:spcPct val="104000"/>
              </a:lnSpc>
              <a:spcAft>
                <a:spcPts val="25"/>
              </a:spcAft>
              <a:buClr>
                <a:srgbClr val="0431FF"/>
              </a:buClr>
              <a:buSzPts val="1200"/>
              <a:buFont typeface="Arial" panose="020B0604020202020204" pitchFamily="34" charset="0"/>
              <a:buChar char="•"/>
            </a:pP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It is being considering skipping test stand in </a:t>
            </a:r>
            <a:r>
              <a:rPr lang="en-GB" sz="1800" u="none" strike="noStrike" dirty="0" err="1">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favor</a:t>
            </a:r>
            <a:r>
              <a:rPr lang="en-GB" sz="1800" u="none" strike="noStrike" dirty="0">
                <a:solidFill>
                  <a:srgbClr val="0431FF"/>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of going directly to cavity for testing to save time if need be </a:t>
            </a:r>
            <a:endParaRPr lang="en-GB" sz="1800"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a:lnSpc>
                <a:spcPct val="107000"/>
              </a:lnSpc>
              <a:spcAft>
                <a:spcPts val="800"/>
              </a:spcAft>
            </a:pPr>
            <a:r>
              <a:rPr lang="en-GB" sz="1800" dirty="0">
                <a:solidFill>
                  <a:srgbClr val="000000"/>
                </a:solidFill>
                <a:effectLst/>
                <a:latin typeface="Calibri" panose="020F0502020204030204" pitchFamily="34" charset="0"/>
                <a:ea typeface="Calibri" panose="020F0502020204030204" pitchFamily="34" charset="0"/>
              </a:rPr>
              <a:t> </a:t>
            </a:r>
          </a:p>
          <a:p>
            <a:pPr>
              <a:lnSpc>
                <a:spcPct val="107000"/>
              </a:lnSpc>
              <a:spcAft>
                <a:spcPts val="800"/>
              </a:spcAft>
            </a:pPr>
            <a:r>
              <a:rPr lang="en-GB" sz="1800" dirty="0">
                <a:solidFill>
                  <a:srgbClr val="0431FF"/>
                </a:solidFill>
                <a:effectLst/>
                <a:latin typeface="Calibri" panose="020F0502020204030204" pitchFamily="34" charset="0"/>
                <a:ea typeface="Calibri" panose="020F0502020204030204" pitchFamily="34" charset="0"/>
              </a:rPr>
              <a:t> </a:t>
            </a:r>
            <a:endParaRPr lang="en-GB" sz="1800" dirty="0">
              <a:solidFill>
                <a:srgbClr val="000000"/>
              </a:solidFill>
              <a:effectLst/>
              <a:latin typeface="Calibri" panose="020F0502020204030204" pitchFamily="34" charset="0"/>
              <a:ea typeface="Calibri" panose="020F0502020204030204" pitchFamily="34" charset="0"/>
            </a:endParaRPr>
          </a:p>
          <a:p>
            <a:endParaRPr lang="fr-FR" dirty="0"/>
          </a:p>
        </p:txBody>
      </p:sp>
      <p:sp>
        <p:nvSpPr>
          <p:cNvPr id="4" name="Espace réservé du numéro de diapositive 3">
            <a:extLst>
              <a:ext uri="{FF2B5EF4-FFF2-40B4-BE49-F238E27FC236}">
                <a16:creationId xmlns:a16="http://schemas.microsoft.com/office/drawing/2014/main" id="{73C01CDE-10E9-6F1A-B4EF-B33A7C79E20E}"/>
              </a:ext>
            </a:extLst>
          </p:cNvPr>
          <p:cNvSpPr>
            <a:spLocks noGrp="1"/>
          </p:cNvSpPr>
          <p:nvPr>
            <p:ph type="sldNum" sz="quarter" idx="5"/>
          </p:nvPr>
        </p:nvSpPr>
        <p:spPr/>
        <p:txBody>
          <a:bodyPr/>
          <a:lstStyle/>
          <a:p>
            <a:fld id="{786B5745-7472-4F6F-9E4F-C885868337EB}" type="slidenum">
              <a:rPr lang="en-US" smtClean="0"/>
              <a:t>4</a:t>
            </a:fld>
            <a:endParaRPr lang="en-US"/>
          </a:p>
        </p:txBody>
      </p:sp>
    </p:spTree>
    <p:extLst>
      <p:ext uri="{BB962C8B-B14F-4D97-AF65-F5344CB8AC3E}">
        <p14:creationId xmlns:p14="http://schemas.microsoft.com/office/powerpoint/2010/main" val="2144308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8DE36-BF42-32B1-AC60-B22B01B7DDF5}"/>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49F796A-82D7-C6B8-0D5D-543609C397B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1A3FD37-0732-55AF-059D-C056B7154607}"/>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73C01CDE-10E9-6F1A-B4EF-B33A7C79E20E}"/>
              </a:ext>
            </a:extLst>
          </p:cNvPr>
          <p:cNvSpPr>
            <a:spLocks noGrp="1"/>
          </p:cNvSpPr>
          <p:nvPr>
            <p:ph type="sldNum" sz="quarter" idx="5"/>
          </p:nvPr>
        </p:nvSpPr>
        <p:spPr/>
        <p:txBody>
          <a:bodyPr/>
          <a:lstStyle/>
          <a:p>
            <a:fld id="{786B5745-7472-4F6F-9E4F-C885868337EB}" type="slidenum">
              <a:rPr lang="en-US" smtClean="0"/>
              <a:t>5</a:t>
            </a:fld>
            <a:endParaRPr lang="en-US"/>
          </a:p>
        </p:txBody>
      </p:sp>
    </p:spTree>
    <p:extLst>
      <p:ext uri="{BB962C8B-B14F-4D97-AF65-F5344CB8AC3E}">
        <p14:creationId xmlns:p14="http://schemas.microsoft.com/office/powerpoint/2010/main" val="3956932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8DE36-BF42-32B1-AC60-B22B01B7DDF5}"/>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49F796A-82D7-C6B8-0D5D-543609C397B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1A3FD37-0732-55AF-059D-C056B7154607}"/>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73C01CDE-10E9-6F1A-B4EF-B33A7C79E20E}"/>
              </a:ext>
            </a:extLst>
          </p:cNvPr>
          <p:cNvSpPr>
            <a:spLocks noGrp="1"/>
          </p:cNvSpPr>
          <p:nvPr>
            <p:ph type="sldNum" sz="quarter" idx="5"/>
          </p:nvPr>
        </p:nvSpPr>
        <p:spPr/>
        <p:txBody>
          <a:bodyPr/>
          <a:lstStyle/>
          <a:p>
            <a:fld id="{786B5745-7472-4F6F-9E4F-C885868337EB}" type="slidenum">
              <a:rPr lang="en-US" smtClean="0"/>
              <a:t>6</a:t>
            </a:fld>
            <a:endParaRPr lang="en-US"/>
          </a:p>
        </p:txBody>
      </p:sp>
    </p:spTree>
    <p:extLst>
      <p:ext uri="{BB962C8B-B14F-4D97-AF65-F5344CB8AC3E}">
        <p14:creationId xmlns:p14="http://schemas.microsoft.com/office/powerpoint/2010/main" val="4038445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8DE36-BF42-32B1-AC60-B22B01B7DDF5}"/>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49F796A-82D7-C6B8-0D5D-543609C397B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1A3FD37-0732-55AF-059D-C056B7154607}"/>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73C01CDE-10E9-6F1A-B4EF-B33A7C79E20E}"/>
              </a:ext>
            </a:extLst>
          </p:cNvPr>
          <p:cNvSpPr>
            <a:spLocks noGrp="1"/>
          </p:cNvSpPr>
          <p:nvPr>
            <p:ph type="sldNum" sz="quarter" idx="5"/>
          </p:nvPr>
        </p:nvSpPr>
        <p:spPr/>
        <p:txBody>
          <a:bodyPr/>
          <a:lstStyle/>
          <a:p>
            <a:fld id="{786B5745-7472-4F6F-9E4F-C885868337EB}" type="slidenum">
              <a:rPr lang="en-US" smtClean="0"/>
              <a:t>7</a:t>
            </a:fld>
            <a:endParaRPr lang="en-US"/>
          </a:p>
        </p:txBody>
      </p:sp>
    </p:spTree>
    <p:extLst>
      <p:ext uri="{BB962C8B-B14F-4D97-AF65-F5344CB8AC3E}">
        <p14:creationId xmlns:p14="http://schemas.microsoft.com/office/powerpoint/2010/main" val="1273896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07F07-5018-B520-783B-FE0457BCD96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BE"/>
          </a:p>
        </p:txBody>
      </p:sp>
      <p:sp>
        <p:nvSpPr>
          <p:cNvPr id="3" name="Subtitle 2">
            <a:extLst>
              <a:ext uri="{FF2B5EF4-FFF2-40B4-BE49-F238E27FC236}">
                <a16:creationId xmlns:a16="http://schemas.microsoft.com/office/drawing/2014/main" id="{EBC53577-5D47-3462-F508-230E0253F3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BE"/>
          </a:p>
        </p:txBody>
      </p:sp>
      <p:sp>
        <p:nvSpPr>
          <p:cNvPr id="4" name="Date Placeholder 3">
            <a:extLst>
              <a:ext uri="{FF2B5EF4-FFF2-40B4-BE49-F238E27FC236}">
                <a16:creationId xmlns:a16="http://schemas.microsoft.com/office/drawing/2014/main" id="{1EF8CF65-E206-3105-4673-F13885629447}"/>
              </a:ext>
            </a:extLst>
          </p:cNvPr>
          <p:cNvSpPr>
            <a:spLocks noGrp="1"/>
          </p:cNvSpPr>
          <p:nvPr>
            <p:ph type="dt" sz="half" idx="10"/>
          </p:nvPr>
        </p:nvSpPr>
        <p:spPr/>
        <p:txBody>
          <a:bodyPr/>
          <a:lstStyle/>
          <a:p>
            <a:fld id="{14133B1E-34E2-42D8-93EC-0EF188C8B227}" type="datetime1">
              <a:rPr lang="LID4096" smtClean="0"/>
              <a:t>12/06/2024</a:t>
            </a:fld>
            <a:endParaRPr lang="en-BE"/>
          </a:p>
        </p:txBody>
      </p:sp>
      <p:sp>
        <p:nvSpPr>
          <p:cNvPr id="5" name="Footer Placeholder 4">
            <a:extLst>
              <a:ext uri="{FF2B5EF4-FFF2-40B4-BE49-F238E27FC236}">
                <a16:creationId xmlns:a16="http://schemas.microsoft.com/office/drawing/2014/main" id="{B9C07C72-387F-907B-1702-431F21C0BA0E}"/>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C51FC383-9E28-9304-354E-F80FB06F55C1}"/>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128983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D793C-A8B3-F264-6E40-84278DCA4AC6}"/>
              </a:ext>
            </a:extLst>
          </p:cNvPr>
          <p:cNvSpPr>
            <a:spLocks noGrp="1"/>
          </p:cNvSpPr>
          <p:nvPr>
            <p:ph type="title"/>
          </p:nvPr>
        </p:nvSpPr>
        <p:spPr/>
        <p:txBody>
          <a:bodyPr/>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41039B46-D290-3902-DD95-AA1FB158F33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3FF55E12-F97D-3D20-4013-D3B2FE30D1B7}"/>
              </a:ext>
            </a:extLst>
          </p:cNvPr>
          <p:cNvSpPr>
            <a:spLocks noGrp="1"/>
          </p:cNvSpPr>
          <p:nvPr>
            <p:ph type="dt" sz="half" idx="10"/>
          </p:nvPr>
        </p:nvSpPr>
        <p:spPr/>
        <p:txBody>
          <a:bodyPr/>
          <a:lstStyle/>
          <a:p>
            <a:fld id="{037B46A4-D643-4839-AD6D-8D569D989CF3}" type="datetime1">
              <a:rPr lang="LID4096" smtClean="0"/>
              <a:t>12/06/2024</a:t>
            </a:fld>
            <a:endParaRPr lang="en-BE"/>
          </a:p>
        </p:txBody>
      </p:sp>
      <p:sp>
        <p:nvSpPr>
          <p:cNvPr id="5" name="Footer Placeholder 4">
            <a:extLst>
              <a:ext uri="{FF2B5EF4-FFF2-40B4-BE49-F238E27FC236}">
                <a16:creationId xmlns:a16="http://schemas.microsoft.com/office/drawing/2014/main" id="{772874DB-5421-9EDD-37D6-425B6983376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4C33B1D9-3620-1F4F-9C12-E5D29B3B11D6}"/>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406517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E89427-BD9A-4F90-8507-D5461D4AF40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129B218D-F119-D88B-04E0-282E532EA88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C167B9E0-E1C5-E090-5BF8-E23ECA443153}"/>
              </a:ext>
            </a:extLst>
          </p:cNvPr>
          <p:cNvSpPr>
            <a:spLocks noGrp="1"/>
          </p:cNvSpPr>
          <p:nvPr>
            <p:ph type="dt" sz="half" idx="10"/>
          </p:nvPr>
        </p:nvSpPr>
        <p:spPr/>
        <p:txBody>
          <a:bodyPr/>
          <a:lstStyle/>
          <a:p>
            <a:fld id="{29F36A8B-29A7-41B3-AE67-2B91BD600B20}" type="datetime1">
              <a:rPr lang="LID4096" smtClean="0"/>
              <a:t>12/06/2024</a:t>
            </a:fld>
            <a:endParaRPr lang="en-BE"/>
          </a:p>
        </p:txBody>
      </p:sp>
      <p:sp>
        <p:nvSpPr>
          <p:cNvPr id="5" name="Footer Placeholder 4">
            <a:extLst>
              <a:ext uri="{FF2B5EF4-FFF2-40B4-BE49-F238E27FC236}">
                <a16:creationId xmlns:a16="http://schemas.microsoft.com/office/drawing/2014/main" id="{7E2248BD-AC9E-EF27-8724-4A261C54939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1B1BBEFC-60B4-A86B-4F5D-EE50B670693E}"/>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3314535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DDCCF-00D4-57C0-AB86-DD97CBF26DB0}"/>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93001350-A3CE-F72C-EF66-224EE8E3E5F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D612717E-3498-D1DF-0749-E719A04908EB}"/>
              </a:ext>
            </a:extLst>
          </p:cNvPr>
          <p:cNvSpPr>
            <a:spLocks noGrp="1"/>
          </p:cNvSpPr>
          <p:nvPr>
            <p:ph type="dt" sz="half" idx="10"/>
          </p:nvPr>
        </p:nvSpPr>
        <p:spPr/>
        <p:txBody>
          <a:bodyPr/>
          <a:lstStyle/>
          <a:p>
            <a:fld id="{2FADDBD2-1C14-4ACA-9FC2-47D41FACBD42}" type="datetime1">
              <a:rPr lang="LID4096" smtClean="0"/>
              <a:t>12/06/2024</a:t>
            </a:fld>
            <a:endParaRPr lang="en-BE"/>
          </a:p>
        </p:txBody>
      </p:sp>
      <p:sp>
        <p:nvSpPr>
          <p:cNvPr id="5" name="Footer Placeholder 4">
            <a:extLst>
              <a:ext uri="{FF2B5EF4-FFF2-40B4-BE49-F238E27FC236}">
                <a16:creationId xmlns:a16="http://schemas.microsoft.com/office/drawing/2014/main" id="{DA20EF9F-8597-7B89-712F-614543F54F34}"/>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DCAC8415-5616-E9EF-A04C-AB58C2E8A51B}"/>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26086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A5CA1-B7CB-D1FB-EC76-E686072A275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BE"/>
          </a:p>
        </p:txBody>
      </p:sp>
      <p:sp>
        <p:nvSpPr>
          <p:cNvPr id="3" name="Text Placeholder 2">
            <a:extLst>
              <a:ext uri="{FF2B5EF4-FFF2-40B4-BE49-F238E27FC236}">
                <a16:creationId xmlns:a16="http://schemas.microsoft.com/office/drawing/2014/main" id="{783376EC-3A6A-627D-FB8C-389BD638A90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E0D9367-1A65-3258-265C-9FE90DFE5DEC}"/>
              </a:ext>
            </a:extLst>
          </p:cNvPr>
          <p:cNvSpPr>
            <a:spLocks noGrp="1"/>
          </p:cNvSpPr>
          <p:nvPr>
            <p:ph type="dt" sz="half" idx="10"/>
          </p:nvPr>
        </p:nvSpPr>
        <p:spPr/>
        <p:txBody>
          <a:bodyPr/>
          <a:lstStyle/>
          <a:p>
            <a:fld id="{B235A6F5-EDB3-4A19-8B07-10C9376F6650}" type="datetime1">
              <a:rPr lang="LID4096" smtClean="0"/>
              <a:t>12/06/2024</a:t>
            </a:fld>
            <a:endParaRPr lang="en-BE"/>
          </a:p>
        </p:txBody>
      </p:sp>
      <p:sp>
        <p:nvSpPr>
          <p:cNvPr id="5" name="Footer Placeholder 4">
            <a:extLst>
              <a:ext uri="{FF2B5EF4-FFF2-40B4-BE49-F238E27FC236}">
                <a16:creationId xmlns:a16="http://schemas.microsoft.com/office/drawing/2014/main" id="{49080604-377F-6192-4D4E-AC24A6380889}"/>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2E3C9CB9-597A-78E3-CFBC-A159B83280FD}"/>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35195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58BA3-0492-6F74-9BF6-52E8ECDE36D7}"/>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C1E413EA-68CD-9D88-D79C-CC6ED21EC14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Content Placeholder 3">
            <a:extLst>
              <a:ext uri="{FF2B5EF4-FFF2-40B4-BE49-F238E27FC236}">
                <a16:creationId xmlns:a16="http://schemas.microsoft.com/office/drawing/2014/main" id="{0C519449-C536-4F9E-2D95-193291798F0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Date Placeholder 4">
            <a:extLst>
              <a:ext uri="{FF2B5EF4-FFF2-40B4-BE49-F238E27FC236}">
                <a16:creationId xmlns:a16="http://schemas.microsoft.com/office/drawing/2014/main" id="{4F2D753B-EBAF-B53A-074D-76FB47A9C273}"/>
              </a:ext>
            </a:extLst>
          </p:cNvPr>
          <p:cNvSpPr>
            <a:spLocks noGrp="1"/>
          </p:cNvSpPr>
          <p:nvPr>
            <p:ph type="dt" sz="half" idx="10"/>
          </p:nvPr>
        </p:nvSpPr>
        <p:spPr/>
        <p:txBody>
          <a:bodyPr/>
          <a:lstStyle/>
          <a:p>
            <a:fld id="{6DC299A6-1CF9-494C-AC20-80F300470A6A}" type="datetime1">
              <a:rPr lang="LID4096" smtClean="0"/>
              <a:t>12/06/2024</a:t>
            </a:fld>
            <a:endParaRPr lang="en-BE"/>
          </a:p>
        </p:txBody>
      </p:sp>
      <p:sp>
        <p:nvSpPr>
          <p:cNvPr id="6" name="Footer Placeholder 5">
            <a:extLst>
              <a:ext uri="{FF2B5EF4-FFF2-40B4-BE49-F238E27FC236}">
                <a16:creationId xmlns:a16="http://schemas.microsoft.com/office/drawing/2014/main" id="{16B5475B-BCCD-BF1D-D454-48E8BAEE8BB4}"/>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97A81B7A-9A7C-4BC7-ADE6-79554484D7A8}"/>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302570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4811-F649-1A18-8152-2E898C3CB5E7}"/>
              </a:ext>
            </a:extLst>
          </p:cNvPr>
          <p:cNvSpPr>
            <a:spLocks noGrp="1"/>
          </p:cNvSpPr>
          <p:nvPr>
            <p:ph type="title"/>
          </p:nvPr>
        </p:nvSpPr>
        <p:spPr>
          <a:xfrm>
            <a:off x="839788" y="365125"/>
            <a:ext cx="10515600" cy="1325563"/>
          </a:xfrm>
        </p:spPr>
        <p:txBody>
          <a:bodyPr/>
          <a:lstStyle/>
          <a:p>
            <a:r>
              <a:rPr lang="en-GB"/>
              <a:t>Click to edit Master title style</a:t>
            </a:r>
            <a:endParaRPr lang="en-BE"/>
          </a:p>
        </p:txBody>
      </p:sp>
      <p:sp>
        <p:nvSpPr>
          <p:cNvPr id="3" name="Text Placeholder 2">
            <a:extLst>
              <a:ext uri="{FF2B5EF4-FFF2-40B4-BE49-F238E27FC236}">
                <a16:creationId xmlns:a16="http://schemas.microsoft.com/office/drawing/2014/main" id="{79C96928-3DA8-37D0-D51A-B823CED2E8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0D67FC4-6803-2A31-FB6C-F5659A25A6F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Text Placeholder 4">
            <a:extLst>
              <a:ext uri="{FF2B5EF4-FFF2-40B4-BE49-F238E27FC236}">
                <a16:creationId xmlns:a16="http://schemas.microsoft.com/office/drawing/2014/main" id="{D23C89C4-348E-5F39-4668-34D6F57A0F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EB8D285-7AB1-D934-D1C7-35BD769227F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7" name="Date Placeholder 6">
            <a:extLst>
              <a:ext uri="{FF2B5EF4-FFF2-40B4-BE49-F238E27FC236}">
                <a16:creationId xmlns:a16="http://schemas.microsoft.com/office/drawing/2014/main" id="{F336D4F4-1072-1534-5192-D3D0EB786864}"/>
              </a:ext>
            </a:extLst>
          </p:cNvPr>
          <p:cNvSpPr>
            <a:spLocks noGrp="1"/>
          </p:cNvSpPr>
          <p:nvPr>
            <p:ph type="dt" sz="half" idx="10"/>
          </p:nvPr>
        </p:nvSpPr>
        <p:spPr/>
        <p:txBody>
          <a:bodyPr/>
          <a:lstStyle/>
          <a:p>
            <a:fld id="{797F4C20-3C5D-4EC9-91E1-71CB3948A168}" type="datetime1">
              <a:rPr lang="LID4096" smtClean="0"/>
              <a:t>12/06/2024</a:t>
            </a:fld>
            <a:endParaRPr lang="en-BE"/>
          </a:p>
        </p:txBody>
      </p:sp>
      <p:sp>
        <p:nvSpPr>
          <p:cNvPr id="8" name="Footer Placeholder 7">
            <a:extLst>
              <a:ext uri="{FF2B5EF4-FFF2-40B4-BE49-F238E27FC236}">
                <a16:creationId xmlns:a16="http://schemas.microsoft.com/office/drawing/2014/main" id="{EBF9E71C-2B25-C35F-F2C4-0647C5575905}"/>
              </a:ext>
            </a:extLst>
          </p:cNvPr>
          <p:cNvSpPr>
            <a:spLocks noGrp="1"/>
          </p:cNvSpPr>
          <p:nvPr>
            <p:ph type="ftr" sz="quarter" idx="11"/>
          </p:nvPr>
        </p:nvSpPr>
        <p:spPr/>
        <p:txBody>
          <a:bodyPr/>
          <a:lstStyle/>
          <a:p>
            <a:endParaRPr lang="en-BE"/>
          </a:p>
        </p:txBody>
      </p:sp>
      <p:sp>
        <p:nvSpPr>
          <p:cNvPr id="9" name="Slide Number Placeholder 8">
            <a:extLst>
              <a:ext uri="{FF2B5EF4-FFF2-40B4-BE49-F238E27FC236}">
                <a16:creationId xmlns:a16="http://schemas.microsoft.com/office/drawing/2014/main" id="{BBFE4384-78B5-0145-4AD6-E159AB04C938}"/>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81539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5D05-BAE5-24E8-3A9C-14C3A7F701D0}"/>
              </a:ext>
            </a:extLst>
          </p:cNvPr>
          <p:cNvSpPr>
            <a:spLocks noGrp="1"/>
          </p:cNvSpPr>
          <p:nvPr>
            <p:ph type="title"/>
          </p:nvPr>
        </p:nvSpPr>
        <p:spPr/>
        <p:txBody>
          <a:bodyPr/>
          <a:lstStyle/>
          <a:p>
            <a:r>
              <a:rPr lang="en-GB"/>
              <a:t>Click to edit Master title style</a:t>
            </a:r>
            <a:endParaRPr lang="en-BE"/>
          </a:p>
        </p:txBody>
      </p:sp>
      <p:sp>
        <p:nvSpPr>
          <p:cNvPr id="3" name="Date Placeholder 2">
            <a:extLst>
              <a:ext uri="{FF2B5EF4-FFF2-40B4-BE49-F238E27FC236}">
                <a16:creationId xmlns:a16="http://schemas.microsoft.com/office/drawing/2014/main" id="{A69ECEF6-D795-F1A5-DDBC-8D98B55B57F5}"/>
              </a:ext>
            </a:extLst>
          </p:cNvPr>
          <p:cNvSpPr>
            <a:spLocks noGrp="1"/>
          </p:cNvSpPr>
          <p:nvPr>
            <p:ph type="dt" sz="half" idx="10"/>
          </p:nvPr>
        </p:nvSpPr>
        <p:spPr/>
        <p:txBody>
          <a:bodyPr/>
          <a:lstStyle/>
          <a:p>
            <a:fld id="{3FE2CF8C-D6AA-4C7B-8941-E3798E4954CF}" type="datetime1">
              <a:rPr lang="LID4096" smtClean="0"/>
              <a:t>12/06/2024</a:t>
            </a:fld>
            <a:endParaRPr lang="en-BE"/>
          </a:p>
        </p:txBody>
      </p:sp>
      <p:sp>
        <p:nvSpPr>
          <p:cNvPr id="4" name="Footer Placeholder 3">
            <a:extLst>
              <a:ext uri="{FF2B5EF4-FFF2-40B4-BE49-F238E27FC236}">
                <a16:creationId xmlns:a16="http://schemas.microsoft.com/office/drawing/2014/main" id="{5EEA4890-38CA-0ACB-1B4F-A5F9405A0CD0}"/>
              </a:ext>
            </a:extLst>
          </p:cNvPr>
          <p:cNvSpPr>
            <a:spLocks noGrp="1"/>
          </p:cNvSpPr>
          <p:nvPr>
            <p:ph type="ftr" sz="quarter" idx="11"/>
          </p:nvPr>
        </p:nvSpPr>
        <p:spPr/>
        <p:txBody>
          <a:bodyPr/>
          <a:lstStyle/>
          <a:p>
            <a:endParaRPr lang="en-BE"/>
          </a:p>
        </p:txBody>
      </p:sp>
      <p:sp>
        <p:nvSpPr>
          <p:cNvPr id="5" name="Slide Number Placeholder 4">
            <a:extLst>
              <a:ext uri="{FF2B5EF4-FFF2-40B4-BE49-F238E27FC236}">
                <a16:creationId xmlns:a16="http://schemas.microsoft.com/office/drawing/2014/main" id="{AD674416-B7D1-C64F-6B7E-D5252B22CB2B}"/>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50862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045E28-5069-3021-3A48-8D87E4177403}"/>
              </a:ext>
            </a:extLst>
          </p:cNvPr>
          <p:cNvSpPr>
            <a:spLocks noGrp="1"/>
          </p:cNvSpPr>
          <p:nvPr>
            <p:ph type="dt" sz="half" idx="10"/>
          </p:nvPr>
        </p:nvSpPr>
        <p:spPr/>
        <p:txBody>
          <a:bodyPr/>
          <a:lstStyle/>
          <a:p>
            <a:fld id="{9959B6E5-1A15-44AB-9511-AAFFD9881114}" type="datetime1">
              <a:rPr lang="LID4096" smtClean="0"/>
              <a:t>12/06/2024</a:t>
            </a:fld>
            <a:endParaRPr lang="en-BE"/>
          </a:p>
        </p:txBody>
      </p:sp>
      <p:sp>
        <p:nvSpPr>
          <p:cNvPr id="3" name="Footer Placeholder 2">
            <a:extLst>
              <a:ext uri="{FF2B5EF4-FFF2-40B4-BE49-F238E27FC236}">
                <a16:creationId xmlns:a16="http://schemas.microsoft.com/office/drawing/2014/main" id="{DD999B63-1C5E-64D7-EE4C-E6CB250038AF}"/>
              </a:ext>
            </a:extLst>
          </p:cNvPr>
          <p:cNvSpPr>
            <a:spLocks noGrp="1"/>
          </p:cNvSpPr>
          <p:nvPr>
            <p:ph type="ftr" sz="quarter" idx="11"/>
          </p:nvPr>
        </p:nvSpPr>
        <p:spPr/>
        <p:txBody>
          <a:bodyPr/>
          <a:lstStyle/>
          <a:p>
            <a:endParaRPr lang="en-BE"/>
          </a:p>
        </p:txBody>
      </p:sp>
      <p:sp>
        <p:nvSpPr>
          <p:cNvPr id="4" name="Slide Number Placeholder 3">
            <a:extLst>
              <a:ext uri="{FF2B5EF4-FFF2-40B4-BE49-F238E27FC236}">
                <a16:creationId xmlns:a16="http://schemas.microsoft.com/office/drawing/2014/main" id="{58C717FB-888C-F1BE-37C5-F04D21D1E381}"/>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845387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692FD-FA4F-1B23-9EA8-98A91CDBFDB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Content Placeholder 2">
            <a:extLst>
              <a:ext uri="{FF2B5EF4-FFF2-40B4-BE49-F238E27FC236}">
                <a16:creationId xmlns:a16="http://schemas.microsoft.com/office/drawing/2014/main" id="{D4F74534-C607-4610-550D-E549332B64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Text Placeholder 3">
            <a:extLst>
              <a:ext uri="{FF2B5EF4-FFF2-40B4-BE49-F238E27FC236}">
                <a16:creationId xmlns:a16="http://schemas.microsoft.com/office/drawing/2014/main" id="{7DBEA254-A469-DD5E-6D80-44BC37540F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9BB67E5-EFEF-17F0-5AB1-5E8DF97BF536}"/>
              </a:ext>
            </a:extLst>
          </p:cNvPr>
          <p:cNvSpPr>
            <a:spLocks noGrp="1"/>
          </p:cNvSpPr>
          <p:nvPr>
            <p:ph type="dt" sz="half" idx="10"/>
          </p:nvPr>
        </p:nvSpPr>
        <p:spPr/>
        <p:txBody>
          <a:bodyPr/>
          <a:lstStyle/>
          <a:p>
            <a:fld id="{BF24DBA1-C2FE-4906-B4EF-F799E2506437}" type="datetime1">
              <a:rPr lang="LID4096" smtClean="0"/>
              <a:t>12/06/2024</a:t>
            </a:fld>
            <a:endParaRPr lang="en-BE"/>
          </a:p>
        </p:txBody>
      </p:sp>
      <p:sp>
        <p:nvSpPr>
          <p:cNvPr id="6" name="Footer Placeholder 5">
            <a:extLst>
              <a:ext uri="{FF2B5EF4-FFF2-40B4-BE49-F238E27FC236}">
                <a16:creationId xmlns:a16="http://schemas.microsoft.com/office/drawing/2014/main" id="{3BBEDB6C-8CB1-00F0-9658-BA9847DD83B3}"/>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16C09C59-5D4A-0616-191D-C163C2AA1E0C}"/>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2263079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D37EC-0CB8-5C20-0D9F-EF2B8B7057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Picture Placeholder 2">
            <a:extLst>
              <a:ext uri="{FF2B5EF4-FFF2-40B4-BE49-F238E27FC236}">
                <a16:creationId xmlns:a16="http://schemas.microsoft.com/office/drawing/2014/main" id="{1559592B-AE95-C702-A091-81C5DD7C83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E"/>
          </a:p>
        </p:txBody>
      </p:sp>
      <p:sp>
        <p:nvSpPr>
          <p:cNvPr id="4" name="Text Placeholder 3">
            <a:extLst>
              <a:ext uri="{FF2B5EF4-FFF2-40B4-BE49-F238E27FC236}">
                <a16:creationId xmlns:a16="http://schemas.microsoft.com/office/drawing/2014/main" id="{C76C0F8F-A3A7-5386-A2CD-26017DDBAC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6BDF64-7321-18FA-3A8A-151C61B2550D}"/>
              </a:ext>
            </a:extLst>
          </p:cNvPr>
          <p:cNvSpPr>
            <a:spLocks noGrp="1"/>
          </p:cNvSpPr>
          <p:nvPr>
            <p:ph type="dt" sz="half" idx="10"/>
          </p:nvPr>
        </p:nvSpPr>
        <p:spPr/>
        <p:txBody>
          <a:bodyPr/>
          <a:lstStyle/>
          <a:p>
            <a:fld id="{6746D7CD-860B-41E8-8D8B-2CA24F8E3C97}" type="datetime1">
              <a:rPr lang="LID4096" smtClean="0"/>
              <a:t>12/06/2024</a:t>
            </a:fld>
            <a:endParaRPr lang="en-BE"/>
          </a:p>
        </p:txBody>
      </p:sp>
      <p:sp>
        <p:nvSpPr>
          <p:cNvPr id="6" name="Footer Placeholder 5">
            <a:extLst>
              <a:ext uri="{FF2B5EF4-FFF2-40B4-BE49-F238E27FC236}">
                <a16:creationId xmlns:a16="http://schemas.microsoft.com/office/drawing/2014/main" id="{0F97279B-A4DF-B23E-FBF6-E1F5762D1FDD}"/>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8D9E326F-A5DE-61B2-FC62-4368882963C4}"/>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97119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C02FC6-B683-24E9-4CF3-ACB65B9C34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BE"/>
          </a:p>
        </p:txBody>
      </p:sp>
      <p:sp>
        <p:nvSpPr>
          <p:cNvPr id="3" name="Text Placeholder 2">
            <a:extLst>
              <a:ext uri="{FF2B5EF4-FFF2-40B4-BE49-F238E27FC236}">
                <a16:creationId xmlns:a16="http://schemas.microsoft.com/office/drawing/2014/main" id="{E8788781-C4E4-8F07-B445-0FCB661263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E03871DA-F3C2-ACC9-0954-A50279EA34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789FEE0-81D1-4BE9-B2FB-8BE6D7C10579}" type="datetime1">
              <a:rPr lang="LID4096" smtClean="0"/>
              <a:t>12/06/2024</a:t>
            </a:fld>
            <a:endParaRPr lang="en-BE"/>
          </a:p>
        </p:txBody>
      </p:sp>
      <p:sp>
        <p:nvSpPr>
          <p:cNvPr id="5" name="Footer Placeholder 4">
            <a:extLst>
              <a:ext uri="{FF2B5EF4-FFF2-40B4-BE49-F238E27FC236}">
                <a16:creationId xmlns:a16="http://schemas.microsoft.com/office/drawing/2014/main" id="{43BF7E01-A745-BFC4-1A5F-98305C39C6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BE"/>
          </a:p>
        </p:txBody>
      </p:sp>
      <p:sp>
        <p:nvSpPr>
          <p:cNvPr id="6" name="Slide Number Placeholder 5">
            <a:extLst>
              <a:ext uri="{FF2B5EF4-FFF2-40B4-BE49-F238E27FC236}">
                <a16:creationId xmlns:a16="http://schemas.microsoft.com/office/drawing/2014/main" id="{690CC3E3-36ED-4099-6586-23175595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068FCCF-9A80-B240-8D85-84F960565AFA}" type="slidenum">
              <a:rPr lang="en-BE" smtClean="0"/>
              <a:t>‹N°›</a:t>
            </a:fld>
            <a:endParaRPr lang="en-BE"/>
          </a:p>
        </p:txBody>
      </p:sp>
    </p:spTree>
    <p:extLst>
      <p:ext uri="{BB962C8B-B14F-4D97-AF65-F5344CB8AC3E}">
        <p14:creationId xmlns:p14="http://schemas.microsoft.com/office/powerpoint/2010/main" val="4174937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1EC8C43-06E0-C825-13E4-F8DEB374FF58}"/>
              </a:ext>
            </a:extLst>
          </p:cNvPr>
          <p:cNvSpPr txBox="1"/>
          <p:nvPr/>
        </p:nvSpPr>
        <p:spPr>
          <a:xfrm>
            <a:off x="3418115" y="315684"/>
            <a:ext cx="6440289" cy="461665"/>
          </a:xfrm>
          <a:prstGeom prst="rect">
            <a:avLst/>
          </a:prstGeom>
          <a:noFill/>
        </p:spPr>
        <p:txBody>
          <a:bodyPr wrap="none" rtlCol="0">
            <a:spAutoFit/>
          </a:bodyPr>
          <a:lstStyle/>
          <a:p>
            <a:r>
              <a:rPr lang="en-BE" sz="2400" b="1">
                <a:solidFill>
                  <a:srgbClr val="002060"/>
                </a:solidFill>
              </a:rPr>
              <a:t>WP</a:t>
            </a:r>
            <a:r>
              <a:rPr lang="fr-FR" sz="2400" b="1" dirty="0">
                <a:solidFill>
                  <a:srgbClr val="002060"/>
                </a:solidFill>
              </a:rPr>
              <a:t>1</a:t>
            </a:r>
            <a:r>
              <a:rPr lang="en-BE" sz="2400" b="1">
                <a:solidFill>
                  <a:srgbClr val="002060"/>
                </a:solidFill>
              </a:rPr>
              <a:t> – </a:t>
            </a:r>
            <a:r>
              <a:rPr lang="en-US" sz="2400" b="1" dirty="0">
                <a:solidFill>
                  <a:srgbClr val="002060"/>
                </a:solidFill>
              </a:rPr>
              <a:t>FE-FRT </a:t>
            </a:r>
            <a:r>
              <a:rPr lang="en-BE" sz="2400" b="1">
                <a:solidFill>
                  <a:srgbClr val="002060"/>
                </a:solidFill>
              </a:rPr>
              <a:t>: </a:t>
            </a:r>
            <a:r>
              <a:rPr lang="fr-FR" sz="2400" b="1" dirty="0" err="1">
                <a:solidFill>
                  <a:srgbClr val="002060"/>
                </a:solidFill>
              </a:rPr>
              <a:t>some</a:t>
            </a:r>
            <a:r>
              <a:rPr lang="fr-FR" sz="2400" b="1" dirty="0">
                <a:solidFill>
                  <a:srgbClr val="002060"/>
                </a:solidFill>
              </a:rPr>
              <a:t> </a:t>
            </a:r>
            <a:r>
              <a:rPr lang="fr-FR" sz="2400" b="1" dirty="0" err="1">
                <a:solidFill>
                  <a:srgbClr val="002060"/>
                </a:solidFill>
              </a:rPr>
              <a:t>comments</a:t>
            </a:r>
            <a:r>
              <a:rPr lang="fr-FR" sz="2400" b="1" dirty="0">
                <a:solidFill>
                  <a:srgbClr val="002060"/>
                </a:solidFill>
              </a:rPr>
              <a:t> about </a:t>
            </a:r>
            <a:r>
              <a:rPr lang="en-BE" sz="2400" b="1">
                <a:solidFill>
                  <a:srgbClr val="002060"/>
                </a:solidFill>
              </a:rPr>
              <a:t>status</a:t>
            </a:r>
            <a:endParaRPr lang="en-BE" sz="2400" b="1" dirty="0">
              <a:solidFill>
                <a:srgbClr val="002060"/>
              </a:solidFill>
            </a:endParaRPr>
          </a:p>
        </p:txBody>
      </p:sp>
      <p:pic>
        <p:nvPicPr>
          <p:cNvPr id="5" name="Picture 2" descr="Innovate for Sustainable Accelerating Systems: Kick-Off Meeting">
            <a:extLst>
              <a:ext uri="{FF2B5EF4-FFF2-40B4-BE49-F238E27FC236}">
                <a16:creationId xmlns:a16="http://schemas.microsoft.com/office/drawing/2014/main" id="{1709803E-6E12-BAB9-0C4A-5169DA7765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2D8E1D6-477E-4D95-8CFD-7288824F6436}"/>
              </a:ext>
            </a:extLst>
          </p:cNvPr>
          <p:cNvSpPr txBox="1"/>
          <p:nvPr/>
        </p:nvSpPr>
        <p:spPr>
          <a:xfrm>
            <a:off x="14859" y="1147637"/>
            <a:ext cx="12271736" cy="5570756"/>
          </a:xfrm>
          <a:prstGeom prst="rect">
            <a:avLst/>
          </a:prstGeom>
          <a:noFill/>
        </p:spPr>
        <p:txBody>
          <a:bodyPr wrap="square" rtlCol="0">
            <a:spAutoFit/>
          </a:bodyPr>
          <a:lstStyle/>
          <a:p>
            <a:pPr marL="342900" indent="-342900">
              <a:buFont typeface="Arial" panose="020B0604020202020204" pitchFamily="34" charset="0"/>
              <a:buChar char="•"/>
            </a:pPr>
            <a:r>
              <a:rPr lang="en-GB" sz="2400" b="1" i="1" dirty="0">
                <a:effectLst/>
                <a:latin typeface="Helvetica" pitchFamily="2" charset="0"/>
              </a:rPr>
              <a:t>Task 1.2</a:t>
            </a:r>
            <a:endParaRPr lang="en-GB" sz="2400" b="1" i="1" dirty="0">
              <a:latin typeface="Helvetica" pitchFamily="2" charset="0"/>
              <a:sym typeface="Wingdings" panose="05000000000000000000" pitchFamily="2" charset="2"/>
            </a:endParaRPr>
          </a:p>
          <a:p>
            <a:pPr marL="800100" lvl="1" indent="-342900">
              <a:buFont typeface="Arial" panose="020B0604020202020204" pitchFamily="34" charset="0"/>
              <a:buChar char="•"/>
            </a:pPr>
            <a:r>
              <a:rPr lang="en-GB" sz="2000" i="1" dirty="0">
                <a:effectLst/>
                <a:latin typeface="Helvetica" pitchFamily="2" charset="0"/>
              </a:rPr>
              <a:t>Schedule to be confirmed given availability of in-kind infrastructures and resources </a:t>
            </a:r>
          </a:p>
          <a:p>
            <a:pPr marL="800100" lvl="1" indent="-342900">
              <a:buFont typeface="Arial" panose="020B0604020202020204" pitchFamily="34" charset="0"/>
              <a:buChar char="•"/>
            </a:pPr>
            <a:r>
              <a:rPr lang="en-GB" sz="2000" b="1" i="1" dirty="0">
                <a:effectLst/>
                <a:latin typeface="Helvetica" pitchFamily="2" charset="0"/>
              </a:rPr>
              <a:t>iSAS postdoc to be filled early 2025 at CERN </a:t>
            </a:r>
          </a:p>
          <a:p>
            <a:pPr marL="800100" lvl="1" indent="-342900">
              <a:buFont typeface="Arial" panose="020B0604020202020204" pitchFamily="34" charset="0"/>
              <a:buChar char="•"/>
            </a:pPr>
            <a:endParaRPr lang="en-GB" sz="2000" i="1" dirty="0">
              <a:latin typeface="Helvetica" pitchFamily="2" charset="0"/>
            </a:endParaRPr>
          </a:p>
          <a:p>
            <a:pPr marL="342900" indent="-342900">
              <a:buFont typeface="Arial" panose="020B0604020202020204" pitchFamily="34" charset="0"/>
              <a:buChar char="•"/>
            </a:pPr>
            <a:r>
              <a:rPr lang="en-GB" sz="2400" b="1" i="1" dirty="0">
                <a:latin typeface="Helvetica" pitchFamily="2" charset="0"/>
              </a:rPr>
              <a:t>Task 1.3</a:t>
            </a:r>
          </a:p>
          <a:p>
            <a:pPr marL="800100" lvl="1" indent="-342900">
              <a:buFont typeface="Arial" panose="020B0604020202020204" pitchFamily="34" charset="0"/>
              <a:buChar char="•"/>
            </a:pPr>
            <a:r>
              <a:rPr lang="en-GB" sz="2000" b="1" i="1" dirty="0">
                <a:latin typeface="Helvetica" pitchFamily="2" charset="0"/>
              </a:rPr>
              <a:t>Material characterization test stand sent back to Euclid </a:t>
            </a:r>
            <a:r>
              <a:rPr lang="en-GB" sz="2000" b="1" i="1" dirty="0" err="1">
                <a:latin typeface="Helvetica" pitchFamily="2" charset="0"/>
              </a:rPr>
              <a:t>Techlab</a:t>
            </a:r>
            <a:r>
              <a:rPr lang="en-GB" sz="2000" b="1" i="1" dirty="0">
                <a:latin typeface="Helvetica" pitchFamily="2" charset="0"/>
              </a:rPr>
              <a:t> </a:t>
            </a:r>
            <a:r>
              <a:rPr lang="en-GB" sz="2000" b="1" i="1" dirty="0">
                <a:latin typeface="Helvetica" pitchFamily="2" charset="0"/>
                <a:sym typeface="Wingdings" pitchFamily="2" charset="2"/>
              </a:rPr>
              <a:t> rework required (MS1.1)</a:t>
            </a:r>
            <a:endParaRPr lang="en-GB" sz="2000" b="1" i="1" dirty="0">
              <a:latin typeface="Helvetica" pitchFamily="2" charset="0"/>
            </a:endParaRPr>
          </a:p>
          <a:p>
            <a:pPr marL="342900" indent="-342900">
              <a:buFont typeface="Arial" panose="020B0604020202020204" pitchFamily="34" charset="0"/>
              <a:buChar char="•"/>
            </a:pPr>
            <a:endParaRPr lang="en-US" sz="2000" b="1" i="1" dirty="0">
              <a:latin typeface="Helvetica" pitchFamily="2" charset="0"/>
              <a:sym typeface="Wingdings" panose="05000000000000000000" pitchFamily="2" charset="2"/>
            </a:endParaRPr>
          </a:p>
          <a:p>
            <a:pPr marL="342900" indent="-342900">
              <a:buFont typeface="Arial" panose="020B0604020202020204" pitchFamily="34" charset="0"/>
              <a:buChar char="•"/>
            </a:pPr>
            <a:r>
              <a:rPr lang="en-GB" sz="2400" b="1" i="1" dirty="0">
                <a:latin typeface="Helvetica" pitchFamily="2" charset="0"/>
              </a:rPr>
              <a:t>Task 1.4</a:t>
            </a:r>
          </a:p>
          <a:p>
            <a:pPr marL="800100" lvl="1" indent="-342900">
              <a:buFont typeface="Arial" panose="020B0604020202020204" pitchFamily="34" charset="0"/>
              <a:buChar char="•"/>
            </a:pPr>
            <a:r>
              <a:rPr lang="en-US" sz="2000" i="1" dirty="0">
                <a:latin typeface="Helvetica" pitchFamily="2" charset="0"/>
                <a:sym typeface="Wingdings" panose="05000000000000000000" pitchFamily="2" charset="2"/>
              </a:rPr>
              <a:t>Design of first cryomodule w/o FRT, FRT still possible for the second cryomodule</a:t>
            </a:r>
          </a:p>
          <a:p>
            <a:pPr marL="800100" lvl="1" indent="-342900">
              <a:buFont typeface="Arial" panose="020B0604020202020204" pitchFamily="34" charset="0"/>
              <a:buChar char="•"/>
            </a:pPr>
            <a:r>
              <a:rPr lang="en-US" sz="2000" i="1" dirty="0">
                <a:latin typeface="Helvetica" pitchFamily="2" charset="0"/>
                <a:sym typeface="Wingdings" panose="05000000000000000000" pitchFamily="2" charset="2"/>
              </a:rPr>
              <a:t>Possible collaboration with CERN at 800 MHz for microphonics compensation with FRT (synergy FCC and PERLE)</a:t>
            </a:r>
          </a:p>
          <a:p>
            <a:pPr marL="342900" indent="-342900">
              <a:buFont typeface="Arial" panose="020B0604020202020204" pitchFamily="34" charset="0"/>
              <a:buChar char="•"/>
            </a:pPr>
            <a:endParaRPr lang="en-US" sz="2000" dirty="0">
              <a:sym typeface="Wingdings" panose="05000000000000000000" pitchFamily="2" charset="2"/>
            </a:endParaRPr>
          </a:p>
          <a:p>
            <a:pPr marL="342900" indent="-342900">
              <a:buFont typeface="Arial" panose="020B0604020202020204" pitchFamily="34" charset="0"/>
              <a:buChar char="•"/>
            </a:pPr>
            <a:r>
              <a:rPr lang="en-US" sz="2400" b="1" i="1" dirty="0">
                <a:solidFill>
                  <a:srgbClr val="FF0000"/>
                </a:solidFill>
                <a:latin typeface="Helvetica" pitchFamily="2" charset="0"/>
                <a:sym typeface="Wingdings" panose="05000000000000000000" pitchFamily="2" charset="2"/>
              </a:rPr>
              <a:t>General concerns </a:t>
            </a:r>
          </a:p>
          <a:p>
            <a:pPr marL="800100" lvl="2" indent="-342900">
              <a:buFont typeface="Arial" panose="020B0604020202020204" pitchFamily="34" charset="0"/>
              <a:buChar char="•"/>
            </a:pPr>
            <a:r>
              <a:rPr lang="en-US" sz="2000" i="1" dirty="0">
                <a:solidFill>
                  <a:srgbClr val="FF0000"/>
                </a:solidFill>
                <a:latin typeface="Helvetica" pitchFamily="2" charset="0"/>
                <a:sym typeface="Wingdings" panose="05000000000000000000" pitchFamily="2" charset="2"/>
              </a:rPr>
              <a:t>Only one manufacturer of ceramics for FE-FRT, Euclid, (project partner)  Machining of ceramics might be challenging</a:t>
            </a:r>
          </a:p>
          <a:p>
            <a:pPr marL="800100" lvl="2" indent="-342900">
              <a:buFont typeface="Arial" panose="020B0604020202020204" pitchFamily="34" charset="0"/>
              <a:buChar char="•"/>
            </a:pPr>
            <a:r>
              <a:rPr lang="en-US" sz="2000" i="1" dirty="0">
                <a:solidFill>
                  <a:srgbClr val="FF0000"/>
                </a:solidFill>
                <a:latin typeface="Helvetica" pitchFamily="2" charset="0"/>
                <a:sym typeface="Wingdings" panose="05000000000000000000" pitchFamily="2" charset="2"/>
              </a:rPr>
              <a:t>Interest for possible collaborations within and outside of iSAS (STFC, </a:t>
            </a:r>
            <a:r>
              <a:rPr lang="en-US" sz="2000" i="1" dirty="0" err="1">
                <a:solidFill>
                  <a:srgbClr val="FF0000"/>
                </a:solidFill>
                <a:latin typeface="Helvetica" pitchFamily="2" charset="0"/>
                <a:sym typeface="Wingdings" panose="05000000000000000000" pitchFamily="2" charset="2"/>
              </a:rPr>
              <a:t>Jlab</a:t>
            </a:r>
            <a:r>
              <a:rPr lang="en-US" sz="2000" i="1" dirty="0">
                <a:solidFill>
                  <a:srgbClr val="FF0000"/>
                </a:solidFill>
                <a:latin typeface="Helvetica" pitchFamily="2" charset="0"/>
                <a:sym typeface="Wingdings" panose="05000000000000000000" pitchFamily="2" charset="2"/>
              </a:rPr>
              <a:t>) </a:t>
            </a:r>
          </a:p>
          <a:p>
            <a:pPr marL="800100" lvl="2" indent="-342900">
              <a:buFont typeface="Arial" panose="020B0604020202020204" pitchFamily="34" charset="0"/>
              <a:buChar char="•"/>
            </a:pPr>
            <a:r>
              <a:rPr lang="en-US" sz="2000" i="1" dirty="0">
                <a:solidFill>
                  <a:srgbClr val="FF0000"/>
                </a:solidFill>
                <a:latin typeface="Helvetica" pitchFamily="2" charset="0"/>
              </a:rPr>
              <a:t>Risk for delays of manufacturing of parts in lab’s workshops or </a:t>
            </a:r>
            <a:r>
              <a:rPr lang="en-US" sz="2000" i="1" dirty="0" err="1">
                <a:solidFill>
                  <a:srgbClr val="FF0000"/>
                </a:solidFill>
                <a:latin typeface="Helvetica" pitchFamily="2" charset="0"/>
              </a:rPr>
              <a:t>availbality</a:t>
            </a:r>
            <a:r>
              <a:rPr lang="en-US" sz="2000" i="1" dirty="0">
                <a:solidFill>
                  <a:srgbClr val="FF0000"/>
                </a:solidFill>
                <a:latin typeface="Helvetica" pitchFamily="2" charset="0"/>
              </a:rPr>
              <a:t> of cold </a:t>
            </a:r>
            <a:r>
              <a:rPr lang="en-US" sz="2000" i="1" dirty="0" err="1">
                <a:solidFill>
                  <a:srgbClr val="FF0000"/>
                </a:solidFill>
                <a:latin typeface="Helvetica" pitchFamily="2" charset="0"/>
              </a:rPr>
              <a:t>teststands</a:t>
            </a:r>
            <a:endParaRPr lang="en-GB" sz="2000" i="1" dirty="0">
              <a:solidFill>
                <a:srgbClr val="FF0000"/>
              </a:solidFill>
              <a:latin typeface="Helvetica" pitchFamily="2" charset="0"/>
            </a:endParaRPr>
          </a:p>
        </p:txBody>
      </p:sp>
      <p:sp>
        <p:nvSpPr>
          <p:cNvPr id="2" name="Slide Number Placeholder 1">
            <a:extLst>
              <a:ext uri="{FF2B5EF4-FFF2-40B4-BE49-F238E27FC236}">
                <a16:creationId xmlns:a16="http://schemas.microsoft.com/office/drawing/2014/main" id="{66962325-58C6-4321-9029-FF1418BEA550}"/>
              </a:ext>
            </a:extLst>
          </p:cNvPr>
          <p:cNvSpPr>
            <a:spLocks noGrp="1"/>
          </p:cNvSpPr>
          <p:nvPr>
            <p:ph type="sldNum" sz="quarter" idx="12"/>
          </p:nvPr>
        </p:nvSpPr>
        <p:spPr/>
        <p:txBody>
          <a:bodyPr/>
          <a:lstStyle/>
          <a:p>
            <a:fld id="{4068FCCF-9A80-B240-8D85-84F960565AFA}" type="slidenum">
              <a:rPr lang="en-BE" smtClean="0"/>
              <a:t>1</a:t>
            </a:fld>
            <a:endParaRPr lang="en-BE"/>
          </a:p>
        </p:txBody>
      </p:sp>
    </p:spTree>
    <p:extLst>
      <p:ext uri="{BB962C8B-B14F-4D97-AF65-F5344CB8AC3E}">
        <p14:creationId xmlns:p14="http://schemas.microsoft.com/office/powerpoint/2010/main" val="80575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2F014-B079-CE3F-87F4-F40A9169393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31AF187-11B7-2B9B-D241-9BB1F590535C}"/>
              </a:ext>
            </a:extLst>
          </p:cNvPr>
          <p:cNvSpPr txBox="1"/>
          <p:nvPr/>
        </p:nvSpPr>
        <p:spPr>
          <a:xfrm>
            <a:off x="3418115" y="315684"/>
            <a:ext cx="6158481" cy="461665"/>
          </a:xfrm>
          <a:prstGeom prst="rect">
            <a:avLst/>
          </a:prstGeom>
          <a:noFill/>
        </p:spPr>
        <p:txBody>
          <a:bodyPr wrap="none" rtlCol="0">
            <a:spAutoFit/>
          </a:bodyPr>
          <a:lstStyle/>
          <a:p>
            <a:r>
              <a:rPr lang="en-BE" sz="2400" b="1" dirty="0">
                <a:solidFill>
                  <a:srgbClr val="002060"/>
                </a:solidFill>
              </a:rPr>
              <a:t>WP</a:t>
            </a:r>
            <a:r>
              <a:rPr lang="en-US" sz="2400" b="1" dirty="0">
                <a:solidFill>
                  <a:srgbClr val="002060"/>
                </a:solidFill>
              </a:rPr>
              <a:t>2</a:t>
            </a:r>
            <a:r>
              <a:rPr lang="en-BE" sz="2400" b="1" dirty="0">
                <a:solidFill>
                  <a:srgbClr val="002060"/>
                </a:solidFill>
              </a:rPr>
              <a:t> </a:t>
            </a:r>
            <a:r>
              <a:rPr lang="en-BE" sz="2400" b="1">
                <a:solidFill>
                  <a:srgbClr val="002060"/>
                </a:solidFill>
              </a:rPr>
              <a:t>– </a:t>
            </a:r>
            <a:r>
              <a:rPr lang="en-US" sz="2400" b="1" dirty="0">
                <a:solidFill>
                  <a:srgbClr val="002060"/>
                </a:solidFill>
              </a:rPr>
              <a:t>LLRF</a:t>
            </a:r>
            <a:r>
              <a:rPr lang="en-BE" sz="2400" b="1">
                <a:solidFill>
                  <a:srgbClr val="002060"/>
                </a:solidFill>
              </a:rPr>
              <a:t>: </a:t>
            </a:r>
            <a:r>
              <a:rPr lang="fr-FR" sz="2400" b="1" dirty="0" err="1">
                <a:solidFill>
                  <a:srgbClr val="002060"/>
                </a:solidFill>
              </a:rPr>
              <a:t>some</a:t>
            </a:r>
            <a:r>
              <a:rPr lang="fr-FR" sz="2400" b="1" dirty="0">
                <a:solidFill>
                  <a:srgbClr val="002060"/>
                </a:solidFill>
              </a:rPr>
              <a:t> </a:t>
            </a:r>
            <a:r>
              <a:rPr lang="fr-FR" sz="2400" b="1" dirty="0" err="1">
                <a:solidFill>
                  <a:srgbClr val="002060"/>
                </a:solidFill>
              </a:rPr>
              <a:t>comments</a:t>
            </a:r>
            <a:r>
              <a:rPr lang="fr-FR" sz="2400" b="1" dirty="0">
                <a:solidFill>
                  <a:srgbClr val="002060"/>
                </a:solidFill>
              </a:rPr>
              <a:t> about </a:t>
            </a:r>
            <a:r>
              <a:rPr lang="en-BE" sz="2400" b="1">
                <a:solidFill>
                  <a:srgbClr val="002060"/>
                </a:solidFill>
              </a:rPr>
              <a:t>status</a:t>
            </a:r>
            <a:endParaRPr lang="en-BE" sz="2400" b="1" dirty="0">
              <a:solidFill>
                <a:srgbClr val="002060"/>
              </a:solidFill>
            </a:endParaRPr>
          </a:p>
        </p:txBody>
      </p:sp>
      <p:pic>
        <p:nvPicPr>
          <p:cNvPr id="5" name="Picture 2" descr="Innovate for Sustainable Accelerating Systems: Kick-Off Meeting">
            <a:extLst>
              <a:ext uri="{FF2B5EF4-FFF2-40B4-BE49-F238E27FC236}">
                <a16:creationId xmlns:a16="http://schemas.microsoft.com/office/drawing/2014/main" id="{F88AF628-2088-AADB-4640-0AFF42A17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ECEF047-3D87-BB2C-3499-DD81FAD51DC0}"/>
              </a:ext>
            </a:extLst>
          </p:cNvPr>
          <p:cNvSpPr txBox="1"/>
          <p:nvPr/>
        </p:nvSpPr>
        <p:spPr>
          <a:xfrm>
            <a:off x="130470" y="1368349"/>
            <a:ext cx="11931060" cy="3724096"/>
          </a:xfrm>
          <a:prstGeom prst="rect">
            <a:avLst/>
          </a:prstGeom>
          <a:noFill/>
        </p:spPr>
        <p:txBody>
          <a:bodyPr wrap="square" rtlCol="0">
            <a:spAutoFit/>
          </a:bodyPr>
          <a:lstStyle/>
          <a:p>
            <a:pPr marL="342900" indent="-342900">
              <a:buFont typeface="Arial" panose="020B0604020202020204" pitchFamily="34" charset="0"/>
              <a:buChar char="•"/>
            </a:pPr>
            <a:r>
              <a:rPr lang="en-GB" sz="2400" b="1" i="1" dirty="0">
                <a:effectLst/>
                <a:latin typeface="Helvetica" pitchFamily="2" charset="0"/>
              </a:rPr>
              <a:t>Good progress and mitigation solutions reported on all tasks </a:t>
            </a:r>
            <a:endParaRPr lang="en-GB" sz="2400" b="1" i="1" dirty="0">
              <a:latin typeface="Helvetica" pitchFamily="2" charset="0"/>
            </a:endParaRPr>
          </a:p>
          <a:p>
            <a:pPr marL="800100" lvl="1" indent="-342900">
              <a:buFont typeface="Arial" panose="020B0604020202020204" pitchFamily="34" charset="0"/>
              <a:buChar char="•"/>
            </a:pPr>
            <a:r>
              <a:rPr lang="en-GB" sz="2000" i="1" dirty="0">
                <a:latin typeface="Helvetica" pitchFamily="2" charset="0"/>
              </a:rPr>
              <a:t>For example : Test stands not always available </a:t>
            </a:r>
            <a:r>
              <a:rPr lang="en-GB" sz="2000" i="1" dirty="0">
                <a:latin typeface="Helvetica" pitchFamily="2" charset="0"/>
                <a:sym typeface="Wingdings" pitchFamily="2" charset="2"/>
              </a:rPr>
              <a:t> look into partners labs’ test stands </a:t>
            </a:r>
          </a:p>
          <a:p>
            <a:pPr marL="342900" indent="-342900">
              <a:buFont typeface="Arial" panose="020B0604020202020204" pitchFamily="34" charset="0"/>
              <a:buChar char="•"/>
            </a:pPr>
            <a:endParaRPr lang="en-GB" sz="2400" b="1" i="1" dirty="0">
              <a:effectLst/>
              <a:latin typeface="Helvetica" pitchFamily="2" charset="0"/>
            </a:endParaRPr>
          </a:p>
          <a:p>
            <a:pPr marL="342900" indent="-342900">
              <a:buFont typeface="Arial" panose="020B0604020202020204" pitchFamily="34" charset="0"/>
              <a:buChar char="•"/>
            </a:pPr>
            <a:r>
              <a:rPr lang="en-GB" sz="2400" b="1" i="1" dirty="0">
                <a:effectLst/>
                <a:latin typeface="Helvetica" pitchFamily="2" charset="0"/>
              </a:rPr>
              <a:t>Task 2.5:</a:t>
            </a:r>
            <a:r>
              <a:rPr lang="en-US" sz="2400" i="1" dirty="0">
                <a:latin typeface="Helvetica" pitchFamily="2" charset="0"/>
                <a:sym typeface="Wingdings" panose="05000000000000000000" pitchFamily="2" charset="2"/>
              </a:rPr>
              <a:t> </a:t>
            </a:r>
            <a:r>
              <a:rPr lang="en-US" sz="2400" i="1" dirty="0">
                <a:latin typeface="Helvetica" pitchFamily="2" charset="0"/>
              </a:rPr>
              <a:t>1</a:t>
            </a:r>
            <a:r>
              <a:rPr lang="en-US" sz="2400" i="1" baseline="30000" dirty="0">
                <a:latin typeface="Helvetica" pitchFamily="2" charset="0"/>
              </a:rPr>
              <a:t>st</a:t>
            </a:r>
            <a:r>
              <a:rPr lang="en-US" sz="2400" i="1" dirty="0">
                <a:latin typeface="Helvetica" pitchFamily="2" charset="0"/>
              </a:rPr>
              <a:t> milestone delivered &amp; approved : (D35) ML implementation plan (D2.1)</a:t>
            </a:r>
            <a:endParaRPr lang="en-GB" sz="2400" b="1" i="1" dirty="0">
              <a:effectLst/>
              <a:latin typeface="Helvetica" pitchFamily="2" charset="0"/>
            </a:endParaRPr>
          </a:p>
          <a:p>
            <a:pPr marL="800100" lvl="1" indent="-342900">
              <a:buFont typeface="Arial" panose="020B0604020202020204" pitchFamily="34" charset="0"/>
              <a:buChar char="•"/>
            </a:pPr>
            <a:r>
              <a:rPr lang="en-US" sz="2400" i="1" dirty="0">
                <a:latin typeface="Helvetica" pitchFamily="2" charset="0"/>
                <a:sym typeface="Wingdings" panose="05000000000000000000" pitchFamily="2" charset="2"/>
              </a:rPr>
              <a:t>Demonstration of quench detection in CW using </a:t>
            </a:r>
            <a:r>
              <a:rPr lang="en-US" sz="2400" i="1" dirty="0" err="1">
                <a:latin typeface="Helvetica" pitchFamily="2" charset="0"/>
                <a:sym typeface="Wingdings" panose="05000000000000000000" pitchFamily="2" charset="2"/>
              </a:rPr>
              <a:t>Luenberger</a:t>
            </a:r>
            <a:r>
              <a:rPr lang="en-US" sz="2400" i="1" dirty="0">
                <a:latin typeface="Helvetica" pitchFamily="2" charset="0"/>
                <a:sym typeface="Wingdings" panose="05000000000000000000" pitchFamily="2" charset="2"/>
              </a:rPr>
              <a:t> Observer </a:t>
            </a:r>
          </a:p>
          <a:p>
            <a:pPr marL="800100" lvl="1" indent="-342900">
              <a:buFont typeface="Arial" panose="020B0604020202020204" pitchFamily="34" charset="0"/>
              <a:buChar char="•"/>
            </a:pPr>
            <a:endParaRPr lang="en-US" sz="2400" b="1" i="1" dirty="0">
              <a:latin typeface="Helvetica" pitchFamily="2" charset="0"/>
              <a:sym typeface="Wingdings" panose="05000000000000000000" pitchFamily="2" charset="2"/>
            </a:endParaRPr>
          </a:p>
          <a:p>
            <a:pPr marL="342900" indent="-342900">
              <a:buFont typeface="Arial" panose="020B0604020202020204" pitchFamily="34" charset="0"/>
              <a:buChar char="•"/>
            </a:pPr>
            <a:r>
              <a:rPr lang="en-GB" sz="2400" b="1" i="1" dirty="0">
                <a:solidFill>
                  <a:srgbClr val="FF0000"/>
                </a:solidFill>
                <a:effectLst/>
                <a:latin typeface="Helvetica" pitchFamily="2" charset="0"/>
              </a:rPr>
              <a:t>General concern : key LLRF expert to be replaced at DESY but the </a:t>
            </a:r>
            <a:r>
              <a:rPr lang="en-GB" sz="2400" b="1" i="1" dirty="0">
                <a:solidFill>
                  <a:srgbClr val="FF0000"/>
                </a:solidFill>
                <a:latin typeface="Helvetica" pitchFamily="2" charset="0"/>
              </a:rPr>
              <a:t>po</a:t>
            </a:r>
            <a:r>
              <a:rPr lang="en-GB" sz="2400" b="1" i="1" dirty="0">
                <a:solidFill>
                  <a:srgbClr val="FF0000"/>
                </a:solidFill>
                <a:effectLst/>
                <a:latin typeface="Helvetica" pitchFamily="2" charset="0"/>
              </a:rPr>
              <a:t>sition, open since the kick-off meeting, still not filled</a:t>
            </a:r>
          </a:p>
          <a:p>
            <a:pPr marL="800100" lvl="1" indent="-342900">
              <a:buFont typeface="Arial" panose="020B0604020202020204" pitchFamily="34" charset="0"/>
              <a:buChar char="•"/>
            </a:pPr>
            <a:endParaRPr lang="en-US" sz="2400" b="1" i="1" dirty="0">
              <a:latin typeface="Helvetica" pitchFamily="2" charset="0"/>
              <a:sym typeface="Wingdings" panose="05000000000000000000" pitchFamily="2" charset="2"/>
            </a:endParaRPr>
          </a:p>
          <a:p>
            <a:pPr marL="342900" indent="-342900">
              <a:buFont typeface="Arial" panose="020B0604020202020204" pitchFamily="34" charset="0"/>
              <a:buChar char="•"/>
            </a:pPr>
            <a:endParaRPr lang="en-GB" sz="2400" b="1" dirty="0">
              <a:effectLst/>
              <a:latin typeface="Helvetica" pitchFamily="2" charset="0"/>
            </a:endParaRPr>
          </a:p>
        </p:txBody>
      </p:sp>
      <p:sp>
        <p:nvSpPr>
          <p:cNvPr id="2" name="Slide Number Placeholder 1">
            <a:extLst>
              <a:ext uri="{FF2B5EF4-FFF2-40B4-BE49-F238E27FC236}">
                <a16:creationId xmlns:a16="http://schemas.microsoft.com/office/drawing/2014/main" id="{EAC6C22F-5D60-DBA9-98CE-B831BC18D85E}"/>
              </a:ext>
            </a:extLst>
          </p:cNvPr>
          <p:cNvSpPr>
            <a:spLocks noGrp="1"/>
          </p:cNvSpPr>
          <p:nvPr>
            <p:ph type="sldNum" sz="quarter" idx="12"/>
          </p:nvPr>
        </p:nvSpPr>
        <p:spPr/>
        <p:txBody>
          <a:bodyPr/>
          <a:lstStyle/>
          <a:p>
            <a:fld id="{4068FCCF-9A80-B240-8D85-84F960565AFA}" type="slidenum">
              <a:rPr lang="en-BE" smtClean="0"/>
              <a:t>2</a:t>
            </a:fld>
            <a:endParaRPr lang="en-BE"/>
          </a:p>
        </p:txBody>
      </p:sp>
    </p:spTree>
    <p:extLst>
      <p:ext uri="{BB962C8B-B14F-4D97-AF65-F5344CB8AC3E}">
        <p14:creationId xmlns:p14="http://schemas.microsoft.com/office/powerpoint/2010/main" val="3883895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2F014-B079-CE3F-87F4-F40A9169393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31AF187-11B7-2B9B-D241-9BB1F590535C}"/>
              </a:ext>
            </a:extLst>
          </p:cNvPr>
          <p:cNvSpPr txBox="1"/>
          <p:nvPr/>
        </p:nvSpPr>
        <p:spPr>
          <a:xfrm>
            <a:off x="3418115" y="315684"/>
            <a:ext cx="6754157" cy="830997"/>
          </a:xfrm>
          <a:prstGeom prst="rect">
            <a:avLst/>
          </a:prstGeom>
          <a:noFill/>
        </p:spPr>
        <p:txBody>
          <a:bodyPr wrap="none" rtlCol="0">
            <a:spAutoFit/>
          </a:bodyPr>
          <a:lstStyle/>
          <a:p>
            <a:r>
              <a:rPr lang="en-US" sz="2400" b="1" dirty="0">
                <a:solidFill>
                  <a:srgbClr val="002060"/>
                </a:solidFill>
              </a:rPr>
              <a:t>WP3 - </a:t>
            </a:r>
            <a:r>
              <a:rPr lang="en-GB" sz="2400" b="1" dirty="0">
                <a:solidFill>
                  <a:srgbClr val="002060"/>
                </a:solidFill>
              </a:rPr>
              <a:t>Nb3Sn-on-Cu films for 4.2-K cavity operation</a:t>
            </a:r>
            <a:endParaRPr lang="en-US" sz="2400" b="1" dirty="0">
              <a:solidFill>
                <a:srgbClr val="002060"/>
              </a:solidFill>
            </a:endParaRPr>
          </a:p>
          <a:p>
            <a:r>
              <a:rPr lang="en-US" sz="2400" b="1" dirty="0">
                <a:solidFill>
                  <a:srgbClr val="002060"/>
                </a:solidFill>
              </a:rPr>
              <a:t>some comments about status</a:t>
            </a:r>
          </a:p>
        </p:txBody>
      </p:sp>
      <p:pic>
        <p:nvPicPr>
          <p:cNvPr id="5" name="Picture 2" descr="Innovate for Sustainable Accelerating Systems: Kick-Off Meeting">
            <a:extLst>
              <a:ext uri="{FF2B5EF4-FFF2-40B4-BE49-F238E27FC236}">
                <a16:creationId xmlns:a16="http://schemas.microsoft.com/office/drawing/2014/main" id="{F88AF628-2088-AADB-4640-0AFF42A17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ECEF047-3D87-BB2C-3499-DD81FAD51DC0}"/>
              </a:ext>
            </a:extLst>
          </p:cNvPr>
          <p:cNvSpPr txBox="1"/>
          <p:nvPr/>
        </p:nvSpPr>
        <p:spPr>
          <a:xfrm>
            <a:off x="130470" y="1851487"/>
            <a:ext cx="11931060" cy="2923877"/>
          </a:xfrm>
          <a:prstGeom prst="rect">
            <a:avLst/>
          </a:prstGeom>
          <a:noFill/>
        </p:spPr>
        <p:txBody>
          <a:bodyPr wrap="square" rtlCol="0">
            <a:spAutoFit/>
          </a:bodyPr>
          <a:lstStyle/>
          <a:p>
            <a:pPr marL="800100" lvl="1" indent="-342900">
              <a:buFont typeface="Arial" panose="020B0604020202020204" pitchFamily="34" charset="0"/>
              <a:buChar char="•"/>
            </a:pPr>
            <a:r>
              <a:rPr lang="en-GB" sz="2400" b="1" kern="0" dirty="0">
                <a:solidFill>
                  <a:srgbClr val="0F4761"/>
                </a:solidFill>
                <a:effectLst/>
                <a:latin typeface="Calibri" panose="020F0502020204030204" pitchFamily="34" charset="0"/>
                <a:ea typeface="Calibri" panose="020F0502020204030204" pitchFamily="34" charset="0"/>
              </a:rPr>
              <a:t>WP3 Report Summary </a:t>
            </a:r>
            <a:br>
              <a:rPr lang="en-GB" sz="2000" dirty="0"/>
            </a:br>
            <a:endParaRPr lang="en-GB" sz="2000" b="1" i="1" dirty="0">
              <a:latin typeface="Helvetica" pitchFamily="2" charset="0"/>
              <a:sym typeface="Wingdings" panose="05000000000000000000" pitchFamily="2" charset="2"/>
            </a:endParaRPr>
          </a:p>
          <a:p>
            <a:pPr marL="800100" lvl="1" indent="-342900">
              <a:buFont typeface="Arial" panose="020B0604020202020204" pitchFamily="34" charset="0"/>
              <a:buChar char="•"/>
            </a:pPr>
            <a:r>
              <a:rPr lang="en-GB" sz="2000" b="1" dirty="0">
                <a:solidFill>
                  <a:schemeClr val="accent6"/>
                </a:solidFill>
              </a:rPr>
              <a:t>No major issues identified</a:t>
            </a:r>
            <a:r>
              <a:rPr lang="en-GB" sz="2000" dirty="0"/>
              <a:t>. Only few minor delays so far, none appear to endanger milestones/deliverables at present. </a:t>
            </a:r>
          </a:p>
          <a:p>
            <a:pPr marL="800100" lvl="1" indent="-342900">
              <a:buFont typeface="Arial" panose="020B0604020202020204" pitchFamily="34" charset="0"/>
              <a:buChar char="•"/>
            </a:pPr>
            <a:r>
              <a:rPr lang="en-GB" sz="2000" dirty="0"/>
              <a:t>IFAST results indicate that scope of Task 3.4 must be expanded to ensure good Nb3Sn coatings can be achieved on Cu. But enough time exists to react. </a:t>
            </a:r>
          </a:p>
          <a:p>
            <a:pPr marL="800100" lvl="1" indent="-342900">
              <a:buFont typeface="Arial" panose="020B0604020202020204" pitchFamily="34" charset="0"/>
              <a:buChar char="•"/>
            </a:pPr>
            <a:r>
              <a:rPr lang="en-GB" sz="2000" dirty="0"/>
              <a:t>Deliverable Assignment 3.4 wrongly assigned to UKRI in Grant Agreement but should be CEA. However, in the Status Report on Task 3.5 INFN is listed (?) </a:t>
            </a:r>
          </a:p>
          <a:p>
            <a:pPr marL="800100" lvl="1" indent="-342900">
              <a:buFont typeface="Arial" panose="020B0604020202020204" pitchFamily="34" charset="0"/>
              <a:buChar char="•"/>
            </a:pPr>
            <a:r>
              <a:rPr lang="en-GB" sz="2000" dirty="0"/>
              <a:t>Onboarding of new </a:t>
            </a:r>
            <a:r>
              <a:rPr lang="en-GB" sz="2000" dirty="0" err="1"/>
              <a:t>staT</a:t>
            </a:r>
            <a:r>
              <a:rPr lang="en-GB" sz="2000" dirty="0"/>
              <a:t>: one PD committed to hire at HZB</a:t>
            </a:r>
            <a:endParaRPr lang="en-US" sz="2000" b="1" i="1" dirty="0">
              <a:latin typeface="Helvetica" pitchFamily="2" charset="0"/>
              <a:sym typeface="Wingdings" panose="05000000000000000000" pitchFamily="2" charset="2"/>
            </a:endParaRPr>
          </a:p>
        </p:txBody>
      </p:sp>
      <p:sp>
        <p:nvSpPr>
          <p:cNvPr id="2" name="Slide Number Placeholder 1">
            <a:extLst>
              <a:ext uri="{FF2B5EF4-FFF2-40B4-BE49-F238E27FC236}">
                <a16:creationId xmlns:a16="http://schemas.microsoft.com/office/drawing/2014/main" id="{EAC6C22F-5D60-DBA9-98CE-B831BC18D85E}"/>
              </a:ext>
            </a:extLst>
          </p:cNvPr>
          <p:cNvSpPr>
            <a:spLocks noGrp="1"/>
          </p:cNvSpPr>
          <p:nvPr>
            <p:ph type="sldNum" sz="quarter" idx="12"/>
          </p:nvPr>
        </p:nvSpPr>
        <p:spPr/>
        <p:txBody>
          <a:bodyPr/>
          <a:lstStyle/>
          <a:p>
            <a:fld id="{4068FCCF-9A80-B240-8D85-84F960565AFA}" type="slidenum">
              <a:rPr lang="en-BE" smtClean="0"/>
              <a:t>3</a:t>
            </a:fld>
            <a:endParaRPr lang="en-BE"/>
          </a:p>
        </p:txBody>
      </p:sp>
    </p:spTree>
    <p:extLst>
      <p:ext uri="{BB962C8B-B14F-4D97-AF65-F5344CB8AC3E}">
        <p14:creationId xmlns:p14="http://schemas.microsoft.com/office/powerpoint/2010/main" val="282389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2F014-B079-CE3F-87F4-F40A9169393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31AF187-11B7-2B9B-D241-9BB1F590535C}"/>
              </a:ext>
            </a:extLst>
          </p:cNvPr>
          <p:cNvSpPr txBox="1"/>
          <p:nvPr/>
        </p:nvSpPr>
        <p:spPr>
          <a:xfrm>
            <a:off x="3418115" y="315684"/>
            <a:ext cx="8455841" cy="830997"/>
          </a:xfrm>
          <a:prstGeom prst="rect">
            <a:avLst/>
          </a:prstGeom>
          <a:noFill/>
        </p:spPr>
        <p:txBody>
          <a:bodyPr wrap="none" rtlCol="0">
            <a:spAutoFit/>
          </a:bodyPr>
          <a:lstStyle/>
          <a:p>
            <a:r>
              <a:rPr lang="en-US" sz="2400" b="1" dirty="0">
                <a:solidFill>
                  <a:srgbClr val="002060"/>
                </a:solidFill>
              </a:rPr>
              <a:t>WP4 - </a:t>
            </a:r>
            <a:r>
              <a:rPr lang="en-GB" sz="2400" b="1" dirty="0">
                <a:solidFill>
                  <a:srgbClr val="002060"/>
                </a:solidFill>
              </a:rPr>
              <a:t>Higher-order mode dampers &amp; fundamental power couple</a:t>
            </a:r>
            <a:endParaRPr lang="en-US" sz="2400" b="1" dirty="0">
              <a:solidFill>
                <a:srgbClr val="002060"/>
              </a:solidFill>
            </a:endParaRPr>
          </a:p>
          <a:p>
            <a:r>
              <a:rPr lang="en-US" sz="2400" b="1" dirty="0">
                <a:solidFill>
                  <a:srgbClr val="002060"/>
                </a:solidFill>
              </a:rPr>
              <a:t>some comments about status</a:t>
            </a:r>
          </a:p>
        </p:txBody>
      </p:sp>
      <p:pic>
        <p:nvPicPr>
          <p:cNvPr id="5" name="Picture 2" descr="Innovate for Sustainable Accelerating Systems: Kick-Off Meeting">
            <a:extLst>
              <a:ext uri="{FF2B5EF4-FFF2-40B4-BE49-F238E27FC236}">
                <a16:creationId xmlns:a16="http://schemas.microsoft.com/office/drawing/2014/main" id="{F88AF628-2088-AADB-4640-0AFF42A17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ECEF047-3D87-BB2C-3499-DD81FAD51DC0}"/>
              </a:ext>
            </a:extLst>
          </p:cNvPr>
          <p:cNvSpPr txBox="1"/>
          <p:nvPr/>
        </p:nvSpPr>
        <p:spPr>
          <a:xfrm>
            <a:off x="130470" y="1917378"/>
            <a:ext cx="11931060" cy="3539430"/>
          </a:xfrm>
          <a:prstGeom prst="rect">
            <a:avLst/>
          </a:prstGeom>
          <a:noFill/>
        </p:spPr>
        <p:txBody>
          <a:bodyPr wrap="square" rtlCol="0">
            <a:spAutoFit/>
          </a:bodyPr>
          <a:lstStyle/>
          <a:p>
            <a:pPr marL="800100" lvl="1" indent="-342900">
              <a:buFont typeface="Arial" panose="020B0604020202020204" pitchFamily="34" charset="0"/>
              <a:buChar char="•"/>
            </a:pPr>
            <a:r>
              <a:rPr lang="en-GB" sz="2400" b="1" kern="0" dirty="0">
                <a:solidFill>
                  <a:srgbClr val="0F4761"/>
                </a:solidFill>
                <a:effectLst/>
                <a:latin typeface="Calibri" panose="020F0502020204030204" pitchFamily="34" charset="0"/>
                <a:ea typeface="Calibri" panose="020F0502020204030204" pitchFamily="34" charset="0"/>
              </a:rPr>
              <a:t>WP4 Report Summary</a:t>
            </a:r>
            <a:br>
              <a:rPr lang="en-GB" sz="2000" dirty="0"/>
            </a:br>
            <a:endParaRPr lang="en-GB" sz="2000" dirty="0"/>
          </a:p>
          <a:p>
            <a:pPr marL="800100" lvl="1" indent="-342900">
              <a:buFont typeface="Arial" panose="020B0604020202020204" pitchFamily="34" charset="0"/>
              <a:buChar char="•"/>
            </a:pPr>
            <a:r>
              <a:rPr lang="en-GB" sz="2000" dirty="0"/>
              <a:t>Report provides little information, so judgement of status </a:t>
            </a:r>
            <a:r>
              <a:rPr lang="en-GB" sz="2000" dirty="0" err="1"/>
              <a:t>diTicult</a:t>
            </a:r>
            <a:r>
              <a:rPr lang="en-GB" sz="2000" dirty="0"/>
              <a:t> </a:t>
            </a:r>
          </a:p>
          <a:p>
            <a:pPr marL="800100" lvl="1" indent="-342900">
              <a:buFont typeface="Arial" panose="020B0604020202020204" pitchFamily="34" charset="0"/>
              <a:buChar char="•"/>
            </a:pPr>
            <a:r>
              <a:rPr lang="en-GB" sz="2000" b="1" dirty="0">
                <a:solidFill>
                  <a:srgbClr val="FFC000"/>
                </a:solidFill>
              </a:rPr>
              <a:t>Attention needed</a:t>
            </a:r>
            <a:r>
              <a:rPr lang="en-GB" sz="2000" dirty="0"/>
              <a:t> (WP Lead to confirm): HOM coupler design may be in danger of meeting M4.2. This delay may cascade into Task 4.3 and possibly Task 4.4. </a:t>
            </a:r>
          </a:p>
          <a:p>
            <a:pPr marL="800100" lvl="1" indent="-342900">
              <a:buFont typeface="Arial" panose="020B0604020202020204" pitchFamily="34" charset="0"/>
              <a:buChar char="•"/>
            </a:pPr>
            <a:r>
              <a:rPr lang="en-GB" sz="2000" b="1" dirty="0">
                <a:solidFill>
                  <a:srgbClr val="FFC000"/>
                </a:solidFill>
              </a:rPr>
              <a:t>Attention needed </a:t>
            </a:r>
            <a:r>
              <a:rPr lang="en-GB" sz="2000" dirty="0"/>
              <a:t>(WP Lead to confirm): RF coupler design may be in danger of meeting M4.1. This delay may cascade into Task 4.6 and possibly Task 4.7. </a:t>
            </a:r>
          </a:p>
          <a:p>
            <a:pPr marL="800100" lvl="1" indent="-342900">
              <a:buFont typeface="Arial" panose="020B0604020202020204" pitchFamily="34" charset="0"/>
              <a:buChar char="•"/>
            </a:pPr>
            <a:r>
              <a:rPr lang="en-GB" sz="2000" dirty="0"/>
              <a:t>Onboarding of new </a:t>
            </a:r>
            <a:r>
              <a:rPr lang="en-GB" sz="2000" dirty="0" err="1"/>
              <a:t>staT</a:t>
            </a:r>
            <a:r>
              <a:rPr lang="en-GB" sz="2000" dirty="0"/>
              <a:t>: No information given</a:t>
            </a:r>
          </a:p>
          <a:p>
            <a:pPr marL="800100" lvl="1" indent="-342900">
              <a:buFont typeface="Arial" panose="020B0604020202020204" pitchFamily="34" charset="0"/>
              <a:buChar char="•"/>
            </a:pPr>
            <a:endParaRPr lang="en-GB" sz="2000" dirty="0"/>
          </a:p>
          <a:p>
            <a:pPr marL="800100" lvl="1" indent="-342900">
              <a:buFont typeface="Arial" panose="020B0604020202020204" pitchFamily="34" charset="0"/>
              <a:buChar char="•"/>
            </a:pPr>
            <a:endParaRPr lang="en-GB" sz="2000" b="1" i="1" dirty="0">
              <a:latin typeface="Helvetica" pitchFamily="2" charset="0"/>
              <a:sym typeface="Wingdings" panose="05000000000000000000" pitchFamily="2" charset="2"/>
            </a:endParaRPr>
          </a:p>
          <a:p>
            <a:pPr marL="800100" lvl="1" indent="-342900">
              <a:buFont typeface="Arial" panose="020B0604020202020204" pitchFamily="34" charset="0"/>
              <a:buChar char="•"/>
            </a:pPr>
            <a:endParaRPr lang="en-US" sz="2000" b="1" i="1" dirty="0">
              <a:latin typeface="Helvetica" pitchFamily="2" charset="0"/>
              <a:sym typeface="Wingdings" panose="05000000000000000000" pitchFamily="2" charset="2"/>
            </a:endParaRPr>
          </a:p>
        </p:txBody>
      </p:sp>
      <p:sp>
        <p:nvSpPr>
          <p:cNvPr id="2" name="Slide Number Placeholder 1">
            <a:extLst>
              <a:ext uri="{FF2B5EF4-FFF2-40B4-BE49-F238E27FC236}">
                <a16:creationId xmlns:a16="http://schemas.microsoft.com/office/drawing/2014/main" id="{EAC6C22F-5D60-DBA9-98CE-B831BC18D85E}"/>
              </a:ext>
            </a:extLst>
          </p:cNvPr>
          <p:cNvSpPr>
            <a:spLocks noGrp="1"/>
          </p:cNvSpPr>
          <p:nvPr>
            <p:ph type="sldNum" sz="quarter" idx="12"/>
          </p:nvPr>
        </p:nvSpPr>
        <p:spPr/>
        <p:txBody>
          <a:bodyPr/>
          <a:lstStyle/>
          <a:p>
            <a:fld id="{4068FCCF-9A80-B240-8D85-84F960565AFA}" type="slidenum">
              <a:rPr lang="en-BE" smtClean="0"/>
              <a:t>4</a:t>
            </a:fld>
            <a:endParaRPr lang="en-BE"/>
          </a:p>
        </p:txBody>
      </p:sp>
    </p:spTree>
    <p:extLst>
      <p:ext uri="{BB962C8B-B14F-4D97-AF65-F5344CB8AC3E}">
        <p14:creationId xmlns:p14="http://schemas.microsoft.com/office/powerpoint/2010/main" val="3182415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2F014-B079-CE3F-87F4-F40A9169393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31AF187-11B7-2B9B-D241-9BB1F590535C}"/>
              </a:ext>
            </a:extLst>
          </p:cNvPr>
          <p:cNvSpPr txBox="1"/>
          <p:nvPr/>
        </p:nvSpPr>
        <p:spPr>
          <a:xfrm>
            <a:off x="3418115" y="315684"/>
            <a:ext cx="6262868" cy="830997"/>
          </a:xfrm>
          <a:prstGeom prst="rect">
            <a:avLst/>
          </a:prstGeom>
          <a:noFill/>
        </p:spPr>
        <p:txBody>
          <a:bodyPr wrap="none" rtlCol="0">
            <a:spAutoFit/>
          </a:bodyPr>
          <a:lstStyle/>
          <a:p>
            <a:r>
              <a:rPr lang="en-US" sz="2400" b="1" dirty="0">
                <a:solidFill>
                  <a:srgbClr val="002060"/>
                </a:solidFill>
              </a:rPr>
              <a:t>WP5 - Integration into a new LINAC cryomodule</a:t>
            </a:r>
          </a:p>
          <a:p>
            <a:r>
              <a:rPr lang="en-US" sz="2400" b="1" dirty="0">
                <a:solidFill>
                  <a:srgbClr val="002060"/>
                </a:solidFill>
              </a:rPr>
              <a:t>some comments about status</a:t>
            </a:r>
          </a:p>
        </p:txBody>
      </p:sp>
      <p:pic>
        <p:nvPicPr>
          <p:cNvPr id="5" name="Picture 2" descr="Innovate for Sustainable Accelerating Systems: Kick-Off Meeting">
            <a:extLst>
              <a:ext uri="{FF2B5EF4-FFF2-40B4-BE49-F238E27FC236}">
                <a16:creationId xmlns:a16="http://schemas.microsoft.com/office/drawing/2014/main" id="{F88AF628-2088-AADB-4640-0AFF42A17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ECEF047-3D87-BB2C-3499-DD81FAD51DC0}"/>
              </a:ext>
            </a:extLst>
          </p:cNvPr>
          <p:cNvSpPr txBox="1"/>
          <p:nvPr/>
        </p:nvSpPr>
        <p:spPr>
          <a:xfrm>
            <a:off x="130470" y="2021496"/>
            <a:ext cx="11931060" cy="4093428"/>
          </a:xfrm>
          <a:prstGeom prst="rect">
            <a:avLst/>
          </a:prstGeom>
          <a:noFill/>
        </p:spPr>
        <p:txBody>
          <a:bodyPr wrap="square" rtlCol="0">
            <a:spAutoFit/>
          </a:bodyPr>
          <a:lstStyle/>
          <a:p>
            <a:pPr marL="800100" lvl="1" indent="-342900">
              <a:buFont typeface="Arial" panose="020B0604020202020204" pitchFamily="34" charset="0"/>
              <a:buChar char="•"/>
            </a:pPr>
            <a:r>
              <a:rPr lang="en-GB" sz="2000" b="1" u="sng" dirty="0"/>
              <a:t>WP5 REPORT</a:t>
            </a:r>
            <a:br>
              <a:rPr lang="en-GB" sz="2000" dirty="0"/>
            </a:br>
            <a:r>
              <a:rPr lang="en-GB" sz="2000" dirty="0"/>
              <a:t>Task 5.1: ONGOING: 4 meetings held so far : Mar24; Apr24; Jul24; Sep24</a:t>
            </a:r>
            <a:br>
              <a:rPr lang="en-GB" sz="2000" dirty="0"/>
            </a:br>
            <a:r>
              <a:rPr lang="en-GB" sz="2000" dirty="0"/>
              <a:t>Milestone 5.1 COMPLETED: Kick-off meeting on 14_Mar_2024 + ESS in person meeting 12-13_Sep_2024</a:t>
            </a:r>
            <a:br>
              <a:rPr lang="en-GB" sz="2000" dirty="0"/>
            </a:br>
            <a:r>
              <a:rPr lang="en-GB" sz="2000" dirty="0"/>
              <a:t>Task 5.2: ONGOING, no deviations (deliverables on 2026 and 2027)</a:t>
            </a:r>
            <a:br>
              <a:rPr lang="en-GB" sz="2000" dirty="0"/>
            </a:br>
            <a:r>
              <a:rPr lang="en-GB" sz="2000" dirty="0"/>
              <a:t>Task 5.3: NOT STARTED, although some discussions are underway (deliverables on 2028)</a:t>
            </a:r>
            <a:br>
              <a:rPr lang="en-GB" sz="2000" dirty="0"/>
            </a:br>
            <a:r>
              <a:rPr lang="en-GB" sz="2000" dirty="0"/>
              <a:t>Task 5.4: ONGOING, no deviations (deliverables on 2028)</a:t>
            </a:r>
          </a:p>
          <a:p>
            <a:pPr lvl="1"/>
            <a:endParaRPr lang="en-GB" sz="2000" dirty="0"/>
          </a:p>
          <a:p>
            <a:pPr marL="800100" lvl="1" indent="-342900">
              <a:buFont typeface="Arial" panose="020B0604020202020204" pitchFamily="34" charset="0"/>
              <a:buChar char="•"/>
            </a:pPr>
            <a:r>
              <a:rPr lang="en-GB" sz="2000" b="1" dirty="0"/>
              <a:t>POINTS OF ATTENTION</a:t>
            </a:r>
            <a:br>
              <a:rPr lang="en-GB" sz="2000" dirty="0"/>
            </a:br>
            <a:r>
              <a:rPr lang="en-GB" sz="2000" b="1" dirty="0"/>
              <a:t>Only one concern of when to start ESS junior engineer contract : 1year covering WP5 + 1year covering WP6 (total 2 years)</a:t>
            </a:r>
            <a:br>
              <a:rPr lang="en-GB" sz="2000" dirty="0"/>
            </a:br>
            <a:r>
              <a:rPr lang="en-GB" sz="2000" b="1" dirty="0"/>
              <a:t>There is the need for starting asap (early 2025) and that would be advisable, but that would mean falling short on support to the most critical project activities (year 4). Possibility for extension needs to be checked.</a:t>
            </a:r>
            <a:endParaRPr lang="en-US" sz="2000" b="1" i="1" dirty="0">
              <a:latin typeface="Helvetica" pitchFamily="2" charset="0"/>
              <a:sym typeface="Wingdings" panose="05000000000000000000" pitchFamily="2" charset="2"/>
            </a:endParaRPr>
          </a:p>
        </p:txBody>
      </p:sp>
      <p:sp>
        <p:nvSpPr>
          <p:cNvPr id="2" name="Slide Number Placeholder 1">
            <a:extLst>
              <a:ext uri="{FF2B5EF4-FFF2-40B4-BE49-F238E27FC236}">
                <a16:creationId xmlns:a16="http://schemas.microsoft.com/office/drawing/2014/main" id="{EAC6C22F-5D60-DBA9-98CE-B831BC18D85E}"/>
              </a:ext>
            </a:extLst>
          </p:cNvPr>
          <p:cNvSpPr>
            <a:spLocks noGrp="1"/>
          </p:cNvSpPr>
          <p:nvPr>
            <p:ph type="sldNum" sz="quarter" idx="12"/>
          </p:nvPr>
        </p:nvSpPr>
        <p:spPr/>
        <p:txBody>
          <a:bodyPr/>
          <a:lstStyle/>
          <a:p>
            <a:fld id="{4068FCCF-9A80-B240-8D85-84F960565AFA}" type="slidenum">
              <a:rPr lang="en-BE" smtClean="0"/>
              <a:t>5</a:t>
            </a:fld>
            <a:endParaRPr lang="en-BE"/>
          </a:p>
        </p:txBody>
      </p:sp>
    </p:spTree>
    <p:extLst>
      <p:ext uri="{BB962C8B-B14F-4D97-AF65-F5344CB8AC3E}">
        <p14:creationId xmlns:p14="http://schemas.microsoft.com/office/powerpoint/2010/main" val="1620938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2F014-B079-CE3F-87F4-F40A9169393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31AF187-11B7-2B9B-D241-9BB1F590535C}"/>
              </a:ext>
            </a:extLst>
          </p:cNvPr>
          <p:cNvSpPr txBox="1"/>
          <p:nvPr/>
        </p:nvSpPr>
        <p:spPr>
          <a:xfrm>
            <a:off x="3418115" y="315684"/>
            <a:ext cx="7270516" cy="830997"/>
          </a:xfrm>
          <a:prstGeom prst="rect">
            <a:avLst/>
          </a:prstGeom>
          <a:noFill/>
        </p:spPr>
        <p:txBody>
          <a:bodyPr wrap="none" rtlCol="0">
            <a:spAutoFit/>
          </a:bodyPr>
          <a:lstStyle/>
          <a:p>
            <a:r>
              <a:rPr lang="en-US" sz="2400" b="1" dirty="0">
                <a:solidFill>
                  <a:srgbClr val="002060"/>
                </a:solidFill>
              </a:rPr>
              <a:t>WP6 - </a:t>
            </a:r>
            <a:r>
              <a:rPr lang="it-IT" sz="2400" b="1" dirty="0">
                <a:solidFill>
                  <a:srgbClr val="002060"/>
                </a:solidFill>
              </a:rPr>
              <a:t>Integration into accelerator (PERLE) &amp; collider Ris</a:t>
            </a:r>
            <a:endParaRPr lang="en-US" sz="2400" b="1" dirty="0">
              <a:solidFill>
                <a:srgbClr val="002060"/>
              </a:solidFill>
            </a:endParaRPr>
          </a:p>
          <a:p>
            <a:r>
              <a:rPr lang="en-US" sz="2400" b="1" dirty="0">
                <a:solidFill>
                  <a:srgbClr val="002060"/>
                </a:solidFill>
              </a:rPr>
              <a:t>some comments about status</a:t>
            </a:r>
          </a:p>
        </p:txBody>
      </p:sp>
      <p:pic>
        <p:nvPicPr>
          <p:cNvPr id="5" name="Picture 2" descr="Innovate for Sustainable Accelerating Systems: Kick-Off Meeting">
            <a:extLst>
              <a:ext uri="{FF2B5EF4-FFF2-40B4-BE49-F238E27FC236}">
                <a16:creationId xmlns:a16="http://schemas.microsoft.com/office/drawing/2014/main" id="{F88AF628-2088-AADB-4640-0AFF42A17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ECEF047-3D87-BB2C-3499-DD81FAD51DC0}"/>
              </a:ext>
            </a:extLst>
          </p:cNvPr>
          <p:cNvSpPr txBox="1"/>
          <p:nvPr/>
        </p:nvSpPr>
        <p:spPr>
          <a:xfrm>
            <a:off x="130470" y="1429310"/>
            <a:ext cx="11931060" cy="5693866"/>
          </a:xfrm>
          <a:prstGeom prst="rect">
            <a:avLst/>
          </a:prstGeom>
          <a:noFill/>
        </p:spPr>
        <p:txBody>
          <a:bodyPr wrap="square" rtlCol="0">
            <a:spAutoFit/>
          </a:bodyPr>
          <a:lstStyle/>
          <a:p>
            <a:pPr marL="800100" lvl="1" indent="-342900">
              <a:buFont typeface="Arial" panose="020B0604020202020204" pitchFamily="34" charset="0"/>
              <a:buChar char="•"/>
            </a:pPr>
            <a:r>
              <a:rPr lang="en-GB" sz="2000" b="1" u="sng" dirty="0"/>
              <a:t>WP6 REPORT</a:t>
            </a:r>
            <a:br>
              <a:rPr lang="en-GB" sz="2000" dirty="0"/>
            </a:br>
            <a:r>
              <a:rPr lang="en-GB" sz="2000" dirty="0"/>
              <a:t>Task 6.1: ONGOING, no deviations</a:t>
            </a:r>
            <a:br>
              <a:rPr lang="en-GB" sz="2000" dirty="0"/>
            </a:br>
            <a:r>
              <a:rPr lang="en-GB" sz="2000" dirty="0"/>
              <a:t>Task 6.2: ONGOING, no deviations</a:t>
            </a:r>
            <a:br>
              <a:rPr lang="en-GB" sz="2000" dirty="0"/>
            </a:br>
            <a:r>
              <a:rPr lang="en-GB" sz="2000" dirty="0"/>
              <a:t>Task 6.3: ONGOING, no deviations</a:t>
            </a:r>
            <a:br>
              <a:rPr lang="en-GB" sz="2000" dirty="0"/>
            </a:br>
            <a:r>
              <a:rPr lang="en-GB" sz="2000" dirty="0"/>
              <a:t>Task 6.4: ONGOING, no deviations (Niobium material: ordered on October 15. Delivery lead-time: 6 months)</a:t>
            </a:r>
            <a:br>
              <a:rPr lang="en-GB" sz="2000" dirty="0"/>
            </a:br>
            <a:r>
              <a:rPr lang="en-GB" sz="2000" dirty="0"/>
              <a:t>Task 6.5: ONGOING, no deviations</a:t>
            </a:r>
            <a:br>
              <a:rPr lang="en-GB" sz="2000" dirty="0"/>
            </a:br>
            <a:r>
              <a:rPr lang="en-GB" sz="2000" dirty="0"/>
              <a:t>All milestones are expected on time or early (First is Milestone 6.1: August 2025)</a:t>
            </a:r>
          </a:p>
          <a:p>
            <a:pPr marL="800100" lvl="1" indent="-342900">
              <a:buFont typeface="Arial" panose="020B0604020202020204" pitchFamily="34" charset="0"/>
              <a:buChar char="•"/>
            </a:pPr>
            <a:endParaRPr lang="en-GB" sz="2000" dirty="0"/>
          </a:p>
          <a:p>
            <a:pPr marL="800100" lvl="1" indent="-342900">
              <a:buFont typeface="Arial" panose="020B0604020202020204" pitchFamily="34" charset="0"/>
              <a:buChar char="•"/>
            </a:pPr>
            <a:r>
              <a:rPr lang="en-GB" sz="2000" b="1" dirty="0"/>
              <a:t>POINTS OF ATTENTION</a:t>
            </a:r>
            <a:br>
              <a:rPr lang="en-GB" sz="2000" dirty="0"/>
            </a:br>
            <a:r>
              <a:rPr lang="en-GB" sz="2000" b="1" dirty="0"/>
              <a:t>With WP4 Key decision on possible 2 major (technical) changes:</a:t>
            </a:r>
          </a:p>
          <a:p>
            <a:pPr marL="800100" lvl="1" indent="-342900">
              <a:buFont typeface="Arial" panose="020B0604020202020204" pitchFamily="34" charset="0"/>
              <a:buChar char="•"/>
            </a:pPr>
            <a:r>
              <a:rPr lang="en-GB" sz="2000" b="1" dirty="0"/>
              <a:t>1. Do not perform the RF power couplers conditioning. PROs: performances already validated with RF couplers conditioned up to x2 the requested power level for iSAS. Save time (no coupling box study and fabrication, no conditioning test to perform). CONs: risk of pollution during the RF conditioning directly on the cryomodule?</a:t>
            </a:r>
            <a:endParaRPr lang="en-GB" sz="2000" dirty="0"/>
          </a:p>
          <a:p>
            <a:pPr marL="800100" lvl="1" indent="-342900">
              <a:buFont typeface="Arial" panose="020B0604020202020204" pitchFamily="34" charset="0"/>
              <a:buChar char="•"/>
            </a:pPr>
            <a:r>
              <a:rPr lang="en-GB" sz="2000" b="1" dirty="0"/>
              <a:t>2. Include additional HOM couplers (x12) now...PROs: save time (no call for tender needed)</a:t>
            </a:r>
            <a:endParaRPr lang="en-GB" sz="2000" dirty="0"/>
          </a:p>
          <a:p>
            <a:pPr marL="800100" lvl="1" indent="-342900">
              <a:buFont typeface="Arial" panose="020B0604020202020204" pitchFamily="34" charset="0"/>
              <a:buChar char="•"/>
            </a:pPr>
            <a:r>
              <a:rPr lang="en-GB" sz="2000" b="1" dirty="0"/>
              <a:t>Start soon the hiring process of the post-doc (to work on beam pipe absorbers? -&gt; TBD).</a:t>
            </a:r>
            <a:br>
              <a:rPr lang="en-GB" sz="2400" dirty="0"/>
            </a:br>
            <a:endParaRPr lang="en-GB" sz="2400" dirty="0"/>
          </a:p>
        </p:txBody>
      </p:sp>
      <p:sp>
        <p:nvSpPr>
          <p:cNvPr id="2" name="Slide Number Placeholder 1">
            <a:extLst>
              <a:ext uri="{FF2B5EF4-FFF2-40B4-BE49-F238E27FC236}">
                <a16:creationId xmlns:a16="http://schemas.microsoft.com/office/drawing/2014/main" id="{EAC6C22F-5D60-DBA9-98CE-B831BC18D85E}"/>
              </a:ext>
            </a:extLst>
          </p:cNvPr>
          <p:cNvSpPr>
            <a:spLocks noGrp="1"/>
          </p:cNvSpPr>
          <p:nvPr>
            <p:ph type="sldNum" sz="quarter" idx="12"/>
          </p:nvPr>
        </p:nvSpPr>
        <p:spPr/>
        <p:txBody>
          <a:bodyPr/>
          <a:lstStyle/>
          <a:p>
            <a:fld id="{4068FCCF-9A80-B240-8D85-84F960565AFA}" type="slidenum">
              <a:rPr lang="en-BE" smtClean="0"/>
              <a:t>6</a:t>
            </a:fld>
            <a:endParaRPr lang="en-BE"/>
          </a:p>
        </p:txBody>
      </p:sp>
    </p:spTree>
    <p:extLst>
      <p:ext uri="{BB962C8B-B14F-4D97-AF65-F5344CB8AC3E}">
        <p14:creationId xmlns:p14="http://schemas.microsoft.com/office/powerpoint/2010/main" val="4209577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2F014-B079-CE3F-87F4-F40A9169393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31AF187-11B7-2B9B-D241-9BB1F590535C}"/>
              </a:ext>
            </a:extLst>
          </p:cNvPr>
          <p:cNvSpPr txBox="1"/>
          <p:nvPr/>
        </p:nvSpPr>
        <p:spPr>
          <a:xfrm>
            <a:off x="3418115" y="315684"/>
            <a:ext cx="5517857" cy="830997"/>
          </a:xfrm>
          <a:prstGeom prst="rect">
            <a:avLst/>
          </a:prstGeom>
          <a:noFill/>
        </p:spPr>
        <p:txBody>
          <a:bodyPr wrap="none" rtlCol="0">
            <a:spAutoFit/>
          </a:bodyPr>
          <a:lstStyle/>
          <a:p>
            <a:r>
              <a:rPr lang="en-US" sz="2400" b="1" dirty="0">
                <a:solidFill>
                  <a:srgbClr val="002060"/>
                </a:solidFill>
              </a:rPr>
              <a:t>WP7 </a:t>
            </a:r>
            <a:r>
              <a:rPr lang="en-US" sz="2400" b="1">
                <a:solidFill>
                  <a:srgbClr val="002060"/>
                </a:solidFill>
              </a:rPr>
              <a:t>- Integration into industrial solutions</a:t>
            </a:r>
            <a:endParaRPr lang="en-US" sz="2400" b="1" dirty="0">
              <a:solidFill>
                <a:srgbClr val="002060"/>
              </a:solidFill>
            </a:endParaRPr>
          </a:p>
          <a:p>
            <a:r>
              <a:rPr lang="en-US" sz="2400" b="1" dirty="0">
                <a:solidFill>
                  <a:srgbClr val="002060"/>
                </a:solidFill>
              </a:rPr>
              <a:t>some comments about status</a:t>
            </a:r>
          </a:p>
        </p:txBody>
      </p:sp>
      <p:pic>
        <p:nvPicPr>
          <p:cNvPr id="5" name="Picture 2" descr="Innovate for Sustainable Accelerating Systems: Kick-Off Meeting">
            <a:extLst>
              <a:ext uri="{FF2B5EF4-FFF2-40B4-BE49-F238E27FC236}">
                <a16:creationId xmlns:a16="http://schemas.microsoft.com/office/drawing/2014/main" id="{F88AF628-2088-AADB-4640-0AFF42A17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ECEF047-3D87-BB2C-3499-DD81FAD51DC0}"/>
              </a:ext>
            </a:extLst>
          </p:cNvPr>
          <p:cNvSpPr txBox="1"/>
          <p:nvPr/>
        </p:nvSpPr>
        <p:spPr>
          <a:xfrm>
            <a:off x="130470" y="2047619"/>
            <a:ext cx="11931060" cy="1631216"/>
          </a:xfrm>
          <a:prstGeom prst="rect">
            <a:avLst/>
          </a:prstGeom>
          <a:noFill/>
        </p:spPr>
        <p:txBody>
          <a:bodyPr wrap="square" rtlCol="0">
            <a:spAutoFit/>
          </a:bodyPr>
          <a:lstStyle/>
          <a:p>
            <a:pPr marL="800100" lvl="1" indent="-342900">
              <a:buFont typeface="Arial" panose="020B0604020202020204" pitchFamily="34" charset="0"/>
              <a:buChar char="•"/>
            </a:pPr>
            <a:r>
              <a:rPr lang="en-GB" sz="2000" b="1" u="sng" dirty="0"/>
              <a:t>WP7 REPORT</a:t>
            </a:r>
            <a:br>
              <a:rPr lang="en-GB" sz="2000" dirty="0"/>
            </a:br>
            <a:r>
              <a:rPr lang="en-GB" sz="2000" dirty="0"/>
              <a:t>Status report not loaded.</a:t>
            </a:r>
          </a:p>
          <a:p>
            <a:pPr lvl="1"/>
            <a:r>
              <a:rPr lang="en-GB" sz="2000" dirty="0"/>
              <a:t> </a:t>
            </a:r>
          </a:p>
          <a:p>
            <a:pPr marL="800100" lvl="1" indent="-342900">
              <a:buFont typeface="Arial" panose="020B0604020202020204" pitchFamily="34" charset="0"/>
              <a:buChar char="•"/>
            </a:pPr>
            <a:r>
              <a:rPr lang="en-GB" sz="2000" b="1" dirty="0"/>
              <a:t>POINTS OF ATTENTION</a:t>
            </a:r>
            <a:br>
              <a:rPr lang="en-GB" sz="2000" dirty="0"/>
            </a:br>
            <a:r>
              <a:rPr lang="en-GB" sz="2000" b="1" dirty="0"/>
              <a:t>tbd</a:t>
            </a:r>
            <a:endParaRPr lang="en-US" sz="2000" b="1" i="1" dirty="0">
              <a:latin typeface="Helvetica" pitchFamily="2" charset="0"/>
              <a:sym typeface="Wingdings" panose="05000000000000000000" pitchFamily="2" charset="2"/>
            </a:endParaRPr>
          </a:p>
        </p:txBody>
      </p:sp>
      <p:sp>
        <p:nvSpPr>
          <p:cNvPr id="2" name="Slide Number Placeholder 1">
            <a:extLst>
              <a:ext uri="{FF2B5EF4-FFF2-40B4-BE49-F238E27FC236}">
                <a16:creationId xmlns:a16="http://schemas.microsoft.com/office/drawing/2014/main" id="{EAC6C22F-5D60-DBA9-98CE-B831BC18D85E}"/>
              </a:ext>
            </a:extLst>
          </p:cNvPr>
          <p:cNvSpPr>
            <a:spLocks noGrp="1"/>
          </p:cNvSpPr>
          <p:nvPr>
            <p:ph type="sldNum" sz="quarter" idx="12"/>
          </p:nvPr>
        </p:nvSpPr>
        <p:spPr/>
        <p:txBody>
          <a:bodyPr/>
          <a:lstStyle/>
          <a:p>
            <a:fld id="{4068FCCF-9A80-B240-8D85-84F960565AFA}" type="slidenum">
              <a:rPr lang="en-BE" smtClean="0"/>
              <a:t>7</a:t>
            </a:fld>
            <a:endParaRPr lang="en-BE"/>
          </a:p>
        </p:txBody>
      </p:sp>
    </p:spTree>
    <p:extLst>
      <p:ext uri="{BB962C8B-B14F-4D97-AF65-F5344CB8AC3E}">
        <p14:creationId xmlns:p14="http://schemas.microsoft.com/office/powerpoint/2010/main" val="1428519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TotalTime>
  <Words>1490</Words>
  <Application>Microsoft Office PowerPoint</Application>
  <PresentationFormat>Grand écran</PresentationFormat>
  <Paragraphs>125</Paragraphs>
  <Slides>7</Slides>
  <Notes>7</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7</vt:i4>
      </vt:variant>
    </vt:vector>
  </HeadingPairs>
  <TitlesOfParts>
    <vt:vector size="15" baseType="lpstr">
      <vt:lpstr>Aptos</vt:lpstr>
      <vt:lpstr>Aptos Display</vt:lpstr>
      <vt:lpstr>Arial</vt:lpstr>
      <vt:lpstr>Calibri</vt:lpstr>
      <vt:lpstr>Helvetica</vt:lpstr>
      <vt:lpstr>Segoe UI Symbol</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Jorgen D'HONDT</dc:creator>
  <cp:lastModifiedBy>adele de-valera</cp:lastModifiedBy>
  <cp:revision>62</cp:revision>
  <cp:lastPrinted>2024-12-03T10:30:23Z</cp:lastPrinted>
  <dcterms:created xsi:type="dcterms:W3CDTF">2024-02-23T11:31:04Z</dcterms:created>
  <dcterms:modified xsi:type="dcterms:W3CDTF">2024-12-06T18:23:03Z</dcterms:modified>
</cp:coreProperties>
</file>