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11"/>
  </p:notesMasterIdLst>
  <p:handoutMasterIdLst>
    <p:handoutMasterId r:id="rId12"/>
  </p:handoutMasterIdLst>
  <p:sldIdLst>
    <p:sldId id="511" r:id="rId2"/>
    <p:sldId id="719" r:id="rId3"/>
    <p:sldId id="720" r:id="rId4"/>
    <p:sldId id="725" r:id="rId5"/>
    <p:sldId id="721" r:id="rId6"/>
    <p:sldId id="724" r:id="rId7"/>
    <p:sldId id="722" r:id="rId8"/>
    <p:sldId id="723" r:id="rId9"/>
    <p:sldId id="726" r:id="rId10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12"/>
    <a:srgbClr val="0000FF"/>
    <a:srgbClr val="FF6600"/>
    <a:srgbClr val="808080"/>
    <a:srgbClr val="33CC33"/>
    <a:srgbClr val="666699"/>
    <a:srgbClr val="FFCC66"/>
    <a:srgbClr val="FFCC00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394" autoAdjust="0"/>
  </p:normalViewPr>
  <p:slideViewPr>
    <p:cSldViewPr>
      <p:cViewPr varScale="1">
        <p:scale>
          <a:sx n="167" d="100"/>
          <a:sy n="167" d="100"/>
        </p:scale>
        <p:origin x="148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78" d="100"/>
          <a:sy n="78" d="100"/>
        </p:scale>
        <p:origin x="3126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D455091D-E52A-4542-9E65-D69B6DBBEC78}" type="datetime1">
              <a:rPr lang="fr-FR" smtClean="0"/>
              <a:t>19/07/2024</a:t>
            </a:fld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6C32C875-765E-47AA-958E-417E1A3D9DED}" type="datetime1">
              <a:rPr lang="fr-FR" smtClean="0"/>
              <a:t>19/07/2024</a:t>
            </a:fld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85383-F15D-4C48-BB26-93D3D1529D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C71A4C1-2559-4213-8B0F-A2121DFDBD4E}" type="datetime1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E00D4-41CD-4403-B3BB-7D4EE02482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8312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BB6A-A0DD-468D-BA33-5CDE4EAAACD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9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63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89347B3-7E68-474F-A878-A151CD31C959}"/>
              </a:ext>
            </a:extLst>
          </p:cNvPr>
          <p:cNvCxnSpPr/>
          <p:nvPr userDrawn="1"/>
        </p:nvCxnSpPr>
        <p:spPr>
          <a:xfrm>
            <a:off x="-18575" y="6334780"/>
            <a:ext cx="12210575" cy="0"/>
          </a:xfrm>
          <a:prstGeom prst="line">
            <a:avLst/>
          </a:prstGeom>
          <a:ln w="152400">
            <a:solidFill>
              <a:srgbClr val="D2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D7A3B4-D0DB-4FB2-8476-8348610CB0BD}"/>
              </a:ext>
            </a:extLst>
          </p:cNvPr>
          <p:cNvGrpSpPr/>
          <p:nvPr userDrawn="1"/>
        </p:nvGrpSpPr>
        <p:grpSpPr>
          <a:xfrm>
            <a:off x="0" y="268555"/>
            <a:ext cx="12192001" cy="1360245"/>
            <a:chOff x="-1" y="269468"/>
            <a:chExt cx="12192001" cy="136024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B546854-18F9-49BB-97E3-CBA97A27F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42090" y="269468"/>
              <a:ext cx="3951189" cy="136024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4589B2C-87A9-4D01-AF42-867411D0D47F}"/>
                </a:ext>
              </a:extLst>
            </p:cNvPr>
            <p:cNvSpPr/>
            <p:nvPr userDrawn="1"/>
          </p:nvSpPr>
          <p:spPr>
            <a:xfrm>
              <a:off x="7993279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E6686B-3452-4CCD-9983-D388ABE8D48D}"/>
                </a:ext>
              </a:extLst>
            </p:cNvPr>
            <p:cNvSpPr/>
            <p:nvPr userDrawn="1"/>
          </p:nvSpPr>
          <p:spPr>
            <a:xfrm>
              <a:off x="-1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E6867FC-84A7-4C08-9B06-C7EAF1986969}"/>
              </a:ext>
            </a:extLst>
          </p:cNvPr>
          <p:cNvSpPr/>
          <p:nvPr userDrawn="1"/>
        </p:nvSpPr>
        <p:spPr>
          <a:xfrm>
            <a:off x="2099359" y="6396335"/>
            <a:ext cx="828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rganization for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icro-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lectronics desi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n and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pplications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3FBDFDE-2968-409E-B696-0735631551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1" y="126077"/>
            <a:ext cx="1172424" cy="115634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365F89D-CEA1-4849-B326-21F728004D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85" y="96207"/>
            <a:ext cx="772134" cy="13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B2B01A-697D-4C2D-8837-6718BDAC78A4}"/>
              </a:ext>
            </a:extLst>
          </p:cNvPr>
          <p:cNvGrpSpPr/>
          <p:nvPr userDrawn="1"/>
        </p:nvGrpSpPr>
        <p:grpSpPr>
          <a:xfrm>
            <a:off x="19464" y="22776"/>
            <a:ext cx="12172536" cy="611244"/>
            <a:chOff x="19464" y="22776"/>
            <a:chExt cx="12172536" cy="6112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A9CBDF4-D05E-459D-B403-21A464A4F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416480" y="22776"/>
              <a:ext cx="1775520" cy="6112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C38B25-4B21-4B40-8C55-E2F8E14F8079}"/>
                </a:ext>
              </a:extLst>
            </p:cNvPr>
            <p:cNvSpPr/>
            <p:nvPr userDrawn="1"/>
          </p:nvSpPr>
          <p:spPr>
            <a:xfrm>
              <a:off x="19464" y="576420"/>
              <a:ext cx="10494020" cy="57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5479" y="2258870"/>
            <a:ext cx="9361040" cy="18722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EICROC0 Measurements update</a:t>
            </a:r>
            <a:endParaRPr lang="en-US" sz="36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5195899" y="4401108"/>
            <a:ext cx="18002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/>
              <a:t>06/17/2024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B33AA600-91D8-4244-9033-36F65828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34" y="5373216"/>
            <a:ext cx="10009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000" i="1" dirty="0" smtClean="0">
                <a:latin typeface="+mj-lt"/>
              </a:rPr>
              <a:t>Adrien Verplancke</a:t>
            </a:r>
            <a:endParaRPr lang="en-US" altLang="fr-FR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29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Test setup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S-</a:t>
            </a:r>
            <a:r>
              <a:rPr lang="fr-FR" b="1" dirty="0" err="1" smtClean="0"/>
              <a:t>Curves</a:t>
            </a: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ADC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TDC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: EICROC0 cards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“Classical” test setup with FPGA + EICROC0 PCBs</a:t>
            </a:r>
          </a:p>
          <a:p>
            <a:r>
              <a:rPr lang="en-US" dirty="0" smtClean="0"/>
              <a:t>2 flavors of cards used</a:t>
            </a:r>
          </a:p>
          <a:p>
            <a:pPr lvl="1"/>
            <a:r>
              <a:rPr lang="en-US" dirty="0" smtClean="0"/>
              <a:t>EICROC0 2.2 (ASIC with no sensor)</a:t>
            </a:r>
          </a:p>
          <a:p>
            <a:pPr lvl="1"/>
            <a:r>
              <a:rPr lang="en-US" dirty="0" smtClean="0"/>
              <a:t>EICROC0 2.3B (ASIC with sensor)</a:t>
            </a:r>
          </a:p>
          <a:p>
            <a:pPr lvl="1"/>
            <a:r>
              <a:rPr lang="en-US" dirty="0" smtClean="0"/>
              <a:t>Both cards are from the latest batches of PCBs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Latest firmware (with 160MHz clock fix)</a:t>
            </a:r>
            <a:endParaRPr lang="en-US" dirty="0"/>
          </a:p>
          <a:p>
            <a:r>
              <a:rPr lang="en-US" dirty="0" smtClean="0"/>
              <a:t>EICROC0 2.2 plots shown for correction values @ 5 </a:t>
            </a:r>
            <a:r>
              <a:rPr lang="en-US" dirty="0" err="1" smtClean="0"/>
              <a:t>fC</a:t>
            </a:r>
            <a:endParaRPr lang="en-US" dirty="0" smtClean="0"/>
          </a:p>
          <a:p>
            <a:r>
              <a:rPr lang="en-US" dirty="0" smtClean="0"/>
              <a:t>EICROC0 2.3B plots shown for correction values @ 5 </a:t>
            </a:r>
            <a:r>
              <a:rPr lang="en-US" dirty="0" err="1" smtClean="0"/>
              <a:t>fC</a:t>
            </a:r>
            <a:endParaRPr lang="en-US" dirty="0" smtClean="0"/>
          </a:p>
          <a:p>
            <a:pPr lvl="1"/>
            <a:r>
              <a:rPr lang="en-US" dirty="0" smtClean="0"/>
              <a:t>Sensor is depleted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50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linearity for channel 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103917" y="22114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 Sensor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03078" y="543237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Without Sensor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63" y="3330677"/>
            <a:ext cx="5888741" cy="3232610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8904117" y="2606635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vers le bas 9"/>
          <p:cNvSpPr/>
          <p:nvPr/>
        </p:nvSpPr>
        <p:spPr>
          <a:xfrm rot="10800000">
            <a:off x="2903279" y="4357691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607134" y="59425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51989" y="119019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800259"/>
            <a:ext cx="6096871" cy="3425226"/>
          </a:xfrm>
          <a:prstGeom prst="rect">
            <a:avLst/>
          </a:prstGeom>
        </p:spPr>
      </p:pic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38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S-Curves @ 5 </a:t>
            </a:r>
            <a:r>
              <a:rPr lang="en-US" dirty="0" err="1" smtClean="0"/>
              <a:t>fC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032038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 Sensor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56233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Without Sensor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15"/>
          <a:stretch/>
        </p:blipFill>
        <p:spPr>
          <a:xfrm>
            <a:off x="263352" y="892035"/>
            <a:ext cx="5674194" cy="459727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16920" y="578999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32"/>
          <a:stretch/>
        </p:blipFill>
        <p:spPr>
          <a:xfrm>
            <a:off x="6096000" y="892035"/>
            <a:ext cx="5754113" cy="4597274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59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S-Curves @ 25 </a:t>
            </a:r>
            <a:r>
              <a:rPr lang="en-US" dirty="0" err="1" smtClean="0"/>
              <a:t>fC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198254" y="553554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Without Sensor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069861"/>
            <a:ext cx="7326188" cy="41422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40216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spread of S-Curves</a:t>
            </a:r>
          </a:p>
          <a:p>
            <a:pPr algn="ctr"/>
            <a:endParaRPr lang="en-US" dirty="0"/>
          </a:p>
        </p:txBody>
      </p:sp>
      <p:sp>
        <p:nvSpPr>
          <p:cNvPr id="6" name="Flèche vers le bas 5"/>
          <p:cNvSpPr/>
          <p:nvPr/>
        </p:nvSpPr>
        <p:spPr>
          <a:xfrm>
            <a:off x="9768408" y="285293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8040216" y="374274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Correction values are not adapted for the whole charge range</a:t>
            </a:r>
          </a:p>
          <a:p>
            <a:pPr algn="ctr"/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8184232" y="553554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91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: Channel 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r="28381"/>
          <a:stretch/>
        </p:blipFill>
        <p:spPr>
          <a:xfrm>
            <a:off x="119336" y="1146955"/>
            <a:ext cx="5608282" cy="38884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44576" y="52561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 Sensor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79261" y="525141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Without Sensor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439816" y="56844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4"/>
          <a:stretch/>
        </p:blipFill>
        <p:spPr>
          <a:xfrm>
            <a:off x="6023992" y="1146955"/>
            <a:ext cx="5652844" cy="3955431"/>
          </a:xfrm>
          <a:prstGeom prst="rect">
            <a:avLst/>
          </a:prstGeo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25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176501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 Sensor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74434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Without Sensor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29524" y="578234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00 (all channels)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15877"/>
            <a:ext cx="5576710" cy="42350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5877"/>
            <a:ext cx="5576710" cy="4235004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09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performance without sensor</a:t>
            </a:r>
          </a:p>
          <a:p>
            <a:r>
              <a:rPr lang="en-US" dirty="0" smtClean="0"/>
              <a:t>Issues to fix :</a:t>
            </a:r>
          </a:p>
          <a:p>
            <a:pPr lvl="1"/>
            <a:r>
              <a:rPr lang="en-US" dirty="0" smtClean="0"/>
              <a:t>Correction values not uniform for entire charge range</a:t>
            </a:r>
          </a:p>
          <a:p>
            <a:pPr lvl="1"/>
            <a:r>
              <a:rPr lang="en-US" dirty="0" smtClean="0"/>
              <a:t>TDC “artefacts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ASIC can’t handle large amounts of data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 smtClean="0"/>
              <a:t>EICROC0 meeting </a:t>
            </a:r>
            <a:r>
              <a:rPr lang="fr-FR" dirty="0" smtClean="0"/>
              <a:t>19-07-2024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875677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188</TotalTime>
  <Words>262</Words>
  <Application>Microsoft Office PowerPoint</Application>
  <PresentationFormat>Grand écran</PresentationFormat>
  <Paragraphs>77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Cambria</vt:lpstr>
      <vt:lpstr>OMEGA</vt:lpstr>
      <vt:lpstr>EICROC0 Measurements update</vt:lpstr>
      <vt:lpstr>    Summary</vt:lpstr>
      <vt:lpstr>Test setup : EICROC0 cards</vt:lpstr>
      <vt:lpstr>Channel linearity for channel 0</vt:lpstr>
      <vt:lpstr>S-Curves @ 5 fC</vt:lpstr>
      <vt:lpstr>S-Curves @ 25 fC</vt:lpstr>
      <vt:lpstr>ADC : Channel 0</vt:lpstr>
      <vt:lpstr>TDC</vt:lpstr>
      <vt:lpstr>Conclusion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Adrien Verplancke</cp:lastModifiedBy>
  <cp:revision>1724</cp:revision>
  <cp:lastPrinted>2020-01-21T09:58:18Z</cp:lastPrinted>
  <dcterms:created xsi:type="dcterms:W3CDTF">2013-06-17T16:24:05Z</dcterms:created>
  <dcterms:modified xsi:type="dcterms:W3CDTF">2024-07-19T11:44:45Z</dcterms:modified>
</cp:coreProperties>
</file>