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132" r:id="rId2"/>
    <p:sldMasterId id="2147483660" r:id="rId3"/>
    <p:sldMasterId id="2147483713" r:id="rId4"/>
    <p:sldMasterId id="2147483648" r:id="rId5"/>
    <p:sldMasterId id="2147484082" r:id="rId6"/>
    <p:sldMasterId id="2147484191" r:id="rId7"/>
    <p:sldMasterId id="2147484216" r:id="rId8"/>
  </p:sldMasterIdLst>
  <p:notesMasterIdLst>
    <p:notesMasterId r:id="rId21"/>
  </p:notesMasterIdLst>
  <p:handoutMasterIdLst>
    <p:handoutMasterId r:id="rId22"/>
  </p:handoutMasterIdLst>
  <p:sldIdLst>
    <p:sldId id="4358" r:id="rId9"/>
    <p:sldId id="4359" r:id="rId10"/>
    <p:sldId id="4355" r:id="rId11"/>
    <p:sldId id="4361" r:id="rId12"/>
    <p:sldId id="4364" r:id="rId13"/>
    <p:sldId id="4360" r:id="rId14"/>
    <p:sldId id="4363" r:id="rId15"/>
    <p:sldId id="4362" r:id="rId16"/>
    <p:sldId id="403" r:id="rId17"/>
    <p:sldId id="404" r:id="rId18"/>
    <p:sldId id="4365" r:id="rId19"/>
    <p:sldId id="4367" r:id="rId20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FAADC"/>
    <a:srgbClr val="2E3C88"/>
    <a:srgbClr val="4B568B"/>
    <a:srgbClr val="ED9E0B"/>
    <a:srgbClr val="FCAF18"/>
    <a:srgbClr val="A5A5A5"/>
    <a:srgbClr val="4472C4"/>
    <a:srgbClr val="A6A6A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54" d="100"/>
          <a:sy n="54" d="100"/>
        </p:scale>
        <p:origin x="48" y="396"/>
      </p:cViewPr>
      <p:guideLst>
        <p:guide orient="horz" pos="7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24/01/2025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F3E57-BD6F-20B3-82C1-BC732DEC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01E35-18B7-B819-B310-8DFE9FC0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CC0F9-EA46-DCC7-03EB-B40AF1AE2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C8B13-1218-184F-32EA-48D1D7155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5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DB0A6-C201-4E37-DEAC-556B2FBA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C6C003-412C-D23D-4BF1-263C27987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24A68-95BE-30E7-1E3A-7AF91FE15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46AA9-48ED-C554-00EB-D8A2F2430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B086-F8C7-BD9C-E811-57484C99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124E3-7600-0BC9-D0AB-9F501E96A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3AA7B-6877-044D-8154-9BCD6C09C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17E51-5999-60FA-32DD-7F98AB141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0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733A6-E19D-D618-0584-7630E126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4DD5C-2A17-3DBE-CEEF-D5D7474D3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38B35-CF34-25DA-D8C1-E97533832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B0151-5399-A880-06AF-63B58DBFE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9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B863-0A68-2E27-D7F4-D4F51D31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129F8-FA44-E7CE-AE63-DD655B159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BA8DD-54E4-57BD-86E6-FCA73BC3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5EFBF-87EF-FFAC-4273-69C02B8A0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1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D09E-7630-189B-BF5A-E0CB7B0D7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4938F-AE94-A0D5-62C0-775D252C7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DE7DE-1F96-4726-D69B-0FFFB8BD0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C853E-FD36-016C-90A6-C723ECC2B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21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DA57B-2BB7-310E-81BF-54868CEE6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B3FC2-2244-9874-CB0E-EE7B78CA4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1755B-DF78-50AC-918E-A0D8FFD85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D3D1-FCD7-E826-F7CE-B3A62A93A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5A11-0ED7-F04F-8292-4F4EA43915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5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6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TITLE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err="1"/>
              <a:t>Name</a:t>
            </a:r>
            <a:endParaRPr lang="it-IT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848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077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01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3388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2501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6551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3847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270502"/>
      </p:ext>
    </p:extLst>
  </p:cSld>
  <p:clrMapOvr>
    <a:masterClrMapping/>
  </p:clrMapOvr>
  <p:transition spd="med"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89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760581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86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5635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094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05599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27045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44688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049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852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26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0785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909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>
                <a:solidFill>
                  <a:srgbClr val="B2132E"/>
                </a:solidFill>
                <a:effectLst/>
                <a:latin typeface="Roboto Slab" pitchFamily="2" charset="0"/>
              </a:rPr>
              <a:t>High Precision X-Ray Measurements 2023 – F. Villa – The EuPRAXIA@SPARC_LAB project              </a:t>
            </a:r>
            <a:r>
              <a:rPr lang="en-US" sz="100" b="0" i="0">
                <a:solidFill>
                  <a:srgbClr val="B2132E"/>
                </a:solidFill>
                <a:effectLst/>
                <a:latin typeface="Roboto Slab" pitchFamily="2" charset="0"/>
              </a:rPr>
              <a:t>.</a:t>
            </a:r>
            <a:endParaRPr lang="en-GB" sz="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2C3882"/>
                </a:solidFill>
              </a:rPr>
              <a:t>a</a:t>
            </a:r>
            <a:r>
              <a:rPr lang="en-IT" sz="1100">
                <a:solidFill>
                  <a:srgbClr val="2C3882"/>
                </a:solidFill>
              </a:rPr>
              <a:t>t </a:t>
            </a:r>
            <a:r>
              <a:rPr lang="en-IT" sz="1100">
                <a:solidFill>
                  <a:srgbClr val="FCAF18"/>
                </a:solidFill>
              </a:rPr>
              <a:t>S</a:t>
            </a:r>
            <a:r>
              <a:rPr lang="en-IT" sz="1100">
                <a:solidFill>
                  <a:srgbClr val="2C3882"/>
                </a:solidFill>
              </a:rPr>
              <a:t>PARC_</a:t>
            </a:r>
            <a:r>
              <a:rPr lang="en-IT" sz="1100">
                <a:solidFill>
                  <a:srgbClr val="FCAF18"/>
                </a:solidFill>
              </a:rPr>
              <a:t>L</a:t>
            </a:r>
            <a:r>
              <a:rPr lang="en-IT" sz="110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3821149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82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53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39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37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337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41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4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8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31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96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1EFFC-1C79-6596-3C6A-B4E2939A3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A1EAE9-35EF-16D7-2621-D09D702DA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E2D51-8B41-E948-97E7-7ECF251C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BDC969-537B-31B9-F4C3-AB1F1A3B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46F77-F42D-FFE7-8B32-879B9058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05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E44ED-4EEE-6326-5370-D43BAAFD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75A71-BF97-7895-D711-293498E17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93935-1383-A5D4-D6A6-7A3D1FAD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151892-084D-2D72-186A-54BE408E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CA080D-9460-C238-3003-2905C1C9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560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4CE98-6102-EB30-97CD-3F8845FF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69E1FF-5000-E150-1DB7-2D3B4316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8D94E-2417-E895-DDA1-103CB30A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B6F8DB-63A8-9D9B-832D-3FA7DA83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999D7C-25F3-000A-5548-7FA693C5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09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E7729-D907-1C85-882F-EF3104D9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CA534-A27E-858A-22A6-42A636344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F2BC0A-2FB3-6446-8703-74E6E9D3A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C2A685-17B5-34ED-1B22-F3A0A3AE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107891-4162-536A-7336-A89FB503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1C3CDC-4BBB-B0EC-34B9-A3B03684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025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A5530-E491-945D-F935-98C22DB6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5894B2-FE97-5486-96D8-8A62D7EBC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072AB5-6C35-C7BC-8FF7-C926DB424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9FF8DE-C91F-FA41-60A9-D2D218F5A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F05604-8B78-1400-A98E-1E07FB33B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D3A02A-8610-C072-4D5C-E67FCC9B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B01590C-28DF-F38C-70FC-01BF687C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99ECE3A-F316-9097-6B60-D6E1337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754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0E250-D57A-E4E0-9640-BCA28207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2ED5E0-C380-5754-31D8-EFA15EE3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01DB85-B8F8-F16B-8B0B-C5829D69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9282A7-1F50-5701-E47D-219FD31D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782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F3573D-B198-8AE7-0FCF-F3BA788F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EF11B8-AF7D-D885-0371-1416A627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AC33A8-1555-0198-9366-A93EE8C0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36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703962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8C09F-51D3-FF44-26EF-3236AE1D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F202D6-77CD-627C-ACDB-8CE3628E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2FE878-E3AF-6F0A-8961-A35A3C3F4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60B0EF-6128-A182-97C0-616AAFFE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CF0BA4-589E-C204-3C07-BC3983AC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4C682E-4DD7-A2DF-BD97-692B79F0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22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65BA3-62F5-848D-0748-C84912BD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7B95260-F264-CF79-1857-B7C766584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658410-4BCE-3896-5D89-FAD644FF5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906686-BA15-8FEB-2376-7A50E142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D95089-DAA1-380E-B58C-44F1FDD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C79FCD-1A0A-FA54-C918-60B40D74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015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A949A-B762-C415-F0CF-3C7910551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200B13-6D05-5512-9A43-F0AFD0C7C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03413D-0E23-D118-7A54-E0643693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1EA4C-2D05-099E-7AEE-1F0AC5CF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E62FD7-103B-993F-6AF4-747D5697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546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93B0FA1-B7D5-B688-0B6E-571EE9B74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6A38B8-C70E-2D60-A66D-DD56EFFDF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429AA1-5DDE-05EE-FD74-9766297B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CA6781-E762-A326-12BB-B96129E5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F566C2-4DB4-A7A8-3685-5A5DE7AD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379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441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IV EuPRAXIA@SPARC_LAB Review Committee Meeting, LNF, November 30,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rgbClr val="2C3882"/>
                  </a:solidFill>
                </a:rPr>
                <a:t>a</a:t>
              </a:r>
              <a:r>
                <a:rPr lang="en-IT" sz="1100">
                  <a:solidFill>
                    <a:srgbClr val="2C3882"/>
                  </a:solidFill>
                </a:rPr>
                <a:t>t </a:t>
              </a:r>
              <a:r>
                <a:rPr lang="en-IT" sz="1100">
                  <a:solidFill>
                    <a:srgbClr val="FCAF18"/>
                  </a:solidFill>
                </a:rPr>
                <a:t>S</a:t>
              </a:r>
              <a:r>
                <a:rPr lang="en-IT" sz="1100">
                  <a:solidFill>
                    <a:srgbClr val="2C3882"/>
                  </a:solidFill>
                </a:rPr>
                <a:t>PARC_</a:t>
              </a:r>
              <a:r>
                <a:rPr lang="en-IT" sz="1100">
                  <a:solidFill>
                    <a:srgbClr val="FCAF18"/>
                  </a:solidFill>
                </a:rPr>
                <a:t>L</a:t>
              </a:r>
              <a:r>
                <a:rPr lang="en-IT" sz="110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55887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90646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816545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24/01/2025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7712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908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3995137644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24/01/2025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903671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74630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0597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12147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0232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642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9606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441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201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79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44822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41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452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57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182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9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321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5B52F-71C0-6179-1EFB-507AC4226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66FDDF-FF1C-2F22-8CE6-F8C8FF4C5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03AF1-D23E-1501-FB16-BCA111BE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82DD-5A93-FD4D-9B3A-C3374C65705B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F3685B-37E6-6256-C645-5A695451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A3BF38-6233-B3E9-27F4-9DA27896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076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94C26-118A-5ACF-920E-AF123CE2F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2B7A68-4E85-9521-1A40-0EFDF8859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8AAB3B-31D3-686F-8716-01A6DEEE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6C31-FD2E-8B47-90FD-9D51BF1BA304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371EEB-C679-5985-2596-F07F8E1C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1950A1-63DE-2333-6308-938113B6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543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EF36E-4381-6EAD-FEAB-13887F80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D1D3C-29FA-5608-E727-7AC3D832B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11EA94-A02F-D5B7-2F07-C21ED6CC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07B6-FEA9-0241-B8CD-B88A23115FC4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7E2C41-130C-BCD3-53AC-E35E0B55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038CFF-A532-ED33-FB71-9BCE5B05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475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444006-8AB6-91B2-C946-820EE4CE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0D9F57-6A06-AC36-13A0-C11D0A631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0CFC96-4A00-E51F-46BE-6B40D5019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B280B5-EEDB-40EF-0354-CAFF3EA0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B9AB-C852-D543-8F46-5EDB90C6B54F}" type="datetime1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1F6C3B-C3D9-A065-7DBA-A37201E4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E96221-6139-08AB-871F-C380A0C2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95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26562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E4BD6-A40F-CB5F-4003-A0180CC7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7F7F2B-E3C1-F166-502E-16A88A156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988BFF-AA8C-7A86-6C1B-EAC81195F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C681B21-7B89-4DED-E05A-BD6575000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F4E4C7-C84C-CF7D-F809-338851929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965152-D9AB-9814-8749-C8EFF8F3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01-9AF3-164E-A86C-C5657886F879}" type="datetime1">
              <a:rPr lang="it-IT" smtClean="0"/>
              <a:t>24/01/2025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5A8735-FEB2-6819-C56D-004CB8DF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940749-153C-742F-1C66-72CADC20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9224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E520-0373-BEDA-5D4B-7A186FA1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E364D2-B6C4-DA16-56D7-C5B68B3F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0AFF-3ADB-264F-A1F8-AFCF66BD4061}" type="datetime1">
              <a:rPr lang="it-IT" smtClean="0"/>
              <a:t>24/01/2025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7C8B66-4D6A-8829-4E3A-71CCE41F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A6A889-74B1-8A66-4031-04DAD0B2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959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97C58C-9D06-222B-0011-2C5FD07C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0111F-6667-A748-8B0C-D62C439C35C1}" type="datetime1">
              <a:rPr lang="it-IT" smtClean="0"/>
              <a:t>24/01/2025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19DDD4-762D-4966-2555-35B81D63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81A95B-F054-8B28-6B25-FF96BE00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9756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9C13-1471-09BE-E4B0-751BBB80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09BCC4-0B8A-9A7F-D6CB-4B4211379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6E6D58-B9E6-3F74-7F0B-707E6B05E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AB13A2-4E3B-67C1-BDC6-C2972A2B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F2-52A7-FC4E-9C24-0497A9C8A9A5}" type="datetime1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C1678A-427D-6229-AA7E-B28BC280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88CC5F-4071-3874-1D2F-E9070EDE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355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6FCA4-19C9-72CD-47A4-F550F84B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5FFA5A-AE70-BABF-EC23-65910B07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310251-B3D2-5A8F-5E32-DF171913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A14AAA-E7A0-2D1D-3263-5C8851AB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BE4-21BB-BD48-9039-55F81901962E}" type="datetime1">
              <a:rPr lang="it-IT" smtClean="0"/>
              <a:t>24/01/2025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9B26C0-789E-4103-FDE2-958299BA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A1EED-14AB-5E66-DC82-3999E36A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73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69DB7-6323-A96E-3819-F2705A99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CC769C-E380-0015-7758-7335E24F6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30EB86-ECB9-501A-5250-45B11963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80BF-3AE6-2746-8965-68A2316AA675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C85980-6A6A-A329-D05C-D801FB06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B3A352-4A74-6FD5-760C-1FE9DB95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71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466743D-04DF-9BD7-FDCA-218C9E469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6DABAA-DD21-3B05-7CA6-36FCC0385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6624D6-66B3-5318-65E2-1B60487C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71E2-F4EF-A84E-8F31-F49D36CC53D0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489BE8-3047-39CF-DB1A-89651766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F8F3FD-69F5-FA13-6BF1-19864920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57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413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Del Dotto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7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7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4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60DA65-50E4-D4AE-2A4F-5A3D0008F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87E5BE-D29C-3707-9884-3402C66B8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644F0E-AC77-B481-3EBB-2E1EF9CD8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E87D-52F1-4EDB-82C1-4A7388DE7B7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6DB968-3DCD-DFC3-EF9A-939ED51B2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4D4FCB-8EB3-1B50-9DAF-19D10E1C6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3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84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C632-4A0F-490D-B8EA-030B31684D71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797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1D19FBB-7A95-6B53-9E7C-C5E85B53B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9C2065-E895-EB23-2CF5-49F01250E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E086A4-7BC7-51BF-BEEC-5E40A0333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42D4C-56CA-EE47-B8C5-713EFDEA02A3}" type="datetime1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D5DEEC-0207-4C42-E369-96C49E023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67FF3F-3BFB-206F-847D-31B53CE4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F420-2039-CA4D-AB6A-EB35FDB9DF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96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1.png"/><Relationship Id="rId7" Type="http://schemas.openxmlformats.org/officeDocument/2006/relationships/image" Target="../media/image59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jp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jp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jpe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1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jpg"/><Relationship Id="rId5" Type="http://schemas.openxmlformats.org/officeDocument/2006/relationships/image" Target="../media/image32.jpg"/><Relationship Id="rId4" Type="http://schemas.microsoft.com/office/2007/relationships/hdphoto" Target="../media/hdphoto1.wdp"/><Relationship Id="rId9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2.jpeg"/><Relationship Id="rId5" Type="http://schemas.openxmlformats.org/officeDocument/2006/relationships/image" Target="../media/image32.jpg"/><Relationship Id="rId4" Type="http://schemas.microsoft.com/office/2007/relationships/hdphoto" Target="../media/hdphoto1.wdp"/><Relationship Id="rId9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2.jpg"/><Relationship Id="rId12" Type="http://schemas.openxmlformats.org/officeDocument/2006/relationships/image" Target="../media/image49.jpeg"/><Relationship Id="rId2" Type="http://schemas.openxmlformats.org/officeDocument/2006/relationships/video" Target="../media/media1.mp4"/><Relationship Id="rId16" Type="http://schemas.openxmlformats.org/officeDocument/2006/relationships/image" Target="../media/image67.pn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1.png"/><Relationship Id="rId15" Type="http://schemas.openxmlformats.org/officeDocument/2006/relationships/image" Target="../media/image52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7.jpeg"/><Relationship Id="rId1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347E9-BD70-E57C-1337-90F2F4DC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14C3E6-B952-1633-F892-1626ED68ADF1}"/>
              </a:ext>
            </a:extLst>
          </p:cNvPr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bus, treno, acciaio, metropolitana">
            <a:extLst>
              <a:ext uri="{FF2B5EF4-FFF2-40B4-BE49-F238E27FC236}">
                <a16:creationId xmlns:a16="http://schemas.microsoft.com/office/drawing/2014/main" id="{5B944147-74F8-AD37-A05D-A6A2FB369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23"/>
          <a:stretch/>
        </p:blipFill>
        <p:spPr>
          <a:xfrm>
            <a:off x="88656" y="61661"/>
            <a:ext cx="12017770" cy="3703993"/>
          </a:xfrm>
          <a:prstGeom prst="rect">
            <a:avLst/>
          </a:prstGeom>
        </p:spPr>
      </p:pic>
      <p:sp>
        <p:nvSpPr>
          <p:cNvPr id="10" name="Rettangolo 11">
            <a:extLst>
              <a:ext uri="{FF2B5EF4-FFF2-40B4-BE49-F238E27FC236}">
                <a16:creationId xmlns:a16="http://schemas.microsoft.com/office/drawing/2014/main" id="{E6EEB4D6-76F3-3DB4-BB05-5FA4B12CF03A}"/>
              </a:ext>
            </a:extLst>
          </p:cNvPr>
          <p:cNvSpPr/>
          <p:nvPr/>
        </p:nvSpPr>
        <p:spPr>
          <a:xfrm>
            <a:off x="0" y="4197817"/>
            <a:ext cx="12192000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Rettangolo 11">
            <a:extLst>
              <a:ext uri="{FF2B5EF4-FFF2-40B4-BE49-F238E27FC236}">
                <a16:creationId xmlns:a16="http://schemas.microsoft.com/office/drawing/2014/main" id="{ACDECC7B-CEB3-3715-008B-1FABD7BBF322}"/>
              </a:ext>
            </a:extLst>
          </p:cNvPr>
          <p:cNvSpPr/>
          <p:nvPr/>
        </p:nvSpPr>
        <p:spPr>
          <a:xfrm>
            <a:off x="1433507" y="4157665"/>
            <a:ext cx="1107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Beam driven plasma components</a:t>
            </a:r>
            <a:endParaRPr lang="en-US" altLang="it-IT" sz="48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7006A2-C360-1A1A-5FBF-D4848376D235}"/>
              </a:ext>
            </a:extLst>
          </p:cNvPr>
          <p:cNvSpPr txBox="1"/>
          <p:nvPr/>
        </p:nvSpPr>
        <p:spPr>
          <a:xfrm>
            <a:off x="5724144" y="5371965"/>
            <a:ext cx="6163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it-IT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components</a:t>
            </a:r>
            <a:r>
              <a:rPr lang="it-IT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 </a:t>
            </a:r>
            <a:r>
              <a:rPr lang="en-US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EuPRAXIA</a:t>
            </a:r>
            <a:endParaRPr lang="en-US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72E5B0-A2B5-129C-B14C-B468ADC4C695}"/>
              </a:ext>
            </a:extLst>
          </p:cNvPr>
          <p:cNvSpPr txBox="1"/>
          <p:nvPr/>
        </p:nvSpPr>
        <p:spPr>
          <a:xfrm>
            <a:off x="5724144" y="6097230"/>
            <a:ext cx="6131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Angelo Biagioni</a:t>
            </a: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it-IT" sz="1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behalf</a:t>
            </a:r>
            <a:r>
              <a:rPr lang="it-IT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it-IT" sz="1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Sparc_lab</a:t>
            </a:r>
            <a:r>
              <a:rPr lang="it-IT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collaboration</a:t>
            </a:r>
            <a:endParaRPr lang="it-IT" sz="1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 descr="Immagine che contiene schermata, Blu elettrico, Elementi grafici, blu">
            <a:extLst>
              <a:ext uri="{FF2B5EF4-FFF2-40B4-BE49-F238E27FC236}">
                <a16:creationId xmlns:a16="http://schemas.microsoft.com/office/drawing/2014/main" id="{5E470073-D9CF-1FB1-9C98-D6E4E8C0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6" y="5476540"/>
            <a:ext cx="3641179" cy="1308519"/>
          </a:xfrm>
          <a:prstGeom prst="rect">
            <a:avLst/>
          </a:prstGeom>
          <a:ln w="2540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100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6069736" y="6550223"/>
            <a:ext cx="6066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TDR Review committee 26 – 28 June 2024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14/17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105ED00-E2D0-EE1C-2A0D-48E0EC7AFFB5}"/>
              </a:ext>
            </a:extLst>
          </p:cNvPr>
          <p:cNvSpPr/>
          <p:nvPr/>
        </p:nvSpPr>
        <p:spPr>
          <a:xfrm>
            <a:off x="0" y="0"/>
            <a:ext cx="12192000" cy="438664"/>
          </a:xfrm>
          <a:prstGeom prst="rect">
            <a:avLst/>
          </a:prstGeom>
          <a:solidFill>
            <a:schemeClr val="tx1">
              <a:lumMod val="50000"/>
              <a:alpha val="42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Carattere, logo, Elementi grafici">
            <a:extLst>
              <a:ext uri="{FF2B5EF4-FFF2-40B4-BE49-F238E27FC236}">
                <a16:creationId xmlns:a16="http://schemas.microsoft.com/office/drawing/2014/main" id="{F9984AF8-EF4E-F365-F225-FA3BD923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215" cy="438663"/>
          </a:xfrm>
          <a:prstGeom prst="rect">
            <a:avLst/>
          </a:prstGeom>
        </p:spPr>
      </p:pic>
      <p:pic>
        <p:nvPicPr>
          <p:cNvPr id="2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1120FE0A-BB19-0399-1AFD-73D32B3B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" y="6375472"/>
            <a:ext cx="680552" cy="43093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B028CD69-DA0C-823C-2CD9-1F884CE3E539}"/>
              </a:ext>
            </a:extLst>
          </p:cNvPr>
          <p:cNvSpPr/>
          <p:nvPr/>
        </p:nvSpPr>
        <p:spPr>
          <a:xfrm>
            <a:off x="6999191" y="16781"/>
            <a:ext cx="5137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plasma sources- HV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source </a:t>
            </a:r>
          </a:p>
        </p:txBody>
      </p:sp>
      <p:pic>
        <p:nvPicPr>
          <p:cNvPr id="50" name="Picture 3" descr="Immagine che contiene Impianto elettrico, macchina, elettronica, Ingegneria elettronica&#10;&#10;Descrizione generata automaticamente">
            <a:extLst>
              <a:ext uri="{FF2B5EF4-FFF2-40B4-BE49-F238E27FC236}">
                <a16:creationId xmlns:a16="http://schemas.microsoft.com/office/drawing/2014/main" id="{AD42B1CB-2283-82ED-B1AF-812FA945E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/>
          <a:stretch/>
        </p:blipFill>
        <p:spPr>
          <a:xfrm rot="5400000">
            <a:off x="1809131" y="3065238"/>
            <a:ext cx="2418048" cy="2886022"/>
          </a:xfrm>
          <a:prstGeom prst="rect">
            <a:avLst/>
          </a:prstGeom>
        </p:spPr>
      </p:pic>
      <p:grpSp>
        <p:nvGrpSpPr>
          <p:cNvPr id="54" name="Gruppo 53">
            <a:extLst>
              <a:ext uri="{FF2B5EF4-FFF2-40B4-BE49-F238E27FC236}">
                <a16:creationId xmlns:a16="http://schemas.microsoft.com/office/drawing/2014/main" id="{56FD2198-CCBC-5D29-5728-C4C880FB7609}"/>
              </a:ext>
            </a:extLst>
          </p:cNvPr>
          <p:cNvGrpSpPr/>
          <p:nvPr/>
        </p:nvGrpSpPr>
        <p:grpSpPr>
          <a:xfrm>
            <a:off x="8470628" y="3164474"/>
            <a:ext cx="2471802" cy="2880159"/>
            <a:chOff x="8001871" y="3187335"/>
            <a:chExt cx="2471802" cy="2880159"/>
          </a:xfrm>
        </p:grpSpPr>
        <p:pic>
          <p:nvPicPr>
            <p:cNvPr id="49" name="Immagine 48" descr="Immagine che contiene interno, macchina, Impianto elettrico, computer">
              <a:extLst>
                <a:ext uri="{FF2B5EF4-FFF2-40B4-BE49-F238E27FC236}">
                  <a16:creationId xmlns:a16="http://schemas.microsoft.com/office/drawing/2014/main" id="{7CBECB65-E339-DF51-C223-C2214D824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6" t="11611" r="11728" b="21385"/>
            <a:stretch/>
          </p:blipFill>
          <p:spPr bwMode="auto">
            <a:xfrm>
              <a:off x="8001871" y="3207883"/>
              <a:ext cx="2471802" cy="28596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3622C77E-6370-D3EB-2AC5-3ADC6D9F394D}"/>
                </a:ext>
              </a:extLst>
            </p:cNvPr>
            <p:cNvSpPr/>
            <p:nvPr/>
          </p:nvSpPr>
          <p:spPr>
            <a:xfrm>
              <a:off x="8043014" y="3187335"/>
              <a:ext cx="19486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 cooling system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 47">
            <a:extLst>
              <a:ext uri="{FF2B5EF4-FFF2-40B4-BE49-F238E27FC236}">
                <a16:creationId xmlns:a16="http://schemas.microsoft.com/office/drawing/2014/main" id="{7E3E28D6-E90D-A484-538A-E5805FA2CB8E}"/>
              </a:ext>
            </a:extLst>
          </p:cNvPr>
          <p:cNvSpPr/>
          <p:nvPr/>
        </p:nvSpPr>
        <p:spPr>
          <a:xfrm>
            <a:off x="1249570" y="3695288"/>
            <a:ext cx="65114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</a:t>
            </a: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4E12B4B0-B4FE-0682-27FD-9BFC76B69ED6}"/>
              </a:ext>
            </a:extLst>
          </p:cNvPr>
          <p:cNvSpPr/>
          <p:nvPr/>
        </p:nvSpPr>
        <p:spPr>
          <a:xfrm>
            <a:off x="2399397" y="5861225"/>
            <a:ext cx="5461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For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higher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repRATE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 an oil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cooling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system for SCR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component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will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be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used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(in box)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0CE994C-C184-30D0-61AC-30ABF56B41CE}"/>
              </a:ext>
            </a:extLst>
          </p:cNvPr>
          <p:cNvGrpSpPr/>
          <p:nvPr/>
        </p:nvGrpSpPr>
        <p:grpSpPr>
          <a:xfrm>
            <a:off x="4828074" y="3224731"/>
            <a:ext cx="3316748" cy="2375995"/>
            <a:chOff x="3970824" y="3233054"/>
            <a:chExt cx="3316748" cy="2375995"/>
          </a:xfrm>
        </p:grpSpPr>
        <p:pic>
          <p:nvPicPr>
            <p:cNvPr id="48" name="Picture 61">
              <a:extLst>
                <a:ext uri="{FF2B5EF4-FFF2-40B4-BE49-F238E27FC236}">
                  <a16:creationId xmlns:a16="http://schemas.microsoft.com/office/drawing/2014/main" id="{9E02D931-3E4D-5E60-2886-3BE894ECF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" r="2795"/>
            <a:stretch/>
          </p:blipFill>
          <p:spPr>
            <a:xfrm>
              <a:off x="4053861" y="3377006"/>
              <a:ext cx="2939874" cy="2232043"/>
            </a:xfrm>
            <a:prstGeom prst="rect">
              <a:avLst/>
            </a:prstGeom>
          </p:spPr>
        </p:pic>
        <p:sp>
          <p:nvSpPr>
            <p:cNvPr id="53" name="Rectangle 47">
              <a:extLst>
                <a:ext uri="{FF2B5EF4-FFF2-40B4-BE49-F238E27FC236}">
                  <a16:creationId xmlns:a16="http://schemas.microsoft.com/office/drawing/2014/main" id="{2C1E5412-C29F-A856-588B-07667727E153}"/>
                </a:ext>
              </a:extLst>
            </p:cNvPr>
            <p:cNvSpPr/>
            <p:nvPr/>
          </p:nvSpPr>
          <p:spPr>
            <a:xfrm>
              <a:off x="3970824" y="3763868"/>
              <a:ext cx="51898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SCR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DFA165AE-AA26-F4CF-E91F-B113DC1FF92E}"/>
                </a:ext>
              </a:extLst>
            </p:cNvPr>
            <p:cNvSpPr/>
            <p:nvPr/>
          </p:nvSpPr>
          <p:spPr>
            <a:xfrm>
              <a:off x="6330053" y="3233054"/>
              <a:ext cx="957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40@150 Hz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Immagine 4" descr="Immagine che contiene diagramma, testo, Piano, linea">
            <a:extLst>
              <a:ext uri="{FF2B5EF4-FFF2-40B4-BE49-F238E27FC236}">
                <a16:creationId xmlns:a16="http://schemas.microsoft.com/office/drawing/2014/main" id="{816BA911-0014-474C-0895-2CD0BC8E7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1650" y="504639"/>
            <a:ext cx="7587600" cy="23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9613F-26B7-7454-B930-B08C28D6B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CBD1F2A-1B9F-55A7-BC00-B666E1C9134A}"/>
              </a:ext>
            </a:extLst>
          </p:cNvPr>
          <p:cNvSpPr/>
          <p:nvPr/>
        </p:nvSpPr>
        <p:spPr>
          <a:xfrm>
            <a:off x="6069736" y="6550223"/>
            <a:ext cx="6066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TDR Review committee 26 – 28 June 2024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14/17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A614D26-3D18-1383-8451-79D8E9D11505}"/>
              </a:ext>
            </a:extLst>
          </p:cNvPr>
          <p:cNvSpPr/>
          <p:nvPr/>
        </p:nvSpPr>
        <p:spPr>
          <a:xfrm>
            <a:off x="0" y="0"/>
            <a:ext cx="12192000" cy="438664"/>
          </a:xfrm>
          <a:prstGeom prst="rect">
            <a:avLst/>
          </a:prstGeom>
          <a:solidFill>
            <a:schemeClr val="tx1">
              <a:lumMod val="50000"/>
              <a:alpha val="42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Carattere, logo, Elementi grafici">
            <a:extLst>
              <a:ext uri="{FF2B5EF4-FFF2-40B4-BE49-F238E27FC236}">
                <a16:creationId xmlns:a16="http://schemas.microsoft.com/office/drawing/2014/main" id="{1D9B6A11-03E0-1A5A-6F9B-A9E6BCA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215" cy="438663"/>
          </a:xfrm>
          <a:prstGeom prst="rect">
            <a:avLst/>
          </a:prstGeom>
        </p:spPr>
      </p:pic>
      <p:pic>
        <p:nvPicPr>
          <p:cNvPr id="2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0666AD8B-1495-663A-43C3-097FC4AC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39" y="6369527"/>
            <a:ext cx="680552" cy="43093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29915B42-FA7C-9115-5376-2556D86EA69A}"/>
              </a:ext>
            </a:extLst>
          </p:cNvPr>
          <p:cNvSpPr/>
          <p:nvPr/>
        </p:nvSpPr>
        <p:spPr>
          <a:xfrm>
            <a:off x="6999191" y="16781"/>
            <a:ext cx="5137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plasma sources- HV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source </a:t>
            </a:r>
          </a:p>
        </p:txBody>
      </p:sp>
      <p:pic>
        <p:nvPicPr>
          <p:cNvPr id="1026" name="Picture 2" descr="Modular Marx Generator Based on SiC-MOSFET Generating Adjustable  Rectangular Pulses">
            <a:extLst>
              <a:ext uri="{FF2B5EF4-FFF2-40B4-BE49-F238E27FC236}">
                <a16:creationId xmlns:a16="http://schemas.microsoft.com/office/drawing/2014/main" id="{9CA5BEFA-6709-5390-9BD8-97FBAA4B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80" y="3449494"/>
            <a:ext cx="4025195" cy="1817627"/>
          </a:xfrm>
          <a:prstGeom prst="rect">
            <a:avLst/>
          </a:prstGeom>
          <a:noFill/>
          <a:ln w="22225">
            <a:solidFill>
              <a:schemeClr val="bg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bidirezionale verticale 6">
            <a:extLst>
              <a:ext uri="{FF2B5EF4-FFF2-40B4-BE49-F238E27FC236}">
                <a16:creationId xmlns:a16="http://schemas.microsoft.com/office/drawing/2014/main" id="{7F7ADF10-740D-5E8D-0616-A9419BE04161}"/>
              </a:ext>
            </a:extLst>
          </p:cNvPr>
          <p:cNvSpPr/>
          <p:nvPr/>
        </p:nvSpPr>
        <p:spPr>
          <a:xfrm flipH="1">
            <a:off x="5726427" y="2618398"/>
            <a:ext cx="198122" cy="74295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1EBDE03A-A766-5D90-6FBC-3489153C589B}"/>
              </a:ext>
            </a:extLst>
          </p:cNvPr>
          <p:cNvSpPr/>
          <p:nvPr/>
        </p:nvSpPr>
        <p:spPr>
          <a:xfrm>
            <a:off x="71777" y="2774477"/>
            <a:ext cx="3998992" cy="4031873"/>
          </a:xfrm>
          <a:prstGeom prst="rect">
            <a:avLst/>
          </a:prstGeom>
          <a:ln>
            <a:solidFill>
              <a:srgbClr val="4472C4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HV pulses pulse from a low-voltage DC supply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kern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>
                <a:solidFill>
                  <a:srgbClr val="202122"/>
                </a:solidFill>
                <a:latin typeface="Arial" panose="020B0604020202020204" pitchFamily="34" charset="0"/>
              </a:rPr>
              <a:t>Very short pulses (tens of 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b="1" kern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charging </a:t>
            </a:r>
            <a:r>
              <a:rPr lang="en-US" sz="16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capacitors</a:t>
            </a: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in </a:t>
            </a:r>
            <a:r>
              <a:rPr lang="en-US" sz="1600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parallel at </a:t>
            </a:r>
            <a:r>
              <a:rPr lang="en-US" sz="1600" b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Vc</a:t>
            </a:r>
            <a:r>
              <a:rPr lang="en-US" sz="1600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(output </a:t>
            </a:r>
            <a:r>
              <a:rPr lang="en-US" sz="16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NVc</a:t>
            </a:r>
            <a:r>
              <a:rPr lang="en-US" sz="1600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202122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Discharge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capacitors in series (short pulse)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Laser ignition for spark gaps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new high-voltage cable design to limit inductive effects (oscillations and pulse duration)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6414443-E4AD-6368-726C-DF453597AF44}"/>
              </a:ext>
            </a:extLst>
          </p:cNvPr>
          <p:cNvSpPr txBox="1"/>
          <p:nvPr/>
        </p:nvSpPr>
        <p:spPr>
          <a:xfrm>
            <a:off x="6370780" y="3101876"/>
            <a:ext cx="1597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Marx generator</a:t>
            </a:r>
          </a:p>
        </p:txBody>
      </p:sp>
      <p:pic>
        <p:nvPicPr>
          <p:cNvPr id="13" name="Immagine 12" descr="Immagine che contiene diagramma, testo, Piano, linea">
            <a:extLst>
              <a:ext uri="{FF2B5EF4-FFF2-40B4-BE49-F238E27FC236}">
                <a16:creationId xmlns:a16="http://schemas.microsoft.com/office/drawing/2014/main" id="{DB783DB4-5BC4-7BE2-DF91-CA24E08D1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650" y="504639"/>
            <a:ext cx="7587600" cy="2343000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F4F32E0-B771-3F47-309A-ACE37281C377}"/>
              </a:ext>
            </a:extLst>
          </p:cNvPr>
          <p:cNvGrpSpPr/>
          <p:nvPr/>
        </p:nvGrpSpPr>
        <p:grpSpPr>
          <a:xfrm>
            <a:off x="8510885" y="2859248"/>
            <a:ext cx="3408083" cy="3539430"/>
            <a:chOff x="8510885" y="2859248"/>
            <a:chExt cx="3408083" cy="3539430"/>
          </a:xfrm>
        </p:grpSpPr>
        <p:sp>
          <p:nvSpPr>
            <p:cNvPr id="16" name="Rectangle 47">
              <a:extLst>
                <a:ext uri="{FF2B5EF4-FFF2-40B4-BE49-F238E27FC236}">
                  <a16:creationId xmlns:a16="http://schemas.microsoft.com/office/drawing/2014/main" id="{19C933BF-4BC5-99F1-CBFD-179C773781FE}"/>
                </a:ext>
              </a:extLst>
            </p:cNvPr>
            <p:cNvSpPr/>
            <p:nvPr/>
          </p:nvSpPr>
          <p:spPr>
            <a:xfrm>
              <a:off x="8510885" y="2859248"/>
              <a:ext cx="3408083" cy="3539430"/>
            </a:xfrm>
            <a:prstGeom prst="rect">
              <a:avLst/>
            </a:prstGeom>
            <a:ln>
              <a:solidFill>
                <a:srgbClr val="4472C4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600" b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HV pulses/High currents pulse from a low-voltage DC supply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600" b="1" kern="0" dirty="0">
                  <a:solidFill>
                    <a:srgbClr val="202122"/>
                  </a:solidFill>
                  <a:latin typeface="Arial" panose="020B0604020202020204" pitchFamily="34" charset="0"/>
                </a:rPr>
                <a:t>Very short pulses (tens of ns)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US" sz="1600" b="1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742881" lvl="1" indent="-285750" defTabSz="914400">
                <a:buFont typeface="Wingdings" panose="05000000000000000000" pitchFamily="2" charset="2"/>
                <a:buChar char="§"/>
                <a:defRPr/>
              </a:pPr>
              <a:r>
                <a:rPr lang="en-US" sz="1600" b="1" kern="0" dirty="0">
                  <a:solidFill>
                    <a:srgbClr val="202122"/>
                  </a:solidFill>
                  <a:latin typeface="Arial" panose="020B0604020202020204" pitchFamily="34" charset="0"/>
                </a:rPr>
                <a:t>Lower Thermal energy per pulse</a:t>
              </a:r>
            </a:p>
            <a:p>
              <a:pPr marL="742881" lvl="1" indent="-285750" defTabSz="914400">
                <a:buFont typeface="Wingdings" panose="05000000000000000000" pitchFamily="2" charset="2"/>
                <a:buChar char="§"/>
                <a:defRPr/>
              </a:pPr>
              <a:endParaRPr lang="en-US" sz="1600" b="1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  <a:p>
              <a:pPr marL="742881" lvl="1" indent="-285750" defTabSz="914400">
                <a:buFont typeface="Wingdings" panose="05000000000000000000" pitchFamily="2" charset="2"/>
                <a:buChar char="§"/>
                <a:defRPr/>
              </a:pPr>
              <a:r>
                <a:rPr lang="en-US" sz="1600" b="1" kern="0" dirty="0">
                  <a:solidFill>
                    <a:srgbClr val="202122"/>
                  </a:solidFill>
                  <a:latin typeface="Arial" panose="020B0604020202020204" pitchFamily="34" charset="0"/>
                </a:rPr>
                <a:t>Higher </a:t>
              </a:r>
              <a:r>
                <a:rPr lang="en-US" sz="1600" b="1" kern="0" dirty="0" err="1">
                  <a:solidFill>
                    <a:srgbClr val="202122"/>
                  </a:solidFill>
                  <a:latin typeface="Arial" panose="020B0604020202020204" pitchFamily="34" charset="0"/>
                </a:rPr>
                <a:t>repRATE</a:t>
              </a:r>
              <a:endParaRPr lang="en-US" sz="1600" b="1" kern="0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08D7BD9A-A9FD-B71B-86F1-96646404F569}"/>
                </a:ext>
              </a:extLst>
            </p:cNvPr>
            <p:cNvGrpSpPr/>
            <p:nvPr/>
          </p:nvGrpSpPr>
          <p:grpSpPr>
            <a:xfrm>
              <a:off x="8650507" y="3465315"/>
              <a:ext cx="3198649" cy="1299455"/>
              <a:chOff x="8650507" y="3512815"/>
              <a:chExt cx="3198649" cy="1299455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391E9F6A-F2E3-08F4-B5ED-D292391ED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b="45054"/>
              <a:stretch/>
            </p:blipFill>
            <p:spPr>
              <a:xfrm>
                <a:off x="8650507" y="3512815"/>
                <a:ext cx="3128838" cy="1299455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218DECD-592D-0568-7BBB-A8E2A9A7BBE2}"/>
                  </a:ext>
                </a:extLst>
              </p:cNvPr>
              <p:cNvSpPr txBox="1"/>
              <p:nvPr/>
            </p:nvSpPr>
            <p:spPr>
              <a:xfrm>
                <a:off x="11180741" y="3638420"/>
                <a:ext cx="668415" cy="3077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4472C4">
                    <a:lumMod val="7500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ABP</a:t>
                </a:r>
                <a:endParaRPr lang="it-IT" sz="1400" b="1" dirty="0"/>
              </a:p>
            </p:txBody>
          </p:sp>
        </p:grp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8B28880E-187B-070E-767F-3CEF50B96D2A}"/>
                </a:ext>
              </a:extLst>
            </p:cNvPr>
            <p:cNvCxnSpPr/>
            <p:nvPr/>
          </p:nvCxnSpPr>
          <p:spPr>
            <a:xfrm>
              <a:off x="10214926" y="5267121"/>
              <a:ext cx="0" cy="254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33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F8B9D4-334B-6206-EB33-D67FB448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82A1F2-70E9-660C-B34E-29AB120B9192}"/>
              </a:ext>
            </a:extLst>
          </p:cNvPr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11">
            <a:extLst>
              <a:ext uri="{FF2B5EF4-FFF2-40B4-BE49-F238E27FC236}">
                <a16:creationId xmlns:a16="http://schemas.microsoft.com/office/drawing/2014/main" id="{15C69EE0-5900-F610-4901-D3C4C0E648B6}"/>
              </a:ext>
            </a:extLst>
          </p:cNvPr>
          <p:cNvSpPr/>
          <p:nvPr/>
        </p:nvSpPr>
        <p:spPr>
          <a:xfrm>
            <a:off x="0" y="4197817"/>
            <a:ext cx="12192000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Rettangolo 11">
            <a:extLst>
              <a:ext uri="{FF2B5EF4-FFF2-40B4-BE49-F238E27FC236}">
                <a16:creationId xmlns:a16="http://schemas.microsoft.com/office/drawing/2014/main" id="{92F2813B-C569-B662-3762-5F7D8B1C5A4B}"/>
              </a:ext>
            </a:extLst>
          </p:cNvPr>
          <p:cNvSpPr/>
          <p:nvPr/>
        </p:nvSpPr>
        <p:spPr>
          <a:xfrm>
            <a:off x="412964" y="4189590"/>
            <a:ext cx="1107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85751C6-A1B3-279C-7C76-E7E25731122A}"/>
              </a:ext>
            </a:extLst>
          </p:cNvPr>
          <p:cNvSpPr txBox="1"/>
          <p:nvPr/>
        </p:nvSpPr>
        <p:spPr>
          <a:xfrm>
            <a:off x="8454991" y="6519446"/>
            <a:ext cx="3737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Angelo.Biagioni@lnf.infn.it</a:t>
            </a:r>
          </a:p>
        </p:txBody>
      </p:sp>
      <p:pic>
        <p:nvPicPr>
          <p:cNvPr id="3" name="Immagine 2" descr="Immagine che contiene macchina, elettronica, interno, automobile">
            <a:extLst>
              <a:ext uri="{FF2B5EF4-FFF2-40B4-BE49-F238E27FC236}">
                <a16:creationId xmlns:a16="http://schemas.microsoft.com/office/drawing/2014/main" id="{065D5C13-49DD-00CC-9121-015D685C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6" b="20300"/>
          <a:stretch/>
        </p:blipFill>
        <p:spPr>
          <a:xfrm>
            <a:off x="88656" y="88991"/>
            <a:ext cx="11967812" cy="39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4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ED20-B458-941C-0E8D-826A4796E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101304-C623-BEE6-4B83-C1911206901F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3EECB07-CA59-F0B2-0F05-EA26B2CE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1D63B47E-B783-2275-79E5-DAFEE68F60DE}"/>
              </a:ext>
            </a:extLst>
          </p:cNvPr>
          <p:cNvSpPr/>
          <p:nvPr/>
        </p:nvSpPr>
        <p:spPr>
          <a:xfrm>
            <a:off x="9752405" y="26788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Outline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C5CE0660-A989-3E65-F533-F820CA745C67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9F493C61-F911-B9D0-8284-B491C248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EAAF8F79-9878-01A4-7CB9-7C2F27A0A43E}"/>
              </a:ext>
            </a:extLst>
          </p:cNvPr>
          <p:cNvSpPr/>
          <p:nvPr/>
        </p:nvSpPr>
        <p:spPr>
          <a:xfrm>
            <a:off x="1814559" y="1246722"/>
            <a:ext cx="6835526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components and systems</a:t>
            </a:r>
          </a:p>
          <a:p>
            <a:pPr marL="914331" lvl="1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371464" lvl="2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Long plasma sources (R. Demitra)</a:t>
            </a:r>
          </a:p>
          <a:p>
            <a:pPr marL="1371464" lvl="2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Materials (R. Demitra)</a:t>
            </a:r>
          </a:p>
          <a:p>
            <a:pPr marL="1371464" lvl="2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HV voltage sources design</a:t>
            </a:r>
          </a:p>
          <a:p>
            <a:pPr marL="1371464" lvl="2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lenses applications (M. Carillo)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5F2F7-6A9C-2D7D-6709-F94BAB08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013FDE-D9CF-C361-56F6-6A7DF263BEBE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FA3CCB94-3C9E-17D8-E86B-5712F178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1858CD8E-D7A2-3E5E-8DDD-6B83D71979AB}"/>
              </a:ext>
            </a:extLst>
          </p:cNvPr>
          <p:cNvSpPr/>
          <p:nvPr/>
        </p:nvSpPr>
        <p:spPr>
          <a:xfrm>
            <a:off x="6835469" y="35317"/>
            <a:ext cx="4271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EuPRAXIA_Preparatory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Phase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A79715D6-6A14-C260-7B1C-BC495B13C24F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9781B17-BE15-B08B-428D-3C0B8ACEF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sp>
        <p:nvSpPr>
          <p:cNvPr id="51" name="Textfeld 11">
            <a:extLst>
              <a:ext uri="{FF2B5EF4-FFF2-40B4-BE49-F238E27FC236}">
                <a16:creationId xmlns:a16="http://schemas.microsoft.com/office/drawing/2014/main" id="{E4542A8E-6127-D070-871D-305C4B4EAF10}"/>
              </a:ext>
            </a:extLst>
          </p:cNvPr>
          <p:cNvSpPr txBox="1"/>
          <p:nvPr/>
        </p:nvSpPr>
        <p:spPr>
          <a:xfrm>
            <a:off x="9040941" y="4562519"/>
            <a:ext cx="3165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Distributed RI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FEL Construction Sites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Excellence Centers</a:t>
            </a:r>
          </a:p>
        </p:txBody>
      </p:sp>
      <p:pic>
        <p:nvPicPr>
          <p:cNvPr id="60" name="Grafik 16">
            <a:extLst>
              <a:ext uri="{FF2B5EF4-FFF2-40B4-BE49-F238E27FC236}">
                <a16:creationId xmlns:a16="http://schemas.microsoft.com/office/drawing/2014/main" id="{F05B2EBF-FAB1-E99B-0120-BA1AAF9107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53" b="69971"/>
          <a:stretch/>
        </p:blipFill>
        <p:spPr>
          <a:xfrm>
            <a:off x="376108" y="5538043"/>
            <a:ext cx="2175195" cy="1236728"/>
          </a:xfrm>
          <a:prstGeom prst="rect">
            <a:avLst/>
          </a:prstGeom>
        </p:spPr>
      </p:pic>
      <p:sp>
        <p:nvSpPr>
          <p:cNvPr id="61" name="Textfeld 24">
            <a:extLst>
              <a:ext uri="{FF2B5EF4-FFF2-40B4-BE49-F238E27FC236}">
                <a16:creationId xmlns:a16="http://schemas.microsoft.com/office/drawing/2014/main" id="{44C8416D-79C6-32F6-2BA7-F2CC39976032}"/>
              </a:ext>
            </a:extLst>
          </p:cNvPr>
          <p:cNvSpPr txBox="1"/>
          <p:nvPr/>
        </p:nvSpPr>
        <p:spPr>
          <a:xfrm>
            <a:off x="269834" y="736541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 – 5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9951AFF-AAF2-265A-06D0-9070FAC15060}"/>
              </a:ext>
            </a:extLst>
          </p:cNvPr>
          <p:cNvGrpSpPr/>
          <p:nvPr/>
        </p:nvGrpSpPr>
        <p:grpSpPr>
          <a:xfrm>
            <a:off x="627103" y="1477210"/>
            <a:ext cx="3669660" cy="1686055"/>
            <a:chOff x="611366" y="988289"/>
            <a:chExt cx="3669660" cy="1686055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C642E211-D89E-4792-D960-824219384081}"/>
                </a:ext>
              </a:extLst>
            </p:cNvPr>
            <p:cNvSpPr/>
            <p:nvPr/>
          </p:nvSpPr>
          <p:spPr>
            <a:xfrm>
              <a:off x="611366" y="1632279"/>
              <a:ext cx="1482610" cy="398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F460EB49-23D5-1448-4EA0-3601256B5A6A}"/>
                </a:ext>
              </a:extLst>
            </p:cNvPr>
            <p:cNvSpPr/>
            <p:nvPr/>
          </p:nvSpPr>
          <p:spPr>
            <a:xfrm>
              <a:off x="2330983" y="1712207"/>
              <a:ext cx="1264697" cy="23523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C01FA22-16D3-2F6C-D33A-0D1BD5BB87C8}"/>
                </a:ext>
              </a:extLst>
            </p:cNvPr>
            <p:cNvSpPr/>
            <p:nvPr/>
          </p:nvSpPr>
          <p:spPr>
            <a:xfrm>
              <a:off x="2300087" y="2080256"/>
              <a:ext cx="574335" cy="5940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099AB8E-015B-8A4D-B37B-44E274965F3A}"/>
                </a:ext>
              </a:extLst>
            </p:cNvPr>
            <p:cNvSpPr/>
            <p:nvPr/>
          </p:nvSpPr>
          <p:spPr>
            <a:xfrm>
              <a:off x="2300087" y="988289"/>
              <a:ext cx="574335" cy="5996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7CB4C3E-5FB7-33B9-035D-522DC276EDF4}"/>
                </a:ext>
              </a:extLst>
            </p:cNvPr>
            <p:cNvSpPr/>
            <p:nvPr/>
          </p:nvSpPr>
          <p:spPr>
            <a:xfrm>
              <a:off x="3706691" y="1526543"/>
              <a:ext cx="574335" cy="5996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Connettore a gomito 12">
              <a:extLst>
                <a:ext uri="{FF2B5EF4-FFF2-40B4-BE49-F238E27FC236}">
                  <a16:creationId xmlns:a16="http://schemas.microsoft.com/office/drawing/2014/main" id="{61FD9E71-4165-3D41-B296-97ABD9A2D16E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rot="16200000" flipH="1">
              <a:off x="1970382" y="2047594"/>
              <a:ext cx="352605" cy="306805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a gomito 13">
              <a:extLst>
                <a:ext uri="{FF2B5EF4-FFF2-40B4-BE49-F238E27FC236}">
                  <a16:creationId xmlns:a16="http://schemas.microsoft.com/office/drawing/2014/main" id="{E7512004-88F6-3623-37D9-C70667A43EF5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rot="10800000" flipV="1">
              <a:off x="1993283" y="1288137"/>
              <a:ext cx="306804" cy="344142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EBD1DA9-2C77-C93D-5BA8-240770899E28}"/>
                </a:ext>
              </a:extLst>
            </p:cNvPr>
            <p:cNvCxnSpPr>
              <a:cxnSpLocks/>
              <a:stCxn id="2" idx="3"/>
              <a:endCxn id="3" idx="1"/>
            </p:cNvCxnSpPr>
            <p:nvPr/>
          </p:nvCxnSpPr>
          <p:spPr>
            <a:xfrm flipV="1">
              <a:off x="2093976" y="1829825"/>
              <a:ext cx="237007" cy="18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0D6958FC-1A6B-F163-ED2B-A1280A3A130C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 flipV="1">
              <a:off x="3595680" y="1826391"/>
              <a:ext cx="1110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C9DBF887-386F-CF08-227A-F0032D9DF6CE}"/>
              </a:ext>
            </a:extLst>
          </p:cNvPr>
          <p:cNvGrpSpPr/>
          <p:nvPr/>
        </p:nvGrpSpPr>
        <p:grpSpPr>
          <a:xfrm>
            <a:off x="554583" y="3733437"/>
            <a:ext cx="4037233" cy="1494649"/>
            <a:chOff x="2955711" y="5739398"/>
            <a:chExt cx="4037233" cy="1494649"/>
          </a:xfrm>
        </p:grpSpPr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C2FE3FF3-1615-6B4E-0234-9890BFE61478}"/>
                </a:ext>
              </a:extLst>
            </p:cNvPr>
            <p:cNvSpPr/>
            <p:nvPr/>
          </p:nvSpPr>
          <p:spPr>
            <a:xfrm>
              <a:off x="3323284" y="5845134"/>
              <a:ext cx="1482610" cy="398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68CC4320-FF8D-AFF0-4384-8CB14010E0E9}"/>
                </a:ext>
              </a:extLst>
            </p:cNvPr>
            <p:cNvSpPr/>
            <p:nvPr/>
          </p:nvSpPr>
          <p:spPr>
            <a:xfrm>
              <a:off x="5042901" y="5925062"/>
              <a:ext cx="1264697" cy="23523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E18D3C29-B929-D00F-51E3-C20D5252B2AC}"/>
                </a:ext>
              </a:extLst>
            </p:cNvPr>
            <p:cNvSpPr/>
            <p:nvPr/>
          </p:nvSpPr>
          <p:spPr>
            <a:xfrm>
              <a:off x="5264988" y="6389327"/>
              <a:ext cx="574335" cy="5940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38A85153-3B70-40B0-0383-DF08DFA76865}"/>
                </a:ext>
              </a:extLst>
            </p:cNvPr>
            <p:cNvSpPr/>
            <p:nvPr/>
          </p:nvSpPr>
          <p:spPr>
            <a:xfrm>
              <a:off x="6418609" y="5739398"/>
              <a:ext cx="574335" cy="5996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5" name="Connettore a gomito 64">
              <a:extLst>
                <a:ext uri="{FF2B5EF4-FFF2-40B4-BE49-F238E27FC236}">
                  <a16:creationId xmlns:a16="http://schemas.microsoft.com/office/drawing/2014/main" id="{BB250A88-886C-B190-4550-AE319E6E6C68}"/>
                </a:ext>
              </a:extLst>
            </p:cNvPr>
            <p:cNvCxnSpPr>
              <a:cxnSpLocks/>
              <a:stCxn id="46" idx="1"/>
              <a:endCxn id="69" idx="0"/>
            </p:cNvCxnSpPr>
            <p:nvPr/>
          </p:nvCxnSpPr>
          <p:spPr>
            <a:xfrm rot="10800000" flipV="1">
              <a:off x="3174402" y="6044517"/>
              <a:ext cx="148882" cy="337416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06CACAE6-741D-CB0D-EC03-CC2CE105DC1B}"/>
                </a:ext>
              </a:extLst>
            </p:cNvPr>
            <p:cNvCxnSpPr>
              <a:cxnSpLocks/>
              <a:stCxn id="46" idx="3"/>
              <a:endCxn id="48" idx="1"/>
            </p:cNvCxnSpPr>
            <p:nvPr/>
          </p:nvCxnSpPr>
          <p:spPr>
            <a:xfrm flipV="1">
              <a:off x="4805894" y="6042680"/>
              <a:ext cx="237007" cy="18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FA325ED9-CD2E-F552-BE6E-2F61BA7C8262}"/>
                </a:ext>
              </a:extLst>
            </p:cNvPr>
            <p:cNvCxnSpPr>
              <a:cxnSpLocks/>
              <a:stCxn id="48" idx="3"/>
              <a:endCxn id="64" idx="1"/>
            </p:cNvCxnSpPr>
            <p:nvPr/>
          </p:nvCxnSpPr>
          <p:spPr>
            <a:xfrm flipV="1">
              <a:off x="6307598" y="6039246"/>
              <a:ext cx="1110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60318E3E-92D2-7854-38AF-9BF8B82E15A8}"/>
                </a:ext>
              </a:extLst>
            </p:cNvPr>
            <p:cNvSpPr/>
            <p:nvPr/>
          </p:nvSpPr>
          <p:spPr>
            <a:xfrm>
              <a:off x="2955711" y="6381933"/>
              <a:ext cx="437382" cy="85211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con angoli arrotondati 71">
              <a:extLst>
                <a:ext uri="{FF2B5EF4-FFF2-40B4-BE49-F238E27FC236}">
                  <a16:creationId xmlns:a16="http://schemas.microsoft.com/office/drawing/2014/main" id="{2FC9A945-D196-3445-62FB-0D7ED75F5A9F}"/>
                </a:ext>
              </a:extLst>
            </p:cNvPr>
            <p:cNvSpPr/>
            <p:nvPr/>
          </p:nvSpPr>
          <p:spPr>
            <a:xfrm>
              <a:off x="3598556" y="6491017"/>
              <a:ext cx="1482610" cy="398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3" name="Connettore 2 72">
              <a:extLst>
                <a:ext uri="{FF2B5EF4-FFF2-40B4-BE49-F238E27FC236}">
                  <a16:creationId xmlns:a16="http://schemas.microsoft.com/office/drawing/2014/main" id="{5C4B505A-1B64-36B6-8626-E38E81DECD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6191" y="6693492"/>
              <a:ext cx="237007" cy="18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a gomito 76">
              <a:extLst>
                <a:ext uri="{FF2B5EF4-FFF2-40B4-BE49-F238E27FC236}">
                  <a16:creationId xmlns:a16="http://schemas.microsoft.com/office/drawing/2014/main" id="{FE243741-3675-CEEE-D142-55C69FA82DC7}"/>
                </a:ext>
              </a:extLst>
            </p:cNvPr>
            <p:cNvCxnSpPr>
              <a:endCxn id="72" idx="1"/>
            </p:cNvCxnSpPr>
            <p:nvPr/>
          </p:nvCxnSpPr>
          <p:spPr>
            <a:xfrm flipV="1">
              <a:off x="3393093" y="6690400"/>
              <a:ext cx="205463" cy="117590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AA6EF16-1EAC-427F-EAEC-6673723170E7}"/>
              </a:ext>
            </a:extLst>
          </p:cNvPr>
          <p:cNvGrpSpPr/>
          <p:nvPr/>
        </p:nvGrpSpPr>
        <p:grpSpPr>
          <a:xfrm>
            <a:off x="6114970" y="1558376"/>
            <a:ext cx="2575962" cy="1649662"/>
            <a:chOff x="5777662" y="1293747"/>
            <a:chExt cx="2575962" cy="1649662"/>
          </a:xfrm>
        </p:grpSpPr>
        <p:sp>
          <p:nvSpPr>
            <p:cNvPr id="79" name="Textfeld 1">
              <a:extLst>
                <a:ext uri="{FF2B5EF4-FFF2-40B4-BE49-F238E27FC236}">
                  <a16:creationId xmlns:a16="http://schemas.microsoft.com/office/drawing/2014/main" id="{4C605FB9-27D6-57C8-49D5-67B006C6593D}"/>
                </a:ext>
              </a:extLst>
            </p:cNvPr>
            <p:cNvSpPr txBox="1"/>
            <p:nvPr/>
          </p:nvSpPr>
          <p:spPr>
            <a:xfrm>
              <a:off x="5777662" y="1293747"/>
              <a:ext cx="25759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Particle</a:t>
              </a:r>
              <a:r>
                <a:rPr lang="de-DE" sz="2000" b="1" dirty="0">
                  <a:latin typeface="Calibri"/>
                </a:rPr>
                <a:t>-</a:t>
              </a:r>
              <a:r>
                <a:rPr lang="de-DE" sz="2000" b="1" dirty="0" err="1">
                  <a:latin typeface="Calibri"/>
                </a:rPr>
                <a:t>driven</a:t>
              </a:r>
              <a:endParaRPr lang="de-DE" sz="2000" b="1" dirty="0">
                <a:latin typeface="Calibri"/>
              </a:endParaRPr>
            </a:p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dirty="0" err="1">
                  <a:latin typeface="Calibri"/>
                </a:rPr>
                <a:t>wakefield</a:t>
              </a:r>
              <a:r>
                <a:rPr lang="de-DE" sz="2000" b="1" dirty="0">
                  <a:latin typeface="Calibri"/>
                </a:rPr>
                <a:t> </a:t>
              </a:r>
              <a:r>
                <a:rPr lang="de-DE" sz="2000" b="1" dirty="0" err="1">
                  <a:latin typeface="Calibri"/>
                </a:rPr>
                <a:t>acceleration</a:t>
              </a:r>
              <a:endParaRPr kumimoji="0"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Textfeld 1">
              <a:extLst>
                <a:ext uri="{FF2B5EF4-FFF2-40B4-BE49-F238E27FC236}">
                  <a16:creationId xmlns:a16="http://schemas.microsoft.com/office/drawing/2014/main" id="{9AB95FAC-7BA6-3B27-A8BB-980AA491A4C4}"/>
                </a:ext>
              </a:extLst>
            </p:cNvPr>
            <p:cNvSpPr txBox="1"/>
            <p:nvPr/>
          </p:nvSpPr>
          <p:spPr>
            <a:xfrm>
              <a:off x="5792212" y="2112412"/>
              <a:ext cx="23449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EuPRAXIA at </a:t>
              </a:r>
              <a:b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LNF-INFN </a:t>
              </a: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(Site 1)</a:t>
              </a:r>
            </a:p>
          </p:txBody>
        </p:sp>
      </p:grpSp>
      <p:sp>
        <p:nvSpPr>
          <p:cNvPr id="81" name="Textfeld 1">
            <a:extLst>
              <a:ext uri="{FF2B5EF4-FFF2-40B4-BE49-F238E27FC236}">
                <a16:creationId xmlns:a16="http://schemas.microsoft.com/office/drawing/2014/main" id="{709AA8F1-A10F-4343-CC16-C5A4D94A2B08}"/>
              </a:ext>
            </a:extLst>
          </p:cNvPr>
          <p:cNvSpPr txBox="1"/>
          <p:nvPr/>
        </p:nvSpPr>
        <p:spPr>
          <a:xfrm>
            <a:off x="4935504" y="3678562"/>
            <a:ext cx="2575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latin typeface="Calibri"/>
              </a:rPr>
              <a:t>Laser-</a:t>
            </a:r>
            <a:r>
              <a:rPr lang="de-DE" sz="2000" b="1" dirty="0" err="1">
                <a:latin typeface="Calibri"/>
              </a:rPr>
              <a:t>driven</a:t>
            </a:r>
            <a:endParaRPr lang="de-DE" sz="2000" b="1" dirty="0">
              <a:latin typeface="Calibri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err="1">
                <a:latin typeface="Calibri"/>
              </a:rPr>
              <a:t>wakefield</a:t>
            </a:r>
            <a:r>
              <a:rPr lang="de-DE" sz="2000" b="1" dirty="0">
                <a:latin typeface="Calibri"/>
              </a:rPr>
              <a:t> </a:t>
            </a:r>
            <a:r>
              <a:rPr lang="de-DE" sz="2000" b="1" dirty="0" err="1">
                <a:latin typeface="Calibri"/>
              </a:rPr>
              <a:t>acceleration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feld 6">
            <a:extLst>
              <a:ext uri="{FF2B5EF4-FFF2-40B4-BE49-F238E27FC236}">
                <a16:creationId xmlns:a16="http://schemas.microsoft.com/office/drawing/2014/main" id="{13261BBA-0C95-AC23-44E2-3BDE762BCCB3}"/>
              </a:ext>
            </a:extLst>
          </p:cNvPr>
          <p:cNvSpPr txBox="1"/>
          <p:nvPr/>
        </p:nvSpPr>
        <p:spPr>
          <a:xfrm>
            <a:off x="4935503" y="4452014"/>
            <a:ext cx="354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ELI-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Beamlines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EPAC  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Pisa 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lang="de-DE" sz="2400" b="1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Salamanca</a:t>
            </a:r>
            <a:r>
              <a:rPr kumimoji="0" lang="de-DE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…(</a:t>
            </a:r>
            <a:r>
              <a:rPr kumimoji="0" lang="de-DE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</a:t>
            </a:r>
            <a:r>
              <a:rPr kumimoji="0" lang="de-DE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87" name="Picture 2">
            <a:extLst>
              <a:ext uri="{FF2B5EF4-FFF2-40B4-BE49-F238E27FC236}">
                <a16:creationId xmlns:a16="http://schemas.microsoft.com/office/drawing/2014/main" id="{B5306F7A-DFE9-9018-6054-45AAF2E037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267" y="634880"/>
            <a:ext cx="2656899" cy="37574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9C4FEAD7-DDC5-C765-077D-20563E4A00F3}"/>
              </a:ext>
            </a:extLst>
          </p:cNvPr>
          <p:cNvCxnSpPr/>
          <p:nvPr/>
        </p:nvCxnSpPr>
        <p:spPr>
          <a:xfrm>
            <a:off x="269834" y="2315312"/>
            <a:ext cx="44212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68345134-492E-6ECD-F269-5874712C0DCB}"/>
              </a:ext>
            </a:extLst>
          </p:cNvPr>
          <p:cNvGrpSpPr/>
          <p:nvPr/>
        </p:nvGrpSpPr>
        <p:grpSpPr>
          <a:xfrm>
            <a:off x="438845" y="1348067"/>
            <a:ext cx="7023301" cy="2353073"/>
            <a:chOff x="438845" y="1348067"/>
            <a:chExt cx="7023301" cy="2353073"/>
          </a:xfrm>
        </p:grpSpPr>
        <p:pic>
          <p:nvPicPr>
            <p:cNvPr id="88" name="Picture 4" descr="A computer generated image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1B52D435-FA32-F6EE-D7FF-2BE833D3F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" y="1400233"/>
              <a:ext cx="6962448" cy="2300907"/>
            </a:xfrm>
            <a:prstGeom prst="rect">
              <a:avLst/>
            </a:prstGeom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5F564D52-81E3-FFCE-34EC-65BC9E7541FF}"/>
                </a:ext>
              </a:extLst>
            </p:cNvPr>
            <p:cNvGrpSpPr/>
            <p:nvPr/>
          </p:nvGrpSpPr>
          <p:grpSpPr>
            <a:xfrm>
              <a:off x="2257435" y="1348067"/>
              <a:ext cx="5204711" cy="2184975"/>
              <a:chOff x="2257435" y="1348067"/>
              <a:chExt cx="5204711" cy="2184975"/>
            </a:xfrm>
          </p:grpSpPr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74DB395-EC7A-45BC-3631-4629FCE4F5D9}"/>
                  </a:ext>
                </a:extLst>
              </p:cNvPr>
              <p:cNvSpPr txBox="1"/>
              <p:nvPr/>
            </p:nvSpPr>
            <p:spPr>
              <a:xfrm>
                <a:off x="2257435" y="3256043"/>
                <a:ext cx="176004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dirty="0" err="1">
                    <a:latin typeface="Calibri"/>
                  </a:rPr>
                  <a:t>Sparc</a:t>
                </a:r>
                <a:r>
                  <a:rPr lang="de-DE" sz="1200" b="1" dirty="0">
                    <a:latin typeface="Calibri"/>
                  </a:rPr>
                  <a:t>-like </a:t>
                </a:r>
                <a:r>
                  <a:rPr lang="de-DE" sz="1200" b="1" dirty="0" err="1">
                    <a:latin typeface="Calibri"/>
                  </a:rPr>
                  <a:t>photo</a:t>
                </a:r>
                <a:r>
                  <a:rPr lang="de-DE" sz="1200" b="1" dirty="0">
                    <a:latin typeface="Calibri"/>
                  </a:rPr>
                  <a:t> </a:t>
                </a:r>
                <a:r>
                  <a:rPr lang="de-DE" sz="1200" b="1" dirty="0" err="1">
                    <a:latin typeface="Calibri"/>
                  </a:rPr>
                  <a:t>injector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3E27FA02-254D-3A50-FAA3-B62D3D8F5D94}"/>
                  </a:ext>
                </a:extLst>
              </p:cNvPr>
              <p:cNvSpPr txBox="1"/>
              <p:nvPr/>
            </p:nvSpPr>
            <p:spPr>
              <a:xfrm>
                <a:off x="4377132" y="2455627"/>
                <a:ext cx="1097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dirty="0">
                    <a:latin typeface="Calibri"/>
                  </a:rPr>
                  <a:t>X-band </a:t>
                </a:r>
                <a:r>
                  <a:rPr lang="de-DE" sz="1200" b="1" dirty="0" err="1">
                    <a:latin typeface="Calibri"/>
                  </a:rPr>
                  <a:t>linac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9E722CB-4D40-B7D7-16A5-B064A3F439B3}"/>
                  </a:ext>
                </a:extLst>
              </p:cNvPr>
              <p:cNvSpPr txBox="1"/>
              <p:nvPr/>
            </p:nvSpPr>
            <p:spPr>
              <a:xfrm>
                <a:off x="5831147" y="2061013"/>
                <a:ext cx="1324187" cy="3142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1" dirty="0">
                    <a:latin typeface="Calibri"/>
                  </a:rPr>
                  <a:t>Plasma </a:t>
                </a:r>
                <a:r>
                  <a:rPr lang="de-DE" sz="1400" b="1" dirty="0" err="1">
                    <a:latin typeface="Calibri"/>
                  </a:rPr>
                  <a:t>module</a:t>
                </a:r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0A575C8-E51A-B5E4-72E9-B91C0F958475}"/>
                  </a:ext>
                </a:extLst>
              </p:cNvPr>
              <p:cNvSpPr txBox="1"/>
              <p:nvPr/>
            </p:nvSpPr>
            <p:spPr>
              <a:xfrm>
                <a:off x="5983109" y="1455132"/>
                <a:ext cx="54181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dirty="0">
                    <a:latin typeface="Calibri"/>
                  </a:rPr>
                  <a:t>FEL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9EDF06-FC5E-BE38-A0ED-B74CB0130989}"/>
                  </a:ext>
                </a:extLst>
              </p:cNvPr>
              <p:cNvSpPr txBox="1"/>
              <p:nvPr/>
            </p:nvSpPr>
            <p:spPr>
              <a:xfrm>
                <a:off x="6920330" y="1348067"/>
                <a:ext cx="54181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dirty="0">
                    <a:latin typeface="Calibri"/>
                  </a:rPr>
                  <a:t>Users 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73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DCFE0-FBFD-2894-43ED-8BC069F1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431204-A82E-4B2A-E527-7EC7FC946056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6378657D-4BF7-804C-3672-5551D95C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E31941D6-8B0A-89EF-C7EE-6D9A4D195EEC}"/>
              </a:ext>
            </a:extLst>
          </p:cNvPr>
          <p:cNvSpPr/>
          <p:nvPr/>
        </p:nvSpPr>
        <p:spPr>
          <a:xfrm>
            <a:off x="9752405" y="26788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Outline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FB311D83-6271-2794-F08F-8B72AAE1D2C0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9DA4DB2A-3C2B-5FD8-5F12-A335AC7C9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pic>
        <p:nvPicPr>
          <p:cNvPr id="2" name="Immagine 1" descr="Immagine che contiene testo, schermata, numero, Carattere">
            <a:extLst>
              <a:ext uri="{FF2B5EF4-FFF2-40B4-BE49-F238E27FC236}">
                <a16:creationId xmlns:a16="http://schemas.microsoft.com/office/drawing/2014/main" id="{79C819B2-F053-622D-B966-075E36F48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" y="835537"/>
            <a:ext cx="11890715" cy="53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6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0FA59-F344-5C2C-5B5A-9CB1F868C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B07669-C000-E796-478C-6AB76082D97D}"/>
              </a:ext>
            </a:extLst>
          </p:cNvPr>
          <p:cNvSpPr txBox="1"/>
          <p:nvPr/>
        </p:nvSpPr>
        <p:spPr>
          <a:xfrm>
            <a:off x="819557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B822ADEC-ADA2-A5C9-3EAA-EB670E1A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0A65A5D0-25F7-BBDB-D1C6-4D83B67BD56F}"/>
              </a:ext>
            </a:extLst>
          </p:cNvPr>
          <p:cNvSpPr/>
          <p:nvPr/>
        </p:nvSpPr>
        <p:spPr>
          <a:xfrm>
            <a:off x="4028003" y="27110"/>
            <a:ext cx="6893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components for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64AB382B-7B56-D222-8562-96E7C6CFF956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679E9E4-497F-C46F-3A3E-32813F6A3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pic>
        <p:nvPicPr>
          <p:cNvPr id="3" name="Immagine 2" descr="Immagine che contiene testo, schermata, diagramma, Piano">
            <a:extLst>
              <a:ext uri="{FF2B5EF4-FFF2-40B4-BE49-F238E27FC236}">
                <a16:creationId xmlns:a16="http://schemas.microsoft.com/office/drawing/2014/main" id="{920051F5-C9B4-6B80-DB6A-BEE340F8F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761"/>
            <a:ext cx="6675367" cy="4801314"/>
          </a:xfrm>
          <a:prstGeom prst="rect">
            <a:avLst/>
          </a:prstGeom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BEFEC983-BC54-2777-FD61-C724ADEDA300}"/>
              </a:ext>
            </a:extLst>
          </p:cNvPr>
          <p:cNvSpPr/>
          <p:nvPr/>
        </p:nvSpPr>
        <p:spPr>
          <a:xfrm>
            <a:off x="6495803" y="1888071"/>
            <a:ext cx="5791200" cy="48013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plasma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6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 long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capillary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914400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sources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– 400 Hz</a:t>
            </a:r>
          </a:p>
          <a:p>
            <a:pPr marL="1257233" lvl="2" indent="-342900" defTabSz="914400">
              <a:buFont typeface="Arial" panose="020B0604020202020204" pitchFamily="34" charset="0"/>
              <a:buChar char="•"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system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gas)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Capillary’s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longevity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sources for plasma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</a:t>
            </a:r>
          </a:p>
          <a:p>
            <a:pPr marL="457200" lvl="1" defTabSz="914400">
              <a:defRPr/>
            </a:pPr>
            <a:endParaRPr lang="it-IT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8BAD748-3A47-B658-BD6B-500400AC5143}"/>
              </a:ext>
            </a:extLst>
          </p:cNvPr>
          <p:cNvGrpSpPr/>
          <p:nvPr/>
        </p:nvGrpSpPr>
        <p:grpSpPr>
          <a:xfrm>
            <a:off x="2101932" y="2232560"/>
            <a:ext cx="2945080" cy="558141"/>
            <a:chOff x="2101932" y="2232560"/>
            <a:chExt cx="2945080" cy="558141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E261C83-39B6-B492-642D-D94F58BE8F54}"/>
                </a:ext>
              </a:extLst>
            </p:cNvPr>
            <p:cNvSpPr/>
            <p:nvPr/>
          </p:nvSpPr>
          <p:spPr>
            <a:xfrm>
              <a:off x="2101932" y="2232560"/>
              <a:ext cx="736271" cy="558141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FA14E0ED-DD35-7A0D-A1A7-17ED85B0F746}"/>
                </a:ext>
              </a:extLst>
            </p:cNvPr>
            <p:cNvSpPr/>
            <p:nvPr/>
          </p:nvSpPr>
          <p:spPr>
            <a:xfrm>
              <a:off x="3738747" y="2232560"/>
              <a:ext cx="1308265" cy="558141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8335063-71C5-A31D-23DB-AAAB19A776AF}"/>
              </a:ext>
            </a:extLst>
          </p:cNvPr>
          <p:cNvSpPr/>
          <p:nvPr/>
        </p:nvSpPr>
        <p:spPr>
          <a:xfrm>
            <a:off x="7756022" y="4730769"/>
            <a:ext cx="3510559" cy="93405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D7B18CF-FF97-EFF1-1EBB-823E2075D2D9}"/>
              </a:ext>
            </a:extLst>
          </p:cNvPr>
          <p:cNvSpPr/>
          <p:nvPr/>
        </p:nvSpPr>
        <p:spPr>
          <a:xfrm>
            <a:off x="7248485" y="5973289"/>
            <a:ext cx="3510559" cy="307778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id="{7C337FA8-E09C-45BE-878B-C21534C83FA4}"/>
              </a:ext>
            </a:extLst>
          </p:cNvPr>
          <p:cNvCxnSpPr>
            <a:cxnSpLocks/>
            <a:endCxn id="13" idx="1"/>
          </p:cNvCxnSpPr>
          <p:nvPr/>
        </p:nvCxnSpPr>
        <p:spPr>
          <a:xfrm rot="16200000" flipH="1">
            <a:off x="4173993" y="3052686"/>
            <a:ext cx="3336478" cy="2812506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2CB0BAD5-AE93-9A64-C040-11A640C0970C}"/>
              </a:ext>
            </a:extLst>
          </p:cNvPr>
          <p:cNvCxnSpPr>
            <a:cxnSpLocks/>
            <a:stCxn id="6" idx="2"/>
            <a:endCxn id="13" idx="1"/>
          </p:cNvCxnSpPr>
          <p:nvPr/>
        </p:nvCxnSpPr>
        <p:spPr>
          <a:xfrm rot="16200000" flipH="1">
            <a:off x="3191038" y="2069730"/>
            <a:ext cx="3336477" cy="477841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2">
            <a:extLst>
              <a:ext uri="{FF2B5EF4-FFF2-40B4-BE49-F238E27FC236}">
                <a16:creationId xmlns:a16="http://schemas.microsoft.com/office/drawing/2014/main" id="{45FD1792-F470-5BDC-95AF-745638D0D8D7}"/>
              </a:ext>
            </a:extLst>
          </p:cNvPr>
          <p:cNvSpPr/>
          <p:nvPr/>
        </p:nvSpPr>
        <p:spPr>
          <a:xfrm>
            <a:off x="5146960" y="797239"/>
            <a:ext cx="586006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Plasma accelerating module for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7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F4C68-92FF-1B2C-CC0E-72341FBC7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61866B-90AE-16E3-B859-36DDC03F772D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A984F156-FDE7-C4C7-5E9F-062F7E5C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A0C7852D-7223-E849-816E-0184E5B54C3A}"/>
              </a:ext>
            </a:extLst>
          </p:cNvPr>
          <p:cNvSpPr/>
          <p:nvPr/>
        </p:nvSpPr>
        <p:spPr>
          <a:xfrm>
            <a:off x="9752405" y="26788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Outline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9B1F7CEA-4070-6772-3551-C05256552441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F763543-A666-5414-2A91-FCDC3CCD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pic>
        <p:nvPicPr>
          <p:cNvPr id="6" name="Immagine 5" descr="Immagine che contiene testo, Carattere, schermata, numero">
            <a:extLst>
              <a:ext uri="{FF2B5EF4-FFF2-40B4-BE49-F238E27FC236}">
                <a16:creationId xmlns:a16="http://schemas.microsoft.com/office/drawing/2014/main" id="{9420E81A-1866-890E-730B-B227A4E24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4" y="490272"/>
            <a:ext cx="5760226" cy="29971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F41D32-12F6-56BD-7A2C-049D3E68EB88}"/>
              </a:ext>
            </a:extLst>
          </p:cNvPr>
          <p:cNvSpPr txBox="1"/>
          <p:nvPr/>
        </p:nvSpPr>
        <p:spPr>
          <a:xfrm>
            <a:off x="6760358" y="1017389"/>
            <a:ext cx="51615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 GeV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GV/m  60cm capillary - density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cm-3)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C2E8420-1078-6369-2393-EE9793D91E38}"/>
              </a:ext>
            </a:extLst>
          </p:cNvPr>
          <p:cNvGrpSpPr/>
          <p:nvPr/>
        </p:nvGrpSpPr>
        <p:grpSpPr>
          <a:xfrm>
            <a:off x="3338256" y="1660238"/>
            <a:ext cx="3398294" cy="1814346"/>
            <a:chOff x="3367669" y="1779798"/>
            <a:chExt cx="3398294" cy="1814346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587F2259-484B-1F07-D88E-7C232AF1C07A}"/>
                </a:ext>
              </a:extLst>
            </p:cNvPr>
            <p:cNvSpPr/>
            <p:nvPr/>
          </p:nvSpPr>
          <p:spPr>
            <a:xfrm>
              <a:off x="3367669" y="3203851"/>
              <a:ext cx="1103971" cy="39029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1D3B49E-4307-2079-FF58-D45AA3B5D1EE}"/>
                </a:ext>
              </a:extLst>
            </p:cNvPr>
            <p:cNvSpPr txBox="1"/>
            <p:nvPr/>
          </p:nvSpPr>
          <p:spPr>
            <a:xfrm>
              <a:off x="5369981" y="1805827"/>
              <a:ext cx="13959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100-400 Hz</a:t>
              </a:r>
              <a:endParaRPr lang="it-IT" sz="1600" b="1" dirty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F6D34DC4-3515-D18E-DC2B-E4798CF7F27C}"/>
                </a:ext>
              </a:extLst>
            </p:cNvPr>
            <p:cNvSpPr/>
            <p:nvPr/>
          </p:nvSpPr>
          <p:spPr>
            <a:xfrm>
              <a:off x="3378820" y="2252545"/>
              <a:ext cx="1103971" cy="39029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F2FE74DD-DF80-6E91-17EC-D997A00E1C80}"/>
                </a:ext>
              </a:extLst>
            </p:cNvPr>
            <p:cNvCxnSpPr>
              <a:stCxn id="8" idx="7"/>
            </p:cNvCxnSpPr>
            <p:nvPr/>
          </p:nvCxnSpPr>
          <p:spPr>
            <a:xfrm flipV="1">
              <a:off x="4321118" y="1975104"/>
              <a:ext cx="1028122" cy="3345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1029693C-A08A-A172-B2FA-1CBE616F9AD7}"/>
                </a:ext>
              </a:extLst>
            </p:cNvPr>
            <p:cNvSpPr/>
            <p:nvPr/>
          </p:nvSpPr>
          <p:spPr>
            <a:xfrm>
              <a:off x="5349240" y="1779798"/>
              <a:ext cx="1170432" cy="39029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DBBB841B-C60B-23B2-0175-29EFEA254473}"/>
                </a:ext>
              </a:extLst>
            </p:cNvPr>
            <p:cNvCxnSpPr>
              <a:cxnSpLocks/>
              <a:stCxn id="9" idx="7"/>
              <a:endCxn id="13" idx="3"/>
            </p:cNvCxnSpPr>
            <p:nvPr/>
          </p:nvCxnSpPr>
          <p:spPr>
            <a:xfrm flipV="1">
              <a:off x="4309967" y="2112934"/>
              <a:ext cx="1210679" cy="114807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">
            <a:extLst>
              <a:ext uri="{FF2B5EF4-FFF2-40B4-BE49-F238E27FC236}">
                <a16:creationId xmlns:a16="http://schemas.microsoft.com/office/drawing/2014/main" id="{F9FF93DC-E9D8-D5B3-F7F5-A3645B329703}"/>
              </a:ext>
            </a:extLst>
          </p:cNvPr>
          <p:cNvSpPr/>
          <p:nvPr/>
        </p:nvSpPr>
        <p:spPr>
          <a:xfrm>
            <a:off x="7541816" y="1606219"/>
            <a:ext cx="4374130" cy="1477328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Fabrication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machining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increasing diameter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Density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range 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-10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cm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-3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13 kV with 500 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100 Hz rep Rate (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nominal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value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Immagine 19" descr="Immagine che contiene macchina, elettronica, interno, automobile">
            <a:extLst>
              <a:ext uri="{FF2B5EF4-FFF2-40B4-BE49-F238E27FC236}">
                <a16:creationId xmlns:a16="http://schemas.microsoft.com/office/drawing/2014/main" id="{864C852B-5C76-3B38-1BCE-6A1E0C76C5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6" b="20300"/>
          <a:stretch/>
        </p:blipFill>
        <p:spPr>
          <a:xfrm>
            <a:off x="293942" y="4924781"/>
            <a:ext cx="4943197" cy="1621371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99C0ED31-6ADC-8A9B-D9B8-D64AB8630BB0}"/>
              </a:ext>
            </a:extLst>
          </p:cNvPr>
          <p:cNvSpPr/>
          <p:nvPr/>
        </p:nvSpPr>
        <p:spPr>
          <a:xfrm>
            <a:off x="1624065" y="5419998"/>
            <a:ext cx="923544" cy="63093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D03AE81-9A32-6276-3280-D2732ECFBC7C}"/>
              </a:ext>
            </a:extLst>
          </p:cNvPr>
          <p:cNvGrpSpPr/>
          <p:nvPr/>
        </p:nvGrpSpPr>
        <p:grpSpPr>
          <a:xfrm>
            <a:off x="7404410" y="3140047"/>
            <a:ext cx="4493647" cy="3173834"/>
            <a:chOff x="7268675" y="2992284"/>
            <a:chExt cx="4374130" cy="3499892"/>
          </a:xfrm>
        </p:grpSpPr>
        <p:pic>
          <p:nvPicPr>
            <p:cNvPr id="24" name="Immagine 23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87DF788A-982F-A21B-4B58-D12F640AF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997" t="8681" r="12717" b="4488"/>
            <a:stretch/>
          </p:blipFill>
          <p:spPr>
            <a:xfrm>
              <a:off x="7268675" y="3148345"/>
              <a:ext cx="4374130" cy="334383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FC17ADA6-997A-72CA-707C-282DF1A0F342}"/>
                </a:ext>
              </a:extLst>
            </p:cNvPr>
            <p:cNvSpPr txBox="1"/>
            <p:nvPr/>
          </p:nvSpPr>
          <p:spPr>
            <a:xfrm>
              <a:off x="7761726" y="2992284"/>
              <a:ext cx="8195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10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17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Immagine 25" descr="Immagine che contiene schermata, bianco e nero, stereo">
            <a:extLst>
              <a:ext uri="{FF2B5EF4-FFF2-40B4-BE49-F238E27FC236}">
                <a16:creationId xmlns:a16="http://schemas.microsoft.com/office/drawing/2014/main" id="{40DF1B88-B48B-B796-F4DC-DD3EC0B19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33" y="3532458"/>
            <a:ext cx="5012416" cy="1621370"/>
          </a:xfrm>
          <a:prstGeom prst="rect">
            <a:avLst/>
          </a:prstGeom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29DFC593-AEC6-9195-0C63-D94E59403E4B}"/>
              </a:ext>
            </a:extLst>
          </p:cNvPr>
          <p:cNvCxnSpPr>
            <a:cxnSpLocks/>
            <a:stCxn id="22" idx="6"/>
            <a:endCxn id="24" idx="1"/>
          </p:cNvCxnSpPr>
          <p:nvPr/>
        </p:nvCxnSpPr>
        <p:spPr>
          <a:xfrm flipV="1">
            <a:off x="2547609" y="4797725"/>
            <a:ext cx="4856801" cy="93774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4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763C-75CF-F72E-22EF-C1401D4E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EEAB68-6D0A-84EB-34FD-4A98F700C2B9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FFB45ECC-6BE7-D7FC-C4A8-FC8F8345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21AF99C3-1413-5F25-8C8F-E315CCF588C9}"/>
              </a:ext>
            </a:extLst>
          </p:cNvPr>
          <p:cNvSpPr/>
          <p:nvPr/>
        </p:nvSpPr>
        <p:spPr>
          <a:xfrm>
            <a:off x="7151709" y="-20352"/>
            <a:ext cx="3846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lenses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applicaitons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C2677F5C-D8DB-A1CF-F207-601536BFBCF1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782C62DF-671D-A1A7-3001-DB7F5FB8F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37D874D-88B5-24A5-D522-A6D09311A353}"/>
              </a:ext>
            </a:extLst>
          </p:cNvPr>
          <p:cNvGrpSpPr/>
          <p:nvPr/>
        </p:nvGrpSpPr>
        <p:grpSpPr>
          <a:xfrm>
            <a:off x="474317" y="1096004"/>
            <a:ext cx="6446158" cy="2172294"/>
            <a:chOff x="114492" y="643205"/>
            <a:chExt cx="6352675" cy="2574758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45BE40B-DDDC-A639-2D75-04C5AB324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19350" r="4035" b="32938"/>
            <a:stretch/>
          </p:blipFill>
          <p:spPr>
            <a:xfrm>
              <a:off x="114492" y="643205"/>
              <a:ext cx="6352675" cy="2574758"/>
            </a:xfrm>
            <a:prstGeom prst="rect">
              <a:avLst/>
            </a:prstGeom>
          </p:spPr>
        </p:pic>
        <p:sp>
          <p:nvSpPr>
            <p:cNvPr id="8" name="Rectangle 30">
              <a:extLst>
                <a:ext uri="{FF2B5EF4-FFF2-40B4-BE49-F238E27FC236}">
                  <a16:creationId xmlns:a16="http://schemas.microsoft.com/office/drawing/2014/main" id="{C1060DAC-FEAE-49ED-D502-179E2BF61379}"/>
                </a:ext>
              </a:extLst>
            </p:cNvPr>
            <p:cNvSpPr/>
            <p:nvPr/>
          </p:nvSpPr>
          <p:spPr>
            <a:xfrm>
              <a:off x="722879" y="1088876"/>
              <a:ext cx="48269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Lens ON	Acc ON		Lens ON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26">
            <a:extLst>
              <a:ext uri="{FF2B5EF4-FFF2-40B4-BE49-F238E27FC236}">
                <a16:creationId xmlns:a16="http://schemas.microsoft.com/office/drawing/2014/main" id="{C68616A7-5B07-BD90-16C6-14597EB94FFF}"/>
              </a:ext>
            </a:extLst>
          </p:cNvPr>
          <p:cNvSpPr/>
          <p:nvPr/>
        </p:nvSpPr>
        <p:spPr>
          <a:xfrm>
            <a:off x="9886766" y="4974605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Lens-500A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1D1345D2-4846-D001-2593-AF884C45537D}"/>
              </a:ext>
            </a:extLst>
          </p:cNvPr>
          <p:cNvSpPr/>
          <p:nvPr/>
        </p:nvSpPr>
        <p:spPr>
          <a:xfrm>
            <a:off x="8060980" y="442184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Acc-200A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DA7CFDE-AB29-D523-7F16-1577DBC0B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57" y="3385018"/>
            <a:ext cx="4079273" cy="304323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960B451-C444-3D1F-81F1-E580F1DD5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645"/>
            <a:ext cx="4014647" cy="3012505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B093531-D6FE-7113-0527-7E060D65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30" y="3445215"/>
            <a:ext cx="4107912" cy="3040961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1D55BF23-6186-CBA3-EBF9-D148734668D5}"/>
              </a:ext>
            </a:extLst>
          </p:cNvPr>
          <p:cNvSpPr/>
          <p:nvPr/>
        </p:nvSpPr>
        <p:spPr>
          <a:xfrm>
            <a:off x="808853" y="4238692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D6686C62-5649-D488-58D3-C4ECFE20D68F}"/>
              </a:ext>
            </a:extLst>
          </p:cNvPr>
          <p:cNvSpPr/>
          <p:nvPr/>
        </p:nvSpPr>
        <p:spPr>
          <a:xfrm>
            <a:off x="11938994" y="4314950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AD2FCC8A-B037-FBC8-23D4-950CD0963613}"/>
              </a:ext>
            </a:extLst>
          </p:cNvPr>
          <p:cNvSpPr/>
          <p:nvPr/>
        </p:nvSpPr>
        <p:spPr>
          <a:xfrm>
            <a:off x="9468777" y="4314950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5F8786B7-34C7-E7B5-432E-4A1712F60F18}"/>
              </a:ext>
            </a:extLst>
          </p:cNvPr>
          <p:cNvSpPr/>
          <p:nvPr/>
        </p:nvSpPr>
        <p:spPr>
          <a:xfrm>
            <a:off x="7687173" y="4246842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53584E43-F669-9F25-E8FF-A24D4386EB6F}"/>
              </a:ext>
            </a:extLst>
          </p:cNvPr>
          <p:cNvSpPr/>
          <p:nvPr/>
        </p:nvSpPr>
        <p:spPr>
          <a:xfrm>
            <a:off x="5215785" y="4238692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31">
            <a:extLst>
              <a:ext uri="{FF2B5EF4-FFF2-40B4-BE49-F238E27FC236}">
                <a16:creationId xmlns:a16="http://schemas.microsoft.com/office/drawing/2014/main" id="{84DE28EC-D3D4-4CA7-2AD9-7354161F89CE}"/>
              </a:ext>
            </a:extLst>
          </p:cNvPr>
          <p:cNvSpPr/>
          <p:nvPr/>
        </p:nvSpPr>
        <p:spPr>
          <a:xfrm>
            <a:off x="3246853" y="4226522"/>
            <a:ext cx="45719" cy="18411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10D81523-4FEF-F42A-6D28-7198A6CB16D8}"/>
              </a:ext>
            </a:extLst>
          </p:cNvPr>
          <p:cNvSpPr/>
          <p:nvPr/>
        </p:nvSpPr>
        <p:spPr>
          <a:xfrm>
            <a:off x="1638794" y="1910960"/>
            <a:ext cx="961901" cy="65024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32">
            <a:extLst>
              <a:ext uri="{FF2B5EF4-FFF2-40B4-BE49-F238E27FC236}">
                <a16:creationId xmlns:a16="http://schemas.microsoft.com/office/drawing/2014/main" id="{21BC2BA9-E9E9-19AF-3439-E28A6C6B07E9}"/>
              </a:ext>
            </a:extLst>
          </p:cNvPr>
          <p:cNvSpPr/>
          <p:nvPr/>
        </p:nvSpPr>
        <p:spPr>
          <a:xfrm>
            <a:off x="4541897" y="1930170"/>
            <a:ext cx="1241386" cy="65024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CD12B57A-FC82-16BC-82A2-7E16E1B4C47E}"/>
              </a:ext>
            </a:extLst>
          </p:cNvPr>
          <p:cNvSpPr/>
          <p:nvPr/>
        </p:nvSpPr>
        <p:spPr>
          <a:xfrm>
            <a:off x="8687543" y="4791178"/>
            <a:ext cx="1310249" cy="65024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3F7D609F-9BE1-73B9-AA82-85FE95205CE0}"/>
              </a:ext>
            </a:extLst>
          </p:cNvPr>
          <p:cNvSpPr/>
          <p:nvPr/>
        </p:nvSpPr>
        <p:spPr>
          <a:xfrm>
            <a:off x="165751" y="4566149"/>
            <a:ext cx="970761" cy="150152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14">
            <a:extLst>
              <a:ext uri="{FF2B5EF4-FFF2-40B4-BE49-F238E27FC236}">
                <a16:creationId xmlns:a16="http://schemas.microsoft.com/office/drawing/2014/main" id="{0F373933-69EB-2268-BA4F-63B553F30B92}"/>
              </a:ext>
            </a:extLst>
          </p:cNvPr>
          <p:cNvCxnSpPr>
            <a:cxnSpLocks/>
            <a:stCxn id="25" idx="3"/>
            <a:endCxn id="28" idx="6"/>
          </p:cNvCxnSpPr>
          <p:nvPr/>
        </p:nvCxnSpPr>
        <p:spPr>
          <a:xfrm flipH="1">
            <a:off x="1136512" y="2465975"/>
            <a:ext cx="643149" cy="28509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0B87A697-15C5-FA5B-8699-9BDADF8577C8}"/>
              </a:ext>
            </a:extLst>
          </p:cNvPr>
          <p:cNvCxnSpPr>
            <a:cxnSpLocks/>
          </p:cNvCxnSpPr>
          <p:nvPr/>
        </p:nvCxnSpPr>
        <p:spPr>
          <a:xfrm>
            <a:off x="5638693" y="2465975"/>
            <a:ext cx="3414471" cy="23252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7">
            <a:extLst>
              <a:ext uri="{FF2B5EF4-FFF2-40B4-BE49-F238E27FC236}">
                <a16:creationId xmlns:a16="http://schemas.microsoft.com/office/drawing/2014/main" id="{54BEC394-A571-ED4C-363E-48B8E7948A10}"/>
              </a:ext>
            </a:extLst>
          </p:cNvPr>
          <p:cNvSpPr/>
          <p:nvPr/>
        </p:nvSpPr>
        <p:spPr>
          <a:xfrm>
            <a:off x="7510670" y="1193001"/>
            <a:ext cx="4007651" cy="1846659"/>
          </a:xfrm>
          <a:prstGeom prst="rect">
            <a:avLst/>
          </a:prstGeom>
          <a:ln>
            <a:solidFill>
              <a:srgbClr val="4472C4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</a:t>
            </a:r>
            <a:r>
              <a:rPr kumimoji="0" lang="it-IT" sz="24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lenses</a:t>
            </a:r>
            <a:r>
              <a:rPr kumimoji="0" lang="it-IT" sz="24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24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Focusing</a:t>
            </a:r>
            <a:endParaRPr kumimoji="0" lang="it-IT" sz="24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it-IT" sz="2400" i="1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400" i="1" kern="0" dirty="0">
                <a:solidFill>
                  <a:prstClr val="black"/>
                </a:solidFill>
                <a:latin typeface="Calibri" panose="020F0502020204030204"/>
              </a:rPr>
              <a:t>Plasma </a:t>
            </a:r>
            <a:r>
              <a:rPr lang="it-IT" sz="2400" i="1" kern="0" dirty="0" err="1">
                <a:solidFill>
                  <a:prstClr val="black"/>
                </a:solidFill>
                <a:latin typeface="Calibri" panose="020F0502020204030204"/>
              </a:rPr>
              <a:t>lenses</a:t>
            </a:r>
            <a:r>
              <a:rPr lang="it-IT" sz="2400" i="1" kern="0" dirty="0">
                <a:solidFill>
                  <a:prstClr val="black"/>
                </a:solidFill>
                <a:latin typeface="Calibri" panose="020F0502020204030204"/>
              </a:rPr>
              <a:t> for driver/</a:t>
            </a:r>
            <a:r>
              <a:rPr lang="it-IT" sz="2400" i="1" kern="0" dirty="0" err="1">
                <a:solidFill>
                  <a:prstClr val="black"/>
                </a:solidFill>
                <a:latin typeface="Calibri" panose="020F0502020204030204"/>
              </a:rPr>
              <a:t>witness</a:t>
            </a:r>
            <a:r>
              <a:rPr lang="it-IT" sz="2400" i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i="1" kern="0" dirty="0" err="1">
                <a:solidFill>
                  <a:prstClr val="black"/>
                </a:solidFill>
                <a:latin typeface="Calibri" panose="020F0502020204030204"/>
              </a:rPr>
              <a:t>separation</a:t>
            </a:r>
            <a:r>
              <a:rPr lang="it-IT" sz="2400" i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0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23BDD-FD5E-270D-FC88-90A23B850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C482F9-6944-5833-4DA7-24BB8D85F497}"/>
              </a:ext>
            </a:extLst>
          </p:cNvPr>
          <p:cNvSpPr txBox="1"/>
          <p:nvPr/>
        </p:nvSpPr>
        <p:spPr>
          <a:xfrm>
            <a:off x="881300" y="-2171"/>
            <a:ext cx="102661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78986ADF-36E7-1A52-83C5-7F99B974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" y="27110"/>
            <a:ext cx="731439" cy="46316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2">
            <a:extLst>
              <a:ext uri="{FF2B5EF4-FFF2-40B4-BE49-F238E27FC236}">
                <a16:creationId xmlns:a16="http://schemas.microsoft.com/office/drawing/2014/main" id="{FAC33E55-113D-F7AE-E636-4F415F434110}"/>
              </a:ext>
            </a:extLst>
          </p:cNvPr>
          <p:cNvSpPr/>
          <p:nvPr/>
        </p:nvSpPr>
        <p:spPr>
          <a:xfrm>
            <a:off x="9752405" y="26788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Outline</a:t>
            </a:r>
            <a:endParaRPr lang="it-IT" sz="2400" b="1" i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C1C69356-81EF-F1F5-0EE5-9DF03A51406C}"/>
              </a:ext>
            </a:extLst>
          </p:cNvPr>
          <p:cNvSpPr/>
          <p:nvPr/>
        </p:nvSpPr>
        <p:spPr>
          <a:xfrm>
            <a:off x="3619961" y="6535497"/>
            <a:ext cx="858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itchFamily="34" charset="0"/>
                <a:cs typeface="Arial" pitchFamily="34" charset="0"/>
              </a:rPr>
              <a:t>A. Biagioni | </a:t>
            </a: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Plasma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components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&amp; systems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for 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|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27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28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2025, Desy Hamburg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0" name="Immagine 4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5E972D6E-598C-45B5-7F0C-F2FD11B67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26" y="0"/>
            <a:ext cx="1044574" cy="482262"/>
          </a:xfrm>
          <a:prstGeom prst="rect">
            <a:avLst/>
          </a:prstGeom>
        </p:spPr>
      </p:pic>
      <p:pic>
        <p:nvPicPr>
          <p:cNvPr id="2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9A9AA467-6C41-0396-AEE1-A563D1C33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bright="-6000" contrast="42000"/>
          </a:blip>
          <a:srcRect t="752" b="12184"/>
          <a:stretch/>
        </p:blipFill>
        <p:spPr>
          <a:xfrm>
            <a:off x="515543" y="3935070"/>
            <a:ext cx="4844627" cy="2387824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7E3167FF-551F-0899-1A52-C1C85CC8A067}"/>
              </a:ext>
            </a:extLst>
          </p:cNvPr>
          <p:cNvSpPr/>
          <p:nvPr/>
        </p:nvSpPr>
        <p:spPr>
          <a:xfrm>
            <a:off x="3221951" y="3500297"/>
            <a:ext cx="31151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Hz repetition rate discharges </a:t>
            </a: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x10</a:t>
            </a:r>
            <a:r>
              <a:rPr lang="en-US" sz="1600" b="1" kern="0" baseline="30000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shots No damages observed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800C9-F2D1-F9B0-65C7-44686620F699}"/>
              </a:ext>
            </a:extLst>
          </p:cNvPr>
          <p:cNvSpPr txBox="1"/>
          <p:nvPr/>
        </p:nvSpPr>
        <p:spPr>
          <a:xfrm>
            <a:off x="414356" y="776602"/>
            <a:ext cx="1154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operate at high repetition rate with gas-filled capillary-discharge the key point is the thermal dissipation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3260C30-CA32-E781-31D6-131755BC3B35}"/>
              </a:ext>
            </a:extLst>
          </p:cNvPr>
          <p:cNvGrpSpPr/>
          <p:nvPr/>
        </p:nvGrpSpPr>
        <p:grpSpPr>
          <a:xfrm>
            <a:off x="1167754" y="1211375"/>
            <a:ext cx="3508034" cy="2197712"/>
            <a:chOff x="346384" y="1320727"/>
            <a:chExt cx="4352059" cy="2776035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E6B28A48-41C8-11C7-0CE0-52EFDB55C209}"/>
                </a:ext>
              </a:extLst>
            </p:cNvPr>
            <p:cNvGrpSpPr/>
            <p:nvPr/>
          </p:nvGrpSpPr>
          <p:grpSpPr>
            <a:xfrm>
              <a:off x="346384" y="1829445"/>
              <a:ext cx="2016219" cy="2267317"/>
              <a:chOff x="302524" y="1018248"/>
              <a:chExt cx="2016219" cy="2267317"/>
            </a:xfrm>
          </p:grpSpPr>
          <p:pic>
            <p:nvPicPr>
              <p:cNvPr id="31" name="Picture 57">
                <a:extLst>
                  <a:ext uri="{FF2B5EF4-FFF2-40B4-BE49-F238E27FC236}">
                    <a16:creationId xmlns:a16="http://schemas.microsoft.com/office/drawing/2014/main" id="{240278EB-3B6F-0C20-7446-CBD2593ADE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71" t="30717" r="24946" b="30465"/>
              <a:stretch/>
            </p:blipFill>
            <p:spPr>
              <a:xfrm>
                <a:off x="315417" y="1076645"/>
                <a:ext cx="1991595" cy="1784533"/>
              </a:xfrm>
              <a:prstGeom prst="rect">
                <a:avLst/>
              </a:prstGeom>
            </p:spPr>
          </p:pic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4ED3706-3BF3-7E66-89B1-513FDEA061B6}"/>
                  </a:ext>
                </a:extLst>
              </p:cNvPr>
              <p:cNvSpPr txBox="1"/>
              <p:nvPr/>
            </p:nvSpPr>
            <p:spPr>
              <a:xfrm>
                <a:off x="540229" y="2896797"/>
                <a:ext cx="1607750" cy="388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r>
                  <a:rPr kumimoji="0" lang="en-US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shots/1 Hz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A375BE48-6B0B-DBB4-174C-DE1128CAD533}"/>
                  </a:ext>
                </a:extLst>
              </p:cNvPr>
              <p:cNvSpPr/>
              <p:nvPr/>
            </p:nvSpPr>
            <p:spPr>
              <a:xfrm>
                <a:off x="302524" y="1018248"/>
                <a:ext cx="2016219" cy="22478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1592CFBD-1B2F-DEAC-D53F-622D012FFE4E}"/>
                </a:ext>
              </a:extLst>
            </p:cNvPr>
            <p:cNvGrpSpPr/>
            <p:nvPr/>
          </p:nvGrpSpPr>
          <p:grpSpPr>
            <a:xfrm>
              <a:off x="2485457" y="1829444"/>
              <a:ext cx="2202826" cy="2265151"/>
              <a:chOff x="2485457" y="1020414"/>
              <a:chExt cx="2202826" cy="2265151"/>
            </a:xfrm>
          </p:grpSpPr>
          <p:pic>
            <p:nvPicPr>
              <p:cNvPr id="28" name="Picture 40">
                <a:extLst>
                  <a:ext uri="{FF2B5EF4-FFF2-40B4-BE49-F238E27FC236}">
                    <a16:creationId xmlns:a16="http://schemas.microsoft.com/office/drawing/2014/main" id="{5E23DC5F-3DA9-3B7C-295E-8071276DE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3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66" t="38067" r="44847" b="39518"/>
              <a:stretch/>
            </p:blipFill>
            <p:spPr>
              <a:xfrm>
                <a:off x="2552338" y="1076646"/>
                <a:ext cx="2089324" cy="1784533"/>
              </a:xfrm>
              <a:prstGeom prst="rect">
                <a:avLst/>
              </a:prstGeom>
            </p:spPr>
          </p:pic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ABAB2C5-4E15-D398-51E3-1F07D9CD7AF2}"/>
                  </a:ext>
                </a:extLst>
              </p:cNvPr>
              <p:cNvSpPr txBox="1"/>
              <p:nvPr/>
            </p:nvSpPr>
            <p:spPr>
              <a:xfrm>
                <a:off x="2698212" y="2896797"/>
                <a:ext cx="1923130" cy="388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7x10</a:t>
                </a:r>
                <a:r>
                  <a:rPr kumimoji="0" lang="en-US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shots/30 Hz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7DDD6633-93B3-CFFA-6742-3F1A62868832}"/>
                  </a:ext>
                </a:extLst>
              </p:cNvPr>
              <p:cNvSpPr/>
              <p:nvPr/>
            </p:nvSpPr>
            <p:spPr>
              <a:xfrm>
                <a:off x="2485457" y="1020414"/>
                <a:ext cx="2202826" cy="22478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401227C-FFA8-BA64-62B1-C6810908735C}"/>
                </a:ext>
              </a:extLst>
            </p:cNvPr>
            <p:cNvSpPr txBox="1"/>
            <p:nvPr/>
          </p:nvSpPr>
          <p:spPr>
            <a:xfrm>
              <a:off x="356543" y="1320727"/>
              <a:ext cx="4341900" cy="4665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 plastic materials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01FA9975-AA0B-59C8-F321-9705263048F7}"/>
              </a:ext>
            </a:extLst>
          </p:cNvPr>
          <p:cNvGrpSpPr/>
          <p:nvPr/>
        </p:nvGrpSpPr>
        <p:grpSpPr>
          <a:xfrm>
            <a:off x="5116588" y="1211375"/>
            <a:ext cx="5607295" cy="2180610"/>
            <a:chOff x="4644144" y="1147438"/>
            <a:chExt cx="7318917" cy="2755001"/>
          </a:xfrm>
        </p:grpSpPr>
        <p:grpSp>
          <p:nvGrpSpPr>
            <p:cNvPr id="35" name="Group 55">
              <a:extLst>
                <a:ext uri="{FF2B5EF4-FFF2-40B4-BE49-F238E27FC236}">
                  <a16:creationId xmlns:a16="http://schemas.microsoft.com/office/drawing/2014/main" id="{096ABBFA-3251-FF34-AF48-A3371D8D94F9}"/>
                </a:ext>
              </a:extLst>
            </p:cNvPr>
            <p:cNvGrpSpPr/>
            <p:nvPr/>
          </p:nvGrpSpPr>
          <p:grpSpPr>
            <a:xfrm>
              <a:off x="4644144" y="1656724"/>
              <a:ext cx="7318917" cy="2245715"/>
              <a:chOff x="602234" y="2798638"/>
              <a:chExt cx="5760107" cy="2100665"/>
            </a:xfrm>
          </p:grpSpPr>
          <p:pic>
            <p:nvPicPr>
              <p:cNvPr id="38" name="Picture 50">
                <a:extLst>
                  <a:ext uri="{FF2B5EF4-FFF2-40B4-BE49-F238E27FC236}">
                    <a16:creationId xmlns:a16="http://schemas.microsoft.com/office/drawing/2014/main" id="{B5475360-A9CD-1B2F-BEA7-C9690EB0A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8" t="8647" r="27869" b="9247"/>
              <a:stretch/>
            </p:blipFill>
            <p:spPr>
              <a:xfrm rot="16200000">
                <a:off x="2914177" y="1451139"/>
                <a:ext cx="2100665" cy="4795663"/>
              </a:xfrm>
              <a:prstGeom prst="rect">
                <a:avLst/>
              </a:prstGeom>
            </p:spPr>
          </p:pic>
          <p:pic>
            <p:nvPicPr>
              <p:cNvPr id="39" name="Picture 51">
                <a:extLst>
                  <a:ext uri="{FF2B5EF4-FFF2-40B4-BE49-F238E27FC236}">
                    <a16:creationId xmlns:a16="http://schemas.microsoft.com/office/drawing/2014/main" id="{DEFF730C-1132-354C-2860-7D99F60F2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12" t="32723" r="30097" b="47803"/>
              <a:stretch/>
            </p:blipFill>
            <p:spPr>
              <a:xfrm rot="16200000">
                <a:off x="92790" y="3308082"/>
                <a:ext cx="2100665" cy="1081777"/>
              </a:xfrm>
              <a:prstGeom prst="rect">
                <a:avLst/>
              </a:prstGeom>
            </p:spPr>
          </p:pic>
          <p:pic>
            <p:nvPicPr>
              <p:cNvPr id="40" name="Picture 52">
                <a:extLst>
                  <a:ext uri="{FF2B5EF4-FFF2-40B4-BE49-F238E27FC236}">
                    <a16:creationId xmlns:a16="http://schemas.microsoft.com/office/drawing/2014/main" id="{9E24B5CC-0B03-DD70-12BA-84514AB9A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36" t="45723" r="31358" b="35856"/>
              <a:stretch/>
            </p:blipFill>
            <p:spPr>
              <a:xfrm rot="16200000">
                <a:off x="2972860" y="3378690"/>
                <a:ext cx="2042909" cy="998315"/>
              </a:xfrm>
              <a:prstGeom prst="rect">
                <a:avLst/>
              </a:prstGeom>
            </p:spPr>
          </p:pic>
        </p:grp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7AD64E9-58C2-DD9C-648B-C56EE4FF9CB6}"/>
                </a:ext>
              </a:extLst>
            </p:cNvPr>
            <p:cNvSpPr txBox="1"/>
            <p:nvPr/>
          </p:nvSpPr>
          <p:spPr>
            <a:xfrm>
              <a:off x="4644144" y="1147438"/>
              <a:ext cx="3675810" cy="4666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Sapphire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CC6E686-158F-A223-698A-42F86F015808}"/>
                </a:ext>
              </a:extLst>
            </p:cNvPr>
            <p:cNvSpPr txBox="1"/>
            <p:nvPr/>
          </p:nvSpPr>
          <p:spPr>
            <a:xfrm>
              <a:off x="8443877" y="1147438"/>
              <a:ext cx="3508033" cy="4666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Ceramics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DD449C5C-EFC6-2594-47AC-624822394980}"/>
              </a:ext>
            </a:extLst>
          </p:cNvPr>
          <p:cNvGrpSpPr/>
          <p:nvPr/>
        </p:nvGrpSpPr>
        <p:grpSpPr>
          <a:xfrm>
            <a:off x="7526064" y="3502727"/>
            <a:ext cx="3487413" cy="902088"/>
            <a:chOff x="339933" y="4639670"/>
            <a:chExt cx="4104626" cy="996404"/>
          </a:xfrm>
        </p:grpSpPr>
        <p:pic>
          <p:nvPicPr>
            <p:cNvPr id="43" name="Picture 34">
              <a:extLst>
                <a:ext uri="{FF2B5EF4-FFF2-40B4-BE49-F238E27FC236}">
                  <a16:creationId xmlns:a16="http://schemas.microsoft.com/office/drawing/2014/main" id="{07CD4733-9613-FF99-2309-68EF04DC2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6" b="12680"/>
            <a:stretch/>
          </p:blipFill>
          <p:spPr>
            <a:xfrm>
              <a:off x="339933" y="4639670"/>
              <a:ext cx="3289048" cy="996404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4A8F626-7594-0289-387B-993206E045E8}"/>
                </a:ext>
              </a:extLst>
            </p:cNvPr>
            <p:cNvSpPr txBox="1"/>
            <p:nvPr/>
          </p:nvSpPr>
          <p:spPr>
            <a:xfrm>
              <a:off x="3256682" y="4914211"/>
              <a:ext cx="11878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4 eV</a:t>
              </a:r>
              <a:endParaRPr lang="it-IT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2526BDA3-F058-2DEF-EFBC-2E31857EB78B}"/>
                  </a:ext>
                </a:extLst>
              </p:cNvPr>
              <p:cNvSpPr txBox="1"/>
              <p:nvPr/>
            </p:nvSpPr>
            <p:spPr>
              <a:xfrm>
                <a:off x="7986986" y="4530782"/>
                <a:ext cx="23185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it-IT" sz="28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it-IT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it-IT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2526BDA3-F058-2DEF-EFBC-2E31857EB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986" y="4530782"/>
                <a:ext cx="2318593" cy="430887"/>
              </a:xfrm>
              <a:prstGeom prst="rect">
                <a:avLst/>
              </a:prstGeom>
              <a:blipFill>
                <a:blip r:embed="rId16"/>
                <a:stretch>
                  <a:fillRect l="-9186" t="-25352" b="-492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uppo 45">
            <a:extLst>
              <a:ext uri="{FF2B5EF4-FFF2-40B4-BE49-F238E27FC236}">
                <a16:creationId xmlns:a16="http://schemas.microsoft.com/office/drawing/2014/main" id="{4938F7FD-FBC1-B918-32C5-7CA60D8A5924}"/>
              </a:ext>
            </a:extLst>
          </p:cNvPr>
          <p:cNvGrpSpPr/>
          <p:nvPr/>
        </p:nvGrpSpPr>
        <p:grpSpPr>
          <a:xfrm>
            <a:off x="7164105" y="5243521"/>
            <a:ext cx="4125141" cy="1323439"/>
            <a:chOff x="5787425" y="5150826"/>
            <a:chExt cx="4088353" cy="1323439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B9B4BA0-EFBC-65CF-A66F-3A860656E586}"/>
                </a:ext>
              </a:extLst>
            </p:cNvPr>
            <p:cNvSpPr txBox="1"/>
            <p:nvPr/>
          </p:nvSpPr>
          <p:spPr>
            <a:xfrm>
              <a:off x="6399307" y="5150826"/>
              <a:ext cx="347647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 W/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mK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25°C Sapphire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93 W/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mK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25°C Ceramics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Parentesi graffa aperta 48">
              <a:extLst>
                <a:ext uri="{FF2B5EF4-FFF2-40B4-BE49-F238E27FC236}">
                  <a16:creationId xmlns:a16="http://schemas.microsoft.com/office/drawing/2014/main" id="{60436FCF-14A7-C472-C9F0-9A29D45FD364}"/>
                </a:ext>
              </a:extLst>
            </p:cNvPr>
            <p:cNvSpPr/>
            <p:nvPr/>
          </p:nvSpPr>
          <p:spPr>
            <a:xfrm>
              <a:off x="6153054" y="5184588"/>
              <a:ext cx="281766" cy="99640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57416177-34C8-E815-6B2C-2B42EB3267E4}"/>
                </a:ext>
              </a:extLst>
            </p:cNvPr>
            <p:cNvSpPr txBox="1"/>
            <p:nvPr/>
          </p:nvSpPr>
          <p:spPr>
            <a:xfrm>
              <a:off x="5787425" y="5379596"/>
              <a:ext cx="5179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1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6083073" y="6550223"/>
            <a:ext cx="6053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TDR Review committee 26 – 28 June 2024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13/17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105ED00-E2D0-EE1C-2A0D-48E0EC7AFFB5}"/>
              </a:ext>
            </a:extLst>
          </p:cNvPr>
          <p:cNvSpPr/>
          <p:nvPr/>
        </p:nvSpPr>
        <p:spPr>
          <a:xfrm>
            <a:off x="0" y="0"/>
            <a:ext cx="12192000" cy="438664"/>
          </a:xfrm>
          <a:prstGeom prst="rect">
            <a:avLst/>
          </a:prstGeom>
          <a:solidFill>
            <a:schemeClr val="tx1">
              <a:lumMod val="50000"/>
              <a:alpha val="42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Carattere, logo, Elementi grafici">
            <a:extLst>
              <a:ext uri="{FF2B5EF4-FFF2-40B4-BE49-F238E27FC236}">
                <a16:creationId xmlns:a16="http://schemas.microsoft.com/office/drawing/2014/main" id="{F9984AF8-EF4E-F365-F225-FA3BD923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215" cy="438663"/>
          </a:xfrm>
          <a:prstGeom prst="rect">
            <a:avLst/>
          </a:prstGeom>
        </p:spPr>
      </p:pic>
      <p:pic>
        <p:nvPicPr>
          <p:cNvPr id="2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1120FE0A-BB19-0399-1AFD-73D32B3B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" y="6375472"/>
            <a:ext cx="680552" cy="43093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diagramma, testo, Piano, linea&#10;&#10;Descrizione generata automaticamente">
            <a:extLst>
              <a:ext uri="{FF2B5EF4-FFF2-40B4-BE49-F238E27FC236}">
                <a16:creationId xmlns:a16="http://schemas.microsoft.com/office/drawing/2014/main" id="{068ED80D-AAA3-9A14-522F-FAEC381D3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650" y="504639"/>
            <a:ext cx="7587600" cy="2343000"/>
          </a:xfrm>
          <a:prstGeom prst="rect">
            <a:avLst/>
          </a:prstGeom>
        </p:spPr>
      </p:pic>
      <p:sp>
        <p:nvSpPr>
          <p:cNvPr id="3" name="Rectangle 47">
            <a:extLst>
              <a:ext uri="{FF2B5EF4-FFF2-40B4-BE49-F238E27FC236}">
                <a16:creationId xmlns:a16="http://schemas.microsoft.com/office/drawing/2014/main" id="{CB45664E-5098-4A43-50E8-642EDF7F019A}"/>
              </a:ext>
            </a:extLst>
          </p:cNvPr>
          <p:cNvSpPr/>
          <p:nvPr/>
        </p:nvSpPr>
        <p:spPr>
          <a:xfrm>
            <a:off x="649742" y="3167682"/>
            <a:ext cx="3128837" cy="2031325"/>
          </a:xfrm>
          <a:prstGeom prst="rect">
            <a:avLst/>
          </a:prstGeom>
          <a:ln>
            <a:solidFill>
              <a:srgbClr val="4472C4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generator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voltage for plasma formation (Max 30 kV)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current output for high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repRATE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(150-200 mA)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D44A34E2-F0A1-9CC8-F7A3-D9A847ACBA22}"/>
              </a:ext>
            </a:extLst>
          </p:cNvPr>
          <p:cNvSpPr/>
          <p:nvPr/>
        </p:nvSpPr>
        <p:spPr>
          <a:xfrm>
            <a:off x="3923856" y="3148543"/>
            <a:ext cx="3202631" cy="830997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Q=CV=10kV x 40nF = 0.4x10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it-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dQ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it-IT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2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 Rate &lt;= 500 Hz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D02AEF40-1BD3-4DDC-E201-AC61199B49FC}"/>
              </a:ext>
            </a:extLst>
          </p:cNvPr>
          <p:cNvSpPr/>
          <p:nvPr/>
        </p:nvSpPr>
        <p:spPr>
          <a:xfrm>
            <a:off x="7245429" y="3157069"/>
            <a:ext cx="2011666" cy="83099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= 10 – 15 kV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400 – 500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600 ns FWHM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B4A73F5E-3586-ACD2-C915-1F3B703AF1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4553" r="16138" b="25630"/>
          <a:stretch/>
        </p:blipFill>
        <p:spPr>
          <a:xfrm>
            <a:off x="9460996" y="3033960"/>
            <a:ext cx="2428299" cy="9541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0CDF94-1D7E-D1DB-B957-0C027C57B2D1}"/>
              </a:ext>
            </a:extLst>
          </p:cNvPr>
          <p:cNvSpPr txBox="1"/>
          <p:nvPr/>
        </p:nvSpPr>
        <p:spPr>
          <a:xfrm>
            <a:off x="592674" y="5456229"/>
            <a:ext cx="6053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no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limitations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high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repetition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rate (&gt;400 Hz) for HV generator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overheating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could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cause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69AC896-42B2-A7AD-E199-73258BA85534}"/>
              </a:ext>
            </a:extLst>
          </p:cNvPr>
          <p:cNvSpPr/>
          <p:nvPr/>
        </p:nvSpPr>
        <p:spPr>
          <a:xfrm>
            <a:off x="7718383" y="19069"/>
            <a:ext cx="4579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accelerating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module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- HV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source </a:t>
            </a: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EF6C9024-4AD8-C959-E58C-E1EEEF3AAC0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59439" y="1665526"/>
            <a:ext cx="877489" cy="1491543"/>
          </a:xfrm>
          <a:prstGeom prst="bentConnector2">
            <a:avLst/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testo, diagramma, linea, Diagramma">
            <a:extLst>
              <a:ext uri="{FF2B5EF4-FFF2-40B4-BE49-F238E27FC236}">
                <a16:creationId xmlns:a16="http://schemas.microsoft.com/office/drawing/2014/main" id="{2CDDBB70-3CAC-1C58-613E-C6AC553158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9" t="8507" r="12350" b="4608"/>
          <a:stretch/>
        </p:blipFill>
        <p:spPr bwMode="auto">
          <a:xfrm>
            <a:off x="7267743" y="4107971"/>
            <a:ext cx="3026963" cy="229029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A941B51-E1DF-CF04-02B1-98E05EA1E7CF}"/>
              </a:ext>
            </a:extLst>
          </p:cNvPr>
          <p:cNvCxnSpPr>
            <a:cxnSpLocks/>
          </p:cNvCxnSpPr>
          <p:nvPr/>
        </p:nvCxnSpPr>
        <p:spPr>
          <a:xfrm>
            <a:off x="5634857" y="2630184"/>
            <a:ext cx="0" cy="535266"/>
          </a:xfrm>
          <a:prstGeom prst="straightConnector1">
            <a:avLst/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07976BC-66D7-A9F2-D641-87C20E3314CE}"/>
              </a:ext>
            </a:extLst>
          </p:cNvPr>
          <p:cNvSpPr txBox="1"/>
          <p:nvPr/>
        </p:nvSpPr>
        <p:spPr>
          <a:xfrm>
            <a:off x="8988410" y="5063732"/>
            <a:ext cx="1458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600 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4D7A11F-3E2C-14D1-A2CC-6B03BBC97E79}"/>
              </a:ext>
            </a:extLst>
          </p:cNvPr>
          <p:cNvCxnSpPr/>
          <p:nvPr/>
        </p:nvCxnSpPr>
        <p:spPr>
          <a:xfrm>
            <a:off x="8483274" y="5253116"/>
            <a:ext cx="40069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640D8EBC-A24D-B734-9F1A-D55C98898BA9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7821311" y="2727118"/>
            <a:ext cx="745772" cy="114130"/>
          </a:xfrm>
          <a:prstGeom prst="bentConnector3">
            <a:avLst>
              <a:gd name="adj1" fmla="val 405"/>
            </a:avLst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5">
            <a:extLst>
              <a:ext uri="{FF2B5EF4-FFF2-40B4-BE49-F238E27FC236}">
                <a16:creationId xmlns:a16="http://schemas.microsoft.com/office/drawing/2014/main" id="{6510CDE2-A9F2-4E32-0CFA-E33721B6E135}"/>
              </a:ext>
            </a:extLst>
          </p:cNvPr>
          <p:cNvSpPr/>
          <p:nvPr/>
        </p:nvSpPr>
        <p:spPr>
          <a:xfrm>
            <a:off x="10446589" y="4251063"/>
            <a:ext cx="1442706" cy="584775"/>
          </a:xfrm>
          <a:prstGeom prst="rect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to 2500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to 100 Hz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2017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7370</TotalTime>
  <Words>783</Words>
  <Application>Microsoft Office PowerPoint</Application>
  <PresentationFormat>Widescreen</PresentationFormat>
  <Paragraphs>143</Paragraphs>
  <Slides>12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12</vt:i4>
      </vt:variant>
    </vt:vector>
  </HeadingPairs>
  <TitlesOfParts>
    <vt:vector size="35" baseType="lpstr">
      <vt:lpstr>Microsoft JhengHei</vt:lpstr>
      <vt:lpstr>Microsoft JhengHei UI Light</vt:lpstr>
      <vt:lpstr>Arial</vt:lpstr>
      <vt:lpstr>Arial Narrow</vt:lpstr>
      <vt:lpstr>Arial Rounded MT Bold</vt:lpstr>
      <vt:lpstr>Calibri</vt:lpstr>
      <vt:lpstr>Calibri Light</vt:lpstr>
      <vt:lpstr>Cambria Math</vt:lpstr>
      <vt:lpstr>Helvetica Neue Light</vt:lpstr>
      <vt:lpstr>Open Sans Semibold</vt:lpstr>
      <vt:lpstr>Roboto Slab</vt:lpstr>
      <vt:lpstr>Times New Roman</vt:lpstr>
      <vt:lpstr>Titillium</vt:lpstr>
      <vt:lpstr>Titillium Bd</vt:lpstr>
      <vt:lpstr>Wingdings</vt:lpstr>
      <vt:lpstr>2_Tema di Office</vt:lpstr>
      <vt:lpstr>5_Office Theme</vt:lpstr>
      <vt:lpstr>1_Tema di Office</vt:lpstr>
      <vt:lpstr>5_Office Theme</vt:lpstr>
      <vt:lpstr>Tema di Office</vt:lpstr>
      <vt:lpstr>Office Theme</vt:lpstr>
      <vt:lpstr>3_Office Theme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Angelo Biagioni</cp:lastModifiedBy>
  <cp:revision>1082</cp:revision>
  <cp:lastPrinted>2023-05-07T13:12:12Z</cp:lastPrinted>
  <dcterms:created xsi:type="dcterms:W3CDTF">2018-02-09T13:41:45Z</dcterms:created>
  <dcterms:modified xsi:type="dcterms:W3CDTF">2025-01-24T11:15:00Z</dcterms:modified>
</cp:coreProperties>
</file>